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5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12192000" cy="6858000"/>
  <p:notesSz cx="6858000" cy="9144000"/>
  <p:embeddedFontLst>
    <p:embeddedFont>
      <p:font typeface="Old Standard TT" panose="020B0604020202020204" charset="0"/>
      <p:regular r:id="rId57"/>
      <p:bold r:id="rId58"/>
      <p: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6A0D6D-5DC2-4ABB-AE6E-3567FBC37C5B}">
  <a:tblStyle styleId="{066A0D6D-5DC2-4ABB-AE6E-3567FBC37C5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p:cViewPr varScale="1">
        <p:scale>
          <a:sx n="78" d="100"/>
          <a:sy n="78" d="100"/>
        </p:scale>
        <p:origin x="120" y="480"/>
      </p:cViewPr>
      <p:guideLst/>
    </p:cSldViewPr>
  </p:slideViewPr>
  <p:outlineViewPr>
    <p:cViewPr>
      <p:scale>
        <a:sx n="33" d="100"/>
        <a:sy n="33" d="100"/>
      </p:scale>
      <p:origin x="0" y="-97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2.fntdata"/><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Clr>
                <a:schemeClr val="dk1"/>
              </a:buClr>
              <a:buSzPts val="1400"/>
              <a:buFont typeface="Arial"/>
              <a:buNone/>
            </a:pPr>
            <a:r>
              <a:rPr lang="en-US" b="1"/>
              <a:t>To Know/To Say:</a:t>
            </a:r>
            <a:r>
              <a:rPr lang="en-US"/>
              <a:t> This lesson will guide you through developing a classroom system to prevent and respond to staff managed minor unexpected behaviors in your classroom.</a:t>
            </a:r>
            <a:endParaRPr/>
          </a:p>
        </p:txBody>
      </p:sp>
      <p:sp>
        <p:nvSpPr>
          <p:cNvPr id="172" name="Google Shape;17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a:t>
            </a:r>
            <a:r>
              <a:rPr lang="en-US"/>
              <a:t>This lesson describes the use of an instructional, proactive, and function-based approach to discipline that describes strategies to effectively prevent and respond to unexpected behaviors.</a:t>
            </a:r>
            <a:endParaRPr/>
          </a:p>
          <a:p>
            <a:pPr marL="0" lvl="0" indent="0" algn="l" rtl="0">
              <a:lnSpc>
                <a:spcPct val="100000"/>
              </a:lnSpc>
              <a:spcBef>
                <a:spcPts val="0"/>
              </a:spcBef>
              <a:spcAft>
                <a:spcPts val="0"/>
              </a:spcAft>
              <a:buSzPts val="1400"/>
              <a:buNone/>
            </a:pPr>
            <a:endParaRPr/>
          </a:p>
        </p:txBody>
      </p:sp>
      <p:sp>
        <p:nvSpPr>
          <p:cNvPr id="178" name="Google Shape;178;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fb0dbed606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g3fb0dbed606_0_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Trainer Notes: </a:t>
            </a:r>
            <a:endParaRPr b="1"/>
          </a:p>
          <a:p>
            <a:pPr marL="0" marR="0" lvl="0" indent="0" algn="l" rtl="0">
              <a:lnSpc>
                <a:spcPct val="100000"/>
              </a:lnSpc>
              <a:spcBef>
                <a:spcPts val="0"/>
              </a:spcBef>
              <a:spcAft>
                <a:spcPts val="0"/>
              </a:spcAft>
              <a:buClr>
                <a:schemeClr val="dk1"/>
              </a:buClr>
              <a:buSzPts val="1200"/>
              <a:buFont typeface="Calibri"/>
              <a:buNone/>
            </a:pPr>
            <a:r>
              <a:rPr lang="en-US" b="1"/>
              <a:t>To Know/To Say</a:t>
            </a:r>
            <a:r>
              <a:rPr lang="en-US" b="0"/>
              <a:t>: “</a:t>
            </a:r>
            <a:r>
              <a:rPr lang="en-US"/>
              <a:t>These will be the Working Agreements we will honor during all our training sessions this year.”</a:t>
            </a:r>
            <a:endParaRPr/>
          </a:p>
          <a:p>
            <a:pPr marL="0" lvl="0" indent="0" algn="l" rtl="0">
              <a:lnSpc>
                <a:spcPct val="100000"/>
              </a:lnSpc>
              <a:spcBef>
                <a:spcPts val="0"/>
              </a:spcBef>
              <a:spcAft>
                <a:spcPts val="0"/>
              </a:spcAft>
              <a:buSzPts val="1400"/>
              <a:buNone/>
            </a:pPr>
            <a:endParaRPr/>
          </a:p>
        </p:txBody>
      </p:sp>
      <p:sp>
        <p:nvSpPr>
          <p:cNvPr id="185" name="Google Shape;185;g3fb0dbed606_0_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fb0dbed606_0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3fb0dbed606_0_1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Trainer Notes: </a:t>
            </a:r>
            <a:r>
              <a:rPr lang="en-US">
                <a:latin typeface="Arial"/>
                <a:ea typeface="Arial"/>
                <a:cs typeface="Arial"/>
                <a:sym typeface="Arial"/>
              </a:rPr>
              <a:t>Select an attention signal. </a:t>
            </a:r>
            <a:endParaRPr/>
          </a:p>
          <a:p>
            <a:pPr marL="0" marR="0" lvl="0" indent="0" algn="l" rtl="0">
              <a:lnSpc>
                <a:spcPct val="100000"/>
              </a:lnSpc>
              <a:spcBef>
                <a:spcPts val="0"/>
              </a:spcBef>
              <a:spcAft>
                <a:spcPts val="0"/>
              </a:spcAft>
              <a:buClr>
                <a:schemeClr val="dk1"/>
              </a:buClr>
              <a:buSzPts val="1200"/>
              <a:buFont typeface="Calibri"/>
              <a:buNone/>
            </a:pPr>
            <a:r>
              <a:rPr lang="en-US" b="1"/>
              <a:t>To Know/To Say</a:t>
            </a:r>
            <a:r>
              <a:rPr lang="en-US" b="0"/>
              <a:t>: </a:t>
            </a:r>
            <a:r>
              <a:rPr lang="en-US">
                <a:latin typeface="Arial"/>
                <a:ea typeface="Arial"/>
                <a:cs typeface="Arial"/>
                <a:sym typeface="Arial"/>
              </a:rPr>
              <a:t>“One of our agreements is to follow the attention signal.”   </a:t>
            </a:r>
            <a:endParaRPr/>
          </a:p>
          <a:p>
            <a:pPr marL="0" lvl="0" indent="0" algn="l" rtl="0">
              <a:lnSpc>
                <a:spcPct val="100000"/>
              </a:lnSpc>
              <a:spcBef>
                <a:spcPts val="0"/>
              </a:spcBef>
              <a:spcAft>
                <a:spcPts val="0"/>
              </a:spcAft>
              <a:buSzPts val="1400"/>
              <a:buNone/>
            </a:pPr>
            <a:r>
              <a:rPr lang="en-US">
                <a:latin typeface="Arial"/>
                <a:ea typeface="Arial"/>
                <a:cs typeface="Arial"/>
                <a:sym typeface="Arial"/>
              </a:rPr>
              <a:t>“Your team will work with your school to develop an attention signal you will use in every setting.”</a:t>
            </a:r>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“In order to get all of you focused after discussions, activities or breaks, </a:t>
            </a:r>
            <a:endParaRPr/>
          </a:p>
          <a:p>
            <a:pPr marL="0" lvl="0" indent="0" algn="l" rtl="0">
              <a:lnSpc>
                <a:spcPct val="100000"/>
              </a:lnSpc>
              <a:spcBef>
                <a:spcPts val="0"/>
              </a:spcBef>
              <a:spcAft>
                <a:spcPts val="0"/>
              </a:spcAft>
              <a:buSzPts val="1400"/>
              <a:buNone/>
            </a:pPr>
            <a:r>
              <a:rPr lang="en-US">
                <a:latin typeface="Arial"/>
                <a:ea typeface="Arial"/>
                <a:cs typeface="Arial"/>
                <a:sym typeface="Arial"/>
              </a:rPr>
              <a:t>I </a:t>
            </a:r>
            <a:r>
              <a:rPr lang="en-US" u="none">
                <a:latin typeface="Arial"/>
                <a:ea typeface="Arial"/>
                <a:cs typeface="Arial"/>
                <a:sym typeface="Arial"/>
              </a:rPr>
              <a:t>will __________________</a:t>
            </a:r>
            <a:r>
              <a:rPr lang="en-US" u="none">
                <a:solidFill>
                  <a:srgbClr val="FF0000"/>
                </a:solidFill>
                <a:latin typeface="Arial"/>
                <a:ea typeface="Arial"/>
                <a:cs typeface="Arial"/>
                <a:sym typeface="Arial"/>
              </a:rPr>
              <a:t>______________________</a:t>
            </a:r>
            <a:r>
              <a:rPr lang="en-US">
                <a:solidFill>
                  <a:srgbClr val="FF0000"/>
                </a:solidFill>
                <a:latin typeface="Arial"/>
                <a:ea typeface="Arial"/>
                <a:cs typeface="Arial"/>
                <a:sym typeface="Arial"/>
              </a:rPr>
              <a:t>.”</a:t>
            </a:r>
            <a:endParaRPr/>
          </a:p>
          <a:p>
            <a:pPr marL="0" lvl="0" indent="0" algn="l" rtl="0">
              <a:lnSpc>
                <a:spcPct val="100000"/>
              </a:lnSpc>
              <a:spcBef>
                <a:spcPts val="0"/>
              </a:spcBef>
              <a:spcAft>
                <a:spcPts val="0"/>
              </a:spcAft>
              <a:buSzPts val="1400"/>
              <a:buNone/>
            </a:pPr>
            <a:r>
              <a:rPr lang="en-US">
                <a:solidFill>
                  <a:srgbClr val="FF0000"/>
                </a:solidFill>
                <a:latin typeface="Arial"/>
                <a:ea typeface="Arial"/>
                <a:cs typeface="Arial"/>
                <a:sym typeface="Arial"/>
              </a:rPr>
              <a:t>	(</a:t>
            </a:r>
            <a:r>
              <a:rPr lang="en-US" b="1" u="none">
                <a:solidFill>
                  <a:srgbClr val="FF0000"/>
                </a:solidFill>
                <a:latin typeface="Arial"/>
                <a:ea typeface="Arial"/>
                <a:cs typeface="Arial"/>
                <a:sym typeface="Arial"/>
              </a:rPr>
              <a:t>Insert your attention signal here</a:t>
            </a:r>
            <a:r>
              <a:rPr lang="en-US" u="none">
                <a:solidFill>
                  <a:srgbClr val="FF0000"/>
                </a:solidFill>
                <a:latin typeface="Arial"/>
                <a:ea typeface="Arial"/>
                <a:cs typeface="Arial"/>
                <a:sym typeface="Arial"/>
              </a:rPr>
              <a:t>.)</a:t>
            </a:r>
            <a:endParaRPr/>
          </a:p>
          <a:p>
            <a:pPr marL="0" lvl="0" indent="0" algn="l" rtl="0">
              <a:lnSpc>
                <a:spcPct val="100000"/>
              </a:lnSpc>
              <a:spcBef>
                <a:spcPts val="0"/>
              </a:spcBef>
              <a:spcAft>
                <a:spcPts val="0"/>
              </a:spcAft>
              <a:buSzPts val="1400"/>
              <a:buNone/>
            </a:pPr>
            <a:endParaRPr u="none">
              <a:solidFill>
                <a:srgbClr val="FF0000"/>
              </a:solidFill>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“Your task will be to finish your sentence, quiet your voice and ____________________________.”</a:t>
            </a:r>
            <a:endParaRPr/>
          </a:p>
          <a:p>
            <a:pPr marL="0" lvl="0" indent="0" algn="l" rtl="0">
              <a:lnSpc>
                <a:spcPct val="100000"/>
              </a:lnSpc>
              <a:spcBef>
                <a:spcPts val="0"/>
              </a:spcBef>
              <a:spcAft>
                <a:spcPts val="0"/>
              </a:spcAft>
              <a:buSzPts val="1400"/>
              <a:buNone/>
            </a:pPr>
            <a:r>
              <a:rPr lang="en-US">
                <a:latin typeface="Arial"/>
                <a:ea typeface="Arial"/>
                <a:cs typeface="Arial"/>
                <a:sym typeface="Arial"/>
              </a:rPr>
              <a:t>							(</a:t>
            </a:r>
            <a:r>
              <a:rPr lang="en-US" b="1">
                <a:latin typeface="Arial"/>
                <a:ea typeface="Arial"/>
                <a:cs typeface="Arial"/>
                <a:sym typeface="Arial"/>
              </a:rPr>
              <a:t>Insert what you want participants to do</a:t>
            </a:r>
            <a:r>
              <a:rPr lang="en-US">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92" name="Google Shape;192;g3fb0dbed606_0_1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b0dbed606_0_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3fb0dbed606_0_2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Trainer Notes</a:t>
            </a:r>
            <a:r>
              <a:rPr lang="en-US" b="0"/>
              <a:t> </a:t>
            </a:r>
            <a:r>
              <a:rPr lang="en-US"/>
              <a:t>Select an introductions activity. </a:t>
            </a:r>
            <a:endParaRPr b="1"/>
          </a:p>
          <a:p>
            <a:pPr marL="0" marR="0" lvl="0" indent="0" algn="l" rtl="0">
              <a:lnSpc>
                <a:spcPct val="100000"/>
              </a:lnSpc>
              <a:spcBef>
                <a:spcPts val="0"/>
              </a:spcBef>
              <a:spcAft>
                <a:spcPts val="0"/>
              </a:spcAft>
              <a:buClr>
                <a:schemeClr val="dk1"/>
              </a:buClr>
              <a:buSzPts val="1200"/>
              <a:buFont typeface="Calibri"/>
              <a:buNone/>
            </a:pPr>
            <a:r>
              <a:rPr lang="en-US" b="1"/>
              <a:t>To Know/To Say</a:t>
            </a:r>
            <a:r>
              <a:rPr lang="en-US" b="0"/>
              <a:t>:</a:t>
            </a:r>
            <a:endParaRPr/>
          </a:p>
        </p:txBody>
      </p:sp>
      <p:sp>
        <p:nvSpPr>
          <p:cNvPr id="199" name="Google Shape;199;g3fb0dbed606_0_2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e6932e78d6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e6932e78d6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 </a:t>
            </a:r>
            <a:endParaRPr b="1"/>
          </a:p>
          <a:p>
            <a:pPr marL="0" lvl="0" indent="0" algn="l" rtl="0">
              <a:spcBef>
                <a:spcPts val="0"/>
              </a:spcBef>
              <a:spcAft>
                <a:spcPts val="0"/>
              </a:spcAft>
              <a:buNone/>
            </a:pPr>
            <a:r>
              <a:rPr lang="en-US" b="1"/>
              <a:t>To Know/To Say:</a:t>
            </a:r>
            <a:r>
              <a:rPr lang="en-US"/>
              <a:t> At the end of this session, you will be able to…</a:t>
            </a:r>
            <a:endParaRPr/>
          </a:p>
          <a:p>
            <a:pPr marL="457200" lvl="0" indent="-317500" algn="l" rtl="0">
              <a:spcBef>
                <a:spcPts val="0"/>
              </a:spcBef>
              <a:spcAft>
                <a:spcPts val="0"/>
              </a:spcAft>
              <a:buSzPts val="1400"/>
              <a:buChar char="●"/>
            </a:pPr>
            <a:r>
              <a:rPr lang="en-US"/>
              <a:t>Explain why discouraging behavior should be instructional rather than punitive.</a:t>
            </a:r>
            <a:endParaRPr/>
          </a:p>
          <a:p>
            <a:pPr marL="457200" lvl="0" indent="-317500" algn="l" rtl="0">
              <a:spcBef>
                <a:spcPts val="0"/>
              </a:spcBef>
              <a:spcAft>
                <a:spcPts val="0"/>
              </a:spcAft>
              <a:buSzPts val="1400"/>
              <a:buChar char="●"/>
            </a:pPr>
            <a:r>
              <a:rPr lang="en-US"/>
              <a:t>Apply function-based thinking when responding to unexpected behavior.</a:t>
            </a:r>
            <a:endParaRPr/>
          </a:p>
          <a:p>
            <a:pPr marL="457200" lvl="0" indent="-317500" algn="l" rtl="0">
              <a:spcBef>
                <a:spcPts val="0"/>
              </a:spcBef>
              <a:spcAft>
                <a:spcPts val="0"/>
              </a:spcAft>
              <a:buSzPts val="1400"/>
              <a:buChar char="●"/>
            </a:pPr>
            <a:r>
              <a:rPr lang="en-US"/>
              <a:t>Select the least intrusive effective response.</a:t>
            </a:r>
            <a:endParaRPr/>
          </a:p>
          <a:p>
            <a:pPr marL="457200" lvl="0" indent="-317500" algn="l" rtl="0">
              <a:spcBef>
                <a:spcPts val="0"/>
              </a:spcBef>
              <a:spcAft>
                <a:spcPts val="0"/>
              </a:spcAft>
              <a:buSzPts val="1400"/>
              <a:buChar char="●"/>
            </a:pPr>
            <a:r>
              <a:rPr lang="en-US"/>
              <a:t>Use indirect and direct strategies.</a:t>
            </a:r>
            <a:endParaRPr/>
          </a:p>
          <a:p>
            <a:pPr marL="457200" lvl="0" indent="-317500" algn="l" rtl="0">
              <a:spcBef>
                <a:spcPts val="0"/>
              </a:spcBef>
              <a:spcAft>
                <a:spcPts val="0"/>
              </a:spcAft>
              <a:buSzPts val="1400"/>
              <a:buChar char="●"/>
            </a:pPr>
            <a:r>
              <a:rPr lang="en-US"/>
              <a:t>Plan a menu of additional instructional, mildly aversive consequences, for when additional intervention is needed.</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e6932e78d6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e6932e78d6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 </a:t>
            </a:r>
            <a:endParaRPr b="1"/>
          </a:p>
          <a:p>
            <a:pPr marL="0" lvl="0" indent="0" algn="l" rtl="0">
              <a:lnSpc>
                <a:spcPct val="115000"/>
              </a:lnSpc>
              <a:spcBef>
                <a:spcPts val="0"/>
              </a:spcBef>
              <a:spcAft>
                <a:spcPts val="0"/>
              </a:spcAft>
              <a:buClr>
                <a:schemeClr val="dk1"/>
              </a:buClr>
              <a:buSzPts val="1100"/>
              <a:buFont typeface="Arial"/>
              <a:buNone/>
            </a:pPr>
            <a:r>
              <a:rPr lang="en-US" b="1"/>
              <a:t>To Know/To Say: </a:t>
            </a:r>
            <a:r>
              <a:rPr lang="en-US"/>
              <a:t>To get the most out of this lesson, it will be helpful to have strong background knowledge in Function Based Thinking, the MO SW-PBS Essential Functions of Encouraging Expected Behaviors and Discouraging Unexpected Behaviors and the first 3 Classroom ETLP Lessons:</a:t>
            </a:r>
            <a:endParaRPr/>
          </a:p>
          <a:p>
            <a:pPr marL="457200" lvl="0" indent="-317500" algn="l" rtl="0">
              <a:lnSpc>
                <a:spcPct val="115000"/>
              </a:lnSpc>
              <a:spcBef>
                <a:spcPts val="0"/>
              </a:spcBef>
              <a:spcAft>
                <a:spcPts val="0"/>
              </a:spcAft>
              <a:buSzPts val="1400"/>
              <a:buChar char="●"/>
            </a:pPr>
            <a:r>
              <a:rPr lang="en-US"/>
              <a:t>Lesson 1 - Classroom Expectations &amp; Rules </a:t>
            </a:r>
            <a:endParaRPr/>
          </a:p>
          <a:p>
            <a:pPr marL="457200" lvl="0" indent="-317500" algn="l" rtl="0">
              <a:lnSpc>
                <a:spcPct val="115000"/>
              </a:lnSpc>
              <a:spcBef>
                <a:spcPts val="0"/>
              </a:spcBef>
              <a:spcAft>
                <a:spcPts val="0"/>
              </a:spcAft>
              <a:buSzPts val="1400"/>
              <a:buChar char="●"/>
            </a:pPr>
            <a:r>
              <a:rPr lang="en-US"/>
              <a:t>Lesson 2 - Classroom Procedures &amp; Routines</a:t>
            </a:r>
            <a:endParaRPr/>
          </a:p>
          <a:p>
            <a:pPr marL="457200" lvl="0" indent="-317500" algn="l" rtl="0">
              <a:lnSpc>
                <a:spcPct val="115000"/>
              </a:lnSpc>
              <a:spcBef>
                <a:spcPts val="0"/>
              </a:spcBef>
              <a:spcAft>
                <a:spcPts val="0"/>
              </a:spcAft>
              <a:buSzPts val="1400"/>
              <a:buChar char="●"/>
            </a:pPr>
            <a:r>
              <a:rPr lang="en-US"/>
              <a:t>Lesson 3 - Classroom Encouraging Expected Behavior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You can find information about function based thinking in the Foundations courses on the MO SW-PBS Website or the MO SW-PBS Handbook. You can access information about the Essential Functions of Encouraging Expected Behavior and Discouraging Unexpected Behaviors on the TIer 1 Courses page of the MO SW-PBS website or the Tier 1 Implementation Guide. And you can get more information about the ETLP lessons on the Tier 1 Courses page of the website, or the Tier 1 Implementation Guide.</a:t>
            </a:r>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e6932e78d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e6932e78d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There are several handouts that will be referenced during this lesson.</a:t>
            </a:r>
            <a:endParaRPr/>
          </a:p>
          <a:p>
            <a:pPr marL="457200" lvl="0" indent="-317500" algn="l" rtl="0">
              <a:spcBef>
                <a:spcPts val="0"/>
              </a:spcBef>
              <a:spcAft>
                <a:spcPts val="0"/>
              </a:spcAft>
              <a:buSzPts val="1400"/>
              <a:buChar char="●"/>
            </a:pPr>
            <a:r>
              <a:rPr lang="en-US" b="1" i="1"/>
              <a:t>MO SW-PBS Teacher Tool: Discouraging Unexpected Classroom Behavior</a:t>
            </a:r>
            <a:r>
              <a:rPr lang="en-US"/>
              <a:t> </a:t>
            </a:r>
            <a:endParaRPr/>
          </a:p>
          <a:p>
            <a:pPr marL="457200" lvl="0" indent="-317500" algn="l" rtl="0">
              <a:spcBef>
                <a:spcPts val="0"/>
              </a:spcBef>
              <a:spcAft>
                <a:spcPts val="0"/>
              </a:spcAft>
              <a:buSzPts val="1400"/>
              <a:buChar char="●"/>
            </a:pPr>
            <a:r>
              <a:rPr lang="en-US" b="1" i="1"/>
              <a:t>Classroom Discouraging Planning &amp; Implementation Guide</a:t>
            </a:r>
            <a:r>
              <a:rPr lang="en-US"/>
              <a:t> </a:t>
            </a:r>
            <a:endParaRPr b="1" i="1"/>
          </a:p>
          <a:p>
            <a:pPr marL="0" lvl="0" indent="0" algn="l" rtl="0">
              <a:spcBef>
                <a:spcPts val="0"/>
              </a:spcBef>
              <a:spcAft>
                <a:spcPts val="0"/>
              </a:spcAft>
              <a:buNone/>
            </a:pPr>
            <a:endParaRPr/>
          </a:p>
          <a:p>
            <a:pPr marL="0" lvl="0" indent="0" algn="l" rtl="0">
              <a:spcBef>
                <a:spcPts val="0"/>
              </a:spcBef>
              <a:spcAft>
                <a:spcPts val="0"/>
              </a:spcAft>
              <a:buNone/>
            </a:pPr>
            <a:r>
              <a:rPr lang="en-US"/>
              <a:t>If you have not downloaded them from the lesson website, please pause the video while you access these documents.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h258690bb99c3e2db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h258690bb99c3e2db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Make sure all participants have a copy of the </a:t>
            </a:r>
            <a:r>
              <a:rPr lang="en-US" b="1" i="1"/>
              <a:t>MO SW-PBS Classroom Discouraging Unexpected Behavior Teacher Tool.</a:t>
            </a:r>
            <a:endParaRPr/>
          </a:p>
          <a:p>
            <a:pPr marL="0" lvl="0" indent="0" algn="l" rtl="0">
              <a:lnSpc>
                <a:spcPct val="115000"/>
              </a:lnSpc>
              <a:spcBef>
                <a:spcPts val="0"/>
              </a:spcBef>
              <a:spcAft>
                <a:spcPts val="0"/>
              </a:spcAft>
              <a:buClr>
                <a:schemeClr val="dk1"/>
              </a:buClr>
              <a:buSzPts val="1100"/>
              <a:buFont typeface="Arial"/>
              <a:buNone/>
            </a:pPr>
            <a:r>
              <a:rPr lang="en-US" b="1"/>
              <a:t>To Know/To Say: </a:t>
            </a:r>
            <a:r>
              <a:rPr lang="en-US"/>
              <a:t>The focus of this lesson is on the development and use of the Classroom Discouraging Unexpected Behavior strategies in the classrooms.</a:t>
            </a:r>
            <a:r>
              <a:rPr lang="en-US" b="1" i="1"/>
              <a:t> MO SW-PBS Classroom Discouraging Unexpected Behavior Teacher Tool </a:t>
            </a:r>
            <a:r>
              <a:rPr lang="en-US"/>
              <a:t>provides you with several resources to understand the importance of,  provide tips to progress monitor your development and use of </a:t>
            </a:r>
            <a:r>
              <a:rPr lang="en-US" b="1" i="1"/>
              <a:t>Discouraging Unexpected Behavior</a:t>
            </a:r>
            <a:r>
              <a:rPr lang="en-US" b="1"/>
              <a:t>.</a:t>
            </a:r>
            <a:endParaRPr b="1"/>
          </a:p>
          <a:p>
            <a:pPr marL="0" lvl="0" indent="0" algn="l" rtl="0">
              <a:lnSpc>
                <a:spcPct val="115000"/>
              </a:lnSpc>
              <a:spcBef>
                <a:spcPts val="0"/>
              </a:spcBef>
              <a:spcAft>
                <a:spcPts val="0"/>
              </a:spcAft>
              <a:buClr>
                <a:schemeClr val="dk1"/>
              </a:buClr>
              <a:buSzPts val="1100"/>
              <a:buFont typeface="Arial"/>
              <a:buNone/>
            </a:pPr>
            <a:endParaRPr b="1"/>
          </a:p>
          <a:p>
            <a:pPr marL="0" lvl="0" indent="0" algn="l" rtl="0">
              <a:spcBef>
                <a:spcPts val="0"/>
              </a:spcBef>
              <a:spcAft>
                <a:spcPts val="0"/>
              </a:spcAft>
              <a:buClr>
                <a:schemeClr val="dk1"/>
              </a:buClr>
              <a:buSzPts val="1400"/>
              <a:buFont typeface="Calibri"/>
              <a:buNone/>
            </a:pPr>
            <a:r>
              <a:rPr lang="en-US"/>
              <a:t>Each Teacher Tool:</a:t>
            </a:r>
            <a:endParaRPr/>
          </a:p>
          <a:p>
            <a:pPr marL="0" lvl="0" indent="0" algn="l" rtl="0">
              <a:spcBef>
                <a:spcPts val="0"/>
              </a:spcBef>
              <a:spcAft>
                <a:spcPts val="0"/>
              </a:spcAft>
              <a:buClr>
                <a:schemeClr val="dk1"/>
              </a:buClr>
              <a:buSzPts val="1400"/>
              <a:buFont typeface="Arial"/>
              <a:buNone/>
            </a:pPr>
            <a:endParaRPr/>
          </a:p>
          <a:p>
            <a:pPr marL="457200" lvl="0" indent="-298450" algn="l" rtl="0">
              <a:spcBef>
                <a:spcPts val="0"/>
              </a:spcBef>
              <a:spcAft>
                <a:spcPts val="0"/>
              </a:spcAft>
              <a:buClr>
                <a:schemeClr val="dk1"/>
              </a:buClr>
              <a:buSzPts val="1100"/>
              <a:buChar char="●"/>
            </a:pPr>
            <a:r>
              <a:rPr lang="en-US"/>
              <a:t>Defines the practice, </a:t>
            </a:r>
            <a:endParaRPr/>
          </a:p>
          <a:p>
            <a:pPr marL="457200" lvl="0" indent="-298450" algn="l" rtl="0">
              <a:spcBef>
                <a:spcPts val="0"/>
              </a:spcBef>
              <a:spcAft>
                <a:spcPts val="0"/>
              </a:spcAft>
              <a:buClr>
                <a:schemeClr val="dk1"/>
              </a:buClr>
              <a:buSzPts val="1100"/>
              <a:buChar char="●"/>
            </a:pPr>
            <a:r>
              <a:rPr lang="en-US"/>
              <a:t>Shares research regarding the practice, </a:t>
            </a:r>
            <a:endParaRPr/>
          </a:p>
          <a:p>
            <a:pPr marL="457200" lvl="0" indent="-298450" algn="l" rtl="0">
              <a:spcBef>
                <a:spcPts val="0"/>
              </a:spcBef>
              <a:spcAft>
                <a:spcPts val="0"/>
              </a:spcAft>
              <a:buClr>
                <a:schemeClr val="dk1"/>
              </a:buClr>
              <a:buSzPts val="1100"/>
              <a:buChar char="●"/>
            </a:pPr>
            <a:r>
              <a:rPr lang="en-US"/>
              <a:t>Indicates how the practice aligns to Missouri Teacher Standards, </a:t>
            </a:r>
            <a:endParaRPr/>
          </a:p>
          <a:p>
            <a:pPr marL="457200" lvl="0" indent="-298450" algn="l" rtl="0">
              <a:spcBef>
                <a:spcPts val="0"/>
              </a:spcBef>
              <a:spcAft>
                <a:spcPts val="0"/>
              </a:spcAft>
              <a:buClr>
                <a:schemeClr val="dk1"/>
              </a:buClr>
              <a:buSzPts val="1100"/>
              <a:buChar char="●"/>
            </a:pPr>
            <a:r>
              <a:rPr lang="en-US"/>
              <a:t>Describes an example of the practice, </a:t>
            </a:r>
            <a:endParaRPr/>
          </a:p>
          <a:p>
            <a:pPr marL="457200" lvl="0" indent="-298450" algn="l" rtl="0">
              <a:spcBef>
                <a:spcPts val="0"/>
              </a:spcBef>
              <a:spcAft>
                <a:spcPts val="0"/>
              </a:spcAft>
              <a:buClr>
                <a:schemeClr val="dk1"/>
              </a:buClr>
              <a:buSzPts val="1100"/>
              <a:buChar char="●"/>
            </a:pPr>
            <a:r>
              <a:rPr lang="en-US"/>
              <a:t>Provides steps and examples of how to  implement the practice, </a:t>
            </a:r>
            <a:endParaRPr/>
          </a:p>
          <a:p>
            <a:pPr marL="457200" lvl="0" indent="-298450" algn="l" rtl="0">
              <a:spcBef>
                <a:spcPts val="0"/>
              </a:spcBef>
              <a:spcAft>
                <a:spcPts val="0"/>
              </a:spcAft>
              <a:buClr>
                <a:schemeClr val="dk1"/>
              </a:buClr>
              <a:buSzPts val="1100"/>
              <a:buChar char="●"/>
            </a:pPr>
            <a:r>
              <a:rPr lang="en-US"/>
              <a:t>Lists research references for further study</a:t>
            </a:r>
            <a:endParaRPr/>
          </a:p>
          <a:p>
            <a:pPr marL="457200" lvl="0" indent="-298450" algn="l" rtl="0">
              <a:spcBef>
                <a:spcPts val="0"/>
              </a:spcBef>
              <a:spcAft>
                <a:spcPts val="0"/>
              </a:spcAft>
              <a:buClr>
                <a:schemeClr val="dk1"/>
              </a:buClr>
              <a:buSzPts val="1100"/>
              <a:buChar char="●"/>
            </a:pPr>
            <a:r>
              <a:rPr lang="en-US"/>
              <a:t>Provides a Self-Assessment</a:t>
            </a:r>
            <a:endParaRPr/>
          </a:p>
          <a:p>
            <a:pPr marL="457200" lvl="0" indent="-298450" algn="l" rtl="0">
              <a:spcBef>
                <a:spcPts val="0"/>
              </a:spcBef>
              <a:spcAft>
                <a:spcPts val="0"/>
              </a:spcAft>
              <a:buClr>
                <a:schemeClr val="dk1"/>
              </a:buClr>
              <a:buSzPts val="1100"/>
              <a:buChar char="●"/>
            </a:pPr>
            <a:r>
              <a:rPr lang="en-US"/>
              <a:t>Provides a Practice Profile</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US"/>
              <a:t> You will learn more about page 3 the</a:t>
            </a:r>
            <a:r>
              <a:rPr lang="en-US" b="1"/>
              <a:t> Self-Assessment </a:t>
            </a:r>
            <a:r>
              <a:rPr lang="en-US"/>
              <a:t>and page 4 the </a:t>
            </a:r>
            <a:r>
              <a:rPr lang="en-US" b="1"/>
              <a:t>Practice Profile </a:t>
            </a:r>
            <a:r>
              <a:rPr lang="en-US"/>
              <a:t>later in this lesson.  Make sure to have a copy of the </a:t>
            </a:r>
            <a:r>
              <a:rPr lang="en-US" b="1" i="1"/>
              <a:t>MO SW-PBS Classroom Discouraging Unexpected Behavior Teacher Tool</a:t>
            </a:r>
            <a:r>
              <a:rPr lang="en-US"/>
              <a:t> handy during this lesson.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4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a:t>
            </a:r>
            <a:endParaRPr b="0"/>
          </a:p>
          <a:p>
            <a:pPr marL="0" lvl="0" indent="0" algn="l" rtl="0">
              <a:lnSpc>
                <a:spcPct val="115000"/>
              </a:lnSpc>
              <a:spcBef>
                <a:spcPts val="0"/>
              </a:spcBef>
              <a:spcAft>
                <a:spcPts val="0"/>
              </a:spcAft>
              <a:buClr>
                <a:schemeClr val="dk1"/>
              </a:buClr>
              <a:buSzPts val="1100"/>
              <a:buFont typeface="Arial"/>
              <a:buNone/>
            </a:pPr>
            <a:r>
              <a:rPr lang="en-US"/>
              <a:t>Key Terms</a:t>
            </a:r>
            <a:endParaRPr/>
          </a:p>
          <a:p>
            <a:pPr marL="457200" lvl="0" indent="-317500" algn="l" rtl="0">
              <a:lnSpc>
                <a:spcPct val="100000"/>
              </a:lnSpc>
              <a:spcBef>
                <a:spcPts val="0"/>
              </a:spcBef>
              <a:spcAft>
                <a:spcPts val="0"/>
              </a:spcAft>
              <a:buSzPts val="1400"/>
              <a:buChar char="●"/>
            </a:pPr>
            <a:r>
              <a:rPr lang="en-US" b="1" u="sng"/>
              <a:t>Unexpected behavior</a:t>
            </a:r>
            <a:r>
              <a:rPr lang="en-US"/>
              <a:t>: Any behavior that is not included among the expected behaviors at school that are listed on your schoolwide matrix or classroom rules and procedures or matrix. Sometimes referred to as contextually inappropriate behaviors. </a:t>
            </a:r>
            <a:r>
              <a:rPr lang="en-US" b="1" i="1"/>
              <a:t>We have shifted to the use of unexpected behavior because some behaviors are appropriate in one setting but not in another. You will notice as we go through the slides there are direct quotes from older research that used the outdated terms. </a:t>
            </a:r>
            <a:endParaRPr b="1" i="1"/>
          </a:p>
          <a:p>
            <a:pPr marL="457200" lvl="0" indent="-317500" algn="l" rtl="0">
              <a:lnSpc>
                <a:spcPct val="100000"/>
              </a:lnSpc>
              <a:spcBef>
                <a:spcPts val="0"/>
              </a:spcBef>
              <a:spcAft>
                <a:spcPts val="0"/>
              </a:spcAft>
              <a:buSzPts val="1400"/>
              <a:buChar char="●"/>
            </a:pPr>
            <a:r>
              <a:rPr lang="en-US" b="1" u="sng"/>
              <a:t>Office-managed behavior</a:t>
            </a:r>
            <a:r>
              <a:rPr lang="en-US"/>
              <a:t>: Behaviors that include potentially illegal activities, serious disruptions to learning, or unsafe acts that pose a danger to the student or others. The administration is directly involved with office-managed behaviors. These behaviors are often referred to as “majors.”</a:t>
            </a:r>
            <a:endParaRPr/>
          </a:p>
          <a:p>
            <a:pPr marL="457200" lvl="0" indent="-317500" algn="l" rtl="0">
              <a:lnSpc>
                <a:spcPct val="100000"/>
              </a:lnSpc>
              <a:spcBef>
                <a:spcPts val="0"/>
              </a:spcBef>
              <a:spcAft>
                <a:spcPts val="0"/>
              </a:spcAft>
              <a:buSzPts val="1400"/>
              <a:buChar char="●"/>
            </a:pPr>
            <a:r>
              <a:rPr lang="en-US" b="1" u="sng"/>
              <a:t>Staff-managed behavior</a:t>
            </a:r>
            <a:r>
              <a:rPr lang="en-US"/>
              <a:t>: All unexpected behaviors that are not listed as office-managed. Staff are responsible for managing and intervening with these behaviors. These behaviors are often referred to as “minors.”</a:t>
            </a:r>
            <a:endParaRPr/>
          </a:p>
        </p:txBody>
      </p:sp>
      <p:sp>
        <p:nvSpPr>
          <p:cNvPr id="232" name="Google Shape;232;p4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p12: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b="1"/>
              <a:t>Trainer Notes:</a:t>
            </a:r>
            <a:r>
              <a:rPr lang="en-US" b="0"/>
              <a:t>  </a:t>
            </a:r>
            <a:endParaRPr/>
          </a:p>
          <a:p>
            <a:pPr marL="0" lvl="0" indent="0" algn="l" rtl="0">
              <a:lnSpc>
                <a:spcPct val="100000"/>
              </a:lnSpc>
              <a:spcBef>
                <a:spcPts val="0"/>
              </a:spcBef>
              <a:spcAft>
                <a:spcPts val="0"/>
              </a:spcAft>
              <a:buSzPts val="1400"/>
              <a:buNone/>
            </a:pPr>
            <a:r>
              <a:rPr lang="en-US" b="1"/>
              <a:t>To Know/To Say:</a:t>
            </a:r>
            <a:r>
              <a:rPr lang="en-US" b="0"/>
              <a:t> </a:t>
            </a:r>
            <a:r>
              <a:rPr lang="en-US"/>
              <a:t>Reflective Questions</a:t>
            </a:r>
            <a:endParaRPr/>
          </a:p>
          <a:p>
            <a:pPr marL="457200" lvl="0" indent="-317500" algn="l" rtl="0">
              <a:lnSpc>
                <a:spcPct val="115000"/>
              </a:lnSpc>
              <a:spcBef>
                <a:spcPts val="0"/>
              </a:spcBef>
              <a:spcAft>
                <a:spcPts val="0"/>
              </a:spcAft>
              <a:buSzPts val="1400"/>
              <a:buChar char="●"/>
            </a:pPr>
            <a:r>
              <a:rPr lang="en-US"/>
              <a:t>What unexpected behavior keeps occurring?</a:t>
            </a:r>
            <a:endParaRPr/>
          </a:p>
          <a:p>
            <a:pPr marL="457200" lvl="0" indent="-317500" algn="l" rtl="0">
              <a:lnSpc>
                <a:spcPct val="115000"/>
              </a:lnSpc>
              <a:spcBef>
                <a:spcPts val="0"/>
              </a:spcBef>
              <a:spcAft>
                <a:spcPts val="0"/>
              </a:spcAft>
              <a:buSzPts val="1400"/>
              <a:buChar char="●"/>
            </a:pPr>
            <a:r>
              <a:rPr lang="en-US"/>
              <a:t>What might the student be communicating or obtaining?</a:t>
            </a:r>
            <a:endParaRPr/>
          </a:p>
          <a:p>
            <a:pPr marL="457200" lvl="0" indent="-317500" algn="l" rtl="0">
              <a:lnSpc>
                <a:spcPct val="115000"/>
              </a:lnSpc>
              <a:spcBef>
                <a:spcPts val="0"/>
              </a:spcBef>
              <a:spcAft>
                <a:spcPts val="0"/>
              </a:spcAft>
              <a:buSzPts val="1400"/>
              <a:buChar char="●"/>
            </a:pPr>
            <a:r>
              <a:rPr lang="en-US"/>
              <a:t>How am I responding?</a:t>
            </a:r>
            <a:endParaRPr/>
          </a:p>
          <a:p>
            <a:pPr marL="457200" lvl="0" indent="-317500" algn="l" rtl="0">
              <a:lnSpc>
                <a:spcPct val="115000"/>
              </a:lnSpc>
              <a:spcBef>
                <a:spcPts val="0"/>
              </a:spcBef>
              <a:spcAft>
                <a:spcPts val="0"/>
              </a:spcAft>
              <a:buSzPts val="1400"/>
              <a:buChar char="●"/>
            </a:pPr>
            <a:r>
              <a:rPr lang="en-US"/>
              <a:t>Is my response reducing unexpected behavior and increasing the expected behavior?</a:t>
            </a:r>
            <a:endParaRPr/>
          </a:p>
          <a:p>
            <a:pPr marL="0" lvl="0" indent="0" algn="l" rtl="0">
              <a:lnSpc>
                <a:spcPct val="115000"/>
              </a:lnSpc>
              <a:spcBef>
                <a:spcPts val="0"/>
              </a:spcBef>
              <a:spcAft>
                <a:spcPts val="0"/>
              </a:spcAft>
              <a:buNone/>
            </a:pPr>
            <a:endParaRPr/>
          </a:p>
        </p:txBody>
      </p:sp>
      <p:sp>
        <p:nvSpPr>
          <p:cNvPr id="239" name="Google Shape;239;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40a0483697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40a0483697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When a student makes an academic error, we approach them as “Teachable Moments;” we tend to assume positive intent, and approach it by teaching and reteaching, providing opportunities to practice, and providing performance feedback. </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When a student makes a behavioral error, we tend to assume negative intent; we reprimand, punish, and exclude, and when these punishments do not work, we increase the intensity of the punishment.</a:t>
            </a:r>
            <a:endParaRPr/>
          </a:p>
          <a:p>
            <a:pPr marL="0" lvl="0" indent="0" algn="l" rtl="0">
              <a:lnSpc>
                <a:spcPct val="115000"/>
              </a:lnSpc>
              <a:spcBef>
                <a:spcPts val="800"/>
              </a:spcBef>
              <a:spcAft>
                <a:spcPts val="0"/>
              </a:spcAft>
              <a:buNone/>
            </a:pPr>
            <a:r>
              <a:rPr lang="en-US"/>
              <a:t>Why can’t we address behavioral errors the same way we address academic errors: Teach/reteach, practice, and reinforce?</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US"/>
              <a:t>An instructional, proactive, and function-based approach approach to discouraging unexpected behaviors not only brings order to the classroom, it protects relationships, and creates a more predictable, positive and productive classroom climate.</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h5990038b5655061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h5990038b5655061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So, why </a:t>
            </a:r>
            <a:r>
              <a:rPr lang="en-US" i="1"/>
              <a:t>do</a:t>
            </a:r>
            <a:r>
              <a:rPr lang="en-US"/>
              <a:t> students behave unexpectedly in the classroom?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40a04836978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40a0483697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There are two reasons students engage in unexpected behaviors: 1) they don’t know what the expectations are or they are not yet fluent in these behaviors, or) they have learned over time that in certain situations certain types of unexpected behaviors will more often than not get them something that they need. These types of errors are sometimes described as skill deficits versus performance deficits. A skill deficit implies that the student lacks the knowledge or skill to perform the desired behavior. A performance deficit implies that they have the knowledge and skill to perform the desired behavior, but they continue to use other maladaptive behaviors because those behaviors result in the student getting something they want or need.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40a04836978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40a04836978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endParaRPr b="1"/>
          </a:p>
          <a:p>
            <a:pPr marL="0" lvl="0" indent="0" algn="l" rtl="0">
              <a:lnSpc>
                <a:spcPct val="115000"/>
              </a:lnSpc>
              <a:spcBef>
                <a:spcPts val="0"/>
              </a:spcBef>
              <a:spcAft>
                <a:spcPts val="0"/>
              </a:spcAft>
              <a:buClr>
                <a:schemeClr val="dk1"/>
              </a:buClr>
              <a:buSzPts val="1100"/>
              <a:buFont typeface="Arial"/>
              <a:buNone/>
            </a:pPr>
            <a:r>
              <a:rPr lang="en-US"/>
              <a:t>Recall from the Science of Behavior the antecedent-behavior-consequence contingency (A-B-C contingency). An antecedent triggers or signals a behavior. A consequence follows the behavior. Whether a consequence is reinforcing or discouraging is defined by its effect on the behavior. If the consequence results in an </a:t>
            </a:r>
            <a:r>
              <a:rPr lang="en-US" b="1" i="1"/>
              <a:t>increase </a:t>
            </a:r>
            <a:r>
              <a:rPr lang="en-US"/>
              <a:t>in future behavior it is </a:t>
            </a:r>
            <a:r>
              <a:rPr lang="en-US" b="1" i="1"/>
              <a:t>reinforcing</a:t>
            </a:r>
            <a:r>
              <a:rPr lang="en-US"/>
              <a:t>. If the consequence results in a </a:t>
            </a:r>
            <a:r>
              <a:rPr lang="en-US" b="1" i="1"/>
              <a:t>decrease </a:t>
            </a:r>
            <a:r>
              <a:rPr lang="en-US"/>
              <a:t>in future behavior, it is </a:t>
            </a:r>
            <a:r>
              <a:rPr lang="en-US" b="1" i="1"/>
              <a:t>discouraging</a:t>
            </a:r>
            <a:r>
              <a:rPr lang="en-US" i="1"/>
              <a:t>. </a:t>
            </a:r>
            <a:r>
              <a:rPr lang="en-US"/>
              <a:t>It can be helpful to remember that a </a:t>
            </a:r>
            <a:r>
              <a:rPr lang="en-US" b="1" i="1"/>
              <a:t>reinforcement </a:t>
            </a:r>
            <a:r>
              <a:rPr lang="en-US"/>
              <a:t>can occur when an aversive condition is </a:t>
            </a:r>
            <a:r>
              <a:rPr lang="en-US" b="1" i="1"/>
              <a:t>removed</a:t>
            </a:r>
            <a:r>
              <a:rPr lang="en-US"/>
              <a:t>, so long as removal of the aversive condition results in an increase in future occurrences of the behavior (think about the seat belt alarm in your car; you wear your seatbelt, the annoying alarm stops. in this case, removing the annoying alarm reinforces seat belt wearing behavior).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40a04836978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40a04836978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In addition to the A-B-C contingency, it is helpful to remember that </a:t>
            </a:r>
            <a:r>
              <a:rPr lang="en-US" b="1" i="1"/>
              <a:t>all</a:t>
            </a:r>
            <a:r>
              <a:rPr lang="en-US"/>
              <a:t> behavior is functional. That is, there is a purpose to the behavior. The student is trying to achieve something. The student has learned, over time, that certain behaviors will result in certain outcomes. The most common functions in schools are to gain something (usually attention, access to an object or activity, or sensory stimulation), or to escape or avoid something, (usually adult or peer attention, an object or activity, or sensory stimulation).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40a04836978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40a04836978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So, why not use punishment to manage behavior? After all, isn’t punishment a consequence that is likely to discourage unexpected behavior? There many reasons not rely on punishments, but we will focus on just 3: punishment does not teach expected behavior, there are no universal punishers, and punishment has unintended consequences. Let’s explore these further by looking at some typical classroom punishments.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40a04836978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40a04836978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b="1"/>
              <a:t>Trainer Notes:</a:t>
            </a:r>
            <a:r>
              <a:rPr lang="en-US"/>
              <a:t>  </a:t>
            </a:r>
            <a:endParaRPr/>
          </a:p>
          <a:p>
            <a:pPr marL="0" lvl="0" indent="0" algn="l" rtl="0">
              <a:spcBef>
                <a:spcPts val="0"/>
              </a:spcBef>
              <a:spcAft>
                <a:spcPts val="0"/>
              </a:spcAft>
              <a:buNone/>
            </a:pPr>
            <a:r>
              <a:rPr lang="en-US" b="1"/>
              <a:t>To Know/To Say:</a:t>
            </a:r>
            <a:r>
              <a:rPr lang="en-US"/>
              <a:t> Here is a list of some of the more common punishments that are used in classrooms. Think about what we just discussed regarding why students engage in unexpected behaviors. First, by themselves, none of these strategies</a:t>
            </a:r>
            <a:r>
              <a:rPr lang="en-US" b="1" i="1"/>
              <a:t> teach students what to do instead</a:t>
            </a:r>
            <a:r>
              <a:rPr lang="en-US"/>
              <a:t>. Second, we know from the A-B-C contingency and the functions of behavior that there are no universal reinforcers or punishers. For some students in some situations these punishments may lead to a decrease in unwanted behavior. But for other students in other contexts, these same punishments may actually lead to an increase in unexpected behaviors. The problem is, we tend to use these strategies for all students in all contexts. Besides, any strategy that relies on pain or shame to discourage unwanted behavior is likely to have unintended consequences, such as damaging teacher student relationships.</a:t>
            </a:r>
            <a:endParaRPr/>
          </a:p>
          <a:p>
            <a:pPr marL="0" lvl="0" indent="0" algn="l" rtl="0">
              <a:spcBef>
                <a:spcPts val="0"/>
              </a:spcBef>
              <a:spcAft>
                <a:spcPts val="0"/>
              </a:spcAft>
              <a:buNone/>
            </a:pPr>
            <a:endParaRPr/>
          </a:p>
          <a:p>
            <a:pPr marL="0" lvl="0" indent="0" algn="l" rtl="0">
              <a:spcBef>
                <a:spcPts val="0"/>
              </a:spcBef>
              <a:spcAft>
                <a:spcPts val="0"/>
              </a:spcAft>
              <a:buNone/>
            </a:pPr>
            <a:r>
              <a:rPr lang="en-US"/>
              <a:t>Finally, many students develop escape motivated behavior patterns because they lack academic skills, and therefore find academic tasks to be difficult or embarrassing. Punishments that rely on </a:t>
            </a:r>
            <a:r>
              <a:rPr lang="en-US" b="1" i="1"/>
              <a:t>exclusion from classroom instruction </a:t>
            </a:r>
            <a:r>
              <a:rPr lang="en-US"/>
              <a:t>not only reinforce escape motivated behavior, they prevent students from developing academic skills, exacerbating the need for escape motivated behaviors.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h5990038b56550618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h5990038b5655061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There are two ways to discourage unexpected behaviors: prevent them from occurring in the first place, and, when they do occur, respond in a way that teaches behavior expectations while discouraging unexpected behavior from occurring again</a:t>
            </a:r>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h7f0f3de8114dac45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h7f0f3de8114dac4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The single best way to address unexpected behavior in the classroom is to prevent them from occurring in the first place.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40a04836978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40a04836978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Let’s face it, it is hard to disrespect someone you have a positive relationship with!!! When teachers have positive relationships with students, student unexpected behavior decreases. Consistent, predictable classroom environments where teachers provide students with lots of specific positive feedback naturally help build positive/appropriate teacher-student relationships.</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Here are two additional strategies that you can use to build relationships with your students. The first is simply to greet students at the door every morning when they come in. Some teachers give students a choice of how they want to be greeted, such as fist bump, handshake, high five, or smile. Or, they will make up a secret handshake with each of their students that they will learn and greet the student with each morning. The important thing is to warmly  greet each student by name in a way that communicates that they belong in your classroom.</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Another strategy involves getting to know the student as an individual. The strategy listed is “2 for 10.” This means that the teacher commits to taking 2 minutes every day for 10 days in a row to talk individually with a student about something that they are interested in.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h1171bcdacbe97b2d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h1171bcdacbe97b2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In addition to relationship building, the MO SW-PBS Effective Teaching and Learning Practices (ETLPs) are an evidence-based, proactive and preventative approach that, when implemented with fidelity, prevent many unexpected behaviors from occurring. They prevent most unexpected behaviors by directly addressing the reasons that they occur. Even the responsive components of this lesson, discouraging unexpected behavior, prevents problem behaviors from occurring. When responses to unexpected behaviors are consistent, predictable, and equitable, it becomes an antecedent strategy, preventing future unexpected behavior. Students know what will occur when they behave unexpectedly, and that they will be treated fairly. Furthermore, each of these strategies can help maintain and build relationships by focusing on the positive, and creating a consistent, predictable, and equitable classroom culture.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e6932e78d6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e6932e78d6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endParaRPr b="1"/>
          </a:p>
          <a:p>
            <a:pPr marL="0" lvl="0" indent="0" algn="l" rtl="0">
              <a:lnSpc>
                <a:spcPct val="115000"/>
              </a:lnSpc>
              <a:spcBef>
                <a:spcPts val="0"/>
              </a:spcBef>
              <a:spcAft>
                <a:spcPts val="0"/>
              </a:spcAft>
              <a:buClr>
                <a:schemeClr val="dk1"/>
              </a:buClr>
              <a:buSzPts val="1100"/>
              <a:buFont typeface="Arial"/>
              <a:buNone/>
            </a:pPr>
            <a:r>
              <a:rPr lang="en-US"/>
              <a:t>Pull up the</a:t>
            </a:r>
            <a:r>
              <a:rPr lang="en-US" b="1"/>
              <a:t> Classroom Discouraging Unexpected Behavior Planning &amp; Implementation Guide </a:t>
            </a:r>
            <a:r>
              <a:rPr lang="en-US"/>
              <a:t>handout and use step 1 to reflect on how well you currently define, teach and reinforce classroom behavior expectations and procedures.</a:t>
            </a:r>
            <a:endParaRPr/>
          </a:p>
          <a:p>
            <a:pPr marL="457200" lvl="0" indent="-317500" algn="l" rtl="0">
              <a:lnSpc>
                <a:spcPct val="115000"/>
              </a:lnSpc>
              <a:spcBef>
                <a:spcPts val="0"/>
              </a:spcBef>
              <a:spcAft>
                <a:spcPts val="0"/>
              </a:spcAft>
              <a:buSzPts val="1400"/>
              <a:buChar char="●"/>
            </a:pPr>
            <a:r>
              <a:rPr lang="en-US"/>
              <a:t>Circle those components you currently implement consistently.</a:t>
            </a:r>
            <a:endParaRPr/>
          </a:p>
          <a:p>
            <a:pPr marL="457200" lvl="0" indent="-317500" algn="l" rtl="0">
              <a:lnSpc>
                <a:spcPct val="115000"/>
              </a:lnSpc>
              <a:spcBef>
                <a:spcPts val="0"/>
              </a:spcBef>
              <a:spcAft>
                <a:spcPts val="0"/>
              </a:spcAft>
              <a:buSzPts val="1400"/>
              <a:buChar char="●"/>
            </a:pPr>
            <a:r>
              <a:rPr lang="en-US"/>
              <a:t>Place a star next to those you would like to implement more frequently or consistently, or add to your repertoire.</a:t>
            </a:r>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e6932e78d6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3e6932e78d6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endParaRPr b="1"/>
          </a:p>
          <a:p>
            <a:pPr marL="0" lvl="0" indent="0" algn="l" rtl="0">
              <a:lnSpc>
                <a:spcPct val="115000"/>
              </a:lnSpc>
              <a:spcBef>
                <a:spcPts val="0"/>
              </a:spcBef>
              <a:spcAft>
                <a:spcPts val="0"/>
              </a:spcAft>
              <a:buClr>
                <a:schemeClr val="dk1"/>
              </a:buClr>
              <a:buSzPts val="1100"/>
              <a:buFont typeface="Arial"/>
              <a:buNone/>
            </a:pPr>
            <a:r>
              <a:rPr lang="en-US"/>
              <a:t>Pull up the </a:t>
            </a:r>
            <a:r>
              <a:rPr lang="en-US" b="1"/>
              <a:t>Classroom Discouraging Unexpected Behavior Planning &amp; Implementation Guide </a:t>
            </a:r>
            <a:r>
              <a:rPr lang="en-US"/>
              <a:t>and use step 2 to reflect on how well you currently implement the additional elements of the instructional, proactive, and function-based approach approach, ensuring they are developmentally appropriate and responsive to the cultural norms of your student population.</a:t>
            </a:r>
            <a:endParaRPr/>
          </a:p>
          <a:p>
            <a:pPr marL="457200" lvl="0" indent="-317500" algn="l" rtl="0">
              <a:lnSpc>
                <a:spcPct val="115000"/>
              </a:lnSpc>
              <a:spcBef>
                <a:spcPts val="0"/>
              </a:spcBef>
              <a:spcAft>
                <a:spcPts val="0"/>
              </a:spcAft>
              <a:buSzPts val="1400"/>
              <a:buChar char="●"/>
            </a:pPr>
            <a:r>
              <a:rPr lang="en-US"/>
              <a:t>Circle those components you currently implement consistently.</a:t>
            </a:r>
            <a:endParaRPr/>
          </a:p>
          <a:p>
            <a:pPr marL="457200" lvl="0" indent="-317500" algn="l" rtl="0">
              <a:lnSpc>
                <a:spcPct val="115000"/>
              </a:lnSpc>
              <a:spcBef>
                <a:spcPts val="0"/>
              </a:spcBef>
              <a:spcAft>
                <a:spcPts val="0"/>
              </a:spcAft>
              <a:buSzPts val="1400"/>
              <a:buChar char="●"/>
            </a:pPr>
            <a:r>
              <a:rPr lang="en-US"/>
              <a:t>Place a star next to those you would like to implement more frequently or consistently, or add to your repertoire.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sz="1400"/>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sz="1600" b="1"/>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h7f0f3de8114dac45_9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h7f0f3de8114dac45_9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Unfortunately, even in highly structured classrooms where the teacher has nurtured positive relationships with students, unexpected behaviors will still occasionally occur. Teachers need to be able to respond in a manner that does not escalate the situation, teaches or reteaches the student what to do instead, and effectively discourages the unexpected behavior from recurring.</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h7f0f3de8114dac45_9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h7f0f3de8114dac45_9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a:t>
            </a:r>
            <a:r>
              <a:rPr lang="en-US"/>
              <a:t>: When responding to unexpected behaviors, it is important that the teacher do so in a manner that is: </a:t>
            </a:r>
            <a:endParaRPr/>
          </a:p>
          <a:p>
            <a:pPr marL="457200" lvl="0" indent="-317500" algn="l" rtl="0">
              <a:lnSpc>
                <a:spcPct val="115000"/>
              </a:lnSpc>
              <a:spcBef>
                <a:spcPts val="0"/>
              </a:spcBef>
              <a:spcAft>
                <a:spcPts val="0"/>
              </a:spcAft>
              <a:buSzPts val="1400"/>
              <a:buChar char="●"/>
            </a:pPr>
            <a:r>
              <a:rPr lang="en-US"/>
              <a:t>Consistent, </a:t>
            </a:r>
            <a:endParaRPr/>
          </a:p>
          <a:p>
            <a:pPr marL="457200" lvl="0" indent="-317500" algn="l" rtl="0">
              <a:lnSpc>
                <a:spcPct val="115000"/>
              </a:lnSpc>
              <a:spcBef>
                <a:spcPts val="0"/>
              </a:spcBef>
              <a:spcAft>
                <a:spcPts val="0"/>
              </a:spcAft>
              <a:buSzPts val="1400"/>
              <a:buChar char="●"/>
            </a:pPr>
            <a:r>
              <a:rPr lang="en-US"/>
              <a:t>Specific and brief</a:t>
            </a:r>
            <a:endParaRPr/>
          </a:p>
          <a:p>
            <a:pPr marL="457200" lvl="0" indent="-317500" algn="l" rtl="0">
              <a:lnSpc>
                <a:spcPct val="115000"/>
              </a:lnSpc>
              <a:spcBef>
                <a:spcPts val="0"/>
              </a:spcBef>
              <a:spcAft>
                <a:spcPts val="0"/>
              </a:spcAft>
              <a:buSzPts val="1400"/>
              <a:buChar char="●"/>
            </a:pPr>
            <a:r>
              <a:rPr lang="en-US"/>
              <a:t>Calm, quiet, and respectful</a:t>
            </a:r>
            <a:endParaRPr/>
          </a:p>
          <a:p>
            <a:pPr marL="457200" lvl="0" indent="-317500" algn="l" rtl="0">
              <a:lnSpc>
                <a:spcPct val="115000"/>
              </a:lnSpc>
              <a:spcBef>
                <a:spcPts val="0"/>
              </a:spcBef>
              <a:spcAft>
                <a:spcPts val="0"/>
              </a:spcAft>
              <a:buSzPts val="1400"/>
              <a:buChar char="●"/>
            </a:pPr>
            <a:r>
              <a:rPr lang="en-US"/>
              <a:t>Private when possible</a:t>
            </a:r>
            <a:endParaRPr/>
          </a:p>
          <a:p>
            <a:pPr marL="457200" lvl="0" indent="-317500" algn="l" rtl="0">
              <a:lnSpc>
                <a:spcPct val="115000"/>
              </a:lnSpc>
              <a:spcBef>
                <a:spcPts val="0"/>
              </a:spcBef>
              <a:spcAft>
                <a:spcPts val="0"/>
              </a:spcAft>
              <a:buSzPts val="1400"/>
              <a:buChar char="●"/>
            </a:pPr>
            <a:r>
              <a:rPr lang="en-US"/>
              <a:t>Uses the language from class expectations/rules</a:t>
            </a:r>
            <a:endParaRPr/>
          </a:p>
          <a:p>
            <a:pPr marL="457200" lvl="0" indent="-317500" algn="l" rtl="0">
              <a:lnSpc>
                <a:spcPct val="115000"/>
              </a:lnSpc>
              <a:spcBef>
                <a:spcPts val="0"/>
              </a:spcBef>
              <a:spcAft>
                <a:spcPts val="0"/>
              </a:spcAft>
              <a:buSzPts val="1400"/>
              <a:buChar char="●"/>
            </a:pPr>
            <a:r>
              <a:rPr lang="en-US"/>
              <a:t>Uses the least disruptive strategy that gets the job done</a:t>
            </a:r>
            <a:endParaRPr/>
          </a:p>
          <a:p>
            <a:pPr marL="457200" lvl="0" indent="-317500" algn="l" rtl="0">
              <a:lnSpc>
                <a:spcPct val="115000"/>
              </a:lnSpc>
              <a:spcBef>
                <a:spcPts val="0"/>
              </a:spcBef>
              <a:spcAft>
                <a:spcPts val="0"/>
              </a:spcAft>
              <a:buSzPts val="1400"/>
              <a:buChar char="●"/>
            </a:pPr>
            <a:r>
              <a:rPr lang="en-US"/>
              <a:t>Followed by specific positive feedback when the student demonstrates the expectation</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h7f0f3de8114dac45_9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h7f0f3de8114dac45_9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When responding to unexpected behavior, our response should cause as little disruption to the instructional environment as possible, should avoid escalating the behavior, and still effectively discourage the unexpected behavior and encourage expectation following behavior. MO SW-PBS has identified a continuum of strategies that can be classified as indirect, direct, and a menu of instructional, mildly aversive consequences.</a:t>
            </a:r>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h7f0f3de8114dac45_9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h7f0f3de8114dac45_9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Indirect strategies are strategies that can be implemented with little or no disruption to instruction. They are non-verbal, unobtrusive, quick, and can be delivered </a:t>
            </a:r>
            <a:r>
              <a:rPr lang="en-US" i="1"/>
              <a:t>during</a:t>
            </a:r>
            <a:r>
              <a:rPr lang="en-US"/>
              <a:t> instruction in a way that allows instruction to continue.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h7f0f3de8114dac45_9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h7f0f3de8114dac45_9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a:t>
            </a:r>
            <a:r>
              <a:rPr lang="en-US"/>
              <a:t>: The three indirect strategies we recommend are Proximity Control, Signal/Non-Verbal Cue, and Ignore/Attend/Praise. We will describe each in more detail.</a:t>
            </a:r>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h7f0f3de8114dac45_9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h7f0f3de8114dac45_9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Proximity control simply means the teacher moves closer to the student engaged in the unexpected behavior. This provides the student with a subtle prompt to self-correct without interrupting instruction. Once the student self-corrects his or her behavior, the teacher acknowledges the correct behavior with a nonverbal signal (wink, thumbs up) or quiet specific positive feedback.</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h7f0f3de8114dac45_9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h7f0f3de8114dac45_9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Another indirect strategy is to use a non-verbal cue or signal to redirect the student. These should be taught before hand and should be culturally appropriate. For example, the teacher can give the student “the look,” or make eye contact (where culturally appropriate) to signal to the student to correct their behavior. Or the teacher can make a hand gesture to indicate to the student to stop what they are doing and get back on task. In some cases, the teacher may point to an expectation, behavior, or routine, such as when the teacher points to an expected behavior taped to the student’s desk. Often, it is helpful to teach signals to the students before they are needed.</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h7f0f3de8114dac45_9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h7f0f3de8114dac45_9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a:t>Trainer Notes:</a:t>
            </a:r>
            <a:r>
              <a:rPr lang="en-US"/>
              <a:t> </a:t>
            </a:r>
            <a:endParaRPr/>
          </a:p>
          <a:p>
            <a:pPr marL="0" lvl="0" indent="0" algn="l" rtl="0">
              <a:spcBef>
                <a:spcPts val="0"/>
              </a:spcBef>
              <a:spcAft>
                <a:spcPts val="0"/>
              </a:spcAft>
              <a:buNone/>
            </a:pPr>
            <a:r>
              <a:rPr lang="en-US" b="1"/>
              <a:t>To Know/To Say</a:t>
            </a:r>
            <a:r>
              <a:rPr lang="en-US"/>
              <a:t>: The third indirect strategy is called ignore–attend–praise. This strategy involves:</a:t>
            </a:r>
            <a:endParaRPr/>
          </a:p>
          <a:p>
            <a:pPr marL="457200" lvl="0" indent="-317500" algn="l" rtl="0">
              <a:spcBef>
                <a:spcPts val="0"/>
              </a:spcBef>
              <a:spcAft>
                <a:spcPts val="0"/>
              </a:spcAft>
              <a:buSzPts val="1400"/>
              <a:buAutoNum type="arabicPeriod"/>
            </a:pPr>
            <a:r>
              <a:rPr lang="en-US"/>
              <a:t>Ignoring minor attention-seeking behavior </a:t>
            </a:r>
            <a:endParaRPr/>
          </a:p>
          <a:p>
            <a:pPr marL="457200" lvl="0" indent="-317500" algn="l" rtl="0">
              <a:spcBef>
                <a:spcPts val="0"/>
              </a:spcBef>
              <a:spcAft>
                <a:spcPts val="0"/>
              </a:spcAft>
              <a:buSzPts val="1400"/>
              <a:buAutoNum type="arabicPeriod"/>
            </a:pPr>
            <a:r>
              <a:rPr lang="en-US"/>
              <a:t>Provide attention to a nearby student who is engaged in the expected behavior, and then</a:t>
            </a:r>
            <a:endParaRPr/>
          </a:p>
          <a:p>
            <a:pPr marL="457200" lvl="0" indent="-317500" algn="l" rtl="0">
              <a:spcBef>
                <a:spcPts val="0"/>
              </a:spcBef>
              <a:spcAft>
                <a:spcPts val="0"/>
              </a:spcAft>
              <a:buSzPts val="1400"/>
              <a:buAutoNum type="arabicPeriod"/>
            </a:pPr>
            <a:r>
              <a:rPr lang="en-US"/>
              <a:t>Praising the target student when they demonstrate the expectation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Think about this strategy: which function of behavior does this strategy address?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h6edeba2c336fda3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h6edeba2c336fda3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 </a:t>
            </a:r>
            <a:r>
              <a:rPr lang="en-US"/>
              <a:t>Pull up the</a:t>
            </a:r>
            <a:r>
              <a:rPr lang="en-US" b="1"/>
              <a:t> Classroom Discouraging Unexpected Behavior Planning &amp; Implementation Guide</a:t>
            </a:r>
            <a:r>
              <a:rPr lang="en-US"/>
              <a:t> and turn to step 3. Take a moment to consider when and how you could begin or refine your implementation of the indirect response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h7f0f3de8114dac45_9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h7f0f3de8114dac45_9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a:t>
            </a:r>
            <a:endParaRPr b="1"/>
          </a:p>
          <a:p>
            <a:pPr marL="0" lvl="0" indent="0" algn="l" rtl="0">
              <a:lnSpc>
                <a:spcPct val="115000"/>
              </a:lnSpc>
              <a:spcBef>
                <a:spcPts val="0"/>
              </a:spcBef>
              <a:spcAft>
                <a:spcPts val="0"/>
              </a:spcAft>
              <a:buClr>
                <a:schemeClr val="dk1"/>
              </a:buClr>
              <a:buSzPts val="1100"/>
              <a:buFont typeface="Arial"/>
              <a:buNone/>
            </a:pPr>
            <a:r>
              <a:rPr lang="en-US"/>
              <a:t>The indirect strategies are unobtrusive, non-verbal, and non-disruptive. However, sometimes they are not enough. This is when the teacher uses more direct strategies. Direct strategies:</a:t>
            </a:r>
            <a:endParaRPr/>
          </a:p>
          <a:p>
            <a:pPr marL="457200" lvl="0" indent="-317500" algn="l" rtl="0">
              <a:lnSpc>
                <a:spcPct val="115000"/>
              </a:lnSpc>
              <a:spcBef>
                <a:spcPts val="0"/>
              </a:spcBef>
              <a:spcAft>
                <a:spcPts val="0"/>
              </a:spcAft>
              <a:buClr>
                <a:schemeClr val="dk1"/>
              </a:buClr>
              <a:buSzPts val="1400"/>
              <a:buChar char="●"/>
            </a:pPr>
            <a:r>
              <a:rPr lang="en-US"/>
              <a:t>include direct verbal interaction using language form the classroom behavior expectations and rules.</a:t>
            </a:r>
            <a:endParaRPr/>
          </a:p>
          <a:p>
            <a:pPr marL="457200" lvl="0" indent="-317500" algn="l" rtl="0">
              <a:lnSpc>
                <a:spcPct val="115000"/>
              </a:lnSpc>
              <a:spcBef>
                <a:spcPts val="0"/>
              </a:spcBef>
              <a:spcAft>
                <a:spcPts val="0"/>
              </a:spcAft>
              <a:buClr>
                <a:schemeClr val="dk1"/>
              </a:buClr>
              <a:buSzPts val="1400"/>
              <a:buChar char="●"/>
            </a:pPr>
            <a:r>
              <a:rPr lang="en-US"/>
              <a:t>may involve a redirection, or may teach or re-teach behavior expectations. </a:t>
            </a:r>
            <a:endParaRPr/>
          </a:p>
          <a:p>
            <a:pPr marL="457200" lvl="0" indent="-317500" algn="l" rtl="0">
              <a:lnSpc>
                <a:spcPct val="115000"/>
              </a:lnSpc>
              <a:spcBef>
                <a:spcPts val="0"/>
              </a:spcBef>
              <a:spcAft>
                <a:spcPts val="0"/>
              </a:spcAft>
              <a:buClr>
                <a:schemeClr val="dk1"/>
              </a:buClr>
              <a:buSzPts val="1400"/>
              <a:buChar char="●"/>
            </a:pPr>
            <a:r>
              <a:rPr lang="en-US"/>
              <a:t>are matched to the frequency and intensity of the behavior</a:t>
            </a:r>
            <a:endParaRPr/>
          </a:p>
          <a:p>
            <a:pPr marL="457200" lvl="0" indent="-317500" algn="l" rtl="0">
              <a:lnSpc>
                <a:spcPct val="115000"/>
              </a:lnSpc>
              <a:spcBef>
                <a:spcPts val="0"/>
              </a:spcBef>
              <a:spcAft>
                <a:spcPts val="0"/>
              </a:spcAft>
              <a:buClr>
                <a:schemeClr val="dk1"/>
              </a:buClr>
              <a:buSzPts val="1400"/>
              <a:buChar char="●"/>
            </a:pPr>
            <a:r>
              <a:rPr lang="en-US"/>
              <a:t>ideally, occur in private…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Once the student has corrected their behavior and is following behavior expectations, the teacher should immediately provide specific positive feedback to reinforce the expectation following behavior.</a:t>
            </a:r>
            <a:endParaRPr/>
          </a:p>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h7f0f3de8114dac45_9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h7f0f3de8114dac45_9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The direct strategies include redirect, reteach, provide choice, and student conference. We will describe each more fully in the next few slides.</a:t>
            </a:r>
            <a:endParaRPr/>
          </a:p>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h29334a5e6fb67918_1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h29334a5e6fb67918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None/>
            </a:pPr>
            <a:r>
              <a:rPr lang="en-US" b="1"/>
              <a:t>To Know/To Say:</a:t>
            </a:r>
            <a:r>
              <a:rPr lang="en-US"/>
              <a:t> A redirect is a brief, clear, private verbal reminder of the expected behavior.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r>
              <a:rPr lang="en-US"/>
              <a:t>A redirect is given by stating the student’s name, then stating the expected behavior.</a:t>
            </a:r>
            <a:endParaRPr/>
          </a:p>
          <a:p>
            <a:pPr marL="0" lvl="0" indent="0" algn="l" rtl="0">
              <a:spcBef>
                <a:spcPts val="0"/>
              </a:spcBef>
              <a:spcAft>
                <a:spcPts val="0"/>
              </a:spcAft>
              <a:buNone/>
            </a:pPr>
            <a:endParaRPr/>
          </a:p>
          <a:p>
            <a:pPr marL="0" lvl="0" indent="0" algn="l" rtl="0">
              <a:spcBef>
                <a:spcPts val="0"/>
              </a:spcBef>
              <a:spcAft>
                <a:spcPts val="0"/>
              </a:spcAft>
              <a:buNone/>
            </a:pPr>
            <a:r>
              <a:rPr lang="en-US"/>
              <a:t>“Suzy, the expectation is to work quietly at your seat.”</a:t>
            </a:r>
            <a:endParaRPr/>
          </a:p>
          <a:p>
            <a:pPr marL="0" lvl="0" indent="0" algn="l" rtl="0">
              <a:spcBef>
                <a:spcPts val="0"/>
              </a:spcBef>
              <a:spcAft>
                <a:spcPts val="0"/>
              </a:spcAft>
              <a:buNone/>
            </a:pPr>
            <a:r>
              <a:rPr lang="en-US"/>
              <a:t>Focus on the what, not an interrogation about why.</a:t>
            </a:r>
            <a:endParaRPr/>
          </a:p>
          <a:p>
            <a:pPr marL="0" lvl="0" indent="0" algn="l" rtl="0">
              <a:spcBef>
                <a:spcPts val="0"/>
              </a:spcBef>
              <a:spcAft>
                <a:spcPts val="0"/>
              </a:spcAft>
              <a:buNone/>
            </a:pPr>
            <a:endParaRPr/>
          </a:p>
          <a:p>
            <a:pPr marL="0" lvl="0" indent="0" algn="l" rtl="0">
              <a:spcBef>
                <a:spcPts val="0"/>
              </a:spcBef>
              <a:spcAft>
                <a:spcPts val="0"/>
              </a:spcAft>
              <a:buNone/>
            </a:pPr>
            <a:r>
              <a:rPr lang="en-US"/>
              <a:t>As soon as the student complies, provide them with specific positive feedback to acknowledge the expectation following behavior.</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h29334a5e6fb67918_1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h29334a5e6fb67918_1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 </a:t>
            </a:r>
            <a:r>
              <a:rPr lang="en-US"/>
              <a:t>Reteaching builds on the redirect by specifically describing the steps required, modeling the expected behavior (or asking the student to demonstrate it), and providing the student with an opportunity for the student to practice.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“The expectation is that when I ask a question in class, you will raise your hand and wait to be called on. Can you show me what that looks like? Thank you! In a few minutes, I am going to ask the class a question. I will be looking for you to raise your hand if you know the answer.”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Again, the teacher should look for the student to follow expectations and immediately provide specific positive feedback to the student when the expected behavior is observed.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Key distinction between a redirect and reteaching are:</a:t>
            </a:r>
            <a:endParaRPr/>
          </a:p>
          <a:p>
            <a:pPr marL="0" lvl="0" indent="0" algn="l" rtl="0">
              <a:spcBef>
                <a:spcPts val="0"/>
              </a:spcBef>
              <a:spcAft>
                <a:spcPts val="0"/>
              </a:spcAft>
              <a:buNone/>
            </a:pPr>
            <a:r>
              <a:rPr lang="en-US"/>
              <a:t>Redirect is a prompt or reminder</a:t>
            </a:r>
            <a:endParaRPr/>
          </a:p>
          <a:p>
            <a:pPr marL="0" lvl="0" indent="0" algn="l" rtl="0">
              <a:spcBef>
                <a:spcPts val="0"/>
              </a:spcBef>
              <a:spcAft>
                <a:spcPts val="0"/>
              </a:spcAft>
              <a:buNone/>
            </a:pPr>
            <a:r>
              <a:rPr lang="en-US"/>
              <a:t>Reteach is instruction</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h29334a5e6fb67918_1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h29334a5e6fb67918_1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Clr>
                <a:schemeClr val="dk1"/>
              </a:buClr>
              <a:buSzPts val="1100"/>
              <a:buFont typeface="Arial"/>
              <a:buNone/>
            </a:pPr>
            <a:r>
              <a:rPr lang="en-US" b="1"/>
              <a:t>To Know/To Say:</a:t>
            </a:r>
            <a:endParaRPr b="1"/>
          </a:p>
          <a:p>
            <a:pPr marL="0" lvl="0" indent="0" algn="l" rtl="0">
              <a:lnSpc>
                <a:spcPct val="115000"/>
              </a:lnSpc>
              <a:spcBef>
                <a:spcPts val="0"/>
              </a:spcBef>
              <a:spcAft>
                <a:spcPts val="0"/>
              </a:spcAft>
              <a:buClr>
                <a:schemeClr val="dk1"/>
              </a:buClr>
              <a:buSzPts val="1100"/>
              <a:buFont typeface="Arial"/>
              <a:buNone/>
            </a:pPr>
            <a:r>
              <a:rPr lang="en-US"/>
              <a:t>Can be used when a redirect and/or reteaching have not worked. The teacher offers the student a choice between two alternatives, both of which are acceptable to the teacher, while maintaining the expectation that the expected behavior will occur. Offering choice communicates that the choice is about how, not whether, the expectation will be met.</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“Joseph, you can complete your problem set now, or you can complete your problem set when the rest of the class is on the computer. Your choice.”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“Jasmine, you can read at your desk, or you can sit in the beanbag and read.”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h29334a5e6fb67918_1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h29334a5e6fb67918_1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spcBef>
                <a:spcPts val="0"/>
              </a:spcBef>
              <a:spcAft>
                <a:spcPts val="0"/>
              </a:spcAft>
              <a:buNone/>
            </a:pPr>
            <a:r>
              <a:rPr lang="en-US" b="1"/>
              <a:t>To Know/To Say:</a:t>
            </a:r>
            <a:r>
              <a:rPr lang="en-US"/>
              <a:t> Student conference is a lengthier reteaching and problem solving discussion between the teacher and the student. The student conference:</a:t>
            </a:r>
            <a:endParaRPr/>
          </a:p>
          <a:p>
            <a:pPr marL="457200" lvl="0" indent="-317500" algn="l" rtl="0">
              <a:spcBef>
                <a:spcPts val="0"/>
              </a:spcBef>
              <a:spcAft>
                <a:spcPts val="0"/>
              </a:spcAft>
              <a:buSzPts val="1400"/>
              <a:buAutoNum type="arabicPeriod"/>
            </a:pPr>
            <a:r>
              <a:rPr lang="en-US"/>
              <a:t>Identifies the concern.</a:t>
            </a:r>
            <a:endParaRPr/>
          </a:p>
          <a:p>
            <a:pPr marL="457200" lvl="0" indent="-317500" algn="l" rtl="0">
              <a:spcBef>
                <a:spcPts val="0"/>
              </a:spcBef>
              <a:spcAft>
                <a:spcPts val="0"/>
              </a:spcAft>
              <a:buSzPts val="1400"/>
              <a:buAutoNum type="arabicPeriod"/>
            </a:pPr>
            <a:r>
              <a:rPr lang="en-US"/>
              <a:t>Clarifies or reteaches the expected behavior.</a:t>
            </a:r>
            <a:endParaRPr/>
          </a:p>
          <a:p>
            <a:pPr marL="457200" lvl="0" indent="-317500" algn="l" rtl="0">
              <a:spcBef>
                <a:spcPts val="0"/>
              </a:spcBef>
              <a:spcAft>
                <a:spcPts val="0"/>
              </a:spcAft>
              <a:buSzPts val="1400"/>
              <a:buAutoNum type="arabicPeriod"/>
            </a:pPr>
            <a:r>
              <a:rPr lang="en-US"/>
              <a:t>Discusses why it matters.</a:t>
            </a:r>
            <a:endParaRPr/>
          </a:p>
          <a:p>
            <a:pPr marL="457200" lvl="0" indent="-317500" algn="l" rtl="0">
              <a:spcBef>
                <a:spcPts val="0"/>
              </a:spcBef>
              <a:spcAft>
                <a:spcPts val="0"/>
              </a:spcAft>
              <a:buSzPts val="1400"/>
              <a:buAutoNum type="arabicPeriod"/>
            </a:pPr>
            <a:r>
              <a:rPr lang="en-US"/>
              <a:t>Problem-solves barriers.</a:t>
            </a:r>
            <a:endParaRPr/>
          </a:p>
          <a:p>
            <a:pPr marL="457200" lvl="0" indent="-317500" algn="l" rtl="0">
              <a:spcBef>
                <a:spcPts val="0"/>
              </a:spcBef>
              <a:spcAft>
                <a:spcPts val="0"/>
              </a:spcAft>
              <a:buSzPts val="1400"/>
              <a:buAutoNum type="arabicPeriod"/>
            </a:pPr>
            <a:r>
              <a:rPr lang="en-US"/>
              <a:t>Provides the student opportunities to practice, if needed.</a:t>
            </a:r>
            <a:endParaRPr/>
          </a:p>
          <a:p>
            <a:pPr marL="457200" lvl="0" indent="-317500" algn="l" rtl="0">
              <a:spcBef>
                <a:spcPts val="0"/>
              </a:spcBef>
              <a:spcAft>
                <a:spcPts val="0"/>
              </a:spcAft>
              <a:buSzPts val="1400"/>
              <a:buAutoNum type="arabicPeriod"/>
            </a:pPr>
            <a:r>
              <a:rPr lang="en-US"/>
              <a:t>Develops a plan for use.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“Jill, the reason I expect everyone to work quietly during seat work is because some students have difficulty concentrating if there is someone talking while they are working. This is respectful to your classmates. Is there something that I need to know about that makes it difficult for you to work quietly at your seat (if so, how can we address this?).</a:t>
            </a:r>
            <a:endParaRPr/>
          </a:p>
          <a:p>
            <a:pPr marL="0" lvl="0" indent="0" algn="l" rtl="0">
              <a:lnSpc>
                <a:spcPct val="115000"/>
              </a:lnSpc>
              <a:spcBef>
                <a:spcPts val="0"/>
              </a:spcBef>
              <a:spcAft>
                <a:spcPts val="0"/>
              </a:spcAft>
              <a:buClr>
                <a:schemeClr val="dk1"/>
              </a:buClr>
              <a:buSzPts val="1100"/>
              <a:buFont typeface="Arial"/>
              <a:buNone/>
            </a:pPr>
            <a:r>
              <a:rPr lang="en-US"/>
              <a:t>What do you need me to do to help you remember to work quietly during seatwork? </a:t>
            </a:r>
            <a:endParaRPr/>
          </a:p>
          <a:p>
            <a:pPr marL="0" lvl="0" indent="0" algn="l" rtl="0">
              <a:lnSpc>
                <a:spcPct val="115000"/>
              </a:lnSpc>
              <a:spcBef>
                <a:spcPts val="0"/>
              </a:spcBef>
              <a:spcAft>
                <a:spcPts val="0"/>
              </a:spcAft>
              <a:buClr>
                <a:schemeClr val="dk1"/>
              </a:buClr>
              <a:buSzPts val="1100"/>
              <a:buFont typeface="Arial"/>
              <a:buNone/>
            </a:pPr>
            <a:r>
              <a:rPr lang="en-US"/>
              <a:t>What do you think should happen if you talk or disturb your classmates during seatwork? </a:t>
            </a:r>
            <a:endParaRPr/>
          </a:p>
          <a:p>
            <a:pPr marL="0" lvl="0" indent="0" algn="l" rtl="0">
              <a:lnSpc>
                <a:spcPct val="115000"/>
              </a:lnSpc>
              <a:spcBef>
                <a:spcPts val="0"/>
              </a:spcBef>
              <a:spcAft>
                <a:spcPts val="0"/>
              </a:spcAft>
              <a:buClr>
                <a:schemeClr val="dk1"/>
              </a:buClr>
              <a:buSzPts val="1100"/>
              <a:buFont typeface="Arial"/>
              <a:buNone/>
            </a:pPr>
            <a:r>
              <a:rPr lang="en-US"/>
              <a:t>What should I do when you work quietly during seatwork? </a:t>
            </a:r>
            <a:endParaRPr/>
          </a:p>
          <a:p>
            <a:pPr marL="0" lvl="0" indent="0" algn="l" rtl="0">
              <a:lnSpc>
                <a:spcPct val="115000"/>
              </a:lnSpc>
              <a:spcBef>
                <a:spcPts val="0"/>
              </a:spcBef>
              <a:spcAft>
                <a:spcPts val="0"/>
              </a:spcAft>
              <a:buClr>
                <a:schemeClr val="dk1"/>
              </a:buClr>
              <a:buSzPts val="1100"/>
              <a:buFont typeface="Arial"/>
              <a:buNone/>
            </a:pPr>
            <a:r>
              <a:rPr lang="en-US"/>
              <a:t>What will you do tomorrow during seatwork?”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3e6932e78d6_0_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3e6932e78d6_0_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endParaRPr b="1"/>
          </a:p>
          <a:p>
            <a:pPr marL="0" lvl="0" indent="0" algn="l" rtl="0">
              <a:lnSpc>
                <a:spcPct val="115000"/>
              </a:lnSpc>
              <a:spcBef>
                <a:spcPts val="0"/>
              </a:spcBef>
              <a:spcAft>
                <a:spcPts val="0"/>
              </a:spcAft>
              <a:buClr>
                <a:schemeClr val="dk1"/>
              </a:buClr>
              <a:buSzPts val="1100"/>
              <a:buFont typeface="Arial"/>
              <a:buNone/>
            </a:pPr>
            <a:r>
              <a:rPr lang="en-US"/>
              <a:t>Now pull out the </a:t>
            </a:r>
            <a:r>
              <a:rPr lang="en-US" b="1"/>
              <a:t>Classroom Discouraging Unexpected Behavior Planning &amp; Implementation Guide </a:t>
            </a:r>
            <a:r>
              <a:rPr lang="en-US"/>
              <a:t>handout and turn to step 4. Take a moment to consider when and how you could begin or refine your implementation of the direct response strategies of Re-Direct, Re-Teach, Provide Choice, and Student Conference.</a:t>
            </a:r>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e6932e78d6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e6932e78d6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endParaRPr b="1"/>
          </a:p>
          <a:p>
            <a:pPr marL="0" lvl="0" indent="0" algn="l" rtl="0">
              <a:lnSpc>
                <a:spcPct val="115000"/>
              </a:lnSpc>
              <a:spcBef>
                <a:spcPts val="0"/>
              </a:spcBef>
              <a:spcAft>
                <a:spcPts val="0"/>
              </a:spcAft>
              <a:buClr>
                <a:schemeClr val="dk1"/>
              </a:buClr>
              <a:buSzPts val="1100"/>
              <a:buFont typeface="Arial"/>
              <a:buNone/>
            </a:pPr>
            <a:r>
              <a:rPr lang="en-US"/>
              <a:t>Pull out your handout </a:t>
            </a:r>
            <a:r>
              <a:rPr lang="en-US" b="1"/>
              <a:t>Classroom Discouraging Unexpected Behavior Planning &amp; Implementation Guide, </a:t>
            </a:r>
            <a:r>
              <a:rPr lang="en-US"/>
              <a:t>and turn to Step 5. Read the scenarios and consider which direct strategy might be the most effect in helping the student to use the expected behavior.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The answer key as on the top of page 5.</a:t>
            </a:r>
            <a:endParaRPr/>
          </a:p>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h29334a5e6fb67918_1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h29334a5e6fb67918_1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Occasionally, you will need a more intensive strategy than indirect or direct strategies. In these instances it may be helpful to create a menu of instructional, mildly aversive consequences that you can assign when needed. Effective consequences:</a:t>
            </a:r>
            <a:endParaRPr/>
          </a:p>
          <a:p>
            <a:pPr marL="457200" lvl="0" indent="-317500" algn="l" rtl="0">
              <a:spcBef>
                <a:spcPts val="0"/>
              </a:spcBef>
              <a:spcAft>
                <a:spcPts val="0"/>
              </a:spcAft>
              <a:buSzPts val="1400"/>
              <a:buChar char="●"/>
            </a:pPr>
            <a:r>
              <a:rPr lang="en-US"/>
              <a:t>Teach or practice expected behavior.</a:t>
            </a:r>
            <a:endParaRPr/>
          </a:p>
          <a:p>
            <a:pPr marL="457200" lvl="0" indent="-317500" algn="l" rtl="0">
              <a:spcBef>
                <a:spcPts val="0"/>
              </a:spcBef>
              <a:spcAft>
                <a:spcPts val="0"/>
              </a:spcAft>
              <a:buSzPts val="1400"/>
              <a:buChar char="●"/>
            </a:pPr>
            <a:r>
              <a:rPr lang="en-US"/>
              <a:t>Are logically connected to the behavior.</a:t>
            </a:r>
            <a:endParaRPr/>
          </a:p>
          <a:p>
            <a:pPr marL="457200" lvl="0" indent="-317500" algn="l" rtl="0">
              <a:spcBef>
                <a:spcPts val="0"/>
              </a:spcBef>
              <a:spcAft>
                <a:spcPts val="0"/>
              </a:spcAft>
              <a:buSzPts val="1400"/>
              <a:buChar char="●"/>
            </a:pPr>
            <a:r>
              <a:rPr lang="en-US"/>
              <a:t>Maintain student dignity.</a:t>
            </a:r>
            <a:endParaRPr/>
          </a:p>
          <a:p>
            <a:pPr marL="457200" lvl="0" indent="-317500" algn="l" rtl="0">
              <a:spcBef>
                <a:spcPts val="0"/>
              </a:spcBef>
              <a:spcAft>
                <a:spcPts val="0"/>
              </a:spcAft>
              <a:buSzPts val="1400"/>
              <a:buChar char="●"/>
            </a:pPr>
            <a:r>
              <a:rPr lang="en-US"/>
              <a:t>Require reasonable effort.</a:t>
            </a:r>
            <a:endParaRPr/>
          </a:p>
          <a:p>
            <a:pPr marL="457200" lvl="0" indent="-317500" algn="l" rtl="0">
              <a:spcBef>
                <a:spcPts val="0"/>
              </a:spcBef>
              <a:spcAft>
                <a:spcPts val="0"/>
              </a:spcAft>
              <a:buSzPts val="1400"/>
              <a:buChar char="●"/>
            </a:pPr>
            <a:r>
              <a:rPr lang="en-US"/>
              <a:t>Are applied consistently.</a:t>
            </a:r>
            <a:endParaRPr/>
          </a:p>
          <a:p>
            <a:pPr marL="457200" lvl="0" indent="-317500" algn="l" rtl="0">
              <a:spcBef>
                <a:spcPts val="0"/>
              </a:spcBef>
              <a:spcAft>
                <a:spcPts val="0"/>
              </a:spcAft>
              <a:buSzPts val="1400"/>
              <a:buChar char="●"/>
            </a:pPr>
            <a:r>
              <a:rPr lang="en-US"/>
              <a:t>Are individualized when appropriate.</a:t>
            </a:r>
            <a:endParaRPr/>
          </a:p>
          <a:p>
            <a:pPr marL="0" lvl="0" indent="0" algn="l" rtl="0">
              <a:spcBef>
                <a:spcPts val="0"/>
              </a:spcBef>
              <a:spcAft>
                <a:spcPts val="0"/>
              </a:spcAft>
              <a:buNone/>
            </a:pPr>
            <a:endParaRPr/>
          </a:p>
          <a:p>
            <a:pPr marL="0" lvl="0" indent="0" algn="l" rtl="0">
              <a:spcBef>
                <a:spcPts val="0"/>
              </a:spcBef>
              <a:spcAft>
                <a:spcPts val="0"/>
              </a:spcAft>
              <a:buNone/>
            </a:pPr>
            <a:r>
              <a:rPr lang="en-US"/>
              <a:t>It is important to note that these consequences </a:t>
            </a:r>
            <a:r>
              <a:rPr lang="en-US" i="1"/>
              <a:t>teach </a:t>
            </a:r>
            <a:r>
              <a:rPr lang="en-US"/>
              <a:t>the desired replacement behavior. Furthermore, they are not intended to replace prevention or direct and indirect responses. Rather, they are used when the behavior continues after use of the prevention, indirect and direct strategies.</a:t>
            </a:r>
            <a:endParaRPr/>
          </a:p>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h29334a5e6fb67918_1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h29334a5e6fb67918_1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a:t>
            </a:r>
            <a:r>
              <a:rPr lang="en-US"/>
              <a:t> Consider developing a menu of mildly aversive, instructional consequences that are logically connected to the behavior infraction(s) they are intended to correct. A menu of consequences can help you to avoid overused consequences such as loss of recess or detention that are not connected in the student’s mind to the infraction. A menu of consequences also provides alternatives to overused consequences such as the safe seat, buddy room, or intervention room that may inadvertently reinforce students who are seeking to escape or avoid academic tasks. Finally, having a menu of mildly aversive consequence helps you to avoid overreacting and escalating the situation. A good rule of thumb when selecting logical consequences is to ask yourself: “What will help this student learn and demonstrate the expected behavior?” </a:t>
            </a:r>
            <a:endParaRPr/>
          </a:p>
          <a:p>
            <a:pPr marL="0" lvl="0" indent="0" algn="l" rtl="0">
              <a:lnSpc>
                <a:spcPct val="115000"/>
              </a:lnSpc>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h29334a5e6fb67918_1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h29334a5e6fb67918_1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a:t>
            </a:r>
            <a:r>
              <a:rPr lang="en-US"/>
              <a:t> It is important to remember that it is not the severity of the consequence that is important, but that it is consistently applied.Students want predictability and they want to be treated fairly.</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h5990038b5655061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h5990038b5655061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a:t>
            </a:r>
            <a:r>
              <a:rPr lang="en-US"/>
              <a:t> Once you have selected a continuum of responses, it is important to monitor whether they are effectively decreasing the unexpected behaviors and increasing expectation following behavior. If a strategy is not working, move on to the next strategy along the continuum!</a:t>
            </a:r>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h29334a5e6fb67918_1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h29334a5e6fb67918_1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a:t>
            </a:r>
            <a:r>
              <a:rPr lang="en-US"/>
              <a:t> Your response to unexpected behavior should follow a decision flow. </a:t>
            </a:r>
            <a:endParaRPr/>
          </a:p>
          <a:p>
            <a:pPr marL="457200" lvl="0" indent="-317500" algn="l" rtl="0">
              <a:lnSpc>
                <a:spcPct val="115000"/>
              </a:lnSpc>
              <a:spcBef>
                <a:spcPts val="0"/>
              </a:spcBef>
              <a:spcAft>
                <a:spcPts val="0"/>
              </a:spcAft>
              <a:buSzPts val="1400"/>
              <a:buChar char="●"/>
            </a:pPr>
            <a:r>
              <a:rPr lang="en-US"/>
              <a:t>Is the behavior a major or minor?</a:t>
            </a:r>
            <a:endParaRPr/>
          </a:p>
          <a:p>
            <a:pPr marL="914400" lvl="1" indent="-317500" algn="l" rtl="0">
              <a:lnSpc>
                <a:spcPct val="115000"/>
              </a:lnSpc>
              <a:spcBef>
                <a:spcPts val="0"/>
              </a:spcBef>
              <a:spcAft>
                <a:spcPts val="0"/>
              </a:spcAft>
              <a:buSzPts val="1400"/>
              <a:buChar char="○"/>
            </a:pPr>
            <a:r>
              <a:rPr lang="en-US"/>
              <a:t>Major</a:t>
            </a:r>
            <a:endParaRPr/>
          </a:p>
          <a:p>
            <a:pPr marL="1371600" lvl="2" indent="-317500" algn="l" rtl="0">
              <a:lnSpc>
                <a:spcPct val="115000"/>
              </a:lnSpc>
              <a:spcBef>
                <a:spcPts val="0"/>
              </a:spcBef>
              <a:spcAft>
                <a:spcPts val="0"/>
              </a:spcAft>
              <a:buSzPts val="1400"/>
              <a:buChar char="■"/>
            </a:pPr>
            <a:r>
              <a:rPr lang="en-US"/>
              <a:t>Write an ODR / follow schools procedures for office managed behavior</a:t>
            </a:r>
            <a:endParaRPr/>
          </a:p>
          <a:p>
            <a:pPr marL="914400" lvl="1" indent="-317500" algn="l" rtl="0">
              <a:lnSpc>
                <a:spcPct val="115000"/>
              </a:lnSpc>
              <a:spcBef>
                <a:spcPts val="0"/>
              </a:spcBef>
              <a:spcAft>
                <a:spcPts val="0"/>
              </a:spcAft>
              <a:buSzPts val="1400"/>
              <a:buChar char="○"/>
            </a:pPr>
            <a:r>
              <a:rPr lang="en-US"/>
              <a:t>Minor / classroom managed.</a:t>
            </a:r>
            <a:endParaRPr/>
          </a:p>
          <a:p>
            <a:pPr marL="1371600" lvl="2" indent="-317500" algn="l" rtl="0">
              <a:lnSpc>
                <a:spcPct val="115000"/>
              </a:lnSpc>
              <a:spcBef>
                <a:spcPts val="0"/>
              </a:spcBef>
              <a:spcAft>
                <a:spcPts val="0"/>
              </a:spcAft>
              <a:buSzPts val="1400"/>
              <a:buChar char="■"/>
            </a:pPr>
            <a:r>
              <a:rPr lang="en-US"/>
              <a:t>Use an indirect strategy</a:t>
            </a:r>
            <a:endParaRPr/>
          </a:p>
          <a:p>
            <a:pPr marL="1828800" lvl="3" indent="-317500" algn="l" rtl="0">
              <a:lnSpc>
                <a:spcPct val="115000"/>
              </a:lnSpc>
              <a:spcBef>
                <a:spcPts val="0"/>
              </a:spcBef>
              <a:spcAft>
                <a:spcPts val="0"/>
              </a:spcAft>
              <a:buSzPts val="1400"/>
              <a:buChar char="●"/>
            </a:pPr>
            <a:r>
              <a:rPr lang="en-US"/>
              <a:t>If behavior continues</a:t>
            </a:r>
            <a:endParaRPr/>
          </a:p>
          <a:p>
            <a:pPr marL="2286000" lvl="4" indent="-317500" algn="l" rtl="0">
              <a:lnSpc>
                <a:spcPct val="115000"/>
              </a:lnSpc>
              <a:spcBef>
                <a:spcPts val="0"/>
              </a:spcBef>
              <a:spcAft>
                <a:spcPts val="0"/>
              </a:spcAft>
              <a:buSzPts val="1400"/>
              <a:buChar char="○"/>
            </a:pPr>
            <a:r>
              <a:rPr lang="en-US"/>
              <a:t>Redirect</a:t>
            </a:r>
            <a:endParaRPr/>
          </a:p>
          <a:p>
            <a:pPr marL="2743200" lvl="5" indent="-317500" algn="l" rtl="0">
              <a:lnSpc>
                <a:spcPct val="115000"/>
              </a:lnSpc>
              <a:spcBef>
                <a:spcPts val="0"/>
              </a:spcBef>
              <a:spcAft>
                <a:spcPts val="0"/>
              </a:spcAft>
              <a:buSzPts val="1400"/>
              <a:buChar char="■"/>
            </a:pPr>
            <a:r>
              <a:rPr lang="en-US"/>
              <a:t>Reteach</a:t>
            </a:r>
            <a:endParaRPr/>
          </a:p>
          <a:p>
            <a:pPr marL="3200400" lvl="6" indent="-317500" algn="l" rtl="0">
              <a:lnSpc>
                <a:spcPct val="115000"/>
              </a:lnSpc>
              <a:spcBef>
                <a:spcPts val="0"/>
              </a:spcBef>
              <a:spcAft>
                <a:spcPts val="0"/>
              </a:spcAft>
              <a:buSzPts val="1400"/>
              <a:buChar char="●"/>
            </a:pPr>
            <a:r>
              <a:rPr lang="en-US"/>
              <a:t>Offer choice</a:t>
            </a:r>
            <a:endParaRPr/>
          </a:p>
          <a:p>
            <a:pPr marL="3657600" lvl="7" indent="-317500" algn="l" rtl="0">
              <a:lnSpc>
                <a:spcPct val="115000"/>
              </a:lnSpc>
              <a:spcBef>
                <a:spcPts val="0"/>
              </a:spcBef>
              <a:spcAft>
                <a:spcPts val="0"/>
              </a:spcAft>
              <a:buSzPts val="1400"/>
              <a:buChar char="○"/>
            </a:pPr>
            <a:r>
              <a:rPr lang="en-US"/>
              <a:t>Student Conference</a:t>
            </a:r>
            <a:endParaRPr/>
          </a:p>
          <a:p>
            <a:pPr marL="4114800" lvl="8" indent="-317500" algn="l" rtl="0">
              <a:lnSpc>
                <a:spcPct val="115000"/>
              </a:lnSpc>
              <a:spcBef>
                <a:spcPts val="0"/>
              </a:spcBef>
              <a:spcAft>
                <a:spcPts val="0"/>
              </a:spcAft>
              <a:buSzPts val="1400"/>
              <a:buChar char="■"/>
            </a:pPr>
            <a:r>
              <a:rPr lang="en-US"/>
              <a:t>Administer a mildly aversive, instructional consequence</a:t>
            </a:r>
            <a:endParaRPr/>
          </a:p>
          <a:p>
            <a:pPr marL="0" lvl="0" indent="0" algn="l" rtl="0">
              <a:spcBef>
                <a:spcPts val="0"/>
              </a:spcBef>
              <a:spcAft>
                <a:spcPts val="0"/>
              </a:spcAft>
              <a:buNone/>
            </a:pPr>
            <a:endParaRPr/>
          </a:p>
          <a:p>
            <a:pPr marL="0" lvl="0" indent="0" algn="l" rtl="0">
              <a:spcBef>
                <a:spcPts val="0"/>
              </a:spcBef>
              <a:spcAft>
                <a:spcPts val="0"/>
              </a:spcAft>
              <a:buNone/>
            </a:pPr>
            <a:r>
              <a:rPr lang="en-US"/>
              <a:t>Throughout the continuum it is important to continue to Teach → Encourage → Monitor → Adjust</a:t>
            </a:r>
            <a:endParaRPr/>
          </a:p>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e6932e78d6_0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e6932e78d6_0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Clr>
                <a:schemeClr val="dk1"/>
              </a:buClr>
              <a:buSzPts val="1100"/>
              <a:buFont typeface="Arial"/>
              <a:buNone/>
            </a:pPr>
            <a:r>
              <a:rPr lang="en-US" b="1"/>
              <a:t>To Know/To Say: </a:t>
            </a:r>
            <a:endParaRPr b="1"/>
          </a:p>
          <a:p>
            <a:pPr marL="0" lvl="0" indent="0" algn="l" rtl="0">
              <a:lnSpc>
                <a:spcPct val="115000"/>
              </a:lnSpc>
              <a:spcBef>
                <a:spcPts val="0"/>
              </a:spcBef>
              <a:spcAft>
                <a:spcPts val="0"/>
              </a:spcAft>
              <a:buClr>
                <a:schemeClr val="dk1"/>
              </a:buClr>
              <a:buSzPts val="1100"/>
              <a:buFont typeface="Arial"/>
              <a:buNone/>
            </a:pPr>
            <a:r>
              <a:rPr lang="en-US"/>
              <a:t>You began planning for delivering discouragement by using </a:t>
            </a:r>
            <a:r>
              <a:rPr lang="en-US" b="1"/>
              <a:t>Classroom Discouraging Planning &amp; Implementation Guide</a:t>
            </a:r>
            <a:r>
              <a:rPr lang="en-US"/>
              <a:t> and now you can turn to the Self-Assessment section on the </a:t>
            </a:r>
            <a:r>
              <a:rPr lang="en-US" b="1"/>
              <a:t>MO SW-PBS Teacher Tool: Discouraging Unexpected Classroom Behavior</a:t>
            </a:r>
            <a:r>
              <a:rPr lang="en-US"/>
              <a:t>, to rate your current implementation of discouragement for unexpected classroom behavior.</a:t>
            </a:r>
            <a:endParaRPr/>
          </a:p>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h29334a5e6fb67918_1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h29334a5e6fb67918_1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h29334a5e6fb67918_1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h29334a5e6fb67918_1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a:t>Trainer Notes:</a:t>
            </a:r>
            <a:r>
              <a:rPr lang="en-US"/>
              <a:t> </a:t>
            </a:r>
            <a:endParaRPr/>
          </a:p>
          <a:p>
            <a:pPr marL="0" lvl="0" indent="0" algn="l" rtl="0">
              <a:lnSpc>
                <a:spcPct val="115000"/>
              </a:lnSpc>
              <a:spcBef>
                <a:spcPts val="0"/>
              </a:spcBef>
              <a:spcAft>
                <a:spcPts val="0"/>
              </a:spcAft>
              <a:buNone/>
            </a:pPr>
            <a:r>
              <a:rPr lang="en-US" b="1"/>
              <a:t>To Know/To Say:</a:t>
            </a:r>
            <a:r>
              <a:rPr lang="en-US"/>
              <a:t> Based on this lesson, what commitments are you willing to make?</a:t>
            </a:r>
            <a:endParaRPr/>
          </a:p>
          <a:p>
            <a:pPr marL="0" lvl="0" indent="0" algn="l" rtl="0">
              <a:lnSpc>
                <a:spcPct val="115000"/>
              </a:lnSpc>
              <a:spcBef>
                <a:spcPts val="0"/>
              </a:spcBef>
              <a:spcAft>
                <a:spcPts val="0"/>
              </a:spcAft>
              <a:buNone/>
            </a:pPr>
            <a:r>
              <a:rPr lang="en-US"/>
              <a:t>Consider identifying</a:t>
            </a:r>
            <a:endParaRPr/>
          </a:p>
          <a:p>
            <a:pPr marL="457200" lvl="0" indent="-317500" algn="l" rtl="0">
              <a:lnSpc>
                <a:spcPct val="115000"/>
              </a:lnSpc>
              <a:spcBef>
                <a:spcPts val="0"/>
              </a:spcBef>
              <a:spcAft>
                <a:spcPts val="0"/>
              </a:spcAft>
              <a:buSzPts val="1400"/>
              <a:buChar char="●"/>
            </a:pPr>
            <a:r>
              <a:rPr lang="en-US"/>
              <a:t>One prevention practice to strengthen</a:t>
            </a:r>
            <a:endParaRPr/>
          </a:p>
          <a:p>
            <a:pPr marL="457200" lvl="0" indent="-317500" algn="l" rtl="0">
              <a:lnSpc>
                <a:spcPct val="115000"/>
              </a:lnSpc>
              <a:spcBef>
                <a:spcPts val="0"/>
              </a:spcBef>
              <a:spcAft>
                <a:spcPts val="0"/>
              </a:spcAft>
              <a:buSzPts val="1400"/>
              <a:buChar char="●"/>
            </a:pPr>
            <a:r>
              <a:rPr lang="en-US"/>
              <a:t>One indirect strategy to use more consistently.</a:t>
            </a:r>
            <a:endParaRPr/>
          </a:p>
          <a:p>
            <a:pPr marL="457200" lvl="0" indent="-317500" algn="l" rtl="0">
              <a:lnSpc>
                <a:spcPct val="115000"/>
              </a:lnSpc>
              <a:spcBef>
                <a:spcPts val="0"/>
              </a:spcBef>
              <a:spcAft>
                <a:spcPts val="0"/>
              </a:spcAft>
              <a:buSzPts val="1400"/>
              <a:buChar char="●"/>
            </a:pPr>
            <a:r>
              <a:rPr lang="en-US"/>
              <a:t>One direct strategy to refine.</a:t>
            </a:r>
            <a:endParaRPr/>
          </a:p>
          <a:p>
            <a:pPr marL="457200" lvl="0" indent="-317500" algn="l" rtl="0">
              <a:lnSpc>
                <a:spcPct val="115000"/>
              </a:lnSpc>
              <a:spcBef>
                <a:spcPts val="0"/>
              </a:spcBef>
              <a:spcAft>
                <a:spcPts val="0"/>
              </a:spcAft>
              <a:buSzPts val="1400"/>
              <a:buChar char="●"/>
            </a:pPr>
            <a:r>
              <a:rPr lang="en-US"/>
              <a:t>One current consequence to reconsider.</a:t>
            </a:r>
            <a:endParaRPr/>
          </a:p>
          <a:p>
            <a:pPr marL="457200" lvl="0" indent="-317500" algn="l" rtl="0">
              <a:lnSpc>
                <a:spcPct val="115000"/>
              </a:lnSpc>
              <a:spcBef>
                <a:spcPts val="0"/>
              </a:spcBef>
              <a:spcAft>
                <a:spcPts val="0"/>
              </a:spcAft>
              <a:buSzPts val="1400"/>
              <a:buChar char="●"/>
            </a:pPr>
            <a:r>
              <a:rPr lang="en-US"/>
              <a:t>How you will monitor whether your plan works.</a:t>
            </a:r>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e6932e78d6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3e6932e78d6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Resources used in the development of this lesson. If you need more information, please see the MO SW-PBS tier 1 Workbook.</a:t>
            </a:r>
            <a:endParaRPr/>
          </a:p>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3e6932e78d6_0_3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 name="Google Shape;496;g3e6932e78d6_0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Resources used in the development of this lesson. If you need more information, please see the MO SW-PBS tier 1 Workbook.</a:t>
            </a:r>
            <a:endParaRPr/>
          </a:p>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02" name="Google Shape;502;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8" name="Google Shape;508;p2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09" name="Google Shape;509;p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10" name="Google Shape;10;p2"/>
          <p:cNvGrpSpPr/>
          <p:nvPr/>
        </p:nvGrpSpPr>
        <p:grpSpPr>
          <a:xfrm>
            <a:off x="16934" y="6211407"/>
            <a:ext cx="12192503" cy="659292"/>
            <a:chOff x="12700" y="6211407"/>
            <a:chExt cx="9144377" cy="659292"/>
          </a:xfrm>
        </p:grpSpPr>
        <p:sp>
          <p:nvSpPr>
            <p:cNvPr id="11" name="Google Shape;11;p2"/>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 name="Google Shape;12;p2"/>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13;p2"/>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 name="Google Shape;14;p2"/>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914400" y="461424"/>
            <a:ext cx="10363200" cy="1470024"/>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7" name="Google Shape;17;p3"/>
          <p:cNvSpPr txBox="1">
            <a:spLocks noGrp="1"/>
          </p:cNvSpPr>
          <p:nvPr>
            <p:ph type="subTitle" idx="1"/>
          </p:nvPr>
        </p:nvSpPr>
        <p:spPr>
          <a:xfrm>
            <a:off x="1828801" y="2004134"/>
            <a:ext cx="8534399" cy="650289"/>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640"/>
              </a:spcBef>
              <a:spcAft>
                <a:spcPts val="0"/>
              </a:spcAft>
              <a:buClr>
                <a:srgbClr val="FF0000"/>
              </a:buClr>
              <a:buSzPts val="3200"/>
              <a:buFont typeface="Arial"/>
              <a:buNone/>
              <a:defRPr sz="3200" b="0" i="0" u="none" strike="noStrike" cap="none">
                <a:solidFill>
                  <a:srgbClr val="FF0000"/>
                </a:solidFill>
                <a:latin typeface="Calibri"/>
                <a:ea typeface="Calibri"/>
                <a:cs typeface="Calibri"/>
                <a:sym typeface="Calibri"/>
              </a:defRPr>
            </a:lvl1pPr>
            <a:lvl2pPr marR="0" lvl="1" algn="ctr">
              <a:lnSpc>
                <a:spcPct val="100000"/>
              </a:lnSpc>
              <a:spcBef>
                <a:spcPts val="560"/>
              </a:spcBef>
              <a:spcAft>
                <a:spcPts val="0"/>
              </a:spcAft>
              <a:buClr>
                <a:srgbClr val="FF0000"/>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FF0000"/>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FF0000"/>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FF0000"/>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pic>
        <p:nvPicPr>
          <p:cNvPr id="18" name="Google Shape;18;p3" descr="MO_SWPBS_Logo-2011.jpg"/>
          <p:cNvPicPr preferRelativeResize="0"/>
          <p:nvPr/>
        </p:nvPicPr>
        <p:blipFill rotWithShape="1">
          <a:blip r:embed="rId2">
            <a:alphaModFix/>
          </a:blip>
          <a:srcRect/>
          <a:stretch/>
        </p:blipFill>
        <p:spPr>
          <a:xfrm>
            <a:off x="4303184" y="2752995"/>
            <a:ext cx="3585632" cy="2766595"/>
          </a:xfrm>
          <a:prstGeom prst="rect">
            <a:avLst/>
          </a:prstGeom>
          <a:noFill/>
          <a:ln>
            <a:noFill/>
          </a:ln>
        </p:spPr>
      </p:pic>
      <p:pic>
        <p:nvPicPr>
          <p:cNvPr id="19" name="Google Shape;19;p3"/>
          <p:cNvPicPr preferRelativeResize="0"/>
          <p:nvPr/>
        </p:nvPicPr>
        <p:blipFill rotWithShape="1">
          <a:blip r:embed="rId3">
            <a:alphaModFix/>
          </a:blip>
          <a:srcRect/>
          <a:stretch/>
        </p:blipFill>
        <p:spPr>
          <a:xfrm>
            <a:off x="614910" y="5946771"/>
            <a:ext cx="694267" cy="577850"/>
          </a:xfrm>
          <a:prstGeom prst="rect">
            <a:avLst/>
          </a:prstGeom>
          <a:noFill/>
          <a:ln>
            <a:noFill/>
          </a:ln>
        </p:spPr>
      </p:pic>
      <p:sp>
        <p:nvSpPr>
          <p:cNvPr id="20" name="Google Shape;20;p3"/>
          <p:cNvSpPr txBox="1"/>
          <p:nvPr/>
        </p:nvSpPr>
        <p:spPr>
          <a:xfrm>
            <a:off x="1440411" y="5847930"/>
            <a:ext cx="2495549" cy="9540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50"/>
              <a:buFont typeface="Calibri"/>
              <a:buNone/>
            </a:pPr>
            <a:r>
              <a:rPr lang="en-US" sz="1400" b="1" i="0" u="none" strike="noStrike" cap="none">
                <a:solidFill>
                  <a:schemeClr val="dk1"/>
                </a:solidFill>
                <a:latin typeface="Calibri"/>
                <a:ea typeface="Calibri"/>
                <a:cs typeface="Calibri"/>
                <a:sym typeface="Calibri"/>
              </a:rPr>
              <a:t>MU Center for SW-PBS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50"/>
              <a:buFont typeface="Calibri"/>
              <a:buNone/>
            </a:pPr>
            <a:r>
              <a:rPr lang="en-US" sz="1400" b="0" i="0" u="none" strike="noStrike" cap="none">
                <a:solidFill>
                  <a:schemeClr val="dk1"/>
                </a:solidFill>
                <a:latin typeface="Calibri"/>
                <a:ea typeface="Calibri"/>
                <a:cs typeface="Calibri"/>
                <a:sym typeface="Calibri"/>
              </a:rPr>
              <a:t>College of Education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50"/>
              <a:buFont typeface="Calibri"/>
              <a:buNone/>
            </a:pPr>
            <a:r>
              <a:rPr lang="en-US" sz="1400" b="0" i="0" u="none" strike="noStrike" cap="none">
                <a:solidFill>
                  <a:schemeClr val="dk1"/>
                </a:solidFill>
                <a:latin typeface="Calibri"/>
                <a:ea typeface="Calibri"/>
                <a:cs typeface="Calibri"/>
                <a:sym typeface="Calibri"/>
              </a:rPr>
              <a:t>University of Missouri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p:txBody>
      </p:sp>
      <p:pic>
        <p:nvPicPr>
          <p:cNvPr id="21" name="Google Shape;21;p3" descr="M:\BD\SUGAI\PBIS LOGO-LARGE.TIF"/>
          <p:cNvPicPr preferRelativeResize="0"/>
          <p:nvPr/>
        </p:nvPicPr>
        <p:blipFill rotWithShape="1">
          <a:blip r:embed="rId4">
            <a:alphaModFix/>
          </a:blip>
          <a:srcRect/>
          <a:stretch/>
        </p:blipFill>
        <p:spPr>
          <a:xfrm>
            <a:off x="10237399" y="5847930"/>
            <a:ext cx="1437217" cy="784224"/>
          </a:xfrm>
          <a:prstGeom prst="rect">
            <a:avLst/>
          </a:prstGeom>
          <a:noFill/>
          <a:ln>
            <a:noFill/>
          </a:ln>
        </p:spPr>
      </p:pic>
      <p:pic>
        <p:nvPicPr>
          <p:cNvPr id="22" name="Google Shape;22;p3" descr="C:\Users\joann\Pictures\iPod Photo Cache\DESE-color.jpg"/>
          <p:cNvPicPr preferRelativeResize="0"/>
          <p:nvPr/>
        </p:nvPicPr>
        <p:blipFill rotWithShape="1">
          <a:blip r:embed="rId5">
            <a:alphaModFix/>
          </a:blip>
          <a:srcRect/>
          <a:stretch/>
        </p:blipFill>
        <p:spPr>
          <a:xfrm>
            <a:off x="4627034" y="5618162"/>
            <a:ext cx="3596217" cy="9715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25" name="Google Shape;25;p4"/>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26" name="Google Shape;26;p4"/>
          <p:cNvGrpSpPr/>
          <p:nvPr/>
        </p:nvGrpSpPr>
        <p:grpSpPr>
          <a:xfrm>
            <a:off x="16934" y="6211407"/>
            <a:ext cx="12192503" cy="659292"/>
            <a:chOff x="12700" y="6211407"/>
            <a:chExt cx="9144377" cy="659292"/>
          </a:xfrm>
        </p:grpSpPr>
        <p:sp>
          <p:nvSpPr>
            <p:cNvPr id="27" name="Google Shape;27;p4"/>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4"/>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 name="Google Shape;29;p4"/>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 name="Google Shape;30;p4"/>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9788" y="365126"/>
            <a:ext cx="10515600" cy="1325563"/>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400"/>
              <a:buNone/>
              <a:defRPr b="1"/>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a:endParaRPr/>
          </a:p>
        </p:txBody>
      </p:sp>
      <p:sp>
        <p:nvSpPr>
          <p:cNvPr id="33" name="Google Shape;33;p5"/>
          <p:cNvSpPr txBox="1">
            <a:spLocks noGrp="1"/>
          </p:cNvSpPr>
          <p:nvPr>
            <p:ph type="body" idx="1"/>
          </p:nvPr>
        </p:nvSpPr>
        <p:spPr>
          <a:xfrm>
            <a:off x="839789" y="1681163"/>
            <a:ext cx="5157787" cy="823912"/>
          </a:xfrm>
          <a:prstGeom prst="rect">
            <a:avLst/>
          </a:prstGeom>
          <a:noFill/>
          <a:ln>
            <a:noFill/>
          </a:ln>
        </p:spPr>
        <p:txBody>
          <a:bodyPr spcFirstLastPara="1" wrap="square" lIns="91425" tIns="91425" rIns="91425" bIns="91425" anchor="b" anchorCtr="0">
            <a:noAutofit/>
          </a:bodyPr>
          <a:lstStyle>
            <a:lvl1pPr marL="457200" lvl="0" indent="-228600" algn="l">
              <a:lnSpc>
                <a:spcPct val="100000"/>
              </a:lnSpc>
              <a:spcBef>
                <a:spcPts val="640"/>
              </a:spcBef>
              <a:spcAft>
                <a:spcPts val="0"/>
              </a:spcAft>
              <a:buSzPts val="2400"/>
              <a:buNone/>
              <a:defRPr sz="2400" b="1"/>
            </a:lvl1pPr>
            <a:lvl2pPr marL="914400" lvl="1" indent="-228600" algn="l">
              <a:lnSpc>
                <a:spcPct val="100000"/>
              </a:lnSpc>
              <a:spcBef>
                <a:spcPts val="560"/>
              </a:spcBef>
              <a:spcAft>
                <a:spcPts val="0"/>
              </a:spcAft>
              <a:buSzPts val="2000"/>
              <a:buNone/>
              <a:defRPr sz="2000" b="1"/>
            </a:lvl2pPr>
            <a:lvl3pPr marL="1371600" lvl="2" indent="-228600" algn="l">
              <a:lnSpc>
                <a:spcPct val="100000"/>
              </a:lnSpc>
              <a:spcBef>
                <a:spcPts val="480"/>
              </a:spcBef>
              <a:spcAft>
                <a:spcPts val="0"/>
              </a:spcAft>
              <a:buSzPts val="1800"/>
              <a:buNone/>
              <a:defRPr sz="1800" b="1"/>
            </a:lvl3pPr>
            <a:lvl4pPr marL="1828800" lvl="3" indent="-228600" algn="l">
              <a:lnSpc>
                <a:spcPct val="100000"/>
              </a:lnSpc>
              <a:spcBef>
                <a:spcPts val="400"/>
              </a:spcBef>
              <a:spcAft>
                <a:spcPts val="0"/>
              </a:spcAft>
              <a:buSzPts val="1600"/>
              <a:buNone/>
              <a:defRPr sz="1600" b="1"/>
            </a:lvl4pPr>
            <a:lvl5pPr marL="2286000" lvl="4" indent="-228600" algn="l">
              <a:lnSpc>
                <a:spcPct val="100000"/>
              </a:lnSpc>
              <a:spcBef>
                <a:spcPts val="400"/>
              </a:spcBef>
              <a:spcAft>
                <a:spcPts val="0"/>
              </a:spcAft>
              <a:buSzPts val="1600"/>
              <a:buNone/>
              <a:defRPr sz="1600" b="1"/>
            </a:lvl5pPr>
            <a:lvl6pPr marL="2743200" lvl="5" indent="-228600" algn="l">
              <a:lnSpc>
                <a:spcPct val="100000"/>
              </a:lnSpc>
              <a:spcBef>
                <a:spcPts val="400"/>
              </a:spcBef>
              <a:spcAft>
                <a:spcPts val="0"/>
              </a:spcAft>
              <a:buSzPts val="1600"/>
              <a:buNone/>
              <a:defRPr sz="1600" b="1"/>
            </a:lvl6pPr>
            <a:lvl7pPr marL="3200400" lvl="6" indent="-228600" algn="l">
              <a:lnSpc>
                <a:spcPct val="100000"/>
              </a:lnSpc>
              <a:spcBef>
                <a:spcPts val="400"/>
              </a:spcBef>
              <a:spcAft>
                <a:spcPts val="0"/>
              </a:spcAft>
              <a:buSzPts val="1600"/>
              <a:buNone/>
              <a:defRPr sz="1600" b="1"/>
            </a:lvl7pPr>
            <a:lvl8pPr marL="3657600" lvl="7" indent="-228600" algn="l">
              <a:lnSpc>
                <a:spcPct val="100000"/>
              </a:lnSpc>
              <a:spcBef>
                <a:spcPts val="400"/>
              </a:spcBef>
              <a:spcAft>
                <a:spcPts val="0"/>
              </a:spcAft>
              <a:buSzPts val="1600"/>
              <a:buNone/>
              <a:defRPr sz="1600" b="1"/>
            </a:lvl8pPr>
            <a:lvl9pPr marL="4114800" lvl="8" indent="-228600" algn="l">
              <a:lnSpc>
                <a:spcPct val="100000"/>
              </a:lnSpc>
              <a:spcBef>
                <a:spcPts val="400"/>
              </a:spcBef>
              <a:spcAft>
                <a:spcPts val="0"/>
              </a:spcAft>
              <a:buSzPts val="1600"/>
              <a:buNone/>
              <a:defRPr sz="1600" b="1"/>
            </a:lvl9pPr>
          </a:lstStyle>
          <a:p>
            <a:endParaRPr/>
          </a:p>
        </p:txBody>
      </p:sp>
      <p:sp>
        <p:nvSpPr>
          <p:cNvPr id="34" name="Google Shape;34;p5"/>
          <p:cNvSpPr txBox="1">
            <a:spLocks noGrp="1"/>
          </p:cNvSpPr>
          <p:nvPr>
            <p:ph type="body" idx="2"/>
          </p:nvPr>
        </p:nvSpPr>
        <p:spPr>
          <a:xfrm>
            <a:off x="839789" y="2505075"/>
            <a:ext cx="5157787" cy="3684588"/>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640"/>
              </a:spcBef>
              <a:spcAft>
                <a:spcPts val="0"/>
              </a:spcAft>
              <a:buSzPts val="1800"/>
              <a:buChar char="•"/>
              <a:defRPr/>
            </a:lvl1pPr>
            <a:lvl2pPr marL="914400" lvl="1" indent="-342900" algn="l">
              <a:lnSpc>
                <a:spcPct val="100000"/>
              </a:lnSpc>
              <a:spcBef>
                <a:spcPts val="560"/>
              </a:spcBef>
              <a:spcAft>
                <a:spcPts val="0"/>
              </a:spcAft>
              <a:buSzPts val="1800"/>
              <a:buChar char="•"/>
              <a:defRPr/>
            </a:lvl2pPr>
            <a:lvl3pPr marL="1371600" lvl="2" indent="-342900" algn="l">
              <a:lnSpc>
                <a:spcPct val="100000"/>
              </a:lnSpc>
              <a:spcBef>
                <a:spcPts val="480"/>
              </a:spcBef>
              <a:spcAft>
                <a:spcPts val="0"/>
              </a:spcAft>
              <a:buSzPts val="1800"/>
              <a:buChar char="•"/>
              <a:defRPr/>
            </a:lvl3pPr>
            <a:lvl4pPr marL="1828800" lvl="3" indent="-342900" algn="l">
              <a:lnSpc>
                <a:spcPct val="100000"/>
              </a:lnSpc>
              <a:spcBef>
                <a:spcPts val="400"/>
              </a:spcBef>
              <a:spcAft>
                <a:spcPts val="0"/>
              </a:spcAft>
              <a:buSzPts val="1800"/>
              <a:buChar char="•"/>
              <a:defRPr/>
            </a:lvl4pPr>
            <a:lvl5pPr marL="2286000" lvl="4" indent="-342900" algn="l">
              <a:lnSpc>
                <a:spcPct val="100000"/>
              </a:lnSpc>
              <a:spcBef>
                <a:spcPts val="400"/>
              </a:spcBef>
              <a:spcAft>
                <a:spcPts val="0"/>
              </a:spcAft>
              <a:buSzPts val="1800"/>
              <a:buChar char="•"/>
              <a:defRPr/>
            </a:lvl5pPr>
            <a:lvl6pPr marL="2743200" lvl="5" indent="-342900" algn="l">
              <a:lnSpc>
                <a:spcPct val="100000"/>
              </a:lnSpc>
              <a:spcBef>
                <a:spcPts val="400"/>
              </a:spcBef>
              <a:spcAft>
                <a:spcPts val="0"/>
              </a:spcAft>
              <a:buSzPts val="1800"/>
              <a:buChar char="•"/>
              <a:defRPr/>
            </a:lvl6pPr>
            <a:lvl7pPr marL="3200400" lvl="6" indent="-342900" algn="l">
              <a:lnSpc>
                <a:spcPct val="100000"/>
              </a:lnSpc>
              <a:spcBef>
                <a:spcPts val="400"/>
              </a:spcBef>
              <a:spcAft>
                <a:spcPts val="0"/>
              </a:spcAft>
              <a:buSzPts val="1800"/>
              <a:buChar char="•"/>
              <a:defRPr/>
            </a:lvl7pPr>
            <a:lvl8pPr marL="3657600" lvl="7" indent="-342900" algn="l">
              <a:lnSpc>
                <a:spcPct val="100000"/>
              </a:lnSpc>
              <a:spcBef>
                <a:spcPts val="400"/>
              </a:spcBef>
              <a:spcAft>
                <a:spcPts val="0"/>
              </a:spcAft>
              <a:buSzPts val="1800"/>
              <a:buChar char="•"/>
              <a:defRPr/>
            </a:lvl8pPr>
            <a:lvl9pPr marL="4114800" lvl="8" indent="-342900" algn="l">
              <a:lnSpc>
                <a:spcPct val="100000"/>
              </a:lnSpc>
              <a:spcBef>
                <a:spcPts val="400"/>
              </a:spcBef>
              <a:spcAft>
                <a:spcPts val="0"/>
              </a:spcAft>
              <a:buSzPts val="1800"/>
              <a:buChar char="•"/>
              <a:defRPr/>
            </a:lvl9pPr>
          </a:lstStyle>
          <a:p>
            <a:endParaRPr/>
          </a:p>
        </p:txBody>
      </p:sp>
      <p:sp>
        <p:nvSpPr>
          <p:cNvPr id="35" name="Google Shape;35;p5"/>
          <p:cNvSpPr txBox="1">
            <a:spLocks noGrp="1"/>
          </p:cNvSpPr>
          <p:nvPr>
            <p:ph type="body" idx="3"/>
          </p:nvPr>
        </p:nvSpPr>
        <p:spPr>
          <a:xfrm>
            <a:off x="6172201" y="1681163"/>
            <a:ext cx="5183188" cy="823912"/>
          </a:xfrm>
          <a:prstGeom prst="rect">
            <a:avLst/>
          </a:prstGeom>
          <a:noFill/>
          <a:ln>
            <a:noFill/>
          </a:ln>
        </p:spPr>
        <p:txBody>
          <a:bodyPr spcFirstLastPara="1" wrap="square" lIns="91425" tIns="91425" rIns="91425" bIns="91425" anchor="b" anchorCtr="0">
            <a:noAutofit/>
          </a:bodyPr>
          <a:lstStyle>
            <a:lvl1pPr marL="457200" lvl="0" indent="-228600" algn="l">
              <a:lnSpc>
                <a:spcPct val="100000"/>
              </a:lnSpc>
              <a:spcBef>
                <a:spcPts val="640"/>
              </a:spcBef>
              <a:spcAft>
                <a:spcPts val="0"/>
              </a:spcAft>
              <a:buSzPts val="2400"/>
              <a:buNone/>
              <a:defRPr sz="2400" b="1"/>
            </a:lvl1pPr>
            <a:lvl2pPr marL="914400" lvl="1" indent="-228600" algn="l">
              <a:lnSpc>
                <a:spcPct val="100000"/>
              </a:lnSpc>
              <a:spcBef>
                <a:spcPts val="560"/>
              </a:spcBef>
              <a:spcAft>
                <a:spcPts val="0"/>
              </a:spcAft>
              <a:buSzPts val="2000"/>
              <a:buNone/>
              <a:defRPr sz="2000" b="1"/>
            </a:lvl2pPr>
            <a:lvl3pPr marL="1371600" lvl="2" indent="-228600" algn="l">
              <a:lnSpc>
                <a:spcPct val="100000"/>
              </a:lnSpc>
              <a:spcBef>
                <a:spcPts val="480"/>
              </a:spcBef>
              <a:spcAft>
                <a:spcPts val="0"/>
              </a:spcAft>
              <a:buSzPts val="1800"/>
              <a:buNone/>
              <a:defRPr sz="1800" b="1"/>
            </a:lvl3pPr>
            <a:lvl4pPr marL="1828800" lvl="3" indent="-228600" algn="l">
              <a:lnSpc>
                <a:spcPct val="100000"/>
              </a:lnSpc>
              <a:spcBef>
                <a:spcPts val="400"/>
              </a:spcBef>
              <a:spcAft>
                <a:spcPts val="0"/>
              </a:spcAft>
              <a:buSzPts val="1600"/>
              <a:buNone/>
              <a:defRPr sz="1600" b="1"/>
            </a:lvl4pPr>
            <a:lvl5pPr marL="2286000" lvl="4" indent="-228600" algn="l">
              <a:lnSpc>
                <a:spcPct val="100000"/>
              </a:lnSpc>
              <a:spcBef>
                <a:spcPts val="400"/>
              </a:spcBef>
              <a:spcAft>
                <a:spcPts val="0"/>
              </a:spcAft>
              <a:buSzPts val="1600"/>
              <a:buNone/>
              <a:defRPr sz="1600" b="1"/>
            </a:lvl5pPr>
            <a:lvl6pPr marL="2743200" lvl="5" indent="-228600" algn="l">
              <a:lnSpc>
                <a:spcPct val="100000"/>
              </a:lnSpc>
              <a:spcBef>
                <a:spcPts val="400"/>
              </a:spcBef>
              <a:spcAft>
                <a:spcPts val="0"/>
              </a:spcAft>
              <a:buSzPts val="1600"/>
              <a:buNone/>
              <a:defRPr sz="1600" b="1"/>
            </a:lvl6pPr>
            <a:lvl7pPr marL="3200400" lvl="6" indent="-228600" algn="l">
              <a:lnSpc>
                <a:spcPct val="100000"/>
              </a:lnSpc>
              <a:spcBef>
                <a:spcPts val="400"/>
              </a:spcBef>
              <a:spcAft>
                <a:spcPts val="0"/>
              </a:spcAft>
              <a:buSzPts val="1600"/>
              <a:buNone/>
              <a:defRPr sz="1600" b="1"/>
            </a:lvl7pPr>
            <a:lvl8pPr marL="3657600" lvl="7" indent="-228600" algn="l">
              <a:lnSpc>
                <a:spcPct val="100000"/>
              </a:lnSpc>
              <a:spcBef>
                <a:spcPts val="400"/>
              </a:spcBef>
              <a:spcAft>
                <a:spcPts val="0"/>
              </a:spcAft>
              <a:buSzPts val="1600"/>
              <a:buNone/>
              <a:defRPr sz="1600" b="1"/>
            </a:lvl8pPr>
            <a:lvl9pPr marL="4114800" lvl="8" indent="-228600" algn="l">
              <a:lnSpc>
                <a:spcPct val="100000"/>
              </a:lnSpc>
              <a:spcBef>
                <a:spcPts val="400"/>
              </a:spcBef>
              <a:spcAft>
                <a:spcPts val="0"/>
              </a:spcAft>
              <a:buSzPts val="1600"/>
              <a:buNone/>
              <a:defRPr sz="1600" b="1"/>
            </a:lvl9pPr>
          </a:lstStyle>
          <a:p>
            <a:endParaRPr/>
          </a:p>
        </p:txBody>
      </p:sp>
      <p:sp>
        <p:nvSpPr>
          <p:cNvPr id="36" name="Google Shape;36;p5"/>
          <p:cNvSpPr txBox="1">
            <a:spLocks noGrp="1"/>
          </p:cNvSpPr>
          <p:nvPr>
            <p:ph type="body" idx="4"/>
          </p:nvPr>
        </p:nvSpPr>
        <p:spPr>
          <a:xfrm>
            <a:off x="6172201" y="2505075"/>
            <a:ext cx="5183188" cy="3684588"/>
          </a:xfrm>
          <a:prstGeom prst="rect">
            <a:avLst/>
          </a:prstGeom>
          <a:noFill/>
          <a:ln>
            <a:noFill/>
          </a:ln>
        </p:spPr>
        <p:txBody>
          <a:bodyPr spcFirstLastPara="1" wrap="square" lIns="91425" tIns="91425" rIns="91425" bIns="91425" anchor="t" anchorCtr="0">
            <a:noAutofit/>
          </a:bodyPr>
          <a:lstStyle>
            <a:lvl1pPr marL="457200" lvl="0" indent="-342900" algn="l">
              <a:lnSpc>
                <a:spcPct val="100000"/>
              </a:lnSpc>
              <a:spcBef>
                <a:spcPts val="640"/>
              </a:spcBef>
              <a:spcAft>
                <a:spcPts val="0"/>
              </a:spcAft>
              <a:buSzPts val="1800"/>
              <a:buChar char="•"/>
              <a:defRPr/>
            </a:lvl1pPr>
            <a:lvl2pPr marL="914400" lvl="1" indent="-342900" algn="l">
              <a:lnSpc>
                <a:spcPct val="100000"/>
              </a:lnSpc>
              <a:spcBef>
                <a:spcPts val="560"/>
              </a:spcBef>
              <a:spcAft>
                <a:spcPts val="0"/>
              </a:spcAft>
              <a:buSzPts val="1800"/>
              <a:buChar char="•"/>
              <a:defRPr/>
            </a:lvl2pPr>
            <a:lvl3pPr marL="1371600" lvl="2" indent="-342900" algn="l">
              <a:lnSpc>
                <a:spcPct val="100000"/>
              </a:lnSpc>
              <a:spcBef>
                <a:spcPts val="480"/>
              </a:spcBef>
              <a:spcAft>
                <a:spcPts val="0"/>
              </a:spcAft>
              <a:buSzPts val="1800"/>
              <a:buChar char="•"/>
              <a:defRPr/>
            </a:lvl3pPr>
            <a:lvl4pPr marL="1828800" lvl="3" indent="-342900" algn="l">
              <a:lnSpc>
                <a:spcPct val="100000"/>
              </a:lnSpc>
              <a:spcBef>
                <a:spcPts val="400"/>
              </a:spcBef>
              <a:spcAft>
                <a:spcPts val="0"/>
              </a:spcAft>
              <a:buSzPts val="1800"/>
              <a:buChar char="•"/>
              <a:defRPr/>
            </a:lvl4pPr>
            <a:lvl5pPr marL="2286000" lvl="4" indent="-342900" algn="l">
              <a:lnSpc>
                <a:spcPct val="100000"/>
              </a:lnSpc>
              <a:spcBef>
                <a:spcPts val="400"/>
              </a:spcBef>
              <a:spcAft>
                <a:spcPts val="0"/>
              </a:spcAft>
              <a:buSzPts val="1800"/>
              <a:buChar char="•"/>
              <a:defRPr/>
            </a:lvl5pPr>
            <a:lvl6pPr marL="2743200" lvl="5" indent="-342900" algn="l">
              <a:lnSpc>
                <a:spcPct val="100000"/>
              </a:lnSpc>
              <a:spcBef>
                <a:spcPts val="400"/>
              </a:spcBef>
              <a:spcAft>
                <a:spcPts val="0"/>
              </a:spcAft>
              <a:buSzPts val="1800"/>
              <a:buChar char="•"/>
              <a:defRPr/>
            </a:lvl6pPr>
            <a:lvl7pPr marL="3200400" lvl="6" indent="-342900" algn="l">
              <a:lnSpc>
                <a:spcPct val="100000"/>
              </a:lnSpc>
              <a:spcBef>
                <a:spcPts val="400"/>
              </a:spcBef>
              <a:spcAft>
                <a:spcPts val="0"/>
              </a:spcAft>
              <a:buSzPts val="1800"/>
              <a:buChar char="•"/>
              <a:defRPr/>
            </a:lvl7pPr>
            <a:lvl8pPr marL="3657600" lvl="7" indent="-342900" algn="l">
              <a:lnSpc>
                <a:spcPct val="100000"/>
              </a:lnSpc>
              <a:spcBef>
                <a:spcPts val="400"/>
              </a:spcBef>
              <a:spcAft>
                <a:spcPts val="0"/>
              </a:spcAft>
              <a:buSzPts val="1800"/>
              <a:buChar char="•"/>
              <a:defRPr/>
            </a:lvl8pPr>
            <a:lvl9pPr marL="4114800" lvl="8" indent="-342900" algn="l">
              <a:lnSpc>
                <a:spcPct val="100000"/>
              </a:lnSpc>
              <a:spcBef>
                <a:spcPts val="400"/>
              </a:spcBef>
              <a:spcAft>
                <a:spcPts val="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1045941" y="2453812"/>
            <a:ext cx="10363200" cy="1362075"/>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0"/>
              </a:spcBef>
              <a:spcAft>
                <a:spcPts val="0"/>
              </a:spcAft>
              <a:buClr>
                <a:srgbClr val="009E47"/>
              </a:buClr>
              <a:buSzPts val="4000"/>
              <a:buFont typeface="Calibri"/>
              <a:buNone/>
              <a:defRPr sz="4000" b="0" i="0" u="none" strike="noStrike" cap="none">
                <a:solidFill>
                  <a:srgbClr val="009E47"/>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39" name="Google Shape;39;p6"/>
          <p:cNvGrpSpPr/>
          <p:nvPr/>
        </p:nvGrpSpPr>
        <p:grpSpPr>
          <a:xfrm>
            <a:off x="16934" y="6288897"/>
            <a:ext cx="12192503" cy="581803"/>
            <a:chOff x="12700" y="6288896"/>
            <a:chExt cx="9144377" cy="581803"/>
          </a:xfrm>
        </p:grpSpPr>
        <p:sp>
          <p:nvSpPr>
            <p:cNvPr id="40" name="Google Shape;40;p6"/>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1" name="Google Shape;41;p6"/>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6"/>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43" name="Google Shape;43;p6" descr="SWPBSLogo-2011-highres-transbg-web.png"/>
          <p:cNvPicPr preferRelativeResize="0"/>
          <p:nvPr/>
        </p:nvPicPr>
        <p:blipFill rotWithShape="1">
          <a:blip r:embed="rId2">
            <a:alphaModFix/>
          </a:blip>
          <a:srcRect/>
          <a:stretch/>
        </p:blipFill>
        <p:spPr>
          <a:xfrm>
            <a:off x="214462" y="5175849"/>
            <a:ext cx="2141959" cy="168215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643718" y="536576"/>
            <a:ext cx="8947148" cy="938213"/>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pic>
        <p:nvPicPr>
          <p:cNvPr id="46" name="Google Shape;46;p7" descr="Macintosh HD:Users:wellspl:Desktop:6-Free-Teamwork-Clipart-Illustration-Showing-Diversity.jpg"/>
          <p:cNvPicPr preferRelativeResize="0"/>
          <p:nvPr/>
        </p:nvPicPr>
        <p:blipFill rotWithShape="1">
          <a:blip r:embed="rId2">
            <a:alphaModFix/>
          </a:blip>
          <a:srcRect r="25555"/>
          <a:stretch/>
        </p:blipFill>
        <p:spPr>
          <a:xfrm>
            <a:off x="736600" y="587375"/>
            <a:ext cx="1828799" cy="771524"/>
          </a:xfrm>
          <a:prstGeom prst="rect">
            <a:avLst/>
          </a:prstGeom>
          <a:noFill/>
          <a:ln>
            <a:noFill/>
          </a:ln>
        </p:spPr>
      </p:pic>
      <p:sp>
        <p:nvSpPr>
          <p:cNvPr id="47" name="Google Shape;47;p7"/>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rgbClr val="FF0000"/>
              </a:buClr>
              <a:buSzPts val="3200"/>
              <a:buFont typeface="Arial"/>
              <a:buNone/>
              <a:defRPr sz="3200" b="0" i="0" u="none" strike="noStrike" cap="none">
                <a:solidFill>
                  <a:srgbClr val="009E47"/>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1"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1"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48" name="Google Shape;48;p7"/>
          <p:cNvGrpSpPr/>
          <p:nvPr/>
        </p:nvGrpSpPr>
        <p:grpSpPr>
          <a:xfrm>
            <a:off x="16934" y="6211407"/>
            <a:ext cx="12192503" cy="659292"/>
            <a:chOff x="12700" y="6211407"/>
            <a:chExt cx="9144377" cy="659292"/>
          </a:xfrm>
        </p:grpSpPr>
        <p:sp>
          <p:nvSpPr>
            <p:cNvPr id="49" name="Google Shape;49;p7"/>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0" name="Google Shape;50;p7"/>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 name="Google Shape;51;p7"/>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 name="Google Shape;52;p7"/>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53"/>
        <p:cNvGrpSpPr/>
        <p:nvPr/>
      </p:nvGrpSpPr>
      <p:grpSpPr>
        <a:xfrm>
          <a:off x="0" y="0"/>
          <a:ext cx="0" cy="0"/>
          <a:chOff x="0" y="0"/>
          <a:chExt cx="0" cy="0"/>
        </a:xfrm>
      </p:grpSpPr>
      <p:pic>
        <p:nvPicPr>
          <p:cNvPr id="54" name="Google Shape;54;p8" descr="Green-Pencil-Icon-pencils-7151356-150-150.jpg"/>
          <p:cNvPicPr preferRelativeResize="0"/>
          <p:nvPr/>
        </p:nvPicPr>
        <p:blipFill rotWithShape="1">
          <a:blip r:embed="rId2">
            <a:alphaModFix/>
          </a:blip>
          <a:srcRect/>
          <a:stretch/>
        </p:blipFill>
        <p:spPr>
          <a:xfrm flipH="1">
            <a:off x="628695" y="440886"/>
            <a:ext cx="1645628" cy="1234221"/>
          </a:xfrm>
          <a:prstGeom prst="rect">
            <a:avLst/>
          </a:prstGeom>
          <a:noFill/>
          <a:ln>
            <a:noFill/>
          </a:ln>
        </p:spPr>
      </p:pic>
      <p:sp>
        <p:nvSpPr>
          <p:cNvPr id="55" name="Google Shape;55;p8"/>
          <p:cNvSpPr txBox="1">
            <a:spLocks noGrp="1"/>
          </p:cNvSpPr>
          <p:nvPr>
            <p:ph type="title"/>
          </p:nvPr>
        </p:nvSpPr>
        <p:spPr>
          <a:xfrm>
            <a:off x="1962510" y="491685"/>
            <a:ext cx="9818009" cy="92595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56" name="Google Shape;56;p8"/>
          <p:cNvGrpSpPr/>
          <p:nvPr/>
        </p:nvGrpSpPr>
        <p:grpSpPr>
          <a:xfrm>
            <a:off x="16934" y="6211407"/>
            <a:ext cx="12192503" cy="659292"/>
            <a:chOff x="12700" y="6211407"/>
            <a:chExt cx="9144377" cy="659292"/>
          </a:xfrm>
        </p:grpSpPr>
        <p:sp>
          <p:nvSpPr>
            <p:cNvPr id="57" name="Google Shape;57;p8"/>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8"/>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 name="Google Shape;59;p8"/>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0" name="Google Shape;60;p8"/>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
        <p:nvSpPr>
          <p:cNvPr id="61" name="Google Shape;61;p8"/>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640"/>
              </a:spcBef>
              <a:spcAft>
                <a:spcPts val="0"/>
              </a:spcAft>
              <a:buClr>
                <a:srgbClr val="FF0000"/>
              </a:buClr>
              <a:buSzPts val="3200"/>
              <a:buFont typeface="Arial"/>
              <a:buNone/>
              <a:defRPr sz="3200" b="0" i="0" u="none" strike="noStrike" cap="none">
                <a:solidFill>
                  <a:srgbClr val="009E47"/>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1"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1"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1"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1962507" y="491685"/>
            <a:ext cx="9962789" cy="92595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pic>
        <p:nvPicPr>
          <p:cNvPr id="64" name="Google Shape;64;p9"/>
          <p:cNvPicPr preferRelativeResize="0"/>
          <p:nvPr/>
        </p:nvPicPr>
        <p:blipFill rotWithShape="1">
          <a:blip r:embed="rId2">
            <a:alphaModFix/>
          </a:blip>
          <a:srcRect/>
          <a:stretch/>
        </p:blipFill>
        <p:spPr>
          <a:xfrm>
            <a:off x="115478" y="207049"/>
            <a:ext cx="1950719" cy="1463039"/>
          </a:xfrm>
          <a:prstGeom prst="rect">
            <a:avLst/>
          </a:prstGeom>
          <a:noFill/>
          <a:ln>
            <a:noFill/>
          </a:ln>
        </p:spPr>
      </p:pic>
      <p:sp>
        <p:nvSpPr>
          <p:cNvPr id="65" name="Google Shape;65;p9"/>
          <p:cNvSpPr txBox="1">
            <a:spLocks noGrp="1"/>
          </p:cNvSpPr>
          <p:nvPr>
            <p:ph type="body" idx="1"/>
          </p:nvPr>
        </p:nvSpPr>
        <p:spPr>
          <a:xfrm>
            <a:off x="795867" y="1922541"/>
            <a:ext cx="10668000" cy="3636439"/>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66" name="Google Shape;66;p9"/>
          <p:cNvGrpSpPr/>
          <p:nvPr/>
        </p:nvGrpSpPr>
        <p:grpSpPr>
          <a:xfrm>
            <a:off x="16934" y="6211407"/>
            <a:ext cx="12192503" cy="659292"/>
            <a:chOff x="12700" y="6211407"/>
            <a:chExt cx="9144377" cy="659292"/>
          </a:xfrm>
        </p:grpSpPr>
        <p:sp>
          <p:nvSpPr>
            <p:cNvPr id="67" name="Google Shape;67;p9"/>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 name="Google Shape;68;p9"/>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9"/>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0" name="Google Shape;70;p9"/>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grpSp>
        <p:nvGrpSpPr>
          <p:cNvPr id="73" name="Google Shape;73;p10"/>
          <p:cNvGrpSpPr/>
          <p:nvPr/>
        </p:nvGrpSpPr>
        <p:grpSpPr>
          <a:xfrm>
            <a:off x="16932" y="6211887"/>
            <a:ext cx="12191999" cy="658812"/>
            <a:chOff x="12700" y="6211407"/>
            <a:chExt cx="9144377" cy="659292"/>
          </a:xfrm>
        </p:grpSpPr>
        <p:sp>
          <p:nvSpPr>
            <p:cNvPr id="74" name="Google Shape;74;p10"/>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 name="Google Shape;75;p10"/>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6" name="Google Shape;76;p10"/>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7" name="Google Shape;77;p10"/>
            <p:cNvSpPr txBox="1"/>
            <p:nvPr/>
          </p:nvSpPr>
          <p:spPr>
            <a:xfrm>
              <a:off x="673127" y="6211407"/>
              <a:ext cx="1752671" cy="368567"/>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
        <p:nvSpPr>
          <p:cNvPr id="78" name="Google Shape;78;p10"/>
          <p:cNvSpPr/>
          <p:nvPr/>
        </p:nvSpPr>
        <p:spPr>
          <a:xfrm>
            <a:off x="4656667" y="4505325"/>
            <a:ext cx="2709333" cy="1198562"/>
          </a:xfrm>
          <a:custGeom>
            <a:avLst/>
            <a:gdLst/>
            <a:ahLst/>
            <a:cxnLst/>
            <a:rect l="l" t="t" r="r" b="b"/>
            <a:pathLst>
              <a:path w="120000" h="120000" extrusionOk="0">
                <a:moveTo>
                  <a:pt x="0" y="0"/>
                </a:moveTo>
                <a:lnTo>
                  <a:pt x="120000" y="0"/>
                </a:lnTo>
                <a:lnTo>
                  <a:pt x="120000" y="120000"/>
                </a:lnTo>
                <a:lnTo>
                  <a:pt x="0" y="120000"/>
                </a:lnTo>
                <a:close/>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w="120000" h="120000" fill="darken" extrusionOk="0">
                <a:moveTo>
                  <a:pt x="33457" y="36999"/>
                </a:moveTo>
                <a:lnTo>
                  <a:pt x="33457" y="54812"/>
                </a:lnTo>
                <a:lnTo>
                  <a:pt x="37032" y="54812"/>
                </a:lnTo>
                <a:lnTo>
                  <a:pt x="38138" y="52779"/>
                </a:lnTo>
                <a:lnTo>
                  <a:pt x="39171" y="52779"/>
                </a:lnTo>
                <a:lnTo>
                  <a:pt x="39171" y="79966"/>
                </a:lnTo>
                <a:lnTo>
                  <a:pt x="75262" y="79966"/>
                </a:lnTo>
                <a:lnTo>
                  <a:pt x="75262" y="70591"/>
                </a:lnTo>
                <a:lnTo>
                  <a:pt x="80976" y="70591"/>
                </a:lnTo>
                <a:lnTo>
                  <a:pt x="84073" y="75750"/>
                </a:lnTo>
                <a:lnTo>
                  <a:pt x="86542" y="75750"/>
                </a:lnTo>
                <a:lnTo>
                  <a:pt x="86542" y="42625"/>
                </a:lnTo>
                <a:lnTo>
                  <a:pt x="84073" y="42625"/>
                </a:lnTo>
                <a:lnTo>
                  <a:pt x="81934" y="46216"/>
                </a:lnTo>
                <a:lnTo>
                  <a:pt x="75262" y="46216"/>
                </a:lnTo>
                <a:lnTo>
                  <a:pt x="75262" y="42625"/>
                </a:lnTo>
                <a:lnTo>
                  <a:pt x="73160" y="38875"/>
                </a:lnTo>
                <a:lnTo>
                  <a:pt x="38138" y="38875"/>
                </a:lnTo>
                <a:lnTo>
                  <a:pt x="37032" y="36999"/>
                </a:lnTo>
                <a:close/>
              </a:path>
              <a:path w="120000" h="120000" fill="none" extrusionOk="0">
                <a:moveTo>
                  <a:pt x="33457" y="36999"/>
                </a:moveTo>
                <a:lnTo>
                  <a:pt x="37032" y="36999"/>
                </a:lnTo>
                <a:lnTo>
                  <a:pt x="38138" y="38875"/>
                </a:lnTo>
                <a:lnTo>
                  <a:pt x="73160" y="38875"/>
                </a:lnTo>
                <a:lnTo>
                  <a:pt x="75262" y="42625"/>
                </a:lnTo>
                <a:lnTo>
                  <a:pt x="75262" y="46216"/>
                </a:lnTo>
                <a:lnTo>
                  <a:pt x="81934" y="46216"/>
                </a:lnTo>
                <a:lnTo>
                  <a:pt x="84073" y="42625"/>
                </a:lnTo>
                <a:lnTo>
                  <a:pt x="86542" y="42625"/>
                </a:lnTo>
                <a:lnTo>
                  <a:pt x="86542" y="75750"/>
                </a:lnTo>
                <a:lnTo>
                  <a:pt x="84073" y="75750"/>
                </a:lnTo>
                <a:lnTo>
                  <a:pt x="80976" y="70591"/>
                </a:lnTo>
                <a:lnTo>
                  <a:pt x="75262" y="70591"/>
                </a:lnTo>
                <a:lnTo>
                  <a:pt x="75262" y="79966"/>
                </a:lnTo>
                <a:lnTo>
                  <a:pt x="39171" y="79966"/>
                </a:lnTo>
                <a:lnTo>
                  <a:pt x="39171" y="52779"/>
                </a:lnTo>
                <a:lnTo>
                  <a:pt x="38138" y="52779"/>
                </a:lnTo>
                <a:lnTo>
                  <a:pt x="37032" y="54812"/>
                </a:lnTo>
                <a:lnTo>
                  <a:pt x="33457" y="54812"/>
                </a:lnTo>
                <a:close/>
              </a:path>
              <a:path w="120000" h="120000" fill="none" extrusionOk="0">
                <a:moveTo>
                  <a:pt x="0" y="0"/>
                </a:moveTo>
                <a:lnTo>
                  <a:pt x="120000" y="0"/>
                </a:lnTo>
                <a:lnTo>
                  <a:pt x="120000" y="120000"/>
                </a:lnTo>
                <a:lnTo>
                  <a:pt x="0" y="120000"/>
                </a:lnTo>
                <a:close/>
              </a:path>
            </a:pathLst>
          </a:custGeom>
          <a:solidFill>
            <a:srgbClr val="C2D59B"/>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 name="Google Shape;79;p10"/>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1"/>
          <p:cNvSpPr txBox="1">
            <a:spLocks noGrp="1"/>
          </p:cNvSpPr>
          <p:nvPr>
            <p:ph type="dt" idx="10"/>
          </p:nvPr>
        </p:nvSpPr>
        <p:spPr>
          <a:xfrm>
            <a:off x="0" y="0"/>
            <a:ext cx="4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2" name="Google Shape;82;p11"/>
          <p:cNvSpPr txBox="1">
            <a:spLocks noGrp="1"/>
          </p:cNvSpPr>
          <p:nvPr>
            <p:ph type="ftr" idx="11"/>
          </p:nvPr>
        </p:nvSpPr>
        <p:spPr>
          <a:xfrm>
            <a:off x="0" y="0"/>
            <a:ext cx="4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3" name="Google Shape;83;p11"/>
          <p:cNvSpPr txBox="1">
            <a:spLocks noGrp="1"/>
          </p:cNvSpPr>
          <p:nvPr>
            <p:ph type="sldNum" idx="12"/>
          </p:nvPr>
        </p:nvSpPr>
        <p:spPr>
          <a:xfrm>
            <a:off x="0" y="0"/>
            <a:ext cx="4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4"/>
        <p:cNvGrpSpPr/>
        <p:nvPr/>
      </p:nvGrpSpPr>
      <p:grpSpPr>
        <a:xfrm>
          <a:off x="0" y="0"/>
          <a:ext cx="0" cy="0"/>
          <a:chOff x="0" y="0"/>
          <a:chExt cx="0" cy="0"/>
        </a:xfrm>
      </p:grpSpPr>
      <p:sp>
        <p:nvSpPr>
          <p:cNvPr id="85" name="Google Shape;85;p12"/>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86" name="Google Shape;86;p12"/>
          <p:cNvSpPr txBox="1">
            <a:spLocks noGrp="1"/>
          </p:cNvSpPr>
          <p:nvPr>
            <p:ph type="body" idx="1"/>
          </p:nvPr>
        </p:nvSpPr>
        <p:spPr>
          <a:xfrm>
            <a:off x="1363133" y="1417637"/>
            <a:ext cx="10972800" cy="4525961"/>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87" name="Google Shape;87;p12"/>
          <p:cNvGrpSpPr/>
          <p:nvPr/>
        </p:nvGrpSpPr>
        <p:grpSpPr>
          <a:xfrm>
            <a:off x="16934" y="6211407"/>
            <a:ext cx="12192503" cy="659292"/>
            <a:chOff x="12700" y="6211407"/>
            <a:chExt cx="9144377" cy="659292"/>
          </a:xfrm>
        </p:grpSpPr>
        <p:sp>
          <p:nvSpPr>
            <p:cNvPr id="88" name="Google Shape;88;p12"/>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 name="Google Shape;89;p12"/>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0" name="Google Shape;90;p12"/>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1" name="Google Shape;91;p12"/>
            <p:cNvSpPr txBox="1"/>
            <p:nvPr/>
          </p:nvSpPr>
          <p:spPr>
            <a:xfrm>
              <a:off x="673595" y="6211407"/>
              <a:ext cx="1752104" cy="369332"/>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609600" y="274638"/>
            <a:ext cx="10972800" cy="969961"/>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94" name="Google Shape;94;p13"/>
          <p:cNvSpPr txBox="1">
            <a:spLocks noGrp="1"/>
          </p:cNvSpPr>
          <p:nvPr>
            <p:ph type="body" idx="1"/>
          </p:nvPr>
        </p:nvSpPr>
        <p:spPr>
          <a:xfrm>
            <a:off x="609600" y="1117600"/>
            <a:ext cx="10972800" cy="5088590"/>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grpSp>
        <p:nvGrpSpPr>
          <p:cNvPr id="95" name="Google Shape;95;p13"/>
          <p:cNvGrpSpPr/>
          <p:nvPr/>
        </p:nvGrpSpPr>
        <p:grpSpPr>
          <a:xfrm>
            <a:off x="16932" y="6211887"/>
            <a:ext cx="12191999" cy="658812"/>
            <a:chOff x="12700" y="6211407"/>
            <a:chExt cx="9144377" cy="659292"/>
          </a:xfrm>
        </p:grpSpPr>
        <p:sp>
          <p:nvSpPr>
            <p:cNvPr id="96" name="Google Shape;96;p13"/>
            <p:cNvSpPr/>
            <p:nvPr/>
          </p:nvSpPr>
          <p:spPr>
            <a:xfrm>
              <a:off x="12700" y="6756656"/>
              <a:ext cx="9144000" cy="114043"/>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7" name="Google Shape;97;p13"/>
            <p:cNvSpPr/>
            <p:nvPr/>
          </p:nvSpPr>
          <p:spPr>
            <a:xfrm>
              <a:off x="12700" y="6288896"/>
              <a:ext cx="9144377" cy="283567"/>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 name="Google Shape;98;p13"/>
            <p:cNvSpPr/>
            <p:nvPr/>
          </p:nvSpPr>
          <p:spPr>
            <a:xfrm>
              <a:off x="12700" y="6572092"/>
              <a:ext cx="9144000" cy="184935"/>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 name="Google Shape;99;p13"/>
            <p:cNvSpPr txBox="1"/>
            <p:nvPr/>
          </p:nvSpPr>
          <p:spPr>
            <a:xfrm>
              <a:off x="673127" y="6211407"/>
              <a:ext cx="1752671" cy="368567"/>
            </a:xfrm>
            <a:prstGeom prst="rect">
              <a:avLst/>
            </a:prstGeom>
            <a:noFill/>
            <a:ln>
              <a:noFill/>
            </a:ln>
            <a:effectLst>
              <a:outerShdw blurRad="44450" dist="38100" dir="2700000" algn="tl" rotWithShape="0">
                <a:srgbClr val="008000"/>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450"/>
                <a:buFont typeface="Calibri"/>
                <a:buNone/>
              </a:pPr>
              <a:r>
                <a:rPr lang="en-US" sz="1800" b="0" i="0" u="none" strike="noStrike" cap="none">
                  <a:solidFill>
                    <a:schemeClr val="lt1"/>
                  </a:solidFill>
                  <a:latin typeface="Calibri"/>
                  <a:ea typeface="Calibri"/>
                  <a:cs typeface="Calibri"/>
                  <a:sym typeface="Calibri"/>
                </a:rPr>
                <a:t>MO SW-PBS</a:t>
              </a: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ntent with Caption" type="objTx">
  <p:cSld name="OBJECT_WITH_CAPTION_TEXT">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609601" y="273051"/>
            <a:ext cx="4011084" cy="1162049"/>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02" name="Google Shape;102;p14"/>
          <p:cNvSpPr txBox="1">
            <a:spLocks noGrp="1"/>
          </p:cNvSpPr>
          <p:nvPr>
            <p:ph type="body" idx="1"/>
          </p:nvPr>
        </p:nvSpPr>
        <p:spPr>
          <a:xfrm>
            <a:off x="4766733" y="273050"/>
            <a:ext cx="6815667" cy="5853112"/>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3" name="Google Shape;103;p14"/>
          <p:cNvSpPr txBox="1">
            <a:spLocks noGrp="1"/>
          </p:cNvSpPr>
          <p:nvPr>
            <p:ph type="body" idx="2"/>
          </p:nvPr>
        </p:nvSpPr>
        <p:spPr>
          <a:xfrm>
            <a:off x="609601" y="1435101"/>
            <a:ext cx="4011084" cy="46910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rgbClr val="FF0000"/>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rgbClr val="FF0000"/>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rgbClr val="FF0000"/>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rgbClr val="FF0000"/>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rgbClr val="FF0000"/>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4" name="Google Shape;104;p14"/>
          <p:cNvSpPr txBox="1">
            <a:spLocks noGrp="1"/>
          </p:cNvSpPr>
          <p:nvPr>
            <p:ph type="dt" idx="10"/>
          </p:nvPr>
        </p:nvSpPr>
        <p:spPr>
          <a:xfrm>
            <a:off x="609600" y="6356351"/>
            <a:ext cx="2844799" cy="36512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5" name="Google Shape;105;p14"/>
          <p:cNvSpPr txBox="1">
            <a:spLocks noGrp="1"/>
          </p:cNvSpPr>
          <p:nvPr>
            <p:ph type="ftr" idx="11"/>
          </p:nvPr>
        </p:nvSpPr>
        <p:spPr>
          <a:xfrm>
            <a:off x="4165600" y="6356351"/>
            <a:ext cx="3860800" cy="36512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14"/>
          <p:cNvSpPr txBox="1">
            <a:spLocks noGrp="1"/>
          </p:cNvSpPr>
          <p:nvPr>
            <p:ph type="sldNum" idx="12"/>
          </p:nvPr>
        </p:nvSpPr>
        <p:spPr>
          <a:xfrm>
            <a:off x="8737601" y="6356351"/>
            <a:ext cx="2844799"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chemeClr val="dk1"/>
              </a:buClr>
              <a:buSzPts val="450"/>
              <a:buFont typeface="Calibri"/>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8"/>
        <p:cNvGrpSpPr/>
        <p:nvPr/>
      </p:nvGrpSpPr>
      <p:grpSpPr>
        <a:xfrm>
          <a:off x="0" y="0"/>
          <a:ext cx="0" cy="0"/>
          <a:chOff x="0" y="0"/>
          <a:chExt cx="0" cy="0"/>
        </a:xfrm>
      </p:grpSpPr>
      <p:sp>
        <p:nvSpPr>
          <p:cNvPr id="119" name="Google Shape;119;p16"/>
          <p:cNvSpPr txBox="1">
            <a:spLocks noGrp="1"/>
          </p:cNvSpPr>
          <p:nvPr>
            <p:ph type="ctrTitle"/>
          </p:nvPr>
        </p:nvSpPr>
        <p:spPr>
          <a:xfrm>
            <a:off x="914400" y="720612"/>
            <a:ext cx="10363200" cy="901200"/>
          </a:xfrm>
          <a:prstGeom prst="rect">
            <a:avLst/>
          </a:prstGeom>
          <a:noFill/>
          <a:ln>
            <a:noFill/>
          </a:ln>
        </p:spPr>
        <p:txBody>
          <a:bodyPr spcFirstLastPara="1" wrap="square" lIns="121900" tIns="60925" rIns="121900" bIns="60925" anchor="b" anchorCtr="0">
            <a:noAutofit/>
          </a:bodyPr>
          <a:lstStyle>
            <a:lvl1pPr lvl="0" algn="ctr">
              <a:lnSpc>
                <a:spcPct val="90000"/>
              </a:lnSpc>
              <a:spcBef>
                <a:spcPts val="0"/>
              </a:spcBef>
              <a:spcAft>
                <a:spcPts val="0"/>
              </a:spcAft>
              <a:buClr>
                <a:schemeClr val="dk1"/>
              </a:buClr>
              <a:buSzPts val="6400"/>
              <a:buFont typeface="Calibri"/>
              <a:buNone/>
              <a:defRPr sz="6400"/>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20" name="Google Shape;120;p16"/>
          <p:cNvSpPr txBox="1">
            <a:spLocks noGrp="1"/>
          </p:cNvSpPr>
          <p:nvPr>
            <p:ph type="subTitle" idx="1"/>
          </p:nvPr>
        </p:nvSpPr>
        <p:spPr>
          <a:xfrm>
            <a:off x="1654628" y="2110859"/>
            <a:ext cx="9201900" cy="607500"/>
          </a:xfrm>
          <a:prstGeom prst="rect">
            <a:avLst/>
          </a:prstGeom>
          <a:noFill/>
          <a:ln>
            <a:noFill/>
          </a:ln>
        </p:spPr>
        <p:txBody>
          <a:bodyPr spcFirstLastPara="1" wrap="square" lIns="121900" tIns="60925" rIns="121900" bIns="60925" anchor="t" anchorCtr="0">
            <a:normAutofit/>
          </a:bodyPr>
          <a:lstStyle>
            <a:lvl1pPr lvl="0" algn="ctr">
              <a:lnSpc>
                <a:spcPct val="90000"/>
              </a:lnSpc>
              <a:spcBef>
                <a:spcPts val="1300"/>
              </a:spcBef>
              <a:spcAft>
                <a:spcPts val="0"/>
              </a:spcAft>
              <a:buClr>
                <a:srgbClr val="FF0000"/>
              </a:buClr>
              <a:buSzPts val="3200"/>
              <a:buNone/>
              <a:defRPr sz="3200">
                <a:solidFill>
                  <a:srgbClr val="FF0000"/>
                </a:solidFill>
              </a:defRPr>
            </a:lvl1pPr>
            <a:lvl2pPr lvl="1" algn="ctr">
              <a:lnSpc>
                <a:spcPct val="90000"/>
              </a:lnSpc>
              <a:spcBef>
                <a:spcPts val="700"/>
              </a:spcBef>
              <a:spcAft>
                <a:spcPts val="0"/>
              </a:spcAft>
              <a:buClr>
                <a:schemeClr val="dk1"/>
              </a:buClr>
              <a:buSzPts val="2700"/>
              <a:buNone/>
              <a:defRPr sz="2700"/>
            </a:lvl2pPr>
            <a:lvl3pPr lvl="2" algn="ctr">
              <a:lnSpc>
                <a:spcPct val="90000"/>
              </a:lnSpc>
              <a:spcBef>
                <a:spcPts val="700"/>
              </a:spcBef>
              <a:spcAft>
                <a:spcPts val="0"/>
              </a:spcAft>
              <a:buClr>
                <a:schemeClr val="dk1"/>
              </a:buClr>
              <a:buSzPts val="2400"/>
              <a:buNone/>
              <a:defRPr sz="2400"/>
            </a:lvl3pPr>
            <a:lvl4pPr lvl="3" algn="ctr">
              <a:lnSpc>
                <a:spcPct val="90000"/>
              </a:lnSpc>
              <a:spcBef>
                <a:spcPts val="700"/>
              </a:spcBef>
              <a:spcAft>
                <a:spcPts val="0"/>
              </a:spcAft>
              <a:buClr>
                <a:schemeClr val="dk1"/>
              </a:buClr>
              <a:buSzPts val="2100"/>
              <a:buNone/>
              <a:defRPr sz="2100"/>
            </a:lvl4pPr>
            <a:lvl5pPr lvl="4" algn="ctr">
              <a:lnSpc>
                <a:spcPct val="90000"/>
              </a:lnSpc>
              <a:spcBef>
                <a:spcPts val="700"/>
              </a:spcBef>
              <a:spcAft>
                <a:spcPts val="0"/>
              </a:spcAft>
              <a:buClr>
                <a:schemeClr val="dk1"/>
              </a:buClr>
              <a:buSzPts val="2100"/>
              <a:buNone/>
              <a:defRPr sz="2100"/>
            </a:lvl5pPr>
            <a:lvl6pPr lvl="5" algn="ctr">
              <a:lnSpc>
                <a:spcPct val="90000"/>
              </a:lnSpc>
              <a:spcBef>
                <a:spcPts val="700"/>
              </a:spcBef>
              <a:spcAft>
                <a:spcPts val="0"/>
              </a:spcAft>
              <a:buClr>
                <a:schemeClr val="dk1"/>
              </a:buClr>
              <a:buSzPts val="2100"/>
              <a:buNone/>
              <a:defRPr sz="2100"/>
            </a:lvl6pPr>
            <a:lvl7pPr lvl="6" algn="ctr">
              <a:lnSpc>
                <a:spcPct val="90000"/>
              </a:lnSpc>
              <a:spcBef>
                <a:spcPts val="700"/>
              </a:spcBef>
              <a:spcAft>
                <a:spcPts val="0"/>
              </a:spcAft>
              <a:buClr>
                <a:schemeClr val="dk1"/>
              </a:buClr>
              <a:buSzPts val="2100"/>
              <a:buNone/>
              <a:defRPr sz="2100"/>
            </a:lvl7pPr>
            <a:lvl8pPr lvl="7" algn="ctr">
              <a:lnSpc>
                <a:spcPct val="90000"/>
              </a:lnSpc>
              <a:spcBef>
                <a:spcPts val="700"/>
              </a:spcBef>
              <a:spcAft>
                <a:spcPts val="0"/>
              </a:spcAft>
              <a:buClr>
                <a:schemeClr val="dk1"/>
              </a:buClr>
              <a:buSzPts val="2100"/>
              <a:buNone/>
              <a:defRPr sz="2100"/>
            </a:lvl8pPr>
            <a:lvl9pPr lvl="8" algn="ctr">
              <a:lnSpc>
                <a:spcPct val="90000"/>
              </a:lnSpc>
              <a:spcBef>
                <a:spcPts val="700"/>
              </a:spcBef>
              <a:spcAft>
                <a:spcPts val="0"/>
              </a:spcAft>
              <a:buClr>
                <a:schemeClr val="dk1"/>
              </a:buClr>
              <a:buSzPts val="2100"/>
              <a:buNone/>
              <a:defRPr sz="2100"/>
            </a:lvl9pPr>
          </a:lstStyle>
          <a:p>
            <a:endParaRPr/>
          </a:p>
        </p:txBody>
      </p:sp>
      <p:pic>
        <p:nvPicPr>
          <p:cNvPr id="121" name="Google Shape;121;p16"/>
          <p:cNvPicPr preferRelativeResize="0"/>
          <p:nvPr/>
        </p:nvPicPr>
        <p:blipFill rotWithShape="1">
          <a:blip r:embed="rId2">
            <a:alphaModFix/>
          </a:blip>
          <a:srcRect/>
          <a:stretch/>
        </p:blipFill>
        <p:spPr>
          <a:xfrm>
            <a:off x="221536" y="5395979"/>
            <a:ext cx="3267872" cy="788797"/>
          </a:xfrm>
          <a:prstGeom prst="rect">
            <a:avLst/>
          </a:prstGeom>
          <a:noFill/>
          <a:ln>
            <a:noFill/>
          </a:ln>
        </p:spPr>
      </p:pic>
      <p:pic>
        <p:nvPicPr>
          <p:cNvPr id="122" name="Google Shape;122;p16"/>
          <p:cNvPicPr preferRelativeResize="0"/>
          <p:nvPr/>
        </p:nvPicPr>
        <p:blipFill rotWithShape="1">
          <a:blip r:embed="rId3">
            <a:alphaModFix/>
          </a:blip>
          <a:srcRect/>
          <a:stretch/>
        </p:blipFill>
        <p:spPr>
          <a:xfrm>
            <a:off x="4578697" y="3086327"/>
            <a:ext cx="2602525" cy="2248582"/>
          </a:xfrm>
          <a:prstGeom prst="rect">
            <a:avLst/>
          </a:prstGeom>
          <a:noFill/>
          <a:ln>
            <a:noFill/>
          </a:ln>
        </p:spPr>
      </p:pic>
      <p:pic>
        <p:nvPicPr>
          <p:cNvPr id="123" name="Google Shape;123;p16"/>
          <p:cNvPicPr preferRelativeResize="0"/>
          <p:nvPr/>
        </p:nvPicPr>
        <p:blipFill rotWithShape="1">
          <a:blip r:embed="rId4">
            <a:alphaModFix/>
          </a:blip>
          <a:srcRect/>
          <a:stretch/>
        </p:blipFill>
        <p:spPr>
          <a:xfrm>
            <a:off x="5108433" y="5409020"/>
            <a:ext cx="2343622" cy="840842"/>
          </a:xfrm>
          <a:prstGeom prst="rect">
            <a:avLst/>
          </a:prstGeom>
          <a:noFill/>
          <a:ln>
            <a:noFill/>
          </a:ln>
        </p:spPr>
      </p:pic>
      <p:pic>
        <p:nvPicPr>
          <p:cNvPr id="124" name="Google Shape;124;p16"/>
          <p:cNvPicPr preferRelativeResize="0"/>
          <p:nvPr/>
        </p:nvPicPr>
        <p:blipFill rotWithShape="1">
          <a:blip r:embed="rId5">
            <a:alphaModFix/>
          </a:blip>
          <a:srcRect/>
          <a:stretch/>
        </p:blipFill>
        <p:spPr>
          <a:xfrm>
            <a:off x="8991407" y="5511265"/>
            <a:ext cx="2234293" cy="781317"/>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5"/>
        <p:cNvGrpSpPr/>
        <p:nvPr/>
      </p:nvGrpSpPr>
      <p:grpSpPr>
        <a:xfrm>
          <a:off x="0" y="0"/>
          <a:ext cx="0" cy="0"/>
          <a:chOff x="0" y="0"/>
          <a:chExt cx="0" cy="0"/>
        </a:xfrm>
      </p:grpSpPr>
      <p:sp>
        <p:nvSpPr>
          <p:cNvPr id="126" name="Google Shape;126;p17"/>
          <p:cNvSpPr txBox="1">
            <a:spLocks noGrp="1"/>
          </p:cNvSpPr>
          <p:nvPr>
            <p:ph type="title"/>
          </p:nvPr>
        </p:nvSpPr>
        <p:spPr>
          <a:xfrm>
            <a:off x="838200" y="365126"/>
            <a:ext cx="10515600" cy="1325700"/>
          </a:xfrm>
          <a:prstGeom prst="rect">
            <a:avLst/>
          </a:prstGeom>
          <a:noFill/>
          <a:ln>
            <a:noFill/>
          </a:ln>
        </p:spPr>
        <p:txBody>
          <a:bodyPr spcFirstLastPara="1" wrap="square" lIns="121900" tIns="60925" rIns="121900" bIns="60925" anchor="ctr" anchorCtr="0">
            <a:normAutofit/>
          </a:bodyPr>
          <a:lstStyle>
            <a:lvl1pPr lvl="0" algn="ctr">
              <a:lnSpc>
                <a:spcPct val="90000"/>
              </a:lnSpc>
              <a:spcBef>
                <a:spcPts val="0"/>
              </a:spcBef>
              <a:spcAft>
                <a:spcPts val="0"/>
              </a:spcAft>
              <a:buClr>
                <a:schemeClr val="dk1"/>
              </a:buClr>
              <a:buSzPts val="5900"/>
              <a:buFont typeface="Calibri"/>
              <a:buNone/>
              <a:defRPr b="1"/>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27" name="Google Shape;127;p17"/>
          <p:cNvSpPr txBox="1">
            <a:spLocks noGrp="1"/>
          </p:cNvSpPr>
          <p:nvPr>
            <p:ph type="body" idx="1"/>
          </p:nvPr>
        </p:nvSpPr>
        <p:spPr>
          <a:xfrm>
            <a:off x="838200" y="1825625"/>
            <a:ext cx="10515600" cy="4351200"/>
          </a:xfrm>
          <a:prstGeom prst="rect">
            <a:avLst/>
          </a:prstGeom>
          <a:noFill/>
          <a:ln>
            <a:noFill/>
          </a:ln>
        </p:spPr>
        <p:txBody>
          <a:bodyPr spcFirstLastPara="1" wrap="square" lIns="121900" tIns="60925" rIns="121900" bIns="60925" anchor="t" anchorCtr="0">
            <a:normAutofit/>
          </a:bodyPr>
          <a:lstStyle>
            <a:lvl1pPr marL="457200" lvl="0" indent="-463550" algn="l">
              <a:lnSpc>
                <a:spcPct val="90000"/>
              </a:lnSpc>
              <a:spcBef>
                <a:spcPts val="1300"/>
              </a:spcBef>
              <a:spcAft>
                <a:spcPts val="0"/>
              </a:spcAft>
              <a:buClr>
                <a:srgbClr val="FF0000"/>
              </a:buClr>
              <a:buSzPts val="3700"/>
              <a:buChar char="•"/>
              <a:defRPr/>
            </a:lvl1pPr>
            <a:lvl2pPr marL="914400" lvl="1" indent="-381000" algn="l">
              <a:lnSpc>
                <a:spcPct val="90000"/>
              </a:lnSpc>
              <a:spcBef>
                <a:spcPts val="700"/>
              </a:spcBef>
              <a:spcAft>
                <a:spcPts val="0"/>
              </a:spcAft>
              <a:buClr>
                <a:schemeClr val="dk1"/>
              </a:buClr>
              <a:buSzPts val="2400"/>
              <a:buChar char="•"/>
              <a:defRPr/>
            </a:lvl2pPr>
            <a:lvl3pPr marL="1371600" lvl="2" indent="-381000" algn="l">
              <a:lnSpc>
                <a:spcPct val="90000"/>
              </a:lnSpc>
              <a:spcBef>
                <a:spcPts val="700"/>
              </a:spcBef>
              <a:spcAft>
                <a:spcPts val="0"/>
              </a:spcAft>
              <a:buClr>
                <a:schemeClr val="dk1"/>
              </a:buClr>
              <a:buSzPts val="2400"/>
              <a:buChar char="•"/>
              <a:defRPr/>
            </a:lvl3pPr>
            <a:lvl4pPr marL="1828800" lvl="3" indent="-381000" algn="l">
              <a:lnSpc>
                <a:spcPct val="90000"/>
              </a:lnSpc>
              <a:spcBef>
                <a:spcPts val="700"/>
              </a:spcBef>
              <a:spcAft>
                <a:spcPts val="0"/>
              </a:spcAft>
              <a:buClr>
                <a:schemeClr val="dk1"/>
              </a:buClr>
              <a:buSzPts val="2400"/>
              <a:buChar char="•"/>
              <a:defRPr/>
            </a:lvl4pPr>
            <a:lvl5pPr marL="2286000" lvl="4" indent="-381000" algn="l">
              <a:lnSpc>
                <a:spcPct val="90000"/>
              </a:lnSpc>
              <a:spcBef>
                <a:spcPts val="700"/>
              </a:spcBef>
              <a:spcAft>
                <a:spcPts val="0"/>
              </a:spcAft>
              <a:buClr>
                <a:schemeClr val="dk1"/>
              </a:buClr>
              <a:buSzPts val="2400"/>
              <a:buChar char="•"/>
              <a:defRPr/>
            </a:lvl5pPr>
            <a:lvl6pPr marL="2743200" lvl="5" indent="-381000" algn="l">
              <a:lnSpc>
                <a:spcPct val="90000"/>
              </a:lnSpc>
              <a:spcBef>
                <a:spcPts val="700"/>
              </a:spcBef>
              <a:spcAft>
                <a:spcPts val="0"/>
              </a:spcAft>
              <a:buClr>
                <a:schemeClr val="dk1"/>
              </a:buClr>
              <a:buSzPts val="2400"/>
              <a:buChar char="•"/>
              <a:defRPr/>
            </a:lvl6pPr>
            <a:lvl7pPr marL="3200400" lvl="6" indent="-381000" algn="l">
              <a:lnSpc>
                <a:spcPct val="90000"/>
              </a:lnSpc>
              <a:spcBef>
                <a:spcPts val="700"/>
              </a:spcBef>
              <a:spcAft>
                <a:spcPts val="0"/>
              </a:spcAft>
              <a:buClr>
                <a:schemeClr val="dk1"/>
              </a:buClr>
              <a:buSzPts val="2400"/>
              <a:buChar char="•"/>
              <a:defRPr/>
            </a:lvl7pPr>
            <a:lvl8pPr marL="3657600" lvl="7" indent="-381000" algn="l">
              <a:lnSpc>
                <a:spcPct val="90000"/>
              </a:lnSpc>
              <a:spcBef>
                <a:spcPts val="700"/>
              </a:spcBef>
              <a:spcAft>
                <a:spcPts val="0"/>
              </a:spcAft>
              <a:buClr>
                <a:schemeClr val="dk1"/>
              </a:buClr>
              <a:buSzPts val="2400"/>
              <a:buChar char="•"/>
              <a:defRPr/>
            </a:lvl8pPr>
            <a:lvl9pPr marL="4114800" lvl="8" indent="-381000" algn="l">
              <a:lnSpc>
                <a:spcPct val="90000"/>
              </a:lnSpc>
              <a:spcBef>
                <a:spcPts val="700"/>
              </a:spcBef>
              <a:spcAft>
                <a:spcPts val="0"/>
              </a:spcAft>
              <a:buClr>
                <a:schemeClr val="dk1"/>
              </a:buClr>
              <a:buSzPts val="2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8"/>
          <p:cNvSpPr txBox="1">
            <a:spLocks noGrp="1"/>
          </p:cNvSpPr>
          <p:nvPr>
            <p:ph type="dt" idx="10"/>
          </p:nvPr>
        </p:nvSpPr>
        <p:spPr>
          <a:xfrm>
            <a:off x="838200" y="6356351"/>
            <a:ext cx="2743200" cy="3651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0" name="Google Shape;130;p18"/>
          <p:cNvSpPr txBox="1">
            <a:spLocks noGrp="1"/>
          </p:cNvSpPr>
          <p:nvPr>
            <p:ph type="ftr" idx="11"/>
          </p:nvPr>
        </p:nvSpPr>
        <p:spPr>
          <a:xfrm>
            <a:off x="4038600" y="6356351"/>
            <a:ext cx="4114800" cy="3651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1" name="Google Shape;131;p18"/>
          <p:cNvSpPr txBox="1">
            <a:spLocks noGrp="1"/>
          </p:cNvSpPr>
          <p:nvPr>
            <p:ph type="sldNum" idx="12"/>
          </p:nvPr>
        </p:nvSpPr>
        <p:spPr>
          <a:xfrm>
            <a:off x="8610600" y="6356351"/>
            <a:ext cx="2743200" cy="3651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2"/>
        <p:cNvGrpSpPr/>
        <p:nvPr/>
      </p:nvGrpSpPr>
      <p:grpSpPr>
        <a:xfrm>
          <a:off x="0" y="0"/>
          <a:ext cx="0" cy="0"/>
          <a:chOff x="0" y="0"/>
          <a:chExt cx="0" cy="0"/>
        </a:xfrm>
      </p:grpSpPr>
      <p:sp>
        <p:nvSpPr>
          <p:cNvPr id="133" name="Google Shape;133;p19"/>
          <p:cNvSpPr txBox="1">
            <a:spLocks noGrp="1"/>
          </p:cNvSpPr>
          <p:nvPr>
            <p:ph type="title"/>
          </p:nvPr>
        </p:nvSpPr>
        <p:spPr>
          <a:xfrm>
            <a:off x="831851" y="1709739"/>
            <a:ext cx="10515600" cy="2852700"/>
          </a:xfrm>
          <a:prstGeom prst="rect">
            <a:avLst/>
          </a:prstGeom>
          <a:noFill/>
          <a:ln>
            <a:noFill/>
          </a:ln>
        </p:spPr>
        <p:txBody>
          <a:bodyPr spcFirstLastPara="1" wrap="square" lIns="121900" tIns="60925" rIns="121900" bIns="60925" anchor="b" anchorCtr="0">
            <a:normAutofit/>
          </a:bodyPr>
          <a:lstStyle>
            <a:lvl1pPr lvl="0" algn="l">
              <a:lnSpc>
                <a:spcPct val="90000"/>
              </a:lnSpc>
              <a:spcBef>
                <a:spcPts val="0"/>
              </a:spcBef>
              <a:spcAft>
                <a:spcPts val="0"/>
              </a:spcAft>
              <a:buClr>
                <a:schemeClr val="dk1"/>
              </a:buClr>
              <a:buSzPts val="8000"/>
              <a:buFont typeface="Calibri"/>
              <a:buNone/>
              <a:defRPr sz="8000"/>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4" name="Google Shape;134;p19"/>
          <p:cNvSpPr txBox="1">
            <a:spLocks noGrp="1"/>
          </p:cNvSpPr>
          <p:nvPr>
            <p:ph type="body" idx="1"/>
          </p:nvPr>
        </p:nvSpPr>
        <p:spPr>
          <a:xfrm>
            <a:off x="831851" y="4589464"/>
            <a:ext cx="10515600" cy="1500000"/>
          </a:xfrm>
          <a:prstGeom prst="rect">
            <a:avLst/>
          </a:prstGeom>
          <a:noFill/>
          <a:ln>
            <a:noFill/>
          </a:ln>
        </p:spPr>
        <p:txBody>
          <a:bodyPr spcFirstLastPara="1" wrap="square" lIns="121900" tIns="60925" rIns="121900" bIns="60925" anchor="t" anchorCtr="0">
            <a:normAutofit/>
          </a:bodyPr>
          <a:lstStyle>
            <a:lvl1pPr marL="457200" lvl="0" indent="-228600" algn="l">
              <a:lnSpc>
                <a:spcPct val="90000"/>
              </a:lnSpc>
              <a:spcBef>
                <a:spcPts val="1300"/>
              </a:spcBef>
              <a:spcAft>
                <a:spcPts val="0"/>
              </a:spcAft>
              <a:buClr>
                <a:schemeClr val="dk1"/>
              </a:buClr>
              <a:buSzPts val="3200"/>
              <a:buNone/>
              <a:defRPr sz="3200">
                <a:solidFill>
                  <a:schemeClr val="dk1"/>
                </a:solidFill>
              </a:defRPr>
            </a:lvl1pPr>
            <a:lvl2pPr marL="914400" lvl="1" indent="-228600" algn="l">
              <a:lnSpc>
                <a:spcPct val="90000"/>
              </a:lnSpc>
              <a:spcBef>
                <a:spcPts val="700"/>
              </a:spcBef>
              <a:spcAft>
                <a:spcPts val="0"/>
              </a:spcAft>
              <a:buClr>
                <a:srgbClr val="888888"/>
              </a:buClr>
              <a:buSzPts val="2700"/>
              <a:buNone/>
              <a:defRPr sz="2700">
                <a:solidFill>
                  <a:srgbClr val="888888"/>
                </a:solidFill>
              </a:defRPr>
            </a:lvl2pPr>
            <a:lvl3pPr marL="1371600" lvl="2" indent="-228600" algn="l">
              <a:lnSpc>
                <a:spcPct val="90000"/>
              </a:lnSpc>
              <a:spcBef>
                <a:spcPts val="700"/>
              </a:spcBef>
              <a:spcAft>
                <a:spcPts val="0"/>
              </a:spcAft>
              <a:buClr>
                <a:srgbClr val="888888"/>
              </a:buClr>
              <a:buSzPts val="2400"/>
              <a:buNone/>
              <a:defRPr sz="2400">
                <a:solidFill>
                  <a:srgbClr val="888888"/>
                </a:solidFill>
              </a:defRPr>
            </a:lvl3pPr>
            <a:lvl4pPr marL="1828800" lvl="3" indent="-228600" algn="l">
              <a:lnSpc>
                <a:spcPct val="90000"/>
              </a:lnSpc>
              <a:spcBef>
                <a:spcPts val="700"/>
              </a:spcBef>
              <a:spcAft>
                <a:spcPts val="0"/>
              </a:spcAft>
              <a:buClr>
                <a:srgbClr val="888888"/>
              </a:buClr>
              <a:buSzPts val="2100"/>
              <a:buNone/>
              <a:defRPr sz="2100">
                <a:solidFill>
                  <a:srgbClr val="888888"/>
                </a:solidFill>
              </a:defRPr>
            </a:lvl4pPr>
            <a:lvl5pPr marL="2286000" lvl="4" indent="-228600" algn="l">
              <a:lnSpc>
                <a:spcPct val="90000"/>
              </a:lnSpc>
              <a:spcBef>
                <a:spcPts val="700"/>
              </a:spcBef>
              <a:spcAft>
                <a:spcPts val="0"/>
              </a:spcAft>
              <a:buClr>
                <a:srgbClr val="888888"/>
              </a:buClr>
              <a:buSzPts val="2100"/>
              <a:buNone/>
              <a:defRPr sz="2100">
                <a:solidFill>
                  <a:srgbClr val="888888"/>
                </a:solidFill>
              </a:defRPr>
            </a:lvl5pPr>
            <a:lvl6pPr marL="2743200" lvl="5" indent="-228600" algn="l">
              <a:lnSpc>
                <a:spcPct val="90000"/>
              </a:lnSpc>
              <a:spcBef>
                <a:spcPts val="700"/>
              </a:spcBef>
              <a:spcAft>
                <a:spcPts val="0"/>
              </a:spcAft>
              <a:buClr>
                <a:srgbClr val="888888"/>
              </a:buClr>
              <a:buSzPts val="2100"/>
              <a:buNone/>
              <a:defRPr sz="2100">
                <a:solidFill>
                  <a:srgbClr val="888888"/>
                </a:solidFill>
              </a:defRPr>
            </a:lvl6pPr>
            <a:lvl7pPr marL="3200400" lvl="6" indent="-228600" algn="l">
              <a:lnSpc>
                <a:spcPct val="90000"/>
              </a:lnSpc>
              <a:spcBef>
                <a:spcPts val="700"/>
              </a:spcBef>
              <a:spcAft>
                <a:spcPts val="0"/>
              </a:spcAft>
              <a:buClr>
                <a:srgbClr val="888888"/>
              </a:buClr>
              <a:buSzPts val="2100"/>
              <a:buNone/>
              <a:defRPr sz="2100">
                <a:solidFill>
                  <a:srgbClr val="888888"/>
                </a:solidFill>
              </a:defRPr>
            </a:lvl7pPr>
            <a:lvl8pPr marL="3657600" lvl="7" indent="-228600" algn="l">
              <a:lnSpc>
                <a:spcPct val="90000"/>
              </a:lnSpc>
              <a:spcBef>
                <a:spcPts val="700"/>
              </a:spcBef>
              <a:spcAft>
                <a:spcPts val="0"/>
              </a:spcAft>
              <a:buClr>
                <a:srgbClr val="888888"/>
              </a:buClr>
              <a:buSzPts val="2100"/>
              <a:buNone/>
              <a:defRPr sz="2100">
                <a:solidFill>
                  <a:srgbClr val="888888"/>
                </a:solidFill>
              </a:defRPr>
            </a:lvl8pPr>
            <a:lvl9pPr marL="4114800" lvl="8" indent="-228600" algn="l">
              <a:lnSpc>
                <a:spcPct val="90000"/>
              </a:lnSpc>
              <a:spcBef>
                <a:spcPts val="700"/>
              </a:spcBef>
              <a:spcAft>
                <a:spcPts val="0"/>
              </a:spcAft>
              <a:buClr>
                <a:srgbClr val="888888"/>
              </a:buClr>
              <a:buSzPts val="2100"/>
              <a:buNone/>
              <a:defRPr sz="2100">
                <a:solidFill>
                  <a:srgbClr val="888888"/>
                </a:solidFill>
              </a:defRPr>
            </a:lvl9pPr>
          </a:lstStyle>
          <a:p>
            <a:endParaRPr/>
          </a:p>
        </p:txBody>
      </p:sp>
      <p:sp>
        <p:nvSpPr>
          <p:cNvPr id="135" name="Google Shape;135;p19"/>
          <p:cNvSpPr txBox="1">
            <a:spLocks noGrp="1"/>
          </p:cNvSpPr>
          <p:nvPr>
            <p:ph type="dt" idx="10"/>
          </p:nvPr>
        </p:nvSpPr>
        <p:spPr>
          <a:xfrm>
            <a:off x="838200" y="6356351"/>
            <a:ext cx="2743200" cy="3651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6" name="Google Shape;136;p19"/>
          <p:cNvSpPr txBox="1">
            <a:spLocks noGrp="1"/>
          </p:cNvSpPr>
          <p:nvPr>
            <p:ph type="ftr" idx="11"/>
          </p:nvPr>
        </p:nvSpPr>
        <p:spPr>
          <a:xfrm>
            <a:off x="4038600" y="6356351"/>
            <a:ext cx="4114800" cy="3651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37" name="Google Shape;137;p19"/>
          <p:cNvSpPr txBox="1">
            <a:spLocks noGrp="1"/>
          </p:cNvSpPr>
          <p:nvPr>
            <p:ph type="sldNum" idx="12"/>
          </p:nvPr>
        </p:nvSpPr>
        <p:spPr>
          <a:xfrm>
            <a:off x="8610600" y="6356351"/>
            <a:ext cx="2743200" cy="3651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8"/>
        <p:cNvGrpSpPr/>
        <p:nvPr/>
      </p:nvGrpSpPr>
      <p:grpSpPr>
        <a:xfrm>
          <a:off x="0" y="0"/>
          <a:ext cx="0" cy="0"/>
          <a:chOff x="0" y="0"/>
          <a:chExt cx="0" cy="0"/>
        </a:xfrm>
      </p:grpSpPr>
      <p:sp>
        <p:nvSpPr>
          <p:cNvPr id="139" name="Google Shape;139;p20"/>
          <p:cNvSpPr txBox="1">
            <a:spLocks noGrp="1"/>
          </p:cNvSpPr>
          <p:nvPr>
            <p:ph type="title"/>
          </p:nvPr>
        </p:nvSpPr>
        <p:spPr>
          <a:xfrm>
            <a:off x="838200" y="365126"/>
            <a:ext cx="10515600" cy="1325700"/>
          </a:xfrm>
          <a:prstGeom prst="rect">
            <a:avLst/>
          </a:prstGeom>
          <a:noFill/>
          <a:ln>
            <a:noFill/>
          </a:ln>
        </p:spPr>
        <p:txBody>
          <a:bodyPr spcFirstLastPara="1" wrap="square" lIns="121900" tIns="60925" rIns="121900" bIns="60925" anchor="ctr" anchorCtr="0">
            <a:normAutofit/>
          </a:bodyPr>
          <a:lstStyle>
            <a:lvl1pPr lvl="0" algn="ctr">
              <a:lnSpc>
                <a:spcPct val="90000"/>
              </a:lnSpc>
              <a:spcBef>
                <a:spcPts val="0"/>
              </a:spcBef>
              <a:spcAft>
                <a:spcPts val="0"/>
              </a:spcAft>
              <a:buClr>
                <a:schemeClr val="dk1"/>
              </a:buClr>
              <a:buSzPts val="5900"/>
              <a:buFont typeface="Calibri"/>
              <a:buNone/>
              <a:defRPr b="1"/>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0" name="Google Shape;140;p20"/>
          <p:cNvSpPr txBox="1">
            <a:spLocks noGrp="1"/>
          </p:cNvSpPr>
          <p:nvPr>
            <p:ph type="dt" idx="10"/>
          </p:nvPr>
        </p:nvSpPr>
        <p:spPr>
          <a:xfrm>
            <a:off x="838200" y="6356351"/>
            <a:ext cx="2743200" cy="365100"/>
          </a:xfrm>
          <a:prstGeom prst="rect">
            <a:avLst/>
          </a:prstGeom>
          <a:noFill/>
          <a:ln>
            <a:noFill/>
          </a:ln>
        </p:spPr>
        <p:txBody>
          <a:bodyPr spcFirstLastPara="1" wrap="square" lIns="121900" tIns="60925" rIns="121900" bIns="60925" anchor="ctr" anchorCtr="0">
            <a:noAutofit/>
          </a:bodyPr>
          <a:lstStyle>
            <a:lvl1pPr lvl="0" algn="l">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1" name="Google Shape;141;p20"/>
          <p:cNvSpPr txBox="1">
            <a:spLocks noGrp="1"/>
          </p:cNvSpPr>
          <p:nvPr>
            <p:ph type="ftr" idx="11"/>
          </p:nvPr>
        </p:nvSpPr>
        <p:spPr>
          <a:xfrm>
            <a:off x="4038600" y="6356351"/>
            <a:ext cx="4114800" cy="3651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2" name="Google Shape;142;p20"/>
          <p:cNvSpPr txBox="1">
            <a:spLocks noGrp="1"/>
          </p:cNvSpPr>
          <p:nvPr>
            <p:ph type="sldNum" idx="12"/>
          </p:nvPr>
        </p:nvSpPr>
        <p:spPr>
          <a:xfrm>
            <a:off x="8610600" y="6356351"/>
            <a:ext cx="2743200" cy="3651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xfrm>
            <a:off x="609600" y="274638"/>
            <a:ext cx="10972800" cy="969900"/>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SzPts val="5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45" name="Google Shape;145;p21"/>
          <p:cNvSpPr txBox="1">
            <a:spLocks noGrp="1"/>
          </p:cNvSpPr>
          <p:nvPr>
            <p:ph type="body" idx="1"/>
          </p:nvPr>
        </p:nvSpPr>
        <p:spPr>
          <a:xfrm>
            <a:off x="609600" y="1117600"/>
            <a:ext cx="10972800" cy="5088300"/>
          </a:xfrm>
          <a:prstGeom prst="rect">
            <a:avLst/>
          </a:prstGeom>
          <a:noFill/>
          <a:ln>
            <a:noFill/>
          </a:ln>
        </p:spPr>
        <p:txBody>
          <a:bodyPr spcFirstLastPara="1" wrap="square" lIns="121900" tIns="60925" rIns="121900" bIns="60925" anchor="t" anchorCtr="0">
            <a:normAutofit/>
          </a:bodyPr>
          <a:lstStyle>
            <a:lvl1pPr marL="457200" lvl="0" indent="-463550" algn="l">
              <a:lnSpc>
                <a:spcPct val="90000"/>
              </a:lnSpc>
              <a:spcBef>
                <a:spcPts val="1300"/>
              </a:spcBef>
              <a:spcAft>
                <a:spcPts val="0"/>
              </a:spcAft>
              <a:buSzPts val="3700"/>
              <a:buChar char="•"/>
              <a:defRPr/>
            </a:lvl1pPr>
            <a:lvl2pPr marL="914400" lvl="1" indent="-431800" algn="l">
              <a:lnSpc>
                <a:spcPct val="90000"/>
              </a:lnSpc>
              <a:spcBef>
                <a:spcPts val="700"/>
              </a:spcBef>
              <a:spcAft>
                <a:spcPts val="0"/>
              </a:spcAft>
              <a:buSzPts val="3200"/>
              <a:buChar char="•"/>
              <a:defRPr/>
            </a:lvl2pPr>
            <a:lvl3pPr marL="1371600" lvl="2" indent="-400050" algn="l">
              <a:lnSpc>
                <a:spcPct val="90000"/>
              </a:lnSpc>
              <a:spcBef>
                <a:spcPts val="700"/>
              </a:spcBef>
              <a:spcAft>
                <a:spcPts val="0"/>
              </a:spcAft>
              <a:buSzPts val="2700"/>
              <a:buChar char="•"/>
              <a:defRPr/>
            </a:lvl3pPr>
            <a:lvl4pPr marL="1828800" lvl="3" indent="-381000" algn="l">
              <a:lnSpc>
                <a:spcPct val="90000"/>
              </a:lnSpc>
              <a:spcBef>
                <a:spcPts val="700"/>
              </a:spcBef>
              <a:spcAft>
                <a:spcPts val="0"/>
              </a:spcAft>
              <a:buSzPts val="2400"/>
              <a:buChar char="•"/>
              <a:defRPr/>
            </a:lvl4pPr>
            <a:lvl5pPr marL="2286000" lvl="4" indent="-381000" algn="l">
              <a:lnSpc>
                <a:spcPct val="90000"/>
              </a:lnSpc>
              <a:spcBef>
                <a:spcPts val="700"/>
              </a:spcBef>
              <a:spcAft>
                <a:spcPts val="0"/>
              </a:spcAft>
              <a:buSzPts val="2400"/>
              <a:buChar char="•"/>
              <a:defRPr/>
            </a:lvl5pPr>
            <a:lvl6pPr marL="2743200" lvl="5" indent="-381000" algn="l">
              <a:lnSpc>
                <a:spcPct val="90000"/>
              </a:lnSpc>
              <a:spcBef>
                <a:spcPts val="700"/>
              </a:spcBef>
              <a:spcAft>
                <a:spcPts val="0"/>
              </a:spcAft>
              <a:buSzPts val="2400"/>
              <a:buChar char="•"/>
              <a:defRPr/>
            </a:lvl6pPr>
            <a:lvl7pPr marL="3200400" lvl="6" indent="-381000" algn="l">
              <a:lnSpc>
                <a:spcPct val="90000"/>
              </a:lnSpc>
              <a:spcBef>
                <a:spcPts val="700"/>
              </a:spcBef>
              <a:spcAft>
                <a:spcPts val="0"/>
              </a:spcAft>
              <a:buSzPts val="2400"/>
              <a:buChar char="•"/>
              <a:defRPr/>
            </a:lvl7pPr>
            <a:lvl8pPr marL="3657600" lvl="7" indent="-381000" algn="l">
              <a:lnSpc>
                <a:spcPct val="90000"/>
              </a:lnSpc>
              <a:spcBef>
                <a:spcPts val="700"/>
              </a:spcBef>
              <a:spcAft>
                <a:spcPts val="0"/>
              </a:spcAft>
              <a:buSzPts val="2400"/>
              <a:buChar char="•"/>
              <a:defRPr/>
            </a:lvl8pPr>
            <a:lvl9pPr marL="4114800" lvl="8" indent="-381000" algn="l">
              <a:lnSpc>
                <a:spcPct val="90000"/>
              </a:lnSpc>
              <a:spcBef>
                <a:spcPts val="700"/>
              </a:spcBef>
              <a:spcAft>
                <a:spcPts val="0"/>
              </a:spcAft>
              <a:buSzPts val="2400"/>
              <a:buChar char="•"/>
              <a:defRPr/>
            </a:lvl9pPr>
          </a:lstStyle>
          <a:p>
            <a:endParaRPr/>
          </a:p>
        </p:txBody>
      </p:sp>
      <p:grpSp>
        <p:nvGrpSpPr>
          <p:cNvPr id="146" name="Google Shape;146;p21"/>
          <p:cNvGrpSpPr/>
          <p:nvPr/>
        </p:nvGrpSpPr>
        <p:grpSpPr>
          <a:xfrm>
            <a:off x="16934" y="6212062"/>
            <a:ext cx="12192095" cy="658788"/>
            <a:chOff x="12700" y="6211407"/>
            <a:chExt cx="9144300" cy="659249"/>
          </a:xfrm>
        </p:grpSpPr>
        <p:sp>
          <p:nvSpPr>
            <p:cNvPr id="147" name="Google Shape;147;p21"/>
            <p:cNvSpPr/>
            <p:nvPr/>
          </p:nvSpPr>
          <p:spPr>
            <a:xfrm>
              <a:off x="12700" y="6756656"/>
              <a:ext cx="9144000" cy="114000"/>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
          <p:nvSpPr>
            <p:cNvPr id="148" name="Google Shape;148;p21"/>
            <p:cNvSpPr/>
            <p:nvPr/>
          </p:nvSpPr>
          <p:spPr>
            <a:xfrm>
              <a:off x="12700" y="6288897"/>
              <a:ext cx="9144300" cy="283500"/>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
          <p:nvSpPr>
            <p:cNvPr id="149" name="Google Shape;149;p21"/>
            <p:cNvSpPr/>
            <p:nvPr/>
          </p:nvSpPr>
          <p:spPr>
            <a:xfrm>
              <a:off x="12700" y="6572093"/>
              <a:ext cx="9144000" cy="184800"/>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FFFFFF"/>
                </a:solidFill>
                <a:latin typeface="Arial"/>
                <a:ea typeface="Arial"/>
                <a:cs typeface="Arial"/>
                <a:sym typeface="Arial"/>
              </a:endParaRPr>
            </a:p>
          </p:txBody>
        </p:sp>
        <p:sp>
          <p:nvSpPr>
            <p:cNvPr id="150" name="Google Shape;150;p21"/>
            <p:cNvSpPr txBox="1"/>
            <p:nvPr/>
          </p:nvSpPr>
          <p:spPr>
            <a:xfrm>
              <a:off x="673127" y="6211407"/>
              <a:ext cx="1752600" cy="415800"/>
            </a:xfrm>
            <a:prstGeom prst="rect">
              <a:avLst/>
            </a:prstGeom>
            <a:noFill/>
            <a:ln>
              <a:noFill/>
            </a:ln>
            <a:effectLst>
              <a:outerShdw blurRad="59267" dist="50800" dir="2700000" algn="tl" rotWithShape="0">
                <a:srgbClr val="008000"/>
              </a:outerShdw>
            </a:effectLst>
          </p:spPr>
          <p:txBody>
            <a:bodyPr spcFirstLastPara="1" wrap="square" lIns="121900" tIns="60925" rIns="121900" bIns="609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rgbClr val="FFFFFF"/>
                  </a:solidFill>
                  <a:latin typeface="Arial"/>
                  <a:ea typeface="Arial"/>
                  <a:cs typeface="Arial"/>
                  <a:sym typeface="Arial"/>
                </a:rPr>
                <a:t>MO SW-PBS</a:t>
              </a:r>
              <a:endParaRPr sz="19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51"/>
        <p:cNvGrpSpPr/>
        <p:nvPr/>
      </p:nvGrpSpPr>
      <p:grpSpPr>
        <a:xfrm>
          <a:off x="0" y="0"/>
          <a:ext cx="0" cy="0"/>
          <a:chOff x="0" y="0"/>
          <a:chExt cx="0" cy="0"/>
        </a:xfrm>
      </p:grpSpPr>
      <p:pic>
        <p:nvPicPr>
          <p:cNvPr id="152" name="Google Shape;152;p22" descr="Green-Pencil-Icon-pencils-7151356-150-150.jpg"/>
          <p:cNvPicPr preferRelativeResize="0"/>
          <p:nvPr/>
        </p:nvPicPr>
        <p:blipFill rotWithShape="1">
          <a:blip r:embed="rId2">
            <a:alphaModFix/>
          </a:blip>
          <a:srcRect/>
          <a:stretch/>
        </p:blipFill>
        <p:spPr>
          <a:xfrm flipH="1">
            <a:off x="1040103" y="440886"/>
            <a:ext cx="1234222" cy="1234222"/>
          </a:xfrm>
          <a:prstGeom prst="rect">
            <a:avLst/>
          </a:prstGeom>
          <a:noFill/>
          <a:ln>
            <a:noFill/>
          </a:ln>
        </p:spPr>
      </p:pic>
      <p:sp>
        <p:nvSpPr>
          <p:cNvPr id="153" name="Google Shape;153;p22"/>
          <p:cNvSpPr txBox="1">
            <a:spLocks noGrp="1"/>
          </p:cNvSpPr>
          <p:nvPr>
            <p:ph type="title"/>
          </p:nvPr>
        </p:nvSpPr>
        <p:spPr>
          <a:xfrm>
            <a:off x="1962509" y="491686"/>
            <a:ext cx="9818100" cy="926100"/>
          </a:xfrm>
          <a:prstGeom prst="rect">
            <a:avLst/>
          </a:prstGeom>
          <a:noFill/>
          <a:ln>
            <a:noFill/>
          </a:ln>
        </p:spPr>
        <p:txBody>
          <a:bodyPr spcFirstLastPara="1" wrap="square" lIns="121900" tIns="60925" rIns="121900" bIns="60925" anchor="ctr" anchorCtr="0">
            <a:noAutofit/>
          </a:bodyPr>
          <a:lstStyle>
            <a:lvl1pPr lvl="0" algn="ctr">
              <a:lnSpc>
                <a:spcPct val="100000"/>
              </a:lnSpc>
              <a:spcBef>
                <a:spcPts val="0"/>
              </a:spcBef>
              <a:spcAft>
                <a:spcPts val="0"/>
              </a:spcAft>
              <a:buClr>
                <a:schemeClr val="dk1"/>
              </a:buClr>
              <a:buSzPts val="5900"/>
              <a:buFont typeface="Calibri"/>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grpSp>
        <p:nvGrpSpPr>
          <p:cNvPr id="154" name="Google Shape;154;p22"/>
          <p:cNvGrpSpPr/>
          <p:nvPr/>
        </p:nvGrpSpPr>
        <p:grpSpPr>
          <a:xfrm>
            <a:off x="16933" y="6211407"/>
            <a:ext cx="12192095" cy="659249"/>
            <a:chOff x="12700" y="6211407"/>
            <a:chExt cx="9144300" cy="659249"/>
          </a:xfrm>
        </p:grpSpPr>
        <p:sp>
          <p:nvSpPr>
            <p:cNvPr id="155" name="Google Shape;155;p22"/>
            <p:cNvSpPr/>
            <p:nvPr/>
          </p:nvSpPr>
          <p:spPr>
            <a:xfrm>
              <a:off x="12700" y="6756656"/>
              <a:ext cx="9144000" cy="114000"/>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56" name="Google Shape;156;p22"/>
            <p:cNvSpPr/>
            <p:nvPr/>
          </p:nvSpPr>
          <p:spPr>
            <a:xfrm>
              <a:off x="12700" y="6288897"/>
              <a:ext cx="9144300" cy="283500"/>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57" name="Google Shape;157;p22"/>
            <p:cNvSpPr/>
            <p:nvPr/>
          </p:nvSpPr>
          <p:spPr>
            <a:xfrm>
              <a:off x="12700" y="6572093"/>
              <a:ext cx="9144000" cy="184800"/>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Arial"/>
                <a:ea typeface="Arial"/>
                <a:cs typeface="Arial"/>
                <a:sym typeface="Arial"/>
              </a:endParaRPr>
            </a:p>
          </p:txBody>
        </p:sp>
        <p:sp>
          <p:nvSpPr>
            <p:cNvPr id="158" name="Google Shape;158;p22"/>
            <p:cNvSpPr txBox="1"/>
            <p:nvPr/>
          </p:nvSpPr>
          <p:spPr>
            <a:xfrm>
              <a:off x="673596" y="6211407"/>
              <a:ext cx="1752000" cy="415500"/>
            </a:xfrm>
            <a:prstGeom prst="rect">
              <a:avLst/>
            </a:prstGeom>
            <a:noFill/>
            <a:ln>
              <a:noFill/>
            </a:ln>
            <a:effectLst>
              <a:outerShdw blurRad="59267" dist="50800" dir="2700000" algn="tl" rotWithShape="0">
                <a:srgbClr val="008000"/>
              </a:outerShdw>
            </a:effectLst>
          </p:spPr>
          <p:txBody>
            <a:bodyPr spcFirstLastPara="1" wrap="square" lIns="121900" tIns="60925" rIns="121900" bIns="60925" anchor="t" anchorCtr="0">
              <a:spAutoFit/>
            </a:bodyPr>
            <a:lstStyle/>
            <a:p>
              <a:pPr marL="0" marR="0" lvl="0" indent="0" algn="l" rtl="0">
                <a:lnSpc>
                  <a:spcPct val="100000"/>
                </a:lnSpc>
                <a:spcBef>
                  <a:spcPts val="0"/>
                </a:spcBef>
                <a:spcAft>
                  <a:spcPts val="0"/>
                </a:spcAft>
                <a:buClr>
                  <a:schemeClr val="lt1"/>
                </a:buClr>
                <a:buSzPts val="1900"/>
                <a:buFont typeface="Arial"/>
                <a:buNone/>
              </a:pPr>
              <a:r>
                <a:rPr lang="en-US" sz="1900" b="0" i="0" u="none" strike="noStrike" cap="none">
                  <a:solidFill>
                    <a:schemeClr val="lt1"/>
                  </a:solidFill>
                  <a:latin typeface="Arial"/>
                  <a:ea typeface="Arial"/>
                  <a:cs typeface="Arial"/>
                  <a:sym typeface="Arial"/>
                </a:rPr>
                <a:t>MO SW-PBS</a:t>
              </a:r>
              <a:endParaRPr sz="1900" b="0" i="0" u="none" strike="noStrike" cap="none">
                <a:solidFill>
                  <a:srgbClr val="000000"/>
                </a:solidFill>
                <a:latin typeface="Arial"/>
                <a:ea typeface="Arial"/>
                <a:cs typeface="Arial"/>
                <a:sym typeface="Arial"/>
              </a:endParaRPr>
            </a:p>
          </p:txBody>
        </p:sp>
      </p:grpSp>
      <p:sp>
        <p:nvSpPr>
          <p:cNvPr id="159" name="Google Shape;159;p22"/>
          <p:cNvSpPr txBox="1">
            <a:spLocks noGrp="1"/>
          </p:cNvSpPr>
          <p:nvPr>
            <p:ph type="body" idx="1"/>
          </p:nvPr>
        </p:nvSpPr>
        <p:spPr>
          <a:xfrm>
            <a:off x="609600" y="1600200"/>
            <a:ext cx="10972800" cy="4526100"/>
          </a:xfrm>
          <a:prstGeom prst="rect">
            <a:avLst/>
          </a:prstGeom>
          <a:noFill/>
          <a:ln>
            <a:noFill/>
          </a:ln>
        </p:spPr>
        <p:txBody>
          <a:bodyPr spcFirstLastPara="1" wrap="square" lIns="121900" tIns="60925" rIns="121900" bIns="60925" anchor="t" anchorCtr="0">
            <a:normAutofit/>
          </a:bodyPr>
          <a:lstStyle>
            <a:lvl1pPr marL="457200" lvl="0" indent="-228600" algn="l">
              <a:lnSpc>
                <a:spcPct val="100000"/>
              </a:lnSpc>
              <a:spcBef>
                <a:spcPts val="900"/>
              </a:spcBef>
              <a:spcAft>
                <a:spcPts val="0"/>
              </a:spcAft>
              <a:buClr>
                <a:srgbClr val="FF0000"/>
              </a:buClr>
              <a:buSzPts val="4300"/>
              <a:buFont typeface="Arial"/>
              <a:buNone/>
              <a:defRPr>
                <a:solidFill>
                  <a:srgbClr val="009E47"/>
                </a:solidFill>
              </a:defRPr>
            </a:lvl1pPr>
            <a:lvl2pPr marL="914400" lvl="1" indent="-463550" algn="l">
              <a:lnSpc>
                <a:spcPct val="100000"/>
              </a:lnSpc>
              <a:spcBef>
                <a:spcPts val="700"/>
              </a:spcBef>
              <a:spcAft>
                <a:spcPts val="0"/>
              </a:spcAft>
              <a:buClr>
                <a:srgbClr val="FF0000"/>
              </a:buClr>
              <a:buSzPts val="3700"/>
              <a:buFont typeface="Arial"/>
              <a:buChar char="•"/>
              <a:defRPr i="1"/>
            </a:lvl2pPr>
            <a:lvl3pPr marL="1371600" lvl="2" indent="-431800" algn="l">
              <a:lnSpc>
                <a:spcPct val="100000"/>
              </a:lnSpc>
              <a:spcBef>
                <a:spcPts val="600"/>
              </a:spcBef>
              <a:spcAft>
                <a:spcPts val="0"/>
              </a:spcAft>
              <a:buClr>
                <a:srgbClr val="FF0000"/>
              </a:buClr>
              <a:buSzPts val="3200"/>
              <a:buFont typeface="Arial"/>
              <a:buChar char="•"/>
              <a:defRPr i="1"/>
            </a:lvl3pPr>
            <a:lvl4pPr marL="1828800" lvl="3" indent="-400050" algn="l">
              <a:lnSpc>
                <a:spcPct val="100000"/>
              </a:lnSpc>
              <a:spcBef>
                <a:spcPts val="500"/>
              </a:spcBef>
              <a:spcAft>
                <a:spcPts val="0"/>
              </a:spcAft>
              <a:buClr>
                <a:srgbClr val="FF0000"/>
              </a:buClr>
              <a:buSzPts val="2700"/>
              <a:buFont typeface="Arial"/>
              <a:buChar char="•"/>
              <a:defRPr i="1"/>
            </a:lvl4pPr>
            <a:lvl5pPr marL="2286000" lvl="4" indent="-400050" algn="l">
              <a:lnSpc>
                <a:spcPct val="100000"/>
              </a:lnSpc>
              <a:spcBef>
                <a:spcPts val="500"/>
              </a:spcBef>
              <a:spcAft>
                <a:spcPts val="0"/>
              </a:spcAft>
              <a:buClr>
                <a:srgbClr val="FF0000"/>
              </a:buClr>
              <a:buSzPts val="2700"/>
              <a:buFont typeface="Arial"/>
              <a:buChar char="•"/>
              <a:defRPr i="1"/>
            </a:lvl5pPr>
            <a:lvl6pPr marL="2743200" lvl="5" indent="-381000" algn="l">
              <a:lnSpc>
                <a:spcPct val="100000"/>
              </a:lnSpc>
              <a:spcBef>
                <a:spcPts val="500"/>
              </a:spcBef>
              <a:spcAft>
                <a:spcPts val="0"/>
              </a:spcAft>
              <a:buClr>
                <a:schemeClr val="dk1"/>
              </a:buClr>
              <a:buSzPts val="2400"/>
              <a:buChar char="•"/>
              <a:defRPr/>
            </a:lvl6pPr>
            <a:lvl7pPr marL="3200400" lvl="6" indent="-381000" algn="l">
              <a:lnSpc>
                <a:spcPct val="100000"/>
              </a:lnSpc>
              <a:spcBef>
                <a:spcPts val="500"/>
              </a:spcBef>
              <a:spcAft>
                <a:spcPts val="0"/>
              </a:spcAft>
              <a:buClr>
                <a:schemeClr val="dk1"/>
              </a:buClr>
              <a:buSzPts val="2400"/>
              <a:buChar char="•"/>
              <a:defRPr/>
            </a:lvl7pPr>
            <a:lvl8pPr marL="3657600" lvl="7" indent="-381000" algn="l">
              <a:lnSpc>
                <a:spcPct val="100000"/>
              </a:lnSpc>
              <a:spcBef>
                <a:spcPts val="500"/>
              </a:spcBef>
              <a:spcAft>
                <a:spcPts val="0"/>
              </a:spcAft>
              <a:buClr>
                <a:schemeClr val="dk1"/>
              </a:buClr>
              <a:buSzPts val="2400"/>
              <a:buChar char="•"/>
              <a:defRPr/>
            </a:lvl8pPr>
            <a:lvl9pPr marL="4114800" lvl="8" indent="-381000" algn="l">
              <a:lnSpc>
                <a:spcPct val="100000"/>
              </a:lnSpc>
              <a:spcBef>
                <a:spcPts val="500"/>
              </a:spcBef>
              <a:spcAft>
                <a:spcPts val="0"/>
              </a:spcAft>
              <a:buClr>
                <a:schemeClr val="dk1"/>
              </a:buClr>
              <a:buSzPts val="2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0"/>
        <p:cNvGrpSpPr/>
        <p:nvPr/>
      </p:nvGrpSpPr>
      <p:grpSpPr>
        <a:xfrm>
          <a:off x="0" y="0"/>
          <a:ext cx="0" cy="0"/>
          <a:chOff x="0" y="0"/>
          <a:chExt cx="0" cy="0"/>
        </a:xfrm>
      </p:grpSpPr>
      <p:sp>
        <p:nvSpPr>
          <p:cNvPr id="161" name="Google Shape;161;p23"/>
          <p:cNvSpPr txBox="1">
            <a:spLocks noGrp="1"/>
          </p:cNvSpPr>
          <p:nvPr>
            <p:ph type="title"/>
          </p:nvPr>
        </p:nvSpPr>
        <p:spPr>
          <a:xfrm>
            <a:off x="838200" y="365126"/>
            <a:ext cx="10515600" cy="1325700"/>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Clr>
                <a:schemeClr val="dk1"/>
              </a:buClr>
              <a:buSzPts val="5900"/>
              <a:buFont typeface="Calibri"/>
              <a:buNone/>
              <a:defRPr b="1"/>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2" name="Google Shape;162;p23"/>
          <p:cNvSpPr txBox="1">
            <a:spLocks noGrp="1"/>
          </p:cNvSpPr>
          <p:nvPr>
            <p:ph type="body" idx="1"/>
          </p:nvPr>
        </p:nvSpPr>
        <p:spPr>
          <a:xfrm>
            <a:off x="838200" y="1825625"/>
            <a:ext cx="10515600" cy="4351200"/>
          </a:xfrm>
          <a:prstGeom prst="rect">
            <a:avLst/>
          </a:prstGeom>
          <a:noFill/>
          <a:ln>
            <a:noFill/>
          </a:ln>
        </p:spPr>
        <p:txBody>
          <a:bodyPr spcFirstLastPara="1" wrap="square" lIns="121900" tIns="60925" rIns="121900" bIns="60925" anchor="t" anchorCtr="0">
            <a:normAutofit/>
          </a:bodyPr>
          <a:lstStyle>
            <a:lvl1pPr marL="457200" lvl="0" indent="-463550" algn="l">
              <a:lnSpc>
                <a:spcPct val="90000"/>
              </a:lnSpc>
              <a:spcBef>
                <a:spcPts val="1300"/>
              </a:spcBef>
              <a:spcAft>
                <a:spcPts val="0"/>
              </a:spcAft>
              <a:buClr>
                <a:srgbClr val="FF0000"/>
              </a:buClr>
              <a:buSzPts val="3700"/>
              <a:buChar char="•"/>
              <a:defRPr/>
            </a:lvl1pPr>
            <a:lvl2pPr marL="914400" lvl="1" indent="-381000" algn="l">
              <a:lnSpc>
                <a:spcPct val="90000"/>
              </a:lnSpc>
              <a:spcBef>
                <a:spcPts val="700"/>
              </a:spcBef>
              <a:spcAft>
                <a:spcPts val="0"/>
              </a:spcAft>
              <a:buClr>
                <a:schemeClr val="dk1"/>
              </a:buClr>
              <a:buSzPts val="2400"/>
              <a:buChar char="•"/>
              <a:defRPr/>
            </a:lvl2pPr>
            <a:lvl3pPr marL="1371600" lvl="2" indent="-381000" algn="l">
              <a:lnSpc>
                <a:spcPct val="90000"/>
              </a:lnSpc>
              <a:spcBef>
                <a:spcPts val="700"/>
              </a:spcBef>
              <a:spcAft>
                <a:spcPts val="0"/>
              </a:spcAft>
              <a:buClr>
                <a:schemeClr val="dk1"/>
              </a:buClr>
              <a:buSzPts val="2400"/>
              <a:buChar char="•"/>
              <a:defRPr/>
            </a:lvl3pPr>
            <a:lvl4pPr marL="1828800" lvl="3" indent="-381000" algn="l">
              <a:lnSpc>
                <a:spcPct val="90000"/>
              </a:lnSpc>
              <a:spcBef>
                <a:spcPts val="700"/>
              </a:spcBef>
              <a:spcAft>
                <a:spcPts val="0"/>
              </a:spcAft>
              <a:buClr>
                <a:schemeClr val="dk1"/>
              </a:buClr>
              <a:buSzPts val="2400"/>
              <a:buChar char="•"/>
              <a:defRPr/>
            </a:lvl4pPr>
            <a:lvl5pPr marL="2286000" lvl="4" indent="-381000" algn="l">
              <a:lnSpc>
                <a:spcPct val="90000"/>
              </a:lnSpc>
              <a:spcBef>
                <a:spcPts val="700"/>
              </a:spcBef>
              <a:spcAft>
                <a:spcPts val="0"/>
              </a:spcAft>
              <a:buClr>
                <a:schemeClr val="dk1"/>
              </a:buClr>
              <a:buSzPts val="2400"/>
              <a:buChar char="•"/>
              <a:defRPr/>
            </a:lvl5pPr>
            <a:lvl6pPr marL="2743200" lvl="5" indent="-381000" algn="l">
              <a:lnSpc>
                <a:spcPct val="90000"/>
              </a:lnSpc>
              <a:spcBef>
                <a:spcPts val="700"/>
              </a:spcBef>
              <a:spcAft>
                <a:spcPts val="0"/>
              </a:spcAft>
              <a:buClr>
                <a:schemeClr val="dk1"/>
              </a:buClr>
              <a:buSzPts val="2400"/>
              <a:buChar char="•"/>
              <a:defRPr/>
            </a:lvl6pPr>
            <a:lvl7pPr marL="3200400" lvl="6" indent="-381000" algn="l">
              <a:lnSpc>
                <a:spcPct val="90000"/>
              </a:lnSpc>
              <a:spcBef>
                <a:spcPts val="700"/>
              </a:spcBef>
              <a:spcAft>
                <a:spcPts val="0"/>
              </a:spcAft>
              <a:buClr>
                <a:schemeClr val="dk1"/>
              </a:buClr>
              <a:buSzPts val="2400"/>
              <a:buChar char="•"/>
              <a:defRPr/>
            </a:lvl7pPr>
            <a:lvl8pPr marL="3657600" lvl="7" indent="-381000" algn="l">
              <a:lnSpc>
                <a:spcPct val="90000"/>
              </a:lnSpc>
              <a:spcBef>
                <a:spcPts val="700"/>
              </a:spcBef>
              <a:spcAft>
                <a:spcPts val="0"/>
              </a:spcAft>
              <a:buClr>
                <a:schemeClr val="dk1"/>
              </a:buClr>
              <a:buSzPts val="2400"/>
              <a:buChar char="•"/>
              <a:defRPr/>
            </a:lvl8pPr>
            <a:lvl9pPr marL="4114800" lvl="8" indent="-381000" algn="l">
              <a:lnSpc>
                <a:spcPct val="90000"/>
              </a:lnSpc>
              <a:spcBef>
                <a:spcPts val="700"/>
              </a:spcBef>
              <a:spcAft>
                <a:spcPts val="0"/>
              </a:spcAft>
              <a:buClr>
                <a:schemeClr val="dk1"/>
              </a:buClr>
              <a:buSzPts val="24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3"/>
        <p:cNvGrpSpPr/>
        <p:nvPr/>
      </p:nvGrpSpPr>
      <p:grpSpPr>
        <a:xfrm>
          <a:off x="0" y="0"/>
          <a:ext cx="0" cy="0"/>
          <a:chOff x="0" y="0"/>
          <a:chExt cx="0" cy="0"/>
        </a:xfrm>
      </p:grpSpPr>
      <p:sp>
        <p:nvSpPr>
          <p:cNvPr id="164" name="Google Shape;164;p24"/>
          <p:cNvSpPr txBox="1">
            <a:spLocks noGrp="1"/>
          </p:cNvSpPr>
          <p:nvPr>
            <p:ph type="title"/>
          </p:nvPr>
        </p:nvSpPr>
        <p:spPr>
          <a:xfrm>
            <a:off x="838200" y="365126"/>
            <a:ext cx="10515600" cy="1325700"/>
          </a:xfrm>
          <a:prstGeom prst="rect">
            <a:avLst/>
          </a:prstGeom>
          <a:noFill/>
          <a:ln>
            <a:noFill/>
          </a:ln>
        </p:spPr>
        <p:txBody>
          <a:bodyPr spcFirstLastPara="1" wrap="square" lIns="121900" tIns="60925" rIns="121900" bIns="60925" anchor="ctr" anchorCtr="0">
            <a:normAutofit/>
          </a:bodyPr>
          <a:lstStyle>
            <a:lvl1pPr lvl="0" algn="l">
              <a:lnSpc>
                <a:spcPct val="90000"/>
              </a:lnSpc>
              <a:spcBef>
                <a:spcPts val="0"/>
              </a:spcBef>
              <a:spcAft>
                <a:spcPts val="0"/>
              </a:spcAft>
              <a:buClr>
                <a:schemeClr val="dk1"/>
              </a:buClr>
              <a:buSzPts val="5900"/>
              <a:buFont typeface="Calibri"/>
              <a:buNone/>
              <a:defRPr b="1"/>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5" name="Google Shape;165;p24"/>
          <p:cNvSpPr txBox="1">
            <a:spLocks noGrp="1"/>
          </p:cNvSpPr>
          <p:nvPr>
            <p:ph type="body" idx="1"/>
          </p:nvPr>
        </p:nvSpPr>
        <p:spPr>
          <a:xfrm>
            <a:off x="838200" y="1825625"/>
            <a:ext cx="10515600" cy="4351200"/>
          </a:xfrm>
          <a:prstGeom prst="rect">
            <a:avLst/>
          </a:prstGeom>
          <a:noFill/>
          <a:ln>
            <a:noFill/>
          </a:ln>
        </p:spPr>
        <p:txBody>
          <a:bodyPr spcFirstLastPara="1" wrap="square" lIns="121900" tIns="60925" rIns="121900" bIns="60925" anchor="t" anchorCtr="0">
            <a:normAutofit/>
          </a:bodyPr>
          <a:lstStyle>
            <a:lvl1pPr marL="457200" lvl="0" indent="-463550" algn="l">
              <a:lnSpc>
                <a:spcPct val="90000"/>
              </a:lnSpc>
              <a:spcBef>
                <a:spcPts val="1300"/>
              </a:spcBef>
              <a:spcAft>
                <a:spcPts val="0"/>
              </a:spcAft>
              <a:buClr>
                <a:srgbClr val="FF0000"/>
              </a:buClr>
              <a:buSzPts val="3700"/>
              <a:buChar char="•"/>
              <a:defRPr/>
            </a:lvl1pPr>
            <a:lvl2pPr marL="914400" lvl="1" indent="-381000" algn="l">
              <a:lnSpc>
                <a:spcPct val="90000"/>
              </a:lnSpc>
              <a:spcBef>
                <a:spcPts val="700"/>
              </a:spcBef>
              <a:spcAft>
                <a:spcPts val="0"/>
              </a:spcAft>
              <a:buClr>
                <a:schemeClr val="dk1"/>
              </a:buClr>
              <a:buSzPts val="2400"/>
              <a:buChar char="•"/>
              <a:defRPr/>
            </a:lvl2pPr>
            <a:lvl3pPr marL="1371600" lvl="2" indent="-381000" algn="l">
              <a:lnSpc>
                <a:spcPct val="90000"/>
              </a:lnSpc>
              <a:spcBef>
                <a:spcPts val="700"/>
              </a:spcBef>
              <a:spcAft>
                <a:spcPts val="0"/>
              </a:spcAft>
              <a:buClr>
                <a:schemeClr val="dk1"/>
              </a:buClr>
              <a:buSzPts val="2400"/>
              <a:buChar char="•"/>
              <a:defRPr/>
            </a:lvl3pPr>
            <a:lvl4pPr marL="1828800" lvl="3" indent="-381000" algn="l">
              <a:lnSpc>
                <a:spcPct val="90000"/>
              </a:lnSpc>
              <a:spcBef>
                <a:spcPts val="700"/>
              </a:spcBef>
              <a:spcAft>
                <a:spcPts val="0"/>
              </a:spcAft>
              <a:buClr>
                <a:schemeClr val="dk1"/>
              </a:buClr>
              <a:buSzPts val="2400"/>
              <a:buChar char="•"/>
              <a:defRPr/>
            </a:lvl4pPr>
            <a:lvl5pPr marL="2286000" lvl="4" indent="-381000" algn="l">
              <a:lnSpc>
                <a:spcPct val="90000"/>
              </a:lnSpc>
              <a:spcBef>
                <a:spcPts val="700"/>
              </a:spcBef>
              <a:spcAft>
                <a:spcPts val="0"/>
              </a:spcAft>
              <a:buClr>
                <a:schemeClr val="dk1"/>
              </a:buClr>
              <a:buSzPts val="2400"/>
              <a:buChar char="•"/>
              <a:defRPr/>
            </a:lvl5pPr>
            <a:lvl6pPr marL="2743200" lvl="5" indent="-381000" algn="l">
              <a:lnSpc>
                <a:spcPct val="90000"/>
              </a:lnSpc>
              <a:spcBef>
                <a:spcPts val="700"/>
              </a:spcBef>
              <a:spcAft>
                <a:spcPts val="0"/>
              </a:spcAft>
              <a:buClr>
                <a:schemeClr val="dk1"/>
              </a:buClr>
              <a:buSzPts val="2400"/>
              <a:buChar char="•"/>
              <a:defRPr/>
            </a:lvl6pPr>
            <a:lvl7pPr marL="3200400" lvl="6" indent="-381000" algn="l">
              <a:lnSpc>
                <a:spcPct val="90000"/>
              </a:lnSpc>
              <a:spcBef>
                <a:spcPts val="700"/>
              </a:spcBef>
              <a:spcAft>
                <a:spcPts val="0"/>
              </a:spcAft>
              <a:buClr>
                <a:schemeClr val="dk1"/>
              </a:buClr>
              <a:buSzPts val="2400"/>
              <a:buChar char="•"/>
              <a:defRPr/>
            </a:lvl7pPr>
            <a:lvl8pPr marL="3657600" lvl="7" indent="-381000" algn="l">
              <a:lnSpc>
                <a:spcPct val="90000"/>
              </a:lnSpc>
              <a:spcBef>
                <a:spcPts val="700"/>
              </a:spcBef>
              <a:spcAft>
                <a:spcPts val="0"/>
              </a:spcAft>
              <a:buClr>
                <a:schemeClr val="dk1"/>
              </a:buClr>
              <a:buSzPts val="2400"/>
              <a:buChar char="•"/>
              <a:defRPr/>
            </a:lvl8pPr>
            <a:lvl9pPr marL="4114800" lvl="8" indent="-381000" algn="l">
              <a:lnSpc>
                <a:spcPct val="90000"/>
              </a:lnSpc>
              <a:spcBef>
                <a:spcPts val="700"/>
              </a:spcBef>
              <a:spcAft>
                <a:spcPts val="0"/>
              </a:spcAft>
              <a:buClr>
                <a:schemeClr val="dk1"/>
              </a:buClr>
              <a:buSzPts val="24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6"/>
        <p:cNvGrpSpPr/>
        <p:nvPr/>
      </p:nvGrpSpPr>
      <p:grpSpPr>
        <a:xfrm>
          <a:off x="0" y="0"/>
          <a:ext cx="0" cy="0"/>
          <a:chOff x="0" y="0"/>
          <a:chExt cx="0" cy="0"/>
        </a:xfrm>
      </p:grpSpPr>
      <p:sp>
        <p:nvSpPr>
          <p:cNvPr id="167" name="Google Shape;167;p25"/>
          <p:cNvSpPr txBox="1">
            <a:spLocks noGrp="1"/>
          </p:cNvSpPr>
          <p:nvPr>
            <p:ph type="title"/>
          </p:nvPr>
        </p:nvSpPr>
        <p:spPr>
          <a:xfrm>
            <a:off x="838200" y="365126"/>
            <a:ext cx="10515600" cy="1325700"/>
          </a:xfrm>
          <a:prstGeom prst="rect">
            <a:avLst/>
          </a:prstGeom>
          <a:noFill/>
          <a:ln>
            <a:noFill/>
          </a:ln>
        </p:spPr>
        <p:txBody>
          <a:bodyPr spcFirstLastPara="1" wrap="square" lIns="121900" tIns="60925" rIns="121900" bIns="60925" anchor="ctr" anchorCtr="0">
            <a:normAutofit/>
          </a:bodyPr>
          <a:lstStyle>
            <a:lvl1pPr lvl="0" algn="ctr">
              <a:lnSpc>
                <a:spcPct val="90000"/>
              </a:lnSpc>
              <a:spcBef>
                <a:spcPts val="0"/>
              </a:spcBef>
              <a:spcAft>
                <a:spcPts val="0"/>
              </a:spcAft>
              <a:buClr>
                <a:schemeClr val="dk1"/>
              </a:buClr>
              <a:buSzPts val="5900"/>
              <a:buFont typeface="Calibri"/>
              <a:buNone/>
              <a:defRPr b="1"/>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68" name="Google Shape;168;p25"/>
          <p:cNvSpPr txBox="1">
            <a:spLocks noGrp="1"/>
          </p:cNvSpPr>
          <p:nvPr>
            <p:ph type="body" idx="1"/>
          </p:nvPr>
        </p:nvSpPr>
        <p:spPr>
          <a:xfrm>
            <a:off x="838200" y="1825625"/>
            <a:ext cx="5181600" cy="4351200"/>
          </a:xfrm>
          <a:prstGeom prst="rect">
            <a:avLst/>
          </a:prstGeom>
          <a:noFill/>
          <a:ln>
            <a:noFill/>
          </a:ln>
        </p:spPr>
        <p:txBody>
          <a:bodyPr spcFirstLastPara="1" wrap="square" lIns="121900" tIns="60925" rIns="121900" bIns="60925" anchor="t" anchorCtr="0">
            <a:normAutofit/>
          </a:bodyPr>
          <a:lstStyle>
            <a:lvl1pPr marL="457200" lvl="0" indent="-381000" algn="l">
              <a:lnSpc>
                <a:spcPct val="90000"/>
              </a:lnSpc>
              <a:spcBef>
                <a:spcPts val="1300"/>
              </a:spcBef>
              <a:spcAft>
                <a:spcPts val="0"/>
              </a:spcAft>
              <a:buClr>
                <a:schemeClr val="dk1"/>
              </a:buClr>
              <a:buSzPts val="2400"/>
              <a:buChar char="•"/>
              <a:defRPr/>
            </a:lvl1pPr>
            <a:lvl2pPr marL="914400" lvl="1" indent="-381000" algn="l">
              <a:lnSpc>
                <a:spcPct val="90000"/>
              </a:lnSpc>
              <a:spcBef>
                <a:spcPts val="700"/>
              </a:spcBef>
              <a:spcAft>
                <a:spcPts val="0"/>
              </a:spcAft>
              <a:buClr>
                <a:schemeClr val="dk1"/>
              </a:buClr>
              <a:buSzPts val="2400"/>
              <a:buChar char="•"/>
              <a:defRPr/>
            </a:lvl2pPr>
            <a:lvl3pPr marL="1371600" lvl="2" indent="-381000" algn="l">
              <a:lnSpc>
                <a:spcPct val="90000"/>
              </a:lnSpc>
              <a:spcBef>
                <a:spcPts val="700"/>
              </a:spcBef>
              <a:spcAft>
                <a:spcPts val="0"/>
              </a:spcAft>
              <a:buClr>
                <a:schemeClr val="dk1"/>
              </a:buClr>
              <a:buSzPts val="2400"/>
              <a:buChar char="•"/>
              <a:defRPr/>
            </a:lvl3pPr>
            <a:lvl4pPr marL="1828800" lvl="3" indent="-381000" algn="l">
              <a:lnSpc>
                <a:spcPct val="90000"/>
              </a:lnSpc>
              <a:spcBef>
                <a:spcPts val="700"/>
              </a:spcBef>
              <a:spcAft>
                <a:spcPts val="0"/>
              </a:spcAft>
              <a:buClr>
                <a:schemeClr val="dk1"/>
              </a:buClr>
              <a:buSzPts val="2400"/>
              <a:buChar char="•"/>
              <a:defRPr/>
            </a:lvl4pPr>
            <a:lvl5pPr marL="2286000" lvl="4" indent="-381000" algn="l">
              <a:lnSpc>
                <a:spcPct val="90000"/>
              </a:lnSpc>
              <a:spcBef>
                <a:spcPts val="700"/>
              </a:spcBef>
              <a:spcAft>
                <a:spcPts val="0"/>
              </a:spcAft>
              <a:buClr>
                <a:schemeClr val="dk1"/>
              </a:buClr>
              <a:buSzPts val="2400"/>
              <a:buChar char="•"/>
              <a:defRPr/>
            </a:lvl5pPr>
            <a:lvl6pPr marL="2743200" lvl="5" indent="-381000" algn="l">
              <a:lnSpc>
                <a:spcPct val="90000"/>
              </a:lnSpc>
              <a:spcBef>
                <a:spcPts val="700"/>
              </a:spcBef>
              <a:spcAft>
                <a:spcPts val="0"/>
              </a:spcAft>
              <a:buClr>
                <a:schemeClr val="dk1"/>
              </a:buClr>
              <a:buSzPts val="2400"/>
              <a:buChar char="•"/>
              <a:defRPr/>
            </a:lvl6pPr>
            <a:lvl7pPr marL="3200400" lvl="6" indent="-381000" algn="l">
              <a:lnSpc>
                <a:spcPct val="90000"/>
              </a:lnSpc>
              <a:spcBef>
                <a:spcPts val="700"/>
              </a:spcBef>
              <a:spcAft>
                <a:spcPts val="0"/>
              </a:spcAft>
              <a:buClr>
                <a:schemeClr val="dk1"/>
              </a:buClr>
              <a:buSzPts val="2400"/>
              <a:buChar char="•"/>
              <a:defRPr/>
            </a:lvl7pPr>
            <a:lvl8pPr marL="3657600" lvl="7" indent="-381000" algn="l">
              <a:lnSpc>
                <a:spcPct val="90000"/>
              </a:lnSpc>
              <a:spcBef>
                <a:spcPts val="700"/>
              </a:spcBef>
              <a:spcAft>
                <a:spcPts val="0"/>
              </a:spcAft>
              <a:buClr>
                <a:schemeClr val="dk1"/>
              </a:buClr>
              <a:buSzPts val="2400"/>
              <a:buChar char="•"/>
              <a:defRPr/>
            </a:lvl8pPr>
            <a:lvl9pPr marL="4114800" lvl="8" indent="-381000" algn="l">
              <a:lnSpc>
                <a:spcPct val="90000"/>
              </a:lnSpc>
              <a:spcBef>
                <a:spcPts val="700"/>
              </a:spcBef>
              <a:spcAft>
                <a:spcPts val="0"/>
              </a:spcAft>
              <a:buClr>
                <a:schemeClr val="dk1"/>
              </a:buClr>
              <a:buSzPts val="2400"/>
              <a:buChar char="•"/>
              <a:defRPr/>
            </a:lvl9pPr>
          </a:lstStyle>
          <a:p>
            <a:endParaRPr/>
          </a:p>
        </p:txBody>
      </p:sp>
      <p:sp>
        <p:nvSpPr>
          <p:cNvPr id="169" name="Google Shape;169;p25"/>
          <p:cNvSpPr txBox="1">
            <a:spLocks noGrp="1"/>
          </p:cNvSpPr>
          <p:nvPr>
            <p:ph type="body" idx="2"/>
          </p:nvPr>
        </p:nvSpPr>
        <p:spPr>
          <a:xfrm>
            <a:off x="6172200" y="1825625"/>
            <a:ext cx="5181600" cy="4351200"/>
          </a:xfrm>
          <a:prstGeom prst="rect">
            <a:avLst/>
          </a:prstGeom>
          <a:noFill/>
          <a:ln>
            <a:noFill/>
          </a:ln>
        </p:spPr>
        <p:txBody>
          <a:bodyPr spcFirstLastPara="1" wrap="square" lIns="121900" tIns="60925" rIns="121900" bIns="60925" anchor="t" anchorCtr="0">
            <a:normAutofit/>
          </a:bodyPr>
          <a:lstStyle>
            <a:lvl1pPr marL="457200" lvl="0" indent="-381000" algn="l">
              <a:lnSpc>
                <a:spcPct val="90000"/>
              </a:lnSpc>
              <a:spcBef>
                <a:spcPts val="1300"/>
              </a:spcBef>
              <a:spcAft>
                <a:spcPts val="0"/>
              </a:spcAft>
              <a:buClr>
                <a:schemeClr val="dk1"/>
              </a:buClr>
              <a:buSzPts val="2400"/>
              <a:buChar char="•"/>
              <a:defRPr/>
            </a:lvl1pPr>
            <a:lvl2pPr marL="914400" lvl="1" indent="-381000" algn="l">
              <a:lnSpc>
                <a:spcPct val="90000"/>
              </a:lnSpc>
              <a:spcBef>
                <a:spcPts val="700"/>
              </a:spcBef>
              <a:spcAft>
                <a:spcPts val="0"/>
              </a:spcAft>
              <a:buClr>
                <a:schemeClr val="dk1"/>
              </a:buClr>
              <a:buSzPts val="2400"/>
              <a:buChar char="•"/>
              <a:defRPr/>
            </a:lvl2pPr>
            <a:lvl3pPr marL="1371600" lvl="2" indent="-381000" algn="l">
              <a:lnSpc>
                <a:spcPct val="90000"/>
              </a:lnSpc>
              <a:spcBef>
                <a:spcPts val="700"/>
              </a:spcBef>
              <a:spcAft>
                <a:spcPts val="0"/>
              </a:spcAft>
              <a:buClr>
                <a:schemeClr val="dk1"/>
              </a:buClr>
              <a:buSzPts val="2400"/>
              <a:buChar char="•"/>
              <a:defRPr/>
            </a:lvl3pPr>
            <a:lvl4pPr marL="1828800" lvl="3" indent="-381000" algn="l">
              <a:lnSpc>
                <a:spcPct val="90000"/>
              </a:lnSpc>
              <a:spcBef>
                <a:spcPts val="700"/>
              </a:spcBef>
              <a:spcAft>
                <a:spcPts val="0"/>
              </a:spcAft>
              <a:buClr>
                <a:schemeClr val="dk1"/>
              </a:buClr>
              <a:buSzPts val="2400"/>
              <a:buChar char="•"/>
              <a:defRPr/>
            </a:lvl4pPr>
            <a:lvl5pPr marL="2286000" lvl="4" indent="-381000" algn="l">
              <a:lnSpc>
                <a:spcPct val="90000"/>
              </a:lnSpc>
              <a:spcBef>
                <a:spcPts val="700"/>
              </a:spcBef>
              <a:spcAft>
                <a:spcPts val="0"/>
              </a:spcAft>
              <a:buClr>
                <a:schemeClr val="dk1"/>
              </a:buClr>
              <a:buSzPts val="2400"/>
              <a:buChar char="•"/>
              <a:defRPr/>
            </a:lvl5pPr>
            <a:lvl6pPr marL="2743200" lvl="5" indent="-381000" algn="l">
              <a:lnSpc>
                <a:spcPct val="90000"/>
              </a:lnSpc>
              <a:spcBef>
                <a:spcPts val="700"/>
              </a:spcBef>
              <a:spcAft>
                <a:spcPts val="0"/>
              </a:spcAft>
              <a:buClr>
                <a:schemeClr val="dk1"/>
              </a:buClr>
              <a:buSzPts val="2400"/>
              <a:buChar char="•"/>
              <a:defRPr/>
            </a:lvl6pPr>
            <a:lvl7pPr marL="3200400" lvl="6" indent="-381000" algn="l">
              <a:lnSpc>
                <a:spcPct val="90000"/>
              </a:lnSpc>
              <a:spcBef>
                <a:spcPts val="700"/>
              </a:spcBef>
              <a:spcAft>
                <a:spcPts val="0"/>
              </a:spcAft>
              <a:buClr>
                <a:schemeClr val="dk1"/>
              </a:buClr>
              <a:buSzPts val="2400"/>
              <a:buChar char="•"/>
              <a:defRPr/>
            </a:lvl7pPr>
            <a:lvl8pPr marL="3657600" lvl="7" indent="-381000" algn="l">
              <a:lnSpc>
                <a:spcPct val="90000"/>
              </a:lnSpc>
              <a:spcBef>
                <a:spcPts val="700"/>
              </a:spcBef>
              <a:spcAft>
                <a:spcPts val="0"/>
              </a:spcAft>
              <a:buClr>
                <a:schemeClr val="dk1"/>
              </a:buClr>
              <a:buSzPts val="2400"/>
              <a:buChar char="•"/>
              <a:defRPr/>
            </a:lvl8pPr>
            <a:lvl9pPr marL="4114800" lvl="8" indent="-381000" algn="l">
              <a:lnSpc>
                <a:spcPct val="90000"/>
              </a:lnSpc>
              <a:spcBef>
                <a:spcPts val="700"/>
              </a:spcBef>
              <a:spcAft>
                <a:spcPts val="0"/>
              </a:spcAft>
              <a:buClr>
                <a:schemeClr val="dk1"/>
              </a:buClr>
              <a:buSzPts val="2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FF0000"/>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rgbClr val="FF0000"/>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FF0000"/>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FF0000"/>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7"/>
        <p:cNvGrpSpPr/>
        <p:nvPr/>
      </p:nvGrpSpPr>
      <p:grpSpPr>
        <a:xfrm>
          <a:off x="0" y="0"/>
          <a:ext cx="0" cy="0"/>
          <a:chOff x="0" y="0"/>
          <a:chExt cx="0" cy="0"/>
        </a:xfrm>
      </p:grpSpPr>
      <p:sp>
        <p:nvSpPr>
          <p:cNvPr id="108" name="Google Shape;108;p15"/>
          <p:cNvSpPr txBox="1">
            <a:spLocks noGrp="1"/>
          </p:cNvSpPr>
          <p:nvPr>
            <p:ph type="title"/>
          </p:nvPr>
        </p:nvSpPr>
        <p:spPr>
          <a:xfrm>
            <a:off x="838200" y="365126"/>
            <a:ext cx="10515600" cy="1325700"/>
          </a:xfrm>
          <a:prstGeom prst="rect">
            <a:avLst/>
          </a:prstGeom>
          <a:noFill/>
          <a:ln>
            <a:noFill/>
          </a:ln>
        </p:spPr>
        <p:txBody>
          <a:bodyPr spcFirstLastPara="1" wrap="square" lIns="121900" tIns="60925" rIns="121900" bIns="60925" anchor="ctr" anchorCtr="0">
            <a:normAutofit/>
          </a:bodyPr>
          <a:lstStyle>
            <a:lvl1pPr marR="0" lvl="0" algn="l">
              <a:lnSpc>
                <a:spcPct val="90000"/>
              </a:lnSpc>
              <a:spcBef>
                <a:spcPts val="0"/>
              </a:spcBef>
              <a:spcAft>
                <a:spcPts val="0"/>
              </a:spcAft>
              <a:buClr>
                <a:schemeClr val="dk1"/>
              </a:buClr>
              <a:buSzPts val="5900"/>
              <a:buFont typeface="Calibri"/>
              <a:buNone/>
              <a:defRPr sz="5900"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9pPr>
          </a:lstStyle>
          <a:p>
            <a:endParaRPr/>
          </a:p>
        </p:txBody>
      </p:sp>
      <p:sp>
        <p:nvSpPr>
          <p:cNvPr id="109" name="Google Shape;109;p15"/>
          <p:cNvSpPr txBox="1">
            <a:spLocks noGrp="1"/>
          </p:cNvSpPr>
          <p:nvPr>
            <p:ph type="body" idx="1"/>
          </p:nvPr>
        </p:nvSpPr>
        <p:spPr>
          <a:xfrm>
            <a:off x="838200" y="1825625"/>
            <a:ext cx="10515600" cy="4351200"/>
          </a:xfrm>
          <a:prstGeom prst="rect">
            <a:avLst/>
          </a:prstGeom>
          <a:noFill/>
          <a:ln>
            <a:noFill/>
          </a:ln>
        </p:spPr>
        <p:txBody>
          <a:bodyPr spcFirstLastPara="1" wrap="square" lIns="121900" tIns="60925" rIns="121900" bIns="60925" anchor="t" anchorCtr="0">
            <a:normAutofit/>
          </a:bodyPr>
          <a:lstStyle>
            <a:lvl1pPr marL="457200" marR="0" lvl="0" indent="-463550" algn="l">
              <a:lnSpc>
                <a:spcPct val="90000"/>
              </a:lnSpc>
              <a:spcBef>
                <a:spcPts val="1300"/>
              </a:spcBef>
              <a:spcAft>
                <a:spcPts val="0"/>
              </a:spcAft>
              <a:buClr>
                <a:schemeClr val="dk1"/>
              </a:buClr>
              <a:buSzPts val="3700"/>
              <a:buFont typeface="Arial"/>
              <a:buChar char="•"/>
              <a:defRPr sz="3700" b="0" i="0" u="none" strike="noStrike" cap="none">
                <a:solidFill>
                  <a:schemeClr val="dk1"/>
                </a:solidFill>
                <a:latin typeface="Calibri"/>
                <a:ea typeface="Calibri"/>
                <a:cs typeface="Calibri"/>
                <a:sym typeface="Calibri"/>
              </a:defRPr>
            </a:lvl1pPr>
            <a:lvl2pPr marL="914400" marR="0" lvl="1" indent="-431800" algn="l">
              <a:lnSpc>
                <a:spcPct val="90000"/>
              </a:lnSpc>
              <a:spcBef>
                <a:spcPts val="7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2pPr>
            <a:lvl3pPr marL="1371600" marR="0" lvl="2" indent="-400050" algn="l">
              <a:lnSpc>
                <a:spcPct val="90000"/>
              </a:lnSpc>
              <a:spcBef>
                <a:spcPts val="700"/>
              </a:spcBef>
              <a:spcAft>
                <a:spcPts val="0"/>
              </a:spcAft>
              <a:buClr>
                <a:schemeClr val="dk1"/>
              </a:buClr>
              <a:buSzPts val="2700"/>
              <a:buFont typeface="Arial"/>
              <a:buChar char="•"/>
              <a:defRPr sz="2700" b="0" i="0" u="none" strike="noStrike" cap="none">
                <a:solidFill>
                  <a:schemeClr val="dk1"/>
                </a:solidFill>
                <a:latin typeface="Calibri"/>
                <a:ea typeface="Calibri"/>
                <a:cs typeface="Calibri"/>
                <a:sym typeface="Calibri"/>
              </a:defRPr>
            </a:lvl3pPr>
            <a:lvl4pPr marL="1828800" marR="0" lvl="3" indent="-381000" algn="l">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110" name="Google Shape;110;p15"/>
          <p:cNvSpPr txBox="1">
            <a:spLocks noGrp="1"/>
          </p:cNvSpPr>
          <p:nvPr>
            <p:ph type="dt" idx="10"/>
          </p:nvPr>
        </p:nvSpPr>
        <p:spPr>
          <a:xfrm>
            <a:off x="838200" y="6356351"/>
            <a:ext cx="2743200" cy="365100"/>
          </a:xfrm>
          <a:prstGeom prst="rect">
            <a:avLst/>
          </a:prstGeom>
          <a:noFill/>
          <a:ln>
            <a:noFill/>
          </a:ln>
        </p:spPr>
        <p:txBody>
          <a:bodyPr spcFirstLastPara="1" wrap="square" lIns="121900" tIns="60925" rIns="121900" bIns="60925" anchor="ctr" anchorCtr="0">
            <a:noAutofit/>
          </a:bodyPr>
          <a:lstStyle>
            <a:lvl1pPr marR="0" lvl="0" algn="l">
              <a:lnSpc>
                <a:spcPct val="100000"/>
              </a:lnSpc>
              <a:spcBef>
                <a:spcPts val="0"/>
              </a:spcBef>
              <a:spcAft>
                <a:spcPts val="0"/>
              </a:spcAft>
              <a:buClr>
                <a:srgbClr val="000000"/>
              </a:buClr>
              <a:buSzPts val="1900"/>
              <a:buFont typeface="Arial"/>
              <a:buNone/>
              <a:defRPr sz="16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111" name="Google Shape;111;p15"/>
          <p:cNvSpPr txBox="1">
            <a:spLocks noGrp="1"/>
          </p:cNvSpPr>
          <p:nvPr>
            <p:ph type="ftr" idx="11"/>
          </p:nvPr>
        </p:nvSpPr>
        <p:spPr>
          <a:xfrm>
            <a:off x="4038600" y="6356351"/>
            <a:ext cx="4114800" cy="365100"/>
          </a:xfrm>
          <a:prstGeom prst="rect">
            <a:avLst/>
          </a:prstGeom>
          <a:noFill/>
          <a:ln>
            <a:noFill/>
          </a:ln>
        </p:spPr>
        <p:txBody>
          <a:bodyPr spcFirstLastPara="1" wrap="square" lIns="121900" tIns="60925" rIns="121900" bIns="60925" anchor="ctr" anchorCtr="0">
            <a:noAutofit/>
          </a:bodyPr>
          <a:lstStyle>
            <a:lvl1pPr marR="0" lvl="0" algn="ctr">
              <a:lnSpc>
                <a:spcPct val="100000"/>
              </a:lnSpc>
              <a:spcBef>
                <a:spcPts val="0"/>
              </a:spcBef>
              <a:spcAft>
                <a:spcPts val="0"/>
              </a:spcAft>
              <a:buClr>
                <a:srgbClr val="000000"/>
              </a:buClr>
              <a:buSzPts val="1900"/>
              <a:buFont typeface="Arial"/>
              <a:buNone/>
              <a:defRPr sz="16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900"/>
              <a:buFont typeface="Arial"/>
              <a:buNone/>
              <a:defRPr sz="2400" b="0" i="0" u="none" strike="noStrike" cap="none">
                <a:solidFill>
                  <a:schemeClr val="dk1"/>
                </a:solidFill>
                <a:latin typeface="Calibri"/>
                <a:ea typeface="Calibri"/>
                <a:cs typeface="Calibri"/>
                <a:sym typeface="Calibri"/>
              </a:defRPr>
            </a:lvl9pPr>
          </a:lstStyle>
          <a:p>
            <a:endParaRPr/>
          </a:p>
        </p:txBody>
      </p:sp>
      <p:sp>
        <p:nvSpPr>
          <p:cNvPr id="112" name="Google Shape;112;p15"/>
          <p:cNvSpPr txBox="1">
            <a:spLocks noGrp="1"/>
          </p:cNvSpPr>
          <p:nvPr>
            <p:ph type="sldNum" idx="12"/>
          </p:nvPr>
        </p:nvSpPr>
        <p:spPr>
          <a:xfrm>
            <a:off x="8610600" y="6356351"/>
            <a:ext cx="2743200" cy="365100"/>
          </a:xfrm>
          <a:prstGeom prst="rect">
            <a:avLst/>
          </a:prstGeom>
          <a:noFill/>
          <a:ln>
            <a:noFill/>
          </a:ln>
        </p:spPr>
        <p:txBody>
          <a:bodyPr spcFirstLastPara="1" wrap="square" lIns="121900" tIns="60925" rIns="121900" bIns="60925"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grpSp>
        <p:nvGrpSpPr>
          <p:cNvPr id="113" name="Google Shape;113;p15"/>
          <p:cNvGrpSpPr/>
          <p:nvPr/>
        </p:nvGrpSpPr>
        <p:grpSpPr>
          <a:xfrm>
            <a:off x="4233" y="6211407"/>
            <a:ext cx="12192095" cy="659249"/>
            <a:chOff x="12700" y="6211407"/>
            <a:chExt cx="9144300" cy="659249"/>
          </a:xfrm>
        </p:grpSpPr>
        <p:sp>
          <p:nvSpPr>
            <p:cNvPr id="114" name="Google Shape;114;p15"/>
            <p:cNvSpPr/>
            <p:nvPr/>
          </p:nvSpPr>
          <p:spPr>
            <a:xfrm>
              <a:off x="12700" y="6756656"/>
              <a:ext cx="9144000" cy="114000"/>
            </a:xfrm>
            <a:prstGeom prst="rect">
              <a:avLst/>
            </a:prstGeom>
            <a:gradFill>
              <a:gsLst>
                <a:gs pos="0">
                  <a:srgbClr val="FF0000"/>
                </a:gs>
                <a:gs pos="100000">
                  <a:srgbClr val="FFFFFF"/>
                </a:gs>
              </a:gsLst>
              <a:path path="circle">
                <a:fillToRect l="100000" b="100000"/>
              </a:path>
              <a:tileRect t="-100000" r="-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 name="Google Shape;115;p15"/>
            <p:cNvSpPr/>
            <p:nvPr/>
          </p:nvSpPr>
          <p:spPr>
            <a:xfrm>
              <a:off x="12700" y="6288897"/>
              <a:ext cx="9144300" cy="283500"/>
            </a:xfrm>
            <a:prstGeom prst="rect">
              <a:avLst/>
            </a:prstGeom>
            <a:gradFill>
              <a:gsLst>
                <a:gs pos="0">
                  <a:srgbClr val="008000"/>
                </a:gs>
                <a:gs pos="75000">
                  <a:srgbClr val="008000"/>
                </a:gs>
                <a:gs pos="100000">
                  <a:srgbClr val="FFFFFF"/>
                </a:gs>
              </a:gsLst>
              <a:path path="circle">
                <a:fillToRect l="100000" t="100000"/>
              </a:path>
              <a:tileRect r="-100000" b="-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 name="Google Shape;116;p15"/>
            <p:cNvSpPr/>
            <p:nvPr/>
          </p:nvSpPr>
          <p:spPr>
            <a:xfrm>
              <a:off x="12700" y="6572093"/>
              <a:ext cx="9144000" cy="184800"/>
            </a:xfrm>
            <a:prstGeom prst="rect">
              <a:avLst/>
            </a:prstGeom>
            <a:gradFill>
              <a:gsLst>
                <a:gs pos="0">
                  <a:srgbClr val="FFF123"/>
                </a:gs>
                <a:gs pos="65000">
                  <a:srgbClr val="FFF123"/>
                </a:gs>
                <a:gs pos="90000">
                  <a:srgbClr val="FFFFFF"/>
                </a:gs>
                <a:gs pos="100000">
                  <a:srgbClr val="FFFFFF"/>
                </a:gs>
              </a:gsLst>
              <a:path path="circle">
                <a:fillToRect l="100000" t="100000"/>
              </a:path>
              <a:tileRect r="-100000" b="-100000"/>
            </a:gra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 name="Google Shape;117;p15"/>
            <p:cNvSpPr txBox="1"/>
            <p:nvPr/>
          </p:nvSpPr>
          <p:spPr>
            <a:xfrm>
              <a:off x="673596" y="6211407"/>
              <a:ext cx="1752000" cy="400200"/>
            </a:xfrm>
            <a:prstGeom prst="rect">
              <a:avLst/>
            </a:prstGeom>
            <a:noFill/>
            <a:ln>
              <a:noFill/>
            </a:ln>
            <a:effectLst>
              <a:outerShdw blurRad="59267" dist="50800" dir="2700000" algn="tl" rotWithShape="0">
                <a:srgbClr val="008000"/>
              </a:outerShdw>
            </a:effectLst>
          </p:spPr>
          <p:txBody>
            <a:bodyPr spcFirstLastPara="1" wrap="square" lIns="121900" tIns="60925" rIns="121900" bIns="609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MO SW-PBS</a:t>
              </a:r>
              <a:endParaRPr sz="19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classroomcheckup.org/increasing-opportunities-to-respond/"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8" Type="http://schemas.openxmlformats.org/officeDocument/2006/relationships/hyperlink" Target="https://www.instagram.com/moswpbs" TargetMode="External"/><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hyperlink" Target="https://www.facebook.com/moswpbs" TargetMode="External"/><Relationship Id="rId5" Type="http://schemas.openxmlformats.org/officeDocument/2006/relationships/image" Target="../media/image16.png"/><Relationship Id="rId4" Type="http://schemas.openxmlformats.org/officeDocument/2006/relationships/hyperlink" Target="https://pbismissour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6"/>
          <p:cNvSpPr txBox="1">
            <a:spLocks noGrp="1"/>
          </p:cNvSpPr>
          <p:nvPr>
            <p:ph type="ctrTitle"/>
          </p:nvPr>
        </p:nvSpPr>
        <p:spPr>
          <a:xfrm>
            <a:off x="1295400" y="457200"/>
            <a:ext cx="9601200" cy="18789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sz="4400" dirty="0"/>
              <a:t>T1C8L4 Classroom Discouraging Unexpected Behavior</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7"/>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a:t>Lesson Description</a:t>
            </a:r>
            <a:endParaRPr/>
          </a:p>
        </p:txBody>
      </p:sp>
      <p:sp>
        <p:nvSpPr>
          <p:cNvPr id="181" name="Google Shape;181;p27"/>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600"/>
              </a:spcBef>
              <a:spcAft>
                <a:spcPts val="0"/>
              </a:spcAft>
              <a:buClr>
                <a:schemeClr val="dk1"/>
              </a:buClr>
              <a:buSzPts val="1100"/>
              <a:buFont typeface="Arial"/>
              <a:buNone/>
            </a:pPr>
            <a:r>
              <a:rPr lang="en-US"/>
              <a:t>This lesson describes the use of an instructional, proactive, and function-based approach to discipline that describes strategies to effectively prevent and respond to unexpected behaviors.</a:t>
            </a:r>
            <a:endParaRPr/>
          </a:p>
          <a:p>
            <a:pPr marL="457200" marR="0" lvl="0" indent="-228600" algn="l" rtl="0">
              <a:lnSpc>
                <a:spcPct val="100000"/>
              </a:lnSpc>
              <a:spcBef>
                <a:spcPts val="640"/>
              </a:spcBef>
              <a:spcAft>
                <a:spcPts val="0"/>
              </a:spcAft>
              <a:buClr>
                <a:srgbClr val="FF0000"/>
              </a:buClr>
              <a:buSzPts val="3200"/>
              <a:buFont typeface="Arial"/>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838200" y="125545"/>
            <a:ext cx="10515600" cy="1325700"/>
          </a:xfrm>
          <a:prstGeom prst="rect">
            <a:avLst/>
          </a:prstGeom>
          <a:noFill/>
          <a:ln>
            <a:noFill/>
          </a:ln>
        </p:spPr>
        <p:txBody>
          <a:bodyPr spcFirstLastPara="1" wrap="square" lIns="121900" tIns="60925" rIns="121900" bIns="60925" anchor="ctr" anchorCtr="0">
            <a:normAutofit/>
          </a:bodyPr>
          <a:lstStyle/>
          <a:p>
            <a:pPr marL="0" lvl="0" indent="0" algn="ctr" rtl="0">
              <a:lnSpc>
                <a:spcPct val="90000"/>
              </a:lnSpc>
              <a:spcBef>
                <a:spcPts val="0"/>
              </a:spcBef>
              <a:spcAft>
                <a:spcPts val="0"/>
              </a:spcAft>
              <a:buClr>
                <a:schemeClr val="dk1"/>
              </a:buClr>
              <a:buSzPts val="5900"/>
              <a:buFont typeface="Calibri"/>
              <a:buNone/>
            </a:pPr>
            <a:r>
              <a:rPr lang="en-US" b="1"/>
              <a:t>Working Agreements</a:t>
            </a:r>
            <a:endParaRPr/>
          </a:p>
        </p:txBody>
      </p:sp>
      <p:sp>
        <p:nvSpPr>
          <p:cNvPr id="188" name="Google Shape;188;p28"/>
          <p:cNvSpPr txBox="1">
            <a:spLocks noGrp="1"/>
          </p:cNvSpPr>
          <p:nvPr>
            <p:ph type="body" idx="1"/>
          </p:nvPr>
        </p:nvSpPr>
        <p:spPr>
          <a:xfrm>
            <a:off x="482600" y="1425500"/>
            <a:ext cx="11511600" cy="3692100"/>
          </a:xfrm>
          <a:prstGeom prst="rect">
            <a:avLst/>
          </a:prstGeom>
          <a:noFill/>
          <a:ln>
            <a:noFill/>
          </a:ln>
        </p:spPr>
        <p:txBody>
          <a:bodyPr spcFirstLastPara="1" wrap="square" lIns="121900" tIns="60925" rIns="121900" bIns="60925" anchor="t" anchorCtr="0">
            <a:normAutofit fontScale="25000" lnSpcReduction="20000"/>
          </a:bodyPr>
          <a:lstStyle/>
          <a:p>
            <a:pPr marL="304800" lvl="0" indent="-304800" algn="l" rtl="0">
              <a:lnSpc>
                <a:spcPct val="90000"/>
              </a:lnSpc>
              <a:spcBef>
                <a:spcPts val="0"/>
              </a:spcBef>
              <a:spcAft>
                <a:spcPts val="0"/>
              </a:spcAft>
              <a:buSzPts val="800"/>
              <a:buNone/>
            </a:pPr>
            <a:r>
              <a:rPr lang="en-US" sz="12800" b="1">
                <a:latin typeface="Calibri"/>
                <a:ea typeface="Calibri"/>
                <a:cs typeface="Calibri"/>
                <a:sym typeface="Calibri"/>
              </a:rPr>
              <a:t>Be Respectful</a:t>
            </a:r>
            <a:endParaRPr sz="12800"/>
          </a:p>
          <a:p>
            <a:pPr marL="304800" lvl="0" indent="-330200" algn="l" rtl="0">
              <a:lnSpc>
                <a:spcPct val="90000"/>
              </a:lnSpc>
              <a:spcBef>
                <a:spcPts val="1300"/>
              </a:spcBef>
              <a:spcAft>
                <a:spcPts val="0"/>
              </a:spcAft>
              <a:buClr>
                <a:srgbClr val="FF0000"/>
              </a:buClr>
              <a:buSzPct val="100000"/>
              <a:buChar char="•"/>
            </a:pPr>
            <a:r>
              <a:rPr lang="en-US" sz="12800">
                <a:latin typeface="Calibri"/>
                <a:ea typeface="Calibri"/>
                <a:cs typeface="Calibri"/>
                <a:sym typeface="Calibri"/>
              </a:rPr>
              <a:t>Be an active listener—open to new ideas</a:t>
            </a:r>
            <a:endParaRPr sz="12800"/>
          </a:p>
          <a:p>
            <a:pPr marL="304800" lvl="0" indent="-330200" algn="l" rtl="0">
              <a:lnSpc>
                <a:spcPct val="90000"/>
              </a:lnSpc>
              <a:spcBef>
                <a:spcPts val="1300"/>
              </a:spcBef>
              <a:spcAft>
                <a:spcPts val="0"/>
              </a:spcAft>
              <a:buClr>
                <a:srgbClr val="FF0000"/>
              </a:buClr>
              <a:buSzPct val="100000"/>
              <a:buChar char="•"/>
            </a:pPr>
            <a:r>
              <a:rPr lang="en-US" sz="12800">
                <a:latin typeface="Calibri"/>
                <a:ea typeface="Calibri"/>
                <a:cs typeface="Calibri"/>
                <a:sym typeface="Calibri"/>
              </a:rPr>
              <a:t>Use notes for side bar conversations</a:t>
            </a:r>
            <a:endParaRPr sz="12800"/>
          </a:p>
          <a:p>
            <a:pPr marL="304800" lvl="0" indent="-304800" algn="l" rtl="0">
              <a:lnSpc>
                <a:spcPct val="90000"/>
              </a:lnSpc>
              <a:spcBef>
                <a:spcPts val="1300"/>
              </a:spcBef>
              <a:spcAft>
                <a:spcPts val="0"/>
              </a:spcAft>
              <a:buSzPts val="800"/>
              <a:buNone/>
            </a:pPr>
            <a:r>
              <a:rPr lang="en-US" sz="12800" b="1">
                <a:latin typeface="Calibri"/>
                <a:ea typeface="Calibri"/>
                <a:cs typeface="Calibri"/>
                <a:sym typeface="Calibri"/>
              </a:rPr>
              <a:t>Be Responsible</a:t>
            </a:r>
            <a:endParaRPr sz="12800"/>
          </a:p>
          <a:p>
            <a:pPr marL="304800" lvl="0" indent="-330200" algn="l" rtl="0">
              <a:lnSpc>
                <a:spcPct val="90000"/>
              </a:lnSpc>
              <a:spcBef>
                <a:spcPts val="1300"/>
              </a:spcBef>
              <a:spcAft>
                <a:spcPts val="0"/>
              </a:spcAft>
              <a:buClr>
                <a:srgbClr val="FF0000"/>
              </a:buClr>
              <a:buSzPct val="100000"/>
              <a:buChar char="•"/>
            </a:pPr>
            <a:r>
              <a:rPr lang="en-US" sz="12800">
                <a:latin typeface="Calibri"/>
                <a:ea typeface="Calibri"/>
                <a:cs typeface="Calibri"/>
                <a:sym typeface="Calibri"/>
              </a:rPr>
              <a:t>Be on time for sessions</a:t>
            </a:r>
            <a:endParaRPr sz="12800"/>
          </a:p>
          <a:p>
            <a:pPr marL="304800" lvl="0" indent="-330200" algn="l" rtl="0">
              <a:lnSpc>
                <a:spcPct val="90000"/>
              </a:lnSpc>
              <a:spcBef>
                <a:spcPts val="1300"/>
              </a:spcBef>
              <a:spcAft>
                <a:spcPts val="0"/>
              </a:spcAft>
              <a:buClr>
                <a:srgbClr val="FF0000"/>
              </a:buClr>
              <a:buSzPct val="100000"/>
              <a:buChar char="•"/>
            </a:pPr>
            <a:r>
              <a:rPr lang="en-US" sz="12800">
                <a:latin typeface="Calibri"/>
                <a:ea typeface="Calibri"/>
                <a:cs typeface="Calibri"/>
                <a:sym typeface="Calibri"/>
              </a:rPr>
              <a:t>Silence cell phones—reply appropriately</a:t>
            </a:r>
            <a:endParaRPr sz="12800"/>
          </a:p>
          <a:p>
            <a:pPr marL="304800" lvl="0" indent="-304800" algn="l" rtl="0">
              <a:lnSpc>
                <a:spcPct val="90000"/>
              </a:lnSpc>
              <a:spcBef>
                <a:spcPts val="1300"/>
              </a:spcBef>
              <a:spcAft>
                <a:spcPts val="0"/>
              </a:spcAft>
              <a:buSzPts val="800"/>
              <a:buNone/>
            </a:pPr>
            <a:r>
              <a:rPr lang="en-US" sz="12800" b="1">
                <a:latin typeface="Calibri"/>
                <a:ea typeface="Calibri"/>
                <a:cs typeface="Calibri"/>
                <a:sym typeface="Calibri"/>
              </a:rPr>
              <a:t>Be a Problem Solver</a:t>
            </a:r>
            <a:endParaRPr sz="12800"/>
          </a:p>
          <a:p>
            <a:pPr marL="304800" lvl="0" indent="-330200" algn="l" rtl="0">
              <a:lnSpc>
                <a:spcPct val="90000"/>
              </a:lnSpc>
              <a:spcBef>
                <a:spcPts val="1300"/>
              </a:spcBef>
              <a:spcAft>
                <a:spcPts val="0"/>
              </a:spcAft>
              <a:buClr>
                <a:srgbClr val="FF0000"/>
              </a:buClr>
              <a:buSzPct val="100000"/>
              <a:buChar char="•"/>
            </a:pPr>
            <a:r>
              <a:rPr lang="en-US" sz="12800">
                <a:latin typeface="Calibri"/>
                <a:ea typeface="Calibri"/>
                <a:cs typeface="Calibri"/>
                <a:sym typeface="Calibri"/>
              </a:rPr>
              <a:t>Follow the decision making process</a:t>
            </a:r>
            <a:endParaRPr sz="12800"/>
          </a:p>
          <a:p>
            <a:pPr marL="304800" lvl="0" indent="-330200" algn="l" rtl="0">
              <a:lnSpc>
                <a:spcPct val="90000"/>
              </a:lnSpc>
              <a:spcBef>
                <a:spcPts val="1300"/>
              </a:spcBef>
              <a:spcAft>
                <a:spcPts val="0"/>
              </a:spcAft>
              <a:buClr>
                <a:srgbClr val="FF0000"/>
              </a:buClr>
              <a:buSzPct val="100000"/>
              <a:buChar char="•"/>
            </a:pPr>
            <a:r>
              <a:rPr lang="en-US" sz="12800">
                <a:latin typeface="Calibri"/>
                <a:ea typeface="Calibri"/>
                <a:cs typeface="Calibri"/>
                <a:sym typeface="Calibri"/>
              </a:rPr>
              <a:t>Work toward consensus and support decisions of the group</a:t>
            </a:r>
            <a:endParaRPr sz="12800"/>
          </a:p>
          <a:p>
            <a:pPr marL="0" lvl="0" indent="0" algn="l" rtl="0">
              <a:lnSpc>
                <a:spcPct val="90000"/>
              </a:lnSpc>
              <a:spcBef>
                <a:spcPts val="1300"/>
              </a:spcBef>
              <a:spcAft>
                <a:spcPts val="0"/>
              </a:spcAft>
              <a:buSzPct val="100000"/>
              <a:buNone/>
            </a:pP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B5A6"/>
        </a:solidFill>
        <a:effectLst/>
      </p:bgPr>
    </p:bg>
    <p:spTree>
      <p:nvGrpSpPr>
        <p:cNvPr id="1" name="Shape 193"/>
        <p:cNvGrpSpPr/>
        <p:nvPr/>
      </p:nvGrpSpPr>
      <p:grpSpPr>
        <a:xfrm>
          <a:off x="0" y="0"/>
          <a:ext cx="0" cy="0"/>
          <a:chOff x="0" y="0"/>
          <a:chExt cx="0" cy="0"/>
        </a:xfrm>
      </p:grpSpPr>
      <p:sp>
        <p:nvSpPr>
          <p:cNvPr id="194" name="Google Shape;194;p29"/>
          <p:cNvSpPr txBox="1">
            <a:spLocks noGrp="1"/>
          </p:cNvSpPr>
          <p:nvPr>
            <p:ph type="title"/>
          </p:nvPr>
        </p:nvSpPr>
        <p:spPr>
          <a:xfrm>
            <a:off x="934725" y="181675"/>
            <a:ext cx="9963600" cy="1767600"/>
          </a:xfrm>
          <a:prstGeom prst="rect">
            <a:avLst/>
          </a:prstGeom>
          <a:noFill/>
          <a:ln>
            <a:noFill/>
          </a:ln>
        </p:spPr>
        <p:txBody>
          <a:bodyPr spcFirstLastPara="1" wrap="square" lIns="121900" tIns="60925" rIns="121900" bIns="60925" anchor="ctr" anchorCtr="0">
            <a:normAutofit/>
          </a:bodyPr>
          <a:lstStyle/>
          <a:p>
            <a:pPr marL="0" lvl="0" indent="0" algn="ctr" rtl="0">
              <a:lnSpc>
                <a:spcPct val="90000"/>
              </a:lnSpc>
              <a:spcBef>
                <a:spcPts val="0"/>
              </a:spcBef>
              <a:spcAft>
                <a:spcPts val="0"/>
              </a:spcAft>
              <a:buClr>
                <a:schemeClr val="dk1"/>
              </a:buClr>
              <a:buSzPts val="5900"/>
              <a:buFont typeface="Calibri"/>
              <a:buNone/>
            </a:pPr>
            <a:r>
              <a:rPr lang="en-US" b="1"/>
              <a:t>Attention Signal</a:t>
            </a:r>
            <a:endParaRPr/>
          </a:p>
        </p:txBody>
      </p:sp>
      <p:sp>
        <p:nvSpPr>
          <p:cNvPr id="195" name="Google Shape;195;p29"/>
          <p:cNvSpPr txBox="1">
            <a:spLocks noGrp="1"/>
          </p:cNvSpPr>
          <p:nvPr>
            <p:ph type="body" idx="1"/>
          </p:nvPr>
        </p:nvSpPr>
        <p:spPr>
          <a:xfrm>
            <a:off x="407550" y="2447675"/>
            <a:ext cx="11376900" cy="4117800"/>
          </a:xfrm>
          <a:prstGeom prst="rect">
            <a:avLst/>
          </a:prstGeom>
          <a:noFill/>
          <a:ln>
            <a:noFill/>
          </a:ln>
        </p:spPr>
        <p:txBody>
          <a:bodyPr spcFirstLastPara="1" wrap="square" lIns="121900" tIns="60925" rIns="121900" bIns="60925" anchor="t" anchorCtr="0">
            <a:normAutofit/>
          </a:bodyPr>
          <a:lstStyle/>
          <a:p>
            <a:pPr marL="304800" lvl="0" indent="-63500" algn="l" rtl="0">
              <a:lnSpc>
                <a:spcPct val="90000"/>
              </a:lnSpc>
              <a:spcBef>
                <a:spcPts val="0"/>
              </a:spcBef>
              <a:spcAft>
                <a:spcPts val="0"/>
              </a:spcAft>
              <a:buClr>
                <a:srgbClr val="FF0000"/>
              </a:buClr>
              <a:buSzPts val="37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B5A6"/>
        </a:solidFill>
        <a:effectLst/>
      </p:bgPr>
    </p:bg>
    <p:spTree>
      <p:nvGrpSpPr>
        <p:cNvPr id="1" name="Shape 200"/>
        <p:cNvGrpSpPr/>
        <p:nvPr/>
      </p:nvGrpSpPr>
      <p:grpSpPr>
        <a:xfrm>
          <a:off x="0" y="0"/>
          <a:ext cx="0" cy="0"/>
          <a:chOff x="0" y="0"/>
          <a:chExt cx="0" cy="0"/>
        </a:xfrm>
      </p:grpSpPr>
      <p:sp>
        <p:nvSpPr>
          <p:cNvPr id="201" name="Google Shape;201;p30"/>
          <p:cNvSpPr txBox="1">
            <a:spLocks noGrp="1"/>
          </p:cNvSpPr>
          <p:nvPr>
            <p:ph type="title"/>
          </p:nvPr>
        </p:nvSpPr>
        <p:spPr>
          <a:xfrm>
            <a:off x="-914400" y="454735"/>
            <a:ext cx="14020800" cy="1767600"/>
          </a:xfrm>
          <a:prstGeom prst="rect">
            <a:avLst/>
          </a:prstGeom>
          <a:noFill/>
          <a:ln>
            <a:noFill/>
          </a:ln>
        </p:spPr>
        <p:txBody>
          <a:bodyPr spcFirstLastPara="1" wrap="square" lIns="121900" tIns="60925" rIns="121900" bIns="60925" anchor="ctr" anchorCtr="0">
            <a:normAutofit/>
          </a:bodyPr>
          <a:lstStyle/>
          <a:p>
            <a:pPr marL="0" lvl="0" indent="0" algn="ctr" rtl="0">
              <a:lnSpc>
                <a:spcPct val="90000"/>
              </a:lnSpc>
              <a:spcBef>
                <a:spcPts val="0"/>
              </a:spcBef>
              <a:spcAft>
                <a:spcPts val="0"/>
              </a:spcAft>
              <a:buClr>
                <a:schemeClr val="dk1"/>
              </a:buClr>
              <a:buSzPts val="5900"/>
              <a:buFont typeface="Calibri"/>
              <a:buNone/>
            </a:pPr>
            <a:r>
              <a:rPr lang="en-US" b="1"/>
              <a:t>Introductions</a:t>
            </a:r>
            <a:endParaRPr/>
          </a:p>
        </p:txBody>
      </p:sp>
      <p:sp>
        <p:nvSpPr>
          <p:cNvPr id="202" name="Google Shape;202;p30"/>
          <p:cNvSpPr txBox="1">
            <a:spLocks noGrp="1"/>
          </p:cNvSpPr>
          <p:nvPr>
            <p:ph type="body" idx="1"/>
          </p:nvPr>
        </p:nvSpPr>
        <p:spPr>
          <a:xfrm>
            <a:off x="407550" y="2447675"/>
            <a:ext cx="11376900" cy="4117800"/>
          </a:xfrm>
          <a:prstGeom prst="rect">
            <a:avLst/>
          </a:prstGeom>
          <a:noFill/>
          <a:ln>
            <a:noFill/>
          </a:ln>
        </p:spPr>
        <p:txBody>
          <a:bodyPr spcFirstLastPara="1" wrap="square" lIns="121900" tIns="60925" rIns="121900" bIns="60925" anchor="t" anchorCtr="0">
            <a:normAutofit/>
          </a:bodyPr>
          <a:lstStyle/>
          <a:p>
            <a:pPr marL="304800" lvl="0" indent="-63500" algn="l" rtl="0">
              <a:lnSpc>
                <a:spcPct val="90000"/>
              </a:lnSpc>
              <a:spcBef>
                <a:spcPts val="0"/>
              </a:spcBef>
              <a:spcAft>
                <a:spcPts val="0"/>
              </a:spcAft>
              <a:buClr>
                <a:srgbClr val="FF0000"/>
              </a:buClr>
              <a:buSzPts val="37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1"/>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Lesson Outcomes</a:t>
            </a:r>
            <a:endParaRPr/>
          </a:p>
        </p:txBody>
      </p:sp>
      <p:sp>
        <p:nvSpPr>
          <p:cNvPr id="208" name="Google Shape;208;p31"/>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ctr" rtl="0">
              <a:lnSpc>
                <a:spcPct val="110000"/>
              </a:lnSpc>
              <a:spcBef>
                <a:spcPts val="0"/>
              </a:spcBef>
              <a:spcAft>
                <a:spcPts val="0"/>
              </a:spcAft>
              <a:buClr>
                <a:schemeClr val="dk1"/>
              </a:buClr>
              <a:buSzPts val="1100"/>
              <a:buFont typeface="Arial"/>
              <a:buNone/>
            </a:pPr>
            <a:r>
              <a:rPr lang="en-US" sz="2900" b="1" i="1"/>
              <a:t>At the end of this session, you will be able to…</a:t>
            </a:r>
            <a:endParaRPr sz="2900" b="1" i="1"/>
          </a:p>
          <a:p>
            <a:pPr marL="457200" lvl="0" indent="-412750" algn="l" rtl="0">
              <a:lnSpc>
                <a:spcPct val="110000"/>
              </a:lnSpc>
              <a:spcBef>
                <a:spcPts val="0"/>
              </a:spcBef>
              <a:spcAft>
                <a:spcPts val="0"/>
              </a:spcAft>
              <a:buSzPts val="2900"/>
              <a:buChar char="•"/>
            </a:pPr>
            <a:r>
              <a:rPr lang="en-US" sz="2900" i="1"/>
              <a:t>Explain why discouraging behavior should be instructional rather than punitive.</a:t>
            </a:r>
            <a:endParaRPr sz="2900" i="1"/>
          </a:p>
          <a:p>
            <a:pPr marL="457200" lvl="0" indent="-412750" algn="l" rtl="0">
              <a:lnSpc>
                <a:spcPct val="110000"/>
              </a:lnSpc>
              <a:spcBef>
                <a:spcPts val="0"/>
              </a:spcBef>
              <a:spcAft>
                <a:spcPts val="0"/>
              </a:spcAft>
              <a:buSzPts val="2900"/>
              <a:buChar char="•"/>
            </a:pPr>
            <a:r>
              <a:rPr lang="en-US" sz="2900" i="1"/>
              <a:t>Apply function-based thinking when responding to unexpected behavior.</a:t>
            </a:r>
            <a:endParaRPr sz="2900" i="1"/>
          </a:p>
          <a:p>
            <a:pPr marL="457200" lvl="0" indent="-412750" algn="l" rtl="0">
              <a:lnSpc>
                <a:spcPct val="110000"/>
              </a:lnSpc>
              <a:spcBef>
                <a:spcPts val="0"/>
              </a:spcBef>
              <a:spcAft>
                <a:spcPts val="0"/>
              </a:spcAft>
              <a:buSzPts val="2900"/>
              <a:buChar char="•"/>
            </a:pPr>
            <a:r>
              <a:rPr lang="en-US" sz="2900" i="1"/>
              <a:t>Select the least intrusive effective response.</a:t>
            </a:r>
            <a:endParaRPr sz="2900" i="1"/>
          </a:p>
          <a:p>
            <a:pPr marL="457200" lvl="0" indent="-412750" algn="l" rtl="0">
              <a:lnSpc>
                <a:spcPct val="110000"/>
              </a:lnSpc>
              <a:spcBef>
                <a:spcPts val="0"/>
              </a:spcBef>
              <a:spcAft>
                <a:spcPts val="0"/>
              </a:spcAft>
              <a:buSzPts val="2900"/>
              <a:buChar char="•"/>
            </a:pPr>
            <a:r>
              <a:rPr lang="en-US" sz="2900" i="1"/>
              <a:t>Use indirect and direct strategies.</a:t>
            </a:r>
            <a:endParaRPr sz="2900" i="1"/>
          </a:p>
          <a:p>
            <a:pPr marL="457200" lvl="0" indent="-412750" algn="l" rtl="0">
              <a:lnSpc>
                <a:spcPct val="110000"/>
              </a:lnSpc>
              <a:spcBef>
                <a:spcPts val="0"/>
              </a:spcBef>
              <a:spcAft>
                <a:spcPts val="0"/>
              </a:spcAft>
              <a:buSzPts val="2900"/>
              <a:buChar char="•"/>
            </a:pPr>
            <a:r>
              <a:rPr lang="en-US" sz="2900" i="1"/>
              <a:t>Plan a menu of additional instructional, mildly aversive consequences, for when additional intervention is needed.</a:t>
            </a:r>
            <a:endParaRPr sz="2900"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2"/>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Pre-Requisites </a:t>
            </a:r>
            <a:endParaRPr/>
          </a:p>
        </p:txBody>
      </p:sp>
      <p:sp>
        <p:nvSpPr>
          <p:cNvPr id="214" name="Google Shape;214;p32"/>
          <p:cNvSpPr txBox="1">
            <a:spLocks noGrp="1"/>
          </p:cNvSpPr>
          <p:nvPr>
            <p:ph type="body" idx="1"/>
          </p:nvPr>
        </p:nvSpPr>
        <p:spPr>
          <a:xfrm>
            <a:off x="609600" y="1259175"/>
            <a:ext cx="11503500" cy="5476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a:t>Knowledge of The Science of Behavior:</a:t>
            </a:r>
            <a:endParaRPr sz="2400"/>
          </a:p>
          <a:p>
            <a:pPr marL="457200" lvl="0" indent="-381000" algn="l" rtl="0">
              <a:lnSpc>
                <a:spcPct val="115000"/>
              </a:lnSpc>
              <a:spcBef>
                <a:spcPts val="0"/>
              </a:spcBef>
              <a:spcAft>
                <a:spcPts val="0"/>
              </a:spcAft>
              <a:buSzPts val="2400"/>
              <a:buChar char="•"/>
            </a:pPr>
            <a:r>
              <a:rPr lang="en-US" sz="2400"/>
              <a:t>Function Based Thinking</a:t>
            </a:r>
            <a:endParaRPr sz="2400"/>
          </a:p>
          <a:p>
            <a:pPr marL="457200" lvl="0" indent="-381000" algn="l" rtl="0">
              <a:lnSpc>
                <a:spcPct val="115000"/>
              </a:lnSpc>
              <a:spcBef>
                <a:spcPts val="0"/>
              </a:spcBef>
              <a:spcAft>
                <a:spcPts val="0"/>
              </a:spcAft>
              <a:buSzPts val="2400"/>
              <a:buChar char="•"/>
            </a:pPr>
            <a:r>
              <a:rPr lang="en-US" sz="2400"/>
              <a:t>Encouraging Expected Behavior</a:t>
            </a:r>
            <a:endParaRPr sz="2400"/>
          </a:p>
          <a:p>
            <a:pPr marL="457200" lvl="0" indent="-381000" algn="l" rtl="0">
              <a:lnSpc>
                <a:spcPct val="115000"/>
              </a:lnSpc>
              <a:spcBef>
                <a:spcPts val="0"/>
              </a:spcBef>
              <a:spcAft>
                <a:spcPts val="0"/>
              </a:spcAft>
              <a:buSzPts val="2400"/>
              <a:buChar char="•"/>
            </a:pPr>
            <a:r>
              <a:rPr lang="en-US" sz="2400"/>
              <a:t>Discouraging Unexpected Behaviors </a:t>
            </a:r>
            <a:endParaRPr sz="2400"/>
          </a:p>
          <a:p>
            <a:pPr marL="12700" lvl="0" indent="0" algn="l" rtl="0">
              <a:lnSpc>
                <a:spcPct val="115000"/>
              </a:lnSpc>
              <a:spcBef>
                <a:spcPts val="0"/>
              </a:spcBef>
              <a:spcAft>
                <a:spcPts val="0"/>
              </a:spcAft>
              <a:buClr>
                <a:schemeClr val="dk1"/>
              </a:buClr>
              <a:buSzPts val="1100"/>
              <a:buFont typeface="Arial"/>
              <a:buNone/>
            </a:pPr>
            <a:br>
              <a:rPr lang="en-US" sz="2400"/>
            </a:br>
            <a:r>
              <a:rPr lang="en-US" sz="2400"/>
              <a:t> Completion of the following ETLP Lessons:</a:t>
            </a:r>
            <a:endParaRPr sz="2400"/>
          </a:p>
          <a:p>
            <a:pPr marL="457200" lvl="0" indent="-381000" algn="l" rtl="0">
              <a:lnSpc>
                <a:spcPct val="115000"/>
              </a:lnSpc>
              <a:spcBef>
                <a:spcPts val="0"/>
              </a:spcBef>
              <a:spcAft>
                <a:spcPts val="0"/>
              </a:spcAft>
              <a:buSzPts val="2400"/>
              <a:buChar char="•"/>
            </a:pPr>
            <a:r>
              <a:rPr lang="en-US" sz="2400"/>
              <a:t>Lesson 1 - Classroom Expectations &amp; Rules </a:t>
            </a:r>
            <a:endParaRPr sz="2400"/>
          </a:p>
          <a:p>
            <a:pPr marL="457200" lvl="0" indent="-381000" algn="l" rtl="0">
              <a:lnSpc>
                <a:spcPct val="115000"/>
              </a:lnSpc>
              <a:spcBef>
                <a:spcPts val="0"/>
              </a:spcBef>
              <a:spcAft>
                <a:spcPts val="0"/>
              </a:spcAft>
              <a:buSzPts val="2400"/>
              <a:buChar char="•"/>
            </a:pPr>
            <a:r>
              <a:rPr lang="en-US" sz="2400"/>
              <a:t>Lesson 2 - Classroom Procedures &amp; Routines</a:t>
            </a:r>
            <a:endParaRPr sz="2400"/>
          </a:p>
          <a:p>
            <a:pPr marL="457200" lvl="0" indent="-381000" algn="l" rtl="0">
              <a:lnSpc>
                <a:spcPct val="115000"/>
              </a:lnSpc>
              <a:spcBef>
                <a:spcPts val="0"/>
              </a:spcBef>
              <a:spcAft>
                <a:spcPts val="0"/>
              </a:spcAft>
              <a:buSzPts val="2400"/>
              <a:buChar char="•"/>
            </a:pPr>
            <a:r>
              <a:rPr lang="en-US" sz="2400"/>
              <a:t>Lesson 3 - Classroom Encouraging Expected Behavior</a:t>
            </a:r>
            <a:endParaRPr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3"/>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Handouts/Resources</a:t>
            </a:r>
            <a:r>
              <a:rPr lang="en-US" sz="1100">
                <a:latin typeface="Arial"/>
                <a:ea typeface="Arial"/>
                <a:cs typeface="Arial"/>
                <a:sym typeface="Arial"/>
              </a:rPr>
              <a:t> </a:t>
            </a:r>
            <a:endParaRPr/>
          </a:p>
        </p:txBody>
      </p:sp>
      <p:sp>
        <p:nvSpPr>
          <p:cNvPr id="220" name="Google Shape;220;p33"/>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lnSpc>
                <a:spcPct val="115000"/>
              </a:lnSpc>
              <a:spcBef>
                <a:spcPts val="600"/>
              </a:spcBef>
              <a:spcAft>
                <a:spcPts val="0"/>
              </a:spcAft>
              <a:buSzPts val="3200"/>
              <a:buChar char="•"/>
            </a:pPr>
            <a:r>
              <a:rPr lang="en-US" b="1" i="1"/>
              <a:t>MO SW-PBS Teacher Tool: Discouraging Unexpected Classroom Behavior</a:t>
            </a:r>
            <a:r>
              <a:rPr lang="en-US"/>
              <a:t> </a:t>
            </a:r>
            <a:endParaRPr/>
          </a:p>
          <a:p>
            <a:pPr marL="457200" lvl="0" indent="-431800" algn="l" rtl="0">
              <a:lnSpc>
                <a:spcPct val="115000"/>
              </a:lnSpc>
              <a:spcBef>
                <a:spcPts val="0"/>
              </a:spcBef>
              <a:spcAft>
                <a:spcPts val="0"/>
              </a:spcAft>
              <a:buSzPts val="3200"/>
              <a:buChar char="•"/>
            </a:pPr>
            <a:r>
              <a:rPr lang="en-US" b="1" i="1"/>
              <a:t>Classroom Discouraging Planning &amp; Implementation Guide</a:t>
            </a:r>
            <a:r>
              <a:rPr lang="en-US"/>
              <a:t> </a:t>
            </a:r>
            <a:endParaRPr/>
          </a:p>
          <a:p>
            <a:pPr marL="0" lvl="0" indent="0" algn="l" rtl="0">
              <a:lnSpc>
                <a:spcPct val="115000"/>
              </a:lnSpc>
              <a:spcBef>
                <a:spcPts val="60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24"/>
        <p:cNvGrpSpPr/>
        <p:nvPr/>
      </p:nvGrpSpPr>
      <p:grpSpPr>
        <a:xfrm>
          <a:off x="0" y="0"/>
          <a:ext cx="0" cy="0"/>
          <a:chOff x="0" y="0"/>
          <a:chExt cx="0" cy="0"/>
        </a:xfrm>
      </p:grpSpPr>
      <p:sp>
        <p:nvSpPr>
          <p:cNvPr id="225" name="Google Shape;225;p34"/>
          <p:cNvSpPr txBox="1">
            <a:spLocks noGrp="1"/>
          </p:cNvSpPr>
          <p:nvPr>
            <p:ph type="title" idx="4294967295"/>
          </p:nvPr>
        </p:nvSpPr>
        <p:spPr>
          <a:xfrm>
            <a:off x="623888" y="176213"/>
            <a:ext cx="11028362" cy="711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640"/>
              </a:spcBef>
              <a:spcAft>
                <a:spcPts val="0"/>
              </a:spcAft>
              <a:buClr>
                <a:srgbClr val="FF0000"/>
              </a:buClr>
              <a:buSzPts val="3200"/>
              <a:buFont typeface="Arial"/>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MO SW-PBS Classroom Discouraging Unexpected Behavior Teacher Tool</a:t>
            </a:r>
          </a:p>
        </p:txBody>
      </p:sp>
      <p:sp>
        <p:nvSpPr>
          <p:cNvPr id="226" name="Google Shape;226;p34"/>
          <p:cNvSpPr txBox="1"/>
          <p:nvPr/>
        </p:nvSpPr>
        <p:spPr>
          <a:xfrm>
            <a:off x="1531500" y="1862425"/>
            <a:ext cx="5636100" cy="4404000"/>
          </a:xfrm>
          <a:prstGeom prst="rect">
            <a:avLst/>
          </a:prstGeom>
          <a:noFill/>
          <a:ln>
            <a:noFill/>
          </a:ln>
        </p:spPr>
        <p:txBody>
          <a:bodyPr spcFirstLastPara="1" wrap="square" lIns="91425" tIns="91425" rIns="91425" bIns="91425" anchor="t" anchorCtr="0">
            <a:noAutofit/>
          </a:bodyPr>
          <a:lstStyle/>
          <a:p>
            <a:pPr marL="457200" lvl="0" indent="-368300" algn="l" rtl="0">
              <a:spcBef>
                <a:spcPts val="500"/>
              </a:spcBef>
              <a:spcAft>
                <a:spcPts val="0"/>
              </a:spcAft>
              <a:buClr>
                <a:srgbClr val="FF0000"/>
              </a:buClr>
              <a:buSzPts val="2400"/>
              <a:buChar char="●"/>
            </a:pPr>
            <a:r>
              <a:rPr lang="en-US" sz="2400">
                <a:solidFill>
                  <a:schemeClr val="dk1"/>
                </a:solidFill>
                <a:latin typeface="Calibri"/>
                <a:ea typeface="Calibri"/>
                <a:cs typeface="Calibri"/>
                <a:sym typeface="Calibri"/>
              </a:rPr>
              <a:t>Defines the practice</a:t>
            </a:r>
            <a:endParaRPr sz="2400">
              <a:solidFill>
                <a:schemeClr val="dk1"/>
              </a:solidFill>
              <a:latin typeface="Calibri"/>
              <a:ea typeface="Calibri"/>
              <a:cs typeface="Calibri"/>
              <a:sym typeface="Calibri"/>
            </a:endParaRPr>
          </a:p>
          <a:p>
            <a:pPr marL="457200" lvl="0" indent="-368300" algn="l" rtl="0">
              <a:spcBef>
                <a:spcPts val="0"/>
              </a:spcBef>
              <a:spcAft>
                <a:spcPts val="0"/>
              </a:spcAft>
              <a:buClr>
                <a:srgbClr val="FF0000"/>
              </a:buClr>
              <a:buSzPts val="2400"/>
              <a:buChar char="●"/>
            </a:pPr>
            <a:r>
              <a:rPr lang="en-US" sz="2400">
                <a:solidFill>
                  <a:schemeClr val="dk1"/>
                </a:solidFill>
                <a:latin typeface="Calibri"/>
                <a:ea typeface="Calibri"/>
                <a:cs typeface="Calibri"/>
                <a:sym typeface="Calibri"/>
              </a:rPr>
              <a:t>Shares research supporting practice</a:t>
            </a:r>
            <a:endParaRPr sz="2400">
              <a:solidFill>
                <a:schemeClr val="dk1"/>
              </a:solidFill>
              <a:latin typeface="Calibri"/>
              <a:ea typeface="Calibri"/>
              <a:cs typeface="Calibri"/>
              <a:sym typeface="Calibri"/>
            </a:endParaRPr>
          </a:p>
          <a:p>
            <a:pPr marL="457200" lvl="0" indent="-368300" algn="l" rtl="0">
              <a:spcBef>
                <a:spcPts val="0"/>
              </a:spcBef>
              <a:spcAft>
                <a:spcPts val="0"/>
              </a:spcAft>
              <a:buClr>
                <a:srgbClr val="FF0000"/>
              </a:buClr>
              <a:buSzPts val="2400"/>
              <a:buChar char="●"/>
            </a:pPr>
            <a:r>
              <a:rPr lang="en-US" sz="2400">
                <a:solidFill>
                  <a:schemeClr val="dk1"/>
                </a:solidFill>
                <a:latin typeface="Calibri"/>
                <a:ea typeface="Calibri"/>
                <a:cs typeface="Calibri"/>
                <a:sym typeface="Calibri"/>
              </a:rPr>
              <a:t>Alignment to MO Teacher Standards</a:t>
            </a:r>
            <a:endParaRPr sz="2400">
              <a:solidFill>
                <a:schemeClr val="dk1"/>
              </a:solidFill>
              <a:latin typeface="Calibri"/>
              <a:ea typeface="Calibri"/>
              <a:cs typeface="Calibri"/>
              <a:sym typeface="Calibri"/>
            </a:endParaRPr>
          </a:p>
          <a:p>
            <a:pPr marL="457200" lvl="0" indent="-368300" algn="l" rtl="0">
              <a:spcBef>
                <a:spcPts val="0"/>
              </a:spcBef>
              <a:spcAft>
                <a:spcPts val="0"/>
              </a:spcAft>
              <a:buClr>
                <a:srgbClr val="FF0000"/>
              </a:buClr>
              <a:buSzPts val="2400"/>
              <a:buChar char="●"/>
            </a:pPr>
            <a:r>
              <a:rPr lang="en-US" sz="2400">
                <a:solidFill>
                  <a:schemeClr val="dk1"/>
                </a:solidFill>
                <a:latin typeface="Calibri"/>
                <a:ea typeface="Calibri"/>
                <a:cs typeface="Calibri"/>
                <a:sym typeface="Calibri"/>
              </a:rPr>
              <a:t>Example of Practice</a:t>
            </a:r>
            <a:endParaRPr sz="2400">
              <a:solidFill>
                <a:schemeClr val="dk1"/>
              </a:solidFill>
              <a:latin typeface="Calibri"/>
              <a:ea typeface="Calibri"/>
              <a:cs typeface="Calibri"/>
              <a:sym typeface="Calibri"/>
            </a:endParaRPr>
          </a:p>
          <a:p>
            <a:pPr marL="457200" lvl="0" indent="-368300" algn="l" rtl="0">
              <a:spcBef>
                <a:spcPts val="0"/>
              </a:spcBef>
              <a:spcAft>
                <a:spcPts val="0"/>
              </a:spcAft>
              <a:buClr>
                <a:srgbClr val="FF0000"/>
              </a:buClr>
              <a:buSzPts val="2400"/>
              <a:buChar char="●"/>
            </a:pPr>
            <a:r>
              <a:rPr lang="en-US" sz="2400">
                <a:solidFill>
                  <a:schemeClr val="dk1"/>
                </a:solidFill>
                <a:latin typeface="Calibri"/>
                <a:ea typeface="Calibri"/>
                <a:cs typeface="Calibri"/>
                <a:sym typeface="Calibri"/>
              </a:rPr>
              <a:t>Steps for implementation</a:t>
            </a:r>
            <a:endParaRPr sz="2400">
              <a:solidFill>
                <a:schemeClr val="dk1"/>
              </a:solidFill>
              <a:latin typeface="Calibri"/>
              <a:ea typeface="Calibri"/>
              <a:cs typeface="Calibri"/>
              <a:sym typeface="Calibri"/>
            </a:endParaRPr>
          </a:p>
          <a:p>
            <a:pPr marL="457200" lvl="0" indent="-368300" algn="l" rtl="0">
              <a:spcBef>
                <a:spcPts val="0"/>
              </a:spcBef>
              <a:spcAft>
                <a:spcPts val="0"/>
              </a:spcAft>
              <a:buClr>
                <a:srgbClr val="FF0000"/>
              </a:buClr>
              <a:buSzPts val="2400"/>
              <a:buChar char="●"/>
            </a:pPr>
            <a:r>
              <a:rPr lang="en-US" sz="2400">
                <a:solidFill>
                  <a:schemeClr val="dk1"/>
                </a:solidFill>
                <a:latin typeface="Calibri"/>
                <a:ea typeface="Calibri"/>
                <a:cs typeface="Calibri"/>
                <a:sym typeface="Calibri"/>
              </a:rPr>
              <a:t>References for further study</a:t>
            </a:r>
            <a:endParaRPr sz="2400">
              <a:solidFill>
                <a:schemeClr val="dk1"/>
              </a:solidFill>
              <a:latin typeface="Calibri"/>
              <a:ea typeface="Calibri"/>
              <a:cs typeface="Calibri"/>
              <a:sym typeface="Calibri"/>
            </a:endParaRPr>
          </a:p>
          <a:p>
            <a:pPr marL="457200" lvl="0" indent="-368300" algn="l" rtl="0">
              <a:spcBef>
                <a:spcPts val="0"/>
              </a:spcBef>
              <a:spcAft>
                <a:spcPts val="0"/>
              </a:spcAft>
              <a:buClr>
                <a:srgbClr val="FF0000"/>
              </a:buClr>
              <a:buSzPts val="2400"/>
              <a:buChar char="●"/>
            </a:pPr>
            <a:r>
              <a:rPr lang="en-US" sz="2400">
                <a:solidFill>
                  <a:schemeClr val="dk1"/>
                </a:solidFill>
                <a:latin typeface="Calibri"/>
                <a:ea typeface="Calibri"/>
                <a:cs typeface="Calibri"/>
                <a:sym typeface="Calibri"/>
              </a:rPr>
              <a:t>Self-Assessment</a:t>
            </a:r>
            <a:endParaRPr sz="2400">
              <a:solidFill>
                <a:schemeClr val="dk1"/>
              </a:solidFill>
              <a:latin typeface="Calibri"/>
              <a:ea typeface="Calibri"/>
              <a:cs typeface="Calibri"/>
              <a:sym typeface="Calibri"/>
            </a:endParaRPr>
          </a:p>
          <a:p>
            <a:pPr marL="457200" lvl="0" indent="-368300" algn="l" rtl="0">
              <a:spcBef>
                <a:spcPts val="0"/>
              </a:spcBef>
              <a:spcAft>
                <a:spcPts val="0"/>
              </a:spcAft>
              <a:buClr>
                <a:srgbClr val="FF0000"/>
              </a:buClr>
              <a:buSzPts val="2400"/>
              <a:buChar char="●"/>
            </a:pPr>
            <a:r>
              <a:rPr lang="en-US" sz="2400">
                <a:solidFill>
                  <a:schemeClr val="dk1"/>
                </a:solidFill>
                <a:latin typeface="Calibri"/>
                <a:ea typeface="Calibri"/>
                <a:cs typeface="Calibri"/>
                <a:sym typeface="Calibri"/>
              </a:rPr>
              <a:t>Practice Profile</a:t>
            </a:r>
            <a:endParaRPr sz="2800">
              <a:solidFill>
                <a:schemeClr val="dk1"/>
              </a:solidFill>
              <a:latin typeface="Calibri"/>
              <a:ea typeface="Calibri"/>
              <a:cs typeface="Calibri"/>
              <a:sym typeface="Calibri"/>
            </a:endParaRPr>
          </a:p>
        </p:txBody>
      </p:sp>
      <p:pic>
        <p:nvPicPr>
          <p:cNvPr id="227" name="Google Shape;227;p34" descr="Star Icon indicates a handout associated with this slide."/>
          <p:cNvPicPr preferRelativeResize="0"/>
          <p:nvPr/>
        </p:nvPicPr>
        <p:blipFill>
          <a:blip r:embed="rId3">
            <a:alphaModFix/>
          </a:blip>
          <a:stretch>
            <a:fillRect/>
          </a:stretch>
        </p:blipFill>
        <p:spPr>
          <a:xfrm>
            <a:off x="10525025" y="5035725"/>
            <a:ext cx="1400175" cy="1419225"/>
          </a:xfrm>
          <a:prstGeom prst="rect">
            <a:avLst/>
          </a:prstGeom>
          <a:noFill/>
          <a:ln>
            <a:noFill/>
          </a:ln>
        </p:spPr>
      </p:pic>
      <p:pic>
        <p:nvPicPr>
          <p:cNvPr id="228" name="Google Shape;228;p3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167300" y="1862425"/>
            <a:ext cx="2911575" cy="3761041"/>
          </a:xfrm>
          <a:prstGeom prst="rect">
            <a:avLst/>
          </a:prstGeom>
          <a:noFill/>
          <a:ln w="38100" cap="flat" cmpd="sng">
            <a:solidFill>
              <a:schemeClr val="dk1"/>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5"/>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a:t>Key Terms Needed</a:t>
            </a:r>
            <a:r>
              <a:rPr lang="en-US" sz="1100">
                <a:latin typeface="Arial"/>
                <a:ea typeface="Arial"/>
                <a:cs typeface="Arial"/>
                <a:sym typeface="Arial"/>
              </a:rPr>
              <a:t> </a:t>
            </a:r>
            <a:endParaRPr b="1"/>
          </a:p>
        </p:txBody>
      </p:sp>
      <p:sp>
        <p:nvSpPr>
          <p:cNvPr id="235" name="Google Shape;235;p35"/>
          <p:cNvSpPr txBox="1">
            <a:spLocks noGrp="1"/>
          </p:cNvSpPr>
          <p:nvPr>
            <p:ph type="body" idx="1"/>
          </p:nvPr>
        </p:nvSpPr>
        <p:spPr>
          <a:xfrm>
            <a:off x="609600" y="1600200"/>
            <a:ext cx="10972800" cy="4396800"/>
          </a:xfrm>
          <a:prstGeom prst="rect">
            <a:avLst/>
          </a:prstGeom>
          <a:noFill/>
          <a:ln>
            <a:noFill/>
          </a:ln>
        </p:spPr>
        <p:txBody>
          <a:bodyPr spcFirstLastPara="1" wrap="square" lIns="91425" tIns="91425" rIns="91425" bIns="91425" anchor="t" anchorCtr="0">
            <a:noAutofit/>
          </a:bodyPr>
          <a:lstStyle/>
          <a:p>
            <a:pPr marL="457200" lvl="0" indent="-381000" algn="l" rtl="0">
              <a:lnSpc>
                <a:spcPct val="90000"/>
              </a:lnSpc>
              <a:spcBef>
                <a:spcPts val="0"/>
              </a:spcBef>
              <a:spcAft>
                <a:spcPts val="0"/>
              </a:spcAft>
              <a:buSzPts val="2400"/>
              <a:buChar char="•"/>
            </a:pPr>
            <a:r>
              <a:rPr lang="en-US" sz="2400" b="1" u="sng"/>
              <a:t>Unexpected behavior</a:t>
            </a:r>
            <a:r>
              <a:rPr lang="en-US" sz="2400"/>
              <a:t>: Any behavior that is not included among the expected behaviors at school that are listed on your </a:t>
            </a:r>
            <a:r>
              <a:rPr lang="en-US" sz="2400" b="1"/>
              <a:t>schoolwide matrix</a:t>
            </a:r>
            <a:r>
              <a:rPr lang="en-US" sz="2400"/>
              <a:t> or </a:t>
            </a:r>
            <a:r>
              <a:rPr lang="en-US" sz="2400" b="1"/>
              <a:t>classroom rules and procedures or matrix.</a:t>
            </a:r>
            <a:r>
              <a:rPr lang="en-US" sz="2400"/>
              <a:t> Sometimes referred to as </a:t>
            </a:r>
            <a:r>
              <a:rPr lang="en-US" sz="2400" i="1"/>
              <a:t>contextually inappropriate behaviors. </a:t>
            </a:r>
            <a:r>
              <a:rPr lang="en-US" sz="2400"/>
              <a:t>Previously such behavior was referred to as “</a:t>
            </a:r>
            <a:r>
              <a:rPr lang="en-US" sz="2400" i="1"/>
              <a:t>problem</a:t>
            </a:r>
            <a:r>
              <a:rPr lang="en-US" sz="2400"/>
              <a:t>” or “</a:t>
            </a:r>
            <a:r>
              <a:rPr lang="en-US" sz="2400" i="1"/>
              <a:t>inappropriate</a:t>
            </a:r>
            <a:r>
              <a:rPr lang="en-US" sz="2400"/>
              <a:t>” behavior.</a:t>
            </a:r>
            <a:endParaRPr sz="2400"/>
          </a:p>
          <a:p>
            <a:pPr marL="457200" lvl="0" indent="-381000" algn="l" rtl="0">
              <a:lnSpc>
                <a:spcPct val="90000"/>
              </a:lnSpc>
              <a:spcBef>
                <a:spcPts val="0"/>
              </a:spcBef>
              <a:spcAft>
                <a:spcPts val="0"/>
              </a:spcAft>
              <a:buSzPts val="2400"/>
              <a:buChar char="•"/>
            </a:pPr>
            <a:r>
              <a:rPr lang="en-US" sz="2400" b="1" u="sng"/>
              <a:t>Office-managed behavior</a:t>
            </a:r>
            <a:r>
              <a:rPr lang="en-US" sz="2400"/>
              <a:t>: Behaviors that include potentially illegal activities, serious disruptions to learning, or unsafe acts that pose a danger to the student or others. The administration is directly involved with office-managed behaviors. These behaviors are often referred to as “</a:t>
            </a:r>
            <a:r>
              <a:rPr lang="en-US" sz="2400" i="1"/>
              <a:t>majors</a:t>
            </a:r>
            <a:r>
              <a:rPr lang="en-US" sz="2400"/>
              <a:t>.”</a:t>
            </a:r>
            <a:endParaRPr sz="2400"/>
          </a:p>
          <a:p>
            <a:pPr marL="457200" lvl="0" indent="-381000" algn="l" rtl="0">
              <a:lnSpc>
                <a:spcPct val="90000"/>
              </a:lnSpc>
              <a:spcBef>
                <a:spcPts val="0"/>
              </a:spcBef>
              <a:spcAft>
                <a:spcPts val="0"/>
              </a:spcAft>
              <a:buSzPts val="2400"/>
              <a:buChar char="•"/>
            </a:pPr>
            <a:r>
              <a:rPr lang="en-US" sz="2400" b="1" u="sng"/>
              <a:t>Staff-managed behavior:</a:t>
            </a:r>
            <a:r>
              <a:rPr lang="en-US" sz="2400"/>
              <a:t> All unexpected behaviors that are not listed as office-managed. Staff are responsible for managing and intervening with these behaviors. These behaviors are often referred to as “</a:t>
            </a:r>
            <a:r>
              <a:rPr lang="en-US" sz="2400" i="1"/>
              <a:t>minors.</a:t>
            </a:r>
            <a:r>
              <a:rPr lang="en-US" sz="2400"/>
              <a:t>”</a:t>
            </a:r>
            <a:endParaRPr sz="2400"/>
          </a:p>
          <a:p>
            <a:pPr marL="25400" lvl="0" indent="0" algn="l" rtl="0">
              <a:lnSpc>
                <a:spcPct val="115000"/>
              </a:lnSpc>
              <a:spcBef>
                <a:spcPts val="600"/>
              </a:spcBef>
              <a:spcAft>
                <a:spcPts val="0"/>
              </a:spcAft>
              <a:buClr>
                <a:schemeClr val="dk1"/>
              </a:buClr>
              <a:buSzPts val="1100"/>
              <a:buFont typeface="Arial"/>
              <a:buNone/>
            </a:pPr>
            <a:endParaRPr sz="2100" b="1"/>
          </a:p>
          <a:p>
            <a:pPr marL="457200" marR="0" lvl="0" indent="-228600" algn="l" rtl="0">
              <a:lnSpc>
                <a:spcPct val="100000"/>
              </a:lnSpc>
              <a:spcBef>
                <a:spcPts val="640"/>
              </a:spcBef>
              <a:spcAft>
                <a:spcPts val="0"/>
              </a:spcAft>
              <a:buClr>
                <a:srgbClr val="FF0000"/>
              </a:buClr>
              <a:buSzPts val="3200"/>
              <a:buFont typeface="Arial"/>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6"/>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a:t>Reflective Questions</a:t>
            </a:r>
            <a:endParaRPr/>
          </a:p>
        </p:txBody>
      </p:sp>
      <p:sp>
        <p:nvSpPr>
          <p:cNvPr id="242" name="Google Shape;242;p36"/>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Autofit/>
          </a:bodyPr>
          <a:lstStyle/>
          <a:p>
            <a:pPr marL="457200" lvl="0" indent="-431800" algn="l" rtl="0">
              <a:lnSpc>
                <a:spcPct val="115000"/>
              </a:lnSpc>
              <a:spcBef>
                <a:spcPts val="0"/>
              </a:spcBef>
              <a:spcAft>
                <a:spcPts val="0"/>
              </a:spcAft>
              <a:buSzPts val="3200"/>
              <a:buChar char="•"/>
            </a:pPr>
            <a:r>
              <a:rPr lang="en-US"/>
              <a:t>What unexpected behavior keeps occurring in your classroom?</a:t>
            </a:r>
            <a:endParaRPr/>
          </a:p>
          <a:p>
            <a:pPr marL="457200" lvl="0" indent="-431800" algn="l" rtl="0">
              <a:lnSpc>
                <a:spcPct val="115000"/>
              </a:lnSpc>
              <a:spcBef>
                <a:spcPts val="0"/>
              </a:spcBef>
              <a:spcAft>
                <a:spcPts val="0"/>
              </a:spcAft>
              <a:buSzPts val="3200"/>
              <a:buChar char="•"/>
            </a:pPr>
            <a:r>
              <a:rPr lang="en-US"/>
              <a:t>What might the student be communicating, obtaining or avoiding?</a:t>
            </a:r>
            <a:endParaRPr/>
          </a:p>
          <a:p>
            <a:pPr marL="457200" lvl="0" indent="-431800" algn="l" rtl="0">
              <a:lnSpc>
                <a:spcPct val="115000"/>
              </a:lnSpc>
              <a:spcBef>
                <a:spcPts val="0"/>
              </a:spcBef>
              <a:spcAft>
                <a:spcPts val="0"/>
              </a:spcAft>
              <a:buSzPts val="3200"/>
              <a:buChar char="•"/>
            </a:pPr>
            <a:r>
              <a:rPr lang="en-US"/>
              <a:t>How am I responding to unexpected behaviors?</a:t>
            </a:r>
            <a:endParaRPr/>
          </a:p>
          <a:p>
            <a:pPr marL="457200" lvl="0" indent="-431800" algn="l" rtl="0">
              <a:lnSpc>
                <a:spcPct val="115000"/>
              </a:lnSpc>
              <a:spcBef>
                <a:spcPts val="0"/>
              </a:spcBef>
              <a:spcAft>
                <a:spcPts val="0"/>
              </a:spcAft>
              <a:buSzPts val="3200"/>
              <a:buChar char="•"/>
            </a:pPr>
            <a:r>
              <a:rPr lang="en-US"/>
              <a:t>Is my response reducing unexpected behavior and increasing the expected behavior?</a:t>
            </a:r>
            <a:endParaRPr/>
          </a:p>
          <a:p>
            <a:pPr marL="0" lvl="0" indent="0" algn="l" rtl="0">
              <a:lnSpc>
                <a:spcPct val="115000"/>
              </a:lnSpc>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7"/>
          <p:cNvSpPr txBox="1">
            <a:spLocks noGrp="1"/>
          </p:cNvSpPr>
          <p:nvPr>
            <p:ph type="title"/>
          </p:nvPr>
        </p:nvSpPr>
        <p:spPr>
          <a:xfrm>
            <a:off x="105975" y="3705275"/>
            <a:ext cx="121920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US" sz="2800"/>
              <a:t>“If a child doesn't know how to read, we teach.</a:t>
            </a:r>
            <a:endParaRPr sz="2800"/>
          </a:p>
          <a:p>
            <a:pPr marL="0" lvl="0" indent="0" algn="ctr" rtl="0">
              <a:spcBef>
                <a:spcPts val="0"/>
              </a:spcBef>
              <a:spcAft>
                <a:spcPts val="0"/>
              </a:spcAft>
              <a:buClr>
                <a:schemeClr val="dk1"/>
              </a:buClr>
              <a:buSzPts val="1100"/>
              <a:buFont typeface="Arial"/>
              <a:buNone/>
            </a:pPr>
            <a:r>
              <a:rPr lang="en-US" sz="2800"/>
              <a:t>If a child doesn't know how to swim, we teach.</a:t>
            </a:r>
            <a:endParaRPr sz="2800"/>
          </a:p>
          <a:p>
            <a:pPr marL="0" lvl="0" indent="0" algn="ctr" rtl="0">
              <a:spcBef>
                <a:spcPts val="0"/>
              </a:spcBef>
              <a:spcAft>
                <a:spcPts val="0"/>
              </a:spcAft>
              <a:buClr>
                <a:schemeClr val="dk1"/>
              </a:buClr>
              <a:buSzPts val="1100"/>
              <a:buFont typeface="Arial"/>
              <a:buNone/>
            </a:pPr>
            <a:r>
              <a:rPr lang="en-US" sz="2800"/>
              <a:t>If a child doesn't know how to multiply, we teach.</a:t>
            </a:r>
            <a:endParaRPr sz="2800"/>
          </a:p>
          <a:p>
            <a:pPr marL="0" lvl="0" indent="0" algn="ctr" rtl="0">
              <a:spcBef>
                <a:spcPts val="0"/>
              </a:spcBef>
              <a:spcAft>
                <a:spcPts val="0"/>
              </a:spcAft>
              <a:buClr>
                <a:schemeClr val="dk1"/>
              </a:buClr>
              <a:buSzPts val="1100"/>
              <a:buFont typeface="Arial"/>
              <a:buNone/>
            </a:pPr>
            <a:r>
              <a:rPr lang="en-US" sz="2800"/>
              <a:t>If a child doesn't know how to drive, we teach.</a:t>
            </a:r>
            <a:endParaRPr sz="2800"/>
          </a:p>
          <a:p>
            <a:pPr marL="0" lvl="0" indent="0" algn="ctr" rtl="0">
              <a:spcBef>
                <a:spcPts val="0"/>
              </a:spcBef>
              <a:spcAft>
                <a:spcPts val="0"/>
              </a:spcAft>
              <a:buClr>
                <a:schemeClr val="dk1"/>
              </a:buClr>
              <a:buSzPts val="1100"/>
              <a:buFont typeface="Arial"/>
              <a:buNone/>
            </a:pPr>
            <a:r>
              <a:rPr lang="en-US" sz="2800"/>
              <a:t>If a child doesn't know how to behave, we... teach? ...punish?</a:t>
            </a:r>
            <a:endParaRPr sz="2800"/>
          </a:p>
          <a:p>
            <a:pPr marL="0" lvl="0" indent="0" algn="ctr" rtl="0">
              <a:spcBef>
                <a:spcPts val="0"/>
              </a:spcBef>
              <a:spcAft>
                <a:spcPts val="0"/>
              </a:spcAft>
              <a:buNone/>
            </a:pPr>
            <a:r>
              <a:rPr lang="en-US" sz="2800"/>
              <a:t>Why can't we finish the last sentence as automatically as we do the others?” </a:t>
            </a:r>
            <a:endParaRPr sz="2800"/>
          </a:p>
          <a:p>
            <a:pPr marL="0" lvl="0" indent="0" algn="ctr" rtl="0">
              <a:spcBef>
                <a:spcPts val="0"/>
              </a:spcBef>
              <a:spcAft>
                <a:spcPts val="0"/>
              </a:spcAft>
              <a:buNone/>
            </a:pPr>
            <a:r>
              <a:rPr lang="en-US" sz="2800"/>
              <a:t>												</a:t>
            </a:r>
            <a:endParaRPr sz="2800"/>
          </a:p>
          <a:p>
            <a:pPr marL="0" lvl="0" indent="0" algn="ctr" rtl="0">
              <a:spcBef>
                <a:spcPts val="0"/>
              </a:spcBef>
              <a:spcAft>
                <a:spcPts val="0"/>
              </a:spcAft>
              <a:buNone/>
            </a:pPr>
            <a:r>
              <a:rPr lang="en-US" sz="2800"/>
              <a:t>														</a:t>
            </a:r>
            <a:r>
              <a:rPr lang="en-US" sz="2000"/>
              <a:t>John Herner, Counterpoint p. 2  1998</a:t>
            </a:r>
            <a:endParaRPr sz="2000"/>
          </a:p>
        </p:txBody>
      </p:sp>
      <p:sp>
        <p:nvSpPr>
          <p:cNvPr id="248" name="Google Shape;248;p37"/>
          <p:cNvSpPr txBox="1"/>
          <p:nvPr/>
        </p:nvSpPr>
        <p:spPr>
          <a:xfrm>
            <a:off x="569700" y="252400"/>
            <a:ext cx="10903500" cy="114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400" b="1">
                <a:solidFill>
                  <a:schemeClr val="dk1"/>
                </a:solidFill>
                <a:latin typeface="Calibri"/>
                <a:ea typeface="Calibri"/>
                <a:cs typeface="Calibri"/>
                <a:sym typeface="Calibri"/>
              </a:rPr>
              <a:t>Rationale:</a:t>
            </a:r>
            <a:endParaRPr sz="4400" b="1">
              <a:solidFill>
                <a:schemeClr val="dk1"/>
              </a:solidFill>
              <a:latin typeface="Calibri"/>
              <a:ea typeface="Calibri"/>
              <a:cs typeface="Calibri"/>
              <a:sym typeface="Calibri"/>
            </a:endParaRPr>
          </a:p>
          <a:p>
            <a:pPr marL="0" lvl="0" indent="0" algn="ctr" rtl="0">
              <a:spcBef>
                <a:spcPts val="0"/>
              </a:spcBef>
              <a:spcAft>
                <a:spcPts val="0"/>
              </a:spcAft>
              <a:buNone/>
            </a:pPr>
            <a:r>
              <a:rPr lang="en-US" sz="3800" b="1">
                <a:solidFill>
                  <a:schemeClr val="dk1"/>
                </a:solidFill>
                <a:latin typeface="Calibri"/>
                <a:ea typeface="Calibri"/>
                <a:cs typeface="Calibri"/>
                <a:sym typeface="Calibri"/>
              </a:rPr>
              <a:t>Behavior Errors are Learning Errors</a:t>
            </a:r>
            <a:endParaRPr sz="3800" b="1">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8"/>
          <p:cNvSpPr txBox="1">
            <a:spLocks noGrp="1"/>
          </p:cNvSpPr>
          <p:nvPr>
            <p:ph type="title"/>
          </p:nvPr>
        </p:nvSpPr>
        <p:spPr>
          <a:xfrm>
            <a:off x="1045941" y="2453812"/>
            <a:ext cx="10363200" cy="136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Why Do Students Behave Unexpectedly?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9"/>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i="1"/>
              <a:t>Why </a:t>
            </a:r>
            <a:r>
              <a:rPr lang="en-US"/>
              <a:t>do students behave unexpectedly</a:t>
            </a:r>
            <a:endParaRPr/>
          </a:p>
        </p:txBody>
      </p:sp>
      <p:sp>
        <p:nvSpPr>
          <p:cNvPr id="259" name="Google Shape;259;p39"/>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They don’t know the expected behavior, or they are not yet fluent in the behavior.</a:t>
            </a:r>
            <a:endParaRPr/>
          </a:p>
          <a:p>
            <a:pPr marL="457200" lvl="0" indent="-431800" algn="l" rtl="0">
              <a:spcBef>
                <a:spcPts val="0"/>
              </a:spcBef>
              <a:spcAft>
                <a:spcPts val="0"/>
              </a:spcAft>
              <a:buSzPts val="3200"/>
              <a:buChar char="•"/>
            </a:pPr>
            <a:r>
              <a:rPr lang="en-US"/>
              <a:t>They know and can perform the behavior, but have learned, over time certain behaviors will get them something they need.</a:t>
            </a:r>
            <a:endParaRPr/>
          </a:p>
        </p:txBody>
      </p:sp>
      <p:sp>
        <p:nvSpPr>
          <p:cNvPr id="260" name="Google Shape;260;p39"/>
          <p:cNvSpPr txBox="1"/>
          <p:nvPr/>
        </p:nvSpPr>
        <p:spPr>
          <a:xfrm>
            <a:off x="7727250" y="5484900"/>
            <a:ext cx="4274100" cy="64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chemeClr val="dk1"/>
                </a:solidFill>
                <a:latin typeface="Calibri"/>
                <a:ea typeface="Calibri"/>
                <a:cs typeface="Calibri"/>
                <a:sym typeface="Calibri"/>
              </a:rPr>
              <a:t>Gresham, Sugai, &amp; Horner (2001)</a:t>
            </a:r>
            <a:endParaRPr sz="24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0"/>
          <p:cNvSpPr txBox="1">
            <a:spLocks noGrp="1"/>
          </p:cNvSpPr>
          <p:nvPr>
            <p:ph type="title"/>
          </p:nvPr>
        </p:nvSpPr>
        <p:spPr>
          <a:xfrm>
            <a:off x="609600" y="1972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9000" dirty="0">
                <a:solidFill>
                  <a:srgbClr val="38761D"/>
                </a:solidFill>
                <a:latin typeface="Old Standard TT"/>
                <a:ea typeface="Old Standard TT"/>
                <a:cs typeface="Old Standard TT"/>
                <a:sym typeface="Old Standard TT"/>
              </a:rPr>
              <a:t>A</a:t>
            </a:r>
            <a:r>
              <a:rPr lang="en-US" sz="9000" dirty="0">
                <a:latin typeface="Old Standard TT"/>
                <a:ea typeface="Old Standard TT"/>
                <a:cs typeface="Old Standard TT"/>
                <a:sym typeface="Old Standard TT"/>
              </a:rPr>
              <a:t>-</a:t>
            </a:r>
            <a:r>
              <a:rPr lang="en-US" sz="9000" dirty="0">
                <a:solidFill>
                  <a:srgbClr val="FF0000"/>
                </a:solidFill>
                <a:latin typeface="Old Standard TT"/>
                <a:ea typeface="Old Standard TT"/>
                <a:cs typeface="Old Standard TT"/>
                <a:sym typeface="Old Standard TT"/>
              </a:rPr>
              <a:t>B</a:t>
            </a:r>
            <a:r>
              <a:rPr lang="en-US" sz="9000" dirty="0">
                <a:latin typeface="Old Standard TT"/>
                <a:ea typeface="Old Standard TT"/>
                <a:cs typeface="Old Standard TT"/>
                <a:sym typeface="Old Standard TT"/>
              </a:rPr>
              <a:t>-</a:t>
            </a:r>
            <a:r>
              <a:rPr lang="en-US" sz="9000" dirty="0">
                <a:solidFill>
                  <a:srgbClr val="38761D"/>
                </a:solidFill>
                <a:latin typeface="Old Standard TT"/>
                <a:ea typeface="Old Standard TT"/>
                <a:cs typeface="Old Standard TT"/>
                <a:sym typeface="Old Standard TT"/>
              </a:rPr>
              <a:t>C</a:t>
            </a:r>
            <a:endParaRPr sz="9000" dirty="0">
              <a:solidFill>
                <a:srgbClr val="38761D"/>
              </a:solidFill>
              <a:latin typeface="Old Standard TT"/>
              <a:ea typeface="Old Standard TT"/>
              <a:cs typeface="Old Standard TT"/>
              <a:sym typeface="Old Standard TT"/>
            </a:endParaRPr>
          </a:p>
        </p:txBody>
      </p:sp>
      <p:graphicFrame>
        <p:nvGraphicFramePr>
          <p:cNvPr id="266" name="Google Shape;266;p40"/>
          <p:cNvGraphicFramePr/>
          <p:nvPr>
            <p:extLst>
              <p:ext uri="{D42A27DB-BD31-4B8C-83A1-F6EECF244321}">
                <p14:modId xmlns:p14="http://schemas.microsoft.com/office/powerpoint/2010/main" val="4205150735"/>
              </p:ext>
            </p:extLst>
          </p:nvPr>
        </p:nvGraphicFramePr>
        <p:xfrm>
          <a:off x="828650" y="2351350"/>
          <a:ext cx="10287000" cy="3139380"/>
        </p:xfrm>
        <a:graphic>
          <a:graphicData uri="http://schemas.openxmlformats.org/drawingml/2006/table">
            <a:tbl>
              <a:tblPr firstRow="1">
                <a:noFill/>
                <a:tableStyleId>{066A0D6D-5DC2-4ABB-AE6E-3567FBC37C5B}</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sz="3200" b="1"/>
                        <a:t>Antecedent</a:t>
                      </a:r>
                      <a:endParaRPr sz="3200" b="1"/>
                    </a:p>
                  </a:txBody>
                  <a:tcPr marL="91425" marR="91425" marT="91425" marB="91425">
                    <a:solidFill>
                      <a:srgbClr val="A4C2F4"/>
                    </a:solidFill>
                  </a:tcPr>
                </a:tc>
                <a:tc>
                  <a:txBody>
                    <a:bodyPr/>
                    <a:lstStyle/>
                    <a:p>
                      <a:pPr marL="0" lvl="0" indent="0" algn="ctr" rtl="0">
                        <a:spcBef>
                          <a:spcPts val="0"/>
                        </a:spcBef>
                        <a:spcAft>
                          <a:spcPts val="0"/>
                        </a:spcAft>
                        <a:buNone/>
                      </a:pPr>
                      <a:r>
                        <a:rPr lang="en-US" sz="3200" b="1"/>
                        <a:t>Behavior</a:t>
                      </a:r>
                      <a:endParaRPr sz="3200" b="1"/>
                    </a:p>
                  </a:txBody>
                  <a:tcPr marL="91425" marR="91425" marT="91425" marB="91425">
                    <a:solidFill>
                      <a:srgbClr val="A4C2F4"/>
                    </a:solidFill>
                  </a:tcPr>
                </a:tc>
                <a:tc>
                  <a:txBody>
                    <a:bodyPr/>
                    <a:lstStyle/>
                    <a:p>
                      <a:pPr marL="0" lvl="0" indent="0" algn="ctr" rtl="0">
                        <a:spcBef>
                          <a:spcPts val="0"/>
                        </a:spcBef>
                        <a:spcAft>
                          <a:spcPts val="0"/>
                        </a:spcAft>
                        <a:buNone/>
                      </a:pPr>
                      <a:r>
                        <a:rPr lang="en-US" sz="3200" b="1"/>
                        <a:t>Consequence</a:t>
                      </a:r>
                      <a:endParaRPr sz="3200" b="1"/>
                    </a:p>
                  </a:txBody>
                  <a:tcPr marL="91425" marR="91425" marT="91425" marB="91425">
                    <a:solidFill>
                      <a:srgbClr val="A4C2F4"/>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2500"/>
                        <a:t>Event or condition that signals or triggers a behavior</a:t>
                      </a:r>
                      <a:endParaRPr sz="2500"/>
                    </a:p>
                  </a:txBody>
                  <a:tcPr marL="91425" marR="91425" marT="91425" marB="91425"/>
                </a:tc>
                <a:tc>
                  <a:txBody>
                    <a:bodyPr/>
                    <a:lstStyle/>
                    <a:p>
                      <a:pPr marL="0" lvl="0" indent="0" algn="l" rtl="0">
                        <a:spcBef>
                          <a:spcPts val="0"/>
                        </a:spcBef>
                        <a:spcAft>
                          <a:spcPts val="0"/>
                        </a:spcAft>
                        <a:buNone/>
                      </a:pPr>
                      <a:r>
                        <a:rPr lang="en-US" sz="2500"/>
                        <a:t>An observable act. What the student does. Actions or reactions to the Antecedent</a:t>
                      </a:r>
                      <a:endParaRPr sz="2500"/>
                    </a:p>
                  </a:txBody>
                  <a:tcPr marL="91425" marR="91425" marT="91425" marB="91425"/>
                </a:tc>
                <a:tc>
                  <a:txBody>
                    <a:bodyPr/>
                    <a:lstStyle/>
                    <a:p>
                      <a:pPr marL="0" lvl="0" indent="0" algn="l" rtl="0">
                        <a:spcBef>
                          <a:spcPts val="0"/>
                        </a:spcBef>
                        <a:spcAft>
                          <a:spcPts val="0"/>
                        </a:spcAft>
                        <a:buNone/>
                      </a:pPr>
                      <a:r>
                        <a:rPr lang="en-US" sz="2500" dirty="0"/>
                        <a:t>Event, condition or outcome immediately following the behavior. Impacts future occurrence of the behavior</a:t>
                      </a:r>
                      <a:endParaRPr sz="2500" dirty="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70"/>
        <p:cNvGrpSpPr/>
        <p:nvPr/>
      </p:nvGrpSpPr>
      <p:grpSpPr>
        <a:xfrm>
          <a:off x="0" y="0"/>
          <a:ext cx="0" cy="0"/>
          <a:chOff x="0" y="0"/>
          <a:chExt cx="0" cy="0"/>
        </a:xfrm>
      </p:grpSpPr>
      <p:sp>
        <p:nvSpPr>
          <p:cNvPr id="271" name="Google Shape;271;p41"/>
          <p:cNvSpPr txBox="1">
            <a:spLocks noGrp="1"/>
          </p:cNvSpPr>
          <p:nvPr>
            <p:ph type="title"/>
          </p:nvPr>
        </p:nvSpPr>
        <p:spPr>
          <a:xfrm>
            <a:off x="839788" y="365126"/>
            <a:ext cx="10515600" cy="132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Functions of Behavior</a:t>
            </a:r>
            <a:endParaRPr/>
          </a:p>
        </p:txBody>
      </p:sp>
      <p:sp>
        <p:nvSpPr>
          <p:cNvPr id="272" name="Google Shape;272;p41"/>
          <p:cNvSpPr txBox="1">
            <a:spLocks noGrp="1"/>
          </p:cNvSpPr>
          <p:nvPr>
            <p:ph type="body" idx="1"/>
          </p:nvPr>
        </p:nvSpPr>
        <p:spPr>
          <a:xfrm>
            <a:off x="839789" y="1681163"/>
            <a:ext cx="5157900" cy="823800"/>
          </a:xfrm>
          <a:prstGeom prst="rect">
            <a:avLst/>
          </a:prstGeom>
        </p:spPr>
        <p:txBody>
          <a:bodyPr spcFirstLastPara="1" wrap="square" lIns="91425" tIns="91425" rIns="91425" bIns="91425" anchor="b" anchorCtr="0">
            <a:noAutofit/>
          </a:bodyPr>
          <a:lstStyle/>
          <a:p>
            <a:pPr marL="0" lvl="0" indent="0" algn="l" rtl="0">
              <a:spcBef>
                <a:spcPts val="640"/>
              </a:spcBef>
              <a:spcAft>
                <a:spcPts val="0"/>
              </a:spcAft>
              <a:buNone/>
            </a:pPr>
            <a:r>
              <a:rPr lang="en-US" sz="3200"/>
              <a:t>Gain</a:t>
            </a:r>
            <a:endParaRPr sz="3200"/>
          </a:p>
        </p:txBody>
      </p:sp>
      <p:sp>
        <p:nvSpPr>
          <p:cNvPr id="273" name="Google Shape;273;p41"/>
          <p:cNvSpPr txBox="1">
            <a:spLocks noGrp="1"/>
          </p:cNvSpPr>
          <p:nvPr>
            <p:ph type="body" idx="2"/>
          </p:nvPr>
        </p:nvSpPr>
        <p:spPr>
          <a:xfrm>
            <a:off x="839789" y="2505075"/>
            <a:ext cx="5157900" cy="36846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a:t>Adult attention</a:t>
            </a:r>
            <a:endParaRPr/>
          </a:p>
          <a:p>
            <a:pPr marL="0" lvl="0" indent="0" algn="l" rtl="0">
              <a:spcBef>
                <a:spcPts val="640"/>
              </a:spcBef>
              <a:spcAft>
                <a:spcPts val="0"/>
              </a:spcAft>
              <a:buNone/>
            </a:pPr>
            <a:r>
              <a:rPr lang="en-US"/>
              <a:t>Peer attention</a:t>
            </a:r>
            <a:endParaRPr/>
          </a:p>
          <a:p>
            <a:pPr marL="0" lvl="0" indent="0" algn="l" rtl="0">
              <a:spcBef>
                <a:spcPts val="640"/>
              </a:spcBef>
              <a:spcAft>
                <a:spcPts val="0"/>
              </a:spcAft>
              <a:buNone/>
            </a:pPr>
            <a:r>
              <a:rPr lang="en-US"/>
              <a:t>Object or activity</a:t>
            </a:r>
            <a:endParaRPr/>
          </a:p>
          <a:p>
            <a:pPr marL="0" lvl="0" indent="0" algn="l" rtl="0">
              <a:spcBef>
                <a:spcPts val="640"/>
              </a:spcBef>
              <a:spcAft>
                <a:spcPts val="0"/>
              </a:spcAft>
              <a:buNone/>
            </a:pPr>
            <a:r>
              <a:rPr lang="en-US"/>
              <a:t>Sensory stimulation</a:t>
            </a:r>
            <a:endParaRPr/>
          </a:p>
        </p:txBody>
      </p:sp>
      <p:sp>
        <p:nvSpPr>
          <p:cNvPr id="274" name="Google Shape;274;p41"/>
          <p:cNvSpPr txBox="1">
            <a:spLocks noGrp="1"/>
          </p:cNvSpPr>
          <p:nvPr>
            <p:ph type="body" idx="3"/>
          </p:nvPr>
        </p:nvSpPr>
        <p:spPr>
          <a:xfrm>
            <a:off x="6172201" y="1681163"/>
            <a:ext cx="5183100" cy="823800"/>
          </a:xfrm>
          <a:prstGeom prst="rect">
            <a:avLst/>
          </a:prstGeom>
        </p:spPr>
        <p:txBody>
          <a:bodyPr spcFirstLastPara="1" wrap="square" lIns="91425" tIns="91425" rIns="91425" bIns="91425" anchor="b" anchorCtr="0">
            <a:noAutofit/>
          </a:bodyPr>
          <a:lstStyle/>
          <a:p>
            <a:pPr marL="0" lvl="0" indent="0" algn="l" rtl="0">
              <a:spcBef>
                <a:spcPts val="640"/>
              </a:spcBef>
              <a:spcAft>
                <a:spcPts val="0"/>
              </a:spcAft>
              <a:buNone/>
            </a:pPr>
            <a:r>
              <a:rPr lang="en-US" sz="3200"/>
              <a:t>Escape/Avoid</a:t>
            </a:r>
            <a:endParaRPr sz="3200"/>
          </a:p>
        </p:txBody>
      </p:sp>
      <p:sp>
        <p:nvSpPr>
          <p:cNvPr id="275" name="Google Shape;275;p41"/>
          <p:cNvSpPr txBox="1">
            <a:spLocks noGrp="1"/>
          </p:cNvSpPr>
          <p:nvPr>
            <p:ph type="body" idx="4"/>
          </p:nvPr>
        </p:nvSpPr>
        <p:spPr>
          <a:xfrm>
            <a:off x="6172201" y="2505075"/>
            <a:ext cx="5183100" cy="36846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a:t>Adult attention</a:t>
            </a:r>
            <a:endParaRPr/>
          </a:p>
          <a:p>
            <a:pPr marL="0" lvl="0" indent="0" algn="l" rtl="0">
              <a:spcBef>
                <a:spcPts val="640"/>
              </a:spcBef>
              <a:spcAft>
                <a:spcPts val="0"/>
              </a:spcAft>
              <a:buNone/>
            </a:pPr>
            <a:r>
              <a:rPr lang="en-US"/>
              <a:t>Peer attention</a:t>
            </a:r>
            <a:endParaRPr/>
          </a:p>
          <a:p>
            <a:pPr marL="0" lvl="0" indent="0" algn="l" rtl="0">
              <a:spcBef>
                <a:spcPts val="640"/>
              </a:spcBef>
              <a:spcAft>
                <a:spcPts val="0"/>
              </a:spcAft>
              <a:buNone/>
            </a:pPr>
            <a:r>
              <a:rPr lang="en-US"/>
              <a:t>Object or activity</a:t>
            </a:r>
            <a:endParaRPr/>
          </a:p>
          <a:p>
            <a:pPr marL="0" lvl="0" indent="0" algn="l" rtl="0">
              <a:spcBef>
                <a:spcPts val="640"/>
              </a:spcBef>
              <a:spcAft>
                <a:spcPts val="0"/>
              </a:spcAft>
              <a:buNone/>
            </a:pPr>
            <a:r>
              <a:rPr lang="en-US"/>
              <a:t>Sensory stimulation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2"/>
          <p:cNvSpPr txBox="1">
            <a:spLocks noGrp="1"/>
          </p:cNvSpPr>
          <p:nvPr>
            <p:ph type="title"/>
          </p:nvPr>
        </p:nvSpPr>
        <p:spPr>
          <a:xfrm>
            <a:off x="1045941" y="2453812"/>
            <a:ext cx="10363200" cy="136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Why not Punish?</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3"/>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Typical Punishments</a:t>
            </a:r>
            <a:endParaRPr/>
          </a:p>
        </p:txBody>
      </p:sp>
      <p:sp>
        <p:nvSpPr>
          <p:cNvPr id="286" name="Google Shape;286;p43"/>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AutoNum type="arabicPeriod"/>
            </a:pPr>
            <a:r>
              <a:rPr lang="en-US"/>
              <a:t>Reprimands</a:t>
            </a:r>
            <a:endParaRPr/>
          </a:p>
          <a:p>
            <a:pPr marL="457200" lvl="0" indent="-431800" algn="l" rtl="0">
              <a:spcBef>
                <a:spcPts val="0"/>
              </a:spcBef>
              <a:spcAft>
                <a:spcPts val="0"/>
              </a:spcAft>
              <a:buSzPts val="3200"/>
              <a:buAutoNum type="arabicPeriod"/>
            </a:pPr>
            <a:r>
              <a:rPr lang="en-US"/>
              <a:t>Loss of privilege</a:t>
            </a:r>
            <a:endParaRPr/>
          </a:p>
          <a:p>
            <a:pPr marL="914400" lvl="1" indent="-406400" algn="l" rtl="0">
              <a:spcBef>
                <a:spcPts val="0"/>
              </a:spcBef>
              <a:spcAft>
                <a:spcPts val="0"/>
              </a:spcAft>
              <a:buSzPts val="2800"/>
              <a:buAutoNum type="alphaLcPeriod"/>
            </a:pPr>
            <a:r>
              <a:rPr lang="en-US"/>
              <a:t>Recess</a:t>
            </a:r>
            <a:endParaRPr/>
          </a:p>
          <a:p>
            <a:pPr marL="914400" lvl="1" indent="-406400" algn="l" rtl="0">
              <a:spcBef>
                <a:spcPts val="0"/>
              </a:spcBef>
              <a:spcAft>
                <a:spcPts val="0"/>
              </a:spcAft>
              <a:buSzPts val="2800"/>
              <a:buAutoNum type="alphaLcPeriod"/>
            </a:pPr>
            <a:r>
              <a:rPr lang="en-US"/>
              <a:t>Other Activity</a:t>
            </a:r>
            <a:endParaRPr/>
          </a:p>
          <a:p>
            <a:pPr marL="457200" lvl="0" indent="-431800" algn="l" rtl="0">
              <a:spcBef>
                <a:spcPts val="0"/>
              </a:spcBef>
              <a:spcAft>
                <a:spcPts val="0"/>
              </a:spcAft>
              <a:buSzPts val="3200"/>
              <a:buAutoNum type="arabicPeriod"/>
            </a:pPr>
            <a:r>
              <a:rPr lang="en-US"/>
              <a:t>Exclusion</a:t>
            </a:r>
            <a:endParaRPr/>
          </a:p>
          <a:p>
            <a:pPr marL="914400" lvl="1" indent="-406400" algn="l" rtl="0">
              <a:spcBef>
                <a:spcPts val="0"/>
              </a:spcBef>
              <a:spcAft>
                <a:spcPts val="0"/>
              </a:spcAft>
              <a:buSzPts val="2800"/>
              <a:buAutoNum type="alphaLcPeriod"/>
            </a:pPr>
            <a:r>
              <a:rPr lang="en-US"/>
              <a:t>Safe Seat</a:t>
            </a:r>
            <a:endParaRPr/>
          </a:p>
          <a:p>
            <a:pPr marL="914400" lvl="1" indent="-406400" algn="l" rtl="0">
              <a:spcBef>
                <a:spcPts val="0"/>
              </a:spcBef>
              <a:spcAft>
                <a:spcPts val="0"/>
              </a:spcAft>
              <a:buSzPts val="2800"/>
              <a:buAutoNum type="alphaLcPeriod"/>
            </a:pPr>
            <a:r>
              <a:rPr lang="en-US"/>
              <a:t>Buddy Room</a:t>
            </a:r>
            <a:endParaRPr/>
          </a:p>
          <a:p>
            <a:pPr marL="914400" lvl="1" indent="-406400" algn="l" rtl="0">
              <a:spcBef>
                <a:spcPts val="0"/>
              </a:spcBef>
              <a:spcAft>
                <a:spcPts val="0"/>
              </a:spcAft>
              <a:buSzPts val="2800"/>
              <a:buAutoNum type="alphaLcPeriod"/>
            </a:pPr>
            <a:r>
              <a:rPr lang="en-US"/>
              <a:t>Intervention</a:t>
            </a:r>
            <a:endParaRPr/>
          </a:p>
          <a:p>
            <a:pPr marL="0" lvl="0" indent="0" algn="l" rtl="0">
              <a:spcBef>
                <a:spcPts val="64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4"/>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What to do instead</a:t>
            </a:r>
            <a:endParaRPr/>
          </a:p>
        </p:txBody>
      </p:sp>
      <p:sp>
        <p:nvSpPr>
          <p:cNvPr id="292" name="Google Shape;292;p44"/>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Prevent</a:t>
            </a:r>
            <a:endParaRPr/>
          </a:p>
          <a:p>
            <a:pPr marL="457200" lvl="0" indent="-431800" algn="l" rtl="0">
              <a:spcBef>
                <a:spcPts val="0"/>
              </a:spcBef>
              <a:spcAft>
                <a:spcPts val="0"/>
              </a:spcAft>
              <a:buSzPts val="3200"/>
              <a:buChar char="•"/>
            </a:pPr>
            <a:r>
              <a:rPr lang="en-US"/>
              <a:t>Respond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5"/>
          <p:cNvSpPr txBox="1">
            <a:spLocks noGrp="1"/>
          </p:cNvSpPr>
          <p:nvPr>
            <p:ph type="title"/>
          </p:nvPr>
        </p:nvSpPr>
        <p:spPr>
          <a:xfrm>
            <a:off x="1045941" y="2453812"/>
            <a:ext cx="10363200" cy="136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Prevent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6"/>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Build Relationships</a:t>
            </a:r>
            <a:endParaRPr/>
          </a:p>
        </p:txBody>
      </p:sp>
      <p:sp>
        <p:nvSpPr>
          <p:cNvPr id="303" name="Google Shape;303;p46"/>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Greet students at the door</a:t>
            </a:r>
            <a:endParaRPr/>
          </a:p>
          <a:p>
            <a:pPr marL="914400" lvl="1" indent="-406400" algn="l" rtl="0">
              <a:spcBef>
                <a:spcPts val="0"/>
              </a:spcBef>
              <a:spcAft>
                <a:spcPts val="0"/>
              </a:spcAft>
              <a:buSzPts val="2800"/>
              <a:buChar char="○"/>
            </a:pPr>
            <a:r>
              <a:rPr lang="en-US"/>
              <a:t>Choice</a:t>
            </a:r>
            <a:endParaRPr/>
          </a:p>
          <a:p>
            <a:pPr marL="457200" lvl="0" indent="-431800" algn="l" rtl="0">
              <a:spcBef>
                <a:spcPts val="0"/>
              </a:spcBef>
              <a:spcAft>
                <a:spcPts val="0"/>
              </a:spcAft>
              <a:buSzPts val="3200"/>
              <a:buChar char="●"/>
            </a:pPr>
            <a:r>
              <a:rPr lang="en-US"/>
              <a:t>Get to know the students</a:t>
            </a:r>
            <a:endParaRPr/>
          </a:p>
          <a:p>
            <a:pPr marL="914400" lvl="1" indent="-406400" algn="l" rtl="0">
              <a:spcBef>
                <a:spcPts val="0"/>
              </a:spcBef>
              <a:spcAft>
                <a:spcPts val="0"/>
              </a:spcAft>
              <a:buSzPts val="2800"/>
              <a:buChar char="○"/>
            </a:pPr>
            <a:r>
              <a:rPr lang="en-US"/>
              <a:t>2 for 10</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7"/>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Proactive &amp; Preventative </a:t>
            </a:r>
            <a:endParaRPr/>
          </a:p>
        </p:txBody>
      </p:sp>
      <p:sp>
        <p:nvSpPr>
          <p:cNvPr id="309" name="Google Shape;309;p47"/>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Expectations and Rules</a:t>
            </a:r>
            <a:endParaRPr/>
          </a:p>
          <a:p>
            <a:pPr marL="457200" lvl="0" indent="-431800" algn="l" rtl="0">
              <a:spcBef>
                <a:spcPts val="0"/>
              </a:spcBef>
              <a:spcAft>
                <a:spcPts val="0"/>
              </a:spcAft>
              <a:buSzPts val="3200"/>
              <a:buChar char="●"/>
            </a:pPr>
            <a:r>
              <a:rPr lang="en-US"/>
              <a:t>Procedures and Routines</a:t>
            </a:r>
            <a:endParaRPr/>
          </a:p>
          <a:p>
            <a:pPr marL="457200" lvl="0" indent="-431800" algn="l" rtl="0">
              <a:spcBef>
                <a:spcPts val="0"/>
              </a:spcBef>
              <a:spcAft>
                <a:spcPts val="0"/>
              </a:spcAft>
              <a:buSzPts val="3200"/>
              <a:buChar char="●"/>
            </a:pPr>
            <a:r>
              <a:rPr lang="en-US"/>
              <a:t>Encourage Expected Behavior</a:t>
            </a:r>
            <a:endParaRPr/>
          </a:p>
          <a:p>
            <a:pPr marL="457200" lvl="0" indent="-431800" algn="l" rtl="0">
              <a:spcBef>
                <a:spcPts val="0"/>
              </a:spcBef>
              <a:spcAft>
                <a:spcPts val="0"/>
              </a:spcAft>
              <a:buSzPts val="3200"/>
              <a:buChar char="●"/>
            </a:pPr>
            <a:r>
              <a:rPr lang="en-US"/>
              <a:t>Discourage Unexpected Behavior</a:t>
            </a:r>
            <a:endParaRPr/>
          </a:p>
          <a:p>
            <a:pPr marL="457200" lvl="0" indent="-431800" algn="l" rtl="0">
              <a:spcBef>
                <a:spcPts val="0"/>
              </a:spcBef>
              <a:spcAft>
                <a:spcPts val="0"/>
              </a:spcAft>
              <a:buSzPts val="3200"/>
              <a:buChar char="●"/>
            </a:pPr>
            <a:r>
              <a:rPr lang="en-US"/>
              <a:t>Active Supervision</a:t>
            </a:r>
            <a:endParaRPr/>
          </a:p>
          <a:p>
            <a:pPr marL="457200" lvl="0" indent="-431800" algn="l" rtl="0">
              <a:spcBef>
                <a:spcPts val="0"/>
              </a:spcBef>
              <a:spcAft>
                <a:spcPts val="0"/>
              </a:spcAft>
              <a:buSzPts val="3200"/>
              <a:buChar char="●"/>
            </a:pPr>
            <a:r>
              <a:rPr lang="en-US"/>
              <a:t>Opportunities to Respond</a:t>
            </a:r>
            <a:endParaRPr/>
          </a:p>
          <a:p>
            <a:pPr marL="457200" lvl="0" indent="-431800" algn="l" rtl="0">
              <a:spcBef>
                <a:spcPts val="0"/>
              </a:spcBef>
              <a:spcAft>
                <a:spcPts val="0"/>
              </a:spcAft>
              <a:buSzPts val="3200"/>
              <a:buChar char="●"/>
            </a:pPr>
            <a:r>
              <a:rPr lang="en-US"/>
              <a:t>Activity Sequencing and Choice</a:t>
            </a:r>
            <a:endParaRPr/>
          </a:p>
          <a:p>
            <a:pPr marL="457200" lvl="0" indent="-431800" algn="l" rtl="0">
              <a:spcBef>
                <a:spcPts val="0"/>
              </a:spcBef>
              <a:spcAft>
                <a:spcPts val="0"/>
              </a:spcAft>
              <a:buSzPts val="3200"/>
              <a:buChar char="●"/>
            </a:pPr>
            <a:r>
              <a:rPr lang="en-US"/>
              <a:t>Modifying Task Difficulty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8"/>
          <p:cNvSpPr txBox="1">
            <a:spLocks noGrp="1"/>
          </p:cNvSpPr>
          <p:nvPr>
            <p:ph type="title"/>
          </p:nvPr>
        </p:nvSpPr>
        <p:spPr>
          <a:xfrm>
            <a:off x="1962507" y="491685"/>
            <a:ext cx="99627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Step 1: Instructional, Proactive, and Function-based Approach</a:t>
            </a:r>
            <a:endParaRPr/>
          </a:p>
        </p:txBody>
      </p:sp>
      <p:sp>
        <p:nvSpPr>
          <p:cNvPr id="315" name="Google Shape;315;p48"/>
          <p:cNvSpPr txBox="1"/>
          <p:nvPr/>
        </p:nvSpPr>
        <p:spPr>
          <a:xfrm>
            <a:off x="744175" y="1849300"/>
            <a:ext cx="10567800" cy="393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dk1"/>
                </a:solidFill>
                <a:latin typeface="Calibri"/>
                <a:ea typeface="Calibri"/>
                <a:cs typeface="Calibri"/>
                <a:sym typeface="Calibri"/>
              </a:rPr>
              <a:t>Rate the fidelity, consistency, and equity with which you deliver the core elements of the first 3 ETLPs matched to the developmental age and cultural norms of your student population</a:t>
            </a:r>
            <a:endParaRPr sz="3200">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Circle those components you currently implement consistently.</a:t>
            </a:r>
            <a:endParaRPr sz="3200">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Place a star next to those you would like to implement more frequently or consistently, or add to your repertoire.</a:t>
            </a:r>
            <a:endParaRPr sz="3200">
              <a:solidFill>
                <a:schemeClr val="dk1"/>
              </a:solidFill>
              <a:latin typeface="Calibri"/>
              <a:ea typeface="Calibri"/>
              <a:cs typeface="Calibri"/>
              <a:sym typeface="Calibri"/>
            </a:endParaRPr>
          </a:p>
          <a:p>
            <a:pPr marL="0" lvl="0" indent="0" algn="l" rtl="0">
              <a:spcBef>
                <a:spcPts val="0"/>
              </a:spcBef>
              <a:spcAft>
                <a:spcPts val="0"/>
              </a:spcAft>
              <a:buNone/>
            </a:pPr>
            <a:endParaRPr sz="32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9"/>
          <p:cNvSpPr txBox="1">
            <a:spLocks noGrp="1"/>
          </p:cNvSpPr>
          <p:nvPr>
            <p:ph type="title"/>
          </p:nvPr>
        </p:nvSpPr>
        <p:spPr>
          <a:xfrm>
            <a:off x="1962507" y="491685"/>
            <a:ext cx="99627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300" b="1"/>
              <a:t>Step 2: Instructional, Proactive, and Function-based Approach</a:t>
            </a:r>
            <a:r>
              <a:rPr lang="en-US" sz="1100" b="1">
                <a:latin typeface="Arial"/>
                <a:ea typeface="Arial"/>
                <a:cs typeface="Arial"/>
                <a:sym typeface="Arial"/>
              </a:rPr>
              <a:t> </a:t>
            </a:r>
            <a:endParaRPr sz="4300" b="1"/>
          </a:p>
        </p:txBody>
      </p:sp>
      <p:pic>
        <p:nvPicPr>
          <p:cNvPr id="321" name="Google Shape;321;p49" descr="Star Icon indicates a handout associated with this slide."/>
          <p:cNvPicPr preferRelativeResize="0"/>
          <p:nvPr/>
        </p:nvPicPr>
        <p:blipFill>
          <a:blip r:embed="rId3">
            <a:alphaModFix/>
          </a:blip>
          <a:stretch>
            <a:fillRect/>
          </a:stretch>
        </p:blipFill>
        <p:spPr>
          <a:xfrm>
            <a:off x="10872950" y="5496925"/>
            <a:ext cx="1186196" cy="1202335"/>
          </a:xfrm>
          <a:prstGeom prst="rect">
            <a:avLst/>
          </a:prstGeom>
          <a:noFill/>
          <a:ln>
            <a:noFill/>
          </a:ln>
        </p:spPr>
      </p:pic>
      <p:sp>
        <p:nvSpPr>
          <p:cNvPr id="322" name="Google Shape;322;p49"/>
          <p:cNvSpPr txBox="1"/>
          <p:nvPr/>
        </p:nvSpPr>
        <p:spPr>
          <a:xfrm>
            <a:off x="503550" y="1713750"/>
            <a:ext cx="11421600" cy="348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dk1"/>
                </a:solidFill>
                <a:latin typeface="Calibri"/>
                <a:ea typeface="Calibri"/>
                <a:cs typeface="Calibri"/>
                <a:sym typeface="Calibri"/>
              </a:rPr>
              <a:t>Rate the fidelity, consistency, and equity with which you implement the additional elements of the instructional, proactive, and function-based approach approach, ensuring they are developmentally appropriate and responsive to the cultural norms of your student population. </a:t>
            </a:r>
            <a:endParaRPr sz="3200">
              <a:solidFill>
                <a:schemeClr val="dk1"/>
              </a:solidFill>
              <a:latin typeface="Calibri"/>
              <a:ea typeface="Calibri"/>
              <a:cs typeface="Calibri"/>
              <a:sym typeface="Calibri"/>
            </a:endParaRPr>
          </a:p>
          <a:p>
            <a:pPr marL="0" lvl="0" indent="0" algn="l" rtl="0">
              <a:spcBef>
                <a:spcPts val="0"/>
              </a:spcBef>
              <a:spcAft>
                <a:spcPts val="0"/>
              </a:spcAft>
              <a:buNone/>
            </a:pPr>
            <a:endParaRPr sz="3200">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Circle those you are already implementing consistently</a:t>
            </a:r>
            <a:endParaRPr sz="3200">
              <a:solidFill>
                <a:schemeClr val="dk1"/>
              </a:solidFill>
              <a:latin typeface="Calibri"/>
              <a:ea typeface="Calibri"/>
              <a:cs typeface="Calibri"/>
              <a:sym typeface="Calibri"/>
            </a:endParaRPr>
          </a:p>
          <a:p>
            <a:pPr marL="457200" lvl="0" indent="-431800" algn="l" rtl="0">
              <a:spcBef>
                <a:spcPts val="0"/>
              </a:spcBef>
              <a:spcAft>
                <a:spcPts val="0"/>
              </a:spcAft>
              <a:buClr>
                <a:schemeClr val="dk1"/>
              </a:buClr>
              <a:buSzPts val="3200"/>
              <a:buFont typeface="Calibri"/>
              <a:buChar char="●"/>
            </a:pPr>
            <a:r>
              <a:rPr lang="en-US" sz="3200">
                <a:solidFill>
                  <a:schemeClr val="dk1"/>
                </a:solidFill>
                <a:latin typeface="Calibri"/>
                <a:ea typeface="Calibri"/>
                <a:cs typeface="Calibri"/>
                <a:sym typeface="Calibri"/>
              </a:rPr>
              <a:t>Star those you would like to increase or add to your repertoire </a:t>
            </a:r>
            <a:endParaRPr sz="32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0"/>
          <p:cNvSpPr txBox="1">
            <a:spLocks noGrp="1"/>
          </p:cNvSpPr>
          <p:nvPr>
            <p:ph type="title"/>
          </p:nvPr>
        </p:nvSpPr>
        <p:spPr>
          <a:xfrm>
            <a:off x="1045941" y="2453812"/>
            <a:ext cx="10363200" cy="1362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t>Respond</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1"/>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Principles of Effective Correction</a:t>
            </a:r>
            <a:endParaRPr/>
          </a:p>
        </p:txBody>
      </p:sp>
      <p:sp>
        <p:nvSpPr>
          <p:cNvPr id="333" name="Google Shape;333;p51"/>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a:t>•	Consistent</a:t>
            </a:r>
            <a:endParaRPr/>
          </a:p>
          <a:p>
            <a:pPr marL="0" lvl="0" indent="0" algn="l" rtl="0">
              <a:spcBef>
                <a:spcPts val="640"/>
              </a:spcBef>
              <a:spcAft>
                <a:spcPts val="0"/>
              </a:spcAft>
              <a:buNone/>
            </a:pPr>
            <a:r>
              <a:rPr lang="en-US"/>
              <a:t>•	Specific and brief</a:t>
            </a:r>
            <a:endParaRPr/>
          </a:p>
          <a:p>
            <a:pPr marL="0" lvl="0" indent="0" algn="l" rtl="0">
              <a:spcBef>
                <a:spcPts val="640"/>
              </a:spcBef>
              <a:spcAft>
                <a:spcPts val="0"/>
              </a:spcAft>
              <a:buNone/>
            </a:pPr>
            <a:r>
              <a:rPr lang="en-US"/>
              <a:t>•	Calm, quiet, and respectful</a:t>
            </a:r>
            <a:endParaRPr/>
          </a:p>
          <a:p>
            <a:pPr marL="0" lvl="0" indent="0" algn="l" rtl="0">
              <a:spcBef>
                <a:spcPts val="640"/>
              </a:spcBef>
              <a:spcAft>
                <a:spcPts val="0"/>
              </a:spcAft>
              <a:buNone/>
            </a:pPr>
            <a:r>
              <a:rPr lang="en-US"/>
              <a:t>•	Private when possible</a:t>
            </a:r>
            <a:endParaRPr/>
          </a:p>
          <a:p>
            <a:pPr marL="0" lvl="0" indent="0" algn="l" rtl="0">
              <a:spcBef>
                <a:spcPts val="640"/>
              </a:spcBef>
              <a:spcAft>
                <a:spcPts val="0"/>
              </a:spcAft>
              <a:buNone/>
            </a:pPr>
            <a:r>
              <a:rPr lang="en-US"/>
              <a:t>•	Uses the language of class expectations/rules</a:t>
            </a:r>
            <a:endParaRPr/>
          </a:p>
          <a:p>
            <a:pPr marL="0" lvl="0" indent="0" algn="l" rtl="0">
              <a:spcBef>
                <a:spcPts val="640"/>
              </a:spcBef>
              <a:spcAft>
                <a:spcPts val="0"/>
              </a:spcAft>
              <a:buNone/>
            </a:pPr>
            <a:r>
              <a:rPr lang="en-US"/>
              <a:t>•	Least disruptive strategy that gets the job done</a:t>
            </a:r>
            <a:endParaRPr/>
          </a:p>
          <a:p>
            <a:pPr marL="0" lvl="0" indent="0" algn="l" rtl="0">
              <a:spcBef>
                <a:spcPts val="640"/>
              </a:spcBef>
              <a:spcAft>
                <a:spcPts val="0"/>
              </a:spcAft>
              <a:buNone/>
            </a:pPr>
            <a:r>
              <a:rPr lang="en-US"/>
              <a:t>•	Followed by specific positive feedback when the student demonstrates the expectation</a:t>
            </a:r>
            <a:endParaRPr/>
          </a:p>
          <a:p>
            <a:pPr marL="0" lvl="0" indent="0" algn="l" rtl="0">
              <a:spcBef>
                <a:spcPts val="64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2"/>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A Continuum of Response Strategies</a:t>
            </a:r>
            <a:endParaRPr/>
          </a:p>
        </p:txBody>
      </p:sp>
      <p:sp>
        <p:nvSpPr>
          <p:cNvPr id="339" name="Google Shape;339;p52"/>
          <p:cNvSpPr txBox="1">
            <a:spLocks noGrp="1"/>
          </p:cNvSpPr>
          <p:nvPr>
            <p:ph type="body" idx="1"/>
          </p:nvPr>
        </p:nvSpPr>
        <p:spPr>
          <a:xfrm>
            <a:off x="609600" y="158285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endParaRPr dirty="0"/>
          </a:p>
          <a:p>
            <a:pPr marL="0" lvl="0" indent="0" algn="l" rtl="0">
              <a:spcBef>
                <a:spcPts val="640"/>
              </a:spcBef>
              <a:spcAft>
                <a:spcPts val="0"/>
              </a:spcAft>
              <a:buNone/>
            </a:pPr>
            <a:r>
              <a:rPr lang="en-US" dirty="0"/>
              <a:t>Indirect				Direct				Menu</a:t>
            </a:r>
            <a:endParaRPr dirty="0"/>
          </a:p>
          <a:p>
            <a:pPr marL="0" lvl="0" indent="0" algn="l" rtl="0">
              <a:spcBef>
                <a:spcPts val="640"/>
              </a:spcBef>
              <a:spcAft>
                <a:spcPts val="0"/>
              </a:spcAft>
              <a:buNone/>
            </a:pPr>
            <a:endParaRPr dirty="0"/>
          </a:p>
          <a:p>
            <a:pPr marL="0" lvl="0" indent="0" algn="l" rtl="0">
              <a:spcBef>
                <a:spcPts val="640"/>
              </a:spcBef>
              <a:spcAft>
                <a:spcPts val="0"/>
              </a:spcAft>
              <a:buNone/>
            </a:pPr>
            <a:endParaRPr dirty="0"/>
          </a:p>
          <a:p>
            <a:pPr marL="0" lvl="0" indent="0" algn="l" rtl="0">
              <a:spcBef>
                <a:spcPts val="640"/>
              </a:spcBef>
              <a:spcAft>
                <a:spcPts val="0"/>
              </a:spcAft>
              <a:buNone/>
            </a:pPr>
            <a:r>
              <a:rPr lang="en-US" dirty="0"/>
              <a:t>Least Intrusive							 Most Intrusive</a:t>
            </a:r>
            <a:endParaRPr dirty="0"/>
          </a:p>
        </p:txBody>
      </p:sp>
      <p:sp>
        <p:nvSpPr>
          <p:cNvPr id="340" name="Google Shape;340;p52" descr="Arrow pointing from indirect to direct"/>
          <p:cNvSpPr/>
          <p:nvPr/>
        </p:nvSpPr>
        <p:spPr>
          <a:xfrm>
            <a:off x="2760575" y="2488550"/>
            <a:ext cx="2118300" cy="2430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41" name="Google Shape;341;p52" descr="Arrow pointing from direct to menu"/>
          <p:cNvSpPr/>
          <p:nvPr/>
        </p:nvSpPr>
        <p:spPr>
          <a:xfrm>
            <a:off x="7171487" y="2495099"/>
            <a:ext cx="2118300" cy="2430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42" name="Google Shape;342;p52" descr="Arrow pointing from least intrusive to most intrusive"/>
          <p:cNvSpPr/>
          <p:nvPr/>
        </p:nvSpPr>
        <p:spPr>
          <a:xfrm>
            <a:off x="3576600" y="4119901"/>
            <a:ext cx="5038800" cy="2430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3"/>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000" b="1"/>
              <a:t>Indirect Strategies: </a:t>
            </a:r>
            <a:endParaRPr sz="4000" b="1"/>
          </a:p>
          <a:p>
            <a:pPr marL="0" lvl="0" indent="0" algn="ctr" rtl="0">
              <a:spcBef>
                <a:spcPts val="0"/>
              </a:spcBef>
              <a:spcAft>
                <a:spcPts val="0"/>
              </a:spcAft>
              <a:buNone/>
            </a:pPr>
            <a:r>
              <a:rPr lang="en-US" sz="4000" b="1"/>
              <a:t>Correct Without Interrupting Instruction</a:t>
            </a:r>
            <a:endParaRPr sz="4000" b="1"/>
          </a:p>
        </p:txBody>
      </p:sp>
      <p:sp>
        <p:nvSpPr>
          <p:cNvPr id="348" name="Google Shape;348;p53"/>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06400" algn="l" rtl="0">
              <a:spcBef>
                <a:spcPts val="640"/>
              </a:spcBef>
              <a:spcAft>
                <a:spcPts val="0"/>
              </a:spcAft>
              <a:buSzPts val="2800"/>
              <a:buChar char="•"/>
            </a:pPr>
            <a:r>
              <a:rPr lang="en-US" sz="2800"/>
              <a:t>Nonverbal</a:t>
            </a:r>
            <a:endParaRPr sz="2800"/>
          </a:p>
          <a:p>
            <a:pPr marL="457200" lvl="0" indent="-406400" algn="l" rtl="0">
              <a:spcBef>
                <a:spcPts val="0"/>
              </a:spcBef>
              <a:spcAft>
                <a:spcPts val="0"/>
              </a:spcAft>
              <a:buSzPts val="2800"/>
              <a:buChar char="•"/>
            </a:pPr>
            <a:r>
              <a:rPr lang="en-US" sz="2800"/>
              <a:t>Unobtrusive</a:t>
            </a:r>
            <a:endParaRPr sz="2800"/>
          </a:p>
          <a:p>
            <a:pPr marL="457200" lvl="0" indent="-406400" algn="l" rtl="0">
              <a:spcBef>
                <a:spcPts val="0"/>
              </a:spcBef>
              <a:spcAft>
                <a:spcPts val="0"/>
              </a:spcAft>
              <a:buSzPts val="2800"/>
              <a:buChar char="•"/>
            </a:pPr>
            <a:r>
              <a:rPr lang="en-US" sz="2800"/>
              <a:t>Quick</a:t>
            </a:r>
            <a:endParaRPr sz="2800"/>
          </a:p>
          <a:p>
            <a:pPr marL="457200" lvl="0" indent="-406400" algn="l" rtl="0">
              <a:spcBef>
                <a:spcPts val="0"/>
              </a:spcBef>
              <a:spcAft>
                <a:spcPts val="0"/>
              </a:spcAft>
              <a:buSzPts val="2800"/>
              <a:buChar char="•"/>
            </a:pPr>
            <a:r>
              <a:rPr lang="en-US" sz="2800"/>
              <a:t>Designed to allow instruction to continue</a:t>
            </a:r>
            <a:endParaRPr sz="2800"/>
          </a:p>
          <a:p>
            <a:pPr marL="0" lvl="0" indent="0" algn="l" rtl="0">
              <a:spcBef>
                <a:spcPts val="640"/>
              </a:spcBef>
              <a:spcAft>
                <a:spcPts val="0"/>
              </a:spcAft>
              <a:buNone/>
            </a:pPr>
            <a:endParaRPr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54"/>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The Indirect Strategies</a:t>
            </a:r>
            <a:endParaRPr/>
          </a:p>
        </p:txBody>
      </p:sp>
      <p:sp>
        <p:nvSpPr>
          <p:cNvPr id="354" name="Google Shape;354;p54"/>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Proximity Control</a:t>
            </a:r>
            <a:endParaRPr/>
          </a:p>
          <a:p>
            <a:pPr marL="457200" lvl="0" indent="-431800" algn="l" rtl="0">
              <a:spcBef>
                <a:spcPts val="0"/>
              </a:spcBef>
              <a:spcAft>
                <a:spcPts val="0"/>
              </a:spcAft>
              <a:buSzPts val="3200"/>
              <a:buChar char="•"/>
            </a:pPr>
            <a:r>
              <a:rPr lang="en-US"/>
              <a:t>Signal/Non-Verbal Cue</a:t>
            </a:r>
            <a:endParaRPr/>
          </a:p>
          <a:p>
            <a:pPr marL="457200" lvl="0" indent="-431800" algn="l" rtl="0">
              <a:spcBef>
                <a:spcPts val="0"/>
              </a:spcBef>
              <a:spcAft>
                <a:spcPts val="0"/>
              </a:spcAft>
              <a:buSzPts val="3200"/>
              <a:buChar char="•"/>
            </a:pPr>
            <a:r>
              <a:rPr lang="en-US"/>
              <a:t>Ignore/Attend/Praise</a:t>
            </a:r>
            <a:endParaRPr/>
          </a:p>
          <a:p>
            <a:pPr marL="0" lvl="0" indent="0" algn="l" rtl="0">
              <a:spcBef>
                <a:spcPts val="640"/>
              </a:spcBef>
              <a:spcAft>
                <a:spcPts val="0"/>
              </a:spcAft>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55"/>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Proximity Control</a:t>
            </a:r>
            <a:endParaRPr/>
          </a:p>
        </p:txBody>
      </p:sp>
      <p:sp>
        <p:nvSpPr>
          <p:cNvPr id="360" name="Google Shape;360;p55"/>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3000" b="1">
                <a:latin typeface="Arial"/>
                <a:ea typeface="Arial"/>
                <a:cs typeface="Arial"/>
                <a:sym typeface="Arial"/>
              </a:rPr>
              <a:t>What:</a:t>
            </a:r>
            <a:r>
              <a:rPr lang="en-US" sz="3000">
                <a:latin typeface="Arial"/>
                <a:ea typeface="Arial"/>
                <a:cs typeface="Arial"/>
                <a:sym typeface="Arial"/>
              </a:rPr>
              <a:t> Move strategically closer to the student.</a:t>
            </a:r>
            <a:endParaRPr sz="3000">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3000" b="1">
                <a:latin typeface="Arial"/>
                <a:ea typeface="Arial"/>
                <a:cs typeface="Arial"/>
                <a:sym typeface="Arial"/>
              </a:rPr>
              <a:t>Why:</a:t>
            </a:r>
            <a:r>
              <a:rPr lang="en-US" sz="3000">
                <a:latin typeface="Arial"/>
                <a:ea typeface="Arial"/>
                <a:cs typeface="Arial"/>
                <a:sym typeface="Arial"/>
              </a:rPr>
              <a:t> Provides a subtle prompt without interrupting instruction.</a:t>
            </a:r>
            <a:endParaRPr sz="3000">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3000" b="1">
                <a:latin typeface="Arial"/>
                <a:ea typeface="Arial"/>
                <a:cs typeface="Arial"/>
                <a:sym typeface="Arial"/>
              </a:rPr>
              <a:t>Then:</a:t>
            </a:r>
            <a:r>
              <a:rPr lang="en-US" sz="3000">
                <a:latin typeface="Arial"/>
                <a:ea typeface="Arial"/>
                <a:cs typeface="Arial"/>
                <a:sym typeface="Arial"/>
              </a:rPr>
              <a:t> When the student responds, acknowledge the expected behavior.</a:t>
            </a:r>
            <a:endParaRPr sz="3000">
              <a:latin typeface="Arial"/>
              <a:ea typeface="Arial"/>
              <a:cs typeface="Arial"/>
              <a:sym typeface="Arial"/>
            </a:endParaRPr>
          </a:p>
          <a:p>
            <a:pPr marL="0" lvl="0" indent="0" algn="l" rtl="0">
              <a:spcBef>
                <a:spcPts val="80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6"/>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Signal / Nonverbal Cue</a:t>
            </a:r>
            <a:endParaRPr/>
          </a:p>
        </p:txBody>
      </p:sp>
      <p:sp>
        <p:nvSpPr>
          <p:cNvPr id="366" name="Google Shape;366;p56"/>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800" b="1">
                <a:latin typeface="Arial"/>
                <a:ea typeface="Arial"/>
                <a:cs typeface="Arial"/>
                <a:sym typeface="Arial"/>
              </a:rPr>
              <a:t>What:</a:t>
            </a:r>
            <a:r>
              <a:rPr lang="en-US" sz="2800">
                <a:latin typeface="Arial"/>
                <a:ea typeface="Arial"/>
                <a:cs typeface="Arial"/>
                <a:sym typeface="Arial"/>
              </a:rPr>
              <a:t> Use a previously understood visual or nonverbal signal.</a:t>
            </a:r>
            <a:endParaRPr sz="2800">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2800">
                <a:latin typeface="Arial"/>
                <a:ea typeface="Arial"/>
                <a:cs typeface="Arial"/>
                <a:sym typeface="Arial"/>
              </a:rPr>
              <a:t>Examples:</a:t>
            </a:r>
            <a:endParaRPr sz="2800">
              <a:latin typeface="Arial"/>
              <a:ea typeface="Arial"/>
              <a:cs typeface="Arial"/>
              <a:sym typeface="Arial"/>
            </a:endParaRPr>
          </a:p>
          <a:p>
            <a:pPr marL="457200" lvl="0" indent="-406400" algn="l" rtl="0">
              <a:lnSpc>
                <a:spcPct val="115000"/>
              </a:lnSpc>
              <a:spcBef>
                <a:spcPts val="800"/>
              </a:spcBef>
              <a:spcAft>
                <a:spcPts val="0"/>
              </a:spcAft>
              <a:buClr>
                <a:schemeClr val="dk1"/>
              </a:buClr>
              <a:buSzPts val="2800"/>
              <a:buChar char="●"/>
            </a:pPr>
            <a:r>
              <a:rPr lang="en-US" sz="2800">
                <a:latin typeface="Arial"/>
                <a:ea typeface="Arial"/>
                <a:cs typeface="Arial"/>
                <a:sym typeface="Arial"/>
              </a:rPr>
              <a:t>Gesture</a:t>
            </a:r>
            <a:endParaRPr sz="2800">
              <a:latin typeface="Arial"/>
              <a:ea typeface="Arial"/>
              <a:cs typeface="Arial"/>
              <a:sym typeface="Arial"/>
            </a:endParaRPr>
          </a:p>
          <a:p>
            <a:pPr marL="457200" lvl="0" indent="-406400" algn="l" rtl="0">
              <a:lnSpc>
                <a:spcPct val="115000"/>
              </a:lnSpc>
              <a:spcBef>
                <a:spcPts val="0"/>
              </a:spcBef>
              <a:spcAft>
                <a:spcPts val="0"/>
              </a:spcAft>
              <a:buClr>
                <a:schemeClr val="dk1"/>
              </a:buClr>
              <a:buSzPts val="2800"/>
              <a:buChar char="●"/>
            </a:pPr>
            <a:r>
              <a:rPr lang="en-US" sz="2800">
                <a:latin typeface="Arial"/>
                <a:ea typeface="Arial"/>
                <a:cs typeface="Arial"/>
                <a:sym typeface="Arial"/>
              </a:rPr>
              <a:t>Visual cue</a:t>
            </a:r>
            <a:endParaRPr sz="2800">
              <a:latin typeface="Arial"/>
              <a:ea typeface="Arial"/>
              <a:cs typeface="Arial"/>
              <a:sym typeface="Arial"/>
            </a:endParaRPr>
          </a:p>
          <a:p>
            <a:pPr marL="457200" lvl="0" indent="-406400" algn="l" rtl="0">
              <a:lnSpc>
                <a:spcPct val="115000"/>
              </a:lnSpc>
              <a:spcBef>
                <a:spcPts val="0"/>
              </a:spcBef>
              <a:spcAft>
                <a:spcPts val="0"/>
              </a:spcAft>
              <a:buClr>
                <a:schemeClr val="dk1"/>
              </a:buClr>
              <a:buSzPts val="2800"/>
              <a:buChar char="●"/>
            </a:pPr>
            <a:r>
              <a:rPr lang="en-US" sz="2800">
                <a:latin typeface="Arial"/>
                <a:ea typeface="Arial"/>
                <a:cs typeface="Arial"/>
                <a:sym typeface="Arial"/>
              </a:rPr>
              <a:t>Pointing to expectation/routine</a:t>
            </a:r>
            <a:endParaRPr sz="2800">
              <a:latin typeface="Arial"/>
              <a:ea typeface="Arial"/>
              <a:cs typeface="Arial"/>
              <a:sym typeface="Arial"/>
            </a:endParaRPr>
          </a:p>
          <a:p>
            <a:pPr marL="457200" lvl="0" indent="-406400" algn="l" rtl="0">
              <a:lnSpc>
                <a:spcPct val="115000"/>
              </a:lnSpc>
              <a:spcBef>
                <a:spcPts val="0"/>
              </a:spcBef>
              <a:spcAft>
                <a:spcPts val="0"/>
              </a:spcAft>
              <a:buClr>
                <a:schemeClr val="dk1"/>
              </a:buClr>
              <a:buSzPts val="2800"/>
              <a:buChar char="●"/>
            </a:pPr>
            <a:r>
              <a:rPr lang="en-US" sz="2800">
                <a:latin typeface="Arial"/>
                <a:ea typeface="Arial"/>
                <a:cs typeface="Arial"/>
                <a:sym typeface="Arial"/>
              </a:rPr>
              <a:t>Other culturally appropriate signal</a:t>
            </a:r>
            <a:endParaRPr sz="28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800">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sz="2800">
                <a:latin typeface="Arial"/>
                <a:ea typeface="Arial"/>
                <a:cs typeface="Arial"/>
                <a:sym typeface="Arial"/>
              </a:rPr>
              <a:t>Important point: </a:t>
            </a:r>
            <a:r>
              <a:rPr lang="en-US" sz="2800" b="1">
                <a:latin typeface="Arial"/>
                <a:ea typeface="Arial"/>
                <a:cs typeface="Arial"/>
                <a:sym typeface="Arial"/>
              </a:rPr>
              <a:t>Teach signals beforehand when necessary.</a:t>
            </a:r>
            <a:endParaRPr sz="2800" b="1">
              <a:latin typeface="Arial"/>
              <a:ea typeface="Arial"/>
              <a:cs typeface="Arial"/>
              <a:sym typeface="Arial"/>
            </a:endParaRPr>
          </a:p>
          <a:p>
            <a:pPr marL="0" lvl="0" indent="0" algn="l" rtl="0">
              <a:spcBef>
                <a:spcPts val="800"/>
              </a:spcBef>
              <a:spcAft>
                <a:spcPts val="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7"/>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Ignore–Attend–Praise</a:t>
            </a:r>
            <a:endParaRPr/>
          </a:p>
        </p:txBody>
      </p:sp>
      <p:sp>
        <p:nvSpPr>
          <p:cNvPr id="372" name="Google Shape;372;p57"/>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AutoNum type="arabicPeriod"/>
            </a:pPr>
            <a:r>
              <a:rPr lang="en-US"/>
              <a:t>Ignore minor attention-seeking behavior </a:t>
            </a:r>
            <a:endParaRPr/>
          </a:p>
          <a:p>
            <a:pPr marL="457200" lvl="0" indent="-431800" algn="l" rtl="0">
              <a:spcBef>
                <a:spcPts val="0"/>
              </a:spcBef>
              <a:spcAft>
                <a:spcPts val="0"/>
              </a:spcAft>
              <a:buSzPts val="3200"/>
              <a:buAutoNum type="arabicPeriod"/>
            </a:pPr>
            <a:r>
              <a:rPr lang="en-US"/>
              <a:t>Attend to expected behavior nearby </a:t>
            </a:r>
            <a:endParaRPr/>
          </a:p>
          <a:p>
            <a:pPr marL="457200" lvl="0" indent="-431800" algn="l" rtl="0">
              <a:spcBef>
                <a:spcPts val="0"/>
              </a:spcBef>
              <a:spcAft>
                <a:spcPts val="0"/>
              </a:spcAft>
              <a:buSzPts val="3200"/>
              <a:buAutoNum type="arabicPeriod"/>
            </a:pPr>
            <a:r>
              <a:rPr lang="en-US"/>
              <a:t>Praise the target student when they demonstrate the expectation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8"/>
          <p:cNvSpPr txBox="1">
            <a:spLocks noGrp="1"/>
          </p:cNvSpPr>
          <p:nvPr>
            <p:ph type="title"/>
          </p:nvPr>
        </p:nvSpPr>
        <p:spPr>
          <a:xfrm>
            <a:off x="1962507" y="491685"/>
            <a:ext cx="99627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900" b="1"/>
              <a:t>Use Step 3 of the Planning &amp; Implementation Guide.</a:t>
            </a:r>
            <a:endParaRPr sz="3900" b="1"/>
          </a:p>
        </p:txBody>
      </p:sp>
      <p:sp>
        <p:nvSpPr>
          <p:cNvPr id="378" name="Google Shape;378;p58"/>
          <p:cNvSpPr txBox="1">
            <a:spLocks noGrp="1"/>
          </p:cNvSpPr>
          <p:nvPr>
            <p:ph type="body" idx="1"/>
          </p:nvPr>
        </p:nvSpPr>
        <p:spPr>
          <a:xfrm>
            <a:off x="795867" y="1922541"/>
            <a:ext cx="10668000" cy="36363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sz="2800"/>
              <a:t>Participants consider:</a:t>
            </a:r>
            <a:endParaRPr sz="2800"/>
          </a:p>
          <a:p>
            <a:pPr marL="0" lvl="0" indent="0" algn="l" rtl="0">
              <a:spcBef>
                <a:spcPts val="640"/>
              </a:spcBef>
              <a:spcAft>
                <a:spcPts val="0"/>
              </a:spcAft>
              <a:buNone/>
            </a:pPr>
            <a:r>
              <a:rPr lang="en-US" sz="2800"/>
              <a:t>•	When would each strategy be effective?</a:t>
            </a:r>
            <a:endParaRPr sz="2800"/>
          </a:p>
          <a:p>
            <a:pPr marL="0" lvl="0" indent="0" algn="l" rtl="0">
              <a:spcBef>
                <a:spcPts val="640"/>
              </a:spcBef>
              <a:spcAft>
                <a:spcPts val="0"/>
              </a:spcAft>
              <a:buNone/>
            </a:pPr>
            <a:r>
              <a:rPr lang="en-US" sz="2800"/>
              <a:t>•	How would I use it?</a:t>
            </a:r>
            <a:endParaRPr sz="2800"/>
          </a:p>
          <a:p>
            <a:pPr marL="0" lvl="0" indent="0" algn="l" rtl="0">
              <a:spcBef>
                <a:spcPts val="640"/>
              </a:spcBef>
              <a:spcAft>
                <a:spcPts val="0"/>
              </a:spcAft>
              <a:buNone/>
            </a:pPr>
            <a:r>
              <a:rPr lang="en-US" sz="2800"/>
              <a:t>•	What signals or strategies need to be taught beforehand?</a:t>
            </a:r>
            <a:endParaRPr sz="2800"/>
          </a:p>
          <a:p>
            <a:pPr marL="0" lvl="0" indent="0" algn="l" rtl="0">
              <a:spcBef>
                <a:spcPts val="640"/>
              </a:spcBef>
              <a:spcAft>
                <a:spcPts val="0"/>
              </a:spcAft>
              <a:buNone/>
            </a:pPr>
            <a:r>
              <a:rPr lang="en-US" sz="2800"/>
              <a:t>•	How will I ensure they are developmentally and culturally appropriate?</a:t>
            </a:r>
            <a:endParaRPr sz="2800"/>
          </a:p>
          <a:p>
            <a:pPr marL="0" lvl="0" indent="0" algn="l" rtl="0">
              <a:spcBef>
                <a:spcPts val="640"/>
              </a:spcBef>
              <a:spcAft>
                <a:spcPts val="0"/>
              </a:spcAft>
              <a:buNone/>
            </a:pPr>
            <a:endParaRPr sz="2800"/>
          </a:p>
          <a:p>
            <a:pPr marL="0" lvl="0" indent="0" algn="l" rtl="0">
              <a:spcBef>
                <a:spcPts val="640"/>
              </a:spcBef>
              <a:spcAft>
                <a:spcPts val="0"/>
              </a:spcAft>
              <a:buNone/>
            </a:pPr>
            <a:endParaRPr sz="2800"/>
          </a:p>
        </p:txBody>
      </p:sp>
      <p:pic>
        <p:nvPicPr>
          <p:cNvPr id="379" name="Google Shape;379;p58" descr="Star Icon indicates a handout associated with this slide."/>
          <p:cNvPicPr preferRelativeResize="0"/>
          <p:nvPr/>
        </p:nvPicPr>
        <p:blipFill>
          <a:blip r:embed="rId3">
            <a:alphaModFix/>
          </a:blip>
          <a:stretch>
            <a:fillRect/>
          </a:stretch>
        </p:blipFill>
        <p:spPr>
          <a:xfrm>
            <a:off x="10879375" y="5456825"/>
            <a:ext cx="1186196" cy="120233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59"/>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600" b="1">
                <a:latin typeface="Arial"/>
                <a:ea typeface="Arial"/>
                <a:cs typeface="Arial"/>
                <a:sym typeface="Arial"/>
              </a:rPr>
              <a:t>When Indirect Isn't Enough: </a:t>
            </a:r>
            <a:endParaRPr sz="3600" b="1">
              <a:latin typeface="Arial"/>
              <a:ea typeface="Arial"/>
              <a:cs typeface="Arial"/>
              <a:sym typeface="Arial"/>
            </a:endParaRPr>
          </a:p>
          <a:p>
            <a:pPr marL="0" lvl="0" indent="0" algn="ctr" rtl="0">
              <a:spcBef>
                <a:spcPts val="0"/>
              </a:spcBef>
              <a:spcAft>
                <a:spcPts val="0"/>
              </a:spcAft>
              <a:buNone/>
            </a:pPr>
            <a:r>
              <a:rPr lang="en-US" sz="3600" b="1">
                <a:latin typeface="Arial"/>
                <a:ea typeface="Arial"/>
                <a:cs typeface="Arial"/>
                <a:sym typeface="Arial"/>
              </a:rPr>
              <a:t>Direct Strategies</a:t>
            </a:r>
            <a:r>
              <a:rPr lang="en-US" sz="3600">
                <a:latin typeface="Arial"/>
                <a:ea typeface="Arial"/>
                <a:cs typeface="Arial"/>
                <a:sym typeface="Arial"/>
              </a:rPr>
              <a:t> </a:t>
            </a:r>
            <a:endParaRPr sz="3600"/>
          </a:p>
        </p:txBody>
      </p:sp>
      <p:sp>
        <p:nvSpPr>
          <p:cNvPr id="385" name="Google Shape;385;p59"/>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sz="2800" b="1"/>
              <a:t>Direct strategies are used when unexpected behavior:</a:t>
            </a:r>
            <a:endParaRPr sz="2800" b="1"/>
          </a:p>
          <a:p>
            <a:pPr marL="457200" lvl="0" indent="-393700" algn="l" rtl="0">
              <a:spcBef>
                <a:spcPts val="640"/>
              </a:spcBef>
              <a:spcAft>
                <a:spcPts val="0"/>
              </a:spcAft>
              <a:buSzPts val="2600"/>
              <a:buChar char="•"/>
            </a:pPr>
            <a:r>
              <a:rPr lang="en-US" sz="2600"/>
              <a:t>Continues after an indirect response, or</a:t>
            </a:r>
            <a:endParaRPr sz="2600"/>
          </a:p>
          <a:p>
            <a:pPr marL="457200" lvl="0" indent="-393700" algn="l" rtl="0">
              <a:spcBef>
                <a:spcPts val="0"/>
              </a:spcBef>
              <a:spcAft>
                <a:spcPts val="0"/>
              </a:spcAft>
              <a:buSzPts val="2600"/>
              <a:buChar char="•"/>
            </a:pPr>
            <a:r>
              <a:rPr lang="en-US" sz="2600"/>
              <a:t>Requires a more explicit instructional response.</a:t>
            </a:r>
            <a:endParaRPr sz="2600"/>
          </a:p>
          <a:p>
            <a:pPr marL="0" lvl="0" indent="0" algn="l" rtl="0">
              <a:spcBef>
                <a:spcPts val="640"/>
              </a:spcBef>
              <a:spcAft>
                <a:spcPts val="0"/>
              </a:spcAft>
              <a:buNone/>
            </a:pPr>
            <a:endParaRPr sz="2800"/>
          </a:p>
          <a:p>
            <a:pPr marL="0" lvl="0" indent="0" algn="l" rtl="0">
              <a:spcBef>
                <a:spcPts val="640"/>
              </a:spcBef>
              <a:spcAft>
                <a:spcPts val="0"/>
              </a:spcAft>
              <a:buNone/>
            </a:pPr>
            <a:r>
              <a:rPr lang="en-US" sz="2800" b="1"/>
              <a:t>Direct Strategies:</a:t>
            </a:r>
            <a:endParaRPr sz="2800" b="1"/>
          </a:p>
          <a:p>
            <a:pPr marL="457200" lvl="0" indent="-393700" algn="l" rtl="0">
              <a:spcBef>
                <a:spcPts val="640"/>
              </a:spcBef>
              <a:spcAft>
                <a:spcPts val="0"/>
              </a:spcAft>
              <a:buSzPts val="2600"/>
              <a:buChar char="•"/>
            </a:pPr>
            <a:r>
              <a:rPr lang="en-US" sz="2600"/>
              <a:t>Verbal interaction using language from classroom expectations and rules</a:t>
            </a:r>
            <a:endParaRPr sz="2600"/>
          </a:p>
          <a:p>
            <a:pPr marL="457200" lvl="0" indent="-393700" algn="l" rtl="0">
              <a:spcBef>
                <a:spcPts val="0"/>
              </a:spcBef>
              <a:spcAft>
                <a:spcPts val="0"/>
              </a:spcAft>
              <a:buSzPts val="2600"/>
              <a:buChar char="•"/>
            </a:pPr>
            <a:r>
              <a:rPr lang="en-US" sz="2600"/>
              <a:t>May involve a redirection, or may teach or re-teach behavior expectations. </a:t>
            </a:r>
            <a:endParaRPr sz="2600"/>
          </a:p>
          <a:p>
            <a:pPr marL="457200" lvl="0" indent="-393700" algn="l" rtl="0">
              <a:spcBef>
                <a:spcPts val="0"/>
              </a:spcBef>
              <a:spcAft>
                <a:spcPts val="0"/>
              </a:spcAft>
              <a:buSzPts val="2600"/>
              <a:buChar char="•"/>
            </a:pPr>
            <a:r>
              <a:rPr lang="en-US" sz="2600"/>
              <a:t>Matched to the frequency and intensity of the behavior</a:t>
            </a:r>
            <a:endParaRPr sz="2600"/>
          </a:p>
          <a:p>
            <a:pPr marL="457200" lvl="0" indent="-393700" algn="l" rtl="0">
              <a:spcBef>
                <a:spcPts val="0"/>
              </a:spcBef>
              <a:spcAft>
                <a:spcPts val="0"/>
              </a:spcAft>
              <a:buSzPts val="2600"/>
              <a:buChar char="•"/>
            </a:pPr>
            <a:r>
              <a:rPr lang="en-US" sz="2600"/>
              <a:t>Ideally, occur in private</a:t>
            </a:r>
            <a:endParaRPr sz="2600"/>
          </a:p>
          <a:p>
            <a:pPr marL="0" lvl="0" indent="0" algn="l" rtl="0">
              <a:spcBef>
                <a:spcPts val="640"/>
              </a:spcBef>
              <a:spcAft>
                <a:spcPts val="0"/>
              </a:spcAft>
              <a:buNone/>
            </a:pPr>
            <a:endParaRPr sz="2400"/>
          </a:p>
          <a:p>
            <a:pPr marL="0" lvl="0" indent="0" algn="l" rtl="0">
              <a:spcBef>
                <a:spcPts val="640"/>
              </a:spcBef>
              <a:spcAft>
                <a:spcPts val="0"/>
              </a:spcAft>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0"/>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The Direct Strategies</a:t>
            </a:r>
            <a:endParaRPr/>
          </a:p>
        </p:txBody>
      </p:sp>
      <p:sp>
        <p:nvSpPr>
          <p:cNvPr id="391" name="Google Shape;391;p60"/>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AutoNum type="arabicPeriod"/>
            </a:pPr>
            <a:r>
              <a:rPr lang="en-US"/>
              <a:t>Redirect</a:t>
            </a:r>
            <a:endParaRPr/>
          </a:p>
          <a:p>
            <a:pPr marL="457200" lvl="0" indent="-431800" algn="l" rtl="0">
              <a:spcBef>
                <a:spcPts val="0"/>
              </a:spcBef>
              <a:spcAft>
                <a:spcPts val="0"/>
              </a:spcAft>
              <a:buSzPts val="3200"/>
              <a:buAutoNum type="arabicPeriod"/>
            </a:pPr>
            <a:r>
              <a:rPr lang="en-US"/>
              <a:t>Reteach</a:t>
            </a:r>
            <a:endParaRPr/>
          </a:p>
          <a:p>
            <a:pPr marL="457200" lvl="0" indent="-431800" algn="l" rtl="0">
              <a:spcBef>
                <a:spcPts val="0"/>
              </a:spcBef>
              <a:spcAft>
                <a:spcPts val="0"/>
              </a:spcAft>
              <a:buSzPts val="3200"/>
              <a:buAutoNum type="arabicPeriod"/>
            </a:pPr>
            <a:r>
              <a:rPr lang="en-US"/>
              <a:t>Provide Choice</a:t>
            </a:r>
            <a:endParaRPr/>
          </a:p>
          <a:p>
            <a:pPr marL="457200" lvl="0" indent="-431800" algn="l" rtl="0">
              <a:spcBef>
                <a:spcPts val="0"/>
              </a:spcBef>
              <a:spcAft>
                <a:spcPts val="0"/>
              </a:spcAft>
              <a:buSzPts val="3200"/>
              <a:buAutoNum type="arabicPeriod"/>
            </a:pPr>
            <a:r>
              <a:rPr lang="en-US"/>
              <a:t>Student Conference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1"/>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Redirect</a:t>
            </a:r>
            <a:endParaRPr/>
          </a:p>
        </p:txBody>
      </p:sp>
      <p:sp>
        <p:nvSpPr>
          <p:cNvPr id="397" name="Google Shape;397;p61"/>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b="1"/>
              <a:t>What:</a:t>
            </a:r>
            <a:r>
              <a:rPr lang="en-US"/>
              <a:t> </a:t>
            </a:r>
            <a:endParaRPr/>
          </a:p>
          <a:p>
            <a:pPr marL="457200" lvl="0" indent="-431800" algn="l" rtl="0">
              <a:spcBef>
                <a:spcPts val="640"/>
              </a:spcBef>
              <a:spcAft>
                <a:spcPts val="0"/>
              </a:spcAft>
              <a:buSzPts val="3200"/>
              <a:buChar char="•"/>
            </a:pPr>
            <a:r>
              <a:rPr lang="en-US"/>
              <a:t>Briefly state what the student should do.</a:t>
            </a:r>
            <a:endParaRPr/>
          </a:p>
          <a:p>
            <a:pPr marL="0" lvl="0" indent="0" algn="l" rtl="0">
              <a:spcBef>
                <a:spcPts val="640"/>
              </a:spcBef>
              <a:spcAft>
                <a:spcPts val="0"/>
              </a:spcAft>
              <a:buNone/>
            </a:pPr>
            <a:endParaRPr/>
          </a:p>
          <a:p>
            <a:pPr marL="0" lvl="0" indent="0" algn="l" rtl="0">
              <a:spcBef>
                <a:spcPts val="640"/>
              </a:spcBef>
              <a:spcAft>
                <a:spcPts val="0"/>
              </a:spcAft>
              <a:buNone/>
            </a:pPr>
            <a:r>
              <a:rPr lang="en-US" b="1"/>
              <a:t>How:</a:t>
            </a:r>
            <a:r>
              <a:rPr lang="en-US"/>
              <a:t> </a:t>
            </a:r>
            <a:endParaRPr/>
          </a:p>
          <a:p>
            <a:pPr marL="457200" lvl="0" indent="-431800" algn="l" rtl="0">
              <a:spcBef>
                <a:spcPts val="640"/>
              </a:spcBef>
              <a:spcAft>
                <a:spcPts val="0"/>
              </a:spcAft>
              <a:buSzPts val="3200"/>
              <a:buChar char="•"/>
            </a:pPr>
            <a:r>
              <a:rPr lang="en-US"/>
              <a:t>State student’s Name</a:t>
            </a:r>
            <a:endParaRPr/>
          </a:p>
          <a:p>
            <a:pPr marL="457200" lvl="0" indent="-431800" algn="l" rtl="0">
              <a:spcBef>
                <a:spcPts val="0"/>
              </a:spcBef>
              <a:spcAft>
                <a:spcPts val="0"/>
              </a:spcAft>
              <a:buSzPts val="3200"/>
              <a:buChar char="•"/>
            </a:pPr>
            <a:r>
              <a:rPr lang="en-US"/>
              <a:t>State the expectation</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62"/>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Reteach</a:t>
            </a:r>
            <a:endParaRPr/>
          </a:p>
        </p:txBody>
      </p:sp>
      <p:sp>
        <p:nvSpPr>
          <p:cNvPr id="403" name="Google Shape;403;p62"/>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sz="3000" b="1"/>
              <a:t>Why:</a:t>
            </a:r>
            <a:r>
              <a:rPr lang="en-US" sz="3000"/>
              <a:t> When a reminder isn't sufficient</a:t>
            </a:r>
            <a:endParaRPr sz="3000"/>
          </a:p>
          <a:p>
            <a:pPr marL="0" lvl="0" indent="0" algn="l" rtl="0">
              <a:spcBef>
                <a:spcPts val="640"/>
              </a:spcBef>
              <a:spcAft>
                <a:spcPts val="0"/>
              </a:spcAft>
              <a:buNone/>
            </a:pPr>
            <a:endParaRPr sz="3000"/>
          </a:p>
          <a:p>
            <a:pPr marL="0" lvl="0" indent="0" algn="l" rtl="0">
              <a:spcBef>
                <a:spcPts val="640"/>
              </a:spcBef>
              <a:spcAft>
                <a:spcPts val="0"/>
              </a:spcAft>
              <a:buNone/>
            </a:pPr>
            <a:r>
              <a:rPr lang="en-US" sz="3000" b="1"/>
              <a:t>How:</a:t>
            </a:r>
            <a:r>
              <a:rPr lang="en-US" sz="3000"/>
              <a:t> </a:t>
            </a:r>
            <a:endParaRPr sz="3000"/>
          </a:p>
          <a:p>
            <a:pPr marL="457200" lvl="0" indent="-419100" algn="l" rtl="0">
              <a:spcBef>
                <a:spcPts val="640"/>
              </a:spcBef>
              <a:spcAft>
                <a:spcPts val="0"/>
              </a:spcAft>
              <a:buSzPts val="3000"/>
              <a:buChar char="●"/>
            </a:pPr>
            <a:r>
              <a:rPr lang="en-US" sz="3000"/>
              <a:t>State student’s name</a:t>
            </a:r>
            <a:endParaRPr sz="3000"/>
          </a:p>
          <a:p>
            <a:pPr marL="457200" lvl="0" indent="-419100" algn="l" rtl="0">
              <a:spcBef>
                <a:spcPts val="0"/>
              </a:spcBef>
              <a:spcAft>
                <a:spcPts val="0"/>
              </a:spcAft>
              <a:buSzPts val="3000"/>
              <a:buChar char="●"/>
            </a:pPr>
            <a:r>
              <a:rPr lang="en-US" sz="3000"/>
              <a:t>Describe the expected behavior</a:t>
            </a:r>
            <a:endParaRPr sz="3000"/>
          </a:p>
          <a:p>
            <a:pPr marL="457200" lvl="0" indent="-419100" algn="l" rtl="0">
              <a:spcBef>
                <a:spcPts val="0"/>
              </a:spcBef>
              <a:spcAft>
                <a:spcPts val="0"/>
              </a:spcAft>
              <a:buSzPts val="3000"/>
              <a:buChar char="●"/>
            </a:pPr>
            <a:r>
              <a:rPr lang="en-US" sz="3000"/>
              <a:t>Model the expected behavior</a:t>
            </a:r>
            <a:endParaRPr sz="3000"/>
          </a:p>
          <a:p>
            <a:pPr marL="457200" lvl="0" indent="-419100" algn="l" rtl="0">
              <a:spcBef>
                <a:spcPts val="0"/>
              </a:spcBef>
              <a:spcAft>
                <a:spcPts val="0"/>
              </a:spcAft>
              <a:buSzPts val="3000"/>
              <a:buChar char="●"/>
            </a:pPr>
            <a:r>
              <a:rPr lang="en-US" sz="3000"/>
              <a:t>Provide opportunity to practice</a:t>
            </a:r>
            <a:endParaRPr sz="3000"/>
          </a:p>
          <a:p>
            <a:pPr marL="457200" lvl="0" indent="-419100" algn="l" rtl="0">
              <a:spcBef>
                <a:spcPts val="0"/>
              </a:spcBef>
              <a:spcAft>
                <a:spcPts val="0"/>
              </a:spcAft>
              <a:buSzPts val="3000"/>
              <a:buChar char="●"/>
            </a:pPr>
            <a:r>
              <a:rPr lang="en-US" sz="3000"/>
              <a:t>Provide specific positive feedback</a:t>
            </a:r>
            <a:endParaRPr sz="3000"/>
          </a:p>
          <a:p>
            <a:pPr marL="0" lvl="0" indent="0" algn="l" rtl="0">
              <a:spcBef>
                <a:spcPts val="640"/>
              </a:spcBef>
              <a:spcAft>
                <a:spcPts val="0"/>
              </a:spcAft>
              <a:buNone/>
            </a:pPr>
            <a:endParaRPr sz="30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3"/>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Provide Choice</a:t>
            </a:r>
            <a:endParaRPr/>
          </a:p>
        </p:txBody>
      </p:sp>
      <p:sp>
        <p:nvSpPr>
          <p:cNvPr id="409" name="Google Shape;409;p63"/>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a:t>Offer two acceptable alternatives while maintaining the expectation.</a:t>
            </a:r>
            <a:endParaRPr/>
          </a:p>
          <a:p>
            <a:pPr marL="0" lvl="0" indent="0" algn="l" rtl="0">
              <a:spcBef>
                <a:spcPts val="640"/>
              </a:spcBef>
              <a:spcAft>
                <a:spcPts val="0"/>
              </a:spcAft>
              <a:buNone/>
            </a:pPr>
            <a:endParaRPr/>
          </a:p>
          <a:p>
            <a:pPr marL="0" lvl="0" indent="0" algn="l" rtl="0">
              <a:spcBef>
                <a:spcPts val="640"/>
              </a:spcBef>
              <a:spcAft>
                <a:spcPts val="0"/>
              </a:spcAft>
              <a:buNone/>
            </a:pPr>
            <a:r>
              <a:rPr lang="en-US" b="1"/>
              <a:t>Key principle:</a:t>
            </a:r>
            <a:endParaRPr b="1"/>
          </a:p>
          <a:p>
            <a:pPr marL="0" lvl="0" indent="0" algn="l" rtl="0">
              <a:spcBef>
                <a:spcPts val="640"/>
              </a:spcBef>
              <a:spcAft>
                <a:spcPts val="0"/>
              </a:spcAft>
              <a:buNone/>
            </a:pPr>
            <a:r>
              <a:rPr lang="en-US"/>
              <a:t>Choice about how—not whether—the expectation will be met.</a:t>
            </a:r>
            <a:endParaRPr/>
          </a:p>
          <a:p>
            <a:pPr marL="0" lvl="0" indent="0" algn="l" rtl="0">
              <a:spcBef>
                <a:spcPts val="640"/>
              </a:spcBef>
              <a:spcAft>
                <a:spcPts val="0"/>
              </a:spcAft>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4"/>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Student Conference</a:t>
            </a:r>
            <a:endParaRPr/>
          </a:p>
        </p:txBody>
      </p:sp>
      <p:sp>
        <p:nvSpPr>
          <p:cNvPr id="415" name="Google Shape;415;p64"/>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AutoNum type="arabicPeriod"/>
            </a:pPr>
            <a:r>
              <a:rPr lang="en-US"/>
              <a:t>Identify the concern.</a:t>
            </a:r>
            <a:endParaRPr/>
          </a:p>
          <a:p>
            <a:pPr marL="457200" lvl="0" indent="-431800" algn="l" rtl="0">
              <a:spcBef>
                <a:spcPts val="0"/>
              </a:spcBef>
              <a:spcAft>
                <a:spcPts val="0"/>
              </a:spcAft>
              <a:buSzPts val="3200"/>
              <a:buAutoNum type="arabicPeriod"/>
            </a:pPr>
            <a:r>
              <a:rPr lang="en-US"/>
              <a:t>Clarify/reteach the expected behavior.</a:t>
            </a:r>
            <a:endParaRPr/>
          </a:p>
          <a:p>
            <a:pPr marL="457200" lvl="0" indent="-431800" algn="l" rtl="0">
              <a:spcBef>
                <a:spcPts val="0"/>
              </a:spcBef>
              <a:spcAft>
                <a:spcPts val="0"/>
              </a:spcAft>
              <a:buSzPts val="3200"/>
              <a:buAutoNum type="arabicPeriod"/>
            </a:pPr>
            <a:r>
              <a:rPr lang="en-US"/>
              <a:t>Discuss why it matters.</a:t>
            </a:r>
            <a:endParaRPr/>
          </a:p>
          <a:p>
            <a:pPr marL="457200" lvl="0" indent="-431800" algn="l" rtl="0">
              <a:spcBef>
                <a:spcPts val="0"/>
              </a:spcBef>
              <a:spcAft>
                <a:spcPts val="0"/>
              </a:spcAft>
              <a:buSzPts val="3200"/>
              <a:buAutoNum type="arabicPeriod"/>
            </a:pPr>
            <a:r>
              <a:rPr lang="en-US"/>
              <a:t>Problem-solve barriers.</a:t>
            </a:r>
            <a:endParaRPr/>
          </a:p>
          <a:p>
            <a:pPr marL="457200" lvl="0" indent="-431800" algn="l" rtl="0">
              <a:spcBef>
                <a:spcPts val="0"/>
              </a:spcBef>
              <a:spcAft>
                <a:spcPts val="0"/>
              </a:spcAft>
              <a:buSzPts val="3200"/>
              <a:buAutoNum type="arabicPeriod"/>
            </a:pPr>
            <a:r>
              <a:rPr lang="en-US"/>
              <a:t>Practice if needed.</a:t>
            </a:r>
            <a:endParaRPr/>
          </a:p>
          <a:p>
            <a:pPr marL="457200" lvl="0" indent="-431800" algn="l" rtl="0">
              <a:spcBef>
                <a:spcPts val="0"/>
              </a:spcBef>
              <a:spcAft>
                <a:spcPts val="0"/>
              </a:spcAft>
              <a:buSzPts val="3200"/>
              <a:buAutoNum type="arabicPeriod"/>
            </a:pPr>
            <a:r>
              <a:rPr lang="en-US"/>
              <a:t>Develop a plan for use.</a:t>
            </a:r>
            <a:endParaRPr/>
          </a:p>
          <a:p>
            <a:pPr marL="0" lvl="0" indent="0" algn="l" rtl="0">
              <a:spcBef>
                <a:spcPts val="640"/>
              </a:spcBef>
              <a:spcAft>
                <a:spcPts val="0"/>
              </a:spcAft>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5"/>
          <p:cNvSpPr txBox="1">
            <a:spLocks noGrp="1"/>
          </p:cNvSpPr>
          <p:nvPr>
            <p:ph type="title"/>
          </p:nvPr>
        </p:nvSpPr>
        <p:spPr>
          <a:xfrm>
            <a:off x="1962507" y="491685"/>
            <a:ext cx="99627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US"/>
              <a:t>Step 4: Direct Strategies</a:t>
            </a:r>
            <a:endParaRPr sz="2400"/>
          </a:p>
        </p:txBody>
      </p:sp>
      <p:pic>
        <p:nvPicPr>
          <p:cNvPr id="421" name="Google Shape;421;p65" descr="Star Icon indicates a handout associated with this slide."/>
          <p:cNvPicPr preferRelativeResize="0"/>
          <p:nvPr/>
        </p:nvPicPr>
        <p:blipFill>
          <a:blip r:embed="rId3">
            <a:alphaModFix/>
          </a:blip>
          <a:stretch>
            <a:fillRect/>
          </a:stretch>
        </p:blipFill>
        <p:spPr>
          <a:xfrm>
            <a:off x="10879375" y="5456825"/>
            <a:ext cx="1186196" cy="1202335"/>
          </a:xfrm>
          <a:prstGeom prst="rect">
            <a:avLst/>
          </a:prstGeom>
          <a:noFill/>
          <a:ln>
            <a:noFill/>
          </a:ln>
        </p:spPr>
      </p:pic>
      <p:sp>
        <p:nvSpPr>
          <p:cNvPr id="422" name="Google Shape;422;p65"/>
          <p:cNvSpPr txBox="1"/>
          <p:nvPr/>
        </p:nvSpPr>
        <p:spPr>
          <a:xfrm>
            <a:off x="225775" y="2065300"/>
            <a:ext cx="11839800" cy="3181200"/>
          </a:xfrm>
          <a:prstGeom prst="rect">
            <a:avLst/>
          </a:prstGeom>
          <a:noFill/>
          <a:ln>
            <a:noFill/>
          </a:ln>
        </p:spPr>
        <p:txBody>
          <a:bodyPr spcFirstLastPara="1" wrap="square" lIns="91425" tIns="91425" rIns="91425" bIns="91425" anchor="t" anchorCtr="0">
            <a:spAutoFit/>
          </a:bodyPr>
          <a:lstStyle/>
          <a:p>
            <a:pPr marL="0" lvl="0" indent="0" algn="l" rtl="0">
              <a:spcBef>
                <a:spcPts val="640"/>
              </a:spcBef>
              <a:spcAft>
                <a:spcPts val="0"/>
              </a:spcAft>
              <a:buNone/>
            </a:pPr>
            <a:r>
              <a:rPr lang="en-US" sz="2800">
                <a:solidFill>
                  <a:schemeClr val="dk1"/>
                </a:solidFill>
                <a:latin typeface="Calibri"/>
                <a:ea typeface="Calibri"/>
                <a:cs typeface="Calibri"/>
                <a:sym typeface="Calibri"/>
              </a:rPr>
              <a:t>Participants consider:</a:t>
            </a:r>
            <a:endParaRPr sz="2800">
              <a:solidFill>
                <a:schemeClr val="dk1"/>
              </a:solidFill>
              <a:latin typeface="Calibri"/>
              <a:ea typeface="Calibri"/>
              <a:cs typeface="Calibri"/>
              <a:sym typeface="Calibri"/>
            </a:endParaRPr>
          </a:p>
          <a:p>
            <a:pPr marL="0" lvl="0" indent="0" algn="l" rtl="0">
              <a:spcBef>
                <a:spcPts val="640"/>
              </a:spcBef>
              <a:spcAft>
                <a:spcPts val="0"/>
              </a:spcAft>
              <a:buNone/>
            </a:pPr>
            <a:r>
              <a:rPr lang="en-US" sz="2800">
                <a:solidFill>
                  <a:schemeClr val="dk1"/>
                </a:solidFill>
                <a:latin typeface="Calibri"/>
                <a:ea typeface="Calibri"/>
                <a:cs typeface="Calibri"/>
                <a:sym typeface="Calibri"/>
              </a:rPr>
              <a:t>•	When would each strategy be effective?</a:t>
            </a:r>
            <a:endParaRPr sz="2800">
              <a:solidFill>
                <a:schemeClr val="dk1"/>
              </a:solidFill>
              <a:latin typeface="Calibri"/>
              <a:ea typeface="Calibri"/>
              <a:cs typeface="Calibri"/>
              <a:sym typeface="Calibri"/>
            </a:endParaRPr>
          </a:p>
          <a:p>
            <a:pPr marL="0" lvl="0" indent="0" algn="l" rtl="0">
              <a:spcBef>
                <a:spcPts val="640"/>
              </a:spcBef>
              <a:spcAft>
                <a:spcPts val="0"/>
              </a:spcAft>
              <a:buNone/>
            </a:pPr>
            <a:r>
              <a:rPr lang="en-US" sz="2800">
                <a:solidFill>
                  <a:schemeClr val="dk1"/>
                </a:solidFill>
                <a:latin typeface="Calibri"/>
                <a:ea typeface="Calibri"/>
                <a:cs typeface="Calibri"/>
                <a:sym typeface="Calibri"/>
              </a:rPr>
              <a:t>•	How would I use it?</a:t>
            </a:r>
            <a:endParaRPr sz="2800">
              <a:solidFill>
                <a:schemeClr val="dk1"/>
              </a:solidFill>
              <a:latin typeface="Calibri"/>
              <a:ea typeface="Calibri"/>
              <a:cs typeface="Calibri"/>
              <a:sym typeface="Calibri"/>
            </a:endParaRPr>
          </a:p>
          <a:p>
            <a:pPr marL="0" lvl="0" indent="0" algn="l" rtl="0">
              <a:spcBef>
                <a:spcPts val="640"/>
              </a:spcBef>
              <a:spcAft>
                <a:spcPts val="0"/>
              </a:spcAft>
              <a:buNone/>
            </a:pPr>
            <a:r>
              <a:rPr lang="en-US" sz="2800">
                <a:solidFill>
                  <a:schemeClr val="dk1"/>
                </a:solidFill>
                <a:latin typeface="Calibri"/>
                <a:ea typeface="Calibri"/>
                <a:cs typeface="Calibri"/>
                <a:sym typeface="Calibri"/>
              </a:rPr>
              <a:t>•	How will I ensure they are developmentally and culturally appropriate?</a:t>
            </a:r>
            <a:endParaRPr sz="2800">
              <a:solidFill>
                <a:schemeClr val="dk1"/>
              </a:solidFill>
              <a:latin typeface="Calibri"/>
              <a:ea typeface="Calibri"/>
              <a:cs typeface="Calibri"/>
              <a:sym typeface="Calibri"/>
            </a:endParaRPr>
          </a:p>
          <a:p>
            <a:pPr marL="0" lvl="0" indent="0" algn="l" rtl="0">
              <a:spcBef>
                <a:spcPts val="640"/>
              </a:spcBef>
              <a:spcAft>
                <a:spcPts val="0"/>
              </a:spcAft>
              <a:buNone/>
            </a:pPr>
            <a:endParaRPr sz="2800">
              <a:solidFill>
                <a:schemeClr val="dk1"/>
              </a:solidFill>
              <a:latin typeface="Calibri"/>
              <a:ea typeface="Calibri"/>
              <a:cs typeface="Calibri"/>
              <a:sym typeface="Calibri"/>
            </a:endParaRPr>
          </a:p>
          <a:p>
            <a:pPr marL="0" lvl="0" indent="0" algn="l" rtl="0">
              <a:spcBef>
                <a:spcPts val="64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66"/>
          <p:cNvSpPr txBox="1">
            <a:spLocks noGrp="1"/>
          </p:cNvSpPr>
          <p:nvPr>
            <p:ph type="title"/>
          </p:nvPr>
        </p:nvSpPr>
        <p:spPr>
          <a:xfrm>
            <a:off x="1962507" y="491685"/>
            <a:ext cx="99627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Step 5: Practice: Direct Strategies  </a:t>
            </a:r>
            <a:endParaRPr/>
          </a:p>
        </p:txBody>
      </p:sp>
      <p:sp>
        <p:nvSpPr>
          <p:cNvPr id="428" name="Google Shape;428;p66"/>
          <p:cNvSpPr txBox="1">
            <a:spLocks noGrp="1"/>
          </p:cNvSpPr>
          <p:nvPr>
            <p:ph type="body" idx="1"/>
          </p:nvPr>
        </p:nvSpPr>
        <p:spPr>
          <a:xfrm>
            <a:off x="1730250" y="2443900"/>
            <a:ext cx="8731500" cy="2152500"/>
          </a:xfrm>
          <a:prstGeom prst="rect">
            <a:avLst/>
          </a:prstGeom>
        </p:spPr>
        <p:txBody>
          <a:bodyPr spcFirstLastPara="1" wrap="square" lIns="91425" tIns="91425" rIns="91425" bIns="91425" anchor="t" anchorCtr="0">
            <a:noAutofit/>
          </a:bodyPr>
          <a:lstStyle/>
          <a:p>
            <a:pPr marL="25400" lvl="0" indent="0" algn="l" rtl="0">
              <a:lnSpc>
                <a:spcPct val="115000"/>
              </a:lnSpc>
              <a:spcBef>
                <a:spcPts val="600"/>
              </a:spcBef>
              <a:spcAft>
                <a:spcPts val="0"/>
              </a:spcAft>
              <a:buClr>
                <a:schemeClr val="dk1"/>
              </a:buClr>
              <a:buSzPts val="1100"/>
              <a:buFont typeface="Arial"/>
              <a:buNone/>
            </a:pPr>
            <a:r>
              <a:rPr lang="en-US"/>
              <a:t>Use the handout. Match scenarios to the correct Direct Strategy for Discouraging Unexpected Behavior</a:t>
            </a:r>
            <a:endParaRPr/>
          </a:p>
          <a:p>
            <a:pPr marL="0" lvl="0" indent="0" algn="l" rtl="0">
              <a:spcBef>
                <a:spcPts val="640"/>
              </a:spcBef>
              <a:spcAft>
                <a:spcPts val="0"/>
              </a:spcAft>
              <a:buNone/>
            </a:pPr>
            <a:endParaRPr/>
          </a:p>
        </p:txBody>
      </p:sp>
      <p:pic>
        <p:nvPicPr>
          <p:cNvPr id="429" name="Google Shape;429;p66" descr="Star Icon indicates a handout associated with this slide."/>
          <p:cNvPicPr preferRelativeResize="0"/>
          <p:nvPr/>
        </p:nvPicPr>
        <p:blipFill>
          <a:blip r:embed="rId3">
            <a:alphaModFix/>
          </a:blip>
          <a:stretch>
            <a:fillRect/>
          </a:stretch>
        </p:blipFill>
        <p:spPr>
          <a:xfrm>
            <a:off x="10739000" y="5075825"/>
            <a:ext cx="1186196" cy="120233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67"/>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4200"/>
              <a:t>Additional </a:t>
            </a:r>
            <a:r>
              <a:rPr lang="en-US" sz="4200" i="1"/>
              <a:t>Instructional </a:t>
            </a:r>
            <a:r>
              <a:rPr lang="en-US" sz="4200"/>
              <a:t>Corrective Consequences</a:t>
            </a:r>
            <a:endParaRPr sz="4200"/>
          </a:p>
        </p:txBody>
      </p:sp>
      <p:sp>
        <p:nvSpPr>
          <p:cNvPr id="435" name="Google Shape;435;p67"/>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a:t>Effective consequences:</a:t>
            </a:r>
            <a:endParaRPr/>
          </a:p>
          <a:p>
            <a:pPr marL="457200" lvl="0" indent="-431800" algn="l" rtl="0">
              <a:spcBef>
                <a:spcPts val="640"/>
              </a:spcBef>
              <a:spcAft>
                <a:spcPts val="0"/>
              </a:spcAft>
              <a:buSzPts val="3200"/>
              <a:buChar char="•"/>
            </a:pPr>
            <a:r>
              <a:rPr lang="en-US"/>
              <a:t>Teach or practice expected behavior.</a:t>
            </a:r>
            <a:endParaRPr/>
          </a:p>
          <a:p>
            <a:pPr marL="457200" lvl="0" indent="-431800" algn="l" rtl="0">
              <a:spcBef>
                <a:spcPts val="0"/>
              </a:spcBef>
              <a:spcAft>
                <a:spcPts val="0"/>
              </a:spcAft>
              <a:buSzPts val="3200"/>
              <a:buChar char="•"/>
            </a:pPr>
            <a:r>
              <a:rPr lang="en-US"/>
              <a:t>Are logically connected to the behavior.</a:t>
            </a:r>
            <a:endParaRPr/>
          </a:p>
          <a:p>
            <a:pPr marL="457200" lvl="0" indent="-431800" algn="l" rtl="0">
              <a:spcBef>
                <a:spcPts val="0"/>
              </a:spcBef>
              <a:spcAft>
                <a:spcPts val="0"/>
              </a:spcAft>
              <a:buSzPts val="3200"/>
              <a:buChar char="•"/>
            </a:pPr>
            <a:r>
              <a:rPr lang="en-US"/>
              <a:t>Maintain student dignity.</a:t>
            </a:r>
            <a:endParaRPr/>
          </a:p>
          <a:p>
            <a:pPr marL="457200" lvl="0" indent="-431800" algn="l" rtl="0">
              <a:spcBef>
                <a:spcPts val="0"/>
              </a:spcBef>
              <a:spcAft>
                <a:spcPts val="0"/>
              </a:spcAft>
              <a:buSzPts val="3200"/>
              <a:buChar char="•"/>
            </a:pPr>
            <a:r>
              <a:rPr lang="en-US"/>
              <a:t>Require reasonable effort.</a:t>
            </a:r>
            <a:endParaRPr/>
          </a:p>
          <a:p>
            <a:pPr marL="457200" lvl="0" indent="-431800" algn="l" rtl="0">
              <a:spcBef>
                <a:spcPts val="0"/>
              </a:spcBef>
              <a:spcAft>
                <a:spcPts val="0"/>
              </a:spcAft>
              <a:buSzPts val="3200"/>
              <a:buChar char="•"/>
            </a:pPr>
            <a:r>
              <a:rPr lang="en-US"/>
              <a:t>Are applied consistently.</a:t>
            </a:r>
            <a:endParaRPr/>
          </a:p>
          <a:p>
            <a:pPr marL="457200" lvl="0" indent="-431800" algn="l" rtl="0">
              <a:spcBef>
                <a:spcPts val="0"/>
              </a:spcBef>
              <a:spcAft>
                <a:spcPts val="0"/>
              </a:spcAft>
              <a:buSzPts val="3200"/>
              <a:buChar char="•"/>
            </a:pPr>
            <a:r>
              <a:rPr lang="en-US"/>
              <a:t>Are individualized when appropriate.</a:t>
            </a:r>
            <a:endParaRPr/>
          </a:p>
          <a:p>
            <a:pPr marL="0" lvl="0" indent="0" algn="l" rtl="0">
              <a:spcBef>
                <a:spcPts val="640"/>
              </a:spcBef>
              <a:spcAft>
                <a:spcPts val="0"/>
              </a:spcAft>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68"/>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Logical Consequences: Connect Behavior to Consequence</a:t>
            </a:r>
            <a:endParaRPr/>
          </a:p>
        </p:txBody>
      </p:sp>
      <p:sp>
        <p:nvSpPr>
          <p:cNvPr id="441" name="Google Shape;441;p68"/>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sz="2800"/>
              <a:t>Examples:</a:t>
            </a:r>
            <a:endParaRPr sz="2800"/>
          </a:p>
          <a:p>
            <a:pPr marL="457200" lvl="0" indent="-406400" algn="l" rtl="0">
              <a:spcBef>
                <a:spcPts val="640"/>
              </a:spcBef>
              <a:spcAft>
                <a:spcPts val="0"/>
              </a:spcAft>
              <a:buSzPts val="2800"/>
              <a:buChar char="•"/>
            </a:pPr>
            <a:r>
              <a:rPr lang="en-US" sz="2800"/>
              <a:t>Practice or role-play the expected behavior</a:t>
            </a:r>
            <a:endParaRPr sz="2800"/>
          </a:p>
          <a:p>
            <a:pPr marL="457200" lvl="0" indent="-406400" algn="l" rtl="0">
              <a:spcBef>
                <a:spcPts val="0"/>
              </a:spcBef>
              <a:spcAft>
                <a:spcPts val="0"/>
              </a:spcAft>
              <a:buSzPts val="2800"/>
              <a:buChar char="•"/>
            </a:pPr>
            <a:r>
              <a:rPr lang="en-US" sz="2800"/>
              <a:t>Make up missed work</a:t>
            </a:r>
            <a:endParaRPr sz="2800"/>
          </a:p>
          <a:p>
            <a:pPr marL="457200" lvl="0" indent="-406400" algn="l" rtl="0">
              <a:spcBef>
                <a:spcPts val="0"/>
              </a:spcBef>
              <a:spcAft>
                <a:spcPts val="0"/>
              </a:spcAft>
              <a:buSzPts val="2800"/>
              <a:buChar char="•"/>
            </a:pPr>
            <a:r>
              <a:rPr lang="en-US" sz="2800"/>
              <a:t>Restitution/repair</a:t>
            </a:r>
            <a:endParaRPr sz="2800"/>
          </a:p>
          <a:p>
            <a:pPr marL="457200" lvl="0" indent="-406400" algn="l" rtl="0">
              <a:spcBef>
                <a:spcPts val="0"/>
              </a:spcBef>
              <a:spcAft>
                <a:spcPts val="0"/>
              </a:spcAft>
              <a:buSzPts val="2800"/>
              <a:buChar char="•"/>
            </a:pPr>
            <a:r>
              <a:rPr lang="en-US" sz="2800"/>
              <a:t>Make amends</a:t>
            </a:r>
            <a:endParaRPr sz="2800"/>
          </a:p>
          <a:p>
            <a:pPr marL="457200" lvl="0" indent="-406400" algn="l" rtl="0">
              <a:spcBef>
                <a:spcPts val="0"/>
              </a:spcBef>
              <a:spcAft>
                <a:spcPts val="0"/>
              </a:spcAft>
              <a:buSzPts val="2800"/>
              <a:buChar char="•"/>
            </a:pPr>
            <a:r>
              <a:rPr lang="en-US" sz="2800"/>
              <a:t>Teach the expectation to others</a:t>
            </a:r>
            <a:endParaRPr sz="2800"/>
          </a:p>
          <a:p>
            <a:pPr marL="457200" lvl="0" indent="-406400" algn="l" rtl="0">
              <a:spcBef>
                <a:spcPts val="0"/>
              </a:spcBef>
              <a:spcAft>
                <a:spcPts val="0"/>
              </a:spcAft>
              <a:buSzPts val="2800"/>
              <a:buChar char="•"/>
            </a:pPr>
            <a:r>
              <a:rPr lang="en-US" sz="2800"/>
              <a:t>Reflection/self-monitoring</a:t>
            </a:r>
            <a:endParaRPr sz="2800"/>
          </a:p>
          <a:p>
            <a:pPr marL="457200" lvl="0" indent="-406400" algn="l" rtl="0">
              <a:spcBef>
                <a:spcPts val="0"/>
              </a:spcBef>
              <a:spcAft>
                <a:spcPts val="0"/>
              </a:spcAft>
              <a:buSzPts val="2800"/>
              <a:buChar char="•"/>
            </a:pPr>
            <a:r>
              <a:rPr lang="en-US" sz="2800"/>
              <a:t>Behavior contract</a:t>
            </a:r>
            <a:endParaRPr sz="2800"/>
          </a:p>
          <a:p>
            <a:pPr marL="0" lvl="0" indent="0" algn="l" rtl="0">
              <a:spcBef>
                <a:spcPts val="640"/>
              </a:spcBef>
              <a:spcAft>
                <a:spcPts val="0"/>
              </a:spcAft>
              <a:buNone/>
            </a:pPr>
            <a:endParaRPr sz="2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69"/>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Consistency Matters More Than Severity</a:t>
            </a:r>
            <a:endParaRPr/>
          </a:p>
        </p:txBody>
      </p:sp>
      <p:sp>
        <p:nvSpPr>
          <p:cNvPr id="447" name="Google Shape;447;p69"/>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sz="2800"/>
              <a:t>Don't search for a bigger consequence. Search for a more effective response.</a:t>
            </a:r>
            <a:endParaRPr sz="2800"/>
          </a:p>
          <a:p>
            <a:pPr marL="0" lvl="0" indent="0" algn="l" rtl="0">
              <a:spcBef>
                <a:spcPts val="640"/>
              </a:spcBef>
              <a:spcAft>
                <a:spcPts val="0"/>
              </a:spcAft>
              <a:buNone/>
            </a:pPr>
            <a:endParaRPr sz="2800"/>
          </a:p>
          <a:p>
            <a:pPr marL="0" lvl="0" indent="0" algn="l" rtl="0">
              <a:spcBef>
                <a:spcPts val="640"/>
              </a:spcBef>
              <a:spcAft>
                <a:spcPts val="0"/>
              </a:spcAft>
              <a:buNone/>
            </a:pPr>
            <a:endParaRPr sz="2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70"/>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Monitor Effectiveness</a:t>
            </a:r>
            <a:endParaRPr/>
          </a:p>
        </p:txBody>
      </p:sp>
      <p:sp>
        <p:nvSpPr>
          <p:cNvPr id="453" name="Google Shape;453;p70"/>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Clr>
                <a:schemeClr val="dk1"/>
              </a:buClr>
              <a:buSzPts val="1100"/>
              <a:buFont typeface="Arial"/>
              <a:buNone/>
            </a:pPr>
            <a:r>
              <a:rPr lang="en-US" sz="2800"/>
              <a:t>If the same consequence is repeatedly used and behavior continues:</a:t>
            </a:r>
            <a:endParaRPr sz="2800"/>
          </a:p>
          <a:p>
            <a:pPr marL="0" lvl="0" indent="0" algn="l" rtl="0">
              <a:spcBef>
                <a:spcPts val="640"/>
              </a:spcBef>
              <a:spcAft>
                <a:spcPts val="0"/>
              </a:spcAft>
              <a:buClr>
                <a:schemeClr val="dk1"/>
              </a:buClr>
              <a:buSzPts val="1100"/>
              <a:buFont typeface="Arial"/>
              <a:buNone/>
            </a:pPr>
            <a:r>
              <a:rPr lang="en-US" sz="2800"/>
              <a:t>Stop repeating an ineffective response.</a:t>
            </a:r>
            <a:endParaRPr sz="2800"/>
          </a:p>
          <a:p>
            <a:pPr marL="457200" lvl="0" indent="-381000" algn="l" rtl="0">
              <a:spcBef>
                <a:spcPts val="640"/>
              </a:spcBef>
              <a:spcAft>
                <a:spcPts val="0"/>
              </a:spcAft>
              <a:buSzPts val="2400"/>
              <a:buChar char="•"/>
            </a:pPr>
            <a:r>
              <a:rPr lang="en-US" sz="2400"/>
              <a:t>Reconsider the function.</a:t>
            </a:r>
            <a:endParaRPr sz="2400"/>
          </a:p>
          <a:p>
            <a:pPr marL="457200" lvl="0" indent="-381000" algn="l" rtl="0">
              <a:spcBef>
                <a:spcPts val="0"/>
              </a:spcBef>
              <a:spcAft>
                <a:spcPts val="0"/>
              </a:spcAft>
              <a:buSzPts val="2400"/>
              <a:buChar char="•"/>
            </a:pPr>
            <a:r>
              <a:rPr lang="en-US" sz="2400"/>
              <a:t>Increase teaching.</a:t>
            </a:r>
            <a:endParaRPr sz="2400"/>
          </a:p>
          <a:p>
            <a:pPr marL="457200" lvl="0" indent="-381000" algn="l" rtl="0">
              <a:spcBef>
                <a:spcPts val="0"/>
              </a:spcBef>
              <a:spcAft>
                <a:spcPts val="0"/>
              </a:spcAft>
              <a:buSzPts val="2400"/>
              <a:buChar char="•"/>
            </a:pPr>
            <a:r>
              <a:rPr lang="en-US" sz="2400"/>
              <a:t>Select another strategy.</a:t>
            </a:r>
            <a:endParaRPr sz="2400"/>
          </a:p>
          <a:p>
            <a:pPr marL="457200" lvl="0" indent="-381000" algn="l" rtl="0">
              <a:spcBef>
                <a:spcPts val="0"/>
              </a:spcBef>
              <a:spcAft>
                <a:spcPts val="0"/>
              </a:spcAft>
              <a:buSzPts val="2400"/>
              <a:buChar char="•"/>
            </a:pPr>
            <a:r>
              <a:rPr lang="en-US" sz="2400"/>
              <a:t>Seek collaborative support when needed.</a:t>
            </a:r>
            <a:endParaRPr sz="2400"/>
          </a:p>
          <a:p>
            <a:pPr marL="0" lvl="0" indent="0" algn="l" rtl="0">
              <a:spcBef>
                <a:spcPts val="64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71"/>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The Classroom Response Decision Flow</a:t>
            </a:r>
            <a:endParaRPr/>
          </a:p>
        </p:txBody>
      </p:sp>
      <p:sp>
        <p:nvSpPr>
          <p:cNvPr id="459" name="Google Shape;459;p71"/>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sz="2400"/>
              <a:t>Behavior Occurs</a:t>
            </a:r>
            <a:endParaRPr sz="2400"/>
          </a:p>
          <a:p>
            <a:pPr marL="0" lvl="0" indent="0" algn="l" rtl="0">
              <a:spcBef>
                <a:spcPts val="640"/>
              </a:spcBef>
              <a:spcAft>
                <a:spcPts val="0"/>
              </a:spcAft>
              <a:buNone/>
            </a:pPr>
            <a:r>
              <a:rPr lang="en-US" sz="2400"/>
              <a:t>	Is it major or minor?</a:t>
            </a:r>
            <a:endParaRPr sz="2400"/>
          </a:p>
          <a:p>
            <a:pPr marL="0" lvl="0" indent="0" algn="l" rtl="0">
              <a:spcBef>
                <a:spcPts val="640"/>
              </a:spcBef>
              <a:spcAft>
                <a:spcPts val="0"/>
              </a:spcAft>
              <a:buNone/>
            </a:pPr>
            <a:r>
              <a:rPr lang="en-US" sz="2400"/>
              <a:t>		Major: Write ODR</a:t>
            </a:r>
            <a:endParaRPr sz="2400"/>
          </a:p>
          <a:p>
            <a:pPr marL="0" lvl="0" indent="0" algn="l" rtl="0">
              <a:spcBef>
                <a:spcPts val="640"/>
              </a:spcBef>
              <a:spcAft>
                <a:spcPts val="0"/>
              </a:spcAft>
              <a:buNone/>
            </a:pPr>
            <a:r>
              <a:rPr lang="en-US" sz="2400"/>
              <a:t>		Minor: Use Indirect strategy (Proximity/Signal/Ignore-Attend-Praise)</a:t>
            </a:r>
            <a:endParaRPr sz="2400"/>
          </a:p>
          <a:p>
            <a:pPr marL="0" lvl="0" indent="0" algn="l" rtl="0">
              <a:spcBef>
                <a:spcPts val="640"/>
              </a:spcBef>
              <a:spcAft>
                <a:spcPts val="0"/>
              </a:spcAft>
              <a:buNone/>
            </a:pPr>
            <a:r>
              <a:rPr lang="en-US" sz="2400"/>
              <a:t>			Behavior Continues?</a:t>
            </a:r>
            <a:endParaRPr sz="2400"/>
          </a:p>
          <a:p>
            <a:pPr marL="0" lvl="0" indent="0" algn="l" rtl="0">
              <a:spcBef>
                <a:spcPts val="640"/>
              </a:spcBef>
              <a:spcAft>
                <a:spcPts val="0"/>
              </a:spcAft>
              <a:buNone/>
            </a:pPr>
            <a:r>
              <a:rPr lang="en-US" sz="2400"/>
              <a:t>				Redirect</a:t>
            </a:r>
            <a:endParaRPr sz="2400"/>
          </a:p>
          <a:p>
            <a:pPr marL="0" lvl="0" indent="0" algn="l" rtl="0">
              <a:spcBef>
                <a:spcPts val="640"/>
              </a:spcBef>
              <a:spcAft>
                <a:spcPts val="0"/>
              </a:spcAft>
              <a:buNone/>
            </a:pPr>
            <a:r>
              <a:rPr lang="en-US" sz="2400"/>
              <a:t>					Reteach</a:t>
            </a:r>
            <a:endParaRPr sz="2400"/>
          </a:p>
          <a:p>
            <a:pPr marL="0" lvl="0" indent="0" algn="l" rtl="0">
              <a:spcBef>
                <a:spcPts val="640"/>
              </a:spcBef>
              <a:spcAft>
                <a:spcPts val="0"/>
              </a:spcAft>
              <a:buNone/>
            </a:pPr>
            <a:r>
              <a:rPr lang="en-US" sz="2400"/>
              <a:t>						Offer Choice</a:t>
            </a:r>
            <a:endParaRPr sz="2400"/>
          </a:p>
          <a:p>
            <a:pPr marL="0" lvl="0" indent="0" algn="l" rtl="0">
              <a:spcBef>
                <a:spcPts val="640"/>
              </a:spcBef>
              <a:spcAft>
                <a:spcPts val="0"/>
              </a:spcAft>
              <a:buNone/>
            </a:pPr>
            <a:r>
              <a:rPr lang="en-US" sz="2400"/>
              <a:t>							Student Conference</a:t>
            </a:r>
            <a:endParaRPr sz="2400"/>
          </a:p>
          <a:p>
            <a:pPr marL="0" lvl="0" indent="0" algn="l" rtl="0">
              <a:spcBef>
                <a:spcPts val="640"/>
              </a:spcBef>
              <a:spcAft>
                <a:spcPts val="0"/>
              </a:spcAft>
              <a:buNone/>
            </a:pPr>
            <a:r>
              <a:rPr lang="en-US" sz="2400"/>
              <a:t>								Mildly aversive, instructional consequence </a:t>
            </a:r>
            <a:endParaRPr sz="2400"/>
          </a:p>
        </p:txBody>
      </p:sp>
      <p:sp>
        <p:nvSpPr>
          <p:cNvPr id="460" name="Google Shape;460;p71">
            <a:extLst>
              <a:ext uri="{C183D7F6-B498-43B3-948B-1728B52AA6E4}">
                <adec:decorative xmlns:adec="http://schemas.microsoft.com/office/drawing/2017/decorative" val="1"/>
              </a:ext>
            </a:extLst>
          </p:cNvPr>
          <p:cNvSpPr/>
          <p:nvPr/>
        </p:nvSpPr>
        <p:spPr>
          <a:xfrm rot="5400000">
            <a:off x="1413400" y="3229913"/>
            <a:ext cx="344100" cy="663600"/>
          </a:xfrm>
          <a:prstGeom prst="bentUpArrow">
            <a:avLst>
              <a:gd name="adj1" fmla="val 25000"/>
              <a:gd name="adj2" fmla="val 25000"/>
              <a:gd name="adj3" fmla="val 25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1" name="Google Shape;461;p71">
            <a:extLst>
              <a:ext uri="{C183D7F6-B498-43B3-948B-1728B52AA6E4}">
                <adec:decorative xmlns:adec="http://schemas.microsoft.com/office/drawing/2017/decorative" val="1"/>
              </a:ext>
            </a:extLst>
          </p:cNvPr>
          <p:cNvSpPr/>
          <p:nvPr/>
        </p:nvSpPr>
        <p:spPr>
          <a:xfrm rot="5400000">
            <a:off x="1909950" y="3696125"/>
            <a:ext cx="344100" cy="663600"/>
          </a:xfrm>
          <a:prstGeom prst="bentUpArrow">
            <a:avLst>
              <a:gd name="adj1" fmla="val 25000"/>
              <a:gd name="adj2" fmla="val 25000"/>
              <a:gd name="adj3" fmla="val 25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2" name="Google Shape;462;p71">
            <a:extLst>
              <a:ext uri="{C183D7F6-B498-43B3-948B-1728B52AA6E4}">
                <adec:decorative xmlns:adec="http://schemas.microsoft.com/office/drawing/2017/decorative" val="1"/>
              </a:ext>
            </a:extLst>
          </p:cNvPr>
          <p:cNvSpPr/>
          <p:nvPr/>
        </p:nvSpPr>
        <p:spPr>
          <a:xfrm rot="5400000">
            <a:off x="2394175" y="4168050"/>
            <a:ext cx="344100" cy="663600"/>
          </a:xfrm>
          <a:prstGeom prst="bentUpArrow">
            <a:avLst>
              <a:gd name="adj1" fmla="val 25000"/>
              <a:gd name="adj2" fmla="val 25000"/>
              <a:gd name="adj3" fmla="val 25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3" name="Google Shape;463;p71">
            <a:extLst>
              <a:ext uri="{C183D7F6-B498-43B3-948B-1728B52AA6E4}">
                <adec:decorative xmlns:adec="http://schemas.microsoft.com/office/drawing/2017/decorative" val="1"/>
              </a:ext>
            </a:extLst>
          </p:cNvPr>
          <p:cNvSpPr/>
          <p:nvPr/>
        </p:nvSpPr>
        <p:spPr>
          <a:xfrm rot="5400000">
            <a:off x="2804675" y="4615450"/>
            <a:ext cx="344100" cy="663600"/>
          </a:xfrm>
          <a:prstGeom prst="bentUpArrow">
            <a:avLst>
              <a:gd name="adj1" fmla="val 25000"/>
              <a:gd name="adj2" fmla="val 25000"/>
              <a:gd name="adj3" fmla="val 25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4" name="Google Shape;464;p71">
            <a:extLst>
              <a:ext uri="{C183D7F6-B498-43B3-948B-1728B52AA6E4}">
                <adec:decorative xmlns:adec="http://schemas.microsoft.com/office/drawing/2017/decorative" val="1"/>
              </a:ext>
            </a:extLst>
          </p:cNvPr>
          <p:cNvSpPr/>
          <p:nvPr/>
        </p:nvSpPr>
        <p:spPr>
          <a:xfrm rot="5400000">
            <a:off x="3301225" y="5032525"/>
            <a:ext cx="344100" cy="663600"/>
          </a:xfrm>
          <a:prstGeom prst="bentUpArrow">
            <a:avLst>
              <a:gd name="adj1" fmla="val 25000"/>
              <a:gd name="adj2" fmla="val 25000"/>
              <a:gd name="adj3" fmla="val 25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5" name="Google Shape;465;p71">
            <a:extLst>
              <a:ext uri="{C183D7F6-B498-43B3-948B-1728B52AA6E4}">
                <adec:decorative xmlns:adec="http://schemas.microsoft.com/office/drawing/2017/decorative" val="1"/>
              </a:ext>
            </a:extLst>
          </p:cNvPr>
          <p:cNvSpPr/>
          <p:nvPr/>
        </p:nvSpPr>
        <p:spPr>
          <a:xfrm rot="5400000">
            <a:off x="1007875" y="2419575"/>
            <a:ext cx="344100" cy="663600"/>
          </a:xfrm>
          <a:prstGeom prst="bentUpArrow">
            <a:avLst>
              <a:gd name="adj1" fmla="val 25000"/>
              <a:gd name="adj2" fmla="val 25000"/>
              <a:gd name="adj3" fmla="val 25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6" name="Google Shape;466;p71">
            <a:extLst>
              <a:ext uri="{C183D7F6-B498-43B3-948B-1728B52AA6E4}">
                <adec:decorative xmlns:adec="http://schemas.microsoft.com/office/drawing/2017/decorative" val="1"/>
              </a:ext>
            </a:extLst>
          </p:cNvPr>
          <p:cNvSpPr/>
          <p:nvPr/>
        </p:nvSpPr>
        <p:spPr>
          <a:xfrm rot="10800000" flipH="1">
            <a:off x="1253650" y="3160351"/>
            <a:ext cx="270300" cy="1686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7" name="Google Shape;467;p71">
            <a:extLst>
              <a:ext uri="{C183D7F6-B498-43B3-948B-1728B52AA6E4}">
                <adec:decorative xmlns:adec="http://schemas.microsoft.com/office/drawing/2017/decorative" val="1"/>
              </a:ext>
            </a:extLst>
          </p:cNvPr>
          <p:cNvSpPr/>
          <p:nvPr/>
        </p:nvSpPr>
        <p:spPr>
          <a:xfrm rot="10800000" flipH="1">
            <a:off x="848125" y="2231176"/>
            <a:ext cx="270300" cy="168600"/>
          </a:xfrm>
          <a:prstGeom prst="rightArrow">
            <a:avLst>
              <a:gd name="adj1" fmla="val 50000"/>
              <a:gd name="adj2" fmla="val 50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8" name="Google Shape;468;p71">
            <a:extLst>
              <a:ext uri="{C183D7F6-B498-43B3-948B-1728B52AA6E4}">
                <adec:decorative xmlns:adec="http://schemas.microsoft.com/office/drawing/2017/decorative" val="1"/>
              </a:ext>
            </a:extLst>
          </p:cNvPr>
          <p:cNvSpPr/>
          <p:nvPr/>
        </p:nvSpPr>
        <p:spPr>
          <a:xfrm rot="5400000">
            <a:off x="3785450" y="5529050"/>
            <a:ext cx="344100" cy="663600"/>
          </a:xfrm>
          <a:prstGeom prst="bentUpArrow">
            <a:avLst>
              <a:gd name="adj1" fmla="val 25000"/>
              <a:gd name="adj2" fmla="val 25000"/>
              <a:gd name="adj3" fmla="val 25000"/>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472"/>
        <p:cNvGrpSpPr/>
        <p:nvPr/>
      </p:nvGrpSpPr>
      <p:grpSpPr>
        <a:xfrm>
          <a:off x="0" y="0"/>
          <a:ext cx="0" cy="0"/>
          <a:chOff x="0" y="0"/>
          <a:chExt cx="0" cy="0"/>
        </a:xfrm>
      </p:grpSpPr>
      <p:sp>
        <p:nvSpPr>
          <p:cNvPr id="473" name="Google Shape;473;p72"/>
          <p:cNvSpPr txBox="1">
            <a:spLocks noGrp="1"/>
          </p:cNvSpPr>
          <p:nvPr>
            <p:ph type="title"/>
          </p:nvPr>
        </p:nvSpPr>
        <p:spPr>
          <a:xfrm>
            <a:off x="1962507" y="491685"/>
            <a:ext cx="9962700" cy="92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Step 6a: Self Assessment</a:t>
            </a:r>
            <a:r>
              <a:rPr lang="en-US" sz="1100">
                <a:latin typeface="Arial"/>
                <a:ea typeface="Arial"/>
                <a:cs typeface="Arial"/>
                <a:sym typeface="Arial"/>
              </a:rPr>
              <a:t> </a:t>
            </a:r>
            <a:endParaRPr/>
          </a:p>
        </p:txBody>
      </p:sp>
      <p:sp>
        <p:nvSpPr>
          <p:cNvPr id="474" name="Google Shape;474;p72"/>
          <p:cNvSpPr txBox="1">
            <a:spLocks noGrp="1"/>
          </p:cNvSpPr>
          <p:nvPr>
            <p:ph type="body" idx="1"/>
          </p:nvPr>
        </p:nvSpPr>
        <p:spPr>
          <a:xfrm>
            <a:off x="1114661" y="1619150"/>
            <a:ext cx="9962700" cy="3636300"/>
          </a:xfrm>
          <a:prstGeom prst="rect">
            <a:avLst/>
          </a:prstGeom>
        </p:spPr>
        <p:txBody>
          <a:bodyPr spcFirstLastPara="1" wrap="square" lIns="91425" tIns="91425" rIns="91425" bIns="91425" anchor="t" anchorCtr="0">
            <a:noAutofit/>
          </a:bodyPr>
          <a:lstStyle/>
          <a:p>
            <a:pPr marL="25400" lvl="0" indent="0" algn="l" rtl="0">
              <a:lnSpc>
                <a:spcPct val="115000"/>
              </a:lnSpc>
              <a:spcBef>
                <a:spcPts val="600"/>
              </a:spcBef>
              <a:spcAft>
                <a:spcPts val="0"/>
              </a:spcAft>
              <a:buClr>
                <a:schemeClr val="dk1"/>
              </a:buClr>
              <a:buSzPts val="1100"/>
              <a:buFont typeface="Arial"/>
              <a:buNone/>
            </a:pPr>
            <a:r>
              <a:rPr lang="en-US"/>
              <a:t>Turn to page 3 of the </a:t>
            </a:r>
            <a:r>
              <a:rPr lang="en-US" b="1" i="1"/>
              <a:t>MO SW-PBS Teacher Tool: Discouraging Unexpected Classroom Behavior</a:t>
            </a:r>
            <a:endParaRPr b="1" i="1"/>
          </a:p>
          <a:p>
            <a:pPr marL="25400" lvl="0" indent="0" algn="l" rtl="0">
              <a:lnSpc>
                <a:spcPct val="115000"/>
              </a:lnSpc>
              <a:spcBef>
                <a:spcPts val="600"/>
              </a:spcBef>
              <a:spcAft>
                <a:spcPts val="0"/>
              </a:spcAft>
              <a:buClr>
                <a:schemeClr val="dk1"/>
              </a:buClr>
              <a:buSzPts val="1100"/>
              <a:buFont typeface="Arial"/>
              <a:buNone/>
            </a:pPr>
            <a:endParaRPr/>
          </a:p>
          <a:p>
            <a:pPr marL="25400" lvl="0" indent="0" algn="l" rtl="0">
              <a:lnSpc>
                <a:spcPct val="115000"/>
              </a:lnSpc>
              <a:spcBef>
                <a:spcPts val="600"/>
              </a:spcBef>
              <a:spcAft>
                <a:spcPts val="0"/>
              </a:spcAft>
              <a:buClr>
                <a:schemeClr val="dk1"/>
              </a:buClr>
              <a:buSzPts val="1100"/>
              <a:buFont typeface="Arial"/>
              <a:buNone/>
            </a:pPr>
            <a:r>
              <a:rPr lang="en-US"/>
              <a:t>Complete the Self Assessment</a:t>
            </a:r>
            <a:endParaRPr/>
          </a:p>
        </p:txBody>
      </p:sp>
      <p:pic>
        <p:nvPicPr>
          <p:cNvPr id="475" name="Google Shape;475;p72" descr="Star Icon indicates a handout associated with this slide."/>
          <p:cNvPicPr preferRelativeResize="0"/>
          <p:nvPr/>
        </p:nvPicPr>
        <p:blipFill>
          <a:blip r:embed="rId3">
            <a:alphaModFix/>
          </a:blip>
          <a:stretch>
            <a:fillRect/>
          </a:stretch>
        </p:blipFill>
        <p:spPr>
          <a:xfrm>
            <a:off x="10879375" y="5456825"/>
            <a:ext cx="1186196" cy="120233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73"/>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Key Takeaways</a:t>
            </a:r>
            <a:endParaRPr b="1"/>
          </a:p>
        </p:txBody>
      </p:sp>
      <p:sp>
        <p:nvSpPr>
          <p:cNvPr id="481" name="Google Shape;481;p73"/>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457200" lvl="0" indent="-431800" algn="l" rtl="0">
              <a:spcBef>
                <a:spcPts val="640"/>
              </a:spcBef>
              <a:spcAft>
                <a:spcPts val="0"/>
              </a:spcAft>
              <a:buSzPts val="3200"/>
              <a:buChar char="•"/>
            </a:pPr>
            <a:r>
              <a:rPr lang="en-US"/>
              <a:t>Behavior errors are learning opportunities.</a:t>
            </a:r>
            <a:endParaRPr/>
          </a:p>
          <a:p>
            <a:pPr marL="457200" lvl="0" indent="-431800" algn="l" rtl="0">
              <a:spcBef>
                <a:spcPts val="0"/>
              </a:spcBef>
              <a:spcAft>
                <a:spcPts val="0"/>
              </a:spcAft>
              <a:buSzPts val="3200"/>
              <a:buChar char="•"/>
            </a:pPr>
            <a:r>
              <a:rPr lang="en-US"/>
              <a:t>Think functionally.</a:t>
            </a:r>
            <a:endParaRPr/>
          </a:p>
          <a:p>
            <a:pPr marL="457200" lvl="0" indent="-431800" algn="l" rtl="0">
              <a:spcBef>
                <a:spcPts val="0"/>
              </a:spcBef>
              <a:spcAft>
                <a:spcPts val="0"/>
              </a:spcAft>
              <a:buSzPts val="3200"/>
              <a:buChar char="•"/>
            </a:pPr>
            <a:r>
              <a:rPr lang="en-US"/>
              <a:t>Use the least intrusive effective response.</a:t>
            </a:r>
            <a:endParaRPr/>
          </a:p>
          <a:p>
            <a:pPr marL="457200" lvl="0" indent="-431800" algn="l" rtl="0">
              <a:spcBef>
                <a:spcPts val="0"/>
              </a:spcBef>
              <a:spcAft>
                <a:spcPts val="0"/>
              </a:spcAft>
              <a:buSzPts val="3200"/>
              <a:buChar char="•"/>
            </a:pPr>
            <a:r>
              <a:rPr lang="en-US"/>
              <a:t>Teach and reinforce what you want students to do instead.</a:t>
            </a:r>
            <a:endParaRPr/>
          </a:p>
          <a:p>
            <a:pPr marL="0" lvl="0" indent="0" algn="l" rtl="0">
              <a:spcBef>
                <a:spcPts val="640"/>
              </a:spcBef>
              <a:spcAft>
                <a:spcPts val="0"/>
              </a:spcAft>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74"/>
          <p:cNvSpPr txBox="1">
            <a:spLocks noGrp="1"/>
          </p:cNvSpPr>
          <p:nvPr>
            <p:ph type="title"/>
          </p:nvPr>
        </p:nvSpPr>
        <p:spPr>
          <a:xfrm>
            <a:off x="609600" y="274637"/>
            <a:ext cx="109728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a:t>Next Steps</a:t>
            </a:r>
            <a:endParaRPr b="1"/>
          </a:p>
        </p:txBody>
      </p:sp>
      <p:sp>
        <p:nvSpPr>
          <p:cNvPr id="487" name="Google Shape;487;p74"/>
          <p:cNvSpPr txBox="1">
            <a:spLocks noGrp="1"/>
          </p:cNvSpPr>
          <p:nvPr>
            <p:ph type="body" idx="1"/>
          </p:nvPr>
        </p:nvSpPr>
        <p:spPr>
          <a:xfrm>
            <a:off x="609600" y="1600201"/>
            <a:ext cx="10972800" cy="4526100"/>
          </a:xfrm>
          <a:prstGeom prst="rect">
            <a:avLst/>
          </a:prstGeom>
        </p:spPr>
        <p:txBody>
          <a:bodyPr spcFirstLastPara="1" wrap="square" lIns="91425" tIns="91425" rIns="91425" bIns="91425" anchor="t" anchorCtr="0">
            <a:noAutofit/>
          </a:bodyPr>
          <a:lstStyle/>
          <a:p>
            <a:pPr marL="0" lvl="0" indent="0" algn="l" rtl="0">
              <a:spcBef>
                <a:spcPts val="640"/>
              </a:spcBef>
              <a:spcAft>
                <a:spcPts val="0"/>
              </a:spcAft>
              <a:buNone/>
            </a:pPr>
            <a:r>
              <a:rPr lang="en-US"/>
              <a:t>Identify:</a:t>
            </a:r>
            <a:endParaRPr/>
          </a:p>
          <a:p>
            <a:pPr marL="0" lvl="0" indent="0" algn="l" rtl="0">
              <a:spcBef>
                <a:spcPts val="640"/>
              </a:spcBef>
              <a:spcAft>
                <a:spcPts val="0"/>
              </a:spcAft>
              <a:buNone/>
            </a:pPr>
            <a:r>
              <a:rPr lang="en-US"/>
              <a:t>•	One prevention practice to strengthen.</a:t>
            </a:r>
            <a:endParaRPr/>
          </a:p>
          <a:p>
            <a:pPr marL="0" lvl="0" indent="0" algn="l" rtl="0">
              <a:spcBef>
                <a:spcPts val="640"/>
              </a:spcBef>
              <a:spcAft>
                <a:spcPts val="0"/>
              </a:spcAft>
              <a:buNone/>
            </a:pPr>
            <a:r>
              <a:rPr lang="en-US"/>
              <a:t>•	One indirect strategy to use more consistently.</a:t>
            </a:r>
            <a:endParaRPr/>
          </a:p>
          <a:p>
            <a:pPr marL="0" lvl="0" indent="0" algn="l" rtl="0">
              <a:spcBef>
                <a:spcPts val="640"/>
              </a:spcBef>
              <a:spcAft>
                <a:spcPts val="0"/>
              </a:spcAft>
              <a:buNone/>
            </a:pPr>
            <a:r>
              <a:rPr lang="en-US"/>
              <a:t>•	One direct strategy to refine.</a:t>
            </a:r>
            <a:endParaRPr/>
          </a:p>
          <a:p>
            <a:pPr marL="0" lvl="0" indent="0" algn="l" rtl="0">
              <a:spcBef>
                <a:spcPts val="640"/>
              </a:spcBef>
              <a:spcAft>
                <a:spcPts val="0"/>
              </a:spcAft>
              <a:buNone/>
            </a:pPr>
            <a:r>
              <a:rPr lang="en-US"/>
              <a:t>•	One current consequence to reconsider.</a:t>
            </a:r>
            <a:endParaRPr/>
          </a:p>
          <a:p>
            <a:pPr marL="0" lvl="0" indent="0" algn="l" rtl="0">
              <a:spcBef>
                <a:spcPts val="640"/>
              </a:spcBef>
              <a:spcAft>
                <a:spcPts val="0"/>
              </a:spcAft>
              <a:buNone/>
            </a:pPr>
            <a:r>
              <a:rPr lang="en-US"/>
              <a:t>•	How you will monitor whether your plan works.</a:t>
            </a:r>
            <a:endParaRPr/>
          </a:p>
          <a:p>
            <a:pPr marL="0" lvl="0" indent="0" algn="l" rtl="0">
              <a:spcBef>
                <a:spcPts val="640"/>
              </a:spcBef>
              <a:spcAft>
                <a:spcPts val="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75"/>
          <p:cNvSpPr txBox="1">
            <a:spLocks noGrp="1"/>
          </p:cNvSpPr>
          <p:nvPr>
            <p:ph type="title"/>
          </p:nvPr>
        </p:nvSpPr>
        <p:spPr>
          <a:xfrm>
            <a:off x="609600" y="107676"/>
            <a:ext cx="10972800" cy="46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References</a:t>
            </a:r>
            <a:r>
              <a:rPr lang="en-US" sz="1100">
                <a:latin typeface="Arial"/>
                <a:ea typeface="Arial"/>
                <a:cs typeface="Arial"/>
                <a:sym typeface="Arial"/>
              </a:rPr>
              <a:t> </a:t>
            </a:r>
            <a:endParaRPr/>
          </a:p>
        </p:txBody>
      </p:sp>
      <p:sp>
        <p:nvSpPr>
          <p:cNvPr id="493" name="Google Shape;493;p75"/>
          <p:cNvSpPr txBox="1">
            <a:spLocks noGrp="1"/>
          </p:cNvSpPr>
          <p:nvPr>
            <p:ph type="body" idx="1"/>
          </p:nvPr>
        </p:nvSpPr>
        <p:spPr>
          <a:xfrm>
            <a:off x="-50" y="634425"/>
            <a:ext cx="12192000" cy="5491800"/>
          </a:xfrm>
          <a:prstGeom prst="rect">
            <a:avLst/>
          </a:prstGeom>
        </p:spPr>
        <p:txBody>
          <a:bodyPr spcFirstLastPara="1" wrap="square" lIns="91425" tIns="91425" rIns="91425" bIns="91425" anchor="t" anchorCtr="0">
            <a:noAutofit/>
          </a:bodyPr>
          <a:lstStyle/>
          <a:p>
            <a:pPr marL="228600" lvl="0" indent="-165100" algn="l" rtl="0">
              <a:lnSpc>
                <a:spcPct val="115000"/>
              </a:lnSpc>
              <a:spcBef>
                <a:spcPts val="0"/>
              </a:spcBef>
              <a:spcAft>
                <a:spcPts val="0"/>
              </a:spcAft>
              <a:buSzPts val="1700"/>
              <a:buChar char="•"/>
            </a:pPr>
            <a:r>
              <a:rPr lang="en-US" sz="1700"/>
              <a:t>Alberto, P. A., &amp; Troutman, A. C. (2012). </a:t>
            </a:r>
            <a:r>
              <a:rPr lang="en-US" sz="1700" i="1"/>
              <a:t>Applied behavior analysis for teachers </a:t>
            </a:r>
            <a:r>
              <a:rPr lang="en-US" sz="1700"/>
              <a:t>(8th ed.). Upper Saddle River, NJ: Pearson.</a:t>
            </a:r>
            <a:endParaRPr sz="1700"/>
          </a:p>
          <a:p>
            <a:pPr marL="228600" lvl="0" indent="-165100" algn="l" rtl="0">
              <a:lnSpc>
                <a:spcPct val="115000"/>
              </a:lnSpc>
              <a:spcBef>
                <a:spcPts val="0"/>
              </a:spcBef>
              <a:spcAft>
                <a:spcPts val="0"/>
              </a:spcAft>
              <a:buSzPts val="1700"/>
              <a:buChar char="•"/>
            </a:pPr>
            <a:r>
              <a:rPr lang="en-US" sz="1700">
                <a:solidFill>
                  <a:srgbClr val="333333"/>
                </a:solidFill>
              </a:rPr>
              <a:t>Beaman, R., &amp; Wheldall, K. (2000). Teachers' use of approval and disapproval in the classroom. </a:t>
            </a:r>
            <a:r>
              <a:rPr lang="en-US" sz="1700" i="1">
                <a:solidFill>
                  <a:srgbClr val="333333"/>
                </a:solidFill>
              </a:rPr>
              <a:t>Educational Psychology, 20</a:t>
            </a:r>
            <a:r>
              <a:rPr lang="en-US" sz="1700">
                <a:solidFill>
                  <a:srgbClr val="333333"/>
                </a:solidFill>
              </a:rPr>
              <a:t>(4), 431–446.</a:t>
            </a:r>
            <a:endParaRPr sz="1700">
              <a:solidFill>
                <a:srgbClr val="333333"/>
              </a:solidFill>
            </a:endParaRPr>
          </a:p>
          <a:p>
            <a:pPr marL="228600" lvl="0" indent="-165100" algn="l" rtl="0">
              <a:lnSpc>
                <a:spcPct val="115000"/>
              </a:lnSpc>
              <a:spcBef>
                <a:spcPts val="0"/>
              </a:spcBef>
              <a:spcAft>
                <a:spcPts val="0"/>
              </a:spcAft>
              <a:buSzPts val="1700"/>
              <a:buChar char="•"/>
            </a:pPr>
            <a:r>
              <a:rPr lang="en-US" sz="1700"/>
              <a:t>Brophy, J. (1998). </a:t>
            </a:r>
            <a:r>
              <a:rPr lang="en-US" sz="1700" i="1"/>
              <a:t>Motivating students to learn. Boston: McGraw Hill</a:t>
            </a:r>
            <a:r>
              <a:rPr lang="en-US" sz="1700" i="1">
                <a:solidFill>
                  <a:srgbClr val="221E1F"/>
                </a:solidFill>
              </a:rPr>
              <a:t>.</a:t>
            </a:r>
            <a:endParaRPr sz="1700" i="1">
              <a:solidFill>
                <a:srgbClr val="221E1F"/>
              </a:solidFill>
            </a:endParaRPr>
          </a:p>
          <a:p>
            <a:pPr marL="228600" lvl="0" indent="-165100" algn="l" rtl="0">
              <a:lnSpc>
                <a:spcPct val="115000"/>
              </a:lnSpc>
              <a:spcBef>
                <a:spcPts val="0"/>
              </a:spcBef>
              <a:spcAft>
                <a:spcPts val="0"/>
              </a:spcAft>
              <a:buSzPts val="1700"/>
              <a:buChar char="•"/>
            </a:pPr>
            <a:r>
              <a:rPr lang="en-US" sz="1700">
                <a:solidFill>
                  <a:srgbClr val="222222"/>
                </a:solidFill>
              </a:rPr>
              <a:t>Brophy, J. (2006). History of research on classroom management. </a:t>
            </a:r>
            <a:r>
              <a:rPr lang="en-US" sz="1700" i="1">
                <a:solidFill>
                  <a:srgbClr val="222222"/>
                </a:solidFill>
              </a:rPr>
              <a:t>Handbook of classroom management: Research, practice, and contemporary issues, </a:t>
            </a:r>
            <a:r>
              <a:rPr lang="en-US" sz="1700">
                <a:solidFill>
                  <a:srgbClr val="222222"/>
                </a:solidFill>
              </a:rPr>
              <a:t>17-43.</a:t>
            </a:r>
            <a:endParaRPr sz="1700">
              <a:solidFill>
                <a:srgbClr val="222222"/>
              </a:solidFill>
            </a:endParaRPr>
          </a:p>
          <a:p>
            <a:pPr marL="228600" lvl="0" indent="-165100" algn="l" rtl="0">
              <a:lnSpc>
                <a:spcPct val="115000"/>
              </a:lnSpc>
              <a:spcBef>
                <a:spcPts val="0"/>
              </a:spcBef>
              <a:spcAft>
                <a:spcPts val="0"/>
              </a:spcAft>
              <a:buSzPts val="1700"/>
              <a:buChar char="•"/>
            </a:pPr>
            <a:r>
              <a:rPr lang="en-US" sz="1700"/>
              <a:t>Everston, C. M., &amp; Emmer, E. T. (1982)</a:t>
            </a:r>
            <a:r>
              <a:rPr lang="en-US" sz="1700" i="1"/>
              <a:t>. Preventive classroom management. </a:t>
            </a:r>
            <a:r>
              <a:rPr lang="en-US" sz="1700"/>
              <a:t>Alexandria, VA: Association for Supervision and Curriculum Development.</a:t>
            </a:r>
            <a:endParaRPr sz="1700"/>
          </a:p>
          <a:p>
            <a:pPr marL="228600" lvl="0" indent="-165100" algn="l" rtl="0">
              <a:lnSpc>
                <a:spcPct val="115000"/>
              </a:lnSpc>
              <a:spcBef>
                <a:spcPts val="0"/>
              </a:spcBef>
              <a:spcAft>
                <a:spcPts val="0"/>
              </a:spcAft>
              <a:buSzPts val="1700"/>
              <a:buChar char="•"/>
            </a:pPr>
            <a:r>
              <a:rPr lang="en-US" sz="1700"/>
              <a:t>Evertson, C. M., Emmer, E. T., &amp; Worsham, M. E. (2003). </a:t>
            </a:r>
            <a:r>
              <a:rPr lang="en-US" sz="1700" i="1"/>
              <a:t>Classroom management for secondary teachers</a:t>
            </a:r>
            <a:r>
              <a:rPr lang="en-US" sz="1700"/>
              <a:t>. Allyn and Bacon. </a:t>
            </a:r>
            <a:endParaRPr sz="1700"/>
          </a:p>
          <a:p>
            <a:pPr marL="228600" lvl="0" indent="-165100" algn="l" rtl="0">
              <a:lnSpc>
                <a:spcPct val="115000"/>
              </a:lnSpc>
              <a:spcBef>
                <a:spcPts val="0"/>
              </a:spcBef>
              <a:spcAft>
                <a:spcPts val="0"/>
              </a:spcAft>
              <a:buSzPts val="1700"/>
              <a:buChar char="•"/>
            </a:pPr>
            <a:r>
              <a:rPr lang="en-US" sz="1700" i="1">
                <a:solidFill>
                  <a:srgbClr val="211D1E"/>
                </a:solidFill>
              </a:rPr>
              <a:t>Flora, S. R. (2000). Praise’s magic reinforcement ratio: Five to one gets the job done. The Behavior Analyst Today, 1, 64 – 69. doi:10.1037 /h0099898</a:t>
            </a:r>
            <a:endParaRPr sz="1700" i="1">
              <a:solidFill>
                <a:srgbClr val="211D1E"/>
              </a:solidFill>
            </a:endParaRPr>
          </a:p>
          <a:p>
            <a:pPr marL="228600" lvl="0" indent="-165100" algn="l" rtl="0">
              <a:lnSpc>
                <a:spcPct val="115000"/>
              </a:lnSpc>
              <a:spcBef>
                <a:spcPts val="0"/>
              </a:spcBef>
              <a:spcAft>
                <a:spcPts val="0"/>
              </a:spcAft>
              <a:buSzPts val="1700"/>
              <a:buChar char="•"/>
            </a:pPr>
            <a:r>
              <a:rPr lang="en-US" sz="1700" i="1">
                <a:solidFill>
                  <a:srgbClr val="222222"/>
                </a:solidFill>
              </a:rPr>
              <a:t>Caldarella, P., Larsen, R. A., Williams, L., Wills, H. P., &amp; Wehby, J. H. (2019). Teacher Praise-to-Reprimand Ratios. Education and Treatment of Children, 42(4), 447-468</a:t>
            </a:r>
            <a:endParaRPr sz="1700" i="1">
              <a:solidFill>
                <a:srgbClr val="222222"/>
              </a:solidFill>
            </a:endParaRPr>
          </a:p>
          <a:p>
            <a:pPr marL="228600" lvl="0" indent="-165100" algn="l" rtl="0">
              <a:lnSpc>
                <a:spcPct val="115000"/>
              </a:lnSpc>
              <a:spcBef>
                <a:spcPts val="0"/>
              </a:spcBef>
              <a:spcAft>
                <a:spcPts val="0"/>
              </a:spcAft>
              <a:buSzPts val="1700"/>
              <a:buChar char="•"/>
            </a:pPr>
            <a:r>
              <a:rPr lang="en-US" sz="1700"/>
              <a:t> Caldarella, P., Larsen, R. A. A., Williams, L., &amp; Wills, H. P. (2023). </a:t>
            </a:r>
            <a:r>
              <a:rPr lang="en-US" sz="1700" i="1"/>
              <a:t>Effects of Middle School Teachers’ Praise-to-Reprimand Ratios on Students’ Classroom Behavior.</a:t>
            </a:r>
            <a:r>
              <a:rPr lang="en-US" sz="1700"/>
              <a:t> Journal of Positive Behavior Interventions, 25(1), 28-40.</a:t>
            </a:r>
            <a:endParaRPr sz="1700"/>
          </a:p>
          <a:p>
            <a:pPr marL="228600" lvl="0" indent="-165100" algn="l" rtl="0">
              <a:lnSpc>
                <a:spcPct val="115000"/>
              </a:lnSpc>
              <a:spcBef>
                <a:spcPts val="0"/>
              </a:spcBef>
              <a:spcAft>
                <a:spcPts val="0"/>
              </a:spcAft>
              <a:buSzPts val="1700"/>
              <a:buChar char="•"/>
            </a:pPr>
            <a:r>
              <a:rPr lang="en-US" sz="1700"/>
              <a:t>Caldarella, P., Larsen, R. A. A., Williams, L., Wills, H. P., &amp; Wehby, J. H. (2021). “Stop Doing That!”: Effects of Teacher Reprimands on Student Disruptive Behavior and Engagement. Journal of Positive Behavior Interventions, 23(3), 163-173. https://doi.org/10.1177/1098300720935101</a:t>
            </a:r>
            <a:endParaRPr sz="17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76"/>
          <p:cNvSpPr txBox="1">
            <a:spLocks noGrp="1"/>
          </p:cNvSpPr>
          <p:nvPr>
            <p:ph type="title"/>
          </p:nvPr>
        </p:nvSpPr>
        <p:spPr>
          <a:xfrm>
            <a:off x="609600" y="98132"/>
            <a:ext cx="10972800" cy="48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a:t>Reference Continued</a:t>
            </a:r>
            <a:r>
              <a:rPr lang="en-US">
                <a:latin typeface="Arial"/>
                <a:ea typeface="Arial"/>
                <a:cs typeface="Arial"/>
                <a:sym typeface="Arial"/>
              </a:rPr>
              <a:t> </a:t>
            </a:r>
            <a:endParaRPr/>
          </a:p>
        </p:txBody>
      </p:sp>
      <p:sp>
        <p:nvSpPr>
          <p:cNvPr id="499" name="Google Shape;499;p76"/>
          <p:cNvSpPr txBox="1">
            <a:spLocks noGrp="1"/>
          </p:cNvSpPr>
          <p:nvPr>
            <p:ph type="body" idx="1"/>
          </p:nvPr>
        </p:nvSpPr>
        <p:spPr>
          <a:xfrm>
            <a:off x="0" y="585025"/>
            <a:ext cx="12051900" cy="5541300"/>
          </a:xfrm>
          <a:prstGeom prst="rect">
            <a:avLst/>
          </a:prstGeom>
        </p:spPr>
        <p:txBody>
          <a:bodyPr spcFirstLastPara="1" wrap="square" lIns="91425" tIns="91425" rIns="91425" bIns="91425" anchor="t" anchorCtr="0">
            <a:noAutofit/>
          </a:bodyPr>
          <a:lstStyle/>
          <a:p>
            <a:pPr marL="400050" lvl="0" indent="-279400" algn="l" rtl="0">
              <a:lnSpc>
                <a:spcPct val="95000"/>
              </a:lnSpc>
              <a:spcBef>
                <a:spcPts val="600"/>
              </a:spcBef>
              <a:spcAft>
                <a:spcPts val="0"/>
              </a:spcAft>
              <a:buSzPts val="1700"/>
              <a:buChar char="•"/>
            </a:pPr>
            <a:r>
              <a:rPr lang="en-US" sz="1700"/>
              <a:t>Council for Exceptional Children, (1987). </a:t>
            </a:r>
            <a:r>
              <a:rPr lang="en-US" sz="1700" i="1"/>
              <a:t>Academy for effective instruction: working with mildly handicapped students. </a:t>
            </a:r>
            <a:r>
              <a:rPr lang="en-US" sz="1700"/>
              <a:t>Reston, VA: Author.</a:t>
            </a:r>
            <a:endParaRPr sz="1700"/>
          </a:p>
          <a:p>
            <a:pPr marL="400050" lvl="0" indent="-279400" algn="l" rtl="0">
              <a:lnSpc>
                <a:spcPct val="115000"/>
              </a:lnSpc>
              <a:spcBef>
                <a:spcPts val="0"/>
              </a:spcBef>
              <a:spcAft>
                <a:spcPts val="0"/>
              </a:spcAft>
              <a:buSzPts val="1700"/>
              <a:buChar char="•"/>
            </a:pPr>
            <a:r>
              <a:rPr lang="en-US" sz="1700"/>
              <a:t>Good, T. L., &amp; Brophy, J. E. (2003). Looking in classrooms (9th ed.). Boston: Allyn &amp; Bacon.</a:t>
            </a:r>
            <a:endParaRPr sz="1700"/>
          </a:p>
          <a:p>
            <a:pPr marL="400050" lvl="0" indent="-279400" algn="l" rtl="0">
              <a:lnSpc>
                <a:spcPct val="115000"/>
              </a:lnSpc>
              <a:spcBef>
                <a:spcPts val="0"/>
              </a:spcBef>
              <a:spcAft>
                <a:spcPts val="0"/>
              </a:spcAft>
              <a:buSzPts val="1700"/>
              <a:buChar char="•"/>
            </a:pPr>
            <a:r>
              <a:rPr lang="en-US" sz="1700">
                <a:solidFill>
                  <a:srgbClr val="222222"/>
                </a:solidFill>
              </a:rPr>
              <a:t>Hattie, J., &amp; Yates, G. C. (2013). </a:t>
            </a:r>
            <a:r>
              <a:rPr lang="en-US" sz="1700" i="1">
                <a:solidFill>
                  <a:srgbClr val="222222"/>
                </a:solidFill>
              </a:rPr>
              <a:t>Visible learning and the science of how we learn</a:t>
            </a:r>
            <a:r>
              <a:rPr lang="en-US" sz="1700">
                <a:solidFill>
                  <a:srgbClr val="222222"/>
                </a:solidFill>
              </a:rPr>
              <a:t>. Routledge.</a:t>
            </a:r>
            <a:endParaRPr sz="1700"/>
          </a:p>
          <a:p>
            <a:pPr marL="400050" lvl="0" indent="-279400" algn="l" rtl="0">
              <a:lnSpc>
                <a:spcPct val="95000"/>
              </a:lnSpc>
              <a:spcBef>
                <a:spcPts val="0"/>
              </a:spcBef>
              <a:spcAft>
                <a:spcPts val="0"/>
              </a:spcAft>
              <a:buSzPts val="1700"/>
              <a:buChar char="•"/>
            </a:pPr>
            <a:r>
              <a:rPr lang="en-US" sz="1700"/>
              <a:t>Haydon, T., MacSuga-Gage, A. S., Simonsen, B., &amp; Hawkins, R. (2012). Opportunities to Respond: A Key Component of Effective Instruction. </a:t>
            </a:r>
            <a:r>
              <a:rPr lang="en-US" sz="1700" i="1"/>
              <a:t>Beyond Behavior, 22</a:t>
            </a:r>
            <a:r>
              <a:rPr lang="en-US" sz="1700"/>
              <a:t>(1), 23-31.</a:t>
            </a:r>
            <a:endParaRPr sz="1700"/>
          </a:p>
          <a:p>
            <a:pPr marL="400050" lvl="0" indent="-279400" algn="l" rtl="0">
              <a:lnSpc>
                <a:spcPct val="95000"/>
              </a:lnSpc>
              <a:spcBef>
                <a:spcPts val="0"/>
              </a:spcBef>
              <a:spcAft>
                <a:spcPts val="0"/>
              </a:spcAft>
              <a:buSzPts val="1700"/>
              <a:buChar char="•"/>
            </a:pPr>
            <a:r>
              <a:rPr lang="en-US" sz="1700"/>
              <a:t>Heward, W.L. &amp; Wood, L. (2004). Good noise! Using choral responding to increase the effectiveness of group instruction. Ohio State University, Columbus.</a:t>
            </a:r>
            <a:endParaRPr sz="1700">
              <a:solidFill>
                <a:srgbClr val="222222"/>
              </a:solidFill>
            </a:endParaRPr>
          </a:p>
          <a:p>
            <a:pPr marL="400050" lvl="0" indent="-279400" algn="l" rtl="0">
              <a:lnSpc>
                <a:spcPct val="115000"/>
              </a:lnSpc>
              <a:spcBef>
                <a:spcPts val="0"/>
              </a:spcBef>
              <a:spcAft>
                <a:spcPts val="0"/>
              </a:spcAft>
              <a:buSzPts val="1700"/>
              <a:buChar char="•"/>
            </a:pPr>
            <a:r>
              <a:rPr lang="en-US" sz="1700"/>
              <a:t>Missouri Schoolwide Positive Behavior Support (2019). </a:t>
            </a:r>
            <a:r>
              <a:rPr lang="en-US" sz="1700" i="1"/>
              <a:t>Missouri Schoolwide Positive Behavior Support Handbook. </a:t>
            </a:r>
            <a:endParaRPr sz="1700" i="1"/>
          </a:p>
          <a:p>
            <a:pPr marL="400050" lvl="0" indent="-279400" algn="l" rtl="0">
              <a:lnSpc>
                <a:spcPct val="115000"/>
              </a:lnSpc>
              <a:spcBef>
                <a:spcPts val="0"/>
              </a:spcBef>
              <a:spcAft>
                <a:spcPts val="0"/>
              </a:spcAft>
              <a:buSzPts val="1700"/>
              <a:buChar char="•"/>
            </a:pPr>
            <a:r>
              <a:rPr lang="en-US" sz="1700"/>
              <a:t>Missouri Schoolwide Positive Behavior Support (2019). </a:t>
            </a:r>
            <a:r>
              <a:rPr lang="en-US" sz="1700" i="1"/>
              <a:t>Missouri Schoolwide Positive Behavior Support Tier 1 Implementation Guide.</a:t>
            </a:r>
            <a:endParaRPr sz="1700" i="1"/>
          </a:p>
          <a:p>
            <a:pPr marL="400050" lvl="0" indent="-279400" algn="l" rtl="0">
              <a:lnSpc>
                <a:spcPct val="115000"/>
              </a:lnSpc>
              <a:spcBef>
                <a:spcPts val="0"/>
              </a:spcBef>
              <a:spcAft>
                <a:spcPts val="0"/>
              </a:spcAft>
              <a:buSzPts val="1700"/>
              <a:buChar char="•"/>
            </a:pPr>
            <a:r>
              <a:rPr lang="en-US" sz="1700"/>
              <a:t>Reinke, W. M., Herman, K. C., &amp; Stormont, M. (2013). Classroom- level positive behavior supports in schools implementing SW-PBIS: Identifying areas for enhancement. </a:t>
            </a:r>
            <a:r>
              <a:rPr lang="en-US" sz="1700" i="1"/>
              <a:t>Journal of Positive Behavior Interventions</a:t>
            </a:r>
            <a:r>
              <a:rPr lang="en-US" sz="1700"/>
              <a:t>, </a:t>
            </a:r>
            <a:r>
              <a:rPr lang="en-US" sz="1700" i="1"/>
              <a:t>15</a:t>
            </a:r>
            <a:r>
              <a:rPr lang="en-US" sz="1700"/>
              <a:t>, 39–50. https://doi. org/10.1177/1098300712459079</a:t>
            </a:r>
            <a:endParaRPr sz="1700"/>
          </a:p>
          <a:p>
            <a:pPr marL="400050" lvl="0" indent="-279400" algn="l" rtl="0">
              <a:lnSpc>
                <a:spcPct val="115000"/>
              </a:lnSpc>
              <a:spcBef>
                <a:spcPts val="0"/>
              </a:spcBef>
              <a:spcAft>
                <a:spcPts val="0"/>
              </a:spcAft>
              <a:buSzPts val="1700"/>
              <a:buChar char="•"/>
            </a:pPr>
            <a:r>
              <a:rPr lang="en-US" sz="1700"/>
              <a:t>Scott, T., Hirn., R. and Cooper, J. (2017). </a:t>
            </a:r>
            <a:r>
              <a:rPr lang="en-US" sz="1700" i="1"/>
              <a:t>Teacher and student behaviors: Keys to success in classroom instruction.</a:t>
            </a:r>
            <a:r>
              <a:rPr lang="en-US" sz="1700"/>
              <a:t> Rowman &amp; Littlefield.</a:t>
            </a:r>
            <a:endParaRPr sz="1700"/>
          </a:p>
          <a:p>
            <a:pPr marL="400050" lvl="0" indent="-279400" algn="l" rtl="0">
              <a:lnSpc>
                <a:spcPct val="115000"/>
              </a:lnSpc>
              <a:spcBef>
                <a:spcPts val="0"/>
              </a:spcBef>
              <a:spcAft>
                <a:spcPts val="0"/>
              </a:spcAft>
              <a:buSzPts val="1700"/>
              <a:buChar char="•"/>
            </a:pPr>
            <a:r>
              <a:rPr lang="en-US" sz="1700">
                <a:solidFill>
                  <a:srgbClr val="211D1E"/>
                </a:solidFill>
              </a:rPr>
              <a:t>Shores, R. E., Gunter, P. L., &amp; Jack, S. L. (1993). Classroom management strategies: Are they setting events for coercion? </a:t>
            </a:r>
            <a:r>
              <a:rPr lang="en-US" sz="1700" i="1">
                <a:solidFill>
                  <a:srgbClr val="211D1E"/>
                </a:solidFill>
              </a:rPr>
              <a:t>Behavioral Disorders, 18</a:t>
            </a:r>
            <a:r>
              <a:rPr lang="en-US" sz="1700">
                <a:solidFill>
                  <a:srgbClr val="211D1E"/>
                </a:solidFill>
              </a:rPr>
              <a:t>, 92 – 102. doi:10.1177/019874299301800207</a:t>
            </a:r>
            <a:endParaRPr sz="1700">
              <a:solidFill>
                <a:srgbClr val="211D1E"/>
              </a:solidFill>
            </a:endParaRPr>
          </a:p>
          <a:p>
            <a:pPr marL="400050" lvl="0" indent="-279400" algn="l" rtl="0">
              <a:lnSpc>
                <a:spcPct val="115000"/>
              </a:lnSpc>
              <a:spcBef>
                <a:spcPts val="0"/>
              </a:spcBef>
              <a:spcAft>
                <a:spcPts val="0"/>
              </a:spcAft>
              <a:buSzPts val="1700"/>
              <a:buChar char="•"/>
            </a:pPr>
            <a:endParaRPr sz="1700">
              <a:solidFill>
                <a:srgbClr val="211D1E"/>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77"/>
          <p:cNvSpPr txBox="1">
            <a:spLocks noGrp="1"/>
          </p:cNvSpPr>
          <p:nvPr>
            <p:ph type="title"/>
          </p:nvPr>
        </p:nvSpPr>
        <p:spPr>
          <a:xfrm>
            <a:off x="1560300" y="164501"/>
            <a:ext cx="8229600" cy="67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dirty="0"/>
              <a:t>References Continued</a:t>
            </a:r>
            <a:endParaRPr dirty="0"/>
          </a:p>
        </p:txBody>
      </p:sp>
      <p:sp>
        <p:nvSpPr>
          <p:cNvPr id="505" name="Google Shape;505;p77"/>
          <p:cNvSpPr txBox="1">
            <a:spLocks noGrp="1"/>
          </p:cNvSpPr>
          <p:nvPr>
            <p:ph type="body" idx="1"/>
          </p:nvPr>
        </p:nvSpPr>
        <p:spPr>
          <a:xfrm>
            <a:off x="192150" y="1053550"/>
            <a:ext cx="11807700" cy="4875900"/>
          </a:xfrm>
          <a:prstGeom prst="rect">
            <a:avLst/>
          </a:prstGeom>
          <a:noFill/>
          <a:ln>
            <a:noFill/>
          </a:ln>
        </p:spPr>
        <p:txBody>
          <a:bodyPr spcFirstLastPara="1" wrap="square" lIns="91425" tIns="91425" rIns="91425" bIns="91425" anchor="t" anchorCtr="0">
            <a:noAutofit/>
          </a:bodyPr>
          <a:lstStyle/>
          <a:p>
            <a:pPr marL="228600" lvl="0" indent="-222250" algn="l" rtl="0">
              <a:lnSpc>
                <a:spcPct val="95000"/>
              </a:lnSpc>
              <a:spcBef>
                <a:spcPts val="600"/>
              </a:spcBef>
              <a:spcAft>
                <a:spcPts val="0"/>
              </a:spcAft>
              <a:buSzPts val="1700"/>
              <a:buFont typeface="Calibri"/>
              <a:buChar char="•"/>
            </a:pPr>
            <a:endParaRPr sz="1700" dirty="0"/>
          </a:p>
          <a:p>
            <a:pPr marL="228600" lvl="0" indent="-222250" algn="l" rtl="0">
              <a:lnSpc>
                <a:spcPct val="95000"/>
              </a:lnSpc>
              <a:spcBef>
                <a:spcPts val="0"/>
              </a:spcBef>
              <a:spcAft>
                <a:spcPts val="0"/>
              </a:spcAft>
              <a:buSzPts val="1700"/>
              <a:buFont typeface="Calibri"/>
              <a:buChar char="•"/>
            </a:pPr>
            <a:r>
              <a:rPr lang="en-US" sz="1700" dirty="0"/>
              <a:t>Reinke, W. M., Herman, K. C., &amp; Stormont, M. (2013). Classroom-level positive behavior supports in schools implementing SW-PBIS: Identifying areas for enhancement. </a:t>
            </a:r>
            <a:r>
              <a:rPr lang="en-US" sz="1700" i="1" dirty="0"/>
              <a:t>Journal of Positive Behavior Interventions, 15(1), </a:t>
            </a:r>
            <a:r>
              <a:rPr lang="en-US" sz="1700" dirty="0"/>
              <a:t>39-50.</a:t>
            </a:r>
            <a:endParaRPr sz="1700" dirty="0"/>
          </a:p>
          <a:p>
            <a:pPr marL="228600" lvl="0" indent="-222250" algn="l" rtl="0">
              <a:lnSpc>
                <a:spcPct val="95000"/>
              </a:lnSpc>
              <a:spcBef>
                <a:spcPts val="0"/>
              </a:spcBef>
              <a:spcAft>
                <a:spcPts val="0"/>
              </a:spcAft>
              <a:buSzPts val="1700"/>
              <a:buFont typeface="Calibri"/>
              <a:buChar char="•"/>
            </a:pPr>
            <a:r>
              <a:rPr lang="en-US" sz="1700" dirty="0"/>
              <a:t>Reiser, R. A., &amp; Dempsey, J. (2007). </a:t>
            </a:r>
            <a:r>
              <a:rPr lang="en-US" sz="1700" i="1" dirty="0"/>
              <a:t>Trends and issues in instructional design and technology</a:t>
            </a:r>
            <a:r>
              <a:rPr lang="en-US" sz="1700" dirty="0"/>
              <a:t> (2nd Ed., pp. 94-131). Upper Saddle River, NJ: Pearson Education</a:t>
            </a:r>
            <a:endParaRPr sz="1700" dirty="0"/>
          </a:p>
          <a:p>
            <a:pPr marL="228600" lvl="0" indent="-222250" algn="l" rtl="0">
              <a:lnSpc>
                <a:spcPct val="95000"/>
              </a:lnSpc>
              <a:spcBef>
                <a:spcPts val="0"/>
              </a:spcBef>
              <a:spcAft>
                <a:spcPts val="0"/>
              </a:spcAft>
              <a:buSzPts val="1700"/>
              <a:buFont typeface="Calibri"/>
              <a:buChar char="•"/>
            </a:pPr>
            <a:r>
              <a:rPr lang="en-US" sz="1700" dirty="0"/>
              <a:t>Rowe, M. (1987) Wait time: Slowing down may be a way of speeding up. </a:t>
            </a:r>
            <a:r>
              <a:rPr lang="en-US" sz="1700" i="1" dirty="0"/>
              <a:t>American Educator, 11,</a:t>
            </a:r>
            <a:r>
              <a:rPr lang="en-US" sz="1700" dirty="0"/>
              <a:t> 38-43.</a:t>
            </a:r>
            <a:endParaRPr sz="1700" dirty="0"/>
          </a:p>
          <a:p>
            <a:pPr marL="228600" lvl="0" indent="-222250" algn="l" rtl="0">
              <a:lnSpc>
                <a:spcPct val="95000"/>
              </a:lnSpc>
              <a:spcBef>
                <a:spcPts val="0"/>
              </a:spcBef>
              <a:spcAft>
                <a:spcPts val="0"/>
              </a:spcAft>
              <a:buSzPts val="1700"/>
              <a:buFont typeface="Calibri"/>
              <a:buChar char="•"/>
            </a:pPr>
            <a:r>
              <a:rPr lang="en-US" sz="1700" dirty="0"/>
              <a:t>Soar, R., &amp; Soar, R. (1979). Emotional climate and management. In P.L. Peterson &amp; H. J. Walberg (Eds.), </a:t>
            </a:r>
            <a:r>
              <a:rPr lang="en-US" sz="1700" i="1" dirty="0"/>
              <a:t>Research on teaching.</a:t>
            </a:r>
            <a:r>
              <a:rPr lang="en-US" sz="1700" dirty="0"/>
              <a:t> Berkeley, CA: </a:t>
            </a:r>
            <a:r>
              <a:rPr lang="en-US" sz="1700" dirty="0" err="1"/>
              <a:t>McCutchan.Reinke</a:t>
            </a:r>
            <a:r>
              <a:rPr lang="en-US" sz="1700" dirty="0"/>
              <a:t>, W., Herman, K., &amp; Sprick, R. (2011). </a:t>
            </a:r>
            <a:r>
              <a:rPr lang="en-US" sz="1700" i="1" dirty="0"/>
              <a:t>Motivational interviewing for effective classroom management: The classroom check-up.</a:t>
            </a:r>
            <a:r>
              <a:rPr lang="en-US" sz="1700" dirty="0"/>
              <a:t> New York, NY: The Guilford Press.</a:t>
            </a:r>
            <a:endParaRPr sz="1700" dirty="0"/>
          </a:p>
          <a:p>
            <a:pPr marL="228600" lvl="0" indent="-222250" algn="l" rtl="0">
              <a:lnSpc>
                <a:spcPct val="95000"/>
              </a:lnSpc>
              <a:spcBef>
                <a:spcPts val="0"/>
              </a:spcBef>
              <a:spcAft>
                <a:spcPts val="0"/>
              </a:spcAft>
              <a:buSzPts val="1700"/>
              <a:buFont typeface="Calibri"/>
              <a:buChar char="•"/>
            </a:pPr>
            <a:r>
              <a:rPr lang="en-US" sz="1700" dirty="0"/>
              <a:t>Sprick, R. (2009). </a:t>
            </a:r>
            <a:r>
              <a:rPr lang="en-US" sz="1700" i="1" dirty="0"/>
              <a:t>CHAMPS: A proactive and positive approach to classroom management.</a:t>
            </a:r>
            <a:r>
              <a:rPr lang="en-US" sz="1700" dirty="0"/>
              <a:t> Eugene, OR: Pacific Northwest Publishing.</a:t>
            </a:r>
            <a:endParaRPr sz="1700" dirty="0"/>
          </a:p>
          <a:p>
            <a:pPr marL="228600" lvl="0" indent="-222250" algn="l" rtl="0">
              <a:lnSpc>
                <a:spcPct val="95000"/>
              </a:lnSpc>
              <a:spcBef>
                <a:spcPts val="0"/>
              </a:spcBef>
              <a:spcAft>
                <a:spcPts val="0"/>
              </a:spcAft>
              <a:buSzPts val="1700"/>
              <a:buFont typeface="Calibri"/>
              <a:buChar char="•"/>
            </a:pPr>
            <a:r>
              <a:rPr lang="en-US" sz="1700" dirty="0"/>
              <a:t>The Classroom Check-Up. (2025, July 24) Strategy: Increasing Opportunities to </a:t>
            </a:r>
            <a:r>
              <a:rPr lang="en-US" sz="1700" dirty="0" err="1"/>
              <a:t>Respond.</a:t>
            </a:r>
            <a:r>
              <a:rPr lang="en-US" sz="1700" dirty="0" err="1">
                <a:uFill>
                  <a:noFill/>
                </a:uFill>
                <a:hlinkClick r:id="rId3"/>
              </a:rPr>
              <a:t>Link</a:t>
            </a:r>
            <a:r>
              <a:rPr lang="en-US" sz="1700" dirty="0">
                <a:uFill>
                  <a:noFill/>
                </a:uFill>
                <a:hlinkClick r:id="rId3"/>
              </a:rPr>
              <a:t> to Opportunities to respond classroom checkup</a:t>
            </a:r>
            <a:r>
              <a:rPr lang="en-US" sz="1700" u="sng" dirty="0">
                <a:solidFill>
                  <a:schemeClr val="hlink"/>
                </a:solidFill>
                <a:hlinkClick r:id="rId3"/>
              </a:rPr>
              <a:t>https://classroomcheckup.org/increasing-opportunities-to-respond/</a:t>
            </a:r>
            <a:endParaRPr sz="1700" dirty="0"/>
          </a:p>
          <a:p>
            <a:pPr marL="228600" lvl="0" indent="-222250" algn="l" rtl="0">
              <a:lnSpc>
                <a:spcPct val="115000"/>
              </a:lnSpc>
              <a:spcBef>
                <a:spcPts val="0"/>
              </a:spcBef>
              <a:spcAft>
                <a:spcPts val="0"/>
              </a:spcAft>
              <a:buSzPts val="1700"/>
              <a:buFont typeface="Calibri"/>
              <a:buChar char="•"/>
            </a:pPr>
            <a:r>
              <a:rPr lang="en-US" sz="1700" dirty="0">
                <a:solidFill>
                  <a:srgbClr val="211D1E"/>
                </a:solidFill>
              </a:rPr>
              <a:t>Trussell, R. P. (2008). Classroom universals to prevent problem behaviors. </a:t>
            </a:r>
            <a:r>
              <a:rPr lang="en-US" sz="1700" i="1" dirty="0">
                <a:solidFill>
                  <a:srgbClr val="211D1E"/>
                </a:solidFill>
              </a:rPr>
              <a:t>Intervention in School and Clinic, 43</a:t>
            </a:r>
            <a:r>
              <a:rPr lang="en-US" sz="1700" dirty="0">
                <a:solidFill>
                  <a:srgbClr val="211D1E"/>
                </a:solidFill>
              </a:rPr>
              <a:t>, 179 – 185. doi:10.1177 /1053451207311678</a:t>
            </a:r>
            <a:endParaRPr sz="1700" dirty="0">
              <a:solidFill>
                <a:srgbClr val="211D1E"/>
              </a:solidFill>
            </a:endParaRPr>
          </a:p>
          <a:p>
            <a:pPr marL="228600" lvl="0" indent="-222250" algn="l" rtl="0">
              <a:lnSpc>
                <a:spcPct val="115000"/>
              </a:lnSpc>
              <a:spcBef>
                <a:spcPts val="0"/>
              </a:spcBef>
              <a:spcAft>
                <a:spcPts val="0"/>
              </a:spcAft>
              <a:buSzPts val="1700"/>
              <a:buFont typeface="Calibri"/>
              <a:buChar char="•"/>
            </a:pPr>
            <a:r>
              <a:rPr lang="en-US" sz="1700" dirty="0">
                <a:solidFill>
                  <a:srgbClr val="222222"/>
                </a:solidFill>
              </a:rPr>
              <a:t>Walker, H. M. (1995). </a:t>
            </a:r>
            <a:r>
              <a:rPr lang="en-US" sz="1700" i="1" dirty="0">
                <a:solidFill>
                  <a:srgbClr val="222222"/>
                </a:solidFill>
              </a:rPr>
              <a:t>Antisocial behavior in school: Strategies and best practices</a:t>
            </a:r>
            <a:r>
              <a:rPr lang="en-US" sz="1700" dirty="0">
                <a:solidFill>
                  <a:srgbClr val="222222"/>
                </a:solidFill>
              </a:rPr>
              <a:t>. Brooks/Cole Publishing Co., 511 Forest Lodge Rd., Pacific Grove, CA 93950-9968..</a:t>
            </a:r>
            <a:endParaRPr sz="1700" dirty="0">
              <a:solidFill>
                <a:srgbClr val="222222"/>
              </a:solidFill>
            </a:endParaRPr>
          </a:p>
          <a:p>
            <a:pPr marL="228600" lvl="0" indent="-222250" algn="l" rtl="0">
              <a:lnSpc>
                <a:spcPct val="95000"/>
              </a:lnSpc>
              <a:spcBef>
                <a:spcPts val="0"/>
              </a:spcBef>
              <a:spcAft>
                <a:spcPts val="0"/>
              </a:spcAft>
              <a:buSzPts val="1700"/>
              <a:buFont typeface="Calibri"/>
              <a:buChar char="•"/>
            </a:pPr>
            <a:r>
              <a:rPr lang="en-US" sz="1700" dirty="0"/>
              <a:t>White, M. A. (1975). Natural rates of teacher approval and disapproval in the classroom. </a:t>
            </a:r>
            <a:r>
              <a:rPr lang="en-US" sz="1700" i="1" dirty="0"/>
              <a:t>Journal of Applied Behavioral </a:t>
            </a:r>
            <a:r>
              <a:rPr lang="en-US" sz="1700" dirty="0"/>
              <a:t>Analysis</a:t>
            </a:r>
            <a:r>
              <a:rPr lang="en-US" sz="1700" i="1" dirty="0"/>
              <a:t>, 8</a:t>
            </a:r>
            <a:r>
              <a:rPr lang="en-US" sz="1700" dirty="0"/>
              <a:t>(4), 367-372.Colvin, G.  (2009). </a:t>
            </a:r>
            <a:r>
              <a:rPr lang="en-US" sz="1700" i="1" dirty="0"/>
              <a:t>Managing noncompliance and defiance in the classroom:  A road map for teachers, specialists, and behavior support teams.</a:t>
            </a:r>
            <a:r>
              <a:rPr lang="en-US" sz="1700" dirty="0"/>
              <a:t>  Thousand Oaks, CA:  Corwin Press.</a:t>
            </a:r>
            <a:endParaRPr sz="17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D99593"/>
        </a:solidFill>
        <a:effectLst/>
      </p:bgPr>
    </p:bg>
    <p:spTree>
      <p:nvGrpSpPr>
        <p:cNvPr id="1" name="Shape 510"/>
        <p:cNvGrpSpPr/>
        <p:nvPr/>
      </p:nvGrpSpPr>
      <p:grpSpPr>
        <a:xfrm>
          <a:off x="0" y="0"/>
          <a:ext cx="0" cy="0"/>
          <a:chOff x="0" y="0"/>
          <a:chExt cx="0" cy="0"/>
        </a:xfrm>
      </p:grpSpPr>
      <p:sp>
        <p:nvSpPr>
          <p:cNvPr id="511" name="Google Shape;511;p78"/>
          <p:cNvSpPr txBox="1">
            <a:spLocks noGrp="1"/>
          </p:cNvSpPr>
          <p:nvPr>
            <p:ph type="title"/>
          </p:nvPr>
        </p:nvSpPr>
        <p:spPr>
          <a:xfrm>
            <a:off x="609600" y="274637"/>
            <a:ext cx="10972800" cy="1143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4400"/>
              <a:buFont typeface="Calibri"/>
              <a:buNone/>
            </a:pPr>
            <a:r>
              <a:rPr lang="en-US" b="1" dirty="0"/>
              <a:t>Contact Information</a:t>
            </a:r>
            <a:endParaRPr dirty="0"/>
          </a:p>
        </p:txBody>
      </p:sp>
      <p:sp>
        <p:nvSpPr>
          <p:cNvPr id="512" name="Google Shape;512;p78"/>
          <p:cNvSpPr txBox="1">
            <a:spLocks noGrp="1"/>
          </p:cNvSpPr>
          <p:nvPr>
            <p:ph type="body" idx="1"/>
          </p:nvPr>
        </p:nvSpPr>
        <p:spPr>
          <a:xfrm>
            <a:off x="609600" y="1600201"/>
            <a:ext cx="10972800" cy="4525963"/>
          </a:xfrm>
          <a:prstGeom prst="rect">
            <a:avLst/>
          </a:prstGeom>
          <a:noFill/>
          <a:ln>
            <a:noFill/>
          </a:ln>
        </p:spPr>
        <p:txBody>
          <a:bodyPr spcFirstLastPara="1" wrap="square" lIns="91425" tIns="91425" rIns="91425" bIns="91425" anchor="t" anchorCtr="0">
            <a:normAutofit/>
          </a:bodyPr>
          <a:lstStyle/>
          <a:p>
            <a:pPr marL="203200" lvl="0" indent="0" algn="l" rtl="0">
              <a:lnSpc>
                <a:spcPct val="100000"/>
              </a:lnSpc>
              <a:spcBef>
                <a:spcPts val="0"/>
              </a:spcBef>
              <a:spcAft>
                <a:spcPts val="0"/>
              </a:spcAft>
              <a:buSzPts val="3200"/>
              <a:buNone/>
            </a:pPr>
            <a:r>
              <a:rPr lang="en-US"/>
              <a:t>Check Out MO SW-PBS on Social Media:</a:t>
            </a:r>
            <a:endParaRPr/>
          </a:p>
        </p:txBody>
      </p:sp>
      <p:pic>
        <p:nvPicPr>
          <p:cNvPr id="519" name="Google Shape;519;p78" descr="MO SW-PBS Logo"/>
          <p:cNvPicPr preferRelativeResize="0"/>
          <p:nvPr/>
        </p:nvPicPr>
        <p:blipFill rotWithShape="1">
          <a:blip r:embed="rId3">
            <a:alphaModFix/>
          </a:blip>
          <a:srcRect/>
          <a:stretch/>
        </p:blipFill>
        <p:spPr>
          <a:xfrm>
            <a:off x="660125" y="2994472"/>
            <a:ext cx="619125" cy="532235"/>
          </a:xfrm>
          <a:prstGeom prst="rect">
            <a:avLst/>
          </a:prstGeom>
          <a:noFill/>
          <a:ln>
            <a:noFill/>
          </a:ln>
        </p:spPr>
      </p:pic>
      <p:sp>
        <p:nvSpPr>
          <p:cNvPr id="514" name="Google Shape;514;p78"/>
          <p:cNvSpPr txBox="1"/>
          <p:nvPr/>
        </p:nvSpPr>
        <p:spPr>
          <a:xfrm>
            <a:off x="1588333" y="3009404"/>
            <a:ext cx="2393146" cy="4154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pbismissouri.org</a:t>
            </a:r>
            <a:endParaRPr sz="2100" b="0" i="0" u="none" strike="noStrike" cap="none">
              <a:solidFill>
                <a:srgbClr val="000000"/>
              </a:solidFill>
              <a:latin typeface="Arial"/>
              <a:ea typeface="Arial"/>
              <a:cs typeface="Arial"/>
              <a:sym typeface="Arial"/>
            </a:endParaRPr>
          </a:p>
        </p:txBody>
      </p:sp>
      <p:pic>
        <p:nvPicPr>
          <p:cNvPr id="518" name="Google Shape;518;p78" descr="Facebook icon"/>
          <p:cNvPicPr preferRelativeResize="0"/>
          <p:nvPr/>
        </p:nvPicPr>
        <p:blipFill rotWithShape="1">
          <a:blip r:embed="rId5">
            <a:alphaModFix/>
          </a:blip>
          <a:srcRect/>
          <a:stretch/>
        </p:blipFill>
        <p:spPr>
          <a:xfrm>
            <a:off x="609600" y="3694158"/>
            <a:ext cx="619125" cy="619125"/>
          </a:xfrm>
          <a:prstGeom prst="rect">
            <a:avLst/>
          </a:prstGeom>
          <a:noFill/>
          <a:ln>
            <a:noFill/>
          </a:ln>
        </p:spPr>
      </p:pic>
      <p:sp>
        <p:nvSpPr>
          <p:cNvPr id="515" name="Google Shape;515;p78"/>
          <p:cNvSpPr txBox="1"/>
          <p:nvPr/>
        </p:nvSpPr>
        <p:spPr>
          <a:xfrm>
            <a:off x="1561312" y="3818668"/>
            <a:ext cx="3244967" cy="4154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facebook.com/moswpbs</a:t>
            </a:r>
            <a:endParaRPr sz="2100" b="0" i="0" u="none" strike="noStrike" cap="none">
              <a:solidFill>
                <a:srgbClr val="000000"/>
              </a:solidFill>
              <a:latin typeface="Arial"/>
              <a:ea typeface="Arial"/>
              <a:cs typeface="Arial"/>
              <a:sym typeface="Arial"/>
            </a:endParaRPr>
          </a:p>
        </p:txBody>
      </p:sp>
      <p:pic>
        <p:nvPicPr>
          <p:cNvPr id="520" name="Google Shape;520;p78" descr="Instagram logo"/>
          <p:cNvPicPr preferRelativeResize="0"/>
          <p:nvPr/>
        </p:nvPicPr>
        <p:blipFill rotWithShape="1">
          <a:blip r:embed="rId7">
            <a:alphaModFix/>
          </a:blip>
          <a:srcRect/>
          <a:stretch/>
        </p:blipFill>
        <p:spPr>
          <a:xfrm>
            <a:off x="653039" y="4626447"/>
            <a:ext cx="532225" cy="532225"/>
          </a:xfrm>
          <a:prstGeom prst="rect">
            <a:avLst/>
          </a:prstGeom>
          <a:noFill/>
          <a:ln>
            <a:noFill/>
          </a:ln>
        </p:spPr>
      </p:pic>
      <p:sp>
        <p:nvSpPr>
          <p:cNvPr id="516" name="Google Shape;516;p78"/>
          <p:cNvSpPr txBox="1"/>
          <p:nvPr/>
        </p:nvSpPr>
        <p:spPr>
          <a:xfrm>
            <a:off x="1479487" y="4627932"/>
            <a:ext cx="3408600" cy="415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sng" strike="noStrike" cap="none">
                <a:solidFill>
                  <a:srgbClr val="000000"/>
                </a:solidFill>
                <a:latin typeface="Arial"/>
                <a:ea typeface="Arial"/>
                <a:cs typeface="Arial"/>
                <a:sym typeface="Arial"/>
                <a:hlinkClick r:id="rId8">
                  <a:extLst>
                    <a:ext uri="{A12FA001-AC4F-418D-AE19-62706E023703}">
                      <ahyp:hlinkClr xmlns:ahyp="http://schemas.microsoft.com/office/drawing/2018/hyperlinkcolor" val="tx"/>
                    </a:ext>
                  </a:extLst>
                </a:hlinkClick>
              </a:rPr>
              <a:t>instagram.com/moswpbs/</a:t>
            </a:r>
            <a:endParaRPr sz="1400" b="0" i="0" u="none" strike="noStrike" cap="none">
              <a:solidFill>
                <a:srgbClr val="000000"/>
              </a:solidFill>
              <a:latin typeface="Arial"/>
              <a:ea typeface="Arial"/>
              <a:cs typeface="Arial"/>
              <a:sym typeface="Arial"/>
            </a:endParaRPr>
          </a:p>
        </p:txBody>
      </p:sp>
      <p:sp>
        <p:nvSpPr>
          <p:cNvPr id="513" name="Google Shape;513;p78"/>
          <p:cNvSpPr txBox="1">
            <a:spLocks noGrp="1"/>
          </p:cNvSpPr>
          <p:nvPr>
            <p:ph type="body" idx="4294967295"/>
          </p:nvPr>
        </p:nvSpPr>
        <p:spPr>
          <a:xfrm>
            <a:off x="6823574" y="2597295"/>
            <a:ext cx="3886200" cy="619125"/>
          </a:xfrm>
          <a:prstGeom prst="rect">
            <a:avLst/>
          </a:prstGeom>
          <a:noFill/>
          <a:ln>
            <a:noFill/>
          </a:ln>
        </p:spPr>
        <p:txBody>
          <a:bodyPr spcFirstLastPara="1" wrap="square" lIns="91425" tIns="91425" rIns="91425" bIns="91425" anchor="t" anchorCtr="0">
            <a:normAutofit fontScale="62500" lnSpcReduction="20000"/>
          </a:bodyPr>
          <a:lstStyle/>
          <a:p>
            <a:pPr marL="203200" lvl="0" indent="0" algn="l" rtl="0">
              <a:lnSpc>
                <a:spcPct val="100000"/>
              </a:lnSpc>
              <a:spcBef>
                <a:spcPts val="0"/>
              </a:spcBef>
              <a:spcAft>
                <a:spcPts val="0"/>
              </a:spcAft>
              <a:buSzPct val="100000"/>
              <a:buNone/>
            </a:pPr>
            <a:r>
              <a:rPr lang="en-US" b="1"/>
              <a:t>Facilitator Contact Information:</a:t>
            </a:r>
            <a:endParaRPr/>
          </a:p>
          <a:p>
            <a:pPr marL="342900" lvl="0" indent="-12700" algn="l" rtl="0">
              <a:lnSpc>
                <a:spcPct val="100000"/>
              </a:lnSpc>
              <a:spcBef>
                <a:spcPts val="640"/>
              </a:spcBef>
              <a:spcAft>
                <a:spcPts val="0"/>
              </a:spcAft>
              <a:buSzPct val="100000"/>
              <a:buNone/>
            </a:pPr>
            <a:endParaRPr/>
          </a:p>
        </p:txBody>
      </p:sp>
      <p:sp>
        <p:nvSpPr>
          <p:cNvPr id="517" name="Google Shape;517;p78"/>
          <p:cNvSpPr txBox="1"/>
          <p:nvPr/>
        </p:nvSpPr>
        <p:spPr>
          <a:xfrm>
            <a:off x="5468016" y="3217141"/>
            <a:ext cx="3260558" cy="26776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List HERE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MO SWPBS Pr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7284</Words>
  <Application>Microsoft Office PowerPoint</Application>
  <PresentationFormat>Widescreen</PresentationFormat>
  <Paragraphs>577</Paragraphs>
  <Slides>53</Slides>
  <Notes>53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53</vt:i4>
      </vt:variant>
    </vt:vector>
  </HeadingPairs>
  <TitlesOfParts>
    <vt:vector size="59" baseType="lpstr">
      <vt:lpstr>Calibri</vt:lpstr>
      <vt:lpstr>Old Standard TT</vt:lpstr>
      <vt:lpstr>Arial</vt:lpstr>
      <vt:lpstr>Times New Roman</vt:lpstr>
      <vt:lpstr>MO SWPBS Pres</vt:lpstr>
      <vt:lpstr>Office Theme</vt:lpstr>
      <vt:lpstr>T1C8L4 Classroom Discouraging Unexpected Behavior</vt:lpstr>
      <vt:lpstr>Lesson Description</vt:lpstr>
      <vt:lpstr>Working Agreements</vt:lpstr>
      <vt:lpstr>Attention Signal</vt:lpstr>
      <vt:lpstr>Introductions</vt:lpstr>
      <vt:lpstr>Lesson Outcomes</vt:lpstr>
      <vt:lpstr>Pre-Requisites </vt:lpstr>
      <vt:lpstr>Handouts/Resources </vt:lpstr>
      <vt:lpstr>MO SW-PBS Classroom Discouraging Unexpected Behavior Teacher Tool</vt:lpstr>
      <vt:lpstr>Key Terms Needed </vt:lpstr>
      <vt:lpstr>Reflective Questions</vt:lpstr>
      <vt:lpstr>“If a child doesn't know how to read, we teach. If a child doesn't know how to swim, we teach. If a child doesn't know how to multiply, we teach. If a child doesn't know how to drive, we teach. If a child doesn't know how to behave, we... teach? ...punish? Why can't we finish the last sentence as automatically as we do the others?”                             John Herner, Counterpoint p. 2  1998</vt:lpstr>
      <vt:lpstr>Why Do Students Behave Unexpectedly?</vt:lpstr>
      <vt:lpstr>Why do students behave unexpectedly</vt:lpstr>
      <vt:lpstr>A-B-C</vt:lpstr>
      <vt:lpstr>Functions of Behavior</vt:lpstr>
      <vt:lpstr>Why not Punish?</vt:lpstr>
      <vt:lpstr>Typical Punishments</vt:lpstr>
      <vt:lpstr>What to do instead</vt:lpstr>
      <vt:lpstr>Prevent</vt:lpstr>
      <vt:lpstr>Build Relationships</vt:lpstr>
      <vt:lpstr>Proactive &amp; Preventative </vt:lpstr>
      <vt:lpstr>Step 1: Instructional, Proactive, and Function-based Approach</vt:lpstr>
      <vt:lpstr>Step 2: Instructional, Proactive, and Function-based Approach </vt:lpstr>
      <vt:lpstr>Respond</vt:lpstr>
      <vt:lpstr>Principles of Effective Correction</vt:lpstr>
      <vt:lpstr>A Continuum of Response Strategies</vt:lpstr>
      <vt:lpstr>Indirect Strategies:  Correct Without Interrupting Instruction</vt:lpstr>
      <vt:lpstr>The Indirect Strategies</vt:lpstr>
      <vt:lpstr>Proximity Control</vt:lpstr>
      <vt:lpstr>Signal / Nonverbal Cue</vt:lpstr>
      <vt:lpstr>Ignore–Attend–Praise</vt:lpstr>
      <vt:lpstr>Use Step 3 of the Planning &amp; Implementation Guide.</vt:lpstr>
      <vt:lpstr>When Indirect Isn't Enough:  Direct Strategies </vt:lpstr>
      <vt:lpstr>The Direct Strategies</vt:lpstr>
      <vt:lpstr>Redirect</vt:lpstr>
      <vt:lpstr>Reteach</vt:lpstr>
      <vt:lpstr>Provide Choice</vt:lpstr>
      <vt:lpstr>Student Conference</vt:lpstr>
      <vt:lpstr>Step 4: Direct Strategies</vt:lpstr>
      <vt:lpstr>Step 5: Practice: Direct Strategies  </vt:lpstr>
      <vt:lpstr>Additional Instructional Corrective Consequences</vt:lpstr>
      <vt:lpstr>Logical Consequences: Connect Behavior to Consequence</vt:lpstr>
      <vt:lpstr>Consistency Matters More Than Severity</vt:lpstr>
      <vt:lpstr>Monitor Effectiveness</vt:lpstr>
      <vt:lpstr>The Classroom Response Decision Flow</vt:lpstr>
      <vt:lpstr>Step 6a: Self Assessment </vt:lpstr>
      <vt:lpstr>Key Takeaways</vt:lpstr>
      <vt:lpstr>Next Steps</vt:lpstr>
      <vt:lpstr>References </vt:lpstr>
      <vt:lpstr>Reference Continued </vt:lpstr>
      <vt:lpstr>References Continued</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Way, Gordon</cp:lastModifiedBy>
  <cp:revision>1</cp:revision>
  <dcterms:modified xsi:type="dcterms:W3CDTF">2026-10-01T17:54:03Z</dcterms:modified>
</cp:coreProperties>
</file>