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comments/comment2.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ordon Way"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3" autoAdjust="0"/>
  </p:normalViewPr>
  <p:slideViewPr>
    <p:cSldViewPr snapToGrid="0">
      <p:cViewPr varScale="1">
        <p:scale>
          <a:sx n="105" d="100"/>
          <a:sy n="105" d="100"/>
        </p:scale>
        <p:origin x="798" y="96"/>
      </p:cViewPr>
      <p:guideLst/>
    </p:cSldViewPr>
  </p:slideViewPr>
  <p:outlineViewPr>
    <p:cViewPr>
      <p:scale>
        <a:sx n="33" d="100"/>
        <a:sy n="33" d="100"/>
      </p:scale>
      <p:origin x="0" y="-222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9-11T18:56:13.944" idx="1">
    <p:pos x="384" y="172"/>
    <p:text>Other lessons do not have the same handouts; Other lessons also have an implementation guide. THis lesson has an implementation Guide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26-09-11T19:39:10.528" idx="2">
    <p:pos x="384" y="172"/>
    <p:text>I would argue that they probably need FBT, expectations routines and procedures before OTR. Not sure about the others.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classroomcheckup.org/increasing-opportunities-to-respond/"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t>This lesson describes strategies to enhance student engagement in instructional activities by increasing their opportunities to respond.</a:t>
            </a:r>
            <a:endParaRPr/>
          </a:p>
        </p:txBody>
      </p:sp>
      <p:sp>
        <p:nvSpPr>
          <p:cNvPr id="109" name="Google Shape;10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lvl="0" indent="0" algn="l" rtl="0">
              <a:lnSpc>
                <a:spcPct val="100000"/>
              </a:lnSpc>
              <a:spcBef>
                <a:spcPts val="0"/>
              </a:spcBef>
              <a:spcAft>
                <a:spcPts val="0"/>
              </a:spcAft>
              <a:buSzPts val="1400"/>
              <a:buNone/>
            </a:pPr>
            <a:r>
              <a:rPr lang="en-US" b="1"/>
              <a:t>To Know/To Say:</a:t>
            </a:r>
            <a:r>
              <a:rPr lang="en-US" b="0"/>
              <a:t> This lesson explains how increasing students’ opportunities to Respond (OTRs) increase not only student academic engagement but also academic and behavioral success. </a:t>
            </a:r>
            <a:endParaRPr b="0"/>
          </a:p>
          <a:p>
            <a:pPr marL="0" lvl="0" indent="0" algn="l" rtl="0">
              <a:lnSpc>
                <a:spcPct val="100000"/>
              </a:lnSpc>
              <a:spcBef>
                <a:spcPts val="0"/>
              </a:spcBef>
              <a:spcAft>
                <a:spcPts val="0"/>
              </a:spcAft>
              <a:buSzPts val="1400"/>
              <a:buNone/>
            </a:pPr>
            <a:endParaRPr b="0"/>
          </a:p>
          <a:p>
            <a:pPr marL="0" lvl="0" indent="0" algn="l" rtl="0">
              <a:lnSpc>
                <a:spcPct val="100000"/>
              </a:lnSpc>
              <a:spcBef>
                <a:spcPts val="0"/>
              </a:spcBef>
              <a:spcAft>
                <a:spcPts val="0"/>
              </a:spcAft>
              <a:buSzPts val="1400"/>
              <a:buNone/>
            </a:pPr>
            <a:r>
              <a:rPr lang="en-US" b="0"/>
              <a:t>This lesson also provides opportunities to actively identify and plan for successful implementation of this effective teaching and learning practice (ETLP).</a:t>
            </a:r>
            <a:endParaRPr b="0"/>
          </a:p>
          <a:p>
            <a:pPr marL="0" lvl="0" indent="0" algn="l" rtl="0">
              <a:lnSpc>
                <a:spcPct val="100000"/>
              </a:lnSpc>
              <a:spcBef>
                <a:spcPts val="0"/>
              </a:spcBef>
              <a:spcAft>
                <a:spcPts val="0"/>
              </a:spcAft>
              <a:buSzPts val="1400"/>
              <a:buNone/>
            </a:pPr>
            <a:endParaRPr/>
          </a:p>
        </p:txBody>
      </p:sp>
      <p:sp>
        <p:nvSpPr>
          <p:cNvPr id="115" name="Google Shape;115;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fa4412491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fa4412491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Here are the working agreements we will follow during our time together, today.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da05d42645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da05d42645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da05d42645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da05d42645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da05d42645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g3da05d42645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t>These are the handouts and materials that we will use during this lesson.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t>Before beginning this lesson, it is helpful to have a knowledge of the science of Behavior/Function Based Thinking. You will also get more out of this lesson if you complete the following:</a:t>
            </a:r>
            <a:endParaRPr/>
          </a:p>
          <a:p>
            <a:pPr marL="457200" lvl="0" indent="-317500" algn="l" rtl="0">
              <a:lnSpc>
                <a:spcPct val="115000"/>
              </a:lnSpc>
              <a:spcBef>
                <a:spcPts val="0"/>
              </a:spcBef>
              <a:spcAft>
                <a:spcPts val="0"/>
              </a:spcAft>
              <a:buSzPts val="1400"/>
              <a:buChar char="●"/>
            </a:pPr>
            <a:r>
              <a:rPr lang="en-US"/>
              <a:t>Lesson 1 - Classroom Expectations &amp; Rules </a:t>
            </a:r>
            <a:endParaRPr/>
          </a:p>
          <a:p>
            <a:pPr marL="457200" lvl="0" indent="-317500" algn="l" rtl="0">
              <a:lnSpc>
                <a:spcPct val="115000"/>
              </a:lnSpc>
              <a:spcBef>
                <a:spcPts val="0"/>
              </a:spcBef>
              <a:spcAft>
                <a:spcPts val="0"/>
              </a:spcAft>
              <a:buSzPts val="1400"/>
              <a:buChar char="●"/>
            </a:pPr>
            <a:r>
              <a:rPr lang="en-US"/>
              <a:t>Lesson 2 - Classroom Procedures &amp; Routines</a:t>
            </a:r>
            <a:endParaRPr/>
          </a:p>
          <a:p>
            <a:pPr marL="457200" lvl="0" indent="-317500" algn="l" rtl="0">
              <a:lnSpc>
                <a:spcPct val="115000"/>
              </a:lnSpc>
              <a:spcBef>
                <a:spcPts val="0"/>
              </a:spcBef>
              <a:spcAft>
                <a:spcPts val="0"/>
              </a:spcAft>
              <a:buSzPts val="1400"/>
              <a:buChar char="●"/>
            </a:pPr>
            <a:r>
              <a:rPr lang="en-US"/>
              <a:t>Lesson 3 - Classroom Encouraging Expected Behavior</a:t>
            </a:r>
            <a:endParaRPr/>
          </a:p>
          <a:p>
            <a:pPr marL="457200" lvl="0" indent="-317500" algn="l" rtl="0">
              <a:lnSpc>
                <a:spcPct val="115000"/>
              </a:lnSpc>
              <a:spcBef>
                <a:spcPts val="0"/>
              </a:spcBef>
              <a:spcAft>
                <a:spcPts val="0"/>
              </a:spcAft>
              <a:buSzPts val="1400"/>
              <a:buChar char="●"/>
            </a:pPr>
            <a:r>
              <a:rPr lang="en-US"/>
              <a:t>Lesson 4 - Classroom Discouraging Unexpected Behavior</a:t>
            </a:r>
            <a:endParaRPr/>
          </a:p>
          <a:p>
            <a:pPr marL="0" lvl="0" indent="0" algn="l" rtl="0">
              <a:lnSpc>
                <a:spcPct val="115000"/>
              </a:lnSpc>
              <a:spcBef>
                <a:spcPts val="0"/>
              </a:spcBef>
              <a:spcAft>
                <a:spcPts val="0"/>
              </a:spcAft>
              <a:buClr>
                <a:schemeClr val="dk1"/>
              </a:buClr>
              <a:buSzPts val="1100"/>
              <a:buFont typeface="Arial"/>
              <a:buNone/>
            </a:pPr>
            <a:endParaRPr b="1"/>
          </a:p>
        </p:txBody>
      </p:sp>
      <p:sp>
        <p:nvSpPr>
          <p:cNvPr id="145" name="Google Shape;14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10: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lvl="0" indent="0" algn="l" rtl="0">
              <a:lnSpc>
                <a:spcPct val="100000"/>
              </a:lnSpc>
              <a:spcBef>
                <a:spcPts val="0"/>
              </a:spcBef>
              <a:spcAft>
                <a:spcPts val="0"/>
              </a:spcAft>
              <a:buSzPts val="1400"/>
              <a:buNone/>
            </a:pPr>
            <a:r>
              <a:rPr lang="en-US" b="1"/>
              <a:t>To Know/To Say:</a:t>
            </a:r>
            <a:r>
              <a:rPr lang="en-US" b="0"/>
              <a:t> We have one lesson outcome for the da</a:t>
            </a:r>
            <a:r>
              <a:rPr lang="en-US"/>
              <a:t>y: By the end of this session, you will be able to provide many, varied, and frequent Opportunities to Respond to </a:t>
            </a:r>
            <a:r>
              <a:rPr lang="en-US" b="1" i="1"/>
              <a:t>all </a:t>
            </a:r>
            <a:r>
              <a:rPr lang="en-US"/>
              <a:t>students.</a:t>
            </a:r>
            <a:endParaRPr/>
          </a:p>
        </p:txBody>
      </p:sp>
      <p:sp>
        <p:nvSpPr>
          <p:cNvPr id="152" name="Google Shape;152;p1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fa44124916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fa4412491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t>When students are bored, disengaged, or not paying attention, not only will they not pick up what you are putting down, they may also engage in other activities that you may not want in your classroom. Therefore, teachers must utilize a variety of strategies that keep students actively thinking about the academic content of the lesson. One way to do this is to provide them with many and frequent opportunities to respond. Opportunities to respond require students to think through and respond to a teacher’s question about the content of the lesson. Opportunities to respond not only force students to remain focused on the lesson, they also provide quick and frequent checks for understanding so that the teacher can adjust the lesson, if necessary.</a:t>
            </a: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1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lvl="0" indent="0" algn="l" rtl="0">
              <a:lnSpc>
                <a:spcPct val="100000"/>
              </a:lnSpc>
              <a:spcBef>
                <a:spcPts val="0"/>
              </a:spcBef>
              <a:spcAft>
                <a:spcPts val="0"/>
              </a:spcAft>
              <a:buSzPts val="1400"/>
              <a:buNone/>
            </a:pPr>
            <a:r>
              <a:rPr lang="en-US" b="1"/>
              <a:t>To Know/To Say:</a:t>
            </a:r>
            <a:r>
              <a:rPr lang="en-US" b="0"/>
              <a:t> As we go through this lesson, consider how you would answer each of these questions.</a:t>
            </a:r>
            <a:endParaRPr/>
          </a:p>
        </p:txBody>
      </p:sp>
      <p:sp>
        <p:nvSpPr>
          <p:cNvPr id="165" name="Google Shape;165;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1" name="Google Shape;171;p4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lvl="0" indent="0" algn="l" rtl="0">
              <a:lnSpc>
                <a:spcPct val="100000"/>
              </a:lnSpc>
              <a:spcBef>
                <a:spcPts val="0"/>
              </a:spcBef>
              <a:spcAft>
                <a:spcPts val="0"/>
              </a:spcAft>
              <a:buSzPts val="1400"/>
              <a:buNone/>
            </a:pPr>
            <a:r>
              <a:rPr lang="en-US" b="1"/>
              <a:t>To Know/To Say:</a:t>
            </a:r>
            <a:r>
              <a:rPr lang="en-US" b="0"/>
              <a:t> We have one key term that we will use du</a:t>
            </a:r>
            <a:r>
              <a:rPr lang="en-US"/>
              <a:t>ring this lesson that it will be helpful for you to know. An </a:t>
            </a:r>
            <a:r>
              <a:rPr lang="en-US" b="1" i="1"/>
              <a:t>Opportunity to Respond (OTR) “</a:t>
            </a:r>
            <a:r>
              <a:rPr lang="en-US"/>
              <a:t>is an instructional question, statement or gesture made by the teacher seeking an academic response from students.”</a:t>
            </a:r>
            <a:endParaRPr/>
          </a:p>
        </p:txBody>
      </p:sp>
      <p:sp>
        <p:nvSpPr>
          <p:cNvPr id="172" name="Google Shape;172;p4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da05d42645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da05d42645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r>
              <a:rPr lang="en-US" sz="1200">
                <a:latin typeface="Calibri"/>
                <a:ea typeface="Calibri"/>
                <a:cs typeface="Calibri"/>
                <a:sym typeface="Calibri"/>
              </a:rPr>
              <a:t>Make sure to have a copy of the </a:t>
            </a:r>
            <a:r>
              <a:rPr lang="en-US" sz="1200" b="1" i="1">
                <a:latin typeface="Calibri"/>
                <a:ea typeface="Calibri"/>
                <a:cs typeface="Calibri"/>
                <a:sym typeface="Calibri"/>
              </a:rPr>
              <a:t>Opportunities to Respond Teacher Tool </a:t>
            </a:r>
            <a:r>
              <a:rPr lang="en-US" sz="1200">
                <a:latin typeface="Calibri"/>
                <a:ea typeface="Calibri"/>
                <a:cs typeface="Calibri"/>
                <a:sym typeface="Calibri"/>
              </a:rPr>
              <a:t> handy during this lesson. </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latin typeface="Calibri"/>
                <a:ea typeface="Calibri"/>
                <a:cs typeface="Calibri"/>
                <a:sym typeface="Calibri"/>
              </a:rPr>
              <a:t>The focus of this lesson is on the development and use of the </a:t>
            </a:r>
            <a:r>
              <a:rPr lang="en-US" b="1" i="1">
                <a:latin typeface="Calibri"/>
                <a:ea typeface="Calibri"/>
                <a:cs typeface="Calibri"/>
                <a:sym typeface="Calibri"/>
              </a:rPr>
              <a:t>Opportunities to Respond </a:t>
            </a:r>
            <a:r>
              <a:rPr lang="en-US">
                <a:latin typeface="Calibri"/>
                <a:ea typeface="Calibri"/>
                <a:cs typeface="Calibri"/>
                <a:sym typeface="Calibri"/>
              </a:rPr>
              <a:t>strategies in the classrooms. The </a:t>
            </a:r>
            <a:r>
              <a:rPr lang="en-US" b="1">
                <a:latin typeface="Calibri"/>
                <a:ea typeface="Calibri"/>
                <a:cs typeface="Calibri"/>
                <a:sym typeface="Calibri"/>
              </a:rPr>
              <a:t>MO SW-PBS Opportunities to Respond Teacher Tool </a:t>
            </a:r>
            <a:r>
              <a:rPr lang="en-US">
                <a:latin typeface="Calibri"/>
                <a:ea typeface="Calibri"/>
                <a:cs typeface="Calibri"/>
                <a:sym typeface="Calibri"/>
              </a:rPr>
              <a:t>provides you with several resources to understand the importance of OTRs,  provide tips to progress monitor your development of OTRs and use OTRs</a:t>
            </a:r>
            <a:r>
              <a:rPr lang="en-US" b="1">
                <a:latin typeface="Calibri"/>
                <a:ea typeface="Calibri"/>
                <a:cs typeface="Calibri"/>
                <a:sym typeface="Calibri"/>
              </a:rPr>
              <a:t>. Each Teacher Tool:</a:t>
            </a:r>
            <a:endParaRPr b="1">
              <a:latin typeface="Calibri"/>
              <a:ea typeface="Calibri"/>
              <a:cs typeface="Calibri"/>
              <a:sym typeface="Calibri"/>
            </a:endParaRPr>
          </a:p>
          <a:p>
            <a:pPr marL="457200" lvl="0" indent="-317500" algn="l" rtl="0">
              <a:lnSpc>
                <a:spcPct val="115000"/>
              </a:lnSpc>
              <a:spcBef>
                <a:spcPts val="0"/>
              </a:spcBef>
              <a:spcAft>
                <a:spcPts val="0"/>
              </a:spcAft>
              <a:buSzPts val="1400"/>
              <a:buFont typeface="Calibri"/>
              <a:buChar char="●"/>
            </a:pPr>
            <a:r>
              <a:rPr lang="en-US">
                <a:latin typeface="Calibri"/>
                <a:ea typeface="Calibri"/>
                <a:cs typeface="Calibri"/>
                <a:sym typeface="Calibri"/>
              </a:rPr>
              <a:t>Defines the practice, </a:t>
            </a:r>
            <a:endParaRPr>
              <a:latin typeface="Calibri"/>
              <a:ea typeface="Calibri"/>
              <a:cs typeface="Calibri"/>
              <a:sym typeface="Calibri"/>
            </a:endParaRPr>
          </a:p>
          <a:p>
            <a:pPr marL="457200" lvl="0" indent="-317500" algn="l" rtl="0">
              <a:lnSpc>
                <a:spcPct val="115000"/>
              </a:lnSpc>
              <a:spcBef>
                <a:spcPts val="0"/>
              </a:spcBef>
              <a:spcAft>
                <a:spcPts val="0"/>
              </a:spcAft>
              <a:buSzPts val="1400"/>
              <a:buFont typeface="Calibri"/>
              <a:buChar char="●"/>
            </a:pPr>
            <a:r>
              <a:rPr lang="en-US">
                <a:latin typeface="Calibri"/>
                <a:ea typeface="Calibri"/>
                <a:cs typeface="Calibri"/>
                <a:sym typeface="Calibri"/>
              </a:rPr>
              <a:t>Shares research supporting the use and effectiveness of the practice, </a:t>
            </a:r>
            <a:endParaRPr>
              <a:latin typeface="Calibri"/>
              <a:ea typeface="Calibri"/>
              <a:cs typeface="Calibri"/>
              <a:sym typeface="Calibri"/>
            </a:endParaRPr>
          </a:p>
          <a:p>
            <a:pPr marL="457200" lvl="0" indent="-317500" algn="l" rtl="0">
              <a:lnSpc>
                <a:spcPct val="115000"/>
              </a:lnSpc>
              <a:spcBef>
                <a:spcPts val="0"/>
              </a:spcBef>
              <a:spcAft>
                <a:spcPts val="0"/>
              </a:spcAft>
              <a:buSzPts val="1400"/>
              <a:buFont typeface="Calibri"/>
              <a:buChar char="●"/>
            </a:pPr>
            <a:r>
              <a:rPr lang="en-US">
                <a:latin typeface="Calibri"/>
                <a:ea typeface="Calibri"/>
                <a:cs typeface="Calibri"/>
                <a:sym typeface="Calibri"/>
              </a:rPr>
              <a:t>Indicates how the practice aligns to Missouri Teacher Standards, </a:t>
            </a:r>
            <a:endParaRPr>
              <a:latin typeface="Calibri"/>
              <a:ea typeface="Calibri"/>
              <a:cs typeface="Calibri"/>
              <a:sym typeface="Calibri"/>
            </a:endParaRPr>
          </a:p>
          <a:p>
            <a:pPr marL="457200" lvl="0" indent="-317500" algn="l" rtl="0">
              <a:lnSpc>
                <a:spcPct val="115000"/>
              </a:lnSpc>
              <a:spcBef>
                <a:spcPts val="0"/>
              </a:spcBef>
              <a:spcAft>
                <a:spcPts val="0"/>
              </a:spcAft>
              <a:buSzPts val="1400"/>
              <a:buFont typeface="Calibri"/>
              <a:buChar char="●"/>
            </a:pPr>
            <a:r>
              <a:rPr lang="en-US">
                <a:latin typeface="Calibri"/>
                <a:ea typeface="Calibri"/>
                <a:cs typeface="Calibri"/>
                <a:sym typeface="Calibri"/>
              </a:rPr>
              <a:t>Describes an example of the practice, </a:t>
            </a:r>
            <a:endParaRPr>
              <a:latin typeface="Calibri"/>
              <a:ea typeface="Calibri"/>
              <a:cs typeface="Calibri"/>
              <a:sym typeface="Calibri"/>
            </a:endParaRPr>
          </a:p>
          <a:p>
            <a:pPr marL="457200" lvl="0" indent="-317500" algn="l" rtl="0">
              <a:lnSpc>
                <a:spcPct val="115000"/>
              </a:lnSpc>
              <a:spcBef>
                <a:spcPts val="0"/>
              </a:spcBef>
              <a:spcAft>
                <a:spcPts val="0"/>
              </a:spcAft>
              <a:buSzPts val="1400"/>
              <a:buFont typeface="Calibri"/>
              <a:buChar char="●"/>
            </a:pPr>
            <a:r>
              <a:rPr lang="en-US">
                <a:latin typeface="Calibri"/>
                <a:ea typeface="Calibri"/>
                <a:cs typeface="Calibri"/>
                <a:sym typeface="Calibri"/>
              </a:rPr>
              <a:t>Provides steps and examples of how to  implement the practice, </a:t>
            </a:r>
            <a:endParaRPr>
              <a:latin typeface="Calibri"/>
              <a:ea typeface="Calibri"/>
              <a:cs typeface="Calibri"/>
              <a:sym typeface="Calibri"/>
            </a:endParaRPr>
          </a:p>
          <a:p>
            <a:pPr marL="457200" lvl="0" indent="-317500" algn="l" rtl="0">
              <a:lnSpc>
                <a:spcPct val="115000"/>
              </a:lnSpc>
              <a:spcBef>
                <a:spcPts val="0"/>
              </a:spcBef>
              <a:spcAft>
                <a:spcPts val="0"/>
              </a:spcAft>
              <a:buSzPts val="1400"/>
              <a:buFont typeface="Calibri"/>
              <a:buChar char="●"/>
            </a:pPr>
            <a:r>
              <a:rPr lang="en-US">
                <a:latin typeface="Calibri"/>
                <a:ea typeface="Calibri"/>
                <a:cs typeface="Calibri"/>
                <a:sym typeface="Calibri"/>
              </a:rPr>
              <a:t>Lists research references for further study. </a:t>
            </a:r>
            <a:endParaRPr>
              <a:latin typeface="Calibri"/>
              <a:ea typeface="Calibri"/>
              <a:cs typeface="Calibri"/>
              <a:sym typeface="Calibri"/>
            </a:endParaRPr>
          </a:p>
          <a:p>
            <a:pPr marL="457200" lvl="0" indent="-317500" algn="l" rtl="0">
              <a:lnSpc>
                <a:spcPct val="115000"/>
              </a:lnSpc>
              <a:spcBef>
                <a:spcPts val="0"/>
              </a:spcBef>
              <a:spcAft>
                <a:spcPts val="0"/>
              </a:spcAft>
              <a:buSzPts val="1400"/>
              <a:buFont typeface="Calibri"/>
              <a:buChar char="●"/>
            </a:pPr>
            <a:r>
              <a:rPr lang="en-US">
                <a:latin typeface="Calibri"/>
                <a:ea typeface="Calibri"/>
                <a:cs typeface="Calibri"/>
                <a:sym typeface="Calibri"/>
              </a:rPr>
              <a:t>Includes a Self-Assessment </a:t>
            </a:r>
            <a:endParaRPr>
              <a:latin typeface="Calibri"/>
              <a:ea typeface="Calibri"/>
              <a:cs typeface="Calibri"/>
              <a:sym typeface="Calibri"/>
            </a:endParaRPr>
          </a:p>
          <a:p>
            <a:pPr marL="457200" lvl="0" indent="-317500" algn="l" rtl="0">
              <a:lnSpc>
                <a:spcPct val="115000"/>
              </a:lnSpc>
              <a:spcBef>
                <a:spcPts val="0"/>
              </a:spcBef>
              <a:spcAft>
                <a:spcPts val="0"/>
              </a:spcAft>
              <a:buSzPts val="1400"/>
              <a:buFont typeface="Calibri"/>
              <a:buChar char="●"/>
            </a:pPr>
            <a:r>
              <a:rPr lang="en-US">
                <a:latin typeface="Calibri"/>
                <a:ea typeface="Calibri"/>
                <a:cs typeface="Calibri"/>
                <a:sym typeface="Calibri"/>
              </a:rPr>
              <a:t>Includes a Practice Profile</a:t>
            </a:r>
            <a:endParaRPr>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b="1">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e0bae5c51d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e0bae5c51d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t>Opportunities to respond are the times in which students are required to think of a response to a teacher question. Students are held accountable for their response, either by responding simultaneously, or being called upon in a random/unpredictable manner following adequate wait time. The higher the number and frequency of opportunities to respond provided by the teacher, the greater the level of student engagement of </a:t>
            </a:r>
            <a:r>
              <a:rPr lang="en-US" i="1"/>
              <a:t>all </a:t>
            </a:r>
            <a:r>
              <a:rPr lang="en-US"/>
              <a:t>students in the academic content of the lesson.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da05d42645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da05d42645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t>Providing high rates of OTRs in the classroom build positive relationships, promote expected behaviors, increase academic engagement, provide the teacher with immediate formative assessment, and provides students with immediate feedback</a:t>
            </a: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da05d42645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da05d42645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Provide copies of the scenario on this slide to participants.</a:t>
            </a:r>
            <a:endParaRPr/>
          </a:p>
          <a:p>
            <a:pPr marL="0" lvl="0" indent="0" algn="l" rtl="0">
              <a:spcBef>
                <a:spcPts val="0"/>
              </a:spcBef>
              <a:spcAft>
                <a:spcPts val="0"/>
              </a:spcAft>
              <a:buClr>
                <a:schemeClr val="dk1"/>
              </a:buClr>
              <a:buSzPts val="1100"/>
              <a:buFont typeface="Arial"/>
              <a:buNone/>
            </a:pPr>
            <a:r>
              <a:rPr lang="en-US" b="1"/>
              <a:t>To Know/To Say</a:t>
            </a:r>
            <a:r>
              <a:rPr lang="en-US"/>
              <a:t>: The scenario on the slide is in Step 1 of the </a:t>
            </a:r>
            <a:r>
              <a:rPr lang="en-US" b="1"/>
              <a:t>MO SW-PBS Classroom Opportunities to Respond Implementation Guide</a:t>
            </a:r>
            <a:r>
              <a:rPr lang="en-US"/>
              <a:t>. The teacher in this scenario provides several opportunities to respond.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Underline each example of an opportunity to respond that you see in the scenario. If you can, identify the strategy. How many opportunities to respond do you see in this lesson?</a:t>
            </a: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da05d42645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da05d42645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CHECK THE GROUP’S RESPONSES.</a:t>
            </a:r>
            <a:endParaRPr/>
          </a:p>
          <a:p>
            <a:pPr marL="0" lvl="0" indent="0" algn="l" rtl="0">
              <a:spcBef>
                <a:spcPts val="0"/>
              </a:spcBef>
              <a:spcAft>
                <a:spcPts val="0"/>
              </a:spcAft>
              <a:buClr>
                <a:schemeClr val="dk1"/>
              </a:buClr>
              <a:buSzPts val="1100"/>
              <a:buFont typeface="Arial"/>
              <a:buNone/>
            </a:pPr>
            <a:r>
              <a:rPr lang="en-US" b="1"/>
              <a:t>To Know/To Say</a:t>
            </a:r>
            <a:r>
              <a:rPr lang="en-US"/>
              <a:t>: How many times during this scenario did the teacher give students an opportunity to respond? (six)</a:t>
            </a:r>
            <a:endParaRPr/>
          </a:p>
          <a:p>
            <a:pPr marL="0" lvl="0" indent="0" algn="l" rtl="0">
              <a:spcBef>
                <a:spcPts val="0"/>
              </a:spcBef>
              <a:spcAft>
                <a:spcPts val="0"/>
              </a:spcAft>
              <a:buClr>
                <a:schemeClr val="dk1"/>
              </a:buClr>
              <a:buSzPts val="1100"/>
              <a:buFont typeface="Arial"/>
              <a:buNone/>
            </a:pPr>
            <a:r>
              <a:rPr lang="en-US"/>
              <a:t>What were the various strategies that were used to get students to respond? </a:t>
            </a:r>
            <a:endParaRPr/>
          </a:p>
          <a:p>
            <a:pPr marL="457200" lvl="0" indent="-317500" algn="l" rtl="0">
              <a:spcBef>
                <a:spcPts val="0"/>
              </a:spcBef>
              <a:spcAft>
                <a:spcPts val="0"/>
              </a:spcAft>
              <a:buSzPts val="1400"/>
              <a:buChar char="●"/>
            </a:pPr>
            <a:r>
              <a:rPr lang="en-US"/>
              <a:t>Talk to neighbor </a:t>
            </a:r>
            <a:endParaRPr/>
          </a:p>
          <a:p>
            <a:pPr marL="914400" lvl="1" indent="-317500" algn="l" rtl="0">
              <a:spcBef>
                <a:spcPts val="0"/>
              </a:spcBef>
              <a:spcAft>
                <a:spcPts val="0"/>
              </a:spcAft>
              <a:buSzPts val="1400"/>
              <a:buChar char="○"/>
            </a:pPr>
            <a:r>
              <a:rPr lang="en-US"/>
              <a:t>“Tell your neighbor which one would melt first.”  (verbal response)</a:t>
            </a:r>
            <a:endParaRPr/>
          </a:p>
          <a:p>
            <a:pPr marL="914400" lvl="1" indent="-317500" algn="l" rtl="0">
              <a:spcBef>
                <a:spcPts val="0"/>
              </a:spcBef>
              <a:spcAft>
                <a:spcPts val="0"/>
              </a:spcAft>
              <a:buSzPts val="1400"/>
              <a:buChar char="○"/>
            </a:pPr>
            <a:r>
              <a:rPr lang="en-US"/>
              <a:t>Teacher told students to share with their neighbor what they had written. (verbal response)</a:t>
            </a:r>
            <a:endParaRPr/>
          </a:p>
          <a:p>
            <a:pPr marL="457200" lvl="0" indent="-317500" algn="l" rtl="0">
              <a:spcBef>
                <a:spcPts val="0"/>
              </a:spcBef>
              <a:spcAft>
                <a:spcPts val="0"/>
              </a:spcAft>
              <a:buSzPts val="1400"/>
              <a:buChar char="●"/>
            </a:pPr>
            <a:r>
              <a:rPr lang="en-US"/>
              <a:t>Write</a:t>
            </a:r>
            <a:endParaRPr/>
          </a:p>
          <a:p>
            <a:pPr marL="914400" lvl="1" indent="-317500" algn="l" rtl="0">
              <a:spcBef>
                <a:spcPts val="0"/>
              </a:spcBef>
              <a:spcAft>
                <a:spcPts val="0"/>
              </a:spcAft>
              <a:buSzPts val="1400"/>
              <a:buChar char="○"/>
            </a:pPr>
            <a:r>
              <a:rPr lang="en-US"/>
              <a:t>“Please write down in one sentence an explanation for your answer.”  (write)</a:t>
            </a:r>
            <a:endParaRPr/>
          </a:p>
          <a:p>
            <a:pPr marL="457200" lvl="0" indent="-317500" algn="l" rtl="0">
              <a:spcBef>
                <a:spcPts val="0"/>
              </a:spcBef>
              <a:spcAft>
                <a:spcPts val="0"/>
              </a:spcAft>
              <a:buSzPts val="1400"/>
              <a:buChar char="●"/>
            </a:pPr>
            <a:r>
              <a:rPr lang="en-US"/>
              <a:t>Oral responses</a:t>
            </a:r>
            <a:endParaRPr/>
          </a:p>
          <a:p>
            <a:pPr marL="914400" lvl="1" indent="-317500" algn="l" rtl="0">
              <a:spcBef>
                <a:spcPts val="0"/>
              </a:spcBef>
              <a:spcAft>
                <a:spcPts val="0"/>
              </a:spcAft>
              <a:buSzPts val="1400"/>
              <a:buChar char="○"/>
            </a:pPr>
            <a:r>
              <a:rPr lang="en-US"/>
              <a:t>The teacher called on one student to tell the class her answer. (verbal response)</a:t>
            </a:r>
            <a:endParaRPr/>
          </a:p>
          <a:p>
            <a:pPr marL="457200" lvl="0" indent="-317500" algn="l" rtl="0">
              <a:spcBef>
                <a:spcPts val="0"/>
              </a:spcBef>
              <a:spcAft>
                <a:spcPts val="0"/>
              </a:spcAft>
              <a:buSzPts val="1400"/>
              <a:buChar char="●"/>
            </a:pPr>
            <a:r>
              <a:rPr lang="en-US"/>
              <a:t>Non-verbal responses (raised hand, thumbs down)</a:t>
            </a:r>
            <a:endParaRPr/>
          </a:p>
          <a:p>
            <a:pPr marL="914400" lvl="1" indent="-317500" algn="l" rtl="0">
              <a:spcBef>
                <a:spcPts val="0"/>
              </a:spcBef>
              <a:spcAft>
                <a:spcPts val="0"/>
              </a:spcAft>
              <a:buSzPts val="1400"/>
              <a:buChar char="○"/>
            </a:pPr>
            <a:r>
              <a:rPr lang="en-US"/>
              <a:t>The teacher then asked to the class to raise their hand if they agreed with the answer. (gesture)</a:t>
            </a:r>
            <a:endParaRPr/>
          </a:p>
          <a:p>
            <a:pPr marL="914400" lvl="1" indent="-317500" algn="l" rtl="0">
              <a:spcBef>
                <a:spcPts val="0"/>
              </a:spcBef>
              <a:spcAft>
                <a:spcPts val="0"/>
              </a:spcAft>
              <a:buSzPts val="1400"/>
              <a:buChar char="○"/>
            </a:pPr>
            <a:r>
              <a:rPr lang="en-US"/>
              <a:t>Then the teacher asked students to give a thumb down if anyone disagreed. (gesture)</a:t>
            </a: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da05d42645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da05d42645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t>There are a number of elements to consider when planning OTRs for your classroom. The Classroom Check-Up resource center sponsored by the Institute for Education Sciences (IES) recommends the following and are referenced on the next slides:</a:t>
            </a:r>
            <a:endParaRPr/>
          </a:p>
          <a:p>
            <a:pPr marL="457200" lvl="0" indent="-317500" algn="l" rtl="0">
              <a:lnSpc>
                <a:spcPct val="115000"/>
              </a:lnSpc>
              <a:spcBef>
                <a:spcPts val="0"/>
              </a:spcBef>
              <a:spcAft>
                <a:spcPts val="0"/>
              </a:spcAft>
              <a:buSzPts val="1400"/>
              <a:buChar char="●"/>
            </a:pPr>
            <a:r>
              <a:rPr lang="en-US"/>
              <a:t>Ask academically relevant questions.</a:t>
            </a:r>
            <a:endParaRPr sz="1400"/>
          </a:p>
          <a:p>
            <a:pPr marL="457200" lvl="0" indent="-317500" algn="l" rtl="0">
              <a:lnSpc>
                <a:spcPct val="115000"/>
              </a:lnSpc>
              <a:spcBef>
                <a:spcPts val="0"/>
              </a:spcBef>
              <a:spcAft>
                <a:spcPts val="0"/>
              </a:spcAft>
              <a:buSzPts val="1400"/>
              <a:buChar char="●"/>
            </a:pPr>
            <a:r>
              <a:rPr lang="en-US"/>
              <a:t>Incorporate variety and unpredictability into question asking</a:t>
            </a:r>
            <a:endParaRPr sz="1400"/>
          </a:p>
          <a:p>
            <a:pPr marL="457200" lvl="0" indent="-317500" algn="l" rtl="0">
              <a:lnSpc>
                <a:spcPct val="115000"/>
              </a:lnSpc>
              <a:spcBef>
                <a:spcPts val="0"/>
              </a:spcBef>
              <a:spcAft>
                <a:spcPts val="0"/>
              </a:spcAft>
              <a:buSzPts val="1400"/>
              <a:buChar char="●"/>
            </a:pPr>
            <a:r>
              <a:rPr lang="en-US"/>
              <a:t>Use OTRs to stimulate interest, challenge the class and avoid predictability.</a:t>
            </a:r>
            <a:endParaRPr sz="1400"/>
          </a:p>
          <a:p>
            <a:pPr marL="457200" lvl="0" indent="-317500" algn="l" rtl="0">
              <a:lnSpc>
                <a:spcPct val="115000"/>
              </a:lnSpc>
              <a:spcBef>
                <a:spcPts val="0"/>
              </a:spcBef>
              <a:spcAft>
                <a:spcPts val="0"/>
              </a:spcAft>
              <a:buSzPts val="1400"/>
              <a:buChar char="●"/>
            </a:pPr>
            <a:r>
              <a:rPr lang="en-US"/>
              <a:t>Ask group and individual OTRs at a brisk pace.</a:t>
            </a:r>
            <a:endParaRPr sz="1400"/>
          </a:p>
          <a:p>
            <a:pPr marL="457200" lvl="0" indent="-317500" algn="l" rtl="0">
              <a:lnSpc>
                <a:spcPct val="115000"/>
              </a:lnSpc>
              <a:spcBef>
                <a:spcPts val="0"/>
              </a:spcBef>
              <a:spcAft>
                <a:spcPts val="0"/>
              </a:spcAft>
              <a:buSzPts val="1400"/>
              <a:buChar char="●"/>
            </a:pPr>
            <a:r>
              <a:rPr lang="en-US"/>
              <a:t>Ensure all students are provided OTRs.</a:t>
            </a:r>
            <a:endParaRPr sz="1400"/>
          </a:p>
          <a:p>
            <a:pPr marL="457200" lvl="0" indent="-317500" algn="l" rtl="0">
              <a:lnSpc>
                <a:spcPct val="115000"/>
              </a:lnSpc>
              <a:spcBef>
                <a:spcPts val="0"/>
              </a:spcBef>
              <a:spcAft>
                <a:spcPts val="0"/>
              </a:spcAft>
              <a:buSzPts val="1400"/>
              <a:buChar char="●"/>
            </a:pPr>
            <a:r>
              <a:rPr lang="en-US"/>
              <a:t>Use the level of student accuracy OTRs to inform instruction.</a:t>
            </a:r>
            <a:endParaRPr/>
          </a:p>
          <a:p>
            <a:pPr marL="1270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We will take a closer look at each consideration and share research validated guidelines.</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Source (for presenter’s info, you don’t have to share this with the participants)</a:t>
            </a:r>
            <a:endParaRPr/>
          </a:p>
          <a:p>
            <a:pPr marL="457200" lvl="0" indent="0" algn="l" rtl="0">
              <a:lnSpc>
                <a:spcPct val="115000"/>
              </a:lnSpc>
              <a:spcBef>
                <a:spcPts val="0"/>
              </a:spcBef>
              <a:spcAft>
                <a:spcPts val="0"/>
              </a:spcAft>
              <a:buClr>
                <a:schemeClr val="dk1"/>
              </a:buClr>
              <a:buSzPts val="1100"/>
              <a:buFont typeface="Arial"/>
              <a:buNone/>
            </a:pPr>
            <a:r>
              <a:rPr lang="en-US" u="sng">
                <a:solidFill>
                  <a:schemeClr val="hlink"/>
                </a:solidFill>
                <a:hlinkClick r:id="rId3"/>
              </a:rPr>
              <a:t>https://classroomcheckup.org/increasing-opportunities-to-respond/</a:t>
            </a:r>
            <a:r>
              <a:rPr lang="en-US"/>
              <a:t>  </a:t>
            </a: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da05d42645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da05d42645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t>Ask academic questions that are </a:t>
            </a:r>
            <a:r>
              <a:rPr lang="en-US" b="1"/>
              <a:t>relevant</a:t>
            </a:r>
            <a:r>
              <a:rPr lang="en-US"/>
              <a:t>, meaning they are important and applicable to student experiences and the content, and are provided at the appropriate level of rigor.</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Mix brief, fast-paced teacher-directed review of previous material into every lesson.</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Break complex problems down into smaller chunks, providing opportunities for students to answer for each chunk of the problem.</a:t>
            </a: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da05d42645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da05d42645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Incorporate variety and unpredictability into question asking</a:t>
            </a:r>
            <a:r>
              <a:rPr lang="en-US"/>
              <a:t> so students learn they can be called on at any time. Set the expectation that they can be called on at any time. Use unpredictability to force all students to formulate a response. </a:t>
            </a:r>
            <a:r>
              <a:rPr lang="en-US" b="1" i="1"/>
              <a:t>Don’t </a:t>
            </a:r>
            <a:r>
              <a:rPr lang="en-US"/>
              <a:t>use OTRs to try and catch inattentive students to punish or embarrass them. This can damage student-teacher relationships.</a:t>
            </a:r>
            <a:endParaRPr/>
          </a:p>
          <a:p>
            <a:pPr marL="0" lvl="0" indent="0" algn="l" rtl="0">
              <a:lnSpc>
                <a:spcPct val="115000"/>
              </a:lnSpc>
              <a:spcBef>
                <a:spcPts val="0"/>
              </a:spcBef>
              <a:spcAft>
                <a:spcPts val="0"/>
              </a:spcAft>
              <a:buClr>
                <a:schemeClr val="dk1"/>
              </a:buClr>
              <a:buSzPts val="1100"/>
              <a:buFont typeface="Arial"/>
              <a:buNone/>
            </a:pPr>
            <a:r>
              <a:rPr lang="en-US"/>
              <a:t> </a:t>
            </a:r>
            <a:endParaRPr/>
          </a:p>
          <a:p>
            <a:pPr marL="0" lvl="0" indent="0" algn="l" rtl="0">
              <a:lnSpc>
                <a:spcPct val="115000"/>
              </a:lnSpc>
              <a:spcBef>
                <a:spcPts val="0"/>
              </a:spcBef>
              <a:spcAft>
                <a:spcPts val="0"/>
              </a:spcAft>
              <a:buClr>
                <a:schemeClr val="dk1"/>
              </a:buClr>
              <a:buSzPts val="1100"/>
              <a:buFont typeface="Arial"/>
              <a:buNone/>
            </a:pPr>
            <a:r>
              <a:rPr lang="en-US"/>
              <a:t>Consider that OTRs can take a variety of forms.</a:t>
            </a:r>
            <a:endParaRPr/>
          </a:p>
          <a:p>
            <a:pPr marL="457200" lvl="0" indent="-317500" algn="l" rtl="0">
              <a:lnSpc>
                <a:spcPct val="115000"/>
              </a:lnSpc>
              <a:spcBef>
                <a:spcPts val="0"/>
              </a:spcBef>
              <a:spcAft>
                <a:spcPts val="0"/>
              </a:spcAft>
              <a:buSzPts val="1400"/>
              <a:buChar char="●"/>
            </a:pPr>
            <a:r>
              <a:rPr lang="en-US"/>
              <a:t>Question formats can and should vary from written, verbal and non-verbal</a:t>
            </a:r>
            <a:endParaRPr sz="1400"/>
          </a:p>
          <a:p>
            <a:pPr marL="457200" lvl="0" indent="-317500" algn="l" rtl="0">
              <a:lnSpc>
                <a:spcPct val="115000"/>
              </a:lnSpc>
              <a:spcBef>
                <a:spcPts val="0"/>
              </a:spcBef>
              <a:spcAft>
                <a:spcPts val="0"/>
              </a:spcAft>
              <a:buSzPts val="1400"/>
              <a:buChar char="●"/>
            </a:pPr>
            <a:r>
              <a:rPr lang="en-US"/>
              <a:t>Ask questions that engage as many students as possible and across a variety of respondents…whole group, partners or single student.</a:t>
            </a:r>
            <a:endParaRPr sz="1400"/>
          </a:p>
          <a:p>
            <a:pPr marL="457200" lvl="0" indent="-317500" algn="l" rtl="0">
              <a:lnSpc>
                <a:spcPct val="115000"/>
              </a:lnSpc>
              <a:spcBef>
                <a:spcPts val="0"/>
              </a:spcBef>
              <a:spcAft>
                <a:spcPts val="0"/>
              </a:spcAft>
              <a:buSzPts val="1400"/>
              <a:buChar char="●"/>
            </a:pPr>
            <a:r>
              <a:rPr lang="en-US"/>
              <a:t>And finally make sure you consider the depth of knowledge the question requires and the time needed to formulate answers. </a:t>
            </a: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da05d42645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da05d42645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 </a:t>
            </a:r>
            <a:r>
              <a:rPr lang="en-US"/>
              <a:t>Use OTRs to </a:t>
            </a:r>
            <a:r>
              <a:rPr lang="en-US" b="1"/>
              <a:t>stimulate interest and challenge the class.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da05d42645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da05d42645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 </a:t>
            </a:r>
            <a:r>
              <a:rPr lang="en-US"/>
              <a:t>Ask </a:t>
            </a:r>
            <a:r>
              <a:rPr lang="en-US" b="1"/>
              <a:t>group </a:t>
            </a:r>
            <a:r>
              <a:rPr lang="en-US"/>
              <a:t>and </a:t>
            </a:r>
            <a:r>
              <a:rPr lang="en-US" b="1"/>
              <a:t>individual </a:t>
            </a:r>
            <a:r>
              <a:rPr lang="en-US"/>
              <a:t>students OTRs using a </a:t>
            </a:r>
            <a:r>
              <a:rPr lang="en-US" b="1"/>
              <a:t>brisk pace</a:t>
            </a:r>
            <a:r>
              <a:rPr lang="en-US"/>
              <a:t>.</a:t>
            </a:r>
            <a:endParaRPr/>
          </a:p>
          <a:p>
            <a:pPr marL="0" lvl="0" indent="0" algn="l" rtl="0">
              <a:spcBef>
                <a:spcPts val="0"/>
              </a:spcBef>
              <a:spcAft>
                <a:spcPts val="0"/>
              </a:spcAft>
              <a:buClr>
                <a:schemeClr val="dk1"/>
              </a:buClr>
              <a:buSzPts val="1100"/>
              <a:buFont typeface="Arial"/>
              <a:buNone/>
            </a:pPr>
            <a:r>
              <a:rPr lang="en-US"/>
              <a:t>Having a brisk pace and interspersing between whole class and individual OTRs keeps students engaged.</a:t>
            </a: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da05d42645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da05d42645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 </a:t>
            </a:r>
            <a:r>
              <a:rPr lang="en-US"/>
              <a:t>Ensure </a:t>
            </a:r>
            <a:r>
              <a:rPr lang="en-US" b="1" i="1"/>
              <a:t>all </a:t>
            </a:r>
            <a:r>
              <a:rPr lang="en-US"/>
              <a:t>students are provided OTRs.</a:t>
            </a:r>
            <a:endParaRPr/>
          </a:p>
          <a:p>
            <a:pPr marL="457200" lvl="0" indent="-317500" algn="l" rtl="0">
              <a:spcBef>
                <a:spcPts val="0"/>
              </a:spcBef>
              <a:spcAft>
                <a:spcPts val="0"/>
              </a:spcAft>
              <a:buSzPts val="1400"/>
              <a:buChar char="●"/>
            </a:pPr>
            <a:r>
              <a:rPr lang="en-US"/>
              <a:t>OTR’s should include all students by using discussion protocols, small group collaboration, etc. </a:t>
            </a:r>
            <a:endParaRPr/>
          </a:p>
          <a:p>
            <a:pPr marL="457200" lvl="0" indent="-317500" algn="l" rtl="0">
              <a:spcBef>
                <a:spcPts val="0"/>
              </a:spcBef>
              <a:spcAft>
                <a:spcPts val="0"/>
              </a:spcAft>
              <a:buSzPts val="1400"/>
              <a:buChar char="●"/>
            </a:pPr>
            <a:r>
              <a:rPr lang="en-US"/>
              <a:t>Consider emotional safety and cultural awareness for all learners.</a:t>
            </a:r>
            <a:endParaRPr/>
          </a:p>
          <a:p>
            <a:pPr marL="457200" lvl="0" indent="-317500" algn="l" rtl="0">
              <a:spcBef>
                <a:spcPts val="0"/>
              </a:spcBef>
              <a:spcAft>
                <a:spcPts val="0"/>
              </a:spcAft>
              <a:buSzPts val="1400"/>
              <a:buChar char="●"/>
            </a:pPr>
            <a:r>
              <a:rPr lang="en-US"/>
              <a:t>Consider reviewing concepts with students with special needs right before whole group activities to support their responding with accuracy.</a:t>
            </a:r>
            <a:endParaRPr/>
          </a:p>
          <a:p>
            <a:pPr marL="457200" lvl="0" indent="-317500" algn="l" rtl="0">
              <a:spcBef>
                <a:spcPts val="0"/>
              </a:spcBef>
              <a:spcAft>
                <a:spcPts val="0"/>
              </a:spcAft>
              <a:buSzPts val="1400"/>
              <a:buChar char="●"/>
            </a:pPr>
            <a:r>
              <a:rPr lang="en-US"/>
              <a:t>Consider seating arrangement for “impromptu partners” with varying ability levels.</a:t>
            </a: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da05d42645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da05d42645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Optional activity to build in Participant OTR:  provide participants with 4 cards (4-6, 80%, 8-12, 90%) and ask them to put their cards in the correct order to complete the information</a:t>
            </a:r>
            <a:endParaRPr/>
          </a:p>
          <a:p>
            <a:pPr marL="0" lvl="0" indent="0" algn="l" rtl="0">
              <a:spcBef>
                <a:spcPts val="0"/>
              </a:spcBef>
              <a:spcAft>
                <a:spcPts val="0"/>
              </a:spcAft>
              <a:buClr>
                <a:schemeClr val="dk1"/>
              </a:buClr>
              <a:buSzPts val="1100"/>
              <a:buFont typeface="Arial"/>
              <a:buNone/>
            </a:pPr>
            <a:r>
              <a:rPr lang="en-US" b="1"/>
              <a:t>To Know/To Say: </a:t>
            </a:r>
            <a:r>
              <a:rPr lang="en-US"/>
              <a:t>Use the level of student accuracy to OTRs to inform instruction.</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The general guideline has been 4-6 OTRs with 80% accuracy on </a:t>
            </a:r>
            <a:r>
              <a:rPr lang="en-US" b="1" i="1"/>
              <a:t>new material</a:t>
            </a:r>
            <a:endParaRPr b="1" i="1"/>
          </a:p>
          <a:p>
            <a:pPr marL="0" lvl="0" indent="0" algn="l" rtl="0">
              <a:spcBef>
                <a:spcPts val="0"/>
              </a:spcBef>
              <a:spcAft>
                <a:spcPts val="0"/>
              </a:spcAft>
              <a:buClr>
                <a:schemeClr val="dk1"/>
              </a:buClr>
              <a:buSzPts val="1100"/>
              <a:buFont typeface="Arial"/>
              <a:buNone/>
            </a:pPr>
            <a:r>
              <a:rPr lang="en-US"/>
              <a:t>And</a:t>
            </a:r>
            <a:endParaRPr/>
          </a:p>
          <a:p>
            <a:pPr marL="0" lvl="0" indent="0" algn="l" rtl="0">
              <a:spcBef>
                <a:spcPts val="0"/>
              </a:spcBef>
              <a:spcAft>
                <a:spcPts val="0"/>
              </a:spcAft>
              <a:buClr>
                <a:schemeClr val="dk1"/>
              </a:buClr>
              <a:buSzPts val="1100"/>
              <a:buFont typeface="Arial"/>
              <a:buNone/>
            </a:pPr>
            <a:r>
              <a:rPr lang="en-US"/>
              <a:t>8-12 OTRs with 90% accuracy when reviewing </a:t>
            </a:r>
            <a:r>
              <a:rPr lang="en-US" b="1" i="1"/>
              <a:t>previously learned content</a:t>
            </a:r>
            <a:r>
              <a:rPr lang="en-US"/>
              <a:t>.</a:t>
            </a:r>
            <a:endParaRPr/>
          </a:p>
          <a:p>
            <a:pPr marL="0" lvl="0" indent="0" algn="l" rtl="0">
              <a:spcBef>
                <a:spcPts val="0"/>
              </a:spcBef>
              <a:spcAft>
                <a:spcPts val="0"/>
              </a:spcAft>
              <a:buClr>
                <a:schemeClr val="dk1"/>
              </a:buClr>
              <a:buSzPts val="1100"/>
              <a:buFont typeface="Arial"/>
              <a:buNone/>
            </a:pPr>
            <a:r>
              <a:rPr lang="en-US"/>
              <a:t>When students’ responses are below these metrics, they may benefit from additional instruction and practice before moving on to additional material.</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a:t>https://classroomcheckup.org/increasing-opportunities-to-respond/ </a:t>
            </a: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3da05d42645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3da05d42645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 </a:t>
            </a:r>
            <a:r>
              <a:rPr lang="en-US"/>
              <a:t>There are 6 steps to providing opportunities to respond. </a:t>
            </a:r>
            <a:endParaRPr/>
          </a:p>
          <a:p>
            <a:pPr marL="457200" lvl="0" indent="-317500" algn="l" rtl="0">
              <a:spcBef>
                <a:spcPts val="0"/>
              </a:spcBef>
              <a:spcAft>
                <a:spcPts val="0"/>
              </a:spcAft>
              <a:buClr>
                <a:schemeClr val="dk1"/>
              </a:buClr>
              <a:buSzPts val="1400"/>
              <a:buChar char="●"/>
            </a:pPr>
            <a:r>
              <a:rPr lang="en-US"/>
              <a:t>Tell students how they will respond and what the signal will be</a:t>
            </a:r>
            <a:endParaRPr/>
          </a:p>
          <a:p>
            <a:pPr marL="457200" lvl="0" indent="-317500" algn="l" rtl="0">
              <a:lnSpc>
                <a:spcPct val="115000"/>
              </a:lnSpc>
              <a:spcBef>
                <a:spcPts val="0"/>
              </a:spcBef>
              <a:spcAft>
                <a:spcPts val="0"/>
              </a:spcAft>
              <a:buClr>
                <a:schemeClr val="dk1"/>
              </a:buClr>
              <a:buSzPts val="1400"/>
              <a:buChar char="●"/>
            </a:pPr>
            <a:r>
              <a:rPr lang="en-US"/>
              <a:t>Ask the question</a:t>
            </a:r>
            <a:endParaRPr/>
          </a:p>
          <a:p>
            <a:pPr marL="457200" lvl="0" indent="-317500" algn="l" rtl="0">
              <a:lnSpc>
                <a:spcPct val="115000"/>
              </a:lnSpc>
              <a:spcBef>
                <a:spcPts val="0"/>
              </a:spcBef>
              <a:spcAft>
                <a:spcPts val="0"/>
              </a:spcAft>
              <a:buClr>
                <a:schemeClr val="dk1"/>
              </a:buClr>
              <a:buSzPts val="1400"/>
              <a:buChar char="●"/>
            </a:pPr>
            <a:r>
              <a:rPr lang="en-US"/>
              <a:t>Provide wait time</a:t>
            </a:r>
            <a:endParaRPr/>
          </a:p>
          <a:p>
            <a:pPr marL="457200" lvl="0" indent="-317500" algn="l" rtl="0">
              <a:lnSpc>
                <a:spcPct val="115000"/>
              </a:lnSpc>
              <a:spcBef>
                <a:spcPts val="0"/>
              </a:spcBef>
              <a:spcAft>
                <a:spcPts val="0"/>
              </a:spcAft>
              <a:buClr>
                <a:schemeClr val="dk1"/>
              </a:buClr>
              <a:buSzPts val="1400"/>
              <a:buChar char="●"/>
            </a:pPr>
            <a:r>
              <a:rPr lang="en-US"/>
              <a:t>Teacher gives signal or cue to respond</a:t>
            </a:r>
            <a:endParaRPr sz="1400"/>
          </a:p>
          <a:p>
            <a:pPr marL="457200" lvl="0" indent="-317500" algn="l" rtl="0">
              <a:lnSpc>
                <a:spcPct val="115000"/>
              </a:lnSpc>
              <a:spcBef>
                <a:spcPts val="0"/>
              </a:spcBef>
              <a:spcAft>
                <a:spcPts val="0"/>
              </a:spcAft>
              <a:buClr>
                <a:schemeClr val="dk1"/>
              </a:buClr>
              <a:buSzPts val="1400"/>
              <a:buChar char="●"/>
            </a:pPr>
            <a:r>
              <a:rPr lang="en-US"/>
              <a:t>Students respond to the cue, and</a:t>
            </a:r>
            <a:endParaRPr sz="1400"/>
          </a:p>
          <a:p>
            <a:pPr marL="457200" lvl="0" indent="-317500" algn="l" rtl="0">
              <a:lnSpc>
                <a:spcPct val="115000"/>
              </a:lnSpc>
              <a:spcBef>
                <a:spcPts val="0"/>
              </a:spcBef>
              <a:spcAft>
                <a:spcPts val="0"/>
              </a:spcAft>
              <a:buClr>
                <a:schemeClr val="dk1"/>
              </a:buClr>
              <a:buSzPts val="1400"/>
              <a:buChar char="●"/>
            </a:pPr>
            <a:r>
              <a:rPr lang="en-US"/>
              <a:t>Teacher provides praise for correct response or provides corrective feedback for incorrect response</a:t>
            </a:r>
            <a:endParaRPr/>
          </a:p>
          <a:p>
            <a:pPr marL="0" lvl="0" indent="0" algn="l" rtl="0">
              <a:lnSpc>
                <a:spcPct val="115000"/>
              </a:lnSpc>
              <a:spcBef>
                <a:spcPts val="0"/>
              </a:spcBef>
              <a:spcAft>
                <a:spcPts val="0"/>
              </a:spcAft>
              <a:buNone/>
            </a:pPr>
            <a:endParaRPr/>
          </a:p>
          <a:p>
            <a:pPr marL="0" lvl="0" indent="0" algn="l" rtl="0">
              <a:spcBef>
                <a:spcPts val="0"/>
              </a:spcBef>
              <a:spcAft>
                <a:spcPts val="0"/>
              </a:spcAft>
              <a:buNone/>
            </a:pPr>
            <a:r>
              <a:rPr lang="en-US"/>
              <a:t>Use the </a:t>
            </a:r>
            <a:r>
              <a:rPr lang="en-US" b="1" i="1"/>
              <a:t>MO SW-PBS classroom Opportunities to Respond Implementation Guide</a:t>
            </a:r>
            <a:r>
              <a:rPr lang="en-US"/>
              <a:t> Step 2 to determine whether each step is an antecedent, behavior, or consequence strategy..</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da05d42645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da05d42645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 </a:t>
            </a:r>
            <a:r>
              <a:rPr lang="en-US"/>
              <a:t>Wait Time or Think Time – the time lapse when delivering a question before calling on a student or cueing a group response.</a:t>
            </a:r>
            <a:endParaRPr/>
          </a:p>
          <a:p>
            <a:pPr marL="457200" lvl="0" indent="-317500" algn="l" rtl="0">
              <a:spcBef>
                <a:spcPts val="0"/>
              </a:spcBef>
              <a:spcAft>
                <a:spcPts val="0"/>
              </a:spcAft>
              <a:buSzPts val="1400"/>
              <a:buChar char="●"/>
            </a:pPr>
            <a:r>
              <a:rPr lang="en-US"/>
              <a:t>Engages </a:t>
            </a:r>
            <a:r>
              <a:rPr lang="en-US" b="1" i="1"/>
              <a:t>all </a:t>
            </a:r>
            <a:r>
              <a:rPr lang="en-US"/>
              <a:t>students in thinking.</a:t>
            </a:r>
            <a:endParaRPr/>
          </a:p>
          <a:p>
            <a:pPr marL="457200" lvl="0" indent="-317500" algn="l" rtl="0">
              <a:spcBef>
                <a:spcPts val="0"/>
              </a:spcBef>
              <a:spcAft>
                <a:spcPts val="0"/>
              </a:spcAft>
              <a:buSzPts val="1400"/>
              <a:buChar char="●"/>
            </a:pPr>
            <a:r>
              <a:rPr lang="en-US"/>
              <a:t>Increases participation.</a:t>
            </a:r>
            <a:endParaRPr/>
          </a:p>
          <a:p>
            <a:pPr marL="457200" lvl="0" indent="-317500" algn="l" rtl="0">
              <a:spcBef>
                <a:spcPts val="0"/>
              </a:spcBef>
              <a:spcAft>
                <a:spcPts val="0"/>
              </a:spcAft>
              <a:buSzPts val="1400"/>
              <a:buChar char="●"/>
            </a:pPr>
            <a:r>
              <a:rPr lang="en-US"/>
              <a:t>Increases quality of responses.</a:t>
            </a:r>
            <a:endParaRPr/>
          </a:p>
          <a:p>
            <a:pPr marL="457200" lvl="0" indent="-317500" algn="l" rtl="0">
              <a:spcBef>
                <a:spcPts val="0"/>
              </a:spcBef>
              <a:spcAft>
                <a:spcPts val="0"/>
              </a:spcAft>
              <a:buSzPts val="1400"/>
              <a:buChar char="●"/>
            </a:pPr>
            <a:r>
              <a:rPr lang="en-US"/>
              <a:t>Results in fewer redirects of students and fewer discipline problems.</a:t>
            </a:r>
            <a:endParaRPr/>
          </a:p>
          <a:p>
            <a:pPr marL="0" lvl="0" indent="0" algn="l" rtl="0">
              <a:spcBef>
                <a:spcPts val="0"/>
              </a:spcBef>
              <a:spcAft>
                <a:spcPts val="0"/>
              </a:spcAft>
              <a:buClr>
                <a:schemeClr val="dk1"/>
              </a:buClr>
              <a:buSzPts val="1100"/>
              <a:buFont typeface="Arial"/>
              <a:buNone/>
            </a:pPr>
            <a:r>
              <a:rPr lang="en-US"/>
              <a:t>                                                                                                                                          (Rowe, 1987)</a:t>
            </a:r>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e0bae5c51d_1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e0bae5c51d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None/>
            </a:pPr>
            <a:r>
              <a:rPr lang="en-US" b="1"/>
              <a:t>To Know/To Say: </a:t>
            </a:r>
            <a:r>
              <a:rPr lang="en-US"/>
              <a:t>You can think of OTRs as being Verbal, or Non-Verbal. The key is all students must </a:t>
            </a:r>
            <a:r>
              <a:rPr lang="en-US" i="1"/>
              <a:t>simultaneously </a:t>
            </a:r>
            <a:r>
              <a:rPr lang="en-US"/>
              <a:t>think of a response to the question. For a choral response, the teacher gives a signal, then all students simultaneously state their answer. For an individual response, the teacher asks the question, provides wait time, then randomly calls on a student to respond, forcing </a:t>
            </a:r>
            <a:r>
              <a:rPr lang="en-US" b="1" i="1"/>
              <a:t>all </a:t>
            </a:r>
            <a:r>
              <a:rPr lang="en-US"/>
              <a:t>students to formulate a response. Other verbal strategies can include turn and talk or table talk.</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US"/>
              <a:t>Non-verbal strategies can include writing their response on a piece of paper or on a white board. A gesture could be a thumbs up or thumbs down. Movement could be to stand in a certain part of the room or by a sign that best aligns with their response. A response card could be a letter (as in multiple choice) or a True/False.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da05d42645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3da05d42645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Share out as a whole group.  Create a poster of strategies to hang (chart paper).</a:t>
            </a:r>
            <a:endParaRPr/>
          </a:p>
          <a:p>
            <a:pPr marL="0" lvl="0" indent="0" algn="l" rtl="0">
              <a:spcBef>
                <a:spcPts val="0"/>
              </a:spcBef>
              <a:spcAft>
                <a:spcPts val="0"/>
              </a:spcAft>
              <a:buClr>
                <a:schemeClr val="dk1"/>
              </a:buClr>
              <a:buSzPts val="1100"/>
              <a:buFont typeface="Arial"/>
              <a:buNone/>
            </a:pPr>
            <a:r>
              <a:rPr lang="en-US" b="1"/>
              <a:t>To Know/To Say: </a:t>
            </a:r>
            <a:r>
              <a:rPr lang="en-US"/>
              <a:t>Find a partner. Take turns sharing a verbal strategy you have used in your classroom to provide students with an opportunity to respond.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db1efff10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db1efff10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a:t>Trainer Notes:</a:t>
            </a:r>
            <a:r>
              <a:rPr lang="en-US"/>
              <a:t> </a:t>
            </a:r>
            <a:r>
              <a:rPr lang="en-US" b="1"/>
              <a:t> </a:t>
            </a:r>
            <a:endParaRPr/>
          </a:p>
          <a:p>
            <a:pPr marL="0" lvl="0" indent="0" algn="l" rtl="0">
              <a:lnSpc>
                <a:spcPct val="115000"/>
              </a:lnSpc>
              <a:spcBef>
                <a:spcPts val="0"/>
              </a:spcBef>
              <a:spcAft>
                <a:spcPts val="0"/>
              </a:spcAft>
              <a:buNone/>
            </a:pPr>
            <a:r>
              <a:rPr lang="en-US" b="1"/>
              <a:t>To Know/To Say: </a:t>
            </a:r>
            <a:r>
              <a:rPr lang="en-US"/>
              <a:t>This video is a high school geometry vocabulary lesson and highlights the idea that OTRs don’t need to be fussy or fancy… note that this teacher is using an overhead projector.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a:t>As we watch this video clip, keep track of the number and types of OTRs that you observe. This video playback should start on your click, and will start at the beginning and should end at the 3:00 mark. If it doesn’t stop automatically, stop it at 3:00. </a:t>
            </a:r>
            <a:endParaRPr/>
          </a:p>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da05d42645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da05d42645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a:t>
            </a:r>
            <a:r>
              <a:rPr lang="en-US"/>
              <a:t> During the video:</a:t>
            </a:r>
            <a:endParaRPr/>
          </a:p>
          <a:p>
            <a:pPr marL="457200" lvl="0" indent="-317500" algn="l" rtl="0">
              <a:spcBef>
                <a:spcPts val="0"/>
              </a:spcBef>
              <a:spcAft>
                <a:spcPts val="0"/>
              </a:spcAft>
              <a:buSzPts val="1400"/>
              <a:buChar char="●"/>
            </a:pPr>
            <a:r>
              <a:rPr lang="en-US"/>
              <a:t>What routines did the teacher use?</a:t>
            </a:r>
            <a:endParaRPr/>
          </a:p>
          <a:p>
            <a:pPr marL="457200" lvl="0" indent="-317500" algn="l" rtl="0">
              <a:spcBef>
                <a:spcPts val="0"/>
              </a:spcBef>
              <a:spcAft>
                <a:spcPts val="0"/>
              </a:spcAft>
              <a:buSzPts val="1400"/>
              <a:buChar char="●"/>
            </a:pPr>
            <a:r>
              <a:rPr lang="en-US"/>
              <a:t>How did she provide positive reinforcement to the students?</a:t>
            </a:r>
            <a:endParaRPr/>
          </a:p>
          <a:p>
            <a:pPr marL="457200" lvl="0" indent="-317500" algn="l" rtl="0">
              <a:spcBef>
                <a:spcPts val="0"/>
              </a:spcBef>
              <a:spcAft>
                <a:spcPts val="0"/>
              </a:spcAft>
              <a:buSzPts val="1400"/>
              <a:buChar char="●"/>
            </a:pPr>
            <a:r>
              <a:rPr lang="en-US"/>
              <a:t>What did she reinforce?</a:t>
            </a:r>
            <a:endParaRPr/>
          </a:p>
          <a:p>
            <a:pPr marL="457200" lvl="0" indent="-317500" algn="l" rtl="0">
              <a:spcBef>
                <a:spcPts val="0"/>
              </a:spcBef>
              <a:spcAft>
                <a:spcPts val="0"/>
              </a:spcAft>
              <a:buSzPts val="1400"/>
              <a:buChar char="●"/>
            </a:pPr>
            <a:r>
              <a:rPr lang="en-US"/>
              <a:t>How many students were engaged during the lesson? </a:t>
            </a:r>
            <a:endParaRPr/>
          </a:p>
          <a:p>
            <a:pPr marL="457200" lvl="0" indent="-317500" algn="l" rtl="0">
              <a:spcBef>
                <a:spcPts val="0"/>
              </a:spcBef>
              <a:spcAft>
                <a:spcPts val="0"/>
              </a:spcAft>
              <a:buSzPts val="1400"/>
              <a:buChar char="●"/>
            </a:pPr>
            <a:r>
              <a:rPr lang="en-US"/>
              <a:t>What was the impact on student learning?</a:t>
            </a:r>
            <a:endParaRPr/>
          </a:p>
          <a:p>
            <a:pPr marL="457200" lvl="0" indent="-317500" algn="l" rtl="0">
              <a:spcBef>
                <a:spcPts val="0"/>
              </a:spcBef>
              <a:spcAft>
                <a:spcPts val="0"/>
              </a:spcAft>
              <a:buSzPts val="1400"/>
              <a:buChar char="●"/>
            </a:pPr>
            <a:r>
              <a:rPr lang="en-US"/>
              <a:t>What social skills did students learn or were reinforced?</a:t>
            </a:r>
            <a:endParaRPr/>
          </a:p>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da05d42645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da05d42645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 </a:t>
            </a:r>
            <a:r>
              <a:rPr lang="en-US"/>
              <a:t>Non-Verbal Responding provides for more variety in response types, and possibly engagement levels.</a:t>
            </a:r>
            <a:endParaRPr/>
          </a:p>
          <a:p>
            <a:pPr marL="0" lvl="0" indent="0" algn="l" rtl="0">
              <a:spcBef>
                <a:spcPts val="0"/>
              </a:spcBef>
              <a:spcAft>
                <a:spcPts val="0"/>
              </a:spcAft>
              <a:buClr>
                <a:schemeClr val="dk1"/>
              </a:buClr>
              <a:buSzPts val="1100"/>
              <a:buFont typeface="Arial"/>
              <a:buNone/>
            </a:pPr>
            <a:r>
              <a:rPr lang="en-US"/>
              <a:t>Every student actively answering or responding to each question or problem posed by the teacher.</a:t>
            </a:r>
            <a:endParaRPr/>
          </a:p>
          <a:p>
            <a:pPr marL="0" lvl="0" indent="0" algn="l" rtl="0">
              <a:spcBef>
                <a:spcPts val="0"/>
              </a:spcBef>
              <a:spcAft>
                <a:spcPts val="0"/>
              </a:spcAft>
              <a:buClr>
                <a:schemeClr val="dk1"/>
              </a:buClr>
              <a:buSzPts val="1100"/>
              <a:buFont typeface="Arial"/>
              <a:buNone/>
            </a:pPr>
            <a:r>
              <a:rPr lang="en-US"/>
              <a:t>Same benefits as verbal response strategies.[Guided Notes]</a:t>
            </a:r>
            <a:endParaRPr/>
          </a:p>
          <a:p>
            <a:pPr marL="0" lvl="0" indent="0" algn="l" rtl="0">
              <a:spcBef>
                <a:spcPts val="0"/>
              </a:spcBef>
              <a:spcAft>
                <a:spcPts val="0"/>
              </a:spcAft>
              <a:buClr>
                <a:schemeClr val="dk1"/>
              </a:buClr>
              <a:buSzPts val="1100"/>
              <a:buFont typeface="Arial"/>
              <a:buNone/>
            </a:pPr>
            <a:r>
              <a:rPr lang="en-US"/>
              <a:t>Most common approaches: white boards, written response cards, signaling or movement responses, or technology.</a:t>
            </a:r>
            <a:endParaRPr/>
          </a:p>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da05d42645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da05d42645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Posters posted on the wall, labeled ahead of time, and make sure everyone has access to markers</a:t>
            </a:r>
            <a:endParaRPr/>
          </a:p>
          <a:p>
            <a:pPr marL="0" lvl="0" indent="0" algn="l" rtl="0">
              <a:spcBef>
                <a:spcPts val="0"/>
              </a:spcBef>
              <a:spcAft>
                <a:spcPts val="0"/>
              </a:spcAft>
              <a:buNone/>
            </a:pPr>
            <a:r>
              <a:rPr lang="en-US" b="1"/>
              <a:t>To Know/To Say: </a:t>
            </a:r>
            <a:r>
              <a:rPr lang="en-US"/>
              <a:t>Now we are going to crowd source some ideas of strategies for non-verbal responses where </a:t>
            </a:r>
            <a:r>
              <a:rPr lang="en-US" b="1" i="1"/>
              <a:t>all</a:t>
            </a:r>
            <a:r>
              <a:rPr lang="en-US"/>
              <a:t> students can respond </a:t>
            </a:r>
            <a:r>
              <a:rPr lang="en-US" b="1" i="1"/>
              <a:t>simultaneously</a:t>
            </a:r>
            <a:r>
              <a:rPr lang="en-US"/>
              <a:t>. There are four chart posters around the room with labels for gestures, movement, written, and response cards. You have 5 minutes. Jot down as many examples as you can for each of the types of response strategies. </a:t>
            </a:r>
            <a:endParaRPr/>
          </a:p>
          <a:p>
            <a:pPr marL="0" lvl="0" indent="0" algn="l" rtl="0">
              <a:spcBef>
                <a:spcPts val="0"/>
              </a:spcBef>
              <a:spcAft>
                <a:spcPts val="0"/>
              </a:spcAft>
              <a:buNone/>
            </a:pPr>
            <a:endParaRPr/>
          </a:p>
          <a:p>
            <a:pPr marL="0" lvl="0" indent="0" algn="l" rtl="0">
              <a:spcBef>
                <a:spcPts val="0"/>
              </a:spcBef>
              <a:spcAft>
                <a:spcPts val="0"/>
              </a:spcAft>
              <a:buNone/>
            </a:pPr>
            <a:r>
              <a:rPr lang="en-US"/>
              <a:t>(After 5-minutes) Now take 3 minutes to walk around the room and look at the ideas that you and your colleagues have generated.</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da05d42645_0_3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da05d42645_0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None/>
            </a:pPr>
            <a:r>
              <a:rPr lang="en-US" b="1"/>
              <a:t>To Know/To Say:</a:t>
            </a:r>
            <a:r>
              <a:rPr lang="en-US"/>
              <a:t> What do you do when a student or students give an incorrect response. You have to provide them with performance feedback, but you must also do it in a way that is non-threatening. Start by reinforcing effort, direction following, or partially correct responses. Then provide performance feedback.</a:t>
            </a:r>
            <a:endParaRPr/>
          </a:p>
          <a:p>
            <a:pPr marL="0" lvl="0" indent="0" algn="l" rtl="0">
              <a:spcBef>
                <a:spcPts val="0"/>
              </a:spcBef>
              <a:spcAft>
                <a:spcPts val="0"/>
              </a:spcAft>
              <a:buNone/>
            </a:pPr>
            <a:endParaRPr/>
          </a:p>
          <a:p>
            <a:pPr marL="0" lvl="0" indent="0" algn="l" rtl="0">
              <a:spcBef>
                <a:spcPts val="0"/>
              </a:spcBef>
              <a:spcAft>
                <a:spcPts val="0"/>
              </a:spcAft>
              <a:buNone/>
            </a:pPr>
            <a:r>
              <a:rPr lang="en-US"/>
              <a:t>Effective teacher feedback should be specific, actionable, and strengths-based, focusing on observable behaviors &amp; responses.</a:t>
            </a:r>
            <a:endParaRPr/>
          </a:p>
          <a:p>
            <a:pPr marL="0" lvl="0" indent="0" algn="l" rtl="0">
              <a:spcBef>
                <a:spcPts val="0"/>
              </a:spcBef>
              <a:spcAft>
                <a:spcPts val="0"/>
              </a:spcAft>
              <a:buNone/>
            </a:pPr>
            <a:endParaRPr/>
          </a:p>
          <a:p>
            <a:pPr marL="0" lvl="0" indent="0" algn="l" rtl="0">
              <a:spcBef>
                <a:spcPts val="0"/>
              </a:spcBef>
              <a:spcAft>
                <a:spcPts val="0"/>
              </a:spcAft>
              <a:buNone/>
            </a:pPr>
            <a:r>
              <a:rPr lang="en-US"/>
              <a:t>Key approaches include starting with positive reinforcement, providing clear, non-judgmental observations, and offering support for improvement. </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da05d42645_0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3da05d42645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a:t>
            </a:r>
            <a:r>
              <a:rPr lang="en-US"/>
              <a:t> Give participants 3-4 minutes to discuss and share out</a:t>
            </a:r>
            <a:endParaRPr/>
          </a:p>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da05d42645_0_4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da05d42645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latin typeface="Calibri"/>
                <a:ea typeface="Calibri"/>
                <a:cs typeface="Calibri"/>
                <a:sym typeface="Calibri"/>
              </a:rPr>
              <a:t>Trainer Notes:</a:t>
            </a:r>
            <a:r>
              <a:rPr lang="en-US">
                <a:latin typeface="Calibri"/>
                <a:ea typeface="Calibri"/>
                <a:cs typeface="Calibri"/>
                <a:sym typeface="Calibri"/>
              </a:rPr>
              <a:t> </a:t>
            </a:r>
            <a:endParaRPr>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b="1">
                <a:latin typeface="Calibri"/>
                <a:ea typeface="Calibri"/>
                <a:cs typeface="Calibri"/>
                <a:sym typeface="Calibri"/>
              </a:rPr>
              <a:t>To Know/To Say: </a:t>
            </a:r>
            <a:r>
              <a:rPr lang="en-US">
                <a:latin typeface="Calibri"/>
                <a:ea typeface="Calibri"/>
                <a:cs typeface="Calibri"/>
                <a:sym typeface="Calibri"/>
              </a:rPr>
              <a:t>You began planning for delivering Opportunities to Respond  by using </a:t>
            </a:r>
            <a:r>
              <a:rPr lang="en-US" b="1">
                <a:latin typeface="Calibri"/>
                <a:ea typeface="Calibri"/>
                <a:cs typeface="Calibri"/>
                <a:sym typeface="Calibri"/>
              </a:rPr>
              <a:t>Classroom Opportunities to Respond Planning &amp; Implementation Guide.</a:t>
            </a:r>
            <a:r>
              <a:rPr lang="en-US">
                <a:latin typeface="Calibri"/>
                <a:ea typeface="Calibri"/>
                <a:cs typeface="Calibri"/>
                <a:sym typeface="Calibri"/>
              </a:rPr>
              <a:t> Now turn to the Self-Assessment section on the </a:t>
            </a:r>
            <a:r>
              <a:rPr lang="en-US" b="1">
                <a:latin typeface="Calibri"/>
                <a:ea typeface="Calibri"/>
                <a:cs typeface="Calibri"/>
                <a:sym typeface="Calibri"/>
              </a:rPr>
              <a:t>MO SW-PBS Classroom Opportunities to Respond Teacher Too</a:t>
            </a:r>
            <a:r>
              <a:rPr lang="en-US">
                <a:latin typeface="Calibri"/>
                <a:ea typeface="Calibri"/>
                <a:cs typeface="Calibri"/>
                <a:sym typeface="Calibri"/>
              </a:rPr>
              <a:t>l, to rate your current implementation of </a:t>
            </a:r>
            <a:r>
              <a:rPr lang="en-US" b="1">
                <a:latin typeface="Calibri"/>
                <a:ea typeface="Calibri"/>
                <a:cs typeface="Calibri"/>
                <a:sym typeface="Calibri"/>
              </a:rPr>
              <a:t>Opportunities to Respond</a:t>
            </a:r>
            <a:r>
              <a:rPr lang="en-US">
                <a:latin typeface="Calibri"/>
                <a:ea typeface="Calibri"/>
                <a:cs typeface="Calibri"/>
                <a:sym typeface="Calibri"/>
              </a:rPr>
              <a:t>. </a:t>
            </a: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da05d42645_0_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da05d42645_0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latin typeface="Calibri"/>
                <a:ea typeface="Calibri"/>
                <a:cs typeface="Calibri"/>
                <a:sym typeface="Calibri"/>
              </a:rPr>
              <a:t>Trainer Notes:</a:t>
            </a:r>
            <a:r>
              <a:rPr lang="en-US">
                <a:latin typeface="Calibri"/>
                <a:ea typeface="Calibri"/>
                <a:cs typeface="Calibri"/>
                <a:sym typeface="Calibri"/>
              </a:rPr>
              <a:t> </a:t>
            </a:r>
            <a:endParaRPr>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b="1">
                <a:latin typeface="Calibri"/>
                <a:ea typeface="Calibri"/>
                <a:cs typeface="Calibri"/>
                <a:sym typeface="Calibri"/>
              </a:rPr>
              <a:t>To Know/To Say: </a:t>
            </a:r>
            <a:r>
              <a:rPr lang="en-US">
                <a:latin typeface="Calibri"/>
                <a:ea typeface="Calibri"/>
                <a:cs typeface="Calibri"/>
                <a:sym typeface="Calibri"/>
              </a:rPr>
              <a:t>Then, turn to the </a:t>
            </a:r>
            <a:r>
              <a:rPr lang="en-US" b="1" i="1">
                <a:latin typeface="Calibri"/>
                <a:ea typeface="Calibri"/>
                <a:cs typeface="Calibri"/>
                <a:sym typeface="Calibri"/>
              </a:rPr>
              <a:t>Practice Profile </a:t>
            </a:r>
            <a:r>
              <a:rPr lang="en-US" i="1">
                <a:latin typeface="Calibri"/>
                <a:ea typeface="Calibri"/>
                <a:cs typeface="Calibri"/>
                <a:sym typeface="Calibri"/>
              </a:rPr>
              <a:t>on the </a:t>
            </a:r>
            <a:r>
              <a:rPr lang="en-US">
                <a:latin typeface="Calibri"/>
                <a:ea typeface="Calibri"/>
                <a:cs typeface="Calibri"/>
                <a:sym typeface="Calibri"/>
              </a:rPr>
              <a:t> </a:t>
            </a:r>
            <a:r>
              <a:rPr lang="en-US" b="1" i="1">
                <a:latin typeface="Calibri"/>
                <a:ea typeface="Calibri"/>
                <a:cs typeface="Calibri"/>
                <a:sym typeface="Calibri"/>
              </a:rPr>
              <a:t>MO SW-PBS Classroom </a:t>
            </a:r>
            <a:r>
              <a:rPr lang="en-US" b="1">
                <a:latin typeface="Calibri"/>
                <a:ea typeface="Calibri"/>
                <a:cs typeface="Calibri"/>
                <a:sym typeface="Calibri"/>
              </a:rPr>
              <a:t>Opportunities to Respond </a:t>
            </a:r>
            <a:r>
              <a:rPr lang="en-US" b="1" i="1">
                <a:latin typeface="Calibri"/>
                <a:ea typeface="Calibri"/>
                <a:cs typeface="Calibri"/>
                <a:sym typeface="Calibri"/>
              </a:rPr>
              <a:t>Teacher Tool </a:t>
            </a:r>
            <a:r>
              <a:rPr lang="en-US">
                <a:latin typeface="Calibri"/>
                <a:ea typeface="Calibri"/>
                <a:cs typeface="Calibri"/>
                <a:sym typeface="Calibri"/>
              </a:rPr>
              <a:t> to consider where your current implementation falls on the rubric’s continuum from </a:t>
            </a:r>
            <a:r>
              <a:rPr lang="en-US" b="1" i="1">
                <a:latin typeface="Calibri"/>
                <a:ea typeface="Calibri"/>
                <a:cs typeface="Calibri"/>
                <a:sym typeface="Calibri"/>
              </a:rPr>
              <a:t>Exemplary or Ideal</a:t>
            </a:r>
            <a:r>
              <a:rPr lang="en-US">
                <a:latin typeface="Calibri"/>
                <a:ea typeface="Calibri"/>
                <a:cs typeface="Calibri"/>
                <a:sym typeface="Calibri"/>
              </a:rPr>
              <a:t>, through </a:t>
            </a:r>
            <a:r>
              <a:rPr lang="en-US" b="1" i="1">
                <a:latin typeface="Calibri"/>
                <a:ea typeface="Calibri"/>
                <a:cs typeface="Calibri"/>
                <a:sym typeface="Calibri"/>
              </a:rPr>
              <a:t>Proficient,</a:t>
            </a:r>
            <a:r>
              <a:rPr lang="en-US">
                <a:latin typeface="Calibri"/>
                <a:ea typeface="Calibri"/>
                <a:cs typeface="Calibri"/>
                <a:sym typeface="Calibri"/>
              </a:rPr>
              <a:t> </a:t>
            </a:r>
            <a:r>
              <a:rPr lang="en-US" b="1" i="1">
                <a:latin typeface="Calibri"/>
                <a:ea typeface="Calibri"/>
                <a:cs typeface="Calibri"/>
                <a:sym typeface="Calibri"/>
              </a:rPr>
              <a:t>Close to Proficient</a:t>
            </a:r>
            <a:r>
              <a:rPr lang="en-US">
                <a:latin typeface="Calibri"/>
                <a:ea typeface="Calibri"/>
                <a:cs typeface="Calibri"/>
                <a:sym typeface="Calibri"/>
              </a:rPr>
              <a:t>, or </a:t>
            </a:r>
            <a:r>
              <a:rPr lang="en-US" b="1" i="1">
                <a:latin typeface="Calibri"/>
                <a:ea typeface="Calibri"/>
                <a:cs typeface="Calibri"/>
                <a:sym typeface="Calibri"/>
              </a:rPr>
              <a:t>Far From Proficient</a:t>
            </a:r>
            <a:endParaRPr b="1" i="1">
              <a:latin typeface="Calibri"/>
              <a:ea typeface="Calibri"/>
              <a:cs typeface="Calibri"/>
              <a:sym typeface="Calibri"/>
            </a:endParaRPr>
          </a:p>
          <a:p>
            <a:pPr marL="0" lvl="0" indent="0" algn="l" rtl="0">
              <a:spcBef>
                <a:spcPts val="0"/>
              </a:spcBef>
              <a:spcAft>
                <a:spcPts val="0"/>
              </a:spcAft>
              <a:buNone/>
            </a:pPr>
            <a:endParaRPr b="1">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dd7c369e57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a:t>
            </a:r>
            <a:r>
              <a:rPr lang="en-US" sz="1200">
                <a:solidFill>
                  <a:srgbClr val="444444"/>
                </a:solidFill>
                <a:latin typeface="Calibri"/>
                <a:ea typeface="Calibri"/>
                <a:cs typeface="Calibri"/>
                <a:sym typeface="Calibri"/>
              </a:rPr>
              <a:t>During this lesson </a:t>
            </a:r>
            <a:r>
              <a:rPr lang="en-US" sz="1200" b="1">
                <a:solidFill>
                  <a:srgbClr val="444444"/>
                </a:solidFill>
                <a:latin typeface="Calibri"/>
                <a:ea typeface="Calibri"/>
                <a:cs typeface="Calibri"/>
                <a:sym typeface="Calibri"/>
              </a:rPr>
              <a:t>You </a:t>
            </a:r>
            <a:r>
              <a:rPr lang="en-US" sz="1200">
                <a:solidFill>
                  <a:srgbClr val="444444"/>
                </a:solidFill>
                <a:latin typeface="Calibri"/>
                <a:ea typeface="Calibri"/>
                <a:cs typeface="Calibri"/>
                <a:sym typeface="Calibri"/>
              </a:rPr>
              <a:t>learned:​</a:t>
            </a:r>
            <a:endParaRPr sz="1200">
              <a:solidFill>
                <a:srgbClr val="444444"/>
              </a:solidFill>
              <a:latin typeface="Calibri"/>
              <a:ea typeface="Calibri"/>
              <a:cs typeface="Calibri"/>
              <a:sym typeface="Calibri"/>
            </a:endParaRPr>
          </a:p>
          <a:p>
            <a:pPr marL="457200" lvl="0" indent="-320675" algn="l" rtl="0">
              <a:lnSpc>
                <a:spcPct val="115000"/>
              </a:lnSpc>
              <a:spcBef>
                <a:spcPts val="0"/>
              </a:spcBef>
              <a:spcAft>
                <a:spcPts val="0"/>
              </a:spcAft>
              <a:buClr>
                <a:srgbClr val="444444"/>
              </a:buClr>
              <a:buSzPts val="1450"/>
              <a:buFont typeface="Arial"/>
              <a:buChar char="●"/>
            </a:pPr>
            <a:r>
              <a:rPr lang="en-US" sz="1200">
                <a:solidFill>
                  <a:srgbClr val="303030"/>
                </a:solidFill>
                <a:latin typeface="Calibri"/>
                <a:ea typeface="Calibri"/>
                <a:cs typeface="Calibri"/>
                <a:sym typeface="Calibri"/>
              </a:rPr>
              <a:t>How increasing opportunities to respond increase academic engagement and academic and behavioral outcomes for students</a:t>
            </a:r>
            <a:endParaRPr sz="1200">
              <a:solidFill>
                <a:srgbClr val="303030"/>
              </a:solidFill>
              <a:latin typeface="Calibri"/>
              <a:ea typeface="Calibri"/>
              <a:cs typeface="Calibri"/>
              <a:sym typeface="Calibri"/>
            </a:endParaRPr>
          </a:p>
          <a:p>
            <a:pPr marL="457200" lvl="0" indent="-320675" algn="l" rtl="0">
              <a:lnSpc>
                <a:spcPct val="115000"/>
              </a:lnSpc>
              <a:spcBef>
                <a:spcPts val="0"/>
              </a:spcBef>
              <a:spcAft>
                <a:spcPts val="0"/>
              </a:spcAft>
              <a:buClr>
                <a:srgbClr val="444444"/>
              </a:buClr>
              <a:buSzPts val="1450"/>
              <a:buFont typeface="Arial"/>
              <a:buChar char="●"/>
            </a:pPr>
            <a:r>
              <a:rPr lang="en-US" sz="1200">
                <a:solidFill>
                  <a:srgbClr val="303030"/>
                </a:solidFill>
                <a:latin typeface="Calibri"/>
                <a:ea typeface="Calibri"/>
                <a:cs typeface="Calibri"/>
                <a:sym typeface="Calibri"/>
              </a:rPr>
              <a:t>To identify opportunities and strategies to increase opportunities to respond</a:t>
            </a:r>
            <a:endParaRPr sz="1200">
              <a:solidFill>
                <a:srgbClr val="303030"/>
              </a:solidFill>
              <a:latin typeface="Calibri"/>
              <a:ea typeface="Calibri"/>
              <a:cs typeface="Calibri"/>
              <a:sym typeface="Calibri"/>
            </a:endParaRPr>
          </a:p>
          <a:p>
            <a:pPr marL="457200" lvl="0" indent="-304800" algn="l" rtl="0">
              <a:lnSpc>
                <a:spcPct val="115000"/>
              </a:lnSpc>
              <a:spcBef>
                <a:spcPts val="0"/>
              </a:spcBef>
              <a:spcAft>
                <a:spcPts val="0"/>
              </a:spcAft>
              <a:buClr>
                <a:srgbClr val="303030"/>
              </a:buClr>
              <a:buSzPts val="1200"/>
              <a:buFont typeface="Calibri"/>
              <a:buChar char="●"/>
            </a:pPr>
            <a:r>
              <a:rPr lang="en-US" sz="1200">
                <a:solidFill>
                  <a:srgbClr val="303030"/>
                </a:solidFill>
                <a:latin typeface="Calibri"/>
                <a:ea typeface="Calibri"/>
                <a:cs typeface="Calibri"/>
                <a:sym typeface="Calibri"/>
              </a:rPr>
              <a:t>Learned key principles to consider when implementing increased opportunities to respond, and</a:t>
            </a:r>
            <a:endParaRPr sz="1200">
              <a:solidFill>
                <a:srgbClr val="303030"/>
              </a:solidFill>
              <a:latin typeface="Calibri"/>
              <a:ea typeface="Calibri"/>
              <a:cs typeface="Calibri"/>
              <a:sym typeface="Calibri"/>
            </a:endParaRPr>
          </a:p>
          <a:p>
            <a:pPr marL="457200" lvl="0" indent="-320675" algn="l" rtl="0">
              <a:lnSpc>
                <a:spcPct val="115000"/>
              </a:lnSpc>
              <a:spcBef>
                <a:spcPts val="0"/>
              </a:spcBef>
              <a:spcAft>
                <a:spcPts val="0"/>
              </a:spcAft>
              <a:buClr>
                <a:srgbClr val="444444"/>
              </a:buClr>
              <a:buSzPts val="1450"/>
              <a:buFont typeface="Arial"/>
              <a:buChar char="●"/>
            </a:pPr>
            <a:r>
              <a:rPr lang="en-US" sz="1200">
                <a:solidFill>
                  <a:srgbClr val="303030"/>
                </a:solidFill>
                <a:latin typeface="Calibri"/>
                <a:ea typeface="Calibri"/>
                <a:cs typeface="Calibri"/>
                <a:sym typeface="Calibri"/>
              </a:rPr>
              <a:t>Brainstormed a variety of ways to increase opportunities to respond in your classroom</a:t>
            </a:r>
            <a:endParaRPr sz="1200">
              <a:solidFill>
                <a:srgbClr val="303030"/>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rgbClr val="303030"/>
              </a:solidFill>
              <a:latin typeface="Calibri"/>
              <a:ea typeface="Calibri"/>
              <a:cs typeface="Calibri"/>
              <a:sym typeface="Calibri"/>
            </a:endParaRPr>
          </a:p>
          <a:p>
            <a:pPr marL="0" lvl="0" indent="0" algn="l" rtl="0">
              <a:lnSpc>
                <a:spcPct val="115000"/>
              </a:lnSpc>
              <a:spcBef>
                <a:spcPts val="0"/>
              </a:spcBef>
              <a:spcAft>
                <a:spcPts val="0"/>
              </a:spcAft>
              <a:buNone/>
            </a:pPr>
            <a:r>
              <a:rPr lang="en-US" sz="1200">
                <a:solidFill>
                  <a:srgbClr val="303030"/>
                </a:solidFill>
                <a:latin typeface="Calibri"/>
                <a:ea typeface="Calibri"/>
                <a:cs typeface="Calibri"/>
                <a:sym typeface="Calibri"/>
              </a:rPr>
              <a:t>Now, begin planning how you will increase opportunities to respond in your classroom, and how you will monitor the rate of opportunities to respond that you provide to your students.</a:t>
            </a:r>
            <a:endParaRPr/>
          </a:p>
        </p:txBody>
      </p:sp>
      <p:sp>
        <p:nvSpPr>
          <p:cNvPr id="339" name="Google Shape;339;g3dd7c369e57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dd7c369e57_6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Here are some of the sources that were used to inform this lesson.</a:t>
            </a:r>
            <a:endParaRPr/>
          </a:p>
        </p:txBody>
      </p:sp>
      <p:sp>
        <p:nvSpPr>
          <p:cNvPr id="344" name="Google Shape;344;g3dd7c369e57_6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0" name="Google Shape;350;p2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51" name="Google Shape;351;p2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grpSp>
        <p:nvGrpSpPr>
          <p:cNvPr id="10" name="Google Shape;10;p2"/>
          <p:cNvGrpSpPr/>
          <p:nvPr/>
        </p:nvGrpSpPr>
        <p:grpSpPr>
          <a:xfrm>
            <a:off x="16934" y="6211407"/>
            <a:ext cx="12192503" cy="659292"/>
            <a:chOff x="12700" y="6211407"/>
            <a:chExt cx="9144377" cy="659292"/>
          </a:xfrm>
        </p:grpSpPr>
        <p:sp>
          <p:nvSpPr>
            <p:cNvPr id="11" name="Google Shape;11;p2"/>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 name="Google Shape;12;p2"/>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13;p2"/>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14;p2"/>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914400" y="461424"/>
            <a:ext cx="10363200" cy="1470024"/>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7" name="Google Shape;17;p3"/>
          <p:cNvSpPr txBox="1">
            <a:spLocks noGrp="1"/>
          </p:cNvSpPr>
          <p:nvPr>
            <p:ph type="subTitle" idx="1"/>
          </p:nvPr>
        </p:nvSpPr>
        <p:spPr>
          <a:xfrm>
            <a:off x="1828801" y="2004134"/>
            <a:ext cx="8534399" cy="650289"/>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640"/>
              </a:spcBef>
              <a:spcAft>
                <a:spcPts val="0"/>
              </a:spcAft>
              <a:buClr>
                <a:srgbClr val="FF0000"/>
              </a:buClr>
              <a:buSzPts val="3200"/>
              <a:buFont typeface="Arial"/>
              <a:buNone/>
              <a:defRPr sz="3200" b="0" i="0" u="none" strike="noStrike" cap="none">
                <a:solidFill>
                  <a:srgbClr val="FF0000"/>
                </a:solidFill>
                <a:latin typeface="Calibri"/>
                <a:ea typeface="Calibri"/>
                <a:cs typeface="Calibri"/>
                <a:sym typeface="Calibri"/>
              </a:defRPr>
            </a:lvl1pPr>
            <a:lvl2pPr marR="0" lvl="1" algn="ctr">
              <a:lnSpc>
                <a:spcPct val="100000"/>
              </a:lnSpc>
              <a:spcBef>
                <a:spcPts val="560"/>
              </a:spcBef>
              <a:spcAft>
                <a:spcPts val="0"/>
              </a:spcAft>
              <a:buClr>
                <a:srgbClr val="FF0000"/>
              </a:buClr>
              <a:buSzPts val="2800"/>
              <a:buFont typeface="Arial"/>
              <a:buNone/>
              <a:defRPr sz="2800" b="0" i="0" u="none" strike="noStrike" cap="none">
                <a:solidFill>
                  <a:srgbClr val="888888"/>
                </a:solidFill>
                <a:latin typeface="Calibri"/>
                <a:ea typeface="Calibri"/>
                <a:cs typeface="Calibri"/>
                <a:sym typeface="Calibri"/>
              </a:defRPr>
            </a:lvl2pPr>
            <a:lvl3pPr marR="0" lvl="2" algn="ctr">
              <a:lnSpc>
                <a:spcPct val="100000"/>
              </a:lnSpc>
              <a:spcBef>
                <a:spcPts val="480"/>
              </a:spcBef>
              <a:spcAft>
                <a:spcPts val="0"/>
              </a:spcAft>
              <a:buClr>
                <a:srgbClr val="FF0000"/>
              </a:buClr>
              <a:buSzPts val="2400"/>
              <a:buFont typeface="Arial"/>
              <a:buNone/>
              <a:defRPr sz="2400" b="0" i="0" u="none" strike="noStrike" cap="none">
                <a:solidFill>
                  <a:srgbClr val="888888"/>
                </a:solidFill>
                <a:latin typeface="Calibri"/>
                <a:ea typeface="Calibri"/>
                <a:cs typeface="Calibri"/>
                <a:sym typeface="Calibri"/>
              </a:defRPr>
            </a:lvl3pPr>
            <a:lvl4pPr marR="0" lvl="3" algn="ctr">
              <a:lnSpc>
                <a:spcPct val="100000"/>
              </a:lnSpc>
              <a:spcBef>
                <a:spcPts val="400"/>
              </a:spcBef>
              <a:spcAft>
                <a:spcPts val="0"/>
              </a:spcAft>
              <a:buClr>
                <a:srgbClr val="FF0000"/>
              </a:buClr>
              <a:buSzPts val="2000"/>
              <a:buFont typeface="Arial"/>
              <a:buNone/>
              <a:defRPr sz="2000" b="0" i="0" u="none" strike="noStrike" cap="none">
                <a:solidFill>
                  <a:srgbClr val="888888"/>
                </a:solidFill>
                <a:latin typeface="Calibri"/>
                <a:ea typeface="Calibri"/>
                <a:cs typeface="Calibri"/>
                <a:sym typeface="Calibri"/>
              </a:defRPr>
            </a:lvl4pPr>
            <a:lvl5pPr marR="0" lvl="4" algn="ctr">
              <a:lnSpc>
                <a:spcPct val="100000"/>
              </a:lnSpc>
              <a:spcBef>
                <a:spcPts val="400"/>
              </a:spcBef>
              <a:spcAft>
                <a:spcPts val="0"/>
              </a:spcAft>
              <a:buClr>
                <a:srgbClr val="FF0000"/>
              </a:buClr>
              <a:buSzPts val="2000"/>
              <a:buFont typeface="Arial"/>
              <a:buNone/>
              <a:defRPr sz="2000" b="0" i="0" u="none" strike="noStrike" cap="none">
                <a:solidFill>
                  <a:srgbClr val="888888"/>
                </a:solidFill>
                <a:latin typeface="Calibri"/>
                <a:ea typeface="Calibri"/>
                <a:cs typeface="Calibri"/>
                <a:sym typeface="Calibri"/>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pic>
        <p:nvPicPr>
          <p:cNvPr id="18" name="Google Shape;18;p3" descr="MO_SWPBS_Logo-2011.jpg"/>
          <p:cNvPicPr preferRelativeResize="0"/>
          <p:nvPr/>
        </p:nvPicPr>
        <p:blipFill rotWithShape="1">
          <a:blip r:embed="rId2">
            <a:alphaModFix/>
          </a:blip>
          <a:srcRect/>
          <a:stretch/>
        </p:blipFill>
        <p:spPr>
          <a:xfrm>
            <a:off x="4303184" y="2752995"/>
            <a:ext cx="3585632" cy="2766595"/>
          </a:xfrm>
          <a:prstGeom prst="rect">
            <a:avLst/>
          </a:prstGeom>
          <a:noFill/>
          <a:ln>
            <a:noFill/>
          </a:ln>
        </p:spPr>
      </p:pic>
      <p:pic>
        <p:nvPicPr>
          <p:cNvPr id="19" name="Google Shape;19;p3"/>
          <p:cNvPicPr preferRelativeResize="0"/>
          <p:nvPr/>
        </p:nvPicPr>
        <p:blipFill rotWithShape="1">
          <a:blip r:embed="rId3">
            <a:alphaModFix/>
          </a:blip>
          <a:srcRect/>
          <a:stretch/>
        </p:blipFill>
        <p:spPr>
          <a:xfrm>
            <a:off x="614910" y="5946771"/>
            <a:ext cx="694267" cy="577850"/>
          </a:xfrm>
          <a:prstGeom prst="rect">
            <a:avLst/>
          </a:prstGeom>
          <a:noFill/>
          <a:ln>
            <a:noFill/>
          </a:ln>
        </p:spPr>
      </p:pic>
      <p:sp>
        <p:nvSpPr>
          <p:cNvPr id="20" name="Google Shape;20;p3"/>
          <p:cNvSpPr txBox="1"/>
          <p:nvPr/>
        </p:nvSpPr>
        <p:spPr>
          <a:xfrm>
            <a:off x="1440411" y="5847930"/>
            <a:ext cx="2495549" cy="9540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50"/>
              <a:buFont typeface="Calibri"/>
              <a:buNone/>
            </a:pPr>
            <a:r>
              <a:rPr lang="en-US" sz="1400" b="1" i="0" u="none" strike="noStrike" cap="none">
                <a:solidFill>
                  <a:schemeClr val="dk1"/>
                </a:solidFill>
                <a:latin typeface="Calibri"/>
                <a:ea typeface="Calibri"/>
                <a:cs typeface="Calibri"/>
                <a:sym typeface="Calibri"/>
              </a:rPr>
              <a:t>MU Center for SW-PBS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50"/>
              <a:buFont typeface="Calibri"/>
              <a:buNone/>
            </a:pPr>
            <a:r>
              <a:rPr lang="en-US" sz="1400" b="0" i="0" u="none" strike="noStrike" cap="none">
                <a:solidFill>
                  <a:schemeClr val="dk1"/>
                </a:solidFill>
                <a:latin typeface="Calibri"/>
                <a:ea typeface="Calibri"/>
                <a:cs typeface="Calibri"/>
                <a:sym typeface="Calibri"/>
              </a:rPr>
              <a:t>College of Education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50"/>
              <a:buFont typeface="Calibri"/>
              <a:buNone/>
            </a:pPr>
            <a:r>
              <a:rPr lang="en-US" sz="1400" b="0" i="0" u="none" strike="noStrike" cap="none">
                <a:solidFill>
                  <a:schemeClr val="dk1"/>
                </a:solidFill>
                <a:latin typeface="Calibri"/>
                <a:ea typeface="Calibri"/>
                <a:cs typeface="Calibri"/>
                <a:sym typeface="Calibri"/>
              </a:rPr>
              <a:t>University of Missouri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p:txBody>
      </p:sp>
      <p:pic>
        <p:nvPicPr>
          <p:cNvPr id="21" name="Google Shape;21;p3" descr="M:\BD\SUGAI\PBIS LOGO-LARGE.TIF"/>
          <p:cNvPicPr preferRelativeResize="0"/>
          <p:nvPr/>
        </p:nvPicPr>
        <p:blipFill rotWithShape="1">
          <a:blip r:embed="rId4">
            <a:alphaModFix/>
          </a:blip>
          <a:srcRect/>
          <a:stretch/>
        </p:blipFill>
        <p:spPr>
          <a:xfrm>
            <a:off x="10237399" y="5847930"/>
            <a:ext cx="1437217" cy="784224"/>
          </a:xfrm>
          <a:prstGeom prst="rect">
            <a:avLst/>
          </a:prstGeom>
          <a:noFill/>
          <a:ln>
            <a:noFill/>
          </a:ln>
        </p:spPr>
      </p:pic>
      <p:pic>
        <p:nvPicPr>
          <p:cNvPr id="22" name="Google Shape;22;p3" descr="C:\Users\joann\Pictures\iPod Photo Cache\DESE-color.jpg"/>
          <p:cNvPicPr preferRelativeResize="0"/>
          <p:nvPr/>
        </p:nvPicPr>
        <p:blipFill rotWithShape="1">
          <a:blip r:embed="rId5">
            <a:alphaModFix/>
          </a:blip>
          <a:srcRect/>
          <a:stretch/>
        </p:blipFill>
        <p:spPr>
          <a:xfrm>
            <a:off x="4627034" y="5618162"/>
            <a:ext cx="3596217" cy="9715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25" name="Google Shape;25;p4"/>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26" name="Google Shape;26;p4"/>
          <p:cNvGrpSpPr/>
          <p:nvPr/>
        </p:nvGrpSpPr>
        <p:grpSpPr>
          <a:xfrm>
            <a:off x="16934" y="6211407"/>
            <a:ext cx="12192503" cy="659292"/>
            <a:chOff x="12700" y="6211407"/>
            <a:chExt cx="9144377" cy="659292"/>
          </a:xfrm>
        </p:grpSpPr>
        <p:sp>
          <p:nvSpPr>
            <p:cNvPr id="27" name="Google Shape;27;p4"/>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4"/>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 name="Google Shape;29;p4"/>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 name="Google Shape;30;p4"/>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9788" y="365126"/>
            <a:ext cx="10515600" cy="1325563"/>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400"/>
              <a:buNone/>
              <a:defRPr b="1"/>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33" name="Google Shape;33;p5"/>
          <p:cNvSpPr txBox="1">
            <a:spLocks noGrp="1"/>
          </p:cNvSpPr>
          <p:nvPr>
            <p:ph type="body" idx="1"/>
          </p:nvPr>
        </p:nvSpPr>
        <p:spPr>
          <a:xfrm>
            <a:off x="839789" y="1681163"/>
            <a:ext cx="5157787" cy="823912"/>
          </a:xfrm>
          <a:prstGeom prst="rect">
            <a:avLst/>
          </a:prstGeom>
          <a:noFill/>
          <a:ln>
            <a:noFill/>
          </a:ln>
        </p:spPr>
        <p:txBody>
          <a:bodyPr spcFirstLastPara="1" wrap="square" lIns="91425" tIns="91425" rIns="91425" bIns="91425" anchor="b" anchorCtr="0">
            <a:noAutofit/>
          </a:bodyPr>
          <a:lstStyle>
            <a:lvl1pPr marL="457200" lvl="0" indent="-228600" algn="l">
              <a:lnSpc>
                <a:spcPct val="100000"/>
              </a:lnSpc>
              <a:spcBef>
                <a:spcPts val="640"/>
              </a:spcBef>
              <a:spcAft>
                <a:spcPts val="0"/>
              </a:spcAft>
              <a:buSzPts val="2400"/>
              <a:buNone/>
              <a:defRPr sz="2400" b="1"/>
            </a:lvl1pPr>
            <a:lvl2pPr marL="914400" lvl="1" indent="-228600" algn="l">
              <a:lnSpc>
                <a:spcPct val="100000"/>
              </a:lnSpc>
              <a:spcBef>
                <a:spcPts val="560"/>
              </a:spcBef>
              <a:spcAft>
                <a:spcPts val="0"/>
              </a:spcAft>
              <a:buSzPts val="2000"/>
              <a:buNone/>
              <a:defRPr sz="2000" b="1"/>
            </a:lvl2pPr>
            <a:lvl3pPr marL="1371600" lvl="2" indent="-228600" algn="l">
              <a:lnSpc>
                <a:spcPct val="100000"/>
              </a:lnSpc>
              <a:spcBef>
                <a:spcPts val="480"/>
              </a:spcBef>
              <a:spcAft>
                <a:spcPts val="0"/>
              </a:spcAft>
              <a:buSzPts val="1800"/>
              <a:buNone/>
              <a:defRPr sz="1800" b="1"/>
            </a:lvl3pPr>
            <a:lvl4pPr marL="1828800" lvl="3" indent="-228600" algn="l">
              <a:lnSpc>
                <a:spcPct val="100000"/>
              </a:lnSpc>
              <a:spcBef>
                <a:spcPts val="400"/>
              </a:spcBef>
              <a:spcAft>
                <a:spcPts val="0"/>
              </a:spcAft>
              <a:buSzPts val="1600"/>
              <a:buNone/>
              <a:defRPr sz="1600" b="1"/>
            </a:lvl4pPr>
            <a:lvl5pPr marL="2286000" lvl="4" indent="-228600" algn="l">
              <a:lnSpc>
                <a:spcPct val="100000"/>
              </a:lnSpc>
              <a:spcBef>
                <a:spcPts val="400"/>
              </a:spcBef>
              <a:spcAft>
                <a:spcPts val="0"/>
              </a:spcAft>
              <a:buSzPts val="1600"/>
              <a:buNone/>
              <a:defRPr sz="1600" b="1"/>
            </a:lvl5pPr>
            <a:lvl6pPr marL="2743200" lvl="5" indent="-228600" algn="l">
              <a:lnSpc>
                <a:spcPct val="100000"/>
              </a:lnSpc>
              <a:spcBef>
                <a:spcPts val="400"/>
              </a:spcBef>
              <a:spcAft>
                <a:spcPts val="0"/>
              </a:spcAft>
              <a:buSzPts val="1600"/>
              <a:buNone/>
              <a:defRPr sz="1600" b="1"/>
            </a:lvl6pPr>
            <a:lvl7pPr marL="3200400" lvl="6" indent="-228600" algn="l">
              <a:lnSpc>
                <a:spcPct val="100000"/>
              </a:lnSpc>
              <a:spcBef>
                <a:spcPts val="400"/>
              </a:spcBef>
              <a:spcAft>
                <a:spcPts val="0"/>
              </a:spcAft>
              <a:buSzPts val="1600"/>
              <a:buNone/>
              <a:defRPr sz="1600" b="1"/>
            </a:lvl7pPr>
            <a:lvl8pPr marL="3657600" lvl="7" indent="-228600" algn="l">
              <a:lnSpc>
                <a:spcPct val="100000"/>
              </a:lnSpc>
              <a:spcBef>
                <a:spcPts val="400"/>
              </a:spcBef>
              <a:spcAft>
                <a:spcPts val="0"/>
              </a:spcAft>
              <a:buSzPts val="1600"/>
              <a:buNone/>
              <a:defRPr sz="1600" b="1"/>
            </a:lvl8pPr>
            <a:lvl9pPr marL="4114800" lvl="8" indent="-228600" algn="l">
              <a:lnSpc>
                <a:spcPct val="100000"/>
              </a:lnSpc>
              <a:spcBef>
                <a:spcPts val="400"/>
              </a:spcBef>
              <a:spcAft>
                <a:spcPts val="0"/>
              </a:spcAft>
              <a:buSzPts val="1600"/>
              <a:buNone/>
              <a:defRPr sz="1600" b="1"/>
            </a:lvl9pPr>
          </a:lstStyle>
          <a:p>
            <a:endParaRPr/>
          </a:p>
        </p:txBody>
      </p:sp>
      <p:sp>
        <p:nvSpPr>
          <p:cNvPr id="34" name="Google Shape;34;p5"/>
          <p:cNvSpPr txBox="1">
            <a:spLocks noGrp="1"/>
          </p:cNvSpPr>
          <p:nvPr>
            <p:ph type="body" idx="2"/>
          </p:nvPr>
        </p:nvSpPr>
        <p:spPr>
          <a:xfrm>
            <a:off x="839789" y="2505075"/>
            <a:ext cx="5157787" cy="3684588"/>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640"/>
              </a:spcBef>
              <a:spcAft>
                <a:spcPts val="0"/>
              </a:spcAft>
              <a:buSzPts val="1800"/>
              <a:buChar char="•"/>
              <a:defRPr/>
            </a:lvl1pPr>
            <a:lvl2pPr marL="914400" lvl="1" indent="-342900" algn="l">
              <a:lnSpc>
                <a:spcPct val="100000"/>
              </a:lnSpc>
              <a:spcBef>
                <a:spcPts val="560"/>
              </a:spcBef>
              <a:spcAft>
                <a:spcPts val="0"/>
              </a:spcAft>
              <a:buSzPts val="1800"/>
              <a:buChar char="•"/>
              <a:defRPr/>
            </a:lvl2pPr>
            <a:lvl3pPr marL="1371600" lvl="2" indent="-342900" algn="l">
              <a:lnSpc>
                <a:spcPct val="100000"/>
              </a:lnSpc>
              <a:spcBef>
                <a:spcPts val="480"/>
              </a:spcBef>
              <a:spcAft>
                <a:spcPts val="0"/>
              </a:spcAft>
              <a:buSzPts val="1800"/>
              <a:buChar char="•"/>
              <a:defRPr/>
            </a:lvl3pPr>
            <a:lvl4pPr marL="1828800" lvl="3" indent="-342900" algn="l">
              <a:lnSpc>
                <a:spcPct val="100000"/>
              </a:lnSpc>
              <a:spcBef>
                <a:spcPts val="400"/>
              </a:spcBef>
              <a:spcAft>
                <a:spcPts val="0"/>
              </a:spcAft>
              <a:buSzPts val="1800"/>
              <a:buChar char="•"/>
              <a:defRPr/>
            </a:lvl4pPr>
            <a:lvl5pPr marL="2286000" lvl="4" indent="-342900" algn="l">
              <a:lnSpc>
                <a:spcPct val="100000"/>
              </a:lnSpc>
              <a:spcBef>
                <a:spcPts val="400"/>
              </a:spcBef>
              <a:spcAft>
                <a:spcPts val="0"/>
              </a:spcAft>
              <a:buSzPts val="1800"/>
              <a:buChar char="•"/>
              <a:defRPr/>
            </a:lvl5pPr>
            <a:lvl6pPr marL="2743200" lvl="5" indent="-342900" algn="l">
              <a:lnSpc>
                <a:spcPct val="100000"/>
              </a:lnSpc>
              <a:spcBef>
                <a:spcPts val="400"/>
              </a:spcBef>
              <a:spcAft>
                <a:spcPts val="0"/>
              </a:spcAft>
              <a:buSzPts val="1800"/>
              <a:buChar char="•"/>
              <a:defRPr/>
            </a:lvl6pPr>
            <a:lvl7pPr marL="3200400" lvl="6" indent="-342900" algn="l">
              <a:lnSpc>
                <a:spcPct val="100000"/>
              </a:lnSpc>
              <a:spcBef>
                <a:spcPts val="400"/>
              </a:spcBef>
              <a:spcAft>
                <a:spcPts val="0"/>
              </a:spcAft>
              <a:buSzPts val="1800"/>
              <a:buChar char="•"/>
              <a:defRPr/>
            </a:lvl7pPr>
            <a:lvl8pPr marL="3657600" lvl="7" indent="-342900" algn="l">
              <a:lnSpc>
                <a:spcPct val="100000"/>
              </a:lnSpc>
              <a:spcBef>
                <a:spcPts val="400"/>
              </a:spcBef>
              <a:spcAft>
                <a:spcPts val="0"/>
              </a:spcAft>
              <a:buSzPts val="1800"/>
              <a:buChar char="•"/>
              <a:defRPr/>
            </a:lvl8pPr>
            <a:lvl9pPr marL="4114800" lvl="8" indent="-342900" algn="l">
              <a:lnSpc>
                <a:spcPct val="100000"/>
              </a:lnSpc>
              <a:spcBef>
                <a:spcPts val="400"/>
              </a:spcBef>
              <a:spcAft>
                <a:spcPts val="0"/>
              </a:spcAft>
              <a:buSzPts val="1800"/>
              <a:buChar char="•"/>
              <a:defRPr/>
            </a:lvl9pPr>
          </a:lstStyle>
          <a:p>
            <a:endParaRPr/>
          </a:p>
        </p:txBody>
      </p:sp>
      <p:sp>
        <p:nvSpPr>
          <p:cNvPr id="35" name="Google Shape;35;p5"/>
          <p:cNvSpPr txBox="1">
            <a:spLocks noGrp="1"/>
          </p:cNvSpPr>
          <p:nvPr>
            <p:ph type="body" idx="3"/>
          </p:nvPr>
        </p:nvSpPr>
        <p:spPr>
          <a:xfrm>
            <a:off x="6172201" y="1681163"/>
            <a:ext cx="5183188" cy="823912"/>
          </a:xfrm>
          <a:prstGeom prst="rect">
            <a:avLst/>
          </a:prstGeom>
          <a:noFill/>
          <a:ln>
            <a:noFill/>
          </a:ln>
        </p:spPr>
        <p:txBody>
          <a:bodyPr spcFirstLastPara="1" wrap="square" lIns="91425" tIns="91425" rIns="91425" bIns="91425" anchor="b" anchorCtr="0">
            <a:noAutofit/>
          </a:bodyPr>
          <a:lstStyle>
            <a:lvl1pPr marL="457200" lvl="0" indent="-228600" algn="l">
              <a:lnSpc>
                <a:spcPct val="100000"/>
              </a:lnSpc>
              <a:spcBef>
                <a:spcPts val="640"/>
              </a:spcBef>
              <a:spcAft>
                <a:spcPts val="0"/>
              </a:spcAft>
              <a:buSzPts val="2400"/>
              <a:buNone/>
              <a:defRPr sz="2400" b="1"/>
            </a:lvl1pPr>
            <a:lvl2pPr marL="914400" lvl="1" indent="-228600" algn="l">
              <a:lnSpc>
                <a:spcPct val="100000"/>
              </a:lnSpc>
              <a:spcBef>
                <a:spcPts val="560"/>
              </a:spcBef>
              <a:spcAft>
                <a:spcPts val="0"/>
              </a:spcAft>
              <a:buSzPts val="2000"/>
              <a:buNone/>
              <a:defRPr sz="2000" b="1"/>
            </a:lvl2pPr>
            <a:lvl3pPr marL="1371600" lvl="2" indent="-228600" algn="l">
              <a:lnSpc>
                <a:spcPct val="100000"/>
              </a:lnSpc>
              <a:spcBef>
                <a:spcPts val="480"/>
              </a:spcBef>
              <a:spcAft>
                <a:spcPts val="0"/>
              </a:spcAft>
              <a:buSzPts val="1800"/>
              <a:buNone/>
              <a:defRPr sz="1800" b="1"/>
            </a:lvl3pPr>
            <a:lvl4pPr marL="1828800" lvl="3" indent="-228600" algn="l">
              <a:lnSpc>
                <a:spcPct val="100000"/>
              </a:lnSpc>
              <a:spcBef>
                <a:spcPts val="400"/>
              </a:spcBef>
              <a:spcAft>
                <a:spcPts val="0"/>
              </a:spcAft>
              <a:buSzPts val="1600"/>
              <a:buNone/>
              <a:defRPr sz="1600" b="1"/>
            </a:lvl4pPr>
            <a:lvl5pPr marL="2286000" lvl="4" indent="-228600" algn="l">
              <a:lnSpc>
                <a:spcPct val="100000"/>
              </a:lnSpc>
              <a:spcBef>
                <a:spcPts val="400"/>
              </a:spcBef>
              <a:spcAft>
                <a:spcPts val="0"/>
              </a:spcAft>
              <a:buSzPts val="1600"/>
              <a:buNone/>
              <a:defRPr sz="1600" b="1"/>
            </a:lvl5pPr>
            <a:lvl6pPr marL="2743200" lvl="5" indent="-228600" algn="l">
              <a:lnSpc>
                <a:spcPct val="100000"/>
              </a:lnSpc>
              <a:spcBef>
                <a:spcPts val="400"/>
              </a:spcBef>
              <a:spcAft>
                <a:spcPts val="0"/>
              </a:spcAft>
              <a:buSzPts val="1600"/>
              <a:buNone/>
              <a:defRPr sz="1600" b="1"/>
            </a:lvl6pPr>
            <a:lvl7pPr marL="3200400" lvl="6" indent="-228600" algn="l">
              <a:lnSpc>
                <a:spcPct val="100000"/>
              </a:lnSpc>
              <a:spcBef>
                <a:spcPts val="400"/>
              </a:spcBef>
              <a:spcAft>
                <a:spcPts val="0"/>
              </a:spcAft>
              <a:buSzPts val="1600"/>
              <a:buNone/>
              <a:defRPr sz="1600" b="1"/>
            </a:lvl7pPr>
            <a:lvl8pPr marL="3657600" lvl="7" indent="-228600" algn="l">
              <a:lnSpc>
                <a:spcPct val="100000"/>
              </a:lnSpc>
              <a:spcBef>
                <a:spcPts val="400"/>
              </a:spcBef>
              <a:spcAft>
                <a:spcPts val="0"/>
              </a:spcAft>
              <a:buSzPts val="1600"/>
              <a:buNone/>
              <a:defRPr sz="1600" b="1"/>
            </a:lvl8pPr>
            <a:lvl9pPr marL="4114800" lvl="8" indent="-228600" algn="l">
              <a:lnSpc>
                <a:spcPct val="100000"/>
              </a:lnSpc>
              <a:spcBef>
                <a:spcPts val="400"/>
              </a:spcBef>
              <a:spcAft>
                <a:spcPts val="0"/>
              </a:spcAft>
              <a:buSzPts val="1600"/>
              <a:buNone/>
              <a:defRPr sz="1600" b="1"/>
            </a:lvl9pPr>
          </a:lstStyle>
          <a:p>
            <a:endParaRPr/>
          </a:p>
        </p:txBody>
      </p:sp>
      <p:sp>
        <p:nvSpPr>
          <p:cNvPr id="36" name="Google Shape;36;p5"/>
          <p:cNvSpPr txBox="1">
            <a:spLocks noGrp="1"/>
          </p:cNvSpPr>
          <p:nvPr>
            <p:ph type="body" idx="4"/>
          </p:nvPr>
        </p:nvSpPr>
        <p:spPr>
          <a:xfrm>
            <a:off x="6172201" y="2505075"/>
            <a:ext cx="5183188" cy="3684588"/>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640"/>
              </a:spcBef>
              <a:spcAft>
                <a:spcPts val="0"/>
              </a:spcAft>
              <a:buSzPts val="1800"/>
              <a:buChar char="•"/>
              <a:defRPr/>
            </a:lvl1pPr>
            <a:lvl2pPr marL="914400" lvl="1" indent="-342900" algn="l">
              <a:lnSpc>
                <a:spcPct val="100000"/>
              </a:lnSpc>
              <a:spcBef>
                <a:spcPts val="560"/>
              </a:spcBef>
              <a:spcAft>
                <a:spcPts val="0"/>
              </a:spcAft>
              <a:buSzPts val="1800"/>
              <a:buChar char="•"/>
              <a:defRPr/>
            </a:lvl2pPr>
            <a:lvl3pPr marL="1371600" lvl="2" indent="-342900" algn="l">
              <a:lnSpc>
                <a:spcPct val="100000"/>
              </a:lnSpc>
              <a:spcBef>
                <a:spcPts val="480"/>
              </a:spcBef>
              <a:spcAft>
                <a:spcPts val="0"/>
              </a:spcAft>
              <a:buSzPts val="1800"/>
              <a:buChar char="•"/>
              <a:defRPr/>
            </a:lvl3pPr>
            <a:lvl4pPr marL="1828800" lvl="3" indent="-342900" algn="l">
              <a:lnSpc>
                <a:spcPct val="100000"/>
              </a:lnSpc>
              <a:spcBef>
                <a:spcPts val="400"/>
              </a:spcBef>
              <a:spcAft>
                <a:spcPts val="0"/>
              </a:spcAft>
              <a:buSzPts val="1800"/>
              <a:buChar char="•"/>
              <a:defRPr/>
            </a:lvl4pPr>
            <a:lvl5pPr marL="2286000" lvl="4" indent="-342900" algn="l">
              <a:lnSpc>
                <a:spcPct val="100000"/>
              </a:lnSpc>
              <a:spcBef>
                <a:spcPts val="400"/>
              </a:spcBef>
              <a:spcAft>
                <a:spcPts val="0"/>
              </a:spcAft>
              <a:buSzPts val="1800"/>
              <a:buChar char="•"/>
              <a:defRPr/>
            </a:lvl5pPr>
            <a:lvl6pPr marL="2743200" lvl="5" indent="-342900" algn="l">
              <a:lnSpc>
                <a:spcPct val="100000"/>
              </a:lnSpc>
              <a:spcBef>
                <a:spcPts val="400"/>
              </a:spcBef>
              <a:spcAft>
                <a:spcPts val="0"/>
              </a:spcAft>
              <a:buSzPts val="1800"/>
              <a:buChar char="•"/>
              <a:defRPr/>
            </a:lvl6pPr>
            <a:lvl7pPr marL="3200400" lvl="6" indent="-342900" algn="l">
              <a:lnSpc>
                <a:spcPct val="100000"/>
              </a:lnSpc>
              <a:spcBef>
                <a:spcPts val="400"/>
              </a:spcBef>
              <a:spcAft>
                <a:spcPts val="0"/>
              </a:spcAft>
              <a:buSzPts val="1800"/>
              <a:buChar char="•"/>
              <a:defRPr/>
            </a:lvl7pPr>
            <a:lvl8pPr marL="3657600" lvl="7" indent="-342900" algn="l">
              <a:lnSpc>
                <a:spcPct val="100000"/>
              </a:lnSpc>
              <a:spcBef>
                <a:spcPts val="400"/>
              </a:spcBef>
              <a:spcAft>
                <a:spcPts val="0"/>
              </a:spcAft>
              <a:buSzPts val="1800"/>
              <a:buChar char="•"/>
              <a:defRPr/>
            </a:lvl8pPr>
            <a:lvl9pPr marL="4114800" lvl="8" indent="-342900" algn="l">
              <a:lnSpc>
                <a:spcPct val="100000"/>
              </a:lnSpc>
              <a:spcBef>
                <a:spcPts val="400"/>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1045941" y="2453812"/>
            <a:ext cx="10363200" cy="1362075"/>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0"/>
              </a:spcBef>
              <a:spcAft>
                <a:spcPts val="0"/>
              </a:spcAft>
              <a:buClr>
                <a:srgbClr val="009E47"/>
              </a:buClr>
              <a:buSzPts val="4000"/>
              <a:buFont typeface="Calibri"/>
              <a:buNone/>
              <a:defRPr sz="4000" b="0" i="0" u="none" strike="noStrike" cap="none">
                <a:solidFill>
                  <a:srgbClr val="009E47"/>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grpSp>
        <p:nvGrpSpPr>
          <p:cNvPr id="39" name="Google Shape;39;p6"/>
          <p:cNvGrpSpPr/>
          <p:nvPr/>
        </p:nvGrpSpPr>
        <p:grpSpPr>
          <a:xfrm>
            <a:off x="16934" y="6288897"/>
            <a:ext cx="12192503" cy="581803"/>
            <a:chOff x="12700" y="6288896"/>
            <a:chExt cx="9144377" cy="581803"/>
          </a:xfrm>
        </p:grpSpPr>
        <p:sp>
          <p:nvSpPr>
            <p:cNvPr id="40" name="Google Shape;40;p6"/>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1" name="Google Shape;41;p6"/>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42;p6"/>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43" name="Google Shape;43;p6" descr="SWPBSLogo-2011-highres-transbg-web.png"/>
          <p:cNvPicPr preferRelativeResize="0"/>
          <p:nvPr/>
        </p:nvPicPr>
        <p:blipFill rotWithShape="1">
          <a:blip r:embed="rId2">
            <a:alphaModFix/>
          </a:blip>
          <a:srcRect/>
          <a:stretch/>
        </p:blipFill>
        <p:spPr>
          <a:xfrm>
            <a:off x="214462" y="5175849"/>
            <a:ext cx="2141959" cy="168215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643718" y="536576"/>
            <a:ext cx="8947148" cy="9382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pic>
        <p:nvPicPr>
          <p:cNvPr id="46" name="Google Shape;46;p7" descr="Macintosh HD:Users:wellspl:Desktop:6-Free-Teamwork-Clipart-Illustration-Showing-Diversity.jpg"/>
          <p:cNvPicPr preferRelativeResize="0"/>
          <p:nvPr/>
        </p:nvPicPr>
        <p:blipFill rotWithShape="1">
          <a:blip r:embed="rId2">
            <a:alphaModFix/>
          </a:blip>
          <a:srcRect r="25555"/>
          <a:stretch/>
        </p:blipFill>
        <p:spPr>
          <a:xfrm>
            <a:off x="736600" y="587375"/>
            <a:ext cx="1828799" cy="771524"/>
          </a:xfrm>
          <a:prstGeom prst="rect">
            <a:avLst/>
          </a:prstGeom>
          <a:noFill/>
          <a:ln>
            <a:noFill/>
          </a:ln>
        </p:spPr>
      </p:pic>
      <p:sp>
        <p:nvSpPr>
          <p:cNvPr id="47" name="Google Shape;47;p7"/>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640"/>
              </a:spcBef>
              <a:spcAft>
                <a:spcPts val="0"/>
              </a:spcAft>
              <a:buClr>
                <a:srgbClr val="FF0000"/>
              </a:buClr>
              <a:buSzPts val="3200"/>
              <a:buFont typeface="Arial"/>
              <a:buNone/>
              <a:defRPr sz="3200" b="0" i="0" u="none" strike="noStrike" cap="none">
                <a:solidFill>
                  <a:srgbClr val="009E47"/>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1"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1"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1"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1"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48" name="Google Shape;48;p7"/>
          <p:cNvGrpSpPr/>
          <p:nvPr/>
        </p:nvGrpSpPr>
        <p:grpSpPr>
          <a:xfrm>
            <a:off x="16934" y="6211407"/>
            <a:ext cx="12192503" cy="659292"/>
            <a:chOff x="12700" y="6211407"/>
            <a:chExt cx="9144377" cy="659292"/>
          </a:xfrm>
        </p:grpSpPr>
        <p:sp>
          <p:nvSpPr>
            <p:cNvPr id="49" name="Google Shape;49;p7"/>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0" name="Google Shape;50;p7"/>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 name="Google Shape;51;p7"/>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7"/>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53"/>
        <p:cNvGrpSpPr/>
        <p:nvPr/>
      </p:nvGrpSpPr>
      <p:grpSpPr>
        <a:xfrm>
          <a:off x="0" y="0"/>
          <a:ext cx="0" cy="0"/>
          <a:chOff x="0" y="0"/>
          <a:chExt cx="0" cy="0"/>
        </a:xfrm>
      </p:grpSpPr>
      <p:pic>
        <p:nvPicPr>
          <p:cNvPr id="54" name="Google Shape;54;p8" descr="Green-Pencil-Icon-pencils-7151356-150-150.jpg"/>
          <p:cNvPicPr preferRelativeResize="0"/>
          <p:nvPr/>
        </p:nvPicPr>
        <p:blipFill rotWithShape="1">
          <a:blip r:embed="rId2">
            <a:alphaModFix/>
          </a:blip>
          <a:srcRect/>
          <a:stretch/>
        </p:blipFill>
        <p:spPr>
          <a:xfrm flipH="1">
            <a:off x="628695" y="440886"/>
            <a:ext cx="1645628" cy="1234221"/>
          </a:xfrm>
          <a:prstGeom prst="rect">
            <a:avLst/>
          </a:prstGeom>
          <a:noFill/>
          <a:ln>
            <a:noFill/>
          </a:ln>
        </p:spPr>
      </p:pic>
      <p:sp>
        <p:nvSpPr>
          <p:cNvPr id="55" name="Google Shape;55;p8"/>
          <p:cNvSpPr txBox="1">
            <a:spLocks noGrp="1"/>
          </p:cNvSpPr>
          <p:nvPr>
            <p:ph type="title"/>
          </p:nvPr>
        </p:nvSpPr>
        <p:spPr>
          <a:xfrm>
            <a:off x="1962510" y="491685"/>
            <a:ext cx="9818009" cy="92595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grpSp>
        <p:nvGrpSpPr>
          <p:cNvPr id="56" name="Google Shape;56;p8"/>
          <p:cNvGrpSpPr/>
          <p:nvPr/>
        </p:nvGrpSpPr>
        <p:grpSpPr>
          <a:xfrm>
            <a:off x="16934" y="6211407"/>
            <a:ext cx="12192503" cy="659292"/>
            <a:chOff x="12700" y="6211407"/>
            <a:chExt cx="9144377" cy="659292"/>
          </a:xfrm>
        </p:grpSpPr>
        <p:sp>
          <p:nvSpPr>
            <p:cNvPr id="57" name="Google Shape;57;p8"/>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8"/>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8"/>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0" name="Google Shape;60;p8"/>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
        <p:nvSpPr>
          <p:cNvPr id="61" name="Google Shape;61;p8"/>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640"/>
              </a:spcBef>
              <a:spcAft>
                <a:spcPts val="0"/>
              </a:spcAft>
              <a:buClr>
                <a:srgbClr val="FF0000"/>
              </a:buClr>
              <a:buSzPts val="3200"/>
              <a:buFont typeface="Arial"/>
              <a:buNone/>
              <a:defRPr sz="3200" b="0" i="0" u="none" strike="noStrike" cap="none">
                <a:solidFill>
                  <a:srgbClr val="009E47"/>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1"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1"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1"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1"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1962507" y="491685"/>
            <a:ext cx="9962789" cy="92595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pic>
        <p:nvPicPr>
          <p:cNvPr id="64" name="Google Shape;64;p9"/>
          <p:cNvPicPr preferRelativeResize="0"/>
          <p:nvPr/>
        </p:nvPicPr>
        <p:blipFill rotWithShape="1">
          <a:blip r:embed="rId2">
            <a:alphaModFix/>
          </a:blip>
          <a:srcRect/>
          <a:stretch/>
        </p:blipFill>
        <p:spPr>
          <a:xfrm>
            <a:off x="115478" y="207049"/>
            <a:ext cx="1950719" cy="1463039"/>
          </a:xfrm>
          <a:prstGeom prst="rect">
            <a:avLst/>
          </a:prstGeom>
          <a:noFill/>
          <a:ln>
            <a:noFill/>
          </a:ln>
        </p:spPr>
      </p:pic>
      <p:sp>
        <p:nvSpPr>
          <p:cNvPr id="65" name="Google Shape;65;p9"/>
          <p:cNvSpPr txBox="1">
            <a:spLocks noGrp="1"/>
          </p:cNvSpPr>
          <p:nvPr>
            <p:ph type="body" idx="1"/>
          </p:nvPr>
        </p:nvSpPr>
        <p:spPr>
          <a:xfrm>
            <a:off x="795867" y="1922541"/>
            <a:ext cx="10668000" cy="3636439"/>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66" name="Google Shape;66;p9"/>
          <p:cNvGrpSpPr/>
          <p:nvPr/>
        </p:nvGrpSpPr>
        <p:grpSpPr>
          <a:xfrm>
            <a:off x="16934" y="6211407"/>
            <a:ext cx="12192503" cy="659292"/>
            <a:chOff x="12700" y="6211407"/>
            <a:chExt cx="9144377" cy="659292"/>
          </a:xfrm>
        </p:grpSpPr>
        <p:sp>
          <p:nvSpPr>
            <p:cNvPr id="67" name="Google Shape;67;p9"/>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 name="Google Shape;68;p9"/>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 name="Google Shape;69;p9"/>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0" name="Google Shape;70;p9"/>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71"/>
        <p:cNvGrpSpPr/>
        <p:nvPr/>
      </p:nvGrpSpPr>
      <p:grpSpPr>
        <a:xfrm>
          <a:off x="0" y="0"/>
          <a:ext cx="0" cy="0"/>
          <a:chOff x="0" y="0"/>
          <a:chExt cx="0" cy="0"/>
        </a:xfrm>
      </p:grpSpPr>
      <p:sp>
        <p:nvSpPr>
          <p:cNvPr id="72" name="Google Shape;72;p10"/>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grpSp>
        <p:nvGrpSpPr>
          <p:cNvPr id="73" name="Google Shape;73;p10"/>
          <p:cNvGrpSpPr/>
          <p:nvPr/>
        </p:nvGrpSpPr>
        <p:grpSpPr>
          <a:xfrm>
            <a:off x="16932" y="6211887"/>
            <a:ext cx="12191999" cy="658812"/>
            <a:chOff x="12700" y="6211407"/>
            <a:chExt cx="9144377" cy="659292"/>
          </a:xfrm>
        </p:grpSpPr>
        <p:sp>
          <p:nvSpPr>
            <p:cNvPr id="74" name="Google Shape;74;p10"/>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5" name="Google Shape;75;p10"/>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6" name="Google Shape;76;p10"/>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 name="Google Shape;77;p10"/>
            <p:cNvSpPr txBox="1"/>
            <p:nvPr/>
          </p:nvSpPr>
          <p:spPr>
            <a:xfrm>
              <a:off x="673127" y="6211407"/>
              <a:ext cx="1752671" cy="368567"/>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
        <p:nvSpPr>
          <p:cNvPr id="78" name="Google Shape;78;p10"/>
          <p:cNvSpPr/>
          <p:nvPr/>
        </p:nvSpPr>
        <p:spPr>
          <a:xfrm>
            <a:off x="4656667" y="4505325"/>
            <a:ext cx="2709333" cy="1198562"/>
          </a:xfrm>
          <a:custGeom>
            <a:avLst/>
            <a:gdLst/>
            <a:ahLst/>
            <a:cxnLst/>
            <a:rect l="l" t="t" r="r" b="b"/>
            <a:pathLst>
              <a:path w="120000" h="120000" extrusionOk="0">
                <a:moveTo>
                  <a:pt x="0" y="0"/>
                </a:moveTo>
                <a:lnTo>
                  <a:pt x="120000" y="0"/>
                </a:lnTo>
                <a:lnTo>
                  <a:pt x="120000" y="120000"/>
                </a:lnTo>
                <a:lnTo>
                  <a:pt x="0" y="120000"/>
                </a:lnTo>
                <a:close/>
                <a:moveTo>
                  <a:pt x="33457" y="36999"/>
                </a:moveTo>
                <a:lnTo>
                  <a:pt x="33457" y="54812"/>
                </a:lnTo>
                <a:lnTo>
                  <a:pt x="37032" y="54812"/>
                </a:lnTo>
                <a:lnTo>
                  <a:pt x="38138" y="52779"/>
                </a:lnTo>
                <a:lnTo>
                  <a:pt x="39171" y="52779"/>
                </a:lnTo>
                <a:lnTo>
                  <a:pt x="39171" y="79966"/>
                </a:lnTo>
                <a:lnTo>
                  <a:pt x="75262" y="79966"/>
                </a:lnTo>
                <a:lnTo>
                  <a:pt x="75262" y="70591"/>
                </a:lnTo>
                <a:lnTo>
                  <a:pt x="80976" y="70591"/>
                </a:lnTo>
                <a:lnTo>
                  <a:pt x="84073" y="75750"/>
                </a:lnTo>
                <a:lnTo>
                  <a:pt x="86542" y="75750"/>
                </a:lnTo>
                <a:lnTo>
                  <a:pt x="86542" y="42625"/>
                </a:lnTo>
                <a:lnTo>
                  <a:pt x="84073" y="42625"/>
                </a:lnTo>
                <a:lnTo>
                  <a:pt x="81934" y="46216"/>
                </a:lnTo>
                <a:lnTo>
                  <a:pt x="75262" y="46216"/>
                </a:lnTo>
                <a:lnTo>
                  <a:pt x="75262" y="42625"/>
                </a:lnTo>
                <a:lnTo>
                  <a:pt x="73160" y="38875"/>
                </a:lnTo>
                <a:lnTo>
                  <a:pt x="38138" y="38875"/>
                </a:lnTo>
                <a:lnTo>
                  <a:pt x="37032" y="36999"/>
                </a:lnTo>
                <a:close/>
              </a:path>
              <a:path w="120000" h="120000" fill="darken" extrusionOk="0">
                <a:moveTo>
                  <a:pt x="33457" y="36999"/>
                </a:moveTo>
                <a:lnTo>
                  <a:pt x="33457" y="54812"/>
                </a:lnTo>
                <a:lnTo>
                  <a:pt x="37032" y="54812"/>
                </a:lnTo>
                <a:lnTo>
                  <a:pt x="38138" y="52779"/>
                </a:lnTo>
                <a:lnTo>
                  <a:pt x="39171" y="52779"/>
                </a:lnTo>
                <a:lnTo>
                  <a:pt x="39171" y="79966"/>
                </a:lnTo>
                <a:lnTo>
                  <a:pt x="75262" y="79966"/>
                </a:lnTo>
                <a:lnTo>
                  <a:pt x="75262" y="70591"/>
                </a:lnTo>
                <a:lnTo>
                  <a:pt x="80976" y="70591"/>
                </a:lnTo>
                <a:lnTo>
                  <a:pt x="84073" y="75750"/>
                </a:lnTo>
                <a:lnTo>
                  <a:pt x="86542" y="75750"/>
                </a:lnTo>
                <a:lnTo>
                  <a:pt x="86542" y="42625"/>
                </a:lnTo>
                <a:lnTo>
                  <a:pt x="84073" y="42625"/>
                </a:lnTo>
                <a:lnTo>
                  <a:pt x="81934" y="46216"/>
                </a:lnTo>
                <a:lnTo>
                  <a:pt x="75262" y="46216"/>
                </a:lnTo>
                <a:lnTo>
                  <a:pt x="75262" y="42625"/>
                </a:lnTo>
                <a:lnTo>
                  <a:pt x="73160" y="38875"/>
                </a:lnTo>
                <a:lnTo>
                  <a:pt x="38138" y="38875"/>
                </a:lnTo>
                <a:lnTo>
                  <a:pt x="37032" y="36999"/>
                </a:lnTo>
                <a:close/>
              </a:path>
              <a:path w="120000" h="120000" fill="none" extrusionOk="0">
                <a:moveTo>
                  <a:pt x="33457" y="36999"/>
                </a:moveTo>
                <a:lnTo>
                  <a:pt x="37032" y="36999"/>
                </a:lnTo>
                <a:lnTo>
                  <a:pt x="38138" y="38875"/>
                </a:lnTo>
                <a:lnTo>
                  <a:pt x="73160" y="38875"/>
                </a:lnTo>
                <a:lnTo>
                  <a:pt x="75262" y="42625"/>
                </a:lnTo>
                <a:lnTo>
                  <a:pt x="75262" y="46216"/>
                </a:lnTo>
                <a:lnTo>
                  <a:pt x="81934" y="46216"/>
                </a:lnTo>
                <a:lnTo>
                  <a:pt x="84073" y="42625"/>
                </a:lnTo>
                <a:lnTo>
                  <a:pt x="86542" y="42625"/>
                </a:lnTo>
                <a:lnTo>
                  <a:pt x="86542" y="75750"/>
                </a:lnTo>
                <a:lnTo>
                  <a:pt x="84073" y="75750"/>
                </a:lnTo>
                <a:lnTo>
                  <a:pt x="80976" y="70591"/>
                </a:lnTo>
                <a:lnTo>
                  <a:pt x="75262" y="70591"/>
                </a:lnTo>
                <a:lnTo>
                  <a:pt x="75262" y="79966"/>
                </a:lnTo>
                <a:lnTo>
                  <a:pt x="39171" y="79966"/>
                </a:lnTo>
                <a:lnTo>
                  <a:pt x="39171" y="52779"/>
                </a:lnTo>
                <a:lnTo>
                  <a:pt x="38138" y="52779"/>
                </a:lnTo>
                <a:lnTo>
                  <a:pt x="37032" y="54812"/>
                </a:lnTo>
                <a:lnTo>
                  <a:pt x="33457" y="54812"/>
                </a:lnTo>
                <a:close/>
              </a:path>
              <a:path w="120000" h="120000" fill="none" extrusionOk="0">
                <a:moveTo>
                  <a:pt x="0" y="0"/>
                </a:moveTo>
                <a:lnTo>
                  <a:pt x="120000" y="0"/>
                </a:lnTo>
                <a:lnTo>
                  <a:pt x="120000" y="120000"/>
                </a:lnTo>
                <a:lnTo>
                  <a:pt x="0" y="120000"/>
                </a:lnTo>
                <a:close/>
              </a:path>
            </a:pathLst>
          </a:custGeom>
          <a:solidFill>
            <a:srgbClr val="C2D59B"/>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 name="Google Shape;79;p10"/>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1"/>
          <p:cNvSpPr txBox="1">
            <a:spLocks noGrp="1"/>
          </p:cNvSpPr>
          <p:nvPr>
            <p:ph type="dt" idx="10"/>
          </p:nvPr>
        </p:nvSpPr>
        <p:spPr>
          <a:xfrm>
            <a:off x="0" y="0"/>
            <a:ext cx="4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2" name="Google Shape;82;p11"/>
          <p:cNvSpPr txBox="1">
            <a:spLocks noGrp="1"/>
          </p:cNvSpPr>
          <p:nvPr>
            <p:ph type="ftr" idx="11"/>
          </p:nvPr>
        </p:nvSpPr>
        <p:spPr>
          <a:xfrm>
            <a:off x="0" y="0"/>
            <a:ext cx="4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3" name="Google Shape;83;p11"/>
          <p:cNvSpPr txBox="1">
            <a:spLocks noGrp="1"/>
          </p:cNvSpPr>
          <p:nvPr>
            <p:ph type="sldNum" idx="12"/>
          </p:nvPr>
        </p:nvSpPr>
        <p:spPr>
          <a:xfrm>
            <a:off x="0" y="0"/>
            <a:ext cx="4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84"/>
        <p:cNvGrpSpPr/>
        <p:nvPr/>
      </p:nvGrpSpPr>
      <p:grpSpPr>
        <a:xfrm>
          <a:off x="0" y="0"/>
          <a:ext cx="0" cy="0"/>
          <a:chOff x="0" y="0"/>
          <a:chExt cx="0" cy="0"/>
        </a:xfrm>
      </p:grpSpPr>
      <p:sp>
        <p:nvSpPr>
          <p:cNvPr id="85" name="Google Shape;85;p12"/>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86" name="Google Shape;86;p12"/>
          <p:cNvSpPr txBox="1">
            <a:spLocks noGrp="1"/>
          </p:cNvSpPr>
          <p:nvPr>
            <p:ph type="body" idx="1"/>
          </p:nvPr>
        </p:nvSpPr>
        <p:spPr>
          <a:xfrm>
            <a:off x="1363133" y="1417637"/>
            <a:ext cx="10972800" cy="4525961"/>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87" name="Google Shape;87;p12"/>
          <p:cNvGrpSpPr/>
          <p:nvPr/>
        </p:nvGrpSpPr>
        <p:grpSpPr>
          <a:xfrm>
            <a:off x="16934" y="6211407"/>
            <a:ext cx="12192503" cy="659292"/>
            <a:chOff x="12700" y="6211407"/>
            <a:chExt cx="9144377" cy="659292"/>
          </a:xfrm>
        </p:grpSpPr>
        <p:sp>
          <p:nvSpPr>
            <p:cNvPr id="88" name="Google Shape;88;p12"/>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9" name="Google Shape;89;p12"/>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0" name="Google Shape;90;p12"/>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1" name="Google Shape;91;p12"/>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a:off x="609600" y="274638"/>
            <a:ext cx="10972800" cy="969961"/>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94" name="Google Shape;94;p13"/>
          <p:cNvSpPr txBox="1">
            <a:spLocks noGrp="1"/>
          </p:cNvSpPr>
          <p:nvPr>
            <p:ph type="body" idx="1"/>
          </p:nvPr>
        </p:nvSpPr>
        <p:spPr>
          <a:xfrm>
            <a:off x="609600" y="1117600"/>
            <a:ext cx="10972800" cy="5088590"/>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95" name="Google Shape;95;p13"/>
          <p:cNvGrpSpPr/>
          <p:nvPr/>
        </p:nvGrpSpPr>
        <p:grpSpPr>
          <a:xfrm>
            <a:off x="16932" y="6211887"/>
            <a:ext cx="12191999" cy="658812"/>
            <a:chOff x="12700" y="6211407"/>
            <a:chExt cx="9144377" cy="659292"/>
          </a:xfrm>
        </p:grpSpPr>
        <p:sp>
          <p:nvSpPr>
            <p:cNvPr id="96" name="Google Shape;96;p13"/>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7" name="Google Shape;97;p13"/>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 name="Google Shape;98;p13"/>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 name="Google Shape;99;p13"/>
            <p:cNvSpPr txBox="1"/>
            <p:nvPr/>
          </p:nvSpPr>
          <p:spPr>
            <a:xfrm>
              <a:off x="673127" y="6211407"/>
              <a:ext cx="1752671" cy="368567"/>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ntent with Caption" type="objTx">
  <p:cSld name="OBJECT_WITH_CAPTION_TEXT">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609601" y="273051"/>
            <a:ext cx="4011084" cy="116204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02" name="Google Shape;102;p14"/>
          <p:cNvSpPr txBox="1">
            <a:spLocks noGrp="1"/>
          </p:cNvSpPr>
          <p:nvPr>
            <p:ph type="body" idx="1"/>
          </p:nvPr>
        </p:nvSpPr>
        <p:spPr>
          <a:xfrm>
            <a:off x="4766733" y="273050"/>
            <a:ext cx="6815667" cy="5853112"/>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3" name="Google Shape;103;p14"/>
          <p:cNvSpPr txBox="1">
            <a:spLocks noGrp="1"/>
          </p:cNvSpPr>
          <p:nvPr>
            <p:ph type="body" idx="2"/>
          </p:nvPr>
        </p:nvSpPr>
        <p:spPr>
          <a:xfrm>
            <a:off x="609601" y="1435101"/>
            <a:ext cx="4011084" cy="4691063"/>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rgbClr val="FF0000"/>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rgbClr val="FF0000"/>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rgbClr val="FF0000"/>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rgbClr val="FF0000"/>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rgbClr val="FF0000"/>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4" name="Google Shape;104;p14"/>
          <p:cNvSpPr txBox="1">
            <a:spLocks noGrp="1"/>
          </p:cNvSpPr>
          <p:nvPr>
            <p:ph type="dt" idx="10"/>
          </p:nvPr>
        </p:nvSpPr>
        <p:spPr>
          <a:xfrm>
            <a:off x="609600" y="6356351"/>
            <a:ext cx="2844799" cy="36512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5" name="Google Shape;105;p14"/>
          <p:cNvSpPr txBox="1">
            <a:spLocks noGrp="1"/>
          </p:cNvSpPr>
          <p:nvPr>
            <p:ph type="ftr" idx="11"/>
          </p:nvPr>
        </p:nvSpPr>
        <p:spPr>
          <a:xfrm>
            <a:off x="4165600" y="6356351"/>
            <a:ext cx="3860800" cy="36512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p14"/>
          <p:cNvSpPr txBox="1">
            <a:spLocks noGrp="1"/>
          </p:cNvSpPr>
          <p:nvPr>
            <p:ph type="sldNum" idx="12"/>
          </p:nvPr>
        </p:nvSpPr>
        <p:spPr>
          <a:xfrm>
            <a:off x="8737601" y="6356351"/>
            <a:ext cx="2844799"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kent.edu/ctl/wait-time-making-space-authentic-learning"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i4Wphdo8Am8" TargetMode="External"/><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16.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hyperlink" Target="https://www.newleaders.org/blog/tips-for-giving-more-impactful-and-intentional-teacher-feedback#:~:text=Relaying%20feedback%20to%20teachers%20isn,has%20had%20time%20to%20reflect"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s://classroomcheckup.org/increasing-opportunities-to-respond/"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hyperlink" Target="https://www.instagram.com/moswpbs" TargetMode="External"/><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hyperlink" Target="https://www.facebook.com/moswpbs" TargetMode="External"/><Relationship Id="rId5" Type="http://schemas.openxmlformats.org/officeDocument/2006/relationships/image" Target="../media/image24.png"/><Relationship Id="rId4" Type="http://schemas.openxmlformats.org/officeDocument/2006/relationships/hyperlink" Target="https://pbismissour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5"/>
          <p:cNvSpPr txBox="1">
            <a:spLocks noGrp="1"/>
          </p:cNvSpPr>
          <p:nvPr>
            <p:ph type="ctrTitle"/>
          </p:nvPr>
        </p:nvSpPr>
        <p:spPr>
          <a:xfrm>
            <a:off x="1230750" y="346675"/>
            <a:ext cx="9730500" cy="2334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sz="4400" b="1" dirty="0"/>
              <a:t>T1C8L6 Opportunities to Respond (OTRs)</a:t>
            </a:r>
            <a:endParaRPr sz="2300" b="1" dirty="0"/>
          </a:p>
          <a:p>
            <a:pPr marL="0" lvl="0" indent="0" algn="ctr" rtl="0">
              <a:spcBef>
                <a:spcPts val="0"/>
              </a:spcBef>
              <a:spcAft>
                <a:spcPts val="0"/>
              </a:spcAft>
              <a:buClr>
                <a:schemeClr val="dk1"/>
              </a:buClr>
              <a:buSzPts val="1100"/>
              <a:buFont typeface="Arial"/>
              <a:buNone/>
            </a:pPr>
            <a:endParaRPr sz="2800" b="1" dirty="0">
              <a:solidFill>
                <a:srgbClr val="FF0000"/>
              </a:solidFill>
            </a:endParaRPr>
          </a:p>
          <a:p>
            <a:pPr marL="0" lvl="0" indent="0" algn="ctr" rtl="0">
              <a:spcBef>
                <a:spcPts val="0"/>
              </a:spcBef>
              <a:spcAft>
                <a:spcPts val="0"/>
              </a:spcAft>
              <a:buClr>
                <a:schemeClr val="dk1"/>
              </a:buClr>
              <a:buSzPts val="1100"/>
              <a:buFont typeface="Arial"/>
              <a:buNone/>
            </a:pPr>
            <a:r>
              <a:rPr lang="en-US" sz="3200" b="1" dirty="0">
                <a:solidFill>
                  <a:srgbClr val="FF0000"/>
                </a:solidFill>
              </a:rPr>
              <a:t>Tier 1 Effective Teaching &amp; Learning Practices</a:t>
            </a:r>
            <a:endParaRPr sz="3200" b="1" dirty="0">
              <a:solidFill>
                <a:srgbClr val="FF0000"/>
              </a:solidFill>
            </a:endParaRPr>
          </a:p>
          <a:p>
            <a:pPr marL="0" lvl="0" indent="0" algn="ctr" rtl="0">
              <a:lnSpc>
                <a:spcPct val="100000"/>
              </a:lnSpc>
              <a:spcBef>
                <a:spcPts val="0"/>
              </a:spcBef>
              <a:spcAft>
                <a:spcPts val="0"/>
              </a:spcAft>
              <a:buSzPts val="900"/>
              <a:buNone/>
            </a:pPr>
            <a:r>
              <a:rPr lang="en-US" sz="3200" b="1" dirty="0">
                <a:solidFill>
                  <a:srgbClr val="FF0000"/>
                </a:solidFill>
              </a:rPr>
              <a:t>(ETLPs) for the Classroom </a:t>
            </a:r>
            <a:endParaRPr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b="1"/>
              <a:t>Lesson Description</a:t>
            </a:r>
            <a:endParaRPr b="1"/>
          </a:p>
        </p:txBody>
      </p:sp>
      <p:sp>
        <p:nvSpPr>
          <p:cNvPr id="118" name="Google Shape;118;p16"/>
          <p:cNvSpPr txBox="1">
            <a:spLocks noGrp="1"/>
          </p:cNvSpPr>
          <p:nvPr>
            <p:ph type="body" idx="1"/>
          </p:nvPr>
        </p:nvSpPr>
        <p:spPr>
          <a:xfrm>
            <a:off x="609600" y="1613951"/>
            <a:ext cx="10972800" cy="4526100"/>
          </a:xfrm>
          <a:prstGeom prst="rect">
            <a:avLst/>
          </a:prstGeom>
          <a:noFill/>
          <a:ln>
            <a:noFill/>
          </a:ln>
        </p:spPr>
        <p:txBody>
          <a:bodyPr spcFirstLastPara="1" wrap="square" lIns="91425" tIns="91425" rIns="91425" bIns="91425" anchor="t" anchorCtr="0">
            <a:noAutofit/>
          </a:bodyPr>
          <a:lstStyle/>
          <a:p>
            <a:pPr marL="457200" lvl="0" indent="-431800" algn="l" rtl="0">
              <a:lnSpc>
                <a:spcPct val="115000"/>
              </a:lnSpc>
              <a:spcBef>
                <a:spcPts val="600"/>
              </a:spcBef>
              <a:spcAft>
                <a:spcPts val="0"/>
              </a:spcAft>
              <a:buSzPts val="3200"/>
              <a:buChar char="●"/>
            </a:pPr>
            <a:r>
              <a:rPr lang="en-US"/>
              <a:t>Opportunities to Respond (OTRs) increase academic engagement.</a:t>
            </a:r>
            <a:endParaRPr/>
          </a:p>
          <a:p>
            <a:pPr marL="457200" lvl="0" indent="-431800" algn="l" rtl="0">
              <a:lnSpc>
                <a:spcPct val="115000"/>
              </a:lnSpc>
              <a:spcBef>
                <a:spcPts val="0"/>
              </a:spcBef>
              <a:spcAft>
                <a:spcPts val="0"/>
              </a:spcAft>
              <a:buSzPts val="3200"/>
              <a:buChar char="●"/>
            </a:pPr>
            <a:r>
              <a:rPr lang="en-US"/>
              <a:t>OTRs improve academic and behavioral outcomes</a:t>
            </a:r>
            <a:endParaRPr/>
          </a:p>
          <a:p>
            <a:pPr marL="457200" lvl="0" indent="-431800" algn="l" rtl="0">
              <a:lnSpc>
                <a:spcPct val="115000"/>
              </a:lnSpc>
              <a:spcBef>
                <a:spcPts val="0"/>
              </a:spcBef>
              <a:spcAft>
                <a:spcPts val="0"/>
              </a:spcAft>
              <a:buSzPts val="3200"/>
              <a:buChar char="●"/>
            </a:pPr>
            <a:r>
              <a:rPr lang="en-US"/>
              <a:t>A variety of strategies to provide OTRs will be described</a:t>
            </a:r>
            <a:endParaRPr/>
          </a:p>
          <a:p>
            <a:pPr marL="25400" lvl="0" indent="0" algn="l" rtl="0">
              <a:lnSpc>
                <a:spcPct val="115000"/>
              </a:lnSpc>
              <a:spcBef>
                <a:spcPts val="600"/>
              </a:spcBef>
              <a:spcAft>
                <a:spcPts val="0"/>
              </a:spcAft>
              <a:buClr>
                <a:schemeClr val="dk1"/>
              </a:buClr>
              <a:buSzPts val="1100"/>
              <a:buFont typeface="Arial"/>
              <a:buNone/>
            </a:pPr>
            <a:endParaRPr sz="2200"/>
          </a:p>
          <a:p>
            <a:pPr marL="457200" marR="0" lvl="0" indent="-228600" algn="l" rtl="0">
              <a:lnSpc>
                <a:spcPct val="100000"/>
              </a:lnSpc>
              <a:spcBef>
                <a:spcPts val="640"/>
              </a:spcBef>
              <a:spcAft>
                <a:spcPts val="0"/>
              </a:spcAft>
              <a:buClr>
                <a:srgbClr val="FF0000"/>
              </a:buClr>
              <a:buSzPts val="3200"/>
              <a:buFont typeface="Arial"/>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7"/>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Working Agreements</a:t>
            </a:r>
            <a:endParaRPr/>
          </a:p>
        </p:txBody>
      </p:sp>
      <p:sp>
        <p:nvSpPr>
          <p:cNvPr id="124" name="Google Shape;124;p17"/>
          <p:cNvSpPr txBox="1">
            <a:spLocks noGrp="1"/>
          </p:cNvSpPr>
          <p:nvPr>
            <p:ph type="body" idx="1"/>
          </p:nvPr>
        </p:nvSpPr>
        <p:spPr>
          <a:xfrm>
            <a:off x="609600" y="15163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sz="2300" b="1"/>
              <a:t>Be Respectful</a:t>
            </a:r>
            <a:endParaRPr sz="2300" b="1"/>
          </a:p>
          <a:p>
            <a:pPr marL="457200" lvl="0" indent="-374650" algn="l" rtl="0">
              <a:spcBef>
                <a:spcPts val="640"/>
              </a:spcBef>
              <a:spcAft>
                <a:spcPts val="0"/>
              </a:spcAft>
              <a:buSzPts val="2300"/>
              <a:buChar char="•"/>
            </a:pPr>
            <a:r>
              <a:rPr lang="en-US" sz="2300"/>
              <a:t>Be an active listener—open to new ideas</a:t>
            </a:r>
            <a:endParaRPr sz="2300"/>
          </a:p>
          <a:p>
            <a:pPr marL="457200" lvl="0" indent="-374650" algn="l" rtl="0">
              <a:spcBef>
                <a:spcPts val="0"/>
              </a:spcBef>
              <a:spcAft>
                <a:spcPts val="0"/>
              </a:spcAft>
              <a:buSzPts val="2300"/>
              <a:buChar char="•"/>
            </a:pPr>
            <a:r>
              <a:rPr lang="en-US" sz="2300"/>
              <a:t>Use notes for side bar conversations</a:t>
            </a:r>
            <a:endParaRPr sz="2300"/>
          </a:p>
          <a:p>
            <a:pPr marL="0" lvl="0" indent="0" algn="l" rtl="0">
              <a:spcBef>
                <a:spcPts val="640"/>
              </a:spcBef>
              <a:spcAft>
                <a:spcPts val="0"/>
              </a:spcAft>
              <a:buNone/>
            </a:pPr>
            <a:endParaRPr sz="2300"/>
          </a:p>
          <a:p>
            <a:pPr marL="0" lvl="0" indent="0" algn="l" rtl="0">
              <a:spcBef>
                <a:spcPts val="640"/>
              </a:spcBef>
              <a:spcAft>
                <a:spcPts val="0"/>
              </a:spcAft>
              <a:buNone/>
            </a:pPr>
            <a:r>
              <a:rPr lang="en-US" sz="2300" b="1"/>
              <a:t>Be Responsible</a:t>
            </a:r>
            <a:endParaRPr sz="2300" b="1"/>
          </a:p>
          <a:p>
            <a:pPr marL="457200" lvl="0" indent="-374650" algn="l" rtl="0">
              <a:spcBef>
                <a:spcPts val="640"/>
              </a:spcBef>
              <a:spcAft>
                <a:spcPts val="0"/>
              </a:spcAft>
              <a:buSzPts val="2300"/>
              <a:buChar char="•"/>
            </a:pPr>
            <a:r>
              <a:rPr lang="en-US" sz="2300"/>
              <a:t>Be on time for sessions</a:t>
            </a:r>
            <a:endParaRPr sz="2300"/>
          </a:p>
          <a:p>
            <a:pPr marL="457200" lvl="0" indent="-374650" algn="l" rtl="0">
              <a:spcBef>
                <a:spcPts val="0"/>
              </a:spcBef>
              <a:spcAft>
                <a:spcPts val="0"/>
              </a:spcAft>
              <a:buSzPts val="2300"/>
              <a:buChar char="•"/>
            </a:pPr>
            <a:r>
              <a:rPr lang="en-US" sz="2300"/>
              <a:t>Silence cell phones—reply appropriately</a:t>
            </a:r>
            <a:endParaRPr sz="2300"/>
          </a:p>
          <a:p>
            <a:pPr marL="0" lvl="0" indent="0" algn="l" rtl="0">
              <a:spcBef>
                <a:spcPts val="640"/>
              </a:spcBef>
              <a:spcAft>
                <a:spcPts val="0"/>
              </a:spcAft>
              <a:buNone/>
            </a:pPr>
            <a:endParaRPr sz="2300"/>
          </a:p>
          <a:p>
            <a:pPr marL="0" lvl="0" indent="0" algn="l" rtl="0">
              <a:spcBef>
                <a:spcPts val="640"/>
              </a:spcBef>
              <a:spcAft>
                <a:spcPts val="0"/>
              </a:spcAft>
              <a:buNone/>
            </a:pPr>
            <a:r>
              <a:rPr lang="en-US" sz="2300" b="1"/>
              <a:t>Be a Problem Solver</a:t>
            </a:r>
            <a:endParaRPr sz="2300" b="1"/>
          </a:p>
          <a:p>
            <a:pPr marL="457200" lvl="0" indent="-374650" algn="l" rtl="0">
              <a:spcBef>
                <a:spcPts val="640"/>
              </a:spcBef>
              <a:spcAft>
                <a:spcPts val="0"/>
              </a:spcAft>
              <a:buSzPts val="2300"/>
              <a:buChar char="•"/>
            </a:pPr>
            <a:r>
              <a:rPr lang="en-US" sz="2300"/>
              <a:t>Follow the decision making process</a:t>
            </a:r>
            <a:endParaRPr sz="2300"/>
          </a:p>
          <a:p>
            <a:pPr marL="457200" lvl="0" indent="-374650" algn="l" rtl="0">
              <a:spcBef>
                <a:spcPts val="0"/>
              </a:spcBef>
              <a:spcAft>
                <a:spcPts val="0"/>
              </a:spcAft>
              <a:buSzPts val="2300"/>
              <a:buChar char="•"/>
            </a:pPr>
            <a:r>
              <a:rPr lang="en-US" sz="2300"/>
              <a:t>Work toward consensus and support decisions of the group</a:t>
            </a:r>
            <a:endParaRPr sz="2300"/>
          </a:p>
          <a:p>
            <a:pPr marL="0" lvl="0" indent="0" algn="l" rtl="0">
              <a:spcBef>
                <a:spcPts val="640"/>
              </a:spcBef>
              <a:spcAft>
                <a:spcPts val="0"/>
              </a:spcAft>
              <a:buNone/>
            </a:pPr>
            <a:endParaRPr sz="23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9593"/>
        </a:solidFill>
        <a:effectLst/>
      </p:bgPr>
    </p:bg>
    <p:spTree>
      <p:nvGrpSpPr>
        <p:cNvPr id="1" name="Shape 128"/>
        <p:cNvGrpSpPr/>
        <p:nvPr/>
      </p:nvGrpSpPr>
      <p:grpSpPr>
        <a:xfrm>
          <a:off x="0" y="0"/>
          <a:ext cx="0" cy="0"/>
          <a:chOff x="0" y="0"/>
          <a:chExt cx="0" cy="0"/>
        </a:xfrm>
      </p:grpSpPr>
      <p:sp>
        <p:nvSpPr>
          <p:cNvPr id="129" name="Google Shape;129;p18"/>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Introductions</a:t>
            </a:r>
            <a:endParaRPr/>
          </a:p>
        </p:txBody>
      </p:sp>
      <p:sp>
        <p:nvSpPr>
          <p:cNvPr id="130" name="Google Shape;130;p18"/>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9593"/>
        </a:solidFill>
        <a:effectLst/>
      </p:bgPr>
    </p:bg>
    <p:spTree>
      <p:nvGrpSpPr>
        <p:cNvPr id="1" name="Shape 134"/>
        <p:cNvGrpSpPr/>
        <p:nvPr/>
      </p:nvGrpSpPr>
      <p:grpSpPr>
        <a:xfrm>
          <a:off x="0" y="0"/>
          <a:ext cx="0" cy="0"/>
          <a:chOff x="0" y="0"/>
          <a:chExt cx="0" cy="0"/>
        </a:xfrm>
      </p:grpSpPr>
      <p:sp>
        <p:nvSpPr>
          <p:cNvPr id="135" name="Google Shape;135;p19"/>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Attention Signal</a:t>
            </a:r>
            <a:endParaRPr/>
          </a:p>
        </p:txBody>
      </p:sp>
      <p:sp>
        <p:nvSpPr>
          <p:cNvPr id="136" name="Google Shape;136;p19"/>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140"/>
        <p:cNvGrpSpPr/>
        <p:nvPr/>
      </p:nvGrpSpPr>
      <p:grpSpPr>
        <a:xfrm>
          <a:off x="0" y="0"/>
          <a:ext cx="0" cy="0"/>
          <a:chOff x="0" y="0"/>
          <a:chExt cx="0" cy="0"/>
        </a:xfrm>
      </p:grpSpPr>
      <p:sp>
        <p:nvSpPr>
          <p:cNvPr id="141" name="Google Shape;141;p20"/>
          <p:cNvSpPr txBox="1">
            <a:spLocks noGrp="1"/>
          </p:cNvSpPr>
          <p:nvPr>
            <p:ph type="title"/>
          </p:nvPr>
        </p:nvSpPr>
        <p:spPr>
          <a:xfrm>
            <a:off x="609600" y="274625"/>
            <a:ext cx="103776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b="1"/>
              <a:t>Handouts/Materials</a:t>
            </a:r>
            <a:endParaRPr b="1"/>
          </a:p>
        </p:txBody>
      </p:sp>
      <p:sp>
        <p:nvSpPr>
          <p:cNvPr id="142" name="Google Shape;142;p20"/>
          <p:cNvSpPr txBox="1">
            <a:spLocks noGrp="1"/>
          </p:cNvSpPr>
          <p:nvPr>
            <p:ph type="body" idx="1"/>
          </p:nvPr>
        </p:nvSpPr>
        <p:spPr>
          <a:xfrm>
            <a:off x="956625" y="1810350"/>
            <a:ext cx="9336900" cy="36969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SzPts val="2400"/>
              <a:buFont typeface="Arial"/>
              <a:buChar char="•"/>
            </a:pPr>
            <a:r>
              <a:rPr lang="en-US" sz="2400" b="1" i="1">
                <a:latin typeface="Arial"/>
                <a:ea typeface="Arial"/>
                <a:cs typeface="Arial"/>
                <a:sym typeface="Arial"/>
              </a:rPr>
              <a:t>MO SW-PBS Opportunities to Respond Teacher Tool</a:t>
            </a:r>
            <a:endParaRPr sz="2400">
              <a:latin typeface="Arial"/>
              <a:ea typeface="Arial"/>
              <a:cs typeface="Arial"/>
              <a:sym typeface="Arial"/>
            </a:endParaRPr>
          </a:p>
          <a:p>
            <a:pPr marL="457200" lvl="0" indent="-381000" algn="l" rtl="0">
              <a:lnSpc>
                <a:spcPct val="115000"/>
              </a:lnSpc>
              <a:spcBef>
                <a:spcPts val="0"/>
              </a:spcBef>
              <a:spcAft>
                <a:spcPts val="0"/>
              </a:spcAft>
              <a:buSzPts val="2400"/>
              <a:buChar char="•"/>
            </a:pPr>
            <a:r>
              <a:rPr lang="en-US" sz="2400" b="1" i="1">
                <a:latin typeface="Arial"/>
                <a:ea typeface="Arial"/>
                <a:cs typeface="Arial"/>
                <a:sym typeface="Arial"/>
              </a:rPr>
              <a:t>MO SW-PBS Opportunities to Respond Implementation Guide</a:t>
            </a:r>
            <a:endParaRPr sz="2400" b="1" i="1">
              <a:latin typeface="Arial"/>
              <a:ea typeface="Arial"/>
              <a:cs typeface="Arial"/>
              <a:sym typeface="Arial"/>
            </a:endParaRPr>
          </a:p>
          <a:p>
            <a:pPr marL="457200" lvl="0" indent="-381000" algn="l" rtl="0">
              <a:lnSpc>
                <a:spcPct val="115000"/>
              </a:lnSpc>
              <a:spcBef>
                <a:spcPts val="0"/>
              </a:spcBef>
              <a:spcAft>
                <a:spcPts val="0"/>
              </a:spcAft>
              <a:buSzPts val="2400"/>
              <a:buFont typeface="Arial"/>
              <a:buChar char="•"/>
            </a:pPr>
            <a:r>
              <a:rPr lang="en-US" sz="2400" i="1">
                <a:latin typeface="Arial"/>
                <a:ea typeface="Arial"/>
                <a:cs typeface="Arial"/>
                <a:sym typeface="Arial"/>
              </a:rPr>
              <a:t>Optional</a:t>
            </a:r>
            <a:r>
              <a:rPr lang="en-US" sz="2400">
                <a:latin typeface="Arial"/>
                <a:ea typeface="Arial"/>
                <a:cs typeface="Arial"/>
                <a:sym typeface="Arial"/>
              </a:rPr>
              <a:t>: Cards for Slide 24</a:t>
            </a:r>
            <a:endParaRPr sz="1100">
              <a:latin typeface="Arial"/>
              <a:ea typeface="Arial"/>
              <a:cs typeface="Arial"/>
              <a:sym typeface="Arial"/>
            </a:endParaRPr>
          </a:p>
          <a:p>
            <a:pPr marL="0" lvl="0" indent="0" algn="l" rtl="0">
              <a:lnSpc>
                <a:spcPct val="115000"/>
              </a:lnSpc>
              <a:spcBef>
                <a:spcPts val="0"/>
              </a:spcBef>
              <a:spcAft>
                <a:spcPts val="0"/>
              </a:spcAft>
              <a:buNone/>
            </a:pPr>
            <a:endParaRPr sz="2400" i="1">
              <a:latin typeface="Arial"/>
              <a:ea typeface="Arial"/>
              <a:cs typeface="Arial"/>
              <a:sym typeface="Arial"/>
            </a:endParaRPr>
          </a:p>
          <a:p>
            <a:pPr marL="0" lvl="0" indent="0" algn="l" rtl="0">
              <a:lnSpc>
                <a:spcPct val="115000"/>
              </a:lnSpc>
              <a:spcBef>
                <a:spcPts val="0"/>
              </a:spcBef>
              <a:spcAft>
                <a:spcPts val="0"/>
              </a:spcAft>
              <a:buNone/>
            </a:pPr>
            <a:r>
              <a:rPr lang="en-US" sz="2400" i="1">
                <a:latin typeface="Arial"/>
                <a:ea typeface="Arial"/>
                <a:cs typeface="Arial"/>
                <a:sym typeface="Arial"/>
              </a:rPr>
              <a:t>Materials</a:t>
            </a:r>
            <a:r>
              <a:rPr lang="en-US" sz="2400">
                <a:latin typeface="Arial"/>
                <a:ea typeface="Arial"/>
                <a:cs typeface="Arial"/>
                <a:sym typeface="Arial"/>
              </a:rPr>
              <a:t>: Chart paper, markers</a:t>
            </a:r>
            <a:endParaRPr sz="2400">
              <a:latin typeface="Arial"/>
              <a:ea typeface="Arial"/>
              <a:cs typeface="Arial"/>
              <a:sym typeface="Arial"/>
            </a:endParaRPr>
          </a:p>
          <a:p>
            <a:pPr marL="0" marR="0" lvl="0" indent="0" algn="l" rtl="0">
              <a:lnSpc>
                <a:spcPct val="100000"/>
              </a:lnSpc>
              <a:spcBef>
                <a:spcPts val="640"/>
              </a:spcBef>
              <a:spcAft>
                <a:spcPts val="0"/>
              </a:spcAft>
              <a:buNone/>
            </a:pP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1"/>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b="1"/>
              <a:t>Pre-Requisites </a:t>
            </a:r>
            <a:endParaRPr b="1"/>
          </a:p>
        </p:txBody>
      </p:sp>
      <p:sp>
        <p:nvSpPr>
          <p:cNvPr id="148" name="Google Shape;148;p21"/>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None/>
            </a:pPr>
            <a:r>
              <a:rPr lang="en-US" sz="2800" b="1"/>
              <a:t>Knowledge of The Science of Behavior</a:t>
            </a:r>
            <a:endParaRPr sz="2800" b="1"/>
          </a:p>
          <a:p>
            <a:pPr marL="457200" lvl="0" indent="-381000" algn="l" rtl="0">
              <a:lnSpc>
                <a:spcPct val="115000"/>
              </a:lnSpc>
              <a:spcBef>
                <a:spcPts val="600"/>
              </a:spcBef>
              <a:spcAft>
                <a:spcPts val="0"/>
              </a:spcAft>
              <a:buSzPts val="2400"/>
              <a:buChar char="•"/>
            </a:pPr>
            <a:r>
              <a:rPr lang="en-US" sz="2400"/>
              <a:t>Function Based Thinking</a:t>
            </a:r>
            <a:endParaRPr sz="2400"/>
          </a:p>
          <a:p>
            <a:pPr marL="0" lvl="0" indent="0" algn="l" rtl="0">
              <a:lnSpc>
                <a:spcPct val="115000"/>
              </a:lnSpc>
              <a:spcBef>
                <a:spcPts val="600"/>
              </a:spcBef>
              <a:spcAft>
                <a:spcPts val="0"/>
              </a:spcAft>
              <a:buNone/>
            </a:pPr>
            <a:endParaRPr sz="2400"/>
          </a:p>
          <a:p>
            <a:pPr marL="0" lvl="0" indent="0" algn="l" rtl="0">
              <a:lnSpc>
                <a:spcPct val="115000"/>
              </a:lnSpc>
              <a:spcBef>
                <a:spcPts val="0"/>
              </a:spcBef>
              <a:spcAft>
                <a:spcPts val="0"/>
              </a:spcAft>
              <a:buNone/>
            </a:pPr>
            <a:r>
              <a:rPr lang="en-US" sz="2200" b="1"/>
              <a:t>Completion of the following ETLP Lessons:</a:t>
            </a:r>
            <a:endParaRPr sz="2200" b="1"/>
          </a:p>
          <a:p>
            <a:pPr marL="457200" lvl="0" indent="-368300" algn="l" rtl="0">
              <a:lnSpc>
                <a:spcPct val="115000"/>
              </a:lnSpc>
              <a:spcBef>
                <a:spcPts val="0"/>
              </a:spcBef>
              <a:spcAft>
                <a:spcPts val="0"/>
              </a:spcAft>
              <a:buSzPts val="2200"/>
              <a:buChar char="•"/>
            </a:pPr>
            <a:r>
              <a:rPr lang="en-US" sz="2200"/>
              <a:t>Lesson 1: Classroom Expectations &amp; Rules</a:t>
            </a:r>
            <a:endParaRPr sz="2200"/>
          </a:p>
          <a:p>
            <a:pPr marL="457200" lvl="0" indent="-368300" algn="l" rtl="0">
              <a:lnSpc>
                <a:spcPct val="115000"/>
              </a:lnSpc>
              <a:spcBef>
                <a:spcPts val="0"/>
              </a:spcBef>
              <a:spcAft>
                <a:spcPts val="0"/>
              </a:spcAft>
              <a:buSzPts val="2200"/>
              <a:buChar char="•"/>
            </a:pPr>
            <a:r>
              <a:rPr lang="en-US" sz="2200"/>
              <a:t>Lesson 2: Classroom Procedures &amp; Routines</a:t>
            </a:r>
            <a:endParaRPr sz="2200"/>
          </a:p>
          <a:p>
            <a:pPr marL="457200" lvl="0" indent="-368300" algn="l" rtl="0">
              <a:lnSpc>
                <a:spcPct val="115000"/>
              </a:lnSpc>
              <a:spcBef>
                <a:spcPts val="0"/>
              </a:spcBef>
              <a:spcAft>
                <a:spcPts val="0"/>
              </a:spcAft>
              <a:buSzPts val="2200"/>
              <a:buChar char="•"/>
            </a:pPr>
            <a:r>
              <a:rPr lang="en-US" sz="2200"/>
              <a:t>Lesson 3: Encouraging Expected Behaviors</a:t>
            </a:r>
            <a:endParaRPr sz="2200"/>
          </a:p>
          <a:p>
            <a:pPr marL="457200" lvl="0" indent="-368300" algn="l" rtl="0">
              <a:lnSpc>
                <a:spcPct val="115000"/>
              </a:lnSpc>
              <a:spcBef>
                <a:spcPts val="0"/>
              </a:spcBef>
              <a:spcAft>
                <a:spcPts val="0"/>
              </a:spcAft>
              <a:buSzPts val="2200"/>
              <a:buChar char="•"/>
            </a:pPr>
            <a:r>
              <a:rPr lang="en-US" sz="2200"/>
              <a:t>Lesson 4: Discouraging Unexpected Behaviors</a:t>
            </a:r>
            <a:r>
              <a:rPr lang="en-US" sz="1100">
                <a:latin typeface="Arial"/>
                <a:ea typeface="Arial"/>
                <a:cs typeface="Arial"/>
                <a:sym typeface="Arial"/>
              </a:rPr>
              <a:t> </a:t>
            </a:r>
            <a:endParaRPr sz="20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2"/>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b="1"/>
              <a:t>Lesson Outcomes</a:t>
            </a:r>
            <a:endParaRPr/>
          </a:p>
        </p:txBody>
      </p:sp>
      <p:sp>
        <p:nvSpPr>
          <p:cNvPr id="155" name="Google Shape;155;p22"/>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p>
            <a:pPr marL="0" lvl="0" indent="0" algn="ctr" rtl="0">
              <a:lnSpc>
                <a:spcPct val="110000"/>
              </a:lnSpc>
              <a:spcBef>
                <a:spcPts val="0"/>
              </a:spcBef>
              <a:spcAft>
                <a:spcPts val="0"/>
              </a:spcAft>
              <a:buSzPts val="3200"/>
              <a:buNone/>
            </a:pPr>
            <a:r>
              <a:rPr lang="en-US" i="1"/>
              <a:t>At the end of this session, you will be able to…</a:t>
            </a:r>
            <a:endParaRPr i="1"/>
          </a:p>
          <a:p>
            <a:pPr marL="0" lvl="0" indent="0" algn="ctr" rtl="0">
              <a:lnSpc>
                <a:spcPct val="110000"/>
              </a:lnSpc>
              <a:spcBef>
                <a:spcPts val="0"/>
              </a:spcBef>
              <a:spcAft>
                <a:spcPts val="0"/>
              </a:spcAft>
              <a:buSzPts val="3200"/>
              <a:buNone/>
            </a:pPr>
            <a:endParaRPr i="1"/>
          </a:p>
          <a:p>
            <a:pPr marL="457200" lvl="0" indent="-431800" algn="l" rtl="0">
              <a:lnSpc>
                <a:spcPct val="110000"/>
              </a:lnSpc>
              <a:spcBef>
                <a:spcPts val="0"/>
              </a:spcBef>
              <a:spcAft>
                <a:spcPts val="0"/>
              </a:spcAft>
              <a:buSzPts val="2800"/>
              <a:buFont typeface="Calibri"/>
              <a:buChar char="•"/>
            </a:pPr>
            <a:r>
              <a:rPr lang="en-US" sz="2800"/>
              <a:t>Understand why </a:t>
            </a:r>
            <a:r>
              <a:rPr lang="en-US" sz="2800" b="1" i="1"/>
              <a:t>Opportunities to Respond</a:t>
            </a:r>
            <a:r>
              <a:rPr lang="en-US" sz="2800"/>
              <a:t> improve student engagement.</a:t>
            </a:r>
            <a:endParaRPr sz="2800"/>
          </a:p>
          <a:p>
            <a:pPr marL="457200" lvl="0" indent="-431800" algn="l" rtl="0">
              <a:lnSpc>
                <a:spcPct val="110000"/>
              </a:lnSpc>
              <a:spcBef>
                <a:spcPts val="0"/>
              </a:spcBef>
              <a:spcAft>
                <a:spcPts val="0"/>
              </a:spcAft>
              <a:buSzPts val="2800"/>
              <a:buChar char="•"/>
            </a:pPr>
            <a:r>
              <a:rPr lang="en-US" sz="2800"/>
              <a:t>Provide many, varied and frequent </a:t>
            </a:r>
            <a:r>
              <a:rPr lang="en-US" sz="2800" b="1" i="1"/>
              <a:t>Opportunities to Respond </a:t>
            </a:r>
            <a:r>
              <a:rPr lang="en-US" sz="2800"/>
              <a:t>for </a:t>
            </a:r>
            <a:r>
              <a:rPr lang="en-US" sz="2800" b="1" i="1"/>
              <a:t>ALL</a:t>
            </a:r>
            <a:r>
              <a:rPr lang="en-US" sz="2800"/>
              <a:t> students.</a:t>
            </a:r>
            <a:endParaRPr sz="2800"/>
          </a:p>
          <a:p>
            <a:pPr marL="0" lvl="0" indent="0" algn="l" rtl="0">
              <a:lnSpc>
                <a:spcPct val="115000"/>
              </a:lnSpc>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3"/>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Rationale</a:t>
            </a:r>
            <a:endParaRPr/>
          </a:p>
        </p:txBody>
      </p:sp>
      <p:sp>
        <p:nvSpPr>
          <p:cNvPr id="161" name="Google Shape;161;p23"/>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25400" lvl="0" indent="0" algn="l" rtl="0">
              <a:lnSpc>
                <a:spcPct val="115000"/>
              </a:lnSpc>
              <a:spcBef>
                <a:spcPts val="0"/>
              </a:spcBef>
              <a:spcAft>
                <a:spcPts val="0"/>
              </a:spcAft>
              <a:buClr>
                <a:schemeClr val="dk1"/>
              </a:buClr>
              <a:buSzPts val="1100"/>
              <a:buFont typeface="Arial"/>
              <a:buNone/>
            </a:pPr>
            <a:r>
              <a:rPr lang="en-US" sz="3600">
                <a:latin typeface="Arial"/>
                <a:ea typeface="Arial"/>
                <a:cs typeface="Arial"/>
                <a:sym typeface="Arial"/>
              </a:rPr>
              <a:t>Opportunities to respond (OTRs) keep students’ minds engaged in the lesson, increasing academic achievement and reducing unexpected behaviors. </a:t>
            </a:r>
            <a:endParaRPr/>
          </a:p>
          <a:p>
            <a:pPr marL="0" lvl="0" indent="0" algn="l" rtl="0">
              <a:spcBef>
                <a:spcPts val="64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4"/>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b="1"/>
              <a:t>Reflective Questions</a:t>
            </a:r>
            <a:endParaRPr/>
          </a:p>
        </p:txBody>
      </p:sp>
      <p:sp>
        <p:nvSpPr>
          <p:cNvPr id="168" name="Google Shape;168;p24"/>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p>
            <a:pPr marL="457200" lvl="0" indent="-431800" algn="l" rtl="0">
              <a:lnSpc>
                <a:spcPct val="115000"/>
              </a:lnSpc>
              <a:spcBef>
                <a:spcPts val="600"/>
              </a:spcBef>
              <a:spcAft>
                <a:spcPts val="0"/>
              </a:spcAft>
              <a:buSzPts val="3200"/>
              <a:buChar char="•"/>
            </a:pPr>
            <a:r>
              <a:rPr lang="en-US"/>
              <a:t>How can you ensure </a:t>
            </a:r>
            <a:r>
              <a:rPr lang="en-US" b="1" i="1"/>
              <a:t>all </a:t>
            </a:r>
            <a:r>
              <a:rPr lang="en-US"/>
              <a:t>students are actively engaged in every lesson?</a:t>
            </a:r>
            <a:endParaRPr/>
          </a:p>
          <a:p>
            <a:pPr marL="457200" lvl="0" indent="-431800" algn="l" rtl="0">
              <a:lnSpc>
                <a:spcPct val="115000"/>
              </a:lnSpc>
              <a:spcBef>
                <a:spcPts val="0"/>
              </a:spcBef>
              <a:spcAft>
                <a:spcPts val="0"/>
              </a:spcAft>
              <a:buSzPts val="3200"/>
              <a:buChar char="•"/>
            </a:pPr>
            <a:r>
              <a:rPr lang="en-US"/>
              <a:t>How can you ensure </a:t>
            </a:r>
            <a:r>
              <a:rPr lang="en-US" b="1" i="1"/>
              <a:t>all</a:t>
            </a:r>
            <a:r>
              <a:rPr lang="en-US"/>
              <a:t> students understand the concepts discussed during </a:t>
            </a:r>
            <a:r>
              <a:rPr lang="en-US" b="1" i="1"/>
              <a:t>every</a:t>
            </a:r>
            <a:r>
              <a:rPr lang="en-US" b="1"/>
              <a:t> </a:t>
            </a:r>
            <a:r>
              <a:rPr lang="en-US"/>
              <a:t>lesson?</a:t>
            </a:r>
            <a:endParaRPr/>
          </a:p>
          <a:p>
            <a:pPr marL="457200" lvl="0" indent="-431800" algn="l" rtl="0">
              <a:lnSpc>
                <a:spcPct val="115000"/>
              </a:lnSpc>
              <a:spcBef>
                <a:spcPts val="0"/>
              </a:spcBef>
              <a:spcAft>
                <a:spcPts val="0"/>
              </a:spcAft>
              <a:buSzPts val="3200"/>
              <a:buChar char="•"/>
            </a:pPr>
            <a:r>
              <a:rPr lang="en-US"/>
              <a:t>How will you increase the number and frequency of </a:t>
            </a:r>
            <a:r>
              <a:rPr lang="en-US" b="1" i="1"/>
              <a:t>Opportunities to Respond</a:t>
            </a:r>
            <a:r>
              <a:rPr lang="en-US"/>
              <a:t> that you provide to your students?</a:t>
            </a:r>
            <a:endParaRPr/>
          </a:p>
          <a:p>
            <a:pPr marL="457200" marR="0" lvl="0" indent="-228600" algn="l" rtl="0">
              <a:lnSpc>
                <a:spcPct val="100000"/>
              </a:lnSpc>
              <a:spcBef>
                <a:spcPts val="640"/>
              </a:spcBef>
              <a:spcAft>
                <a:spcPts val="0"/>
              </a:spcAft>
              <a:buClr>
                <a:srgbClr val="FF0000"/>
              </a:buClr>
              <a:buSzPts val="3200"/>
              <a:buFont typeface="Arial"/>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5"/>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b="1"/>
              <a:t>Key Terms</a:t>
            </a:r>
            <a:endParaRPr b="1"/>
          </a:p>
        </p:txBody>
      </p:sp>
      <p:sp>
        <p:nvSpPr>
          <p:cNvPr id="175" name="Google Shape;175;p25"/>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p>
            <a:pPr marL="25400" lvl="0" indent="0" algn="l" rtl="0">
              <a:lnSpc>
                <a:spcPct val="115000"/>
              </a:lnSpc>
              <a:spcBef>
                <a:spcPts val="600"/>
              </a:spcBef>
              <a:spcAft>
                <a:spcPts val="0"/>
              </a:spcAft>
              <a:buClr>
                <a:schemeClr val="dk1"/>
              </a:buClr>
              <a:buSzPts val="1100"/>
              <a:buFont typeface="Arial"/>
              <a:buNone/>
            </a:pPr>
            <a:r>
              <a:rPr lang="en-US" b="1"/>
              <a:t>Opportunity to Respond (OTR)</a:t>
            </a:r>
            <a:r>
              <a:rPr lang="en-US"/>
              <a:t> is “an instructional question, statement or gesture made by the teacher seeking an academic response from students.” </a:t>
            </a:r>
            <a:endParaRPr/>
          </a:p>
          <a:p>
            <a:pPr marL="5511800" lvl="0" indent="431800" algn="l" rtl="0">
              <a:lnSpc>
                <a:spcPct val="115000"/>
              </a:lnSpc>
              <a:spcBef>
                <a:spcPts val="600"/>
              </a:spcBef>
              <a:spcAft>
                <a:spcPts val="0"/>
              </a:spcAft>
              <a:buClr>
                <a:schemeClr val="dk1"/>
              </a:buClr>
              <a:buSzPts val="1100"/>
              <a:buFont typeface="Arial"/>
              <a:buNone/>
            </a:pPr>
            <a:r>
              <a:rPr lang="en-US" sz="2100"/>
              <a:t>(Sprick, Knight, Reinke, &amp; McKale 2006)</a:t>
            </a:r>
            <a:endParaRPr sz="2100"/>
          </a:p>
          <a:p>
            <a:pPr marL="25400" lvl="0" indent="0" algn="l" rtl="0">
              <a:lnSpc>
                <a:spcPct val="115000"/>
              </a:lnSpc>
              <a:spcBef>
                <a:spcPts val="600"/>
              </a:spcBef>
              <a:spcAft>
                <a:spcPts val="0"/>
              </a:spcAft>
              <a:buClr>
                <a:schemeClr val="dk1"/>
              </a:buClr>
              <a:buSzPts val="1100"/>
              <a:buFont typeface="Arial"/>
              <a:buNone/>
            </a:pPr>
            <a:endParaRPr/>
          </a:p>
          <a:p>
            <a:pPr marL="0" lvl="0" indent="0" algn="l" rtl="0">
              <a:lnSpc>
                <a:spcPct val="115000"/>
              </a:lnSpc>
              <a:spcBef>
                <a:spcPts val="600"/>
              </a:spcBef>
              <a:spcAft>
                <a:spcPts val="0"/>
              </a:spcAft>
              <a:buClr>
                <a:schemeClr val="dk1"/>
              </a:buClr>
              <a:buSzPts val="1100"/>
              <a:buFont typeface="Arial"/>
              <a:buNone/>
            </a:pPr>
            <a:endParaRPr/>
          </a:p>
          <a:p>
            <a:pPr marL="0" lvl="0" indent="0" algn="l" rtl="0">
              <a:lnSpc>
                <a:spcPct val="115000"/>
              </a:lnSpc>
              <a:spcBef>
                <a:spcPts val="600"/>
              </a:spcBef>
              <a:spcAft>
                <a:spcPts val="0"/>
              </a:spcAft>
              <a:buClr>
                <a:schemeClr val="dk1"/>
              </a:buClr>
              <a:buSzPts val="1100"/>
              <a:buFont typeface="Arial"/>
              <a:buNone/>
            </a:pP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1" name="Google Shape;181;p26"/>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600" b="1" i="1" dirty="0"/>
              <a:t>The MO SW-PBS Opportunities to Respond Teacher Tool</a:t>
            </a:r>
            <a:endParaRPr sz="3600" b="1" i="1" dirty="0"/>
          </a:p>
        </p:txBody>
      </p:sp>
      <p:sp>
        <p:nvSpPr>
          <p:cNvPr id="182" name="Google Shape;182;p26"/>
          <p:cNvSpPr txBox="1">
            <a:spLocks noGrp="1"/>
          </p:cNvSpPr>
          <p:nvPr>
            <p:ph type="body" idx="1"/>
          </p:nvPr>
        </p:nvSpPr>
        <p:spPr>
          <a:xfrm>
            <a:off x="609600" y="1600200"/>
            <a:ext cx="10008000" cy="4526100"/>
          </a:xfrm>
          <a:prstGeom prst="rect">
            <a:avLst/>
          </a:prstGeom>
        </p:spPr>
        <p:txBody>
          <a:bodyPr spcFirstLastPara="1" wrap="square" lIns="91425" tIns="91425" rIns="91425" bIns="91425" anchor="t" anchorCtr="0">
            <a:noAutofit/>
          </a:bodyPr>
          <a:lstStyle/>
          <a:p>
            <a:pPr marL="457200" lvl="0" indent="-406400" algn="l" rtl="0">
              <a:spcBef>
                <a:spcPts val="640"/>
              </a:spcBef>
              <a:spcAft>
                <a:spcPts val="0"/>
              </a:spcAft>
              <a:buSzPts val="2800"/>
              <a:buChar char="●"/>
            </a:pPr>
            <a:r>
              <a:rPr lang="en-US" sz="2800"/>
              <a:t>Defines the practice, </a:t>
            </a:r>
            <a:endParaRPr sz="2800"/>
          </a:p>
          <a:p>
            <a:pPr marL="457200" lvl="0" indent="-406400" algn="l" rtl="0">
              <a:spcBef>
                <a:spcPts val="0"/>
              </a:spcBef>
              <a:spcAft>
                <a:spcPts val="0"/>
              </a:spcAft>
              <a:buSzPts val="2800"/>
              <a:buChar char="●"/>
            </a:pPr>
            <a:r>
              <a:rPr lang="en-US" sz="2800"/>
              <a:t>Shares research supporting the use and effectiveness of the practice, </a:t>
            </a:r>
            <a:endParaRPr sz="2800"/>
          </a:p>
          <a:p>
            <a:pPr marL="457200" lvl="0" indent="-406400" algn="l" rtl="0">
              <a:spcBef>
                <a:spcPts val="0"/>
              </a:spcBef>
              <a:spcAft>
                <a:spcPts val="0"/>
              </a:spcAft>
              <a:buSzPts val="2800"/>
              <a:buChar char="●"/>
            </a:pPr>
            <a:r>
              <a:rPr lang="en-US" sz="2800"/>
              <a:t>Indicates how the practice aligns to Missouri Teacher Standards, </a:t>
            </a:r>
            <a:endParaRPr sz="2800"/>
          </a:p>
          <a:p>
            <a:pPr marL="457200" lvl="0" indent="-406400" algn="l" rtl="0">
              <a:spcBef>
                <a:spcPts val="0"/>
              </a:spcBef>
              <a:spcAft>
                <a:spcPts val="0"/>
              </a:spcAft>
              <a:buSzPts val="2800"/>
              <a:buChar char="●"/>
            </a:pPr>
            <a:r>
              <a:rPr lang="en-US" sz="2800"/>
              <a:t>Describes an example of the practice, </a:t>
            </a:r>
            <a:endParaRPr sz="2800"/>
          </a:p>
          <a:p>
            <a:pPr marL="457200" lvl="0" indent="-406400" algn="l" rtl="0">
              <a:spcBef>
                <a:spcPts val="0"/>
              </a:spcBef>
              <a:spcAft>
                <a:spcPts val="0"/>
              </a:spcAft>
              <a:buSzPts val="2800"/>
              <a:buChar char="●"/>
            </a:pPr>
            <a:r>
              <a:rPr lang="en-US" sz="2800"/>
              <a:t>Provides steps and examples of how to  implement the practice, </a:t>
            </a:r>
            <a:endParaRPr sz="2800"/>
          </a:p>
          <a:p>
            <a:pPr marL="457200" lvl="0" indent="-406400" algn="l" rtl="0">
              <a:spcBef>
                <a:spcPts val="0"/>
              </a:spcBef>
              <a:spcAft>
                <a:spcPts val="0"/>
              </a:spcAft>
              <a:buSzPts val="2800"/>
              <a:buChar char="●"/>
            </a:pPr>
            <a:r>
              <a:rPr lang="en-US" sz="2800"/>
              <a:t>Lists research references for further study. </a:t>
            </a:r>
            <a:endParaRPr sz="2800"/>
          </a:p>
          <a:p>
            <a:pPr marL="457200" lvl="0" indent="-406400" algn="l" rtl="0">
              <a:spcBef>
                <a:spcPts val="0"/>
              </a:spcBef>
              <a:spcAft>
                <a:spcPts val="0"/>
              </a:spcAft>
              <a:buSzPts val="2800"/>
              <a:buChar char="●"/>
            </a:pPr>
            <a:r>
              <a:rPr lang="en-US" sz="2800"/>
              <a:t>Includes a Self-Assessment </a:t>
            </a:r>
            <a:endParaRPr sz="2800"/>
          </a:p>
          <a:p>
            <a:pPr marL="457200" lvl="0" indent="-406400" algn="l" rtl="0">
              <a:spcBef>
                <a:spcPts val="0"/>
              </a:spcBef>
              <a:spcAft>
                <a:spcPts val="0"/>
              </a:spcAft>
              <a:buSzPts val="2800"/>
              <a:buChar char="●"/>
            </a:pPr>
            <a:r>
              <a:rPr lang="en-US" sz="2800"/>
              <a:t>Includes a Practice Profile</a:t>
            </a:r>
            <a:endParaRPr sz="2800"/>
          </a:p>
        </p:txBody>
      </p:sp>
      <p:sp>
        <p:nvSpPr>
          <p:cNvPr id="180" name="Google Shape;180;p26" descr="Star indicating there is a handout associated with this page."/>
          <p:cNvSpPr/>
          <p:nvPr/>
        </p:nvSpPr>
        <p:spPr>
          <a:xfrm>
            <a:off x="11330100" y="5453600"/>
            <a:ext cx="861900" cy="749400"/>
          </a:xfrm>
          <a:prstGeom prst="star5">
            <a:avLst>
              <a:gd name="adj" fmla="val 19098"/>
              <a:gd name="hf" fmla="val 105146"/>
              <a:gd name="vf" fmla="val 110557"/>
            </a:avLst>
          </a:prstGeom>
          <a:solidFill>
            <a:srgbClr val="009E4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7"/>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Opportunities to Respond (OTRs)</a:t>
            </a:r>
            <a:endParaRPr/>
          </a:p>
        </p:txBody>
      </p:sp>
      <p:sp>
        <p:nvSpPr>
          <p:cNvPr id="188" name="Google Shape;188;p27"/>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Char char="•"/>
            </a:pPr>
            <a:r>
              <a:rPr lang="en-US"/>
              <a:t>Strategies that engage </a:t>
            </a:r>
            <a:r>
              <a:rPr lang="en-US" b="1" i="1"/>
              <a:t>all</a:t>
            </a:r>
            <a:r>
              <a:rPr lang="en-US"/>
              <a:t> students to </a:t>
            </a:r>
            <a:r>
              <a:rPr lang="en-US" b="1" i="1"/>
              <a:t>simultaneously </a:t>
            </a:r>
            <a:r>
              <a:rPr lang="en-US"/>
              <a:t>think about about the content, usually in response to a teacher’s question.</a:t>
            </a:r>
            <a:endParaRPr/>
          </a:p>
          <a:p>
            <a:pPr marL="457200" lvl="0" indent="-431800" algn="l" rtl="0">
              <a:spcBef>
                <a:spcPts val="0"/>
              </a:spcBef>
              <a:spcAft>
                <a:spcPts val="0"/>
              </a:spcAft>
              <a:buSzPts val="3200"/>
              <a:buChar char="•"/>
            </a:pPr>
            <a:r>
              <a:rPr lang="en-US"/>
              <a:t>The higher the </a:t>
            </a:r>
            <a:r>
              <a:rPr lang="en-US" b="1" i="1"/>
              <a:t>number </a:t>
            </a:r>
            <a:r>
              <a:rPr lang="en-US"/>
              <a:t>and </a:t>
            </a:r>
            <a:r>
              <a:rPr lang="en-US" b="1" i="1"/>
              <a:t>frequency </a:t>
            </a:r>
            <a:r>
              <a:rPr lang="en-US"/>
              <a:t>of OTRs, the greater the academic engagement time.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8"/>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The Value of OTRs</a:t>
            </a:r>
            <a:endParaRPr b="1"/>
          </a:p>
        </p:txBody>
      </p:sp>
      <p:sp>
        <p:nvSpPr>
          <p:cNvPr id="194" name="Google Shape;194;p28"/>
          <p:cNvSpPr txBox="1">
            <a:spLocks noGrp="1"/>
          </p:cNvSpPr>
          <p:nvPr>
            <p:ph type="body" idx="1"/>
          </p:nvPr>
        </p:nvSpPr>
        <p:spPr>
          <a:xfrm>
            <a:off x="936150" y="1969725"/>
            <a:ext cx="6181200" cy="4067700"/>
          </a:xfrm>
          <a:prstGeom prst="rect">
            <a:avLst/>
          </a:prstGeom>
        </p:spPr>
        <p:txBody>
          <a:bodyPr spcFirstLastPara="1" wrap="square" lIns="91425" tIns="91425" rIns="91425" bIns="91425" anchor="t" anchorCtr="0">
            <a:noAutofit/>
          </a:bodyPr>
          <a:lstStyle/>
          <a:p>
            <a:pPr marL="457200" lvl="0" indent="-431800" algn="l" rtl="0">
              <a:lnSpc>
                <a:spcPct val="115000"/>
              </a:lnSpc>
              <a:spcBef>
                <a:spcPts val="600"/>
              </a:spcBef>
              <a:spcAft>
                <a:spcPts val="0"/>
              </a:spcAft>
              <a:buSzPts val="3200"/>
              <a:buChar char="•"/>
            </a:pPr>
            <a:r>
              <a:rPr lang="en-US"/>
              <a:t>Builds positive relationships</a:t>
            </a:r>
            <a:endParaRPr/>
          </a:p>
          <a:p>
            <a:pPr marL="457200" lvl="0" indent="-431800" algn="l" rtl="0">
              <a:lnSpc>
                <a:spcPct val="115000"/>
              </a:lnSpc>
              <a:spcBef>
                <a:spcPts val="0"/>
              </a:spcBef>
              <a:spcAft>
                <a:spcPts val="0"/>
              </a:spcAft>
              <a:buSzPts val="3200"/>
              <a:buChar char="•"/>
            </a:pPr>
            <a:r>
              <a:rPr lang="en-US"/>
              <a:t>Promotes expected behavior </a:t>
            </a:r>
            <a:endParaRPr/>
          </a:p>
          <a:p>
            <a:pPr marL="457200" lvl="0" indent="-431800" algn="l" rtl="0">
              <a:lnSpc>
                <a:spcPct val="115000"/>
              </a:lnSpc>
              <a:spcBef>
                <a:spcPts val="0"/>
              </a:spcBef>
              <a:spcAft>
                <a:spcPts val="0"/>
              </a:spcAft>
              <a:buSzPts val="3200"/>
              <a:buChar char="•"/>
            </a:pPr>
            <a:r>
              <a:rPr lang="en-US"/>
              <a:t>Increases academic engagement</a:t>
            </a:r>
            <a:endParaRPr/>
          </a:p>
          <a:p>
            <a:pPr marL="457200" lvl="0" indent="-431800" algn="l" rtl="0">
              <a:lnSpc>
                <a:spcPct val="115000"/>
              </a:lnSpc>
              <a:spcBef>
                <a:spcPts val="0"/>
              </a:spcBef>
              <a:spcAft>
                <a:spcPts val="0"/>
              </a:spcAft>
              <a:buSzPts val="3200"/>
              <a:buChar char="•"/>
            </a:pPr>
            <a:r>
              <a:rPr lang="en-US"/>
              <a:t>Provides formative assessment</a:t>
            </a:r>
            <a:endParaRPr/>
          </a:p>
          <a:p>
            <a:pPr marL="457200" lvl="0" indent="-431800" algn="l" rtl="0">
              <a:lnSpc>
                <a:spcPct val="115000"/>
              </a:lnSpc>
              <a:spcBef>
                <a:spcPts val="0"/>
              </a:spcBef>
              <a:spcAft>
                <a:spcPts val="0"/>
              </a:spcAft>
              <a:buSzPts val="3200"/>
              <a:buChar char="•"/>
            </a:pPr>
            <a:r>
              <a:rPr lang="en-US"/>
              <a:t>Provides assessment of engagement</a:t>
            </a:r>
            <a:endParaRPr/>
          </a:p>
          <a:p>
            <a:pPr marL="457200" lvl="0" indent="-431800" algn="l" rtl="0">
              <a:lnSpc>
                <a:spcPct val="115000"/>
              </a:lnSpc>
              <a:spcBef>
                <a:spcPts val="0"/>
              </a:spcBef>
              <a:spcAft>
                <a:spcPts val="0"/>
              </a:spcAft>
              <a:buSzPts val="3200"/>
              <a:buChar char="•"/>
            </a:pPr>
            <a:r>
              <a:rPr lang="en-US"/>
              <a:t>Elicits immediate feedback</a:t>
            </a:r>
            <a:endParaRPr/>
          </a:p>
          <a:p>
            <a:pPr marL="0" lvl="0" indent="0" algn="l" rtl="0">
              <a:spcBef>
                <a:spcPts val="640"/>
              </a:spcBef>
              <a:spcAft>
                <a:spcPts val="0"/>
              </a:spcAft>
              <a:buNone/>
            </a:pPr>
            <a:endParaRPr/>
          </a:p>
        </p:txBody>
      </p:sp>
      <p:pic>
        <p:nvPicPr>
          <p:cNvPr id="195" name="Google Shape;195;p28" descr="Classroom with teacher in front, students raising hands"/>
          <p:cNvPicPr preferRelativeResize="0"/>
          <p:nvPr/>
        </p:nvPicPr>
        <p:blipFill>
          <a:blip r:embed="rId3">
            <a:alphaModFix/>
          </a:blip>
          <a:stretch>
            <a:fillRect/>
          </a:stretch>
        </p:blipFill>
        <p:spPr>
          <a:xfrm>
            <a:off x="7808175" y="2913079"/>
            <a:ext cx="3877324" cy="218099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9"/>
          <p:cNvSpPr txBox="1">
            <a:spLocks noGrp="1"/>
          </p:cNvSpPr>
          <p:nvPr>
            <p:ph type="title"/>
          </p:nvPr>
        </p:nvSpPr>
        <p:spPr>
          <a:xfrm>
            <a:off x="1962510" y="491685"/>
            <a:ext cx="9818100" cy="92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0B050"/>
                </a:solidFill>
              </a:rPr>
              <a:t>Activity #1</a:t>
            </a:r>
            <a:r>
              <a:rPr lang="en-US"/>
              <a:t> </a:t>
            </a:r>
            <a:r>
              <a:rPr lang="en-US">
                <a:solidFill>
                  <a:srgbClr val="FF0000"/>
                </a:solidFill>
              </a:rPr>
              <a:t>How Many OTRs? </a:t>
            </a:r>
            <a:endParaRPr/>
          </a:p>
        </p:txBody>
      </p:sp>
      <p:sp>
        <p:nvSpPr>
          <p:cNvPr id="201" name="Google Shape;201;p29"/>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rmAutofit fontScale="92500" lnSpcReduction="20000"/>
          </a:bodyPr>
          <a:lstStyle/>
          <a:p>
            <a:pPr marL="25400" lvl="0" indent="0" algn="l" rtl="0">
              <a:lnSpc>
                <a:spcPct val="115000"/>
              </a:lnSpc>
              <a:spcBef>
                <a:spcPts val="600"/>
              </a:spcBef>
              <a:spcAft>
                <a:spcPts val="0"/>
              </a:spcAft>
              <a:buNone/>
            </a:pPr>
            <a:r>
              <a:rPr lang="en-US" sz="3000" dirty="0">
                <a:solidFill>
                  <a:schemeClr val="dk1"/>
                </a:solidFill>
              </a:rPr>
              <a:t>Shortly after science class started, the teacher announced</a:t>
            </a:r>
            <a:r>
              <a:rPr lang="en-US" sz="3000" i="1" dirty="0">
                <a:solidFill>
                  <a:schemeClr val="dk1"/>
                </a:solidFill>
              </a:rPr>
              <a:t>, “We have a small block of ice and the same sized block of butter. Tell your neighbor which one would melt first.” </a:t>
            </a:r>
            <a:r>
              <a:rPr lang="en-US" sz="3000" dirty="0">
                <a:solidFill>
                  <a:schemeClr val="dk1"/>
                </a:solidFill>
              </a:rPr>
              <a:t>A few seconds later the teacher said,</a:t>
            </a:r>
            <a:r>
              <a:rPr lang="en-US" sz="3000" i="1" dirty="0">
                <a:solidFill>
                  <a:schemeClr val="dk1"/>
                </a:solidFill>
              </a:rPr>
              <a:t> “Please write down in one sentence an explanation for your answer.” </a:t>
            </a:r>
            <a:r>
              <a:rPr lang="en-US" sz="3000" dirty="0">
                <a:solidFill>
                  <a:schemeClr val="dk1"/>
                </a:solidFill>
              </a:rPr>
              <a:t>A few minutes later, the teacher told students to share with their neighbor what they had written. Shortly thereafter, the teacher called on one student to tell the class her answer. The teacher then asked the class to raise their hand if they agreed with the answer. Then the teacher asked students to give a thumb down if anyone disagreed.</a:t>
            </a:r>
            <a:r>
              <a:rPr lang="en-US" sz="3000" i="1" dirty="0">
                <a:solidFill>
                  <a:schemeClr val="dk1"/>
                </a:solidFill>
              </a:rPr>
              <a:t>                          </a:t>
            </a:r>
          </a:p>
          <a:p>
            <a:pPr marL="25400" lvl="0" indent="0" algn="l" rtl="0">
              <a:lnSpc>
                <a:spcPct val="115000"/>
              </a:lnSpc>
              <a:spcBef>
                <a:spcPts val="600"/>
              </a:spcBef>
              <a:spcAft>
                <a:spcPts val="0"/>
              </a:spcAft>
              <a:buNone/>
            </a:pPr>
            <a:r>
              <a:rPr lang="en-US" sz="2400" i="1" dirty="0">
                <a:solidFill>
                  <a:schemeClr val="dk1"/>
                </a:solidFill>
              </a:rPr>
              <a:t>								(source: Geoffrey Colvin)</a:t>
            </a:r>
            <a:endParaRPr dirty="0"/>
          </a:p>
        </p:txBody>
      </p:sp>
      <p:sp>
        <p:nvSpPr>
          <p:cNvPr id="202" name="Google Shape;202;p29" descr="Star indicating there is a handout associated with this page."/>
          <p:cNvSpPr/>
          <p:nvPr/>
        </p:nvSpPr>
        <p:spPr>
          <a:xfrm>
            <a:off x="11238625" y="105649"/>
            <a:ext cx="861900" cy="856375"/>
          </a:xfrm>
          <a:prstGeom prst="star5">
            <a:avLst>
              <a:gd name="adj" fmla="val 19098"/>
              <a:gd name="hf" fmla="val 105146"/>
              <a:gd name="vf" fmla="val 110557"/>
            </a:avLst>
          </a:prstGeom>
          <a:solidFill>
            <a:srgbClr val="009E4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0"/>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How Many OTRs? </a:t>
            </a:r>
            <a:endParaRPr b="1"/>
          </a:p>
        </p:txBody>
      </p:sp>
      <p:sp>
        <p:nvSpPr>
          <p:cNvPr id="208" name="Google Shape;208;p30"/>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25400" lvl="0" indent="0" algn="l" rtl="0">
              <a:lnSpc>
                <a:spcPct val="115000"/>
              </a:lnSpc>
              <a:spcBef>
                <a:spcPts val="600"/>
              </a:spcBef>
              <a:spcAft>
                <a:spcPts val="0"/>
              </a:spcAft>
              <a:buNone/>
            </a:pPr>
            <a:r>
              <a:rPr lang="en-US" sz="2750"/>
              <a:t>Shortly after science class started, the teacher announced</a:t>
            </a:r>
            <a:r>
              <a:rPr lang="en-US" sz="2750" i="1"/>
              <a:t>, “We have a small block of ice and the same sized block of butter. </a:t>
            </a:r>
            <a:r>
              <a:rPr lang="en-US" sz="2750" i="1">
                <a:highlight>
                  <a:srgbClr val="FFFF00"/>
                </a:highlight>
              </a:rPr>
              <a:t>Tell your neighbor which one would melt first.”</a:t>
            </a:r>
            <a:r>
              <a:rPr lang="en-US" sz="2750" i="1"/>
              <a:t> </a:t>
            </a:r>
            <a:r>
              <a:rPr lang="en-US" sz="2750"/>
              <a:t>A few seconds later the teacher said,</a:t>
            </a:r>
            <a:r>
              <a:rPr lang="en-US" sz="2750" i="1"/>
              <a:t> </a:t>
            </a:r>
            <a:r>
              <a:rPr lang="en-US" sz="2750" i="1">
                <a:highlight>
                  <a:srgbClr val="00FF00"/>
                </a:highlight>
              </a:rPr>
              <a:t>“Please write down in one sentence an explanation for your answer.” </a:t>
            </a:r>
            <a:r>
              <a:rPr lang="en-US" sz="2750"/>
              <a:t>A few minutes later, the teacher told students to </a:t>
            </a:r>
            <a:r>
              <a:rPr lang="en-US" sz="2750">
                <a:highlight>
                  <a:srgbClr val="FFFF00"/>
                </a:highlight>
              </a:rPr>
              <a:t>share with their neighbor what they had written. </a:t>
            </a:r>
            <a:r>
              <a:rPr lang="en-US" sz="2750"/>
              <a:t>Shortly thereafter, the teacher </a:t>
            </a:r>
            <a:r>
              <a:rPr lang="en-US" sz="2750">
                <a:highlight>
                  <a:srgbClr val="FFFF00"/>
                </a:highlight>
              </a:rPr>
              <a:t>called on one student to tell the class her answer</a:t>
            </a:r>
            <a:r>
              <a:rPr lang="en-US" sz="2750"/>
              <a:t>. The </a:t>
            </a:r>
            <a:r>
              <a:rPr lang="en-US" sz="2750">
                <a:highlight>
                  <a:srgbClr val="FF00FF"/>
                </a:highlight>
              </a:rPr>
              <a:t>teacher then asked to the class to raise their hand </a:t>
            </a:r>
            <a:r>
              <a:rPr lang="en-US" sz="2750"/>
              <a:t>if they agreed with the answer. Then the </a:t>
            </a:r>
            <a:r>
              <a:rPr lang="en-US" sz="2750">
                <a:highlight>
                  <a:srgbClr val="FF00FF"/>
                </a:highlight>
              </a:rPr>
              <a:t>teacher asked students to give a thumb down if anyone disagreed</a:t>
            </a:r>
            <a:r>
              <a:rPr lang="en-US" sz="2750" i="1">
                <a:highlight>
                  <a:srgbClr val="FF00FF"/>
                </a:highlight>
              </a:rPr>
              <a:t>.</a:t>
            </a:r>
            <a:r>
              <a:rPr lang="en-US" sz="2750" i="1"/>
              <a:t>                    	                                  (</a:t>
            </a:r>
            <a:r>
              <a:rPr lang="en-US" sz="2750" b="1" i="1"/>
              <a:t>Colvin)</a:t>
            </a:r>
            <a:endParaRPr sz="275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1"/>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Elements to Consider when Using OTRs</a:t>
            </a:r>
            <a:endParaRPr b="1"/>
          </a:p>
        </p:txBody>
      </p:sp>
      <p:sp>
        <p:nvSpPr>
          <p:cNvPr id="214" name="Google Shape;214;p31"/>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Char char="•"/>
            </a:pPr>
            <a:r>
              <a:rPr lang="en-US"/>
              <a:t>Academically relevant questions.</a:t>
            </a:r>
            <a:endParaRPr/>
          </a:p>
          <a:p>
            <a:pPr marL="457200" lvl="0" indent="-431800" algn="l" rtl="0">
              <a:spcBef>
                <a:spcPts val="0"/>
              </a:spcBef>
              <a:spcAft>
                <a:spcPts val="0"/>
              </a:spcAft>
              <a:buSzPts val="3200"/>
              <a:buChar char="•"/>
            </a:pPr>
            <a:r>
              <a:rPr lang="en-US"/>
              <a:t>Variety and unpredictability</a:t>
            </a:r>
            <a:endParaRPr/>
          </a:p>
          <a:p>
            <a:pPr marL="457200" lvl="0" indent="-431800" algn="l" rtl="0">
              <a:spcBef>
                <a:spcPts val="0"/>
              </a:spcBef>
              <a:spcAft>
                <a:spcPts val="0"/>
              </a:spcAft>
              <a:buSzPts val="3200"/>
              <a:buChar char="•"/>
            </a:pPr>
            <a:r>
              <a:rPr lang="en-US"/>
              <a:t>Use OTRs to stimulate interest, challenge the class and avoid predictability</a:t>
            </a:r>
            <a:endParaRPr/>
          </a:p>
          <a:p>
            <a:pPr marL="457200" lvl="0" indent="-431800" algn="l" rtl="0">
              <a:spcBef>
                <a:spcPts val="0"/>
              </a:spcBef>
              <a:spcAft>
                <a:spcPts val="0"/>
              </a:spcAft>
              <a:buSzPts val="3200"/>
              <a:buChar char="•"/>
            </a:pPr>
            <a:r>
              <a:rPr lang="en-US"/>
              <a:t>Brisk pace</a:t>
            </a:r>
            <a:endParaRPr/>
          </a:p>
          <a:p>
            <a:pPr marL="457200" lvl="0" indent="-431800" algn="l" rtl="0">
              <a:spcBef>
                <a:spcPts val="0"/>
              </a:spcBef>
              <a:spcAft>
                <a:spcPts val="0"/>
              </a:spcAft>
              <a:buSzPts val="3200"/>
              <a:buChar char="•"/>
            </a:pPr>
            <a:r>
              <a:rPr lang="en-US"/>
              <a:t>Provide </a:t>
            </a:r>
            <a:r>
              <a:rPr lang="en-US" i="1"/>
              <a:t>all</a:t>
            </a:r>
            <a:r>
              <a:rPr lang="en-US"/>
              <a:t> students with OTRs</a:t>
            </a:r>
            <a:endParaRPr/>
          </a:p>
          <a:p>
            <a:pPr marL="457200" lvl="0" indent="-431800" algn="l" rtl="0">
              <a:spcBef>
                <a:spcPts val="0"/>
              </a:spcBef>
              <a:spcAft>
                <a:spcPts val="0"/>
              </a:spcAft>
              <a:buSzPts val="3200"/>
              <a:buChar char="•"/>
            </a:pPr>
            <a:r>
              <a:rPr lang="en-US"/>
              <a:t>Monitor and adjust</a:t>
            </a:r>
            <a:endParaRPr/>
          </a:p>
          <a:p>
            <a:pPr marL="0" lvl="0" indent="0" algn="l" rtl="0">
              <a:spcBef>
                <a:spcPts val="64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32" descr="Male teacher at head of classroom."/>
          <p:cNvPicPr preferRelativeResize="0"/>
          <p:nvPr/>
        </p:nvPicPr>
        <p:blipFill rotWithShape="1">
          <a:blip r:embed="rId3">
            <a:alphaModFix/>
          </a:blip>
          <a:srcRect t="11341" b="11302"/>
          <a:stretch/>
        </p:blipFill>
        <p:spPr>
          <a:xfrm>
            <a:off x="0" y="0"/>
            <a:ext cx="12191999" cy="6290325"/>
          </a:xfrm>
          <a:prstGeom prst="rect">
            <a:avLst/>
          </a:prstGeom>
          <a:noFill/>
          <a:ln>
            <a:noFill/>
          </a:ln>
        </p:spPr>
      </p:pic>
      <p:sp>
        <p:nvSpPr>
          <p:cNvPr id="220" name="Google Shape;220;p32"/>
          <p:cNvSpPr>
            <a:spLocks noGrp="1"/>
          </p:cNvSpPr>
          <p:nvPr>
            <p:ph type="title" idx="4294967295"/>
          </p:nvPr>
        </p:nvSpPr>
        <p:spPr>
          <a:xfrm>
            <a:off x="188575" y="232225"/>
            <a:ext cx="4908900" cy="861000"/>
          </a:xfrm>
          <a:prstGeom prst="roundRect">
            <a:avLst>
              <a:gd name="adj" fmla="val 16667"/>
            </a:avLst>
          </a:prstGeom>
          <a:solidFill>
            <a:schemeClr val="lt2"/>
          </a:solidFill>
          <a:ln w="76200" cap="flat" cmpd="sng">
            <a:solidFill>
              <a:schemeClr val="dk1"/>
            </a:solidFill>
            <a:prstDash val="solid"/>
            <a:round/>
            <a:headEnd type="none" w="sm" len="sm"/>
            <a:tailEnd type="none" w="sm" len="sm"/>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000000"/>
                </a:solidFill>
                <a:effectLst/>
                <a:uLnTx/>
                <a:uFillTx/>
                <a:latin typeface="Calibri"/>
                <a:ea typeface="Calibri"/>
                <a:cs typeface="Calibri"/>
                <a:sym typeface="Calibri"/>
              </a:rPr>
              <a:t>Relevant Questions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33" descr="Female teacher calling on student"/>
          <p:cNvPicPr preferRelativeResize="0"/>
          <p:nvPr/>
        </p:nvPicPr>
        <p:blipFill rotWithShape="1">
          <a:blip r:embed="rId3">
            <a:alphaModFix/>
          </a:blip>
          <a:srcRect t="8509" b="14277"/>
          <a:stretch/>
        </p:blipFill>
        <p:spPr>
          <a:xfrm>
            <a:off x="0" y="0"/>
            <a:ext cx="12237851" cy="6305674"/>
          </a:xfrm>
          <a:prstGeom prst="rect">
            <a:avLst/>
          </a:prstGeom>
          <a:noFill/>
          <a:ln>
            <a:noFill/>
          </a:ln>
        </p:spPr>
      </p:pic>
      <p:sp>
        <p:nvSpPr>
          <p:cNvPr id="226" name="Google Shape;226;p33"/>
          <p:cNvSpPr>
            <a:spLocks noGrp="1"/>
          </p:cNvSpPr>
          <p:nvPr>
            <p:ph type="title" idx="4294967295"/>
          </p:nvPr>
        </p:nvSpPr>
        <p:spPr>
          <a:xfrm>
            <a:off x="5664325" y="323800"/>
            <a:ext cx="6394200" cy="1311600"/>
          </a:xfrm>
          <a:prstGeom prst="roundRect">
            <a:avLst>
              <a:gd name="adj" fmla="val 16667"/>
            </a:avLst>
          </a:prstGeom>
          <a:solidFill>
            <a:schemeClr val="lt2"/>
          </a:solidFill>
          <a:ln w="76200" cap="flat" cmpd="sng">
            <a:solidFill>
              <a:schemeClr val="dk1"/>
            </a:solidFill>
            <a:prstDash val="solid"/>
            <a:round/>
            <a:headEnd type="none" w="sm" len="sm"/>
            <a:tailEnd type="none" w="sm" len="sm"/>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300" b="1" i="0" u="none" strike="noStrike" kern="0" cap="none" spc="0" normalizeH="0" baseline="0" noProof="0" dirty="0">
                <a:ln>
                  <a:noFill/>
                </a:ln>
                <a:solidFill>
                  <a:srgbClr val="000000"/>
                </a:solidFill>
                <a:effectLst/>
                <a:uLnTx/>
                <a:uFillTx/>
                <a:latin typeface="Calibri"/>
                <a:ea typeface="Calibri"/>
                <a:cs typeface="Calibri"/>
                <a:sym typeface="Calibri"/>
              </a:rPr>
              <a:t>Varied &amp; Unpredictable Questions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34" descr="Male student with hand raised."/>
          <p:cNvPicPr preferRelativeResize="0"/>
          <p:nvPr/>
        </p:nvPicPr>
        <p:blipFill rotWithShape="1">
          <a:blip r:embed="rId3">
            <a:alphaModFix/>
          </a:blip>
          <a:srcRect l="510" t="754" r="-510" b="22299"/>
          <a:stretch/>
        </p:blipFill>
        <p:spPr>
          <a:xfrm>
            <a:off x="-10900" y="0"/>
            <a:ext cx="12213799" cy="6275001"/>
          </a:xfrm>
          <a:prstGeom prst="rect">
            <a:avLst/>
          </a:prstGeom>
          <a:noFill/>
          <a:ln>
            <a:noFill/>
          </a:ln>
        </p:spPr>
      </p:pic>
      <p:sp>
        <p:nvSpPr>
          <p:cNvPr id="232" name="Google Shape;232;p34"/>
          <p:cNvSpPr>
            <a:spLocks noGrp="1"/>
          </p:cNvSpPr>
          <p:nvPr>
            <p:ph type="title" idx="4294967295"/>
          </p:nvPr>
        </p:nvSpPr>
        <p:spPr>
          <a:xfrm>
            <a:off x="6261975" y="305500"/>
            <a:ext cx="5796000" cy="1404600"/>
          </a:xfrm>
          <a:prstGeom prst="roundRect">
            <a:avLst>
              <a:gd name="adj" fmla="val 16667"/>
            </a:avLst>
          </a:prstGeom>
          <a:solidFill>
            <a:schemeClr val="lt2"/>
          </a:solidFill>
          <a:ln w="76200" cap="flat" cmpd="sng">
            <a:solidFill>
              <a:schemeClr val="dk1"/>
            </a:solidFill>
            <a:prstDash val="solid"/>
            <a:round/>
            <a:headEnd type="none" w="sm" len="sm"/>
            <a:tailEnd type="none" w="sm" len="sm"/>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Stimulating &amp; Challenging Questions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 name="Title 1">
            <a:extLst>
              <a:ext uri="{FF2B5EF4-FFF2-40B4-BE49-F238E27FC236}">
                <a16:creationId xmlns:a16="http://schemas.microsoft.com/office/drawing/2014/main" id="{B1917B45-BDE9-6B89-7FCF-F73FC7757023}"/>
              </a:ext>
            </a:extLst>
          </p:cNvPr>
          <p:cNvSpPr>
            <a:spLocks noGrp="1"/>
          </p:cNvSpPr>
          <p:nvPr>
            <p:ph type="title"/>
          </p:nvPr>
        </p:nvSpPr>
        <p:spPr>
          <a:xfrm>
            <a:off x="609600" y="-1143000"/>
            <a:ext cx="10972800" cy="1143000"/>
          </a:xfrm>
        </p:spPr>
        <p:txBody>
          <a:bodyPr spcFirstLastPara="1" wrap="square" lIns="91425" tIns="91425" rIns="91425" bIns="91425" anchor="b" anchorCtr="0">
            <a:noAutofit/>
          </a:bodyPr>
          <a:lstStyle/>
          <a:p>
            <a:r>
              <a:rPr lang="en-US" dirty="0"/>
              <a:t>Brisk Pace and Group &amp; Solo Questions</a:t>
            </a:r>
          </a:p>
        </p:txBody>
      </p:sp>
      <p:pic>
        <p:nvPicPr>
          <p:cNvPr id="237" name="Google Shape;237;p35" descr="Female teacher smiling"/>
          <p:cNvPicPr preferRelativeResize="0"/>
          <p:nvPr/>
        </p:nvPicPr>
        <p:blipFill rotWithShape="1">
          <a:blip r:embed="rId3">
            <a:alphaModFix/>
          </a:blip>
          <a:srcRect b="22427"/>
          <a:stretch/>
        </p:blipFill>
        <p:spPr>
          <a:xfrm>
            <a:off x="0" y="0"/>
            <a:ext cx="12192000" cy="6305675"/>
          </a:xfrm>
          <a:prstGeom prst="rect">
            <a:avLst/>
          </a:prstGeom>
          <a:noFill/>
          <a:ln>
            <a:noFill/>
          </a:ln>
        </p:spPr>
      </p:pic>
      <p:sp>
        <p:nvSpPr>
          <p:cNvPr id="238" name="Google Shape;238;p35"/>
          <p:cNvSpPr/>
          <p:nvPr/>
        </p:nvSpPr>
        <p:spPr>
          <a:xfrm>
            <a:off x="188575" y="232225"/>
            <a:ext cx="5681100" cy="8610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0" b="1" dirty="0">
                <a:latin typeface="Calibri"/>
                <a:ea typeface="Calibri"/>
                <a:cs typeface="Calibri"/>
                <a:sym typeface="Calibri"/>
              </a:rPr>
              <a:t>Brisk Pace of Questions</a:t>
            </a:r>
            <a:endParaRPr sz="4000" b="1" dirty="0">
              <a:latin typeface="Calibri"/>
              <a:ea typeface="Calibri"/>
              <a:cs typeface="Calibri"/>
              <a:sym typeface="Calibri"/>
            </a:endParaRPr>
          </a:p>
        </p:txBody>
      </p:sp>
      <p:sp>
        <p:nvSpPr>
          <p:cNvPr id="239" name="Google Shape;239;p35"/>
          <p:cNvSpPr/>
          <p:nvPr/>
        </p:nvSpPr>
        <p:spPr>
          <a:xfrm>
            <a:off x="5869675" y="5366925"/>
            <a:ext cx="5937600" cy="8610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400" b="1">
                <a:latin typeface="Calibri"/>
                <a:ea typeface="Calibri"/>
                <a:cs typeface="Calibri"/>
                <a:sym typeface="Calibri"/>
              </a:rPr>
              <a:t>Group &amp; Solo Questions</a:t>
            </a:r>
            <a:endParaRPr sz="4400" b="1">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36" descr="Male teacher writing on white board"/>
          <p:cNvPicPr preferRelativeResize="0"/>
          <p:nvPr/>
        </p:nvPicPr>
        <p:blipFill rotWithShape="1">
          <a:blip r:embed="rId3">
            <a:alphaModFix/>
          </a:blip>
          <a:srcRect t="11549" b="11711"/>
          <a:stretch/>
        </p:blipFill>
        <p:spPr>
          <a:xfrm>
            <a:off x="0" y="0"/>
            <a:ext cx="12271200" cy="6290326"/>
          </a:xfrm>
          <a:prstGeom prst="rect">
            <a:avLst/>
          </a:prstGeom>
          <a:noFill/>
          <a:ln>
            <a:noFill/>
          </a:ln>
        </p:spPr>
      </p:pic>
      <p:sp>
        <p:nvSpPr>
          <p:cNvPr id="245" name="Google Shape;245;p36"/>
          <p:cNvSpPr>
            <a:spLocks noGrp="1"/>
          </p:cNvSpPr>
          <p:nvPr>
            <p:ph type="title" idx="4294967295"/>
          </p:nvPr>
        </p:nvSpPr>
        <p:spPr>
          <a:xfrm>
            <a:off x="188575" y="232225"/>
            <a:ext cx="4990200" cy="1421700"/>
          </a:xfrm>
          <a:prstGeom prst="roundRect">
            <a:avLst>
              <a:gd name="adj" fmla="val 16667"/>
            </a:avLst>
          </a:prstGeom>
          <a:solidFill>
            <a:schemeClr val="lt2"/>
          </a:solidFill>
          <a:ln w="76200" cap="flat" cmpd="sng">
            <a:solidFill>
              <a:schemeClr val="dk1"/>
            </a:solidFill>
            <a:prstDash val="solid"/>
            <a:round/>
            <a:headEnd type="none" w="sm" len="sm"/>
            <a:tailEnd type="none" w="sm" len="sm"/>
          </a:ln>
          <a:effectLst/>
        </p:spPr>
        <p:txBody>
          <a:bodyPr rot="0" spcFirstLastPara="1" vertOverflow="overflow" horzOverflow="overflow" vert="horz" wrap="square" lIns="91425" tIns="91425" rIns="91425" bIns="9142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000000"/>
                </a:solidFill>
                <a:effectLst/>
                <a:uLnTx/>
                <a:uFillTx/>
                <a:latin typeface="Calibri"/>
                <a:ea typeface="Calibri"/>
                <a:cs typeface="Calibri"/>
                <a:sym typeface="Calibri"/>
              </a:rPr>
              <a:t>Provide </a:t>
            </a:r>
            <a:r>
              <a:rPr kumimoji="0" lang="en-US" sz="4000" b="1" i="1" u="none" strike="noStrike" kern="0" cap="none" spc="0" normalizeH="0" baseline="0" noProof="0" dirty="0">
                <a:ln>
                  <a:noFill/>
                </a:ln>
                <a:solidFill>
                  <a:srgbClr val="000000"/>
                </a:solidFill>
                <a:effectLst/>
                <a:uLnTx/>
                <a:uFillTx/>
                <a:latin typeface="Calibri"/>
                <a:ea typeface="Calibri"/>
                <a:cs typeface="Calibri"/>
                <a:sym typeface="Calibri"/>
              </a:rPr>
              <a:t>ALL </a:t>
            </a:r>
            <a:r>
              <a:rPr kumimoji="0" lang="en-US" sz="4000" b="1" i="0" u="none" strike="noStrike" kern="0" cap="none" spc="0" normalizeH="0" baseline="0" noProof="0" dirty="0">
                <a:ln>
                  <a:noFill/>
                </a:ln>
                <a:solidFill>
                  <a:srgbClr val="000000"/>
                </a:solidFill>
                <a:effectLst/>
                <a:uLnTx/>
                <a:uFillTx/>
                <a:latin typeface="Calibri"/>
                <a:ea typeface="Calibri"/>
                <a:cs typeface="Calibri"/>
                <a:sym typeface="Calibri"/>
              </a:rPr>
              <a:t>Students with OTR’s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7"/>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Level of Student Accuracy Informs Instruction</a:t>
            </a:r>
            <a:endParaRPr b="1"/>
          </a:p>
        </p:txBody>
      </p:sp>
      <p:sp>
        <p:nvSpPr>
          <p:cNvPr id="251" name="Google Shape;251;p37"/>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Clr>
                <a:schemeClr val="dk1"/>
              </a:buClr>
              <a:buSzPts val="1100"/>
              <a:buFont typeface="Arial"/>
              <a:buNone/>
            </a:pPr>
            <a:r>
              <a:rPr lang="en-US" b="1"/>
              <a:t>New material</a:t>
            </a:r>
            <a:r>
              <a:rPr lang="en-US"/>
              <a:t>:  a minimum of ____ responses per minute with ____ accuracy.</a:t>
            </a:r>
            <a:endParaRPr/>
          </a:p>
          <a:p>
            <a:pPr marL="0" lvl="0" indent="0" algn="l" rtl="0">
              <a:spcBef>
                <a:spcPts val="640"/>
              </a:spcBef>
              <a:spcAft>
                <a:spcPts val="0"/>
              </a:spcAft>
              <a:buClr>
                <a:schemeClr val="dk1"/>
              </a:buClr>
              <a:buSzPts val="1100"/>
              <a:buFont typeface="Arial"/>
              <a:buNone/>
            </a:pPr>
            <a:endParaRPr/>
          </a:p>
          <a:p>
            <a:pPr marL="0" lvl="0" indent="0" algn="l" rtl="0">
              <a:spcBef>
                <a:spcPts val="640"/>
              </a:spcBef>
              <a:spcAft>
                <a:spcPts val="0"/>
              </a:spcAft>
              <a:buClr>
                <a:schemeClr val="dk1"/>
              </a:buClr>
              <a:buSzPts val="1100"/>
              <a:buFont typeface="Arial"/>
              <a:buNone/>
            </a:pPr>
            <a:r>
              <a:rPr lang="en-US"/>
              <a:t>Review of </a:t>
            </a:r>
            <a:r>
              <a:rPr lang="en-US" b="1"/>
              <a:t>previously learned material</a:t>
            </a:r>
            <a:r>
              <a:rPr lang="en-US"/>
              <a:t>: ____ responses per minute with ____ accuracy.</a:t>
            </a:r>
            <a:endParaRPr/>
          </a:p>
          <a:p>
            <a:pPr marL="0" lvl="0" indent="0" algn="l" rtl="0">
              <a:spcBef>
                <a:spcPts val="640"/>
              </a:spcBef>
              <a:spcAft>
                <a:spcPts val="0"/>
              </a:spcAft>
              <a:buNone/>
            </a:pPr>
            <a:endParaRPr/>
          </a:p>
          <a:p>
            <a:pPr marL="0" lvl="0" indent="0" algn="l" rtl="0">
              <a:lnSpc>
                <a:spcPct val="115000"/>
              </a:lnSpc>
              <a:spcBef>
                <a:spcPts val="0"/>
              </a:spcBef>
              <a:spcAft>
                <a:spcPts val="0"/>
              </a:spcAft>
              <a:buNone/>
            </a:pPr>
            <a:endParaRPr sz="1400">
              <a:latin typeface="Arial"/>
              <a:ea typeface="Arial"/>
              <a:cs typeface="Arial"/>
              <a:sym typeface="Arial"/>
            </a:endParaRPr>
          </a:p>
          <a:p>
            <a:pPr marL="0" lvl="0" indent="0" algn="l" rtl="0">
              <a:lnSpc>
                <a:spcPct val="115000"/>
              </a:lnSpc>
              <a:spcBef>
                <a:spcPts val="0"/>
              </a:spcBef>
              <a:spcAft>
                <a:spcPts val="0"/>
              </a:spcAft>
              <a:buNone/>
            </a:pPr>
            <a:endParaRPr sz="1400">
              <a:latin typeface="Arial"/>
              <a:ea typeface="Arial"/>
              <a:cs typeface="Arial"/>
              <a:sym typeface="Arial"/>
            </a:endParaRPr>
          </a:p>
          <a:p>
            <a:pPr marL="0" lvl="0" indent="0" algn="l" rtl="0">
              <a:lnSpc>
                <a:spcPct val="115000"/>
              </a:lnSpc>
              <a:spcBef>
                <a:spcPts val="0"/>
              </a:spcBef>
              <a:spcAft>
                <a:spcPts val="0"/>
              </a:spcAft>
              <a:buNone/>
            </a:pPr>
            <a:endParaRPr sz="1400">
              <a:latin typeface="Arial"/>
              <a:ea typeface="Arial"/>
              <a:cs typeface="Arial"/>
              <a:sym typeface="Arial"/>
            </a:endParaRPr>
          </a:p>
          <a:p>
            <a:pPr marL="0" lvl="0" indent="0" algn="l" rtl="0">
              <a:spcBef>
                <a:spcPts val="640"/>
              </a:spcBef>
              <a:spcAft>
                <a:spcPts val="0"/>
              </a:spcAft>
              <a:buNone/>
            </a:pPr>
            <a:endParaRPr/>
          </a:p>
        </p:txBody>
      </p:sp>
      <p:sp>
        <p:nvSpPr>
          <p:cNvPr id="252" name="Google Shape;252;p37"/>
          <p:cNvSpPr txBox="1"/>
          <p:nvPr/>
        </p:nvSpPr>
        <p:spPr>
          <a:xfrm>
            <a:off x="5659500" y="1538000"/>
            <a:ext cx="873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600" b="1" i="1">
                <a:solidFill>
                  <a:schemeClr val="dk1"/>
                </a:solidFill>
                <a:latin typeface="Calibri"/>
                <a:ea typeface="Calibri"/>
                <a:cs typeface="Calibri"/>
                <a:sym typeface="Calibri"/>
              </a:rPr>
              <a:t>4-6</a:t>
            </a:r>
            <a:endParaRPr sz="3600" b="1" i="1">
              <a:solidFill>
                <a:schemeClr val="dk1"/>
              </a:solidFill>
              <a:latin typeface="Calibri"/>
              <a:ea typeface="Calibri"/>
              <a:cs typeface="Calibri"/>
              <a:sym typeface="Calibri"/>
            </a:endParaRPr>
          </a:p>
        </p:txBody>
      </p:sp>
      <p:sp>
        <p:nvSpPr>
          <p:cNvPr id="253" name="Google Shape;253;p37"/>
          <p:cNvSpPr txBox="1"/>
          <p:nvPr/>
        </p:nvSpPr>
        <p:spPr>
          <a:xfrm>
            <a:off x="609607" y="2058164"/>
            <a:ext cx="12306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600" b="1" i="1">
                <a:solidFill>
                  <a:schemeClr val="dk1"/>
                </a:solidFill>
                <a:latin typeface="Calibri"/>
                <a:ea typeface="Calibri"/>
                <a:cs typeface="Calibri"/>
                <a:sym typeface="Calibri"/>
              </a:rPr>
              <a:t>80%</a:t>
            </a:r>
            <a:endParaRPr sz="3600" b="1" i="1">
              <a:solidFill>
                <a:schemeClr val="dk1"/>
              </a:solidFill>
              <a:latin typeface="Calibri"/>
              <a:ea typeface="Calibri"/>
              <a:cs typeface="Calibri"/>
              <a:sym typeface="Calibri"/>
            </a:endParaRPr>
          </a:p>
        </p:txBody>
      </p:sp>
      <p:sp>
        <p:nvSpPr>
          <p:cNvPr id="254" name="Google Shape;254;p37"/>
          <p:cNvSpPr txBox="1"/>
          <p:nvPr/>
        </p:nvSpPr>
        <p:spPr>
          <a:xfrm>
            <a:off x="7156625" y="3191425"/>
            <a:ext cx="12306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600" b="1" i="1">
                <a:solidFill>
                  <a:schemeClr val="dk1"/>
                </a:solidFill>
                <a:latin typeface="Calibri"/>
                <a:ea typeface="Calibri"/>
                <a:cs typeface="Calibri"/>
                <a:sym typeface="Calibri"/>
              </a:rPr>
              <a:t>8-12</a:t>
            </a:r>
            <a:endParaRPr sz="3600" b="1" i="1">
              <a:solidFill>
                <a:schemeClr val="dk1"/>
              </a:solidFill>
              <a:latin typeface="Calibri"/>
              <a:ea typeface="Calibri"/>
              <a:cs typeface="Calibri"/>
              <a:sym typeface="Calibri"/>
            </a:endParaRPr>
          </a:p>
        </p:txBody>
      </p:sp>
      <p:sp>
        <p:nvSpPr>
          <p:cNvPr id="255" name="Google Shape;255;p37"/>
          <p:cNvSpPr txBox="1"/>
          <p:nvPr/>
        </p:nvSpPr>
        <p:spPr>
          <a:xfrm>
            <a:off x="2762616" y="3660300"/>
            <a:ext cx="12306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600" b="1" i="1">
                <a:solidFill>
                  <a:schemeClr val="dk1"/>
                </a:solidFill>
                <a:latin typeface="Calibri"/>
                <a:ea typeface="Calibri"/>
                <a:cs typeface="Calibri"/>
                <a:sym typeface="Calibri"/>
              </a:rPr>
              <a:t>90%</a:t>
            </a:r>
            <a:endParaRPr sz="3600" b="1" i="1">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8"/>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6 Components of OTRs</a:t>
            </a:r>
            <a:endParaRPr b="1"/>
          </a:p>
        </p:txBody>
      </p:sp>
      <p:sp>
        <p:nvSpPr>
          <p:cNvPr id="261" name="Google Shape;261;p38"/>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19100" algn="l" rtl="0">
              <a:lnSpc>
                <a:spcPct val="115000"/>
              </a:lnSpc>
              <a:spcBef>
                <a:spcPts val="0"/>
              </a:spcBef>
              <a:spcAft>
                <a:spcPts val="0"/>
              </a:spcAft>
              <a:buSzPts val="3000"/>
              <a:buAutoNum type="arabicPeriod"/>
            </a:pPr>
            <a:r>
              <a:rPr lang="en-US" sz="3000"/>
              <a:t>Tell students how they will respond and what the signal will be</a:t>
            </a:r>
            <a:endParaRPr sz="3000"/>
          </a:p>
          <a:p>
            <a:pPr marL="457200" lvl="0" indent="-419100" algn="l" rtl="0">
              <a:lnSpc>
                <a:spcPct val="115000"/>
              </a:lnSpc>
              <a:spcBef>
                <a:spcPts val="0"/>
              </a:spcBef>
              <a:spcAft>
                <a:spcPts val="0"/>
              </a:spcAft>
              <a:buSzPts val="3000"/>
              <a:buAutoNum type="arabicPeriod"/>
            </a:pPr>
            <a:r>
              <a:rPr lang="en-US" sz="3000"/>
              <a:t>Ask the question</a:t>
            </a:r>
            <a:endParaRPr sz="3000"/>
          </a:p>
          <a:p>
            <a:pPr marL="457200" lvl="0" indent="-419100" algn="l" rtl="0">
              <a:lnSpc>
                <a:spcPct val="115000"/>
              </a:lnSpc>
              <a:spcBef>
                <a:spcPts val="0"/>
              </a:spcBef>
              <a:spcAft>
                <a:spcPts val="0"/>
              </a:spcAft>
              <a:buSzPts val="3000"/>
              <a:buAutoNum type="arabicPeriod"/>
            </a:pPr>
            <a:r>
              <a:rPr lang="en-US" sz="3000"/>
              <a:t>Provide wait time</a:t>
            </a:r>
            <a:endParaRPr sz="3000"/>
          </a:p>
          <a:p>
            <a:pPr marL="457200" lvl="0" indent="-419100" algn="l" rtl="0">
              <a:lnSpc>
                <a:spcPct val="115000"/>
              </a:lnSpc>
              <a:spcBef>
                <a:spcPts val="0"/>
              </a:spcBef>
              <a:spcAft>
                <a:spcPts val="0"/>
              </a:spcAft>
              <a:buSzPts val="3000"/>
              <a:buAutoNum type="arabicPeriod"/>
            </a:pPr>
            <a:r>
              <a:rPr lang="en-US" sz="3000"/>
              <a:t>Give the response signal</a:t>
            </a:r>
            <a:endParaRPr sz="3000"/>
          </a:p>
          <a:p>
            <a:pPr marL="457200" lvl="0" indent="-419100" algn="l" rtl="0">
              <a:lnSpc>
                <a:spcPct val="115000"/>
              </a:lnSpc>
              <a:spcBef>
                <a:spcPts val="0"/>
              </a:spcBef>
              <a:spcAft>
                <a:spcPts val="0"/>
              </a:spcAft>
              <a:buSzPts val="3000"/>
              <a:buAutoNum type="arabicPeriod"/>
            </a:pPr>
            <a:r>
              <a:rPr lang="en-US" sz="3000"/>
              <a:t>Students respond</a:t>
            </a:r>
            <a:endParaRPr sz="3000"/>
          </a:p>
          <a:p>
            <a:pPr marL="457200" lvl="0" indent="-419100" algn="l" rtl="0">
              <a:lnSpc>
                <a:spcPct val="115000"/>
              </a:lnSpc>
              <a:spcBef>
                <a:spcPts val="0"/>
              </a:spcBef>
              <a:spcAft>
                <a:spcPts val="0"/>
              </a:spcAft>
              <a:buSzPts val="3000"/>
              <a:buAutoNum type="arabicPeriod"/>
            </a:pPr>
            <a:r>
              <a:rPr lang="en-US" sz="3000"/>
              <a:t>Provide feedback</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9"/>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00000"/>
                </a:solidFill>
              </a:rPr>
              <a:t>Questioning &amp; Wait Time</a:t>
            </a:r>
            <a:endParaRPr b="1">
              <a:solidFill>
                <a:srgbClr val="000000"/>
              </a:solidFill>
            </a:endParaRPr>
          </a:p>
        </p:txBody>
      </p:sp>
      <p:sp>
        <p:nvSpPr>
          <p:cNvPr id="267" name="Google Shape;267;p39"/>
          <p:cNvSpPr txBox="1"/>
          <p:nvPr/>
        </p:nvSpPr>
        <p:spPr>
          <a:xfrm>
            <a:off x="718400" y="1310275"/>
            <a:ext cx="8148600" cy="4648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2800">
                <a:solidFill>
                  <a:srgbClr val="0A0A0A"/>
                </a:solidFill>
                <a:highlight>
                  <a:srgbClr val="FEFEFE"/>
                </a:highlight>
                <a:latin typeface="Calibri"/>
                <a:ea typeface="Calibri"/>
                <a:cs typeface="Calibri"/>
                <a:sym typeface="Calibri"/>
              </a:rPr>
              <a:t>Wait time refers to </a:t>
            </a:r>
            <a:r>
              <a:rPr lang="en-US" sz="2800" b="1" i="1">
                <a:solidFill>
                  <a:srgbClr val="0A0A0A"/>
                </a:solidFill>
                <a:highlight>
                  <a:srgbClr val="FEFEFE"/>
                </a:highlight>
                <a:latin typeface="Calibri"/>
                <a:ea typeface="Calibri"/>
                <a:cs typeface="Calibri"/>
                <a:sym typeface="Calibri"/>
              </a:rPr>
              <a:t>two specific practices where instructors deliberately pause</a:t>
            </a:r>
            <a:r>
              <a:rPr lang="en-US" sz="2800">
                <a:solidFill>
                  <a:srgbClr val="0A0A0A"/>
                </a:solidFill>
                <a:highlight>
                  <a:srgbClr val="FEFEFE"/>
                </a:highlight>
                <a:latin typeface="Calibri"/>
                <a:ea typeface="Calibri"/>
                <a:cs typeface="Calibri"/>
                <a:sym typeface="Calibri"/>
              </a:rPr>
              <a:t>. </a:t>
            </a:r>
            <a:endParaRPr sz="2800">
              <a:solidFill>
                <a:srgbClr val="0A0A0A"/>
              </a:solidFill>
              <a:highlight>
                <a:srgbClr val="FEFEFE"/>
              </a:highlight>
              <a:latin typeface="Calibri"/>
              <a:ea typeface="Calibri"/>
              <a:cs typeface="Calibri"/>
              <a:sym typeface="Calibri"/>
            </a:endParaRPr>
          </a:p>
          <a:p>
            <a:pPr marL="914400" lvl="1" indent="-406400" algn="l" rtl="0">
              <a:lnSpc>
                <a:spcPct val="100000"/>
              </a:lnSpc>
              <a:spcBef>
                <a:spcPts val="1200"/>
              </a:spcBef>
              <a:spcAft>
                <a:spcPts val="0"/>
              </a:spcAft>
              <a:buClr>
                <a:srgbClr val="0A0A0A"/>
              </a:buClr>
              <a:buSzPts val="2800"/>
              <a:buFont typeface="Calibri"/>
              <a:buChar char="○"/>
            </a:pPr>
            <a:r>
              <a:rPr lang="en-US" sz="2800" b="1">
                <a:solidFill>
                  <a:srgbClr val="0A0A0A"/>
                </a:solidFill>
                <a:highlight>
                  <a:srgbClr val="FEFEFE"/>
                </a:highlight>
                <a:latin typeface="Calibri"/>
                <a:ea typeface="Calibri"/>
                <a:cs typeface="Calibri"/>
                <a:sym typeface="Calibri"/>
              </a:rPr>
              <a:t>Wait time 1</a:t>
            </a:r>
            <a:r>
              <a:rPr lang="en-US" sz="2800">
                <a:solidFill>
                  <a:srgbClr val="0A0A0A"/>
                </a:solidFill>
                <a:highlight>
                  <a:srgbClr val="FEFEFE"/>
                </a:highlight>
                <a:latin typeface="Calibri"/>
                <a:ea typeface="Calibri"/>
                <a:cs typeface="Calibri"/>
                <a:sym typeface="Calibri"/>
              </a:rPr>
              <a:t> constitutes a 3-5 second pause between asking a question and soliciting an answer. </a:t>
            </a:r>
            <a:endParaRPr sz="2800">
              <a:solidFill>
                <a:srgbClr val="0A0A0A"/>
              </a:solidFill>
              <a:highlight>
                <a:srgbClr val="FEFEFE"/>
              </a:highlight>
              <a:latin typeface="Calibri"/>
              <a:ea typeface="Calibri"/>
              <a:cs typeface="Calibri"/>
              <a:sym typeface="Calibri"/>
            </a:endParaRPr>
          </a:p>
          <a:p>
            <a:pPr marL="914400" lvl="1" indent="-406400" algn="l" rtl="0">
              <a:lnSpc>
                <a:spcPct val="100000"/>
              </a:lnSpc>
              <a:spcBef>
                <a:spcPts val="0"/>
              </a:spcBef>
              <a:spcAft>
                <a:spcPts val="0"/>
              </a:spcAft>
              <a:buClr>
                <a:srgbClr val="0A0A0A"/>
              </a:buClr>
              <a:buSzPts val="2800"/>
              <a:buFont typeface="Calibri"/>
              <a:buChar char="○"/>
            </a:pPr>
            <a:r>
              <a:rPr lang="en-US" sz="2800" b="1">
                <a:solidFill>
                  <a:srgbClr val="0A0A0A"/>
                </a:solidFill>
                <a:highlight>
                  <a:srgbClr val="FEFEFE"/>
                </a:highlight>
                <a:latin typeface="Calibri"/>
                <a:ea typeface="Calibri"/>
                <a:cs typeface="Calibri"/>
                <a:sym typeface="Calibri"/>
              </a:rPr>
              <a:t>Wait time 2</a:t>
            </a:r>
            <a:r>
              <a:rPr lang="en-US" sz="2800">
                <a:solidFill>
                  <a:srgbClr val="0A0A0A"/>
                </a:solidFill>
                <a:highlight>
                  <a:srgbClr val="FEFEFE"/>
                </a:highlight>
                <a:latin typeface="Calibri"/>
                <a:ea typeface="Calibri"/>
                <a:cs typeface="Calibri"/>
                <a:sym typeface="Calibri"/>
              </a:rPr>
              <a:t> is a 3-5 second pause </a:t>
            </a:r>
            <a:r>
              <a:rPr lang="en-US" sz="2800" b="1" i="1">
                <a:solidFill>
                  <a:srgbClr val="0A0A0A"/>
                </a:solidFill>
                <a:highlight>
                  <a:srgbClr val="FEFEFE"/>
                </a:highlight>
                <a:latin typeface="Calibri"/>
                <a:ea typeface="Calibri"/>
                <a:cs typeface="Calibri"/>
                <a:sym typeface="Calibri"/>
              </a:rPr>
              <a:t>after </a:t>
            </a:r>
            <a:r>
              <a:rPr lang="en-US" sz="2800">
                <a:solidFill>
                  <a:srgbClr val="0A0A0A"/>
                </a:solidFill>
                <a:highlight>
                  <a:srgbClr val="FEFEFE"/>
                </a:highlight>
                <a:latin typeface="Calibri"/>
                <a:ea typeface="Calibri"/>
                <a:cs typeface="Calibri"/>
                <a:sym typeface="Calibri"/>
              </a:rPr>
              <a:t>a student response. This provides students with time to think about the question and develop a response, either to the instructor’s question or a peer’s response. </a:t>
            </a:r>
            <a:endParaRPr sz="2800">
              <a:solidFill>
                <a:srgbClr val="0A0A0A"/>
              </a:solidFill>
              <a:highlight>
                <a:srgbClr val="FEFEFE"/>
              </a:highlight>
              <a:latin typeface="Calibri"/>
              <a:ea typeface="Calibri"/>
              <a:cs typeface="Calibri"/>
              <a:sym typeface="Calibri"/>
            </a:endParaRPr>
          </a:p>
        </p:txBody>
      </p:sp>
      <p:sp>
        <p:nvSpPr>
          <p:cNvPr id="268" name="Google Shape;268;p39"/>
          <p:cNvSpPr txBox="1"/>
          <p:nvPr/>
        </p:nvSpPr>
        <p:spPr>
          <a:xfrm>
            <a:off x="5728200" y="5745475"/>
            <a:ext cx="64638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i="1" u="sng">
                <a:solidFill>
                  <a:schemeClr val="hlink"/>
                </a:solidFill>
                <a:hlinkClick r:id="rId3"/>
              </a:rPr>
              <a:t>https://www.kent.edu/ctl/wait-time-making-space-authentic-learning</a:t>
            </a:r>
            <a:r>
              <a:rPr lang="en-US" sz="1600" i="1">
                <a:solidFill>
                  <a:schemeClr val="dk1"/>
                </a:solidFill>
              </a:rPr>
              <a:t> </a:t>
            </a:r>
            <a:endParaRPr sz="600" i="1"/>
          </a:p>
        </p:txBody>
      </p:sp>
      <p:pic>
        <p:nvPicPr>
          <p:cNvPr id="269" name="Google Shape;269;p39" descr="Teacher in chair giving a &quot;wait&quot; signal"/>
          <p:cNvPicPr preferRelativeResize="0"/>
          <p:nvPr/>
        </p:nvPicPr>
        <p:blipFill>
          <a:blip r:embed="rId4">
            <a:alphaModFix/>
          </a:blip>
          <a:stretch>
            <a:fillRect/>
          </a:stretch>
        </p:blipFill>
        <p:spPr>
          <a:xfrm>
            <a:off x="8611474" y="1886125"/>
            <a:ext cx="2874500" cy="2322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0"/>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Student Response</a:t>
            </a:r>
            <a:endParaRPr/>
          </a:p>
        </p:txBody>
      </p:sp>
      <p:sp>
        <p:nvSpPr>
          <p:cNvPr id="275" name="Google Shape;275;p40"/>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Char char="•"/>
            </a:pPr>
            <a:r>
              <a:rPr lang="en-US" b="1"/>
              <a:t>Verbal</a:t>
            </a:r>
            <a:endParaRPr b="1"/>
          </a:p>
          <a:p>
            <a:pPr marL="914400" lvl="1" indent="-406400" algn="l" rtl="0">
              <a:spcBef>
                <a:spcPts val="0"/>
              </a:spcBef>
              <a:spcAft>
                <a:spcPts val="0"/>
              </a:spcAft>
              <a:buSzPts val="2800"/>
              <a:buChar char="•"/>
            </a:pPr>
            <a:r>
              <a:rPr lang="en-US"/>
              <a:t>Choral</a:t>
            </a:r>
            <a:endParaRPr/>
          </a:p>
          <a:p>
            <a:pPr marL="914400" lvl="1" indent="-406400" algn="l" rtl="0">
              <a:spcBef>
                <a:spcPts val="0"/>
              </a:spcBef>
              <a:spcAft>
                <a:spcPts val="0"/>
              </a:spcAft>
              <a:buSzPts val="2800"/>
              <a:buChar char="•"/>
            </a:pPr>
            <a:r>
              <a:rPr lang="en-US"/>
              <a:t>Individual (random, unpredictable)</a:t>
            </a:r>
            <a:endParaRPr/>
          </a:p>
          <a:p>
            <a:pPr marL="914400" lvl="1" indent="-406400" algn="l" rtl="0">
              <a:spcBef>
                <a:spcPts val="0"/>
              </a:spcBef>
              <a:spcAft>
                <a:spcPts val="0"/>
              </a:spcAft>
              <a:buSzPts val="2800"/>
              <a:buChar char="•"/>
            </a:pPr>
            <a:r>
              <a:rPr lang="en-US"/>
              <a:t>With Partner or Small Group</a:t>
            </a:r>
            <a:endParaRPr/>
          </a:p>
          <a:p>
            <a:pPr marL="457200" lvl="0" indent="-431800" algn="l" rtl="0">
              <a:spcBef>
                <a:spcPts val="0"/>
              </a:spcBef>
              <a:spcAft>
                <a:spcPts val="0"/>
              </a:spcAft>
              <a:buSzPts val="3200"/>
              <a:buChar char="•"/>
            </a:pPr>
            <a:r>
              <a:rPr lang="en-US" b="1"/>
              <a:t>Non-Verbal</a:t>
            </a:r>
            <a:endParaRPr b="1"/>
          </a:p>
          <a:p>
            <a:pPr marL="914400" lvl="1" indent="-406400" algn="l" rtl="0">
              <a:spcBef>
                <a:spcPts val="0"/>
              </a:spcBef>
              <a:spcAft>
                <a:spcPts val="0"/>
              </a:spcAft>
              <a:buSzPts val="2800"/>
              <a:buChar char="•"/>
            </a:pPr>
            <a:r>
              <a:rPr lang="en-US"/>
              <a:t>Written</a:t>
            </a:r>
            <a:endParaRPr/>
          </a:p>
          <a:p>
            <a:pPr marL="914400" lvl="1" indent="-406400" algn="l" rtl="0">
              <a:spcBef>
                <a:spcPts val="0"/>
              </a:spcBef>
              <a:spcAft>
                <a:spcPts val="0"/>
              </a:spcAft>
              <a:buSzPts val="2800"/>
              <a:buChar char="•"/>
            </a:pPr>
            <a:r>
              <a:rPr lang="en-US"/>
              <a:t>Gesture</a:t>
            </a:r>
            <a:endParaRPr/>
          </a:p>
          <a:p>
            <a:pPr marL="914400" lvl="1" indent="-406400" algn="l" rtl="0">
              <a:spcBef>
                <a:spcPts val="0"/>
              </a:spcBef>
              <a:spcAft>
                <a:spcPts val="0"/>
              </a:spcAft>
              <a:buSzPts val="2800"/>
              <a:buChar char="•"/>
            </a:pPr>
            <a:r>
              <a:rPr lang="en-US"/>
              <a:t>Movement</a:t>
            </a:r>
            <a:endParaRPr/>
          </a:p>
          <a:p>
            <a:pPr marL="914400" lvl="1" indent="-406400" algn="l" rtl="0">
              <a:spcBef>
                <a:spcPts val="0"/>
              </a:spcBef>
              <a:spcAft>
                <a:spcPts val="0"/>
              </a:spcAft>
              <a:buSzPts val="2800"/>
              <a:buChar char="•"/>
            </a:pPr>
            <a:r>
              <a:rPr lang="en-US"/>
              <a:t>Response Card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1"/>
          <p:cNvSpPr txBox="1">
            <a:spLocks noGrp="1"/>
          </p:cNvSpPr>
          <p:nvPr>
            <p:ph type="title"/>
          </p:nvPr>
        </p:nvSpPr>
        <p:spPr>
          <a:xfrm>
            <a:off x="2643718" y="536576"/>
            <a:ext cx="8947200" cy="93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0B050"/>
                </a:solidFill>
              </a:rPr>
              <a:t>Activity #2</a:t>
            </a:r>
            <a:r>
              <a:rPr lang="en-US"/>
              <a:t> </a:t>
            </a:r>
            <a:r>
              <a:rPr lang="en-US">
                <a:solidFill>
                  <a:srgbClr val="FF0000"/>
                </a:solidFill>
              </a:rPr>
              <a:t>Think, Pair, Share</a:t>
            </a:r>
            <a:endParaRPr/>
          </a:p>
        </p:txBody>
      </p:sp>
      <p:sp>
        <p:nvSpPr>
          <p:cNvPr id="281" name="Google Shape;281;p41"/>
          <p:cNvSpPr txBox="1">
            <a:spLocks noGrp="1"/>
          </p:cNvSpPr>
          <p:nvPr>
            <p:ph type="title"/>
          </p:nvPr>
        </p:nvSpPr>
        <p:spPr>
          <a:xfrm>
            <a:off x="1186950" y="3320294"/>
            <a:ext cx="9818100" cy="202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Describe a verbal response strategy you have used in your classroom.</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42" descr="In this 11:07 video, Dr. Anita Archer is reviewing vocabulary terms taught in an 8th grade geometry class.  Students are responding to review questions through choral responses, written responses, and partner responses." title="Vocabulary Review in 8th Grade Geometry">
            <a:hlinkClick r:id="rId3"/>
          </p:cNvPr>
          <p:cNvPicPr preferRelativeResize="0"/>
          <p:nvPr/>
        </p:nvPicPr>
        <p:blipFill>
          <a:blip r:embed="rId4">
            <a:alphaModFix/>
          </a:blip>
          <a:stretch>
            <a:fillRect/>
          </a:stretch>
        </p:blipFill>
        <p:spPr>
          <a:xfrm>
            <a:off x="0" y="-76195"/>
            <a:ext cx="12192000" cy="6857995"/>
          </a:xfrm>
          <a:prstGeom prst="rect">
            <a:avLst/>
          </a:prstGeom>
          <a:noFill/>
          <a:ln>
            <a:noFill/>
          </a:ln>
        </p:spPr>
      </p:pic>
      <p:sp>
        <p:nvSpPr>
          <p:cNvPr id="3" name="Title 2">
            <a:extLst>
              <a:ext uri="{FF2B5EF4-FFF2-40B4-BE49-F238E27FC236}">
                <a16:creationId xmlns:a16="http://schemas.microsoft.com/office/drawing/2014/main" id="{B289B00B-85AC-C6D8-3BCA-10478A5F9E7A}"/>
              </a:ext>
            </a:extLst>
          </p:cNvPr>
          <p:cNvSpPr>
            <a:spLocks noGrp="1"/>
          </p:cNvSpPr>
          <p:nvPr>
            <p:ph type="title" idx="4294967295"/>
          </p:nvPr>
        </p:nvSpPr>
        <p:spPr>
          <a:xfrm>
            <a:off x="609600" y="-1143000"/>
            <a:ext cx="10972800" cy="1143000"/>
          </a:xfrm>
        </p:spPr>
        <p:txBody>
          <a:bodyPr spcFirstLastPara="1" wrap="square" lIns="91425" tIns="91425" rIns="91425" bIns="91425" anchor="b" anchorCtr="0">
            <a:noAutofit/>
          </a:bodyPr>
          <a:lstStyle/>
          <a:p>
            <a:r>
              <a:rPr lang="en-US" dirty="0"/>
              <a:t>Archer OTR video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6"/>
                                        </p:tgtEl>
                                        <p:attrNameLst>
                                          <p:attrName>style.visibility</p:attrName>
                                        </p:attrNameLst>
                                      </p:cBhvr>
                                      <p:to>
                                        <p:strVal val="visible"/>
                                      </p:to>
                                    </p:set>
                                    <p:animEffect transition="in" filter="fade">
                                      <p:cBhvr>
                                        <p:cTn id="7" dur="1000"/>
                                        <p:tgtEl>
                                          <p:spTgt spid="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3"/>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0B050"/>
                </a:solidFill>
              </a:rPr>
              <a:t>Activity #3</a:t>
            </a:r>
            <a:r>
              <a:rPr lang="en-US"/>
              <a:t> </a:t>
            </a:r>
            <a:r>
              <a:rPr lang="en-US">
                <a:solidFill>
                  <a:srgbClr val="FF0000"/>
                </a:solidFill>
              </a:rPr>
              <a:t>Verbal Response Strategies</a:t>
            </a:r>
            <a:endParaRPr>
              <a:solidFill>
                <a:srgbClr val="FF0000"/>
              </a:solidFill>
            </a:endParaRPr>
          </a:p>
          <a:p>
            <a:pPr marL="0" lvl="0" indent="0" algn="ctr" rtl="0">
              <a:spcBef>
                <a:spcPts val="0"/>
              </a:spcBef>
              <a:spcAft>
                <a:spcPts val="0"/>
              </a:spcAft>
              <a:buNone/>
            </a:pPr>
            <a:r>
              <a:rPr lang="en-US">
                <a:solidFill>
                  <a:srgbClr val="FF0000"/>
                </a:solidFill>
              </a:rPr>
              <a:t>         Reflection Questions</a:t>
            </a:r>
            <a:endParaRPr>
              <a:solidFill>
                <a:srgbClr val="FF0000"/>
              </a:solidFill>
            </a:endParaRPr>
          </a:p>
        </p:txBody>
      </p:sp>
      <p:sp>
        <p:nvSpPr>
          <p:cNvPr id="292" name="Google Shape;292;p43"/>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19100" algn="l" rtl="0">
              <a:spcBef>
                <a:spcPts val="640"/>
              </a:spcBef>
              <a:spcAft>
                <a:spcPts val="0"/>
              </a:spcAft>
              <a:buClr>
                <a:schemeClr val="dk1"/>
              </a:buClr>
              <a:buSzPts val="3000"/>
              <a:buChar char="●"/>
            </a:pPr>
            <a:r>
              <a:rPr lang="en-US" sz="3000">
                <a:solidFill>
                  <a:schemeClr val="dk1"/>
                </a:solidFill>
              </a:rPr>
              <a:t>What routines were present?</a:t>
            </a:r>
            <a:endParaRPr sz="3000">
              <a:solidFill>
                <a:schemeClr val="dk1"/>
              </a:solidFill>
            </a:endParaRPr>
          </a:p>
          <a:p>
            <a:pPr marL="457200" lvl="0" indent="-419100" algn="l" rtl="0">
              <a:spcBef>
                <a:spcPts val="0"/>
              </a:spcBef>
              <a:spcAft>
                <a:spcPts val="0"/>
              </a:spcAft>
              <a:buClr>
                <a:schemeClr val="dk1"/>
              </a:buClr>
              <a:buSzPts val="3000"/>
              <a:buChar char="●"/>
            </a:pPr>
            <a:r>
              <a:rPr lang="en-US" sz="3000">
                <a:solidFill>
                  <a:schemeClr val="dk1"/>
                </a:solidFill>
              </a:rPr>
              <a:t>How did the teacher positively reinforce students?</a:t>
            </a:r>
            <a:endParaRPr sz="3000">
              <a:solidFill>
                <a:schemeClr val="dk1"/>
              </a:solidFill>
            </a:endParaRPr>
          </a:p>
          <a:p>
            <a:pPr marL="457200" lvl="0" indent="-419100" algn="l" rtl="0">
              <a:spcBef>
                <a:spcPts val="0"/>
              </a:spcBef>
              <a:spcAft>
                <a:spcPts val="0"/>
              </a:spcAft>
              <a:buClr>
                <a:schemeClr val="dk1"/>
              </a:buClr>
              <a:buSzPts val="3000"/>
              <a:buChar char="●"/>
            </a:pPr>
            <a:r>
              <a:rPr lang="en-US" sz="3000">
                <a:solidFill>
                  <a:schemeClr val="dk1"/>
                </a:solidFill>
              </a:rPr>
              <a:t>What was reinforced (behavior, academics…)?</a:t>
            </a:r>
            <a:endParaRPr sz="3000">
              <a:solidFill>
                <a:schemeClr val="dk1"/>
              </a:solidFill>
            </a:endParaRPr>
          </a:p>
          <a:p>
            <a:pPr marL="457200" lvl="0" indent="-419100" algn="l" rtl="0">
              <a:spcBef>
                <a:spcPts val="0"/>
              </a:spcBef>
              <a:spcAft>
                <a:spcPts val="0"/>
              </a:spcAft>
              <a:buClr>
                <a:schemeClr val="dk1"/>
              </a:buClr>
              <a:buSzPts val="3000"/>
              <a:buChar char="●"/>
            </a:pPr>
            <a:r>
              <a:rPr lang="en-US" sz="3000">
                <a:solidFill>
                  <a:schemeClr val="dk1"/>
                </a:solidFill>
              </a:rPr>
              <a:t>How many students were engaged? (Approximately)</a:t>
            </a:r>
            <a:endParaRPr sz="3000">
              <a:solidFill>
                <a:schemeClr val="dk1"/>
              </a:solidFill>
            </a:endParaRPr>
          </a:p>
          <a:p>
            <a:pPr marL="457200" lvl="0" indent="-419100" algn="l" rtl="0">
              <a:spcBef>
                <a:spcPts val="0"/>
              </a:spcBef>
              <a:spcAft>
                <a:spcPts val="0"/>
              </a:spcAft>
              <a:buClr>
                <a:schemeClr val="dk1"/>
              </a:buClr>
              <a:buSzPts val="3000"/>
              <a:buChar char="●"/>
            </a:pPr>
            <a:r>
              <a:rPr lang="en-US" sz="3000">
                <a:solidFill>
                  <a:schemeClr val="dk1"/>
                </a:solidFill>
              </a:rPr>
              <a:t>What was the impact on learning? Social Skills?</a:t>
            </a:r>
            <a:endParaRPr sz="30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4"/>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rgbClr val="000000"/>
                </a:solidFill>
              </a:rPr>
              <a:t>Common Non-Verbal Responding</a:t>
            </a:r>
            <a:endParaRPr b="1">
              <a:solidFill>
                <a:srgbClr val="000000"/>
              </a:solidFill>
            </a:endParaRPr>
          </a:p>
        </p:txBody>
      </p:sp>
      <p:sp>
        <p:nvSpPr>
          <p:cNvPr id="298" name="Google Shape;298;p44"/>
          <p:cNvSpPr txBox="1">
            <a:spLocks noGrp="1"/>
          </p:cNvSpPr>
          <p:nvPr>
            <p:ph type="body" idx="1"/>
          </p:nvPr>
        </p:nvSpPr>
        <p:spPr>
          <a:xfrm>
            <a:off x="970375" y="2030200"/>
            <a:ext cx="7974600" cy="4337400"/>
          </a:xfrm>
          <a:prstGeom prst="rect">
            <a:avLst/>
          </a:prstGeom>
        </p:spPr>
        <p:txBody>
          <a:bodyPr spcFirstLastPara="1" wrap="square" lIns="91425" tIns="91425" rIns="91425" bIns="91425" anchor="t" anchorCtr="0">
            <a:noAutofit/>
          </a:bodyPr>
          <a:lstStyle/>
          <a:p>
            <a:pPr marL="457200" lvl="0" indent="-450850" algn="l" rtl="0">
              <a:lnSpc>
                <a:spcPct val="115000"/>
              </a:lnSpc>
              <a:spcBef>
                <a:spcPts val="600"/>
              </a:spcBef>
              <a:spcAft>
                <a:spcPts val="0"/>
              </a:spcAft>
              <a:buSzPts val="3500"/>
              <a:buChar char="•"/>
            </a:pPr>
            <a:r>
              <a:rPr lang="en-US" sz="3500"/>
              <a:t>Write a response on paper</a:t>
            </a:r>
            <a:endParaRPr sz="3500"/>
          </a:p>
          <a:p>
            <a:pPr marL="457200" lvl="0" indent="-450850" algn="l" rtl="0">
              <a:lnSpc>
                <a:spcPct val="115000"/>
              </a:lnSpc>
              <a:spcBef>
                <a:spcPts val="0"/>
              </a:spcBef>
              <a:spcAft>
                <a:spcPts val="0"/>
              </a:spcAft>
              <a:buSzPts val="3500"/>
              <a:buChar char="•"/>
            </a:pPr>
            <a:r>
              <a:rPr lang="en-US" sz="3500"/>
              <a:t>Guided notes</a:t>
            </a:r>
            <a:endParaRPr sz="3500"/>
          </a:p>
          <a:p>
            <a:pPr marL="457200" lvl="0" indent="-450850" algn="l" rtl="0">
              <a:lnSpc>
                <a:spcPct val="115000"/>
              </a:lnSpc>
              <a:spcBef>
                <a:spcPts val="0"/>
              </a:spcBef>
              <a:spcAft>
                <a:spcPts val="0"/>
              </a:spcAft>
              <a:buSzPts val="3500"/>
              <a:buChar char="•"/>
            </a:pPr>
            <a:r>
              <a:rPr lang="en-US" sz="3500"/>
              <a:t>White boards</a:t>
            </a:r>
            <a:endParaRPr sz="3500"/>
          </a:p>
          <a:p>
            <a:pPr marL="457200" lvl="0" indent="-450850" algn="l" rtl="0">
              <a:lnSpc>
                <a:spcPct val="115000"/>
              </a:lnSpc>
              <a:spcBef>
                <a:spcPts val="0"/>
              </a:spcBef>
              <a:spcAft>
                <a:spcPts val="0"/>
              </a:spcAft>
              <a:buSzPts val="3500"/>
              <a:buChar char="•"/>
            </a:pPr>
            <a:r>
              <a:rPr lang="en-US" sz="3500"/>
              <a:t>Gestures (i.e., thumbs up/thumbs down)</a:t>
            </a:r>
            <a:endParaRPr sz="3500"/>
          </a:p>
          <a:p>
            <a:pPr marL="457200" lvl="0" indent="-450850" algn="l" rtl="0">
              <a:lnSpc>
                <a:spcPct val="115000"/>
              </a:lnSpc>
              <a:spcBef>
                <a:spcPts val="0"/>
              </a:spcBef>
              <a:spcAft>
                <a:spcPts val="0"/>
              </a:spcAft>
              <a:buSzPts val="3500"/>
              <a:buChar char="•"/>
            </a:pPr>
            <a:r>
              <a:rPr lang="en-US" sz="3500"/>
              <a:t>Movement (stand by sign)</a:t>
            </a:r>
            <a:endParaRPr sz="3500"/>
          </a:p>
          <a:p>
            <a:pPr marL="457200" lvl="0" indent="-450850" algn="l" rtl="0">
              <a:lnSpc>
                <a:spcPct val="115000"/>
              </a:lnSpc>
              <a:spcBef>
                <a:spcPts val="0"/>
              </a:spcBef>
              <a:spcAft>
                <a:spcPts val="0"/>
              </a:spcAft>
              <a:buSzPts val="3500"/>
              <a:buChar char="•"/>
            </a:pPr>
            <a:r>
              <a:rPr lang="en-US" sz="3500"/>
              <a:t>Technology</a:t>
            </a:r>
            <a:endParaRPr sz="3500"/>
          </a:p>
          <a:p>
            <a:pPr marL="0" lvl="0" indent="0" algn="ctr" rtl="0">
              <a:spcBef>
                <a:spcPts val="640"/>
              </a:spcBef>
              <a:spcAft>
                <a:spcPts val="0"/>
              </a:spcAft>
              <a:buNone/>
            </a:pPr>
            <a:endParaRPr sz="3500"/>
          </a:p>
        </p:txBody>
      </p:sp>
      <p:pic>
        <p:nvPicPr>
          <p:cNvPr id="299" name="Google Shape;299;p44" descr="Students using response devices."/>
          <p:cNvPicPr preferRelativeResize="0"/>
          <p:nvPr/>
        </p:nvPicPr>
        <p:blipFill>
          <a:blip r:embed="rId3">
            <a:alphaModFix/>
          </a:blip>
          <a:stretch>
            <a:fillRect/>
          </a:stretch>
        </p:blipFill>
        <p:spPr>
          <a:xfrm>
            <a:off x="9087185" y="3874329"/>
            <a:ext cx="2860600" cy="2156050"/>
          </a:xfrm>
          <a:prstGeom prst="rect">
            <a:avLst/>
          </a:prstGeom>
          <a:noFill/>
          <a:ln>
            <a:noFill/>
          </a:ln>
        </p:spPr>
      </p:pic>
      <p:pic>
        <p:nvPicPr>
          <p:cNvPr id="300" name="Google Shape;300;p44" descr="A student holding up a response card with the letter &quot;D&quot;."/>
          <p:cNvPicPr preferRelativeResize="0"/>
          <p:nvPr/>
        </p:nvPicPr>
        <p:blipFill>
          <a:blip r:embed="rId4">
            <a:alphaModFix/>
          </a:blip>
          <a:stretch>
            <a:fillRect/>
          </a:stretch>
        </p:blipFill>
        <p:spPr>
          <a:xfrm>
            <a:off x="9318979" y="1417624"/>
            <a:ext cx="2397022" cy="21560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6" name="Google Shape;306;p45"/>
          <p:cNvSpPr txBox="1">
            <a:spLocks noGrp="1"/>
          </p:cNvSpPr>
          <p:nvPr>
            <p:ph type="title"/>
          </p:nvPr>
        </p:nvSpPr>
        <p:spPr>
          <a:xfrm>
            <a:off x="2643725" y="424525"/>
            <a:ext cx="8947200" cy="124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rgbClr val="00B050"/>
                </a:solidFill>
              </a:rPr>
              <a:t>Activity #4</a:t>
            </a:r>
            <a:r>
              <a:rPr lang="en-US" dirty="0"/>
              <a:t> </a:t>
            </a:r>
            <a:r>
              <a:rPr lang="en-US" dirty="0">
                <a:solidFill>
                  <a:srgbClr val="FF0000"/>
                </a:solidFill>
              </a:rPr>
              <a:t>Non-verbal Responses</a:t>
            </a:r>
            <a:endParaRPr dirty="0">
              <a:solidFill>
                <a:srgbClr val="FF0000"/>
              </a:solidFill>
            </a:endParaRPr>
          </a:p>
        </p:txBody>
      </p:sp>
      <p:sp>
        <p:nvSpPr>
          <p:cNvPr id="305" name="Google Shape;305;p45"/>
          <p:cNvSpPr txBox="1">
            <a:spLocks noGrp="1"/>
          </p:cNvSpPr>
          <p:nvPr>
            <p:ph type="body" idx="1"/>
          </p:nvPr>
        </p:nvSpPr>
        <p:spPr>
          <a:xfrm>
            <a:off x="1163300" y="1778575"/>
            <a:ext cx="10805100" cy="41049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b="1" i="1">
                <a:solidFill>
                  <a:srgbClr val="231F20"/>
                </a:solidFill>
              </a:rPr>
              <a:t>On the walls, there are 4 charts labeled:</a:t>
            </a:r>
            <a:endParaRPr b="1" i="1">
              <a:solidFill>
                <a:srgbClr val="231F20"/>
              </a:solidFill>
            </a:endParaRPr>
          </a:p>
          <a:p>
            <a:pPr marL="457200" lvl="0" indent="-431800" algn="l" rtl="0">
              <a:spcBef>
                <a:spcPts val="640"/>
              </a:spcBef>
              <a:spcAft>
                <a:spcPts val="0"/>
              </a:spcAft>
              <a:buClr>
                <a:srgbClr val="231F20"/>
              </a:buClr>
              <a:buSzPts val="3200"/>
              <a:buAutoNum type="arabicPeriod"/>
            </a:pPr>
            <a:r>
              <a:rPr lang="en-US">
                <a:solidFill>
                  <a:srgbClr val="231F20"/>
                </a:solidFill>
              </a:rPr>
              <a:t>Gesture Responses</a:t>
            </a:r>
            <a:endParaRPr>
              <a:solidFill>
                <a:srgbClr val="231F20"/>
              </a:solidFill>
            </a:endParaRPr>
          </a:p>
          <a:p>
            <a:pPr marL="457200" lvl="0" indent="-431800" algn="l" rtl="0">
              <a:spcBef>
                <a:spcPts val="0"/>
              </a:spcBef>
              <a:spcAft>
                <a:spcPts val="0"/>
              </a:spcAft>
              <a:buClr>
                <a:srgbClr val="231F20"/>
              </a:buClr>
              <a:buSzPts val="3200"/>
              <a:buAutoNum type="arabicPeriod"/>
            </a:pPr>
            <a:r>
              <a:rPr lang="en-US">
                <a:solidFill>
                  <a:srgbClr val="231F20"/>
                </a:solidFill>
              </a:rPr>
              <a:t>Movement Responses</a:t>
            </a:r>
            <a:endParaRPr>
              <a:solidFill>
                <a:srgbClr val="231F20"/>
              </a:solidFill>
            </a:endParaRPr>
          </a:p>
          <a:p>
            <a:pPr marL="457200" lvl="0" indent="-431800" algn="l" rtl="0">
              <a:spcBef>
                <a:spcPts val="0"/>
              </a:spcBef>
              <a:spcAft>
                <a:spcPts val="0"/>
              </a:spcAft>
              <a:buClr>
                <a:srgbClr val="231F20"/>
              </a:buClr>
              <a:buSzPts val="3200"/>
              <a:buAutoNum type="arabicPeriod"/>
            </a:pPr>
            <a:r>
              <a:rPr lang="en-US">
                <a:solidFill>
                  <a:srgbClr val="231F20"/>
                </a:solidFill>
              </a:rPr>
              <a:t>Written Responses</a:t>
            </a:r>
            <a:endParaRPr>
              <a:solidFill>
                <a:srgbClr val="231F20"/>
              </a:solidFill>
            </a:endParaRPr>
          </a:p>
          <a:p>
            <a:pPr marL="457200" lvl="0" indent="-431800" algn="l" rtl="0">
              <a:spcBef>
                <a:spcPts val="0"/>
              </a:spcBef>
              <a:spcAft>
                <a:spcPts val="0"/>
              </a:spcAft>
              <a:buClr>
                <a:srgbClr val="231F20"/>
              </a:buClr>
              <a:buSzPts val="3200"/>
              <a:buAutoNum type="arabicPeriod"/>
            </a:pPr>
            <a:r>
              <a:rPr lang="en-US">
                <a:solidFill>
                  <a:srgbClr val="231F20"/>
                </a:solidFill>
              </a:rPr>
              <a:t>Response Cards</a:t>
            </a:r>
            <a:endParaRPr>
              <a:solidFill>
                <a:srgbClr val="231F20"/>
              </a:solidFill>
            </a:endParaRPr>
          </a:p>
          <a:p>
            <a:pPr marL="457200" lvl="0" indent="-431800" algn="l" rtl="0">
              <a:spcBef>
                <a:spcPts val="0"/>
              </a:spcBef>
              <a:spcAft>
                <a:spcPts val="0"/>
              </a:spcAft>
              <a:buClr>
                <a:srgbClr val="231F20"/>
              </a:buClr>
              <a:buSzPts val="3200"/>
              <a:buAutoNum type="arabicPeriod"/>
            </a:pPr>
            <a:r>
              <a:rPr lang="en-US">
                <a:solidFill>
                  <a:srgbClr val="231F20"/>
                </a:solidFill>
              </a:rPr>
              <a:t>Technology</a:t>
            </a:r>
            <a:endParaRPr>
              <a:solidFill>
                <a:srgbClr val="231F20"/>
              </a:solidFill>
            </a:endParaRPr>
          </a:p>
          <a:p>
            <a:pPr marL="914400" lvl="0" indent="0" algn="l" rtl="0">
              <a:spcBef>
                <a:spcPts val="640"/>
              </a:spcBef>
              <a:spcAft>
                <a:spcPts val="0"/>
              </a:spcAft>
              <a:buNone/>
            </a:pPr>
            <a:endParaRPr sz="600">
              <a:solidFill>
                <a:srgbClr val="231F20"/>
              </a:solidFill>
            </a:endParaRPr>
          </a:p>
          <a:p>
            <a:pPr marL="0" lvl="0" indent="0" algn="l" rtl="0">
              <a:spcBef>
                <a:spcPts val="640"/>
              </a:spcBef>
              <a:spcAft>
                <a:spcPts val="0"/>
              </a:spcAft>
              <a:buNone/>
            </a:pPr>
            <a:r>
              <a:rPr lang="en-US">
                <a:solidFill>
                  <a:srgbClr val="231F20"/>
                </a:solidFill>
              </a:rPr>
              <a:t>Everyone needs a marker. For the next 5 minutes, move around between the charts and add as many examples as you can. </a:t>
            </a:r>
            <a:endParaRPr>
              <a:solidFill>
                <a:srgbClr val="231F2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6"/>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rgbClr val="000000"/>
                </a:solidFill>
              </a:rPr>
              <a:t>Effective Teacher Feedback</a:t>
            </a:r>
            <a:endParaRPr b="1" dirty="0">
              <a:solidFill>
                <a:srgbClr val="000000"/>
              </a:solidFill>
            </a:endParaRPr>
          </a:p>
        </p:txBody>
      </p:sp>
      <p:sp>
        <p:nvSpPr>
          <p:cNvPr id="313" name="Google Shape;313;p46"/>
          <p:cNvSpPr txBox="1"/>
          <p:nvPr/>
        </p:nvSpPr>
        <p:spPr>
          <a:xfrm>
            <a:off x="803100" y="1746875"/>
            <a:ext cx="7046400" cy="4063500"/>
          </a:xfrm>
          <a:prstGeom prst="rect">
            <a:avLst/>
          </a:prstGeom>
          <a:noFill/>
          <a:ln>
            <a:noFill/>
          </a:ln>
        </p:spPr>
        <p:txBody>
          <a:bodyPr spcFirstLastPara="1" wrap="square" lIns="91425" tIns="91425" rIns="91425" bIns="91425" anchor="t" anchorCtr="0">
            <a:spAutoFit/>
          </a:bodyPr>
          <a:lstStyle/>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Start with positive reinforcement</a:t>
            </a:r>
            <a:endParaRPr sz="2800">
              <a:solidFill>
                <a:schemeClr val="dk1"/>
              </a:solidFill>
              <a:latin typeface="Calibri"/>
              <a:ea typeface="Calibri"/>
              <a:cs typeface="Calibri"/>
              <a:sym typeface="Calibri"/>
            </a:endParaRPr>
          </a:p>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Specific</a:t>
            </a:r>
            <a:endParaRPr sz="2800">
              <a:solidFill>
                <a:schemeClr val="dk1"/>
              </a:solidFill>
              <a:latin typeface="Calibri"/>
              <a:ea typeface="Calibri"/>
              <a:cs typeface="Calibri"/>
              <a:sym typeface="Calibri"/>
            </a:endParaRPr>
          </a:p>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Actionable</a:t>
            </a:r>
            <a:endParaRPr sz="2800">
              <a:solidFill>
                <a:schemeClr val="dk1"/>
              </a:solidFill>
              <a:latin typeface="Calibri"/>
              <a:ea typeface="Calibri"/>
              <a:cs typeface="Calibri"/>
              <a:sym typeface="Calibri"/>
            </a:endParaRPr>
          </a:p>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Strengths-based</a:t>
            </a:r>
            <a:endParaRPr sz="2800">
              <a:solidFill>
                <a:schemeClr val="dk1"/>
              </a:solidFill>
              <a:latin typeface="Calibri"/>
              <a:ea typeface="Calibri"/>
              <a:cs typeface="Calibri"/>
              <a:sym typeface="Calibri"/>
            </a:endParaRPr>
          </a:p>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Focused on observable behaviors &amp; responses</a:t>
            </a:r>
            <a:endParaRPr sz="2800">
              <a:solidFill>
                <a:schemeClr val="dk1"/>
              </a:solidFill>
              <a:latin typeface="Calibri"/>
              <a:ea typeface="Calibri"/>
              <a:cs typeface="Calibri"/>
              <a:sym typeface="Calibri"/>
            </a:endParaRPr>
          </a:p>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Clear</a:t>
            </a:r>
            <a:endParaRPr sz="2800">
              <a:solidFill>
                <a:schemeClr val="dk1"/>
              </a:solidFill>
              <a:latin typeface="Calibri"/>
              <a:ea typeface="Calibri"/>
              <a:cs typeface="Calibri"/>
              <a:sym typeface="Calibri"/>
            </a:endParaRPr>
          </a:p>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Non-judgmental </a:t>
            </a:r>
            <a:endParaRPr sz="2800">
              <a:solidFill>
                <a:schemeClr val="dk1"/>
              </a:solidFill>
              <a:latin typeface="Calibri"/>
              <a:ea typeface="Calibri"/>
              <a:cs typeface="Calibri"/>
              <a:sym typeface="Calibri"/>
            </a:endParaRPr>
          </a:p>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Offer support for improvement. </a:t>
            </a:r>
            <a:endParaRPr sz="2800">
              <a:latin typeface="Calibri"/>
              <a:ea typeface="Calibri"/>
              <a:cs typeface="Calibri"/>
              <a:sym typeface="Calibri"/>
            </a:endParaRPr>
          </a:p>
        </p:txBody>
      </p:sp>
      <p:pic>
        <p:nvPicPr>
          <p:cNvPr id="312" name="Google Shape;312;p46" descr="Male science teacher"/>
          <p:cNvPicPr preferRelativeResize="0"/>
          <p:nvPr/>
        </p:nvPicPr>
        <p:blipFill>
          <a:blip r:embed="rId3">
            <a:alphaModFix/>
          </a:blip>
          <a:stretch>
            <a:fillRect/>
          </a:stretch>
        </p:blipFill>
        <p:spPr>
          <a:xfrm>
            <a:off x="8788475" y="1483938"/>
            <a:ext cx="2884200" cy="4320425"/>
          </a:xfrm>
          <a:prstGeom prst="rect">
            <a:avLst/>
          </a:prstGeom>
          <a:noFill/>
          <a:ln>
            <a:noFill/>
          </a:ln>
        </p:spPr>
      </p:pic>
      <p:sp>
        <p:nvSpPr>
          <p:cNvPr id="314" name="Google Shape;314;p46"/>
          <p:cNvSpPr txBox="1"/>
          <p:nvPr/>
        </p:nvSpPr>
        <p:spPr>
          <a:xfrm>
            <a:off x="715075" y="5870700"/>
            <a:ext cx="113430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000" i="1" u="sng" dirty="0">
                <a:solidFill>
                  <a:schemeClr val="hlink"/>
                </a:solidFill>
                <a:hlinkClick r:id="rId4"/>
              </a:rPr>
              <a:t>hyperlink to "tips for giving feedback"</a:t>
            </a:r>
            <a:r>
              <a:rPr lang="en-US" sz="1000" i="1" dirty="0">
                <a:solidFill>
                  <a:schemeClr val="dk1"/>
                </a:solidFill>
              </a:rPr>
              <a:t>. </a:t>
            </a:r>
            <a:endParaRPr sz="1000" i="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20" name="Google Shape;320;p47"/>
          <p:cNvSpPr txBox="1">
            <a:spLocks noGrp="1"/>
          </p:cNvSpPr>
          <p:nvPr>
            <p:ph type="title"/>
          </p:nvPr>
        </p:nvSpPr>
        <p:spPr>
          <a:xfrm>
            <a:off x="2635200" y="443200"/>
            <a:ext cx="8947200" cy="124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rgbClr val="00B050"/>
                </a:solidFill>
              </a:rPr>
              <a:t>Activity #5</a:t>
            </a:r>
            <a:r>
              <a:rPr lang="en-US" dirty="0"/>
              <a:t> </a:t>
            </a:r>
            <a:r>
              <a:rPr lang="en-US" dirty="0">
                <a:solidFill>
                  <a:srgbClr val="FF0000"/>
                </a:solidFill>
              </a:rPr>
              <a:t>Reflecting on Practice</a:t>
            </a:r>
            <a:endParaRPr dirty="0">
              <a:solidFill>
                <a:srgbClr val="FF0000"/>
              </a:solidFill>
            </a:endParaRPr>
          </a:p>
        </p:txBody>
      </p:sp>
      <p:sp>
        <p:nvSpPr>
          <p:cNvPr id="319" name="Google Shape;319;p47"/>
          <p:cNvSpPr txBox="1">
            <a:spLocks noGrp="1"/>
          </p:cNvSpPr>
          <p:nvPr>
            <p:ph type="body" idx="1"/>
          </p:nvPr>
        </p:nvSpPr>
        <p:spPr>
          <a:xfrm>
            <a:off x="609600" y="1934275"/>
            <a:ext cx="10972800" cy="4191900"/>
          </a:xfrm>
          <a:prstGeom prst="rect">
            <a:avLst/>
          </a:prstGeom>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US" b="1" i="1">
                <a:solidFill>
                  <a:srgbClr val="231F20"/>
                </a:solidFill>
              </a:rPr>
              <a:t>Think about a lesson you recently taught:</a:t>
            </a:r>
            <a:endParaRPr b="1" i="1">
              <a:solidFill>
                <a:srgbClr val="231F20"/>
              </a:solidFill>
            </a:endParaRPr>
          </a:p>
          <a:p>
            <a:pPr marL="457200" lvl="0" indent="-431800" algn="l" rtl="0">
              <a:lnSpc>
                <a:spcPct val="115000"/>
              </a:lnSpc>
              <a:spcBef>
                <a:spcPts val="600"/>
              </a:spcBef>
              <a:spcAft>
                <a:spcPts val="0"/>
              </a:spcAft>
              <a:buClr>
                <a:srgbClr val="231F20"/>
              </a:buClr>
              <a:buSzPts val="3200"/>
              <a:buChar char="●"/>
            </a:pPr>
            <a:r>
              <a:rPr lang="en-US">
                <a:solidFill>
                  <a:srgbClr val="231F20"/>
                </a:solidFill>
              </a:rPr>
              <a:t>How could you have increased students’ opportunities to respond?</a:t>
            </a:r>
            <a:endParaRPr>
              <a:solidFill>
                <a:srgbClr val="231F20"/>
              </a:solidFill>
            </a:endParaRPr>
          </a:p>
          <a:p>
            <a:pPr marL="457200" lvl="0" indent="-431800" algn="l" rtl="0">
              <a:lnSpc>
                <a:spcPct val="115000"/>
              </a:lnSpc>
              <a:spcBef>
                <a:spcPts val="0"/>
              </a:spcBef>
              <a:spcAft>
                <a:spcPts val="0"/>
              </a:spcAft>
              <a:buClr>
                <a:srgbClr val="231F20"/>
              </a:buClr>
              <a:buSzPts val="3200"/>
              <a:buChar char="●"/>
            </a:pPr>
            <a:r>
              <a:rPr lang="en-US">
                <a:solidFill>
                  <a:srgbClr val="231F20"/>
                </a:solidFill>
              </a:rPr>
              <a:t>What would you adjust?</a:t>
            </a:r>
            <a:endParaRPr>
              <a:solidFill>
                <a:srgbClr val="231F20"/>
              </a:solidFill>
            </a:endParaRPr>
          </a:p>
          <a:p>
            <a:pPr marL="0" lvl="0" indent="0" algn="l" rtl="0">
              <a:lnSpc>
                <a:spcPct val="115000"/>
              </a:lnSpc>
              <a:spcBef>
                <a:spcPts val="600"/>
              </a:spcBef>
              <a:spcAft>
                <a:spcPts val="0"/>
              </a:spcAft>
              <a:buNone/>
            </a:pPr>
            <a:endParaRPr sz="800">
              <a:solidFill>
                <a:srgbClr val="231F20"/>
              </a:solidFill>
            </a:endParaRPr>
          </a:p>
          <a:p>
            <a:pPr marL="914400" lvl="1" indent="-406400" algn="l" rtl="0">
              <a:lnSpc>
                <a:spcPct val="115000"/>
              </a:lnSpc>
              <a:spcBef>
                <a:spcPts val="600"/>
              </a:spcBef>
              <a:spcAft>
                <a:spcPts val="0"/>
              </a:spcAft>
              <a:buClr>
                <a:srgbClr val="231F20"/>
              </a:buClr>
              <a:buSzPts val="2800"/>
              <a:buChar char="○"/>
            </a:pPr>
            <a:r>
              <a:rPr lang="en-US">
                <a:solidFill>
                  <a:srgbClr val="231F20"/>
                </a:solidFill>
              </a:rPr>
              <a:t>Discuss with your right shoulder partner.</a:t>
            </a:r>
            <a:endParaRPr>
              <a:solidFill>
                <a:srgbClr val="231F20"/>
              </a:solidFill>
            </a:endParaRPr>
          </a:p>
          <a:p>
            <a:pPr marL="914400" lvl="1" indent="-406400" algn="l" rtl="0">
              <a:lnSpc>
                <a:spcPct val="115000"/>
              </a:lnSpc>
              <a:spcBef>
                <a:spcPts val="0"/>
              </a:spcBef>
              <a:spcAft>
                <a:spcPts val="0"/>
              </a:spcAft>
              <a:buClr>
                <a:srgbClr val="231F20"/>
              </a:buClr>
              <a:buSzPts val="2800"/>
              <a:buChar char="○"/>
            </a:pPr>
            <a:r>
              <a:rPr lang="en-US">
                <a:solidFill>
                  <a:srgbClr val="231F20"/>
                </a:solidFill>
              </a:rPr>
              <a:t>Be prepared to share with the larger group</a:t>
            </a:r>
            <a:endParaRPr>
              <a:solidFill>
                <a:srgbClr val="231F20"/>
              </a:solidFill>
            </a:endParaRPr>
          </a:p>
          <a:p>
            <a:pPr marL="0" lvl="0" indent="0" algn="l" rtl="0">
              <a:spcBef>
                <a:spcPts val="640"/>
              </a:spcBef>
              <a:spcAft>
                <a:spcPts val="0"/>
              </a:spcAft>
              <a:buNone/>
            </a:pPr>
            <a:endParaRPr>
              <a:solidFill>
                <a:srgbClr val="231F2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8"/>
          <p:cNvSpPr txBox="1">
            <a:spLocks noGrp="1"/>
          </p:cNvSpPr>
          <p:nvPr>
            <p:ph type="title"/>
          </p:nvPr>
        </p:nvSpPr>
        <p:spPr>
          <a:xfrm>
            <a:off x="1962507" y="491685"/>
            <a:ext cx="9962700" cy="92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t>Pause &amp; Reflect:</a:t>
            </a:r>
            <a:r>
              <a:rPr lang="en-US" dirty="0"/>
              <a:t> </a:t>
            </a:r>
            <a:r>
              <a:rPr lang="en-US" i="1" dirty="0"/>
              <a:t>Self Assessment</a:t>
            </a:r>
            <a:endParaRPr i="1" dirty="0"/>
          </a:p>
        </p:txBody>
      </p:sp>
      <p:sp>
        <p:nvSpPr>
          <p:cNvPr id="326" name="Google Shape;326;p48"/>
          <p:cNvSpPr txBox="1">
            <a:spLocks noGrp="1"/>
          </p:cNvSpPr>
          <p:nvPr>
            <p:ph type="body" idx="1"/>
          </p:nvPr>
        </p:nvSpPr>
        <p:spPr>
          <a:xfrm>
            <a:off x="795870" y="1922550"/>
            <a:ext cx="4528800" cy="3636300"/>
          </a:xfrm>
          <a:prstGeom prst="rect">
            <a:avLst/>
          </a:prstGeom>
        </p:spPr>
        <p:txBody>
          <a:bodyPr spcFirstLastPara="1" wrap="square" lIns="91425" tIns="91425" rIns="91425" bIns="91425" anchor="t" anchorCtr="0">
            <a:noAutofit/>
          </a:bodyPr>
          <a:lstStyle/>
          <a:p>
            <a:pPr marL="25400" lvl="0" indent="0" algn="l" rtl="0">
              <a:lnSpc>
                <a:spcPct val="115000"/>
              </a:lnSpc>
              <a:spcBef>
                <a:spcPts val="600"/>
              </a:spcBef>
              <a:spcAft>
                <a:spcPts val="0"/>
              </a:spcAft>
              <a:buClr>
                <a:schemeClr val="dk1"/>
              </a:buClr>
              <a:buSzPts val="1100"/>
              <a:buFont typeface="Arial"/>
              <a:buNone/>
            </a:pPr>
            <a:r>
              <a:rPr lang="en-US"/>
              <a:t>Complete the Self Assessment on page 3 of the </a:t>
            </a:r>
            <a:r>
              <a:rPr lang="en-US" b="1"/>
              <a:t>Classroom Opportunities to Respond </a:t>
            </a:r>
            <a:r>
              <a:rPr lang="en-US"/>
              <a:t>“Teacher Tool”</a:t>
            </a:r>
            <a:endParaRPr/>
          </a:p>
          <a:p>
            <a:pPr marL="25400" lvl="0" indent="0" algn="l" rtl="0">
              <a:lnSpc>
                <a:spcPct val="115000"/>
              </a:lnSpc>
              <a:spcBef>
                <a:spcPts val="600"/>
              </a:spcBef>
              <a:spcAft>
                <a:spcPts val="0"/>
              </a:spcAft>
              <a:buClr>
                <a:schemeClr val="dk1"/>
              </a:buClr>
              <a:buSzPts val="1100"/>
              <a:buFont typeface="Arial"/>
              <a:buNone/>
            </a:pPr>
            <a:endParaRPr/>
          </a:p>
          <a:p>
            <a:pPr marL="0" lvl="0" indent="0" algn="l" rtl="0">
              <a:spcBef>
                <a:spcPts val="640"/>
              </a:spcBef>
              <a:spcAft>
                <a:spcPts val="0"/>
              </a:spcAft>
              <a:buNone/>
            </a:pPr>
            <a:endParaRPr/>
          </a:p>
        </p:txBody>
      </p:sp>
      <p:sp>
        <p:nvSpPr>
          <p:cNvPr id="328" name="Google Shape;328;p48" descr="Star indicating there is a handout associated with this page."/>
          <p:cNvSpPr/>
          <p:nvPr/>
        </p:nvSpPr>
        <p:spPr>
          <a:xfrm>
            <a:off x="352900" y="5378425"/>
            <a:ext cx="861900" cy="749400"/>
          </a:xfrm>
          <a:prstGeom prst="star5">
            <a:avLst>
              <a:gd name="adj" fmla="val 19098"/>
              <a:gd name="hf" fmla="val 105146"/>
              <a:gd name="vf" fmla="val 110557"/>
            </a:avLst>
          </a:prstGeom>
          <a:solidFill>
            <a:srgbClr val="009E4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327" name="Google Shape;327;p48" descr="Image of MO SW-PBS Self Assessment."/>
          <p:cNvPicPr preferRelativeResize="0"/>
          <p:nvPr/>
        </p:nvPicPr>
        <p:blipFill>
          <a:blip r:embed="rId3">
            <a:alphaModFix/>
          </a:blip>
          <a:stretch>
            <a:fillRect/>
          </a:stretch>
        </p:blipFill>
        <p:spPr>
          <a:xfrm>
            <a:off x="5608300" y="1351900"/>
            <a:ext cx="6431299" cy="48956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9"/>
          <p:cNvSpPr txBox="1">
            <a:spLocks noGrp="1"/>
          </p:cNvSpPr>
          <p:nvPr>
            <p:ph type="title"/>
          </p:nvPr>
        </p:nvSpPr>
        <p:spPr>
          <a:xfrm>
            <a:off x="2321250" y="491675"/>
            <a:ext cx="9603900" cy="129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b="1"/>
              <a:t>Pause &amp; Reflect:</a:t>
            </a:r>
            <a:r>
              <a:rPr lang="en-US"/>
              <a:t> </a:t>
            </a:r>
            <a:r>
              <a:rPr lang="en-US" i="1"/>
              <a:t>Current Implementation</a:t>
            </a:r>
            <a:endParaRPr i="1"/>
          </a:p>
        </p:txBody>
      </p:sp>
      <p:sp>
        <p:nvSpPr>
          <p:cNvPr id="334" name="Google Shape;334;p49"/>
          <p:cNvSpPr txBox="1">
            <a:spLocks noGrp="1"/>
          </p:cNvSpPr>
          <p:nvPr>
            <p:ph type="body" idx="1"/>
          </p:nvPr>
        </p:nvSpPr>
        <p:spPr>
          <a:xfrm>
            <a:off x="795875" y="2020700"/>
            <a:ext cx="4528800" cy="3538200"/>
          </a:xfrm>
          <a:prstGeom prst="rect">
            <a:avLst/>
          </a:prstGeom>
        </p:spPr>
        <p:txBody>
          <a:bodyPr spcFirstLastPara="1" wrap="square" lIns="91425" tIns="91425" rIns="91425" bIns="91425" anchor="t" anchorCtr="0">
            <a:noAutofit/>
          </a:bodyPr>
          <a:lstStyle/>
          <a:p>
            <a:pPr marL="25400" lvl="0" indent="0" algn="l" rtl="0">
              <a:lnSpc>
                <a:spcPct val="115000"/>
              </a:lnSpc>
              <a:spcBef>
                <a:spcPts val="600"/>
              </a:spcBef>
              <a:spcAft>
                <a:spcPts val="0"/>
              </a:spcAft>
              <a:buClr>
                <a:schemeClr val="dk1"/>
              </a:buClr>
              <a:buSzPts val="1100"/>
              <a:buFont typeface="Arial"/>
              <a:buNone/>
            </a:pPr>
            <a:r>
              <a:rPr lang="en-US"/>
              <a:t>Turn to page 4 of the </a:t>
            </a:r>
            <a:r>
              <a:rPr lang="en-US" b="1"/>
              <a:t>Classroom Opportunities to Respond </a:t>
            </a:r>
            <a:r>
              <a:rPr lang="en-US"/>
              <a:t>“Teacher Tool”</a:t>
            </a:r>
            <a:endParaRPr/>
          </a:p>
          <a:p>
            <a:pPr marL="25400" lvl="0" indent="0" algn="l" rtl="0">
              <a:lnSpc>
                <a:spcPct val="115000"/>
              </a:lnSpc>
              <a:spcBef>
                <a:spcPts val="600"/>
              </a:spcBef>
              <a:spcAft>
                <a:spcPts val="0"/>
              </a:spcAft>
              <a:buClr>
                <a:schemeClr val="dk1"/>
              </a:buClr>
              <a:buSzPts val="1100"/>
              <a:buFont typeface="Arial"/>
              <a:buNone/>
            </a:pPr>
            <a:r>
              <a:rPr lang="en-US"/>
              <a:t>Where does your current practice fit on the rubric?</a:t>
            </a:r>
            <a:endParaRPr/>
          </a:p>
          <a:p>
            <a:pPr marL="0" lvl="0" indent="0" algn="l" rtl="0">
              <a:spcBef>
                <a:spcPts val="640"/>
              </a:spcBef>
              <a:spcAft>
                <a:spcPts val="0"/>
              </a:spcAft>
              <a:buNone/>
            </a:pPr>
            <a:endParaRPr/>
          </a:p>
        </p:txBody>
      </p:sp>
      <p:pic>
        <p:nvPicPr>
          <p:cNvPr id="335" name="Google Shape;335;p49" descr="Image of MO SW-PBS Practice Profile"/>
          <p:cNvPicPr preferRelativeResize="0"/>
          <p:nvPr/>
        </p:nvPicPr>
        <p:blipFill>
          <a:blip r:embed="rId3">
            <a:alphaModFix/>
          </a:blip>
          <a:stretch>
            <a:fillRect/>
          </a:stretch>
        </p:blipFill>
        <p:spPr>
          <a:xfrm>
            <a:off x="5514925" y="2020700"/>
            <a:ext cx="6524676" cy="3678125"/>
          </a:xfrm>
          <a:prstGeom prst="rect">
            <a:avLst/>
          </a:prstGeom>
          <a:noFill/>
          <a:ln>
            <a:noFill/>
          </a:ln>
        </p:spPr>
      </p:pic>
      <p:sp>
        <p:nvSpPr>
          <p:cNvPr id="336" name="Google Shape;336;p49" descr="Star indicating there is a handout associated with this page."/>
          <p:cNvSpPr/>
          <p:nvPr/>
        </p:nvSpPr>
        <p:spPr>
          <a:xfrm>
            <a:off x="352900" y="5378425"/>
            <a:ext cx="861900" cy="749400"/>
          </a:xfrm>
          <a:prstGeom prst="star5">
            <a:avLst>
              <a:gd name="adj" fmla="val 19098"/>
              <a:gd name="hf" fmla="val 105146"/>
              <a:gd name="vf" fmla="val 110557"/>
            </a:avLst>
          </a:prstGeom>
          <a:solidFill>
            <a:srgbClr val="009E4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2" name="Title 1">
            <a:extLst>
              <a:ext uri="{FF2B5EF4-FFF2-40B4-BE49-F238E27FC236}">
                <a16:creationId xmlns:a16="http://schemas.microsoft.com/office/drawing/2014/main" id="{46429FCF-AFDA-17DF-F772-F69986B536FF}"/>
              </a:ext>
            </a:extLst>
          </p:cNvPr>
          <p:cNvSpPr>
            <a:spLocks noGrp="1"/>
          </p:cNvSpPr>
          <p:nvPr>
            <p:ph type="title" idx="4294967295"/>
          </p:nvPr>
        </p:nvSpPr>
        <p:spPr>
          <a:xfrm>
            <a:off x="609600" y="-1143000"/>
            <a:ext cx="10972800" cy="1143000"/>
          </a:xfrm>
        </p:spPr>
        <p:txBody>
          <a:bodyPr spcFirstLastPara="1" wrap="square" lIns="91425" tIns="91425" rIns="91425" bIns="91425" anchor="b" anchorCtr="0">
            <a:noAutofit/>
          </a:bodyPr>
          <a:lstStyle/>
          <a:p>
            <a:r>
              <a:rPr lang="en-US" dirty="0"/>
              <a:t>Next Steps</a:t>
            </a:r>
          </a:p>
        </p:txBody>
      </p:sp>
      <p:pic>
        <p:nvPicPr>
          <p:cNvPr id="341" name="Google Shape;341;p50" descr="Hand holding magnifying glass over words, &quot;Next Steps.&quot;"/>
          <p:cNvPicPr preferRelativeResize="0"/>
          <p:nvPr/>
        </p:nvPicPr>
        <p:blipFill rotWithShape="1">
          <a:blip r:embed="rId3">
            <a:alphaModFix/>
          </a:blip>
          <a:srcRect t="15626"/>
          <a:stretch/>
        </p:blipFill>
        <p:spPr>
          <a:xfrm>
            <a:off x="0" y="0"/>
            <a:ext cx="12192000" cy="685800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1"/>
          <p:cNvSpPr txBox="1">
            <a:spLocks noGrp="1"/>
          </p:cNvSpPr>
          <p:nvPr>
            <p:ph type="title"/>
          </p:nvPr>
        </p:nvSpPr>
        <p:spPr>
          <a:xfrm>
            <a:off x="1981200" y="274637"/>
            <a:ext cx="82296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b="1" dirty="0"/>
              <a:t>References</a:t>
            </a:r>
            <a:endParaRPr b="1" dirty="0"/>
          </a:p>
        </p:txBody>
      </p:sp>
      <p:sp>
        <p:nvSpPr>
          <p:cNvPr id="347" name="Google Shape;347;p51"/>
          <p:cNvSpPr txBox="1">
            <a:spLocks noGrp="1"/>
          </p:cNvSpPr>
          <p:nvPr>
            <p:ph type="body" idx="1"/>
          </p:nvPr>
        </p:nvSpPr>
        <p:spPr>
          <a:xfrm>
            <a:off x="707750" y="1250150"/>
            <a:ext cx="10537200" cy="4875900"/>
          </a:xfrm>
          <a:prstGeom prst="rect">
            <a:avLst/>
          </a:prstGeom>
          <a:noFill/>
          <a:ln>
            <a:noFill/>
          </a:ln>
        </p:spPr>
        <p:txBody>
          <a:bodyPr spcFirstLastPara="1" wrap="square" lIns="91425" tIns="91425" rIns="91425" bIns="91425" anchor="t" anchorCtr="0">
            <a:normAutofit fontScale="92500" lnSpcReduction="20000"/>
          </a:bodyPr>
          <a:lstStyle/>
          <a:p>
            <a:pPr marL="457200" lvl="0" indent="-322580" algn="l" rtl="0">
              <a:lnSpc>
                <a:spcPct val="115000"/>
              </a:lnSpc>
              <a:spcBef>
                <a:spcPts val="600"/>
              </a:spcBef>
              <a:spcAft>
                <a:spcPts val="0"/>
              </a:spcAft>
              <a:buSzPct val="100000"/>
              <a:buChar char="•"/>
            </a:pPr>
            <a:r>
              <a:rPr lang="en-US" sz="1600" dirty="0"/>
              <a:t>Colvin, G.  (2009). </a:t>
            </a:r>
            <a:r>
              <a:rPr lang="en-US" sz="1600" i="1" dirty="0"/>
              <a:t>Managing noncompliance and defiance in the classroom:  A road map for teachers, specialists, and behavior support teams.</a:t>
            </a:r>
            <a:r>
              <a:rPr lang="en-US" sz="1600" dirty="0"/>
              <a:t>  Thousand Oaks, CA:  Corwin Press.</a:t>
            </a:r>
            <a:endParaRPr sz="1600" dirty="0"/>
          </a:p>
          <a:p>
            <a:pPr marL="457200" lvl="0" indent="-322580" algn="l" rtl="0">
              <a:lnSpc>
                <a:spcPct val="115000"/>
              </a:lnSpc>
              <a:spcBef>
                <a:spcPts val="0"/>
              </a:spcBef>
              <a:spcAft>
                <a:spcPts val="0"/>
              </a:spcAft>
              <a:buSzPct val="100000"/>
              <a:buChar char="•"/>
            </a:pPr>
            <a:r>
              <a:rPr lang="en-US" sz="1600" dirty="0"/>
              <a:t>Haydon, T., MacSuga-Gage, A. S., Simonsen, B., &amp; Hawkins, R. (2012). Opportunities to Respond: A Key Component of Effective Instruction. </a:t>
            </a:r>
            <a:r>
              <a:rPr lang="en-US" sz="1600" i="1" dirty="0"/>
              <a:t>Beyond Behavior, 22</a:t>
            </a:r>
            <a:r>
              <a:rPr lang="en-US" sz="1600" dirty="0"/>
              <a:t>(1), 23-31.</a:t>
            </a:r>
            <a:endParaRPr sz="1600" dirty="0"/>
          </a:p>
          <a:p>
            <a:pPr marL="457200" lvl="0" indent="-322580" algn="l" rtl="0">
              <a:lnSpc>
                <a:spcPct val="115000"/>
              </a:lnSpc>
              <a:spcBef>
                <a:spcPts val="0"/>
              </a:spcBef>
              <a:spcAft>
                <a:spcPts val="0"/>
              </a:spcAft>
              <a:buSzPct val="100000"/>
              <a:buChar char="•"/>
            </a:pPr>
            <a:r>
              <a:rPr lang="en-US" sz="1600" dirty="0"/>
              <a:t>Council for Exceptional Children, (1987). </a:t>
            </a:r>
            <a:r>
              <a:rPr lang="en-US" sz="1600" i="1" dirty="0"/>
              <a:t>Academy for effective instruction: working with mildly handicapped students. </a:t>
            </a:r>
            <a:r>
              <a:rPr lang="en-US" sz="1600" dirty="0"/>
              <a:t>Reston, VA: Author.</a:t>
            </a:r>
            <a:endParaRPr sz="1600" dirty="0"/>
          </a:p>
          <a:p>
            <a:pPr marL="457200" lvl="0" indent="-322580" algn="l" rtl="0">
              <a:lnSpc>
                <a:spcPct val="115000"/>
              </a:lnSpc>
              <a:spcBef>
                <a:spcPts val="0"/>
              </a:spcBef>
              <a:spcAft>
                <a:spcPts val="0"/>
              </a:spcAft>
              <a:buSzPct val="100000"/>
              <a:buChar char="•"/>
            </a:pPr>
            <a:r>
              <a:rPr lang="en-US" sz="1600" dirty="0"/>
              <a:t>Heward, W.L. &amp; Wood, L. (2004). Good noise! Using choral responding to increase the effectiveness of group instruction. Ohio State University, Columbus.</a:t>
            </a:r>
            <a:endParaRPr sz="1600" dirty="0"/>
          </a:p>
          <a:p>
            <a:pPr marL="457200" lvl="0" indent="-322580" algn="l" rtl="0">
              <a:lnSpc>
                <a:spcPct val="115000"/>
              </a:lnSpc>
              <a:spcBef>
                <a:spcPts val="0"/>
              </a:spcBef>
              <a:spcAft>
                <a:spcPts val="0"/>
              </a:spcAft>
              <a:buSzPct val="100000"/>
              <a:buChar char="•"/>
            </a:pPr>
            <a:r>
              <a:rPr lang="en-US" sz="1600" dirty="0"/>
              <a:t>Reinke, W., Herman, K., &amp; Sprick, R. (2011). </a:t>
            </a:r>
            <a:r>
              <a:rPr lang="en-US" sz="1600" i="1" dirty="0"/>
              <a:t>Motivational interviewing for effective classroom management: The classroom check-up.</a:t>
            </a:r>
            <a:r>
              <a:rPr lang="en-US" sz="1600" dirty="0"/>
              <a:t> New York, NY: The Guilford Press.</a:t>
            </a:r>
            <a:endParaRPr sz="1600" dirty="0"/>
          </a:p>
          <a:p>
            <a:pPr marL="457200" lvl="0" indent="-322580" algn="l" rtl="0">
              <a:lnSpc>
                <a:spcPct val="115000"/>
              </a:lnSpc>
              <a:spcBef>
                <a:spcPts val="0"/>
              </a:spcBef>
              <a:spcAft>
                <a:spcPts val="0"/>
              </a:spcAft>
              <a:buSzPct val="100000"/>
              <a:buChar char="•"/>
            </a:pPr>
            <a:r>
              <a:rPr lang="en-US" sz="1600" dirty="0"/>
              <a:t>Reinke, W. M., Herman, K. C., &amp; Stormont, M. (2013). Classroom-level positive behavior supports in schools implementing SW-PBIS: Identifying areas for enhancement. </a:t>
            </a:r>
            <a:r>
              <a:rPr lang="en-US" sz="1600" i="1" dirty="0"/>
              <a:t>Journal of Positive Behavior Interventions, 15(1), </a:t>
            </a:r>
            <a:r>
              <a:rPr lang="en-US" sz="1600" dirty="0"/>
              <a:t>39-50.</a:t>
            </a:r>
            <a:endParaRPr sz="1600" dirty="0"/>
          </a:p>
          <a:p>
            <a:pPr marL="457200" lvl="0" indent="-322580" algn="l" rtl="0">
              <a:lnSpc>
                <a:spcPct val="115000"/>
              </a:lnSpc>
              <a:spcBef>
                <a:spcPts val="0"/>
              </a:spcBef>
              <a:spcAft>
                <a:spcPts val="0"/>
              </a:spcAft>
              <a:buSzPct val="100000"/>
              <a:buChar char="•"/>
            </a:pPr>
            <a:r>
              <a:rPr lang="en-US" sz="1600" dirty="0"/>
              <a:t>Reiser, R. A., &amp; Dempsey, J. (2007). </a:t>
            </a:r>
            <a:r>
              <a:rPr lang="en-US" sz="1600" i="1" dirty="0"/>
              <a:t>Trends and issues in instructional design and technology</a:t>
            </a:r>
            <a:r>
              <a:rPr lang="en-US" sz="1600" dirty="0"/>
              <a:t> (2nd Ed., pp. 94-131). Upper Saddle River, NJ: Pearson Education</a:t>
            </a:r>
            <a:endParaRPr sz="1600" dirty="0"/>
          </a:p>
          <a:p>
            <a:pPr marL="457200" lvl="0" indent="-322580" algn="l" rtl="0">
              <a:lnSpc>
                <a:spcPct val="115000"/>
              </a:lnSpc>
              <a:spcBef>
                <a:spcPts val="0"/>
              </a:spcBef>
              <a:spcAft>
                <a:spcPts val="0"/>
              </a:spcAft>
              <a:buSzPct val="100000"/>
              <a:buChar char="•"/>
            </a:pPr>
            <a:r>
              <a:rPr lang="en-US" sz="1600" dirty="0"/>
              <a:t>Rowe, M. (1987) Wait time: Slowing down may be a way of speeding up. </a:t>
            </a:r>
            <a:r>
              <a:rPr lang="en-US" sz="1600" i="1" dirty="0"/>
              <a:t>American Educator, 11,</a:t>
            </a:r>
            <a:r>
              <a:rPr lang="en-US" sz="1600" dirty="0"/>
              <a:t> 38-43.</a:t>
            </a:r>
            <a:endParaRPr sz="1600" dirty="0"/>
          </a:p>
          <a:p>
            <a:pPr marL="457200" lvl="0" indent="-322580" algn="l" rtl="0">
              <a:lnSpc>
                <a:spcPct val="115000"/>
              </a:lnSpc>
              <a:spcBef>
                <a:spcPts val="0"/>
              </a:spcBef>
              <a:spcAft>
                <a:spcPts val="0"/>
              </a:spcAft>
              <a:buSzPct val="100000"/>
              <a:buChar char="•"/>
            </a:pPr>
            <a:r>
              <a:rPr lang="en-US" sz="1600" dirty="0"/>
              <a:t>Simonsen, B., &amp; Myers, D. (2015). </a:t>
            </a:r>
            <a:r>
              <a:rPr lang="en-US" sz="1600" i="1" dirty="0" err="1"/>
              <a:t>Classwide</a:t>
            </a:r>
            <a:r>
              <a:rPr lang="en-US" sz="1600" i="1" dirty="0"/>
              <a:t> Positive Behavior Interventions and </a:t>
            </a:r>
            <a:r>
              <a:rPr lang="en-US" sz="1600" i="1" dirty="0" err="1"/>
              <a:t>Supporets</a:t>
            </a:r>
            <a:r>
              <a:rPr lang="en-US" sz="1600" i="1" dirty="0"/>
              <a:t>.</a:t>
            </a:r>
            <a:r>
              <a:rPr lang="en-US" sz="1600" dirty="0"/>
              <a:t> New York: The Guilford Press.</a:t>
            </a:r>
            <a:endParaRPr sz="1600" dirty="0"/>
          </a:p>
          <a:p>
            <a:pPr marL="457200" lvl="0" indent="-322580" algn="l" rtl="0">
              <a:lnSpc>
                <a:spcPct val="115000"/>
              </a:lnSpc>
              <a:spcBef>
                <a:spcPts val="0"/>
              </a:spcBef>
              <a:spcAft>
                <a:spcPts val="0"/>
              </a:spcAft>
              <a:buSzPct val="100000"/>
              <a:buChar char="•"/>
            </a:pPr>
            <a:r>
              <a:rPr lang="en-US" sz="1600" dirty="0"/>
              <a:t>Sprick, R. (2009). </a:t>
            </a:r>
            <a:r>
              <a:rPr lang="en-US" sz="1600" i="1" dirty="0"/>
              <a:t>CHAMPS: A proactive and positive approach to classroom management.</a:t>
            </a:r>
            <a:r>
              <a:rPr lang="en-US" sz="1600" dirty="0"/>
              <a:t> Eugene, OR: Pacific Northwest Publishing.</a:t>
            </a:r>
            <a:endParaRPr sz="1600" dirty="0"/>
          </a:p>
          <a:p>
            <a:pPr marL="457200" lvl="0" indent="-322580" algn="l" rtl="0">
              <a:lnSpc>
                <a:spcPct val="115000"/>
              </a:lnSpc>
              <a:spcBef>
                <a:spcPts val="0"/>
              </a:spcBef>
              <a:spcAft>
                <a:spcPts val="0"/>
              </a:spcAft>
              <a:buSzPct val="100000"/>
              <a:buChar char="•"/>
            </a:pPr>
            <a:r>
              <a:rPr lang="en-US" sz="1600" dirty="0"/>
              <a:t>The Classroom Check-Up. (2025, July 24) Strategy: Increasing Opportunities to </a:t>
            </a:r>
            <a:r>
              <a:rPr lang="en-US" sz="1600" dirty="0" err="1"/>
              <a:t>Respond.</a:t>
            </a:r>
            <a:r>
              <a:rPr lang="en-US" sz="1600" dirty="0" err="1">
                <a:uFill>
                  <a:noFill/>
                </a:uFill>
                <a:hlinkClick r:id="rId3"/>
              </a:rPr>
              <a:t>Hyperlink</a:t>
            </a:r>
            <a:r>
              <a:rPr lang="en-US" sz="1600" dirty="0">
                <a:uFill>
                  <a:noFill/>
                </a:uFill>
                <a:hlinkClick r:id="rId3"/>
              </a:rPr>
              <a:t> to classroom Checkup</a:t>
            </a:r>
            <a:r>
              <a:rPr lang="en-US" sz="1600" u="sng" dirty="0">
                <a:solidFill>
                  <a:schemeClr val="hlink"/>
                </a:solidFill>
                <a:hlinkClick r:id="rId3"/>
              </a:rPr>
              <a:t>https://classroomcheckup.org/increasing-opportunities-to-respond/</a:t>
            </a: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99593"/>
        </a:solidFill>
        <a:effectLst/>
      </p:bgPr>
    </p:bg>
    <p:spTree>
      <p:nvGrpSpPr>
        <p:cNvPr id="1" name="Shape 352"/>
        <p:cNvGrpSpPr/>
        <p:nvPr/>
      </p:nvGrpSpPr>
      <p:grpSpPr>
        <a:xfrm>
          <a:off x="0" y="0"/>
          <a:ext cx="0" cy="0"/>
          <a:chOff x="0" y="0"/>
          <a:chExt cx="0" cy="0"/>
        </a:xfrm>
      </p:grpSpPr>
      <p:sp>
        <p:nvSpPr>
          <p:cNvPr id="353" name="Google Shape;353;p52"/>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b="1" dirty="0"/>
              <a:t>Contact Information</a:t>
            </a:r>
            <a:endParaRPr dirty="0"/>
          </a:p>
        </p:txBody>
      </p:sp>
      <p:sp>
        <p:nvSpPr>
          <p:cNvPr id="354" name="Google Shape;354;p52"/>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rmAutofit/>
          </a:bodyPr>
          <a:lstStyle/>
          <a:p>
            <a:pPr marL="203200" lvl="0" indent="0" algn="l" rtl="0">
              <a:lnSpc>
                <a:spcPct val="100000"/>
              </a:lnSpc>
              <a:spcBef>
                <a:spcPts val="0"/>
              </a:spcBef>
              <a:spcAft>
                <a:spcPts val="0"/>
              </a:spcAft>
              <a:buSzPts val="3200"/>
              <a:buNone/>
            </a:pPr>
            <a:r>
              <a:rPr lang="en-US"/>
              <a:t>Check Out MO SW-PBS on Social Media:</a:t>
            </a:r>
            <a:endParaRPr/>
          </a:p>
        </p:txBody>
      </p:sp>
      <p:pic>
        <p:nvPicPr>
          <p:cNvPr id="361" name="Google Shape;361;p52" descr="MO SW-PBS Logo"/>
          <p:cNvPicPr preferRelativeResize="0"/>
          <p:nvPr/>
        </p:nvPicPr>
        <p:blipFill rotWithShape="1">
          <a:blip r:embed="rId3">
            <a:alphaModFix/>
          </a:blip>
          <a:srcRect/>
          <a:stretch/>
        </p:blipFill>
        <p:spPr>
          <a:xfrm>
            <a:off x="660125" y="2994472"/>
            <a:ext cx="619125" cy="532235"/>
          </a:xfrm>
          <a:prstGeom prst="rect">
            <a:avLst/>
          </a:prstGeom>
          <a:noFill/>
          <a:ln>
            <a:noFill/>
          </a:ln>
        </p:spPr>
      </p:pic>
      <p:sp>
        <p:nvSpPr>
          <p:cNvPr id="356" name="Google Shape;356;p52"/>
          <p:cNvSpPr txBox="1"/>
          <p:nvPr/>
        </p:nvSpPr>
        <p:spPr>
          <a:xfrm>
            <a:off x="1588333" y="3009404"/>
            <a:ext cx="2393146" cy="4154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pbismissouri.org</a:t>
            </a:r>
            <a:endParaRPr sz="2100" b="0" i="0" u="none" strike="noStrike" cap="none">
              <a:solidFill>
                <a:srgbClr val="000000"/>
              </a:solidFill>
              <a:latin typeface="Arial"/>
              <a:ea typeface="Arial"/>
              <a:cs typeface="Arial"/>
              <a:sym typeface="Arial"/>
            </a:endParaRPr>
          </a:p>
        </p:txBody>
      </p:sp>
      <p:pic>
        <p:nvPicPr>
          <p:cNvPr id="360" name="Google Shape;360;p52" descr="Facebook Logo"/>
          <p:cNvPicPr preferRelativeResize="0"/>
          <p:nvPr/>
        </p:nvPicPr>
        <p:blipFill rotWithShape="1">
          <a:blip r:embed="rId5">
            <a:alphaModFix/>
          </a:blip>
          <a:srcRect/>
          <a:stretch/>
        </p:blipFill>
        <p:spPr>
          <a:xfrm>
            <a:off x="609600" y="3694158"/>
            <a:ext cx="619125" cy="619125"/>
          </a:xfrm>
          <a:prstGeom prst="rect">
            <a:avLst/>
          </a:prstGeom>
          <a:noFill/>
          <a:ln>
            <a:noFill/>
          </a:ln>
        </p:spPr>
      </p:pic>
      <p:sp>
        <p:nvSpPr>
          <p:cNvPr id="357" name="Google Shape;357;p52"/>
          <p:cNvSpPr txBox="1"/>
          <p:nvPr/>
        </p:nvSpPr>
        <p:spPr>
          <a:xfrm>
            <a:off x="1561312" y="3818668"/>
            <a:ext cx="3244967" cy="4154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facebook.com/moswpbs</a:t>
            </a:r>
            <a:endParaRPr sz="2100" b="0" i="0" u="none" strike="noStrike" cap="none">
              <a:solidFill>
                <a:srgbClr val="000000"/>
              </a:solidFill>
              <a:latin typeface="Arial"/>
              <a:ea typeface="Arial"/>
              <a:cs typeface="Arial"/>
              <a:sym typeface="Arial"/>
            </a:endParaRPr>
          </a:p>
        </p:txBody>
      </p:sp>
      <p:pic>
        <p:nvPicPr>
          <p:cNvPr id="362" name="Google Shape;362;p52" descr="Instagram Logo"/>
          <p:cNvPicPr preferRelativeResize="0"/>
          <p:nvPr/>
        </p:nvPicPr>
        <p:blipFill rotWithShape="1">
          <a:blip r:embed="rId7">
            <a:alphaModFix/>
          </a:blip>
          <a:srcRect/>
          <a:stretch/>
        </p:blipFill>
        <p:spPr>
          <a:xfrm>
            <a:off x="653039" y="4626447"/>
            <a:ext cx="532225" cy="532225"/>
          </a:xfrm>
          <a:prstGeom prst="rect">
            <a:avLst/>
          </a:prstGeom>
          <a:noFill/>
          <a:ln>
            <a:noFill/>
          </a:ln>
        </p:spPr>
      </p:pic>
      <p:sp>
        <p:nvSpPr>
          <p:cNvPr id="358" name="Google Shape;358;p52"/>
          <p:cNvSpPr txBox="1"/>
          <p:nvPr/>
        </p:nvSpPr>
        <p:spPr>
          <a:xfrm>
            <a:off x="1479487" y="4627932"/>
            <a:ext cx="3408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val="tx"/>
                    </a:ext>
                  </a:extLst>
                </a:hlinkClick>
              </a:rPr>
              <a:t>instagram.com/moswpbs/</a:t>
            </a:r>
            <a:endParaRPr sz="1400" b="0" i="0" u="none" strike="noStrike" cap="none">
              <a:solidFill>
                <a:srgbClr val="000000"/>
              </a:solidFill>
              <a:latin typeface="Arial"/>
              <a:ea typeface="Arial"/>
              <a:cs typeface="Arial"/>
              <a:sym typeface="Arial"/>
            </a:endParaRPr>
          </a:p>
        </p:txBody>
      </p:sp>
      <p:sp>
        <p:nvSpPr>
          <p:cNvPr id="355" name="Google Shape;355;p52"/>
          <p:cNvSpPr txBox="1">
            <a:spLocks noGrp="1"/>
          </p:cNvSpPr>
          <p:nvPr>
            <p:ph type="body" idx="4294967295"/>
          </p:nvPr>
        </p:nvSpPr>
        <p:spPr>
          <a:xfrm>
            <a:off x="6823574" y="2597295"/>
            <a:ext cx="3886200" cy="619125"/>
          </a:xfrm>
          <a:prstGeom prst="rect">
            <a:avLst/>
          </a:prstGeom>
          <a:noFill/>
          <a:ln>
            <a:noFill/>
          </a:ln>
        </p:spPr>
        <p:txBody>
          <a:bodyPr spcFirstLastPara="1" wrap="square" lIns="91425" tIns="91425" rIns="91425" bIns="91425" anchor="t" anchorCtr="0">
            <a:normAutofit fontScale="62500" lnSpcReduction="20000"/>
          </a:bodyPr>
          <a:lstStyle/>
          <a:p>
            <a:pPr marL="203200" lvl="0" indent="0" algn="l" rtl="0">
              <a:lnSpc>
                <a:spcPct val="100000"/>
              </a:lnSpc>
              <a:spcBef>
                <a:spcPts val="0"/>
              </a:spcBef>
              <a:spcAft>
                <a:spcPts val="0"/>
              </a:spcAft>
              <a:buSzPct val="100000"/>
              <a:buNone/>
            </a:pPr>
            <a:r>
              <a:rPr lang="en-US" b="1"/>
              <a:t>Facilitator Contact Information:</a:t>
            </a:r>
            <a:endParaRPr/>
          </a:p>
          <a:p>
            <a:pPr marL="342900" lvl="0" indent="-12700" algn="l" rtl="0">
              <a:lnSpc>
                <a:spcPct val="100000"/>
              </a:lnSpc>
              <a:spcBef>
                <a:spcPts val="640"/>
              </a:spcBef>
              <a:spcAft>
                <a:spcPts val="0"/>
              </a:spcAft>
              <a:buSzPct val="100000"/>
              <a:buNone/>
            </a:pPr>
            <a:endParaRPr/>
          </a:p>
        </p:txBody>
      </p:sp>
      <p:sp>
        <p:nvSpPr>
          <p:cNvPr id="359" name="Google Shape;359;p52"/>
          <p:cNvSpPr txBox="1"/>
          <p:nvPr/>
        </p:nvSpPr>
        <p:spPr>
          <a:xfrm>
            <a:off x="5468016" y="3217141"/>
            <a:ext cx="3260558" cy="26776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List HERE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MO SWPBS Pr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4343</Words>
  <Application>Microsoft Office PowerPoint</Application>
  <PresentationFormat>Widescreen</PresentationFormat>
  <Paragraphs>376</Paragraphs>
  <Slides>38</Slides>
  <Notes>38</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Times New Roman</vt:lpstr>
      <vt:lpstr>MO SWPBS Pres</vt:lpstr>
      <vt:lpstr>T1C8L6 Opportunities to Respond (OTRs)  Tier 1 Effective Teaching &amp; Learning Practices (ETLPs) for the Classroom </vt:lpstr>
      <vt:lpstr>Lesson Description</vt:lpstr>
      <vt:lpstr>Working Agreements</vt:lpstr>
      <vt:lpstr>Introductions</vt:lpstr>
      <vt:lpstr>Attention Signal</vt:lpstr>
      <vt:lpstr>Handouts/Materials</vt:lpstr>
      <vt:lpstr>Pre-Requisites </vt:lpstr>
      <vt:lpstr>Lesson Outcomes</vt:lpstr>
      <vt:lpstr>Rationale</vt:lpstr>
      <vt:lpstr>Reflective Questions</vt:lpstr>
      <vt:lpstr>Key Terms</vt:lpstr>
      <vt:lpstr>The MO SW-PBS Opportunities to Respond Teacher Tool</vt:lpstr>
      <vt:lpstr>Opportunities to Respond (OTRs)</vt:lpstr>
      <vt:lpstr>The Value of OTRs</vt:lpstr>
      <vt:lpstr>Activity #1 How Many OTRs? </vt:lpstr>
      <vt:lpstr>How Many OTRs? </vt:lpstr>
      <vt:lpstr>Elements to Consider when Using OTRs</vt:lpstr>
      <vt:lpstr>Relevant Questions</vt:lpstr>
      <vt:lpstr>Varied &amp; Unpredictable Questions</vt:lpstr>
      <vt:lpstr>Stimulating &amp; Challenging Questions</vt:lpstr>
      <vt:lpstr>Brisk Pace and Group &amp; Solo Questions</vt:lpstr>
      <vt:lpstr>Provide ALL Students with OTR’s</vt:lpstr>
      <vt:lpstr>Level of Student Accuracy Informs Instruction</vt:lpstr>
      <vt:lpstr>6 Components of OTRs</vt:lpstr>
      <vt:lpstr>Questioning &amp; Wait Time</vt:lpstr>
      <vt:lpstr>Student Response</vt:lpstr>
      <vt:lpstr>Activity #2 Think, Pair, Share</vt:lpstr>
      <vt:lpstr>Archer OTR video</vt:lpstr>
      <vt:lpstr>Activity #3 Verbal Response Strategies          Reflection Questions</vt:lpstr>
      <vt:lpstr>Common Non-Verbal Responding</vt:lpstr>
      <vt:lpstr>Activity #4 Non-verbal Responses</vt:lpstr>
      <vt:lpstr>Effective Teacher Feedback</vt:lpstr>
      <vt:lpstr>Activity #5 Reflecting on Practice</vt:lpstr>
      <vt:lpstr>Pause &amp; Reflect: Self Assessment</vt:lpstr>
      <vt:lpstr>Pause &amp; Reflect: Current Implementation</vt:lpstr>
      <vt:lpstr>Next Steps</vt:lpstr>
      <vt:lpstr>References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Way, Gordon</cp:lastModifiedBy>
  <cp:revision>1</cp:revision>
  <dcterms:modified xsi:type="dcterms:W3CDTF">2026-09-11T21:59:50Z</dcterms:modified>
</cp:coreProperties>
</file>