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1.xml" ContentType="application/vnd.openxmlformats-officedocument.presentationml.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5143500" type="screen16x9"/>
  <p:notesSz cx="6858000" cy="9144000"/>
  <p:embeddedFontLst>
    <p:embeddedFont>
      <p:font typeface="Cambria" panose="02040503050406030204" pitchFamily="18" charset="0"/>
      <p:regular r:id="rId44"/>
      <p:bold r:id="rId45"/>
      <p:italic r:id="rId46"/>
      <p:boldItalic r:id="rId47"/>
    </p:embeddedFont>
    <p:embeddedFont>
      <p:font typeface="Garamond" panose="02020404030301010803" pitchFamily="18" charset="0"/>
      <p:regular r:id="rId48"/>
      <p:bold r:id="rId49"/>
      <p:italic r:id="rId50"/>
      <p:boldItalic r:id="rId51"/>
    </p:embeddedFont>
    <p:embeddedFont>
      <p:font typeface="Noto Sans Symbols" panose="020B0604020202020204" charset="0"/>
      <p:regular r:id="rId52"/>
      <p:bold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j9DWcr6Lg46Xi3sF63Bl6YlZ02B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hyder Timmin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27E7360-C2E2-4DB6-B6DC-1CFD8FC711CB}">
  <a:tblStyle styleId="{827E7360-C2E2-4DB6-B6DC-1CFD8FC711C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3" autoAdjust="0"/>
  </p:normalViewPr>
  <p:slideViewPr>
    <p:cSldViewPr snapToGrid="0">
      <p:cViewPr varScale="1">
        <p:scale>
          <a:sx n="138" d="100"/>
          <a:sy n="138" d="100"/>
        </p:scale>
        <p:origin x="834" y="198"/>
      </p:cViewPr>
      <p:guideLst>
        <p:guide orient="horz" pos="1620"/>
        <p:guide pos="2880"/>
      </p:guideLst>
    </p:cSldViewPr>
  </p:slideViewPr>
  <p:outlineViewPr>
    <p:cViewPr>
      <p:scale>
        <a:sx n="33" d="100"/>
        <a:sy n="33" d="100"/>
      </p:scale>
      <p:origin x="0" y="-17652"/>
    </p:cViewPr>
  </p:outlineViewPr>
  <p:notesTextViewPr>
    <p:cViewPr>
      <p:scale>
        <a:sx n="1" d="1"/>
        <a:sy n="1" d="1"/>
      </p:scale>
      <p:origin x="0" y="0"/>
    </p:cViewPr>
  </p:notesTextViewPr>
  <p:notesViewPr>
    <p:cSldViewPr snapToGrid="0">
      <p:cViewPr varScale="1">
        <p:scale>
          <a:sx n="100" d="100"/>
          <a:sy n="100" d="100"/>
        </p:scale>
        <p:origin x="0" y="0"/>
      </p:cViewPr>
      <p:guideLst>
        <p:guide orient="horz" pos="216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8-13T15:15:02.650" idx="1">
    <p:pos x="1140" y="645"/>
    <p:text>States ETLP #2- Classroom Expectations and Rules- which we have as ETLP #1.</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CAQwkce8"/>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bismissouri.org/tier-1-workbook-resour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SzPts val="1400"/>
              <a:buNone/>
            </a:pPr>
            <a:r>
              <a:rPr lang="en-US" b="1"/>
              <a:t>To Know/To Say</a:t>
            </a:r>
            <a:r>
              <a:rPr lang="en-US"/>
              <a:t>: Welcome to Lesson 3 of the </a:t>
            </a:r>
            <a:r>
              <a:rPr lang="en-US" b="1"/>
              <a:t>MO SW-PBS Effective Teaching &amp; Learning (ETLP</a:t>
            </a:r>
            <a:r>
              <a:rPr lang="en-US"/>
              <a:t>) series. This lesson describes the use of specific, positive feedback mirroring a schoolwide recognition system within the classroom environment to encourage expected behavior. </a:t>
            </a:r>
            <a:endParaRPr/>
          </a:p>
        </p:txBody>
      </p:sp>
      <p:sp>
        <p:nvSpPr>
          <p:cNvPr id="137" name="Google Shape;13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4" name="Google Shape;144;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a:t>“These will be the Working Agreements for our time together.”</a:t>
            </a:r>
            <a:endParaRPr/>
          </a:p>
          <a:p>
            <a:pPr marL="0" lvl="0" indent="0" algn="l" rtl="0">
              <a:lnSpc>
                <a:spcPct val="100000"/>
              </a:lnSpc>
              <a:spcBef>
                <a:spcPts val="0"/>
              </a:spcBef>
              <a:spcAft>
                <a:spcPts val="0"/>
              </a:spcAft>
              <a:buSzPts val="1400"/>
              <a:buNone/>
            </a:pPr>
            <a:endParaRPr/>
          </a:p>
        </p:txBody>
      </p:sp>
      <p:sp>
        <p:nvSpPr>
          <p:cNvPr id="145" name="Google Shape;145;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2</a:t>
            </a:fld>
            <a:endParaRPr sz="1200">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1" name="Google Shape;151;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a:latin typeface="Arial"/>
                <a:ea typeface="Arial"/>
                <a:cs typeface="Arial"/>
                <a:sym typeface="Arial"/>
              </a:rPr>
              <a:t>“One of our agreements is to follow the attention signal.”   </a:t>
            </a:r>
            <a:endParaRPr/>
          </a:p>
          <a:p>
            <a:pPr marL="0" lvl="0" indent="0" algn="l" rtl="0">
              <a:lnSpc>
                <a:spcPct val="100000"/>
              </a:lnSpc>
              <a:spcBef>
                <a:spcPts val="0"/>
              </a:spcBef>
              <a:spcAft>
                <a:spcPts val="0"/>
              </a:spcAft>
              <a:buSzPts val="1400"/>
              <a:buNone/>
            </a:pPr>
            <a:r>
              <a:rPr lang="en-US">
                <a:latin typeface="Arial"/>
                <a:ea typeface="Arial"/>
                <a:cs typeface="Arial"/>
                <a:sym typeface="Arial"/>
              </a:rPr>
              <a:t>“Your team will work with your school to develop an attention signal you will use in every setting.”</a:t>
            </a:r>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“In order to get all of you focused after discussions, activities or breaks, I </a:t>
            </a:r>
            <a:r>
              <a:rPr lang="en-US" u="none">
                <a:latin typeface="Arial"/>
                <a:ea typeface="Arial"/>
                <a:cs typeface="Arial"/>
                <a:sym typeface="Arial"/>
              </a:rPr>
              <a:t>will __</a:t>
            </a:r>
            <a:r>
              <a:rPr lang="en-US" u="none">
                <a:solidFill>
                  <a:srgbClr val="FF0000"/>
                </a:solidFill>
                <a:latin typeface="Arial"/>
                <a:ea typeface="Arial"/>
                <a:cs typeface="Arial"/>
                <a:sym typeface="Arial"/>
              </a:rPr>
              <a:t>______________________</a:t>
            </a:r>
            <a:r>
              <a:rPr lang="en-US">
                <a:solidFill>
                  <a:srgbClr val="FF0000"/>
                </a:solidFill>
                <a:latin typeface="Arial"/>
                <a:ea typeface="Arial"/>
                <a:cs typeface="Arial"/>
                <a:sym typeface="Arial"/>
              </a:rPr>
              <a:t>.”</a:t>
            </a:r>
            <a:endParaRPr/>
          </a:p>
          <a:p>
            <a:pPr marL="0" lvl="0" indent="0" algn="l" rtl="0">
              <a:lnSpc>
                <a:spcPct val="100000"/>
              </a:lnSpc>
              <a:spcBef>
                <a:spcPts val="0"/>
              </a:spcBef>
              <a:spcAft>
                <a:spcPts val="0"/>
              </a:spcAft>
              <a:buSzPts val="1400"/>
              <a:buNone/>
            </a:pPr>
            <a:r>
              <a:rPr lang="en-US">
                <a:solidFill>
                  <a:srgbClr val="FF0000"/>
                </a:solidFill>
                <a:latin typeface="Arial"/>
                <a:ea typeface="Arial"/>
                <a:cs typeface="Arial"/>
                <a:sym typeface="Arial"/>
              </a:rPr>
              <a:t>											</a:t>
            </a:r>
            <a:r>
              <a:rPr lang="en-US" b="1">
                <a:solidFill>
                  <a:srgbClr val="FF0000"/>
                </a:solidFill>
                <a:latin typeface="Arial"/>
                <a:ea typeface="Arial"/>
                <a:cs typeface="Arial"/>
                <a:sym typeface="Arial"/>
              </a:rPr>
              <a:t>(</a:t>
            </a:r>
            <a:r>
              <a:rPr lang="en-US" b="1" u="none">
                <a:solidFill>
                  <a:srgbClr val="FF0000"/>
                </a:solidFill>
                <a:latin typeface="Arial"/>
                <a:ea typeface="Arial"/>
                <a:cs typeface="Arial"/>
                <a:sym typeface="Arial"/>
              </a:rPr>
              <a:t>Insert your attention signal here.)</a:t>
            </a:r>
            <a:endParaRPr/>
          </a:p>
          <a:p>
            <a:pPr marL="0" lvl="0" indent="0" algn="l" rtl="0">
              <a:lnSpc>
                <a:spcPct val="100000"/>
              </a:lnSpc>
              <a:spcBef>
                <a:spcPts val="0"/>
              </a:spcBef>
              <a:spcAft>
                <a:spcPts val="0"/>
              </a:spcAft>
              <a:buSzPts val="1400"/>
              <a:buNone/>
            </a:pPr>
            <a:r>
              <a:rPr lang="en-US">
                <a:latin typeface="Arial"/>
                <a:ea typeface="Arial"/>
                <a:cs typeface="Arial"/>
                <a:sym typeface="Arial"/>
              </a:rPr>
              <a:t>“Your task will be to finish your sentence, quiet your voice and ____________________________.”</a:t>
            </a:r>
            <a:endParaRPr/>
          </a:p>
          <a:p>
            <a:pPr marL="0" lvl="0" indent="0" algn="l" rtl="0">
              <a:lnSpc>
                <a:spcPct val="100000"/>
              </a:lnSpc>
              <a:spcBef>
                <a:spcPts val="0"/>
              </a:spcBef>
              <a:spcAft>
                <a:spcPts val="0"/>
              </a:spcAft>
              <a:buSzPts val="1400"/>
              <a:buNone/>
            </a:pPr>
            <a:r>
              <a:rPr lang="en-US">
                <a:latin typeface="Arial"/>
                <a:ea typeface="Arial"/>
                <a:cs typeface="Arial"/>
                <a:sym typeface="Arial"/>
              </a:rPr>
              <a:t>									</a:t>
            </a:r>
            <a:r>
              <a:rPr lang="en-US" b="1">
                <a:latin typeface="Arial"/>
                <a:ea typeface="Arial"/>
                <a:cs typeface="Arial"/>
                <a:sym typeface="Arial"/>
              </a:rPr>
              <a:t>(Insert what you want participants to do.)</a:t>
            </a:r>
            <a:endParaRPr b="1">
              <a:latin typeface="Arial"/>
              <a:ea typeface="Arial"/>
              <a:cs typeface="Arial"/>
              <a:sym typeface="Arial"/>
            </a:endParaRPr>
          </a:p>
        </p:txBody>
      </p:sp>
      <p:sp>
        <p:nvSpPr>
          <p:cNvPr id="152" name="Google Shape;152;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3</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8" name="Google Shape;158;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r>
              <a:rPr lang="en-US" b="1"/>
              <a:t>Choose an Introductions Activity/Ice Breaker appropriate for your context and audience</a:t>
            </a:r>
            <a:endParaRPr b="1"/>
          </a:p>
          <a:p>
            <a:pPr marL="0" lvl="0" indent="0" algn="l" rtl="0">
              <a:lnSpc>
                <a:spcPct val="100000"/>
              </a:lnSpc>
              <a:spcBef>
                <a:spcPts val="0"/>
              </a:spcBef>
              <a:spcAft>
                <a:spcPts val="0"/>
              </a:spcAft>
              <a:buSzPts val="1400"/>
              <a:buNone/>
            </a:pPr>
            <a:r>
              <a:rPr lang="en-US" b="1"/>
              <a:t>To Know/To Say: </a:t>
            </a:r>
            <a:endParaRPr/>
          </a:p>
        </p:txBody>
      </p:sp>
      <p:sp>
        <p:nvSpPr>
          <p:cNvPr id="159" name="Google Shape;159;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Clr>
                <a:srgbClr val="000000"/>
              </a:buClr>
              <a:buSzPts val="1400"/>
              <a:buFont typeface="Arial"/>
              <a:buNone/>
            </a:pPr>
            <a:r>
              <a:rPr lang="en-US"/>
              <a:t>To Know/To Say:  There two handouts that we will reference during this lesson.</a:t>
            </a:r>
            <a:endParaRPr/>
          </a:p>
          <a:p>
            <a:pPr marL="457200" lvl="0" indent="-317500" algn="l" rtl="0">
              <a:spcBef>
                <a:spcPts val="0"/>
              </a:spcBef>
              <a:spcAft>
                <a:spcPts val="0"/>
              </a:spcAft>
              <a:buSzPts val="1400"/>
              <a:buChar char="•"/>
            </a:pPr>
            <a:r>
              <a:rPr lang="en-US" b="1" i="1"/>
              <a:t>MO SW-PBS Classroom Encouraging Expected Behavior Teacher Tool</a:t>
            </a:r>
            <a:endParaRPr b="1" i="1"/>
          </a:p>
          <a:p>
            <a:pPr marL="457200" lvl="0" indent="-317500" algn="l" rtl="0">
              <a:spcBef>
                <a:spcPts val="0"/>
              </a:spcBef>
              <a:spcAft>
                <a:spcPts val="0"/>
              </a:spcAft>
              <a:buSzPts val="1400"/>
              <a:buChar char="•"/>
            </a:pPr>
            <a:r>
              <a:rPr lang="en-US" b="1" i="1"/>
              <a:t>MO SW-PBS Classroom Encouraging Planning &amp; Implementation Guide </a:t>
            </a:r>
            <a:endParaRPr b="1" i="1"/>
          </a:p>
          <a:p>
            <a:pPr marL="0" lvl="0" indent="0" algn="l" rtl="0">
              <a:spcBef>
                <a:spcPts val="0"/>
              </a:spcBef>
              <a:spcAft>
                <a:spcPts val="0"/>
              </a:spcAft>
              <a:buClr>
                <a:srgbClr val="000000"/>
              </a:buClr>
              <a:buSzPts val="1400"/>
              <a:buFont typeface="Arial"/>
              <a:buNone/>
            </a:pPr>
            <a:r>
              <a:rPr lang="en-US"/>
              <a:t>*If you have not downloaded them from the lesson website, please do so now. </a:t>
            </a:r>
            <a:endParaRPr/>
          </a:p>
        </p:txBody>
      </p:sp>
      <p:sp>
        <p:nvSpPr>
          <p:cNvPr id="166" name="Google Shape;16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400"/>
              <a:buFont typeface="Arial"/>
              <a:buNone/>
            </a:pPr>
            <a:r>
              <a:rPr lang="en-US" b="1"/>
              <a:t>Trainer Notes:</a:t>
            </a:r>
            <a:r>
              <a:rPr lang="en-US"/>
              <a:t>   </a:t>
            </a:r>
            <a:endParaRPr/>
          </a:p>
          <a:p>
            <a:pPr marL="0" lvl="0" indent="0" algn="l" rtl="0">
              <a:spcBef>
                <a:spcPts val="0"/>
              </a:spcBef>
              <a:spcAft>
                <a:spcPts val="0"/>
              </a:spcAft>
              <a:buSzPts val="1400"/>
              <a:buNone/>
            </a:pPr>
            <a:r>
              <a:rPr lang="en-US" b="1"/>
              <a:t>To Know/To Say</a:t>
            </a:r>
            <a:r>
              <a:rPr lang="en-US"/>
              <a:t>:  There are several lessons that will build background knowledge that will be helpful to you for this lesson. We encourage you to review the Function Based Thinking, Clarifying Expected Behaviors, and Teaching Expected Behaviors lessons prior to beginning the current lesson. This information can be found in the MO SW-PBS Handbook, and the MO SW-PBS Tier 1 IMplementation Guide. In addition, this information is also available in the MO SW-PBS Tier 1 Courses. All of these resources are available on the </a:t>
            </a:r>
            <a:r>
              <a:rPr lang="en-US" u="sng">
                <a:solidFill>
                  <a:schemeClr val="hlink"/>
                </a:solidFill>
                <a:hlinkClick r:id="rId3"/>
              </a:rPr>
              <a:t>pbismissouri.org</a:t>
            </a:r>
            <a:r>
              <a:rPr lang="en-US"/>
              <a:t> Tier 1 Workbook and Resources page of our website </a:t>
            </a:r>
            <a:endParaRPr/>
          </a:p>
          <a:p>
            <a:pPr marL="0" lvl="0" indent="0" algn="l" rtl="0">
              <a:spcBef>
                <a:spcPts val="0"/>
              </a:spcBef>
              <a:spcAft>
                <a:spcPts val="0"/>
              </a:spcAft>
              <a:buSzPts val="1400"/>
              <a:buNone/>
            </a:pPr>
            <a:br>
              <a:rPr lang="en-US"/>
            </a:br>
            <a:r>
              <a:rPr lang="en-US"/>
              <a:t>In addition, participants should also complete the Overview of the 8 Classroom ETLPs, (Lesson A) and Classroom Expectations &amp; Rules (Lesson 1) and Classroom Procedures &amp; Routines (Lesson 2) so that they can make a plan for what expectations  and procedures they will be working to consistently and with fidelity be reinforcing in their classroom. This information is also available in the Tier 1 Implementation Guide located on the </a:t>
            </a:r>
            <a:r>
              <a:rPr lang="en-US" u="sng">
                <a:solidFill>
                  <a:schemeClr val="hlink"/>
                </a:solidFill>
                <a:hlinkClick r:id="rId3"/>
              </a:rPr>
              <a:t>pbismissouri.org</a:t>
            </a:r>
            <a:r>
              <a:rPr lang="en-US"/>
              <a:t> Tier 1 Workbook and Resources page of our website, and the Tier 1 courses page of the website.</a:t>
            </a:r>
            <a:endParaRPr/>
          </a:p>
          <a:p>
            <a:pPr marL="0" lvl="0" indent="0" algn="l" rtl="0">
              <a:spcBef>
                <a:spcPts val="0"/>
              </a:spcBef>
              <a:spcAft>
                <a:spcPts val="0"/>
              </a:spcAft>
              <a:buSzPts val="1400"/>
              <a:buNone/>
            </a:pPr>
            <a:br>
              <a:rPr lang="en-US"/>
            </a:br>
            <a:endParaRPr/>
          </a:p>
        </p:txBody>
      </p:sp>
      <p:sp>
        <p:nvSpPr>
          <p:cNvPr id="173" name="Google Shape;17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9" name="Google Shape;179;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SzPts val="1400"/>
              <a:buNone/>
            </a:pPr>
            <a:r>
              <a:rPr lang="en-US" b="1"/>
              <a:t>To Know/To Say</a:t>
            </a:r>
            <a:r>
              <a:rPr lang="en-US"/>
              <a:t>:  “Here are the outcomes for this session. </a:t>
            </a:r>
            <a:endParaRPr/>
          </a:p>
          <a:p>
            <a:pPr marL="457200" lvl="0" indent="-317500" algn="l" rtl="0">
              <a:spcBef>
                <a:spcPts val="0"/>
              </a:spcBef>
              <a:spcAft>
                <a:spcPts val="0"/>
              </a:spcAft>
              <a:buSzPts val="1400"/>
              <a:buChar char="●"/>
            </a:pPr>
            <a:r>
              <a:rPr lang="en-US"/>
              <a:t>Create a plan to leverage Preferred Adult Behaviors. </a:t>
            </a:r>
            <a:endParaRPr/>
          </a:p>
          <a:p>
            <a:pPr marL="457200" lvl="0" indent="-317500" algn="l" rtl="0">
              <a:spcBef>
                <a:spcPts val="0"/>
              </a:spcBef>
              <a:spcAft>
                <a:spcPts val="0"/>
              </a:spcAft>
              <a:buSzPts val="1400"/>
              <a:buChar char="●"/>
            </a:pPr>
            <a:r>
              <a:rPr lang="en-US"/>
              <a:t>Explain the rationale for using specific, positive feedback to reinforce expected student behaviors within classrooms.</a:t>
            </a:r>
            <a:endParaRPr/>
          </a:p>
          <a:p>
            <a:pPr marL="457200" lvl="0" indent="-317500" algn="l" rtl="0">
              <a:spcBef>
                <a:spcPts val="0"/>
              </a:spcBef>
              <a:spcAft>
                <a:spcPts val="0"/>
              </a:spcAft>
              <a:buSzPts val="1400"/>
              <a:buChar char="●"/>
            </a:pPr>
            <a:r>
              <a:rPr lang="en-US"/>
              <a:t>Develop a menu of reinforcers that includes social attention, activities and tangibles that appeal to all students, that are available frequently, intermittently and/or occasionally. </a:t>
            </a:r>
            <a:endParaRPr/>
          </a:p>
          <a:p>
            <a:pPr marL="457200" lvl="0" indent="-317500" algn="l" rtl="0">
              <a:spcBef>
                <a:spcPts val="0"/>
              </a:spcBef>
              <a:spcAft>
                <a:spcPts val="0"/>
              </a:spcAft>
              <a:buSzPts val="1400"/>
              <a:buChar char="●"/>
            </a:pPr>
            <a:r>
              <a:rPr lang="en-US"/>
              <a:t>Establish and implement a process/strategy for self-monitoring the use of specific, positive feedback with fidelity, consistency and equity with all students.</a:t>
            </a:r>
            <a:endParaRPr/>
          </a:p>
          <a:p>
            <a:pPr marL="0" lvl="0" indent="0" algn="l" rtl="0">
              <a:spcBef>
                <a:spcPts val="0"/>
              </a:spcBef>
              <a:spcAft>
                <a:spcPts val="0"/>
              </a:spcAft>
              <a:buSzPts val="1400"/>
              <a:buNone/>
            </a:pPr>
            <a:endParaRPr/>
          </a:p>
        </p:txBody>
      </p:sp>
      <p:sp>
        <p:nvSpPr>
          <p:cNvPr id="180" name="Google Shape;180;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7</a:t>
            </a:fld>
            <a:endParaRPr sz="120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c0d8cc366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2c0d8cc366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endParaRPr b="1"/>
          </a:p>
          <a:p>
            <a:pPr marL="0" lvl="0" indent="0" algn="l" rtl="0">
              <a:spcBef>
                <a:spcPts val="0"/>
              </a:spcBef>
              <a:spcAft>
                <a:spcPts val="0"/>
              </a:spcAft>
              <a:buClr>
                <a:schemeClr val="dk1"/>
              </a:buClr>
              <a:buSzPts val="1100"/>
              <a:buFont typeface="Arial"/>
              <a:buNone/>
            </a:pPr>
            <a:r>
              <a:rPr lang="en-US" b="1"/>
              <a:t>To know/To say:</a:t>
            </a:r>
            <a:r>
              <a:rPr lang="en-US"/>
              <a:t> As you begin this lesson, it is important for you as a classroom teacher to reflect on your current implementation of specific, positive feedback:</a:t>
            </a:r>
            <a:endParaRPr/>
          </a:p>
          <a:p>
            <a:pPr marL="457200" lvl="0" indent="-317500" algn="l" rtl="0">
              <a:spcBef>
                <a:spcPts val="0"/>
              </a:spcBef>
              <a:spcAft>
                <a:spcPts val="0"/>
              </a:spcAft>
              <a:buSzPts val="1400"/>
              <a:buChar char="●"/>
            </a:pPr>
            <a:r>
              <a:rPr lang="en-US"/>
              <a:t>How do you provide specific, positive feedback to students when they demonstrate expected academic, athletic, artistic or other behaviors?</a:t>
            </a:r>
            <a:endParaRPr/>
          </a:p>
          <a:p>
            <a:pPr marL="457200" lvl="0" indent="-317500" algn="l" rtl="0">
              <a:spcBef>
                <a:spcPts val="0"/>
              </a:spcBef>
              <a:spcAft>
                <a:spcPts val="0"/>
              </a:spcAft>
              <a:buSzPts val="1400"/>
              <a:buChar char="●"/>
            </a:pPr>
            <a:r>
              <a:rPr lang="en-US"/>
              <a:t>How do you provide non-contingent and contingent feedback to your students? </a:t>
            </a:r>
            <a:endParaRPr/>
          </a:p>
          <a:p>
            <a:pPr marL="0" lvl="0" indent="0" algn="l" rtl="0">
              <a:spcBef>
                <a:spcPts val="0"/>
              </a:spcBef>
              <a:spcAft>
                <a:spcPts val="0"/>
              </a:spcAft>
              <a:buSzPts val="1400"/>
              <a:buNone/>
            </a:pPr>
            <a:endParaRPr/>
          </a:p>
        </p:txBody>
      </p:sp>
      <p:sp>
        <p:nvSpPr>
          <p:cNvPr id="187" name="Google Shape;187;g2c0d8cc366f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None/>
            </a:pPr>
            <a:r>
              <a:rPr lang="en-US" b="1"/>
              <a:t>To Know/To Say</a:t>
            </a:r>
            <a:r>
              <a:rPr lang="en-US"/>
              <a:t>: </a:t>
            </a:r>
            <a:endParaRPr/>
          </a:p>
          <a:p>
            <a:pPr marL="457200" lvl="0" indent="-317500" algn="l" rtl="0">
              <a:spcBef>
                <a:spcPts val="0"/>
              </a:spcBef>
              <a:spcAft>
                <a:spcPts val="0"/>
              </a:spcAft>
              <a:buSzPts val="1400"/>
              <a:buChar char="●"/>
            </a:pPr>
            <a:r>
              <a:rPr lang="en-US"/>
              <a:t>Think about how you would give specific, positive feedback (SPF) to an athlete, or an artist, or for academics? This would be how you give SPF for behaviors. </a:t>
            </a:r>
            <a:endParaRPr/>
          </a:p>
          <a:p>
            <a:pPr marL="914400" lvl="1" indent="-317500" algn="l" rtl="0">
              <a:spcBef>
                <a:spcPts val="0"/>
              </a:spcBef>
              <a:spcAft>
                <a:spcPts val="0"/>
              </a:spcAft>
              <a:buSzPts val="1400"/>
              <a:buChar char="○"/>
            </a:pPr>
            <a:r>
              <a:rPr lang="en-US"/>
              <a:t>How do you provide non-contingent and contingent feedback to your students? Non-contingent would be giving positive feedback that is not tied to a behavior. Examples: greetings, compliments,</a:t>
            </a:r>
            <a:endParaRPr/>
          </a:p>
          <a:p>
            <a:pPr marL="914400" lvl="1" indent="-317500" algn="l" rtl="0">
              <a:spcBef>
                <a:spcPts val="0"/>
              </a:spcBef>
              <a:spcAft>
                <a:spcPts val="0"/>
              </a:spcAft>
              <a:buSzPts val="1400"/>
              <a:buChar char="○"/>
            </a:pPr>
            <a:r>
              <a:rPr lang="en-US"/>
              <a:t>How do you ensure  you provide behavioral specific, positive feedback to all students equitably?</a:t>
            </a:r>
            <a:endParaRPr/>
          </a:p>
          <a:p>
            <a:pPr marL="914400" lvl="1" indent="-317500" algn="l" rtl="0">
              <a:spcBef>
                <a:spcPts val="0"/>
              </a:spcBef>
              <a:spcAft>
                <a:spcPts val="0"/>
              </a:spcAft>
              <a:buSzPts val="1400"/>
              <a:buChar char="○"/>
            </a:pPr>
            <a:r>
              <a:rPr lang="en-US"/>
              <a:t>What is your ratio of positive to corrective feedback for expected academic behaviors? (How do you know?)</a:t>
            </a:r>
            <a:endParaRPr/>
          </a:p>
          <a:p>
            <a:pPr marL="914400" lvl="1" indent="-317500" algn="l" rtl="0">
              <a:spcBef>
                <a:spcPts val="0"/>
              </a:spcBef>
              <a:spcAft>
                <a:spcPts val="0"/>
              </a:spcAft>
              <a:buSzPts val="1400"/>
              <a:buChar char="○"/>
            </a:pPr>
            <a:r>
              <a:rPr lang="en-US"/>
              <a:t>What is your ratio of positive to corrective feedback for expected social behaviors? (How do you know?)</a:t>
            </a:r>
            <a:endParaRPr/>
          </a:p>
          <a:p>
            <a:pPr marL="914400" lvl="1" indent="-317500" algn="l" rtl="0">
              <a:spcBef>
                <a:spcPts val="0"/>
              </a:spcBef>
              <a:spcAft>
                <a:spcPts val="0"/>
              </a:spcAft>
              <a:buSzPts val="1400"/>
              <a:buChar char="○"/>
            </a:pPr>
            <a:r>
              <a:rPr lang="en-US"/>
              <a:t>How do you self-monitor your use of the evidence-based practice of specific, positive feedback? </a:t>
            </a:r>
            <a:endParaRPr/>
          </a:p>
          <a:p>
            <a:pPr marL="0" lvl="0" indent="0" algn="l" rtl="0">
              <a:spcBef>
                <a:spcPts val="0"/>
              </a:spcBef>
              <a:spcAft>
                <a:spcPts val="0"/>
              </a:spcAft>
              <a:buClr>
                <a:srgbClr val="000000"/>
              </a:buClr>
              <a:buSzPts val="1400"/>
              <a:buFont typeface="Arial"/>
              <a:buNone/>
            </a:pPr>
            <a:endParaRPr/>
          </a:p>
        </p:txBody>
      </p:sp>
      <p:sp>
        <p:nvSpPr>
          <p:cNvPr id="195" name="Google Shape;195;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SzPts val="1400"/>
              <a:buNone/>
            </a:pPr>
            <a:r>
              <a:rPr lang="en-US" b="1"/>
              <a:t>To Know/To Say:</a:t>
            </a:r>
            <a:r>
              <a:rPr lang="en-US"/>
              <a:t> There are a number of keywords to know and understand that are provided in the Pre-Requisite Resources just shared. These terms are repeated here as a brief primer to prepare you to apply the concepts in planning for encouragement of expected behaviors  in your classroom. </a:t>
            </a:r>
            <a:br>
              <a:rPr lang="en-US"/>
            </a:br>
            <a:endParaRPr/>
          </a:p>
          <a:p>
            <a:pPr marL="0" lvl="0" indent="0" algn="l" rtl="0">
              <a:spcBef>
                <a:spcPts val="0"/>
              </a:spcBef>
              <a:spcAft>
                <a:spcPts val="0"/>
              </a:spcAft>
              <a:buSzPts val="1400"/>
              <a:buNone/>
            </a:pPr>
            <a:r>
              <a:rPr lang="en-US" b="1" u="sng"/>
              <a:t>Reinforcement</a:t>
            </a:r>
            <a:r>
              <a:rPr lang="en-US"/>
              <a:t>: overarching term for a contingently delivered consequence associated with an increased likelihood of future behavior. Reinforcement can take many forms, most commonly general praise or specific, positive feedback (social reinforcement), but also tangible reinforcement (tickets, tokens, coupons, etc.), and activity reinforcers. </a:t>
            </a:r>
            <a:br>
              <a:rPr lang="en-US"/>
            </a:br>
            <a:r>
              <a:rPr lang="en-US" b="1" u="sng"/>
              <a:t>Specific, Positive Feedback</a:t>
            </a:r>
            <a:r>
              <a:rPr lang="en-US"/>
              <a:t>: verbal statement delivered contingent upon successful performance of a task or behavior that provides information describing the successful behavior while reinforcing or increasing the likelihood that behavior will be repeated; combines social attention, instruction, and reinforcement. </a:t>
            </a:r>
            <a:br>
              <a:rPr lang="en-US"/>
            </a:br>
            <a:br>
              <a:rPr lang="en-US"/>
            </a:br>
            <a:r>
              <a:rPr lang="en-US" b="1" u="sng"/>
              <a:t>Praise</a:t>
            </a:r>
            <a:r>
              <a:rPr lang="en-US"/>
              <a:t>: a general positive statement directed to an individual or a group; an expression of admiration for performance that serves to reinforce the behavior; verbal recognition. </a:t>
            </a:r>
            <a:endParaRPr/>
          </a:p>
          <a:p>
            <a:pPr marL="0" lvl="0" indent="0" algn="l" rtl="0">
              <a:spcBef>
                <a:spcPts val="0"/>
              </a:spcBef>
              <a:spcAft>
                <a:spcPts val="0"/>
              </a:spcAft>
              <a:buClr>
                <a:schemeClr val="dk1"/>
              </a:buClr>
              <a:buSzPts val="1400"/>
              <a:buFont typeface="Calibri"/>
              <a:buNone/>
            </a:pPr>
            <a:endParaRPr/>
          </a:p>
        </p:txBody>
      </p:sp>
      <p:sp>
        <p:nvSpPr>
          <p:cNvPr id="202" name="Google Shape;2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1"/>
              </a:buClr>
              <a:buSzPts val="1200"/>
              <a:buFont typeface="Calibri"/>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f79a8b7b75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f79a8b7b75_0_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SzPts val="1400"/>
              <a:buNone/>
            </a:pPr>
            <a:r>
              <a:rPr lang="en-US" b="1"/>
              <a:t>To Know/To Say</a:t>
            </a:r>
            <a:r>
              <a:rPr lang="en-US"/>
              <a:t>:  Take out your </a:t>
            </a:r>
            <a:r>
              <a:rPr lang="en-US" b="1" i="1"/>
              <a:t>MO SW-PBS Classroom Encouraging Planning &amp; Implementation Guide</a:t>
            </a:r>
            <a:r>
              <a:rPr lang="en-US"/>
              <a:t> handout and use it to document your reflections and ideas as you develop a plan to encourage expected behavior in your classroom. The following slides will walk you through  </a:t>
            </a:r>
            <a:endParaRPr/>
          </a:p>
          <a:p>
            <a:pPr marL="457200" lvl="0" indent="-317500" algn="l" rtl="0">
              <a:spcBef>
                <a:spcPts val="0"/>
              </a:spcBef>
              <a:spcAft>
                <a:spcPts val="0"/>
              </a:spcAft>
              <a:buSzPts val="1400"/>
              <a:buAutoNum type="arabicPeriod"/>
            </a:pPr>
            <a:r>
              <a:rPr lang="en-US"/>
              <a:t>Non-Contingent Attention </a:t>
            </a:r>
            <a:endParaRPr/>
          </a:p>
          <a:p>
            <a:pPr marL="457200" lvl="0" indent="-317500" algn="l" rtl="0">
              <a:spcBef>
                <a:spcPts val="0"/>
              </a:spcBef>
              <a:spcAft>
                <a:spcPts val="0"/>
              </a:spcAft>
              <a:buSzPts val="1400"/>
              <a:buAutoNum type="arabicPeriod"/>
            </a:pPr>
            <a:r>
              <a:rPr lang="en-US"/>
              <a:t>Specific, Positive  Feedback </a:t>
            </a:r>
            <a:endParaRPr/>
          </a:p>
          <a:p>
            <a:pPr marL="457200" lvl="0" indent="-317500" algn="l" rtl="0">
              <a:spcBef>
                <a:spcPts val="0"/>
              </a:spcBef>
              <a:spcAft>
                <a:spcPts val="0"/>
              </a:spcAft>
              <a:buSzPts val="1400"/>
              <a:buAutoNum type="arabicPeriod"/>
            </a:pPr>
            <a:r>
              <a:rPr lang="en-US"/>
              <a:t>Menu of Classroom Reinforcers</a:t>
            </a:r>
            <a:endParaRPr/>
          </a:p>
          <a:p>
            <a:pPr marL="457200" lvl="0" indent="-317500" algn="l" rtl="0">
              <a:spcBef>
                <a:spcPts val="0"/>
              </a:spcBef>
              <a:spcAft>
                <a:spcPts val="0"/>
              </a:spcAft>
              <a:buSzPts val="1400"/>
              <a:buAutoNum type="arabicPeriod"/>
            </a:pPr>
            <a:r>
              <a:rPr lang="en-US"/>
              <a:t>Classroom Continuum of Reinforcers, and finally a </a:t>
            </a:r>
            <a:endParaRPr/>
          </a:p>
          <a:p>
            <a:pPr marL="457200" lvl="0" indent="-317500" algn="l" rtl="0">
              <a:spcBef>
                <a:spcPts val="0"/>
              </a:spcBef>
              <a:spcAft>
                <a:spcPts val="0"/>
              </a:spcAft>
              <a:buSzPts val="1400"/>
              <a:buAutoNum type="arabicPeriod"/>
            </a:pPr>
            <a:r>
              <a:rPr lang="en-US"/>
              <a:t>Teacher Self-monitoring Plan</a:t>
            </a:r>
            <a:endParaRPr/>
          </a:p>
        </p:txBody>
      </p:sp>
      <p:sp>
        <p:nvSpPr>
          <p:cNvPr id="209" name="Google Shape;209;g2f79a8b7b75_0_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b="1"/>
              <a:t>Trainer Notes:</a:t>
            </a:r>
            <a:r>
              <a:rPr lang="en-US" b="0"/>
              <a:t>  Partici</a:t>
            </a:r>
            <a:r>
              <a:rPr lang="en-US"/>
              <a:t>pants will need a copy of the </a:t>
            </a:r>
            <a:r>
              <a:rPr lang="en-US" b="1" i="1"/>
              <a:t>MO SW-PBS Classroom Encouraging Expected Behavior Teacher Tool</a:t>
            </a:r>
            <a:endParaRPr/>
          </a:p>
          <a:p>
            <a:pPr marL="0" lvl="0" indent="0" algn="l" rtl="0">
              <a:lnSpc>
                <a:spcPct val="100000"/>
              </a:lnSpc>
              <a:spcBef>
                <a:spcPts val="0"/>
              </a:spcBef>
              <a:spcAft>
                <a:spcPts val="0"/>
              </a:spcAft>
              <a:buClr>
                <a:schemeClr val="dk1"/>
              </a:buClr>
              <a:buSzPts val="1400"/>
              <a:buFont typeface="Calibri"/>
              <a:buNone/>
            </a:pPr>
            <a:r>
              <a:rPr lang="en-US" b="1"/>
              <a:t>To Know/To Say: </a:t>
            </a:r>
            <a:r>
              <a:rPr lang="en-US"/>
              <a:t>Take out your copy of the</a:t>
            </a:r>
            <a:r>
              <a:rPr lang="en-US" b="1" i="1"/>
              <a:t> MO SW-PBS Classroom Encouraging Expected Behavior Teacher Tool</a:t>
            </a:r>
            <a:r>
              <a:rPr lang="en-US"/>
              <a:t>. </a:t>
            </a:r>
            <a:r>
              <a:rPr lang="en-US" b="0" i="0" u="none" strike="noStrike">
                <a:solidFill>
                  <a:srgbClr val="000000"/>
                </a:solidFill>
                <a:latin typeface="Calibri"/>
                <a:ea typeface="Calibri"/>
                <a:cs typeface="Calibri"/>
                <a:sym typeface="Calibri"/>
              </a:rPr>
              <a:t>The </a:t>
            </a:r>
            <a:r>
              <a:rPr lang="en-US" b="1" i="1" u="none" strike="noStrike">
                <a:solidFill>
                  <a:srgbClr val="000000"/>
                </a:solidFill>
                <a:latin typeface="Calibri"/>
                <a:ea typeface="Calibri"/>
                <a:cs typeface="Calibri"/>
                <a:sym typeface="Calibri"/>
              </a:rPr>
              <a:t>MO SW-PBS Classroom Encouraging Expected Behavior Teacher Tool</a:t>
            </a:r>
            <a:r>
              <a:rPr lang="en-US" b="1" i="0" u="none" strike="noStrike">
                <a:solidFill>
                  <a:srgbClr val="000000"/>
                </a:solidFill>
                <a:latin typeface="Calibri"/>
                <a:ea typeface="Calibri"/>
                <a:cs typeface="Calibri"/>
                <a:sym typeface="Calibri"/>
              </a:rPr>
              <a:t> </a:t>
            </a:r>
            <a:r>
              <a:rPr lang="en-US" b="0" i="0" u="none" strike="noStrike">
                <a:solidFill>
                  <a:srgbClr val="000000"/>
                </a:solidFill>
                <a:latin typeface="Calibri"/>
                <a:ea typeface="Calibri"/>
                <a:cs typeface="Calibri"/>
                <a:sym typeface="Calibri"/>
              </a:rPr>
              <a:t>provides you with resources to understand the importance of encouraging expected behav</a:t>
            </a:r>
            <a:r>
              <a:rPr lang="en-US">
                <a:solidFill>
                  <a:srgbClr val="000000"/>
                </a:solidFill>
              </a:rPr>
              <a:t>ior</a:t>
            </a:r>
            <a:r>
              <a:rPr lang="en-US" b="0" i="0" u="none" strike="noStrike">
                <a:solidFill>
                  <a:srgbClr val="000000"/>
                </a:solidFill>
                <a:latin typeface="Calibri"/>
                <a:ea typeface="Calibri"/>
                <a:cs typeface="Calibri"/>
                <a:sym typeface="Calibri"/>
              </a:rPr>
              <a:t>,  provide tips for </a:t>
            </a:r>
            <a:r>
              <a:rPr lang="en-US">
                <a:solidFill>
                  <a:srgbClr val="000000"/>
                </a:solidFill>
              </a:rPr>
              <a:t>developing a continuum for encouragement strategies, </a:t>
            </a:r>
            <a:r>
              <a:rPr lang="en-US" b="0" i="0" u="none" strike="noStrike">
                <a:solidFill>
                  <a:srgbClr val="000000"/>
                </a:solidFill>
                <a:latin typeface="Calibri"/>
                <a:ea typeface="Calibri"/>
                <a:cs typeface="Calibri"/>
                <a:sym typeface="Calibri"/>
              </a:rPr>
              <a:t>and identify ways</a:t>
            </a:r>
            <a:r>
              <a:rPr lang="en-US">
                <a:solidFill>
                  <a:srgbClr val="000000"/>
                </a:solidFill>
              </a:rPr>
              <a:t> </a:t>
            </a:r>
            <a:r>
              <a:rPr lang="en-US" b="0" i="0" u="none" strike="noStrike">
                <a:solidFill>
                  <a:srgbClr val="000000"/>
                </a:solidFill>
                <a:latin typeface="Calibri"/>
                <a:ea typeface="Calibri"/>
                <a:cs typeface="Calibri"/>
                <a:sym typeface="Calibri"/>
              </a:rPr>
              <a:t>to progress monitor your </a:t>
            </a:r>
            <a:r>
              <a:rPr lang="en-US">
                <a:solidFill>
                  <a:srgbClr val="000000"/>
                </a:solidFill>
              </a:rPr>
              <a:t>use of encouragement strategies, especially your use of specific, positive feedback</a:t>
            </a:r>
            <a:r>
              <a:rPr lang="en-US" b="0" i="0" u="none" strike="noStrike">
                <a:solidFill>
                  <a:srgbClr val="000000"/>
                </a:solidFill>
                <a:latin typeface="Calibri"/>
                <a:ea typeface="Calibri"/>
                <a:cs typeface="Calibri"/>
                <a:sym typeface="Calibri"/>
              </a:rPr>
              <a:t>. </a:t>
            </a:r>
            <a:endParaRPr b="0">
              <a:latin typeface="Calibri"/>
              <a:ea typeface="Calibri"/>
              <a:cs typeface="Calibri"/>
              <a:sym typeface="Calibri"/>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solidFill>
                  <a:srgbClr val="000000"/>
                </a:solidFill>
              </a:rPr>
              <a:t>The first 2 pages</a:t>
            </a:r>
            <a:r>
              <a:rPr lang="en-US" b="0" i="0" u="none" strike="noStrike">
                <a:solidFill>
                  <a:srgbClr val="000000"/>
                </a:solidFill>
                <a:latin typeface="Calibri"/>
                <a:ea typeface="Calibri"/>
                <a:cs typeface="Calibri"/>
                <a:sym typeface="Calibri"/>
              </a:rPr>
              <a:t> of each Teacher Tool defines the practice, </a:t>
            </a:r>
            <a:endParaRPr b="0">
              <a:latin typeface="Calibri"/>
              <a:ea typeface="Calibri"/>
              <a:cs typeface="Calibri"/>
              <a:sym typeface="Calibri"/>
            </a:endParaRPr>
          </a:p>
          <a:p>
            <a:pPr marL="0" lvl="0" indent="0" algn="l" rtl="0">
              <a:lnSpc>
                <a:spcPct val="100000"/>
              </a:lnSpc>
              <a:spcBef>
                <a:spcPts val="0"/>
              </a:spcBef>
              <a:spcAft>
                <a:spcPts val="0"/>
              </a:spcAft>
              <a:buSzPts val="1400"/>
              <a:buNone/>
            </a:pPr>
            <a:r>
              <a:rPr lang="en-US"/>
              <a:t>The section marked “</a:t>
            </a:r>
            <a:r>
              <a:rPr lang="en-US" b="1"/>
              <a:t>Research States” </a:t>
            </a:r>
            <a:r>
              <a:rPr lang="en-US" b="0" i="0" u="none" strike="noStrike">
                <a:solidFill>
                  <a:srgbClr val="000000"/>
                </a:solidFill>
                <a:latin typeface="Calibri"/>
                <a:ea typeface="Calibri"/>
                <a:cs typeface="Calibri"/>
                <a:sym typeface="Calibri"/>
              </a:rPr>
              <a:t>shares </a:t>
            </a:r>
            <a:r>
              <a:rPr lang="en-US">
                <a:solidFill>
                  <a:srgbClr val="000000"/>
                </a:solidFill>
              </a:rPr>
              <a:t>the evidence base for the practice</a:t>
            </a:r>
            <a:r>
              <a:rPr lang="en-US" b="0" i="0" u="none" strike="noStrike">
                <a:solidFill>
                  <a:srgbClr val="000000"/>
                </a:solidFill>
                <a:latin typeface="Calibri"/>
                <a:ea typeface="Calibri"/>
                <a:cs typeface="Calibri"/>
                <a:sym typeface="Calibri"/>
              </a:rPr>
              <a:t>, </a:t>
            </a:r>
            <a:br>
              <a:rPr lang="en-US" b="0">
                <a:latin typeface="Calibri"/>
                <a:ea typeface="Calibri"/>
                <a:cs typeface="Calibri"/>
                <a:sym typeface="Calibri"/>
              </a:rPr>
            </a:br>
            <a:r>
              <a:rPr lang="en-US" b="0">
                <a:latin typeface="Calibri"/>
                <a:ea typeface="Calibri"/>
                <a:cs typeface="Calibri"/>
                <a:sym typeface="Calibri"/>
              </a:rPr>
              <a:t>The </a:t>
            </a:r>
            <a:r>
              <a:rPr lang="en-US"/>
              <a:t>section marked “</a:t>
            </a:r>
            <a:r>
              <a:rPr lang="en-US" b="1">
                <a:solidFill>
                  <a:srgbClr val="000000"/>
                </a:solidFill>
              </a:rPr>
              <a:t>Aligns to MO Teacher Standards”</a:t>
            </a:r>
            <a:r>
              <a:rPr lang="en-US" b="0" i="0" u="none" strike="noStrike">
                <a:solidFill>
                  <a:schemeClr val="dk1"/>
                </a:solidFill>
                <a:latin typeface="Calibri"/>
                <a:ea typeface="Calibri"/>
                <a:cs typeface="Calibri"/>
                <a:sym typeface="Calibri"/>
              </a:rPr>
              <a:t> </a:t>
            </a:r>
            <a:r>
              <a:rPr lang="en-US" b="0" i="0" u="none" strike="noStrike">
                <a:solidFill>
                  <a:srgbClr val="000000"/>
                </a:solidFill>
                <a:latin typeface="Calibri"/>
                <a:ea typeface="Calibri"/>
                <a:cs typeface="Calibri"/>
                <a:sym typeface="Calibri"/>
              </a:rPr>
              <a:t>indicates how the practice aligns to Missouri Teacher Standards, </a:t>
            </a:r>
            <a:br>
              <a:rPr lang="en-US" b="0">
                <a:latin typeface="Calibri"/>
                <a:ea typeface="Calibri"/>
                <a:cs typeface="Calibri"/>
                <a:sym typeface="Calibri"/>
              </a:rPr>
            </a:br>
            <a:r>
              <a:rPr lang="en-US" b="0">
                <a:latin typeface="Calibri"/>
                <a:ea typeface="Calibri"/>
                <a:cs typeface="Calibri"/>
                <a:sym typeface="Calibri"/>
              </a:rPr>
              <a:t>The section marked </a:t>
            </a:r>
            <a:r>
              <a:rPr lang="en-US"/>
              <a:t>“</a:t>
            </a:r>
            <a:r>
              <a:rPr lang="en-US" b="1">
                <a:solidFill>
                  <a:srgbClr val="000000"/>
                </a:solidFill>
              </a:rPr>
              <a:t>What is it”</a:t>
            </a:r>
            <a:r>
              <a:rPr lang="en-US" b="0" i="0" u="none" strike="noStrike">
                <a:solidFill>
                  <a:schemeClr val="dk1"/>
                </a:solidFill>
                <a:latin typeface="Calibri"/>
                <a:ea typeface="Calibri"/>
                <a:cs typeface="Calibri"/>
                <a:sym typeface="Calibri"/>
              </a:rPr>
              <a:t> </a:t>
            </a:r>
            <a:r>
              <a:rPr lang="en-US">
                <a:solidFill>
                  <a:srgbClr val="000000"/>
                </a:solidFill>
              </a:rPr>
              <a:t>provides a definition</a:t>
            </a:r>
            <a:r>
              <a:rPr lang="en-US" b="0" i="0" u="none" strike="noStrike">
                <a:solidFill>
                  <a:srgbClr val="000000"/>
                </a:solidFill>
                <a:latin typeface="Calibri"/>
                <a:ea typeface="Calibri"/>
                <a:cs typeface="Calibri"/>
                <a:sym typeface="Calibri"/>
              </a:rPr>
              <a:t> of the practice, </a:t>
            </a:r>
            <a:br>
              <a:rPr lang="en-US" b="0">
                <a:latin typeface="Calibri"/>
                <a:ea typeface="Calibri"/>
                <a:cs typeface="Calibri"/>
                <a:sym typeface="Calibri"/>
              </a:rPr>
            </a:br>
            <a:r>
              <a:rPr lang="en-US" b="0">
                <a:latin typeface="Calibri"/>
                <a:ea typeface="Calibri"/>
                <a:cs typeface="Calibri"/>
                <a:sym typeface="Calibri"/>
              </a:rPr>
              <a:t>The section marked </a:t>
            </a:r>
            <a:r>
              <a:rPr lang="en-US"/>
              <a:t>“</a:t>
            </a:r>
            <a:r>
              <a:rPr lang="en-US" b="1">
                <a:solidFill>
                  <a:srgbClr val="000000"/>
                </a:solidFill>
              </a:rPr>
              <a:t>Implementation”</a:t>
            </a:r>
            <a:r>
              <a:rPr lang="en-US" b="0" i="0" u="none" strike="noStrike">
                <a:solidFill>
                  <a:schemeClr val="dk1"/>
                </a:solidFill>
                <a:latin typeface="Calibri"/>
                <a:ea typeface="Calibri"/>
                <a:cs typeface="Calibri"/>
                <a:sym typeface="Calibri"/>
              </a:rPr>
              <a:t> </a:t>
            </a:r>
            <a:r>
              <a:rPr lang="en-US" b="0" i="0" u="none" strike="noStrike">
                <a:solidFill>
                  <a:srgbClr val="000000"/>
                </a:solidFill>
                <a:latin typeface="Calibri"/>
                <a:ea typeface="Calibri"/>
                <a:cs typeface="Calibri"/>
                <a:sym typeface="Calibri"/>
              </a:rPr>
              <a:t>provides steps and examples of how to  implement the practice, </a:t>
            </a:r>
            <a:br>
              <a:rPr lang="en-US" b="0">
                <a:latin typeface="Calibri"/>
                <a:ea typeface="Calibri"/>
                <a:cs typeface="Calibri"/>
                <a:sym typeface="Calibri"/>
              </a:rPr>
            </a:br>
            <a:r>
              <a:rPr lang="en-US" b="0">
                <a:latin typeface="Calibri"/>
                <a:ea typeface="Calibri"/>
                <a:cs typeface="Calibri"/>
                <a:sym typeface="Calibri"/>
              </a:rPr>
              <a:t>and the section marked </a:t>
            </a:r>
            <a:r>
              <a:rPr lang="en-US"/>
              <a:t>“</a:t>
            </a:r>
            <a:r>
              <a:rPr lang="en-US" b="1">
                <a:solidFill>
                  <a:srgbClr val="000000"/>
                </a:solidFill>
              </a:rPr>
              <a:t>Research</a:t>
            </a:r>
            <a:r>
              <a:rPr lang="en-US">
                <a:solidFill>
                  <a:srgbClr val="000000"/>
                </a:solidFill>
              </a:rPr>
              <a:t>”</a:t>
            </a:r>
            <a:r>
              <a:rPr lang="en-US" b="1">
                <a:solidFill>
                  <a:srgbClr val="000000"/>
                </a:solidFill>
              </a:rPr>
              <a:t> </a:t>
            </a:r>
            <a:r>
              <a:rPr lang="en-US">
                <a:solidFill>
                  <a:srgbClr val="000000"/>
                </a:solidFill>
              </a:rPr>
              <a:t>lists </a:t>
            </a:r>
            <a:r>
              <a:rPr lang="en-US" b="0" i="0" u="none" strike="noStrike">
                <a:solidFill>
                  <a:srgbClr val="000000"/>
                </a:solidFill>
                <a:latin typeface="Calibri"/>
                <a:ea typeface="Calibri"/>
                <a:cs typeface="Calibri"/>
                <a:sym typeface="Calibri"/>
              </a:rPr>
              <a:t>references for further study. </a:t>
            </a:r>
            <a:endParaRPr b="0">
              <a:latin typeface="Calibri"/>
              <a:ea typeface="Calibri"/>
              <a:cs typeface="Calibri"/>
              <a:sym typeface="Calibri"/>
            </a:endParaRPr>
          </a:p>
          <a:p>
            <a:pPr marL="0" lvl="0" indent="0" algn="l" rtl="0">
              <a:lnSpc>
                <a:spcPct val="100000"/>
              </a:lnSpc>
              <a:spcBef>
                <a:spcPts val="0"/>
              </a:spcBef>
              <a:spcAft>
                <a:spcPts val="0"/>
              </a:spcAft>
              <a:buSzPts val="1400"/>
              <a:buNone/>
            </a:pPr>
            <a:br>
              <a:rPr lang="en-US" b="0">
                <a:latin typeface="Calibri"/>
                <a:ea typeface="Calibri"/>
                <a:cs typeface="Calibri"/>
                <a:sym typeface="Calibri"/>
              </a:rPr>
            </a:br>
            <a:r>
              <a:rPr lang="en-US" b="0" i="0" u="none" strike="noStrike">
                <a:solidFill>
                  <a:srgbClr val="000000"/>
                </a:solidFill>
                <a:latin typeface="Calibri"/>
                <a:ea typeface="Calibri"/>
                <a:cs typeface="Calibri"/>
                <a:sym typeface="Calibri"/>
              </a:rPr>
              <a:t>You will learn more about page 3 the</a:t>
            </a:r>
            <a:r>
              <a:rPr lang="en-US" b="1" i="0" u="none" strike="noStrike">
                <a:solidFill>
                  <a:srgbClr val="000000"/>
                </a:solidFill>
                <a:latin typeface="Calibri"/>
                <a:ea typeface="Calibri"/>
                <a:cs typeface="Calibri"/>
                <a:sym typeface="Calibri"/>
              </a:rPr>
              <a:t> Self-Assessment </a:t>
            </a:r>
            <a:r>
              <a:rPr lang="en-US" b="0" i="0" u="none" strike="noStrike">
                <a:solidFill>
                  <a:srgbClr val="000000"/>
                </a:solidFill>
                <a:latin typeface="Calibri"/>
                <a:ea typeface="Calibri"/>
                <a:cs typeface="Calibri"/>
                <a:sym typeface="Calibri"/>
              </a:rPr>
              <a:t>and page 4 the </a:t>
            </a:r>
            <a:r>
              <a:rPr lang="en-US" b="1" i="0" u="none" strike="noStrike">
                <a:solidFill>
                  <a:srgbClr val="000000"/>
                </a:solidFill>
                <a:latin typeface="Calibri"/>
                <a:ea typeface="Calibri"/>
                <a:cs typeface="Calibri"/>
                <a:sym typeface="Calibri"/>
              </a:rPr>
              <a:t>Practice Profile </a:t>
            </a:r>
            <a:r>
              <a:rPr lang="en-US" b="0" i="0" u="none" strike="noStrike">
                <a:solidFill>
                  <a:srgbClr val="000000"/>
                </a:solidFill>
                <a:latin typeface="Calibri"/>
                <a:ea typeface="Calibri"/>
                <a:cs typeface="Calibri"/>
                <a:sym typeface="Calibri"/>
              </a:rPr>
              <a:t>later in this course.  Make sure to have a copy of the </a:t>
            </a:r>
            <a:r>
              <a:rPr lang="en-US" b="1" i="1" u="none" strike="noStrike">
                <a:solidFill>
                  <a:srgbClr val="000000"/>
                </a:solidFill>
                <a:latin typeface="Calibri"/>
                <a:ea typeface="Calibri"/>
                <a:cs typeface="Calibri"/>
                <a:sym typeface="Calibri"/>
              </a:rPr>
              <a:t>Classroom Encouraging Expected Behavior Teacher Too</a:t>
            </a:r>
            <a:r>
              <a:rPr lang="en-US" b="0" i="0" u="none" strike="noStrike">
                <a:solidFill>
                  <a:srgbClr val="000000"/>
                </a:solidFill>
                <a:latin typeface="Calibri"/>
                <a:ea typeface="Calibri"/>
                <a:cs typeface="Calibri"/>
                <a:sym typeface="Calibri"/>
              </a:rPr>
              <a:t>l handy during this lesson. </a:t>
            </a:r>
            <a:endParaRPr>
              <a:latin typeface="Calibri"/>
              <a:ea typeface="Calibri"/>
              <a:cs typeface="Calibri"/>
              <a:sym typeface="Calibri"/>
            </a:endParaRPr>
          </a:p>
        </p:txBody>
      </p:sp>
      <p:sp>
        <p:nvSpPr>
          <p:cNvPr id="218" name="Google Shape;21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SzPts val="1400"/>
              <a:buNone/>
            </a:pPr>
            <a:r>
              <a:rPr lang="en-US" b="1"/>
              <a:t>To Know/To Say:</a:t>
            </a:r>
            <a:r>
              <a:rPr lang="en-US"/>
              <a:t> Both non-contingent and contingent attention have a positive impact on teacher-student and student-student interactions in schools. Together, both types of attention create a positive school climate and build rapport and relationships, and help students learn social behavioral expectations.</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US"/>
              <a:t>There is a growing body of research that indicates academic achievement and stu­dent behavior are both influenced by the quality of teacher-student relationship (Jones &amp; Jones, 1998 and Algozzine, Wang, &amp; Violette, 2010). </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US"/>
              <a:t>We sometimes call non-contingent teacher attention, </a:t>
            </a:r>
            <a:r>
              <a:rPr lang="en-US" b="1" i="1"/>
              <a:t>Preferred Adult Behaviors</a:t>
            </a:r>
            <a:r>
              <a:rPr lang="en-US"/>
              <a:t> because students should be able to have positive interactions with their teacher regardless of their performance. For students who struggle academically as well as behaviorally this may be the only interactions that makes the student feel safe or like they are a valued member of the classroom community. </a:t>
            </a:r>
            <a:endParaRPr/>
          </a:p>
        </p:txBody>
      </p:sp>
      <p:sp>
        <p:nvSpPr>
          <p:cNvPr id="226" name="Google Shape;226;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f79a8b7b75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g2f79a8b7b75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a:t>  Provide participants with a copy of the </a:t>
            </a:r>
            <a:r>
              <a:rPr lang="en-US" b="1" i="1"/>
              <a:t>MO SW-PBS Classroom Encouraging Planning &amp; Implementation Guide </a:t>
            </a:r>
            <a:endParaRPr/>
          </a:p>
          <a:p>
            <a:pPr marL="0" lvl="0" indent="0" algn="l" rtl="0">
              <a:lnSpc>
                <a:spcPct val="100000"/>
              </a:lnSpc>
              <a:spcBef>
                <a:spcPts val="0"/>
              </a:spcBef>
              <a:spcAft>
                <a:spcPts val="0"/>
              </a:spcAft>
              <a:buSzPts val="1400"/>
              <a:buNone/>
            </a:pPr>
            <a:r>
              <a:rPr lang="en-US" b="1"/>
              <a:t>To Know/To Say: </a:t>
            </a:r>
            <a:r>
              <a:rPr lang="en-US"/>
              <a:t>Now take out your copy of the </a:t>
            </a:r>
            <a:r>
              <a:rPr lang="en-US" b="1" i="1"/>
              <a:t>MO SW-PBS Classroom Encouraging Planning &amp; Implementation Guide. </a:t>
            </a:r>
            <a:r>
              <a:rPr lang="en-US" b="0" u="none" strike="noStrike">
                <a:solidFill>
                  <a:srgbClr val="000000"/>
                </a:solidFill>
                <a:latin typeface="Calibri"/>
                <a:ea typeface="Calibri"/>
                <a:cs typeface="Calibri"/>
                <a:sym typeface="Calibri"/>
              </a:rPr>
              <a:t>Use the</a:t>
            </a:r>
            <a:r>
              <a:rPr lang="en-US" b="1" i="1" u="none" strike="noStrike">
                <a:solidFill>
                  <a:srgbClr val="000000"/>
                </a:solidFill>
              </a:rPr>
              <a:t> MO SW-PBS </a:t>
            </a:r>
            <a:r>
              <a:rPr lang="en-US" b="1" i="1" u="none" strike="noStrike">
                <a:solidFill>
                  <a:srgbClr val="000000"/>
                </a:solidFill>
                <a:latin typeface="Calibri"/>
                <a:ea typeface="Calibri"/>
                <a:cs typeface="Calibri"/>
                <a:sym typeface="Calibri"/>
              </a:rPr>
              <a:t>Classroom Encouraging Planning &amp; Implementation Guide </a:t>
            </a:r>
            <a:r>
              <a:rPr lang="en-US" b="0" i="0" u="none" strike="noStrike">
                <a:solidFill>
                  <a:srgbClr val="000000"/>
                </a:solidFill>
                <a:latin typeface="Calibri"/>
                <a:ea typeface="Calibri"/>
                <a:cs typeface="Calibri"/>
                <a:sym typeface="Calibri"/>
              </a:rPr>
              <a:t>handout </a:t>
            </a:r>
            <a:r>
              <a:rPr lang="en-US" b="1">
                <a:solidFill>
                  <a:srgbClr val="231F20"/>
                </a:solidFill>
              </a:rPr>
              <a:t>Step 1: </a:t>
            </a:r>
            <a:r>
              <a:rPr lang="en-US">
                <a:solidFill>
                  <a:srgbClr val="231F20"/>
                </a:solidFill>
              </a:rPr>
              <a:t>Review listed examples of </a:t>
            </a:r>
            <a:r>
              <a:rPr lang="en-US" b="1">
                <a:solidFill>
                  <a:srgbClr val="231F20"/>
                </a:solidFill>
              </a:rPr>
              <a:t>non-contingent attention </a:t>
            </a:r>
            <a:r>
              <a:rPr lang="en-US">
                <a:solidFill>
                  <a:srgbClr val="231F20"/>
                </a:solidFill>
              </a:rPr>
              <a:t>and follow directions to build your plan for use of this powerful encouragement strategy for establishing and maintaining positive relationships with all students.</a:t>
            </a:r>
            <a:endParaRPr>
              <a:solidFill>
                <a:srgbClr val="231F20"/>
              </a:solidFill>
            </a:endParaRPr>
          </a:p>
          <a:p>
            <a:pPr marL="0" lvl="0" indent="0" algn="l" rtl="0">
              <a:lnSpc>
                <a:spcPct val="100000"/>
              </a:lnSpc>
              <a:spcBef>
                <a:spcPts val="0"/>
              </a:spcBef>
              <a:spcAft>
                <a:spcPts val="0"/>
              </a:spcAft>
              <a:buSzPts val="1400"/>
              <a:buNone/>
            </a:pPr>
            <a:endParaRPr>
              <a:solidFill>
                <a:srgbClr val="231F20"/>
              </a:solidFill>
            </a:endParaRPr>
          </a:p>
          <a:p>
            <a:pPr marL="0" lvl="0" indent="0" algn="l" rtl="0">
              <a:lnSpc>
                <a:spcPct val="100000"/>
              </a:lnSpc>
              <a:spcBef>
                <a:spcPts val="0"/>
              </a:spcBef>
              <a:spcAft>
                <a:spcPts val="0"/>
              </a:spcAft>
              <a:buSzPts val="1400"/>
              <a:buNone/>
            </a:pPr>
            <a:r>
              <a:rPr lang="en-US">
                <a:solidFill>
                  <a:srgbClr val="231F20"/>
                </a:solidFill>
              </a:rPr>
              <a:t>As you go through the exercise, consider the culture(s) of your students as well as their developmental level as you select strategies.</a:t>
            </a:r>
            <a:endParaRPr>
              <a:solidFill>
                <a:srgbClr val="231F20"/>
              </a:solidFill>
            </a:endParaRPr>
          </a:p>
          <a:p>
            <a:pPr marL="457200" lvl="0" indent="-317500" algn="l" rtl="0">
              <a:lnSpc>
                <a:spcPct val="100000"/>
              </a:lnSpc>
              <a:spcBef>
                <a:spcPts val="0"/>
              </a:spcBef>
              <a:spcAft>
                <a:spcPts val="0"/>
              </a:spcAft>
              <a:buClr>
                <a:srgbClr val="231F20"/>
              </a:buClr>
              <a:buSzPts val="1400"/>
              <a:buChar char="●"/>
            </a:pPr>
            <a:r>
              <a:rPr lang="en-US">
                <a:solidFill>
                  <a:srgbClr val="231F20"/>
                </a:solidFill>
              </a:rPr>
              <a:t>Circle those strategies that you use consistently</a:t>
            </a:r>
            <a:endParaRPr>
              <a:solidFill>
                <a:srgbClr val="231F20"/>
              </a:solidFill>
            </a:endParaRPr>
          </a:p>
          <a:p>
            <a:pPr marL="457200" lvl="0" indent="-317500" algn="l" rtl="0">
              <a:lnSpc>
                <a:spcPct val="100000"/>
              </a:lnSpc>
              <a:spcBef>
                <a:spcPts val="0"/>
              </a:spcBef>
              <a:spcAft>
                <a:spcPts val="0"/>
              </a:spcAft>
              <a:buClr>
                <a:srgbClr val="231F20"/>
              </a:buClr>
              <a:buSzPts val="1400"/>
              <a:buChar char="●"/>
            </a:pPr>
            <a:r>
              <a:rPr lang="en-US">
                <a:solidFill>
                  <a:srgbClr val="231F20"/>
                </a:solidFill>
              </a:rPr>
              <a:t>Put a star next to those that you would like to do increase your use of or add to your repertoire.</a:t>
            </a:r>
            <a:endParaRPr>
              <a:solidFill>
                <a:srgbClr val="231F20"/>
              </a:solidFill>
            </a:endParaRPr>
          </a:p>
          <a:p>
            <a:pPr marL="457200" lvl="0" indent="-317500" algn="l" rtl="0">
              <a:lnSpc>
                <a:spcPct val="100000"/>
              </a:lnSpc>
              <a:spcBef>
                <a:spcPts val="0"/>
              </a:spcBef>
              <a:spcAft>
                <a:spcPts val="0"/>
              </a:spcAft>
              <a:buClr>
                <a:srgbClr val="231F20"/>
              </a:buClr>
              <a:buSzPts val="1400"/>
              <a:buChar char="●"/>
            </a:pPr>
            <a:r>
              <a:rPr lang="en-US">
                <a:solidFill>
                  <a:srgbClr val="231F20"/>
                </a:solidFill>
              </a:rPr>
              <a:t>Write additional non-contingent strategies in the lines provided.</a:t>
            </a:r>
            <a:endParaRPr>
              <a:solidFill>
                <a:srgbClr val="231F20"/>
              </a:solidFill>
            </a:endParaRPr>
          </a:p>
        </p:txBody>
      </p:sp>
      <p:sp>
        <p:nvSpPr>
          <p:cNvPr id="238" name="Google Shape;238;g2f79a8b7b75_0_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a:t>The other type of attention is contingent attention. This is attention given to a student contingent on their academic and/or behavioral performance. Contingent Attention is most effective when it provides performance feedback. Feedback provides the student with information about his or her performance, and can be positive or corrective. </a:t>
            </a:r>
            <a:endParaRPr/>
          </a:p>
          <a:p>
            <a:pPr marL="0" lvl="0" indent="0" algn="l" rtl="0">
              <a:lnSpc>
                <a:spcPct val="100000"/>
              </a:lnSpc>
              <a:spcBef>
                <a:spcPts val="0"/>
              </a:spcBef>
              <a:spcAft>
                <a:spcPts val="0"/>
              </a:spcAft>
              <a:buSzPts val="1400"/>
              <a:buNone/>
            </a:pPr>
            <a:endParaRPr>
              <a:solidFill>
                <a:srgbClr val="000000"/>
              </a:solidFill>
            </a:endParaRPr>
          </a:p>
          <a:p>
            <a:pPr marL="0" lvl="0" indent="0" algn="l" rtl="0">
              <a:lnSpc>
                <a:spcPct val="100000"/>
              </a:lnSpc>
              <a:spcBef>
                <a:spcPts val="0"/>
              </a:spcBef>
              <a:spcAft>
                <a:spcPts val="0"/>
              </a:spcAft>
              <a:buSzPts val="1400"/>
              <a:buNone/>
            </a:pPr>
            <a:r>
              <a:rPr lang="en-US" b="0" i="0" u="none" strike="noStrike">
                <a:solidFill>
                  <a:srgbClr val="000000"/>
                </a:solidFill>
                <a:latin typeface="Calibri"/>
                <a:ea typeface="Calibri"/>
                <a:cs typeface="Calibri"/>
                <a:sym typeface="Calibri"/>
              </a:rPr>
              <a:t>There is strong scientific evidence that feedback is a powerful strategy for promoting student success (Brophy, 2006; Cameron &amp; Pierce, 2002, Hattie, 2009).  In a meta-analysis of 196 studies, John Hattie (2009) found feedback was among one of the 10 most influential practices on student achievement.</a:t>
            </a:r>
            <a:r>
              <a:rPr lang="en-US">
                <a:solidFill>
                  <a:srgbClr val="000000"/>
                </a:solidFill>
              </a:rPr>
              <a:t> </a:t>
            </a:r>
            <a:endParaRPr b="0"/>
          </a:p>
          <a:p>
            <a:pPr marL="0" lvl="0" indent="0" algn="l" rtl="0">
              <a:lnSpc>
                <a:spcPct val="100000"/>
              </a:lnSpc>
              <a:spcBef>
                <a:spcPts val="0"/>
              </a:spcBef>
              <a:spcAft>
                <a:spcPts val="0"/>
              </a:spcAft>
              <a:buSzPts val="1400"/>
              <a:buNone/>
            </a:pPr>
            <a:br>
              <a:rPr lang="en-US" b="0"/>
            </a:br>
            <a:r>
              <a:rPr lang="en-US" b="0" i="0" u="none" strike="noStrike">
                <a:solidFill>
                  <a:srgbClr val="000000"/>
                </a:solidFill>
                <a:latin typeface="Calibri"/>
                <a:ea typeface="Calibri"/>
                <a:cs typeface="Calibri"/>
                <a:sym typeface="Calibri"/>
              </a:rPr>
              <a:t>Despite strong evidence that teacher feedback is a highly effective instructional practice, a large scale study of over 6,700 classroom observations in 2017  (Scott, Hirn &amp; Cooper, 2017) </a:t>
            </a:r>
            <a:r>
              <a:rPr lang="en-US">
                <a:solidFill>
                  <a:srgbClr val="000000"/>
                </a:solidFill>
              </a:rPr>
              <a:t>found </a:t>
            </a:r>
            <a:r>
              <a:rPr lang="en-US" b="0" i="0" u="none" strike="noStrike">
                <a:solidFill>
                  <a:srgbClr val="000000"/>
                </a:solidFill>
                <a:latin typeface="Calibri"/>
                <a:ea typeface="Calibri"/>
                <a:cs typeface="Calibri"/>
                <a:sym typeface="Calibri"/>
              </a:rPr>
              <a:t>that the rates and ratios of </a:t>
            </a:r>
            <a:r>
              <a:rPr lang="en-US">
                <a:solidFill>
                  <a:srgbClr val="000000"/>
                </a:solidFill>
              </a:rPr>
              <a:t>specific, positive </a:t>
            </a:r>
            <a:r>
              <a:rPr lang="en-US" b="0" i="0" u="none" strike="noStrike">
                <a:solidFill>
                  <a:srgbClr val="000000"/>
                </a:solidFill>
                <a:latin typeface="Calibri"/>
                <a:ea typeface="Calibri"/>
                <a:cs typeface="Calibri"/>
                <a:sym typeface="Calibri"/>
              </a:rPr>
              <a:t>feedback remain startlingly low, especially in middle and high school classrooms. Even in elementary classrooms, positive feedback only happens on average every 7</a:t>
            </a:r>
            <a:r>
              <a:rPr lang="en-US">
                <a:solidFill>
                  <a:srgbClr val="000000"/>
                </a:solidFill>
              </a:rPr>
              <a:t> 1/2</a:t>
            </a:r>
            <a:r>
              <a:rPr lang="en-US" b="0" i="0" u="none" strike="noStrike">
                <a:solidFill>
                  <a:srgbClr val="000000"/>
                </a:solidFill>
                <a:latin typeface="Calibri"/>
                <a:ea typeface="Calibri"/>
                <a:cs typeface="Calibri"/>
                <a:sym typeface="Calibri"/>
              </a:rPr>
              <a:t> minutes. For most students this rate may be insufficient to sustain engagement, let alone learning. </a:t>
            </a:r>
            <a:endParaRPr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solidFill>
                <a:srgbClr val="000000"/>
              </a:solidFill>
            </a:endParaRPr>
          </a:p>
          <a:p>
            <a:pPr marL="0" lvl="0" indent="0" algn="l" rtl="0">
              <a:spcBef>
                <a:spcPts val="0"/>
              </a:spcBef>
              <a:spcAft>
                <a:spcPts val="0"/>
              </a:spcAft>
              <a:buClr>
                <a:schemeClr val="dk1"/>
              </a:buClr>
              <a:buSzPts val="1400"/>
              <a:buFont typeface="Arial"/>
              <a:buNone/>
            </a:pPr>
            <a:r>
              <a:rPr lang="en-US"/>
              <a:t>Research consistently shows that a high ratio of positive feedback relative to reprimands or corrections not only improves student behavior, but also leads to increased student engagement and improved grades.  </a:t>
            </a:r>
            <a:endParaRPr/>
          </a:p>
        </p:txBody>
      </p:sp>
      <p:sp>
        <p:nvSpPr>
          <p:cNvPr id="247" name="Google Shape;247;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a:solidFill>
                  <a:srgbClr val="000000"/>
                </a:solidFill>
              </a:rPr>
              <a:t>Recall from the Science of Behavior the </a:t>
            </a:r>
            <a:r>
              <a:rPr lang="en-US" b="0" i="0" u="none" strike="noStrike">
                <a:solidFill>
                  <a:srgbClr val="000000"/>
                </a:solidFill>
                <a:latin typeface="Calibri"/>
                <a:ea typeface="Calibri"/>
                <a:cs typeface="Calibri"/>
                <a:sym typeface="Calibri"/>
              </a:rPr>
              <a:t>Antecedent - Behavior - Consequence </a:t>
            </a:r>
            <a:r>
              <a:rPr lang="en-US">
                <a:solidFill>
                  <a:srgbClr val="000000"/>
                </a:solidFill>
              </a:rPr>
              <a:t>contingency. This describes a pattern in which an antecedent signals a behavior. The behavior is then followed by a consequence. Over time, the student learns that under certain antecedent conditions a behavior or type of behavior more often than not results in a certain kind of consequence. If this consequence results in an increase in the behavior in the future, it is reinforcing. </a:t>
            </a:r>
            <a:endParaRPr>
              <a:solidFill>
                <a:srgbClr val="000000"/>
              </a:solidFill>
            </a:endParaRPr>
          </a:p>
          <a:p>
            <a:pPr marL="0" lvl="0" indent="0" algn="l" rtl="0">
              <a:lnSpc>
                <a:spcPct val="100000"/>
              </a:lnSpc>
              <a:spcBef>
                <a:spcPts val="0"/>
              </a:spcBef>
              <a:spcAft>
                <a:spcPts val="0"/>
              </a:spcAft>
              <a:buSzPts val="1400"/>
              <a:buNone/>
            </a:pPr>
            <a:br>
              <a:rPr lang="en-US" b="0"/>
            </a:br>
            <a:r>
              <a:rPr lang="en-US"/>
              <a:t>Keep in mind that a consequence is only </a:t>
            </a:r>
            <a:r>
              <a:rPr lang="en-US" b="1" i="1"/>
              <a:t>reinforcing </a:t>
            </a:r>
            <a:r>
              <a:rPr lang="en-US"/>
              <a:t>when it increases future use of the expected behavior, and what students find reinforcing may vary from student to student.A consequence that we as adults </a:t>
            </a:r>
            <a:r>
              <a:rPr lang="en-US" i="1"/>
              <a:t>assume</a:t>
            </a:r>
            <a:r>
              <a:rPr lang="en-US"/>
              <a:t> is universally reinforcing may </a:t>
            </a:r>
            <a:r>
              <a:rPr lang="en-US" b="1" i="1"/>
              <a:t>not</a:t>
            </a:r>
            <a:r>
              <a:rPr lang="en-US"/>
              <a:t> be reinforcing for some or even many students. There are no universal reinforcers! </a:t>
            </a:r>
            <a:endParaRPr/>
          </a:p>
          <a:p>
            <a:pPr marL="0" lvl="0" indent="0" algn="l" rtl="0">
              <a:spcBef>
                <a:spcPts val="0"/>
              </a:spcBef>
              <a:spcAft>
                <a:spcPts val="0"/>
              </a:spcAft>
              <a:buSzPts val="1400"/>
              <a:buNone/>
            </a:pPr>
            <a:endParaRPr/>
          </a:p>
          <a:p>
            <a:pPr marL="0" lvl="0" indent="0" algn="l" rtl="0">
              <a:spcBef>
                <a:spcPts val="0"/>
              </a:spcBef>
              <a:spcAft>
                <a:spcPts val="0"/>
              </a:spcAft>
              <a:buClr>
                <a:schemeClr val="dk1"/>
              </a:buClr>
              <a:buSzPts val="1400"/>
              <a:buFont typeface="Arial"/>
              <a:buNone/>
            </a:pPr>
            <a:r>
              <a:rPr lang="en-US"/>
              <a:t>Also, remember that all behavior is functional and the function of most human behavior falls within two broad categories: to OBTAIN access to attention, objects or experiences; or to AVOID attention, objects or experiences. </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US"/>
              <a:t>Therefore, a key to reinforcing expected behavior is to provide a consequence that meets the student’s need for a certain functional outcome. Put a pin in this idea because we will return to it later in this lesson.</a:t>
            </a:r>
            <a:endParaRPr/>
          </a:p>
        </p:txBody>
      </p:sp>
      <p:sp>
        <p:nvSpPr>
          <p:cNvPr id="255" name="Google Shape;255;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d5137ea1a6_3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g3d5137ea1a6_3_1: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Clr>
                <a:schemeClr val="dk1"/>
              </a:buClr>
              <a:buSzPts val="1400"/>
              <a:buFont typeface="Arial"/>
              <a:buNone/>
            </a:pPr>
            <a:r>
              <a:rPr lang="en-US" b="1"/>
              <a:t>To Know/To Say: </a:t>
            </a:r>
            <a:endParaRPr b="1"/>
          </a:p>
          <a:p>
            <a:pPr marL="0" lvl="0" indent="0" algn="l" rtl="0">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This is the definition of specific, positive Feedback first introduced in the Keywords slide. Specific, positive feedback provides the student with performance feedback, while also providing </a:t>
            </a:r>
            <a:r>
              <a:rPr lang="en-US" sz="1100" b="1" i="1">
                <a:latin typeface="Arial"/>
                <a:ea typeface="Arial"/>
                <a:cs typeface="Arial"/>
                <a:sym typeface="Arial"/>
              </a:rPr>
              <a:t>positive adult attention </a:t>
            </a:r>
            <a:r>
              <a:rPr lang="en-US" sz="1100">
                <a:latin typeface="Arial"/>
                <a:ea typeface="Arial"/>
                <a:cs typeface="Arial"/>
                <a:sym typeface="Arial"/>
              </a:rPr>
              <a:t>which most students find reinforcing. Compare this to general praise, which does not provide the student with information about why his or her response was correct.</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Going back to the ABC Chart we just reviewed, specific positive feedback is one of the more powerful forms of reinforcement that teachers can deliver </a:t>
            </a:r>
            <a:r>
              <a:rPr lang="en-US" sz="1100" i="1">
                <a:latin typeface="Arial"/>
                <a:ea typeface="Arial"/>
                <a:cs typeface="Arial"/>
                <a:sym typeface="Arial"/>
              </a:rPr>
              <a:t>for most students</a:t>
            </a:r>
            <a:r>
              <a:rPr lang="en-US" sz="1100">
                <a:latin typeface="Arial"/>
                <a:ea typeface="Arial"/>
                <a:cs typeface="Arial"/>
                <a:sym typeface="Arial"/>
              </a:rPr>
              <a:t>. Keep this definition in mind as we look more closely at why specific, positive feedback matters and how to deliver it effectively. </a:t>
            </a:r>
            <a:endParaRPr b="1"/>
          </a:p>
        </p:txBody>
      </p:sp>
      <p:sp>
        <p:nvSpPr>
          <p:cNvPr id="262" name="Google Shape;262;g3d5137ea1a6_3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Calibri"/>
              <a:buNone/>
            </a:pPr>
            <a:r>
              <a:rPr lang="en-US" b="1"/>
              <a:t>Trainer Notes:  </a:t>
            </a:r>
            <a:endParaRPr b="1"/>
          </a:p>
          <a:p>
            <a:pPr marL="0" lvl="0" indent="0" algn="l" rtl="0">
              <a:spcBef>
                <a:spcPts val="0"/>
              </a:spcBef>
              <a:spcAft>
                <a:spcPts val="0"/>
              </a:spcAft>
              <a:buSzPts val="1400"/>
              <a:buNone/>
            </a:pPr>
            <a:r>
              <a:rPr lang="en-US" b="1"/>
              <a:t>To Know/To Say:</a:t>
            </a:r>
            <a:r>
              <a:rPr lang="en-US"/>
              <a:t> Specific, positive feedback has 3 core components:</a:t>
            </a:r>
            <a:endParaRPr/>
          </a:p>
          <a:p>
            <a:pPr marL="457200" lvl="0" indent="-317500" algn="l" rtl="0">
              <a:spcBef>
                <a:spcPts val="0"/>
              </a:spcBef>
              <a:spcAft>
                <a:spcPts val="0"/>
              </a:spcAft>
              <a:buSzPts val="1400"/>
              <a:buChar char="•"/>
            </a:pPr>
            <a:r>
              <a:rPr lang="en-US"/>
              <a:t>It is delivered contingent on the student performing an expected behavior, </a:t>
            </a:r>
            <a:endParaRPr/>
          </a:p>
          <a:p>
            <a:pPr marL="457200" lvl="0" indent="-317500" algn="l" rtl="0">
              <a:spcBef>
                <a:spcPts val="0"/>
              </a:spcBef>
              <a:spcAft>
                <a:spcPts val="0"/>
              </a:spcAft>
              <a:buSzPts val="1400"/>
              <a:buChar char="•"/>
            </a:pPr>
            <a:r>
              <a:rPr lang="en-US"/>
              <a:t>Delivered immediately following the expected behavior, or as soon after the expected behavior is observed as is possible.</a:t>
            </a:r>
            <a:endParaRPr/>
          </a:p>
          <a:p>
            <a:pPr marL="457200" lvl="0" indent="-317500" algn="l" rtl="0">
              <a:spcBef>
                <a:spcPts val="0"/>
              </a:spcBef>
              <a:spcAft>
                <a:spcPts val="0"/>
              </a:spcAft>
              <a:buSzPts val="1400"/>
              <a:buChar char="•"/>
            </a:pPr>
            <a:r>
              <a:rPr lang="en-US"/>
              <a:t>It specifically describes what the student did that met the expectation.</a:t>
            </a:r>
            <a:endParaRPr/>
          </a:p>
          <a:p>
            <a:pPr marL="0" lvl="0" indent="0" algn="l" rtl="0">
              <a:spcBef>
                <a:spcPts val="0"/>
              </a:spcBef>
              <a:spcAft>
                <a:spcPts val="0"/>
              </a:spcAft>
              <a:buSzPts val="1400"/>
              <a:buNone/>
            </a:pPr>
            <a:r>
              <a:rPr lang="en-US"/>
              <a:t>“When I said it was time to begin, you cleared off your desk, got your materials out immediately, and began working quickly.”</a:t>
            </a:r>
            <a:br>
              <a:rPr lang="en-US"/>
            </a:br>
            <a:r>
              <a:rPr lang="en-US"/>
              <a:t>specific, positive feedback also frequently includes a rationale of why the expected behavior is important.</a:t>
            </a:r>
            <a:endParaRPr/>
          </a:p>
          <a:p>
            <a:pPr marL="0" lvl="0" indent="0" algn="l" rtl="0">
              <a:spcBef>
                <a:spcPts val="0"/>
              </a:spcBef>
              <a:spcAft>
                <a:spcPts val="0"/>
              </a:spcAft>
              <a:buSzPts val="1400"/>
              <a:buNone/>
            </a:pPr>
            <a:r>
              <a:rPr lang="en-US"/>
              <a:t>“Getting started right away shows  cooperation, and if we save time during directions, you will have more time to  complete your work, and possibly less homework.”</a:t>
            </a:r>
            <a:endParaRPr/>
          </a:p>
          <a:p>
            <a:pPr marL="0" lvl="0" indent="0" algn="l" rtl="0">
              <a:spcBef>
                <a:spcPts val="0"/>
              </a:spcBef>
              <a:spcAft>
                <a:spcPts val="0"/>
              </a:spcAft>
              <a:buSzPts val="1400"/>
              <a:buNone/>
            </a:pPr>
            <a:br>
              <a:rPr lang="en-US"/>
            </a:br>
            <a:endParaRPr/>
          </a:p>
        </p:txBody>
      </p:sp>
      <p:sp>
        <p:nvSpPr>
          <p:cNvPr id="269" name="Google Shape;269;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d5137ea1a6_3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g3d5137ea1a6_3_193: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Trainer Notes:</a:t>
            </a:r>
            <a:r>
              <a:rPr lang="en-US"/>
              <a:t>  </a:t>
            </a:r>
            <a:endParaRPr/>
          </a:p>
          <a:p>
            <a:pPr marL="0" marR="0" lvl="0" indent="0" algn="l" rtl="0">
              <a:lnSpc>
                <a:spcPct val="100000"/>
              </a:lnSpc>
              <a:spcBef>
                <a:spcPts val="0"/>
              </a:spcBef>
              <a:spcAft>
                <a:spcPts val="0"/>
              </a:spcAft>
              <a:buNone/>
            </a:pPr>
            <a:r>
              <a:rPr lang="en-US" b="1"/>
              <a:t>To Know/To Say: </a:t>
            </a:r>
            <a:r>
              <a:rPr lang="en-US" i="0"/>
              <a:t> </a:t>
            </a:r>
            <a:endParaRPr i="0"/>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r>
              <a:rPr lang="en-US"/>
              <a:t>Specific Positive Feedback</a:t>
            </a:r>
            <a:endParaRPr/>
          </a:p>
          <a:p>
            <a:pPr marL="457200" marR="0" lvl="0" indent="-317500" algn="l" rtl="0">
              <a:lnSpc>
                <a:spcPct val="100000"/>
              </a:lnSpc>
              <a:spcBef>
                <a:spcPts val="0"/>
              </a:spcBef>
              <a:spcAft>
                <a:spcPts val="0"/>
              </a:spcAft>
              <a:buSzPts val="1400"/>
              <a:buChar char="●"/>
            </a:pPr>
            <a:r>
              <a:rPr lang="en-US"/>
              <a:t>Is essential to changing and sustaining behavior: It provides information about what the student is doing correctly, and reinforces the preferred behavior.</a:t>
            </a:r>
            <a:endParaRPr/>
          </a:p>
          <a:p>
            <a:pPr marL="457200" marR="0" lvl="0" indent="-317500" algn="l" rtl="0">
              <a:lnSpc>
                <a:spcPct val="100000"/>
              </a:lnSpc>
              <a:spcBef>
                <a:spcPts val="0"/>
              </a:spcBef>
              <a:spcAft>
                <a:spcPts val="0"/>
              </a:spcAft>
              <a:buSzPts val="1400"/>
              <a:buChar char="●"/>
            </a:pPr>
            <a:r>
              <a:rPr lang="en-US"/>
              <a:t>Recognizes effort or partial success at tasks that are difficult for the child:  If we give students positive feedback for their effort when tasks are difficult, it will encourage students to persist. Sometimes we need to give positive feedback when students display expected behavior for a short time, or approximations of the desired behavior. For example, if you are teaching a student to throw, you could provide specific, positive feedback on an approximation of the desired behavior by saying, “You brought the ball back behind your ear, snapped your wrist, and followed through. Now try twisting your hips toward your target.” Similarly, you could say, “You raised your hand to talk That is excellent! Next, we will work on raising your hand and waiting until I call on you.”</a:t>
            </a:r>
            <a:endParaRPr/>
          </a:p>
          <a:p>
            <a:pPr marL="457200" marR="0" lvl="0" indent="-317500" algn="l" rtl="0">
              <a:lnSpc>
                <a:spcPct val="100000"/>
              </a:lnSpc>
              <a:spcBef>
                <a:spcPts val="0"/>
              </a:spcBef>
              <a:spcAft>
                <a:spcPts val="0"/>
              </a:spcAft>
              <a:buSzPts val="1400"/>
              <a:buChar char="●"/>
            </a:pPr>
            <a:r>
              <a:rPr lang="en-US"/>
              <a:t>While general praise contributes to a pleasant classroom, it is insufficient to build and sustain desired behavior:  “Good job” is a phrase we hear staff say to students but  general praise needs to be more specific to help students learn academic and social behavior. </a:t>
            </a:r>
            <a:endParaRPr/>
          </a:p>
          <a:p>
            <a:pPr marL="457200" marR="0" lvl="0" indent="-317500" algn="l" rtl="0">
              <a:lnSpc>
                <a:spcPct val="100000"/>
              </a:lnSpc>
              <a:spcBef>
                <a:spcPts val="0"/>
              </a:spcBef>
              <a:spcAft>
                <a:spcPts val="0"/>
              </a:spcAft>
              <a:buSzPts val="1400"/>
              <a:buChar char="●"/>
            </a:pPr>
            <a:r>
              <a:rPr lang="en-US"/>
              <a:t>Students need clear specific feedback on classroom expectations.</a:t>
            </a:r>
            <a:endParaRPr/>
          </a:p>
          <a:p>
            <a:pPr marL="0" lvl="0" indent="0" algn="l" rtl="0">
              <a:spcBef>
                <a:spcPts val="600"/>
              </a:spcBef>
              <a:spcAft>
                <a:spcPts val="0"/>
              </a:spcAft>
              <a:buNone/>
            </a:pPr>
            <a:endParaRPr i="1"/>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76" name="Google Shape;276;g3d5137ea1a6_3_1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d5137ea1a6_3_3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g3d5137ea1a6_3_385: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None/>
            </a:pPr>
            <a:r>
              <a:rPr lang="en-US" b="1"/>
              <a:t>To Know/To Say: </a:t>
            </a:r>
            <a:r>
              <a:rPr lang="en-US"/>
              <a:t>Now let’s talk about </a:t>
            </a:r>
            <a:r>
              <a:rPr lang="en-US" b="1" i="1"/>
              <a:t>how</a:t>
            </a:r>
            <a:r>
              <a:rPr lang="en-US" b="1"/>
              <a:t> </a:t>
            </a:r>
            <a:r>
              <a:rPr lang="en-US"/>
              <a:t>to provide effective specific positive feedback. There are 2 things to keep in mind to make positive feedback effective to change behavior. First, teachers need to specifically describe the behavior. This helps students understand the exact behavior you want the student to continue. Think of a videotape replay, we need to simply describe what we saw the student do and tie it to classroom expectations.  Then provide a rationale for for why the behavior is important. Optionally, you </a:t>
            </a:r>
            <a:r>
              <a:rPr lang="en-US" i="1"/>
              <a:t>may</a:t>
            </a:r>
            <a:r>
              <a:rPr lang="en-US"/>
              <a:t> conclude by providing the student with some sort of tangible reinforcer. The tangible reinforcer serves two purposes: 1) it reminds the </a:t>
            </a:r>
            <a:r>
              <a:rPr lang="en-US" i="1"/>
              <a:t>adults </a:t>
            </a:r>
            <a:r>
              <a:rPr lang="en-US"/>
              <a:t>to give specific, positive feedback, and 2) it can be reinforcing for the student, especially if it can be exchanged for something that is functionally motivating for the student. For example:</a:t>
            </a:r>
            <a:endParaRPr/>
          </a:p>
          <a:p>
            <a:pPr marL="0" lvl="0" indent="0" algn="l" rtl="0">
              <a:spcBef>
                <a:spcPts val="0"/>
              </a:spcBef>
              <a:spcAft>
                <a:spcPts val="0"/>
              </a:spcAft>
              <a:buNone/>
            </a:pPr>
            <a:endParaRPr/>
          </a:p>
          <a:p>
            <a:pPr marL="0" lvl="0" indent="0" algn="l" rtl="0">
              <a:spcBef>
                <a:spcPts val="0"/>
              </a:spcBef>
              <a:spcAft>
                <a:spcPts val="0"/>
              </a:spcAft>
              <a:buNone/>
            </a:pPr>
            <a:r>
              <a:rPr lang="en-US"/>
              <a:t>“Thank you for getting your materials out quickly and beginning your work.”</a:t>
            </a:r>
            <a:endParaRPr/>
          </a:p>
          <a:p>
            <a:pPr marL="0" lvl="0" indent="0" algn="l" rtl="0">
              <a:spcBef>
                <a:spcPts val="0"/>
              </a:spcBef>
              <a:spcAft>
                <a:spcPts val="0"/>
              </a:spcAft>
              <a:buNone/>
            </a:pPr>
            <a:endParaRPr/>
          </a:p>
          <a:p>
            <a:pPr marL="0" lvl="0" indent="0" algn="l" rtl="0">
              <a:spcBef>
                <a:spcPts val="0"/>
              </a:spcBef>
              <a:spcAft>
                <a:spcPts val="0"/>
              </a:spcAft>
              <a:buNone/>
            </a:pPr>
            <a:r>
              <a:rPr lang="en-US"/>
              <a:t>“You are being responsible.”</a:t>
            </a:r>
            <a:endParaRPr/>
          </a:p>
          <a:p>
            <a:pPr marL="0" lvl="0" indent="0" algn="l" rtl="0">
              <a:spcBef>
                <a:spcPts val="0"/>
              </a:spcBef>
              <a:spcAft>
                <a:spcPts val="0"/>
              </a:spcAft>
              <a:buNone/>
            </a:pPr>
            <a:endParaRPr/>
          </a:p>
          <a:p>
            <a:pPr marL="0" lvl="0" indent="0" algn="l" rtl="0">
              <a:spcBef>
                <a:spcPts val="0"/>
              </a:spcBef>
              <a:spcAft>
                <a:spcPts val="0"/>
              </a:spcAft>
              <a:buNone/>
            </a:pPr>
            <a:r>
              <a:rPr lang="en-US"/>
              <a:t>“You have earned a Bulldog Buck.”</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83" name="Google Shape;283;g3d5137ea1a6_3_3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d5137ea1a6_3_5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g3d5137ea1a6_3_577:notes"/>
          <p:cNvSpPr txBox="1">
            <a:spLocks noGrp="1"/>
          </p:cNvSpPr>
          <p:nvPr>
            <p:ph type="body" idx="1"/>
          </p:nvPr>
        </p:nvSpPr>
        <p:spPr>
          <a:xfrm>
            <a:off x="685800" y="4400550"/>
            <a:ext cx="54864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None/>
            </a:pPr>
            <a:r>
              <a:rPr lang="en-US" b="1"/>
              <a:t>To Know/To Say: </a:t>
            </a:r>
            <a:r>
              <a:rPr lang="en-US"/>
              <a:t>Here are two examples of providing effective specific positive feedback that incorporate the two components we just shared. Notice that it tells the student what they did, and provides a rationale that is tied to the broader expectation.  This may seem lengthy and awkward at first but with practice it will become more natural.  See how specific this feedback is?  There should be no doubt the student is told exactly what they did and why it was important. </a:t>
            </a:r>
            <a:endParaRPr/>
          </a:p>
        </p:txBody>
      </p:sp>
      <p:sp>
        <p:nvSpPr>
          <p:cNvPr id="290" name="Google Shape;290;g3d5137ea1a6_3_5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f9bb74545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3f9bb745452_0_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None/>
            </a:pPr>
            <a:r>
              <a:rPr lang="en-US" b="1"/>
              <a:t>To Know/To Say:</a:t>
            </a:r>
            <a:r>
              <a:rPr lang="en-US"/>
              <a:t> In addition, make sure that the specific, positive feedback you provide to students is “clean.” This means that it is phrased in such a way that the student does not feel manipulated or that it is really a negative comment in disguise.  </a:t>
            </a:r>
            <a:endParaRPr/>
          </a:p>
          <a:p>
            <a:pPr marL="0" lvl="0" indent="0" algn="l" rtl="0">
              <a:spcBef>
                <a:spcPts val="0"/>
              </a:spcBef>
              <a:spcAft>
                <a:spcPts val="0"/>
              </a:spcAft>
              <a:buNone/>
            </a:pPr>
            <a:endParaRPr/>
          </a:p>
          <a:p>
            <a:pPr marL="0" lvl="0" indent="0" algn="l" rtl="0">
              <a:spcBef>
                <a:spcPts val="0"/>
              </a:spcBef>
              <a:spcAft>
                <a:spcPts val="0"/>
              </a:spcAft>
              <a:buNone/>
            </a:pPr>
            <a:r>
              <a:rPr lang="en-US"/>
              <a:t>First, the feedback needs to be genuine. Kids can see through inauthentic feedback, and will view these as attempts at manipulation. </a:t>
            </a:r>
            <a:endParaRPr/>
          </a:p>
          <a:p>
            <a:pPr marL="0" lvl="0" indent="0" algn="l" rtl="0">
              <a:spcBef>
                <a:spcPts val="0"/>
              </a:spcBef>
              <a:spcAft>
                <a:spcPts val="0"/>
              </a:spcAft>
              <a:buNone/>
            </a:pPr>
            <a:endParaRPr/>
          </a:p>
          <a:p>
            <a:pPr marL="0" lvl="0" indent="0" algn="l" rtl="0">
              <a:spcBef>
                <a:spcPts val="0"/>
              </a:spcBef>
              <a:spcAft>
                <a:spcPts val="0"/>
              </a:spcAft>
              <a:buNone/>
            </a:pPr>
            <a:r>
              <a:rPr lang="en-US"/>
              <a:t>Second, avoid sarcasm. Sarcasm is not specific, positive feedback at all. To be sure, it can only be interpreted as the opposite. Think of the statement “Thank you for raising your hand” given legitimately. Now consider the same statement given sarcastically. The sarcastic statement is actually calling out the student for not raising her hand.</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a:t>Third, we want to avoid backhanded compliments. This is any positive feedback, including specific, positive feedback, that is immediately withdrawn by the teacher’s next statement. For example, “Thank you for raising your hand. It’s about time.” In this case, the student actually raised her hand, but the teacher can’t resist shaming her for </a:t>
            </a:r>
            <a:r>
              <a:rPr lang="en-US" i="1"/>
              <a:t>all </a:t>
            </a:r>
            <a:r>
              <a:rPr lang="en-US"/>
              <a:t>of those times she did not.</a:t>
            </a:r>
            <a:endParaRPr/>
          </a:p>
        </p:txBody>
      </p:sp>
      <p:sp>
        <p:nvSpPr>
          <p:cNvPr id="297" name="Google Shape;297;g3f9bb745452_0_1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f9bb74545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f9bb745452_0_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None/>
            </a:pPr>
            <a:r>
              <a:rPr lang="en-US" b="1"/>
              <a:t>To Know/To Say: </a:t>
            </a:r>
            <a:r>
              <a:rPr lang="en-US"/>
              <a:t>Some additional considerations when providing specific, positive feedback is that it should be given frequently, especially as students are learning a new behavior. Specific, positive feedback is reinforcing the behavior you want to see, so the more frequently you reinforce it the quicker the students will add it to their repertoire. In addition to high frequency, you should give specific, positive feedback more often than you give corrective feedback. It is generally recommended that you strive to provide students a 4:1 ratio of positive to corrective feedback.</a:t>
            </a:r>
            <a:endParaRPr/>
          </a:p>
          <a:p>
            <a:pPr marL="0" lvl="0" indent="0" algn="l" rtl="0">
              <a:spcBef>
                <a:spcPts val="0"/>
              </a:spcBef>
              <a:spcAft>
                <a:spcPts val="0"/>
              </a:spcAft>
              <a:buNone/>
            </a:pPr>
            <a:endParaRPr/>
          </a:p>
          <a:p>
            <a:pPr marL="0" lvl="0" indent="0" algn="l" rtl="0">
              <a:spcBef>
                <a:spcPts val="0"/>
              </a:spcBef>
              <a:spcAft>
                <a:spcPts val="0"/>
              </a:spcAft>
              <a:buClr>
                <a:schemeClr val="dk1"/>
              </a:buClr>
              <a:buFont typeface="Arial"/>
              <a:buNone/>
            </a:pPr>
            <a:r>
              <a:rPr lang="en-US"/>
              <a:t>Third, provide specific, positive feedback to </a:t>
            </a:r>
            <a:r>
              <a:rPr lang="en-US" i="1"/>
              <a:t>all</a:t>
            </a:r>
            <a:r>
              <a:rPr lang="en-US"/>
              <a:t> students. It can sometimes feel difficult to provide specific, positive feedback to students with challenging behavior, but supporting expectation following behavior in these students will have an even bigger impact on the climate of your classroom than providing specific positive feedback only to the students who </a:t>
            </a:r>
            <a:r>
              <a:rPr lang="en-US" i="1"/>
              <a:t>always</a:t>
            </a:r>
            <a:r>
              <a:rPr lang="en-US"/>
              <a:t> follows directions.</a:t>
            </a:r>
            <a:endParaRPr/>
          </a:p>
        </p:txBody>
      </p:sp>
      <p:sp>
        <p:nvSpPr>
          <p:cNvPr id="304" name="Google Shape;304;g3f9bb745452_0_1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a:t>Turn back to your </a:t>
            </a:r>
            <a:r>
              <a:rPr lang="en-US" b="1" i="1"/>
              <a:t>MO SW-PBS Classroom Encouraging Planning &amp; Implementation Guide.</a:t>
            </a:r>
            <a:r>
              <a:rPr lang="en-US" b="0" u="none" strike="noStrike">
                <a:solidFill>
                  <a:srgbClr val="000000"/>
                </a:solidFill>
                <a:latin typeface="Calibri"/>
                <a:ea typeface="Calibri"/>
                <a:cs typeface="Calibri"/>
                <a:sym typeface="Calibri"/>
              </a:rPr>
              <a:t>Use the</a:t>
            </a:r>
            <a:r>
              <a:rPr lang="en-US" b="0" i="1" u="none" strike="noStrike">
                <a:solidFill>
                  <a:srgbClr val="000000"/>
                </a:solidFill>
                <a:latin typeface="Calibri"/>
                <a:ea typeface="Calibri"/>
                <a:cs typeface="Calibri"/>
                <a:sym typeface="Calibri"/>
              </a:rPr>
              <a:t> </a:t>
            </a:r>
            <a:r>
              <a:rPr lang="en-US" b="1" i="1">
                <a:solidFill>
                  <a:srgbClr val="000000"/>
                </a:solidFill>
              </a:rPr>
              <a:t>MO SW-PBS </a:t>
            </a:r>
            <a:r>
              <a:rPr lang="en-US" b="1" i="1" u="none" strike="noStrike">
                <a:solidFill>
                  <a:srgbClr val="000000"/>
                </a:solidFill>
                <a:latin typeface="Calibri"/>
                <a:ea typeface="Calibri"/>
                <a:cs typeface="Calibri"/>
                <a:sym typeface="Calibri"/>
              </a:rPr>
              <a:t>Classroom Encouraging Planning &amp; Implementation Guide </a:t>
            </a:r>
            <a:r>
              <a:rPr lang="en-US" b="0" i="0" u="none" strike="noStrike">
                <a:solidFill>
                  <a:srgbClr val="000000"/>
                </a:solidFill>
                <a:latin typeface="Calibri"/>
                <a:ea typeface="Calibri"/>
                <a:cs typeface="Calibri"/>
                <a:sym typeface="Calibri"/>
              </a:rPr>
              <a:t>handout Step 2 to develop </a:t>
            </a:r>
            <a:r>
              <a:rPr lang="en-US">
                <a:solidFill>
                  <a:srgbClr val="000000"/>
                </a:solidFill>
              </a:rPr>
              <a:t>specific, positive</a:t>
            </a:r>
            <a:r>
              <a:rPr lang="en-US" b="0" i="0" u="none" strike="noStrike">
                <a:solidFill>
                  <a:srgbClr val="000000"/>
                </a:solidFill>
                <a:latin typeface="Calibri"/>
                <a:ea typeface="Calibri"/>
                <a:cs typeface="Calibri"/>
                <a:sym typeface="Calibri"/>
              </a:rPr>
              <a:t> feedback statements you can use with your classroom expectations and rules to ensure you are ready to implement this effective teaching and learning practice with speed and fluency.</a:t>
            </a:r>
            <a:endParaRPr b="0"/>
          </a:p>
          <a:p>
            <a:pPr marL="0" lvl="0" indent="0" algn="l" rtl="0">
              <a:lnSpc>
                <a:spcPct val="100000"/>
              </a:lnSpc>
              <a:spcBef>
                <a:spcPts val="0"/>
              </a:spcBef>
              <a:spcAft>
                <a:spcPts val="0"/>
              </a:spcAft>
              <a:buSzPts val="1400"/>
              <a:buNone/>
            </a:pPr>
            <a:br>
              <a:rPr lang="en-US"/>
            </a:br>
            <a:endParaRPr/>
          </a:p>
        </p:txBody>
      </p:sp>
      <p:sp>
        <p:nvSpPr>
          <p:cNvPr id="311" name="Google Shape;311;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a:t>
            </a:r>
            <a:r>
              <a:rPr lang="en-US"/>
              <a:t> Remember back a few slides when we were reviewing the science of behavior and I asked you to put a pin in the idea that consequences were reinforcing when they helped the student achieve a desired function? One way to do this is to give the student a tangible item, say a ticket, that can be exchanged for an “item” on a menu of reinforcers that are selected to cover all of the common functions of behavior that occur in schools. </a:t>
            </a:r>
            <a:r>
              <a:rPr lang="en-US" b="1" i="0" u="none" strike="noStrike">
                <a:solidFill>
                  <a:srgbClr val="000000"/>
                </a:solidFill>
              </a:rPr>
              <a:t>Step 3 </a:t>
            </a:r>
            <a:r>
              <a:rPr lang="en-US" b="0" i="0" u="none" strike="noStrike">
                <a:solidFill>
                  <a:srgbClr val="000000"/>
                </a:solidFill>
                <a:latin typeface="Calibri"/>
                <a:ea typeface="Calibri"/>
                <a:cs typeface="Calibri"/>
                <a:sym typeface="Calibri"/>
              </a:rPr>
              <a:t>of the </a:t>
            </a:r>
            <a:r>
              <a:rPr lang="en-US" b="1" i="0" u="none" strike="noStrike">
                <a:solidFill>
                  <a:srgbClr val="000000"/>
                </a:solidFill>
                <a:latin typeface="Calibri"/>
                <a:ea typeface="Calibri"/>
                <a:cs typeface="Calibri"/>
                <a:sym typeface="Calibri"/>
              </a:rPr>
              <a:t>Classroom Encouraging Planning &amp; Implementation Guide</a:t>
            </a:r>
            <a:r>
              <a:rPr lang="en-US">
                <a:solidFill>
                  <a:srgbClr val="000000"/>
                </a:solidFill>
              </a:rPr>
              <a:t> lists three different lists of activities, privileges or items that address the different functions of behaviors.</a:t>
            </a:r>
            <a:r>
              <a:rPr lang="en-US" b="0" i="0" u="none" strike="noStrike">
                <a:solidFill>
                  <a:srgbClr val="000000"/>
                </a:solidFill>
                <a:latin typeface="Calibri"/>
                <a:ea typeface="Calibri"/>
                <a:cs typeface="Calibri"/>
                <a:sym typeface="Calibri"/>
              </a:rPr>
              <a:t> The example </a:t>
            </a:r>
            <a:r>
              <a:rPr lang="en-US">
                <a:solidFill>
                  <a:srgbClr val="000000"/>
                </a:solidFill>
              </a:rPr>
              <a:t>on the slide </a:t>
            </a:r>
            <a:r>
              <a:rPr lang="en-US" b="0" i="0" u="none" strike="noStrike">
                <a:solidFill>
                  <a:srgbClr val="000000"/>
                </a:solidFill>
                <a:latin typeface="Calibri"/>
                <a:ea typeface="Calibri"/>
                <a:cs typeface="Calibri"/>
                <a:sym typeface="Calibri"/>
              </a:rPr>
              <a:t>is for Social </a:t>
            </a:r>
            <a:r>
              <a:rPr lang="en-US">
                <a:solidFill>
                  <a:srgbClr val="000000"/>
                </a:solidFill>
              </a:rPr>
              <a:t>Attention. </a:t>
            </a:r>
            <a:endParaRPr>
              <a:solidFill>
                <a:srgbClr val="000000"/>
              </a:solidFill>
            </a:endParaRPr>
          </a:p>
          <a:p>
            <a:pPr marL="0" lvl="0" indent="0" algn="l" rtl="0">
              <a:lnSpc>
                <a:spcPct val="100000"/>
              </a:lnSpc>
              <a:spcBef>
                <a:spcPts val="0"/>
              </a:spcBef>
              <a:spcAft>
                <a:spcPts val="0"/>
              </a:spcAft>
              <a:buSzPts val="1400"/>
              <a:buNone/>
            </a:pPr>
            <a:endParaRPr>
              <a:solidFill>
                <a:srgbClr val="000000"/>
              </a:solidFill>
            </a:endParaRPr>
          </a:p>
          <a:p>
            <a:pPr marL="0" lvl="0" indent="0" algn="l" rtl="0">
              <a:lnSpc>
                <a:spcPct val="100000"/>
              </a:lnSpc>
              <a:spcBef>
                <a:spcPts val="0"/>
              </a:spcBef>
              <a:spcAft>
                <a:spcPts val="0"/>
              </a:spcAft>
              <a:buSzPts val="1400"/>
              <a:buNone/>
            </a:pPr>
            <a:r>
              <a:rPr lang="en-US" b="0" i="0" u="none" strike="noStrike">
                <a:solidFill>
                  <a:srgbClr val="000000"/>
                </a:solidFill>
                <a:latin typeface="Calibri"/>
                <a:ea typeface="Calibri"/>
                <a:cs typeface="Calibri"/>
                <a:sym typeface="Calibri"/>
              </a:rPr>
              <a:t>Remember that there are no universal reinforcers, and that within your classroom there will be students who are seeking attention, access to items or activities, and students who</a:t>
            </a:r>
            <a:r>
              <a:rPr lang="en-US">
                <a:solidFill>
                  <a:srgbClr val="000000"/>
                </a:solidFill>
              </a:rPr>
              <a:t> </a:t>
            </a:r>
            <a:r>
              <a:rPr lang="en-US" b="0" i="0" u="none" strike="noStrike">
                <a:solidFill>
                  <a:srgbClr val="000000"/>
                </a:solidFill>
                <a:latin typeface="Calibri"/>
                <a:ea typeface="Calibri"/>
                <a:cs typeface="Calibri"/>
                <a:sym typeface="Calibri"/>
              </a:rPr>
              <a:t>will actively avoid attention, </a:t>
            </a:r>
            <a:r>
              <a:rPr lang="en-US" sz="1200" b="0" i="0" u="none" strike="noStrike">
                <a:solidFill>
                  <a:srgbClr val="000000"/>
                </a:solidFill>
                <a:latin typeface="Calibri"/>
                <a:ea typeface="Calibri"/>
                <a:cs typeface="Calibri"/>
                <a:sym typeface="Calibri"/>
              </a:rPr>
              <a:t>activities or certain experiences. </a:t>
            </a:r>
            <a:r>
              <a:rPr lang="en-US">
                <a:solidFill>
                  <a:srgbClr val="000000"/>
                </a:solidFill>
              </a:rPr>
              <a:t>Y</a:t>
            </a:r>
            <a:r>
              <a:rPr lang="en-US" sz="1200" b="0" i="0" u="none" strike="noStrike">
                <a:solidFill>
                  <a:srgbClr val="000000"/>
                </a:solidFill>
                <a:latin typeface="Calibri"/>
                <a:ea typeface="Calibri"/>
                <a:cs typeface="Calibri"/>
                <a:sym typeface="Calibri"/>
              </a:rPr>
              <a:t>ou will need </a:t>
            </a:r>
            <a:r>
              <a:rPr lang="en-US">
                <a:solidFill>
                  <a:srgbClr val="000000"/>
                </a:solidFill>
              </a:rPr>
              <a:t>a variety </a:t>
            </a:r>
            <a:r>
              <a:rPr lang="en-US" sz="1200" b="0" i="0" u="none" strike="noStrike">
                <a:solidFill>
                  <a:srgbClr val="000000"/>
                </a:solidFill>
                <a:latin typeface="Calibri"/>
                <a:ea typeface="Calibri"/>
                <a:cs typeface="Calibri"/>
                <a:sym typeface="Calibri"/>
              </a:rPr>
              <a:t>of options</a:t>
            </a:r>
            <a:r>
              <a:rPr lang="en-US">
                <a:solidFill>
                  <a:srgbClr val="000000"/>
                </a:solidFill>
              </a:rPr>
              <a:t> that can meet all functions.</a:t>
            </a:r>
            <a:r>
              <a:rPr lang="en-US" sz="1200" b="0" i="0" u="none" strike="noStrike">
                <a:solidFill>
                  <a:srgbClr val="000000"/>
                </a:solidFill>
                <a:latin typeface="Calibri"/>
                <a:ea typeface="Calibri"/>
                <a:cs typeface="Calibri"/>
                <a:sym typeface="Calibri"/>
              </a:rPr>
              <a:t> </a:t>
            </a:r>
            <a:endParaRPr>
              <a:solidFill>
                <a:srgbClr val="000000"/>
              </a:solidFill>
            </a:endParaRPr>
          </a:p>
          <a:p>
            <a:pPr marL="0" lvl="0" indent="0" algn="l" rtl="0">
              <a:lnSpc>
                <a:spcPct val="100000"/>
              </a:lnSpc>
              <a:spcBef>
                <a:spcPts val="0"/>
              </a:spcBef>
              <a:spcAft>
                <a:spcPts val="0"/>
              </a:spcAft>
              <a:buSzPts val="1400"/>
              <a:buNone/>
            </a:pPr>
            <a:endParaRPr>
              <a:solidFill>
                <a:srgbClr val="000000"/>
              </a:solidFill>
            </a:endParaRPr>
          </a:p>
          <a:p>
            <a:pPr marL="0" lvl="0" indent="0" algn="l" rtl="0">
              <a:lnSpc>
                <a:spcPct val="100000"/>
              </a:lnSpc>
              <a:spcBef>
                <a:spcPts val="0"/>
              </a:spcBef>
              <a:spcAft>
                <a:spcPts val="0"/>
              </a:spcAft>
              <a:buSzPts val="1400"/>
              <a:buNone/>
            </a:pPr>
            <a:r>
              <a:rPr lang="en-US" b="1">
                <a:solidFill>
                  <a:srgbClr val="000000"/>
                </a:solidFill>
              </a:rPr>
              <a:t>On step 3 of the handout</a:t>
            </a:r>
            <a:r>
              <a:rPr lang="en-US">
                <a:solidFill>
                  <a:srgbClr val="000000"/>
                </a:solidFill>
              </a:rPr>
              <a:t>: </a:t>
            </a:r>
            <a:endParaRPr>
              <a:solidFill>
                <a:srgbClr val="000000"/>
              </a:solidFill>
            </a:endParaRPr>
          </a:p>
          <a:p>
            <a:pPr marL="0" lvl="0" indent="-76200" algn="l" rtl="0">
              <a:lnSpc>
                <a:spcPct val="100000"/>
              </a:lnSpc>
              <a:spcBef>
                <a:spcPts val="0"/>
              </a:spcBef>
              <a:spcAft>
                <a:spcPts val="0"/>
              </a:spcAft>
              <a:buClr>
                <a:srgbClr val="000000"/>
              </a:buClr>
              <a:buSzPts val="1200"/>
              <a:buFont typeface="Arial"/>
              <a:buChar char="•"/>
            </a:pPr>
            <a:r>
              <a:rPr lang="en-US" b="0" i="0" u="none" strike="noStrike">
                <a:solidFill>
                  <a:srgbClr val="000000"/>
                </a:solidFill>
                <a:latin typeface="Calibri"/>
                <a:ea typeface="Calibri"/>
                <a:cs typeface="Calibri"/>
                <a:sym typeface="Calibri"/>
              </a:rPr>
              <a:t> Circle those reinforcers you currently  use.</a:t>
            </a:r>
            <a:endParaRPr/>
          </a:p>
          <a:p>
            <a:pPr marL="0" lvl="0" indent="-76200" algn="l" rtl="0">
              <a:lnSpc>
                <a:spcPct val="100000"/>
              </a:lnSpc>
              <a:spcBef>
                <a:spcPts val="0"/>
              </a:spcBef>
              <a:spcAft>
                <a:spcPts val="0"/>
              </a:spcAft>
              <a:buClr>
                <a:schemeClr val="dk1"/>
              </a:buClr>
              <a:buSzPts val="1200"/>
              <a:buFont typeface="Arial"/>
              <a:buChar char="•"/>
            </a:pPr>
            <a:r>
              <a:rPr lang="en-US" b="0" i="0" u="none" strike="noStrike">
                <a:solidFill>
                  <a:srgbClr val="000000"/>
                </a:solidFill>
                <a:latin typeface="Calibri"/>
                <a:ea typeface="Calibri"/>
                <a:cs typeface="Calibri"/>
                <a:sym typeface="Calibri"/>
              </a:rPr>
              <a:t> Star those reinforcers that you </a:t>
            </a:r>
            <a:r>
              <a:rPr lang="en-US">
                <a:solidFill>
                  <a:srgbClr val="000000"/>
                </a:solidFill>
              </a:rPr>
              <a:t>would consider adding to your </a:t>
            </a:r>
            <a:r>
              <a:rPr lang="en-US" b="0" i="0" u="none" strike="noStrike">
                <a:solidFill>
                  <a:srgbClr val="000000"/>
                </a:solidFill>
                <a:latin typeface="Calibri"/>
                <a:ea typeface="Calibri"/>
                <a:cs typeface="Calibri"/>
                <a:sym typeface="Calibri"/>
              </a:rPr>
              <a:t>current </a:t>
            </a:r>
            <a:r>
              <a:rPr lang="en-US">
                <a:solidFill>
                  <a:srgbClr val="000000"/>
                </a:solidFill>
              </a:rPr>
              <a:t>menu </a:t>
            </a:r>
            <a:r>
              <a:rPr lang="en-US" b="0" i="0" u="none" strike="noStrike">
                <a:solidFill>
                  <a:srgbClr val="000000"/>
                </a:solidFill>
                <a:latin typeface="Calibri"/>
                <a:ea typeface="Calibri"/>
                <a:cs typeface="Calibri"/>
                <a:sym typeface="Calibri"/>
              </a:rPr>
              <a:t>of reinforcement.</a:t>
            </a:r>
            <a:endParaRPr/>
          </a:p>
          <a:p>
            <a:pPr marL="0" lvl="0" indent="-76200" algn="l" rtl="0">
              <a:lnSpc>
                <a:spcPct val="100000"/>
              </a:lnSpc>
              <a:spcBef>
                <a:spcPts val="0"/>
              </a:spcBef>
              <a:spcAft>
                <a:spcPts val="0"/>
              </a:spcAft>
              <a:buClr>
                <a:schemeClr val="dk1"/>
              </a:buClr>
              <a:buSzPts val="1200"/>
              <a:buFont typeface="Arial"/>
              <a:buChar char="•"/>
            </a:pPr>
            <a:r>
              <a:rPr lang="en-US" b="0" i="0" u="none" strike="noStrike">
                <a:solidFill>
                  <a:srgbClr val="000000"/>
                </a:solidFill>
                <a:latin typeface="Calibri"/>
                <a:ea typeface="Calibri"/>
                <a:cs typeface="Calibri"/>
                <a:sym typeface="Calibri"/>
              </a:rPr>
              <a:t> Add one or two ideas specific to your classroom context. </a:t>
            </a:r>
            <a:endParaRPr/>
          </a:p>
          <a:p>
            <a:pPr marL="0" lvl="0" indent="0" algn="l" rtl="0">
              <a:lnSpc>
                <a:spcPct val="100000"/>
              </a:lnSpc>
              <a:spcBef>
                <a:spcPts val="0"/>
              </a:spcBef>
              <a:spcAft>
                <a:spcPts val="0"/>
              </a:spcAft>
              <a:buSzPts val="1400"/>
              <a:buNone/>
            </a:pPr>
            <a:r>
              <a:rPr lang="en-US" sz="800" b="0"/>
              <a:t>.</a:t>
            </a:r>
            <a:br>
              <a:rPr lang="en-US" b="0"/>
            </a:br>
            <a:r>
              <a:rPr lang="en-US" b="0" i="0" u="none" strike="noStrike">
                <a:solidFill>
                  <a:srgbClr val="000000"/>
                </a:solidFill>
                <a:latin typeface="Calibri"/>
                <a:ea typeface="Calibri"/>
                <a:cs typeface="Calibri"/>
                <a:sym typeface="Calibri"/>
              </a:rPr>
              <a:t>Now with a working list, consider how to engage student and family voice in drafting your menu of reinforcers. </a:t>
            </a:r>
            <a:endParaRPr b="0"/>
          </a:p>
          <a:p>
            <a:pPr marL="0" lvl="0" indent="0" algn="l" rtl="0">
              <a:lnSpc>
                <a:spcPct val="100000"/>
              </a:lnSpc>
              <a:spcBef>
                <a:spcPts val="0"/>
              </a:spcBef>
              <a:spcAft>
                <a:spcPts val="0"/>
              </a:spcAft>
              <a:buSzPts val="1400"/>
              <a:buNone/>
            </a:pPr>
            <a:br>
              <a:rPr lang="en-US" b="0"/>
            </a:br>
            <a:r>
              <a:rPr lang="en-US" b="0" i="0" u="none" strike="noStrike">
                <a:solidFill>
                  <a:srgbClr val="000000"/>
                </a:solidFill>
                <a:latin typeface="Calibri"/>
                <a:ea typeface="Calibri"/>
                <a:cs typeface="Calibri"/>
                <a:sym typeface="Calibri"/>
              </a:rPr>
              <a:t>Consider what information about your menu of reinforcers you could leave for a substitute or consider a special menu when a substitute fills in for you. </a:t>
            </a:r>
            <a:endParaRPr b="0"/>
          </a:p>
          <a:p>
            <a:pPr marL="0" lvl="0" indent="0" algn="l" rtl="0">
              <a:lnSpc>
                <a:spcPct val="100000"/>
              </a:lnSpc>
              <a:spcBef>
                <a:spcPts val="0"/>
              </a:spcBef>
              <a:spcAft>
                <a:spcPts val="0"/>
              </a:spcAft>
              <a:buSzPts val="1400"/>
              <a:buNone/>
            </a:pPr>
            <a:br>
              <a:rPr lang="en-US"/>
            </a:br>
            <a:endParaRPr/>
          </a:p>
        </p:txBody>
      </p:sp>
      <p:sp>
        <p:nvSpPr>
          <p:cNvPr id="319" name="Google Shape;319;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  </a:t>
            </a:r>
            <a:endParaRPr b="1"/>
          </a:p>
          <a:p>
            <a:pPr marL="0" lvl="0" indent="0" algn="l" rtl="0">
              <a:spcBef>
                <a:spcPts val="0"/>
              </a:spcBef>
              <a:spcAft>
                <a:spcPts val="0"/>
              </a:spcAft>
              <a:buSzPts val="1400"/>
              <a:buNone/>
            </a:pPr>
            <a:r>
              <a:rPr lang="en-US" b="1"/>
              <a:t>To Know/To Say:</a:t>
            </a:r>
            <a:r>
              <a:rPr lang="en-US"/>
              <a:t> In addition, you want to build your reinforcement system along a continuum of scaffolded support, such that you gradually remove the supports, thereby assisting your students to become independent self-managers. This continuum involves providing frequent reinforcement early on as the students are learning the new behavior. This helps them to acquire and become fluent in the new behavior, so that the behavior becomes automatic. Gradually, you decrease the frequency and predictability of the reinforcement. A continuum of supports builds in this “fading” of reinforcement. The different steps along the continuum can be described as follows:</a:t>
            </a:r>
            <a:endParaRPr/>
          </a:p>
          <a:p>
            <a:pPr marL="457200" lvl="0" indent="-317500" algn="l" rtl="0">
              <a:spcBef>
                <a:spcPts val="0"/>
              </a:spcBef>
              <a:spcAft>
                <a:spcPts val="0"/>
              </a:spcAft>
              <a:buSzPts val="1400"/>
              <a:buChar char="●"/>
            </a:pPr>
            <a:r>
              <a:rPr lang="en-US" b="1"/>
              <a:t>Frequent</a:t>
            </a:r>
            <a:r>
              <a:rPr lang="en-US"/>
              <a:t>: Reinforce frequently when trying to learn a new behavior.</a:t>
            </a:r>
            <a:endParaRPr/>
          </a:p>
          <a:p>
            <a:pPr marL="457200" lvl="0" indent="-317500" algn="l" rtl="0">
              <a:spcBef>
                <a:spcPts val="0"/>
              </a:spcBef>
              <a:spcAft>
                <a:spcPts val="0"/>
              </a:spcAft>
              <a:buSzPts val="1400"/>
              <a:buChar char="●"/>
            </a:pPr>
            <a:r>
              <a:rPr lang="en-US" b="1"/>
              <a:t>Intermittent</a:t>
            </a:r>
            <a:r>
              <a:rPr lang="en-US"/>
              <a:t>: Reinforce Unpredictably and intermittently once the skill or behavior has been learned, to maintain the behavior.</a:t>
            </a:r>
            <a:endParaRPr/>
          </a:p>
          <a:p>
            <a:pPr marL="457200" lvl="0" indent="-317500" algn="l" rtl="0">
              <a:spcBef>
                <a:spcPts val="0"/>
              </a:spcBef>
              <a:spcAft>
                <a:spcPts val="0"/>
              </a:spcAft>
              <a:buSzPts val="1400"/>
              <a:buChar char="●"/>
            </a:pPr>
            <a:r>
              <a:rPr lang="en-US" b="1"/>
              <a:t>Occasional</a:t>
            </a:r>
            <a:r>
              <a:rPr lang="en-US"/>
              <a:t>: Eventually fade to occasionally reinforcing to support long term use of expected behavior. </a:t>
            </a:r>
            <a:endParaRPr/>
          </a:p>
          <a:p>
            <a:pPr marL="0" lvl="0" indent="0" algn="l" rtl="0">
              <a:spcBef>
                <a:spcPts val="0"/>
              </a:spcBef>
              <a:spcAft>
                <a:spcPts val="0"/>
              </a:spcAft>
              <a:buNone/>
            </a:pPr>
            <a:endParaRPr/>
          </a:p>
          <a:p>
            <a:pPr marL="0" lvl="0" indent="0" algn="l" rtl="0">
              <a:spcBef>
                <a:spcPts val="0"/>
              </a:spcBef>
              <a:spcAft>
                <a:spcPts val="0"/>
              </a:spcAft>
              <a:buNone/>
            </a:pPr>
            <a:r>
              <a:rPr lang="en-US"/>
              <a:t>Remember to be genuine, sincere, and appropriate for the situation and individual. Also, be creative and mix it up and keep it fresh.</a:t>
            </a:r>
            <a:endParaRPr/>
          </a:p>
          <a:p>
            <a:pPr marL="0" lvl="0" indent="0" algn="l" rtl="0">
              <a:spcBef>
                <a:spcPts val="0"/>
              </a:spcBef>
              <a:spcAft>
                <a:spcPts val="0"/>
              </a:spcAft>
              <a:buSzPts val="1400"/>
              <a:buNone/>
            </a:pPr>
            <a:endParaRPr/>
          </a:p>
        </p:txBody>
      </p:sp>
      <p:sp>
        <p:nvSpPr>
          <p:cNvPr id="329" name="Google Shape;329;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b="0" i="0" u="none" strike="noStrike">
                <a:solidFill>
                  <a:srgbClr val="000000"/>
                </a:solidFill>
                <a:latin typeface="Calibri"/>
                <a:ea typeface="Calibri"/>
                <a:cs typeface="Calibri"/>
                <a:sym typeface="Calibri"/>
              </a:rPr>
              <a:t>Now that you have a menu of reinforcers that provide options for reinforcing all your students, consider when to use options that work in your classroom context. </a:t>
            </a:r>
            <a:endParaRPr/>
          </a:p>
          <a:p>
            <a:pPr marL="0" lvl="0" indent="0" algn="l" rtl="0">
              <a:lnSpc>
                <a:spcPct val="100000"/>
              </a:lnSpc>
              <a:spcBef>
                <a:spcPts val="0"/>
              </a:spcBef>
              <a:spcAft>
                <a:spcPts val="0"/>
              </a:spcAft>
              <a:buSzPts val="1400"/>
              <a:buNone/>
            </a:pPr>
            <a:endParaRPr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a:solidFill>
                  <a:srgbClr val="000000"/>
                </a:solidFill>
              </a:rPr>
              <a:t>Here are elementary and secondary classroom reinforcement continuums. </a:t>
            </a:r>
            <a:r>
              <a:rPr lang="en-US" b="0" i="0" u="none" strike="noStrike">
                <a:solidFill>
                  <a:srgbClr val="000000"/>
                </a:solidFill>
                <a:latin typeface="Calibri"/>
                <a:ea typeface="Calibri"/>
                <a:cs typeface="Calibri"/>
                <a:sym typeface="Calibri"/>
              </a:rPr>
              <a:t>Note in both the elementary and secondary examples they planned for encouragement delivered Frequently, </a:t>
            </a:r>
            <a:r>
              <a:rPr lang="en-US">
                <a:solidFill>
                  <a:srgbClr val="000000"/>
                </a:solidFill>
              </a:rPr>
              <a:t>Intermittently, and </a:t>
            </a:r>
            <a:r>
              <a:rPr lang="en-US" b="0" i="0" u="none" strike="noStrike">
                <a:solidFill>
                  <a:srgbClr val="000000"/>
                </a:solidFill>
                <a:latin typeface="Calibri"/>
                <a:ea typeface="Calibri"/>
                <a:cs typeface="Calibri"/>
                <a:sym typeface="Calibri"/>
              </a:rPr>
              <a:t>Occasionally.  They also planned for a sufficient variety of both social and tangible</a:t>
            </a:r>
            <a:r>
              <a:rPr lang="en-US">
                <a:solidFill>
                  <a:srgbClr val="000000"/>
                </a:solidFill>
              </a:rPr>
              <a:t> reinforcers </a:t>
            </a:r>
            <a:r>
              <a:rPr lang="en-US" b="0" i="0" u="none" strike="noStrike">
                <a:solidFill>
                  <a:srgbClr val="000000"/>
                </a:solidFill>
                <a:latin typeface="Calibri"/>
                <a:ea typeface="Calibri"/>
                <a:cs typeface="Calibri"/>
                <a:sym typeface="Calibri"/>
              </a:rPr>
              <a:t> that students can receive as a consequence </a:t>
            </a:r>
            <a:r>
              <a:rPr lang="en-US">
                <a:solidFill>
                  <a:srgbClr val="000000"/>
                </a:solidFill>
              </a:rPr>
              <a:t>for </a:t>
            </a:r>
            <a:r>
              <a:rPr lang="en-US" b="0" i="0" u="none" strike="noStrike">
                <a:solidFill>
                  <a:srgbClr val="000000"/>
                </a:solidFill>
                <a:latin typeface="Calibri"/>
                <a:ea typeface="Calibri"/>
                <a:cs typeface="Calibri"/>
                <a:sym typeface="Calibri"/>
              </a:rPr>
              <a:t>demonstrating expected classroom behaviors. This kind of detail in planning increases the likelihood that </a:t>
            </a:r>
            <a:r>
              <a:rPr lang="en-US">
                <a:solidFill>
                  <a:srgbClr val="000000"/>
                </a:solidFill>
              </a:rPr>
              <a:t>they </a:t>
            </a:r>
            <a:r>
              <a:rPr lang="en-US" b="0" i="0" u="none" strike="noStrike">
                <a:solidFill>
                  <a:srgbClr val="000000"/>
                </a:solidFill>
                <a:latin typeface="Calibri"/>
                <a:ea typeface="Calibri"/>
                <a:cs typeface="Calibri"/>
                <a:sym typeface="Calibri"/>
              </a:rPr>
              <a:t>deliver feedback with fidelity</a:t>
            </a:r>
            <a:r>
              <a:rPr lang="en-US">
                <a:solidFill>
                  <a:srgbClr val="000000"/>
                </a:solidFill>
              </a:rPr>
              <a:t>, </a:t>
            </a:r>
            <a:r>
              <a:rPr lang="en-US" b="0" i="0" u="none" strike="noStrike">
                <a:solidFill>
                  <a:srgbClr val="000000"/>
                </a:solidFill>
                <a:latin typeface="Calibri"/>
                <a:ea typeface="Calibri"/>
                <a:cs typeface="Calibri"/>
                <a:sym typeface="Calibri"/>
              </a:rPr>
              <a:t>consistency, </a:t>
            </a:r>
            <a:r>
              <a:rPr lang="en-US">
                <a:solidFill>
                  <a:srgbClr val="000000"/>
                </a:solidFill>
              </a:rPr>
              <a:t>and </a:t>
            </a:r>
            <a:r>
              <a:rPr lang="en-US" b="0" i="0" u="none" strike="noStrike">
                <a:solidFill>
                  <a:srgbClr val="000000"/>
                </a:solidFill>
                <a:latin typeface="Calibri"/>
                <a:ea typeface="Calibri"/>
                <a:cs typeface="Calibri"/>
                <a:sym typeface="Calibri"/>
              </a:rPr>
              <a:t>equity. </a:t>
            </a:r>
            <a:endParaRPr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b="0" i="0" u="none" strike="noStrike">
                <a:solidFill>
                  <a:srgbClr val="000000"/>
                </a:solidFill>
                <a:latin typeface="Calibri"/>
                <a:ea typeface="Calibri"/>
                <a:cs typeface="Calibri"/>
                <a:sym typeface="Calibri"/>
              </a:rPr>
              <a:t>Finally, as their plan was developed, they also considered how to monitor ongoing delivery of the planned reinforcement. </a:t>
            </a:r>
            <a:endParaRPr/>
          </a:p>
          <a:p>
            <a:pPr marL="0" lvl="0" indent="0" algn="l" rtl="0">
              <a:lnSpc>
                <a:spcPct val="100000"/>
              </a:lnSpc>
              <a:spcBef>
                <a:spcPts val="0"/>
              </a:spcBef>
              <a:spcAft>
                <a:spcPts val="0"/>
              </a:spcAft>
              <a:buSzPts val="1400"/>
              <a:buNone/>
            </a:pPr>
            <a:endParaRPr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400"/>
              <a:buNone/>
            </a:pPr>
            <a:br>
              <a:rPr lang="en-US"/>
            </a:br>
            <a:endParaRPr/>
          </a:p>
        </p:txBody>
      </p:sp>
      <p:sp>
        <p:nvSpPr>
          <p:cNvPr id="340" name="Google Shape;340;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b="0" i="0" u="none" strike="noStrike">
                <a:solidFill>
                  <a:srgbClr val="000000"/>
                </a:solidFill>
                <a:latin typeface="Calibri"/>
                <a:ea typeface="Calibri"/>
                <a:cs typeface="Calibri"/>
                <a:sym typeface="Calibri"/>
              </a:rPr>
              <a:t>Use the </a:t>
            </a:r>
            <a:r>
              <a:rPr lang="en-US" b="1" i="0" u="none" strike="noStrike">
                <a:solidFill>
                  <a:srgbClr val="000000"/>
                </a:solidFill>
                <a:latin typeface="Calibri"/>
                <a:ea typeface="Calibri"/>
                <a:cs typeface="Calibri"/>
                <a:sym typeface="Calibri"/>
              </a:rPr>
              <a:t>Classroom Encouraging Planning &amp; Implementation Guide</a:t>
            </a:r>
            <a:r>
              <a:rPr lang="en-US" b="0" i="0" u="none" strike="noStrike">
                <a:solidFill>
                  <a:srgbClr val="000000"/>
                </a:solidFill>
                <a:latin typeface="Calibri"/>
                <a:ea typeface="Calibri"/>
                <a:cs typeface="Calibri"/>
                <a:sym typeface="Calibri"/>
              </a:rPr>
              <a:t>, </a:t>
            </a:r>
            <a:r>
              <a:rPr lang="en-US">
                <a:solidFill>
                  <a:srgbClr val="000000"/>
                </a:solidFill>
              </a:rPr>
              <a:t>items you circled and starred, and your additiona</a:t>
            </a:r>
            <a:r>
              <a:rPr lang="en-US" b="0" i="0" u="none" strike="noStrike">
                <a:solidFill>
                  <a:srgbClr val="000000"/>
                </a:solidFill>
                <a:latin typeface="Calibri"/>
                <a:ea typeface="Calibri"/>
                <a:cs typeface="Calibri"/>
                <a:sym typeface="Calibri"/>
              </a:rPr>
              <a:t>l ideas from </a:t>
            </a:r>
            <a:r>
              <a:rPr lang="en-US" b="1" i="0" u="none" strike="noStrike">
                <a:solidFill>
                  <a:srgbClr val="000000"/>
                </a:solidFill>
              </a:rPr>
              <a:t>step 3</a:t>
            </a:r>
            <a:r>
              <a:rPr lang="en-US" b="0" i="0" u="none" strike="noStrike">
                <a:solidFill>
                  <a:srgbClr val="000000"/>
                </a:solidFill>
                <a:latin typeface="Calibri"/>
                <a:ea typeface="Calibri"/>
                <a:cs typeface="Calibri"/>
                <a:sym typeface="Calibri"/>
              </a:rPr>
              <a:t> to either create or update your classroom recognition continuum. St</a:t>
            </a:r>
            <a:r>
              <a:rPr lang="en-US">
                <a:solidFill>
                  <a:srgbClr val="000000"/>
                </a:solidFill>
              </a:rPr>
              <a:t>ep</a:t>
            </a:r>
            <a:r>
              <a:rPr lang="en-US" b="0" i="0" u="none" strike="noStrike">
                <a:solidFill>
                  <a:srgbClr val="000000"/>
                </a:solidFill>
                <a:latin typeface="Calibri"/>
                <a:ea typeface="Calibri"/>
                <a:cs typeface="Calibri"/>
                <a:sym typeface="Calibri"/>
              </a:rPr>
              <a:t> 4 of the handout offers </a:t>
            </a:r>
            <a:r>
              <a:rPr lang="en-US"/>
              <a:t>you a framework (as seen on the screen), which helps you consider if the reinforcement is something you will deliver </a:t>
            </a:r>
            <a:r>
              <a:rPr lang="en-US" b="1"/>
              <a:t>frequently, intermittently or only occasionally. </a:t>
            </a:r>
            <a:endParaRPr/>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b="1"/>
              <a:t>How will engage student and family voice as you develop your encouraging continuum to ensure it is developmentally and culturally relevant for everyone? </a:t>
            </a:r>
            <a:endParaRPr/>
          </a:p>
          <a:p>
            <a:pPr marL="0" lvl="0" indent="0" algn="l" rtl="0">
              <a:lnSpc>
                <a:spcPct val="100000"/>
              </a:lnSpc>
              <a:spcBef>
                <a:spcPts val="0"/>
              </a:spcBef>
              <a:spcAft>
                <a:spcPts val="0"/>
              </a:spcAft>
              <a:buSzPts val="1400"/>
              <a:buNone/>
            </a:pPr>
            <a:endParaRPr b="1" i="0" u="none" strike="noStrike">
              <a:solidFill>
                <a:srgbClr val="000000"/>
              </a:solidFill>
              <a:latin typeface="Calibri"/>
              <a:ea typeface="Calibri"/>
              <a:cs typeface="Calibri"/>
              <a:sym typeface="Calibri"/>
            </a:endParaRPr>
          </a:p>
        </p:txBody>
      </p:sp>
      <p:sp>
        <p:nvSpPr>
          <p:cNvPr id="348" name="Google Shape;348;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a:t>Once your encouraging continuum is completed, plan for how you will share it with</a:t>
            </a:r>
            <a:endParaRPr/>
          </a:p>
          <a:p>
            <a:pPr marL="0" lvl="0" indent="0" algn="l" rtl="0">
              <a:spcBef>
                <a:spcPts val="0"/>
              </a:spcBef>
              <a:spcAft>
                <a:spcPts val="0"/>
              </a:spcAft>
              <a:buClr>
                <a:srgbClr val="000000"/>
              </a:buClr>
              <a:buSzPts val="1200"/>
              <a:buFont typeface="Arial"/>
              <a:buNone/>
            </a:pPr>
            <a:endParaRPr/>
          </a:p>
          <a:p>
            <a:pPr marL="457200" lvl="0" indent="-317500" algn="l" rtl="0">
              <a:spcBef>
                <a:spcPts val="0"/>
              </a:spcBef>
              <a:spcAft>
                <a:spcPts val="0"/>
              </a:spcAft>
              <a:buSzPts val="1400"/>
              <a:buChar char="•"/>
            </a:pPr>
            <a:r>
              <a:rPr lang="en-US"/>
              <a:t>Students,</a:t>
            </a:r>
            <a:endParaRPr/>
          </a:p>
          <a:p>
            <a:pPr marL="457200" lvl="0" indent="-317500" algn="l" rtl="0">
              <a:spcBef>
                <a:spcPts val="0"/>
              </a:spcBef>
              <a:spcAft>
                <a:spcPts val="0"/>
              </a:spcAft>
              <a:buSzPts val="1400"/>
              <a:buChar char="•"/>
            </a:pPr>
            <a:r>
              <a:rPr lang="en-US"/>
              <a:t>Families,</a:t>
            </a:r>
            <a:endParaRPr/>
          </a:p>
          <a:p>
            <a:pPr marL="457200" lvl="0" indent="-317500" algn="l" rtl="0">
              <a:spcBef>
                <a:spcPts val="0"/>
              </a:spcBef>
              <a:spcAft>
                <a:spcPts val="0"/>
              </a:spcAft>
              <a:buSzPts val="1400"/>
              <a:buChar char="•"/>
            </a:pPr>
            <a:r>
              <a:rPr lang="en-US"/>
              <a:t>Grade level or departmental team, </a:t>
            </a:r>
            <a:endParaRPr/>
          </a:p>
          <a:p>
            <a:pPr marL="457200" lvl="0" indent="-317500" algn="l" rtl="0">
              <a:spcBef>
                <a:spcPts val="0"/>
              </a:spcBef>
              <a:spcAft>
                <a:spcPts val="0"/>
              </a:spcAft>
              <a:buSzPts val="1400"/>
              <a:buChar char="•"/>
            </a:pPr>
            <a:r>
              <a:rPr lang="en-US"/>
              <a:t>and your building administrator.</a:t>
            </a:r>
            <a:endParaRPr/>
          </a:p>
          <a:p>
            <a:pPr marL="0" lvl="0" indent="0" algn="l" rtl="0">
              <a:spcBef>
                <a:spcPts val="0"/>
              </a:spcBef>
              <a:spcAft>
                <a:spcPts val="0"/>
              </a:spcAft>
              <a:buSzPts val="1400"/>
              <a:buNone/>
            </a:pPr>
            <a:br>
              <a:rPr lang="en-US"/>
            </a:br>
            <a:r>
              <a:rPr lang="en-US"/>
              <a:t>What parts of this plan would be beneficial to share with substitute teachers? </a:t>
            </a:r>
            <a:endParaRPr/>
          </a:p>
          <a:p>
            <a:pPr marL="0" lvl="0" indent="0" algn="l" rtl="0">
              <a:spcBef>
                <a:spcPts val="0"/>
              </a:spcBef>
              <a:spcAft>
                <a:spcPts val="0"/>
              </a:spcAft>
              <a:buSzPts val="1400"/>
              <a:buNone/>
            </a:pPr>
            <a:br>
              <a:rPr lang="en-US"/>
            </a:br>
            <a:endParaRPr/>
          </a:p>
        </p:txBody>
      </p:sp>
      <p:sp>
        <p:nvSpPr>
          <p:cNvPr id="356" name="Google Shape;356;p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p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a:t>Many educators may think, “I already give kids non-contingent and contingent attention.” </a:t>
            </a:r>
            <a:br>
              <a:rPr lang="en-US"/>
            </a:br>
            <a:r>
              <a:rPr lang="en-US"/>
              <a:t>But how do you know for sure?</a:t>
            </a:r>
            <a:br>
              <a:rPr lang="en-US"/>
            </a:br>
            <a:endParaRPr/>
          </a:p>
          <a:p>
            <a:pPr marL="0" lvl="0" indent="0" algn="l" rtl="0">
              <a:lnSpc>
                <a:spcPct val="100000"/>
              </a:lnSpc>
              <a:spcBef>
                <a:spcPts val="0"/>
              </a:spcBef>
              <a:spcAft>
                <a:spcPts val="0"/>
              </a:spcAft>
              <a:buSzPts val="1400"/>
              <a:buNone/>
            </a:pPr>
            <a:r>
              <a:rPr lang="en-US"/>
              <a:t>Research has shown that the average teacher fails to take advantage of the power of positive attention to reinforce expectation following behavior. </a:t>
            </a:r>
            <a:br>
              <a:rPr lang="en-US"/>
            </a:br>
            <a:endParaRPr/>
          </a:p>
          <a:p>
            <a:pPr marL="0" lvl="0" indent="0" algn="l" rtl="0">
              <a:lnSpc>
                <a:spcPct val="100000"/>
              </a:lnSpc>
              <a:spcBef>
                <a:spcPts val="0"/>
              </a:spcBef>
              <a:spcAft>
                <a:spcPts val="0"/>
              </a:spcAft>
              <a:buSzPts val="1400"/>
              <a:buNone/>
            </a:pPr>
            <a:r>
              <a:rPr lang="en-US"/>
              <a:t>In fact years of research has shown that teachers positively respond to student academic performance much more frequently than expected  student social behavior.  </a:t>
            </a:r>
            <a:r>
              <a:rPr lang="en-US">
                <a:solidFill>
                  <a:srgbClr val="222222"/>
                </a:solidFill>
              </a:rPr>
              <a:t>(Beaman &amp; Wheldall, 2000). </a:t>
            </a:r>
            <a:br>
              <a:rPr lang="en-US"/>
            </a:br>
            <a:endParaRPr/>
          </a:p>
          <a:p>
            <a:pPr marL="0" lvl="0" indent="0" algn="l" rtl="0">
              <a:spcBef>
                <a:spcPts val="0"/>
              </a:spcBef>
              <a:spcAft>
                <a:spcPts val="0"/>
              </a:spcAft>
              <a:buClr>
                <a:schemeClr val="dk1"/>
              </a:buClr>
              <a:buSzPts val="1400"/>
              <a:buFont typeface="Arial"/>
              <a:buNone/>
            </a:pPr>
            <a:r>
              <a:rPr lang="en-US">
                <a:solidFill>
                  <a:srgbClr val="222222"/>
                </a:solidFill>
              </a:rPr>
              <a:t>In addition, teachers’ heightened attention to unexpected classroom behavior can in fact be reinforcing unwanted behavior rather than reducing it. </a:t>
            </a:r>
            <a:endParaRPr/>
          </a:p>
          <a:p>
            <a:pPr marL="0" lvl="0" indent="0" algn="l" rtl="0">
              <a:spcBef>
                <a:spcPts val="0"/>
              </a:spcBef>
              <a:spcAft>
                <a:spcPts val="0"/>
              </a:spcAft>
              <a:buClr>
                <a:schemeClr val="dk1"/>
              </a:buClr>
              <a:buSzPts val="1400"/>
              <a:buFont typeface="Arial"/>
              <a:buNone/>
            </a:pPr>
            <a:r>
              <a:rPr lang="en-US"/>
              <a:t>The good news is we can change this to help us improve the learning environment and to support student use of important social skills…which can benefit the student in the classroom and beyond..</a:t>
            </a:r>
            <a:endParaRPr/>
          </a:p>
          <a:p>
            <a:pPr marL="0" lvl="0" indent="0" algn="l" rtl="0">
              <a:lnSpc>
                <a:spcPct val="100000"/>
              </a:lnSpc>
              <a:spcBef>
                <a:spcPts val="0"/>
              </a:spcBef>
              <a:spcAft>
                <a:spcPts val="0"/>
              </a:spcAft>
              <a:buSzPts val="1400"/>
              <a:buNone/>
            </a:pPr>
            <a:endParaRPr/>
          </a:p>
        </p:txBody>
      </p:sp>
      <p:sp>
        <p:nvSpPr>
          <p:cNvPr id="366" name="Google Shape;366;p3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3d5137ea1a6_3_13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3d5137ea1a6_3_1356:notes"/>
          <p:cNvSpPr txBox="1">
            <a:spLocks noGrp="1"/>
          </p:cNvSpPr>
          <p:nvPr>
            <p:ph type="body" idx="1"/>
          </p:nvPr>
        </p:nvSpPr>
        <p:spPr>
          <a:xfrm>
            <a:off x="685800" y="4400550"/>
            <a:ext cx="5486400" cy="3086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None/>
            </a:pPr>
            <a:r>
              <a:rPr lang="en-US" b="1"/>
              <a:t>To Know/To Say: </a:t>
            </a:r>
            <a:r>
              <a:rPr lang="en-US"/>
              <a:t>This table summarizes research on the current rates of feedback provided by classroom teachers in elementary, middle and high schools. The researchers counted as “Positive Feedback” any time the teacher gave the entire class or an individual student feedback on an academic or social behavior that was a correct response. “Negative Feedback” was defined as any time the teacher informed a student that his or her academic or social behavior was incorrect, but did not provide specific information about </a:t>
            </a:r>
            <a:r>
              <a:rPr lang="en-US" i="1"/>
              <a:t>why </a:t>
            </a:r>
            <a:r>
              <a:rPr lang="en-US"/>
              <a:t>the response was incorrect. For example, they might have said,”that’s wrong,” “stop that,”  “turn around,” or “be quiet.”</a:t>
            </a:r>
            <a:endParaRPr/>
          </a:p>
          <a:p>
            <a:pPr marL="0" lvl="0" indent="0" algn="l" rtl="0">
              <a:spcBef>
                <a:spcPts val="0"/>
              </a:spcBef>
              <a:spcAft>
                <a:spcPts val="0"/>
              </a:spcAft>
              <a:buNone/>
            </a:pPr>
            <a:endParaRPr/>
          </a:p>
          <a:p>
            <a:pPr marL="0" lvl="0" indent="0" algn="l" rtl="0">
              <a:spcBef>
                <a:spcPts val="0"/>
              </a:spcBef>
              <a:spcAft>
                <a:spcPts val="0"/>
              </a:spcAft>
              <a:buNone/>
            </a:pPr>
            <a:r>
              <a:rPr lang="en-US"/>
              <a:t>Corrective feedback was defined as the teacher telling the student that their response was incorrect </a:t>
            </a:r>
            <a:r>
              <a:rPr lang="en-US" i="1"/>
              <a:t>and</a:t>
            </a:r>
            <a:r>
              <a:rPr lang="en-US"/>
              <a:t> telling them </a:t>
            </a:r>
            <a:r>
              <a:rPr lang="en-US" i="1"/>
              <a:t>why</a:t>
            </a:r>
            <a:r>
              <a:rPr lang="en-US"/>
              <a:t> the response was incorrect.</a:t>
            </a:r>
            <a:endParaRPr/>
          </a:p>
          <a:p>
            <a:pPr marL="0" lvl="0" indent="0" algn="l" rtl="0">
              <a:spcBef>
                <a:spcPts val="0"/>
              </a:spcBef>
              <a:spcAft>
                <a:spcPts val="0"/>
              </a:spcAft>
              <a:buNone/>
            </a:pPr>
            <a:endParaRPr/>
          </a:p>
          <a:p>
            <a:pPr marL="0" lvl="0" indent="0" algn="l" rtl="0">
              <a:spcBef>
                <a:spcPts val="0"/>
              </a:spcBef>
              <a:spcAft>
                <a:spcPts val="0"/>
              </a:spcAft>
              <a:buNone/>
            </a:pPr>
            <a:r>
              <a:rPr lang="en-US"/>
              <a:t>Take a moment to review what research says occurs in the average classroom at each level. Think about how increasing specific positive feedback </a:t>
            </a:r>
            <a:r>
              <a:rPr lang="en-US" i="1"/>
              <a:t>even a little</a:t>
            </a:r>
            <a:r>
              <a:rPr lang="en-US"/>
              <a:t> might make a huge difference in the academic and social behavior of students.</a:t>
            </a:r>
            <a:endParaRPr/>
          </a:p>
        </p:txBody>
      </p:sp>
      <p:sp>
        <p:nvSpPr>
          <p:cNvPr id="373" name="Google Shape;373;g3d5137ea1a6_3_13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b="0" i="0" u="none" strike="noStrike">
                <a:solidFill>
                  <a:srgbClr val="222222"/>
                </a:solidFill>
                <a:latin typeface="Calibri"/>
                <a:ea typeface="Calibri"/>
                <a:cs typeface="Calibri"/>
                <a:sym typeface="Calibri"/>
              </a:rPr>
              <a:t>It is critical to note, </a:t>
            </a:r>
            <a:r>
              <a:rPr lang="en-US">
                <a:solidFill>
                  <a:srgbClr val="222222"/>
                </a:solidFill>
              </a:rPr>
              <a:t>another r</a:t>
            </a:r>
            <a:r>
              <a:rPr lang="en-US" b="0" i="0" u="none" strike="noStrike">
                <a:solidFill>
                  <a:srgbClr val="222222"/>
                </a:solidFill>
                <a:latin typeface="Calibri"/>
                <a:ea typeface="Calibri"/>
                <a:cs typeface="Calibri"/>
                <a:sym typeface="Calibri"/>
              </a:rPr>
              <a:t>ecent study of over 149 teachers across 19 elementary schools in 3 states (including Missouri) that focused on 311 students at-risk for emotional and behavioral disorders, </a:t>
            </a:r>
            <a:r>
              <a:rPr lang="en-US" b="0" i="0" u="none" strike="noStrike">
                <a:solidFill>
                  <a:srgbClr val="333333"/>
                </a:solidFill>
                <a:latin typeface="Calibri"/>
                <a:ea typeface="Calibri"/>
                <a:cs typeface="Calibri"/>
                <a:sym typeface="Calibri"/>
              </a:rPr>
              <a:t>teacher reprimands did not decrease students’ future disruptive behavior or increase their academic engagement. Teachers may find that reprimands suppress misbehavior </a:t>
            </a:r>
            <a:r>
              <a:rPr lang="en-US">
                <a:solidFill>
                  <a:srgbClr val="333333"/>
                </a:solidFill>
              </a:rPr>
              <a:t>in the moment, but</a:t>
            </a:r>
            <a:r>
              <a:rPr lang="en-US" b="0" i="0" u="none" strike="noStrike">
                <a:solidFill>
                  <a:srgbClr val="333333"/>
                </a:solidFill>
                <a:latin typeface="Calibri"/>
                <a:ea typeface="Calibri"/>
                <a:cs typeface="Calibri"/>
                <a:sym typeface="Calibri"/>
              </a:rPr>
              <a:t> do not appear to </a:t>
            </a:r>
            <a:r>
              <a:rPr lang="en-US">
                <a:solidFill>
                  <a:srgbClr val="333333"/>
                </a:solidFill>
              </a:rPr>
              <a:t>decrease </a:t>
            </a:r>
            <a:r>
              <a:rPr lang="en-US" b="0" i="0" u="none" strike="noStrike">
                <a:solidFill>
                  <a:srgbClr val="333333"/>
                </a:solidFill>
                <a:latin typeface="Calibri"/>
                <a:ea typeface="Calibri"/>
                <a:cs typeface="Calibri"/>
                <a:sym typeface="Calibri"/>
              </a:rPr>
              <a:t>disruptive behavior or </a:t>
            </a:r>
            <a:r>
              <a:rPr lang="en-US">
                <a:solidFill>
                  <a:srgbClr val="333333"/>
                </a:solidFill>
              </a:rPr>
              <a:t>increase student </a:t>
            </a:r>
            <a:r>
              <a:rPr lang="en-US" b="0" i="0" u="none" strike="noStrike">
                <a:solidFill>
                  <a:srgbClr val="333333"/>
                </a:solidFill>
                <a:latin typeface="Calibri"/>
                <a:ea typeface="Calibri"/>
                <a:cs typeface="Calibri"/>
                <a:sym typeface="Calibri"/>
              </a:rPr>
              <a:t>engagement over time. </a:t>
            </a:r>
            <a:br>
              <a:rPr lang="en-US" b="0"/>
            </a:br>
            <a:r>
              <a:rPr lang="en-US" b="0" i="0" u="none" strike="noStrike">
                <a:solidFill>
                  <a:srgbClr val="333333"/>
                </a:solidFill>
                <a:latin typeface="Calibri"/>
                <a:ea typeface="Calibri"/>
                <a:cs typeface="Calibri"/>
                <a:sym typeface="Calibri"/>
              </a:rPr>
              <a:t>Caldarella, Larsen, Williams, Wills, &amp; Wehby (2021)</a:t>
            </a:r>
            <a:endParaRPr b="0" i="0" u="none" strike="noStrike">
              <a:solidFill>
                <a:srgbClr val="333333"/>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380" name="Google Shape;380;p3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a:t>The positive to corrective feedback ratio for high school classrooms has not been studied as widely as those for elementary and middle school students. In recent pilot and single subject studies, teachers were able to increase their behavior-specific praise rates and decrease their reprimand rates, resulting in increased on-task student behavior. One can hypothesize that if secondary teachers tend on average to deliver little if any positive feedback for behavior, </a:t>
            </a:r>
            <a:r>
              <a:rPr lang="en-US" b="1"/>
              <a:t>simply increasing their positive to corrective feedback ratio to 1:1 for behavior would benefit all students both behaviorally as well as academically</a:t>
            </a:r>
            <a:r>
              <a:rPr lang="en-US"/>
              <a:t>. (Caldarella, Richards, Williams, &amp; Warburton, 2023; Speight, Kucharczyk, &amp; Whitby, 2022).</a:t>
            </a:r>
            <a:endParaRPr/>
          </a:p>
          <a:p>
            <a:pPr marL="0" lvl="0" indent="0" algn="l" rtl="0">
              <a:spcBef>
                <a:spcPts val="0"/>
              </a:spcBef>
              <a:spcAft>
                <a:spcPts val="0"/>
              </a:spcAft>
              <a:buSzPts val="1400"/>
              <a:buNone/>
            </a:pPr>
            <a:br>
              <a:rPr lang="en-US"/>
            </a:br>
            <a:endParaRPr/>
          </a:p>
        </p:txBody>
      </p:sp>
      <p:sp>
        <p:nvSpPr>
          <p:cNvPr id="386" name="Google Shape;386;p3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2" name="Google Shape;392;p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a:solidFill>
                  <a:srgbClr val="000000"/>
                </a:solidFill>
              </a:rPr>
              <a:t>N</a:t>
            </a:r>
            <a:r>
              <a:rPr lang="en-US" b="0" i="0" u="none" strike="noStrike">
                <a:solidFill>
                  <a:srgbClr val="000000"/>
                </a:solidFill>
                <a:latin typeface="Calibri"/>
                <a:ea typeface="Calibri"/>
                <a:cs typeface="Calibri"/>
                <a:sym typeface="Calibri"/>
              </a:rPr>
              <a:t>ow turn to the Self-Assessment section on the </a:t>
            </a:r>
            <a:r>
              <a:rPr lang="en-US" b="1" i="0" u="none" strike="noStrike">
                <a:solidFill>
                  <a:srgbClr val="000000"/>
                </a:solidFill>
                <a:latin typeface="Calibri"/>
                <a:ea typeface="Calibri"/>
                <a:cs typeface="Calibri"/>
                <a:sym typeface="Calibri"/>
              </a:rPr>
              <a:t>MO SW-PBS Classroom Encouraging Teacher Too</a:t>
            </a:r>
            <a:r>
              <a:rPr lang="en-US" b="0" i="0" u="none" strike="noStrike">
                <a:solidFill>
                  <a:srgbClr val="000000"/>
                </a:solidFill>
                <a:latin typeface="Calibri"/>
                <a:ea typeface="Calibri"/>
                <a:cs typeface="Calibri"/>
                <a:sym typeface="Calibri"/>
              </a:rPr>
              <a:t>l</a:t>
            </a:r>
            <a:r>
              <a:rPr lang="en-US">
                <a:solidFill>
                  <a:srgbClr val="000000"/>
                </a:solidFill>
              </a:rPr>
              <a:t>.</a:t>
            </a:r>
            <a:r>
              <a:rPr lang="en-US" b="0" i="0" u="none" strike="noStrike">
                <a:solidFill>
                  <a:srgbClr val="000000"/>
                </a:solidFill>
                <a:latin typeface="Calibri"/>
                <a:ea typeface="Calibri"/>
                <a:cs typeface="Calibri"/>
                <a:sym typeface="Calibri"/>
              </a:rPr>
              <a:t> </a:t>
            </a:r>
            <a:r>
              <a:rPr lang="en-US">
                <a:solidFill>
                  <a:srgbClr val="000000"/>
                </a:solidFill>
              </a:rPr>
              <a:t>R</a:t>
            </a:r>
            <a:r>
              <a:rPr lang="en-US" b="0" i="0" u="none" strike="noStrike">
                <a:solidFill>
                  <a:srgbClr val="000000"/>
                </a:solidFill>
                <a:latin typeface="Calibri"/>
                <a:ea typeface="Calibri"/>
                <a:cs typeface="Calibri"/>
                <a:sym typeface="Calibri"/>
              </a:rPr>
              <a:t>ate your current implementation of encouragement for expected classroom behavior. </a:t>
            </a:r>
            <a:endParaRPr/>
          </a:p>
        </p:txBody>
      </p:sp>
      <p:sp>
        <p:nvSpPr>
          <p:cNvPr id="393" name="Google Shape;393;p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t>Trainer Notes:</a:t>
            </a:r>
            <a:r>
              <a:rPr lang="en-US"/>
              <a:t>  </a:t>
            </a:r>
            <a:endParaRPr/>
          </a:p>
          <a:p>
            <a:pPr marL="0" lvl="0" indent="0" algn="l" rtl="0">
              <a:lnSpc>
                <a:spcPct val="100000"/>
              </a:lnSpc>
              <a:spcBef>
                <a:spcPts val="0"/>
              </a:spcBef>
              <a:spcAft>
                <a:spcPts val="0"/>
              </a:spcAft>
              <a:buSzPts val="1400"/>
              <a:buNone/>
            </a:pPr>
            <a:r>
              <a:rPr lang="en-US" b="1"/>
              <a:t>To Know/To Say: </a:t>
            </a:r>
            <a:r>
              <a:rPr lang="en-US" b="0" i="0" u="none" strike="noStrike">
                <a:solidFill>
                  <a:srgbClr val="000000"/>
                </a:solidFill>
                <a:latin typeface="Calibri"/>
                <a:ea typeface="Calibri"/>
                <a:cs typeface="Calibri"/>
                <a:sym typeface="Calibri"/>
              </a:rPr>
              <a:t>Then, turn to the </a:t>
            </a:r>
            <a:r>
              <a:rPr lang="en-US" b="1" i="1" u="none" strike="noStrike">
                <a:solidFill>
                  <a:srgbClr val="000000"/>
                </a:solidFill>
                <a:latin typeface="Calibri"/>
                <a:ea typeface="Calibri"/>
                <a:cs typeface="Calibri"/>
                <a:sym typeface="Calibri"/>
              </a:rPr>
              <a:t>Practice Profile </a:t>
            </a:r>
            <a:r>
              <a:rPr lang="en-US" b="0" i="1" u="none" strike="noStrike">
                <a:solidFill>
                  <a:srgbClr val="000000"/>
                </a:solidFill>
                <a:latin typeface="Calibri"/>
                <a:ea typeface="Calibri"/>
                <a:cs typeface="Calibri"/>
                <a:sym typeface="Calibri"/>
              </a:rPr>
              <a:t>on the </a:t>
            </a:r>
            <a:r>
              <a:rPr lang="en-US" b="0" i="0" u="none" strike="noStrike">
                <a:solidFill>
                  <a:srgbClr val="000000"/>
                </a:solidFill>
                <a:latin typeface="Calibri"/>
                <a:ea typeface="Calibri"/>
                <a:cs typeface="Calibri"/>
                <a:sym typeface="Calibri"/>
              </a:rPr>
              <a:t> </a:t>
            </a:r>
            <a:r>
              <a:rPr lang="en-US" b="1" i="1" u="none" strike="noStrike">
                <a:solidFill>
                  <a:srgbClr val="000000"/>
                </a:solidFill>
                <a:latin typeface="Calibri"/>
                <a:ea typeface="Calibri"/>
                <a:cs typeface="Calibri"/>
                <a:sym typeface="Calibri"/>
              </a:rPr>
              <a:t>MO SW-PBS Classroom Encouraging Expected Behavior Teacher Tool</a:t>
            </a:r>
            <a:r>
              <a:rPr lang="en-US" b="1" i="1">
                <a:solidFill>
                  <a:srgbClr val="000000"/>
                </a:solidFill>
              </a:rPr>
              <a:t>.</a:t>
            </a:r>
            <a:r>
              <a:rPr lang="en-US">
                <a:solidFill>
                  <a:srgbClr val="000000"/>
                </a:solidFill>
              </a:rPr>
              <a:t> W</a:t>
            </a:r>
            <a:r>
              <a:rPr lang="en-US" b="0" i="0" u="none" strike="noStrike">
                <a:solidFill>
                  <a:srgbClr val="000000"/>
                </a:solidFill>
                <a:latin typeface="Calibri"/>
                <a:ea typeface="Calibri"/>
                <a:cs typeface="Calibri"/>
                <a:sym typeface="Calibri"/>
              </a:rPr>
              <a:t>here </a:t>
            </a:r>
            <a:r>
              <a:rPr lang="en-US">
                <a:solidFill>
                  <a:srgbClr val="000000"/>
                </a:solidFill>
              </a:rPr>
              <a:t>does your current level of encouragement of expected behavior fall on the practice profile rubric?</a:t>
            </a:r>
            <a:endParaRPr/>
          </a:p>
        </p:txBody>
      </p:sp>
      <p:sp>
        <p:nvSpPr>
          <p:cNvPr id="402" name="Google Shape;402;p3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p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  </a:t>
            </a:r>
            <a:endParaRPr b="1"/>
          </a:p>
          <a:p>
            <a:pPr marL="0" lvl="0" indent="0" algn="l" rtl="0">
              <a:spcBef>
                <a:spcPts val="0"/>
              </a:spcBef>
              <a:spcAft>
                <a:spcPts val="0"/>
              </a:spcAft>
              <a:buSzPts val="1400"/>
              <a:buNone/>
            </a:pPr>
            <a:r>
              <a:rPr lang="en-US" b="1"/>
              <a:t>To Know/To Say:</a:t>
            </a:r>
            <a:r>
              <a:rPr lang="en-US"/>
              <a:t> In addition to self assessments, you can also monitor your classroom behavior. Consider the following strategies to self-monitor </a:t>
            </a:r>
            <a:r>
              <a:rPr lang="en-US" b="1" i="1"/>
              <a:t>the frequency </a:t>
            </a:r>
            <a:r>
              <a:rPr lang="en-US"/>
              <a:t>that you deliver specific, positive feedback:</a:t>
            </a:r>
            <a:endParaRPr/>
          </a:p>
          <a:p>
            <a:pPr marL="0" lvl="0" indent="0" algn="l" rtl="0">
              <a:spcBef>
                <a:spcPts val="0"/>
              </a:spcBef>
              <a:spcAft>
                <a:spcPts val="0"/>
              </a:spcAft>
              <a:buSzPts val="1400"/>
              <a:buNone/>
            </a:pPr>
            <a:endParaRPr/>
          </a:p>
          <a:p>
            <a:pPr marL="457200" lvl="0" indent="-317500" algn="l" rtl="0">
              <a:spcBef>
                <a:spcPts val="0"/>
              </a:spcBef>
              <a:spcAft>
                <a:spcPts val="0"/>
              </a:spcAft>
              <a:buSzPts val="1400"/>
              <a:buChar char="●"/>
            </a:pPr>
            <a:r>
              <a:rPr lang="en-US"/>
              <a:t>move a paper clip from your one pocket to another, </a:t>
            </a:r>
            <a:endParaRPr/>
          </a:p>
          <a:p>
            <a:pPr marL="457200" lvl="0" indent="-317500" algn="l" rtl="0">
              <a:spcBef>
                <a:spcPts val="0"/>
              </a:spcBef>
              <a:spcAft>
                <a:spcPts val="0"/>
              </a:spcAft>
              <a:buSzPts val="1400"/>
              <a:buChar char="●"/>
            </a:pPr>
            <a:r>
              <a:rPr lang="en-US"/>
              <a:t>add a tick mark on a post-it note, or </a:t>
            </a:r>
            <a:endParaRPr/>
          </a:p>
          <a:p>
            <a:pPr marL="457200" lvl="0" indent="-317500" algn="l" rtl="0">
              <a:spcBef>
                <a:spcPts val="0"/>
              </a:spcBef>
              <a:spcAft>
                <a:spcPts val="0"/>
              </a:spcAft>
              <a:buSzPts val="1400"/>
              <a:buChar char="●"/>
            </a:pPr>
            <a:r>
              <a:rPr lang="en-US"/>
              <a:t>use a golf  stroke counter to keep track. </a:t>
            </a:r>
            <a:endParaRPr/>
          </a:p>
          <a:p>
            <a:pPr marL="0" lvl="0" indent="0" algn="l" rtl="0">
              <a:spcBef>
                <a:spcPts val="0"/>
              </a:spcBef>
              <a:spcAft>
                <a:spcPts val="0"/>
              </a:spcAft>
              <a:buNone/>
            </a:pPr>
            <a:endParaRPr/>
          </a:p>
          <a:p>
            <a:pPr marL="0" lvl="0" indent="0" algn="l" rtl="0">
              <a:spcBef>
                <a:spcPts val="0"/>
              </a:spcBef>
              <a:spcAft>
                <a:spcPts val="0"/>
              </a:spcAft>
              <a:buNone/>
            </a:pPr>
            <a:r>
              <a:rPr lang="en-US"/>
              <a:t>Then, divide the total number by the number of minutes that you self-monitored your feedback.</a:t>
            </a:r>
            <a:endParaRPr/>
          </a:p>
          <a:p>
            <a:pPr marL="0" lvl="0" indent="0" algn="l" rtl="0">
              <a:spcBef>
                <a:spcPts val="0"/>
              </a:spcBef>
              <a:spcAft>
                <a:spcPts val="0"/>
              </a:spcAft>
              <a:buSzPts val="1400"/>
              <a:buNone/>
            </a:pPr>
            <a:endParaRPr/>
          </a:p>
        </p:txBody>
      </p:sp>
      <p:sp>
        <p:nvSpPr>
          <p:cNvPr id="410" name="Google Shape;410;p4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  </a:t>
            </a:r>
            <a:endParaRPr b="1"/>
          </a:p>
          <a:p>
            <a:pPr marL="0" lvl="0" indent="0" algn="l" rtl="0">
              <a:spcBef>
                <a:spcPts val="0"/>
              </a:spcBef>
              <a:spcAft>
                <a:spcPts val="0"/>
              </a:spcAft>
              <a:buSzPts val="1400"/>
              <a:buNone/>
            </a:pPr>
            <a:r>
              <a:rPr lang="en-US" b="1"/>
              <a:t>To Know/To Say:</a:t>
            </a:r>
            <a:r>
              <a:rPr lang="en-US"/>
              <a:t> What procedure can you use to self-monitor your RATIO of specific, positive feedback to corrective feedback? </a:t>
            </a:r>
            <a:endParaRPr/>
          </a:p>
          <a:p>
            <a:pPr marL="457200" lvl="0" indent="-317500" algn="l" rtl="0">
              <a:spcBef>
                <a:spcPts val="0"/>
              </a:spcBef>
              <a:spcAft>
                <a:spcPts val="0"/>
              </a:spcAft>
              <a:buSzPts val="1400"/>
              <a:buChar char="●"/>
            </a:pPr>
            <a:r>
              <a:rPr lang="en-US"/>
              <a:t>You could use tick marks on a post-it note to count specific, positive feedback and corrective feedback statements. </a:t>
            </a:r>
            <a:endParaRPr/>
          </a:p>
          <a:p>
            <a:pPr marL="457200" lvl="0" indent="-317500" algn="l" rtl="0">
              <a:spcBef>
                <a:spcPts val="0"/>
              </a:spcBef>
              <a:spcAft>
                <a:spcPts val="0"/>
              </a:spcAft>
              <a:buSzPts val="1400"/>
              <a:buChar char="●"/>
            </a:pPr>
            <a:r>
              <a:rPr lang="en-US"/>
              <a:t>Consider having a colleague conduct a 5-minute classroom observation</a:t>
            </a:r>
            <a:endParaRPr/>
          </a:p>
          <a:p>
            <a:pPr marL="457200" lvl="0" indent="-317500" algn="l" rtl="0">
              <a:spcBef>
                <a:spcPts val="0"/>
              </a:spcBef>
              <a:spcAft>
                <a:spcPts val="0"/>
              </a:spcAft>
              <a:buSzPts val="1400"/>
              <a:buChar char="●"/>
            </a:pPr>
            <a:r>
              <a:rPr lang="en-US"/>
              <a:t>or record yourself using audio or video during  part or all of a lesson. </a:t>
            </a:r>
            <a:endParaRPr/>
          </a:p>
        </p:txBody>
      </p:sp>
      <p:sp>
        <p:nvSpPr>
          <p:cNvPr id="417" name="Google Shape;417;p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5" name="Google Shape;425;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  </a:t>
            </a:r>
            <a:endParaRPr b="1"/>
          </a:p>
          <a:p>
            <a:pPr marL="0" lvl="0" indent="0" algn="l" rtl="0">
              <a:spcBef>
                <a:spcPts val="0"/>
              </a:spcBef>
              <a:spcAft>
                <a:spcPts val="0"/>
              </a:spcAft>
              <a:buSzPts val="1400"/>
              <a:buNone/>
            </a:pPr>
            <a:r>
              <a:rPr lang="en-US" b="1"/>
              <a:t>To Know/To Say: </a:t>
            </a:r>
            <a:r>
              <a:rPr lang="en-US"/>
              <a:t>Next steps include: </a:t>
            </a:r>
            <a:endParaRPr/>
          </a:p>
          <a:p>
            <a:pPr marL="457200" lvl="0" indent="-317500" algn="l" rtl="0">
              <a:spcBef>
                <a:spcPts val="0"/>
              </a:spcBef>
              <a:spcAft>
                <a:spcPts val="0"/>
              </a:spcAft>
              <a:buSzPts val="1400"/>
              <a:buChar char="●"/>
            </a:pPr>
            <a:r>
              <a:rPr lang="en-US"/>
              <a:t>Use the Classroom Encouraging Planning &amp; Implementation Guide to</a:t>
            </a:r>
            <a:endParaRPr/>
          </a:p>
          <a:p>
            <a:pPr marL="914400" lvl="1" indent="-317500" algn="l" rtl="0">
              <a:spcBef>
                <a:spcPts val="0"/>
              </a:spcBef>
              <a:spcAft>
                <a:spcPts val="0"/>
              </a:spcAft>
              <a:buSzPts val="1400"/>
              <a:buChar char="○"/>
            </a:pPr>
            <a:r>
              <a:rPr lang="en-US"/>
              <a:t>Develop a draft for classroom encouragement systems and resources; plan to engage student and family voice in the final review and editing.</a:t>
            </a:r>
            <a:endParaRPr/>
          </a:p>
          <a:p>
            <a:pPr marL="914400" lvl="1" indent="-317500" algn="l" rtl="0">
              <a:spcBef>
                <a:spcPts val="0"/>
              </a:spcBef>
              <a:spcAft>
                <a:spcPts val="0"/>
              </a:spcAft>
              <a:buSzPts val="1400"/>
              <a:buChar char="○"/>
            </a:pPr>
            <a:r>
              <a:rPr lang="en-US"/>
              <a:t>Consistently provide specific, positive feedback to students on classroom expectations &amp; rules and procedures as needed.</a:t>
            </a:r>
            <a:endParaRPr/>
          </a:p>
          <a:p>
            <a:pPr marL="457200" lvl="0" indent="-317500" algn="l" rtl="0">
              <a:spcBef>
                <a:spcPts val="0"/>
              </a:spcBef>
              <a:spcAft>
                <a:spcPts val="0"/>
              </a:spcAft>
              <a:buSzPts val="1400"/>
              <a:buChar char="●"/>
            </a:pPr>
            <a:r>
              <a:rPr lang="en-US"/>
              <a:t>Use the Teacher Tool - Procedures and Routines Self-Assessment and Practice Profile and the Teacher ETLP Self-Monitoring Plan to monitor your development and use of classroom expectations and rules. to monitor your development and use encouraging expected behavior in your classroom.</a:t>
            </a:r>
            <a:endParaRPr/>
          </a:p>
        </p:txBody>
      </p:sp>
      <p:sp>
        <p:nvSpPr>
          <p:cNvPr id="426" name="Google Shape;426;p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  </a:t>
            </a:r>
            <a:endParaRPr b="1"/>
          </a:p>
          <a:p>
            <a:pPr marL="0" lvl="0" indent="0" algn="l" rtl="0">
              <a:lnSpc>
                <a:spcPct val="100000"/>
              </a:lnSpc>
              <a:spcBef>
                <a:spcPts val="0"/>
              </a:spcBef>
              <a:spcAft>
                <a:spcPts val="0"/>
              </a:spcAft>
              <a:buSzPts val="1400"/>
              <a:buNone/>
            </a:pPr>
            <a:r>
              <a:rPr lang="en-US" b="1"/>
              <a:t>To Know/To Say: </a:t>
            </a:r>
            <a:r>
              <a:rPr lang="en-US"/>
              <a:t>Here are the references used to develop this material. If you need more information, see the MO SW-PBS tier 1 Workbook available online at pbismissouri.org</a:t>
            </a:r>
            <a:endParaRPr/>
          </a:p>
        </p:txBody>
      </p:sp>
      <p:sp>
        <p:nvSpPr>
          <p:cNvPr id="433" name="Google Shape;433;p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p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a:t>Trainer Notes:  </a:t>
            </a:r>
            <a:endParaRPr b="1"/>
          </a:p>
          <a:p>
            <a:pPr marL="0" lvl="0" indent="0" algn="l" rtl="0">
              <a:spcBef>
                <a:spcPts val="0"/>
              </a:spcBef>
              <a:spcAft>
                <a:spcPts val="0"/>
              </a:spcAft>
              <a:buClr>
                <a:schemeClr val="dk1"/>
              </a:buClr>
              <a:buSzPts val="1400"/>
              <a:buFont typeface="Arial"/>
              <a:buNone/>
            </a:pPr>
            <a:r>
              <a:rPr lang="en-US" b="1"/>
              <a:t>To Know/To Say: </a:t>
            </a:r>
            <a:r>
              <a:rPr lang="en-US"/>
              <a:t>Here are the references used to develop this material. If you need more information, see the MO SW-PBS tier 1 Workbook available online at pbismissouri.org</a:t>
            </a:r>
            <a:endParaRPr/>
          </a:p>
          <a:p>
            <a:pPr marL="0" lvl="0" indent="0" algn="l" rtl="0">
              <a:lnSpc>
                <a:spcPct val="100000"/>
              </a:lnSpc>
              <a:spcBef>
                <a:spcPts val="0"/>
              </a:spcBef>
              <a:spcAft>
                <a:spcPts val="0"/>
              </a:spcAft>
              <a:buSzPts val="1400"/>
              <a:buNone/>
            </a:pPr>
            <a:endParaRPr/>
          </a:p>
        </p:txBody>
      </p:sp>
      <p:sp>
        <p:nvSpPr>
          <p:cNvPr id="440" name="Google Shape;440;p4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6" name="Google Shape;446;p6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US" b="1"/>
              <a:t>Trainer Notes:  </a:t>
            </a:r>
            <a:endParaRPr b="1"/>
          </a:p>
          <a:p>
            <a:pPr marL="0" marR="0" lvl="0" indent="0" algn="l" rtl="0">
              <a:lnSpc>
                <a:spcPct val="100000"/>
              </a:lnSpc>
              <a:spcBef>
                <a:spcPts val="0"/>
              </a:spcBef>
              <a:spcAft>
                <a:spcPts val="0"/>
              </a:spcAft>
              <a:buClr>
                <a:srgbClr val="000000"/>
              </a:buClr>
              <a:buSzPts val="1400"/>
              <a:buFont typeface="Arial"/>
              <a:buNone/>
            </a:pPr>
            <a:r>
              <a:rPr lang="en-US" b="1"/>
              <a:t>To Know/To Say: </a:t>
            </a:r>
            <a:r>
              <a:rPr lang="en-US" sz="1100" b="0" i="0" u="none" strike="noStrike">
                <a:solidFill>
                  <a:srgbClr val="000000"/>
                </a:solidFill>
                <a:latin typeface="Calibri"/>
                <a:ea typeface="Calibri"/>
                <a:cs typeface="Calibri"/>
                <a:sym typeface="Calibri"/>
              </a:rPr>
              <a:t>This lesson was made possible with funds from the Missouri Department of Elementary and Secondary Education, Division of Special Education; the Center on Positive Behavior Interventions and Supports and the University of Missouri Center for Schoolwide Positive Behavior Support. </a:t>
            </a:r>
            <a:r>
              <a:rPr lang="en-US"/>
              <a:t>This lesson was made possible with funds from the Missouri Department of Elementary and Secondary Education, Division of Special Education; the Center on Positive Behavior Interventions and Supports and the University of Missouri Center for Schoolwide Positive Behavior Support.</a:t>
            </a:r>
            <a:endParaRPr/>
          </a:p>
          <a:p>
            <a:pPr marL="0" lvl="0" indent="0" algn="l" rtl="0">
              <a:spcBef>
                <a:spcPts val="0"/>
              </a:spcBef>
              <a:spcAft>
                <a:spcPts val="0"/>
              </a:spcAft>
              <a:buClr>
                <a:schemeClr val="dk1"/>
              </a:buClr>
              <a:buSzPts val="1400"/>
              <a:buFont typeface="Arial"/>
              <a:buNone/>
            </a:pPr>
            <a:endParaRPr/>
          </a:p>
          <a:p>
            <a:pPr marL="0" marR="0" lvl="0" indent="0" algn="l" rtl="0">
              <a:lnSpc>
                <a:spcPct val="100000"/>
              </a:lnSpc>
              <a:spcBef>
                <a:spcPts val="0"/>
              </a:spcBef>
              <a:spcAft>
                <a:spcPts val="0"/>
              </a:spcAft>
              <a:buClr>
                <a:srgbClr val="000000"/>
              </a:buClr>
              <a:buSzPts val="1400"/>
              <a:buFont typeface="Arial"/>
              <a:buNone/>
            </a:pPr>
            <a:endParaRPr sz="1100">
              <a:solidFill>
                <a:srgbClr val="000000"/>
              </a:solidFill>
            </a:endParaRPr>
          </a:p>
          <a:p>
            <a:pPr marL="0" lvl="0" indent="0" algn="l" rtl="0">
              <a:lnSpc>
                <a:spcPct val="100000"/>
              </a:lnSpc>
              <a:spcBef>
                <a:spcPts val="0"/>
              </a:spcBef>
              <a:spcAft>
                <a:spcPts val="0"/>
              </a:spcAft>
              <a:buSzPts val="1400"/>
              <a:buNone/>
            </a:pPr>
            <a:endParaRPr/>
          </a:p>
        </p:txBody>
      </p:sp>
      <p:sp>
        <p:nvSpPr>
          <p:cNvPr id="447" name="Google Shape;447;p6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41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52"/>
          <p:cNvSpPr txBox="1">
            <a:spLocks noGrp="1"/>
          </p:cNvSpPr>
          <p:nvPr>
            <p:ph type="ctrTitle"/>
          </p:nvPr>
        </p:nvSpPr>
        <p:spPr>
          <a:xfrm>
            <a:off x="685800" y="346068"/>
            <a:ext cx="7772400" cy="11025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52"/>
          <p:cNvSpPr txBox="1">
            <a:spLocks noGrp="1"/>
          </p:cNvSpPr>
          <p:nvPr>
            <p:ph type="subTitle" idx="1"/>
          </p:nvPr>
        </p:nvSpPr>
        <p:spPr>
          <a:xfrm>
            <a:off x="1371600" y="1503100"/>
            <a:ext cx="6400800" cy="4878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SzPts val="3200"/>
              <a:buNone/>
              <a:defRPr>
                <a:solidFill>
                  <a:srgbClr val="FF0000"/>
                </a:solidFill>
              </a:defRPr>
            </a:lvl1pPr>
            <a:lvl2pPr lvl="1" algn="ctr">
              <a:lnSpc>
                <a:spcPct val="100000"/>
              </a:lnSpc>
              <a:spcBef>
                <a:spcPts val="560"/>
              </a:spcBef>
              <a:spcAft>
                <a:spcPts val="0"/>
              </a:spcAft>
              <a:buSzPts val="28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00"/>
              </a:spcBef>
              <a:spcAft>
                <a:spcPts val="0"/>
              </a:spcAft>
              <a:buSzPts val="2000"/>
              <a:buNone/>
              <a:defRPr>
                <a:solidFill>
                  <a:srgbClr val="888888"/>
                </a:solidFill>
              </a:defRPr>
            </a:lvl4pPr>
            <a:lvl5pPr lvl="4" algn="ctr">
              <a:lnSpc>
                <a:spcPct val="100000"/>
              </a:lnSpc>
              <a:spcBef>
                <a:spcPts val="400"/>
              </a:spcBef>
              <a:spcAft>
                <a:spcPts val="0"/>
              </a:spcAft>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pic>
        <p:nvPicPr>
          <p:cNvPr id="15" name="Google Shape;15;p52" descr="MO_SWPBS_Logo-2011.jpg"/>
          <p:cNvPicPr preferRelativeResize="0"/>
          <p:nvPr/>
        </p:nvPicPr>
        <p:blipFill rotWithShape="1">
          <a:blip r:embed="rId2">
            <a:alphaModFix/>
          </a:blip>
          <a:srcRect/>
          <a:stretch/>
        </p:blipFill>
        <p:spPr>
          <a:xfrm>
            <a:off x="3190875" y="2064544"/>
            <a:ext cx="2016920" cy="1743077"/>
          </a:xfrm>
          <a:prstGeom prst="rect">
            <a:avLst/>
          </a:prstGeom>
          <a:noFill/>
          <a:ln>
            <a:noFill/>
          </a:ln>
        </p:spPr>
      </p:pic>
      <p:pic>
        <p:nvPicPr>
          <p:cNvPr id="16" name="Google Shape;16;p52"/>
          <p:cNvPicPr preferRelativeResize="0"/>
          <p:nvPr/>
        </p:nvPicPr>
        <p:blipFill rotWithShape="1">
          <a:blip r:embed="rId3">
            <a:alphaModFix/>
          </a:blip>
          <a:srcRect/>
          <a:stretch/>
        </p:blipFill>
        <p:spPr>
          <a:xfrm>
            <a:off x="331788" y="4213622"/>
            <a:ext cx="390525" cy="433388"/>
          </a:xfrm>
          <a:prstGeom prst="rect">
            <a:avLst/>
          </a:prstGeom>
          <a:noFill/>
          <a:ln>
            <a:noFill/>
          </a:ln>
        </p:spPr>
      </p:pic>
      <p:sp>
        <p:nvSpPr>
          <p:cNvPr id="17" name="Google Shape;17;p52"/>
          <p:cNvSpPr txBox="1"/>
          <p:nvPr/>
        </p:nvSpPr>
        <p:spPr>
          <a:xfrm>
            <a:off x="950913" y="4139491"/>
            <a:ext cx="1871700" cy="954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MU Center for SW-PBS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College of Education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University of Missouri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Times New Roman"/>
              <a:ea typeface="Times New Roman"/>
              <a:cs typeface="Times New Roman"/>
              <a:sym typeface="Times New Roman"/>
            </a:endParaRPr>
          </a:p>
        </p:txBody>
      </p:sp>
      <p:pic>
        <p:nvPicPr>
          <p:cNvPr id="18" name="Google Shape;18;p52" descr="M:\BD\SUGAI\PBIS LOGO-LARGE.TIF"/>
          <p:cNvPicPr preferRelativeResize="0"/>
          <p:nvPr/>
        </p:nvPicPr>
        <p:blipFill rotWithShape="1">
          <a:blip r:embed="rId4">
            <a:alphaModFix/>
          </a:blip>
          <a:srcRect/>
          <a:stretch/>
        </p:blipFill>
        <p:spPr>
          <a:xfrm>
            <a:off x="7458075" y="4086225"/>
            <a:ext cx="808435" cy="588169"/>
          </a:xfrm>
          <a:prstGeom prst="rect">
            <a:avLst/>
          </a:prstGeom>
          <a:noFill/>
          <a:ln>
            <a:noFill/>
          </a:ln>
        </p:spPr>
      </p:pic>
      <p:pic>
        <p:nvPicPr>
          <p:cNvPr id="19" name="Google Shape;19;p52" descr="C:\Users\joann\Pictures\iPod Photo Cache\DESE-color.jpg"/>
          <p:cNvPicPr preferRelativeResize="0"/>
          <p:nvPr/>
        </p:nvPicPr>
        <p:blipFill rotWithShape="1">
          <a:blip r:embed="rId5">
            <a:alphaModFix/>
          </a:blip>
          <a:srcRect/>
          <a:stretch/>
        </p:blipFill>
        <p:spPr>
          <a:xfrm>
            <a:off x="3470275" y="4213622"/>
            <a:ext cx="2022872" cy="72866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53"/>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53"/>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rgbClr val="FF0000"/>
              </a:buClr>
              <a:buSzPts val="3200"/>
              <a:buFont typeface="Arial"/>
              <a:buChar char="•"/>
              <a:defRPr/>
            </a:lvl1pPr>
            <a:lvl2pPr marL="914400" lvl="1" indent="-406400" algn="l">
              <a:lnSpc>
                <a:spcPct val="100000"/>
              </a:lnSpc>
              <a:spcBef>
                <a:spcPts val="560"/>
              </a:spcBef>
              <a:spcAft>
                <a:spcPts val="0"/>
              </a:spcAft>
              <a:buClr>
                <a:srgbClr val="FF0000"/>
              </a:buClr>
              <a:buSzPts val="2800"/>
              <a:buFont typeface="Arial"/>
              <a:buChar char="•"/>
              <a:defRPr/>
            </a:lvl2pPr>
            <a:lvl3pPr marL="1371600" lvl="2" indent="-381000" algn="l">
              <a:lnSpc>
                <a:spcPct val="100000"/>
              </a:lnSpc>
              <a:spcBef>
                <a:spcPts val="480"/>
              </a:spcBef>
              <a:spcAft>
                <a:spcPts val="0"/>
              </a:spcAft>
              <a:buClr>
                <a:srgbClr val="FF0000"/>
              </a:buClr>
              <a:buSzPts val="2400"/>
              <a:buFont typeface="Arial"/>
              <a:buChar char="•"/>
              <a:defRPr/>
            </a:lvl3pPr>
            <a:lvl4pPr marL="1828800" lvl="3" indent="-355600" algn="l">
              <a:lnSpc>
                <a:spcPct val="100000"/>
              </a:lnSpc>
              <a:spcBef>
                <a:spcPts val="400"/>
              </a:spcBef>
              <a:spcAft>
                <a:spcPts val="0"/>
              </a:spcAft>
              <a:buClr>
                <a:srgbClr val="FF0000"/>
              </a:buClr>
              <a:buSzPts val="2000"/>
              <a:buFont typeface="Arial"/>
              <a:buChar char="•"/>
              <a:defRPr/>
            </a:lvl4pPr>
            <a:lvl5pPr marL="2286000" lvl="4" indent="-355600" algn="l">
              <a:lnSpc>
                <a:spcPct val="100000"/>
              </a:lnSpc>
              <a:spcBef>
                <a:spcPts val="400"/>
              </a:spcBef>
              <a:spcAft>
                <a:spcPts val="0"/>
              </a:spcAft>
              <a:buClr>
                <a:srgbClr val="FF0000"/>
              </a:buClr>
              <a:buSzPts val="2000"/>
              <a:buFont typeface="Arial"/>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23" name="Google Shape;23;p53"/>
          <p:cNvGrpSpPr/>
          <p:nvPr/>
        </p:nvGrpSpPr>
        <p:grpSpPr>
          <a:xfrm>
            <a:off x="12700" y="4658555"/>
            <a:ext cx="9144378" cy="494469"/>
            <a:chOff x="12700" y="6211407"/>
            <a:chExt cx="9144378" cy="659292"/>
          </a:xfrm>
        </p:grpSpPr>
        <p:sp>
          <p:nvSpPr>
            <p:cNvPr id="24" name="Google Shape;24;p53"/>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5" name="Google Shape;25;p53"/>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6" name="Google Shape;26;p53"/>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7" name="Google Shape;27;p53"/>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
        <p:cNvGrpSpPr/>
        <p:nvPr/>
      </p:nvGrpSpPr>
      <p:grpSpPr>
        <a:xfrm>
          <a:off x="0" y="0"/>
          <a:ext cx="0" cy="0"/>
          <a:chOff x="0" y="0"/>
          <a:chExt cx="0" cy="0"/>
        </a:xfrm>
      </p:grpSpPr>
      <p:grpSp>
        <p:nvGrpSpPr>
          <p:cNvPr id="29" name="Google Shape;29;p54"/>
          <p:cNvGrpSpPr/>
          <p:nvPr/>
        </p:nvGrpSpPr>
        <p:grpSpPr>
          <a:xfrm>
            <a:off x="12700" y="4658555"/>
            <a:ext cx="9144378" cy="494469"/>
            <a:chOff x="12700" y="6211407"/>
            <a:chExt cx="9144378" cy="659292"/>
          </a:xfrm>
        </p:grpSpPr>
        <p:sp>
          <p:nvSpPr>
            <p:cNvPr id="30" name="Google Shape;30;p54"/>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1" name="Google Shape;31;p54"/>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2" name="Google Shape;32;p54"/>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3" name="Google Shape;33;p54"/>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55"/>
          <p:cNvSpPr txBox="1">
            <a:spLocks noGrp="1"/>
          </p:cNvSpPr>
          <p:nvPr>
            <p:ph type="title"/>
          </p:nvPr>
        </p:nvSpPr>
        <p:spPr>
          <a:xfrm>
            <a:off x="623888" y="1282304"/>
            <a:ext cx="7886700" cy="2139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5"/>
          <p:cNvSpPr txBox="1">
            <a:spLocks noGrp="1"/>
          </p:cNvSpPr>
          <p:nvPr>
            <p:ph type="body" idx="1"/>
          </p:nvPr>
        </p:nvSpPr>
        <p:spPr>
          <a:xfrm>
            <a:off x="623888" y="3442098"/>
            <a:ext cx="7886700" cy="1125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55"/>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5"/>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55"/>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40"/>
        <p:cNvGrpSpPr/>
        <p:nvPr/>
      </p:nvGrpSpPr>
      <p:grpSpPr>
        <a:xfrm>
          <a:off x="0" y="0"/>
          <a:ext cx="0" cy="0"/>
          <a:chOff x="0" y="0"/>
          <a:chExt cx="0" cy="0"/>
        </a:xfrm>
      </p:grpSpPr>
      <p:sp>
        <p:nvSpPr>
          <p:cNvPr id="41" name="Google Shape;41;p56"/>
          <p:cNvSpPr txBox="1">
            <a:spLocks noGrp="1"/>
          </p:cNvSpPr>
          <p:nvPr>
            <p:ph type="title"/>
          </p:nvPr>
        </p:nvSpPr>
        <p:spPr>
          <a:xfrm>
            <a:off x="457200" y="205978"/>
            <a:ext cx="8229600" cy="7275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6"/>
          <p:cNvSpPr txBox="1">
            <a:spLocks noGrp="1"/>
          </p:cNvSpPr>
          <p:nvPr>
            <p:ph type="body" idx="1"/>
          </p:nvPr>
        </p:nvSpPr>
        <p:spPr>
          <a:xfrm>
            <a:off x="457200" y="838200"/>
            <a:ext cx="8229600" cy="38163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43" name="Google Shape;43;p56"/>
          <p:cNvGrpSpPr/>
          <p:nvPr/>
        </p:nvGrpSpPr>
        <p:grpSpPr>
          <a:xfrm>
            <a:off x="12701" y="4659202"/>
            <a:ext cx="9144378" cy="494139"/>
            <a:chOff x="12700" y="6211407"/>
            <a:chExt cx="9144378" cy="659292"/>
          </a:xfrm>
        </p:grpSpPr>
        <p:sp>
          <p:nvSpPr>
            <p:cNvPr id="44" name="Google Shape;44;p56"/>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5" name="Google Shape;45;p56"/>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6" name="Google Shape;46;p56"/>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 name="Google Shape;47;p56"/>
            <p:cNvSpPr txBox="1"/>
            <p:nvPr/>
          </p:nvSpPr>
          <p:spPr>
            <a:xfrm>
              <a:off x="673127" y="6211407"/>
              <a:ext cx="1752600" cy="4929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sp>
        <p:nvSpPr>
          <p:cNvPr id="49" name="Google Shape;49;p57"/>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50" name="Google Shape;50;p57"/>
          <p:cNvGrpSpPr/>
          <p:nvPr/>
        </p:nvGrpSpPr>
        <p:grpSpPr>
          <a:xfrm>
            <a:off x="12700" y="4658555"/>
            <a:ext cx="9144378" cy="494469"/>
            <a:chOff x="12700" y="6211407"/>
            <a:chExt cx="9144378" cy="659292"/>
          </a:xfrm>
        </p:grpSpPr>
        <p:sp>
          <p:nvSpPr>
            <p:cNvPr id="51" name="Google Shape;51;p57"/>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2" name="Google Shape;52;p57"/>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3" name="Google Shape;53;p57"/>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4" name="Google Shape;54;p57"/>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5"/>
        <p:cNvGrpSpPr/>
        <p:nvPr/>
      </p:nvGrpSpPr>
      <p:grpSpPr>
        <a:xfrm>
          <a:off x="0" y="0"/>
          <a:ext cx="0" cy="0"/>
          <a:chOff x="0" y="0"/>
          <a:chExt cx="0" cy="0"/>
        </a:xfrm>
      </p:grpSpPr>
      <p:sp>
        <p:nvSpPr>
          <p:cNvPr id="56" name="Google Shape;56;p58"/>
          <p:cNvSpPr txBox="1">
            <a:spLocks noGrp="1"/>
          </p:cNvSpPr>
          <p:nvPr>
            <p:ph type="title"/>
          </p:nvPr>
        </p:nvSpPr>
        <p:spPr>
          <a:xfrm>
            <a:off x="1471881" y="368765"/>
            <a:ext cx="7472100" cy="6945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7" name="Google Shape;57;p58"/>
          <p:cNvPicPr preferRelativeResize="0"/>
          <p:nvPr/>
        </p:nvPicPr>
        <p:blipFill rotWithShape="1">
          <a:blip r:embed="rId2">
            <a:alphaModFix/>
          </a:blip>
          <a:srcRect/>
          <a:stretch/>
        </p:blipFill>
        <p:spPr>
          <a:xfrm>
            <a:off x="86608" y="155287"/>
            <a:ext cx="1097280" cy="1097280"/>
          </a:xfrm>
          <a:prstGeom prst="rect">
            <a:avLst/>
          </a:prstGeom>
          <a:noFill/>
          <a:ln>
            <a:noFill/>
          </a:ln>
        </p:spPr>
      </p:pic>
      <p:sp>
        <p:nvSpPr>
          <p:cNvPr id="58" name="Google Shape;58;p58"/>
          <p:cNvSpPr txBox="1">
            <a:spLocks noGrp="1"/>
          </p:cNvSpPr>
          <p:nvPr>
            <p:ph type="body" idx="1"/>
          </p:nvPr>
        </p:nvSpPr>
        <p:spPr>
          <a:xfrm>
            <a:off x="596900" y="1441905"/>
            <a:ext cx="8001000" cy="27273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Font typeface="Arial"/>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59" name="Google Shape;59;p58"/>
          <p:cNvGrpSpPr/>
          <p:nvPr/>
        </p:nvGrpSpPr>
        <p:grpSpPr>
          <a:xfrm>
            <a:off x="12700" y="4658555"/>
            <a:ext cx="9144378" cy="494469"/>
            <a:chOff x="12700" y="6211407"/>
            <a:chExt cx="9144378" cy="659292"/>
          </a:xfrm>
        </p:grpSpPr>
        <p:sp>
          <p:nvSpPr>
            <p:cNvPr id="60" name="Google Shape;60;p58"/>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1" name="Google Shape;61;p58"/>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2" name="Google Shape;62;p58"/>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3" name="Google Shape;63;p58"/>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64"/>
        <p:cNvGrpSpPr/>
        <p:nvPr/>
      </p:nvGrpSpPr>
      <p:grpSpPr>
        <a:xfrm>
          <a:off x="0" y="0"/>
          <a:ext cx="0" cy="0"/>
          <a:chOff x="0" y="0"/>
          <a:chExt cx="0" cy="0"/>
        </a:xfrm>
      </p:grpSpPr>
      <p:pic>
        <p:nvPicPr>
          <p:cNvPr id="65" name="Google Shape;65;p64" descr="Green-Pencil-Icon-pencils-7151356-150-150.jpg"/>
          <p:cNvPicPr preferRelativeResize="0"/>
          <p:nvPr/>
        </p:nvPicPr>
        <p:blipFill rotWithShape="1">
          <a:blip r:embed="rId2">
            <a:alphaModFix/>
          </a:blip>
          <a:srcRect/>
          <a:stretch/>
        </p:blipFill>
        <p:spPr>
          <a:xfrm flipH="1">
            <a:off x="780077" y="330665"/>
            <a:ext cx="925667" cy="925667"/>
          </a:xfrm>
          <a:prstGeom prst="rect">
            <a:avLst/>
          </a:prstGeom>
          <a:noFill/>
          <a:ln>
            <a:noFill/>
          </a:ln>
        </p:spPr>
      </p:pic>
      <p:sp>
        <p:nvSpPr>
          <p:cNvPr id="66" name="Google Shape;66;p64"/>
          <p:cNvSpPr txBox="1">
            <a:spLocks noGrp="1"/>
          </p:cNvSpPr>
          <p:nvPr>
            <p:ph type="title"/>
          </p:nvPr>
        </p:nvSpPr>
        <p:spPr>
          <a:xfrm>
            <a:off x="1471882" y="368765"/>
            <a:ext cx="7363500" cy="6945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67" name="Google Shape;67;p64"/>
          <p:cNvGrpSpPr/>
          <p:nvPr/>
        </p:nvGrpSpPr>
        <p:grpSpPr>
          <a:xfrm>
            <a:off x="12700" y="4658555"/>
            <a:ext cx="9144378" cy="494469"/>
            <a:chOff x="12700" y="6211407"/>
            <a:chExt cx="9144378" cy="659292"/>
          </a:xfrm>
        </p:grpSpPr>
        <p:sp>
          <p:nvSpPr>
            <p:cNvPr id="68" name="Google Shape;68;p64"/>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9" name="Google Shape;69;p64"/>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0" name="Google Shape;70;p64"/>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1" name="Google Shape;71;p64"/>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
        <p:nvSpPr>
          <p:cNvPr id="72" name="Google Shape;72;p64"/>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40"/>
              </a:spcBef>
              <a:spcAft>
                <a:spcPts val="0"/>
              </a:spcAft>
              <a:buClr>
                <a:srgbClr val="FF0000"/>
              </a:buClr>
              <a:buSzPts val="3200"/>
              <a:buFont typeface="Arial"/>
              <a:buNone/>
              <a:defRPr>
                <a:solidFill>
                  <a:srgbClr val="009E47"/>
                </a:solidFill>
              </a:defRPr>
            </a:lvl1pPr>
            <a:lvl2pPr marL="914400" lvl="1" indent="-406400" algn="l">
              <a:lnSpc>
                <a:spcPct val="100000"/>
              </a:lnSpc>
              <a:spcBef>
                <a:spcPts val="560"/>
              </a:spcBef>
              <a:spcAft>
                <a:spcPts val="0"/>
              </a:spcAft>
              <a:buClr>
                <a:srgbClr val="FF0000"/>
              </a:buClr>
              <a:buSzPts val="2800"/>
              <a:buFont typeface="Arial"/>
              <a:buChar char="•"/>
              <a:defRPr i="1"/>
            </a:lvl2pPr>
            <a:lvl3pPr marL="1371600" lvl="2" indent="-381000" algn="l">
              <a:lnSpc>
                <a:spcPct val="100000"/>
              </a:lnSpc>
              <a:spcBef>
                <a:spcPts val="480"/>
              </a:spcBef>
              <a:spcAft>
                <a:spcPts val="0"/>
              </a:spcAft>
              <a:buClr>
                <a:srgbClr val="FF0000"/>
              </a:buClr>
              <a:buSzPts val="2400"/>
              <a:buFont typeface="Arial"/>
              <a:buChar char="•"/>
              <a:defRPr i="1"/>
            </a:lvl3pPr>
            <a:lvl4pPr marL="1828800" lvl="3" indent="-355600" algn="l">
              <a:lnSpc>
                <a:spcPct val="100000"/>
              </a:lnSpc>
              <a:spcBef>
                <a:spcPts val="400"/>
              </a:spcBef>
              <a:spcAft>
                <a:spcPts val="0"/>
              </a:spcAft>
              <a:buClr>
                <a:srgbClr val="FF0000"/>
              </a:buClr>
              <a:buSzPts val="2000"/>
              <a:buFont typeface="Arial"/>
              <a:buChar char="•"/>
              <a:defRPr i="1"/>
            </a:lvl4pPr>
            <a:lvl5pPr marL="2286000" lvl="4" indent="-355600" algn="l">
              <a:lnSpc>
                <a:spcPct val="100000"/>
              </a:lnSpc>
              <a:spcBef>
                <a:spcPts val="400"/>
              </a:spcBef>
              <a:spcAft>
                <a:spcPts val="0"/>
              </a:spcAft>
              <a:buClr>
                <a:srgbClr val="FF0000"/>
              </a:buClr>
              <a:buSzPts val="2000"/>
              <a:buFont typeface="Arial"/>
              <a:buChar char="•"/>
              <a:defRPr i="1"/>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3"/>
        <p:cNvGrpSpPr/>
        <p:nvPr/>
      </p:nvGrpSpPr>
      <p:grpSpPr>
        <a:xfrm>
          <a:off x="0" y="0"/>
          <a:ext cx="0" cy="0"/>
          <a:chOff x="0" y="0"/>
          <a:chExt cx="0" cy="0"/>
        </a:xfrm>
      </p:grpSpPr>
      <p:sp>
        <p:nvSpPr>
          <p:cNvPr id="74" name="Google Shape;74;p59"/>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59"/>
          <p:cNvSpPr txBox="1">
            <a:spLocks noGrp="1"/>
          </p:cNvSpPr>
          <p:nvPr>
            <p:ph type="body" idx="1"/>
          </p:nvPr>
        </p:nvSpPr>
        <p:spPr>
          <a:xfrm>
            <a:off x="1022350" y="1063229"/>
            <a:ext cx="8229600" cy="33945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76" name="Google Shape;76;p59"/>
          <p:cNvGrpSpPr/>
          <p:nvPr/>
        </p:nvGrpSpPr>
        <p:grpSpPr>
          <a:xfrm>
            <a:off x="12700" y="4658555"/>
            <a:ext cx="9144378" cy="494469"/>
            <a:chOff x="12700" y="6211407"/>
            <a:chExt cx="9144378" cy="659292"/>
          </a:xfrm>
        </p:grpSpPr>
        <p:sp>
          <p:nvSpPr>
            <p:cNvPr id="77" name="Google Shape;77;p59"/>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8" name="Google Shape;78;p59"/>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9" name="Google Shape;79;p59"/>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0" name="Google Shape;80;p59"/>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81"/>
        <p:cNvGrpSpPr/>
        <p:nvPr/>
      </p:nvGrpSpPr>
      <p:grpSpPr>
        <a:xfrm>
          <a:off x="0" y="0"/>
          <a:ext cx="0" cy="0"/>
          <a:chOff x="0" y="0"/>
          <a:chExt cx="0" cy="0"/>
        </a:xfrm>
      </p:grpSpPr>
      <p:sp>
        <p:nvSpPr>
          <p:cNvPr id="82" name="Google Shape;82;p60"/>
          <p:cNvSpPr txBox="1">
            <a:spLocks noGrp="1"/>
          </p:cNvSpPr>
          <p:nvPr>
            <p:ph type="title"/>
          </p:nvPr>
        </p:nvSpPr>
        <p:spPr>
          <a:xfrm>
            <a:off x="784457" y="1840359"/>
            <a:ext cx="7772400" cy="10215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0"/>
              </a:spcBef>
              <a:spcAft>
                <a:spcPts val="0"/>
              </a:spcAft>
              <a:buClr>
                <a:srgbClr val="009E47"/>
              </a:buClr>
              <a:buSzPts val="4000"/>
              <a:buFont typeface="Calibri"/>
              <a:buNone/>
              <a:defRPr sz="4000" b="0" cap="none">
                <a:solidFill>
                  <a:srgbClr val="009E4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83" name="Google Shape;83;p60"/>
          <p:cNvGrpSpPr/>
          <p:nvPr/>
        </p:nvGrpSpPr>
        <p:grpSpPr>
          <a:xfrm>
            <a:off x="12700" y="4716673"/>
            <a:ext cx="9144378" cy="436351"/>
            <a:chOff x="12700" y="6288897"/>
            <a:chExt cx="9144378" cy="581802"/>
          </a:xfrm>
        </p:grpSpPr>
        <p:sp>
          <p:nvSpPr>
            <p:cNvPr id="84" name="Google Shape;84;p60"/>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5" name="Google Shape;85;p60"/>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6" name="Google Shape;86;p60"/>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pic>
        <p:nvPicPr>
          <p:cNvPr id="87" name="Google Shape;87;p60" descr="SWPBSLogo-2011-highres-transbg-web.png"/>
          <p:cNvPicPr preferRelativeResize="0"/>
          <p:nvPr/>
        </p:nvPicPr>
        <p:blipFill rotWithShape="1">
          <a:blip r:embed="rId2">
            <a:alphaModFix/>
          </a:blip>
          <a:srcRect/>
          <a:stretch/>
        </p:blipFill>
        <p:spPr>
          <a:xfrm>
            <a:off x="160847" y="4102508"/>
            <a:ext cx="1204850" cy="104099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8"/>
        <p:cNvGrpSpPr/>
        <p:nvPr/>
      </p:nvGrpSpPr>
      <p:grpSpPr>
        <a:xfrm>
          <a:off x="0" y="0"/>
          <a:ext cx="0" cy="0"/>
          <a:chOff x="0" y="0"/>
          <a:chExt cx="0" cy="0"/>
        </a:xfrm>
      </p:grpSpPr>
      <p:sp>
        <p:nvSpPr>
          <p:cNvPr id="89" name="Google Shape;89;p61"/>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61"/>
          <p:cNvSpPr txBox="1">
            <a:spLocks noGrp="1"/>
          </p:cNvSpPr>
          <p:nvPr>
            <p:ph type="body" idx="1"/>
          </p:nvPr>
        </p:nvSpPr>
        <p:spPr>
          <a:xfrm>
            <a:off x="457200" y="1200150"/>
            <a:ext cx="4038600" cy="33945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rgbClr val="FF0000"/>
              </a:buClr>
              <a:buSzPts val="2800"/>
              <a:buFont typeface="Arial"/>
              <a:buChar char="•"/>
              <a:defRPr sz="2800"/>
            </a:lvl1pPr>
            <a:lvl2pPr marL="914400" lvl="1" indent="-381000" algn="l">
              <a:lnSpc>
                <a:spcPct val="100000"/>
              </a:lnSpc>
              <a:spcBef>
                <a:spcPts val="480"/>
              </a:spcBef>
              <a:spcAft>
                <a:spcPts val="0"/>
              </a:spcAft>
              <a:buClr>
                <a:srgbClr val="FF0000"/>
              </a:buClr>
              <a:buSzPts val="2400"/>
              <a:buFont typeface="Arial"/>
              <a:buChar char="•"/>
              <a:defRPr sz="2400"/>
            </a:lvl2pPr>
            <a:lvl3pPr marL="1371600" lvl="2" indent="-355600" algn="l">
              <a:lnSpc>
                <a:spcPct val="100000"/>
              </a:lnSpc>
              <a:spcBef>
                <a:spcPts val="400"/>
              </a:spcBef>
              <a:spcAft>
                <a:spcPts val="0"/>
              </a:spcAft>
              <a:buClr>
                <a:srgbClr val="FF0000"/>
              </a:buClr>
              <a:buSzPts val="2000"/>
              <a:buFont typeface="Arial"/>
              <a:buChar char="•"/>
              <a:defRPr sz="2000"/>
            </a:lvl3pPr>
            <a:lvl4pPr marL="1828800" lvl="3" indent="-342900" algn="l">
              <a:lnSpc>
                <a:spcPct val="100000"/>
              </a:lnSpc>
              <a:spcBef>
                <a:spcPts val="360"/>
              </a:spcBef>
              <a:spcAft>
                <a:spcPts val="0"/>
              </a:spcAft>
              <a:buClr>
                <a:srgbClr val="FF0000"/>
              </a:buClr>
              <a:buSzPts val="1800"/>
              <a:buFont typeface="Arial"/>
              <a:buChar char="•"/>
              <a:defRPr sz="1800"/>
            </a:lvl4pPr>
            <a:lvl5pPr marL="2286000" lvl="4" indent="-342900" algn="l">
              <a:lnSpc>
                <a:spcPct val="100000"/>
              </a:lnSpc>
              <a:spcBef>
                <a:spcPts val="360"/>
              </a:spcBef>
              <a:spcAft>
                <a:spcPts val="0"/>
              </a:spcAft>
              <a:buClr>
                <a:srgbClr val="FF0000"/>
              </a:buClr>
              <a:buSzPts val="1800"/>
              <a:buFont typeface="Arial"/>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91" name="Google Shape;91;p61"/>
          <p:cNvSpPr txBox="1">
            <a:spLocks noGrp="1"/>
          </p:cNvSpPr>
          <p:nvPr>
            <p:ph type="body" idx="2"/>
          </p:nvPr>
        </p:nvSpPr>
        <p:spPr>
          <a:xfrm>
            <a:off x="4648200" y="1200150"/>
            <a:ext cx="4038600" cy="33945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rgbClr val="FF0000"/>
              </a:buClr>
              <a:buSzPts val="2800"/>
              <a:buFont typeface="Arial"/>
              <a:buChar char="•"/>
              <a:defRPr sz="2800"/>
            </a:lvl1pPr>
            <a:lvl2pPr marL="914400" lvl="1" indent="-381000" algn="l">
              <a:lnSpc>
                <a:spcPct val="100000"/>
              </a:lnSpc>
              <a:spcBef>
                <a:spcPts val="480"/>
              </a:spcBef>
              <a:spcAft>
                <a:spcPts val="0"/>
              </a:spcAft>
              <a:buClr>
                <a:srgbClr val="FF0000"/>
              </a:buClr>
              <a:buSzPts val="2400"/>
              <a:buFont typeface="Arial"/>
              <a:buChar char="•"/>
              <a:defRPr sz="2400"/>
            </a:lvl2pPr>
            <a:lvl3pPr marL="1371600" lvl="2" indent="-355600" algn="l">
              <a:lnSpc>
                <a:spcPct val="100000"/>
              </a:lnSpc>
              <a:spcBef>
                <a:spcPts val="400"/>
              </a:spcBef>
              <a:spcAft>
                <a:spcPts val="0"/>
              </a:spcAft>
              <a:buClr>
                <a:srgbClr val="FF0000"/>
              </a:buClr>
              <a:buSzPts val="2000"/>
              <a:buFont typeface="Arial"/>
              <a:buChar char="•"/>
              <a:defRPr sz="2000"/>
            </a:lvl3pPr>
            <a:lvl4pPr marL="1828800" lvl="3" indent="-342900" algn="l">
              <a:lnSpc>
                <a:spcPct val="100000"/>
              </a:lnSpc>
              <a:spcBef>
                <a:spcPts val="360"/>
              </a:spcBef>
              <a:spcAft>
                <a:spcPts val="0"/>
              </a:spcAft>
              <a:buClr>
                <a:srgbClr val="FF0000"/>
              </a:buClr>
              <a:buSzPts val="1800"/>
              <a:buFont typeface="Arial"/>
              <a:buChar char="•"/>
              <a:defRPr sz="1800"/>
            </a:lvl4pPr>
            <a:lvl5pPr marL="2286000" lvl="4" indent="-342900" algn="l">
              <a:lnSpc>
                <a:spcPct val="100000"/>
              </a:lnSpc>
              <a:spcBef>
                <a:spcPts val="360"/>
              </a:spcBef>
              <a:spcAft>
                <a:spcPts val="0"/>
              </a:spcAft>
              <a:buClr>
                <a:srgbClr val="FF0000"/>
              </a:buClr>
              <a:buSzPts val="1800"/>
              <a:buFont typeface="Arial"/>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grpSp>
        <p:nvGrpSpPr>
          <p:cNvPr id="92" name="Google Shape;92;p61"/>
          <p:cNvGrpSpPr/>
          <p:nvPr/>
        </p:nvGrpSpPr>
        <p:grpSpPr>
          <a:xfrm>
            <a:off x="12700" y="4658555"/>
            <a:ext cx="9144378" cy="494469"/>
            <a:chOff x="12700" y="6211407"/>
            <a:chExt cx="9144378" cy="659292"/>
          </a:xfrm>
        </p:grpSpPr>
        <p:sp>
          <p:nvSpPr>
            <p:cNvPr id="93" name="Google Shape;93;p61"/>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4" name="Google Shape;94;p61"/>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5" name="Google Shape;95;p61"/>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6" name="Google Shape;96;p61"/>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7"/>
        <p:cNvGrpSpPr/>
        <p:nvPr/>
      </p:nvGrpSpPr>
      <p:grpSpPr>
        <a:xfrm>
          <a:off x="0" y="0"/>
          <a:ext cx="0" cy="0"/>
          <a:chOff x="0" y="0"/>
          <a:chExt cx="0" cy="0"/>
        </a:xfrm>
      </p:grpSpPr>
      <p:sp>
        <p:nvSpPr>
          <p:cNvPr id="98" name="Google Shape;98;p62"/>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62"/>
          <p:cNvSpPr txBox="1">
            <a:spLocks noGrp="1"/>
          </p:cNvSpPr>
          <p:nvPr>
            <p:ph type="body" idx="1"/>
          </p:nvPr>
        </p:nvSpPr>
        <p:spPr>
          <a:xfrm>
            <a:off x="457200" y="1151335"/>
            <a:ext cx="4040100" cy="4797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SzPts val="2400"/>
              <a:buNone/>
              <a:defRPr sz="2400" b="1"/>
            </a:lvl1pPr>
            <a:lvl2pPr marL="914400" lvl="1" indent="-228600" algn="l">
              <a:lnSpc>
                <a:spcPct val="100000"/>
              </a:lnSpc>
              <a:spcBef>
                <a:spcPts val="4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100" name="Google Shape;100;p62"/>
          <p:cNvSpPr txBox="1">
            <a:spLocks noGrp="1"/>
          </p:cNvSpPr>
          <p:nvPr>
            <p:ph type="body" idx="2"/>
          </p:nvPr>
        </p:nvSpPr>
        <p:spPr>
          <a:xfrm>
            <a:off x="457200" y="1631156"/>
            <a:ext cx="4040100" cy="29634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Char char="•"/>
              <a:defRPr sz="2000"/>
            </a:lvl2pPr>
            <a:lvl3pPr marL="1371600" lvl="2" indent="-342900" algn="l">
              <a:lnSpc>
                <a:spcPct val="100000"/>
              </a:lnSpc>
              <a:spcBef>
                <a:spcPts val="360"/>
              </a:spcBef>
              <a:spcAft>
                <a:spcPts val="0"/>
              </a:spcAft>
              <a:buSzPts val="1800"/>
              <a:buChar char="•"/>
              <a:defRPr sz="1800"/>
            </a:lvl3pPr>
            <a:lvl4pPr marL="1828800" lvl="3" indent="-330200" algn="l">
              <a:lnSpc>
                <a:spcPct val="100000"/>
              </a:lnSpc>
              <a:spcBef>
                <a:spcPts val="320"/>
              </a:spcBef>
              <a:spcAft>
                <a:spcPts val="0"/>
              </a:spcAft>
              <a:buSzPts val="1600"/>
              <a:buChar char="•"/>
              <a:defRPr sz="1600"/>
            </a:lvl4pPr>
            <a:lvl5pPr marL="2286000" lvl="4" indent="-330200" algn="l">
              <a:lnSpc>
                <a:spcPct val="100000"/>
              </a:lnSpc>
              <a:spcBef>
                <a:spcPts val="320"/>
              </a:spcBef>
              <a:spcAft>
                <a:spcPts val="0"/>
              </a:spcAft>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101" name="Google Shape;101;p62"/>
          <p:cNvSpPr txBox="1">
            <a:spLocks noGrp="1"/>
          </p:cNvSpPr>
          <p:nvPr>
            <p:ph type="body" idx="3"/>
          </p:nvPr>
        </p:nvSpPr>
        <p:spPr>
          <a:xfrm>
            <a:off x="4645025" y="1151335"/>
            <a:ext cx="4041900" cy="4797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SzPts val="2400"/>
              <a:buNone/>
              <a:defRPr sz="2400" b="1"/>
            </a:lvl1pPr>
            <a:lvl2pPr marL="914400" lvl="1" indent="-228600" algn="l">
              <a:lnSpc>
                <a:spcPct val="100000"/>
              </a:lnSpc>
              <a:spcBef>
                <a:spcPts val="400"/>
              </a:spcBef>
              <a:spcAft>
                <a:spcPts val="0"/>
              </a:spcAft>
              <a:buSzPts val="2000"/>
              <a:buNone/>
              <a:defRPr sz="2000" b="1"/>
            </a:lvl2pPr>
            <a:lvl3pPr marL="1371600" lvl="2" indent="-228600" algn="l">
              <a:lnSpc>
                <a:spcPct val="100000"/>
              </a:lnSpc>
              <a:spcBef>
                <a:spcPts val="360"/>
              </a:spcBef>
              <a:spcAft>
                <a:spcPts val="0"/>
              </a:spcAft>
              <a:buSzPts val="1800"/>
              <a:buNone/>
              <a:defRPr sz="1800" b="1"/>
            </a:lvl3pPr>
            <a:lvl4pPr marL="1828800" lvl="3" indent="-228600" algn="l">
              <a:lnSpc>
                <a:spcPct val="100000"/>
              </a:lnSpc>
              <a:spcBef>
                <a:spcPts val="320"/>
              </a:spcBef>
              <a:spcAft>
                <a:spcPts val="0"/>
              </a:spcAft>
              <a:buSzPts val="1600"/>
              <a:buNone/>
              <a:defRPr sz="1600" b="1"/>
            </a:lvl4pPr>
            <a:lvl5pPr marL="2286000" lvl="4" indent="-228600" algn="l">
              <a:lnSpc>
                <a:spcPct val="100000"/>
              </a:lnSpc>
              <a:spcBef>
                <a:spcPts val="320"/>
              </a:spcBef>
              <a:spcAft>
                <a:spcPts val="0"/>
              </a:spcAft>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102" name="Google Shape;102;p62"/>
          <p:cNvSpPr txBox="1">
            <a:spLocks noGrp="1"/>
          </p:cNvSpPr>
          <p:nvPr>
            <p:ph type="body" idx="4"/>
          </p:nvPr>
        </p:nvSpPr>
        <p:spPr>
          <a:xfrm>
            <a:off x="4645025" y="1631156"/>
            <a:ext cx="4041900" cy="29634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Char char="•"/>
              <a:defRPr sz="2000"/>
            </a:lvl2pPr>
            <a:lvl3pPr marL="1371600" lvl="2" indent="-342900" algn="l">
              <a:lnSpc>
                <a:spcPct val="100000"/>
              </a:lnSpc>
              <a:spcBef>
                <a:spcPts val="360"/>
              </a:spcBef>
              <a:spcAft>
                <a:spcPts val="0"/>
              </a:spcAft>
              <a:buSzPts val="1800"/>
              <a:buChar char="•"/>
              <a:defRPr sz="1800"/>
            </a:lvl3pPr>
            <a:lvl4pPr marL="1828800" lvl="3" indent="-330200" algn="l">
              <a:lnSpc>
                <a:spcPct val="100000"/>
              </a:lnSpc>
              <a:spcBef>
                <a:spcPts val="320"/>
              </a:spcBef>
              <a:spcAft>
                <a:spcPts val="0"/>
              </a:spcAft>
              <a:buSzPts val="1600"/>
              <a:buChar char="•"/>
              <a:defRPr sz="1600"/>
            </a:lvl4pPr>
            <a:lvl5pPr marL="2286000" lvl="4" indent="-330200" algn="l">
              <a:lnSpc>
                <a:spcPct val="100000"/>
              </a:lnSpc>
              <a:spcBef>
                <a:spcPts val="320"/>
              </a:spcBef>
              <a:spcAft>
                <a:spcPts val="0"/>
              </a:spcAft>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grpSp>
        <p:nvGrpSpPr>
          <p:cNvPr id="103" name="Google Shape;103;p62"/>
          <p:cNvGrpSpPr/>
          <p:nvPr/>
        </p:nvGrpSpPr>
        <p:grpSpPr>
          <a:xfrm>
            <a:off x="12700" y="4658555"/>
            <a:ext cx="9144378" cy="494469"/>
            <a:chOff x="12700" y="6211407"/>
            <a:chExt cx="9144378" cy="659292"/>
          </a:xfrm>
        </p:grpSpPr>
        <p:sp>
          <p:nvSpPr>
            <p:cNvPr id="104" name="Google Shape;104;p62"/>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5" name="Google Shape;105;p62"/>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6" name="Google Shape;106;p62"/>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07" name="Google Shape;107;p62"/>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108"/>
        <p:cNvGrpSpPr/>
        <p:nvPr/>
      </p:nvGrpSpPr>
      <p:grpSpPr>
        <a:xfrm>
          <a:off x="0" y="0"/>
          <a:ext cx="0" cy="0"/>
          <a:chOff x="0" y="0"/>
          <a:chExt cx="0" cy="0"/>
        </a:xfrm>
      </p:grpSpPr>
      <p:sp>
        <p:nvSpPr>
          <p:cNvPr id="109" name="Google Shape;109;p63"/>
          <p:cNvSpPr txBox="1">
            <a:spLocks noGrp="1"/>
          </p:cNvSpPr>
          <p:nvPr>
            <p:ph type="title"/>
          </p:nvPr>
        </p:nvSpPr>
        <p:spPr>
          <a:xfrm>
            <a:off x="1982788" y="402431"/>
            <a:ext cx="6710400" cy="7038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10" name="Google Shape;110;p63" descr="Macintosh HD:Users:wellspl:Desktop:6-Free-Teamwork-Clipart-Illustration-Showing-Diversity.jpg"/>
          <p:cNvPicPr preferRelativeResize="0"/>
          <p:nvPr/>
        </p:nvPicPr>
        <p:blipFill rotWithShape="1">
          <a:blip r:embed="rId2">
            <a:alphaModFix/>
          </a:blip>
          <a:srcRect r="25555"/>
          <a:stretch/>
        </p:blipFill>
        <p:spPr>
          <a:xfrm>
            <a:off x="552450" y="440531"/>
            <a:ext cx="1371600" cy="578644"/>
          </a:xfrm>
          <a:prstGeom prst="rect">
            <a:avLst/>
          </a:prstGeom>
          <a:noFill/>
          <a:ln>
            <a:noFill/>
          </a:ln>
        </p:spPr>
      </p:pic>
      <p:sp>
        <p:nvSpPr>
          <p:cNvPr id="111" name="Google Shape;111;p63"/>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40"/>
              </a:spcBef>
              <a:spcAft>
                <a:spcPts val="0"/>
              </a:spcAft>
              <a:buClr>
                <a:srgbClr val="FF0000"/>
              </a:buClr>
              <a:buSzPts val="3200"/>
              <a:buFont typeface="Arial"/>
              <a:buNone/>
              <a:defRPr>
                <a:solidFill>
                  <a:srgbClr val="009E47"/>
                </a:solidFill>
              </a:defRPr>
            </a:lvl1pPr>
            <a:lvl2pPr marL="914400" lvl="1" indent="-406400" algn="l">
              <a:lnSpc>
                <a:spcPct val="100000"/>
              </a:lnSpc>
              <a:spcBef>
                <a:spcPts val="560"/>
              </a:spcBef>
              <a:spcAft>
                <a:spcPts val="0"/>
              </a:spcAft>
              <a:buClr>
                <a:srgbClr val="FF0000"/>
              </a:buClr>
              <a:buSzPts val="2800"/>
              <a:buFont typeface="Arial"/>
              <a:buChar char="•"/>
              <a:defRPr i="1"/>
            </a:lvl2pPr>
            <a:lvl3pPr marL="1371600" lvl="2" indent="-381000" algn="l">
              <a:lnSpc>
                <a:spcPct val="100000"/>
              </a:lnSpc>
              <a:spcBef>
                <a:spcPts val="480"/>
              </a:spcBef>
              <a:spcAft>
                <a:spcPts val="0"/>
              </a:spcAft>
              <a:buClr>
                <a:srgbClr val="FF0000"/>
              </a:buClr>
              <a:buSzPts val="2400"/>
              <a:buFont typeface="Arial"/>
              <a:buChar char="•"/>
              <a:defRPr i="1"/>
            </a:lvl3pPr>
            <a:lvl4pPr marL="1828800" lvl="3" indent="-355600" algn="l">
              <a:lnSpc>
                <a:spcPct val="100000"/>
              </a:lnSpc>
              <a:spcBef>
                <a:spcPts val="400"/>
              </a:spcBef>
              <a:spcAft>
                <a:spcPts val="0"/>
              </a:spcAft>
              <a:buClr>
                <a:srgbClr val="FF0000"/>
              </a:buClr>
              <a:buSzPts val="2000"/>
              <a:buFont typeface="Arial"/>
              <a:buChar char="•"/>
              <a:defRPr i="1"/>
            </a:lvl4pPr>
            <a:lvl5pPr marL="2286000" lvl="4" indent="-355600" algn="l">
              <a:lnSpc>
                <a:spcPct val="100000"/>
              </a:lnSpc>
              <a:spcBef>
                <a:spcPts val="400"/>
              </a:spcBef>
              <a:spcAft>
                <a:spcPts val="0"/>
              </a:spcAft>
              <a:buClr>
                <a:srgbClr val="FF0000"/>
              </a:buClr>
              <a:buSzPts val="2000"/>
              <a:buFont typeface="Arial"/>
              <a:buChar char="•"/>
              <a:defRPr i="1"/>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112" name="Google Shape;112;p63"/>
          <p:cNvGrpSpPr/>
          <p:nvPr/>
        </p:nvGrpSpPr>
        <p:grpSpPr>
          <a:xfrm>
            <a:off x="12700" y="4658555"/>
            <a:ext cx="9144378" cy="494469"/>
            <a:chOff x="12700" y="6211407"/>
            <a:chExt cx="9144378" cy="659292"/>
          </a:xfrm>
        </p:grpSpPr>
        <p:sp>
          <p:nvSpPr>
            <p:cNvPr id="113" name="Google Shape;113;p63"/>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4" name="Google Shape;114;p63"/>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5" name="Google Shape;115;p63"/>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16" name="Google Shape;116;p63"/>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117"/>
        <p:cNvGrpSpPr/>
        <p:nvPr/>
      </p:nvGrpSpPr>
      <p:grpSpPr>
        <a:xfrm>
          <a:off x="0" y="0"/>
          <a:ext cx="0" cy="0"/>
          <a:chOff x="0" y="0"/>
          <a:chExt cx="0" cy="0"/>
        </a:xfrm>
      </p:grpSpPr>
      <p:sp>
        <p:nvSpPr>
          <p:cNvPr id="118" name="Google Shape;118;p65"/>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119" name="Google Shape;119;p65"/>
          <p:cNvGrpSpPr/>
          <p:nvPr/>
        </p:nvGrpSpPr>
        <p:grpSpPr>
          <a:xfrm>
            <a:off x="12701" y="4659202"/>
            <a:ext cx="9144378" cy="494139"/>
            <a:chOff x="12700" y="6211407"/>
            <a:chExt cx="9144378" cy="659292"/>
          </a:xfrm>
        </p:grpSpPr>
        <p:sp>
          <p:nvSpPr>
            <p:cNvPr id="120" name="Google Shape;120;p65"/>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1" name="Google Shape;121;p65"/>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2" name="Google Shape;122;p65"/>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3" name="Google Shape;123;p65"/>
            <p:cNvSpPr txBox="1"/>
            <p:nvPr/>
          </p:nvSpPr>
          <p:spPr>
            <a:xfrm>
              <a:off x="673127" y="6211407"/>
              <a:ext cx="1752600" cy="4929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
        <p:nvSpPr>
          <p:cNvPr id="124" name="Google Shape;124;p65"/>
          <p:cNvSpPr/>
          <p:nvPr/>
        </p:nvSpPr>
        <p:spPr>
          <a:xfrm>
            <a:off x="3492500" y="3378994"/>
            <a:ext cx="2031900" cy="898800"/>
          </a:xfrm>
          <a:custGeom>
            <a:avLst/>
            <a:gdLst/>
            <a:ahLst/>
            <a:cxnLst/>
            <a:rect l="l" t="t" r="r" b="b"/>
            <a:pathLst>
              <a:path w="120000" h="120000" extrusionOk="0">
                <a:moveTo>
                  <a:pt x="0" y="0"/>
                </a:moveTo>
                <a:lnTo>
                  <a:pt x="120000" y="0"/>
                </a:lnTo>
                <a:lnTo>
                  <a:pt x="120000" y="120000"/>
                </a:lnTo>
                <a:lnTo>
                  <a:pt x="0" y="120000"/>
                </a:lnTo>
                <a:close/>
                <a:moveTo>
                  <a:pt x="33457" y="37000"/>
                </a:moveTo>
                <a:lnTo>
                  <a:pt x="33457" y="54813"/>
                </a:lnTo>
                <a:lnTo>
                  <a:pt x="37033" y="54813"/>
                </a:lnTo>
                <a:lnTo>
                  <a:pt x="38139" y="52779"/>
                </a:lnTo>
                <a:lnTo>
                  <a:pt x="39171" y="52779"/>
                </a:lnTo>
                <a:lnTo>
                  <a:pt x="39171" y="79967"/>
                </a:lnTo>
                <a:lnTo>
                  <a:pt x="75262" y="79967"/>
                </a:lnTo>
                <a:lnTo>
                  <a:pt x="75262" y="70592"/>
                </a:lnTo>
                <a:lnTo>
                  <a:pt x="80976" y="70592"/>
                </a:lnTo>
                <a:lnTo>
                  <a:pt x="84073" y="75750"/>
                </a:lnTo>
                <a:lnTo>
                  <a:pt x="86543" y="75750"/>
                </a:lnTo>
                <a:lnTo>
                  <a:pt x="86543" y="42625"/>
                </a:lnTo>
                <a:lnTo>
                  <a:pt x="84073" y="42625"/>
                </a:lnTo>
                <a:lnTo>
                  <a:pt x="81935" y="46217"/>
                </a:lnTo>
                <a:lnTo>
                  <a:pt x="75262" y="46217"/>
                </a:lnTo>
                <a:lnTo>
                  <a:pt x="75262" y="42625"/>
                </a:lnTo>
                <a:lnTo>
                  <a:pt x="73161" y="38875"/>
                </a:lnTo>
                <a:lnTo>
                  <a:pt x="38139" y="38875"/>
                </a:lnTo>
                <a:lnTo>
                  <a:pt x="37033" y="37000"/>
                </a:lnTo>
                <a:close/>
              </a:path>
              <a:path w="120000" h="120000" fill="darken" extrusionOk="0">
                <a:moveTo>
                  <a:pt x="33457" y="37000"/>
                </a:moveTo>
                <a:lnTo>
                  <a:pt x="33457" y="54813"/>
                </a:lnTo>
                <a:lnTo>
                  <a:pt x="37033" y="54813"/>
                </a:lnTo>
                <a:lnTo>
                  <a:pt x="38139" y="52779"/>
                </a:lnTo>
                <a:lnTo>
                  <a:pt x="39171" y="52779"/>
                </a:lnTo>
                <a:lnTo>
                  <a:pt x="39171" y="79967"/>
                </a:lnTo>
                <a:lnTo>
                  <a:pt x="75262" y="79967"/>
                </a:lnTo>
                <a:lnTo>
                  <a:pt x="75262" y="70592"/>
                </a:lnTo>
                <a:lnTo>
                  <a:pt x="80976" y="70592"/>
                </a:lnTo>
                <a:lnTo>
                  <a:pt x="84073" y="75750"/>
                </a:lnTo>
                <a:lnTo>
                  <a:pt x="86543" y="75750"/>
                </a:lnTo>
                <a:lnTo>
                  <a:pt x="86543" y="42625"/>
                </a:lnTo>
                <a:lnTo>
                  <a:pt x="84073" y="42625"/>
                </a:lnTo>
                <a:lnTo>
                  <a:pt x="81935" y="46217"/>
                </a:lnTo>
                <a:lnTo>
                  <a:pt x="75262" y="46217"/>
                </a:lnTo>
                <a:lnTo>
                  <a:pt x="75262" y="42625"/>
                </a:lnTo>
                <a:lnTo>
                  <a:pt x="73161" y="38875"/>
                </a:lnTo>
                <a:lnTo>
                  <a:pt x="38139" y="38875"/>
                </a:lnTo>
                <a:lnTo>
                  <a:pt x="37033" y="37000"/>
                </a:lnTo>
                <a:close/>
              </a:path>
              <a:path w="120000" h="120000" fill="none" extrusionOk="0">
                <a:moveTo>
                  <a:pt x="33457" y="37000"/>
                </a:moveTo>
                <a:lnTo>
                  <a:pt x="37033" y="37000"/>
                </a:lnTo>
                <a:lnTo>
                  <a:pt x="38139" y="38875"/>
                </a:lnTo>
                <a:lnTo>
                  <a:pt x="73161" y="38875"/>
                </a:lnTo>
                <a:lnTo>
                  <a:pt x="75262" y="42625"/>
                </a:lnTo>
                <a:lnTo>
                  <a:pt x="75262" y="46217"/>
                </a:lnTo>
                <a:lnTo>
                  <a:pt x="81935" y="46217"/>
                </a:lnTo>
                <a:lnTo>
                  <a:pt x="84073" y="42625"/>
                </a:lnTo>
                <a:lnTo>
                  <a:pt x="86543" y="42625"/>
                </a:lnTo>
                <a:lnTo>
                  <a:pt x="86543" y="75750"/>
                </a:lnTo>
                <a:lnTo>
                  <a:pt x="84073" y="75750"/>
                </a:lnTo>
                <a:lnTo>
                  <a:pt x="80976" y="70592"/>
                </a:lnTo>
                <a:lnTo>
                  <a:pt x="75262" y="70592"/>
                </a:lnTo>
                <a:lnTo>
                  <a:pt x="75262" y="79967"/>
                </a:lnTo>
                <a:lnTo>
                  <a:pt x="39171" y="79967"/>
                </a:lnTo>
                <a:lnTo>
                  <a:pt x="39171" y="52779"/>
                </a:lnTo>
                <a:lnTo>
                  <a:pt x="38139" y="52779"/>
                </a:lnTo>
                <a:lnTo>
                  <a:pt x="37033" y="54813"/>
                </a:lnTo>
                <a:lnTo>
                  <a:pt x="33457" y="54813"/>
                </a:lnTo>
                <a:close/>
              </a:path>
              <a:path w="120000" h="120000" fill="none" extrusionOk="0">
                <a:moveTo>
                  <a:pt x="0" y="0"/>
                </a:moveTo>
                <a:lnTo>
                  <a:pt x="120000" y="0"/>
                </a:lnTo>
                <a:lnTo>
                  <a:pt x="120000" y="120000"/>
                </a:lnTo>
                <a:lnTo>
                  <a:pt x="0" y="120000"/>
                </a:lnTo>
                <a:close/>
              </a:path>
            </a:pathLst>
          </a:custGeom>
          <a:solidFill>
            <a:srgbClr val="C2D59B"/>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5" name="Google Shape;125;p65"/>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Font typeface="Arial"/>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26"/>
        <p:cNvGrpSpPr/>
        <p:nvPr/>
      </p:nvGrpSpPr>
      <p:grpSpPr>
        <a:xfrm>
          <a:off x="0" y="0"/>
          <a:ext cx="0" cy="0"/>
          <a:chOff x="0" y="0"/>
          <a:chExt cx="0" cy="0"/>
        </a:xfrm>
      </p:grpSpPr>
      <p:pic>
        <p:nvPicPr>
          <p:cNvPr id="127" name="Google Shape;127;p66" descr="sneak-peek-icon-web-2.jpg"/>
          <p:cNvPicPr preferRelativeResize="0"/>
          <p:nvPr/>
        </p:nvPicPr>
        <p:blipFill rotWithShape="1">
          <a:blip r:embed="rId2">
            <a:alphaModFix/>
          </a:blip>
          <a:srcRect b="38000"/>
          <a:stretch/>
        </p:blipFill>
        <p:spPr>
          <a:xfrm>
            <a:off x="430429" y="242398"/>
            <a:ext cx="2884127" cy="1117601"/>
          </a:xfrm>
          <a:prstGeom prst="rect">
            <a:avLst/>
          </a:prstGeom>
          <a:noFill/>
          <a:ln>
            <a:noFill/>
          </a:ln>
        </p:spPr>
      </p:pic>
      <p:sp>
        <p:nvSpPr>
          <p:cNvPr id="128" name="Google Shape;128;p66"/>
          <p:cNvSpPr txBox="1">
            <a:spLocks noGrp="1"/>
          </p:cNvSpPr>
          <p:nvPr>
            <p:ph type="body" idx="1"/>
          </p:nvPr>
        </p:nvSpPr>
        <p:spPr>
          <a:xfrm>
            <a:off x="800099" y="1085852"/>
            <a:ext cx="7466100" cy="280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grpSp>
        <p:nvGrpSpPr>
          <p:cNvPr id="129" name="Google Shape;129;p66"/>
          <p:cNvGrpSpPr/>
          <p:nvPr/>
        </p:nvGrpSpPr>
        <p:grpSpPr>
          <a:xfrm>
            <a:off x="12700" y="4658555"/>
            <a:ext cx="9144378" cy="494469"/>
            <a:chOff x="12700" y="6211407"/>
            <a:chExt cx="9144378" cy="659292"/>
          </a:xfrm>
        </p:grpSpPr>
        <p:sp>
          <p:nvSpPr>
            <p:cNvPr id="130" name="Google Shape;130;p66"/>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1" name="Google Shape;131;p66"/>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2" name="Google Shape;132;p66"/>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3" name="Google Shape;133;p66"/>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FFF"/>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1"/>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1"/>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comments" Target="../comments/commen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www.instagram.com/moswpbs" TargetMode="External"/><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s://www.facebook.com/moswpbs" TargetMode="External"/><Relationship Id="rId5" Type="http://schemas.openxmlformats.org/officeDocument/2006/relationships/image" Target="../media/image27.png"/><Relationship Id="rId4" Type="http://schemas.openxmlformats.org/officeDocument/2006/relationships/hyperlink" Target="https://pbismissouri.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p1" descr="A graphic of a state with a triangle"/>
          <p:cNvPicPr preferRelativeResize="0"/>
          <p:nvPr/>
        </p:nvPicPr>
        <p:blipFill rotWithShape="1">
          <a:blip r:embed="rId3">
            <a:alphaModFix/>
          </a:blip>
          <a:srcRect/>
          <a:stretch/>
        </p:blipFill>
        <p:spPr>
          <a:xfrm>
            <a:off x="3190875" y="2064544"/>
            <a:ext cx="2016920" cy="1743077"/>
          </a:xfrm>
          <a:prstGeom prst="rect">
            <a:avLst/>
          </a:prstGeom>
          <a:noFill/>
          <a:ln>
            <a:noFill/>
          </a:ln>
        </p:spPr>
      </p:pic>
      <p:sp>
        <p:nvSpPr>
          <p:cNvPr id="140" name="Google Shape;140;p1"/>
          <p:cNvSpPr txBox="1"/>
          <p:nvPr/>
        </p:nvSpPr>
        <p:spPr>
          <a:xfrm>
            <a:off x="1752600" y="1414177"/>
            <a:ext cx="4572000" cy="5910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FF0000"/>
              </a:buClr>
              <a:buSzPts val="2400"/>
              <a:buFont typeface="Calibri"/>
              <a:buNone/>
            </a:pPr>
            <a:r>
              <a:rPr lang="en-US" sz="1800" b="1" i="0" u="none" strike="noStrike" cap="none">
                <a:solidFill>
                  <a:srgbClr val="FF0000"/>
                </a:solidFill>
                <a:latin typeface="Calibri"/>
                <a:ea typeface="Calibri"/>
                <a:cs typeface="Calibri"/>
                <a:sym typeface="Calibri"/>
              </a:rPr>
              <a:t> Tier 1 Effective Teaching &amp; Learning Practices </a:t>
            </a:r>
            <a:endParaRPr sz="1800" b="0" i="0" u="none" strike="noStrike" cap="none">
              <a:solidFill>
                <a:srgbClr val="FF0000"/>
              </a:solidFill>
              <a:latin typeface="Calibri"/>
              <a:ea typeface="Calibri"/>
              <a:cs typeface="Calibri"/>
              <a:sym typeface="Calibri"/>
            </a:endParaRPr>
          </a:p>
          <a:p>
            <a:pPr marL="0" marR="0" lvl="0" indent="0" algn="ctr" rtl="0">
              <a:lnSpc>
                <a:spcPct val="90000"/>
              </a:lnSpc>
              <a:spcBef>
                <a:spcPts val="0"/>
              </a:spcBef>
              <a:spcAft>
                <a:spcPts val="0"/>
              </a:spcAft>
              <a:buClr>
                <a:srgbClr val="FF0000"/>
              </a:buClr>
              <a:buSzPts val="2400"/>
              <a:buFont typeface="Calibri"/>
              <a:buNone/>
            </a:pPr>
            <a:r>
              <a:rPr lang="en-US" sz="1800" b="1" i="0" u="none" strike="noStrike" cap="none">
                <a:solidFill>
                  <a:srgbClr val="FF0000"/>
                </a:solidFill>
                <a:latin typeface="Calibri"/>
                <a:ea typeface="Calibri"/>
                <a:cs typeface="Calibri"/>
                <a:sym typeface="Calibri"/>
              </a:rPr>
              <a:t>(ETLPs) for the Classroom </a:t>
            </a:r>
            <a:endParaRPr sz="1800" b="0" i="0" u="none" strike="noStrike" cap="none">
              <a:solidFill>
                <a:srgbClr val="FF0000"/>
              </a:solidFill>
              <a:latin typeface="Calibri"/>
              <a:ea typeface="Calibri"/>
              <a:cs typeface="Calibri"/>
              <a:sym typeface="Calibri"/>
            </a:endParaRPr>
          </a:p>
        </p:txBody>
      </p:sp>
      <p:sp>
        <p:nvSpPr>
          <p:cNvPr id="141" name="Google Shape;141;p1"/>
          <p:cNvSpPr txBox="1">
            <a:spLocks noGrp="1"/>
          </p:cNvSpPr>
          <p:nvPr>
            <p:ph type="ctrTitle"/>
          </p:nvPr>
        </p:nvSpPr>
        <p:spPr>
          <a:xfrm>
            <a:off x="406400" y="1414177"/>
            <a:ext cx="7670700" cy="9336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1"/>
              </a:buClr>
              <a:buSzPct val="111111"/>
              <a:buFont typeface="Calibri"/>
              <a:buNone/>
            </a:pPr>
            <a:r>
              <a:rPr lang="en-US" sz="3600" dirty="0"/>
              <a:t>T1C8L3 Classroom</a:t>
            </a:r>
            <a:br>
              <a:rPr lang="en-US" sz="3600" dirty="0"/>
            </a:br>
            <a:r>
              <a:rPr lang="en-US" sz="3600" dirty="0"/>
              <a:t>Encouraging Expected Behavior</a:t>
            </a:r>
            <a:br>
              <a:rPr lang="en-US" sz="3600" dirty="0"/>
            </a:br>
            <a:br>
              <a:rPr lang="en-US" sz="3600" dirty="0"/>
            </a:br>
            <a:br>
              <a:rPr lang="en-US" sz="3600" dirty="0">
                <a:solidFill>
                  <a:srgbClr val="FF0000"/>
                </a:solidFill>
              </a:rPr>
            </a:br>
            <a:br>
              <a:rPr lang="en-US" sz="3600" dirty="0"/>
            </a:br>
            <a:br>
              <a:rPr lang="en-US" sz="3600" dirty="0"/>
            </a:br>
            <a:br>
              <a:rPr lang="en-US" sz="2900" dirty="0"/>
            </a:br>
            <a:endParaRPr sz="2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sz="3900"/>
              <a:t>Working Agreements</a:t>
            </a:r>
            <a:endParaRPr sz="3900"/>
          </a:p>
        </p:txBody>
      </p:sp>
      <p:sp>
        <p:nvSpPr>
          <p:cNvPr id="148" name="Google Shape;148;p2"/>
          <p:cNvSpPr txBox="1">
            <a:spLocks noGrp="1"/>
          </p:cNvSpPr>
          <p:nvPr>
            <p:ph type="body" idx="1"/>
          </p:nvPr>
        </p:nvSpPr>
        <p:spPr>
          <a:xfrm>
            <a:off x="1022350" y="1063229"/>
            <a:ext cx="8229600" cy="339450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100000"/>
              </a:lnSpc>
              <a:spcBef>
                <a:spcPts val="0"/>
              </a:spcBef>
              <a:spcAft>
                <a:spcPts val="0"/>
              </a:spcAft>
              <a:buSzPct val="100000"/>
              <a:buFont typeface="Arial"/>
              <a:buNone/>
            </a:pPr>
            <a:r>
              <a:rPr lang="en-US" sz="2600" b="1"/>
              <a:t>Be Respectful</a:t>
            </a:r>
            <a:endParaRPr/>
          </a:p>
          <a:p>
            <a:pPr marL="342900" lvl="0" indent="-321945" algn="l" rtl="0">
              <a:lnSpc>
                <a:spcPct val="100000"/>
              </a:lnSpc>
              <a:spcBef>
                <a:spcPts val="440"/>
              </a:spcBef>
              <a:spcAft>
                <a:spcPts val="0"/>
              </a:spcAft>
              <a:buClr>
                <a:schemeClr val="dk1"/>
              </a:buClr>
              <a:buSzPct val="100000"/>
              <a:buChar char="•"/>
            </a:pPr>
            <a:r>
              <a:rPr lang="en-US" sz="2200"/>
              <a:t>Be an active listener—open to new ideas</a:t>
            </a:r>
            <a:endParaRPr/>
          </a:p>
          <a:p>
            <a:pPr marL="342900" lvl="0" indent="-321945" algn="l" rtl="0">
              <a:lnSpc>
                <a:spcPct val="100000"/>
              </a:lnSpc>
              <a:spcBef>
                <a:spcPts val="440"/>
              </a:spcBef>
              <a:spcAft>
                <a:spcPts val="0"/>
              </a:spcAft>
              <a:buClr>
                <a:schemeClr val="dk1"/>
              </a:buClr>
              <a:buSzPct val="100000"/>
              <a:buChar char="•"/>
            </a:pPr>
            <a:r>
              <a:rPr lang="en-US" sz="2200"/>
              <a:t>Use notes for side bar conversations</a:t>
            </a:r>
            <a:endParaRPr/>
          </a:p>
          <a:p>
            <a:pPr marL="342900" lvl="0" indent="-342900" algn="l" rtl="0">
              <a:lnSpc>
                <a:spcPct val="100000"/>
              </a:lnSpc>
              <a:spcBef>
                <a:spcPts val="520"/>
              </a:spcBef>
              <a:spcAft>
                <a:spcPts val="0"/>
              </a:spcAft>
              <a:buSzPct val="100000"/>
              <a:buFont typeface="Arial"/>
              <a:buNone/>
            </a:pPr>
            <a:r>
              <a:rPr lang="en-US" sz="2600" b="1"/>
              <a:t>Be Responsible</a:t>
            </a:r>
            <a:endParaRPr/>
          </a:p>
          <a:p>
            <a:pPr marL="342900" lvl="0" indent="-321945" algn="l" rtl="0">
              <a:lnSpc>
                <a:spcPct val="100000"/>
              </a:lnSpc>
              <a:spcBef>
                <a:spcPts val="440"/>
              </a:spcBef>
              <a:spcAft>
                <a:spcPts val="0"/>
              </a:spcAft>
              <a:buClr>
                <a:schemeClr val="dk1"/>
              </a:buClr>
              <a:buSzPct val="100000"/>
              <a:buChar char="•"/>
            </a:pPr>
            <a:r>
              <a:rPr lang="en-US" sz="2200"/>
              <a:t>Be on time for sessions</a:t>
            </a:r>
            <a:endParaRPr/>
          </a:p>
          <a:p>
            <a:pPr marL="342900" lvl="0" indent="-321945" algn="l" rtl="0">
              <a:lnSpc>
                <a:spcPct val="100000"/>
              </a:lnSpc>
              <a:spcBef>
                <a:spcPts val="440"/>
              </a:spcBef>
              <a:spcAft>
                <a:spcPts val="0"/>
              </a:spcAft>
              <a:buClr>
                <a:schemeClr val="dk1"/>
              </a:buClr>
              <a:buSzPct val="100000"/>
              <a:buChar char="•"/>
            </a:pPr>
            <a:r>
              <a:rPr lang="en-US" sz="2200"/>
              <a:t>Silence cell phones—reply appropriately</a:t>
            </a:r>
            <a:endParaRPr/>
          </a:p>
          <a:p>
            <a:pPr marL="342900" lvl="0" indent="-342900" algn="l" rtl="0">
              <a:lnSpc>
                <a:spcPct val="100000"/>
              </a:lnSpc>
              <a:spcBef>
                <a:spcPts val="720"/>
              </a:spcBef>
              <a:spcAft>
                <a:spcPts val="0"/>
              </a:spcAft>
              <a:buSzPct val="100000"/>
              <a:buFont typeface="Arial"/>
              <a:buNone/>
            </a:pPr>
            <a:r>
              <a:rPr lang="en-US" sz="2600" b="1"/>
              <a:t>Be</a:t>
            </a:r>
            <a:r>
              <a:rPr lang="en-US" sz="3600" b="1"/>
              <a:t> </a:t>
            </a:r>
            <a:r>
              <a:rPr lang="en-US" sz="2600" b="1"/>
              <a:t>a Problem Solver</a:t>
            </a:r>
            <a:endParaRPr/>
          </a:p>
          <a:p>
            <a:pPr marL="342900" lvl="0" indent="-321945" algn="l" rtl="0">
              <a:lnSpc>
                <a:spcPct val="100000"/>
              </a:lnSpc>
              <a:spcBef>
                <a:spcPts val="440"/>
              </a:spcBef>
              <a:spcAft>
                <a:spcPts val="0"/>
              </a:spcAft>
              <a:buClr>
                <a:schemeClr val="dk1"/>
              </a:buClr>
              <a:buSzPct val="100000"/>
              <a:buChar char="•"/>
            </a:pPr>
            <a:r>
              <a:rPr lang="en-US" sz="2200"/>
              <a:t>Follow the decision making process</a:t>
            </a:r>
            <a:endParaRPr/>
          </a:p>
          <a:p>
            <a:pPr marL="342900" lvl="0" indent="-321945" algn="l" rtl="0">
              <a:lnSpc>
                <a:spcPct val="100000"/>
              </a:lnSpc>
              <a:spcBef>
                <a:spcPts val="440"/>
              </a:spcBef>
              <a:spcAft>
                <a:spcPts val="0"/>
              </a:spcAft>
              <a:buClr>
                <a:schemeClr val="dk1"/>
              </a:buClr>
              <a:buSzPct val="100000"/>
              <a:buChar char="•"/>
            </a:pPr>
            <a:r>
              <a:rPr lang="en-US" sz="2200"/>
              <a:t>Work toward consensus and support decisions of the group</a:t>
            </a:r>
            <a:endParaRPr/>
          </a:p>
          <a:p>
            <a:pPr marL="342900" lvl="0" indent="-139700" algn="l" rtl="0">
              <a:lnSpc>
                <a:spcPct val="100000"/>
              </a:lnSpc>
              <a:spcBef>
                <a:spcPts val="640"/>
              </a:spcBef>
              <a:spcAft>
                <a:spcPts val="0"/>
              </a:spcAft>
              <a:buSzPct val="1000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9593"/>
        </a:solidFill>
        <a:effectLst/>
      </p:bgPr>
    </p:bg>
    <p:spTree>
      <p:nvGrpSpPr>
        <p:cNvPr id="1" name="Shape 153"/>
        <p:cNvGrpSpPr/>
        <p:nvPr/>
      </p:nvGrpSpPr>
      <p:grpSpPr>
        <a:xfrm>
          <a:off x="0" y="0"/>
          <a:ext cx="0" cy="0"/>
          <a:chOff x="0" y="0"/>
          <a:chExt cx="0" cy="0"/>
        </a:xfrm>
      </p:grpSpPr>
      <p:sp>
        <p:nvSpPr>
          <p:cNvPr id="154" name="Google Shape;154;p3"/>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sz="3900"/>
              <a:t>Attention Signal Practice</a:t>
            </a:r>
            <a:endParaRPr sz="3900"/>
          </a:p>
        </p:txBody>
      </p:sp>
      <p:sp>
        <p:nvSpPr>
          <p:cNvPr id="155" name="Google Shape;155;p3"/>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3200"/>
              <a:buChar char="•"/>
            </a:pPr>
            <a:r>
              <a:rPr lang="en-US"/>
              <a:t>Select and teach an attention signal.</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9593"/>
        </a:solidFill>
        <a:effectLst/>
      </p:bgPr>
    </p:bg>
    <p:spTree>
      <p:nvGrpSpPr>
        <p:cNvPr id="1" name="Shape 160"/>
        <p:cNvGrpSpPr/>
        <p:nvPr/>
      </p:nvGrpSpPr>
      <p:grpSpPr>
        <a:xfrm>
          <a:off x="0" y="0"/>
          <a:ext cx="0" cy="0"/>
          <a:chOff x="0" y="0"/>
          <a:chExt cx="0" cy="0"/>
        </a:xfrm>
      </p:grpSpPr>
      <p:sp>
        <p:nvSpPr>
          <p:cNvPr id="161" name="Google Shape;161;p4"/>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sz="3900"/>
              <a:t>Introductions</a:t>
            </a:r>
            <a:endParaRPr sz="3900"/>
          </a:p>
        </p:txBody>
      </p:sp>
      <p:sp>
        <p:nvSpPr>
          <p:cNvPr id="162" name="Google Shape;162;p4"/>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3200"/>
              <a:buChar char="•"/>
            </a:pPr>
            <a:r>
              <a:rPr lang="en-US"/>
              <a:t>Insert an Introductions Activity.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9" name="Google Shape;169;p5"/>
          <p:cNvSpPr txBox="1">
            <a:spLocks noGrp="1"/>
          </p:cNvSpPr>
          <p:nvPr>
            <p:ph type="title" idx="4294967295"/>
          </p:nvPr>
        </p:nvSpPr>
        <p:spPr>
          <a:xfrm>
            <a:off x="2297203" y="58975"/>
            <a:ext cx="2548800" cy="831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Calibri"/>
              <a:buNone/>
              <a:tabLst/>
              <a:defRPr/>
            </a:pPr>
            <a:r>
              <a:rPr kumimoji="0" lang="en-US" sz="3600" b="0" i="0" u="none" strike="noStrike" kern="0" cap="none" spc="0" normalizeH="0" baseline="0" noProof="0" dirty="0">
                <a:ln>
                  <a:noFill/>
                </a:ln>
                <a:solidFill>
                  <a:srgbClr val="000000"/>
                </a:solidFill>
                <a:effectLst/>
                <a:uLnTx/>
                <a:uFillTx/>
                <a:latin typeface="Calibri"/>
                <a:ea typeface="Calibri"/>
                <a:cs typeface="Calibri"/>
                <a:sym typeface="Calibri"/>
              </a:rPr>
              <a:t>Handouts </a:t>
            </a:r>
            <a:endPar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kumimoji="0" lang="en-US" sz="12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68" name="Google Shape;168;p5"/>
          <p:cNvSpPr txBox="1"/>
          <p:nvPr/>
        </p:nvSpPr>
        <p:spPr>
          <a:xfrm>
            <a:off x="406950" y="1364275"/>
            <a:ext cx="8679600" cy="224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1" u="none" strike="noStrike" cap="none">
                <a:solidFill>
                  <a:srgbClr val="000000"/>
                </a:solidFill>
                <a:latin typeface="Calibri"/>
                <a:ea typeface="Calibri"/>
                <a:cs typeface="Calibri"/>
                <a:sym typeface="Calibri"/>
              </a:rPr>
              <a:t>MO SW-PBS Teacher Tool: Classroom Encouraging Expected Behavior</a:t>
            </a:r>
            <a:endParaRPr sz="2800" b="0"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2800" b="1">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2800" b="1" i="1">
                <a:solidFill>
                  <a:schemeClr val="dk1"/>
                </a:solidFill>
                <a:latin typeface="Calibri"/>
                <a:ea typeface="Calibri"/>
                <a:cs typeface="Calibri"/>
                <a:sym typeface="Calibri"/>
              </a:rPr>
              <a:t>MO SW-PBS Teacher </a:t>
            </a:r>
            <a:r>
              <a:rPr lang="en-US" sz="2800" b="1" i="1" u="none" strike="noStrike" cap="none">
                <a:solidFill>
                  <a:srgbClr val="000000"/>
                </a:solidFill>
                <a:latin typeface="Calibri"/>
                <a:ea typeface="Calibri"/>
                <a:cs typeface="Calibri"/>
                <a:sym typeface="Calibri"/>
              </a:rPr>
              <a:t>Classroom Encouraging Planning &amp; Implementation Guide </a:t>
            </a: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0"/>
          <p:cNvSpPr txBox="1">
            <a:spLocks noGrp="1"/>
          </p:cNvSpPr>
          <p:nvPr>
            <p:ph type="title" idx="4294967295"/>
          </p:nvPr>
        </p:nvSpPr>
        <p:spPr>
          <a:xfrm>
            <a:off x="1238250" y="47450"/>
            <a:ext cx="6334200" cy="5175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53846"/>
              <a:buFont typeface="Calibri"/>
              <a:buNone/>
            </a:pPr>
            <a:r>
              <a:rPr lang="en-US" sz="3900" dirty="0"/>
              <a:t>Pre-requisites</a:t>
            </a:r>
            <a:endParaRPr sz="3900" dirty="0"/>
          </a:p>
        </p:txBody>
      </p:sp>
      <p:sp>
        <p:nvSpPr>
          <p:cNvPr id="176" name="Google Shape;176;p10"/>
          <p:cNvSpPr txBox="1"/>
          <p:nvPr/>
        </p:nvSpPr>
        <p:spPr>
          <a:xfrm>
            <a:off x="74325" y="460825"/>
            <a:ext cx="9069600" cy="3786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800" b="0" i="0" u="none" strike="noStrike" cap="none">
              <a:solidFill>
                <a:srgbClr val="000000"/>
              </a:solidFill>
              <a:latin typeface="Cambria"/>
              <a:ea typeface="Cambria"/>
              <a:cs typeface="Cambria"/>
              <a:sym typeface="Cambria"/>
            </a:endParaRPr>
          </a:p>
          <a:p>
            <a:pPr marL="0" lvl="0" indent="0" algn="l" rtl="0">
              <a:lnSpc>
                <a:spcPct val="115000"/>
              </a:lnSpc>
              <a:spcBef>
                <a:spcPts val="0"/>
              </a:spcBef>
              <a:spcAft>
                <a:spcPts val="0"/>
              </a:spcAft>
              <a:buNone/>
            </a:pPr>
            <a:r>
              <a:rPr lang="en-US" sz="2800" b="1">
                <a:solidFill>
                  <a:schemeClr val="dk1"/>
                </a:solidFill>
                <a:latin typeface="Calibri"/>
                <a:ea typeface="Calibri"/>
                <a:cs typeface="Calibri"/>
                <a:sym typeface="Calibri"/>
              </a:rPr>
              <a:t>Knowledge of The Science of Behavior</a:t>
            </a:r>
            <a:endParaRPr sz="2800" b="1">
              <a:solidFill>
                <a:schemeClr val="dk1"/>
              </a:solidFill>
              <a:latin typeface="Calibri"/>
              <a:ea typeface="Calibri"/>
              <a:cs typeface="Calibri"/>
              <a:sym typeface="Calibri"/>
            </a:endParaRPr>
          </a:p>
          <a:p>
            <a:pPr marL="457200" lvl="0" indent="-381000" algn="l" rtl="0">
              <a:lnSpc>
                <a:spcPct val="115000"/>
              </a:lnSpc>
              <a:spcBef>
                <a:spcPts val="60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Function Based Thinking</a:t>
            </a:r>
            <a:endParaRPr sz="2400">
              <a:solidFill>
                <a:schemeClr val="dk1"/>
              </a:solidFill>
              <a:latin typeface="Calibri"/>
              <a:ea typeface="Calibri"/>
              <a:cs typeface="Calibri"/>
              <a:sym typeface="Calibri"/>
            </a:endParaRPr>
          </a:p>
          <a:p>
            <a:pPr marL="457200" lvl="0" indent="-381000" algn="l" rtl="0">
              <a:lnSpc>
                <a:spcPct val="115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Clarifying Expected Behavior</a:t>
            </a:r>
            <a:endParaRPr sz="2400">
              <a:solidFill>
                <a:schemeClr val="dk1"/>
              </a:solidFill>
              <a:latin typeface="Calibri"/>
              <a:ea typeface="Calibri"/>
              <a:cs typeface="Calibri"/>
              <a:sym typeface="Calibri"/>
            </a:endParaRPr>
          </a:p>
          <a:p>
            <a:pPr marL="457200" lvl="0" indent="-381000" algn="l" rtl="0">
              <a:lnSpc>
                <a:spcPct val="115000"/>
              </a:lnSpc>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Teaching Expected Behavior</a:t>
            </a:r>
            <a:endParaRPr sz="24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200" b="1">
              <a:latin typeface="Calibri"/>
              <a:ea typeface="Calibri"/>
              <a:cs typeface="Calibri"/>
              <a:sym typeface="Calibri"/>
            </a:endParaRPr>
          </a:p>
          <a:p>
            <a:pPr marL="0" marR="0" lvl="0" indent="0" algn="l" rtl="0">
              <a:lnSpc>
                <a:spcPct val="100000"/>
              </a:lnSpc>
              <a:spcBef>
                <a:spcPts val="0"/>
              </a:spcBef>
              <a:spcAft>
                <a:spcPts val="0"/>
              </a:spcAft>
              <a:buNone/>
            </a:pPr>
            <a:r>
              <a:rPr lang="en-US" sz="2200" b="1" i="0" u="none" strike="noStrike" cap="none">
                <a:solidFill>
                  <a:srgbClr val="000000"/>
                </a:solidFill>
                <a:latin typeface="Calibri"/>
                <a:ea typeface="Calibri"/>
                <a:cs typeface="Calibri"/>
                <a:sym typeface="Calibri"/>
              </a:rPr>
              <a:t>Completion of the following ETLP Lessons:</a:t>
            </a:r>
            <a:endParaRPr sz="2200" b="0" i="0" u="none" strike="noStrike" cap="none">
              <a:solidFill>
                <a:schemeClr val="dk1"/>
              </a:solidFill>
              <a:latin typeface="Calibri"/>
              <a:ea typeface="Calibri"/>
              <a:cs typeface="Calibri"/>
              <a:sym typeface="Calibri"/>
            </a:endParaRPr>
          </a:p>
          <a:p>
            <a:pPr marL="457200" marR="0" lvl="0" indent="-368300" algn="l" rtl="0">
              <a:lnSpc>
                <a:spcPct val="100000"/>
              </a:lnSpc>
              <a:spcBef>
                <a:spcPts val="0"/>
              </a:spcBef>
              <a:spcAft>
                <a:spcPts val="0"/>
              </a:spcAft>
              <a:buSzPts val="2200"/>
              <a:buFont typeface="Calibri"/>
              <a:buChar char="●"/>
            </a:pPr>
            <a:r>
              <a:rPr lang="en-US" sz="2200" b="0" i="0" u="none" strike="noStrike" cap="none">
                <a:solidFill>
                  <a:srgbClr val="000000"/>
                </a:solidFill>
                <a:latin typeface="Calibri"/>
                <a:ea typeface="Calibri"/>
                <a:cs typeface="Calibri"/>
                <a:sym typeface="Calibri"/>
              </a:rPr>
              <a:t>Lesson A: Overview of the 8 Classroom ETLP</a:t>
            </a:r>
            <a:r>
              <a:rPr lang="en-US" sz="2200">
                <a:latin typeface="Calibri"/>
                <a:ea typeface="Calibri"/>
                <a:cs typeface="Calibri"/>
                <a:sym typeface="Calibri"/>
              </a:rPr>
              <a:t>’</a:t>
            </a:r>
            <a:r>
              <a:rPr lang="en-US" sz="2200" b="0" i="0" u="none" strike="noStrike" cap="none">
                <a:solidFill>
                  <a:srgbClr val="000000"/>
                </a:solidFill>
                <a:latin typeface="Calibri"/>
                <a:ea typeface="Calibri"/>
                <a:cs typeface="Calibri"/>
                <a:sym typeface="Calibri"/>
              </a:rPr>
              <a:t>s  </a:t>
            </a:r>
            <a:endParaRPr sz="1200" b="0" i="0" u="none" strike="noStrike" cap="none">
              <a:solidFill>
                <a:srgbClr val="000000"/>
              </a:solidFill>
              <a:latin typeface="Arial"/>
              <a:ea typeface="Arial"/>
              <a:cs typeface="Arial"/>
              <a:sym typeface="Arial"/>
            </a:endParaRPr>
          </a:p>
          <a:p>
            <a:pPr marL="457200" marR="0" lvl="0" indent="-368300" algn="l" rtl="0">
              <a:lnSpc>
                <a:spcPct val="100000"/>
              </a:lnSpc>
              <a:spcBef>
                <a:spcPts val="0"/>
              </a:spcBef>
              <a:spcAft>
                <a:spcPts val="0"/>
              </a:spcAft>
              <a:buClr>
                <a:srgbClr val="000000"/>
              </a:buClr>
              <a:buSzPts val="2200"/>
              <a:buFont typeface="Calibri"/>
              <a:buChar char="●"/>
            </a:pPr>
            <a:r>
              <a:rPr lang="en-US" sz="2200" b="0" i="0" u="none" strike="noStrike" cap="none">
                <a:solidFill>
                  <a:srgbClr val="000000"/>
                </a:solidFill>
                <a:latin typeface="Calibri"/>
                <a:ea typeface="Calibri"/>
                <a:cs typeface="Calibri"/>
                <a:sym typeface="Calibri"/>
              </a:rPr>
              <a:t>Lesson 1 - Classroom Expectations &amp; Rules</a:t>
            </a:r>
            <a:endParaRPr sz="2200">
              <a:latin typeface="Calibri"/>
              <a:ea typeface="Calibri"/>
              <a:cs typeface="Calibri"/>
              <a:sym typeface="Calibri"/>
            </a:endParaRPr>
          </a:p>
          <a:p>
            <a:pPr marL="457200" marR="0" lvl="0" indent="-368300" algn="l" rtl="0">
              <a:lnSpc>
                <a:spcPct val="100000"/>
              </a:lnSpc>
              <a:spcBef>
                <a:spcPts val="0"/>
              </a:spcBef>
              <a:spcAft>
                <a:spcPts val="0"/>
              </a:spcAft>
              <a:buClr>
                <a:srgbClr val="000000"/>
              </a:buClr>
              <a:buSzPts val="2200"/>
              <a:buFont typeface="Calibri"/>
              <a:buChar char="●"/>
            </a:pPr>
            <a:r>
              <a:rPr lang="en-US" sz="2200" b="0" i="0" u="none" strike="noStrike" cap="none">
                <a:solidFill>
                  <a:srgbClr val="000000"/>
                </a:solidFill>
                <a:latin typeface="Calibri"/>
                <a:ea typeface="Calibri"/>
                <a:cs typeface="Calibri"/>
                <a:sym typeface="Calibri"/>
              </a:rPr>
              <a:t>Lesson 2 - Classroom Procedures &amp; Routines</a:t>
            </a:r>
            <a:r>
              <a:rPr lang="en-US" sz="2400" b="0" i="0" u="none" strike="noStrike" cap="none">
                <a:solidFill>
                  <a:srgbClr val="000000"/>
                </a:solidFill>
                <a:latin typeface="Calibri"/>
                <a:ea typeface="Calibri"/>
                <a:cs typeface="Calibri"/>
                <a:sym typeface="Calibri"/>
              </a:rPr>
              <a:t> </a:t>
            </a:r>
            <a:endParaRPr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6"/>
          <p:cNvSpPr txBox="1">
            <a:spLocks noGrp="1"/>
          </p:cNvSpPr>
          <p:nvPr>
            <p:ph type="title"/>
          </p:nvPr>
        </p:nvSpPr>
        <p:spPr>
          <a:xfrm>
            <a:off x="457200" y="205978"/>
            <a:ext cx="8229600" cy="7275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1"/>
              </a:buClr>
              <a:buSzPct val="100000"/>
              <a:buFont typeface="Calibri"/>
              <a:buNone/>
            </a:pPr>
            <a:r>
              <a:rPr lang="en-US">
                <a:latin typeface="Calibri"/>
                <a:ea typeface="Calibri"/>
                <a:cs typeface="Calibri"/>
                <a:sym typeface="Calibri"/>
              </a:rPr>
              <a:t>Session Outcomes</a:t>
            </a:r>
            <a:endParaRPr/>
          </a:p>
        </p:txBody>
      </p:sp>
      <p:sp>
        <p:nvSpPr>
          <p:cNvPr id="183" name="Google Shape;183;p6"/>
          <p:cNvSpPr txBox="1">
            <a:spLocks noGrp="1"/>
          </p:cNvSpPr>
          <p:nvPr>
            <p:ph type="body" idx="1"/>
          </p:nvPr>
        </p:nvSpPr>
        <p:spPr>
          <a:xfrm>
            <a:off x="254100" y="762500"/>
            <a:ext cx="8432700" cy="4085400"/>
          </a:xfrm>
          <a:prstGeom prst="rect">
            <a:avLst/>
          </a:prstGeom>
          <a:noFill/>
          <a:ln>
            <a:noFill/>
          </a:ln>
        </p:spPr>
        <p:txBody>
          <a:bodyPr spcFirstLastPara="1" wrap="square" lIns="91425" tIns="45700" rIns="91425" bIns="45700" anchor="t" anchorCtr="0">
            <a:normAutofit fontScale="32500" lnSpcReduction="20000"/>
          </a:bodyPr>
          <a:lstStyle/>
          <a:p>
            <a:pPr marL="0" lvl="0" indent="0" algn="ctr" rtl="0">
              <a:lnSpc>
                <a:spcPct val="100000"/>
              </a:lnSpc>
              <a:spcBef>
                <a:spcPts val="0"/>
              </a:spcBef>
              <a:spcAft>
                <a:spcPts val="0"/>
              </a:spcAft>
              <a:buSzPct val="102463"/>
              <a:buFont typeface="Arial"/>
              <a:buNone/>
            </a:pPr>
            <a:r>
              <a:rPr lang="en-US" sz="2342" i="1">
                <a:solidFill>
                  <a:srgbClr val="008000"/>
                </a:solidFill>
                <a:latin typeface="Calibri"/>
                <a:ea typeface="Calibri"/>
                <a:cs typeface="Calibri"/>
                <a:sym typeface="Calibri"/>
              </a:rPr>
              <a:t>At the end of the session, you will be able to…</a:t>
            </a:r>
            <a:endParaRPr sz="3142"/>
          </a:p>
          <a:p>
            <a:pPr marL="0" lvl="0" indent="0" algn="ctr" rtl="0">
              <a:lnSpc>
                <a:spcPct val="100000"/>
              </a:lnSpc>
              <a:spcBef>
                <a:spcPts val="600"/>
              </a:spcBef>
              <a:spcAft>
                <a:spcPts val="0"/>
              </a:spcAft>
              <a:buSzPts val="260"/>
              <a:buFont typeface="Arial"/>
              <a:buNone/>
            </a:pPr>
            <a:endParaRPr sz="6105" i="1">
              <a:solidFill>
                <a:srgbClr val="008000"/>
              </a:solidFill>
              <a:latin typeface="Calibri"/>
              <a:ea typeface="Calibri"/>
              <a:cs typeface="Calibri"/>
              <a:sym typeface="Calibri"/>
            </a:endParaRPr>
          </a:p>
          <a:p>
            <a:pPr marL="342900" lvl="0" indent="-330121" algn="l" rtl="0">
              <a:lnSpc>
                <a:spcPct val="100000"/>
              </a:lnSpc>
              <a:spcBef>
                <a:spcPts val="1000"/>
              </a:spcBef>
              <a:spcAft>
                <a:spcPts val="0"/>
              </a:spcAft>
              <a:buClr>
                <a:schemeClr val="dk1"/>
              </a:buClr>
              <a:buSzPct val="100000"/>
              <a:buFont typeface="Arial"/>
              <a:buChar char="•"/>
            </a:pPr>
            <a:r>
              <a:rPr lang="en-US" sz="7350">
                <a:solidFill>
                  <a:srgbClr val="000000"/>
                </a:solidFill>
                <a:latin typeface="Calibri"/>
                <a:ea typeface="Calibri"/>
                <a:cs typeface="Calibri"/>
                <a:sym typeface="Calibri"/>
              </a:rPr>
              <a:t>C</a:t>
            </a:r>
            <a:r>
              <a:rPr lang="en-US" sz="7350" b="0" i="0" u="none" strike="noStrike">
                <a:solidFill>
                  <a:srgbClr val="000000"/>
                </a:solidFill>
                <a:latin typeface="Calibri"/>
                <a:ea typeface="Calibri"/>
                <a:cs typeface="Calibri"/>
                <a:sym typeface="Calibri"/>
              </a:rPr>
              <a:t>reate a plan to leverage Preferred Adult Behaviors. </a:t>
            </a:r>
            <a:endParaRPr sz="7350">
              <a:solidFill>
                <a:srgbClr val="000000"/>
              </a:solidFill>
            </a:endParaRPr>
          </a:p>
          <a:p>
            <a:pPr marL="342900" lvl="0" indent="-330121" algn="l" rtl="0">
              <a:lnSpc>
                <a:spcPct val="100000"/>
              </a:lnSpc>
              <a:spcBef>
                <a:spcPts val="1000"/>
              </a:spcBef>
              <a:spcAft>
                <a:spcPts val="0"/>
              </a:spcAft>
              <a:buClr>
                <a:schemeClr val="dk1"/>
              </a:buClr>
              <a:buSzPct val="100000"/>
              <a:buFont typeface="Arial"/>
              <a:buChar char="•"/>
            </a:pPr>
            <a:r>
              <a:rPr lang="en-US" sz="7350" b="0" i="0" u="none" strike="noStrike">
                <a:solidFill>
                  <a:srgbClr val="000000"/>
                </a:solidFill>
                <a:latin typeface="Calibri"/>
                <a:ea typeface="Calibri"/>
                <a:cs typeface="Calibri"/>
                <a:sym typeface="Calibri"/>
              </a:rPr>
              <a:t>Explain the rationale for using </a:t>
            </a:r>
            <a:r>
              <a:rPr lang="en-US" sz="7350">
                <a:solidFill>
                  <a:srgbClr val="000000"/>
                </a:solidFill>
              </a:rPr>
              <a:t>specific, positive </a:t>
            </a:r>
            <a:r>
              <a:rPr lang="en-US" sz="7350" b="0" i="0" u="none" strike="noStrike">
                <a:solidFill>
                  <a:srgbClr val="000000"/>
                </a:solidFill>
                <a:latin typeface="Calibri"/>
                <a:ea typeface="Calibri"/>
                <a:cs typeface="Calibri"/>
                <a:sym typeface="Calibri"/>
              </a:rPr>
              <a:t>feedback to reinforce expected student behaviors within classrooms.</a:t>
            </a:r>
            <a:endParaRPr sz="7350"/>
          </a:p>
          <a:p>
            <a:pPr marL="342900" lvl="0" indent="-330121" algn="l" rtl="0">
              <a:lnSpc>
                <a:spcPct val="100000"/>
              </a:lnSpc>
              <a:spcBef>
                <a:spcPts val="1000"/>
              </a:spcBef>
              <a:spcAft>
                <a:spcPts val="0"/>
              </a:spcAft>
              <a:buClr>
                <a:schemeClr val="dk1"/>
              </a:buClr>
              <a:buSzPct val="100000"/>
              <a:buFont typeface="Arial"/>
              <a:buChar char="•"/>
            </a:pPr>
            <a:r>
              <a:rPr lang="en-US" sz="7350" b="0" i="0" u="none" strike="noStrike">
                <a:solidFill>
                  <a:srgbClr val="000000"/>
                </a:solidFill>
                <a:latin typeface="Calibri"/>
                <a:ea typeface="Calibri"/>
                <a:cs typeface="Calibri"/>
                <a:sym typeface="Calibri"/>
              </a:rPr>
              <a:t>Develop a menu of reinforcers that includes social attention, activities and tangibles that appeal to all students, that are available frequently, intermittently and/or occasionally. </a:t>
            </a:r>
            <a:endParaRPr sz="7350"/>
          </a:p>
          <a:p>
            <a:pPr marL="342900" lvl="0" indent="-377111" algn="l" rtl="0">
              <a:lnSpc>
                <a:spcPct val="100000"/>
              </a:lnSpc>
              <a:spcBef>
                <a:spcPts val="1000"/>
              </a:spcBef>
              <a:spcAft>
                <a:spcPts val="0"/>
              </a:spcAft>
              <a:buClr>
                <a:schemeClr val="dk1"/>
              </a:buClr>
              <a:buSzPct val="100000"/>
              <a:buFont typeface="Arial"/>
              <a:buChar char="•"/>
            </a:pPr>
            <a:r>
              <a:rPr lang="en-US" sz="7350" b="0" i="0" u="none" strike="noStrike">
                <a:solidFill>
                  <a:srgbClr val="000000"/>
                </a:solidFill>
                <a:latin typeface="Calibri"/>
                <a:ea typeface="Calibri"/>
                <a:cs typeface="Calibri"/>
                <a:sym typeface="Calibri"/>
              </a:rPr>
              <a:t>Establish and implement a process/strategy for self-monitoring the use of </a:t>
            </a:r>
            <a:r>
              <a:rPr lang="en-US" sz="7350">
                <a:solidFill>
                  <a:srgbClr val="000000"/>
                </a:solidFill>
              </a:rPr>
              <a:t>specific, positive</a:t>
            </a:r>
            <a:r>
              <a:rPr lang="en-US" sz="7350" b="0" i="0" u="none" strike="noStrike">
                <a:solidFill>
                  <a:srgbClr val="000000"/>
                </a:solidFill>
                <a:latin typeface="Calibri"/>
                <a:ea typeface="Calibri"/>
                <a:cs typeface="Calibri"/>
                <a:sym typeface="Calibri"/>
              </a:rPr>
              <a:t> feedback with fidelity, consistency and equity with all students. </a:t>
            </a:r>
            <a:endParaRPr sz="7350" b="0" i="0" u="none" strike="noStrike">
              <a:solidFill>
                <a:srgbClr val="000000"/>
              </a:solidFill>
              <a:latin typeface="Noto Sans Symbols"/>
              <a:ea typeface="Noto Sans Symbols"/>
              <a:cs typeface="Noto Sans Symbols"/>
              <a:sym typeface="Noto Sans Symbols"/>
            </a:endParaRPr>
          </a:p>
          <a:p>
            <a:pPr marL="342900" lvl="0" indent="-201930" algn="l" rtl="0">
              <a:lnSpc>
                <a:spcPct val="100000"/>
              </a:lnSpc>
              <a:spcBef>
                <a:spcPts val="444"/>
              </a:spcBef>
              <a:spcAft>
                <a:spcPts val="0"/>
              </a:spcAft>
              <a:buSzPct val="100000"/>
              <a:buNone/>
            </a:pPr>
            <a:endParaRPr sz="2400"/>
          </a:p>
          <a:p>
            <a:pPr marL="342900" lvl="0" indent="-201930" algn="l" rtl="0">
              <a:lnSpc>
                <a:spcPct val="100000"/>
              </a:lnSpc>
              <a:spcBef>
                <a:spcPts val="444"/>
              </a:spcBef>
              <a:spcAft>
                <a:spcPts val="0"/>
              </a:spcAft>
              <a:buSzPct val="100000"/>
              <a:buNone/>
            </a:pP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91" name="Google Shape;191;g2c0d8cc366f_0_0"/>
          <p:cNvSpPr txBox="1">
            <a:spLocks noGrp="1"/>
          </p:cNvSpPr>
          <p:nvPr>
            <p:ph type="title" idx="4294967295"/>
          </p:nvPr>
        </p:nvSpPr>
        <p:spPr>
          <a:xfrm>
            <a:off x="3063075" y="185325"/>
            <a:ext cx="3556800" cy="4926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900" b="0" i="0" u="none" strike="noStrike" kern="0" cap="none" spc="0" normalizeH="0" baseline="0" noProof="0" dirty="0">
                <a:ln>
                  <a:noFill/>
                </a:ln>
                <a:solidFill>
                  <a:schemeClr val="dk1"/>
                </a:solidFill>
                <a:effectLst/>
                <a:uLnTx/>
                <a:uFillTx/>
                <a:latin typeface="Calibri"/>
                <a:ea typeface="Calibri"/>
                <a:cs typeface="Calibri"/>
                <a:sym typeface="Calibri"/>
              </a:rPr>
              <a:t>Rationale</a:t>
            </a:r>
          </a:p>
        </p:txBody>
      </p:sp>
      <p:pic>
        <p:nvPicPr>
          <p:cNvPr id="189" name="Google Shape;189;g2c0d8cc366f_0_0" descr="A person and a child giving each other high fives"/>
          <p:cNvPicPr preferRelativeResize="0"/>
          <p:nvPr/>
        </p:nvPicPr>
        <p:blipFill rotWithShape="1">
          <a:blip r:embed="rId3">
            <a:alphaModFix/>
          </a:blip>
          <a:srcRect/>
          <a:stretch/>
        </p:blipFill>
        <p:spPr>
          <a:xfrm>
            <a:off x="95775" y="1172300"/>
            <a:ext cx="4319324" cy="2976402"/>
          </a:xfrm>
          <a:prstGeom prst="rect">
            <a:avLst/>
          </a:prstGeom>
          <a:noFill/>
          <a:ln>
            <a:noFill/>
          </a:ln>
        </p:spPr>
      </p:pic>
      <p:sp>
        <p:nvSpPr>
          <p:cNvPr id="190" name="Google Shape;190;g2c0d8cc366f_0_0"/>
          <p:cNvSpPr txBox="1"/>
          <p:nvPr/>
        </p:nvSpPr>
        <p:spPr>
          <a:xfrm>
            <a:off x="4415100" y="940200"/>
            <a:ext cx="4651200" cy="326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a:solidFill>
                  <a:schemeClr val="dk1"/>
                </a:solidFill>
                <a:latin typeface="Calibri"/>
                <a:ea typeface="Calibri"/>
                <a:cs typeface="Calibri"/>
                <a:sym typeface="Calibri"/>
              </a:rPr>
              <a:t>Teachers should use the same process to encourage expected behaviors as they use to encourage academic skills. Encouragement motivates students as they learn new skills, builds fluency, and creates a more positive classroom environment.</a:t>
            </a:r>
            <a:endParaRPr sz="1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9"/>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800"/>
              <a:buNone/>
            </a:pPr>
            <a:r>
              <a:rPr lang="en-US" sz="3900"/>
              <a:t>Reflective Questions </a:t>
            </a:r>
            <a:endParaRPr sz="3900"/>
          </a:p>
        </p:txBody>
      </p:sp>
      <p:sp>
        <p:nvSpPr>
          <p:cNvPr id="198" name="Google Shape;198;p9"/>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fontScale="92500" lnSpcReduction="20000"/>
          </a:bodyPr>
          <a:lstStyle/>
          <a:p>
            <a:pPr marL="457200" lvl="0" indent="-328930" algn="l" rtl="0">
              <a:lnSpc>
                <a:spcPct val="100000"/>
              </a:lnSpc>
              <a:spcBef>
                <a:spcPts val="0"/>
              </a:spcBef>
              <a:spcAft>
                <a:spcPts val="0"/>
              </a:spcAft>
              <a:buClr>
                <a:schemeClr val="dk1"/>
              </a:buClr>
              <a:buSzPct val="63710"/>
              <a:buChar char="●"/>
            </a:pPr>
            <a:r>
              <a:rPr lang="en-US"/>
              <a:t>How do you provide specific, positive feedback to students when they demonstrate expected behaviors?</a:t>
            </a:r>
            <a:endParaRPr/>
          </a:p>
          <a:p>
            <a:pPr marL="914400" lvl="0" indent="0" algn="l" rtl="0">
              <a:lnSpc>
                <a:spcPct val="100000"/>
              </a:lnSpc>
              <a:spcBef>
                <a:spcPts val="0"/>
              </a:spcBef>
              <a:spcAft>
                <a:spcPts val="0"/>
              </a:spcAft>
              <a:buNone/>
            </a:pPr>
            <a:endParaRPr/>
          </a:p>
          <a:p>
            <a:pPr marL="457200" lvl="0" indent="-328930" algn="l" rtl="0">
              <a:lnSpc>
                <a:spcPct val="100000"/>
              </a:lnSpc>
              <a:spcBef>
                <a:spcPts val="0"/>
              </a:spcBef>
              <a:spcAft>
                <a:spcPts val="0"/>
              </a:spcAft>
              <a:buClr>
                <a:schemeClr val="dk1"/>
              </a:buClr>
              <a:buSzPct val="63710"/>
              <a:buChar char="●"/>
            </a:pPr>
            <a:r>
              <a:rPr lang="en-US"/>
              <a:t>How do you provide non-contingent and contingent feedback to your students? </a:t>
            </a:r>
            <a:endParaRPr/>
          </a:p>
          <a:p>
            <a:pPr marL="914400" lvl="0" indent="0" algn="l" rtl="0">
              <a:lnSpc>
                <a:spcPct val="100000"/>
              </a:lnSpc>
              <a:spcBef>
                <a:spcPts val="0"/>
              </a:spcBef>
              <a:spcAft>
                <a:spcPts val="0"/>
              </a:spcAft>
              <a:buNone/>
            </a:pPr>
            <a:endParaRPr/>
          </a:p>
          <a:p>
            <a:pPr marL="457200" lvl="0" indent="-328930" algn="l" rtl="0">
              <a:lnSpc>
                <a:spcPct val="100000"/>
              </a:lnSpc>
              <a:spcBef>
                <a:spcPts val="0"/>
              </a:spcBef>
              <a:spcAft>
                <a:spcPts val="0"/>
              </a:spcAft>
              <a:buClr>
                <a:schemeClr val="dk1"/>
              </a:buClr>
              <a:buSzPct val="63710"/>
              <a:buChar char="●"/>
            </a:pPr>
            <a:r>
              <a:rPr lang="en-US"/>
              <a:t>How do you ensure you provide specific, positive feedback to all students in an equitably? </a:t>
            </a:r>
            <a:endParaRPr/>
          </a:p>
          <a:p>
            <a:pPr marL="0" lvl="0" indent="0" algn="l" rtl="0">
              <a:lnSpc>
                <a:spcPct val="100000"/>
              </a:lnSpc>
              <a:spcBef>
                <a:spcPts val="64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1"/>
          <p:cNvSpPr txBox="1">
            <a:spLocks noGrp="1"/>
          </p:cNvSpPr>
          <p:nvPr>
            <p:ph type="title"/>
          </p:nvPr>
        </p:nvSpPr>
        <p:spPr>
          <a:xfrm>
            <a:off x="628650" y="0"/>
            <a:ext cx="7886700" cy="994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3900"/>
              <a:t>Keywords</a:t>
            </a:r>
            <a:endParaRPr sz="3900"/>
          </a:p>
        </p:txBody>
      </p:sp>
      <p:sp>
        <p:nvSpPr>
          <p:cNvPr id="205" name="Google Shape;205;p11"/>
          <p:cNvSpPr txBox="1">
            <a:spLocks noGrp="1"/>
          </p:cNvSpPr>
          <p:nvPr>
            <p:ph type="body" idx="1"/>
          </p:nvPr>
        </p:nvSpPr>
        <p:spPr>
          <a:xfrm>
            <a:off x="628650" y="919029"/>
            <a:ext cx="7886700" cy="3894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200"/>
              <a:buNone/>
            </a:pPr>
            <a:r>
              <a:rPr lang="en-US" sz="2400" b="1" i="0" u="sng">
                <a:latin typeface="Calibri"/>
                <a:ea typeface="Calibri"/>
                <a:cs typeface="Calibri"/>
                <a:sym typeface="Calibri"/>
              </a:rPr>
              <a:t>Reinforcement</a:t>
            </a:r>
            <a:r>
              <a:rPr lang="en-US" sz="2400" b="1"/>
              <a:t>: </a:t>
            </a:r>
            <a:r>
              <a:rPr lang="en-US" sz="2400"/>
              <a:t>Consequence contingent on behavior that increases the likelihood that the behavior will occur in the future.</a:t>
            </a:r>
            <a:endParaRPr sz="2400"/>
          </a:p>
          <a:p>
            <a:pPr marL="0" lvl="0" indent="0" algn="l" rtl="0">
              <a:lnSpc>
                <a:spcPct val="90000"/>
              </a:lnSpc>
              <a:spcBef>
                <a:spcPts val="0"/>
              </a:spcBef>
              <a:spcAft>
                <a:spcPts val="0"/>
              </a:spcAft>
              <a:buSzPts val="3200"/>
              <a:buNone/>
            </a:pPr>
            <a:br>
              <a:rPr lang="en-US" sz="2400" b="0"/>
            </a:br>
            <a:r>
              <a:rPr lang="en-US" sz="2400" b="1" u="sng"/>
              <a:t>Specific, Positive</a:t>
            </a:r>
            <a:r>
              <a:rPr lang="en-US" sz="2400" b="1" i="0" u="sng">
                <a:latin typeface="Calibri"/>
                <a:ea typeface="Calibri"/>
                <a:cs typeface="Calibri"/>
                <a:sym typeface="Calibri"/>
              </a:rPr>
              <a:t> Feedback</a:t>
            </a:r>
            <a:r>
              <a:rPr lang="en-US" sz="2400" b="1"/>
              <a:t>: </a:t>
            </a:r>
            <a:r>
              <a:rPr lang="en-US" sz="2400"/>
              <a:t>Verbal feedback that tells the individual exactly what they did correctly. A type of social reinforcement that may increase the likelihood of future behavior.</a:t>
            </a:r>
            <a:endParaRPr sz="2400"/>
          </a:p>
          <a:p>
            <a:pPr marL="0" lvl="0" indent="0" algn="l" rtl="0">
              <a:lnSpc>
                <a:spcPct val="90000"/>
              </a:lnSpc>
              <a:spcBef>
                <a:spcPts val="0"/>
              </a:spcBef>
              <a:spcAft>
                <a:spcPts val="0"/>
              </a:spcAft>
              <a:buSzPts val="3200"/>
              <a:buNone/>
            </a:pPr>
            <a:endParaRPr sz="2400" b="1"/>
          </a:p>
          <a:p>
            <a:pPr marL="0" lvl="0" indent="0" algn="l" rtl="0">
              <a:lnSpc>
                <a:spcPct val="90000"/>
              </a:lnSpc>
              <a:spcBef>
                <a:spcPts val="0"/>
              </a:spcBef>
              <a:spcAft>
                <a:spcPts val="0"/>
              </a:spcAft>
              <a:buSzPts val="3200"/>
              <a:buNone/>
            </a:pPr>
            <a:r>
              <a:rPr lang="en-US" sz="2400" b="1" i="0" u="sng">
                <a:latin typeface="Calibri"/>
                <a:ea typeface="Calibri"/>
                <a:cs typeface="Calibri"/>
                <a:sym typeface="Calibri"/>
              </a:rPr>
              <a:t>Praise</a:t>
            </a:r>
            <a:r>
              <a:rPr lang="en-US" sz="2400" b="1"/>
              <a:t>: </a:t>
            </a:r>
            <a:r>
              <a:rPr lang="en-US" sz="2400"/>
              <a:t>A general positive statement directed to an individual or a group, usually contingent on preferred behavior.</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2" name="Google Shape;212;g2f79a8b7b75_0_3"/>
          <p:cNvSpPr txBox="1">
            <a:spLocks noGrp="1"/>
          </p:cNvSpPr>
          <p:nvPr>
            <p:ph type="title"/>
          </p:nvPr>
        </p:nvSpPr>
        <p:spPr>
          <a:xfrm>
            <a:off x="1426256" y="391583"/>
            <a:ext cx="7472100" cy="694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dirty="0"/>
              <a:t>Classroom Encouraging Planning Guide </a:t>
            </a:r>
            <a:endParaRPr dirty="0"/>
          </a:p>
        </p:txBody>
      </p:sp>
      <p:sp>
        <p:nvSpPr>
          <p:cNvPr id="211" name="Google Shape;211;g2f79a8b7b75_0_3"/>
          <p:cNvSpPr txBox="1">
            <a:spLocks noGrp="1"/>
          </p:cNvSpPr>
          <p:nvPr>
            <p:ph type="body" idx="1"/>
          </p:nvPr>
        </p:nvSpPr>
        <p:spPr>
          <a:xfrm>
            <a:off x="551275" y="1601588"/>
            <a:ext cx="3790800" cy="2971800"/>
          </a:xfrm>
          <a:prstGeom prst="rect">
            <a:avLst/>
          </a:prstGeom>
          <a:noFill/>
          <a:ln>
            <a:noFill/>
          </a:ln>
        </p:spPr>
        <p:txBody>
          <a:bodyPr spcFirstLastPara="1" wrap="square" lIns="91425" tIns="45700" rIns="91425" bIns="45700" anchor="t" anchorCtr="0">
            <a:normAutofit fontScale="92500" lnSpcReduction="10000"/>
          </a:bodyPr>
          <a:lstStyle/>
          <a:p>
            <a:pPr marL="457200" lvl="0" indent="-374650" algn="l" rtl="0">
              <a:lnSpc>
                <a:spcPct val="115000"/>
              </a:lnSpc>
              <a:spcBef>
                <a:spcPts val="640"/>
              </a:spcBef>
              <a:spcAft>
                <a:spcPts val="0"/>
              </a:spcAft>
              <a:buSzPts val="2300"/>
              <a:buAutoNum type="arabicPeriod"/>
            </a:pPr>
            <a:r>
              <a:rPr lang="en-US" sz="2300"/>
              <a:t>Non-Contingent Attention </a:t>
            </a:r>
            <a:endParaRPr sz="2300"/>
          </a:p>
          <a:p>
            <a:pPr marL="457200" lvl="0" indent="-374650" algn="l" rtl="0">
              <a:lnSpc>
                <a:spcPct val="115000"/>
              </a:lnSpc>
              <a:spcBef>
                <a:spcPts val="0"/>
              </a:spcBef>
              <a:spcAft>
                <a:spcPts val="0"/>
              </a:spcAft>
              <a:buSzPts val="2300"/>
              <a:buAutoNum type="arabicPeriod"/>
            </a:pPr>
            <a:r>
              <a:rPr lang="en-US" sz="2300"/>
              <a:t>specific, positive Feedback </a:t>
            </a:r>
            <a:endParaRPr sz="2300"/>
          </a:p>
          <a:p>
            <a:pPr marL="457200" lvl="0" indent="-374650" algn="l" rtl="0">
              <a:lnSpc>
                <a:spcPct val="115000"/>
              </a:lnSpc>
              <a:spcBef>
                <a:spcPts val="0"/>
              </a:spcBef>
              <a:spcAft>
                <a:spcPts val="0"/>
              </a:spcAft>
              <a:buSzPts val="2300"/>
              <a:buAutoNum type="arabicPeriod"/>
            </a:pPr>
            <a:r>
              <a:rPr lang="en-US" sz="2300"/>
              <a:t>Menu of Classroom Reinforcers</a:t>
            </a:r>
            <a:endParaRPr sz="2300"/>
          </a:p>
          <a:p>
            <a:pPr marL="457200" lvl="0" indent="-374650" algn="l" rtl="0">
              <a:lnSpc>
                <a:spcPct val="115000"/>
              </a:lnSpc>
              <a:spcBef>
                <a:spcPts val="0"/>
              </a:spcBef>
              <a:spcAft>
                <a:spcPts val="0"/>
              </a:spcAft>
              <a:buSzPts val="2300"/>
              <a:buAutoNum type="arabicPeriod"/>
            </a:pPr>
            <a:r>
              <a:rPr lang="en-US" sz="2300"/>
              <a:t>Classroom Continuum of Reinforcers</a:t>
            </a:r>
            <a:endParaRPr sz="2300"/>
          </a:p>
          <a:p>
            <a:pPr marL="457200" lvl="0" indent="-374650" algn="l" rtl="0">
              <a:lnSpc>
                <a:spcPct val="115000"/>
              </a:lnSpc>
              <a:spcBef>
                <a:spcPts val="0"/>
              </a:spcBef>
              <a:spcAft>
                <a:spcPts val="0"/>
              </a:spcAft>
              <a:buSzPts val="2300"/>
              <a:buAutoNum type="arabicPeriod"/>
            </a:pPr>
            <a:r>
              <a:rPr lang="en-US" sz="2300"/>
              <a:t>Teacher Self-monitoring Plan</a:t>
            </a:r>
            <a:endParaRPr sz="2300"/>
          </a:p>
        </p:txBody>
      </p:sp>
      <p:pic>
        <p:nvPicPr>
          <p:cNvPr id="213" name="Google Shape;213;g2f79a8b7b75_0_3" descr="image of the Handout MO SW-PBS Classroom Encoruaging Expected Beahviors - Planning &amp; Implementation Guide. "/>
          <p:cNvPicPr preferRelativeResize="0"/>
          <p:nvPr/>
        </p:nvPicPr>
        <p:blipFill rotWithShape="1">
          <a:blip r:embed="rId3">
            <a:alphaModFix/>
          </a:blip>
          <a:srcRect/>
          <a:stretch/>
        </p:blipFill>
        <p:spPr>
          <a:xfrm>
            <a:off x="4935375" y="1397375"/>
            <a:ext cx="2980151" cy="3300150"/>
          </a:xfrm>
          <a:prstGeom prst="rect">
            <a:avLst/>
          </a:prstGeom>
          <a:noFill/>
          <a:ln>
            <a:noFill/>
          </a:ln>
        </p:spPr>
      </p:pic>
      <p:sp>
        <p:nvSpPr>
          <p:cNvPr id="214" name="Google Shape;214;g2f79a8b7b75_0_3" descr="Star icon indicating a handout is associated with this slide"/>
          <p:cNvSpPr/>
          <p:nvPr/>
        </p:nvSpPr>
        <p:spPr>
          <a:xfrm>
            <a:off x="8105450" y="3757100"/>
            <a:ext cx="892800" cy="816300"/>
          </a:xfrm>
          <a:prstGeom prst="star5">
            <a:avLst>
              <a:gd name="adj" fmla="val 19098"/>
              <a:gd name="hf" fmla="val 105146"/>
              <a:gd name="vf" fmla="val 110557"/>
            </a:avLst>
          </a:prstGeom>
          <a:solidFill>
            <a:srgbClr val="008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2" name="Google Shape;222;p13"/>
          <p:cNvSpPr txBox="1">
            <a:spLocks noGrp="1"/>
          </p:cNvSpPr>
          <p:nvPr>
            <p:ph type="title"/>
          </p:nvPr>
        </p:nvSpPr>
        <p:spPr>
          <a:xfrm>
            <a:off x="457200" y="205978"/>
            <a:ext cx="8229600" cy="8574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dirty="0"/>
              <a:t>Classroom Encouraging Expected Behavior Teacher Tool</a:t>
            </a:r>
            <a:endParaRPr dirty="0"/>
          </a:p>
        </p:txBody>
      </p:sp>
      <p:pic>
        <p:nvPicPr>
          <p:cNvPr id="220" name="Google Shape;220;p13" descr="A teacher teaching students in a classroom"/>
          <p:cNvPicPr preferRelativeResize="0"/>
          <p:nvPr/>
        </p:nvPicPr>
        <p:blipFill>
          <a:blip r:embed="rId3">
            <a:alphaModFix/>
          </a:blip>
          <a:stretch>
            <a:fillRect/>
          </a:stretch>
        </p:blipFill>
        <p:spPr>
          <a:xfrm>
            <a:off x="3506388" y="1375775"/>
            <a:ext cx="2131226" cy="3197624"/>
          </a:xfrm>
          <a:prstGeom prst="rect">
            <a:avLst/>
          </a:prstGeom>
          <a:noFill/>
          <a:ln>
            <a:noFill/>
          </a:ln>
        </p:spPr>
      </p:pic>
      <p:sp>
        <p:nvSpPr>
          <p:cNvPr id="221" name="Google Shape;221;p13" descr="Star icon indicating a handout is associated with this slide"/>
          <p:cNvSpPr/>
          <p:nvPr/>
        </p:nvSpPr>
        <p:spPr>
          <a:xfrm>
            <a:off x="8105450" y="3757100"/>
            <a:ext cx="892800" cy="816300"/>
          </a:xfrm>
          <a:prstGeom prst="star5">
            <a:avLst>
              <a:gd name="adj" fmla="val 19098"/>
              <a:gd name="hf" fmla="val 105146"/>
              <a:gd name="vf" fmla="val 110557"/>
            </a:avLst>
          </a:prstGeom>
          <a:solidFill>
            <a:srgbClr val="008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1"/>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sz="3900"/>
              <a:t>Adult Attention</a:t>
            </a:r>
            <a:endParaRPr sz="3900"/>
          </a:p>
        </p:txBody>
      </p:sp>
      <p:sp>
        <p:nvSpPr>
          <p:cNvPr id="229" name="Google Shape;229;p21"/>
          <p:cNvSpPr txBox="1">
            <a:spLocks noGrp="1"/>
          </p:cNvSpPr>
          <p:nvPr>
            <p:ph type="body" idx="1"/>
          </p:nvPr>
        </p:nvSpPr>
        <p:spPr>
          <a:xfrm>
            <a:off x="297650" y="976325"/>
            <a:ext cx="8389200" cy="3942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3200"/>
              <a:buNone/>
            </a:pPr>
            <a:r>
              <a:rPr lang="en-US"/>
              <a:t>Two types of adult attention:</a:t>
            </a:r>
            <a:endParaRPr/>
          </a:p>
          <a:p>
            <a:pPr marL="0" lvl="0" indent="0" algn="l" rtl="0">
              <a:lnSpc>
                <a:spcPct val="100000"/>
              </a:lnSpc>
              <a:spcBef>
                <a:spcPts val="0"/>
              </a:spcBef>
              <a:spcAft>
                <a:spcPts val="0"/>
              </a:spcAft>
              <a:buSzPts val="3200"/>
              <a:buNone/>
            </a:pPr>
            <a:endParaRPr/>
          </a:p>
          <a:p>
            <a:pPr marL="0" lvl="0" indent="0" algn="l" rtl="0">
              <a:lnSpc>
                <a:spcPct val="100000"/>
              </a:lnSpc>
              <a:spcBef>
                <a:spcPts val="640"/>
              </a:spcBef>
              <a:spcAft>
                <a:spcPts val="0"/>
              </a:spcAft>
              <a:buNone/>
            </a:pPr>
            <a:r>
              <a:rPr lang="en-US" sz="3200" b="1" u="sng"/>
              <a:t>Non-contingent</a:t>
            </a:r>
            <a:r>
              <a:rPr lang="en-US" sz="3200" b="1">
                <a:solidFill>
                  <a:srgbClr val="008000"/>
                </a:solidFill>
              </a:rPr>
              <a:t> </a:t>
            </a:r>
            <a:r>
              <a:rPr lang="en-US" sz="3200"/>
              <a:t>– </a:t>
            </a:r>
            <a:r>
              <a:rPr lang="en-US"/>
              <a:t>A</a:t>
            </a:r>
            <a:r>
              <a:rPr lang="en-US" sz="3200"/>
              <a:t>ttention provided regardless of performance</a:t>
            </a:r>
            <a:endParaRPr sz="2800"/>
          </a:p>
          <a:p>
            <a:pPr marL="0" lvl="0" indent="0" algn="l" rtl="0">
              <a:lnSpc>
                <a:spcPct val="100000"/>
              </a:lnSpc>
              <a:spcBef>
                <a:spcPts val="640"/>
              </a:spcBef>
              <a:spcAft>
                <a:spcPts val="0"/>
              </a:spcAft>
              <a:buNone/>
            </a:pPr>
            <a:r>
              <a:rPr lang="en-US" b="1" u="sng"/>
              <a:t>Contingent</a:t>
            </a:r>
            <a:r>
              <a:rPr lang="en-US">
                <a:solidFill>
                  <a:srgbClr val="008000"/>
                </a:solidFill>
              </a:rPr>
              <a:t> </a:t>
            </a:r>
            <a:r>
              <a:rPr lang="en-US"/>
              <a:t>– Attention provided that is based on student performance of an expected behavior</a:t>
            </a:r>
            <a:endParaRPr/>
          </a:p>
        </p:txBody>
      </p:sp>
      <p:grpSp>
        <p:nvGrpSpPr>
          <p:cNvPr id="230" name="Google Shape;230;p21" descr="2 types to adult attention"/>
          <p:cNvGrpSpPr/>
          <p:nvPr/>
        </p:nvGrpSpPr>
        <p:grpSpPr>
          <a:xfrm>
            <a:off x="12700" y="4658555"/>
            <a:ext cx="9144378" cy="494469"/>
            <a:chOff x="12700" y="6211407"/>
            <a:chExt cx="9144378" cy="659292"/>
          </a:xfrm>
        </p:grpSpPr>
        <p:sp>
          <p:nvSpPr>
            <p:cNvPr id="231" name="Google Shape;231;p21"/>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2" name="Google Shape;232;p21"/>
            <p:cNvSpPr/>
            <p:nvPr/>
          </p:nvSpPr>
          <p:spPr>
            <a:xfrm>
              <a:off x="12700" y="6288897"/>
              <a:ext cx="9144378"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3" name="Google Shape;233;p21"/>
            <p:cNvSpPr/>
            <p:nvPr/>
          </p:nvSpPr>
          <p:spPr>
            <a:xfrm>
              <a:off x="12700" y="6572093"/>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4" name="Google Shape;234;p21"/>
            <p:cNvSpPr txBox="1"/>
            <p:nvPr/>
          </p:nvSpPr>
          <p:spPr>
            <a:xfrm>
              <a:off x="673596" y="6211407"/>
              <a:ext cx="1752000" cy="492600"/>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1" name="Google Shape;241;g2f79a8b7b75_0_22"/>
          <p:cNvSpPr txBox="1">
            <a:spLocks noGrp="1"/>
          </p:cNvSpPr>
          <p:nvPr>
            <p:ph type="title"/>
          </p:nvPr>
        </p:nvSpPr>
        <p:spPr>
          <a:xfrm>
            <a:off x="1471882" y="368765"/>
            <a:ext cx="7363500" cy="694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sz="3900" dirty="0"/>
              <a:t>Non-Contingent Attention</a:t>
            </a:r>
            <a:endParaRPr sz="3900" dirty="0"/>
          </a:p>
        </p:txBody>
      </p:sp>
      <p:sp>
        <p:nvSpPr>
          <p:cNvPr id="242" name="Google Shape;242;g2f79a8b7b75_0_22"/>
          <p:cNvSpPr txBox="1">
            <a:spLocks noGrp="1"/>
          </p:cNvSpPr>
          <p:nvPr>
            <p:ph type="body" idx="1"/>
          </p:nvPr>
        </p:nvSpPr>
        <p:spPr>
          <a:xfrm>
            <a:off x="457200" y="1200150"/>
            <a:ext cx="4024500" cy="3394500"/>
          </a:xfrm>
          <a:prstGeom prst="rect">
            <a:avLst/>
          </a:prstGeom>
        </p:spPr>
        <p:txBody>
          <a:bodyPr spcFirstLastPara="1" wrap="square" lIns="91425" tIns="45700" rIns="91425" bIns="45700" anchor="t" anchorCtr="0">
            <a:normAutofit/>
          </a:bodyPr>
          <a:lstStyle/>
          <a:p>
            <a:pPr marL="0" lvl="0" indent="0" algn="l" rtl="0">
              <a:spcBef>
                <a:spcPts val="640"/>
              </a:spcBef>
              <a:spcAft>
                <a:spcPts val="0"/>
              </a:spcAft>
              <a:buNone/>
            </a:pPr>
            <a:r>
              <a:rPr lang="en-US" sz="2400">
                <a:solidFill>
                  <a:schemeClr val="dk1"/>
                </a:solidFill>
              </a:rPr>
              <a:t>Consider student age and culture in selecting strategies.</a:t>
            </a:r>
            <a:endParaRPr sz="2400">
              <a:solidFill>
                <a:schemeClr val="dk1"/>
              </a:solidFill>
            </a:endParaRPr>
          </a:p>
          <a:p>
            <a:pPr marL="457200" lvl="0" indent="-381000" algn="l" rtl="0">
              <a:spcBef>
                <a:spcPts val="640"/>
              </a:spcBef>
              <a:spcAft>
                <a:spcPts val="0"/>
              </a:spcAft>
              <a:buClr>
                <a:schemeClr val="dk1"/>
              </a:buClr>
              <a:buSzPts val="2400"/>
              <a:buChar char="●"/>
            </a:pPr>
            <a:r>
              <a:rPr lang="en-US" sz="2400">
                <a:solidFill>
                  <a:schemeClr val="dk1"/>
                </a:solidFill>
              </a:rPr>
              <a:t>Circle those you use consistently</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Star those you would like to increase or add</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Add additional ideas for non-contingent attention</a:t>
            </a:r>
            <a:endParaRPr sz="2400">
              <a:solidFill>
                <a:schemeClr val="dk1"/>
              </a:solidFill>
            </a:endParaRPr>
          </a:p>
        </p:txBody>
      </p:sp>
      <p:pic>
        <p:nvPicPr>
          <p:cNvPr id="240" name="Google Shape;240;g2f79a8b7b75_0_22" descr="A white sheet with black text"/>
          <p:cNvPicPr preferRelativeResize="0"/>
          <p:nvPr/>
        </p:nvPicPr>
        <p:blipFill rotWithShape="1">
          <a:blip r:embed="rId3">
            <a:alphaModFix/>
          </a:blip>
          <a:srcRect l="45661"/>
          <a:stretch/>
        </p:blipFill>
        <p:spPr>
          <a:xfrm>
            <a:off x="4572000" y="1200150"/>
            <a:ext cx="4284207" cy="3511100"/>
          </a:xfrm>
          <a:prstGeom prst="rect">
            <a:avLst/>
          </a:prstGeom>
          <a:noFill/>
          <a:ln w="9525" cap="flat" cmpd="sng">
            <a:solidFill>
              <a:srgbClr val="000000"/>
            </a:solidFill>
            <a:prstDash val="solid"/>
            <a:round/>
            <a:headEnd type="none" w="sm" len="sm"/>
            <a:tailEnd type="none" w="sm" len="sm"/>
          </a:ln>
        </p:spPr>
      </p:pic>
      <p:sp>
        <p:nvSpPr>
          <p:cNvPr id="243" name="Google Shape;243;g2f79a8b7b75_0_22" descr="Star icon indicating a handout is associated with this slide"/>
          <p:cNvSpPr/>
          <p:nvPr/>
        </p:nvSpPr>
        <p:spPr>
          <a:xfrm>
            <a:off x="8105450" y="3757100"/>
            <a:ext cx="892800" cy="816300"/>
          </a:xfrm>
          <a:prstGeom prst="star5">
            <a:avLst>
              <a:gd name="adj" fmla="val 19098"/>
              <a:gd name="hf" fmla="val 105146"/>
              <a:gd name="vf" fmla="val 110557"/>
            </a:avLst>
          </a:prstGeom>
          <a:solidFill>
            <a:srgbClr val="008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4"/>
          <p:cNvSpPr txBox="1">
            <a:spLocks noGrp="1"/>
          </p:cNvSpPr>
          <p:nvPr>
            <p:ph type="title" idx="4294967295"/>
          </p:nvPr>
        </p:nvSpPr>
        <p:spPr>
          <a:xfrm>
            <a:off x="607675" y="0"/>
            <a:ext cx="8229600" cy="857400"/>
          </a:xfrm>
          <a:prstGeom prst="rect">
            <a:avLst/>
          </a:prstGeom>
          <a:noFill/>
          <a:ln>
            <a:noFill/>
          </a:ln>
        </p:spPr>
        <p:txBody>
          <a:bodyPr spcFirstLastPara="1" wrap="square" lIns="91425" tIns="45700" rIns="91425" bIns="45700" anchor="b" anchorCtr="0">
            <a:normAutofit fontScale="90000"/>
          </a:bodyPr>
          <a:lstStyle/>
          <a:p>
            <a:pPr marL="0" marR="0" lvl="0" indent="0" algn="ctr" rtl="0">
              <a:lnSpc>
                <a:spcPct val="100000"/>
              </a:lnSpc>
              <a:spcBef>
                <a:spcPts val="0"/>
              </a:spcBef>
              <a:spcAft>
                <a:spcPts val="0"/>
              </a:spcAft>
              <a:buClr>
                <a:schemeClr val="dk1"/>
              </a:buClr>
              <a:buSzPct val="112821"/>
              <a:buFont typeface="Calibri"/>
              <a:buNone/>
            </a:pPr>
            <a:r>
              <a:rPr lang="en-US" sz="3900"/>
              <a:t>Contingent Attention: Effective Feedback </a:t>
            </a:r>
            <a:endParaRPr sz="3900"/>
          </a:p>
        </p:txBody>
      </p:sp>
      <p:pic>
        <p:nvPicPr>
          <p:cNvPr id="250" name="Google Shape;250;p14" descr="A diagram of a customer feedback"/>
          <p:cNvPicPr preferRelativeResize="0"/>
          <p:nvPr/>
        </p:nvPicPr>
        <p:blipFill rotWithShape="1">
          <a:blip r:embed="rId3">
            <a:alphaModFix/>
          </a:blip>
          <a:srcRect/>
          <a:stretch/>
        </p:blipFill>
        <p:spPr>
          <a:xfrm>
            <a:off x="553425" y="1183875"/>
            <a:ext cx="3927725" cy="3142925"/>
          </a:xfrm>
          <a:prstGeom prst="rect">
            <a:avLst/>
          </a:prstGeom>
          <a:noFill/>
          <a:ln>
            <a:noFill/>
          </a:ln>
        </p:spPr>
      </p:pic>
      <p:pic>
        <p:nvPicPr>
          <p:cNvPr id="251" name="Google Shape;251;p14" descr="A teacher teaching students in a classroom"/>
          <p:cNvPicPr preferRelativeResize="0"/>
          <p:nvPr/>
        </p:nvPicPr>
        <p:blipFill>
          <a:blip r:embed="rId4">
            <a:alphaModFix/>
          </a:blip>
          <a:stretch>
            <a:fillRect/>
          </a:stretch>
        </p:blipFill>
        <p:spPr>
          <a:xfrm>
            <a:off x="5877525" y="1183875"/>
            <a:ext cx="2116943" cy="3142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7"/>
          <p:cNvSpPr txBox="1">
            <a:spLocks noGrp="1"/>
          </p:cNvSpPr>
          <p:nvPr>
            <p:ph type="title"/>
          </p:nvPr>
        </p:nvSpPr>
        <p:spPr>
          <a:xfrm>
            <a:off x="545050" y="13683"/>
            <a:ext cx="8229600" cy="7275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00000"/>
              </a:lnSpc>
              <a:spcBef>
                <a:spcPts val="0"/>
              </a:spcBef>
              <a:spcAft>
                <a:spcPts val="0"/>
              </a:spcAft>
              <a:buClr>
                <a:schemeClr val="dk1"/>
              </a:buClr>
              <a:buSzPct val="40909"/>
              <a:buNone/>
            </a:pPr>
            <a:r>
              <a:rPr lang="en-US"/>
              <a:t>ABC Chart for Behavior</a:t>
            </a:r>
            <a:endParaRPr/>
          </a:p>
        </p:txBody>
      </p:sp>
      <p:graphicFrame>
        <p:nvGraphicFramePr>
          <p:cNvPr id="258" name="Google Shape;258;p17"/>
          <p:cNvGraphicFramePr/>
          <p:nvPr>
            <p:extLst>
              <p:ext uri="{D42A27DB-BD31-4B8C-83A1-F6EECF244321}">
                <p14:modId xmlns:p14="http://schemas.microsoft.com/office/powerpoint/2010/main" val="1612615905"/>
              </p:ext>
            </p:extLst>
          </p:nvPr>
        </p:nvGraphicFramePr>
        <p:xfrm>
          <a:off x="1040350" y="1026300"/>
          <a:ext cx="7239000" cy="3291780"/>
        </p:xfrm>
        <a:graphic>
          <a:graphicData uri="http://schemas.openxmlformats.org/drawingml/2006/table">
            <a:tbl>
              <a:tblPr firstRow="1">
                <a:noFill/>
                <a:tableStyleId>{827E7360-C2E2-4DB6-B6DC-1CFD8FC711CB}</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sz="2400">
                          <a:solidFill>
                            <a:schemeClr val="lt1"/>
                          </a:solidFill>
                        </a:rPr>
                        <a:t>Antecedent</a:t>
                      </a:r>
                      <a:endParaRPr sz="2400">
                        <a:solidFill>
                          <a:schemeClr val="lt1"/>
                        </a:solidFill>
                      </a:endParaRPr>
                    </a:p>
                  </a:txBody>
                  <a:tcPr marL="91425" marR="91425" marT="91425" marB="91425">
                    <a:lnB w="9525" cap="flat" cmpd="sng">
                      <a:solidFill>
                        <a:srgbClr val="1155CC"/>
                      </a:solidFill>
                      <a:prstDash val="solid"/>
                      <a:round/>
                      <a:headEnd type="none" w="sm" len="sm"/>
                      <a:tailEnd type="none" w="sm" len="sm"/>
                    </a:lnB>
                    <a:solidFill>
                      <a:srgbClr val="1155CC"/>
                    </a:solidFill>
                  </a:tcPr>
                </a:tc>
                <a:tc>
                  <a:txBody>
                    <a:bodyPr/>
                    <a:lstStyle/>
                    <a:p>
                      <a:pPr marL="0" lvl="0" indent="0" algn="ctr" rtl="0">
                        <a:spcBef>
                          <a:spcPts val="0"/>
                        </a:spcBef>
                        <a:spcAft>
                          <a:spcPts val="0"/>
                        </a:spcAft>
                        <a:buNone/>
                      </a:pPr>
                      <a:r>
                        <a:rPr lang="en-US" sz="2400">
                          <a:solidFill>
                            <a:schemeClr val="lt1"/>
                          </a:solidFill>
                        </a:rPr>
                        <a:t>Behavior</a:t>
                      </a:r>
                      <a:endParaRPr sz="2400">
                        <a:solidFill>
                          <a:schemeClr val="lt1"/>
                        </a:solidFill>
                      </a:endParaRPr>
                    </a:p>
                  </a:txBody>
                  <a:tcPr marL="91425" marR="91425" marT="91425" marB="91425">
                    <a:solidFill>
                      <a:srgbClr val="1155CC"/>
                    </a:solidFill>
                  </a:tcPr>
                </a:tc>
                <a:tc>
                  <a:txBody>
                    <a:bodyPr/>
                    <a:lstStyle/>
                    <a:p>
                      <a:pPr marL="0" lvl="0" indent="0" algn="ctr" rtl="0">
                        <a:spcBef>
                          <a:spcPts val="0"/>
                        </a:spcBef>
                        <a:spcAft>
                          <a:spcPts val="0"/>
                        </a:spcAft>
                        <a:buNone/>
                      </a:pPr>
                      <a:r>
                        <a:rPr lang="en-US" sz="2400">
                          <a:solidFill>
                            <a:schemeClr val="lt1"/>
                          </a:solidFill>
                        </a:rPr>
                        <a:t>Consequence</a:t>
                      </a:r>
                      <a:endParaRPr sz="2400">
                        <a:solidFill>
                          <a:schemeClr val="lt1"/>
                        </a:solidFill>
                      </a:endParaRPr>
                    </a:p>
                  </a:txBody>
                  <a:tcPr marL="91425" marR="91425" marT="91425" marB="91425">
                    <a:solidFill>
                      <a:srgbClr val="1155CC"/>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2400"/>
                        <a:t>Event that signals or triggers the behavior</a:t>
                      </a:r>
                      <a:endParaRPr sz="2400"/>
                    </a:p>
                  </a:txBody>
                  <a:tcPr marL="91425" marR="91425" marT="91425" marB="91425">
                    <a:lnL w="9525" cap="flat" cmpd="sng">
                      <a:solidFill>
                        <a:srgbClr val="1155CC"/>
                      </a:solidFill>
                      <a:prstDash val="solid"/>
                      <a:round/>
                      <a:headEnd type="none" w="sm" len="sm"/>
                      <a:tailEnd type="none" w="sm" len="sm"/>
                    </a:lnL>
                    <a:lnR w="9525" cap="flat" cmpd="sng">
                      <a:solidFill>
                        <a:srgbClr val="1155CC"/>
                      </a:solidFill>
                      <a:prstDash val="solid"/>
                      <a:round/>
                      <a:headEnd type="none" w="sm" len="sm"/>
                      <a:tailEnd type="none" w="sm" len="sm"/>
                    </a:lnR>
                    <a:lnT w="9525" cap="flat" cmpd="sng">
                      <a:solidFill>
                        <a:srgbClr val="1155CC"/>
                      </a:solidFill>
                      <a:prstDash val="solid"/>
                      <a:round/>
                      <a:headEnd type="none" w="sm" len="sm"/>
                      <a:tailEnd type="none" w="sm" len="sm"/>
                    </a:lnT>
                    <a:lnB w="9525" cap="flat" cmpd="sng">
                      <a:solidFill>
                        <a:srgbClr val="1155CC"/>
                      </a:solidFill>
                      <a:prstDash val="solid"/>
                      <a:round/>
                      <a:headEnd type="none" w="sm" len="sm"/>
                      <a:tailEnd type="none" w="sm" len="sm"/>
                    </a:lnB>
                  </a:tcPr>
                </a:tc>
                <a:tc>
                  <a:txBody>
                    <a:bodyPr/>
                    <a:lstStyle/>
                    <a:p>
                      <a:pPr marL="0" lvl="0" indent="0" algn="l" rtl="0">
                        <a:spcBef>
                          <a:spcPts val="0"/>
                        </a:spcBef>
                        <a:spcAft>
                          <a:spcPts val="0"/>
                        </a:spcAft>
                        <a:buNone/>
                      </a:pPr>
                      <a:r>
                        <a:rPr lang="en-US" sz="2400"/>
                        <a:t>An observable act. What the student does.</a:t>
                      </a:r>
                      <a:endParaRPr sz="2400"/>
                    </a:p>
                  </a:txBody>
                  <a:tcPr marL="91425" marR="91425" marT="91425" marB="91425">
                    <a:lnL w="9525" cap="flat" cmpd="sng">
                      <a:solidFill>
                        <a:srgbClr val="1155CC"/>
                      </a:solidFill>
                      <a:prstDash val="solid"/>
                      <a:round/>
                      <a:headEnd type="none" w="sm" len="sm"/>
                      <a:tailEnd type="none" w="sm" len="sm"/>
                    </a:lnL>
                  </a:tcPr>
                </a:tc>
                <a:tc>
                  <a:txBody>
                    <a:bodyPr/>
                    <a:lstStyle/>
                    <a:p>
                      <a:pPr marL="0" lvl="0" indent="0" algn="l" rtl="0">
                        <a:spcBef>
                          <a:spcPts val="0"/>
                        </a:spcBef>
                        <a:spcAft>
                          <a:spcPts val="0"/>
                        </a:spcAft>
                        <a:buNone/>
                      </a:pPr>
                      <a:r>
                        <a:rPr lang="en-US" sz="2400" dirty="0"/>
                        <a:t>Event that occurs immediately following the behavior. Often impacts future occurrence.</a:t>
                      </a:r>
                      <a:endParaRPr sz="2400" dirty="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g3d5137ea1a6_3_1"/>
          <p:cNvSpPr txBox="1">
            <a:spLocks noGrp="1"/>
          </p:cNvSpPr>
          <p:nvPr>
            <p:ph type="title"/>
          </p:nvPr>
        </p:nvSpPr>
        <p:spPr>
          <a:xfrm>
            <a:off x="1569250" y="154509"/>
            <a:ext cx="6172200" cy="643200"/>
          </a:xfrm>
          <a:prstGeom prst="rect">
            <a:avLst/>
          </a:prstGeom>
          <a:noFill/>
          <a:ln>
            <a:noFill/>
          </a:ln>
        </p:spPr>
        <p:txBody>
          <a:bodyPr spcFirstLastPara="1" wrap="square" lIns="68575" tIns="34275" rIns="68575" bIns="34275" anchor="ctr" anchorCtr="0">
            <a:normAutofit fontScale="90000"/>
          </a:bodyPr>
          <a:lstStyle/>
          <a:p>
            <a:pPr marL="0" lvl="0" indent="0" algn="ctr" rtl="0">
              <a:spcBef>
                <a:spcPts val="0"/>
              </a:spcBef>
              <a:spcAft>
                <a:spcPts val="0"/>
              </a:spcAft>
              <a:buClr>
                <a:srgbClr val="008000"/>
              </a:buClr>
              <a:buSzPct val="100000"/>
              <a:buFont typeface="Garamond"/>
              <a:buNone/>
            </a:pPr>
            <a:br>
              <a:rPr lang="en-US" sz="3000" dirty="0">
                <a:solidFill>
                  <a:srgbClr val="008000"/>
                </a:solidFill>
              </a:rPr>
            </a:br>
            <a:r>
              <a:rPr lang="en-US" sz="4333" dirty="0"/>
              <a:t>Specific, Positive</a:t>
            </a:r>
            <a:r>
              <a:rPr lang="en-US" sz="4333" dirty="0">
                <a:solidFill>
                  <a:schemeClr val="dk1"/>
                </a:solidFill>
              </a:rPr>
              <a:t> Feedback Defined </a:t>
            </a:r>
            <a:endParaRPr sz="5733" dirty="0"/>
          </a:p>
        </p:txBody>
      </p:sp>
      <p:sp>
        <p:nvSpPr>
          <p:cNvPr id="265" name="Google Shape;265;g3d5137ea1a6_3_1"/>
          <p:cNvSpPr txBox="1">
            <a:spLocks noGrp="1"/>
          </p:cNvSpPr>
          <p:nvPr>
            <p:ph type="body" idx="1"/>
          </p:nvPr>
        </p:nvSpPr>
        <p:spPr>
          <a:xfrm>
            <a:off x="450600" y="1669075"/>
            <a:ext cx="8242800" cy="254580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SzPts val="2800"/>
              <a:buNone/>
            </a:pPr>
            <a:r>
              <a:rPr lang="en-US" sz="2500" b="1"/>
              <a:t>specific, positive Feedback:</a:t>
            </a:r>
            <a:r>
              <a:rPr lang="en-US" sz="2500">
                <a:solidFill>
                  <a:schemeClr val="dk1"/>
                </a:solidFill>
              </a:rPr>
              <a:t> </a:t>
            </a:r>
            <a:r>
              <a:rPr lang="en-US" sz="2500"/>
              <a:t>verbal</a:t>
            </a:r>
            <a:r>
              <a:rPr lang="en-US" sz="2500">
                <a:solidFill>
                  <a:schemeClr val="dk1"/>
                </a:solidFill>
              </a:rPr>
              <a:t> reinforcement that provides specific information on why behavior was successful, while providing social reinforcement </a:t>
            </a:r>
            <a:r>
              <a:rPr lang="en-US" sz="2500"/>
              <a:t>that is likely to</a:t>
            </a:r>
            <a:r>
              <a:rPr lang="en-US" sz="2500">
                <a:solidFill>
                  <a:schemeClr val="dk1"/>
                </a:solidFill>
              </a:rPr>
              <a:t> </a:t>
            </a:r>
            <a:r>
              <a:rPr lang="en-US" sz="2500"/>
              <a:t>increase the behavior in the future</a:t>
            </a:r>
            <a:r>
              <a:rPr lang="en-US" sz="2500">
                <a:solidFill>
                  <a:schemeClr val="dk1"/>
                </a:solidFill>
              </a:rPr>
              <a:t>.</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23"/>
          <p:cNvSpPr txBox="1">
            <a:spLocks noGrp="1"/>
          </p:cNvSpPr>
          <p:nvPr>
            <p:ph type="title"/>
          </p:nvPr>
        </p:nvSpPr>
        <p:spPr>
          <a:xfrm>
            <a:off x="457200" y="205978"/>
            <a:ext cx="8229600" cy="8574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dirty="0"/>
              <a:t>Specific, Positive Feedback: Core Components</a:t>
            </a:r>
            <a:endParaRPr dirty="0"/>
          </a:p>
        </p:txBody>
      </p:sp>
      <p:sp>
        <p:nvSpPr>
          <p:cNvPr id="272" name="Google Shape;272;p23"/>
          <p:cNvSpPr txBox="1">
            <a:spLocks noGrp="1"/>
          </p:cNvSpPr>
          <p:nvPr>
            <p:ph type="body" idx="1"/>
          </p:nvPr>
        </p:nvSpPr>
        <p:spPr>
          <a:xfrm>
            <a:off x="457200" y="1200150"/>
            <a:ext cx="8229600" cy="3394500"/>
          </a:xfrm>
          <a:prstGeom prst="rect">
            <a:avLst/>
          </a:prstGeom>
        </p:spPr>
        <p:txBody>
          <a:bodyPr spcFirstLastPara="1" wrap="square" lIns="91425" tIns="45700" rIns="91425" bIns="45700" anchor="t" anchorCtr="0">
            <a:normAutofit/>
          </a:bodyPr>
          <a:lstStyle/>
          <a:p>
            <a:pPr marL="457200" lvl="0" indent="-431800" algn="l" rtl="0">
              <a:spcBef>
                <a:spcPts val="640"/>
              </a:spcBef>
              <a:spcAft>
                <a:spcPts val="0"/>
              </a:spcAft>
              <a:buSzPts val="3200"/>
              <a:buAutoNum type="arabicPeriod"/>
            </a:pPr>
            <a:r>
              <a:rPr lang="en-US" dirty="0"/>
              <a:t>Contingent on student performing behavioral expectation.</a:t>
            </a:r>
            <a:endParaRPr dirty="0"/>
          </a:p>
          <a:p>
            <a:pPr marL="457200" lvl="0" indent="-431800" algn="l" rtl="0">
              <a:spcBef>
                <a:spcPts val="0"/>
              </a:spcBef>
              <a:spcAft>
                <a:spcPts val="0"/>
              </a:spcAft>
              <a:buSzPts val="3200"/>
              <a:buAutoNum type="arabicPeriod"/>
            </a:pPr>
            <a:r>
              <a:rPr lang="en-US" dirty="0"/>
              <a:t>Delivered immediately following the behavior.</a:t>
            </a:r>
            <a:endParaRPr dirty="0"/>
          </a:p>
          <a:p>
            <a:pPr marL="457200" lvl="0" indent="-431800" algn="l" rtl="0">
              <a:spcBef>
                <a:spcPts val="0"/>
              </a:spcBef>
              <a:spcAft>
                <a:spcPts val="0"/>
              </a:spcAft>
              <a:buSzPts val="3200"/>
              <a:buAutoNum type="arabicPeriod"/>
            </a:pPr>
            <a:r>
              <a:rPr lang="en-US" dirty="0"/>
              <a:t>Specifically describes what the student did that met the expectation.</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g3d5137ea1a6_3_193"/>
          <p:cNvSpPr txBox="1">
            <a:spLocks noGrp="1"/>
          </p:cNvSpPr>
          <p:nvPr>
            <p:ph type="title" idx="4294967295"/>
          </p:nvPr>
        </p:nvSpPr>
        <p:spPr>
          <a:xfrm>
            <a:off x="880100" y="402506"/>
            <a:ext cx="7200900" cy="930900"/>
          </a:xfrm>
          <a:prstGeom prst="rect">
            <a:avLst/>
          </a:prstGeom>
          <a:noFill/>
          <a:ln>
            <a:noFill/>
          </a:ln>
        </p:spPr>
        <p:txBody>
          <a:bodyPr spcFirstLastPara="1" wrap="square" lIns="68575" tIns="34275" rIns="68575" bIns="34275" anchor="ctr" anchorCtr="0">
            <a:normAutofit/>
          </a:bodyPr>
          <a:lstStyle/>
          <a:p>
            <a:pPr marL="0" lvl="0" indent="0" algn="ctr" rtl="0">
              <a:spcBef>
                <a:spcPts val="0"/>
              </a:spcBef>
              <a:spcAft>
                <a:spcPts val="0"/>
              </a:spcAft>
              <a:buClr>
                <a:schemeClr val="dk1"/>
              </a:buClr>
              <a:buSzPts val="3300"/>
              <a:buFont typeface="Garamond"/>
              <a:buNone/>
            </a:pPr>
            <a:r>
              <a:rPr lang="en-US" sz="3900" dirty="0"/>
              <a:t>Specific, Positive</a:t>
            </a:r>
            <a:r>
              <a:rPr lang="en-US" sz="3900" dirty="0">
                <a:solidFill>
                  <a:schemeClr val="dk1"/>
                </a:solidFill>
              </a:rPr>
              <a:t> Feedback</a:t>
            </a:r>
            <a:endParaRPr sz="3900" dirty="0"/>
          </a:p>
        </p:txBody>
      </p:sp>
      <p:sp>
        <p:nvSpPr>
          <p:cNvPr id="279" name="Google Shape;279;g3d5137ea1a6_3_193"/>
          <p:cNvSpPr txBox="1">
            <a:spLocks noGrp="1"/>
          </p:cNvSpPr>
          <p:nvPr>
            <p:ph type="body" idx="4294967295"/>
          </p:nvPr>
        </p:nvSpPr>
        <p:spPr>
          <a:xfrm>
            <a:off x="402975" y="1410475"/>
            <a:ext cx="8401500" cy="3150000"/>
          </a:xfrm>
          <a:prstGeom prst="rect">
            <a:avLst/>
          </a:prstGeom>
          <a:noFill/>
          <a:ln>
            <a:noFill/>
          </a:ln>
        </p:spPr>
        <p:txBody>
          <a:bodyPr spcFirstLastPara="1" wrap="square" lIns="68575" tIns="34275" rIns="68575" bIns="34275" anchor="t" anchorCtr="0">
            <a:noAutofit/>
          </a:bodyPr>
          <a:lstStyle/>
          <a:p>
            <a:pPr marL="457200" lvl="0" indent="-381000" algn="l" rtl="0">
              <a:spcBef>
                <a:spcPts val="640"/>
              </a:spcBef>
              <a:spcAft>
                <a:spcPts val="0"/>
              </a:spcAft>
              <a:buSzPts val="2400"/>
              <a:buChar char="•"/>
            </a:pPr>
            <a:r>
              <a:rPr lang="en-US" sz="2400" dirty="0"/>
              <a:t>Essential to change and sustain behavior.</a:t>
            </a:r>
            <a:endParaRPr sz="2400" dirty="0"/>
          </a:p>
          <a:p>
            <a:pPr marL="457200" lvl="0" indent="-381000" algn="l" rtl="0">
              <a:spcBef>
                <a:spcPts val="640"/>
              </a:spcBef>
              <a:spcAft>
                <a:spcPts val="0"/>
              </a:spcAft>
              <a:buSzPts val="2400"/>
              <a:buChar char="•"/>
            </a:pPr>
            <a:r>
              <a:rPr lang="en-US" sz="2400" dirty="0"/>
              <a:t>Recognizes successes or efforts at tasks that are difficult for the child.</a:t>
            </a:r>
            <a:endParaRPr sz="2400" dirty="0"/>
          </a:p>
          <a:p>
            <a:pPr marL="457200" lvl="0" indent="-381000" algn="l" rtl="0">
              <a:spcBef>
                <a:spcPts val="640"/>
              </a:spcBef>
              <a:spcAft>
                <a:spcPts val="0"/>
              </a:spcAft>
              <a:buSzPts val="2400"/>
              <a:buChar char="•"/>
            </a:pPr>
            <a:r>
              <a:rPr lang="en-US" sz="2400" dirty="0"/>
              <a:t>While general praise contributes to a pleasant classroom, it is insufficient to build and sustain desired behavior.</a:t>
            </a:r>
            <a:endParaRPr sz="2400" dirty="0"/>
          </a:p>
          <a:p>
            <a:pPr marL="457200" lvl="0" indent="-381000" algn="l" rtl="0">
              <a:spcBef>
                <a:spcPts val="640"/>
              </a:spcBef>
              <a:spcAft>
                <a:spcPts val="0"/>
              </a:spcAft>
              <a:buSzPts val="2400"/>
              <a:buChar char="•"/>
            </a:pPr>
            <a:r>
              <a:rPr lang="en-US" sz="2400" dirty="0"/>
              <a:t>Students need clear, specific, positive feedback on the quality of their expectations following behavior.</a:t>
            </a:r>
            <a:endParaRPr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3d5137ea1a6_3_385"/>
          <p:cNvSpPr txBox="1">
            <a:spLocks noGrp="1"/>
          </p:cNvSpPr>
          <p:nvPr>
            <p:ph type="title" idx="4294967295"/>
          </p:nvPr>
        </p:nvSpPr>
        <p:spPr>
          <a:xfrm>
            <a:off x="457200" y="467267"/>
            <a:ext cx="8214000" cy="738300"/>
          </a:xfrm>
          <a:prstGeom prst="rect">
            <a:avLst/>
          </a:prstGeom>
          <a:no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2160"/>
              <a:buFont typeface="Garamond"/>
              <a:buNone/>
            </a:pPr>
            <a:r>
              <a:rPr lang="en-US" sz="3900">
                <a:solidFill>
                  <a:schemeClr val="dk1"/>
                </a:solidFill>
              </a:rPr>
              <a:t>Effective Positive Feedback</a:t>
            </a:r>
            <a:br>
              <a:rPr lang="en-US" sz="3960" b="1">
                <a:solidFill>
                  <a:srgbClr val="62721F"/>
                </a:solidFill>
              </a:rPr>
            </a:br>
            <a:endParaRPr sz="3960" b="1">
              <a:solidFill>
                <a:srgbClr val="62721F"/>
              </a:solidFill>
            </a:endParaRPr>
          </a:p>
        </p:txBody>
      </p:sp>
      <p:sp>
        <p:nvSpPr>
          <p:cNvPr id="286" name="Google Shape;286;g3d5137ea1a6_3_385"/>
          <p:cNvSpPr txBox="1">
            <a:spLocks noGrp="1"/>
          </p:cNvSpPr>
          <p:nvPr>
            <p:ph type="body" idx="4294967295"/>
          </p:nvPr>
        </p:nvSpPr>
        <p:spPr>
          <a:xfrm>
            <a:off x="222900" y="1010050"/>
            <a:ext cx="8921100" cy="2900400"/>
          </a:xfrm>
          <a:prstGeom prst="rect">
            <a:avLst/>
          </a:prstGeom>
          <a:noFill/>
          <a:ln>
            <a:noFill/>
          </a:ln>
        </p:spPr>
        <p:txBody>
          <a:bodyPr spcFirstLastPara="1" wrap="square" lIns="68575" tIns="34275" rIns="68575" bIns="34275" anchor="t" anchorCtr="0">
            <a:normAutofit fontScale="25000" lnSpcReduction="20000"/>
          </a:bodyPr>
          <a:lstStyle/>
          <a:p>
            <a:pPr marL="0" lvl="0" indent="0" algn="l" rtl="0">
              <a:lnSpc>
                <a:spcPct val="80000"/>
              </a:lnSpc>
              <a:spcBef>
                <a:spcPts val="0"/>
              </a:spcBef>
              <a:spcAft>
                <a:spcPts val="0"/>
              </a:spcAft>
              <a:buClr>
                <a:srgbClr val="62721F"/>
              </a:buClr>
              <a:buSzPct val="28797"/>
              <a:buNone/>
            </a:pPr>
            <a:r>
              <a:rPr lang="en-US" sz="9723">
                <a:solidFill>
                  <a:schemeClr val="dk1"/>
                </a:solidFill>
              </a:rPr>
              <a:t>1. Specifically describe the behavior.</a:t>
            </a:r>
            <a:endParaRPr sz="9723">
              <a:solidFill>
                <a:schemeClr val="dk1"/>
              </a:solidFill>
            </a:endParaRPr>
          </a:p>
          <a:p>
            <a:pPr marL="0" lvl="0" indent="0" algn="l" rtl="0">
              <a:lnSpc>
                <a:spcPct val="80000"/>
              </a:lnSpc>
              <a:spcBef>
                <a:spcPts val="0"/>
              </a:spcBef>
              <a:spcAft>
                <a:spcPts val="0"/>
              </a:spcAft>
              <a:buClr>
                <a:srgbClr val="62721F"/>
              </a:buClr>
              <a:buSzPct val="28797"/>
              <a:buNone/>
            </a:pPr>
            <a:endParaRPr sz="9723"/>
          </a:p>
          <a:p>
            <a:pPr marL="342900" lvl="1" indent="0" algn="l" rtl="0">
              <a:lnSpc>
                <a:spcPct val="80000"/>
              </a:lnSpc>
              <a:spcBef>
                <a:spcPts val="900"/>
              </a:spcBef>
              <a:spcAft>
                <a:spcPts val="0"/>
              </a:spcAft>
              <a:buClr>
                <a:schemeClr val="dk1"/>
              </a:buClr>
              <a:buSzPct val="28797"/>
              <a:buNone/>
            </a:pPr>
            <a:r>
              <a:rPr lang="en-US" sz="9723" i="1">
                <a:solidFill>
                  <a:srgbClr val="FF0000"/>
                </a:solidFill>
              </a:rPr>
              <a:t>“Thank you for getting your materials out quickly and beginning your work.”</a:t>
            </a:r>
            <a:endParaRPr sz="9723" i="1">
              <a:solidFill>
                <a:srgbClr val="FF0000"/>
              </a:solidFill>
            </a:endParaRPr>
          </a:p>
          <a:p>
            <a:pPr marL="342900" lvl="1" indent="342900" algn="l" rtl="0">
              <a:lnSpc>
                <a:spcPct val="80000"/>
              </a:lnSpc>
              <a:spcBef>
                <a:spcPts val="900"/>
              </a:spcBef>
              <a:spcAft>
                <a:spcPts val="0"/>
              </a:spcAft>
              <a:buClr>
                <a:schemeClr val="dk1"/>
              </a:buClr>
              <a:buSzPct val="28797"/>
              <a:buNone/>
            </a:pPr>
            <a:endParaRPr sz="9723" i="1">
              <a:solidFill>
                <a:srgbClr val="FF0000"/>
              </a:solidFill>
            </a:endParaRPr>
          </a:p>
          <a:p>
            <a:pPr marL="0" lvl="0" indent="0" algn="l" rtl="0">
              <a:spcBef>
                <a:spcPts val="0"/>
              </a:spcBef>
              <a:spcAft>
                <a:spcPts val="0"/>
              </a:spcAft>
              <a:buClr>
                <a:schemeClr val="dk1"/>
              </a:buClr>
              <a:buSzPts val="525"/>
              <a:buNone/>
            </a:pPr>
            <a:r>
              <a:rPr lang="en-US" sz="9723">
                <a:solidFill>
                  <a:schemeClr val="dk1"/>
                </a:solidFill>
              </a:rPr>
              <a:t>2. Provide a rationale by stating the expectation.</a:t>
            </a:r>
            <a:endParaRPr sz="9723">
              <a:solidFill>
                <a:schemeClr val="dk1"/>
              </a:solidFill>
            </a:endParaRPr>
          </a:p>
          <a:p>
            <a:pPr marL="0" lvl="0" indent="0" algn="l" rtl="0">
              <a:spcBef>
                <a:spcPts val="0"/>
              </a:spcBef>
              <a:spcAft>
                <a:spcPts val="0"/>
              </a:spcAft>
              <a:buClr>
                <a:schemeClr val="dk1"/>
              </a:buClr>
              <a:buSzPts val="525"/>
              <a:buNone/>
            </a:pPr>
            <a:endParaRPr sz="9723"/>
          </a:p>
          <a:p>
            <a:pPr marL="0" lvl="0" indent="342900" algn="l" rtl="0">
              <a:spcBef>
                <a:spcPts val="0"/>
              </a:spcBef>
              <a:spcAft>
                <a:spcPts val="0"/>
              </a:spcAft>
              <a:buClr>
                <a:schemeClr val="dk1"/>
              </a:buClr>
              <a:buSzPts val="525"/>
              <a:buNone/>
            </a:pPr>
            <a:r>
              <a:rPr lang="en-US" sz="9723" i="1">
                <a:solidFill>
                  <a:srgbClr val="FF0000"/>
                </a:solidFill>
              </a:rPr>
              <a:t>“You are being responsible.”</a:t>
            </a:r>
            <a:endParaRPr sz="9723" i="1">
              <a:solidFill>
                <a:srgbClr val="FF0000"/>
              </a:solidFill>
            </a:endParaRPr>
          </a:p>
          <a:p>
            <a:pPr marL="0" lvl="0" indent="342900" algn="l" rtl="0">
              <a:spcBef>
                <a:spcPts val="0"/>
              </a:spcBef>
              <a:spcAft>
                <a:spcPts val="0"/>
              </a:spcAft>
              <a:buClr>
                <a:schemeClr val="dk1"/>
              </a:buClr>
              <a:buSzPts val="525"/>
              <a:buNone/>
            </a:pPr>
            <a:endParaRPr sz="9723" i="1">
              <a:solidFill>
                <a:srgbClr val="FF0000"/>
              </a:solidFill>
            </a:endParaRPr>
          </a:p>
          <a:p>
            <a:pPr marL="0" lvl="0" indent="0" algn="l" rtl="0">
              <a:spcBef>
                <a:spcPts val="0"/>
              </a:spcBef>
              <a:spcAft>
                <a:spcPts val="0"/>
              </a:spcAft>
              <a:buClr>
                <a:schemeClr val="dk1"/>
              </a:buClr>
              <a:buSzPts val="525"/>
              <a:buNone/>
            </a:pPr>
            <a:r>
              <a:rPr lang="en-US" sz="9723">
                <a:solidFill>
                  <a:schemeClr val="dk1"/>
                </a:solidFill>
              </a:rPr>
              <a:t>3. Optional: May include a tangi</a:t>
            </a:r>
            <a:r>
              <a:rPr lang="en-US" sz="9723"/>
              <a:t>ble reinforcement.</a:t>
            </a:r>
            <a:endParaRPr sz="9723">
              <a:solidFill>
                <a:schemeClr val="dk1"/>
              </a:solidFill>
            </a:endParaRPr>
          </a:p>
          <a:p>
            <a:pPr marL="0" lvl="0" indent="0" algn="l" rtl="0">
              <a:spcBef>
                <a:spcPts val="0"/>
              </a:spcBef>
              <a:spcAft>
                <a:spcPts val="0"/>
              </a:spcAft>
              <a:buClr>
                <a:schemeClr val="dk1"/>
              </a:buClr>
              <a:buSzPts val="525"/>
              <a:buNone/>
            </a:pPr>
            <a:endParaRPr sz="9723"/>
          </a:p>
          <a:p>
            <a:pPr marL="0" lvl="0" indent="342900" algn="l" rtl="0">
              <a:spcBef>
                <a:spcPts val="0"/>
              </a:spcBef>
              <a:spcAft>
                <a:spcPts val="0"/>
              </a:spcAft>
              <a:buClr>
                <a:schemeClr val="dk1"/>
              </a:buClr>
              <a:buSzPts val="525"/>
              <a:buNone/>
            </a:pPr>
            <a:r>
              <a:rPr lang="en-US" sz="9723" i="1">
                <a:solidFill>
                  <a:srgbClr val="FF0000"/>
                </a:solidFill>
              </a:rPr>
              <a:t>“You have earned a Bulldog Buck.”</a:t>
            </a:r>
            <a:endParaRPr sz="9723" i="1">
              <a:solidFill>
                <a:srgbClr val="FF0000"/>
              </a:solidFill>
            </a:endParaRPr>
          </a:p>
          <a:p>
            <a:pPr marL="0" lvl="0" indent="0" algn="l" rtl="0">
              <a:spcBef>
                <a:spcPts val="0"/>
              </a:spcBef>
              <a:spcAft>
                <a:spcPts val="0"/>
              </a:spcAft>
              <a:buClr>
                <a:schemeClr val="dk1"/>
              </a:buClr>
              <a:buSzPct val="87500"/>
              <a:buNone/>
            </a:pPr>
            <a:endParaRPr sz="2400" b="1" i="1">
              <a:solidFill>
                <a:srgbClr val="FF0000"/>
              </a:solidFill>
            </a:endParaRPr>
          </a:p>
          <a:p>
            <a:pPr marL="0" lvl="0" indent="0" algn="l" rtl="0">
              <a:spcBef>
                <a:spcPts val="0"/>
              </a:spcBef>
              <a:spcAft>
                <a:spcPts val="0"/>
              </a:spcAft>
              <a:buClr>
                <a:schemeClr val="dk1"/>
              </a:buClr>
              <a:buSzPct val="87500"/>
              <a:buNone/>
            </a:pPr>
            <a:endParaRPr sz="2400" b="1" i="1">
              <a:solidFill>
                <a:srgbClr val="FF0000"/>
              </a:solidFill>
            </a:endParaRPr>
          </a:p>
          <a:p>
            <a:pPr marL="0" lvl="0" indent="0" algn="l" rtl="0">
              <a:spcBef>
                <a:spcPts val="0"/>
              </a:spcBef>
              <a:spcAft>
                <a:spcPts val="0"/>
              </a:spcAft>
              <a:buClr>
                <a:schemeClr val="dk1"/>
              </a:buClr>
              <a:buSzPct val="91304"/>
              <a:buNone/>
            </a:pPr>
            <a:endParaRPr sz="2300" b="1">
              <a:solidFill>
                <a:schemeClr val="dk1"/>
              </a:solidFill>
            </a:endParaRPr>
          </a:p>
          <a:p>
            <a:pPr marL="0" lvl="0" indent="0" algn="l" rtl="0">
              <a:spcBef>
                <a:spcPts val="0"/>
              </a:spcBef>
              <a:spcAft>
                <a:spcPts val="0"/>
              </a:spcAft>
              <a:buClr>
                <a:schemeClr val="dk1"/>
              </a:buClr>
              <a:buSzPct val="91304"/>
              <a:buFont typeface="Arial"/>
              <a:buNone/>
            </a:pPr>
            <a:endParaRPr sz="2300" b="1">
              <a:solidFill>
                <a:schemeClr val="dk1"/>
              </a:solidFill>
            </a:endParaRPr>
          </a:p>
          <a:p>
            <a:pPr marL="0" lvl="1" indent="0" algn="l" rtl="0">
              <a:lnSpc>
                <a:spcPct val="80000"/>
              </a:lnSpc>
              <a:spcBef>
                <a:spcPts val="900"/>
              </a:spcBef>
              <a:spcAft>
                <a:spcPts val="0"/>
              </a:spcAft>
              <a:buClr>
                <a:schemeClr val="dk1"/>
              </a:buClr>
              <a:buSzPct val="121739"/>
              <a:buNone/>
            </a:pPr>
            <a:endParaRPr sz="2300" b="1" i="1">
              <a:solidFill>
                <a:srgbClr val="FF0000"/>
              </a:solidFill>
            </a:endParaRPr>
          </a:p>
          <a:p>
            <a:pPr marL="0" lvl="1" indent="0" algn="l" rtl="0">
              <a:lnSpc>
                <a:spcPct val="80000"/>
              </a:lnSpc>
              <a:spcBef>
                <a:spcPts val="900"/>
              </a:spcBef>
              <a:spcAft>
                <a:spcPts val="0"/>
              </a:spcAft>
              <a:buClr>
                <a:schemeClr val="dk1"/>
              </a:buClr>
              <a:buSzPct val="116667"/>
              <a:buNone/>
            </a:pPr>
            <a:endParaRPr sz="2400" b="1" i="1">
              <a:solidFill>
                <a:srgbClr val="FF0000"/>
              </a:solidFill>
            </a:endParaRPr>
          </a:p>
          <a:p>
            <a:pPr marL="457200" lvl="1" indent="-139700" algn="l" rtl="0">
              <a:lnSpc>
                <a:spcPct val="80000"/>
              </a:lnSpc>
              <a:spcBef>
                <a:spcPts val="500"/>
              </a:spcBef>
              <a:spcAft>
                <a:spcPts val="0"/>
              </a:spcAft>
              <a:buSzPct val="100000"/>
              <a:buFont typeface="Arial"/>
              <a:buNone/>
            </a:pPr>
            <a:endParaRPr sz="4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3d5137ea1a6_3_577"/>
          <p:cNvSpPr txBox="1">
            <a:spLocks noGrp="1"/>
          </p:cNvSpPr>
          <p:nvPr>
            <p:ph type="title"/>
          </p:nvPr>
        </p:nvSpPr>
        <p:spPr>
          <a:xfrm>
            <a:off x="1576275" y="398709"/>
            <a:ext cx="6172200" cy="643200"/>
          </a:xfrm>
          <a:prstGeom prst="rect">
            <a:avLst/>
          </a:prstGeom>
          <a:noFill/>
          <a:ln>
            <a:noFill/>
          </a:ln>
        </p:spPr>
        <p:txBody>
          <a:bodyPr spcFirstLastPara="1" wrap="square" lIns="68575" tIns="34275" rIns="68575" bIns="34275" anchor="ctr" anchorCtr="0">
            <a:noAutofit/>
          </a:bodyPr>
          <a:lstStyle/>
          <a:p>
            <a:pPr marL="0" lvl="0" indent="0" algn="ctr" rtl="0">
              <a:spcBef>
                <a:spcPts val="0"/>
              </a:spcBef>
              <a:spcAft>
                <a:spcPts val="0"/>
              </a:spcAft>
              <a:buClr>
                <a:schemeClr val="dk1"/>
              </a:buClr>
              <a:buSzPts val="3300"/>
              <a:buFont typeface="Garamond"/>
              <a:buNone/>
            </a:pPr>
            <a:r>
              <a:rPr lang="en-US" sz="3900">
                <a:solidFill>
                  <a:schemeClr val="dk1"/>
                </a:solidFill>
              </a:rPr>
              <a:t>Putting It All Together </a:t>
            </a:r>
            <a:endParaRPr sz="3900"/>
          </a:p>
        </p:txBody>
      </p:sp>
      <p:sp>
        <p:nvSpPr>
          <p:cNvPr id="293" name="Google Shape;293;g3d5137ea1a6_3_577"/>
          <p:cNvSpPr txBox="1">
            <a:spLocks noGrp="1"/>
          </p:cNvSpPr>
          <p:nvPr>
            <p:ph type="body" idx="1"/>
          </p:nvPr>
        </p:nvSpPr>
        <p:spPr>
          <a:xfrm>
            <a:off x="488450" y="1277549"/>
            <a:ext cx="7683900" cy="2898900"/>
          </a:xfrm>
          <a:prstGeom prst="rect">
            <a:avLst/>
          </a:prstGeom>
          <a:noFill/>
          <a:ln>
            <a:noFill/>
          </a:ln>
        </p:spPr>
        <p:txBody>
          <a:bodyPr spcFirstLastPara="1" wrap="square" lIns="68575" tIns="34275" rIns="68575" bIns="34275" anchor="t" anchorCtr="0">
            <a:normAutofit/>
          </a:bodyPr>
          <a:lstStyle/>
          <a:p>
            <a:pPr marL="190500" lvl="1" indent="-88900" algn="l" rtl="0">
              <a:spcBef>
                <a:spcPts val="0"/>
              </a:spcBef>
              <a:spcAft>
                <a:spcPts val="0"/>
              </a:spcAft>
              <a:buSzPts val="1600"/>
              <a:buFont typeface="Arial"/>
              <a:buNone/>
            </a:pPr>
            <a:endParaRPr sz="1400" i="1">
              <a:solidFill>
                <a:srgbClr val="008000"/>
              </a:solidFill>
            </a:endParaRPr>
          </a:p>
          <a:p>
            <a:pPr marL="127000" lvl="1" indent="50800" algn="l" rtl="0">
              <a:spcBef>
                <a:spcPts val="1000"/>
              </a:spcBef>
              <a:spcAft>
                <a:spcPts val="0"/>
              </a:spcAft>
              <a:buSzPts val="2800"/>
              <a:buNone/>
            </a:pPr>
            <a:r>
              <a:rPr lang="en-US" sz="2400">
                <a:solidFill>
                  <a:schemeClr val="dk1"/>
                </a:solidFill>
              </a:rPr>
              <a:t>“Thank you for being responsible by getting your materials out quickly and getting to work.”</a:t>
            </a:r>
            <a:endParaRPr sz="2400">
              <a:solidFill>
                <a:schemeClr val="dk1"/>
              </a:solidFill>
            </a:endParaRPr>
          </a:p>
          <a:p>
            <a:pPr marL="127000" lvl="1" indent="50800" algn="l" rtl="0">
              <a:spcBef>
                <a:spcPts val="1000"/>
              </a:spcBef>
              <a:spcAft>
                <a:spcPts val="0"/>
              </a:spcAft>
              <a:buSzPts val="2800"/>
              <a:buNone/>
            </a:pPr>
            <a:endParaRPr sz="2400"/>
          </a:p>
          <a:p>
            <a:pPr marL="127000" lvl="1" indent="50800" algn="l" rtl="0">
              <a:spcBef>
                <a:spcPts val="1000"/>
              </a:spcBef>
              <a:spcAft>
                <a:spcPts val="0"/>
              </a:spcAft>
              <a:buSzPts val="2800"/>
              <a:buNone/>
            </a:pPr>
            <a:r>
              <a:rPr lang="en-US" sz="2400">
                <a:solidFill>
                  <a:schemeClr val="dk1"/>
                </a:solidFill>
              </a:rPr>
              <a:t>“Thank you for getting out your materials and getting to work quickly. You are being responsible.”</a:t>
            </a:r>
            <a:endParaRPr sz="2400">
              <a:solidFill>
                <a:schemeClr val="dk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g3f9bb745452_0_16"/>
          <p:cNvSpPr txBox="1">
            <a:spLocks noGrp="1"/>
          </p:cNvSpPr>
          <p:nvPr>
            <p:ph type="title"/>
          </p:nvPr>
        </p:nvSpPr>
        <p:spPr>
          <a:xfrm>
            <a:off x="457200" y="205978"/>
            <a:ext cx="8229600" cy="85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Clean</a:t>
            </a:r>
            <a:endParaRPr/>
          </a:p>
        </p:txBody>
      </p:sp>
      <p:sp>
        <p:nvSpPr>
          <p:cNvPr id="300" name="Google Shape;300;g3f9bb745452_0_16"/>
          <p:cNvSpPr txBox="1">
            <a:spLocks noGrp="1"/>
          </p:cNvSpPr>
          <p:nvPr>
            <p:ph type="body" idx="1"/>
          </p:nvPr>
        </p:nvSpPr>
        <p:spPr>
          <a:xfrm>
            <a:off x="457200" y="1200150"/>
            <a:ext cx="8229600" cy="3394500"/>
          </a:xfrm>
          <a:prstGeom prst="rect">
            <a:avLst/>
          </a:prstGeom>
        </p:spPr>
        <p:txBody>
          <a:bodyPr spcFirstLastPara="1" wrap="square" lIns="91425" tIns="45700" rIns="91425" bIns="45700" anchor="t" anchorCtr="0">
            <a:normAutofit/>
          </a:bodyPr>
          <a:lstStyle/>
          <a:p>
            <a:pPr marL="457200" lvl="0" indent="-431800" algn="l" rtl="0">
              <a:spcBef>
                <a:spcPts val="640"/>
              </a:spcBef>
              <a:spcAft>
                <a:spcPts val="0"/>
              </a:spcAft>
              <a:buSzPts val="3200"/>
              <a:buChar char="●"/>
            </a:pPr>
            <a:r>
              <a:rPr lang="en-US"/>
              <a:t>Genuine</a:t>
            </a:r>
            <a:endParaRPr/>
          </a:p>
          <a:p>
            <a:pPr marL="457200" lvl="0" indent="-431800" algn="l" rtl="0">
              <a:spcBef>
                <a:spcPts val="0"/>
              </a:spcBef>
              <a:spcAft>
                <a:spcPts val="0"/>
              </a:spcAft>
              <a:buSzPts val="3200"/>
              <a:buChar char="●"/>
            </a:pPr>
            <a:r>
              <a:rPr lang="en-US"/>
              <a:t>Avoid Sarcasm</a:t>
            </a:r>
            <a:endParaRPr/>
          </a:p>
          <a:p>
            <a:pPr marL="457200" lvl="0" indent="-431800" algn="l" rtl="0">
              <a:spcBef>
                <a:spcPts val="0"/>
              </a:spcBef>
              <a:spcAft>
                <a:spcPts val="0"/>
              </a:spcAft>
              <a:buSzPts val="3200"/>
              <a:buChar char="●"/>
            </a:pPr>
            <a:r>
              <a:rPr lang="en-US"/>
              <a:t>Avoid backhanded compliments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3f9bb745452_0_10"/>
          <p:cNvSpPr txBox="1">
            <a:spLocks noGrp="1"/>
          </p:cNvSpPr>
          <p:nvPr>
            <p:ph type="title"/>
          </p:nvPr>
        </p:nvSpPr>
        <p:spPr>
          <a:xfrm>
            <a:off x="457200" y="205978"/>
            <a:ext cx="8229600" cy="85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Additional Considerations </a:t>
            </a:r>
            <a:endParaRPr/>
          </a:p>
        </p:txBody>
      </p:sp>
      <p:sp>
        <p:nvSpPr>
          <p:cNvPr id="307" name="Google Shape;307;g3f9bb745452_0_10"/>
          <p:cNvSpPr txBox="1">
            <a:spLocks noGrp="1"/>
          </p:cNvSpPr>
          <p:nvPr>
            <p:ph type="body" idx="1"/>
          </p:nvPr>
        </p:nvSpPr>
        <p:spPr>
          <a:xfrm>
            <a:off x="457200" y="1200150"/>
            <a:ext cx="8229600" cy="3394500"/>
          </a:xfrm>
          <a:prstGeom prst="rect">
            <a:avLst/>
          </a:prstGeom>
        </p:spPr>
        <p:txBody>
          <a:bodyPr spcFirstLastPara="1" wrap="square" lIns="91425" tIns="45700" rIns="91425" bIns="45700" anchor="t" anchorCtr="0">
            <a:normAutofit/>
          </a:bodyPr>
          <a:lstStyle/>
          <a:p>
            <a:pPr marL="457200" lvl="0" indent="-431800" algn="l" rtl="0">
              <a:spcBef>
                <a:spcPts val="640"/>
              </a:spcBef>
              <a:spcAft>
                <a:spcPts val="0"/>
              </a:spcAft>
              <a:buSzPts val="3200"/>
              <a:buChar char="•"/>
            </a:pPr>
            <a:r>
              <a:rPr lang="en-US"/>
              <a:t>Frequent</a:t>
            </a:r>
            <a:endParaRPr/>
          </a:p>
          <a:p>
            <a:pPr marL="457200" lvl="0" indent="-431800" algn="l" rtl="0">
              <a:spcBef>
                <a:spcPts val="0"/>
              </a:spcBef>
              <a:spcAft>
                <a:spcPts val="0"/>
              </a:spcAft>
              <a:buSzPts val="3200"/>
              <a:buChar char="•"/>
            </a:pPr>
            <a:r>
              <a:rPr lang="en-US"/>
              <a:t>More positive than corrective feedback</a:t>
            </a:r>
            <a:endParaRPr/>
          </a:p>
          <a:p>
            <a:pPr marL="457200" lvl="0" indent="-431800" algn="l" rtl="0">
              <a:spcBef>
                <a:spcPts val="0"/>
              </a:spcBef>
              <a:spcAft>
                <a:spcPts val="0"/>
              </a:spcAft>
              <a:buSzPts val="3200"/>
              <a:buChar char="•"/>
            </a:pPr>
            <a:r>
              <a:rPr lang="en-US"/>
              <a:t>Provide specific, positive Feedback to </a:t>
            </a:r>
            <a:r>
              <a:rPr lang="en-US" i="1"/>
              <a:t>all </a:t>
            </a:r>
            <a:r>
              <a:rPr lang="en-US"/>
              <a:t>students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5"/>
          <p:cNvSpPr txBox="1">
            <a:spLocks noGrp="1"/>
          </p:cNvSpPr>
          <p:nvPr>
            <p:ph type="title"/>
          </p:nvPr>
        </p:nvSpPr>
        <p:spPr>
          <a:xfrm>
            <a:off x="1471882" y="368765"/>
            <a:ext cx="7363500" cy="694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sz="3900"/>
              <a:t>Write Feedback Statements</a:t>
            </a:r>
            <a:endParaRPr sz="3900"/>
          </a:p>
        </p:txBody>
      </p:sp>
      <p:pic>
        <p:nvPicPr>
          <p:cNvPr id="314" name="Google Shape;314;p25" descr="Step 2 on the planning and implemenation guide has a table with 2 columns, the left column is for the expectation. The right column is for the teacher to use in drafting possible positive specific feedback statements or stems. "/>
          <p:cNvPicPr preferRelativeResize="0"/>
          <p:nvPr/>
        </p:nvPicPr>
        <p:blipFill rotWithShape="1">
          <a:blip r:embed="rId3">
            <a:alphaModFix/>
          </a:blip>
          <a:srcRect/>
          <a:stretch/>
        </p:blipFill>
        <p:spPr>
          <a:xfrm>
            <a:off x="1810700" y="1025176"/>
            <a:ext cx="5809301" cy="3672251"/>
          </a:xfrm>
          <a:prstGeom prst="rect">
            <a:avLst/>
          </a:prstGeom>
          <a:noFill/>
          <a:ln>
            <a:noFill/>
          </a:ln>
        </p:spPr>
      </p:pic>
      <p:sp>
        <p:nvSpPr>
          <p:cNvPr id="315" name="Google Shape;315;p25" descr="Star icon indicating a handout is associated with this slide"/>
          <p:cNvSpPr/>
          <p:nvPr/>
        </p:nvSpPr>
        <p:spPr>
          <a:xfrm>
            <a:off x="8105450" y="3757100"/>
            <a:ext cx="892800" cy="816300"/>
          </a:xfrm>
          <a:prstGeom prst="star5">
            <a:avLst>
              <a:gd name="adj" fmla="val 19098"/>
              <a:gd name="hf" fmla="val 105146"/>
              <a:gd name="vf" fmla="val 110557"/>
            </a:avLst>
          </a:prstGeom>
          <a:solidFill>
            <a:srgbClr val="008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7"/>
          <p:cNvSpPr txBox="1">
            <a:spLocks noGrp="1"/>
          </p:cNvSpPr>
          <p:nvPr>
            <p:ph type="title"/>
          </p:nvPr>
        </p:nvSpPr>
        <p:spPr>
          <a:xfrm>
            <a:off x="1191006" y="210015"/>
            <a:ext cx="7472100" cy="694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sz="3900" dirty="0"/>
              <a:t>Menu of Reinforcers</a:t>
            </a:r>
            <a:endParaRPr sz="3900" dirty="0"/>
          </a:p>
        </p:txBody>
      </p:sp>
      <p:sp>
        <p:nvSpPr>
          <p:cNvPr id="325" name="Google Shape;325;p27"/>
          <p:cNvSpPr txBox="1"/>
          <p:nvPr/>
        </p:nvSpPr>
        <p:spPr>
          <a:xfrm>
            <a:off x="3128700" y="835150"/>
            <a:ext cx="2886600" cy="41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u="sng">
                <a:solidFill>
                  <a:schemeClr val="dk1"/>
                </a:solidFill>
                <a:latin typeface="Calibri"/>
                <a:ea typeface="Calibri"/>
                <a:cs typeface="Calibri"/>
                <a:sym typeface="Calibri"/>
              </a:rPr>
              <a:t>Social Attention</a:t>
            </a:r>
            <a:endParaRPr sz="3200" u="sng">
              <a:solidFill>
                <a:schemeClr val="dk1"/>
              </a:solidFill>
              <a:latin typeface="Calibri"/>
              <a:ea typeface="Calibri"/>
              <a:cs typeface="Calibri"/>
              <a:sym typeface="Calibri"/>
            </a:endParaRPr>
          </a:p>
        </p:txBody>
      </p:sp>
      <p:sp>
        <p:nvSpPr>
          <p:cNvPr id="322" name="Google Shape;322;p27"/>
          <p:cNvSpPr txBox="1"/>
          <p:nvPr/>
        </p:nvSpPr>
        <p:spPr>
          <a:xfrm>
            <a:off x="649800" y="1469600"/>
            <a:ext cx="3922200" cy="3186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chemeClr val="dk1"/>
                </a:solidFill>
                <a:latin typeface="Calibri"/>
                <a:ea typeface="Calibri"/>
                <a:cs typeface="Calibri"/>
                <a:sym typeface="Calibri"/>
              </a:rPr>
              <a:t>Seekers</a:t>
            </a: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Wink, thumbs up, smile</a:t>
            </a: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Positive Feedback</a:t>
            </a: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Work with a preferred friend</a:t>
            </a: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Time to visit or walk with a friend</a:t>
            </a: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etc.</a:t>
            </a:r>
            <a:endParaRPr sz="2400">
              <a:solidFill>
                <a:schemeClr val="dk1"/>
              </a:solidFill>
              <a:latin typeface="Calibri"/>
              <a:ea typeface="Calibri"/>
              <a:cs typeface="Calibri"/>
              <a:sym typeface="Calibri"/>
            </a:endParaRPr>
          </a:p>
        </p:txBody>
      </p:sp>
      <p:sp>
        <p:nvSpPr>
          <p:cNvPr id="323" name="Google Shape;323;p27"/>
          <p:cNvSpPr txBox="1"/>
          <p:nvPr/>
        </p:nvSpPr>
        <p:spPr>
          <a:xfrm>
            <a:off x="4572000" y="1469600"/>
            <a:ext cx="3922200" cy="3186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chemeClr val="dk1"/>
                </a:solidFill>
                <a:latin typeface="Calibri"/>
                <a:ea typeface="Calibri"/>
                <a:cs typeface="Calibri"/>
                <a:sym typeface="Calibri"/>
              </a:rPr>
              <a:t>Avoiders</a:t>
            </a: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Lunch in private area with preferred peer or staff</a:t>
            </a: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Extra computer time</a:t>
            </a: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Extra time to read</a:t>
            </a: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Pass out of assembly</a:t>
            </a:r>
            <a:endParaRPr sz="2400">
              <a:solidFill>
                <a:schemeClr val="dk1"/>
              </a:solidFill>
              <a:latin typeface="Calibri"/>
              <a:ea typeface="Calibri"/>
              <a:cs typeface="Calibri"/>
              <a:sym typeface="Calibri"/>
            </a:endParaRPr>
          </a:p>
          <a:p>
            <a:pPr marL="457200" lvl="0" indent="-381000" algn="l" rtl="0">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Etc.</a:t>
            </a:r>
            <a:endParaRPr sz="2400">
              <a:solidFill>
                <a:schemeClr val="dk1"/>
              </a:solidFill>
              <a:latin typeface="Calibri"/>
              <a:ea typeface="Calibri"/>
              <a:cs typeface="Calibri"/>
              <a:sym typeface="Calibri"/>
            </a:endParaRPr>
          </a:p>
          <a:p>
            <a:pPr marL="45720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4" name="Google Shape;324;p27" descr="Star icon indicating a handout is associated with this slide"/>
          <p:cNvSpPr/>
          <p:nvPr/>
        </p:nvSpPr>
        <p:spPr>
          <a:xfrm>
            <a:off x="8105450" y="3757100"/>
            <a:ext cx="892800" cy="816300"/>
          </a:xfrm>
          <a:prstGeom prst="star5">
            <a:avLst>
              <a:gd name="adj" fmla="val 19098"/>
              <a:gd name="hf" fmla="val 105146"/>
              <a:gd name="vf" fmla="val 110557"/>
            </a:avLst>
          </a:prstGeom>
          <a:solidFill>
            <a:srgbClr val="008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6"/>
          <p:cNvSpPr txBox="1">
            <a:spLocks noGrp="1"/>
          </p:cNvSpPr>
          <p:nvPr>
            <p:ph type="title" idx="4294967295"/>
          </p:nvPr>
        </p:nvSpPr>
        <p:spPr>
          <a:xfrm>
            <a:off x="132450" y="525100"/>
            <a:ext cx="8879100" cy="8574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1"/>
              </a:buClr>
              <a:buSzPts val="4889"/>
              <a:buFont typeface="Calibri"/>
              <a:buNone/>
            </a:pPr>
            <a:r>
              <a:rPr lang="en-US" sz="3900" dirty="0"/>
              <a:t>Plan to Provide specific, positive Feedback Across a Continuum</a:t>
            </a:r>
            <a:endParaRPr sz="3900" dirty="0"/>
          </a:p>
        </p:txBody>
      </p:sp>
      <p:sp>
        <p:nvSpPr>
          <p:cNvPr id="332" name="Google Shape;332;p26"/>
          <p:cNvSpPr txBox="1"/>
          <p:nvPr/>
        </p:nvSpPr>
        <p:spPr>
          <a:xfrm>
            <a:off x="218500" y="1510950"/>
            <a:ext cx="2670000" cy="3063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sz="2400" b="1">
                <a:solidFill>
                  <a:schemeClr val="dk1"/>
                </a:solidFill>
                <a:latin typeface="Calibri"/>
                <a:ea typeface="Calibri"/>
                <a:cs typeface="Calibri"/>
                <a:sym typeface="Calibri"/>
              </a:rPr>
              <a:t>Frequent</a:t>
            </a:r>
            <a:endParaRPr sz="2400">
              <a:solidFill>
                <a:schemeClr val="dk1"/>
              </a:solidFill>
              <a:latin typeface="Calibri"/>
              <a:ea typeface="Calibri"/>
              <a:cs typeface="Calibri"/>
              <a:sym typeface="Calibri"/>
            </a:endParaRPr>
          </a:p>
          <a:p>
            <a:pPr marL="0" lvl="0" indent="0" algn="l" rtl="0">
              <a:spcBef>
                <a:spcPts val="0"/>
              </a:spcBef>
              <a:spcAft>
                <a:spcPts val="0"/>
              </a:spcAft>
              <a:buNone/>
            </a:pPr>
            <a:r>
              <a:rPr lang="en-US" sz="2400">
                <a:solidFill>
                  <a:schemeClr val="dk1"/>
                </a:solidFill>
                <a:latin typeface="Calibri"/>
                <a:ea typeface="Calibri"/>
                <a:cs typeface="Calibri"/>
                <a:sym typeface="Calibri"/>
              </a:rPr>
              <a:t>Reinforce </a:t>
            </a:r>
            <a:r>
              <a:rPr lang="en-US" sz="2400" b="1" i="1">
                <a:solidFill>
                  <a:schemeClr val="dk1"/>
                </a:solidFill>
                <a:latin typeface="Calibri"/>
                <a:ea typeface="Calibri"/>
                <a:cs typeface="Calibri"/>
                <a:sym typeface="Calibri"/>
              </a:rPr>
              <a:t>frequently</a:t>
            </a:r>
            <a:r>
              <a:rPr lang="en-US" sz="2400">
                <a:solidFill>
                  <a:schemeClr val="dk1"/>
                </a:solidFill>
                <a:latin typeface="Calibri"/>
                <a:ea typeface="Calibri"/>
                <a:cs typeface="Calibri"/>
                <a:sym typeface="Calibri"/>
              </a:rPr>
              <a:t> when trying to learn a new behavior.</a:t>
            </a:r>
            <a:endParaRPr sz="2400">
              <a:solidFill>
                <a:schemeClr val="dk1"/>
              </a:solidFill>
              <a:latin typeface="Calibri"/>
              <a:ea typeface="Calibri"/>
              <a:cs typeface="Calibri"/>
              <a:sym typeface="Calibri"/>
            </a:endParaRPr>
          </a:p>
        </p:txBody>
      </p:sp>
      <p:sp>
        <p:nvSpPr>
          <p:cNvPr id="335" name="Google Shape;335;p26" descr="Arrow pointing to the right from frequent to intermittent."/>
          <p:cNvSpPr/>
          <p:nvPr/>
        </p:nvSpPr>
        <p:spPr>
          <a:xfrm>
            <a:off x="2939150" y="2866700"/>
            <a:ext cx="297900" cy="279300"/>
          </a:xfrm>
          <a:prstGeom prst="rightArrow">
            <a:avLst>
              <a:gd name="adj1" fmla="val 50000"/>
              <a:gd name="adj2" fmla="val 50000"/>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33" name="Google Shape;333;p26"/>
          <p:cNvSpPr txBox="1"/>
          <p:nvPr/>
        </p:nvSpPr>
        <p:spPr>
          <a:xfrm>
            <a:off x="3237000" y="1510950"/>
            <a:ext cx="2670000" cy="3063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sz="2400" b="1">
                <a:solidFill>
                  <a:schemeClr val="dk1"/>
                </a:solidFill>
                <a:latin typeface="Calibri"/>
                <a:ea typeface="Calibri"/>
                <a:cs typeface="Calibri"/>
                <a:sym typeface="Calibri"/>
              </a:rPr>
              <a:t>Intermittent</a:t>
            </a:r>
            <a:endParaRPr sz="2400">
              <a:solidFill>
                <a:schemeClr val="dk1"/>
              </a:solidFill>
              <a:latin typeface="Calibri"/>
              <a:ea typeface="Calibri"/>
              <a:cs typeface="Calibri"/>
              <a:sym typeface="Calibri"/>
            </a:endParaRPr>
          </a:p>
          <a:p>
            <a:pPr marL="0" lvl="0" indent="0" algn="l" rtl="0">
              <a:spcBef>
                <a:spcPts val="0"/>
              </a:spcBef>
              <a:spcAft>
                <a:spcPts val="0"/>
              </a:spcAft>
              <a:buNone/>
            </a:pPr>
            <a:r>
              <a:rPr lang="en-US" sz="2400">
                <a:solidFill>
                  <a:schemeClr val="dk1"/>
                </a:solidFill>
                <a:latin typeface="Calibri"/>
                <a:ea typeface="Calibri"/>
                <a:cs typeface="Calibri"/>
                <a:sym typeface="Calibri"/>
              </a:rPr>
              <a:t>Reinforce </a:t>
            </a:r>
            <a:r>
              <a:rPr lang="en-US" sz="2400" b="1" i="1">
                <a:solidFill>
                  <a:schemeClr val="dk1"/>
                </a:solidFill>
                <a:latin typeface="Calibri"/>
                <a:ea typeface="Calibri"/>
                <a:cs typeface="Calibri"/>
                <a:sym typeface="Calibri"/>
              </a:rPr>
              <a:t>Unpredictably and intermittently</a:t>
            </a:r>
            <a:r>
              <a:rPr lang="en-US" sz="2400">
                <a:solidFill>
                  <a:schemeClr val="dk1"/>
                </a:solidFill>
                <a:latin typeface="Calibri"/>
                <a:ea typeface="Calibri"/>
                <a:cs typeface="Calibri"/>
                <a:sym typeface="Calibri"/>
              </a:rPr>
              <a:t> once the skill or behavior has been learned, to maintain the behavior.</a:t>
            </a:r>
            <a:endParaRPr sz="2400">
              <a:solidFill>
                <a:schemeClr val="dk1"/>
              </a:solidFill>
              <a:latin typeface="Calibri"/>
              <a:ea typeface="Calibri"/>
              <a:cs typeface="Calibri"/>
              <a:sym typeface="Calibri"/>
            </a:endParaRPr>
          </a:p>
        </p:txBody>
      </p:sp>
      <p:sp>
        <p:nvSpPr>
          <p:cNvPr id="336" name="Google Shape;336;p26" descr="Arrow pointing to right from intermittent to occasional"/>
          <p:cNvSpPr/>
          <p:nvPr/>
        </p:nvSpPr>
        <p:spPr>
          <a:xfrm>
            <a:off x="5957600" y="2866700"/>
            <a:ext cx="297900" cy="279300"/>
          </a:xfrm>
          <a:prstGeom prst="rightArrow">
            <a:avLst>
              <a:gd name="adj1" fmla="val 50000"/>
              <a:gd name="adj2" fmla="val 50000"/>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34" name="Google Shape;334;p26"/>
          <p:cNvSpPr txBox="1"/>
          <p:nvPr/>
        </p:nvSpPr>
        <p:spPr>
          <a:xfrm>
            <a:off x="6255500" y="1510950"/>
            <a:ext cx="2670000" cy="3063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sz="2400" b="1">
                <a:solidFill>
                  <a:schemeClr val="dk1"/>
                </a:solidFill>
                <a:latin typeface="Calibri"/>
                <a:ea typeface="Calibri"/>
                <a:cs typeface="Calibri"/>
                <a:sym typeface="Calibri"/>
              </a:rPr>
              <a:t>Occasional</a:t>
            </a:r>
            <a:endParaRPr sz="2400">
              <a:solidFill>
                <a:schemeClr val="dk1"/>
              </a:solidFill>
              <a:latin typeface="Calibri"/>
              <a:ea typeface="Calibri"/>
              <a:cs typeface="Calibri"/>
              <a:sym typeface="Calibri"/>
            </a:endParaRPr>
          </a:p>
          <a:p>
            <a:pPr marL="0" lvl="0" indent="0" algn="l" rtl="0">
              <a:spcBef>
                <a:spcPts val="0"/>
              </a:spcBef>
              <a:spcAft>
                <a:spcPts val="0"/>
              </a:spcAft>
              <a:buNone/>
            </a:pPr>
            <a:r>
              <a:rPr lang="en-US" sz="2400">
                <a:solidFill>
                  <a:schemeClr val="dk1"/>
                </a:solidFill>
                <a:latin typeface="Calibri"/>
                <a:ea typeface="Calibri"/>
                <a:cs typeface="Calibri"/>
                <a:sym typeface="Calibri"/>
              </a:rPr>
              <a:t>Eventually </a:t>
            </a:r>
            <a:r>
              <a:rPr lang="en-US" sz="2400" b="1" i="1">
                <a:solidFill>
                  <a:schemeClr val="dk1"/>
                </a:solidFill>
                <a:latin typeface="Calibri"/>
                <a:ea typeface="Calibri"/>
                <a:cs typeface="Calibri"/>
                <a:sym typeface="Calibri"/>
              </a:rPr>
              <a:t>fade</a:t>
            </a:r>
            <a:r>
              <a:rPr lang="en-US" sz="2400">
                <a:solidFill>
                  <a:schemeClr val="dk1"/>
                </a:solidFill>
                <a:latin typeface="Calibri"/>
                <a:ea typeface="Calibri"/>
                <a:cs typeface="Calibri"/>
                <a:sym typeface="Calibri"/>
              </a:rPr>
              <a:t> to </a:t>
            </a:r>
            <a:r>
              <a:rPr lang="en-US" sz="2400" b="1" i="1">
                <a:solidFill>
                  <a:schemeClr val="dk1"/>
                </a:solidFill>
                <a:latin typeface="Calibri"/>
                <a:ea typeface="Calibri"/>
                <a:cs typeface="Calibri"/>
                <a:sym typeface="Calibri"/>
              </a:rPr>
              <a:t>occasionally</a:t>
            </a:r>
            <a:r>
              <a:rPr lang="en-US" sz="2400">
                <a:solidFill>
                  <a:schemeClr val="dk1"/>
                </a:solidFill>
                <a:latin typeface="Calibri"/>
                <a:ea typeface="Calibri"/>
                <a:cs typeface="Calibri"/>
                <a:sym typeface="Calibri"/>
              </a:rPr>
              <a:t> reinforcing to support long term use of expected behavior.</a:t>
            </a:r>
            <a:endParaRPr sz="24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28"/>
          <p:cNvSpPr txBox="1">
            <a:spLocks noGrp="1"/>
          </p:cNvSpPr>
          <p:nvPr>
            <p:ph type="title" idx="4294967295"/>
          </p:nvPr>
        </p:nvSpPr>
        <p:spPr>
          <a:xfrm>
            <a:off x="322875" y="315050"/>
            <a:ext cx="8229600" cy="857400"/>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chemeClr val="dk1"/>
              </a:buClr>
              <a:buSzPts val="4400"/>
              <a:buFont typeface="Calibri"/>
              <a:buNone/>
            </a:pPr>
            <a:r>
              <a:rPr lang="en-US" sz="3900"/>
              <a:t>My Classroom Recognition System</a:t>
            </a:r>
            <a:endParaRPr sz="3900"/>
          </a:p>
        </p:txBody>
      </p:sp>
      <p:pic>
        <p:nvPicPr>
          <p:cNvPr id="343" name="Google Shape;343;p28" descr="A classroom recognition system with white text"/>
          <p:cNvPicPr preferRelativeResize="0"/>
          <p:nvPr/>
        </p:nvPicPr>
        <p:blipFill rotWithShape="1">
          <a:blip r:embed="rId3">
            <a:alphaModFix/>
          </a:blip>
          <a:srcRect/>
          <a:stretch/>
        </p:blipFill>
        <p:spPr>
          <a:xfrm>
            <a:off x="53250" y="1172449"/>
            <a:ext cx="4518750" cy="3012500"/>
          </a:xfrm>
          <a:prstGeom prst="rect">
            <a:avLst/>
          </a:prstGeom>
          <a:noFill/>
          <a:ln>
            <a:noFill/>
          </a:ln>
        </p:spPr>
      </p:pic>
      <p:pic>
        <p:nvPicPr>
          <p:cNvPr id="344" name="Google Shape;344;p28" descr="A white rectangular box with black text"/>
          <p:cNvPicPr preferRelativeResize="0"/>
          <p:nvPr/>
        </p:nvPicPr>
        <p:blipFill rotWithShape="1">
          <a:blip r:embed="rId4">
            <a:alphaModFix/>
          </a:blip>
          <a:srcRect/>
          <a:stretch/>
        </p:blipFill>
        <p:spPr>
          <a:xfrm>
            <a:off x="4551075" y="1996407"/>
            <a:ext cx="4518750" cy="275216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29"/>
          <p:cNvSpPr txBox="1">
            <a:spLocks noGrp="1"/>
          </p:cNvSpPr>
          <p:nvPr>
            <p:ph type="title"/>
          </p:nvPr>
        </p:nvSpPr>
        <p:spPr>
          <a:xfrm>
            <a:off x="897931" y="246690"/>
            <a:ext cx="7472100" cy="694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400"/>
              <a:buNone/>
            </a:pPr>
            <a:r>
              <a:rPr lang="en-US" sz="3900"/>
              <a:t>Classroom Continuum</a:t>
            </a:r>
            <a:endParaRPr sz="3900"/>
          </a:p>
        </p:txBody>
      </p:sp>
      <p:pic>
        <p:nvPicPr>
          <p:cNvPr id="351" name="Google Shape;351;p29" descr="Green star to indicate a handout is available."/>
          <p:cNvPicPr preferRelativeResize="0"/>
          <p:nvPr/>
        </p:nvPicPr>
        <p:blipFill rotWithShape="1">
          <a:blip r:embed="rId3">
            <a:alphaModFix/>
          </a:blip>
          <a:srcRect/>
          <a:stretch/>
        </p:blipFill>
        <p:spPr>
          <a:xfrm>
            <a:off x="2045125" y="941200"/>
            <a:ext cx="5177699" cy="3811200"/>
          </a:xfrm>
          <a:prstGeom prst="rect">
            <a:avLst/>
          </a:prstGeom>
          <a:noFill/>
          <a:ln>
            <a:noFill/>
          </a:ln>
        </p:spPr>
      </p:pic>
      <p:sp>
        <p:nvSpPr>
          <p:cNvPr id="352" name="Google Shape;352;p29" descr="Star icon indicating a handout is associated with this slide"/>
          <p:cNvSpPr/>
          <p:nvPr/>
        </p:nvSpPr>
        <p:spPr>
          <a:xfrm>
            <a:off x="8105450" y="3757100"/>
            <a:ext cx="892800" cy="816300"/>
          </a:xfrm>
          <a:prstGeom prst="star5">
            <a:avLst>
              <a:gd name="adj" fmla="val 19098"/>
              <a:gd name="hf" fmla="val 105146"/>
              <a:gd name="vf" fmla="val 110557"/>
            </a:avLst>
          </a:prstGeom>
          <a:solidFill>
            <a:srgbClr val="008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2" name="Title 1">
            <a:extLst>
              <a:ext uri="{FF2B5EF4-FFF2-40B4-BE49-F238E27FC236}">
                <a16:creationId xmlns:a16="http://schemas.microsoft.com/office/drawing/2014/main" id="{F429F341-C9E8-3B7D-8F57-9E00262699D8}"/>
              </a:ext>
            </a:extLst>
          </p:cNvPr>
          <p:cNvSpPr>
            <a:spLocks noGrp="1"/>
          </p:cNvSpPr>
          <p:nvPr>
            <p:ph type="title" idx="4294967295"/>
          </p:nvPr>
        </p:nvSpPr>
        <p:spPr>
          <a:xfrm>
            <a:off x="457200" y="-857400"/>
            <a:ext cx="8229600" cy="857400"/>
          </a:xfrm>
        </p:spPr>
        <p:txBody>
          <a:bodyPr spcFirstLastPara="1" wrap="square" lIns="91425" tIns="45700" rIns="91425" bIns="45700" anchor="b" anchorCtr="0">
            <a:normAutofit/>
          </a:bodyPr>
          <a:lstStyle/>
          <a:p>
            <a:r>
              <a:rPr lang="en-US" dirty="0"/>
              <a:t>Communication</a:t>
            </a:r>
          </a:p>
        </p:txBody>
      </p:sp>
      <p:pic>
        <p:nvPicPr>
          <p:cNvPr id="358" name="Google Shape;358;p30" descr="Hands holding up colorful speech bubbles"/>
          <p:cNvPicPr preferRelativeResize="0"/>
          <p:nvPr/>
        </p:nvPicPr>
        <p:blipFill rotWithShape="1">
          <a:blip r:embed="rId3">
            <a:alphaModFix/>
          </a:blip>
          <a:srcRect/>
          <a:stretch/>
        </p:blipFill>
        <p:spPr>
          <a:xfrm>
            <a:off x="894748" y="0"/>
            <a:ext cx="7031794" cy="4672011"/>
          </a:xfrm>
          <a:prstGeom prst="rect">
            <a:avLst/>
          </a:prstGeom>
          <a:noFill/>
          <a:ln>
            <a:noFill/>
          </a:ln>
        </p:spPr>
      </p:pic>
      <p:sp>
        <p:nvSpPr>
          <p:cNvPr id="359" name="Google Shape;359;p30"/>
          <p:cNvSpPr txBox="1"/>
          <p:nvPr/>
        </p:nvSpPr>
        <p:spPr>
          <a:xfrm>
            <a:off x="3270450" y="476442"/>
            <a:ext cx="2603100" cy="61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100" b="1" dirty="0">
                <a:solidFill>
                  <a:schemeClr val="lt1"/>
                </a:solidFill>
                <a:latin typeface="Calibri"/>
                <a:ea typeface="Calibri"/>
                <a:cs typeface="Calibri"/>
                <a:sym typeface="Calibri"/>
              </a:rPr>
              <a:t>COLLEAGUE</a:t>
            </a:r>
            <a:r>
              <a:rPr lang="en-US" sz="3400" b="1" dirty="0">
                <a:solidFill>
                  <a:schemeClr val="lt1"/>
                </a:solidFill>
                <a:latin typeface="Calibri"/>
                <a:ea typeface="Calibri"/>
                <a:cs typeface="Calibri"/>
                <a:sym typeface="Calibri"/>
              </a:rPr>
              <a:t>S</a:t>
            </a:r>
            <a:endParaRPr sz="1200" b="0" i="0" u="none" strike="noStrike" cap="none" dirty="0">
              <a:solidFill>
                <a:srgbClr val="000000"/>
              </a:solidFill>
              <a:latin typeface="Arial"/>
              <a:ea typeface="Arial"/>
              <a:cs typeface="Arial"/>
              <a:sym typeface="Arial"/>
            </a:endParaRPr>
          </a:p>
        </p:txBody>
      </p:sp>
      <p:sp>
        <p:nvSpPr>
          <p:cNvPr id="360" name="Google Shape;360;p30"/>
          <p:cNvSpPr txBox="1"/>
          <p:nvPr/>
        </p:nvSpPr>
        <p:spPr>
          <a:xfrm rot="361105">
            <a:off x="5458340" y="1139171"/>
            <a:ext cx="2200328" cy="6464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lt1"/>
                </a:solidFill>
                <a:latin typeface="Calibri"/>
                <a:ea typeface="Calibri"/>
                <a:cs typeface="Calibri"/>
                <a:sym typeface="Calibri"/>
              </a:rPr>
              <a:t>FAMILIES</a:t>
            </a:r>
            <a:endParaRPr sz="1400" b="0" i="0" u="none" strike="noStrike" cap="none" dirty="0">
              <a:solidFill>
                <a:srgbClr val="000000"/>
              </a:solidFill>
              <a:latin typeface="Arial"/>
              <a:ea typeface="Arial"/>
              <a:cs typeface="Arial"/>
              <a:sym typeface="Arial"/>
            </a:endParaRPr>
          </a:p>
        </p:txBody>
      </p:sp>
      <p:sp>
        <p:nvSpPr>
          <p:cNvPr id="361" name="Google Shape;361;p30"/>
          <p:cNvSpPr txBox="1"/>
          <p:nvPr/>
        </p:nvSpPr>
        <p:spPr>
          <a:xfrm rot="-443690">
            <a:off x="2480923" y="1874265"/>
            <a:ext cx="2188704" cy="6490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chemeClr val="lt1"/>
                </a:solidFill>
                <a:latin typeface="Calibri"/>
                <a:ea typeface="Calibri"/>
                <a:cs typeface="Calibri"/>
                <a:sym typeface="Calibri"/>
              </a:rPr>
              <a:t>STUDENTS</a:t>
            </a:r>
            <a:endParaRPr sz="1400" b="0" i="0" u="none" strike="noStrike" cap="none">
              <a:solidFill>
                <a:srgbClr val="000000"/>
              </a:solidFill>
              <a:latin typeface="Arial"/>
              <a:ea typeface="Arial"/>
              <a:cs typeface="Arial"/>
              <a:sym typeface="Arial"/>
            </a:endParaRPr>
          </a:p>
        </p:txBody>
      </p:sp>
      <p:sp>
        <p:nvSpPr>
          <p:cNvPr id="362" name="Google Shape;362;p30"/>
          <p:cNvSpPr txBox="1"/>
          <p:nvPr/>
        </p:nvSpPr>
        <p:spPr>
          <a:xfrm rot="-404765">
            <a:off x="5416550" y="2698053"/>
            <a:ext cx="2188653" cy="6490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lt1"/>
                </a:solidFill>
                <a:latin typeface="Calibri"/>
                <a:ea typeface="Calibri"/>
                <a:cs typeface="Calibri"/>
                <a:sym typeface="Calibri"/>
              </a:rPr>
              <a:t>ADMINS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32"/>
          <p:cNvSpPr txBox="1">
            <a:spLocks noGrp="1"/>
          </p:cNvSpPr>
          <p:nvPr>
            <p:ph type="title" idx="4294967295"/>
          </p:nvPr>
        </p:nvSpPr>
        <p:spPr>
          <a:xfrm>
            <a:off x="390600" y="1416725"/>
            <a:ext cx="8753400" cy="3417000"/>
          </a:xfrm>
          <a:prstGeom prst="rect">
            <a:avLst/>
          </a:prstGeom>
          <a:noFill/>
          <a:ln>
            <a:noFill/>
          </a:ln>
        </p:spPr>
        <p:txBody>
          <a:bodyPr spcFirstLastPara="1" wrap="square" lIns="91425" tIns="45700" rIns="91425" bIns="45700" anchor="t" anchorCtr="0">
            <a:spAutoFit/>
          </a:bodyPr>
          <a:lstStyle/>
          <a:p>
            <a:pPr marL="457200" lvl="0" indent="-381000" algn="l" rtl="0">
              <a:spcBef>
                <a:spcPts val="0"/>
              </a:spcBef>
              <a:spcAft>
                <a:spcPts val="0"/>
              </a:spcAft>
              <a:buSzPts val="2400"/>
              <a:buChar char="●"/>
            </a:pPr>
            <a:r>
              <a:rPr lang="en-US" sz="2400"/>
              <a:t>Average teacher fails to take advantage of the power of attention.</a:t>
            </a:r>
            <a:endParaRPr sz="2400"/>
          </a:p>
          <a:p>
            <a:pPr marL="457200" lvl="0" indent="-381000" algn="l" rtl="0">
              <a:spcBef>
                <a:spcPts val="0"/>
              </a:spcBef>
              <a:spcAft>
                <a:spcPts val="0"/>
              </a:spcAft>
              <a:buSzPts val="2400"/>
              <a:buChar char="●"/>
            </a:pPr>
            <a:r>
              <a:rPr lang="en-US" sz="2400"/>
              <a:t>Approval statements for academic responses far outweigh those for social behavior.</a:t>
            </a:r>
            <a:endParaRPr sz="2400"/>
          </a:p>
          <a:p>
            <a:pPr marL="457200" lvl="0" indent="-381000" algn="l" rtl="0">
              <a:spcBef>
                <a:spcPts val="0"/>
              </a:spcBef>
              <a:spcAft>
                <a:spcPts val="0"/>
              </a:spcAft>
              <a:buSzPts val="2400"/>
              <a:buChar char="●"/>
            </a:pPr>
            <a:r>
              <a:rPr lang="en-US" sz="2400"/>
              <a:t>Highest rates of attention for social behavior occur in 2</a:t>
            </a:r>
            <a:r>
              <a:rPr lang="en-US" sz="2400" baseline="30000"/>
              <a:t>nd</a:t>
            </a:r>
            <a:r>
              <a:rPr lang="en-US" sz="2400"/>
              <a:t> grade and decrease dramatically after that.</a:t>
            </a:r>
            <a:endParaRPr sz="2400"/>
          </a:p>
          <a:p>
            <a:pPr marL="457200" lvl="0" indent="-381000" algn="l" rtl="0">
              <a:spcBef>
                <a:spcPts val="0"/>
              </a:spcBef>
              <a:spcAft>
                <a:spcPts val="0"/>
              </a:spcAft>
              <a:buSzPts val="2400"/>
              <a:buChar char="●"/>
            </a:pPr>
            <a:r>
              <a:rPr lang="en-US" sz="2400"/>
              <a:t>Teachers respond more frequently to inappropriate social behavior than to appropriate social behavior.</a:t>
            </a:r>
            <a:endParaRPr sz="2400"/>
          </a:p>
          <a:p>
            <a:pPr marL="457200" lvl="0" indent="-381000" algn="l" rtl="0">
              <a:spcBef>
                <a:spcPts val="0"/>
              </a:spcBef>
              <a:spcAft>
                <a:spcPts val="0"/>
              </a:spcAft>
              <a:buSzPts val="2400"/>
              <a:buChar char="●"/>
            </a:pPr>
            <a:r>
              <a:rPr lang="en-US" sz="2400"/>
              <a:t>This attention inadvertently maintains or increases the misbehavior.</a:t>
            </a:r>
            <a:endParaRPr sz="2400"/>
          </a:p>
        </p:txBody>
      </p:sp>
      <p:sp>
        <p:nvSpPr>
          <p:cNvPr id="369" name="Google Shape;369;p32"/>
          <p:cNvSpPr txBox="1"/>
          <p:nvPr/>
        </p:nvSpPr>
        <p:spPr>
          <a:xfrm>
            <a:off x="1575275" y="97700"/>
            <a:ext cx="6276900" cy="51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900">
                <a:solidFill>
                  <a:schemeClr val="dk1"/>
                </a:solidFill>
                <a:latin typeface="Calibri"/>
                <a:ea typeface="Calibri"/>
                <a:cs typeface="Calibri"/>
                <a:sym typeface="Calibri"/>
              </a:rPr>
              <a:t>Why Monitor Your </a:t>
            </a:r>
            <a:endParaRPr sz="3900">
              <a:solidFill>
                <a:schemeClr val="dk1"/>
              </a:solidFill>
              <a:latin typeface="Calibri"/>
              <a:ea typeface="Calibri"/>
              <a:cs typeface="Calibri"/>
              <a:sym typeface="Calibri"/>
            </a:endParaRPr>
          </a:p>
          <a:p>
            <a:pPr marL="0" lvl="0" indent="0" algn="ctr" rtl="0">
              <a:spcBef>
                <a:spcPts val="0"/>
              </a:spcBef>
              <a:spcAft>
                <a:spcPts val="0"/>
              </a:spcAft>
              <a:buClr>
                <a:schemeClr val="dk1"/>
              </a:buClr>
              <a:buSzPts val="3200"/>
              <a:buFont typeface="Arial"/>
              <a:buNone/>
            </a:pPr>
            <a:r>
              <a:rPr lang="en-US" sz="3900">
                <a:solidFill>
                  <a:schemeClr val="dk1"/>
                </a:solidFill>
                <a:latin typeface="Calibri"/>
                <a:ea typeface="Calibri"/>
                <a:cs typeface="Calibri"/>
                <a:sym typeface="Calibri"/>
              </a:rPr>
              <a:t>Classroom Encouragement?</a:t>
            </a:r>
            <a:endParaRPr sz="39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2" name="Title 1">
            <a:extLst>
              <a:ext uri="{FF2B5EF4-FFF2-40B4-BE49-F238E27FC236}">
                <a16:creationId xmlns:a16="http://schemas.microsoft.com/office/drawing/2014/main" id="{996C35D6-FD1F-DB52-8EC9-1F5544BD2384}"/>
              </a:ext>
            </a:extLst>
          </p:cNvPr>
          <p:cNvSpPr>
            <a:spLocks noGrp="1"/>
          </p:cNvSpPr>
          <p:nvPr>
            <p:ph type="title" idx="4294967295"/>
          </p:nvPr>
        </p:nvSpPr>
        <p:spPr>
          <a:xfrm>
            <a:off x="457200" y="-857400"/>
            <a:ext cx="8229600" cy="857400"/>
          </a:xfrm>
        </p:spPr>
        <p:txBody>
          <a:bodyPr spcFirstLastPara="1" wrap="square" lIns="91425" tIns="45700" rIns="91425" bIns="45700" anchor="b" anchorCtr="0">
            <a:normAutofit/>
          </a:bodyPr>
          <a:lstStyle/>
          <a:p>
            <a:r>
              <a:rPr lang="en-US" dirty="0"/>
              <a:t>Type of Feedback by School Level</a:t>
            </a:r>
          </a:p>
        </p:txBody>
      </p:sp>
      <p:sp>
        <p:nvSpPr>
          <p:cNvPr id="375" name="Google Shape;375;g3d5137ea1a6_3_1356"/>
          <p:cNvSpPr txBox="1"/>
          <p:nvPr/>
        </p:nvSpPr>
        <p:spPr>
          <a:xfrm>
            <a:off x="5515488" y="4307038"/>
            <a:ext cx="3628500" cy="369300"/>
          </a:xfrm>
          <a:prstGeom prst="rect">
            <a:avLst/>
          </a:prstGeom>
          <a:noFill/>
          <a:ln>
            <a:noFill/>
          </a:ln>
        </p:spPr>
        <p:txBody>
          <a:bodyPr spcFirstLastPara="1" wrap="square" lIns="68575" tIns="68575" rIns="68575" bIns="68575" anchor="t" anchorCtr="0">
            <a:spAutoFit/>
          </a:bodyPr>
          <a:lstStyle/>
          <a:p>
            <a:pPr marL="0" lvl="0" indent="0" algn="l" rtl="0">
              <a:spcBef>
                <a:spcPts val="0"/>
              </a:spcBef>
              <a:spcAft>
                <a:spcPts val="0"/>
              </a:spcAft>
              <a:buNone/>
            </a:pPr>
            <a:r>
              <a:rPr lang="en-US" sz="1500">
                <a:latin typeface="Garamond"/>
                <a:ea typeface="Garamond"/>
                <a:cs typeface="Garamond"/>
                <a:sym typeface="Garamond"/>
              </a:rPr>
              <a:t>Scott, Him &amp; Cooper, 2017</a:t>
            </a:r>
            <a:endParaRPr sz="1500">
              <a:latin typeface="Garamond"/>
              <a:ea typeface="Garamond"/>
              <a:cs typeface="Garamond"/>
              <a:sym typeface="Garamond"/>
            </a:endParaRPr>
          </a:p>
        </p:txBody>
      </p:sp>
      <p:graphicFrame>
        <p:nvGraphicFramePr>
          <p:cNvPr id="376" name="Google Shape;376;g3d5137ea1a6_3_1356"/>
          <p:cNvGraphicFramePr/>
          <p:nvPr>
            <p:extLst>
              <p:ext uri="{D42A27DB-BD31-4B8C-83A1-F6EECF244321}">
                <p14:modId xmlns:p14="http://schemas.microsoft.com/office/powerpoint/2010/main" val="3654731406"/>
              </p:ext>
            </p:extLst>
          </p:nvPr>
        </p:nvGraphicFramePr>
        <p:xfrm>
          <a:off x="448100" y="202400"/>
          <a:ext cx="8092575" cy="4053830"/>
        </p:xfrm>
        <a:graphic>
          <a:graphicData uri="http://schemas.openxmlformats.org/drawingml/2006/table">
            <a:tbl>
              <a:tblPr firstRow="1" firstCol="1">
                <a:noFill/>
                <a:tableStyleId>{827E7360-C2E2-4DB6-B6DC-1CFD8FC711CB}</a:tableStyleId>
              </a:tblPr>
              <a:tblGrid>
                <a:gridCol w="1895475">
                  <a:extLst>
                    <a:ext uri="{9D8B030D-6E8A-4147-A177-3AD203B41FA5}">
                      <a16:colId xmlns:a16="http://schemas.microsoft.com/office/drawing/2014/main" val="20000"/>
                    </a:ext>
                  </a:extLst>
                </a:gridCol>
                <a:gridCol w="1549275">
                  <a:extLst>
                    <a:ext uri="{9D8B030D-6E8A-4147-A177-3AD203B41FA5}">
                      <a16:colId xmlns:a16="http://schemas.microsoft.com/office/drawing/2014/main" val="20001"/>
                    </a:ext>
                  </a:extLst>
                </a:gridCol>
                <a:gridCol w="1549275">
                  <a:extLst>
                    <a:ext uri="{9D8B030D-6E8A-4147-A177-3AD203B41FA5}">
                      <a16:colId xmlns:a16="http://schemas.microsoft.com/office/drawing/2014/main" val="20002"/>
                    </a:ext>
                  </a:extLst>
                </a:gridCol>
                <a:gridCol w="1549275">
                  <a:extLst>
                    <a:ext uri="{9D8B030D-6E8A-4147-A177-3AD203B41FA5}">
                      <a16:colId xmlns:a16="http://schemas.microsoft.com/office/drawing/2014/main" val="20003"/>
                    </a:ext>
                  </a:extLst>
                </a:gridCol>
                <a:gridCol w="1549275">
                  <a:extLst>
                    <a:ext uri="{9D8B030D-6E8A-4147-A177-3AD203B41FA5}">
                      <a16:colId xmlns:a16="http://schemas.microsoft.com/office/drawing/2014/main" val="20004"/>
                    </a:ext>
                  </a:extLst>
                </a:gridCol>
              </a:tblGrid>
              <a:tr h="733750">
                <a:tc>
                  <a:txBody>
                    <a:bodyPr/>
                    <a:lstStyle/>
                    <a:p>
                      <a:pPr marL="0" lvl="0" indent="0" algn="l" rtl="0">
                        <a:spcBef>
                          <a:spcPts val="0"/>
                        </a:spcBef>
                        <a:spcAft>
                          <a:spcPts val="0"/>
                        </a:spcAft>
                        <a:buNone/>
                      </a:pPr>
                      <a:endParaRPr lang="en-US" sz="1600" b="1" dirty="0"/>
                    </a:p>
                  </a:txBody>
                  <a:tcPr marL="91425" marR="91425" marT="91425" marB="91425">
                    <a:solidFill>
                      <a:srgbClr val="93C47D"/>
                    </a:solidFill>
                  </a:tcPr>
                </a:tc>
                <a:tc>
                  <a:txBody>
                    <a:bodyPr/>
                    <a:lstStyle/>
                    <a:p>
                      <a:pPr marL="0" lvl="0" indent="0" algn="l" rtl="0">
                        <a:spcBef>
                          <a:spcPts val="0"/>
                        </a:spcBef>
                        <a:spcAft>
                          <a:spcPts val="0"/>
                        </a:spcAft>
                        <a:buNone/>
                      </a:pPr>
                      <a:r>
                        <a:rPr lang="en-US" sz="1600" b="1"/>
                        <a:t>Positive Feedback Rate</a:t>
                      </a:r>
                      <a:endParaRPr sz="1600" b="1"/>
                    </a:p>
                  </a:txBody>
                  <a:tcPr marL="91425" marR="91425" marT="91425" marB="91425">
                    <a:solidFill>
                      <a:srgbClr val="93C47D"/>
                    </a:solidFill>
                  </a:tcPr>
                </a:tc>
                <a:tc>
                  <a:txBody>
                    <a:bodyPr/>
                    <a:lstStyle/>
                    <a:p>
                      <a:pPr marL="0" lvl="0" indent="0" algn="l" rtl="0">
                        <a:spcBef>
                          <a:spcPts val="0"/>
                        </a:spcBef>
                        <a:spcAft>
                          <a:spcPts val="0"/>
                        </a:spcAft>
                        <a:buNone/>
                      </a:pPr>
                      <a:r>
                        <a:rPr lang="en-US" sz="1600" b="1"/>
                        <a:t>Negative Feedback Rate</a:t>
                      </a:r>
                      <a:endParaRPr sz="1600" b="1"/>
                    </a:p>
                  </a:txBody>
                  <a:tcPr marL="91425" marR="91425" marT="91425" marB="91425">
                    <a:solidFill>
                      <a:srgbClr val="93C47D"/>
                    </a:solidFill>
                  </a:tcPr>
                </a:tc>
                <a:tc>
                  <a:txBody>
                    <a:bodyPr/>
                    <a:lstStyle/>
                    <a:p>
                      <a:pPr marL="0" lvl="0" indent="0" algn="l" rtl="0">
                        <a:spcBef>
                          <a:spcPts val="0"/>
                        </a:spcBef>
                        <a:spcAft>
                          <a:spcPts val="0"/>
                        </a:spcAft>
                        <a:buNone/>
                      </a:pPr>
                      <a:r>
                        <a:rPr lang="en-US" sz="1600" b="1"/>
                        <a:t>Corrective Feedback</a:t>
                      </a:r>
                      <a:endParaRPr sz="1600" b="1"/>
                    </a:p>
                  </a:txBody>
                  <a:tcPr marL="91425" marR="91425" marT="91425" marB="91425">
                    <a:solidFill>
                      <a:srgbClr val="93C47D"/>
                    </a:solidFill>
                  </a:tcPr>
                </a:tc>
                <a:tc>
                  <a:txBody>
                    <a:bodyPr/>
                    <a:lstStyle/>
                    <a:p>
                      <a:pPr marL="0" lvl="0" indent="0" algn="l" rtl="0">
                        <a:spcBef>
                          <a:spcPts val="0"/>
                        </a:spcBef>
                        <a:spcAft>
                          <a:spcPts val="0"/>
                        </a:spcAft>
                        <a:buNone/>
                      </a:pPr>
                      <a:r>
                        <a:rPr lang="en-US" sz="1600" b="1"/>
                        <a:t>Positive to Negative Ratio</a:t>
                      </a:r>
                      <a:endParaRPr sz="1600" b="1"/>
                    </a:p>
                  </a:txBody>
                  <a:tcPr marL="91425" marR="91425" marT="91425" marB="91425">
                    <a:solidFill>
                      <a:srgbClr val="93C47D"/>
                    </a:solidFill>
                  </a:tcPr>
                </a:tc>
                <a:extLst>
                  <a:ext uri="{0D108BD9-81ED-4DB2-BD59-A6C34878D82A}">
                    <a16:rowId xmlns:a16="http://schemas.microsoft.com/office/drawing/2014/main" val="10000"/>
                  </a:ext>
                </a:extLst>
              </a:tr>
              <a:tr h="990625">
                <a:tc>
                  <a:txBody>
                    <a:bodyPr/>
                    <a:lstStyle/>
                    <a:p>
                      <a:pPr marL="0" lvl="0" indent="0" algn="l" rtl="0">
                        <a:spcBef>
                          <a:spcPts val="0"/>
                        </a:spcBef>
                        <a:spcAft>
                          <a:spcPts val="0"/>
                        </a:spcAft>
                        <a:buNone/>
                      </a:pPr>
                      <a:r>
                        <a:rPr lang="en-US" sz="1600" b="1"/>
                        <a:t>Elementary</a:t>
                      </a:r>
                      <a:endParaRPr sz="1600" b="1"/>
                    </a:p>
                  </a:txBody>
                  <a:tcPr marL="91425" marR="91425" marT="91425" marB="91425"/>
                </a:tc>
                <a:tc>
                  <a:txBody>
                    <a:bodyPr/>
                    <a:lstStyle/>
                    <a:p>
                      <a:pPr marL="0" lvl="0" indent="0" algn="l" rtl="0">
                        <a:spcBef>
                          <a:spcPts val="0"/>
                        </a:spcBef>
                        <a:spcAft>
                          <a:spcPts val="0"/>
                        </a:spcAft>
                        <a:buNone/>
                      </a:pPr>
                      <a:r>
                        <a:rPr lang="en-US" sz="1600"/>
                        <a:t>0.137/min., or once every 7 mins. 29 secs</a:t>
                      </a:r>
                      <a:endParaRPr sz="1600"/>
                    </a:p>
                  </a:txBody>
                  <a:tcPr marL="91425" marR="91425" marT="91425" marB="91425"/>
                </a:tc>
                <a:tc>
                  <a:txBody>
                    <a:bodyPr/>
                    <a:lstStyle/>
                    <a:p>
                      <a:pPr marL="0" lvl="0" indent="0" algn="l" rtl="0">
                        <a:spcBef>
                          <a:spcPts val="0"/>
                        </a:spcBef>
                        <a:spcAft>
                          <a:spcPts val="0"/>
                        </a:spcAft>
                        <a:buNone/>
                      </a:pPr>
                      <a:r>
                        <a:rPr lang="en-US" sz="1600"/>
                        <a:t>0.038/min., or once every 26 mins., 20 secs.</a:t>
                      </a:r>
                      <a:endParaRPr sz="1600"/>
                    </a:p>
                  </a:txBody>
                  <a:tcPr marL="91425" marR="91425" marT="91425" marB="91425"/>
                </a:tc>
                <a:tc>
                  <a:txBody>
                    <a:bodyPr/>
                    <a:lstStyle/>
                    <a:p>
                      <a:pPr marL="0" lvl="0" indent="0" algn="l" rtl="0">
                        <a:spcBef>
                          <a:spcPts val="0"/>
                        </a:spcBef>
                        <a:spcAft>
                          <a:spcPts val="0"/>
                        </a:spcAft>
                        <a:buNone/>
                      </a:pPr>
                      <a:r>
                        <a:rPr lang="en-US" sz="1600"/>
                        <a:t>0.007/min, or once every 142 mins., 48 secs.</a:t>
                      </a:r>
                      <a:endParaRPr sz="1600"/>
                    </a:p>
                  </a:txBody>
                  <a:tcPr marL="91425" marR="91425" marT="91425" marB="91425"/>
                </a:tc>
                <a:tc>
                  <a:txBody>
                    <a:bodyPr/>
                    <a:lstStyle/>
                    <a:p>
                      <a:pPr marL="0" lvl="0" indent="0" algn="l" rtl="0">
                        <a:spcBef>
                          <a:spcPts val="0"/>
                        </a:spcBef>
                        <a:spcAft>
                          <a:spcPts val="0"/>
                        </a:spcAft>
                        <a:buNone/>
                      </a:pPr>
                      <a:r>
                        <a:rPr lang="en-US" sz="1600"/>
                        <a:t>3 : 1</a:t>
                      </a:r>
                      <a:endParaRPr sz="1600"/>
                    </a:p>
                  </a:txBody>
                  <a:tcPr marL="91425" marR="91425" marT="91425" marB="91425"/>
                </a:tc>
                <a:extLst>
                  <a:ext uri="{0D108BD9-81ED-4DB2-BD59-A6C34878D82A}">
                    <a16:rowId xmlns:a16="http://schemas.microsoft.com/office/drawing/2014/main" val="10001"/>
                  </a:ext>
                </a:extLst>
              </a:tr>
              <a:tr h="990625">
                <a:tc>
                  <a:txBody>
                    <a:bodyPr/>
                    <a:lstStyle/>
                    <a:p>
                      <a:pPr marL="0" lvl="0" indent="0" algn="l" rtl="0">
                        <a:spcBef>
                          <a:spcPts val="0"/>
                        </a:spcBef>
                        <a:spcAft>
                          <a:spcPts val="0"/>
                        </a:spcAft>
                        <a:buNone/>
                      </a:pPr>
                      <a:r>
                        <a:rPr lang="en-US" sz="1600" b="1"/>
                        <a:t>Middle</a:t>
                      </a:r>
                      <a:endParaRPr sz="1600" b="1"/>
                    </a:p>
                  </a:txBody>
                  <a:tcPr marL="91425" marR="91425" marT="91425" marB="91425"/>
                </a:tc>
                <a:tc>
                  <a:txBody>
                    <a:bodyPr/>
                    <a:lstStyle/>
                    <a:p>
                      <a:pPr marL="0" lvl="0" indent="0" algn="l" rtl="0">
                        <a:spcBef>
                          <a:spcPts val="0"/>
                        </a:spcBef>
                        <a:spcAft>
                          <a:spcPts val="0"/>
                        </a:spcAft>
                        <a:buNone/>
                      </a:pPr>
                      <a:r>
                        <a:rPr lang="en-US" sz="1600"/>
                        <a:t>0.061/min., or once every 16 mins, 23 secs.</a:t>
                      </a:r>
                      <a:endParaRPr sz="1600"/>
                    </a:p>
                  </a:txBody>
                  <a:tcPr marL="91425" marR="91425" marT="91425" marB="91425"/>
                </a:tc>
                <a:tc>
                  <a:txBody>
                    <a:bodyPr/>
                    <a:lstStyle/>
                    <a:p>
                      <a:pPr marL="0" lvl="0" indent="0" algn="l" rtl="0">
                        <a:spcBef>
                          <a:spcPts val="0"/>
                        </a:spcBef>
                        <a:spcAft>
                          <a:spcPts val="0"/>
                        </a:spcAft>
                        <a:buNone/>
                      </a:pPr>
                      <a:r>
                        <a:rPr lang="en-US" sz="1600"/>
                        <a:t>0.031/min., or once every 32 mins., 15 secs.</a:t>
                      </a:r>
                      <a:endParaRPr sz="1600"/>
                    </a:p>
                  </a:txBody>
                  <a:tcPr marL="91425" marR="91425" marT="91425" marB="91425"/>
                </a:tc>
                <a:tc>
                  <a:txBody>
                    <a:bodyPr/>
                    <a:lstStyle/>
                    <a:p>
                      <a:pPr marL="0" lvl="0" indent="0" algn="l" rtl="0">
                        <a:spcBef>
                          <a:spcPts val="0"/>
                        </a:spcBef>
                        <a:spcAft>
                          <a:spcPts val="0"/>
                        </a:spcAft>
                        <a:buNone/>
                      </a:pPr>
                      <a:r>
                        <a:rPr lang="en-US" sz="1600"/>
                        <a:t>0.0004/min, or once every 250 mins</a:t>
                      </a:r>
                      <a:endParaRPr sz="1600"/>
                    </a:p>
                  </a:txBody>
                  <a:tcPr marL="91425" marR="91425" marT="91425" marB="91425"/>
                </a:tc>
                <a:tc>
                  <a:txBody>
                    <a:bodyPr/>
                    <a:lstStyle/>
                    <a:p>
                      <a:pPr marL="0" lvl="0" indent="0" algn="l" rtl="0">
                        <a:spcBef>
                          <a:spcPts val="0"/>
                        </a:spcBef>
                        <a:spcAft>
                          <a:spcPts val="0"/>
                        </a:spcAft>
                        <a:buNone/>
                      </a:pPr>
                      <a:r>
                        <a:rPr lang="en-US" sz="1600"/>
                        <a:t>1.74 : 1</a:t>
                      </a:r>
                      <a:endParaRPr sz="1600"/>
                    </a:p>
                  </a:txBody>
                  <a:tcPr marL="91425" marR="91425" marT="91425" marB="91425"/>
                </a:tc>
                <a:extLst>
                  <a:ext uri="{0D108BD9-81ED-4DB2-BD59-A6C34878D82A}">
                    <a16:rowId xmlns:a16="http://schemas.microsoft.com/office/drawing/2014/main" val="10002"/>
                  </a:ext>
                </a:extLst>
              </a:tr>
              <a:tr h="990625">
                <a:tc>
                  <a:txBody>
                    <a:bodyPr/>
                    <a:lstStyle/>
                    <a:p>
                      <a:pPr marL="0" lvl="0" indent="0" algn="l" rtl="0">
                        <a:spcBef>
                          <a:spcPts val="0"/>
                        </a:spcBef>
                        <a:spcAft>
                          <a:spcPts val="0"/>
                        </a:spcAft>
                        <a:buNone/>
                      </a:pPr>
                      <a:r>
                        <a:rPr lang="en-US" sz="1600" b="1"/>
                        <a:t>High</a:t>
                      </a:r>
                      <a:endParaRPr sz="1600" b="1"/>
                    </a:p>
                  </a:txBody>
                  <a:tcPr marL="91425" marR="91425" marT="91425" marB="91425"/>
                </a:tc>
                <a:tc>
                  <a:txBody>
                    <a:bodyPr/>
                    <a:lstStyle/>
                    <a:p>
                      <a:pPr marL="0" lvl="0" indent="0" algn="l" rtl="0">
                        <a:spcBef>
                          <a:spcPts val="0"/>
                        </a:spcBef>
                        <a:spcAft>
                          <a:spcPts val="0"/>
                        </a:spcAft>
                        <a:buNone/>
                      </a:pPr>
                      <a:r>
                        <a:rPr lang="en-US" sz="1600"/>
                        <a:t>0.033/min., or once every 30 mins., 18 secs.</a:t>
                      </a:r>
                      <a:endParaRPr sz="1600"/>
                    </a:p>
                  </a:txBody>
                  <a:tcPr marL="91425" marR="91425" marT="91425" marB="91425"/>
                </a:tc>
                <a:tc>
                  <a:txBody>
                    <a:bodyPr/>
                    <a:lstStyle/>
                    <a:p>
                      <a:pPr marL="0" lvl="0" indent="0" algn="l" rtl="0">
                        <a:spcBef>
                          <a:spcPts val="0"/>
                        </a:spcBef>
                        <a:spcAft>
                          <a:spcPts val="0"/>
                        </a:spcAft>
                        <a:buNone/>
                      </a:pPr>
                      <a:r>
                        <a:rPr lang="en-US" sz="1600"/>
                        <a:t>0.046/min, or once every 32 mins,44 secs</a:t>
                      </a:r>
                      <a:endParaRPr sz="1600"/>
                    </a:p>
                  </a:txBody>
                  <a:tcPr marL="91425" marR="91425" marT="91425" marB="91425"/>
                </a:tc>
                <a:tc>
                  <a:txBody>
                    <a:bodyPr/>
                    <a:lstStyle/>
                    <a:p>
                      <a:pPr marL="0" lvl="0" indent="0" algn="l" rtl="0">
                        <a:spcBef>
                          <a:spcPts val="0"/>
                        </a:spcBef>
                        <a:spcAft>
                          <a:spcPts val="0"/>
                        </a:spcAft>
                        <a:buNone/>
                      </a:pPr>
                      <a:r>
                        <a:rPr lang="en-US" sz="1600"/>
                        <a:t>0.0004/min, or once every 200 mins</a:t>
                      </a:r>
                      <a:endParaRPr sz="1600"/>
                    </a:p>
                  </a:txBody>
                  <a:tcPr marL="91425" marR="91425" marT="91425" marB="91425"/>
                </a:tc>
                <a:tc>
                  <a:txBody>
                    <a:bodyPr/>
                    <a:lstStyle/>
                    <a:p>
                      <a:pPr marL="0" lvl="0" indent="0" algn="l" rtl="0">
                        <a:spcBef>
                          <a:spcPts val="0"/>
                        </a:spcBef>
                        <a:spcAft>
                          <a:spcPts val="0"/>
                        </a:spcAft>
                        <a:buNone/>
                      </a:pPr>
                      <a:r>
                        <a:rPr lang="en-US" sz="1600" dirty="0"/>
                        <a:t>0.65 : 1</a:t>
                      </a:r>
                      <a:endParaRPr sz="1600" dirty="0"/>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35"/>
          <p:cNvSpPr txBox="1">
            <a:spLocks noGrp="1"/>
          </p:cNvSpPr>
          <p:nvPr>
            <p:ph type="title"/>
          </p:nvPr>
        </p:nvSpPr>
        <p:spPr>
          <a:xfrm>
            <a:off x="457200" y="2571750"/>
            <a:ext cx="8229600" cy="857400"/>
          </a:xfrm>
          <a:prstGeom prst="rect">
            <a:avLst/>
          </a:prstGeom>
          <a:noFill/>
          <a:ln>
            <a:noFill/>
          </a:ln>
        </p:spPr>
        <p:txBody>
          <a:bodyPr spcFirstLastPara="1" wrap="square" lIns="91425" tIns="45700" rIns="91425" bIns="45700" anchor="ctr" anchorCtr="0">
            <a:normAutofit fontScale="90000"/>
          </a:bodyPr>
          <a:lstStyle/>
          <a:p>
            <a:pPr marL="342900" marR="266700" lvl="0" indent="0" algn="ctr" rtl="0">
              <a:lnSpc>
                <a:spcPct val="100000"/>
              </a:lnSpc>
              <a:spcBef>
                <a:spcPts val="0"/>
              </a:spcBef>
              <a:spcAft>
                <a:spcPts val="0"/>
              </a:spcAft>
              <a:buClr>
                <a:srgbClr val="333333"/>
              </a:buClr>
              <a:buSzPct val="100000"/>
              <a:buFont typeface="Calibri"/>
              <a:buNone/>
            </a:pPr>
            <a:r>
              <a:rPr lang="en-US" sz="4900" b="1" i="0" u="none" strike="noStrike">
                <a:solidFill>
                  <a:srgbClr val="333333"/>
                </a:solidFill>
                <a:latin typeface="Calibri"/>
                <a:ea typeface="Calibri"/>
                <a:cs typeface="Calibri"/>
                <a:sym typeface="Calibri"/>
              </a:rPr>
              <a:t>“...teacher reprimands did not decrease students’ future disruptive behavior or increase their engagement or vice versa.”</a:t>
            </a:r>
            <a:br>
              <a:rPr lang="en-US" sz="6000" b="0"/>
            </a:br>
            <a:br>
              <a:rPr lang="en-US" b="0"/>
            </a:br>
            <a:r>
              <a:rPr lang="en-US" sz="1800" b="0" i="0" u="none" strike="noStrike">
                <a:solidFill>
                  <a:srgbClr val="333333"/>
                </a:solidFill>
                <a:latin typeface="Calibri"/>
                <a:ea typeface="Calibri"/>
                <a:cs typeface="Calibri"/>
                <a:sym typeface="Calibri"/>
              </a:rPr>
              <a:t>(Caldarella, Larsen, Williams, Wills, &amp; Wehby, 2021)</a:t>
            </a:r>
            <a:br>
              <a:rPr lang="en-US" b="0"/>
            </a:br>
            <a:br>
              <a:rPr lang="en-US"/>
            </a:b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9" name="Google Shape;389;p37"/>
          <p:cNvSpPr txBox="1">
            <a:spLocks noGrp="1"/>
          </p:cNvSpPr>
          <p:nvPr>
            <p:ph type="title" idx="4294967295"/>
          </p:nvPr>
        </p:nvSpPr>
        <p:spPr>
          <a:xfrm>
            <a:off x="457200" y="-857250"/>
            <a:ext cx="8229600" cy="857400"/>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chemeClr val="dk1"/>
              </a:buClr>
              <a:buSzPts val="4400"/>
              <a:buFont typeface="Calibri"/>
              <a:buNone/>
            </a:pPr>
            <a:r>
              <a:rPr lang="en-US" dirty="0"/>
              <a:t>Teacher in front of the classroom</a:t>
            </a:r>
            <a:endParaRPr dirty="0"/>
          </a:p>
        </p:txBody>
      </p:sp>
      <p:pic>
        <p:nvPicPr>
          <p:cNvPr id="388" name="Google Shape;388;p37" descr="A person standing in front of a whiteboard"/>
          <p:cNvPicPr preferRelativeResize="0"/>
          <p:nvPr/>
        </p:nvPicPr>
        <p:blipFill rotWithShape="1">
          <a:blip r:embed="rId3">
            <a:alphaModFix/>
          </a:blip>
          <a:srcRect r="9543" b="29967"/>
          <a:stretch/>
        </p:blipFill>
        <p:spPr>
          <a:xfrm>
            <a:off x="0" y="150"/>
            <a:ext cx="9144000" cy="47176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7" name="Google Shape;397;p38"/>
          <p:cNvSpPr txBox="1">
            <a:spLocks noGrp="1"/>
          </p:cNvSpPr>
          <p:nvPr>
            <p:ph type="title"/>
          </p:nvPr>
        </p:nvSpPr>
        <p:spPr>
          <a:xfrm>
            <a:off x="1471875" y="252725"/>
            <a:ext cx="7472100" cy="624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sz="3900" dirty="0"/>
              <a:t>Self Assessment</a:t>
            </a:r>
            <a:endParaRPr sz="3900" dirty="0"/>
          </a:p>
        </p:txBody>
      </p:sp>
      <p:sp>
        <p:nvSpPr>
          <p:cNvPr id="395" name="Google Shape;395;p38"/>
          <p:cNvSpPr txBox="1">
            <a:spLocks noGrp="1"/>
          </p:cNvSpPr>
          <p:nvPr>
            <p:ph type="body" idx="1"/>
          </p:nvPr>
        </p:nvSpPr>
        <p:spPr>
          <a:xfrm>
            <a:off x="371650" y="1441900"/>
            <a:ext cx="2482500" cy="2914800"/>
          </a:xfrm>
          <a:prstGeom prst="rect">
            <a:avLst/>
          </a:prstGeom>
          <a:noFill/>
          <a:ln>
            <a:noFill/>
          </a:ln>
        </p:spPr>
        <p:txBody>
          <a:bodyPr spcFirstLastPara="1" wrap="square" lIns="91425" tIns="45700" rIns="91425" bIns="45700" anchor="t" anchorCtr="0">
            <a:normAutofit fontScale="77500" lnSpcReduction="20000"/>
          </a:bodyPr>
          <a:lstStyle/>
          <a:p>
            <a:pPr marL="25400" lvl="0" indent="0" algn="l" rtl="0">
              <a:lnSpc>
                <a:spcPct val="100000"/>
              </a:lnSpc>
              <a:spcBef>
                <a:spcPts val="640"/>
              </a:spcBef>
              <a:spcAft>
                <a:spcPts val="0"/>
              </a:spcAft>
              <a:buSzPct val="108108"/>
              <a:buNone/>
            </a:pPr>
            <a:r>
              <a:rPr lang="en-US"/>
              <a:t>Turn to page 3 of the Classroom Encouraging Expected Behavior  “Teacher Tool”</a:t>
            </a:r>
            <a:endParaRPr/>
          </a:p>
          <a:p>
            <a:pPr marL="25400" lvl="0" indent="0" algn="l" rtl="0">
              <a:lnSpc>
                <a:spcPct val="100000"/>
              </a:lnSpc>
              <a:spcBef>
                <a:spcPts val="640"/>
              </a:spcBef>
              <a:spcAft>
                <a:spcPts val="0"/>
              </a:spcAft>
              <a:buSzPct val="345945"/>
              <a:buNone/>
            </a:pPr>
            <a:endParaRPr sz="1000"/>
          </a:p>
          <a:p>
            <a:pPr marL="25400" lvl="0" indent="0" algn="l" rtl="0">
              <a:lnSpc>
                <a:spcPct val="100000"/>
              </a:lnSpc>
              <a:spcBef>
                <a:spcPts val="640"/>
              </a:spcBef>
              <a:spcAft>
                <a:spcPts val="0"/>
              </a:spcAft>
              <a:buSzPct val="108108"/>
              <a:buNone/>
            </a:pPr>
            <a:r>
              <a:rPr lang="en-US"/>
              <a:t>Complete the Self Assessment </a:t>
            </a:r>
            <a:endParaRPr/>
          </a:p>
          <a:p>
            <a:pPr marL="457200" lvl="0" indent="-228600" algn="l" rtl="0">
              <a:lnSpc>
                <a:spcPct val="100000"/>
              </a:lnSpc>
              <a:spcBef>
                <a:spcPts val="640"/>
              </a:spcBef>
              <a:spcAft>
                <a:spcPts val="0"/>
              </a:spcAft>
              <a:buSzPct val="108108"/>
              <a:buFont typeface="Arial"/>
              <a:buNone/>
            </a:pPr>
            <a:endParaRPr/>
          </a:p>
        </p:txBody>
      </p:sp>
      <p:pic>
        <p:nvPicPr>
          <p:cNvPr id="396" name="Google Shape;396;p38" descr="A screenshot of a classroom self assessment"/>
          <p:cNvPicPr preferRelativeResize="0"/>
          <p:nvPr/>
        </p:nvPicPr>
        <p:blipFill rotWithShape="1">
          <a:blip r:embed="rId3">
            <a:alphaModFix/>
          </a:blip>
          <a:srcRect/>
          <a:stretch/>
        </p:blipFill>
        <p:spPr>
          <a:xfrm>
            <a:off x="2709625" y="949375"/>
            <a:ext cx="6347624" cy="3746175"/>
          </a:xfrm>
          <a:prstGeom prst="rect">
            <a:avLst/>
          </a:prstGeom>
          <a:noFill/>
          <a:ln>
            <a:noFill/>
          </a:ln>
        </p:spPr>
      </p:pic>
      <p:sp>
        <p:nvSpPr>
          <p:cNvPr id="398" name="Google Shape;398;p38" descr="Star icon indicating a handout is associated with this slide"/>
          <p:cNvSpPr/>
          <p:nvPr/>
        </p:nvSpPr>
        <p:spPr>
          <a:xfrm>
            <a:off x="8164450" y="3765800"/>
            <a:ext cx="892800" cy="816300"/>
          </a:xfrm>
          <a:prstGeom prst="star5">
            <a:avLst>
              <a:gd name="adj" fmla="val 19098"/>
              <a:gd name="hf" fmla="val 105146"/>
              <a:gd name="vf" fmla="val 110557"/>
            </a:avLst>
          </a:prstGeom>
          <a:solidFill>
            <a:srgbClr val="008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6" name="Google Shape;406;p39"/>
          <p:cNvSpPr txBox="1">
            <a:spLocks noGrp="1"/>
          </p:cNvSpPr>
          <p:nvPr>
            <p:ph type="title"/>
          </p:nvPr>
        </p:nvSpPr>
        <p:spPr>
          <a:xfrm>
            <a:off x="1294425" y="368775"/>
            <a:ext cx="7649400" cy="694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sz="3900" dirty="0"/>
              <a:t>Identify Current Implementation</a:t>
            </a:r>
            <a:r>
              <a:rPr lang="en-US" dirty="0"/>
              <a:t> </a:t>
            </a:r>
            <a:endParaRPr dirty="0"/>
          </a:p>
        </p:txBody>
      </p:sp>
      <p:sp>
        <p:nvSpPr>
          <p:cNvPr id="404" name="Google Shape;404;p39"/>
          <p:cNvSpPr txBox="1">
            <a:spLocks noGrp="1"/>
          </p:cNvSpPr>
          <p:nvPr>
            <p:ph type="body" idx="1"/>
          </p:nvPr>
        </p:nvSpPr>
        <p:spPr>
          <a:xfrm>
            <a:off x="291154" y="1509141"/>
            <a:ext cx="2882400" cy="3143400"/>
          </a:xfrm>
          <a:prstGeom prst="rect">
            <a:avLst/>
          </a:prstGeom>
          <a:noFill/>
          <a:ln>
            <a:noFill/>
          </a:ln>
        </p:spPr>
        <p:txBody>
          <a:bodyPr spcFirstLastPara="1" wrap="square" lIns="91425" tIns="45700" rIns="91425" bIns="45700" anchor="t" anchorCtr="0">
            <a:normAutofit fontScale="85000" lnSpcReduction="20000"/>
          </a:bodyPr>
          <a:lstStyle/>
          <a:p>
            <a:pPr marL="25400" lvl="0" indent="0" algn="l" rtl="0">
              <a:lnSpc>
                <a:spcPct val="100000"/>
              </a:lnSpc>
              <a:spcBef>
                <a:spcPts val="640"/>
              </a:spcBef>
              <a:spcAft>
                <a:spcPts val="0"/>
              </a:spcAft>
              <a:buSzPct val="114286"/>
              <a:buNone/>
            </a:pPr>
            <a:r>
              <a:rPr lang="en-US" sz="2800"/>
              <a:t>Turn to page 4 of the Classroom Encouraging Expected Behavior  “Teacher Tool”</a:t>
            </a:r>
            <a:endParaRPr/>
          </a:p>
          <a:p>
            <a:pPr marL="25400" lvl="0" indent="0" algn="l" rtl="0">
              <a:lnSpc>
                <a:spcPct val="100000"/>
              </a:lnSpc>
              <a:spcBef>
                <a:spcPts val="640"/>
              </a:spcBef>
              <a:spcAft>
                <a:spcPts val="0"/>
              </a:spcAft>
              <a:buSzPct val="114286"/>
              <a:buNone/>
            </a:pPr>
            <a:endParaRPr sz="2800"/>
          </a:p>
          <a:p>
            <a:pPr marL="25400" lvl="0" indent="0" algn="l" rtl="0">
              <a:lnSpc>
                <a:spcPct val="100000"/>
              </a:lnSpc>
              <a:spcBef>
                <a:spcPts val="640"/>
              </a:spcBef>
              <a:spcAft>
                <a:spcPts val="0"/>
              </a:spcAft>
              <a:buSzPct val="114286"/>
              <a:buNone/>
            </a:pPr>
            <a:r>
              <a:rPr lang="en-US" sz="2800"/>
              <a:t>Where does your current practice fit on the rubric?</a:t>
            </a:r>
            <a:endParaRPr/>
          </a:p>
          <a:p>
            <a:pPr marL="457200" lvl="0" indent="-228600" algn="l" rtl="0">
              <a:lnSpc>
                <a:spcPct val="100000"/>
              </a:lnSpc>
              <a:spcBef>
                <a:spcPts val="640"/>
              </a:spcBef>
              <a:spcAft>
                <a:spcPts val="0"/>
              </a:spcAft>
              <a:buSzPct val="100000"/>
              <a:buFont typeface="Arial"/>
              <a:buNone/>
            </a:pPr>
            <a:endParaRPr/>
          </a:p>
        </p:txBody>
      </p:sp>
      <p:pic>
        <p:nvPicPr>
          <p:cNvPr id="405" name="Google Shape;405;p39" descr="A chart of a teacher tool"/>
          <p:cNvPicPr preferRelativeResize="0"/>
          <p:nvPr/>
        </p:nvPicPr>
        <p:blipFill rotWithShape="1">
          <a:blip r:embed="rId3">
            <a:alphaModFix/>
          </a:blip>
          <a:srcRect/>
          <a:stretch/>
        </p:blipFill>
        <p:spPr>
          <a:xfrm>
            <a:off x="3093050" y="1227900"/>
            <a:ext cx="5850773" cy="31434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3" name="Google Shape;413;p42"/>
          <p:cNvSpPr txBox="1">
            <a:spLocks noGrp="1"/>
          </p:cNvSpPr>
          <p:nvPr>
            <p:ph type="title"/>
          </p:nvPr>
        </p:nvSpPr>
        <p:spPr>
          <a:xfrm>
            <a:off x="457200" y="205978"/>
            <a:ext cx="8229600" cy="85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dirty="0"/>
              <a:t>Monitor </a:t>
            </a:r>
            <a:r>
              <a:rPr lang="en-US" b="1" i="1" dirty="0"/>
              <a:t>Frequency</a:t>
            </a:r>
            <a:endParaRPr b="1" i="1" dirty="0"/>
          </a:p>
        </p:txBody>
      </p:sp>
      <p:pic>
        <p:nvPicPr>
          <p:cNvPr id="412" name="Google Shape;412;p42" descr="Picture of post-it notes"/>
          <p:cNvPicPr preferRelativeResize="0"/>
          <p:nvPr/>
        </p:nvPicPr>
        <p:blipFill>
          <a:blip r:embed="rId3">
            <a:alphaModFix/>
          </a:blip>
          <a:stretch>
            <a:fillRect/>
          </a:stretch>
        </p:blipFill>
        <p:spPr>
          <a:xfrm>
            <a:off x="620788" y="1651479"/>
            <a:ext cx="7902423" cy="184055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3"/>
          <p:cNvSpPr txBox="1">
            <a:spLocks noGrp="1"/>
          </p:cNvSpPr>
          <p:nvPr>
            <p:ph type="title"/>
          </p:nvPr>
        </p:nvSpPr>
        <p:spPr>
          <a:xfrm>
            <a:off x="457200" y="205978"/>
            <a:ext cx="8229600" cy="85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Monitor </a:t>
            </a:r>
            <a:r>
              <a:rPr lang="en-US" b="1" i="1"/>
              <a:t>Ratio</a:t>
            </a:r>
            <a:endParaRPr b="1" i="1"/>
          </a:p>
        </p:txBody>
      </p:sp>
      <p:pic>
        <p:nvPicPr>
          <p:cNvPr id="420" name="Google Shape;420;p43" descr="Image of a Post-it note with hash marks indicating positive and corrective feedback."/>
          <p:cNvPicPr preferRelativeResize="0"/>
          <p:nvPr/>
        </p:nvPicPr>
        <p:blipFill rotWithShape="1">
          <a:blip r:embed="rId3">
            <a:alphaModFix/>
          </a:blip>
          <a:srcRect l="17986" t="11507" r="27545" b="10000"/>
          <a:stretch/>
        </p:blipFill>
        <p:spPr>
          <a:xfrm>
            <a:off x="2312775" y="875625"/>
            <a:ext cx="4878500" cy="3834225"/>
          </a:xfrm>
          <a:prstGeom prst="rect">
            <a:avLst/>
          </a:prstGeom>
          <a:noFill/>
          <a:ln>
            <a:noFill/>
          </a:ln>
        </p:spPr>
      </p:pic>
      <p:sp>
        <p:nvSpPr>
          <p:cNvPr id="421" name="Google Shape;421;p43"/>
          <p:cNvSpPr txBox="1"/>
          <p:nvPr/>
        </p:nvSpPr>
        <p:spPr>
          <a:xfrm>
            <a:off x="3770300" y="1879125"/>
            <a:ext cx="1240800" cy="186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chemeClr val="dk1"/>
                </a:solidFill>
                <a:latin typeface="Calibri"/>
                <a:ea typeface="Calibri"/>
                <a:cs typeface="Calibri"/>
                <a:sym typeface="Calibri"/>
              </a:rPr>
              <a:t>Positive</a:t>
            </a:r>
            <a:endParaRPr sz="2200">
              <a:solidFill>
                <a:schemeClr val="dk1"/>
              </a:solidFill>
              <a:latin typeface="Calibri"/>
              <a:ea typeface="Calibri"/>
              <a:cs typeface="Calibri"/>
              <a:sym typeface="Calibri"/>
            </a:endParaRPr>
          </a:p>
          <a:p>
            <a:pPr marL="0" lvl="0" indent="0" algn="l" rtl="0">
              <a:spcBef>
                <a:spcPts val="0"/>
              </a:spcBef>
              <a:spcAft>
                <a:spcPts val="0"/>
              </a:spcAft>
              <a:buNone/>
            </a:pPr>
            <a:endParaRPr sz="2200">
              <a:solidFill>
                <a:schemeClr val="dk1"/>
              </a:solidFill>
              <a:latin typeface="Calibri"/>
              <a:ea typeface="Calibri"/>
              <a:cs typeface="Calibri"/>
              <a:sym typeface="Calibri"/>
            </a:endParaRPr>
          </a:p>
          <a:p>
            <a:pPr marL="0" lvl="0" indent="0" algn="l" rtl="0">
              <a:spcBef>
                <a:spcPts val="0"/>
              </a:spcBef>
              <a:spcAft>
                <a:spcPts val="0"/>
              </a:spcAft>
              <a:buNone/>
            </a:pPr>
            <a:r>
              <a:rPr lang="en-US" sz="2200">
                <a:solidFill>
                  <a:schemeClr val="dk1"/>
                </a:solidFill>
                <a:latin typeface="Calibri"/>
                <a:ea typeface="Calibri"/>
                <a:cs typeface="Calibri"/>
                <a:sym typeface="Calibri"/>
              </a:rPr>
              <a:t>IIII</a:t>
            </a:r>
            <a:endParaRPr sz="2200">
              <a:solidFill>
                <a:schemeClr val="dk1"/>
              </a:solidFill>
              <a:latin typeface="Calibri"/>
              <a:ea typeface="Calibri"/>
              <a:cs typeface="Calibri"/>
              <a:sym typeface="Calibri"/>
            </a:endParaRPr>
          </a:p>
        </p:txBody>
      </p:sp>
      <p:sp>
        <p:nvSpPr>
          <p:cNvPr id="422" name="Google Shape;422;p43"/>
          <p:cNvSpPr txBox="1"/>
          <p:nvPr/>
        </p:nvSpPr>
        <p:spPr>
          <a:xfrm>
            <a:off x="5139325" y="1879125"/>
            <a:ext cx="1570200" cy="186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chemeClr val="dk1"/>
                </a:solidFill>
                <a:latin typeface="Calibri"/>
                <a:ea typeface="Calibri"/>
                <a:cs typeface="Calibri"/>
                <a:sym typeface="Calibri"/>
              </a:rPr>
              <a:t>Corrective</a:t>
            </a:r>
            <a:endParaRPr sz="2200">
              <a:solidFill>
                <a:schemeClr val="dk1"/>
              </a:solidFill>
              <a:latin typeface="Calibri"/>
              <a:ea typeface="Calibri"/>
              <a:cs typeface="Calibri"/>
              <a:sym typeface="Calibri"/>
            </a:endParaRPr>
          </a:p>
          <a:p>
            <a:pPr marL="0" lvl="0" indent="0" algn="l" rtl="0">
              <a:spcBef>
                <a:spcPts val="0"/>
              </a:spcBef>
              <a:spcAft>
                <a:spcPts val="0"/>
              </a:spcAft>
              <a:buNone/>
            </a:pPr>
            <a:endParaRPr sz="2200">
              <a:solidFill>
                <a:schemeClr val="dk1"/>
              </a:solidFill>
              <a:latin typeface="Calibri"/>
              <a:ea typeface="Calibri"/>
              <a:cs typeface="Calibri"/>
              <a:sym typeface="Calibri"/>
            </a:endParaRPr>
          </a:p>
          <a:p>
            <a:pPr marL="0" lvl="0" indent="0" algn="l" rtl="0">
              <a:spcBef>
                <a:spcPts val="0"/>
              </a:spcBef>
              <a:spcAft>
                <a:spcPts val="0"/>
              </a:spcAft>
              <a:buNone/>
            </a:pPr>
            <a:r>
              <a:rPr lang="en-US" sz="2200">
                <a:solidFill>
                  <a:schemeClr val="dk1"/>
                </a:solidFill>
                <a:latin typeface="Calibri"/>
                <a:ea typeface="Calibri"/>
                <a:cs typeface="Calibri"/>
                <a:sym typeface="Calibri"/>
              </a:rPr>
              <a:t>I</a:t>
            </a:r>
            <a:endParaRPr sz="22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47"/>
          <p:cNvSpPr txBox="1">
            <a:spLocks noGrp="1"/>
          </p:cNvSpPr>
          <p:nvPr>
            <p:ph type="title"/>
          </p:nvPr>
        </p:nvSpPr>
        <p:spPr>
          <a:xfrm>
            <a:off x="1223506" y="157696"/>
            <a:ext cx="7472100" cy="694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sz="3900"/>
              <a:t>Next Steps</a:t>
            </a:r>
            <a:endParaRPr sz="3900"/>
          </a:p>
        </p:txBody>
      </p:sp>
      <p:sp>
        <p:nvSpPr>
          <p:cNvPr id="429" name="Google Shape;429;p47"/>
          <p:cNvSpPr txBox="1">
            <a:spLocks noGrp="1"/>
          </p:cNvSpPr>
          <p:nvPr>
            <p:ph type="body" idx="1"/>
          </p:nvPr>
        </p:nvSpPr>
        <p:spPr>
          <a:xfrm>
            <a:off x="549525" y="931775"/>
            <a:ext cx="8594400" cy="3769800"/>
          </a:xfrm>
          <a:prstGeom prst="rect">
            <a:avLst/>
          </a:prstGeom>
          <a:noFill/>
          <a:ln>
            <a:noFill/>
          </a:ln>
        </p:spPr>
        <p:txBody>
          <a:bodyPr spcFirstLastPara="1" wrap="square" lIns="91425" tIns="45700" rIns="91425" bIns="45700" anchor="t" anchorCtr="0">
            <a:noAutofit/>
          </a:bodyPr>
          <a:lstStyle/>
          <a:p>
            <a:pPr marL="457200" lvl="0" indent="-406400" algn="l" rtl="0">
              <a:lnSpc>
                <a:spcPct val="100000"/>
              </a:lnSpc>
              <a:spcBef>
                <a:spcPts val="0"/>
              </a:spcBef>
              <a:spcAft>
                <a:spcPts val="0"/>
              </a:spcAft>
              <a:buClr>
                <a:schemeClr val="dk1"/>
              </a:buClr>
              <a:buSzPts val="1600"/>
              <a:buFont typeface="Calibri"/>
              <a:buChar char="●"/>
            </a:pPr>
            <a:r>
              <a:rPr lang="en-US" sz="2300" b="0" i="0" u="none" strike="noStrike">
                <a:solidFill>
                  <a:srgbClr val="000000"/>
                </a:solidFill>
                <a:latin typeface="Calibri"/>
                <a:ea typeface="Calibri"/>
                <a:cs typeface="Calibri"/>
                <a:sym typeface="Calibri"/>
              </a:rPr>
              <a:t>Use the </a:t>
            </a:r>
            <a:r>
              <a:rPr lang="en-US" sz="2300" b="1" i="1" u="none" strike="noStrike">
                <a:solidFill>
                  <a:srgbClr val="000000"/>
                </a:solidFill>
                <a:latin typeface="Calibri"/>
                <a:ea typeface="Calibri"/>
                <a:cs typeface="Calibri"/>
                <a:sym typeface="Calibri"/>
              </a:rPr>
              <a:t>Classroom Encouraging Planning &amp; Implementation Guide </a:t>
            </a:r>
            <a:r>
              <a:rPr lang="en-US" sz="2300" b="0" i="0" u="none" strike="noStrike">
                <a:solidFill>
                  <a:srgbClr val="000000"/>
                </a:solidFill>
                <a:latin typeface="Calibri"/>
                <a:ea typeface="Calibri"/>
                <a:cs typeface="Calibri"/>
                <a:sym typeface="Calibri"/>
              </a:rPr>
              <a:t>to</a:t>
            </a:r>
            <a:endParaRPr sz="3100"/>
          </a:p>
          <a:p>
            <a:pPr marL="742950" lvl="1" indent="-234950" algn="l" rtl="0">
              <a:lnSpc>
                <a:spcPct val="100000"/>
              </a:lnSpc>
              <a:spcBef>
                <a:spcPts val="0"/>
              </a:spcBef>
              <a:spcAft>
                <a:spcPts val="0"/>
              </a:spcAft>
              <a:buClr>
                <a:schemeClr val="dk1"/>
              </a:buClr>
              <a:buSzPts val="1600"/>
              <a:buFont typeface="Arial"/>
              <a:buChar char="○"/>
            </a:pPr>
            <a:r>
              <a:rPr lang="en-US" sz="2300" b="0" i="0" u="none" strike="noStrike">
                <a:solidFill>
                  <a:srgbClr val="000000"/>
                </a:solidFill>
                <a:latin typeface="Calibri"/>
                <a:ea typeface="Calibri"/>
                <a:cs typeface="Calibri"/>
                <a:sym typeface="Calibri"/>
              </a:rPr>
              <a:t>Draft </a:t>
            </a:r>
            <a:r>
              <a:rPr lang="en-US" sz="2300">
                <a:solidFill>
                  <a:srgbClr val="000000"/>
                </a:solidFill>
              </a:rPr>
              <a:t>a </a:t>
            </a:r>
            <a:r>
              <a:rPr lang="en-US" sz="2300" b="0" i="0" u="none" strike="noStrike">
                <a:solidFill>
                  <a:srgbClr val="000000"/>
                </a:solidFill>
                <a:latin typeface="Calibri"/>
                <a:ea typeface="Calibri"/>
                <a:cs typeface="Calibri"/>
                <a:sym typeface="Calibri"/>
              </a:rPr>
              <a:t>classroom encouragement system</a:t>
            </a:r>
            <a:endParaRPr sz="2300">
              <a:solidFill>
                <a:srgbClr val="000000"/>
              </a:solidFill>
            </a:endParaRPr>
          </a:p>
          <a:p>
            <a:pPr marL="1371600" lvl="2" indent="-330200" algn="l" rtl="0">
              <a:lnSpc>
                <a:spcPct val="100000"/>
              </a:lnSpc>
              <a:spcBef>
                <a:spcPts val="0"/>
              </a:spcBef>
              <a:spcAft>
                <a:spcPts val="0"/>
              </a:spcAft>
              <a:buSzPts val="1600"/>
              <a:buFont typeface="Arial"/>
              <a:buChar char="■"/>
            </a:pPr>
            <a:r>
              <a:rPr lang="en-US" sz="2300" b="0" i="0" u="none" strike="noStrike">
                <a:solidFill>
                  <a:srgbClr val="000000"/>
                </a:solidFill>
                <a:latin typeface="Calibri"/>
                <a:ea typeface="Calibri"/>
                <a:cs typeface="Calibri"/>
                <a:sym typeface="Calibri"/>
              </a:rPr>
              <a:t>plan to engage student and family voice in the final review.</a:t>
            </a:r>
            <a:endParaRPr sz="2700"/>
          </a:p>
          <a:p>
            <a:pPr marL="742950" lvl="1" indent="-234950" algn="l" rtl="0">
              <a:lnSpc>
                <a:spcPct val="100000"/>
              </a:lnSpc>
              <a:spcBef>
                <a:spcPts val="0"/>
              </a:spcBef>
              <a:spcAft>
                <a:spcPts val="0"/>
              </a:spcAft>
              <a:buClr>
                <a:schemeClr val="dk1"/>
              </a:buClr>
              <a:buSzPts val="1600"/>
              <a:buFont typeface="Arial"/>
              <a:buChar char="○"/>
            </a:pPr>
            <a:r>
              <a:rPr lang="en-US" sz="2300" b="0" i="0" u="none" strike="noStrike">
                <a:solidFill>
                  <a:srgbClr val="000000"/>
                </a:solidFill>
                <a:latin typeface="Calibri"/>
                <a:ea typeface="Calibri"/>
                <a:cs typeface="Calibri"/>
                <a:sym typeface="Calibri"/>
              </a:rPr>
              <a:t>Consistently provide </a:t>
            </a:r>
            <a:r>
              <a:rPr lang="en-US" sz="2300">
                <a:solidFill>
                  <a:srgbClr val="000000"/>
                </a:solidFill>
              </a:rPr>
              <a:t>specific, positive</a:t>
            </a:r>
            <a:r>
              <a:rPr lang="en-US" sz="2300" b="0" i="0" u="none" strike="noStrike">
                <a:solidFill>
                  <a:srgbClr val="000000"/>
                </a:solidFill>
                <a:latin typeface="Calibri"/>
                <a:ea typeface="Calibri"/>
                <a:cs typeface="Calibri"/>
                <a:sym typeface="Calibri"/>
              </a:rPr>
              <a:t> feedback to students.</a:t>
            </a:r>
            <a:endParaRPr sz="2700"/>
          </a:p>
          <a:p>
            <a:pPr marL="457200" lvl="0" indent="-406400" algn="l" rtl="0">
              <a:lnSpc>
                <a:spcPct val="100000"/>
              </a:lnSpc>
              <a:spcBef>
                <a:spcPts val="480"/>
              </a:spcBef>
              <a:spcAft>
                <a:spcPts val="0"/>
              </a:spcAft>
              <a:buClr>
                <a:schemeClr val="dk1"/>
              </a:buClr>
              <a:buSzPts val="1600"/>
              <a:buFont typeface="Calibri"/>
              <a:buChar char="●"/>
            </a:pPr>
            <a:r>
              <a:rPr lang="en-US" sz="2300" b="0" i="0" u="none" strike="noStrike">
                <a:solidFill>
                  <a:srgbClr val="000000"/>
                </a:solidFill>
                <a:latin typeface="Calibri"/>
                <a:ea typeface="Calibri"/>
                <a:cs typeface="Calibri"/>
                <a:sym typeface="Calibri"/>
              </a:rPr>
              <a:t>Use the </a:t>
            </a:r>
            <a:r>
              <a:rPr lang="en-US" sz="2300" b="1">
                <a:solidFill>
                  <a:srgbClr val="000000"/>
                </a:solidFill>
              </a:rPr>
              <a:t>Classroom Encouraging Expected Behavior Teacher Tool</a:t>
            </a:r>
            <a:r>
              <a:rPr lang="en-US" sz="2300" b="0" i="0" u="none" strike="noStrike">
                <a:solidFill>
                  <a:srgbClr val="000000"/>
                </a:solidFill>
                <a:latin typeface="Calibri"/>
                <a:ea typeface="Calibri"/>
                <a:cs typeface="Calibri"/>
                <a:sym typeface="Calibri"/>
              </a:rPr>
              <a:t> to monitor your development and use of encouraging </a:t>
            </a:r>
            <a:r>
              <a:rPr lang="en-US" sz="2300">
                <a:solidFill>
                  <a:srgbClr val="000000"/>
                </a:solidFill>
              </a:rPr>
              <a:t>expected behavior in your classroom</a:t>
            </a:r>
            <a:r>
              <a:rPr lang="en-US" sz="2300" b="0" i="0" u="none" strike="noStrike">
                <a:solidFill>
                  <a:srgbClr val="000000"/>
                </a:solidFill>
                <a:latin typeface="Calibri"/>
                <a:ea typeface="Calibri"/>
                <a:cs typeface="Calibri"/>
                <a:sym typeface="Calibri"/>
              </a:rPr>
              <a:t>.</a:t>
            </a:r>
            <a:endParaRPr sz="23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48"/>
          <p:cNvSpPr txBox="1">
            <a:spLocks noGrp="1"/>
          </p:cNvSpPr>
          <p:nvPr>
            <p:ph type="title"/>
          </p:nvPr>
        </p:nvSpPr>
        <p:spPr>
          <a:xfrm>
            <a:off x="396150" y="-2"/>
            <a:ext cx="8229600" cy="7275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1"/>
              </a:buClr>
              <a:buSzPct val="100000"/>
              <a:buFont typeface="Calibri"/>
              <a:buNone/>
            </a:pPr>
            <a:r>
              <a:rPr lang="en-US" dirty="0"/>
              <a:t>References</a:t>
            </a:r>
            <a:endParaRPr dirty="0"/>
          </a:p>
        </p:txBody>
      </p:sp>
      <p:sp>
        <p:nvSpPr>
          <p:cNvPr id="436" name="Google Shape;436;p48"/>
          <p:cNvSpPr txBox="1">
            <a:spLocks noGrp="1"/>
          </p:cNvSpPr>
          <p:nvPr>
            <p:ph type="body" idx="1"/>
          </p:nvPr>
        </p:nvSpPr>
        <p:spPr>
          <a:xfrm>
            <a:off x="457200" y="615158"/>
            <a:ext cx="8229600" cy="3913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r>
              <a:rPr lang="en-US" sz="1000" b="0" i="0" u="none" strike="noStrike" dirty="0">
                <a:solidFill>
                  <a:srgbClr val="333333"/>
                </a:solidFill>
                <a:latin typeface="Calibri"/>
                <a:ea typeface="Calibri"/>
                <a:cs typeface="Calibri"/>
                <a:sym typeface="Calibri"/>
              </a:rPr>
              <a:t>Beaman, R., &amp; </a:t>
            </a:r>
            <a:r>
              <a:rPr lang="en-US" sz="1000" b="0" i="0" u="none" strike="noStrike" dirty="0" err="1">
                <a:solidFill>
                  <a:srgbClr val="333333"/>
                </a:solidFill>
                <a:latin typeface="Calibri"/>
                <a:ea typeface="Calibri"/>
                <a:cs typeface="Calibri"/>
                <a:sym typeface="Calibri"/>
              </a:rPr>
              <a:t>Wheldall</a:t>
            </a:r>
            <a:r>
              <a:rPr lang="en-US" sz="1000" b="0" i="0" u="none" strike="noStrike" dirty="0">
                <a:solidFill>
                  <a:srgbClr val="333333"/>
                </a:solidFill>
                <a:latin typeface="Calibri"/>
                <a:ea typeface="Calibri"/>
                <a:cs typeface="Calibri"/>
                <a:sym typeface="Calibri"/>
              </a:rPr>
              <a:t>, K. (2000). Teachers' use of approval and disapproval in the classroom. </a:t>
            </a:r>
            <a:r>
              <a:rPr lang="en-US" sz="1000" b="0" i="1" u="none" strike="noStrike" dirty="0">
                <a:solidFill>
                  <a:srgbClr val="333333"/>
                </a:solidFill>
                <a:latin typeface="Calibri"/>
                <a:ea typeface="Calibri"/>
                <a:cs typeface="Calibri"/>
                <a:sym typeface="Calibri"/>
              </a:rPr>
              <a:t>Educational Psychology, 20</a:t>
            </a:r>
            <a:r>
              <a:rPr lang="en-US" sz="1000" b="0" i="0" u="none" strike="noStrike" dirty="0">
                <a:solidFill>
                  <a:srgbClr val="333333"/>
                </a:solidFill>
                <a:latin typeface="Calibri"/>
                <a:ea typeface="Calibri"/>
                <a:cs typeface="Calibri"/>
                <a:sym typeface="Calibri"/>
              </a:rPr>
              <a:t>(4), 431–446. </a:t>
            </a:r>
            <a:endParaRPr sz="1000" b="0" i="0" u="none" strike="noStrike" dirty="0">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200"/>
              <a:buNone/>
            </a:pPr>
            <a:endParaRPr sz="1000" dirty="0">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200"/>
              <a:buNone/>
            </a:pPr>
            <a:r>
              <a:rPr lang="en-US" sz="1000" b="0" i="0" u="none" strike="noStrike" dirty="0">
                <a:solidFill>
                  <a:srgbClr val="000000"/>
                </a:solidFill>
                <a:latin typeface="Calibri"/>
                <a:ea typeface="Calibri"/>
                <a:cs typeface="Calibri"/>
                <a:sym typeface="Calibri"/>
              </a:rPr>
              <a:t>Brophy, J. (1998). </a:t>
            </a:r>
            <a:r>
              <a:rPr lang="en-US" sz="1000" b="0" i="1" u="none" strike="noStrike" dirty="0">
                <a:solidFill>
                  <a:srgbClr val="000000"/>
                </a:solidFill>
                <a:latin typeface="Calibri"/>
                <a:ea typeface="Calibri"/>
                <a:cs typeface="Calibri"/>
                <a:sym typeface="Calibri"/>
              </a:rPr>
              <a:t>Motivating students to learn. Boston: McGraw Hill</a:t>
            </a:r>
            <a:r>
              <a:rPr lang="en-US" sz="1000" b="0" i="1" u="none" strike="noStrike" dirty="0">
                <a:solidFill>
                  <a:srgbClr val="221E1F"/>
                </a:solidFill>
                <a:latin typeface="Calibri"/>
                <a:ea typeface="Calibri"/>
                <a:cs typeface="Calibri"/>
                <a:sym typeface="Calibri"/>
              </a:rPr>
              <a:t>.</a:t>
            </a:r>
            <a:endParaRPr sz="1000" b="0" dirty="0"/>
          </a:p>
          <a:p>
            <a:pPr marL="0" lvl="0" indent="0" algn="l" rtl="0">
              <a:lnSpc>
                <a:spcPct val="100000"/>
              </a:lnSpc>
              <a:spcBef>
                <a:spcPts val="0"/>
              </a:spcBef>
              <a:spcAft>
                <a:spcPts val="0"/>
              </a:spcAft>
              <a:buSzPts val="1200"/>
              <a:buNone/>
            </a:pPr>
            <a:br>
              <a:rPr lang="en-US" sz="1000" b="0" dirty="0"/>
            </a:br>
            <a:r>
              <a:rPr lang="en-US" sz="1000" b="0" i="0" u="none" strike="noStrike" dirty="0">
                <a:solidFill>
                  <a:srgbClr val="222222"/>
                </a:solidFill>
                <a:latin typeface="Arial"/>
                <a:ea typeface="Arial"/>
                <a:cs typeface="Arial"/>
                <a:sym typeface="Arial"/>
              </a:rPr>
              <a:t>Brophy, J. (2006). History of research on classroom management. </a:t>
            </a:r>
            <a:r>
              <a:rPr lang="en-US" sz="1000" b="0" i="1" u="none" strike="noStrike" dirty="0">
                <a:solidFill>
                  <a:srgbClr val="222222"/>
                </a:solidFill>
                <a:latin typeface="Arial"/>
                <a:ea typeface="Arial"/>
                <a:cs typeface="Arial"/>
                <a:sym typeface="Arial"/>
              </a:rPr>
              <a:t>Handbook of classroom management: Research, practice, and contemporary issues, </a:t>
            </a:r>
            <a:r>
              <a:rPr lang="en-US" sz="1000" b="0" i="0" u="none" strike="noStrike" dirty="0">
                <a:solidFill>
                  <a:srgbClr val="222222"/>
                </a:solidFill>
                <a:latin typeface="Arial"/>
                <a:ea typeface="Arial"/>
                <a:cs typeface="Arial"/>
                <a:sym typeface="Arial"/>
              </a:rPr>
              <a:t>17-43.</a:t>
            </a:r>
            <a:endParaRPr sz="1000" b="0" dirty="0"/>
          </a:p>
          <a:p>
            <a:pPr marL="0" lvl="0" indent="0" algn="l" rtl="0">
              <a:lnSpc>
                <a:spcPct val="100000"/>
              </a:lnSpc>
              <a:spcBef>
                <a:spcPts val="0"/>
              </a:spcBef>
              <a:spcAft>
                <a:spcPts val="0"/>
              </a:spcAft>
              <a:buSzPts val="1200"/>
              <a:buNone/>
            </a:pPr>
            <a:br>
              <a:rPr lang="en-US" sz="1000" b="0" dirty="0"/>
            </a:br>
            <a:r>
              <a:rPr lang="en-US" sz="1000" b="0" i="0" u="none" strike="noStrike" dirty="0">
                <a:solidFill>
                  <a:srgbClr val="222222"/>
                </a:solidFill>
                <a:latin typeface="Calibri"/>
                <a:ea typeface="Calibri"/>
                <a:cs typeface="Calibri"/>
                <a:sym typeface="Calibri"/>
              </a:rPr>
              <a:t>Caldarella, P., Richards, E.J., Williams, L. et al.</a:t>
            </a:r>
            <a:r>
              <a:rPr lang="en-US" sz="1000" b="0" i="1" u="none" strike="noStrike" dirty="0">
                <a:solidFill>
                  <a:srgbClr val="222222"/>
                </a:solidFill>
                <a:latin typeface="Calibri"/>
                <a:ea typeface="Calibri"/>
                <a:cs typeface="Calibri"/>
                <a:sym typeface="Calibri"/>
              </a:rPr>
              <a:t> Improving Behavior in an Alternative High School Summer Program Using Class-Wide Function-Related Intervention Teams: A Pilot Study. </a:t>
            </a:r>
            <a:r>
              <a:rPr lang="en-US" sz="1000" b="0" i="0" u="none" strike="noStrike" dirty="0">
                <a:solidFill>
                  <a:srgbClr val="222222"/>
                </a:solidFill>
                <a:latin typeface="Calibri"/>
                <a:ea typeface="Calibri"/>
                <a:cs typeface="Calibri"/>
                <a:sym typeface="Calibri"/>
              </a:rPr>
              <a:t>Educ. Treat. Child. 46, 351–365 (2023). </a:t>
            </a:r>
            <a:endParaRPr sz="1000" b="0" dirty="0"/>
          </a:p>
          <a:p>
            <a:pPr marL="0" lvl="0" indent="0" algn="l" rtl="0">
              <a:lnSpc>
                <a:spcPct val="100000"/>
              </a:lnSpc>
              <a:spcBef>
                <a:spcPts val="0"/>
              </a:spcBef>
              <a:spcAft>
                <a:spcPts val="0"/>
              </a:spcAft>
              <a:buSzPts val="1200"/>
              <a:buNone/>
            </a:pPr>
            <a:br>
              <a:rPr lang="en-US" sz="1000" b="0" dirty="0"/>
            </a:br>
            <a:r>
              <a:rPr lang="en-US" sz="1000" b="0" i="1" u="none" strike="noStrike" dirty="0">
                <a:solidFill>
                  <a:srgbClr val="222222"/>
                </a:solidFill>
                <a:latin typeface="Calibri"/>
                <a:ea typeface="Calibri"/>
                <a:cs typeface="Calibri"/>
                <a:sym typeface="Calibri"/>
              </a:rPr>
              <a:t>Caldarella, P., Larsen, R. A., Williams, L., Wills, H. P., &amp; Wehby, J. H. (2019). Teacher Praise-to-Reprimand Ratios. Education and Treatment of Children, 42(4), 447-468</a:t>
            </a:r>
            <a:endParaRPr sz="1000" b="0" dirty="0"/>
          </a:p>
          <a:p>
            <a:pPr marL="0" lvl="0" indent="0" algn="l" rtl="0">
              <a:lnSpc>
                <a:spcPct val="100000"/>
              </a:lnSpc>
              <a:spcBef>
                <a:spcPts val="0"/>
              </a:spcBef>
              <a:spcAft>
                <a:spcPts val="0"/>
              </a:spcAft>
              <a:buSzPts val="1200"/>
              <a:buNone/>
            </a:pPr>
            <a:br>
              <a:rPr lang="en-US" sz="1000" b="0" dirty="0"/>
            </a:br>
            <a:r>
              <a:rPr lang="en-US" sz="1000" b="0" i="0" u="none" strike="noStrike" dirty="0">
                <a:solidFill>
                  <a:srgbClr val="000000"/>
                </a:solidFill>
                <a:latin typeface="Calibri"/>
                <a:ea typeface="Calibri"/>
                <a:cs typeface="Calibri"/>
                <a:sym typeface="Calibri"/>
              </a:rPr>
              <a:t>Caldarella, P., Larsen, R. A. A., Williams, L., &amp; Wills, H. P. (2023). </a:t>
            </a:r>
            <a:r>
              <a:rPr lang="en-US" sz="1000" b="0" i="1" u="none" strike="noStrike" dirty="0">
                <a:solidFill>
                  <a:srgbClr val="000000"/>
                </a:solidFill>
                <a:latin typeface="Calibri"/>
                <a:ea typeface="Calibri"/>
                <a:cs typeface="Calibri"/>
                <a:sym typeface="Calibri"/>
              </a:rPr>
              <a:t>Effects of Middle School Teachers’ Praise-to-Reprimand Ratios on Students’ Classroom Behavior.</a:t>
            </a:r>
            <a:r>
              <a:rPr lang="en-US" sz="1000" b="0" i="0" u="none" strike="noStrike" dirty="0">
                <a:solidFill>
                  <a:srgbClr val="000000"/>
                </a:solidFill>
                <a:latin typeface="Calibri"/>
                <a:ea typeface="Calibri"/>
                <a:cs typeface="Calibri"/>
                <a:sym typeface="Calibri"/>
              </a:rPr>
              <a:t> Journal of Positive Behavior Interventions, 25(1), 28-40.</a:t>
            </a:r>
            <a:endParaRPr sz="1000" b="0" dirty="0"/>
          </a:p>
          <a:p>
            <a:pPr marL="0" lvl="0" indent="0" algn="l" rtl="0">
              <a:lnSpc>
                <a:spcPct val="100000"/>
              </a:lnSpc>
              <a:spcBef>
                <a:spcPts val="0"/>
              </a:spcBef>
              <a:spcAft>
                <a:spcPts val="0"/>
              </a:spcAft>
              <a:buSzPts val="1200"/>
              <a:buNone/>
            </a:pPr>
            <a:br>
              <a:rPr lang="en-US" sz="1000" b="0" dirty="0"/>
            </a:br>
            <a:r>
              <a:rPr lang="en-US" sz="1000" b="0" i="0" u="none" strike="noStrike" dirty="0">
                <a:solidFill>
                  <a:srgbClr val="222222"/>
                </a:solidFill>
                <a:latin typeface="Arial"/>
                <a:ea typeface="Arial"/>
                <a:cs typeface="Arial"/>
                <a:sym typeface="Arial"/>
              </a:rPr>
              <a:t>Cameron, J., &amp; Pierce, W. D. (1994).</a:t>
            </a:r>
            <a:r>
              <a:rPr lang="en-US" sz="1000" b="0" i="1" u="none" strike="noStrike" dirty="0">
                <a:solidFill>
                  <a:srgbClr val="222222"/>
                </a:solidFill>
                <a:latin typeface="Arial"/>
                <a:ea typeface="Arial"/>
                <a:cs typeface="Arial"/>
                <a:sym typeface="Arial"/>
              </a:rPr>
              <a:t> Reinforcement, reward, and intrinsic motivation: A meta-analysis. </a:t>
            </a:r>
            <a:r>
              <a:rPr lang="en-US" sz="1000" b="0" i="0" u="none" strike="noStrike" dirty="0">
                <a:solidFill>
                  <a:srgbClr val="222222"/>
                </a:solidFill>
                <a:latin typeface="Arial"/>
                <a:ea typeface="Arial"/>
                <a:cs typeface="Arial"/>
                <a:sym typeface="Arial"/>
              </a:rPr>
              <a:t>Review of Educational research, 64(3), 363-423.</a:t>
            </a:r>
            <a:endParaRPr sz="1000" b="0" i="0" u="none" strike="noStrike" dirty="0">
              <a:solidFill>
                <a:srgbClr val="222222"/>
              </a:solidFill>
              <a:latin typeface="Arial"/>
              <a:ea typeface="Arial"/>
              <a:cs typeface="Arial"/>
              <a:sym typeface="Arial"/>
            </a:endParaRPr>
          </a:p>
          <a:p>
            <a:pPr marL="0" lvl="0" indent="0" algn="l" rtl="0">
              <a:lnSpc>
                <a:spcPct val="100000"/>
              </a:lnSpc>
              <a:spcBef>
                <a:spcPts val="0"/>
              </a:spcBef>
              <a:spcAft>
                <a:spcPts val="0"/>
              </a:spcAft>
              <a:buSzPts val="1200"/>
              <a:buNone/>
            </a:pPr>
            <a:endParaRPr sz="1000" dirty="0">
              <a:solidFill>
                <a:srgbClr val="222222"/>
              </a:solidFill>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en-US" sz="1000" dirty="0" err="1"/>
              <a:t>Everston</a:t>
            </a:r>
            <a:r>
              <a:rPr lang="en-US" sz="1000" dirty="0"/>
              <a:t>, C. M., &amp; Emmer, E. T. (1982)</a:t>
            </a:r>
            <a:r>
              <a:rPr lang="en-US" sz="1000" i="1" dirty="0"/>
              <a:t>. Preventive classroom management. </a:t>
            </a:r>
            <a:r>
              <a:rPr lang="en-US" sz="1000" dirty="0"/>
              <a:t>Alexandria, VA: Association for Supervision and Curriculum Development.</a:t>
            </a:r>
            <a:endParaRPr sz="1000" dirty="0"/>
          </a:p>
          <a:p>
            <a:pPr marL="0" lvl="0" indent="0" algn="l" rtl="0">
              <a:lnSpc>
                <a:spcPct val="100000"/>
              </a:lnSpc>
              <a:spcBef>
                <a:spcPts val="0"/>
              </a:spcBef>
              <a:spcAft>
                <a:spcPts val="0"/>
              </a:spcAft>
              <a:buClr>
                <a:schemeClr val="dk1"/>
              </a:buClr>
              <a:buSzPts val="1200"/>
              <a:buFont typeface="Arial"/>
              <a:buNone/>
            </a:pPr>
            <a:br>
              <a:rPr lang="en-US" sz="1000" dirty="0"/>
            </a:br>
            <a:r>
              <a:rPr lang="en-US" sz="1000" dirty="0"/>
              <a:t>Evertson, C. M., Emmer, E. T., &amp; Worsham, M. E. (2003). </a:t>
            </a:r>
            <a:r>
              <a:rPr lang="en-US" sz="1000" i="1" dirty="0"/>
              <a:t>Classroom management for secondary teachers</a:t>
            </a:r>
            <a:r>
              <a:rPr lang="en-US" sz="1000" dirty="0"/>
              <a:t>. Allyn and Bacon. </a:t>
            </a:r>
            <a:endParaRPr sz="3000" dirty="0"/>
          </a:p>
          <a:p>
            <a:pPr marL="0" lvl="0" indent="0" algn="l" rtl="0">
              <a:lnSpc>
                <a:spcPct val="100000"/>
              </a:lnSpc>
              <a:spcBef>
                <a:spcPts val="0"/>
              </a:spcBef>
              <a:spcAft>
                <a:spcPts val="0"/>
              </a:spcAft>
              <a:buClr>
                <a:schemeClr val="dk1"/>
              </a:buClr>
              <a:buSzPts val="1200"/>
              <a:buFont typeface="Arial"/>
              <a:buNone/>
            </a:pPr>
            <a:endParaRPr sz="1000" dirty="0"/>
          </a:p>
          <a:p>
            <a:pPr marL="0" lvl="0" indent="0" algn="l" rtl="0">
              <a:lnSpc>
                <a:spcPct val="100000"/>
              </a:lnSpc>
              <a:spcBef>
                <a:spcPts val="0"/>
              </a:spcBef>
              <a:spcAft>
                <a:spcPts val="0"/>
              </a:spcAft>
              <a:buClr>
                <a:schemeClr val="dk1"/>
              </a:buClr>
              <a:buSzPts val="1200"/>
              <a:buFont typeface="Arial"/>
              <a:buNone/>
            </a:pPr>
            <a:r>
              <a:rPr lang="en-US" sz="1000" i="1" dirty="0">
                <a:solidFill>
                  <a:srgbClr val="211D1E"/>
                </a:solidFill>
              </a:rPr>
              <a:t>Flora, S. R. (2000). Praise’s magic reinforcement ratio: Five to one gets the job done. The Behavior Analyst Today, 1, 64 – 69. doi:10.1037 /h0099898 </a:t>
            </a:r>
            <a:endParaRPr sz="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49"/>
          <p:cNvSpPr txBox="1">
            <a:spLocks noGrp="1"/>
          </p:cNvSpPr>
          <p:nvPr>
            <p:ph type="title"/>
          </p:nvPr>
        </p:nvSpPr>
        <p:spPr>
          <a:xfrm>
            <a:off x="457200" y="205978"/>
            <a:ext cx="8229600" cy="5241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1"/>
              </a:buClr>
              <a:buSzPct val="100000"/>
              <a:buFont typeface="Calibri"/>
              <a:buNone/>
            </a:pPr>
            <a:r>
              <a:rPr lang="en-US"/>
              <a:t>References Continued</a:t>
            </a:r>
            <a:endParaRPr/>
          </a:p>
        </p:txBody>
      </p:sp>
      <p:sp>
        <p:nvSpPr>
          <p:cNvPr id="443" name="Google Shape;443;p49"/>
          <p:cNvSpPr txBox="1">
            <a:spLocks noGrp="1"/>
          </p:cNvSpPr>
          <p:nvPr>
            <p:ph type="body" idx="1"/>
          </p:nvPr>
        </p:nvSpPr>
        <p:spPr>
          <a:xfrm>
            <a:off x="457200" y="874514"/>
            <a:ext cx="8229600" cy="3754500"/>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lnSpc>
                <a:spcPct val="100000"/>
              </a:lnSpc>
              <a:spcBef>
                <a:spcPts val="0"/>
              </a:spcBef>
              <a:spcAft>
                <a:spcPts val="0"/>
              </a:spcAft>
              <a:buSzPct val="100000"/>
              <a:buNone/>
            </a:pPr>
            <a:r>
              <a:rPr lang="en-US" sz="2900" b="0" i="0" u="none" strike="noStrike">
                <a:solidFill>
                  <a:srgbClr val="000000"/>
                </a:solidFill>
                <a:latin typeface="Calibri"/>
                <a:ea typeface="Calibri"/>
                <a:cs typeface="Calibri"/>
                <a:sym typeface="Calibri"/>
              </a:rPr>
              <a:t>Good, T. L., &amp; Brophy, J. E. (2003). Looking in classrooms (9th ed.). Boston: Allyn &amp; Bacon.</a:t>
            </a:r>
            <a:endParaRPr sz="2900" b="0"/>
          </a:p>
          <a:p>
            <a:pPr marL="0" lvl="0" indent="0" algn="l" rtl="0">
              <a:lnSpc>
                <a:spcPct val="100000"/>
              </a:lnSpc>
              <a:spcBef>
                <a:spcPts val="0"/>
              </a:spcBef>
              <a:spcAft>
                <a:spcPts val="0"/>
              </a:spcAft>
              <a:buSzPct val="100000"/>
              <a:buNone/>
            </a:pPr>
            <a:br>
              <a:rPr lang="en-US" sz="2900" b="0"/>
            </a:br>
            <a:r>
              <a:rPr lang="en-US" sz="2900" b="0" i="0" u="none" strike="noStrike">
                <a:solidFill>
                  <a:srgbClr val="222222"/>
                </a:solidFill>
                <a:latin typeface="Arial"/>
                <a:ea typeface="Arial"/>
                <a:cs typeface="Arial"/>
                <a:sym typeface="Arial"/>
              </a:rPr>
              <a:t>Hattie, J., &amp; Yates, G. C. (2013). </a:t>
            </a:r>
            <a:r>
              <a:rPr lang="en-US" sz="2900" b="0" i="1" u="none" strike="noStrike">
                <a:solidFill>
                  <a:srgbClr val="222222"/>
                </a:solidFill>
                <a:latin typeface="Arial"/>
                <a:ea typeface="Arial"/>
                <a:cs typeface="Arial"/>
                <a:sym typeface="Arial"/>
              </a:rPr>
              <a:t>Visible learning and the science of how we learn</a:t>
            </a:r>
            <a:r>
              <a:rPr lang="en-US" sz="2900" b="0" i="0" u="none" strike="noStrike">
                <a:solidFill>
                  <a:srgbClr val="222222"/>
                </a:solidFill>
                <a:latin typeface="Arial"/>
                <a:ea typeface="Arial"/>
                <a:cs typeface="Arial"/>
                <a:sym typeface="Arial"/>
              </a:rPr>
              <a:t>. Routledge.</a:t>
            </a:r>
            <a:endParaRPr sz="2900" b="0"/>
          </a:p>
          <a:p>
            <a:pPr marL="0" lvl="0" indent="0" algn="l" rtl="0">
              <a:lnSpc>
                <a:spcPct val="100000"/>
              </a:lnSpc>
              <a:spcBef>
                <a:spcPts val="0"/>
              </a:spcBef>
              <a:spcAft>
                <a:spcPts val="0"/>
              </a:spcAft>
              <a:buSzPct val="100000"/>
              <a:buNone/>
            </a:pPr>
            <a:br>
              <a:rPr lang="en-US" sz="2900" b="0"/>
            </a:br>
            <a:r>
              <a:rPr lang="en-US" sz="2900" b="0" i="0" u="none" strike="noStrike">
                <a:solidFill>
                  <a:srgbClr val="000000"/>
                </a:solidFill>
                <a:latin typeface="Calibri"/>
                <a:ea typeface="Calibri"/>
                <a:cs typeface="Calibri"/>
                <a:sym typeface="Calibri"/>
              </a:rPr>
              <a:t>Kern, L., &amp; Clemens, N.H. (2007). Antecedent strategies to promote appropriate classroom behavior. </a:t>
            </a:r>
            <a:r>
              <a:rPr lang="en-US" sz="2900" b="0" i="1" u="none" strike="noStrike">
                <a:solidFill>
                  <a:srgbClr val="000000"/>
                </a:solidFill>
                <a:latin typeface="Calibri"/>
                <a:ea typeface="Calibri"/>
                <a:cs typeface="Calibri"/>
                <a:sym typeface="Calibri"/>
              </a:rPr>
              <a:t>Psychology in the Schools</a:t>
            </a:r>
            <a:r>
              <a:rPr lang="en-US" sz="2900" b="0" i="0" u="none" strike="noStrike">
                <a:solidFill>
                  <a:srgbClr val="000000"/>
                </a:solidFill>
                <a:latin typeface="Calibri"/>
                <a:ea typeface="Calibri"/>
                <a:cs typeface="Calibri"/>
                <a:sym typeface="Calibri"/>
              </a:rPr>
              <a:t>, 44(1), 65-75. </a:t>
            </a:r>
            <a:endParaRPr sz="2900" b="0"/>
          </a:p>
          <a:p>
            <a:pPr marL="0" lvl="0" indent="0" algn="l" rtl="0">
              <a:lnSpc>
                <a:spcPct val="100000"/>
              </a:lnSpc>
              <a:spcBef>
                <a:spcPts val="0"/>
              </a:spcBef>
              <a:spcAft>
                <a:spcPts val="0"/>
              </a:spcAft>
              <a:buSzPct val="100000"/>
              <a:buNone/>
            </a:pPr>
            <a:br>
              <a:rPr lang="en-US" sz="2900" b="0"/>
            </a:br>
            <a:r>
              <a:rPr lang="en-US" sz="2900" b="0" i="0" u="none" strike="noStrike">
                <a:solidFill>
                  <a:srgbClr val="000000"/>
                </a:solidFill>
                <a:latin typeface="Calibri"/>
                <a:ea typeface="Calibri"/>
                <a:cs typeface="Calibri"/>
                <a:sym typeface="Calibri"/>
              </a:rPr>
              <a:t>Missouri Schoolwide Positive Behavior Support (2019). </a:t>
            </a:r>
            <a:r>
              <a:rPr lang="en-US" sz="2900" b="0" i="1" u="none" strike="noStrike">
                <a:solidFill>
                  <a:srgbClr val="000000"/>
                </a:solidFill>
                <a:latin typeface="Calibri"/>
                <a:ea typeface="Calibri"/>
                <a:cs typeface="Calibri"/>
                <a:sym typeface="Calibri"/>
              </a:rPr>
              <a:t>Missouri Schoolwide Positive Behavior Support Handbook. </a:t>
            </a:r>
            <a:endParaRPr sz="2900" b="0"/>
          </a:p>
          <a:p>
            <a:pPr marL="0" lvl="0" indent="0" algn="l" rtl="0">
              <a:lnSpc>
                <a:spcPct val="100000"/>
              </a:lnSpc>
              <a:spcBef>
                <a:spcPts val="0"/>
              </a:spcBef>
              <a:spcAft>
                <a:spcPts val="0"/>
              </a:spcAft>
              <a:buSzPct val="100000"/>
              <a:buNone/>
            </a:pPr>
            <a:br>
              <a:rPr lang="en-US" sz="2900" b="0"/>
            </a:br>
            <a:r>
              <a:rPr lang="en-US" sz="2900" b="0" i="0" u="none" strike="noStrike">
                <a:solidFill>
                  <a:srgbClr val="000000"/>
                </a:solidFill>
                <a:latin typeface="Calibri"/>
                <a:ea typeface="Calibri"/>
                <a:cs typeface="Calibri"/>
                <a:sym typeface="Calibri"/>
              </a:rPr>
              <a:t>Missouri Schoolwide Positive Behavior Support (2019). </a:t>
            </a:r>
            <a:r>
              <a:rPr lang="en-US" sz="2900" b="0" i="1" u="none" strike="noStrike">
                <a:solidFill>
                  <a:srgbClr val="000000"/>
                </a:solidFill>
                <a:latin typeface="Calibri"/>
                <a:ea typeface="Calibri"/>
                <a:cs typeface="Calibri"/>
                <a:sym typeface="Calibri"/>
              </a:rPr>
              <a:t>Missouri Schoolwide Positive Behavior Support Tier 1 Implementation Guide.</a:t>
            </a:r>
            <a:endParaRPr sz="2900" b="0"/>
          </a:p>
          <a:p>
            <a:pPr marL="0" lvl="0" indent="0" algn="l" rtl="0">
              <a:lnSpc>
                <a:spcPct val="100000"/>
              </a:lnSpc>
              <a:spcBef>
                <a:spcPts val="0"/>
              </a:spcBef>
              <a:spcAft>
                <a:spcPts val="0"/>
              </a:spcAft>
              <a:buSzPct val="100000"/>
              <a:buNone/>
            </a:pPr>
            <a:br>
              <a:rPr lang="en-US" sz="2900" b="0"/>
            </a:br>
            <a:r>
              <a:rPr lang="en-US" sz="2900" b="0" i="0" u="none" strike="noStrike">
                <a:solidFill>
                  <a:srgbClr val="000000"/>
                </a:solidFill>
                <a:latin typeface="Calibri"/>
                <a:ea typeface="Calibri"/>
                <a:cs typeface="Calibri"/>
                <a:sym typeface="Calibri"/>
              </a:rPr>
              <a:t>Scott, T., Hirn., R. and Cooper, J. (2017). </a:t>
            </a:r>
            <a:r>
              <a:rPr lang="en-US" sz="2900" b="0" i="1" u="none" strike="noStrike">
                <a:solidFill>
                  <a:srgbClr val="000000"/>
                </a:solidFill>
                <a:latin typeface="Calibri"/>
                <a:ea typeface="Calibri"/>
                <a:cs typeface="Calibri"/>
                <a:sym typeface="Calibri"/>
              </a:rPr>
              <a:t>Teacher and student behaviors: Keys to success in classroom instruction.</a:t>
            </a:r>
            <a:r>
              <a:rPr lang="en-US" sz="2900" b="0" i="0" u="none" strike="noStrike">
                <a:solidFill>
                  <a:srgbClr val="000000"/>
                </a:solidFill>
                <a:latin typeface="Calibri"/>
                <a:ea typeface="Calibri"/>
                <a:cs typeface="Calibri"/>
                <a:sym typeface="Calibri"/>
              </a:rPr>
              <a:t> Rowman &amp; Littlefield.</a:t>
            </a:r>
            <a:endParaRPr/>
          </a:p>
          <a:p>
            <a:pPr marL="0" lvl="0" indent="0" algn="l" rtl="0">
              <a:lnSpc>
                <a:spcPct val="100000"/>
              </a:lnSpc>
              <a:spcBef>
                <a:spcPts val="0"/>
              </a:spcBef>
              <a:spcAft>
                <a:spcPts val="0"/>
              </a:spcAft>
              <a:buSzPct val="100000"/>
              <a:buNone/>
            </a:pPr>
            <a:endParaRPr sz="2900" b="0" i="0" u="none" strike="noStrike">
              <a:solidFill>
                <a:srgbClr val="000000"/>
              </a:solidFill>
              <a:latin typeface="Calibri"/>
              <a:ea typeface="Calibri"/>
              <a:cs typeface="Calibri"/>
              <a:sym typeface="Calibri"/>
            </a:endParaRPr>
          </a:p>
          <a:p>
            <a:pPr marL="0" lvl="0" indent="0" algn="l" rtl="0">
              <a:lnSpc>
                <a:spcPct val="100000"/>
              </a:lnSpc>
              <a:spcBef>
                <a:spcPts val="0"/>
              </a:spcBef>
              <a:spcAft>
                <a:spcPts val="0"/>
              </a:spcAft>
              <a:buSzPct val="100000"/>
              <a:buNone/>
            </a:pPr>
            <a:r>
              <a:rPr lang="en-US" sz="2900" b="0" i="0" u="none" strike="noStrike">
                <a:solidFill>
                  <a:srgbClr val="211D1E"/>
                </a:solidFill>
                <a:latin typeface="Calibri"/>
                <a:ea typeface="Calibri"/>
                <a:cs typeface="Calibri"/>
                <a:sym typeface="Calibri"/>
              </a:rPr>
              <a:t>Shores, R. E., Gunter, P. L., &amp; Jack, S. L. (1993). Classroom management strategies: Are they setting events for coercion? </a:t>
            </a:r>
            <a:r>
              <a:rPr lang="en-US" sz="2900" b="0" i="1" u="none" strike="noStrike">
                <a:solidFill>
                  <a:srgbClr val="211D1E"/>
                </a:solidFill>
                <a:latin typeface="Calibri"/>
                <a:ea typeface="Calibri"/>
                <a:cs typeface="Calibri"/>
                <a:sym typeface="Calibri"/>
              </a:rPr>
              <a:t>Behavioral Disorders, 18</a:t>
            </a:r>
            <a:r>
              <a:rPr lang="en-US" sz="2900" b="0" i="0" u="none" strike="noStrike">
                <a:solidFill>
                  <a:srgbClr val="211D1E"/>
                </a:solidFill>
                <a:latin typeface="Calibri"/>
                <a:ea typeface="Calibri"/>
                <a:cs typeface="Calibri"/>
                <a:sym typeface="Calibri"/>
              </a:rPr>
              <a:t>, 92 – 102. doi:10.1177/019874299301800207 </a:t>
            </a:r>
            <a:endParaRPr sz="2900" b="0"/>
          </a:p>
          <a:p>
            <a:pPr marL="0" lvl="0" indent="0" algn="l" rtl="0">
              <a:lnSpc>
                <a:spcPct val="100000"/>
              </a:lnSpc>
              <a:spcBef>
                <a:spcPts val="0"/>
              </a:spcBef>
              <a:spcAft>
                <a:spcPts val="0"/>
              </a:spcAft>
              <a:buSzPct val="100000"/>
              <a:buNone/>
            </a:pPr>
            <a:br>
              <a:rPr lang="en-US" sz="2900" b="0"/>
            </a:br>
            <a:r>
              <a:rPr lang="en-US" sz="2900" b="0" i="0" u="none" strike="noStrike">
                <a:solidFill>
                  <a:srgbClr val="000000"/>
                </a:solidFill>
                <a:latin typeface="Calibri"/>
                <a:ea typeface="Calibri"/>
                <a:cs typeface="Calibri"/>
                <a:sym typeface="Calibri"/>
              </a:rPr>
              <a:t>Soar, R., &amp; Soar, R. (1979). Emotional climate and management. In P.L. Peterson &amp; H. J. Walberg (Eds.), </a:t>
            </a:r>
            <a:r>
              <a:rPr lang="en-US" sz="2900" b="0" i="1" u="none" strike="noStrike">
                <a:solidFill>
                  <a:srgbClr val="000000"/>
                </a:solidFill>
                <a:latin typeface="Calibri"/>
                <a:ea typeface="Calibri"/>
                <a:cs typeface="Calibri"/>
                <a:sym typeface="Calibri"/>
              </a:rPr>
              <a:t>Research on teaching.</a:t>
            </a:r>
            <a:r>
              <a:rPr lang="en-US" sz="2900" b="0" i="0" u="none" strike="noStrike">
                <a:solidFill>
                  <a:srgbClr val="000000"/>
                </a:solidFill>
                <a:latin typeface="Calibri"/>
                <a:ea typeface="Calibri"/>
                <a:cs typeface="Calibri"/>
                <a:sym typeface="Calibri"/>
              </a:rPr>
              <a:t> Berkeley, CA: McCutchan.</a:t>
            </a:r>
            <a:endParaRPr/>
          </a:p>
          <a:p>
            <a:pPr marL="0" lvl="0" indent="0" algn="l" rtl="0">
              <a:lnSpc>
                <a:spcPct val="100000"/>
              </a:lnSpc>
              <a:spcBef>
                <a:spcPts val="0"/>
              </a:spcBef>
              <a:spcAft>
                <a:spcPts val="0"/>
              </a:spcAft>
              <a:buSzPct val="100000"/>
              <a:buNone/>
            </a:pPr>
            <a:endParaRPr sz="2900">
              <a:solidFill>
                <a:srgbClr val="000000"/>
              </a:solidFill>
              <a:latin typeface="Calibri"/>
              <a:ea typeface="Calibri"/>
              <a:cs typeface="Calibri"/>
              <a:sym typeface="Calibri"/>
            </a:endParaRPr>
          </a:p>
          <a:p>
            <a:pPr marL="0" lvl="0" indent="0" algn="l" rtl="0">
              <a:lnSpc>
                <a:spcPct val="100000"/>
              </a:lnSpc>
              <a:spcBef>
                <a:spcPts val="0"/>
              </a:spcBef>
              <a:spcAft>
                <a:spcPts val="0"/>
              </a:spcAft>
              <a:buSzPct val="100000"/>
              <a:buNone/>
            </a:pPr>
            <a:r>
              <a:rPr lang="en-US" sz="2900" b="0" i="0" u="none" strike="noStrike">
                <a:solidFill>
                  <a:srgbClr val="222222"/>
                </a:solidFill>
                <a:latin typeface="Arial"/>
                <a:ea typeface="Arial"/>
                <a:cs typeface="Arial"/>
                <a:sym typeface="Arial"/>
              </a:rPr>
              <a:t>Speight, R., Kucharczyk, S., &amp; Whitby, P. (2022). Effects of a behavior management strategy, CW-FIT, on high school student and teacher behavior. </a:t>
            </a:r>
            <a:r>
              <a:rPr lang="en-US" sz="2900" b="0" i="1" u="none" strike="noStrike">
                <a:solidFill>
                  <a:srgbClr val="222222"/>
                </a:solidFill>
                <a:latin typeface="Arial"/>
                <a:ea typeface="Arial"/>
                <a:cs typeface="Arial"/>
                <a:sym typeface="Arial"/>
              </a:rPr>
              <a:t>Journal of Behavioral Education</a:t>
            </a:r>
            <a:r>
              <a:rPr lang="en-US" sz="2900" b="0" i="0" u="none" strike="noStrike">
                <a:solidFill>
                  <a:srgbClr val="222222"/>
                </a:solidFill>
                <a:latin typeface="Arial"/>
                <a:ea typeface="Arial"/>
                <a:cs typeface="Arial"/>
                <a:sym typeface="Arial"/>
              </a:rPr>
              <a:t>, </a:t>
            </a:r>
            <a:r>
              <a:rPr lang="en-US" sz="2900" b="0" i="1" u="none" strike="noStrike">
                <a:solidFill>
                  <a:srgbClr val="222222"/>
                </a:solidFill>
                <a:latin typeface="Arial"/>
                <a:ea typeface="Arial"/>
                <a:cs typeface="Arial"/>
                <a:sym typeface="Arial"/>
              </a:rPr>
              <a:t>31</a:t>
            </a:r>
            <a:r>
              <a:rPr lang="en-US" sz="2900" b="0" i="0" u="none" strike="noStrike">
                <a:solidFill>
                  <a:srgbClr val="222222"/>
                </a:solidFill>
                <a:latin typeface="Arial"/>
                <a:ea typeface="Arial"/>
                <a:cs typeface="Arial"/>
                <a:sym typeface="Arial"/>
              </a:rPr>
              <a:t>(4), 751-770.</a:t>
            </a:r>
            <a:endParaRPr/>
          </a:p>
          <a:p>
            <a:pPr marL="0" lvl="0" indent="0" algn="l" rtl="0">
              <a:lnSpc>
                <a:spcPct val="100000"/>
              </a:lnSpc>
              <a:spcBef>
                <a:spcPts val="0"/>
              </a:spcBef>
              <a:spcAft>
                <a:spcPts val="0"/>
              </a:spcAft>
              <a:buSzPct val="100000"/>
              <a:buNone/>
            </a:pPr>
            <a:endParaRPr sz="2900" b="0"/>
          </a:p>
          <a:p>
            <a:pPr marL="0" lvl="0" indent="0" algn="l" rtl="0">
              <a:lnSpc>
                <a:spcPct val="100000"/>
              </a:lnSpc>
              <a:spcBef>
                <a:spcPts val="275"/>
              </a:spcBef>
              <a:spcAft>
                <a:spcPts val="0"/>
              </a:spcAft>
              <a:buSzPct val="100000"/>
              <a:buNone/>
            </a:pPr>
            <a:r>
              <a:rPr lang="en-US" sz="2900" b="0" i="0" u="none" strike="noStrike">
                <a:solidFill>
                  <a:srgbClr val="211D1E"/>
                </a:solidFill>
                <a:latin typeface="Arial"/>
                <a:ea typeface="Arial"/>
                <a:cs typeface="Arial"/>
                <a:sym typeface="Arial"/>
              </a:rPr>
              <a:t>Trussell, R. P. (2008). Classroom universals to prevent problem behaviors. </a:t>
            </a:r>
            <a:r>
              <a:rPr lang="en-US" sz="2900" b="0" i="1" u="none" strike="noStrike">
                <a:solidFill>
                  <a:srgbClr val="211D1E"/>
                </a:solidFill>
                <a:latin typeface="Arial"/>
                <a:ea typeface="Arial"/>
                <a:cs typeface="Arial"/>
                <a:sym typeface="Arial"/>
              </a:rPr>
              <a:t>Intervention in School and Clinic, 43</a:t>
            </a:r>
            <a:r>
              <a:rPr lang="en-US" sz="2900" b="0" i="0" u="none" strike="noStrike">
                <a:solidFill>
                  <a:srgbClr val="211D1E"/>
                </a:solidFill>
                <a:latin typeface="Arial"/>
                <a:ea typeface="Arial"/>
                <a:cs typeface="Arial"/>
                <a:sym typeface="Arial"/>
              </a:rPr>
              <a:t>, 179 – 185. doi:10.1177 /1053451207311678 </a:t>
            </a:r>
            <a:endParaRPr sz="2900" b="0" i="0" u="none" strike="noStrike">
              <a:solidFill>
                <a:srgbClr val="000000"/>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67"/>
          <p:cNvSpPr txBox="1">
            <a:spLocks noGrp="1"/>
          </p:cNvSpPr>
          <p:nvPr>
            <p:ph type="title"/>
          </p:nvPr>
        </p:nvSpPr>
        <p:spPr>
          <a:xfrm>
            <a:off x="457200" y="431071"/>
            <a:ext cx="8229600" cy="642900"/>
          </a:xfrm>
          <a:prstGeom prst="rect">
            <a:avLst/>
          </a:prstGeom>
          <a:noFill/>
          <a:ln>
            <a:noFill/>
          </a:ln>
        </p:spPr>
        <p:txBody>
          <a:bodyPr spcFirstLastPara="1" wrap="square" lIns="68550" tIns="68550" rIns="68550" bIns="68550" anchor="ctr" anchorCtr="0">
            <a:noAutofit/>
          </a:bodyPr>
          <a:lstStyle/>
          <a:p>
            <a:pPr marL="0" lvl="0" indent="0" algn="ctr" rtl="0">
              <a:lnSpc>
                <a:spcPct val="100000"/>
              </a:lnSpc>
              <a:spcBef>
                <a:spcPts val="0"/>
              </a:spcBef>
              <a:spcAft>
                <a:spcPts val="0"/>
              </a:spcAft>
              <a:buSzPts val="4400"/>
              <a:buNone/>
            </a:pPr>
            <a:r>
              <a:rPr lang="en-US" sz="3900" b="1"/>
              <a:t>Contact Information</a:t>
            </a:r>
            <a:endParaRPr sz="3900"/>
          </a:p>
        </p:txBody>
      </p:sp>
      <p:pic>
        <p:nvPicPr>
          <p:cNvPr id="450" name="Google Shape;450;p67" descr="MO SWPBS logo"/>
          <p:cNvPicPr preferRelativeResize="0"/>
          <p:nvPr/>
        </p:nvPicPr>
        <p:blipFill rotWithShape="1">
          <a:blip r:embed="rId3">
            <a:alphaModFix/>
          </a:blip>
          <a:srcRect/>
          <a:stretch/>
        </p:blipFill>
        <p:spPr>
          <a:xfrm>
            <a:off x="495094" y="2327329"/>
            <a:ext cx="348258" cy="299382"/>
          </a:xfrm>
          <a:prstGeom prst="rect">
            <a:avLst/>
          </a:prstGeom>
          <a:noFill/>
          <a:ln>
            <a:noFill/>
          </a:ln>
        </p:spPr>
      </p:pic>
      <p:sp>
        <p:nvSpPr>
          <p:cNvPr id="451" name="Google Shape;451;p67"/>
          <p:cNvSpPr txBox="1"/>
          <p:nvPr/>
        </p:nvSpPr>
        <p:spPr>
          <a:xfrm>
            <a:off x="1191250" y="2335728"/>
            <a:ext cx="1794900" cy="3117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None/>
            </a:pPr>
            <a:r>
              <a:rPr lang="en-US" sz="1575"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pbismissouri.org</a:t>
            </a:r>
            <a:endParaRPr sz="1575" b="0" i="0" u="none" strike="noStrike" cap="none">
              <a:solidFill>
                <a:srgbClr val="000000"/>
              </a:solidFill>
              <a:latin typeface="Arial"/>
              <a:ea typeface="Arial"/>
              <a:cs typeface="Arial"/>
              <a:sym typeface="Arial"/>
            </a:endParaRPr>
          </a:p>
        </p:txBody>
      </p:sp>
      <p:pic>
        <p:nvPicPr>
          <p:cNvPr id="452" name="Google Shape;452;p67" descr="Facebook icon"/>
          <p:cNvPicPr preferRelativeResize="0"/>
          <p:nvPr/>
        </p:nvPicPr>
        <p:blipFill rotWithShape="1">
          <a:blip r:embed="rId5">
            <a:alphaModFix/>
          </a:blip>
          <a:srcRect/>
          <a:stretch/>
        </p:blipFill>
        <p:spPr>
          <a:xfrm>
            <a:off x="457200" y="2720902"/>
            <a:ext cx="348258" cy="348258"/>
          </a:xfrm>
          <a:prstGeom prst="rect">
            <a:avLst/>
          </a:prstGeom>
          <a:noFill/>
          <a:ln>
            <a:noFill/>
          </a:ln>
        </p:spPr>
      </p:pic>
      <p:sp>
        <p:nvSpPr>
          <p:cNvPr id="453" name="Google Shape;453;p67"/>
          <p:cNvSpPr txBox="1"/>
          <p:nvPr/>
        </p:nvSpPr>
        <p:spPr>
          <a:xfrm>
            <a:off x="1170985" y="2790939"/>
            <a:ext cx="2433600" cy="3117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None/>
            </a:pPr>
            <a:r>
              <a:rPr lang="en-US" sz="1575"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facebook.com/moswpbs</a:t>
            </a:r>
            <a:endParaRPr sz="1575" b="0" i="0" u="none" strike="noStrike" cap="none">
              <a:solidFill>
                <a:srgbClr val="000000"/>
              </a:solidFill>
              <a:latin typeface="Arial"/>
              <a:ea typeface="Arial"/>
              <a:cs typeface="Arial"/>
              <a:sym typeface="Arial"/>
            </a:endParaRPr>
          </a:p>
        </p:txBody>
      </p:sp>
      <p:pic>
        <p:nvPicPr>
          <p:cNvPr id="454" name="Google Shape;454;p67" descr="Instagram logo"/>
          <p:cNvPicPr preferRelativeResize="0"/>
          <p:nvPr/>
        </p:nvPicPr>
        <p:blipFill rotWithShape="1">
          <a:blip r:embed="rId7">
            <a:alphaModFix/>
          </a:blip>
          <a:srcRect/>
          <a:stretch/>
        </p:blipFill>
        <p:spPr>
          <a:xfrm>
            <a:off x="489780" y="3245314"/>
            <a:ext cx="299377" cy="299377"/>
          </a:xfrm>
          <a:prstGeom prst="rect">
            <a:avLst/>
          </a:prstGeom>
          <a:noFill/>
          <a:ln>
            <a:noFill/>
          </a:ln>
        </p:spPr>
      </p:pic>
      <p:sp>
        <p:nvSpPr>
          <p:cNvPr id="455" name="Google Shape;455;p67"/>
          <p:cNvSpPr txBox="1"/>
          <p:nvPr/>
        </p:nvSpPr>
        <p:spPr>
          <a:xfrm>
            <a:off x="1109615" y="3246150"/>
            <a:ext cx="2556600" cy="3117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None/>
            </a:pPr>
            <a:r>
              <a:rPr lang="en-US" sz="1575" b="0" i="0" u="sng" strike="noStrike" cap="none">
                <a:solidFill>
                  <a:srgbClr val="000000"/>
                </a:solidFill>
                <a:latin typeface="Arial"/>
                <a:ea typeface="Arial"/>
                <a:cs typeface="Arial"/>
                <a:sym typeface="Arial"/>
                <a:hlinkClick r:id="rId8">
                  <a:extLst>
                    <a:ext uri="{A12FA001-AC4F-418D-AE19-62706E023703}">
                      <ahyp:hlinkClr xmlns:ahyp="http://schemas.microsoft.com/office/drawing/2018/hyperlinkcolor" val="tx"/>
                    </a:ext>
                  </a:extLst>
                </a:hlinkClick>
              </a:rPr>
              <a:t>instagram.com/moswpbs/</a:t>
            </a:r>
            <a:endParaRPr sz="1050" b="0" i="0" u="none" strike="noStrike" cap="none">
              <a:solidFill>
                <a:srgbClr val="000000"/>
              </a:solidFill>
              <a:latin typeface="Arial"/>
              <a:ea typeface="Arial"/>
              <a:cs typeface="Arial"/>
              <a:sym typeface="Arial"/>
            </a:endParaRPr>
          </a:p>
        </p:txBody>
      </p:sp>
      <p:sp>
        <p:nvSpPr>
          <p:cNvPr id="456" name="Google Shape;456;p67"/>
          <p:cNvSpPr txBox="1">
            <a:spLocks noGrp="1"/>
          </p:cNvSpPr>
          <p:nvPr>
            <p:ph type="body" idx="4294967295"/>
          </p:nvPr>
        </p:nvSpPr>
        <p:spPr>
          <a:xfrm>
            <a:off x="5117681" y="2103917"/>
            <a:ext cx="2914800" cy="348300"/>
          </a:xfrm>
          <a:prstGeom prst="rect">
            <a:avLst/>
          </a:prstGeom>
          <a:noFill/>
          <a:ln>
            <a:noFill/>
          </a:ln>
        </p:spPr>
        <p:txBody>
          <a:bodyPr spcFirstLastPara="1" wrap="square" lIns="68550" tIns="68550" rIns="68550" bIns="68550" anchor="t" anchorCtr="0">
            <a:noAutofit/>
          </a:bodyPr>
          <a:lstStyle/>
          <a:p>
            <a:pPr marL="152400" lvl="0" indent="0" algn="l" rtl="0">
              <a:lnSpc>
                <a:spcPct val="80000"/>
              </a:lnSpc>
              <a:spcBef>
                <a:spcPts val="0"/>
              </a:spcBef>
              <a:spcAft>
                <a:spcPts val="0"/>
              </a:spcAft>
              <a:buSzPts val="800"/>
              <a:buNone/>
            </a:pPr>
            <a:r>
              <a:rPr lang="en-US" sz="1500" b="1"/>
              <a:t>Facilitator Contact Information:</a:t>
            </a:r>
            <a:endParaRPr sz="1500"/>
          </a:p>
          <a:p>
            <a:pPr marL="257175" lvl="0" indent="-9525" algn="l" rtl="0">
              <a:lnSpc>
                <a:spcPct val="80000"/>
              </a:lnSpc>
              <a:spcBef>
                <a:spcPts val="480"/>
              </a:spcBef>
              <a:spcAft>
                <a:spcPts val="0"/>
              </a:spcAft>
              <a:buSzPts val="800"/>
              <a:buNone/>
            </a:pPr>
            <a:endParaRPr sz="1500"/>
          </a:p>
        </p:txBody>
      </p:sp>
      <p:sp>
        <p:nvSpPr>
          <p:cNvPr id="457" name="Google Shape;457;p67"/>
          <p:cNvSpPr txBox="1"/>
          <p:nvPr/>
        </p:nvSpPr>
        <p:spPr>
          <a:xfrm>
            <a:off x="4486775" y="2452224"/>
            <a:ext cx="4176600" cy="2008800"/>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None/>
            </a:pPr>
            <a:r>
              <a:rPr lang="en-US" sz="1050" b="0" i="0" u="none" strike="noStrike" cap="none">
                <a:solidFill>
                  <a:srgbClr val="000000"/>
                </a:solidFill>
                <a:latin typeface="Arial"/>
                <a:ea typeface="Arial"/>
                <a:cs typeface="Arial"/>
                <a:sym typeface="Arial"/>
              </a:rPr>
              <a:t>List HERE</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458" name="Google Shape;458;p67"/>
          <p:cNvSpPr txBox="1">
            <a:spLocks noGrp="1"/>
          </p:cNvSpPr>
          <p:nvPr>
            <p:ph type="body" idx="1"/>
          </p:nvPr>
        </p:nvSpPr>
        <p:spPr>
          <a:xfrm>
            <a:off x="699875" y="1348663"/>
            <a:ext cx="8229600" cy="2545800"/>
          </a:xfrm>
          <a:prstGeom prst="rect">
            <a:avLst/>
          </a:prstGeom>
          <a:noFill/>
          <a:ln>
            <a:noFill/>
          </a:ln>
        </p:spPr>
        <p:txBody>
          <a:bodyPr spcFirstLastPara="1" wrap="square" lIns="68550" tIns="68550" rIns="68550" bIns="68550" anchor="t" anchorCtr="0">
            <a:normAutofit/>
          </a:bodyPr>
          <a:lstStyle/>
          <a:p>
            <a:pPr marL="152400" lvl="0" indent="0" algn="l" rtl="0">
              <a:lnSpc>
                <a:spcPct val="100000"/>
              </a:lnSpc>
              <a:spcBef>
                <a:spcPts val="0"/>
              </a:spcBef>
              <a:spcAft>
                <a:spcPts val="0"/>
              </a:spcAft>
              <a:buSzPts val="3200"/>
              <a:buNone/>
            </a:pPr>
            <a:r>
              <a:rPr lang="en-US"/>
              <a:t>Check Out MO SW-PBS on Social Media:</a:t>
            </a:r>
            <a:endParaRPr/>
          </a:p>
        </p:txBody>
      </p:sp>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7188</Words>
  <Application>Microsoft Office PowerPoint</Application>
  <PresentationFormat>On-screen Show (16:9)</PresentationFormat>
  <Paragraphs>507</Paragraphs>
  <Slides>41</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Times New Roman</vt:lpstr>
      <vt:lpstr>Garamond</vt:lpstr>
      <vt:lpstr>Cambria</vt:lpstr>
      <vt:lpstr>Arial</vt:lpstr>
      <vt:lpstr>Calibri</vt:lpstr>
      <vt:lpstr>Noto Sans Symbols</vt:lpstr>
      <vt:lpstr>1_Office Theme</vt:lpstr>
      <vt:lpstr>T1C8L3 Classroom Encouraging Expected Behavior      </vt:lpstr>
      <vt:lpstr>Working Agreements</vt:lpstr>
      <vt:lpstr>Attention Signal Practice</vt:lpstr>
      <vt:lpstr>Introductions</vt:lpstr>
      <vt:lpstr>Handouts  </vt:lpstr>
      <vt:lpstr>Pre-requisites</vt:lpstr>
      <vt:lpstr>Session Outcomes</vt:lpstr>
      <vt:lpstr>Rationale</vt:lpstr>
      <vt:lpstr>Reflective Questions </vt:lpstr>
      <vt:lpstr>Keywords</vt:lpstr>
      <vt:lpstr>Classroom Encouraging Planning Guide </vt:lpstr>
      <vt:lpstr>Classroom Encouraging Expected Behavior Teacher Tool</vt:lpstr>
      <vt:lpstr>Adult Attention</vt:lpstr>
      <vt:lpstr>Non-Contingent Attention</vt:lpstr>
      <vt:lpstr>Contingent Attention: Effective Feedback </vt:lpstr>
      <vt:lpstr>ABC Chart for Behavior</vt:lpstr>
      <vt:lpstr> Specific, Positive Feedback Defined </vt:lpstr>
      <vt:lpstr>Specific, Positive Feedback: Core Components</vt:lpstr>
      <vt:lpstr>Specific, Positive Feedback</vt:lpstr>
      <vt:lpstr>Effective Positive Feedback </vt:lpstr>
      <vt:lpstr>Putting It All Together </vt:lpstr>
      <vt:lpstr>Clean</vt:lpstr>
      <vt:lpstr>Additional Considerations </vt:lpstr>
      <vt:lpstr>Write Feedback Statements</vt:lpstr>
      <vt:lpstr>Menu of Reinforcers</vt:lpstr>
      <vt:lpstr>Plan to Provide specific, positive Feedback Across a Continuum</vt:lpstr>
      <vt:lpstr>My Classroom Recognition System</vt:lpstr>
      <vt:lpstr>Classroom Continuum</vt:lpstr>
      <vt:lpstr>Communication</vt:lpstr>
      <vt:lpstr>Average teacher fails to take advantage of the power of attention. Approval statements for academic responses far outweigh those for social behavior. Highest rates of attention for social behavior occur in 2nd grade and decrease dramatically after that. Teachers respond more frequently to inappropriate social behavior than to appropriate social behavior. This attention inadvertently maintains or increases the misbehavior.</vt:lpstr>
      <vt:lpstr>Type of Feedback by School Level</vt:lpstr>
      <vt:lpstr>“...teacher reprimands did not decrease students’ future disruptive behavior or increase their engagement or vice versa.”  (Caldarella, Larsen, Williams, Wills, &amp; Wehby, 2021)  </vt:lpstr>
      <vt:lpstr>Teacher in front of the classroom</vt:lpstr>
      <vt:lpstr>Self Assessment</vt:lpstr>
      <vt:lpstr>Identify Current Implementation </vt:lpstr>
      <vt:lpstr>Monitor Frequency</vt:lpstr>
      <vt:lpstr>Monitor Ratio</vt:lpstr>
      <vt:lpstr>Next Steps</vt:lpstr>
      <vt:lpstr>References</vt:lpstr>
      <vt:lpstr>References Continued</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 SW-PBS</dc:creator>
  <cp:lastModifiedBy>Way, Gordon</cp:lastModifiedBy>
  <cp:revision>1</cp:revision>
  <dcterms:created xsi:type="dcterms:W3CDTF">2014-01-07T15:41:04Z</dcterms:created>
  <dcterms:modified xsi:type="dcterms:W3CDTF">2026-09-04T13:06:14Z</dcterms:modified>
</cp:coreProperties>
</file>