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Lst>
  <p:sldSz cy="6858000" cx="12192000"/>
  <p:notesSz cx="6858000" cy="9144000"/>
  <p:embeddedFontLst>
    <p:embeddedFont>
      <p:font typeface="Roboto"/>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7" roundtripDataSignature="AMtx7mjZ1Khyw8w0/+IcOjj0U9qiNyZO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2" Type="http://schemas.openxmlformats.org/officeDocument/2006/relationships/slide" Target="slides/slide38.xml"/><Relationship Id="rId41" Type="http://schemas.openxmlformats.org/officeDocument/2006/relationships/slide" Target="slides/slide37.xml"/><Relationship Id="rId22" Type="http://schemas.openxmlformats.org/officeDocument/2006/relationships/slide" Target="slides/slide18.xml"/><Relationship Id="rId44" Type="http://schemas.openxmlformats.org/officeDocument/2006/relationships/font" Target="fonts/Roboto-bold.fntdata"/><Relationship Id="rId21" Type="http://schemas.openxmlformats.org/officeDocument/2006/relationships/slide" Target="slides/slide17.xml"/><Relationship Id="rId43" Type="http://schemas.openxmlformats.org/officeDocument/2006/relationships/font" Target="fonts/Roboto-regular.fntdata"/><Relationship Id="rId24" Type="http://schemas.openxmlformats.org/officeDocument/2006/relationships/slide" Target="slides/slide20.xml"/><Relationship Id="rId46" Type="http://schemas.openxmlformats.org/officeDocument/2006/relationships/font" Target="fonts/Roboto-boldItalic.fntdata"/><Relationship Id="rId23" Type="http://schemas.openxmlformats.org/officeDocument/2006/relationships/slide" Target="slides/slide19.xml"/><Relationship Id="rId45" Type="http://schemas.openxmlformats.org/officeDocument/2006/relationships/font" Target="fonts/Roboto-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47" Type="http://customschemas.google.com/relationships/presentationmetadata" Target="metadata"/><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vimeo.com/174282791"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1:notes"/>
          <p:cNvSpPr txBox="1"/>
          <p:nvPr>
            <p:ph idx="1" type="body"/>
          </p:nvPr>
        </p:nvSpPr>
        <p:spPr>
          <a:xfrm>
            <a:off x="685800" y="4343400"/>
            <a:ext cx="5486399" cy="411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Welcome to Lesson 2 of the  MO SW-PBS Effective Teaching &amp; Learning or ETLP series. This lesson describes the process to develop and teach efficient and effective classroom procedures, which when taught to fluency become routines that all students can follow. ​</a:t>
            </a:r>
            <a:endParaRPr/>
          </a:p>
          <a:p>
            <a:pPr indent="0" lvl="0" marL="0" rtl="0" algn="l">
              <a:lnSpc>
                <a:spcPct val="100000"/>
              </a:lnSpc>
              <a:spcBef>
                <a:spcPts val="0"/>
              </a:spcBef>
              <a:spcAft>
                <a:spcPts val="0"/>
              </a:spcAft>
              <a:buClr>
                <a:schemeClr val="dk1"/>
              </a:buClr>
              <a:buSzPts val="1100"/>
              <a:buFont typeface="Arial"/>
              <a:buNone/>
            </a:pPr>
            <a:r>
              <a:rPr lang="en-US"/>
              <a:t>This lesson was made possible with funds from the Missouri Department of Elementary and Secondary Education, Division of Special Education; the Center on Positive Behavior Interventions and Supports and the University of Missouri Center for Schoolwide Positive Behavior Support.​</a:t>
            </a:r>
            <a:endParaRPr/>
          </a:p>
          <a:p>
            <a:pPr indent="0" lvl="0" marL="0" rtl="0" algn="l">
              <a:lnSpc>
                <a:spcPct val="100000"/>
              </a:lnSpc>
              <a:spcBef>
                <a:spcPts val="0"/>
              </a:spcBef>
              <a:spcAft>
                <a:spcPts val="0"/>
              </a:spcAft>
              <a:buClr>
                <a:schemeClr val="dk1"/>
              </a:buClr>
              <a:buSzPts val="1100"/>
              <a:buFont typeface="Arial"/>
              <a:buNone/>
            </a:pPr>
            <a:r>
              <a:rPr lang="en-US"/>
              <a:t>​</a:t>
            </a:r>
            <a:endParaRPr/>
          </a:p>
          <a:p>
            <a:pPr indent="0" lvl="0" marL="0" rtl="0" algn="l">
              <a:lnSpc>
                <a:spcPct val="100000"/>
              </a:lnSpc>
              <a:spcBef>
                <a:spcPts val="0"/>
              </a:spcBef>
              <a:spcAft>
                <a:spcPts val="0"/>
              </a:spcAft>
              <a:buClr>
                <a:schemeClr val="dk1"/>
              </a:buClr>
              <a:buSzPts val="1100"/>
              <a:buFont typeface="Arial"/>
              <a:buNone/>
            </a:pPr>
            <a:r>
              <a:t/>
            </a:r>
            <a:endParaRPr/>
          </a:p>
        </p:txBody>
      </p:sp>
      <p:sp>
        <p:nvSpPr>
          <p:cNvPr id="109" name="Google Shape;10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p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1" lang="en-US"/>
              <a:t>Trainer Notes:</a:t>
            </a:r>
            <a:r>
              <a:rPr b="0" lang="en-US"/>
              <a:t>  </a:t>
            </a:r>
            <a:endParaRPr/>
          </a:p>
          <a:p>
            <a:pPr indent="0" lvl="0" marL="0" rtl="0" algn="l">
              <a:lnSpc>
                <a:spcPct val="100000"/>
              </a:lnSpc>
              <a:spcBef>
                <a:spcPts val="0"/>
              </a:spcBef>
              <a:spcAft>
                <a:spcPts val="0"/>
              </a:spcAft>
              <a:buSzPts val="1400"/>
              <a:buNone/>
            </a:pPr>
            <a:r>
              <a:rPr b="1" lang="en-US"/>
              <a:t>To Know/To Say:</a:t>
            </a:r>
            <a:r>
              <a:rPr b="0" lang="en-US"/>
              <a:t> </a:t>
            </a:r>
            <a:endParaRPr/>
          </a:p>
        </p:txBody>
      </p:sp>
      <p:sp>
        <p:nvSpPr>
          <p:cNvPr id="116" name="Google Shape;116;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SzPts val="1400"/>
              <a:buNone/>
            </a:pPr>
            <a:r>
              <a:rPr b="1" lang="en-US"/>
              <a:t>To Know/To Say:</a:t>
            </a:r>
            <a:r>
              <a:rPr lang="en-US"/>
              <a:t> </a:t>
            </a:r>
            <a:r>
              <a:rPr lang="en-US" sz="1200">
                <a:latin typeface="Calibri"/>
                <a:ea typeface="Calibri"/>
                <a:cs typeface="Calibri"/>
                <a:sym typeface="Calibri"/>
              </a:rPr>
              <a:t>These will be the Working Agreements for our time together</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8" name="Google Shape;12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One of our agreements is to follow the attention signal.   ​</a:t>
            </a:r>
            <a:endParaRPr/>
          </a:p>
          <a:p>
            <a:pPr indent="0" lvl="0" marL="0" rtl="0" algn="l">
              <a:lnSpc>
                <a:spcPct val="100000"/>
              </a:lnSpc>
              <a:spcBef>
                <a:spcPts val="0"/>
              </a:spcBef>
              <a:spcAft>
                <a:spcPts val="0"/>
              </a:spcAft>
              <a:buClr>
                <a:schemeClr val="dk1"/>
              </a:buClr>
              <a:buSzPts val="1100"/>
              <a:buFont typeface="Arial"/>
              <a:buNone/>
            </a:pPr>
            <a:r>
              <a:rPr lang="en-US"/>
              <a:t>Your team will work with your school to develop an attention signal you will use in every setting.</a:t>
            </a:r>
            <a:endParaRPr/>
          </a:p>
          <a:p>
            <a:pPr indent="0" lvl="0" marL="0" rtl="0" algn="l">
              <a:lnSpc>
                <a:spcPct val="100000"/>
              </a:lnSpc>
              <a:spcBef>
                <a:spcPts val="0"/>
              </a:spcBef>
              <a:spcAft>
                <a:spcPts val="0"/>
              </a:spcAft>
              <a:buClr>
                <a:schemeClr val="dk1"/>
              </a:buClr>
              <a:buSzPts val="1100"/>
              <a:buFont typeface="Arial"/>
              <a:buNone/>
            </a:pPr>
            <a:r>
              <a:rPr lang="en-US"/>
              <a:t>​</a:t>
            </a:r>
            <a:endParaRPr/>
          </a:p>
          <a:p>
            <a:pPr indent="0" lvl="0" marL="0" rtl="0" algn="l">
              <a:lnSpc>
                <a:spcPct val="100000"/>
              </a:lnSpc>
              <a:spcBef>
                <a:spcPts val="0"/>
              </a:spcBef>
              <a:spcAft>
                <a:spcPts val="0"/>
              </a:spcAft>
              <a:buClr>
                <a:schemeClr val="dk1"/>
              </a:buClr>
              <a:buSzPts val="1100"/>
              <a:buFont typeface="Arial"/>
              <a:buNone/>
            </a:pPr>
            <a:r>
              <a:rPr lang="en-US"/>
              <a:t>In order to get all of you focused after discussions, activities or breaks, I will ________________________.</a:t>
            </a:r>
            <a:endParaRPr/>
          </a:p>
          <a:p>
            <a:pPr indent="0" lvl="0" marL="0" rtl="0" algn="l">
              <a:lnSpc>
                <a:spcPct val="100000"/>
              </a:lnSpc>
              <a:spcBef>
                <a:spcPts val="0"/>
              </a:spcBef>
              <a:spcAft>
                <a:spcPts val="0"/>
              </a:spcAft>
              <a:buClr>
                <a:schemeClr val="dk1"/>
              </a:buClr>
              <a:buSzPts val="1100"/>
              <a:buFont typeface="Arial"/>
              <a:buNone/>
            </a:pPr>
            <a:r>
              <a:rPr lang="en-US"/>
              <a:t>(Insert your attention signal here.)​</a:t>
            </a:r>
            <a:endParaRPr/>
          </a:p>
          <a:p>
            <a:pPr indent="0" lvl="0" marL="0" rtl="0" algn="l">
              <a:lnSpc>
                <a:spcPct val="100000"/>
              </a:lnSpc>
              <a:spcBef>
                <a:spcPts val="0"/>
              </a:spcBef>
              <a:spcAft>
                <a:spcPts val="0"/>
              </a:spcAft>
              <a:buClr>
                <a:schemeClr val="dk1"/>
              </a:buClr>
              <a:buSzPts val="1100"/>
              <a:buFont typeface="Arial"/>
              <a:buNone/>
            </a:pPr>
            <a:r>
              <a:rPr lang="en-US"/>
              <a:t>Your task will be to finish your sentence, quiet your voice and ____________________________.</a:t>
            </a:r>
            <a:endParaRPr/>
          </a:p>
          <a:p>
            <a:pPr indent="0" lvl="0" marL="0" rtl="0" algn="l">
              <a:lnSpc>
                <a:spcPct val="100000"/>
              </a:lnSpc>
              <a:spcBef>
                <a:spcPts val="0"/>
              </a:spcBef>
              <a:spcAft>
                <a:spcPts val="0"/>
              </a:spcAft>
              <a:buClr>
                <a:schemeClr val="dk1"/>
              </a:buClr>
              <a:buSzPts val="1100"/>
              <a:buFont typeface="Arial"/>
              <a:buNone/>
            </a:pPr>
            <a:r>
              <a:rPr lang="en-US"/>
              <a:t>(Insert what you want participant to do here.)</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400"/>
              <a:buFont typeface="Arial"/>
              <a:buNone/>
            </a:pPr>
            <a:r>
              <a:rPr b="1" lang="en-US"/>
              <a:t>To Know/To Say:</a:t>
            </a:r>
            <a:r>
              <a:rPr lang="en-US"/>
              <a:t> There are several handouts associated with this lesson.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6: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US"/>
              <a:t>Trainer Notes:   ​</a:t>
            </a:r>
            <a:endParaRPr b="1"/>
          </a:p>
          <a:p>
            <a:pPr indent="0" lvl="0" marL="0" rtl="0" algn="l">
              <a:lnSpc>
                <a:spcPct val="100000"/>
              </a:lnSpc>
              <a:spcBef>
                <a:spcPts val="0"/>
              </a:spcBef>
              <a:spcAft>
                <a:spcPts val="0"/>
              </a:spcAft>
              <a:buClr>
                <a:schemeClr val="dk1"/>
              </a:buClr>
              <a:buSzPts val="1100"/>
              <a:buFont typeface="Arial"/>
              <a:buNone/>
            </a:pPr>
            <a:r>
              <a:rPr b="1" lang="en-US"/>
              <a:t>To Know/To Say:</a:t>
            </a:r>
            <a:r>
              <a:rPr lang="en-US"/>
              <a:t> There are several lessons that will be beneficial for you to complete before you begin this lesson. We highly encourage any​</a:t>
            </a:r>
            <a:endParaRPr/>
          </a:p>
          <a:p>
            <a:pPr indent="0" lvl="0" marL="0" rtl="0" algn="l">
              <a:lnSpc>
                <a:spcPct val="100000"/>
              </a:lnSpc>
              <a:spcBef>
                <a:spcPts val="0"/>
              </a:spcBef>
              <a:spcAft>
                <a:spcPts val="0"/>
              </a:spcAft>
              <a:buClr>
                <a:schemeClr val="dk1"/>
              </a:buClr>
              <a:buSzPts val="1100"/>
              <a:buFont typeface="Arial"/>
              <a:buNone/>
            </a:pPr>
            <a:r>
              <a:rPr lang="en-US"/>
              <a:t>one who is engaging in this lesson on Classroom Procedures &amp; Routines to first engage with at least one of the Science of Behavior resources listed prior to taking this lesson. Doing so will provide critical background information necessary to be able to understand and apply the concepts shared here for classroom implementation of encouraging expected behaviors with fidelity, consistency and equity. ​</a:t>
            </a:r>
            <a:endParaRPr/>
          </a:p>
          <a:p>
            <a:pPr indent="0" lvl="0" marL="0" rtl="0" algn="l">
              <a:lnSpc>
                <a:spcPct val="100000"/>
              </a:lnSpc>
              <a:spcBef>
                <a:spcPts val="0"/>
              </a:spcBef>
              <a:spcAft>
                <a:spcPts val="0"/>
              </a:spcAft>
              <a:buClr>
                <a:schemeClr val="dk1"/>
              </a:buClr>
              <a:buSzPts val="1100"/>
              <a:buFont typeface="Arial"/>
              <a:buNone/>
            </a:pPr>
            <a:r>
              <a:rPr lang="en-US"/>
              <a:t>​</a:t>
            </a:r>
            <a:br>
              <a:rPr lang="en-US"/>
            </a:br>
            <a:r>
              <a:rPr lang="en-US"/>
              <a:t>In addition, participants should also complete the Overview of the 8 Classroom ETLPs, (Lesson A) and  Classroom Expectations &amp; Rules (Lesson 1) to better align all components into a single classroom management plan.​</a:t>
            </a:r>
            <a:endParaRPr/>
          </a:p>
          <a:p>
            <a:pPr indent="0" lvl="0" marL="0" rtl="0" algn="l">
              <a:lnSpc>
                <a:spcPct val="100000"/>
              </a:lnSpc>
              <a:spcBef>
                <a:spcPts val="0"/>
              </a:spcBef>
              <a:spcAft>
                <a:spcPts val="0"/>
              </a:spcAft>
              <a:buClr>
                <a:schemeClr val="dk1"/>
              </a:buClr>
              <a:buSzPts val="1100"/>
              <a:buFont typeface="Arial"/>
              <a:buNone/>
            </a:pPr>
            <a:r>
              <a:rPr lang="en-US"/>
              <a:t>​</a:t>
            </a:r>
            <a:br>
              <a:rPr lang="en-US"/>
            </a:br>
            <a:r>
              <a:rPr lang="en-US"/>
              <a:t>If you are a member of a building or district leadership team we encourage you to FIRST complete the Systems to Support Implementation of ETLPs (Lesson B) and establish building or district systems to support all instructional staff in the delivery of all 8 ETLPs.​</a:t>
            </a:r>
            <a:endParaRPr/>
          </a:p>
          <a:p>
            <a:pPr indent="0" lvl="0" marL="0" rtl="0" algn="l">
              <a:lnSpc>
                <a:spcPct val="100000"/>
              </a:lnSpc>
              <a:spcBef>
                <a:spcPts val="0"/>
              </a:spcBef>
              <a:spcAft>
                <a:spcPts val="0"/>
              </a:spcAft>
              <a:buClr>
                <a:schemeClr val="dk1"/>
              </a:buClr>
              <a:buSzPts val="1100"/>
              <a:buFont typeface="Arial"/>
              <a:buNone/>
            </a:pPr>
            <a:r>
              <a:rPr lang="en-US"/>
              <a:t>​</a:t>
            </a:r>
            <a:br>
              <a:rPr lang="en-US"/>
            </a:br>
            <a:r>
              <a:rPr lang="en-US"/>
              <a:t>All of these resources can be found on the MO SW-PBS website located at pbismissouri.org .​</a:t>
            </a:r>
            <a:endParaRPr/>
          </a:p>
          <a:p>
            <a:pPr indent="0" lvl="0" marL="0" rtl="0" algn="l">
              <a:lnSpc>
                <a:spcPct val="100000"/>
              </a:lnSpc>
              <a:spcBef>
                <a:spcPts val="0"/>
              </a:spcBef>
              <a:spcAft>
                <a:spcPts val="0"/>
              </a:spcAft>
              <a:buClr>
                <a:schemeClr val="dk1"/>
              </a:buClr>
              <a:buSzPts val="1100"/>
              <a:buFont typeface="Arial"/>
              <a:buNone/>
            </a:pPr>
            <a:r>
              <a:rPr lang="en-US"/>
              <a:t>​</a:t>
            </a:r>
            <a:br>
              <a:rPr lang="en-US"/>
            </a:br>
            <a:r>
              <a:rPr lang="en-US"/>
              <a:t>​</a:t>
            </a:r>
            <a:endParaRPr/>
          </a:p>
          <a:p>
            <a:pPr indent="0" lvl="0" marL="0" rtl="0" algn="l">
              <a:lnSpc>
                <a:spcPct val="100000"/>
              </a:lnSpc>
              <a:spcBef>
                <a:spcPts val="0"/>
              </a:spcBef>
              <a:spcAft>
                <a:spcPts val="0"/>
              </a:spcAft>
              <a:buClr>
                <a:schemeClr val="dk1"/>
              </a:buClr>
              <a:buSzPts val="1100"/>
              <a:buFont typeface="Arial"/>
              <a:buNone/>
            </a:pPr>
            <a:r>
              <a:rPr lang="en-US"/>
              <a:t> ​</a:t>
            </a:r>
            <a:endParaRPr/>
          </a:p>
          <a:p>
            <a:pPr indent="0" lvl="0" marL="0" rtl="0" algn="l">
              <a:lnSpc>
                <a:spcPct val="100000"/>
              </a:lnSpc>
              <a:spcBef>
                <a:spcPts val="0"/>
              </a:spcBef>
              <a:spcAft>
                <a:spcPts val="0"/>
              </a:spcAft>
              <a:buClr>
                <a:schemeClr val="dk1"/>
              </a:buClr>
              <a:buSzPts val="1100"/>
              <a:buFont typeface="Arial"/>
              <a:buNone/>
            </a:pPr>
            <a:r>
              <a:rPr lang="en-US"/>
              <a:t>​</a:t>
            </a:r>
            <a:endParaRPr/>
          </a:p>
          <a:p>
            <a:pPr indent="0" lvl="0" marL="0" rtl="0" algn="l">
              <a:lnSpc>
                <a:spcPct val="100000"/>
              </a:lnSpc>
              <a:spcBef>
                <a:spcPts val="0"/>
              </a:spcBef>
              <a:spcAft>
                <a:spcPts val="0"/>
              </a:spcAft>
              <a:buSzPts val="1400"/>
              <a:buNone/>
            </a:pPr>
            <a:r>
              <a:t/>
            </a:r>
            <a:endParaRPr/>
          </a:p>
        </p:txBody>
      </p:sp>
      <p:sp>
        <p:nvSpPr>
          <p:cNvPr id="140" name="Google Shape;140;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p7: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1" lang="en-US"/>
              <a:t>Trainer Notes:</a:t>
            </a:r>
            <a:r>
              <a:rPr lang="en-US"/>
              <a:t> Identify 2–3 key classroom procedures that need to be explicitly taught</a:t>
            </a:r>
            <a:endParaRPr/>
          </a:p>
          <a:p>
            <a:pPr indent="0" lvl="0" marL="0" rtl="0" algn="l">
              <a:lnSpc>
                <a:spcPct val="100000"/>
              </a:lnSpc>
              <a:spcBef>
                <a:spcPts val="0"/>
              </a:spcBef>
              <a:spcAft>
                <a:spcPts val="0"/>
              </a:spcAft>
              <a:buClr>
                <a:schemeClr val="dk1"/>
              </a:buClr>
              <a:buSzPts val="1100"/>
              <a:buFont typeface="Arial"/>
              <a:buNone/>
            </a:pPr>
            <a:r>
              <a:rPr lang="en-US"/>
              <a:t>Develop a plan to teach, model, and practice one routine to fluently</a:t>
            </a:r>
            <a:endParaRPr/>
          </a:p>
          <a:p>
            <a:pPr indent="0" lvl="0" marL="0" rtl="0" algn="l">
              <a:lnSpc>
                <a:spcPct val="100000"/>
              </a:lnSpc>
              <a:spcBef>
                <a:spcPts val="0"/>
              </a:spcBef>
              <a:spcAft>
                <a:spcPts val="0"/>
              </a:spcAft>
              <a:buClr>
                <a:schemeClr val="dk1"/>
              </a:buClr>
              <a:buSzPts val="1100"/>
              <a:buFont typeface="Arial"/>
              <a:buNone/>
            </a:pPr>
            <a:r>
              <a:rPr lang="en-US"/>
              <a:t>Evaluate current routines for consistency and alignment with schoolwide expectations</a:t>
            </a:r>
            <a:endParaRPr/>
          </a:p>
          <a:p>
            <a:pPr indent="0" lvl="0" marL="0" rtl="0" algn="l">
              <a:lnSpc>
                <a:spcPct val="100000"/>
              </a:lnSpc>
              <a:spcBef>
                <a:spcPts val="0"/>
              </a:spcBef>
              <a:spcAft>
                <a:spcPts val="0"/>
              </a:spcAft>
              <a:buSzPts val="1100"/>
              <a:buNone/>
            </a:pPr>
            <a:r>
              <a:rPr lang="en-US"/>
              <a:t>Create one actionable step to improve student independence through routines.</a:t>
            </a:r>
            <a:endParaRPr/>
          </a:p>
          <a:p>
            <a:pPr indent="0" lvl="0" marL="0" rtl="0" algn="l">
              <a:lnSpc>
                <a:spcPct val="100000"/>
              </a:lnSpc>
              <a:spcBef>
                <a:spcPts val="0"/>
              </a:spcBef>
              <a:spcAft>
                <a:spcPts val="0"/>
              </a:spcAft>
              <a:buClr>
                <a:schemeClr val="dk1"/>
              </a:buClr>
              <a:buSzPts val="1400"/>
              <a:buFont typeface="Arial"/>
              <a:buNone/>
            </a:pPr>
            <a:r>
              <a:rPr b="1" lang="en-US"/>
              <a:t>To Know/To Say:</a:t>
            </a:r>
            <a:r>
              <a:rPr lang="en-US"/>
              <a:t> </a:t>
            </a:r>
            <a:endParaRPr/>
          </a:p>
          <a:p>
            <a:pPr indent="0" lvl="0" marL="0" rtl="0" algn="l">
              <a:lnSpc>
                <a:spcPct val="100000"/>
              </a:lnSpc>
              <a:spcBef>
                <a:spcPts val="0"/>
              </a:spcBef>
              <a:spcAft>
                <a:spcPts val="0"/>
              </a:spcAft>
              <a:buSzPts val="1400"/>
              <a:buNone/>
            </a:pPr>
            <a:r>
              <a:t/>
            </a:r>
            <a:endParaRPr/>
          </a:p>
        </p:txBody>
      </p:sp>
      <p:sp>
        <p:nvSpPr>
          <p:cNvPr id="147" name="Google Shape;147;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400"/>
              <a:buFont typeface="Arial"/>
              <a:buNone/>
            </a:pPr>
            <a:r>
              <a:rPr b="1" lang="en-US"/>
              <a:t>To Know/To Say:</a:t>
            </a:r>
            <a:r>
              <a:rPr lang="en-US"/>
              <a:t> When students can predict the events throughout their school day, they are more likely to be engaged and less likely to display problem behavior. One way to increase predictability in a classroom is to establish routines, particularly early in the school year” ~ Kern &amp; Clemens, 2007​</a:t>
            </a:r>
            <a:endParaRPr/>
          </a:p>
          <a:p>
            <a:pPr indent="0" lvl="0" marL="0" rtl="0" algn="l">
              <a:lnSpc>
                <a:spcPct val="100000"/>
              </a:lnSpc>
              <a:spcBef>
                <a:spcPts val="0"/>
              </a:spcBef>
              <a:spcAft>
                <a:spcPts val="0"/>
              </a:spcAft>
              <a:buSzPts val="1100"/>
              <a:buNone/>
            </a:pPr>
            <a:r>
              <a:rPr lang="en-US"/>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p9: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1" lang="en-US"/>
              <a:t>Trainer Notes:</a:t>
            </a:r>
            <a:r>
              <a:rPr b="0" lang="en-US"/>
              <a:t>  </a:t>
            </a:r>
            <a:endParaRPr/>
          </a:p>
          <a:p>
            <a:pPr indent="0" lvl="0" marL="0" rtl="0" algn="l">
              <a:lnSpc>
                <a:spcPct val="100000"/>
              </a:lnSpc>
              <a:spcBef>
                <a:spcPts val="0"/>
              </a:spcBef>
              <a:spcAft>
                <a:spcPts val="0"/>
              </a:spcAft>
              <a:buSzPts val="1400"/>
              <a:buNone/>
            </a:pPr>
            <a:r>
              <a:rPr b="1" lang="en-US"/>
              <a:t>To Know/To Say:</a:t>
            </a:r>
            <a:r>
              <a:rPr b="0" lang="en-US"/>
              <a:t> </a:t>
            </a:r>
            <a:endParaRPr/>
          </a:p>
        </p:txBody>
      </p:sp>
      <p:sp>
        <p:nvSpPr>
          <p:cNvPr id="160" name="Google Shape;160;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p10: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15000"/>
              </a:lnSpc>
              <a:spcBef>
                <a:spcPts val="0"/>
              </a:spcBef>
              <a:spcAft>
                <a:spcPts val="0"/>
              </a:spcAft>
              <a:buClr>
                <a:schemeClr val="dk1"/>
              </a:buClr>
              <a:buSzPts val="1100"/>
              <a:buFont typeface="Arial"/>
              <a:buNone/>
            </a:pPr>
            <a:r>
              <a:rPr b="1" lang="en-US"/>
              <a:t>To Know/To Say:</a:t>
            </a:r>
            <a:r>
              <a:rPr lang="en-US"/>
              <a:t> Here are key terms and acronyms that will be used in this lesson.​</a:t>
            </a:r>
            <a:endParaRPr/>
          </a:p>
          <a:p>
            <a:pPr indent="0" lvl="0" marL="0" rtl="0" algn="l">
              <a:lnSpc>
                <a:spcPct val="100000"/>
              </a:lnSpc>
              <a:spcBef>
                <a:spcPts val="0"/>
              </a:spcBef>
              <a:spcAft>
                <a:spcPts val="0"/>
              </a:spcAft>
              <a:buClr>
                <a:schemeClr val="dk1"/>
              </a:buClr>
              <a:buSzPts val="1100"/>
              <a:buFont typeface="Arial"/>
              <a:buNone/>
            </a:pPr>
            <a:r>
              <a:rPr b="1" lang="en-US" u="sng"/>
              <a:t>Procedures</a:t>
            </a:r>
            <a:r>
              <a:rPr lang="en-US"/>
              <a:t>: methods or process for how things are done in non-classroom settings and each classroom. Procedures make it clear how things operate in your classroom as opposed to other classrooms, such as where and how to turn in work, where and how to get needed materials, where and how to store personal items in the classroom, etc.​</a:t>
            </a:r>
            <a:endParaRPr/>
          </a:p>
          <a:p>
            <a:pPr indent="0" lvl="0" marL="0" rtl="0" algn="l">
              <a:lnSpc>
                <a:spcPct val="100000"/>
              </a:lnSpc>
              <a:spcBef>
                <a:spcPts val="0"/>
              </a:spcBef>
              <a:spcAft>
                <a:spcPts val="0"/>
              </a:spcAft>
              <a:buClr>
                <a:schemeClr val="dk1"/>
              </a:buClr>
              <a:buSzPts val="1100"/>
              <a:buFont typeface="Arial"/>
              <a:buNone/>
            </a:pPr>
            <a:r>
              <a:rPr lang="en-US"/>
              <a:t>​</a:t>
            </a:r>
            <a:endParaRPr/>
          </a:p>
          <a:p>
            <a:pPr indent="0" lvl="0" marL="0" rtl="0" algn="l">
              <a:lnSpc>
                <a:spcPct val="100000"/>
              </a:lnSpc>
              <a:spcBef>
                <a:spcPts val="0"/>
              </a:spcBef>
              <a:spcAft>
                <a:spcPts val="0"/>
              </a:spcAft>
              <a:buClr>
                <a:schemeClr val="dk1"/>
              </a:buClr>
              <a:buSzPts val="1100"/>
              <a:buFont typeface="Arial"/>
              <a:buNone/>
            </a:pPr>
            <a:r>
              <a:rPr b="1" lang="en-US" u="sng"/>
              <a:t>Routine</a:t>
            </a:r>
            <a:r>
              <a:rPr lang="en-US"/>
              <a:t>: a regular course of procedure; habitual performance of a procedure.  Routines are the regular process of enacting procedures.  Once students know how things are done, they can perform them with confidence and fluency.​</a:t>
            </a:r>
            <a:endParaRPr/>
          </a:p>
          <a:p>
            <a:pPr indent="0" lvl="0" marL="0" rtl="0" algn="l">
              <a:lnSpc>
                <a:spcPct val="100000"/>
              </a:lnSpc>
              <a:spcBef>
                <a:spcPts val="0"/>
              </a:spcBef>
              <a:spcAft>
                <a:spcPts val="0"/>
              </a:spcAft>
              <a:buSzPts val="1400"/>
              <a:buNone/>
            </a:pPr>
            <a:r>
              <a:t/>
            </a:r>
            <a:endParaRPr/>
          </a:p>
        </p:txBody>
      </p:sp>
      <p:sp>
        <p:nvSpPr>
          <p:cNvPr id="167" name="Google Shape;167;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Choose an Introductions Activity/Ice Breaker appropriate for your context and audience</a:t>
            </a:r>
            <a:endParaRPr/>
          </a:p>
          <a:p>
            <a:pPr indent="0" lvl="0" marL="0" rtl="0" algn="l">
              <a:lnSpc>
                <a:spcPct val="100000"/>
              </a:lnSpc>
              <a:spcBef>
                <a:spcPts val="0"/>
              </a:spcBef>
              <a:spcAft>
                <a:spcPts val="0"/>
              </a:spcAft>
              <a:buSzPts val="1400"/>
              <a:buNone/>
            </a:pPr>
            <a:r>
              <a:rPr b="1" lang="en-US"/>
              <a:t>To Know/To Say:</a:t>
            </a:r>
            <a:r>
              <a:rPr lang="en-US"/>
              <a: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The focus of this lesson is on the development and use of the Encouragement  strategies in the classrooms. The </a:t>
            </a:r>
            <a:r>
              <a:rPr b="1" i="1" lang="en-US"/>
              <a:t>MO SW-PBS Procedures &amp; Routines Teacher Tool  2023</a:t>
            </a:r>
            <a:r>
              <a:rPr lang="en-US"/>
              <a:t> provides you with several resources to understand the importance of,  provide tips for drafting and metrics to progress monitor your development and use of procedures and routines. ​</a:t>
            </a:r>
            <a:endParaRPr/>
          </a:p>
          <a:p>
            <a:pPr indent="-317500" lvl="0" marL="457200" rtl="0" algn="l">
              <a:lnSpc>
                <a:spcPct val="100000"/>
              </a:lnSpc>
              <a:spcBef>
                <a:spcPts val="0"/>
              </a:spcBef>
              <a:spcAft>
                <a:spcPts val="0"/>
              </a:spcAft>
              <a:buSzPts val="1400"/>
              <a:buChar char="●"/>
            </a:pPr>
            <a:r>
              <a:rPr lang="en-US"/>
              <a:t>The first 2 pages of each Teacher Tool defines the practice, ​</a:t>
            </a:r>
            <a:endParaRPr/>
          </a:p>
          <a:p>
            <a:pPr indent="-317500" lvl="0" marL="457200" rtl="0" algn="l">
              <a:lnSpc>
                <a:spcPct val="100000"/>
              </a:lnSpc>
              <a:spcBef>
                <a:spcPts val="0"/>
              </a:spcBef>
              <a:spcAft>
                <a:spcPts val="0"/>
              </a:spcAft>
              <a:buSzPts val="1400"/>
              <a:buChar char="●"/>
            </a:pPr>
            <a:r>
              <a:rPr lang="en-US"/>
              <a:t>shares research regarding the practice, ​</a:t>
            </a:r>
            <a:endParaRPr/>
          </a:p>
          <a:p>
            <a:pPr indent="-317500" lvl="0" marL="457200" rtl="0" algn="l">
              <a:lnSpc>
                <a:spcPct val="100000"/>
              </a:lnSpc>
              <a:spcBef>
                <a:spcPts val="0"/>
              </a:spcBef>
              <a:spcAft>
                <a:spcPts val="0"/>
              </a:spcAft>
              <a:buSzPts val="1400"/>
              <a:buChar char="●"/>
            </a:pPr>
            <a:r>
              <a:rPr lang="en-US"/>
              <a:t>indicates how the practice aligns to Missouri Teacher Standards, ​</a:t>
            </a:r>
            <a:endParaRPr/>
          </a:p>
          <a:p>
            <a:pPr indent="-317500" lvl="0" marL="457200" rtl="0" algn="l">
              <a:lnSpc>
                <a:spcPct val="100000"/>
              </a:lnSpc>
              <a:spcBef>
                <a:spcPts val="0"/>
              </a:spcBef>
              <a:spcAft>
                <a:spcPts val="0"/>
              </a:spcAft>
              <a:buSzPts val="1400"/>
              <a:buChar char="●"/>
            </a:pPr>
            <a:r>
              <a:rPr lang="en-US"/>
              <a:t>describes an example of the practice, ​</a:t>
            </a:r>
            <a:endParaRPr/>
          </a:p>
          <a:p>
            <a:pPr indent="-317500" lvl="0" marL="457200" rtl="0" algn="l">
              <a:lnSpc>
                <a:spcPct val="100000"/>
              </a:lnSpc>
              <a:spcBef>
                <a:spcPts val="0"/>
              </a:spcBef>
              <a:spcAft>
                <a:spcPts val="0"/>
              </a:spcAft>
              <a:buSzPts val="1400"/>
              <a:buChar char="●"/>
            </a:pPr>
            <a:r>
              <a:rPr lang="en-US"/>
              <a:t>provides steps and examples of how to  implement the practice, ​</a:t>
            </a:r>
            <a:endParaRPr/>
          </a:p>
          <a:p>
            <a:pPr indent="-317500" lvl="0" marL="457200" rtl="0" algn="l">
              <a:lnSpc>
                <a:spcPct val="100000"/>
              </a:lnSpc>
              <a:spcBef>
                <a:spcPts val="0"/>
              </a:spcBef>
              <a:spcAft>
                <a:spcPts val="0"/>
              </a:spcAft>
              <a:buSzPts val="1400"/>
              <a:buChar char="●"/>
            </a:pPr>
            <a:r>
              <a:rPr lang="en-US"/>
              <a:t>and lists research references for further study. ​</a:t>
            </a:r>
            <a:endParaRPr/>
          </a:p>
          <a:p>
            <a:pPr indent="0" lvl="0" marL="0" rtl="0" algn="l">
              <a:lnSpc>
                <a:spcPct val="100000"/>
              </a:lnSpc>
              <a:spcBef>
                <a:spcPts val="0"/>
              </a:spcBef>
              <a:spcAft>
                <a:spcPts val="0"/>
              </a:spcAft>
              <a:buClr>
                <a:schemeClr val="dk1"/>
              </a:buClr>
              <a:buSzPts val="1100"/>
              <a:buFont typeface="Arial"/>
              <a:buNone/>
            </a:pPr>
            <a:r>
              <a:rPr lang="en-US"/>
              <a:t>​</a:t>
            </a:r>
            <a:br>
              <a:rPr lang="en-US"/>
            </a:br>
            <a:r>
              <a:rPr lang="en-US"/>
              <a:t>You will learn more about page 3 the Self-Assessment and page 4 the Practice Profile later in this course.  Make sure to have a copy of the Classroom Encouraging Expected Behavior Teacher Tool handy during this lesson. ​</a:t>
            </a:r>
            <a:endParaRPr/>
          </a:p>
          <a:p>
            <a:pPr indent="0" lvl="0" marL="0" rtl="0" algn="l">
              <a:lnSpc>
                <a:spcPct val="100000"/>
              </a:lnSpc>
              <a:spcBef>
                <a:spcPts val="0"/>
              </a:spcBef>
              <a:spcAft>
                <a:spcPts val="0"/>
              </a:spcAft>
              <a:buSzPts val="1400"/>
              <a:buNone/>
            </a:pPr>
            <a:r>
              <a:t/>
            </a:r>
            <a:endParaRPr/>
          </a:p>
        </p:txBody>
      </p:sp>
      <p:sp>
        <p:nvSpPr>
          <p:cNvPr id="179" name="Google Shape;179;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When procedures are clarified, directly taught, prompted or pre-corrected before the students will need to use the procedure, and when the procedure is demonstrated as expected the teacher consistently reinforces with positive, specific feedback, the procedures become classroom routines. ​</a:t>
            </a:r>
            <a:endParaRPr/>
          </a:p>
          <a:p>
            <a:pPr indent="0" lvl="0" marL="0" rtl="0" algn="l">
              <a:lnSpc>
                <a:spcPct val="100000"/>
              </a:lnSpc>
              <a:spcBef>
                <a:spcPts val="0"/>
              </a:spcBef>
              <a:spcAft>
                <a:spcPts val="0"/>
              </a:spcAft>
              <a:buClr>
                <a:schemeClr val="dk1"/>
              </a:buClr>
              <a:buSzPts val="1100"/>
              <a:buFont typeface="Arial"/>
              <a:buNone/>
            </a:pPr>
            <a:r>
              <a:rPr lang="en-US"/>
              <a:t>​</a:t>
            </a:r>
            <a:br>
              <a:rPr lang="en-US"/>
            </a:br>
            <a:r>
              <a:rPr lang="en-US"/>
              <a:t>​</a:t>
            </a:r>
            <a:endParaRPr/>
          </a:p>
          <a:p>
            <a:pPr indent="0" lvl="0" marL="0" rtl="0" algn="l">
              <a:lnSpc>
                <a:spcPct val="100000"/>
              </a:lnSpc>
              <a:spcBef>
                <a:spcPts val="0"/>
              </a:spcBef>
              <a:spcAft>
                <a:spcPts val="0"/>
              </a:spcAft>
              <a:buSzPts val="1400"/>
              <a:buNone/>
            </a:pPr>
            <a:r>
              <a:t/>
            </a:r>
            <a:endParaRPr/>
          </a:p>
        </p:txBody>
      </p:sp>
      <p:sp>
        <p:nvSpPr>
          <p:cNvPr id="186" name="Google Shape;18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As you learn more about ETLPs in the classroom, keep these needs in mind. How might having clear and consistent classroom procedures and routines support a student’s sense of competence, autonomy or relatedness in your classroom?​ Be prepared to share out.</a:t>
            </a:r>
            <a:endParaRPr/>
          </a:p>
          <a:p>
            <a:pPr indent="0" lvl="0" marL="0" rtl="0" algn="l">
              <a:lnSpc>
                <a:spcPct val="100000"/>
              </a:lnSpc>
              <a:spcBef>
                <a:spcPts val="0"/>
              </a:spcBef>
              <a:spcAft>
                <a:spcPts val="0"/>
              </a:spcAft>
              <a:buClr>
                <a:schemeClr val="dk1"/>
              </a:buClr>
              <a:buSzPts val="1100"/>
              <a:buFont typeface="Arial"/>
              <a:buNone/>
            </a:pPr>
            <a:r>
              <a:rPr lang="en-US"/>
              <a:t>​</a:t>
            </a:r>
            <a:endParaRPr/>
          </a:p>
          <a:p>
            <a:pPr indent="0" lvl="0" marL="0" rtl="0" algn="l">
              <a:lnSpc>
                <a:spcPct val="100000"/>
              </a:lnSpc>
              <a:spcBef>
                <a:spcPts val="0"/>
              </a:spcBef>
              <a:spcAft>
                <a:spcPts val="0"/>
              </a:spcAft>
              <a:buClr>
                <a:schemeClr val="dk1"/>
              </a:buClr>
              <a:buSzPts val="1100"/>
              <a:buFont typeface="Arial"/>
              <a:buNone/>
            </a:pPr>
            <a:r>
              <a:rPr b="1" lang="en-US"/>
              <a:t>Note to Trainer: </a:t>
            </a:r>
            <a:r>
              <a:rPr lang="en-US"/>
              <a:t>Possible answers: </a:t>
            </a:r>
            <a:endParaRPr/>
          </a:p>
          <a:p>
            <a:pPr indent="0" lvl="0" marL="0" rtl="0" algn="l">
              <a:lnSpc>
                <a:spcPct val="100000"/>
              </a:lnSpc>
              <a:spcBef>
                <a:spcPts val="0"/>
              </a:spcBef>
              <a:spcAft>
                <a:spcPts val="0"/>
              </a:spcAft>
              <a:buClr>
                <a:schemeClr val="dk1"/>
              </a:buClr>
              <a:buSzPts val="1100"/>
              <a:buFont typeface="Arial"/>
              <a:buNone/>
            </a:pPr>
            <a:r>
              <a:rPr lang="en-US"/>
              <a:t>Predictability empowers all students to demonstrate expected behavior, thereby increasing the likelihood that they will have access to positive, reinforcing interactions with the adults. For many students, receiving this contingent reinforcement for following classroom procedures helps them to grow :</a:t>
            </a:r>
            <a:endParaRPr/>
          </a:p>
          <a:p>
            <a:pPr indent="-317500" lvl="0" marL="457200" rtl="0" algn="l">
              <a:lnSpc>
                <a:spcPct val="100000"/>
              </a:lnSpc>
              <a:spcBef>
                <a:spcPts val="0"/>
              </a:spcBef>
              <a:spcAft>
                <a:spcPts val="0"/>
              </a:spcAft>
              <a:buSzPts val="1400"/>
              <a:buChar char="●"/>
            </a:pPr>
            <a:r>
              <a:rPr lang="en-US"/>
              <a:t>confidence and competence to be a successful classroom participant. ​</a:t>
            </a:r>
            <a:endParaRPr/>
          </a:p>
          <a:p>
            <a:pPr indent="-317500" lvl="0" marL="457200" rtl="0" algn="l">
              <a:lnSpc>
                <a:spcPct val="100000"/>
              </a:lnSpc>
              <a:spcBef>
                <a:spcPts val="0"/>
              </a:spcBef>
              <a:spcAft>
                <a:spcPts val="0"/>
              </a:spcAft>
              <a:buSzPts val="1400"/>
              <a:buChar char="●"/>
            </a:pPr>
            <a:r>
              <a:rPr lang="en-US"/>
              <a:t>a sense of relatedness to the teacher and their classmates ​</a:t>
            </a:r>
            <a:endParaRPr/>
          </a:p>
          <a:p>
            <a:pPr indent="-317500" lvl="0" marL="457200" rtl="0" algn="l">
              <a:lnSpc>
                <a:spcPct val="100000"/>
              </a:lnSpc>
              <a:spcBef>
                <a:spcPts val="0"/>
              </a:spcBef>
              <a:spcAft>
                <a:spcPts val="0"/>
              </a:spcAft>
              <a:buSzPts val="1400"/>
              <a:buChar char="●"/>
            </a:pPr>
            <a:r>
              <a:rPr lang="en-US"/>
              <a:t>sense of autonomy to work independently within the classroom setting.​</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100"/>
              <a:buFont typeface="Arial"/>
              <a:buNone/>
            </a:pPr>
            <a:r>
              <a:rPr lang="en-US"/>
              <a:t>The predictability of the classroom is a key to fostering student self-determination. ​</a:t>
            </a:r>
            <a:endParaRPr/>
          </a:p>
          <a:p>
            <a:pPr indent="0" lvl="0" marL="0" rtl="0" algn="l">
              <a:lnSpc>
                <a:spcPct val="100000"/>
              </a:lnSpc>
              <a:spcBef>
                <a:spcPts val="0"/>
              </a:spcBef>
              <a:spcAft>
                <a:spcPts val="0"/>
              </a:spcAft>
              <a:buClr>
                <a:schemeClr val="dk1"/>
              </a:buClr>
              <a:buSzPts val="1100"/>
              <a:buFont typeface="Arial"/>
              <a:buNone/>
            </a:pPr>
            <a:r>
              <a:rPr lang="en-US"/>
              <a:t>​</a:t>
            </a:r>
            <a:br>
              <a:rPr lang="en-US"/>
            </a:br>
            <a:r>
              <a:rPr lang="en-US"/>
              <a:t>​</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400"/>
              <a:buNone/>
            </a:pPr>
            <a:r>
              <a:t/>
            </a:r>
            <a:endParaRPr/>
          </a:p>
        </p:txBody>
      </p:sp>
      <p:sp>
        <p:nvSpPr>
          <p:cNvPr id="193" name="Google Shape;193;p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Having classroom procedures…​</a:t>
            </a:r>
            <a:endParaRPr/>
          </a:p>
          <a:p>
            <a:pPr indent="0" lvl="0" marL="0" rtl="0" algn="l">
              <a:lnSpc>
                <a:spcPct val="100000"/>
              </a:lnSpc>
              <a:spcBef>
                <a:spcPts val="0"/>
              </a:spcBef>
              <a:spcAft>
                <a:spcPts val="0"/>
              </a:spcAft>
              <a:buClr>
                <a:schemeClr val="dk1"/>
              </a:buClr>
              <a:buSzPts val="1100"/>
              <a:buFont typeface="Arial"/>
              <a:buNone/>
            </a:pPr>
            <a:r>
              <a:rPr lang="en-US"/>
              <a:t>Increases instructional time by preventing unexpected behavior. Procedures show students how to behave, minimizing the amount of non-academic time while increasing time for academic instruction.​</a:t>
            </a:r>
            <a:endParaRPr/>
          </a:p>
          <a:p>
            <a:pPr indent="0" lvl="0" marL="0" rtl="0" algn="l">
              <a:lnSpc>
                <a:spcPct val="100000"/>
              </a:lnSpc>
              <a:spcBef>
                <a:spcPts val="0"/>
              </a:spcBef>
              <a:spcAft>
                <a:spcPts val="0"/>
              </a:spcAft>
              <a:buClr>
                <a:schemeClr val="dk1"/>
              </a:buClr>
              <a:buSzPts val="1100"/>
              <a:buFont typeface="Arial"/>
              <a:buNone/>
            </a:pPr>
            <a:r>
              <a:rPr lang="en-US"/>
              <a:t>​</a:t>
            </a:r>
            <a:endParaRPr/>
          </a:p>
          <a:p>
            <a:pPr indent="0" lvl="0" marL="0" rtl="0" algn="l">
              <a:lnSpc>
                <a:spcPct val="100000"/>
              </a:lnSpc>
              <a:spcBef>
                <a:spcPts val="0"/>
              </a:spcBef>
              <a:spcAft>
                <a:spcPts val="0"/>
              </a:spcAft>
              <a:buClr>
                <a:schemeClr val="dk1"/>
              </a:buClr>
              <a:buSzPts val="1100"/>
              <a:buFont typeface="Arial"/>
              <a:buNone/>
            </a:pPr>
            <a:br>
              <a:rPr lang="en-US"/>
            </a:br>
            <a:r>
              <a:rPr lang="en-US"/>
              <a:t>​</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400"/>
              <a:buNone/>
            </a:pPr>
            <a:r>
              <a:t/>
            </a:r>
            <a:endParaRPr/>
          </a:p>
        </p:txBody>
      </p:sp>
      <p:sp>
        <p:nvSpPr>
          <p:cNvPr id="200" name="Google Shape;200;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 name="Google Shape;20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SzPts val="1100"/>
              <a:buNone/>
            </a:pPr>
            <a:r>
              <a:rPr b="1" lang="en-US"/>
              <a:t>To Know/To Say:</a:t>
            </a:r>
            <a:r>
              <a:rPr lang="en-US"/>
              <a:t> Frees teachers from correcting repeated unexpected misbehavior. When students perform routines smoothly, teachers can focus on recognizing the expected behavior, and are freed to take care of instructional tasks and review student work, while having to provide less correction.</a:t>
            </a:r>
            <a:endParaRPr/>
          </a:p>
        </p:txBody>
      </p:sp>
      <p:sp>
        <p:nvSpPr>
          <p:cNvPr id="207" name="Google Shape;207;p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 name="Google Shape;21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1" lang="en-US"/>
              <a:t>Trainer Notes:</a:t>
            </a:r>
            <a:r>
              <a:rPr lang="en-US"/>
              <a:t>  </a:t>
            </a:r>
            <a:endParaRPr/>
          </a:p>
          <a:p>
            <a:pPr indent="0" lvl="0" marL="0" rtl="0" algn="l">
              <a:lnSpc>
                <a:spcPct val="100000"/>
              </a:lnSpc>
              <a:spcBef>
                <a:spcPts val="0"/>
              </a:spcBef>
              <a:spcAft>
                <a:spcPts val="0"/>
              </a:spcAft>
              <a:buSzPts val="1400"/>
              <a:buNone/>
            </a:pPr>
            <a:r>
              <a:rPr b="1" lang="en-US"/>
              <a:t>To Know/To Say:</a:t>
            </a:r>
            <a:r>
              <a:rPr lang="en-US"/>
              <a:t> </a:t>
            </a:r>
            <a:endParaRPr/>
          </a:p>
          <a:p>
            <a:pPr indent="-317500" lvl="0" marL="457200" rtl="0" algn="l">
              <a:lnSpc>
                <a:spcPct val="100000"/>
              </a:lnSpc>
              <a:spcBef>
                <a:spcPts val="0"/>
              </a:spcBef>
              <a:spcAft>
                <a:spcPts val="0"/>
              </a:spcAft>
              <a:buSzPts val="1400"/>
              <a:buChar char="●"/>
            </a:pPr>
            <a:r>
              <a:rPr lang="en-US"/>
              <a:t>Improves classroom climate. When you take time to explain how things are to be done, you appear fair and concerned. Students then experience higher rates of success and satisfaction, ensuring a positive learning environment.​</a:t>
            </a:r>
            <a:endParaRPr/>
          </a:p>
          <a:p>
            <a:pPr indent="0" lvl="0" marL="0" rtl="0" algn="l">
              <a:lnSpc>
                <a:spcPct val="100000"/>
              </a:lnSpc>
              <a:spcBef>
                <a:spcPts val="0"/>
              </a:spcBef>
              <a:spcAft>
                <a:spcPts val="0"/>
              </a:spcAft>
              <a:buClr>
                <a:schemeClr val="dk1"/>
              </a:buClr>
              <a:buSzPts val="1100"/>
              <a:buFont typeface="Arial"/>
              <a:buNone/>
            </a:pPr>
            <a:r>
              <a:rPr lang="en-US"/>
              <a:t>​</a:t>
            </a:r>
            <a:endParaRPr/>
          </a:p>
          <a:p>
            <a:pPr indent="-317500" lvl="0" marL="457200" rtl="0" algn="l">
              <a:lnSpc>
                <a:spcPct val="100000"/>
              </a:lnSpc>
              <a:spcBef>
                <a:spcPts val="0"/>
              </a:spcBef>
              <a:spcAft>
                <a:spcPts val="0"/>
              </a:spcAft>
              <a:buSzPts val="1400"/>
              <a:buChar char="●"/>
            </a:pPr>
            <a:r>
              <a:rPr lang="en-US"/>
              <a:t>Creates shared ownership of the classroom. Involving students in management of the learning environment empowers them, helping them to feel a partnership for their success and that of others.​</a:t>
            </a:r>
            <a:endParaRPr/>
          </a:p>
          <a:p>
            <a:pPr indent="0" lvl="0" marL="0" rtl="0" algn="l">
              <a:lnSpc>
                <a:spcPct val="100000"/>
              </a:lnSpc>
              <a:spcBef>
                <a:spcPts val="0"/>
              </a:spcBef>
              <a:spcAft>
                <a:spcPts val="0"/>
              </a:spcAft>
              <a:buClr>
                <a:schemeClr val="dk1"/>
              </a:buClr>
              <a:buSzPts val="1100"/>
              <a:buFont typeface="Arial"/>
              <a:buNone/>
            </a:pPr>
            <a:r>
              <a:rPr lang="en-US"/>
              <a:t>​</a:t>
            </a:r>
            <a:endParaRPr/>
          </a:p>
          <a:p>
            <a:pPr indent="-317500" lvl="0" marL="457200" rtl="0" algn="l">
              <a:lnSpc>
                <a:spcPct val="100000"/>
              </a:lnSpc>
              <a:spcBef>
                <a:spcPts val="0"/>
              </a:spcBef>
              <a:spcAft>
                <a:spcPts val="0"/>
              </a:spcAft>
              <a:buSzPts val="1400"/>
              <a:buChar char="●"/>
            </a:pPr>
            <a:r>
              <a:rPr lang="en-US"/>
              <a:t>Develops self-management. Procedures provide students with productive work habits that lead to personal accountability and effectiveness later in life.​</a:t>
            </a:r>
            <a:endParaRPr/>
          </a:p>
          <a:p>
            <a:pPr indent="-317500" lvl="0" marL="457200" rtl="0" algn="l">
              <a:lnSpc>
                <a:spcPct val="100000"/>
              </a:lnSpc>
              <a:spcBef>
                <a:spcPts val="0"/>
              </a:spcBef>
              <a:spcAft>
                <a:spcPts val="0"/>
              </a:spcAft>
              <a:buSzPts val="1400"/>
              <a:buChar char="●"/>
            </a:pPr>
            <a:r>
              <a:rPr lang="en-US"/>
              <a:t>​</a:t>
            </a:r>
            <a:endParaRPr/>
          </a:p>
          <a:p>
            <a:pPr indent="-317500" lvl="0" marL="457200" rtl="0" algn="l">
              <a:lnSpc>
                <a:spcPct val="100000"/>
              </a:lnSpc>
              <a:spcBef>
                <a:spcPts val="0"/>
              </a:spcBef>
              <a:spcAft>
                <a:spcPts val="0"/>
              </a:spcAft>
              <a:buSzPts val="1400"/>
              <a:buChar char="●"/>
            </a:pPr>
            <a:r>
              <a:rPr lang="en-US"/>
              <a:t>Effective procedures should provide students with the information about what TO do. Positively stated procedures leave little room for confusion. When procedures are clear and simple, there is a higher likelihood of success. ​</a:t>
            </a:r>
            <a:endParaRPr/>
          </a:p>
        </p:txBody>
      </p:sp>
      <p:sp>
        <p:nvSpPr>
          <p:cNvPr id="214" name="Google Shape;214;p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Perhaps even more importantly procedures and routines provide critical structure in the classroom for students who struggle with self-regulation. When all students know  the expectations and rules as well as the procedures and routines for daily classroom processes such as lining up, or working independently, it  helps students to know what to expect because the classroom is consistent and most importantly, predictable.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Creating effective classroom procedures is a straightforward process. ​</a:t>
            </a:r>
            <a:endParaRPr/>
          </a:p>
          <a:p>
            <a:pPr indent="-317500" lvl="0" marL="457200" rtl="0" algn="l">
              <a:lnSpc>
                <a:spcPct val="100000"/>
              </a:lnSpc>
              <a:spcBef>
                <a:spcPts val="0"/>
              </a:spcBef>
              <a:spcAft>
                <a:spcPts val="0"/>
              </a:spcAft>
              <a:buSzPts val="1400"/>
              <a:buChar char="●"/>
            </a:pPr>
            <a:r>
              <a:rPr lang="en-US"/>
              <a:t>Teachers identify common procedures needed in their classroom context. ​</a:t>
            </a:r>
            <a:endParaRPr/>
          </a:p>
          <a:p>
            <a:pPr indent="-317500" lvl="0" marL="457200" rtl="0" algn="l">
              <a:lnSpc>
                <a:spcPct val="100000"/>
              </a:lnSpc>
              <a:spcBef>
                <a:spcPts val="0"/>
              </a:spcBef>
              <a:spcAft>
                <a:spcPts val="0"/>
              </a:spcAft>
              <a:buSzPts val="1400"/>
              <a:buChar char="●"/>
            </a:pPr>
            <a:r>
              <a:rPr lang="en-US"/>
              <a:t>Then the teacher identifies the desired outcome of the procedure.​</a:t>
            </a:r>
            <a:endParaRPr/>
          </a:p>
          <a:p>
            <a:pPr indent="-317500" lvl="0" marL="457200" rtl="0" algn="l">
              <a:lnSpc>
                <a:spcPct val="100000"/>
              </a:lnSpc>
              <a:spcBef>
                <a:spcPts val="0"/>
              </a:spcBef>
              <a:spcAft>
                <a:spcPts val="0"/>
              </a:spcAft>
              <a:buSzPts val="1400"/>
              <a:buChar char="●"/>
            </a:pPr>
            <a:r>
              <a:rPr lang="en-US"/>
              <a:t>Next the teacher writes the out the steps of the procedure to ensure it follows the OMPUA guidelines​</a:t>
            </a:r>
            <a:endParaRPr/>
          </a:p>
          <a:p>
            <a:pPr indent="-317500" lvl="1" marL="914400" rtl="0" algn="l">
              <a:lnSpc>
                <a:spcPct val="100000"/>
              </a:lnSpc>
              <a:spcBef>
                <a:spcPts val="0"/>
              </a:spcBef>
              <a:spcAft>
                <a:spcPts val="0"/>
              </a:spcAft>
              <a:buSzPts val="1400"/>
              <a:buChar char="○"/>
            </a:pPr>
            <a:r>
              <a:rPr lang="en-US"/>
              <a:t>Remember to describe what to do, when to do and how to do it.​</a:t>
            </a:r>
            <a:endParaRPr/>
          </a:p>
          <a:p>
            <a:pPr indent="-317500" lvl="2" marL="1371600" rtl="0" algn="l">
              <a:lnSpc>
                <a:spcPct val="100000"/>
              </a:lnSpc>
              <a:spcBef>
                <a:spcPts val="0"/>
              </a:spcBef>
              <a:spcAft>
                <a:spcPts val="0"/>
              </a:spcAft>
              <a:buSzPts val="1400"/>
              <a:buChar char="■"/>
            </a:pPr>
            <a:r>
              <a:rPr lang="en-US"/>
              <a:t>Think of the errors students typically make before, during and after an activity when identifying the steps to include in the procedure.​ </a:t>
            </a:r>
            <a:endParaRPr/>
          </a:p>
          <a:p>
            <a:pPr indent="-317500" lvl="0" marL="457200" rtl="0" algn="l">
              <a:lnSpc>
                <a:spcPct val="100000"/>
              </a:lnSpc>
              <a:spcBef>
                <a:spcPts val="0"/>
              </a:spcBef>
              <a:spcAft>
                <a:spcPts val="0"/>
              </a:spcAft>
              <a:buSzPts val="1400"/>
              <a:buChar char="●"/>
            </a:pPr>
            <a:r>
              <a:rPr lang="en-US"/>
              <a:t>Create signs in student friendly language that list steps and serve as visual cues</a:t>
            </a:r>
            <a:endParaRPr/>
          </a:p>
          <a:p>
            <a:pPr indent="-317500" lvl="0" marL="457200" rtl="0" algn="l">
              <a:lnSpc>
                <a:spcPct val="100000"/>
              </a:lnSpc>
              <a:spcBef>
                <a:spcPts val="0"/>
              </a:spcBef>
              <a:spcAft>
                <a:spcPts val="0"/>
              </a:spcAft>
              <a:buSzPts val="1400"/>
              <a:buChar char="●"/>
            </a:pPr>
            <a:r>
              <a:rPr lang="en-US"/>
              <a:t>Directly teach, reteach, and reinforce the procedures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Take a look at the procedures listed on the Classroom Procedures &amp; Routines Teacher Tool and consider how these examples might be adapted for your instructional context. ​</a:t>
            </a:r>
            <a:br>
              <a:rPr lang="en-US"/>
            </a:br>
            <a:r>
              <a:rPr lang="en-US"/>
              <a:t>​</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400"/>
              <a:buNone/>
            </a:pPr>
            <a:r>
              <a:t/>
            </a:r>
            <a:endParaRPr/>
          </a:p>
        </p:txBody>
      </p:sp>
      <p:sp>
        <p:nvSpPr>
          <p:cNvPr id="227" name="Google Shape;227;p1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US"/>
              <a:t>Trainer Notes:</a:t>
            </a:r>
            <a:r>
              <a:rPr lang="en-US"/>
              <a:t>  </a:t>
            </a:r>
            <a:endParaRPr/>
          </a:p>
          <a:p>
            <a:pPr indent="0" lvl="0" marL="0" rtl="0" algn="l">
              <a:lnSpc>
                <a:spcPct val="100000"/>
              </a:lnSpc>
              <a:spcBef>
                <a:spcPts val="0"/>
              </a:spcBef>
              <a:spcAft>
                <a:spcPts val="0"/>
              </a:spcAft>
              <a:buSzPts val="1400"/>
              <a:buNone/>
            </a:pPr>
            <a:r>
              <a:rPr b="1" lang="en-US"/>
              <a:t>To Know/To Say:</a:t>
            </a:r>
            <a:r>
              <a:rPr lang="en-US"/>
              <a:t> This is an example of the steps in a procedure for lining up to exit the classroom.</a:t>
            </a:r>
            <a:endParaRPr/>
          </a:p>
          <a:p>
            <a:pPr indent="0" lvl="0" marL="0" rtl="0" algn="l">
              <a:lnSpc>
                <a:spcPct val="100000"/>
              </a:lnSpc>
              <a:spcBef>
                <a:spcPts val="0"/>
              </a:spcBef>
              <a:spcAft>
                <a:spcPts val="0"/>
              </a:spcAft>
              <a:buClr>
                <a:schemeClr val="dk1"/>
              </a:buClr>
              <a:buSzPts val="1100"/>
              <a:buFont typeface="Arial"/>
              <a:buNone/>
            </a:pPr>
            <a:r>
              <a:rPr lang="en-US"/>
              <a:t>​</a:t>
            </a:r>
            <a:br>
              <a:rPr lang="en-US"/>
            </a:b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100"/>
              <a:buFont typeface="Arial"/>
              <a:buNone/>
            </a:pPr>
            <a:r>
              <a:rPr b="1" lang="en-US"/>
              <a:t>To Know/To Say: </a:t>
            </a:r>
            <a:r>
              <a:rPr lang="en-US"/>
              <a:t>This is an example of the steps to a procedure for completing independent seatwork.</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9" name="Google Shape;279;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400"/>
              <a:buFont typeface="Arial"/>
              <a:buNone/>
            </a:pPr>
            <a:r>
              <a:rPr b="1" lang="en-US"/>
              <a:t>To Know/To Say:</a:t>
            </a:r>
            <a:r>
              <a:rPr lang="en-US"/>
              <a:t>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3: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​(Vimeo Link - </a:t>
            </a:r>
            <a:r>
              <a:rPr lang="en-US" u="sng">
                <a:solidFill>
                  <a:schemeClr val="hlink"/>
                </a:solidFill>
                <a:hlinkClick r:id="rId2"/>
              </a:rPr>
              <a:t>https://vimeo.com/174282791</a:t>
            </a:r>
            <a:r>
              <a:rPr lang="en-US"/>
              <a:t> and linked to the picture) </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Watch  the video which includes classroom implementation examples and interviews with teachers about having clear classroom procedures and routines. Consider how establishing clear classroom procedures and routines that align with schoolwide expectations could benefit your classroom. ​</a:t>
            </a:r>
            <a:endParaRPr/>
          </a:p>
          <a:p>
            <a:pPr indent="0" lvl="0" marL="0" rtl="0" algn="l">
              <a:lnSpc>
                <a:spcPct val="100000"/>
              </a:lnSpc>
              <a:spcBef>
                <a:spcPts val="0"/>
              </a:spcBef>
              <a:spcAft>
                <a:spcPts val="0"/>
              </a:spcAft>
              <a:buClr>
                <a:schemeClr val="dk1"/>
              </a:buClr>
              <a:buSzPts val="1100"/>
              <a:buFont typeface="Arial"/>
              <a:buNone/>
            </a:pPr>
            <a:r>
              <a:rPr lang="en-US"/>
              <a:t>​</a:t>
            </a:r>
            <a:endParaRPr/>
          </a:p>
          <a:p>
            <a:pPr indent="0" lvl="0" marL="0" rtl="0" algn="l">
              <a:lnSpc>
                <a:spcPct val="100000"/>
              </a:lnSpc>
              <a:spcBef>
                <a:spcPts val="0"/>
              </a:spcBef>
              <a:spcAft>
                <a:spcPts val="0"/>
              </a:spcAft>
              <a:buSzPts val="1100"/>
              <a:buNone/>
            </a:pPr>
            <a:r>
              <a:rPr lang="en-US"/>
              <a:t>While the examples in this video are primarily in elementary and middle school classrooms, pause and consider all the examples that would apply in high school classrooms? What about lab based classes including art, music/band, FACs, biology, CAD LAB, chemistry, etc?</a:t>
            </a:r>
            <a:endParaRPr/>
          </a:p>
        </p:txBody>
      </p:sp>
      <p:sp>
        <p:nvSpPr>
          <p:cNvPr id="289" name="Google Shape;289;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Handout - </a:t>
            </a:r>
            <a:r>
              <a:rPr b="1" i="1" lang="en-US"/>
              <a:t>MO SW-PBS Classroom Procedures &amp; Routines - Planning &amp; Implementation Guide</a:t>
            </a:r>
            <a:r>
              <a:rPr lang="en-US"/>
              <a:t> ​</a:t>
            </a:r>
            <a:endParaRPr/>
          </a:p>
          <a:p>
            <a:pPr indent="0" lvl="0" marL="0" rtl="0" algn="l">
              <a:lnSpc>
                <a:spcPct val="100000"/>
              </a:lnSpc>
              <a:spcBef>
                <a:spcPts val="0"/>
              </a:spcBef>
              <a:spcAft>
                <a:spcPts val="0"/>
              </a:spcAft>
              <a:buSzPts val="1100"/>
              <a:buNone/>
            </a:pPr>
            <a:r>
              <a:rPr b="1" lang="en-US"/>
              <a:t>To Know/To Say:</a:t>
            </a:r>
            <a:r>
              <a:rPr lang="en-US"/>
              <a:t> These are some common activities for which you may want to develop procedures. They are listed in step 1 of your handout the </a:t>
            </a:r>
            <a:r>
              <a:rPr b="1" i="1" lang="en-US"/>
              <a:t>MO SW-PBS Classroom Procedures &amp; Routines - Planning &amp; Implementation Guide</a:t>
            </a:r>
            <a:r>
              <a:rPr lang="en-US"/>
              <a:t>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
        <p:nvSpPr>
          <p:cNvPr id="296" name="Google Shape;296;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SzPts val="1100"/>
              <a:buNone/>
            </a:pPr>
            <a:r>
              <a:rPr b="1" lang="en-US"/>
              <a:t>To Know/To Say:</a:t>
            </a:r>
            <a:r>
              <a:rPr lang="en-US"/>
              <a:t> Complete step 2 on the </a:t>
            </a:r>
            <a:r>
              <a:rPr b="1" i="1" lang="en-US"/>
              <a:t>MO SW-PBS Classroom Procedures &amp; Routines  - Planning &amp; Implementation Guide</a:t>
            </a:r>
            <a:r>
              <a:rPr lang="en-US"/>
              <a:t>​</a:t>
            </a:r>
            <a:endParaRPr/>
          </a:p>
          <a:p>
            <a:pPr indent="-317500" lvl="0" marL="457200" rtl="0" algn="l">
              <a:lnSpc>
                <a:spcPct val="100000"/>
              </a:lnSpc>
              <a:spcBef>
                <a:spcPts val="0"/>
              </a:spcBef>
              <a:spcAft>
                <a:spcPts val="0"/>
              </a:spcAft>
              <a:buSzPts val="1400"/>
              <a:buChar char="●"/>
            </a:pPr>
            <a:r>
              <a:rPr lang="en-US"/>
              <a:t>Create a list of potential classroom procedures you will want to define from the un-checked items from the list in step 1 above on the back of this paper.​</a:t>
            </a:r>
            <a:endParaRPr/>
          </a:p>
          <a:p>
            <a:pPr indent="-317500" lvl="0" marL="457200" rtl="0" algn="l">
              <a:lnSpc>
                <a:spcPct val="100000"/>
              </a:lnSpc>
              <a:spcBef>
                <a:spcPts val="0"/>
              </a:spcBef>
              <a:spcAft>
                <a:spcPts val="0"/>
              </a:spcAft>
              <a:buSzPts val="1400"/>
              <a:buChar char="●"/>
            </a:pPr>
            <a:r>
              <a:rPr lang="en-US"/>
              <a:t>Consider if there are procedures not listed that would apply to your instructional context and need to be added.​</a:t>
            </a:r>
            <a:endParaRPr/>
          </a:p>
          <a:p>
            <a:pPr indent="-317500" lvl="0" marL="457200" rtl="0" algn="l">
              <a:lnSpc>
                <a:spcPct val="100000"/>
              </a:lnSpc>
              <a:spcBef>
                <a:spcPts val="0"/>
              </a:spcBef>
              <a:spcAft>
                <a:spcPts val="0"/>
              </a:spcAft>
              <a:buSzPts val="1400"/>
              <a:buChar char="●"/>
            </a:pPr>
            <a:r>
              <a:rPr lang="en-US"/>
              <a:t>Run through a typical day in your classroom in your mind and cross reference a typical day with the procedures needed to help you ensure your classroom is predictable.​</a:t>
            </a:r>
            <a:endParaRPr/>
          </a:p>
          <a:p>
            <a:pPr indent="0" lvl="0" marL="0" rtl="0" algn="l">
              <a:lnSpc>
                <a:spcPct val="100000"/>
              </a:lnSpc>
              <a:spcBef>
                <a:spcPts val="0"/>
              </a:spcBef>
              <a:spcAft>
                <a:spcPts val="0"/>
              </a:spcAft>
              <a:buSzPts val="1100"/>
              <a:buNone/>
            </a:pPr>
            <a:r>
              <a:t/>
            </a:r>
            <a:endParaRPr/>
          </a:p>
        </p:txBody>
      </p:sp>
      <p:sp>
        <p:nvSpPr>
          <p:cNvPr id="303" name="Google Shape;303;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Step 3: Write a draft of  one of your procedures. Begin by selecting the procedure that students will need to follow first thing when they enter the classroom, or a procedure they need to follow every day.​</a:t>
            </a:r>
            <a:br>
              <a:rPr lang="en-US"/>
            </a:br>
            <a:r>
              <a:rPr lang="en-US"/>
              <a:t>​</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400"/>
              <a:buNone/>
            </a:pPr>
            <a:r>
              <a:t/>
            </a:r>
            <a:endParaRPr/>
          </a:p>
        </p:txBody>
      </p:sp>
      <p:sp>
        <p:nvSpPr>
          <p:cNvPr id="311" name="Google Shape;311;p2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SzPts val="1400"/>
              <a:buNone/>
            </a:pPr>
            <a:r>
              <a:rPr b="1" lang="en-US"/>
              <a:t>To Know/To Say:</a:t>
            </a:r>
            <a:r>
              <a:rPr lang="en-US"/>
              <a:t> Complete step 3 on the MO SW-PBS Classroom Procedures &amp; Routines  - Planning &amp; Implementation Guide​</a:t>
            </a:r>
            <a:endParaRPr/>
          </a:p>
          <a:p>
            <a:pPr indent="-317500" lvl="0" marL="457200" rtl="0" algn="l">
              <a:lnSpc>
                <a:spcPct val="100000"/>
              </a:lnSpc>
              <a:spcBef>
                <a:spcPts val="0"/>
              </a:spcBef>
              <a:spcAft>
                <a:spcPts val="0"/>
              </a:spcAft>
              <a:buSzPts val="1400"/>
              <a:buChar char="●"/>
            </a:pPr>
            <a:r>
              <a:rPr lang="en-US"/>
              <a:t>​Identify the desired outcome of the procedure.​</a:t>
            </a:r>
            <a:endParaRPr/>
          </a:p>
          <a:p>
            <a:pPr indent="-317500" lvl="0" marL="457200" rtl="0" algn="l">
              <a:lnSpc>
                <a:spcPct val="100000"/>
              </a:lnSpc>
              <a:spcBef>
                <a:spcPts val="0"/>
              </a:spcBef>
              <a:spcAft>
                <a:spcPts val="0"/>
              </a:spcAft>
              <a:buSzPts val="1400"/>
              <a:buChar char="●"/>
            </a:pPr>
            <a:r>
              <a:rPr lang="en-US"/>
              <a:t>​Sequentially list each step required to complete. an activity (each step must contain an observable action to be performed by the student).​</a:t>
            </a:r>
            <a:endParaRPr/>
          </a:p>
          <a:p>
            <a:pPr indent="-317500" lvl="0" marL="457200" rtl="0" algn="l">
              <a:lnSpc>
                <a:spcPct val="100000"/>
              </a:lnSpc>
              <a:spcBef>
                <a:spcPts val="0"/>
              </a:spcBef>
              <a:spcAft>
                <a:spcPts val="0"/>
              </a:spcAft>
              <a:buSzPts val="1400"/>
              <a:buChar char="●"/>
            </a:pPr>
            <a:r>
              <a:rPr lang="en-US"/>
              <a:t>​Describe what to do, when to do and how to do it.​</a:t>
            </a:r>
            <a:endParaRPr/>
          </a:p>
          <a:p>
            <a:pPr indent="-317500" lvl="0" marL="457200" rtl="0" algn="l">
              <a:lnSpc>
                <a:spcPct val="100000"/>
              </a:lnSpc>
              <a:spcBef>
                <a:spcPts val="0"/>
              </a:spcBef>
              <a:spcAft>
                <a:spcPts val="0"/>
              </a:spcAft>
              <a:buSzPts val="1400"/>
              <a:buChar char="●"/>
            </a:pPr>
            <a:r>
              <a:rPr lang="en-US"/>
              <a:t>​Think of the errors students typically make before, during, and after the current procedure ​when identifying the steps to include. ​</a:t>
            </a:r>
            <a:endParaRPr/>
          </a:p>
          <a:p>
            <a:pPr indent="0" lvl="0" marL="0" rtl="0" algn="l">
              <a:lnSpc>
                <a:spcPct val="100000"/>
              </a:lnSpc>
              <a:spcBef>
                <a:spcPts val="0"/>
              </a:spcBef>
              <a:spcAft>
                <a:spcPts val="0"/>
              </a:spcAft>
              <a:buSzPts val="1400"/>
              <a:buNone/>
            </a:pPr>
            <a:r>
              <a:rPr lang="en-US"/>
              <a:t>.​</a:t>
            </a:r>
            <a:endParaRPr/>
          </a:p>
          <a:p>
            <a:pPr indent="0" lvl="0" marL="0" rtl="0" algn="l">
              <a:lnSpc>
                <a:spcPct val="100000"/>
              </a:lnSpc>
              <a:spcBef>
                <a:spcPts val="0"/>
              </a:spcBef>
              <a:spcAft>
                <a:spcPts val="0"/>
              </a:spcAft>
              <a:buSzPts val="1100"/>
              <a:buNone/>
            </a:pPr>
            <a:r>
              <a:t/>
            </a:r>
            <a:endParaRPr/>
          </a:p>
        </p:txBody>
      </p:sp>
      <p:sp>
        <p:nvSpPr>
          <p:cNvPr id="318" name="Google Shape;318;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Complete step 4 on the </a:t>
            </a:r>
            <a:r>
              <a:rPr b="1" i="1" lang="en-US"/>
              <a:t>MO SW-PBS Classroom Procedures &amp; Routines  - Planning &amp; Implementation Guide</a:t>
            </a:r>
            <a:r>
              <a:rPr lang="en-US"/>
              <a:t>​​</a:t>
            </a:r>
            <a:endParaRPr/>
          </a:p>
          <a:p>
            <a:pPr indent="0" lvl="0" marL="0" rtl="0" algn="l">
              <a:lnSpc>
                <a:spcPct val="100000"/>
              </a:lnSpc>
              <a:spcBef>
                <a:spcPts val="0"/>
              </a:spcBef>
              <a:spcAft>
                <a:spcPts val="0"/>
              </a:spcAft>
              <a:buClr>
                <a:schemeClr val="dk1"/>
              </a:buClr>
              <a:buSzPts val="1100"/>
              <a:buFont typeface="Arial"/>
              <a:buNone/>
            </a:pPr>
            <a:r>
              <a:rPr lang="en-US"/>
              <a:t>​</a:t>
            </a:r>
            <a:endParaRPr/>
          </a:p>
          <a:p>
            <a:pPr indent="0" lvl="0" marL="0" rtl="0" algn="l">
              <a:lnSpc>
                <a:spcPct val="100000"/>
              </a:lnSpc>
              <a:spcBef>
                <a:spcPts val="0"/>
              </a:spcBef>
              <a:spcAft>
                <a:spcPts val="0"/>
              </a:spcAft>
              <a:buClr>
                <a:schemeClr val="dk1"/>
              </a:buClr>
              <a:buSzPts val="1100"/>
              <a:buFont typeface="Arial"/>
              <a:buNone/>
            </a:pPr>
            <a:r>
              <a:rPr lang="en-US"/>
              <a:t>Conduct an OMPUA review of your classroom procedures:​</a:t>
            </a:r>
            <a:endParaRPr/>
          </a:p>
          <a:p>
            <a:pPr indent="-317500" lvl="0" marL="457200" rtl="0" algn="l">
              <a:lnSpc>
                <a:spcPct val="100000"/>
              </a:lnSpc>
              <a:spcBef>
                <a:spcPts val="0"/>
              </a:spcBef>
              <a:spcAft>
                <a:spcPts val="0"/>
              </a:spcAft>
              <a:buSzPts val="1400"/>
              <a:buChar char="●"/>
            </a:pPr>
            <a:r>
              <a:rPr lang="en-US"/>
              <a:t>Observable – Behaviors we can see.​</a:t>
            </a:r>
            <a:endParaRPr/>
          </a:p>
          <a:p>
            <a:pPr indent="-317500" lvl="0" marL="457200" rtl="0" algn="l">
              <a:lnSpc>
                <a:spcPct val="100000"/>
              </a:lnSpc>
              <a:spcBef>
                <a:spcPts val="0"/>
              </a:spcBef>
              <a:spcAft>
                <a:spcPts val="0"/>
              </a:spcAft>
              <a:buSzPts val="1400"/>
              <a:buChar char="●"/>
            </a:pPr>
            <a:r>
              <a:rPr lang="en-US"/>
              <a:t>Measurable – Behaviors we can count.​</a:t>
            </a:r>
            <a:endParaRPr/>
          </a:p>
          <a:p>
            <a:pPr indent="-317500" lvl="0" marL="457200" rtl="0" algn="l">
              <a:lnSpc>
                <a:spcPct val="100000"/>
              </a:lnSpc>
              <a:spcBef>
                <a:spcPts val="0"/>
              </a:spcBef>
              <a:spcAft>
                <a:spcPts val="0"/>
              </a:spcAft>
              <a:buSzPts val="1400"/>
              <a:buChar char="●"/>
            </a:pPr>
            <a:r>
              <a:rPr lang="en-US"/>
              <a:t>Positively Stated – What we do to be successful.​</a:t>
            </a:r>
            <a:endParaRPr/>
          </a:p>
          <a:p>
            <a:pPr indent="-317500" lvl="0" marL="457200" rtl="0" algn="l">
              <a:lnSpc>
                <a:spcPct val="100000"/>
              </a:lnSpc>
              <a:spcBef>
                <a:spcPts val="0"/>
              </a:spcBef>
              <a:spcAft>
                <a:spcPts val="0"/>
              </a:spcAft>
              <a:buSzPts val="1400"/>
              <a:buChar char="●"/>
            </a:pPr>
            <a:r>
              <a:rPr lang="en-US"/>
              <a:t>Understandable – Student-friendly language.​</a:t>
            </a:r>
            <a:endParaRPr/>
          </a:p>
          <a:p>
            <a:pPr indent="-317500" lvl="0" marL="457200" rtl="0" algn="l">
              <a:lnSpc>
                <a:spcPct val="100000"/>
              </a:lnSpc>
              <a:spcBef>
                <a:spcPts val="0"/>
              </a:spcBef>
              <a:spcAft>
                <a:spcPts val="0"/>
              </a:spcAft>
              <a:buSzPts val="1400"/>
              <a:buChar char="●"/>
            </a:pPr>
            <a:r>
              <a:rPr lang="en-US"/>
              <a:t>Always Applicable – No exceptions</a:t>
            </a:r>
            <a:endParaRPr/>
          </a:p>
        </p:txBody>
      </p:sp>
      <p:sp>
        <p:nvSpPr>
          <p:cNvPr id="324" name="Google Shape;324;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0" name="Google Shape;330;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Has animation</a:t>
            </a:r>
            <a:endParaRPr/>
          </a:p>
          <a:p>
            <a:pPr indent="0" lvl="0" marL="0" rtl="0" algn="l">
              <a:lnSpc>
                <a:spcPct val="100000"/>
              </a:lnSpc>
              <a:spcBef>
                <a:spcPts val="0"/>
              </a:spcBef>
              <a:spcAft>
                <a:spcPts val="0"/>
              </a:spcAft>
              <a:buClr>
                <a:schemeClr val="dk1"/>
              </a:buClr>
              <a:buSzPts val="1400"/>
              <a:buFont typeface="Arial"/>
              <a:buNone/>
            </a:pPr>
            <a:r>
              <a:rPr b="1" lang="en-US"/>
              <a:t>To Know/To Say:</a:t>
            </a:r>
            <a:r>
              <a:rPr lang="en-US"/>
              <a:t> ​Take a moment and go to page 3 of the </a:t>
            </a:r>
            <a:r>
              <a:rPr b="1" i="1" lang="en-US"/>
              <a:t>Classroom Procedures and Routines Teacher Tool</a:t>
            </a:r>
            <a:r>
              <a:rPr lang="en-US"/>
              <a:t> and refer to the Self-Assessment Practice Profile as you plan for using your procedures and routines to support expected student behavior. Which steps have you taken today to establish and post your procedures to increase classroom structure and predictability?</a:t>
            </a:r>
            <a:endParaRPr/>
          </a:p>
          <a:p>
            <a:pPr indent="0" lvl="0" marL="0" rtl="0" algn="l">
              <a:lnSpc>
                <a:spcPct val="100000"/>
              </a:lnSpc>
              <a:spcBef>
                <a:spcPts val="0"/>
              </a:spcBef>
              <a:spcAft>
                <a:spcPts val="0"/>
              </a:spcAft>
              <a:buClr>
                <a:schemeClr val="dk1"/>
              </a:buClr>
              <a:buSzPts val="1100"/>
              <a:buFont typeface="Arial"/>
              <a:buNone/>
            </a:pPr>
            <a:br>
              <a:rPr lang="en-US"/>
            </a:br>
            <a:r>
              <a:rPr lang="en-US"/>
              <a:t>​</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400"/>
              <a:buNone/>
            </a:pPr>
            <a:r>
              <a:t/>
            </a:r>
            <a:endParaRPr/>
          </a:p>
        </p:txBody>
      </p:sp>
      <p:sp>
        <p:nvSpPr>
          <p:cNvPr id="331" name="Google Shape;331;p2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Complete step 5 on the MO SW-PBS Classroom Procedures &amp; Routines  - Planning &amp; Implementation Guide​</a:t>
            </a:r>
            <a:endParaRPr/>
          </a:p>
          <a:p>
            <a:pPr indent="-317500" lvl="0" marL="457200" rtl="0" algn="l">
              <a:lnSpc>
                <a:spcPct val="100000"/>
              </a:lnSpc>
              <a:spcBef>
                <a:spcPts val="0"/>
              </a:spcBef>
              <a:spcAft>
                <a:spcPts val="0"/>
              </a:spcAft>
              <a:buSzPts val="1400"/>
              <a:buChar char="●"/>
            </a:pPr>
            <a:r>
              <a:rPr lang="en-US"/>
              <a:t>​Drafting all Classroom Procedures​</a:t>
            </a:r>
            <a:endParaRPr/>
          </a:p>
          <a:p>
            <a:pPr indent="-317500" lvl="1" marL="914400" rtl="0" algn="l">
              <a:lnSpc>
                <a:spcPct val="100000"/>
              </a:lnSpc>
              <a:spcBef>
                <a:spcPts val="0"/>
              </a:spcBef>
              <a:spcAft>
                <a:spcPts val="0"/>
              </a:spcAft>
              <a:buSzPts val="1400"/>
              <a:buChar char="○"/>
            </a:pPr>
            <a:r>
              <a:rPr lang="en-US"/>
              <a:t>When will you take time to fully draft each of your classroom procedures?​</a:t>
            </a:r>
            <a:endParaRPr/>
          </a:p>
          <a:p>
            <a:pPr indent="-317500" lvl="1" marL="914400" rtl="0" algn="l">
              <a:lnSpc>
                <a:spcPct val="100000"/>
              </a:lnSpc>
              <a:spcBef>
                <a:spcPts val="0"/>
              </a:spcBef>
              <a:spcAft>
                <a:spcPts val="0"/>
              </a:spcAft>
              <a:buSzPts val="1400"/>
              <a:buChar char="○"/>
            </a:pPr>
            <a:r>
              <a:rPr lang="en-US"/>
              <a:t>The more detailed and operational your procedures are the more you structure your classroom for student success.​</a:t>
            </a:r>
            <a:endParaRPr/>
          </a:p>
          <a:p>
            <a:pPr indent="-317500" lvl="1" marL="914400" rtl="0" algn="l">
              <a:lnSpc>
                <a:spcPct val="100000"/>
              </a:lnSpc>
              <a:spcBef>
                <a:spcPts val="0"/>
              </a:spcBef>
              <a:spcAft>
                <a:spcPts val="0"/>
              </a:spcAft>
              <a:buSzPts val="1400"/>
              <a:buChar char="○"/>
            </a:pPr>
            <a:r>
              <a:rPr lang="en-US"/>
              <a:t>Remember to use OMPUA as a process for reviewing your drafted procedures.​</a:t>
            </a:r>
            <a:endParaRPr/>
          </a:p>
          <a:p>
            <a:pPr indent="-317500" lvl="0" marL="457200" rtl="0" algn="l">
              <a:lnSpc>
                <a:spcPct val="100000"/>
              </a:lnSpc>
              <a:spcBef>
                <a:spcPts val="0"/>
              </a:spcBef>
              <a:spcAft>
                <a:spcPts val="0"/>
              </a:spcAft>
              <a:buSzPts val="1400"/>
              <a:buChar char="●"/>
            </a:pPr>
            <a:r>
              <a:rPr lang="en-US"/>
              <a:t>Where will you save a complete document of your classroom procedures?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t>
            </a:r>
            <a:endParaRPr/>
          </a:p>
          <a:p>
            <a:pPr indent="0" lvl="0" marL="0" rtl="0" algn="l">
              <a:lnSpc>
                <a:spcPct val="100000"/>
              </a:lnSpc>
              <a:spcBef>
                <a:spcPts val="0"/>
              </a:spcBef>
              <a:spcAft>
                <a:spcPts val="0"/>
              </a:spcAft>
              <a:buSzPts val="1100"/>
              <a:buNone/>
            </a:pPr>
            <a:r>
              <a:t/>
            </a:r>
            <a:endParaRPr/>
          </a:p>
        </p:txBody>
      </p:sp>
      <p:sp>
        <p:nvSpPr>
          <p:cNvPr id="339" name="Google Shape;339;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Complete of the </a:t>
            </a:r>
            <a:r>
              <a:rPr b="1" i="1" lang="en-US"/>
              <a:t>MO SW-PBS Classroom Procedures &amp; Routines  - Planning &amp; Implementation Guide</a:t>
            </a:r>
            <a:r>
              <a:rPr lang="en-US"/>
              <a:t> Step 6​: Engaging ALL Voices &amp; Communicating Classroom Procedures​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Including student and family input into your classroom procedures can ensure that they are culturally relevant</a:t>
            </a:r>
            <a:endParaRPr/>
          </a:p>
          <a:p>
            <a:pPr indent="-317500" lvl="0" marL="457200" rtl="0" algn="l">
              <a:lnSpc>
                <a:spcPct val="100000"/>
              </a:lnSpc>
              <a:spcBef>
                <a:spcPts val="0"/>
              </a:spcBef>
              <a:spcAft>
                <a:spcPts val="0"/>
              </a:spcAft>
              <a:buSzPts val="1400"/>
              <a:buChar char="●"/>
            </a:pPr>
            <a:r>
              <a:rPr lang="en-US"/>
              <a:t>How will you engage student and family voice in a review and updating of your classroom procedures?​</a:t>
            </a:r>
            <a:endParaRPr/>
          </a:p>
          <a:p>
            <a:pPr indent="-317500" lvl="0" marL="457200" rtl="0" algn="l">
              <a:lnSpc>
                <a:spcPct val="100000"/>
              </a:lnSpc>
              <a:spcBef>
                <a:spcPts val="0"/>
              </a:spcBef>
              <a:spcAft>
                <a:spcPts val="0"/>
              </a:spcAft>
              <a:buSzPts val="1400"/>
              <a:buChar char="●"/>
            </a:pPr>
            <a:r>
              <a:rPr lang="en-US"/>
              <a:t>How will you clearly communicate your “final” list of classroom procedures to family and community?​</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100"/>
              <a:buNone/>
            </a:pPr>
            <a:r>
              <a:t/>
            </a:r>
            <a:endParaRPr/>
          </a:p>
        </p:txBody>
      </p:sp>
      <p:sp>
        <p:nvSpPr>
          <p:cNvPr id="345" name="Google Shape;345;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Has animation</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Complete the </a:t>
            </a:r>
            <a:r>
              <a:rPr b="1" i="1" lang="en-US"/>
              <a:t>MO SW-PBS Classroom Procedures &amp; Routines  - Planning &amp; Implementation Guide</a:t>
            </a:r>
            <a:r>
              <a:rPr lang="en-US"/>
              <a:t>  Step 7: Teaching and Delivering Feedback on Classroom Procedures​</a:t>
            </a:r>
            <a:endParaRPr/>
          </a:p>
          <a:p>
            <a:pPr indent="-317500" lvl="0" marL="457200" rtl="0" algn="l">
              <a:lnSpc>
                <a:spcPct val="100000"/>
              </a:lnSpc>
              <a:spcBef>
                <a:spcPts val="0"/>
              </a:spcBef>
              <a:spcAft>
                <a:spcPts val="0"/>
              </a:spcAft>
              <a:buSzPts val="1400"/>
              <a:buChar char="●"/>
            </a:pPr>
            <a:r>
              <a:rPr lang="en-US"/>
              <a:t>​What is your plan to directly teach each and every procedure at the start of the school year? after breaks? And/or when student behavior indicates all students need a booster or refresher? </a:t>
            </a:r>
            <a:endParaRPr/>
          </a:p>
          <a:p>
            <a:pPr indent="-317500" lvl="0" marL="457200" rtl="0" algn="l">
              <a:lnSpc>
                <a:spcPct val="100000"/>
              </a:lnSpc>
              <a:spcBef>
                <a:spcPts val="0"/>
              </a:spcBef>
              <a:spcAft>
                <a:spcPts val="0"/>
              </a:spcAft>
              <a:buSzPts val="1400"/>
              <a:buChar char="●"/>
            </a:pPr>
            <a:r>
              <a:rPr lang="en-US"/>
              <a:t>What is your plan to deliver consistent and effect positive, specific feedback when students demonstrate expected Classroom Procedures? See lesson 3 for more on classroom encouraging.</a:t>
            </a:r>
            <a:endParaRPr/>
          </a:p>
          <a:p>
            <a:pPr indent="-317500" lvl="0" marL="457200" rtl="0" algn="l">
              <a:lnSpc>
                <a:spcPct val="100000"/>
              </a:lnSpc>
              <a:spcBef>
                <a:spcPts val="0"/>
              </a:spcBef>
              <a:spcAft>
                <a:spcPts val="0"/>
              </a:spcAft>
              <a:buSzPts val="1400"/>
              <a:buChar char="●"/>
            </a:pPr>
            <a:r>
              <a:rPr lang="en-US"/>
              <a:t>What is your plan to deliver consistent and effective corrective feedback when students demonstrate unexpected Classroom Procedures? See lesson 4 for more on classroom discouraging</a:t>
            </a:r>
            <a:endParaRPr/>
          </a:p>
          <a:p>
            <a:pPr indent="0" lvl="0" marL="0" rtl="0" algn="l">
              <a:lnSpc>
                <a:spcPct val="100000"/>
              </a:lnSpc>
              <a:spcBef>
                <a:spcPts val="0"/>
              </a:spcBef>
              <a:spcAft>
                <a:spcPts val="0"/>
              </a:spcAft>
              <a:buClr>
                <a:schemeClr val="dk1"/>
              </a:buClr>
              <a:buSzPts val="1100"/>
              <a:buFont typeface="Arial"/>
              <a:buNone/>
            </a:pPr>
            <a:r>
              <a:t/>
            </a:r>
            <a:endParaRPr/>
          </a:p>
        </p:txBody>
      </p:sp>
      <p:sp>
        <p:nvSpPr>
          <p:cNvPr id="351" name="Google Shape;351;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Has animation</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​Use the </a:t>
            </a:r>
            <a:r>
              <a:rPr b="1" i="1" lang="en-US"/>
              <a:t>Classroom Procedures and Routines Teacher Too</a:t>
            </a:r>
            <a:r>
              <a:rPr lang="en-US"/>
              <a:t>l to assess your plans</a:t>
            </a:r>
            <a:endParaRPr/>
          </a:p>
          <a:p>
            <a:pPr indent="0" lvl="0" marL="0" rtl="0" algn="l">
              <a:lnSpc>
                <a:spcPct val="100000"/>
              </a:lnSpc>
              <a:spcBef>
                <a:spcPts val="0"/>
              </a:spcBef>
              <a:spcAft>
                <a:spcPts val="0"/>
              </a:spcAft>
              <a:buClr>
                <a:schemeClr val="dk1"/>
              </a:buClr>
              <a:buSzPts val="1100"/>
              <a:buFont typeface="Arial"/>
              <a:buNone/>
            </a:pPr>
            <a:r>
              <a:t/>
            </a:r>
            <a:endParaRPr/>
          </a:p>
          <a:p>
            <a:pPr indent="-317500" lvl="0" marL="457200" rtl="0" algn="l">
              <a:lnSpc>
                <a:spcPct val="100000"/>
              </a:lnSpc>
              <a:spcBef>
                <a:spcPts val="0"/>
              </a:spcBef>
              <a:spcAft>
                <a:spcPts val="0"/>
              </a:spcAft>
              <a:buClr>
                <a:schemeClr val="dk1"/>
              </a:buClr>
              <a:buSzPts val="1400"/>
              <a:buChar char="●"/>
            </a:pPr>
            <a:r>
              <a:rPr lang="en-US"/>
              <a:t>​What is your plan to directly teach each and every procedure at the start of the school year? after breaks? And/or when student behavior indicates all students need a booster or refresher? </a:t>
            </a:r>
            <a:endParaRPr/>
          </a:p>
          <a:p>
            <a:pPr indent="-317500" lvl="0" marL="457200" rtl="0" algn="l">
              <a:lnSpc>
                <a:spcPct val="100000"/>
              </a:lnSpc>
              <a:spcBef>
                <a:spcPts val="0"/>
              </a:spcBef>
              <a:spcAft>
                <a:spcPts val="0"/>
              </a:spcAft>
              <a:buClr>
                <a:schemeClr val="dk1"/>
              </a:buClr>
              <a:buSzPts val="1400"/>
              <a:buChar char="●"/>
            </a:pPr>
            <a:r>
              <a:rPr lang="en-US"/>
              <a:t>What is your plan to deliver consistent and effect positive, specific feedback when students demonstrate expected Classroom Procedures? See lesson 3 for more on classroom encouraging.</a:t>
            </a:r>
            <a:endParaRPr/>
          </a:p>
          <a:p>
            <a:pPr indent="-317500" lvl="0" marL="457200" rtl="0" algn="l">
              <a:lnSpc>
                <a:spcPct val="100000"/>
              </a:lnSpc>
              <a:spcBef>
                <a:spcPts val="0"/>
              </a:spcBef>
              <a:spcAft>
                <a:spcPts val="0"/>
              </a:spcAft>
              <a:buClr>
                <a:schemeClr val="dk1"/>
              </a:buClr>
              <a:buSzPts val="1400"/>
              <a:buChar char="●"/>
            </a:pPr>
            <a:r>
              <a:rPr lang="en-US"/>
              <a:t>What is your plan to deliver consistent and effective corrective feedback when students demonstrate unexpected Classroom Procedures? See lesson 4 for more on classroom discouraging</a:t>
            </a:r>
            <a:endParaRPr/>
          </a:p>
          <a:p>
            <a:pPr indent="0" lvl="0" marL="0" rtl="0" algn="l">
              <a:lnSpc>
                <a:spcPct val="100000"/>
              </a:lnSpc>
              <a:spcBef>
                <a:spcPts val="0"/>
              </a:spcBef>
              <a:spcAft>
                <a:spcPts val="0"/>
              </a:spcAft>
              <a:buClr>
                <a:schemeClr val="dk1"/>
              </a:buClr>
              <a:buSzPts val="1100"/>
              <a:buFont typeface="Arial"/>
              <a:buNone/>
            </a:pPr>
            <a:r>
              <a:t/>
            </a:r>
            <a:endParaRPr/>
          </a:p>
        </p:txBody>
      </p:sp>
      <p:sp>
        <p:nvSpPr>
          <p:cNvPr id="358" name="Google Shape;358;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6" name="Google Shape;366;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Has animation</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Perhaps the best measure of your  fidelity of planning for and implementing classroom procedures and routines is assessing students’ knowledge of and fluency with your procedures. The final section on the Classroom Procedures and Routines Teacher Tool’s Self-Assessment Practice Profile helps you do just that.</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Clr>
                <a:schemeClr val="dk1"/>
              </a:buClr>
              <a:buSzPts val="1100"/>
              <a:buFont typeface="Arial"/>
              <a:buNone/>
            </a:pPr>
            <a:br>
              <a:rPr lang="en-US"/>
            </a:br>
            <a:r>
              <a:rPr lang="en-US"/>
              <a:t>​</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400"/>
              <a:buNone/>
            </a:pPr>
            <a:r>
              <a:t/>
            </a:r>
            <a:endParaRPr/>
          </a:p>
        </p:txBody>
      </p:sp>
      <p:sp>
        <p:nvSpPr>
          <p:cNvPr id="367" name="Google Shape;367;p3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35: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Next steps include: ​</a:t>
            </a:r>
            <a:endParaRPr/>
          </a:p>
          <a:p>
            <a:pPr indent="-317500" lvl="0" marL="457200" rtl="0" algn="l">
              <a:lnSpc>
                <a:spcPct val="100000"/>
              </a:lnSpc>
              <a:spcBef>
                <a:spcPts val="0"/>
              </a:spcBef>
              <a:spcAft>
                <a:spcPts val="0"/>
              </a:spcAft>
              <a:buSzPts val="1400"/>
              <a:buChar char="●"/>
            </a:pPr>
            <a:r>
              <a:rPr lang="en-US"/>
              <a:t>Use the Classroom Procedures &amp; Routines Planning &amp; Implementation Guide​</a:t>
            </a:r>
            <a:endParaRPr/>
          </a:p>
          <a:p>
            <a:pPr indent="-317500" lvl="1" marL="914400" rtl="0" algn="l">
              <a:lnSpc>
                <a:spcPct val="100000"/>
              </a:lnSpc>
              <a:spcBef>
                <a:spcPts val="0"/>
              </a:spcBef>
              <a:spcAft>
                <a:spcPts val="0"/>
              </a:spcAft>
              <a:buSzPts val="1400"/>
              <a:buAutoNum type="alphaLcPeriod"/>
            </a:pPr>
            <a:r>
              <a:rPr lang="en-US"/>
              <a:t>Develop a draft of classroom procedures and routines; make a plan to engage student and family voice in the final review and editing.​</a:t>
            </a:r>
            <a:endParaRPr/>
          </a:p>
          <a:p>
            <a:pPr indent="-317500" lvl="1" marL="914400" rtl="0" algn="l">
              <a:lnSpc>
                <a:spcPct val="100000"/>
              </a:lnSpc>
              <a:spcBef>
                <a:spcPts val="0"/>
              </a:spcBef>
              <a:spcAft>
                <a:spcPts val="0"/>
              </a:spcAft>
              <a:buSzPts val="1400"/>
              <a:buAutoNum type="alphaLcPeriod"/>
            </a:pPr>
            <a:r>
              <a:rPr lang="en-US"/>
              <a:t>Consistently teach and provide feedback to students on classroom procedures as needed for fluency of expected procedures to​</a:t>
            </a:r>
            <a:endParaRPr/>
          </a:p>
          <a:p>
            <a:pPr indent="-317500" lvl="1" marL="914400" rtl="0" algn="l">
              <a:lnSpc>
                <a:spcPct val="100000"/>
              </a:lnSpc>
              <a:spcBef>
                <a:spcPts val="0"/>
              </a:spcBef>
              <a:spcAft>
                <a:spcPts val="0"/>
              </a:spcAft>
              <a:buSzPts val="1400"/>
              <a:buAutoNum type="alphaLcPeriod"/>
            </a:pPr>
            <a:r>
              <a:rPr lang="en-US"/>
              <a:t>become routine.​</a:t>
            </a:r>
            <a:endParaRPr/>
          </a:p>
          <a:p>
            <a:pPr indent="-317500" lvl="0" marL="457200" rtl="0" algn="l">
              <a:lnSpc>
                <a:spcPct val="100000"/>
              </a:lnSpc>
              <a:spcBef>
                <a:spcPts val="0"/>
              </a:spcBef>
              <a:spcAft>
                <a:spcPts val="0"/>
              </a:spcAft>
              <a:buSzPts val="1400"/>
              <a:buChar char="●"/>
            </a:pPr>
            <a:r>
              <a:rPr lang="en-US"/>
              <a:t> Use the Teacher Tool - Procedures and Routines Self-Assessment and Practice Profile and the Teacher ETLP Self-Monitoring Plan to monitor your development and use of classroom expectations and rules. ​</a:t>
            </a:r>
            <a:endParaRPr/>
          </a:p>
          <a:p>
            <a:pPr indent="0" lvl="0" marL="0" rtl="0" algn="l">
              <a:lnSpc>
                <a:spcPct val="100000"/>
              </a:lnSpc>
              <a:spcBef>
                <a:spcPts val="0"/>
              </a:spcBef>
              <a:spcAft>
                <a:spcPts val="0"/>
              </a:spcAft>
              <a:buClr>
                <a:schemeClr val="dk1"/>
              </a:buClr>
              <a:buSzPts val="1100"/>
              <a:buFont typeface="Arial"/>
              <a:buNone/>
            </a:pPr>
            <a:r>
              <a:rPr lang="en-US"/>
              <a:t>​</a:t>
            </a:r>
            <a:br>
              <a:rPr lang="en-US"/>
            </a:br>
            <a:r>
              <a:rPr lang="en-US"/>
              <a:t>Additional information about developing and implementing classroom expectations and rules can be found in the MO SW-PBS Handbook  and the Tier 1 Implementation Guide.</a:t>
            </a:r>
            <a:endParaRPr/>
          </a:p>
          <a:p>
            <a:pPr indent="0" lvl="0" marL="0" rtl="0" algn="l">
              <a:lnSpc>
                <a:spcPct val="100000"/>
              </a:lnSpc>
              <a:spcBef>
                <a:spcPts val="0"/>
              </a:spcBef>
              <a:spcAft>
                <a:spcPts val="0"/>
              </a:spcAft>
              <a:buSzPts val="1400"/>
              <a:buNone/>
            </a:pPr>
            <a:r>
              <a:t/>
            </a:r>
            <a:endParaRPr/>
          </a:p>
        </p:txBody>
      </p:sp>
      <p:sp>
        <p:nvSpPr>
          <p:cNvPr id="375" name="Google Shape;375;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36: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100"/>
              <a:buFont typeface="Arial"/>
              <a:buNone/>
            </a:pPr>
            <a:r>
              <a:rPr b="1" lang="en-US"/>
              <a:t>To Know/To Say:</a:t>
            </a:r>
            <a:r>
              <a:rPr lang="en-US"/>
              <a:t> During this lesson You  learned to:​</a:t>
            </a:r>
            <a:endParaRPr/>
          </a:p>
          <a:p>
            <a:pPr indent="-317500" lvl="0" marL="457200" rtl="0" algn="l">
              <a:lnSpc>
                <a:spcPct val="100000"/>
              </a:lnSpc>
              <a:spcBef>
                <a:spcPts val="0"/>
              </a:spcBef>
              <a:spcAft>
                <a:spcPts val="0"/>
              </a:spcAft>
              <a:buSzPts val="1400"/>
              <a:buChar char="●"/>
            </a:pPr>
            <a:r>
              <a:rPr lang="en-US"/>
              <a:t>Identify and develop classroom procedures.​</a:t>
            </a:r>
            <a:endParaRPr/>
          </a:p>
          <a:p>
            <a:pPr indent="-317500" lvl="0" marL="457200" rtl="0" algn="l">
              <a:lnSpc>
                <a:spcPct val="100000"/>
              </a:lnSpc>
              <a:spcBef>
                <a:spcPts val="0"/>
              </a:spcBef>
              <a:spcAft>
                <a:spcPts val="0"/>
              </a:spcAft>
              <a:buSzPts val="1400"/>
              <a:buChar char="●"/>
            </a:pPr>
            <a:r>
              <a:rPr lang="en-US"/>
              <a:t>Plan for implementation of procedures to create routines.​</a:t>
            </a:r>
            <a:endParaRPr/>
          </a:p>
          <a:p>
            <a:pPr indent="-317500" lvl="0" marL="457200" rtl="0" algn="l">
              <a:lnSpc>
                <a:spcPct val="100000"/>
              </a:lnSpc>
              <a:spcBef>
                <a:spcPts val="0"/>
              </a:spcBef>
              <a:spcAft>
                <a:spcPts val="0"/>
              </a:spcAft>
              <a:buSzPts val="1400"/>
              <a:buChar char="●"/>
            </a:pPr>
            <a:r>
              <a:rPr lang="en-US"/>
              <a:t>Deliver effective feedback to students to reinforce expected behaviors and correct unexpected behaviors. ​</a:t>
            </a:r>
            <a:endParaRPr/>
          </a:p>
          <a:p>
            <a:pPr indent="-317500" lvl="0" marL="457200" rtl="0" algn="l">
              <a:lnSpc>
                <a:spcPct val="100000"/>
              </a:lnSpc>
              <a:spcBef>
                <a:spcPts val="0"/>
              </a:spcBef>
              <a:spcAft>
                <a:spcPts val="0"/>
              </a:spcAft>
              <a:buSzPts val="1400"/>
              <a:buChar char="●"/>
            </a:pPr>
            <a:r>
              <a:rPr lang="en-US"/>
              <a:t>Establish a process to self monitor the implementation of classroom procedures and routines with fidelity, consistency and equity</a:t>
            </a:r>
            <a:endParaRPr/>
          </a:p>
        </p:txBody>
      </p:sp>
      <p:sp>
        <p:nvSpPr>
          <p:cNvPr id="381" name="Google Shape;381;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37: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Clr>
                <a:schemeClr val="dk1"/>
              </a:buClr>
              <a:buSzPts val="1400"/>
              <a:buFont typeface="Arial"/>
              <a:buNone/>
            </a:pPr>
            <a:r>
              <a:rPr b="1" lang="en-US"/>
              <a:t>To Know/To Say:</a:t>
            </a:r>
            <a:r>
              <a:rPr lang="en-US"/>
              <a:t> Here are some of the references used in this lesson.</a:t>
            </a:r>
            <a:endParaRPr/>
          </a:p>
        </p:txBody>
      </p:sp>
      <p:sp>
        <p:nvSpPr>
          <p:cNvPr id="387" name="Google Shape;387;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3" name="Google Shape;393;p38: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US"/>
              <a:t>Trainer Notes:</a:t>
            </a:r>
            <a:r>
              <a:rPr lang="en-US"/>
              <a:t>  </a:t>
            </a:r>
            <a:endParaRPr/>
          </a:p>
          <a:p>
            <a:pPr indent="0" lvl="0" marL="0" rtl="0" algn="l">
              <a:lnSpc>
                <a:spcPct val="100000"/>
              </a:lnSpc>
              <a:spcBef>
                <a:spcPts val="0"/>
              </a:spcBef>
              <a:spcAft>
                <a:spcPts val="0"/>
              </a:spcAft>
              <a:buSzPts val="1400"/>
              <a:buNone/>
            </a:pPr>
            <a:r>
              <a:rPr b="1" lang="en-US"/>
              <a:t>To Know/To Say:</a:t>
            </a:r>
            <a:r>
              <a:rPr lang="en-US"/>
              <a:t> </a:t>
            </a:r>
            <a:r>
              <a:rPr lang="en-US" sz="1200">
                <a:latin typeface="Calibri"/>
                <a:ea typeface="Calibri"/>
                <a:cs typeface="Calibri"/>
                <a:sym typeface="Calibri"/>
              </a:rPr>
              <a:t>This lesson was made possible with funds from the Missouri Department of Elementary and Secondary Education, Division of Special Education; the Center on Positive Behavior Interventions and Supports and the University of Missouri Center for Schoolwide Positive Behavior Support.</a:t>
            </a:r>
            <a:endParaRPr/>
          </a:p>
        </p:txBody>
      </p:sp>
      <p:sp>
        <p:nvSpPr>
          <p:cNvPr id="394" name="Google Shape;394;p3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20.png"/><Relationship Id="rId4" Type="http://schemas.openxmlformats.org/officeDocument/2006/relationships/image" Target="../media/image2.png"/><Relationship Id="rId5"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40"/>
          <p:cNvSpPr txBox="1"/>
          <p:nvPr>
            <p:ph type="ctrTitle"/>
          </p:nvPr>
        </p:nvSpPr>
        <p:spPr>
          <a:xfrm>
            <a:off x="914400" y="461424"/>
            <a:ext cx="10363200" cy="1470024"/>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1"/>
              </a:buClr>
              <a:buSzPts val="3600"/>
              <a:buFont typeface="Calibri"/>
              <a:buNone/>
              <a:defRPr b="0" i="0" sz="36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0" name="Google Shape;10;p40"/>
          <p:cNvSpPr txBox="1"/>
          <p:nvPr>
            <p:ph idx="1" type="subTitle"/>
          </p:nvPr>
        </p:nvSpPr>
        <p:spPr>
          <a:xfrm>
            <a:off x="1828801" y="2004134"/>
            <a:ext cx="8534399" cy="650289"/>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640"/>
              </a:spcBef>
              <a:spcAft>
                <a:spcPts val="0"/>
              </a:spcAft>
              <a:buClr>
                <a:srgbClr val="FF0000"/>
              </a:buClr>
              <a:buSzPts val="3200"/>
              <a:buFont typeface="Arial"/>
              <a:buNone/>
              <a:defRPr b="0" i="0" sz="3200" u="none" cap="none" strike="noStrike">
                <a:solidFill>
                  <a:srgbClr val="FF0000"/>
                </a:solidFill>
                <a:latin typeface="Calibri"/>
                <a:ea typeface="Calibri"/>
                <a:cs typeface="Calibri"/>
                <a:sym typeface="Calibri"/>
              </a:defRPr>
            </a:lvl1pPr>
            <a:lvl2pPr lvl="1" marR="0" algn="ctr">
              <a:lnSpc>
                <a:spcPct val="100000"/>
              </a:lnSpc>
              <a:spcBef>
                <a:spcPts val="560"/>
              </a:spcBef>
              <a:spcAft>
                <a:spcPts val="0"/>
              </a:spcAft>
              <a:buClr>
                <a:srgbClr val="FF0000"/>
              </a:buClr>
              <a:buSzPts val="2800"/>
              <a:buFont typeface="Arial"/>
              <a:buNone/>
              <a:defRPr b="0" i="0" sz="2800" u="none" cap="none" strike="noStrike">
                <a:solidFill>
                  <a:srgbClr val="888888"/>
                </a:solidFill>
                <a:latin typeface="Calibri"/>
                <a:ea typeface="Calibri"/>
                <a:cs typeface="Calibri"/>
                <a:sym typeface="Calibri"/>
              </a:defRPr>
            </a:lvl2pPr>
            <a:lvl3pPr lvl="2" marR="0" algn="ctr">
              <a:lnSpc>
                <a:spcPct val="100000"/>
              </a:lnSpc>
              <a:spcBef>
                <a:spcPts val="480"/>
              </a:spcBef>
              <a:spcAft>
                <a:spcPts val="0"/>
              </a:spcAft>
              <a:buClr>
                <a:srgbClr val="FF0000"/>
              </a:buClr>
              <a:buSzPts val="2400"/>
              <a:buFont typeface="Arial"/>
              <a:buNone/>
              <a:defRPr b="0" i="0" sz="2400" u="none" cap="none" strike="noStrike">
                <a:solidFill>
                  <a:srgbClr val="888888"/>
                </a:solidFill>
                <a:latin typeface="Calibri"/>
                <a:ea typeface="Calibri"/>
                <a:cs typeface="Calibri"/>
                <a:sym typeface="Calibri"/>
              </a:defRPr>
            </a:lvl3pPr>
            <a:lvl4pPr lvl="3" marR="0" algn="ctr">
              <a:lnSpc>
                <a:spcPct val="100000"/>
              </a:lnSpc>
              <a:spcBef>
                <a:spcPts val="400"/>
              </a:spcBef>
              <a:spcAft>
                <a:spcPts val="0"/>
              </a:spcAft>
              <a:buClr>
                <a:srgbClr val="FF0000"/>
              </a:buClr>
              <a:buSzPts val="2000"/>
              <a:buFont typeface="Arial"/>
              <a:buNone/>
              <a:defRPr b="0" i="0" sz="2000" u="none" cap="none" strike="noStrike">
                <a:solidFill>
                  <a:srgbClr val="888888"/>
                </a:solidFill>
                <a:latin typeface="Calibri"/>
                <a:ea typeface="Calibri"/>
                <a:cs typeface="Calibri"/>
                <a:sym typeface="Calibri"/>
              </a:defRPr>
            </a:lvl4pPr>
            <a:lvl5pPr lvl="4" marR="0" algn="ctr">
              <a:lnSpc>
                <a:spcPct val="100000"/>
              </a:lnSpc>
              <a:spcBef>
                <a:spcPts val="400"/>
              </a:spcBef>
              <a:spcAft>
                <a:spcPts val="0"/>
              </a:spcAft>
              <a:buClr>
                <a:srgbClr val="FF0000"/>
              </a:buClr>
              <a:buSzPts val="2000"/>
              <a:buFont typeface="Arial"/>
              <a:buNone/>
              <a:defRPr b="0" i="0" sz="2000" u="none" cap="none" strike="noStrike">
                <a:solidFill>
                  <a:srgbClr val="888888"/>
                </a:solidFill>
                <a:latin typeface="Calibri"/>
                <a:ea typeface="Calibri"/>
                <a:cs typeface="Calibri"/>
                <a:sym typeface="Calibri"/>
              </a:defRPr>
            </a:lvl5pPr>
            <a:lvl6pPr lvl="5"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pic>
        <p:nvPicPr>
          <p:cNvPr descr="MO_SWPBS_Logo-2011.jpg" id="11" name="Google Shape;11;p40"/>
          <p:cNvPicPr preferRelativeResize="0"/>
          <p:nvPr/>
        </p:nvPicPr>
        <p:blipFill rotWithShape="1">
          <a:blip r:embed="rId2">
            <a:alphaModFix/>
          </a:blip>
          <a:srcRect b="0" l="0" r="0" t="0"/>
          <a:stretch/>
        </p:blipFill>
        <p:spPr>
          <a:xfrm>
            <a:off x="4303184" y="2752995"/>
            <a:ext cx="3585632" cy="2766595"/>
          </a:xfrm>
          <a:prstGeom prst="rect">
            <a:avLst/>
          </a:prstGeom>
          <a:noFill/>
          <a:ln>
            <a:noFill/>
          </a:ln>
        </p:spPr>
      </p:pic>
      <p:pic>
        <p:nvPicPr>
          <p:cNvPr id="12" name="Google Shape;12;p40"/>
          <p:cNvPicPr preferRelativeResize="0"/>
          <p:nvPr/>
        </p:nvPicPr>
        <p:blipFill rotWithShape="1">
          <a:blip r:embed="rId3">
            <a:alphaModFix/>
          </a:blip>
          <a:srcRect b="0" l="0" r="0" t="0"/>
          <a:stretch/>
        </p:blipFill>
        <p:spPr>
          <a:xfrm>
            <a:off x="614910" y="5946771"/>
            <a:ext cx="694267" cy="577850"/>
          </a:xfrm>
          <a:prstGeom prst="rect">
            <a:avLst/>
          </a:prstGeom>
          <a:noFill/>
          <a:ln>
            <a:noFill/>
          </a:ln>
        </p:spPr>
      </p:pic>
      <p:sp>
        <p:nvSpPr>
          <p:cNvPr id="13" name="Google Shape;13;p40"/>
          <p:cNvSpPr txBox="1"/>
          <p:nvPr/>
        </p:nvSpPr>
        <p:spPr>
          <a:xfrm>
            <a:off x="1440411" y="5847930"/>
            <a:ext cx="2495549" cy="9540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50"/>
              <a:buFont typeface="Calibri"/>
              <a:buNone/>
            </a:pPr>
            <a:r>
              <a:rPr b="1" i="0" lang="en-US" sz="1400" u="none" cap="none" strike="noStrike">
                <a:solidFill>
                  <a:schemeClr val="dk1"/>
                </a:solidFill>
                <a:latin typeface="Calibri"/>
                <a:ea typeface="Calibri"/>
                <a:cs typeface="Calibri"/>
                <a:sym typeface="Calibri"/>
              </a:rPr>
              <a:t>MU Center for SW-PBS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350"/>
              <a:buFont typeface="Calibri"/>
              <a:buNone/>
            </a:pPr>
            <a:r>
              <a:rPr b="0" i="0" lang="en-US" sz="1400" u="none" cap="none" strike="noStrike">
                <a:solidFill>
                  <a:schemeClr val="dk1"/>
                </a:solidFill>
                <a:latin typeface="Calibri"/>
                <a:ea typeface="Calibri"/>
                <a:cs typeface="Calibri"/>
                <a:sym typeface="Calibri"/>
              </a:rPr>
              <a:t>College of Education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350"/>
              <a:buFont typeface="Calibri"/>
              <a:buNone/>
            </a:pPr>
            <a:r>
              <a:rPr b="0" i="0" lang="en-US" sz="1400" u="none" cap="none" strike="noStrike">
                <a:solidFill>
                  <a:schemeClr val="dk1"/>
                </a:solidFill>
                <a:latin typeface="Calibri"/>
                <a:ea typeface="Calibri"/>
                <a:cs typeface="Calibri"/>
                <a:sym typeface="Calibri"/>
              </a:rPr>
              <a:t>University of Missouri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Times New Roman"/>
              <a:ea typeface="Times New Roman"/>
              <a:cs typeface="Times New Roman"/>
              <a:sym typeface="Times New Roman"/>
            </a:endParaRPr>
          </a:p>
        </p:txBody>
      </p:sp>
      <p:pic>
        <p:nvPicPr>
          <p:cNvPr descr="M:\BD\SUGAI\PBIS LOGO-LARGE.TIF" id="14" name="Google Shape;14;p40"/>
          <p:cNvPicPr preferRelativeResize="0"/>
          <p:nvPr/>
        </p:nvPicPr>
        <p:blipFill rotWithShape="1">
          <a:blip r:embed="rId4">
            <a:alphaModFix/>
          </a:blip>
          <a:srcRect b="0" l="0" r="0" t="0"/>
          <a:stretch/>
        </p:blipFill>
        <p:spPr>
          <a:xfrm>
            <a:off x="10237399" y="5847930"/>
            <a:ext cx="1437217" cy="784224"/>
          </a:xfrm>
          <a:prstGeom prst="rect">
            <a:avLst/>
          </a:prstGeom>
          <a:noFill/>
          <a:ln>
            <a:noFill/>
          </a:ln>
        </p:spPr>
      </p:pic>
      <p:pic>
        <p:nvPicPr>
          <p:cNvPr descr="C:\Users\joann\Pictures\iPod Photo Cache\DESE-color.jpg" id="15" name="Google Shape;15;p40"/>
          <p:cNvPicPr preferRelativeResize="0"/>
          <p:nvPr/>
        </p:nvPicPr>
        <p:blipFill rotWithShape="1">
          <a:blip r:embed="rId5">
            <a:alphaModFix/>
          </a:blip>
          <a:srcRect b="0" l="0" r="0" t="0"/>
          <a:stretch/>
        </p:blipFill>
        <p:spPr>
          <a:xfrm>
            <a:off x="4627034" y="5618162"/>
            <a:ext cx="3596217" cy="9715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 name="Shape 16"/>
        <p:cNvGrpSpPr/>
        <p:nvPr/>
      </p:nvGrpSpPr>
      <p:grpSpPr>
        <a:xfrm>
          <a:off x="0" y="0"/>
          <a:ext cx="0" cy="0"/>
          <a:chOff x="0" y="0"/>
          <a:chExt cx="0" cy="0"/>
        </a:xfrm>
      </p:grpSpPr>
      <p:sp>
        <p:nvSpPr>
          <p:cNvPr id="17" name="Google Shape;17;p41"/>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8" name="Google Shape;18;p41"/>
          <p:cNvSpPr txBox="1"/>
          <p:nvPr>
            <p:ph idx="1" type="body"/>
          </p:nvPr>
        </p:nvSpPr>
        <p:spPr>
          <a:xfrm>
            <a:off x="609600" y="1600201"/>
            <a:ext cx="10972800" cy="4525963"/>
          </a:xfrm>
          <a:prstGeom prst="rect">
            <a:avLst/>
          </a:prstGeom>
          <a:noFill/>
          <a:ln>
            <a:noFill/>
          </a:ln>
        </p:spPr>
        <p:txBody>
          <a:bodyPr anchorCtr="0" anchor="t" bIns="91425" lIns="91425" spcFirstLastPara="1" rIns="91425" wrap="square" tIns="91425">
            <a:noAutofit/>
          </a:bodyPr>
          <a:lstStyle>
            <a:lvl1pPr indent="-431800" lvl="0" marL="457200" marR="0" algn="l">
              <a:lnSpc>
                <a:spcPct val="100000"/>
              </a:lnSpc>
              <a:spcBef>
                <a:spcPts val="640"/>
              </a:spcBef>
              <a:spcAft>
                <a:spcPts val="0"/>
              </a:spcAft>
              <a:buClr>
                <a:srgbClr val="FF0000"/>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rgbClr val="FF0000"/>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rgbClr val="FF0000"/>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rgbClr val="FF0000"/>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rgbClr val="FF0000"/>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grpSp>
        <p:nvGrpSpPr>
          <p:cNvPr id="19" name="Google Shape;19;p41"/>
          <p:cNvGrpSpPr/>
          <p:nvPr/>
        </p:nvGrpSpPr>
        <p:grpSpPr>
          <a:xfrm>
            <a:off x="16934" y="6211407"/>
            <a:ext cx="12192503" cy="659292"/>
            <a:chOff x="12700" y="6211407"/>
            <a:chExt cx="9144377" cy="659292"/>
          </a:xfrm>
        </p:grpSpPr>
        <p:sp>
          <p:nvSpPr>
            <p:cNvPr id="20" name="Google Shape;20;p41"/>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 name="Google Shape;21;p41"/>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 name="Google Shape;22;p41"/>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 name="Google Shape;23;p41"/>
            <p:cNvSpPr txBox="1"/>
            <p:nvPr/>
          </p:nvSpPr>
          <p:spPr>
            <a:xfrm>
              <a:off x="673595" y="6211407"/>
              <a:ext cx="1752104" cy="369332"/>
            </a:xfrm>
            <a:prstGeom prst="rect">
              <a:avLst/>
            </a:prstGeom>
            <a:noFill/>
            <a:ln>
              <a:noFill/>
            </a:ln>
            <a:effectLst>
              <a:outerShdw blurRad="44450" rotWithShape="0" algn="tl" dir="2700000" dist="38100">
                <a:srgbClr val="008000"/>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50"/>
                <a:buFont typeface="Calibri"/>
                <a:buNone/>
              </a:pPr>
              <a:r>
                <a:rPr b="0" i="0" lang="en-US" sz="1800" u="none" cap="none" strike="noStrike">
                  <a:solidFill>
                    <a:schemeClr val="lt1"/>
                  </a:solidFill>
                  <a:latin typeface="Calibri"/>
                  <a:ea typeface="Calibri"/>
                  <a:cs typeface="Calibri"/>
                  <a:sym typeface="Calibri"/>
                </a:rPr>
                <a:t>MO SW-PBS</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42"/>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grpSp>
        <p:nvGrpSpPr>
          <p:cNvPr id="26" name="Google Shape;26;p42"/>
          <p:cNvGrpSpPr/>
          <p:nvPr/>
        </p:nvGrpSpPr>
        <p:grpSpPr>
          <a:xfrm>
            <a:off x="16934" y="6211407"/>
            <a:ext cx="12192503" cy="659292"/>
            <a:chOff x="12700" y="6211407"/>
            <a:chExt cx="9144377" cy="659292"/>
          </a:xfrm>
        </p:grpSpPr>
        <p:sp>
          <p:nvSpPr>
            <p:cNvPr id="27" name="Google Shape;27;p42"/>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 name="Google Shape;28;p42"/>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 name="Google Shape;29;p42"/>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 name="Google Shape;30;p42"/>
            <p:cNvSpPr txBox="1"/>
            <p:nvPr/>
          </p:nvSpPr>
          <p:spPr>
            <a:xfrm>
              <a:off x="673595" y="6211407"/>
              <a:ext cx="1752104" cy="369332"/>
            </a:xfrm>
            <a:prstGeom prst="rect">
              <a:avLst/>
            </a:prstGeom>
            <a:noFill/>
            <a:ln>
              <a:noFill/>
            </a:ln>
            <a:effectLst>
              <a:outerShdw blurRad="44450" rotWithShape="0" algn="tl" dir="2700000" dist="38100">
                <a:srgbClr val="008000"/>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50"/>
                <a:buFont typeface="Calibri"/>
                <a:buNone/>
              </a:pPr>
              <a:r>
                <a:rPr b="0" i="0" lang="en-US" sz="1800" u="none" cap="none" strike="noStrike">
                  <a:solidFill>
                    <a:schemeClr val="lt1"/>
                  </a:solidFill>
                  <a:latin typeface="Calibri"/>
                  <a:ea typeface="Calibri"/>
                  <a:cs typeface="Calibri"/>
                  <a:sym typeface="Calibri"/>
                </a:rPr>
                <a:t>MO SW-PBS</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1" name="Shape 31"/>
        <p:cNvGrpSpPr/>
        <p:nvPr/>
      </p:nvGrpSpPr>
      <p:grpSpPr>
        <a:xfrm>
          <a:off x="0" y="0"/>
          <a:ext cx="0" cy="0"/>
          <a:chOff x="0" y="0"/>
          <a:chExt cx="0" cy="0"/>
        </a:xfrm>
      </p:grpSpPr>
      <p:sp>
        <p:nvSpPr>
          <p:cNvPr id="32" name="Google Shape;32;p43"/>
          <p:cNvSpPr txBox="1"/>
          <p:nvPr>
            <p:ph idx="10" type="dt"/>
          </p:nvPr>
        </p:nvSpPr>
        <p:spPr>
          <a:xfrm>
            <a:off x="0" y="0"/>
            <a:ext cx="4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3" name="Google Shape;33;p43"/>
          <p:cNvSpPr txBox="1"/>
          <p:nvPr>
            <p:ph idx="11" type="ftr"/>
          </p:nvPr>
        </p:nvSpPr>
        <p:spPr>
          <a:xfrm>
            <a:off x="0" y="0"/>
            <a:ext cx="4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4" name="Google Shape;34;p43"/>
          <p:cNvSpPr txBox="1"/>
          <p:nvPr>
            <p:ph idx="12" type="sldNum"/>
          </p:nvPr>
        </p:nvSpPr>
        <p:spPr>
          <a:xfrm>
            <a:off x="0" y="0"/>
            <a:ext cx="4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5" name="Shape 35"/>
        <p:cNvGrpSpPr/>
        <p:nvPr/>
      </p:nvGrpSpPr>
      <p:grpSpPr>
        <a:xfrm>
          <a:off x="0" y="0"/>
          <a:ext cx="0" cy="0"/>
          <a:chOff x="0" y="0"/>
          <a:chExt cx="0" cy="0"/>
        </a:xfrm>
      </p:grpSpPr>
      <p:sp>
        <p:nvSpPr>
          <p:cNvPr id="36" name="Google Shape;36;p44"/>
          <p:cNvSpPr txBox="1"/>
          <p:nvPr>
            <p:ph type="title"/>
          </p:nvPr>
        </p:nvSpPr>
        <p:spPr>
          <a:xfrm>
            <a:off x="839788" y="365126"/>
            <a:ext cx="10515600" cy="1325563"/>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400"/>
              <a:buNone/>
              <a:defRPr b="1"/>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37" name="Google Shape;37;p44"/>
          <p:cNvSpPr txBox="1"/>
          <p:nvPr>
            <p:ph idx="1" type="body"/>
          </p:nvPr>
        </p:nvSpPr>
        <p:spPr>
          <a:xfrm>
            <a:off x="839789" y="1681163"/>
            <a:ext cx="5157787" cy="823912"/>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640"/>
              </a:spcBef>
              <a:spcAft>
                <a:spcPts val="0"/>
              </a:spcAft>
              <a:buSzPts val="2400"/>
              <a:buNone/>
              <a:defRPr b="1" sz="2400"/>
            </a:lvl1pPr>
            <a:lvl2pPr indent="-228600" lvl="1" marL="914400" algn="l">
              <a:lnSpc>
                <a:spcPct val="100000"/>
              </a:lnSpc>
              <a:spcBef>
                <a:spcPts val="560"/>
              </a:spcBef>
              <a:spcAft>
                <a:spcPts val="0"/>
              </a:spcAft>
              <a:buSzPts val="2000"/>
              <a:buNone/>
              <a:defRPr b="1" sz="2000"/>
            </a:lvl2pPr>
            <a:lvl3pPr indent="-228600" lvl="2" marL="1371600" algn="l">
              <a:lnSpc>
                <a:spcPct val="100000"/>
              </a:lnSpc>
              <a:spcBef>
                <a:spcPts val="480"/>
              </a:spcBef>
              <a:spcAft>
                <a:spcPts val="0"/>
              </a:spcAft>
              <a:buSzPts val="1800"/>
              <a:buNone/>
              <a:defRPr b="1" sz="1800"/>
            </a:lvl3pPr>
            <a:lvl4pPr indent="-228600" lvl="3" marL="1828800" algn="l">
              <a:lnSpc>
                <a:spcPct val="100000"/>
              </a:lnSpc>
              <a:spcBef>
                <a:spcPts val="400"/>
              </a:spcBef>
              <a:spcAft>
                <a:spcPts val="0"/>
              </a:spcAft>
              <a:buSzPts val="1600"/>
              <a:buNone/>
              <a:defRPr b="1" sz="1600"/>
            </a:lvl4pPr>
            <a:lvl5pPr indent="-228600" lvl="4" marL="2286000" algn="l">
              <a:lnSpc>
                <a:spcPct val="100000"/>
              </a:lnSpc>
              <a:spcBef>
                <a:spcPts val="400"/>
              </a:spcBef>
              <a:spcAft>
                <a:spcPts val="0"/>
              </a:spcAft>
              <a:buSzPts val="1600"/>
              <a:buNone/>
              <a:defRPr b="1" sz="1600"/>
            </a:lvl5pPr>
            <a:lvl6pPr indent="-228600" lvl="5" marL="2743200" algn="l">
              <a:lnSpc>
                <a:spcPct val="100000"/>
              </a:lnSpc>
              <a:spcBef>
                <a:spcPts val="400"/>
              </a:spcBef>
              <a:spcAft>
                <a:spcPts val="0"/>
              </a:spcAft>
              <a:buSzPts val="1600"/>
              <a:buNone/>
              <a:defRPr b="1" sz="1600"/>
            </a:lvl6pPr>
            <a:lvl7pPr indent="-228600" lvl="6" marL="3200400" algn="l">
              <a:lnSpc>
                <a:spcPct val="100000"/>
              </a:lnSpc>
              <a:spcBef>
                <a:spcPts val="400"/>
              </a:spcBef>
              <a:spcAft>
                <a:spcPts val="0"/>
              </a:spcAft>
              <a:buSzPts val="1600"/>
              <a:buNone/>
              <a:defRPr b="1" sz="1600"/>
            </a:lvl7pPr>
            <a:lvl8pPr indent="-228600" lvl="7" marL="3657600" algn="l">
              <a:lnSpc>
                <a:spcPct val="100000"/>
              </a:lnSpc>
              <a:spcBef>
                <a:spcPts val="400"/>
              </a:spcBef>
              <a:spcAft>
                <a:spcPts val="0"/>
              </a:spcAft>
              <a:buSzPts val="1600"/>
              <a:buNone/>
              <a:defRPr b="1" sz="1600"/>
            </a:lvl8pPr>
            <a:lvl9pPr indent="-228600" lvl="8" marL="4114800" algn="l">
              <a:lnSpc>
                <a:spcPct val="100000"/>
              </a:lnSpc>
              <a:spcBef>
                <a:spcPts val="400"/>
              </a:spcBef>
              <a:spcAft>
                <a:spcPts val="0"/>
              </a:spcAft>
              <a:buSzPts val="1600"/>
              <a:buNone/>
              <a:defRPr b="1" sz="1600"/>
            </a:lvl9pPr>
          </a:lstStyle>
          <a:p/>
        </p:txBody>
      </p:sp>
      <p:sp>
        <p:nvSpPr>
          <p:cNvPr id="38" name="Google Shape;38;p44"/>
          <p:cNvSpPr txBox="1"/>
          <p:nvPr>
            <p:ph idx="2" type="body"/>
          </p:nvPr>
        </p:nvSpPr>
        <p:spPr>
          <a:xfrm>
            <a:off x="839789" y="2505075"/>
            <a:ext cx="5157787" cy="3684588"/>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40"/>
              </a:spcBef>
              <a:spcAft>
                <a:spcPts val="0"/>
              </a:spcAft>
              <a:buSzPts val="1800"/>
              <a:buChar char="•"/>
              <a:defRPr/>
            </a:lvl1pPr>
            <a:lvl2pPr indent="-342900" lvl="1" marL="914400" algn="l">
              <a:lnSpc>
                <a:spcPct val="100000"/>
              </a:lnSpc>
              <a:spcBef>
                <a:spcPts val="560"/>
              </a:spcBef>
              <a:spcAft>
                <a:spcPts val="0"/>
              </a:spcAft>
              <a:buSzPts val="1800"/>
              <a:buChar char="•"/>
              <a:defRPr/>
            </a:lvl2pPr>
            <a:lvl3pPr indent="-342900" lvl="2" marL="1371600" algn="l">
              <a:lnSpc>
                <a:spcPct val="100000"/>
              </a:lnSpc>
              <a:spcBef>
                <a:spcPts val="480"/>
              </a:spcBef>
              <a:spcAft>
                <a:spcPts val="0"/>
              </a:spcAft>
              <a:buSzPts val="1800"/>
              <a:buChar char="•"/>
              <a:defRPr/>
            </a:lvl3pPr>
            <a:lvl4pPr indent="-342900" lvl="3" marL="1828800" algn="l">
              <a:lnSpc>
                <a:spcPct val="100000"/>
              </a:lnSpc>
              <a:spcBef>
                <a:spcPts val="4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100000"/>
              </a:lnSpc>
              <a:spcBef>
                <a:spcPts val="400"/>
              </a:spcBef>
              <a:spcAft>
                <a:spcPts val="0"/>
              </a:spcAft>
              <a:buSzPts val="1800"/>
              <a:buChar char="•"/>
              <a:defRPr/>
            </a:lvl6pPr>
            <a:lvl7pPr indent="-342900" lvl="6" marL="3200400" algn="l">
              <a:lnSpc>
                <a:spcPct val="100000"/>
              </a:lnSpc>
              <a:spcBef>
                <a:spcPts val="400"/>
              </a:spcBef>
              <a:spcAft>
                <a:spcPts val="0"/>
              </a:spcAft>
              <a:buSzPts val="1800"/>
              <a:buChar char="•"/>
              <a:defRPr/>
            </a:lvl7pPr>
            <a:lvl8pPr indent="-342900" lvl="7" marL="3657600" algn="l">
              <a:lnSpc>
                <a:spcPct val="100000"/>
              </a:lnSpc>
              <a:spcBef>
                <a:spcPts val="400"/>
              </a:spcBef>
              <a:spcAft>
                <a:spcPts val="0"/>
              </a:spcAft>
              <a:buSzPts val="1800"/>
              <a:buChar char="•"/>
              <a:defRPr/>
            </a:lvl8pPr>
            <a:lvl9pPr indent="-342900" lvl="8" marL="4114800" algn="l">
              <a:lnSpc>
                <a:spcPct val="100000"/>
              </a:lnSpc>
              <a:spcBef>
                <a:spcPts val="400"/>
              </a:spcBef>
              <a:spcAft>
                <a:spcPts val="0"/>
              </a:spcAft>
              <a:buSzPts val="1800"/>
              <a:buChar char="•"/>
              <a:defRPr/>
            </a:lvl9pPr>
          </a:lstStyle>
          <a:p/>
        </p:txBody>
      </p:sp>
      <p:sp>
        <p:nvSpPr>
          <p:cNvPr id="39" name="Google Shape;39;p44"/>
          <p:cNvSpPr txBox="1"/>
          <p:nvPr>
            <p:ph idx="3" type="body"/>
          </p:nvPr>
        </p:nvSpPr>
        <p:spPr>
          <a:xfrm>
            <a:off x="6172201" y="1681163"/>
            <a:ext cx="5183188" cy="823912"/>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640"/>
              </a:spcBef>
              <a:spcAft>
                <a:spcPts val="0"/>
              </a:spcAft>
              <a:buSzPts val="2400"/>
              <a:buNone/>
              <a:defRPr b="1" sz="2400"/>
            </a:lvl1pPr>
            <a:lvl2pPr indent="-228600" lvl="1" marL="914400" algn="l">
              <a:lnSpc>
                <a:spcPct val="100000"/>
              </a:lnSpc>
              <a:spcBef>
                <a:spcPts val="560"/>
              </a:spcBef>
              <a:spcAft>
                <a:spcPts val="0"/>
              </a:spcAft>
              <a:buSzPts val="2000"/>
              <a:buNone/>
              <a:defRPr b="1" sz="2000"/>
            </a:lvl2pPr>
            <a:lvl3pPr indent="-228600" lvl="2" marL="1371600" algn="l">
              <a:lnSpc>
                <a:spcPct val="100000"/>
              </a:lnSpc>
              <a:spcBef>
                <a:spcPts val="480"/>
              </a:spcBef>
              <a:spcAft>
                <a:spcPts val="0"/>
              </a:spcAft>
              <a:buSzPts val="1800"/>
              <a:buNone/>
              <a:defRPr b="1" sz="1800"/>
            </a:lvl3pPr>
            <a:lvl4pPr indent="-228600" lvl="3" marL="1828800" algn="l">
              <a:lnSpc>
                <a:spcPct val="100000"/>
              </a:lnSpc>
              <a:spcBef>
                <a:spcPts val="400"/>
              </a:spcBef>
              <a:spcAft>
                <a:spcPts val="0"/>
              </a:spcAft>
              <a:buSzPts val="1600"/>
              <a:buNone/>
              <a:defRPr b="1" sz="1600"/>
            </a:lvl4pPr>
            <a:lvl5pPr indent="-228600" lvl="4" marL="2286000" algn="l">
              <a:lnSpc>
                <a:spcPct val="100000"/>
              </a:lnSpc>
              <a:spcBef>
                <a:spcPts val="400"/>
              </a:spcBef>
              <a:spcAft>
                <a:spcPts val="0"/>
              </a:spcAft>
              <a:buSzPts val="1600"/>
              <a:buNone/>
              <a:defRPr b="1" sz="1600"/>
            </a:lvl5pPr>
            <a:lvl6pPr indent="-228600" lvl="5" marL="2743200" algn="l">
              <a:lnSpc>
                <a:spcPct val="100000"/>
              </a:lnSpc>
              <a:spcBef>
                <a:spcPts val="400"/>
              </a:spcBef>
              <a:spcAft>
                <a:spcPts val="0"/>
              </a:spcAft>
              <a:buSzPts val="1600"/>
              <a:buNone/>
              <a:defRPr b="1" sz="1600"/>
            </a:lvl6pPr>
            <a:lvl7pPr indent="-228600" lvl="6" marL="3200400" algn="l">
              <a:lnSpc>
                <a:spcPct val="100000"/>
              </a:lnSpc>
              <a:spcBef>
                <a:spcPts val="400"/>
              </a:spcBef>
              <a:spcAft>
                <a:spcPts val="0"/>
              </a:spcAft>
              <a:buSzPts val="1600"/>
              <a:buNone/>
              <a:defRPr b="1" sz="1600"/>
            </a:lvl7pPr>
            <a:lvl8pPr indent="-228600" lvl="7" marL="3657600" algn="l">
              <a:lnSpc>
                <a:spcPct val="100000"/>
              </a:lnSpc>
              <a:spcBef>
                <a:spcPts val="400"/>
              </a:spcBef>
              <a:spcAft>
                <a:spcPts val="0"/>
              </a:spcAft>
              <a:buSzPts val="1600"/>
              <a:buNone/>
              <a:defRPr b="1" sz="1600"/>
            </a:lvl8pPr>
            <a:lvl9pPr indent="-228600" lvl="8" marL="4114800" algn="l">
              <a:lnSpc>
                <a:spcPct val="100000"/>
              </a:lnSpc>
              <a:spcBef>
                <a:spcPts val="400"/>
              </a:spcBef>
              <a:spcAft>
                <a:spcPts val="0"/>
              </a:spcAft>
              <a:buSzPts val="1600"/>
              <a:buNone/>
              <a:defRPr b="1" sz="1600"/>
            </a:lvl9pPr>
          </a:lstStyle>
          <a:p/>
        </p:txBody>
      </p:sp>
      <p:sp>
        <p:nvSpPr>
          <p:cNvPr id="40" name="Google Shape;40;p44"/>
          <p:cNvSpPr txBox="1"/>
          <p:nvPr>
            <p:ph idx="4" type="body"/>
          </p:nvPr>
        </p:nvSpPr>
        <p:spPr>
          <a:xfrm>
            <a:off x="6172201" y="2505075"/>
            <a:ext cx="5183188" cy="3684588"/>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40"/>
              </a:spcBef>
              <a:spcAft>
                <a:spcPts val="0"/>
              </a:spcAft>
              <a:buSzPts val="1800"/>
              <a:buChar char="•"/>
              <a:defRPr/>
            </a:lvl1pPr>
            <a:lvl2pPr indent="-342900" lvl="1" marL="914400" algn="l">
              <a:lnSpc>
                <a:spcPct val="100000"/>
              </a:lnSpc>
              <a:spcBef>
                <a:spcPts val="560"/>
              </a:spcBef>
              <a:spcAft>
                <a:spcPts val="0"/>
              </a:spcAft>
              <a:buSzPts val="1800"/>
              <a:buChar char="•"/>
              <a:defRPr/>
            </a:lvl2pPr>
            <a:lvl3pPr indent="-342900" lvl="2" marL="1371600" algn="l">
              <a:lnSpc>
                <a:spcPct val="100000"/>
              </a:lnSpc>
              <a:spcBef>
                <a:spcPts val="480"/>
              </a:spcBef>
              <a:spcAft>
                <a:spcPts val="0"/>
              </a:spcAft>
              <a:buSzPts val="1800"/>
              <a:buChar char="•"/>
              <a:defRPr/>
            </a:lvl3pPr>
            <a:lvl4pPr indent="-342900" lvl="3" marL="1828800" algn="l">
              <a:lnSpc>
                <a:spcPct val="100000"/>
              </a:lnSpc>
              <a:spcBef>
                <a:spcPts val="400"/>
              </a:spcBef>
              <a:spcAft>
                <a:spcPts val="0"/>
              </a:spcAft>
              <a:buSzPts val="1800"/>
              <a:buChar char="•"/>
              <a:defRPr/>
            </a:lvl4pPr>
            <a:lvl5pPr indent="-342900" lvl="4" marL="2286000" algn="l">
              <a:lnSpc>
                <a:spcPct val="100000"/>
              </a:lnSpc>
              <a:spcBef>
                <a:spcPts val="400"/>
              </a:spcBef>
              <a:spcAft>
                <a:spcPts val="0"/>
              </a:spcAft>
              <a:buSzPts val="1800"/>
              <a:buChar char="•"/>
              <a:defRPr/>
            </a:lvl5pPr>
            <a:lvl6pPr indent="-342900" lvl="5" marL="2743200" algn="l">
              <a:lnSpc>
                <a:spcPct val="100000"/>
              </a:lnSpc>
              <a:spcBef>
                <a:spcPts val="400"/>
              </a:spcBef>
              <a:spcAft>
                <a:spcPts val="0"/>
              </a:spcAft>
              <a:buSzPts val="1800"/>
              <a:buChar char="•"/>
              <a:defRPr/>
            </a:lvl6pPr>
            <a:lvl7pPr indent="-342900" lvl="6" marL="3200400" algn="l">
              <a:lnSpc>
                <a:spcPct val="100000"/>
              </a:lnSpc>
              <a:spcBef>
                <a:spcPts val="400"/>
              </a:spcBef>
              <a:spcAft>
                <a:spcPts val="0"/>
              </a:spcAft>
              <a:buSzPts val="1800"/>
              <a:buChar char="•"/>
              <a:defRPr/>
            </a:lvl7pPr>
            <a:lvl8pPr indent="-342900" lvl="7" marL="3657600" algn="l">
              <a:lnSpc>
                <a:spcPct val="100000"/>
              </a:lnSpc>
              <a:spcBef>
                <a:spcPts val="400"/>
              </a:spcBef>
              <a:spcAft>
                <a:spcPts val="0"/>
              </a:spcAft>
              <a:buSzPts val="1800"/>
              <a:buChar char="•"/>
              <a:defRPr/>
            </a:lvl8pPr>
            <a:lvl9pPr indent="-342900" lvl="8" marL="4114800" algn="l">
              <a:lnSpc>
                <a:spcPct val="100000"/>
              </a:lnSpc>
              <a:spcBef>
                <a:spcPts val="400"/>
              </a:spcBef>
              <a:spcAft>
                <a:spcPts val="0"/>
              </a:spcAft>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41" name="Shape 41"/>
        <p:cNvGrpSpPr/>
        <p:nvPr/>
      </p:nvGrpSpPr>
      <p:grpSpPr>
        <a:xfrm>
          <a:off x="0" y="0"/>
          <a:ext cx="0" cy="0"/>
          <a:chOff x="0" y="0"/>
          <a:chExt cx="0" cy="0"/>
        </a:xfrm>
      </p:grpSpPr>
      <p:pic>
        <p:nvPicPr>
          <p:cNvPr descr="Green-Pencil-Icon-pencils-7151356-150-150.jpg" id="42" name="Google Shape;42;p45"/>
          <p:cNvPicPr preferRelativeResize="0"/>
          <p:nvPr/>
        </p:nvPicPr>
        <p:blipFill rotWithShape="1">
          <a:blip r:embed="rId2">
            <a:alphaModFix/>
          </a:blip>
          <a:srcRect b="0" l="0" r="0" t="0"/>
          <a:stretch/>
        </p:blipFill>
        <p:spPr>
          <a:xfrm flipH="1">
            <a:off x="628695" y="440886"/>
            <a:ext cx="1645628" cy="1234221"/>
          </a:xfrm>
          <a:prstGeom prst="rect">
            <a:avLst/>
          </a:prstGeom>
          <a:noFill/>
          <a:ln>
            <a:noFill/>
          </a:ln>
        </p:spPr>
      </p:pic>
      <p:sp>
        <p:nvSpPr>
          <p:cNvPr id="43" name="Google Shape;43;p45"/>
          <p:cNvSpPr txBox="1"/>
          <p:nvPr>
            <p:ph type="title"/>
          </p:nvPr>
        </p:nvSpPr>
        <p:spPr>
          <a:xfrm>
            <a:off x="1962510" y="491685"/>
            <a:ext cx="9818009" cy="925952"/>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grpSp>
        <p:nvGrpSpPr>
          <p:cNvPr id="44" name="Google Shape;44;p45"/>
          <p:cNvGrpSpPr/>
          <p:nvPr/>
        </p:nvGrpSpPr>
        <p:grpSpPr>
          <a:xfrm>
            <a:off x="16934" y="6211407"/>
            <a:ext cx="12192503" cy="659292"/>
            <a:chOff x="12700" y="6211407"/>
            <a:chExt cx="9144377" cy="659292"/>
          </a:xfrm>
        </p:grpSpPr>
        <p:sp>
          <p:nvSpPr>
            <p:cNvPr id="45" name="Google Shape;45;p45"/>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6" name="Google Shape;46;p45"/>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7" name="Google Shape;47;p45"/>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8" name="Google Shape;48;p45"/>
            <p:cNvSpPr txBox="1"/>
            <p:nvPr/>
          </p:nvSpPr>
          <p:spPr>
            <a:xfrm>
              <a:off x="673595" y="6211407"/>
              <a:ext cx="1752104" cy="369332"/>
            </a:xfrm>
            <a:prstGeom prst="rect">
              <a:avLst/>
            </a:prstGeom>
            <a:noFill/>
            <a:ln>
              <a:noFill/>
            </a:ln>
            <a:effectLst>
              <a:outerShdw blurRad="44450" rotWithShape="0" algn="tl" dir="2700000" dist="38100">
                <a:srgbClr val="008000"/>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50"/>
                <a:buFont typeface="Calibri"/>
                <a:buNone/>
              </a:pPr>
              <a:r>
                <a:rPr b="0" i="0" lang="en-US" sz="1800" u="none" cap="none" strike="noStrike">
                  <a:solidFill>
                    <a:schemeClr val="lt1"/>
                  </a:solidFill>
                  <a:latin typeface="Calibri"/>
                  <a:ea typeface="Calibri"/>
                  <a:cs typeface="Calibri"/>
                  <a:sym typeface="Calibri"/>
                </a:rPr>
                <a:t>MO SW-PBS</a:t>
              </a:r>
              <a:endParaRPr b="0" i="0" sz="1400" u="none" cap="none" strike="noStrike">
                <a:solidFill>
                  <a:srgbClr val="000000"/>
                </a:solidFill>
                <a:latin typeface="Arial"/>
                <a:ea typeface="Arial"/>
                <a:cs typeface="Arial"/>
                <a:sym typeface="Arial"/>
              </a:endParaRPr>
            </a:p>
          </p:txBody>
        </p:sp>
      </p:grpSp>
      <p:sp>
        <p:nvSpPr>
          <p:cNvPr id="49" name="Google Shape;49;p45"/>
          <p:cNvSpPr txBox="1"/>
          <p:nvPr>
            <p:ph idx="1" type="body"/>
          </p:nvPr>
        </p:nvSpPr>
        <p:spPr>
          <a:xfrm>
            <a:off x="609600" y="1600201"/>
            <a:ext cx="10972800" cy="4525963"/>
          </a:xfrm>
          <a:prstGeom prst="rect">
            <a:avLst/>
          </a:prstGeom>
          <a:noFill/>
          <a:ln>
            <a:noFill/>
          </a:ln>
        </p:spPr>
        <p:txBody>
          <a:bodyPr anchorCtr="0" anchor="t" bIns="91425" lIns="91425" spcFirstLastPara="1" rIns="91425" wrap="square" tIns="91425">
            <a:noAutofit/>
          </a:bodyPr>
          <a:lstStyle>
            <a:lvl1pPr indent="-228600" lvl="0" marL="457200" marR="0" algn="l">
              <a:lnSpc>
                <a:spcPct val="100000"/>
              </a:lnSpc>
              <a:spcBef>
                <a:spcPts val="640"/>
              </a:spcBef>
              <a:spcAft>
                <a:spcPts val="0"/>
              </a:spcAft>
              <a:buClr>
                <a:srgbClr val="FF0000"/>
              </a:buClr>
              <a:buSzPts val="3200"/>
              <a:buFont typeface="Arial"/>
              <a:buNone/>
              <a:defRPr b="0" i="0" sz="3200" u="none" cap="none" strike="noStrike">
                <a:solidFill>
                  <a:srgbClr val="009E47"/>
                </a:solidFill>
                <a:latin typeface="Calibri"/>
                <a:ea typeface="Calibri"/>
                <a:cs typeface="Calibri"/>
                <a:sym typeface="Calibri"/>
              </a:defRPr>
            </a:lvl1pPr>
            <a:lvl2pPr indent="-406400" lvl="1" marL="914400" marR="0" algn="l">
              <a:lnSpc>
                <a:spcPct val="100000"/>
              </a:lnSpc>
              <a:spcBef>
                <a:spcPts val="560"/>
              </a:spcBef>
              <a:spcAft>
                <a:spcPts val="0"/>
              </a:spcAft>
              <a:buClr>
                <a:srgbClr val="FF0000"/>
              </a:buClr>
              <a:buSzPts val="2800"/>
              <a:buFont typeface="Arial"/>
              <a:buChar char="•"/>
              <a:defRPr b="0" i="1"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rgbClr val="FF0000"/>
              </a:buClr>
              <a:buSzPts val="2400"/>
              <a:buFont typeface="Arial"/>
              <a:buChar char="•"/>
              <a:defRPr b="0" i="1"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rgbClr val="FF0000"/>
              </a:buClr>
              <a:buSzPts val="2000"/>
              <a:buFont typeface="Arial"/>
              <a:buChar char="•"/>
              <a:defRPr b="0" i="1"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rgbClr val="FF0000"/>
              </a:buClr>
              <a:buSzPts val="2000"/>
              <a:buFont typeface="Arial"/>
              <a:buChar char="•"/>
              <a:defRPr b="0" i="1"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50" name="Shape 50"/>
        <p:cNvGrpSpPr/>
        <p:nvPr/>
      </p:nvGrpSpPr>
      <p:grpSpPr>
        <a:xfrm>
          <a:off x="0" y="0"/>
          <a:ext cx="0" cy="0"/>
          <a:chOff x="0" y="0"/>
          <a:chExt cx="0" cy="0"/>
        </a:xfrm>
      </p:grpSpPr>
      <p:sp>
        <p:nvSpPr>
          <p:cNvPr id="51" name="Google Shape;51;p46"/>
          <p:cNvSpPr txBox="1"/>
          <p:nvPr>
            <p:ph type="title"/>
          </p:nvPr>
        </p:nvSpPr>
        <p:spPr>
          <a:xfrm>
            <a:off x="1962507" y="491685"/>
            <a:ext cx="9962789" cy="925952"/>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pic>
        <p:nvPicPr>
          <p:cNvPr id="52" name="Google Shape;52;p46"/>
          <p:cNvPicPr preferRelativeResize="0"/>
          <p:nvPr/>
        </p:nvPicPr>
        <p:blipFill rotWithShape="1">
          <a:blip r:embed="rId2">
            <a:alphaModFix/>
          </a:blip>
          <a:srcRect b="0" l="0" r="0" t="0"/>
          <a:stretch/>
        </p:blipFill>
        <p:spPr>
          <a:xfrm>
            <a:off x="115478" y="207049"/>
            <a:ext cx="1950719" cy="1463039"/>
          </a:xfrm>
          <a:prstGeom prst="rect">
            <a:avLst/>
          </a:prstGeom>
          <a:noFill/>
          <a:ln>
            <a:noFill/>
          </a:ln>
        </p:spPr>
      </p:pic>
      <p:sp>
        <p:nvSpPr>
          <p:cNvPr id="53" name="Google Shape;53;p46"/>
          <p:cNvSpPr txBox="1"/>
          <p:nvPr>
            <p:ph idx="1" type="body"/>
          </p:nvPr>
        </p:nvSpPr>
        <p:spPr>
          <a:xfrm>
            <a:off x="795867" y="1922541"/>
            <a:ext cx="10668000" cy="3636439"/>
          </a:xfrm>
          <a:prstGeom prst="rect">
            <a:avLst/>
          </a:prstGeom>
          <a:noFill/>
          <a:ln>
            <a:noFill/>
          </a:ln>
        </p:spPr>
        <p:txBody>
          <a:bodyPr anchorCtr="0" anchor="t" bIns="91425" lIns="91425" spcFirstLastPara="1" rIns="91425" wrap="square" tIns="91425">
            <a:noAutofit/>
          </a:bodyPr>
          <a:lstStyle>
            <a:lvl1pPr indent="-431800" lvl="0" marL="457200" marR="0" algn="l">
              <a:lnSpc>
                <a:spcPct val="100000"/>
              </a:lnSpc>
              <a:spcBef>
                <a:spcPts val="640"/>
              </a:spcBef>
              <a:spcAft>
                <a:spcPts val="0"/>
              </a:spcAft>
              <a:buClr>
                <a:srgbClr val="FF0000"/>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rgbClr val="FF0000"/>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rgbClr val="FF0000"/>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rgbClr val="FF0000"/>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rgbClr val="FF0000"/>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grpSp>
        <p:nvGrpSpPr>
          <p:cNvPr id="54" name="Google Shape;54;p46"/>
          <p:cNvGrpSpPr/>
          <p:nvPr/>
        </p:nvGrpSpPr>
        <p:grpSpPr>
          <a:xfrm>
            <a:off x="16934" y="6211407"/>
            <a:ext cx="12192503" cy="659292"/>
            <a:chOff x="12700" y="6211407"/>
            <a:chExt cx="9144377" cy="659292"/>
          </a:xfrm>
        </p:grpSpPr>
        <p:sp>
          <p:nvSpPr>
            <p:cNvPr id="55" name="Google Shape;55;p46"/>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 name="Google Shape;56;p46"/>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7" name="Google Shape;57;p46"/>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8" name="Google Shape;58;p46"/>
            <p:cNvSpPr txBox="1"/>
            <p:nvPr/>
          </p:nvSpPr>
          <p:spPr>
            <a:xfrm>
              <a:off x="673595" y="6211407"/>
              <a:ext cx="1752104" cy="369332"/>
            </a:xfrm>
            <a:prstGeom prst="rect">
              <a:avLst/>
            </a:prstGeom>
            <a:noFill/>
            <a:ln>
              <a:noFill/>
            </a:ln>
            <a:effectLst>
              <a:outerShdw blurRad="44450" rotWithShape="0" algn="tl" dir="2700000" dist="38100">
                <a:srgbClr val="008000"/>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50"/>
                <a:buFont typeface="Calibri"/>
                <a:buNone/>
              </a:pPr>
              <a:r>
                <a:rPr b="0" i="0" lang="en-US" sz="1800" u="none" cap="none" strike="noStrike">
                  <a:solidFill>
                    <a:schemeClr val="lt1"/>
                  </a:solidFill>
                  <a:latin typeface="Calibri"/>
                  <a:ea typeface="Calibri"/>
                  <a:cs typeface="Calibri"/>
                  <a:sym typeface="Calibri"/>
                </a:rPr>
                <a:t>MO SW-PBS</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59" name="Shape 59"/>
        <p:cNvGrpSpPr/>
        <p:nvPr/>
      </p:nvGrpSpPr>
      <p:grpSpPr>
        <a:xfrm>
          <a:off x="0" y="0"/>
          <a:ext cx="0" cy="0"/>
          <a:chOff x="0" y="0"/>
          <a:chExt cx="0" cy="0"/>
        </a:xfrm>
      </p:grpSpPr>
      <p:sp>
        <p:nvSpPr>
          <p:cNvPr id="60" name="Google Shape;60;p47"/>
          <p:cNvSpPr txBox="1"/>
          <p:nvPr>
            <p:ph type="title"/>
          </p:nvPr>
        </p:nvSpPr>
        <p:spPr>
          <a:xfrm>
            <a:off x="1045941" y="2453812"/>
            <a:ext cx="10363200" cy="1362075"/>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rgbClr val="009E47"/>
              </a:buClr>
              <a:buSzPts val="4000"/>
              <a:buFont typeface="Calibri"/>
              <a:buNone/>
              <a:defRPr b="0" i="0" sz="4000" u="none" cap="none" strike="noStrike">
                <a:solidFill>
                  <a:srgbClr val="009E47"/>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grpSp>
        <p:nvGrpSpPr>
          <p:cNvPr id="61" name="Google Shape;61;p47"/>
          <p:cNvGrpSpPr/>
          <p:nvPr/>
        </p:nvGrpSpPr>
        <p:grpSpPr>
          <a:xfrm>
            <a:off x="16934" y="6288897"/>
            <a:ext cx="12192503" cy="581803"/>
            <a:chOff x="12700" y="6288896"/>
            <a:chExt cx="9144377" cy="581803"/>
          </a:xfrm>
        </p:grpSpPr>
        <p:sp>
          <p:nvSpPr>
            <p:cNvPr id="62" name="Google Shape;62;p47"/>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3" name="Google Shape;63;p47"/>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4" name="Google Shape;64;p47"/>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pic>
        <p:nvPicPr>
          <p:cNvPr descr="SWPBSLogo-2011-highres-transbg-web.png" id="65" name="Google Shape;65;p47"/>
          <p:cNvPicPr preferRelativeResize="0"/>
          <p:nvPr/>
        </p:nvPicPr>
        <p:blipFill rotWithShape="1">
          <a:blip r:embed="rId2">
            <a:alphaModFix/>
          </a:blip>
          <a:srcRect b="0" l="0" r="0" t="0"/>
          <a:stretch/>
        </p:blipFill>
        <p:spPr>
          <a:xfrm>
            <a:off x="214462" y="5175849"/>
            <a:ext cx="2141959" cy="1682151"/>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66" name="Shape 66"/>
        <p:cNvGrpSpPr/>
        <p:nvPr/>
      </p:nvGrpSpPr>
      <p:grpSpPr>
        <a:xfrm>
          <a:off x="0" y="0"/>
          <a:ext cx="0" cy="0"/>
          <a:chOff x="0" y="0"/>
          <a:chExt cx="0" cy="0"/>
        </a:xfrm>
      </p:grpSpPr>
      <p:sp>
        <p:nvSpPr>
          <p:cNvPr id="67" name="Google Shape;67;p48"/>
          <p:cNvSpPr txBox="1"/>
          <p:nvPr>
            <p:ph type="title"/>
          </p:nvPr>
        </p:nvSpPr>
        <p:spPr>
          <a:xfrm>
            <a:off x="2643718" y="536576"/>
            <a:ext cx="8947148" cy="938213"/>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pic>
        <p:nvPicPr>
          <p:cNvPr descr="Macintosh HD:Users:wellspl:Desktop:6-Free-Teamwork-Clipart-Illustration-Showing-Diversity.jpg" id="68" name="Google Shape;68;p48"/>
          <p:cNvPicPr preferRelativeResize="0"/>
          <p:nvPr/>
        </p:nvPicPr>
        <p:blipFill rotWithShape="1">
          <a:blip r:embed="rId2">
            <a:alphaModFix/>
          </a:blip>
          <a:srcRect b="0" l="0" r="25555" t="0"/>
          <a:stretch/>
        </p:blipFill>
        <p:spPr>
          <a:xfrm>
            <a:off x="736600" y="587375"/>
            <a:ext cx="1828799" cy="771524"/>
          </a:xfrm>
          <a:prstGeom prst="rect">
            <a:avLst/>
          </a:prstGeom>
          <a:noFill/>
          <a:ln>
            <a:noFill/>
          </a:ln>
        </p:spPr>
      </p:pic>
      <p:sp>
        <p:nvSpPr>
          <p:cNvPr id="69" name="Google Shape;69;p48"/>
          <p:cNvSpPr txBox="1"/>
          <p:nvPr>
            <p:ph idx="1" type="body"/>
          </p:nvPr>
        </p:nvSpPr>
        <p:spPr>
          <a:xfrm>
            <a:off x="609600" y="1600201"/>
            <a:ext cx="10972800" cy="4525963"/>
          </a:xfrm>
          <a:prstGeom prst="rect">
            <a:avLst/>
          </a:prstGeom>
          <a:noFill/>
          <a:ln>
            <a:noFill/>
          </a:ln>
        </p:spPr>
        <p:txBody>
          <a:bodyPr anchorCtr="0" anchor="t" bIns="91425" lIns="91425" spcFirstLastPara="1" rIns="91425" wrap="square" tIns="91425">
            <a:noAutofit/>
          </a:bodyPr>
          <a:lstStyle>
            <a:lvl1pPr indent="-228600" lvl="0" marL="457200" marR="0" algn="l">
              <a:lnSpc>
                <a:spcPct val="100000"/>
              </a:lnSpc>
              <a:spcBef>
                <a:spcPts val="640"/>
              </a:spcBef>
              <a:spcAft>
                <a:spcPts val="0"/>
              </a:spcAft>
              <a:buClr>
                <a:srgbClr val="FF0000"/>
              </a:buClr>
              <a:buSzPts val="3200"/>
              <a:buFont typeface="Arial"/>
              <a:buNone/>
              <a:defRPr b="0" i="0" sz="3200" u="none" cap="none" strike="noStrike">
                <a:solidFill>
                  <a:srgbClr val="009E47"/>
                </a:solidFill>
                <a:latin typeface="Calibri"/>
                <a:ea typeface="Calibri"/>
                <a:cs typeface="Calibri"/>
                <a:sym typeface="Calibri"/>
              </a:defRPr>
            </a:lvl1pPr>
            <a:lvl2pPr indent="-406400" lvl="1" marL="914400" marR="0" algn="l">
              <a:lnSpc>
                <a:spcPct val="100000"/>
              </a:lnSpc>
              <a:spcBef>
                <a:spcPts val="560"/>
              </a:spcBef>
              <a:spcAft>
                <a:spcPts val="0"/>
              </a:spcAft>
              <a:buClr>
                <a:srgbClr val="FF0000"/>
              </a:buClr>
              <a:buSzPts val="2800"/>
              <a:buFont typeface="Arial"/>
              <a:buChar char="•"/>
              <a:defRPr b="0" i="1"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rgbClr val="FF0000"/>
              </a:buClr>
              <a:buSzPts val="2400"/>
              <a:buFont typeface="Arial"/>
              <a:buChar char="•"/>
              <a:defRPr b="0" i="1"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rgbClr val="FF0000"/>
              </a:buClr>
              <a:buSzPts val="2000"/>
              <a:buFont typeface="Arial"/>
              <a:buChar char="•"/>
              <a:defRPr b="0" i="1"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rgbClr val="FF0000"/>
              </a:buClr>
              <a:buSzPts val="2000"/>
              <a:buFont typeface="Arial"/>
              <a:buChar char="•"/>
              <a:defRPr b="0" i="1"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grpSp>
        <p:nvGrpSpPr>
          <p:cNvPr id="70" name="Google Shape;70;p48"/>
          <p:cNvGrpSpPr/>
          <p:nvPr/>
        </p:nvGrpSpPr>
        <p:grpSpPr>
          <a:xfrm>
            <a:off x="16934" y="6211407"/>
            <a:ext cx="12192503" cy="659292"/>
            <a:chOff x="12700" y="6211407"/>
            <a:chExt cx="9144377" cy="659292"/>
          </a:xfrm>
        </p:grpSpPr>
        <p:sp>
          <p:nvSpPr>
            <p:cNvPr id="71" name="Google Shape;71;p48"/>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2" name="Google Shape;72;p48"/>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3" name="Google Shape;73;p48"/>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4" name="Google Shape;74;p48"/>
            <p:cNvSpPr txBox="1"/>
            <p:nvPr/>
          </p:nvSpPr>
          <p:spPr>
            <a:xfrm>
              <a:off x="673595" y="6211407"/>
              <a:ext cx="1752104" cy="369332"/>
            </a:xfrm>
            <a:prstGeom prst="rect">
              <a:avLst/>
            </a:prstGeom>
            <a:noFill/>
            <a:ln>
              <a:noFill/>
            </a:ln>
            <a:effectLst>
              <a:outerShdw blurRad="44450" rotWithShape="0" algn="tl" dir="2700000" dist="38100">
                <a:srgbClr val="008000"/>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50"/>
                <a:buFont typeface="Calibri"/>
                <a:buNone/>
              </a:pPr>
              <a:r>
                <a:rPr b="0" i="0" lang="en-US" sz="1800" u="none" cap="none" strike="noStrike">
                  <a:solidFill>
                    <a:schemeClr val="lt1"/>
                  </a:solidFill>
                  <a:latin typeface="Calibri"/>
                  <a:ea typeface="Calibri"/>
                  <a:cs typeface="Calibri"/>
                  <a:sym typeface="Calibri"/>
                </a:rPr>
                <a:t>MO SW-PBS</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cSld name="Title and Vertical Text">
    <p:spTree>
      <p:nvGrpSpPr>
        <p:cNvPr id="75" name="Shape 75"/>
        <p:cNvGrpSpPr/>
        <p:nvPr/>
      </p:nvGrpSpPr>
      <p:grpSpPr>
        <a:xfrm>
          <a:off x="0" y="0"/>
          <a:ext cx="0" cy="0"/>
          <a:chOff x="0" y="0"/>
          <a:chExt cx="0" cy="0"/>
        </a:xfrm>
      </p:grpSpPr>
      <p:sp>
        <p:nvSpPr>
          <p:cNvPr id="76" name="Google Shape;76;p49"/>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grpSp>
        <p:nvGrpSpPr>
          <p:cNvPr id="77" name="Google Shape;77;p49"/>
          <p:cNvGrpSpPr/>
          <p:nvPr/>
        </p:nvGrpSpPr>
        <p:grpSpPr>
          <a:xfrm>
            <a:off x="16932" y="6211887"/>
            <a:ext cx="12191999" cy="658812"/>
            <a:chOff x="12700" y="6211407"/>
            <a:chExt cx="9144377" cy="659292"/>
          </a:xfrm>
        </p:grpSpPr>
        <p:sp>
          <p:nvSpPr>
            <p:cNvPr id="78" name="Google Shape;78;p49"/>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9" name="Google Shape;79;p49"/>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0" name="Google Shape;80;p49"/>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1" name="Google Shape;81;p49"/>
            <p:cNvSpPr txBox="1"/>
            <p:nvPr/>
          </p:nvSpPr>
          <p:spPr>
            <a:xfrm>
              <a:off x="673127" y="6211407"/>
              <a:ext cx="1752671" cy="368567"/>
            </a:xfrm>
            <a:prstGeom prst="rect">
              <a:avLst/>
            </a:prstGeom>
            <a:noFill/>
            <a:ln>
              <a:noFill/>
            </a:ln>
            <a:effectLst>
              <a:outerShdw blurRad="44450" rotWithShape="0" algn="tl" dir="2700000" dist="38100">
                <a:srgbClr val="008000"/>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50"/>
                <a:buFont typeface="Calibri"/>
                <a:buNone/>
              </a:pPr>
              <a:r>
                <a:rPr b="0" i="0" lang="en-US" sz="1800" u="none" cap="none" strike="noStrike">
                  <a:solidFill>
                    <a:schemeClr val="lt1"/>
                  </a:solidFill>
                  <a:latin typeface="Calibri"/>
                  <a:ea typeface="Calibri"/>
                  <a:cs typeface="Calibri"/>
                  <a:sym typeface="Calibri"/>
                </a:rPr>
                <a:t>MO SW-PBS</a:t>
              </a:r>
              <a:endParaRPr b="0" i="0" sz="1400" u="none" cap="none" strike="noStrike">
                <a:solidFill>
                  <a:srgbClr val="000000"/>
                </a:solidFill>
                <a:latin typeface="Arial"/>
                <a:ea typeface="Arial"/>
                <a:cs typeface="Arial"/>
                <a:sym typeface="Arial"/>
              </a:endParaRPr>
            </a:p>
          </p:txBody>
        </p:sp>
      </p:grpSp>
      <p:sp>
        <p:nvSpPr>
          <p:cNvPr id="82" name="Google Shape;82;p49"/>
          <p:cNvSpPr/>
          <p:nvPr/>
        </p:nvSpPr>
        <p:spPr>
          <a:xfrm>
            <a:off x="4656667" y="4505325"/>
            <a:ext cx="2709333" cy="1198562"/>
          </a:xfrm>
          <a:custGeom>
            <a:rect b="b" l="l" r="r" t="t"/>
            <a:pathLst>
              <a:path extrusionOk="0" h="120000" w="120000">
                <a:moveTo>
                  <a:pt x="0" y="0"/>
                </a:moveTo>
                <a:lnTo>
                  <a:pt x="120000" y="0"/>
                </a:lnTo>
                <a:lnTo>
                  <a:pt x="120000" y="120000"/>
                </a:lnTo>
                <a:lnTo>
                  <a:pt x="0" y="120000"/>
                </a:lnTo>
                <a:close/>
                <a:moveTo>
                  <a:pt x="33457" y="36999"/>
                </a:moveTo>
                <a:lnTo>
                  <a:pt x="33457" y="54812"/>
                </a:lnTo>
                <a:lnTo>
                  <a:pt x="37032" y="54812"/>
                </a:lnTo>
                <a:lnTo>
                  <a:pt x="38138" y="52779"/>
                </a:lnTo>
                <a:lnTo>
                  <a:pt x="39171" y="52779"/>
                </a:lnTo>
                <a:lnTo>
                  <a:pt x="39171" y="79966"/>
                </a:lnTo>
                <a:lnTo>
                  <a:pt x="75262" y="79966"/>
                </a:lnTo>
                <a:lnTo>
                  <a:pt x="75262" y="70591"/>
                </a:lnTo>
                <a:lnTo>
                  <a:pt x="80976" y="70591"/>
                </a:lnTo>
                <a:lnTo>
                  <a:pt x="84073" y="75750"/>
                </a:lnTo>
                <a:lnTo>
                  <a:pt x="86542" y="75750"/>
                </a:lnTo>
                <a:lnTo>
                  <a:pt x="86542" y="42625"/>
                </a:lnTo>
                <a:lnTo>
                  <a:pt x="84073" y="42625"/>
                </a:lnTo>
                <a:lnTo>
                  <a:pt x="81934" y="46216"/>
                </a:lnTo>
                <a:lnTo>
                  <a:pt x="75262" y="46216"/>
                </a:lnTo>
                <a:lnTo>
                  <a:pt x="75262" y="42625"/>
                </a:lnTo>
                <a:lnTo>
                  <a:pt x="73160" y="38875"/>
                </a:lnTo>
                <a:lnTo>
                  <a:pt x="38138" y="38875"/>
                </a:lnTo>
                <a:lnTo>
                  <a:pt x="37032" y="36999"/>
                </a:lnTo>
                <a:close/>
              </a:path>
              <a:path extrusionOk="0" fill="darken" h="120000" w="120000">
                <a:moveTo>
                  <a:pt x="33457" y="36999"/>
                </a:moveTo>
                <a:lnTo>
                  <a:pt x="33457" y="54812"/>
                </a:lnTo>
                <a:lnTo>
                  <a:pt x="37032" y="54812"/>
                </a:lnTo>
                <a:lnTo>
                  <a:pt x="38138" y="52779"/>
                </a:lnTo>
                <a:lnTo>
                  <a:pt x="39171" y="52779"/>
                </a:lnTo>
                <a:lnTo>
                  <a:pt x="39171" y="79966"/>
                </a:lnTo>
                <a:lnTo>
                  <a:pt x="75262" y="79966"/>
                </a:lnTo>
                <a:lnTo>
                  <a:pt x="75262" y="70591"/>
                </a:lnTo>
                <a:lnTo>
                  <a:pt x="80976" y="70591"/>
                </a:lnTo>
                <a:lnTo>
                  <a:pt x="84073" y="75750"/>
                </a:lnTo>
                <a:lnTo>
                  <a:pt x="86542" y="75750"/>
                </a:lnTo>
                <a:lnTo>
                  <a:pt x="86542" y="42625"/>
                </a:lnTo>
                <a:lnTo>
                  <a:pt x="84073" y="42625"/>
                </a:lnTo>
                <a:lnTo>
                  <a:pt x="81934" y="46216"/>
                </a:lnTo>
                <a:lnTo>
                  <a:pt x="75262" y="46216"/>
                </a:lnTo>
                <a:lnTo>
                  <a:pt x="75262" y="42625"/>
                </a:lnTo>
                <a:lnTo>
                  <a:pt x="73160" y="38875"/>
                </a:lnTo>
                <a:lnTo>
                  <a:pt x="38138" y="38875"/>
                </a:lnTo>
                <a:lnTo>
                  <a:pt x="37032" y="36999"/>
                </a:lnTo>
                <a:close/>
              </a:path>
              <a:path extrusionOk="0" fill="none" h="120000" w="120000">
                <a:moveTo>
                  <a:pt x="33457" y="36999"/>
                </a:moveTo>
                <a:lnTo>
                  <a:pt x="37032" y="36999"/>
                </a:lnTo>
                <a:lnTo>
                  <a:pt x="38138" y="38875"/>
                </a:lnTo>
                <a:lnTo>
                  <a:pt x="73160" y="38875"/>
                </a:lnTo>
                <a:lnTo>
                  <a:pt x="75262" y="42625"/>
                </a:lnTo>
                <a:lnTo>
                  <a:pt x="75262" y="46216"/>
                </a:lnTo>
                <a:lnTo>
                  <a:pt x="81934" y="46216"/>
                </a:lnTo>
                <a:lnTo>
                  <a:pt x="84073" y="42625"/>
                </a:lnTo>
                <a:lnTo>
                  <a:pt x="86542" y="42625"/>
                </a:lnTo>
                <a:lnTo>
                  <a:pt x="86542" y="75750"/>
                </a:lnTo>
                <a:lnTo>
                  <a:pt x="84073" y="75750"/>
                </a:lnTo>
                <a:lnTo>
                  <a:pt x="80976" y="70591"/>
                </a:lnTo>
                <a:lnTo>
                  <a:pt x="75262" y="70591"/>
                </a:lnTo>
                <a:lnTo>
                  <a:pt x="75262" y="79966"/>
                </a:lnTo>
                <a:lnTo>
                  <a:pt x="39171" y="79966"/>
                </a:lnTo>
                <a:lnTo>
                  <a:pt x="39171" y="52779"/>
                </a:lnTo>
                <a:lnTo>
                  <a:pt x="38138" y="52779"/>
                </a:lnTo>
                <a:lnTo>
                  <a:pt x="37032" y="54812"/>
                </a:lnTo>
                <a:lnTo>
                  <a:pt x="33457" y="54812"/>
                </a:lnTo>
                <a:close/>
              </a:path>
              <a:path extrusionOk="0" fill="none" h="120000" w="120000">
                <a:moveTo>
                  <a:pt x="0" y="0"/>
                </a:moveTo>
                <a:lnTo>
                  <a:pt x="120000" y="0"/>
                </a:lnTo>
                <a:lnTo>
                  <a:pt x="120000" y="120000"/>
                </a:lnTo>
                <a:lnTo>
                  <a:pt x="0" y="120000"/>
                </a:lnTo>
                <a:close/>
              </a:path>
            </a:pathLst>
          </a:custGeom>
          <a:solidFill>
            <a:srgbClr val="C2D59B"/>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3" name="Google Shape;83;p49"/>
          <p:cNvSpPr txBox="1"/>
          <p:nvPr>
            <p:ph idx="1" type="body"/>
          </p:nvPr>
        </p:nvSpPr>
        <p:spPr>
          <a:xfrm>
            <a:off x="609600" y="1600201"/>
            <a:ext cx="10972800" cy="4525963"/>
          </a:xfrm>
          <a:prstGeom prst="rect">
            <a:avLst/>
          </a:prstGeom>
          <a:noFill/>
          <a:ln>
            <a:noFill/>
          </a:ln>
        </p:spPr>
        <p:txBody>
          <a:bodyPr anchorCtr="0" anchor="t" bIns="91425" lIns="91425" spcFirstLastPara="1" rIns="91425" wrap="square" tIns="91425">
            <a:noAutofit/>
          </a:bodyPr>
          <a:lstStyle>
            <a:lvl1pPr indent="-431800" lvl="0" marL="457200" marR="0" algn="l">
              <a:lnSpc>
                <a:spcPct val="100000"/>
              </a:lnSpc>
              <a:spcBef>
                <a:spcPts val="640"/>
              </a:spcBef>
              <a:spcAft>
                <a:spcPts val="0"/>
              </a:spcAft>
              <a:buClr>
                <a:srgbClr val="FF0000"/>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rgbClr val="FF0000"/>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rgbClr val="FF0000"/>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rgbClr val="FF0000"/>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rgbClr val="FF0000"/>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4" name="Shape 84"/>
        <p:cNvGrpSpPr/>
        <p:nvPr/>
      </p:nvGrpSpPr>
      <p:grpSpPr>
        <a:xfrm>
          <a:off x="0" y="0"/>
          <a:ext cx="0" cy="0"/>
          <a:chOff x="0" y="0"/>
          <a:chExt cx="0" cy="0"/>
        </a:xfrm>
      </p:grpSpPr>
      <p:sp>
        <p:nvSpPr>
          <p:cNvPr id="85" name="Google Shape;85;p50"/>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86" name="Google Shape;86;p50"/>
          <p:cNvSpPr txBox="1"/>
          <p:nvPr>
            <p:ph idx="1" type="body"/>
          </p:nvPr>
        </p:nvSpPr>
        <p:spPr>
          <a:xfrm>
            <a:off x="1363133" y="1417637"/>
            <a:ext cx="10972800" cy="4525961"/>
          </a:xfrm>
          <a:prstGeom prst="rect">
            <a:avLst/>
          </a:prstGeom>
          <a:noFill/>
          <a:ln>
            <a:noFill/>
          </a:ln>
        </p:spPr>
        <p:txBody>
          <a:bodyPr anchorCtr="0" anchor="t" bIns="91425" lIns="91425" spcFirstLastPara="1" rIns="91425" wrap="square" tIns="91425">
            <a:noAutofit/>
          </a:bodyPr>
          <a:lstStyle>
            <a:lvl1pPr indent="-431800" lvl="0" marL="457200" marR="0" algn="l">
              <a:lnSpc>
                <a:spcPct val="100000"/>
              </a:lnSpc>
              <a:spcBef>
                <a:spcPts val="640"/>
              </a:spcBef>
              <a:spcAft>
                <a:spcPts val="0"/>
              </a:spcAft>
              <a:buClr>
                <a:srgbClr val="FF0000"/>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rgbClr val="FF0000"/>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rgbClr val="FF0000"/>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rgbClr val="FF0000"/>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rgbClr val="FF0000"/>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grpSp>
        <p:nvGrpSpPr>
          <p:cNvPr id="87" name="Google Shape;87;p50"/>
          <p:cNvGrpSpPr/>
          <p:nvPr/>
        </p:nvGrpSpPr>
        <p:grpSpPr>
          <a:xfrm>
            <a:off x="16934" y="6211407"/>
            <a:ext cx="12192503" cy="659292"/>
            <a:chOff x="12700" y="6211407"/>
            <a:chExt cx="9144377" cy="659292"/>
          </a:xfrm>
        </p:grpSpPr>
        <p:sp>
          <p:nvSpPr>
            <p:cNvPr id="88" name="Google Shape;88;p50"/>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9" name="Google Shape;89;p50"/>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0" name="Google Shape;90;p50"/>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1" name="Google Shape;91;p50"/>
            <p:cNvSpPr txBox="1"/>
            <p:nvPr/>
          </p:nvSpPr>
          <p:spPr>
            <a:xfrm>
              <a:off x="673595" y="6211407"/>
              <a:ext cx="1752104" cy="369332"/>
            </a:xfrm>
            <a:prstGeom prst="rect">
              <a:avLst/>
            </a:prstGeom>
            <a:noFill/>
            <a:ln>
              <a:noFill/>
            </a:ln>
            <a:effectLst>
              <a:outerShdw blurRad="44450" rotWithShape="0" algn="tl" dir="2700000" dist="38100">
                <a:srgbClr val="008000"/>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50"/>
                <a:buFont typeface="Calibri"/>
                <a:buNone/>
              </a:pPr>
              <a:r>
                <a:rPr b="0" i="0" lang="en-US" sz="1800" u="none" cap="none" strike="noStrike">
                  <a:solidFill>
                    <a:schemeClr val="lt1"/>
                  </a:solidFill>
                  <a:latin typeface="Calibri"/>
                  <a:ea typeface="Calibri"/>
                  <a:cs typeface="Calibri"/>
                  <a:sym typeface="Calibri"/>
                </a:rPr>
                <a:t>MO SW-PBS</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92" name="Shape 92"/>
        <p:cNvGrpSpPr/>
        <p:nvPr/>
      </p:nvGrpSpPr>
      <p:grpSpPr>
        <a:xfrm>
          <a:off x="0" y="0"/>
          <a:ext cx="0" cy="0"/>
          <a:chOff x="0" y="0"/>
          <a:chExt cx="0" cy="0"/>
        </a:xfrm>
      </p:grpSpPr>
      <p:sp>
        <p:nvSpPr>
          <p:cNvPr id="93" name="Google Shape;93;p51"/>
          <p:cNvSpPr txBox="1"/>
          <p:nvPr>
            <p:ph type="title"/>
          </p:nvPr>
        </p:nvSpPr>
        <p:spPr>
          <a:xfrm>
            <a:off x="609600" y="274638"/>
            <a:ext cx="10972800" cy="969961"/>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94" name="Google Shape;94;p51"/>
          <p:cNvSpPr txBox="1"/>
          <p:nvPr>
            <p:ph idx="1" type="body"/>
          </p:nvPr>
        </p:nvSpPr>
        <p:spPr>
          <a:xfrm>
            <a:off x="609600" y="1117600"/>
            <a:ext cx="10972800" cy="5088590"/>
          </a:xfrm>
          <a:prstGeom prst="rect">
            <a:avLst/>
          </a:prstGeom>
          <a:noFill/>
          <a:ln>
            <a:noFill/>
          </a:ln>
        </p:spPr>
        <p:txBody>
          <a:bodyPr anchorCtr="0" anchor="t" bIns="91425" lIns="91425" spcFirstLastPara="1" rIns="91425" wrap="square" tIns="91425">
            <a:noAutofit/>
          </a:bodyPr>
          <a:lstStyle>
            <a:lvl1pPr indent="-431800" lvl="0" marL="457200" marR="0" algn="l">
              <a:lnSpc>
                <a:spcPct val="100000"/>
              </a:lnSpc>
              <a:spcBef>
                <a:spcPts val="640"/>
              </a:spcBef>
              <a:spcAft>
                <a:spcPts val="0"/>
              </a:spcAft>
              <a:buClr>
                <a:srgbClr val="FF0000"/>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rgbClr val="FF0000"/>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rgbClr val="FF0000"/>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rgbClr val="FF0000"/>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rgbClr val="FF0000"/>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grpSp>
        <p:nvGrpSpPr>
          <p:cNvPr id="95" name="Google Shape;95;p51"/>
          <p:cNvGrpSpPr/>
          <p:nvPr/>
        </p:nvGrpSpPr>
        <p:grpSpPr>
          <a:xfrm>
            <a:off x="16932" y="6211887"/>
            <a:ext cx="12191999" cy="658812"/>
            <a:chOff x="12700" y="6211407"/>
            <a:chExt cx="9144377" cy="659292"/>
          </a:xfrm>
        </p:grpSpPr>
        <p:sp>
          <p:nvSpPr>
            <p:cNvPr id="96" name="Google Shape;96;p51"/>
            <p:cNvSpPr/>
            <p:nvPr/>
          </p:nvSpPr>
          <p:spPr>
            <a:xfrm>
              <a:off x="12700" y="6756656"/>
              <a:ext cx="9144000" cy="114043"/>
            </a:xfrm>
            <a:prstGeom prst="rect">
              <a:avLst/>
            </a:prstGeom>
            <a:gradFill>
              <a:gsLst>
                <a:gs pos="0">
                  <a:srgbClr val="FF0000"/>
                </a:gs>
                <a:gs pos="100000">
                  <a:srgbClr val="FFFFFF"/>
                </a:gs>
              </a:gsLst>
              <a:path path="circle">
                <a:fillToRect b="100%" l="100%" r="0%" t="0%"/>
              </a:path>
              <a:tileRect b="0%" l="0%" r="-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7" name="Google Shape;97;p51"/>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8" name="Google Shape;98;p51"/>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b="0%" l="100%" r="0%" t="100%"/>
              </a:path>
              <a:tileRect b="-100%" l="0%" r="-100%" t="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9" name="Google Shape;99;p51"/>
            <p:cNvSpPr txBox="1"/>
            <p:nvPr/>
          </p:nvSpPr>
          <p:spPr>
            <a:xfrm>
              <a:off x="673127" y="6211407"/>
              <a:ext cx="1752671" cy="368567"/>
            </a:xfrm>
            <a:prstGeom prst="rect">
              <a:avLst/>
            </a:prstGeom>
            <a:noFill/>
            <a:ln>
              <a:noFill/>
            </a:ln>
            <a:effectLst>
              <a:outerShdw blurRad="44450" rotWithShape="0" algn="tl" dir="2700000" dist="38100">
                <a:srgbClr val="008000"/>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450"/>
                <a:buFont typeface="Calibri"/>
                <a:buNone/>
              </a:pPr>
              <a:r>
                <a:rPr b="0" i="0" lang="en-US" sz="1800" u="none" cap="none" strike="noStrike">
                  <a:solidFill>
                    <a:schemeClr val="lt1"/>
                  </a:solidFill>
                  <a:latin typeface="Calibri"/>
                  <a:ea typeface="Calibri"/>
                  <a:cs typeface="Calibri"/>
                  <a:sym typeface="Calibri"/>
                </a:rPr>
                <a:t>MO SW-PBS</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type="objTx">
  <p:cSld name="OBJECT_WITH_CAPTION_TEXT">
    <p:spTree>
      <p:nvGrpSpPr>
        <p:cNvPr id="100" name="Shape 100"/>
        <p:cNvGrpSpPr/>
        <p:nvPr/>
      </p:nvGrpSpPr>
      <p:grpSpPr>
        <a:xfrm>
          <a:off x="0" y="0"/>
          <a:ext cx="0" cy="0"/>
          <a:chOff x="0" y="0"/>
          <a:chExt cx="0" cy="0"/>
        </a:xfrm>
      </p:grpSpPr>
      <p:sp>
        <p:nvSpPr>
          <p:cNvPr id="101" name="Google Shape;101;p52"/>
          <p:cNvSpPr txBox="1"/>
          <p:nvPr>
            <p:ph type="title"/>
          </p:nvPr>
        </p:nvSpPr>
        <p:spPr>
          <a:xfrm>
            <a:off x="609601" y="273051"/>
            <a:ext cx="4011084" cy="116204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02" name="Google Shape;102;p52"/>
          <p:cNvSpPr txBox="1"/>
          <p:nvPr>
            <p:ph idx="1" type="body"/>
          </p:nvPr>
        </p:nvSpPr>
        <p:spPr>
          <a:xfrm>
            <a:off x="4766733" y="273050"/>
            <a:ext cx="6815667" cy="5853112"/>
          </a:xfrm>
          <a:prstGeom prst="rect">
            <a:avLst/>
          </a:prstGeom>
          <a:noFill/>
          <a:ln>
            <a:noFill/>
          </a:ln>
        </p:spPr>
        <p:txBody>
          <a:bodyPr anchorCtr="0" anchor="t" bIns="91425" lIns="91425" spcFirstLastPara="1" rIns="91425" wrap="square" tIns="91425">
            <a:noAutofit/>
          </a:bodyPr>
          <a:lstStyle>
            <a:lvl1pPr indent="-431800" lvl="0" marL="457200" marR="0" algn="l">
              <a:lnSpc>
                <a:spcPct val="100000"/>
              </a:lnSpc>
              <a:spcBef>
                <a:spcPts val="640"/>
              </a:spcBef>
              <a:spcAft>
                <a:spcPts val="0"/>
              </a:spcAft>
              <a:buClr>
                <a:srgbClr val="FF0000"/>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rgbClr val="FF0000"/>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rgbClr val="FF0000"/>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rgbClr val="FF0000"/>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rgbClr val="FF0000"/>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3" name="Google Shape;103;p52"/>
          <p:cNvSpPr txBox="1"/>
          <p:nvPr>
            <p:ph idx="2" type="body"/>
          </p:nvPr>
        </p:nvSpPr>
        <p:spPr>
          <a:xfrm>
            <a:off x="609601" y="1435101"/>
            <a:ext cx="4011084" cy="4691063"/>
          </a:xfrm>
          <a:prstGeom prst="rect">
            <a:avLst/>
          </a:prstGeom>
          <a:noFill/>
          <a:ln>
            <a:noFill/>
          </a:ln>
        </p:spPr>
        <p:txBody>
          <a:bodyPr anchorCtr="0" anchor="t" bIns="91425" lIns="91425" spcFirstLastPara="1" rIns="91425" wrap="square" tIns="91425">
            <a:noAutofit/>
          </a:bodyPr>
          <a:lstStyle>
            <a:lvl1pPr indent="-228600" lvl="0" marL="457200" marR="0" algn="l">
              <a:lnSpc>
                <a:spcPct val="100000"/>
              </a:lnSpc>
              <a:spcBef>
                <a:spcPts val="280"/>
              </a:spcBef>
              <a:spcAft>
                <a:spcPts val="0"/>
              </a:spcAft>
              <a:buClr>
                <a:srgbClr val="FF0000"/>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algn="l">
              <a:lnSpc>
                <a:spcPct val="100000"/>
              </a:lnSpc>
              <a:spcBef>
                <a:spcPts val="240"/>
              </a:spcBef>
              <a:spcAft>
                <a:spcPts val="0"/>
              </a:spcAft>
              <a:buClr>
                <a:srgbClr val="FF0000"/>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algn="l">
              <a:lnSpc>
                <a:spcPct val="100000"/>
              </a:lnSpc>
              <a:spcBef>
                <a:spcPts val="200"/>
              </a:spcBef>
              <a:spcAft>
                <a:spcPts val="0"/>
              </a:spcAft>
              <a:buClr>
                <a:srgbClr val="FF0000"/>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algn="l">
              <a:lnSpc>
                <a:spcPct val="100000"/>
              </a:lnSpc>
              <a:spcBef>
                <a:spcPts val="180"/>
              </a:spcBef>
              <a:spcAft>
                <a:spcPts val="0"/>
              </a:spcAft>
              <a:buClr>
                <a:srgbClr val="FF0000"/>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algn="l">
              <a:lnSpc>
                <a:spcPct val="100000"/>
              </a:lnSpc>
              <a:spcBef>
                <a:spcPts val="180"/>
              </a:spcBef>
              <a:spcAft>
                <a:spcPts val="0"/>
              </a:spcAft>
              <a:buClr>
                <a:srgbClr val="FF0000"/>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04" name="Google Shape;104;p52"/>
          <p:cNvSpPr txBox="1"/>
          <p:nvPr>
            <p:ph idx="10" type="dt"/>
          </p:nvPr>
        </p:nvSpPr>
        <p:spPr>
          <a:xfrm>
            <a:off x="609600" y="6356351"/>
            <a:ext cx="2844799" cy="365125"/>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05" name="Google Shape;105;p52"/>
          <p:cNvSpPr txBox="1"/>
          <p:nvPr>
            <p:ph idx="11" type="ftr"/>
          </p:nvPr>
        </p:nvSpPr>
        <p:spPr>
          <a:xfrm>
            <a:off x="4165600" y="6356351"/>
            <a:ext cx="3860800" cy="365125"/>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06" name="Google Shape;106;p52"/>
          <p:cNvSpPr txBox="1"/>
          <p:nvPr>
            <p:ph idx="12" type="sldNum"/>
          </p:nvPr>
        </p:nvSpPr>
        <p:spPr>
          <a:xfrm>
            <a:off x="8737601" y="6356351"/>
            <a:ext cx="2844799"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chemeClr val="dk1"/>
              </a:buClr>
              <a:buSzPts val="450"/>
              <a:buFont typeface="Calibri"/>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chemeClr val="dk1"/>
              </a:buClr>
              <a:buSzPts val="450"/>
              <a:buFont typeface="Calibri"/>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chemeClr val="dk1"/>
              </a:buClr>
              <a:buSzPts val="450"/>
              <a:buFont typeface="Calibri"/>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chemeClr val="dk1"/>
              </a:buClr>
              <a:buSzPts val="450"/>
              <a:buFont typeface="Calibri"/>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chemeClr val="dk1"/>
              </a:buClr>
              <a:buSzPts val="450"/>
              <a:buFont typeface="Calibri"/>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chemeClr val="dk1"/>
              </a:buClr>
              <a:buSzPts val="450"/>
              <a:buFont typeface="Calibri"/>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chemeClr val="dk1"/>
              </a:buClr>
              <a:buSzPts val="450"/>
              <a:buFont typeface="Calibri"/>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chemeClr val="dk1"/>
              </a:buClr>
              <a:buSzPts val="450"/>
              <a:buFont typeface="Calibri"/>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chemeClr val="dk1"/>
              </a:buClr>
              <a:buSzPts val="450"/>
              <a:buFont typeface="Calibri"/>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9"/>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39"/>
          <p:cNvSpPr txBox="1"/>
          <p:nvPr>
            <p:ph idx="1" type="body"/>
          </p:nvPr>
        </p:nvSpPr>
        <p:spPr>
          <a:xfrm>
            <a:off x="609600" y="1600201"/>
            <a:ext cx="10972800" cy="4525963"/>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FF0000"/>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rgbClr val="FF0000"/>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rgbClr val="FF0000"/>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rgbClr val="FF0000"/>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rgbClr val="FF0000"/>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hyperlink" Target="https://vimeo.com/174282791" TargetMode="External"/><Relationship Id="rId4" Type="http://schemas.openxmlformats.org/officeDocument/2006/relationships/image" Target="../media/image13.jpg"/><Relationship Id="rId5" Type="http://schemas.openxmlformats.org/officeDocument/2006/relationships/hyperlink" Target="https://vimeo.com/174282791" TargetMode="External"/><Relationship Id="rId6" Type="http://schemas.openxmlformats.org/officeDocument/2006/relationships/hyperlink" Target="https://vimeo.com/174282791" TargetMode="External"/><Relationship Id="rId7" Type="http://schemas.openxmlformats.org/officeDocument/2006/relationships/hyperlink" Target="https://vimeo.com/174282791"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1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9.pn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2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9.png"/><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9.png"/><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1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3.png"/><Relationship Id="rId4" Type="http://schemas.openxmlformats.org/officeDocument/2006/relationships/hyperlink" Target="https://pbismissouri.org/" TargetMode="External"/><Relationship Id="rId5" Type="http://schemas.openxmlformats.org/officeDocument/2006/relationships/image" Target="../media/image19.png"/><Relationship Id="rId6" Type="http://schemas.openxmlformats.org/officeDocument/2006/relationships/hyperlink" Target="https://www.facebook.com/moswpbs" TargetMode="External"/><Relationship Id="rId7" Type="http://schemas.openxmlformats.org/officeDocument/2006/relationships/image" Target="../media/image22.png"/><Relationship Id="rId8" Type="http://schemas.openxmlformats.org/officeDocument/2006/relationships/hyperlink" Target="https://www.instagram.com/moswpb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
          <p:cNvSpPr txBox="1"/>
          <p:nvPr>
            <p:ph type="ctrTitle"/>
          </p:nvPr>
        </p:nvSpPr>
        <p:spPr>
          <a:xfrm>
            <a:off x="2145600" y="347052"/>
            <a:ext cx="7772400" cy="1470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1100"/>
              <a:buFont typeface="Arial"/>
              <a:buNone/>
            </a:pPr>
            <a:r>
              <a:rPr b="1" lang="en-US"/>
              <a:t>T1C8L2 Classroom</a:t>
            </a:r>
            <a:endParaRPr b="1"/>
          </a:p>
          <a:p>
            <a:pPr indent="0" lvl="0" marL="0" rtl="0" algn="ctr">
              <a:lnSpc>
                <a:spcPct val="100000"/>
              </a:lnSpc>
              <a:spcBef>
                <a:spcPts val="0"/>
              </a:spcBef>
              <a:spcAft>
                <a:spcPts val="0"/>
              </a:spcAft>
              <a:buSzPts val="900"/>
              <a:buNone/>
            </a:pPr>
            <a:r>
              <a:rPr b="1" lang="en-US"/>
              <a:t>Procedures and Routines</a:t>
            </a:r>
            <a:endParaRPr b="1"/>
          </a:p>
        </p:txBody>
      </p:sp>
      <p:sp>
        <p:nvSpPr>
          <p:cNvPr id="112" name="Google Shape;112;p1"/>
          <p:cNvSpPr txBox="1"/>
          <p:nvPr/>
        </p:nvSpPr>
        <p:spPr>
          <a:xfrm>
            <a:off x="2989950" y="1762700"/>
            <a:ext cx="6212100" cy="9375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dk1"/>
              </a:buClr>
              <a:buSzPts val="1100"/>
              <a:buFont typeface="Arial"/>
              <a:buNone/>
            </a:pPr>
            <a:r>
              <a:rPr b="1" i="0" lang="en-US" sz="2400" u="none" cap="none" strike="noStrike">
                <a:solidFill>
                  <a:srgbClr val="FF0000"/>
                </a:solidFill>
                <a:latin typeface="Calibri"/>
                <a:ea typeface="Calibri"/>
                <a:cs typeface="Calibri"/>
                <a:sym typeface="Calibri"/>
              </a:rPr>
              <a:t>Tier 1 Effective Teaching &amp; Learning Practices </a:t>
            </a:r>
            <a:r>
              <a:rPr b="0" i="0" lang="en-US" sz="2400" u="none" cap="none" strike="noStrike">
                <a:solidFill>
                  <a:schemeClr val="dk1"/>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100"/>
              <a:buFont typeface="Arial"/>
              <a:buNone/>
            </a:pPr>
            <a:r>
              <a:rPr b="1" i="0" lang="en-US" sz="2400" u="none" cap="none" strike="noStrike">
                <a:solidFill>
                  <a:srgbClr val="FF0000"/>
                </a:solidFill>
                <a:latin typeface="Calibri"/>
                <a:ea typeface="Calibri"/>
                <a:cs typeface="Calibri"/>
                <a:sym typeface="Calibri"/>
              </a:rPr>
              <a:t>(ETLPs) for the Classroom </a:t>
            </a:r>
            <a:endParaRPr b="1" i="0" sz="2400" u="none" cap="none" strike="noStrike">
              <a:solidFill>
                <a:srgbClr val="FF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4400"/>
              <a:buFont typeface="Calibri"/>
              <a:buNone/>
            </a:pPr>
            <a:r>
              <a:rPr b="1" lang="en-US"/>
              <a:t>Lesson Description</a:t>
            </a:r>
            <a:endParaRPr b="1"/>
          </a:p>
        </p:txBody>
      </p:sp>
      <p:sp>
        <p:nvSpPr>
          <p:cNvPr id="119" name="Google Shape;119;p2"/>
          <p:cNvSpPr txBox="1"/>
          <p:nvPr>
            <p:ph idx="1" type="body"/>
          </p:nvPr>
        </p:nvSpPr>
        <p:spPr>
          <a:xfrm>
            <a:off x="609600" y="1600201"/>
            <a:ext cx="10972800" cy="4525963"/>
          </a:xfrm>
          <a:prstGeom prst="rect">
            <a:avLst/>
          </a:prstGeom>
          <a:noFill/>
          <a:ln>
            <a:noFill/>
          </a:ln>
        </p:spPr>
        <p:txBody>
          <a:bodyPr anchorCtr="0" anchor="t" bIns="91425" lIns="91425" spcFirstLastPara="1" rIns="91425" wrap="square" tIns="91425">
            <a:noAutofit/>
          </a:bodyPr>
          <a:lstStyle/>
          <a:p>
            <a:pPr indent="-431800" lvl="0" marL="457200" marR="0" rtl="0" algn="l">
              <a:lnSpc>
                <a:spcPct val="100000"/>
              </a:lnSpc>
              <a:spcBef>
                <a:spcPts val="640"/>
              </a:spcBef>
              <a:spcAft>
                <a:spcPts val="0"/>
              </a:spcAft>
              <a:buSzPts val="3200"/>
              <a:buChar char="•"/>
            </a:pPr>
            <a:r>
              <a:rPr lang="en-US"/>
              <a:t>This session focuses on the importance of explicitly teaching classroom procedures and routines to maximize instructional time and support positive student behavior. </a:t>
            </a:r>
            <a:endParaRPr/>
          </a:p>
          <a:p>
            <a:pPr indent="-228600" lvl="0" marL="457200" marR="0" rtl="0" algn="l">
              <a:lnSpc>
                <a:spcPct val="100000"/>
              </a:lnSpc>
              <a:spcBef>
                <a:spcPts val="640"/>
              </a:spcBef>
              <a:spcAft>
                <a:spcPts val="0"/>
              </a:spcAft>
              <a:buClr>
                <a:srgbClr val="FF0000"/>
              </a:buClr>
              <a:buSzPts val="3200"/>
              <a:buFont typeface="Arial"/>
              <a:buNone/>
            </a:pPr>
            <a:r>
              <a:t/>
            </a:r>
            <a:endParaRPr/>
          </a:p>
          <a:p>
            <a:pPr indent="-431800" lvl="0" marL="457200" marR="0" rtl="0" algn="l">
              <a:lnSpc>
                <a:spcPct val="100000"/>
              </a:lnSpc>
              <a:spcBef>
                <a:spcPts val="640"/>
              </a:spcBef>
              <a:spcAft>
                <a:spcPts val="0"/>
              </a:spcAft>
              <a:buSzPts val="3200"/>
              <a:buChar char="•"/>
            </a:pPr>
            <a:r>
              <a:rPr lang="en-US"/>
              <a:t>Participants will reflect on their current practices, identify key routines, and explore strategies for modeling, practicing, and reinforcing expectations, so students can perform them independently and consistently.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3"/>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400"/>
              <a:buNone/>
            </a:pPr>
            <a:r>
              <a:rPr b="1" lang="en-US"/>
              <a:t>Working Agreements</a:t>
            </a:r>
            <a:endParaRPr/>
          </a:p>
        </p:txBody>
      </p:sp>
      <p:sp>
        <p:nvSpPr>
          <p:cNvPr id="125" name="Google Shape;125;p3"/>
          <p:cNvSpPr txBox="1"/>
          <p:nvPr>
            <p:ph idx="1" type="body"/>
          </p:nvPr>
        </p:nvSpPr>
        <p:spPr>
          <a:xfrm>
            <a:off x="609600" y="1266276"/>
            <a:ext cx="10972800" cy="4526100"/>
          </a:xfrm>
          <a:prstGeom prst="rect">
            <a:avLst/>
          </a:prstGeom>
          <a:noFill/>
          <a:ln>
            <a:noFill/>
          </a:ln>
        </p:spPr>
        <p:txBody>
          <a:bodyPr anchorCtr="0" anchor="t" bIns="91425" lIns="91425" spcFirstLastPara="1" rIns="91425" wrap="square" tIns="91425">
            <a:noAutofit/>
          </a:bodyPr>
          <a:lstStyle/>
          <a:p>
            <a:pPr indent="0" lvl="0" marL="342900" rtl="0" algn="l">
              <a:lnSpc>
                <a:spcPct val="115000"/>
              </a:lnSpc>
              <a:spcBef>
                <a:spcPts val="600"/>
              </a:spcBef>
              <a:spcAft>
                <a:spcPts val="0"/>
              </a:spcAft>
              <a:buClr>
                <a:schemeClr val="dk1"/>
              </a:buClr>
              <a:buSzPts val="1100"/>
              <a:buFont typeface="Arial"/>
              <a:buNone/>
            </a:pPr>
            <a:r>
              <a:rPr b="1" lang="en-US" sz="2600"/>
              <a:t>Be Respectful</a:t>
            </a:r>
            <a:endParaRPr b="1" sz="2600"/>
          </a:p>
          <a:p>
            <a:pPr indent="-368300" lvl="0" marL="457200" rtl="0" algn="l">
              <a:lnSpc>
                <a:spcPct val="115000"/>
              </a:lnSpc>
              <a:spcBef>
                <a:spcPts val="500"/>
              </a:spcBef>
              <a:spcAft>
                <a:spcPts val="0"/>
              </a:spcAft>
              <a:buClr>
                <a:schemeClr val="dk1"/>
              </a:buClr>
              <a:buSzPts val="2200"/>
              <a:buChar char="●"/>
            </a:pPr>
            <a:r>
              <a:rPr lang="en-US" sz="2200"/>
              <a:t>Be an active listener—open to new ideas</a:t>
            </a:r>
            <a:endParaRPr sz="2200"/>
          </a:p>
          <a:p>
            <a:pPr indent="-368300" lvl="0" marL="457200" rtl="0" algn="l">
              <a:lnSpc>
                <a:spcPct val="115000"/>
              </a:lnSpc>
              <a:spcBef>
                <a:spcPts val="0"/>
              </a:spcBef>
              <a:spcAft>
                <a:spcPts val="0"/>
              </a:spcAft>
              <a:buClr>
                <a:schemeClr val="dk1"/>
              </a:buClr>
              <a:buSzPts val="2200"/>
              <a:buChar char="●"/>
            </a:pPr>
            <a:r>
              <a:rPr lang="en-US" sz="2200"/>
              <a:t>Use notes for side bar conversations</a:t>
            </a:r>
            <a:endParaRPr sz="2200"/>
          </a:p>
          <a:p>
            <a:pPr indent="0" lvl="0" marL="342900" rtl="0" algn="l">
              <a:lnSpc>
                <a:spcPct val="115000"/>
              </a:lnSpc>
              <a:spcBef>
                <a:spcPts val="600"/>
              </a:spcBef>
              <a:spcAft>
                <a:spcPts val="0"/>
              </a:spcAft>
              <a:buClr>
                <a:schemeClr val="dk1"/>
              </a:buClr>
              <a:buSzPts val="1100"/>
              <a:buFont typeface="Arial"/>
              <a:buNone/>
            </a:pPr>
            <a:r>
              <a:rPr b="1" lang="en-US" sz="2600"/>
              <a:t>Be Responsible</a:t>
            </a:r>
            <a:endParaRPr b="1" sz="2600"/>
          </a:p>
          <a:p>
            <a:pPr indent="-368300" lvl="0" marL="457200" rtl="0" algn="l">
              <a:lnSpc>
                <a:spcPct val="115000"/>
              </a:lnSpc>
              <a:spcBef>
                <a:spcPts val="500"/>
              </a:spcBef>
              <a:spcAft>
                <a:spcPts val="0"/>
              </a:spcAft>
              <a:buClr>
                <a:schemeClr val="dk1"/>
              </a:buClr>
              <a:buSzPts val="2200"/>
              <a:buChar char="●"/>
            </a:pPr>
            <a:r>
              <a:rPr lang="en-US" sz="2200"/>
              <a:t>Be on time for sessions</a:t>
            </a:r>
            <a:endParaRPr sz="2200"/>
          </a:p>
          <a:p>
            <a:pPr indent="-368300" lvl="0" marL="457200" rtl="0" algn="l">
              <a:lnSpc>
                <a:spcPct val="115000"/>
              </a:lnSpc>
              <a:spcBef>
                <a:spcPts val="0"/>
              </a:spcBef>
              <a:spcAft>
                <a:spcPts val="0"/>
              </a:spcAft>
              <a:buClr>
                <a:schemeClr val="dk1"/>
              </a:buClr>
              <a:buSzPts val="2200"/>
              <a:buChar char="●"/>
            </a:pPr>
            <a:r>
              <a:rPr lang="en-US" sz="2200"/>
              <a:t>Silence cell phones—reply appropriately</a:t>
            </a:r>
            <a:endParaRPr sz="2200"/>
          </a:p>
          <a:p>
            <a:pPr indent="0" lvl="0" marL="342900" rtl="0" algn="l">
              <a:lnSpc>
                <a:spcPct val="115000"/>
              </a:lnSpc>
              <a:spcBef>
                <a:spcPts val="600"/>
              </a:spcBef>
              <a:spcAft>
                <a:spcPts val="0"/>
              </a:spcAft>
              <a:buClr>
                <a:schemeClr val="dk1"/>
              </a:buClr>
              <a:buSzPts val="1100"/>
              <a:buFont typeface="Arial"/>
              <a:buNone/>
            </a:pPr>
            <a:r>
              <a:rPr b="1" lang="en-US" sz="2600"/>
              <a:t>Be</a:t>
            </a:r>
            <a:r>
              <a:rPr b="1" lang="en-US" sz="3600"/>
              <a:t> </a:t>
            </a:r>
            <a:r>
              <a:rPr b="1" lang="en-US" sz="2600"/>
              <a:t>a Problem Solver</a:t>
            </a:r>
            <a:endParaRPr b="1" sz="2600"/>
          </a:p>
          <a:p>
            <a:pPr indent="-368300" lvl="0" marL="457200" rtl="0" algn="l">
              <a:lnSpc>
                <a:spcPct val="115000"/>
              </a:lnSpc>
              <a:spcBef>
                <a:spcPts val="500"/>
              </a:spcBef>
              <a:spcAft>
                <a:spcPts val="0"/>
              </a:spcAft>
              <a:buClr>
                <a:schemeClr val="dk1"/>
              </a:buClr>
              <a:buSzPts val="2200"/>
              <a:buChar char="●"/>
            </a:pPr>
            <a:r>
              <a:rPr lang="en-US" sz="2200"/>
              <a:t>Follow the decision making process</a:t>
            </a:r>
            <a:endParaRPr sz="2200"/>
          </a:p>
          <a:p>
            <a:pPr indent="-368300" lvl="0" marL="457200" rtl="0" algn="l">
              <a:lnSpc>
                <a:spcPct val="115000"/>
              </a:lnSpc>
              <a:spcBef>
                <a:spcPts val="0"/>
              </a:spcBef>
              <a:spcAft>
                <a:spcPts val="0"/>
              </a:spcAft>
              <a:buClr>
                <a:schemeClr val="dk1"/>
              </a:buClr>
              <a:buSzPts val="2200"/>
              <a:buChar char="●"/>
            </a:pPr>
            <a:r>
              <a:rPr lang="en-US" sz="2200"/>
              <a:t>Work toward consensus and support decisions of the group</a:t>
            </a:r>
            <a:endParaRPr sz="2200"/>
          </a:p>
          <a:p>
            <a:pPr indent="0" lvl="0" marL="0" rtl="0" algn="l">
              <a:lnSpc>
                <a:spcPct val="100000"/>
              </a:lnSpc>
              <a:spcBef>
                <a:spcPts val="640"/>
              </a:spcBef>
              <a:spcAft>
                <a:spcPts val="0"/>
              </a:spcAft>
              <a:buSzPts val="32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129" name="Shape 129"/>
        <p:cNvGrpSpPr/>
        <p:nvPr/>
      </p:nvGrpSpPr>
      <p:grpSpPr>
        <a:xfrm>
          <a:off x="0" y="0"/>
          <a:ext cx="0" cy="0"/>
          <a:chOff x="0" y="0"/>
          <a:chExt cx="0" cy="0"/>
        </a:xfrm>
      </p:grpSpPr>
      <p:sp>
        <p:nvSpPr>
          <p:cNvPr id="130" name="Google Shape;130;p4"/>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400"/>
              <a:buNone/>
            </a:pPr>
            <a:r>
              <a:rPr b="1" lang="en-US"/>
              <a:t>Attention Signal Practice</a:t>
            </a:r>
            <a:endParaRPr b="1"/>
          </a:p>
        </p:txBody>
      </p:sp>
      <p:sp>
        <p:nvSpPr>
          <p:cNvPr id="131" name="Google Shape;131;p4"/>
          <p:cNvSpPr txBox="1"/>
          <p:nvPr>
            <p:ph idx="1" type="body"/>
          </p:nvPr>
        </p:nvSpPr>
        <p:spPr>
          <a:xfrm>
            <a:off x="609600" y="1600201"/>
            <a:ext cx="10972800" cy="4526100"/>
          </a:xfrm>
          <a:prstGeom prst="rect">
            <a:avLst/>
          </a:prstGeom>
          <a:noFill/>
          <a:ln>
            <a:noFill/>
          </a:ln>
        </p:spPr>
        <p:txBody>
          <a:bodyPr anchorCtr="0" anchor="t" bIns="91425" lIns="91425" spcFirstLastPara="1" rIns="91425" wrap="square" tIns="91425">
            <a:noAutofit/>
          </a:bodyPr>
          <a:lstStyle/>
          <a:p>
            <a:pPr indent="-431800" lvl="0" marL="457200" rtl="0" algn="l">
              <a:lnSpc>
                <a:spcPct val="115000"/>
              </a:lnSpc>
              <a:spcBef>
                <a:spcPts val="800"/>
              </a:spcBef>
              <a:spcAft>
                <a:spcPts val="0"/>
              </a:spcAft>
              <a:buClr>
                <a:schemeClr val="dk1"/>
              </a:buClr>
              <a:buSzPts val="3200"/>
              <a:buChar char="●"/>
            </a:pPr>
            <a:r>
              <a:rPr lang="en-US"/>
              <a:t>Select and teach an attention signal.</a:t>
            </a:r>
            <a:endParaRPr/>
          </a:p>
          <a:p>
            <a:pPr indent="0" lvl="0" marL="0" rtl="0" algn="l">
              <a:lnSpc>
                <a:spcPct val="100000"/>
              </a:lnSpc>
              <a:spcBef>
                <a:spcPts val="640"/>
              </a:spcBef>
              <a:spcAft>
                <a:spcPts val="0"/>
              </a:spcAft>
              <a:buSzPts val="32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5"/>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4400"/>
              <a:buFont typeface="Calibri"/>
              <a:buNone/>
            </a:pPr>
            <a:r>
              <a:rPr b="1" lang="en-US"/>
              <a:t>Handouts</a:t>
            </a:r>
            <a:endParaRPr b="1"/>
          </a:p>
        </p:txBody>
      </p:sp>
      <p:sp>
        <p:nvSpPr>
          <p:cNvPr id="137" name="Google Shape;137;p5"/>
          <p:cNvSpPr txBox="1"/>
          <p:nvPr>
            <p:ph idx="1" type="body"/>
          </p:nvPr>
        </p:nvSpPr>
        <p:spPr>
          <a:xfrm>
            <a:off x="609600" y="1600201"/>
            <a:ext cx="10972800" cy="4525963"/>
          </a:xfrm>
          <a:prstGeom prst="rect">
            <a:avLst/>
          </a:prstGeom>
          <a:noFill/>
          <a:ln>
            <a:noFill/>
          </a:ln>
        </p:spPr>
        <p:txBody>
          <a:bodyPr anchorCtr="0" anchor="t" bIns="91425" lIns="91425" spcFirstLastPara="1" rIns="91425" wrap="square" tIns="91425">
            <a:noAutofit/>
          </a:bodyPr>
          <a:lstStyle/>
          <a:p>
            <a:pPr indent="-406400" lvl="0" marL="457200" rtl="0" algn="l">
              <a:lnSpc>
                <a:spcPct val="115000"/>
              </a:lnSpc>
              <a:spcBef>
                <a:spcPts val="0"/>
              </a:spcBef>
              <a:spcAft>
                <a:spcPts val="0"/>
              </a:spcAft>
              <a:buSzPts val="2800"/>
              <a:buChar char="•"/>
            </a:pPr>
            <a:r>
              <a:rPr lang="en-US" sz="2800"/>
              <a:t>MO SW-PBS Classroom Procedures and Routines Teacher Tool​</a:t>
            </a:r>
            <a:endParaRPr sz="2800"/>
          </a:p>
          <a:p>
            <a:pPr indent="0" lvl="0" marL="457200" rtl="0" algn="l">
              <a:lnSpc>
                <a:spcPct val="115000"/>
              </a:lnSpc>
              <a:spcBef>
                <a:spcPts val="0"/>
              </a:spcBef>
              <a:spcAft>
                <a:spcPts val="0"/>
              </a:spcAft>
              <a:buSzPts val="3200"/>
              <a:buNone/>
            </a:pPr>
            <a:r>
              <a:t/>
            </a:r>
            <a:endParaRPr sz="2800"/>
          </a:p>
          <a:p>
            <a:pPr indent="-406400" lvl="0" marL="457200" rtl="0" algn="l">
              <a:lnSpc>
                <a:spcPct val="115000"/>
              </a:lnSpc>
              <a:spcBef>
                <a:spcPts val="0"/>
              </a:spcBef>
              <a:spcAft>
                <a:spcPts val="0"/>
              </a:spcAft>
              <a:buSzPts val="2800"/>
              <a:buChar char="•"/>
            </a:pPr>
            <a:r>
              <a:rPr lang="en-US" sz="2800"/>
              <a:t>MO SW-PBS Classroom Procedures-Routines Plan Implementation Guide​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6"/>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4400"/>
              <a:buFont typeface="Calibri"/>
              <a:buNone/>
            </a:pPr>
            <a:r>
              <a:rPr b="1" lang="en-US"/>
              <a:t>Pre-Requisites </a:t>
            </a:r>
            <a:endParaRPr b="1"/>
          </a:p>
        </p:txBody>
      </p:sp>
      <p:sp>
        <p:nvSpPr>
          <p:cNvPr id="143" name="Google Shape;143;p6"/>
          <p:cNvSpPr txBox="1"/>
          <p:nvPr>
            <p:ph idx="1" type="body"/>
          </p:nvPr>
        </p:nvSpPr>
        <p:spPr>
          <a:xfrm>
            <a:off x="609600" y="1166027"/>
            <a:ext cx="11091300" cy="519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200"/>
              <a:buNone/>
            </a:pPr>
            <a:r>
              <a:rPr b="1" lang="en-US" sz="2800"/>
              <a:t>Knowledge of The Science of Behavior</a:t>
            </a:r>
            <a:endParaRPr b="1" sz="2400"/>
          </a:p>
          <a:p>
            <a:pPr indent="-381000" lvl="0" marL="457200" rtl="0" algn="l">
              <a:lnSpc>
                <a:spcPct val="100000"/>
              </a:lnSpc>
              <a:spcBef>
                <a:spcPts val="640"/>
              </a:spcBef>
              <a:spcAft>
                <a:spcPts val="0"/>
              </a:spcAft>
              <a:buSzPts val="2400"/>
              <a:buChar char="●"/>
            </a:pPr>
            <a:r>
              <a:rPr lang="en-US" sz="2400"/>
              <a:t>Function Based Thinking</a:t>
            </a:r>
            <a:endParaRPr sz="2400"/>
          </a:p>
          <a:p>
            <a:pPr indent="-381000" lvl="0" marL="457200" rtl="0" algn="l">
              <a:lnSpc>
                <a:spcPct val="100000"/>
              </a:lnSpc>
              <a:spcBef>
                <a:spcPts val="640"/>
              </a:spcBef>
              <a:spcAft>
                <a:spcPts val="0"/>
              </a:spcAft>
              <a:buSzPts val="2400"/>
              <a:buChar char="●"/>
            </a:pPr>
            <a:r>
              <a:rPr lang="en-US" sz="2400"/>
              <a:t>Clarifying Expected Behavior</a:t>
            </a:r>
            <a:endParaRPr sz="2400"/>
          </a:p>
          <a:p>
            <a:pPr indent="-381000" lvl="0" marL="457200" rtl="0" algn="l">
              <a:lnSpc>
                <a:spcPct val="100000"/>
              </a:lnSpc>
              <a:spcBef>
                <a:spcPts val="640"/>
              </a:spcBef>
              <a:spcAft>
                <a:spcPts val="0"/>
              </a:spcAft>
              <a:buSzPts val="2400"/>
              <a:buChar char="●"/>
            </a:pPr>
            <a:r>
              <a:rPr lang="en-US" sz="2400"/>
              <a:t>Teaching Expected Behavior </a:t>
            </a:r>
            <a:endParaRPr sz="2400"/>
          </a:p>
          <a:p>
            <a:pPr indent="0" lvl="0" marL="0" rtl="0" algn="l">
              <a:lnSpc>
                <a:spcPct val="100000"/>
              </a:lnSpc>
              <a:spcBef>
                <a:spcPts val="640"/>
              </a:spcBef>
              <a:spcAft>
                <a:spcPts val="0"/>
              </a:spcAft>
              <a:buClr>
                <a:srgbClr val="FF0000"/>
              </a:buClr>
              <a:buSzPts val="3200"/>
              <a:buFont typeface="Arial"/>
              <a:buNone/>
            </a:pPr>
            <a:r>
              <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7"/>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4400"/>
              <a:buFont typeface="Calibri"/>
              <a:buNone/>
            </a:pPr>
            <a:r>
              <a:rPr b="1" lang="en-US"/>
              <a:t>Lesson Outcomes</a:t>
            </a:r>
            <a:endParaRPr/>
          </a:p>
        </p:txBody>
      </p:sp>
      <p:sp>
        <p:nvSpPr>
          <p:cNvPr id="150" name="Google Shape;150;p7"/>
          <p:cNvSpPr txBox="1"/>
          <p:nvPr>
            <p:ph idx="1" type="body"/>
          </p:nvPr>
        </p:nvSpPr>
        <p:spPr>
          <a:xfrm>
            <a:off x="609600" y="1600201"/>
            <a:ext cx="10972800" cy="4525963"/>
          </a:xfrm>
          <a:prstGeom prst="rect">
            <a:avLst/>
          </a:prstGeom>
          <a:noFill/>
          <a:ln>
            <a:noFill/>
          </a:ln>
        </p:spPr>
        <p:txBody>
          <a:bodyPr anchorCtr="0" anchor="t" bIns="91425" lIns="91425" spcFirstLastPara="1" rIns="91425" wrap="square" tIns="91425">
            <a:noAutofit/>
          </a:bodyPr>
          <a:lstStyle/>
          <a:p>
            <a:pPr indent="0" lvl="0" marL="0" rtl="0" algn="ctr">
              <a:lnSpc>
                <a:spcPct val="110000"/>
              </a:lnSpc>
              <a:spcBef>
                <a:spcPts val="0"/>
              </a:spcBef>
              <a:spcAft>
                <a:spcPts val="0"/>
              </a:spcAft>
              <a:buSzPts val="3200"/>
              <a:buNone/>
            </a:pPr>
            <a:r>
              <a:rPr i="1" lang="en-US">
                <a:solidFill>
                  <a:srgbClr val="008000"/>
                </a:solidFill>
              </a:rPr>
              <a:t>At the end of this session, you will be able to…</a:t>
            </a:r>
            <a:endParaRPr/>
          </a:p>
          <a:p>
            <a:pPr indent="-406400" lvl="0" marL="457200" rtl="0" algn="l">
              <a:lnSpc>
                <a:spcPct val="110000"/>
              </a:lnSpc>
              <a:spcBef>
                <a:spcPts val="0"/>
              </a:spcBef>
              <a:spcAft>
                <a:spcPts val="0"/>
              </a:spcAft>
              <a:buClr>
                <a:schemeClr val="dk1"/>
              </a:buClr>
              <a:buSzPts val="2800"/>
              <a:buChar char="•"/>
            </a:pPr>
            <a:r>
              <a:rPr lang="en-US" sz="2800">
                <a:solidFill>
                  <a:srgbClr val="303030"/>
                </a:solidFill>
              </a:rPr>
              <a:t>Identify and develop classroom procedures.</a:t>
            </a:r>
            <a:r>
              <a:rPr lang="en-US" sz="2800"/>
              <a:t>​</a:t>
            </a:r>
            <a:endParaRPr sz="2800"/>
          </a:p>
          <a:p>
            <a:pPr indent="-406400" lvl="0" marL="457200" rtl="0" algn="l">
              <a:lnSpc>
                <a:spcPct val="110000"/>
              </a:lnSpc>
              <a:spcBef>
                <a:spcPts val="0"/>
              </a:spcBef>
              <a:spcAft>
                <a:spcPts val="0"/>
              </a:spcAft>
              <a:buClr>
                <a:schemeClr val="dk1"/>
              </a:buClr>
              <a:buSzPts val="2800"/>
              <a:buChar char="•"/>
            </a:pPr>
            <a:r>
              <a:rPr lang="en-US" sz="2800">
                <a:solidFill>
                  <a:srgbClr val="303030"/>
                </a:solidFill>
              </a:rPr>
              <a:t>Plan for implementation of procedures to create routines.</a:t>
            </a:r>
            <a:endParaRPr sz="2800">
              <a:solidFill>
                <a:srgbClr val="303030"/>
              </a:solidFill>
            </a:endParaRPr>
          </a:p>
          <a:p>
            <a:pPr indent="-406400" lvl="0" marL="457200" rtl="0" algn="l">
              <a:lnSpc>
                <a:spcPct val="110000"/>
              </a:lnSpc>
              <a:spcBef>
                <a:spcPts val="0"/>
              </a:spcBef>
              <a:spcAft>
                <a:spcPts val="0"/>
              </a:spcAft>
              <a:buClr>
                <a:schemeClr val="dk1"/>
              </a:buClr>
              <a:buSzPts val="2800"/>
              <a:buChar char="•"/>
            </a:pPr>
            <a:r>
              <a:rPr lang="en-US" sz="2800"/>
              <a:t>Develop a way to teach, model, and practice ​routines.</a:t>
            </a:r>
            <a:endParaRPr sz="2800"/>
          </a:p>
          <a:p>
            <a:pPr indent="-406400" lvl="0" marL="457200" rtl="0" algn="l">
              <a:lnSpc>
                <a:spcPct val="110000"/>
              </a:lnSpc>
              <a:spcBef>
                <a:spcPts val="0"/>
              </a:spcBef>
              <a:spcAft>
                <a:spcPts val="0"/>
              </a:spcAft>
              <a:buClr>
                <a:schemeClr val="dk1"/>
              </a:buClr>
              <a:buSzPts val="2800"/>
              <a:buChar char="•"/>
            </a:pPr>
            <a:r>
              <a:rPr lang="en-US" sz="2800">
                <a:solidFill>
                  <a:srgbClr val="303030"/>
                </a:solidFill>
              </a:rPr>
              <a:t>Deliver effective feedback to students to reinforce expected behaviors and correct unexpected behaviors. </a:t>
            </a:r>
            <a:r>
              <a:rPr lang="en-US" sz="2800"/>
              <a:t>​</a:t>
            </a:r>
            <a:endParaRPr sz="2800"/>
          </a:p>
          <a:p>
            <a:pPr indent="0" lvl="0" marL="457200" rtl="0" algn="l">
              <a:lnSpc>
                <a:spcPct val="110000"/>
              </a:lnSpc>
              <a:spcBef>
                <a:spcPts val="0"/>
              </a:spcBef>
              <a:spcAft>
                <a:spcPts val="0"/>
              </a:spcAft>
              <a:buSzPts val="3200"/>
              <a:buNone/>
            </a:pPr>
            <a:r>
              <a:t/>
            </a:r>
            <a:endParaRPr i="1">
              <a:solidFill>
                <a:srgbClr val="008000"/>
              </a:solidFill>
            </a:endParaRPr>
          </a:p>
          <a:p>
            <a:pPr indent="0" lvl="0" marL="0" rtl="0" algn="ctr">
              <a:lnSpc>
                <a:spcPct val="100000"/>
              </a:lnSpc>
              <a:spcBef>
                <a:spcPts val="451"/>
              </a:spcBef>
              <a:spcAft>
                <a:spcPts val="0"/>
              </a:spcAft>
              <a:buSzPts val="225"/>
              <a:buNone/>
            </a:pPr>
            <a:r>
              <a:t/>
            </a:r>
            <a:endParaRPr i="1" sz="225">
              <a:solidFill>
                <a:srgbClr val="008000"/>
              </a:solidFill>
            </a:endParaRPr>
          </a:p>
          <a:p>
            <a:pPr indent="0" lvl="0" marL="342900" rtl="0" algn="l">
              <a:lnSpc>
                <a:spcPct val="100000"/>
              </a:lnSpc>
              <a:spcBef>
                <a:spcPts val="1091"/>
              </a:spcBef>
              <a:spcAft>
                <a:spcPts val="0"/>
              </a:spcAft>
              <a:buSzPts val="32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8"/>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4400"/>
              <a:buFont typeface="Calibri"/>
              <a:buNone/>
            </a:pPr>
            <a:r>
              <a:rPr b="1" lang="en-US"/>
              <a:t>Rationale</a:t>
            </a:r>
            <a:endParaRPr b="1"/>
          </a:p>
        </p:txBody>
      </p:sp>
      <p:sp>
        <p:nvSpPr>
          <p:cNvPr id="156" name="Google Shape;156;p8"/>
          <p:cNvSpPr txBox="1"/>
          <p:nvPr>
            <p:ph idx="1" type="body"/>
          </p:nvPr>
        </p:nvSpPr>
        <p:spPr>
          <a:xfrm>
            <a:off x="609600" y="1600201"/>
            <a:ext cx="10972800" cy="45261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640"/>
              </a:spcBef>
              <a:spcAft>
                <a:spcPts val="0"/>
              </a:spcAft>
              <a:buClr>
                <a:srgbClr val="FF0000"/>
              </a:buClr>
              <a:buSzPts val="3200"/>
              <a:buFont typeface="Arial"/>
              <a:buNone/>
            </a:pPr>
            <a:r>
              <a:rPr lang="en-US" sz="2400"/>
              <a:t>“When students can predict the events throughout their school day, they are more likely to be engaged and less likely to display problem behavior. One way to increase predictability in a classroom is to establish routines, particularly early in the school year.”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9"/>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4400"/>
              <a:buFont typeface="Calibri"/>
              <a:buNone/>
            </a:pPr>
            <a:r>
              <a:rPr b="1" lang="en-US"/>
              <a:t>Reflective Questions</a:t>
            </a:r>
            <a:endParaRPr/>
          </a:p>
        </p:txBody>
      </p:sp>
      <p:sp>
        <p:nvSpPr>
          <p:cNvPr id="163" name="Google Shape;163;p9"/>
          <p:cNvSpPr txBox="1"/>
          <p:nvPr>
            <p:ph idx="1" type="body"/>
          </p:nvPr>
        </p:nvSpPr>
        <p:spPr>
          <a:xfrm>
            <a:off x="475800" y="1652962"/>
            <a:ext cx="11240400" cy="2860200"/>
          </a:xfrm>
          <a:prstGeom prst="rect">
            <a:avLst/>
          </a:prstGeom>
          <a:noFill/>
          <a:ln>
            <a:noFill/>
          </a:ln>
        </p:spPr>
        <p:txBody>
          <a:bodyPr anchorCtr="0" anchor="t" bIns="91425" lIns="91425" spcFirstLastPara="1" rIns="91425" wrap="square" tIns="91425">
            <a:noAutofit/>
          </a:bodyPr>
          <a:lstStyle/>
          <a:p>
            <a:pPr indent="-412750" lvl="0" marL="457200" rtl="0" algn="l">
              <a:lnSpc>
                <a:spcPct val="115000"/>
              </a:lnSpc>
              <a:spcBef>
                <a:spcPts val="0"/>
              </a:spcBef>
              <a:spcAft>
                <a:spcPts val="0"/>
              </a:spcAft>
              <a:buSzPts val="2900"/>
              <a:buFont typeface="Calibri"/>
              <a:buChar char="•"/>
            </a:pPr>
            <a:r>
              <a:rPr lang="en-US" sz="2900"/>
              <a:t>Where do you currently lose the most instructional time, and which routines need the most clarity?</a:t>
            </a:r>
            <a:endParaRPr sz="2900"/>
          </a:p>
          <a:p>
            <a:pPr indent="-412750" lvl="0" marL="457200" rtl="0" algn="l">
              <a:lnSpc>
                <a:spcPct val="115000"/>
              </a:lnSpc>
              <a:spcBef>
                <a:spcPts val="0"/>
              </a:spcBef>
              <a:spcAft>
                <a:spcPts val="0"/>
              </a:spcAft>
              <a:buSzPts val="2900"/>
              <a:buFont typeface="Arial"/>
              <a:buChar char="•"/>
            </a:pPr>
            <a:r>
              <a:rPr lang="en-US" sz="2900"/>
              <a:t>How explicitly do you </a:t>
            </a:r>
            <a:r>
              <a:rPr b="1" lang="en-US" sz="2900"/>
              <a:t>teach, model, and practice</a:t>
            </a:r>
            <a:r>
              <a:rPr lang="en-US" sz="2900"/>
              <a:t> your procedures so students reach fluency?</a:t>
            </a:r>
            <a:endParaRPr sz="2900"/>
          </a:p>
          <a:p>
            <a:pPr indent="-412750" lvl="0" marL="457200" rtl="0" algn="l">
              <a:lnSpc>
                <a:spcPct val="115000"/>
              </a:lnSpc>
              <a:spcBef>
                <a:spcPts val="0"/>
              </a:spcBef>
              <a:spcAft>
                <a:spcPts val="0"/>
              </a:spcAft>
              <a:buSzPts val="2900"/>
              <a:buFont typeface="Calibri"/>
              <a:buChar char="•"/>
            </a:pPr>
            <a:r>
              <a:rPr lang="en-US" sz="2900"/>
              <a:t>How consistent are your expectations and routines across the entire day, including transitions?</a:t>
            </a:r>
            <a:endParaRPr sz="2900"/>
          </a:p>
          <a:p>
            <a:pPr indent="-228600" lvl="0" marL="457200" marR="0" rtl="0" algn="l">
              <a:lnSpc>
                <a:spcPct val="100000"/>
              </a:lnSpc>
              <a:spcBef>
                <a:spcPts val="640"/>
              </a:spcBef>
              <a:spcAft>
                <a:spcPts val="0"/>
              </a:spcAft>
              <a:buClr>
                <a:srgbClr val="FF0000"/>
              </a:buClr>
              <a:buSzPts val="3200"/>
              <a:buFont typeface="Arial"/>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0"/>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4400"/>
              <a:buFont typeface="Calibri"/>
              <a:buNone/>
            </a:pPr>
            <a:r>
              <a:rPr b="1" lang="en-US"/>
              <a:t>Key Terms</a:t>
            </a:r>
            <a:endParaRPr b="1"/>
          </a:p>
        </p:txBody>
      </p:sp>
      <p:sp>
        <p:nvSpPr>
          <p:cNvPr id="170" name="Google Shape;170;p10"/>
          <p:cNvSpPr txBox="1"/>
          <p:nvPr>
            <p:ph idx="1" type="body"/>
          </p:nvPr>
        </p:nvSpPr>
        <p:spPr>
          <a:xfrm>
            <a:off x="609600" y="1600201"/>
            <a:ext cx="10972800" cy="4525963"/>
          </a:xfrm>
          <a:prstGeom prst="rect">
            <a:avLst/>
          </a:prstGeom>
          <a:noFill/>
          <a:ln>
            <a:noFill/>
          </a:ln>
        </p:spPr>
        <p:txBody>
          <a:bodyPr anchorCtr="0" anchor="t" bIns="91425" lIns="91425" spcFirstLastPara="1" rIns="91425" wrap="square" tIns="91425">
            <a:noAutofit/>
          </a:bodyPr>
          <a:lstStyle/>
          <a:p>
            <a:pPr indent="-304800" lvl="0" marL="673100" rtl="0" algn="l">
              <a:lnSpc>
                <a:spcPct val="115000"/>
              </a:lnSpc>
              <a:spcBef>
                <a:spcPts val="0"/>
              </a:spcBef>
              <a:spcAft>
                <a:spcPts val="0"/>
              </a:spcAft>
              <a:buClr>
                <a:schemeClr val="dk1"/>
              </a:buClr>
              <a:buSzPts val="1200"/>
              <a:buFont typeface="Arial"/>
              <a:buChar char="●"/>
            </a:pPr>
            <a:r>
              <a:rPr b="1" i="1" lang="en-US" sz="2400" u="sng"/>
              <a:t>Procedures</a:t>
            </a:r>
            <a:r>
              <a:rPr b="1" lang="en-US" sz="2400" u="sng"/>
              <a:t>:</a:t>
            </a:r>
            <a:r>
              <a:rPr lang="en-US" sz="2400"/>
              <a:t> methods or process for how things are done in non-classroom</a:t>
            </a:r>
            <a:endParaRPr sz="2400"/>
          </a:p>
          <a:p>
            <a:pPr indent="0" lvl="0" marL="457200" rtl="0" algn="l">
              <a:lnSpc>
                <a:spcPct val="115000"/>
              </a:lnSpc>
              <a:spcBef>
                <a:spcPts val="0"/>
              </a:spcBef>
              <a:spcAft>
                <a:spcPts val="0"/>
              </a:spcAft>
              <a:buSzPts val="3200"/>
              <a:buNone/>
            </a:pPr>
            <a:r>
              <a:rPr lang="en-US" sz="2400"/>
              <a:t> settings and each classroom. ​</a:t>
            </a:r>
            <a:endParaRPr sz="2400"/>
          </a:p>
          <a:p>
            <a:pPr indent="0" lvl="0" marL="457200" rtl="0" algn="l">
              <a:lnSpc>
                <a:spcPct val="115000"/>
              </a:lnSpc>
              <a:spcBef>
                <a:spcPts val="0"/>
              </a:spcBef>
              <a:spcAft>
                <a:spcPts val="0"/>
              </a:spcAft>
              <a:buSzPts val="3200"/>
              <a:buNone/>
            </a:pPr>
            <a:r>
              <a:t/>
            </a:r>
            <a:endParaRPr sz="2400"/>
          </a:p>
          <a:p>
            <a:pPr indent="-304800" lvl="0" marL="673100" rtl="0" algn="l">
              <a:lnSpc>
                <a:spcPct val="115000"/>
              </a:lnSpc>
              <a:spcBef>
                <a:spcPts val="0"/>
              </a:spcBef>
              <a:spcAft>
                <a:spcPts val="0"/>
              </a:spcAft>
              <a:buClr>
                <a:schemeClr val="dk1"/>
              </a:buClr>
              <a:buSzPts val="1200"/>
              <a:buFont typeface="Arial"/>
              <a:buChar char="●"/>
            </a:pPr>
            <a:r>
              <a:rPr b="1" i="1" lang="en-US" sz="2400" u="sng"/>
              <a:t>Routines</a:t>
            </a:r>
            <a:r>
              <a:rPr b="1" lang="en-US" sz="2400" u="sng"/>
              <a:t>:</a:t>
            </a:r>
            <a:r>
              <a:rPr lang="en-US" sz="2400"/>
              <a:t> the regular process of enacting procedures.  Once students know</a:t>
            </a:r>
            <a:endParaRPr sz="2400"/>
          </a:p>
          <a:p>
            <a:pPr indent="0" lvl="0" marL="457200" rtl="0" algn="l">
              <a:lnSpc>
                <a:spcPct val="115000"/>
              </a:lnSpc>
              <a:spcBef>
                <a:spcPts val="0"/>
              </a:spcBef>
              <a:spcAft>
                <a:spcPts val="0"/>
              </a:spcAft>
              <a:buSzPts val="3200"/>
              <a:buNone/>
            </a:pPr>
            <a:r>
              <a:rPr lang="en-US" sz="2400"/>
              <a:t>how things are done, they can perform them with confidence and fluency.</a:t>
            </a:r>
            <a:endParaRPr sz="2400"/>
          </a:p>
          <a:p>
            <a:pPr indent="-228600" lvl="0" marL="457200" marR="0" rtl="0" algn="l">
              <a:lnSpc>
                <a:spcPct val="100000"/>
              </a:lnSpc>
              <a:spcBef>
                <a:spcPts val="640"/>
              </a:spcBef>
              <a:spcAft>
                <a:spcPts val="0"/>
              </a:spcAft>
              <a:buClr>
                <a:srgbClr val="FF0000"/>
              </a:buClr>
              <a:buSzPts val="3200"/>
              <a:buFont typeface="Arial"/>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174" name="Shape 174"/>
        <p:cNvGrpSpPr/>
        <p:nvPr/>
      </p:nvGrpSpPr>
      <p:grpSpPr>
        <a:xfrm>
          <a:off x="0" y="0"/>
          <a:ext cx="0" cy="0"/>
          <a:chOff x="0" y="0"/>
          <a:chExt cx="0" cy="0"/>
        </a:xfrm>
      </p:grpSpPr>
      <p:sp>
        <p:nvSpPr>
          <p:cNvPr id="175" name="Google Shape;175;p11"/>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400"/>
              <a:buNone/>
            </a:pPr>
            <a:r>
              <a:rPr b="1" lang="en-US"/>
              <a:t>Introductions</a:t>
            </a:r>
            <a:endParaRPr b="1"/>
          </a:p>
        </p:txBody>
      </p:sp>
      <p:sp>
        <p:nvSpPr>
          <p:cNvPr id="176" name="Google Shape;176;p11"/>
          <p:cNvSpPr txBox="1"/>
          <p:nvPr>
            <p:ph idx="1" type="body"/>
          </p:nvPr>
        </p:nvSpPr>
        <p:spPr>
          <a:xfrm>
            <a:off x="609600" y="1600201"/>
            <a:ext cx="10972800" cy="4526100"/>
          </a:xfrm>
          <a:prstGeom prst="rect">
            <a:avLst/>
          </a:prstGeom>
          <a:noFill/>
          <a:ln>
            <a:noFill/>
          </a:ln>
        </p:spPr>
        <p:txBody>
          <a:bodyPr anchorCtr="0" anchor="t" bIns="91425" lIns="91425" spcFirstLastPara="1" rIns="91425" wrap="square" tIns="91425">
            <a:noAutofit/>
          </a:bodyPr>
          <a:lstStyle/>
          <a:p>
            <a:pPr indent="-431800" lvl="0" marL="457200" rtl="0" algn="l">
              <a:lnSpc>
                <a:spcPct val="115000"/>
              </a:lnSpc>
              <a:spcBef>
                <a:spcPts val="800"/>
              </a:spcBef>
              <a:spcAft>
                <a:spcPts val="0"/>
              </a:spcAft>
              <a:buClr>
                <a:schemeClr val="dk1"/>
              </a:buClr>
              <a:buSzPts val="3200"/>
              <a:buChar char="●"/>
            </a:pPr>
            <a:r>
              <a:rPr lang="en-US"/>
              <a:t>Insert an Introductions Activity.</a:t>
            </a:r>
            <a:endParaRPr/>
          </a:p>
          <a:p>
            <a:pPr indent="0" lvl="0" marL="0" rtl="0" algn="l">
              <a:lnSpc>
                <a:spcPct val="100000"/>
              </a:lnSpc>
              <a:spcBef>
                <a:spcPts val="640"/>
              </a:spcBef>
              <a:spcAft>
                <a:spcPts val="0"/>
              </a:spcAft>
              <a:buSzPts val="32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2"/>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4400"/>
              <a:buFont typeface="Calibri"/>
              <a:buNone/>
            </a:pPr>
            <a:r>
              <a:rPr b="1" lang="en-US" sz="3600"/>
              <a:t>Classroom Procedures and Routines Teacher Tool</a:t>
            </a:r>
            <a:endParaRPr b="1" sz="3600"/>
          </a:p>
        </p:txBody>
      </p:sp>
      <p:sp>
        <p:nvSpPr>
          <p:cNvPr id="182" name="Google Shape;182;p12"/>
          <p:cNvSpPr txBox="1"/>
          <p:nvPr>
            <p:ph idx="1" type="body"/>
          </p:nvPr>
        </p:nvSpPr>
        <p:spPr>
          <a:xfrm>
            <a:off x="841000" y="1630326"/>
            <a:ext cx="10972800" cy="452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40"/>
              </a:spcBef>
              <a:spcAft>
                <a:spcPts val="0"/>
              </a:spcAft>
              <a:buSzPts val="3200"/>
              <a:buNone/>
            </a:pPr>
            <a:r>
              <a:rPr lang="en-US" sz="2800"/>
              <a:t>First two pages:</a:t>
            </a:r>
            <a:endParaRPr sz="2800"/>
          </a:p>
          <a:p>
            <a:pPr indent="-406400" lvl="0" marL="457200" rtl="0" algn="l">
              <a:lnSpc>
                <a:spcPct val="100000"/>
              </a:lnSpc>
              <a:spcBef>
                <a:spcPts val="640"/>
              </a:spcBef>
              <a:spcAft>
                <a:spcPts val="0"/>
              </a:spcAft>
              <a:buSzPts val="2800"/>
              <a:buChar char="•"/>
            </a:pPr>
            <a:r>
              <a:rPr lang="en-US" sz="2800"/>
              <a:t>Define the practice, ​</a:t>
            </a:r>
            <a:endParaRPr sz="2800"/>
          </a:p>
          <a:p>
            <a:pPr indent="-406400" lvl="0" marL="457200" rtl="0" algn="l">
              <a:lnSpc>
                <a:spcPct val="100000"/>
              </a:lnSpc>
              <a:spcBef>
                <a:spcPts val="0"/>
              </a:spcBef>
              <a:spcAft>
                <a:spcPts val="0"/>
              </a:spcAft>
              <a:buSzPts val="2800"/>
              <a:buChar char="•"/>
            </a:pPr>
            <a:r>
              <a:rPr lang="en-US" sz="2800"/>
              <a:t>share research regarding the practice, ​</a:t>
            </a:r>
            <a:endParaRPr sz="2800"/>
          </a:p>
          <a:p>
            <a:pPr indent="-406400" lvl="0" marL="457200" rtl="0" algn="l">
              <a:lnSpc>
                <a:spcPct val="100000"/>
              </a:lnSpc>
              <a:spcBef>
                <a:spcPts val="0"/>
              </a:spcBef>
              <a:spcAft>
                <a:spcPts val="0"/>
              </a:spcAft>
              <a:buSzPts val="2800"/>
              <a:buChar char="•"/>
            </a:pPr>
            <a:r>
              <a:rPr lang="en-US" sz="2800"/>
              <a:t>indicate how the practice aligns to Missouri Teacher Standards, ​</a:t>
            </a:r>
            <a:endParaRPr sz="2800"/>
          </a:p>
          <a:p>
            <a:pPr indent="-406400" lvl="0" marL="457200" rtl="0" algn="l">
              <a:lnSpc>
                <a:spcPct val="100000"/>
              </a:lnSpc>
              <a:spcBef>
                <a:spcPts val="0"/>
              </a:spcBef>
              <a:spcAft>
                <a:spcPts val="0"/>
              </a:spcAft>
              <a:buSzPts val="2800"/>
              <a:buChar char="•"/>
            </a:pPr>
            <a:r>
              <a:rPr lang="en-US" sz="2800"/>
              <a:t>describe an example of the practice, ​</a:t>
            </a:r>
            <a:endParaRPr sz="2800"/>
          </a:p>
          <a:p>
            <a:pPr indent="-406400" lvl="0" marL="457200" rtl="0" algn="l">
              <a:lnSpc>
                <a:spcPct val="100000"/>
              </a:lnSpc>
              <a:spcBef>
                <a:spcPts val="0"/>
              </a:spcBef>
              <a:spcAft>
                <a:spcPts val="0"/>
              </a:spcAft>
              <a:buSzPts val="2800"/>
              <a:buChar char="•"/>
            </a:pPr>
            <a:r>
              <a:rPr lang="en-US" sz="2800"/>
              <a:t>provide steps and examples of how to  implement the practice, ​</a:t>
            </a:r>
            <a:endParaRPr sz="2800"/>
          </a:p>
          <a:p>
            <a:pPr indent="-406400" lvl="0" marL="457200" rtl="0" algn="l">
              <a:lnSpc>
                <a:spcPct val="100000"/>
              </a:lnSpc>
              <a:spcBef>
                <a:spcPts val="0"/>
              </a:spcBef>
              <a:spcAft>
                <a:spcPts val="0"/>
              </a:spcAft>
              <a:buSzPts val="2800"/>
              <a:buChar char="•"/>
            </a:pPr>
            <a:r>
              <a:rPr lang="en-US" sz="2800"/>
              <a:t>and list research references for further study. ​</a:t>
            </a:r>
            <a:endParaRPr sz="2800"/>
          </a:p>
        </p:txBody>
      </p:sp>
      <p:sp>
        <p:nvSpPr>
          <p:cNvPr descr="Star indicates handout associated with this page" id="183" name="Google Shape;183;p12"/>
          <p:cNvSpPr/>
          <p:nvPr/>
        </p:nvSpPr>
        <p:spPr>
          <a:xfrm>
            <a:off x="11133825" y="274625"/>
            <a:ext cx="869100" cy="898800"/>
          </a:xfrm>
          <a:prstGeom prst="star5">
            <a:avLst>
              <a:gd fmla="val 19098" name="adj"/>
              <a:gd fmla="val 105146" name="hf"/>
              <a:gd fmla="val 110557" name="vf"/>
            </a:avLst>
          </a:prstGeom>
          <a:solidFill>
            <a:srgbClr val="009E4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3"/>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400"/>
              <a:buNone/>
            </a:pPr>
            <a:r>
              <a:rPr lang="en-US"/>
              <a:t>Making Procedures Routine</a:t>
            </a:r>
            <a:endParaRPr/>
          </a:p>
        </p:txBody>
      </p:sp>
      <p:sp>
        <p:nvSpPr>
          <p:cNvPr id="189" name="Google Shape;189;p13"/>
          <p:cNvSpPr txBox="1"/>
          <p:nvPr>
            <p:ph idx="1" type="body"/>
          </p:nvPr>
        </p:nvSpPr>
        <p:spPr>
          <a:xfrm>
            <a:off x="609600" y="1600201"/>
            <a:ext cx="10972800" cy="4526100"/>
          </a:xfrm>
          <a:prstGeom prst="rect">
            <a:avLst/>
          </a:prstGeom>
          <a:noFill/>
          <a:ln>
            <a:noFill/>
          </a:ln>
        </p:spPr>
        <p:txBody>
          <a:bodyPr anchorCtr="0" anchor="t" bIns="91425" lIns="91425" spcFirstLastPara="1" rIns="91425" wrap="square" tIns="91425">
            <a:noAutofit/>
          </a:bodyPr>
          <a:lstStyle/>
          <a:p>
            <a:pPr indent="-431800" lvl="0" marL="457200" rtl="0" algn="l">
              <a:lnSpc>
                <a:spcPct val="100000"/>
              </a:lnSpc>
              <a:spcBef>
                <a:spcPts val="640"/>
              </a:spcBef>
              <a:spcAft>
                <a:spcPts val="0"/>
              </a:spcAft>
              <a:buSzPts val="3200"/>
              <a:buChar char="•"/>
            </a:pPr>
            <a:r>
              <a:rPr lang="en-US"/>
              <a:t>Clarify</a:t>
            </a:r>
            <a:endParaRPr/>
          </a:p>
          <a:p>
            <a:pPr indent="-431800" lvl="0" marL="457200" rtl="0" algn="l">
              <a:lnSpc>
                <a:spcPct val="100000"/>
              </a:lnSpc>
              <a:spcBef>
                <a:spcPts val="0"/>
              </a:spcBef>
              <a:spcAft>
                <a:spcPts val="0"/>
              </a:spcAft>
              <a:buSzPts val="3200"/>
              <a:buChar char="•"/>
            </a:pPr>
            <a:r>
              <a:rPr lang="en-US"/>
              <a:t>Directly teach</a:t>
            </a:r>
            <a:endParaRPr/>
          </a:p>
          <a:p>
            <a:pPr indent="-431800" lvl="0" marL="457200" rtl="0" algn="l">
              <a:lnSpc>
                <a:spcPct val="100000"/>
              </a:lnSpc>
              <a:spcBef>
                <a:spcPts val="0"/>
              </a:spcBef>
              <a:spcAft>
                <a:spcPts val="0"/>
              </a:spcAft>
              <a:buSzPts val="3200"/>
              <a:buChar char="•"/>
            </a:pPr>
            <a:r>
              <a:rPr lang="en-US"/>
              <a:t>Prompt or pre-correct</a:t>
            </a:r>
            <a:endParaRPr/>
          </a:p>
          <a:p>
            <a:pPr indent="-431800" lvl="0" marL="457200" rtl="0" algn="l">
              <a:lnSpc>
                <a:spcPct val="100000"/>
              </a:lnSpc>
              <a:spcBef>
                <a:spcPts val="0"/>
              </a:spcBef>
              <a:spcAft>
                <a:spcPts val="0"/>
              </a:spcAft>
              <a:buSzPts val="3200"/>
              <a:buChar char="•"/>
            </a:pPr>
            <a:r>
              <a:rPr lang="en-US"/>
              <a:t>Reinforce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4"/>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4400"/>
              <a:buFont typeface="Calibri"/>
              <a:buNone/>
            </a:pPr>
            <a:r>
              <a:rPr b="1" lang="en-US"/>
              <a:t>Supporting Student Needs </a:t>
            </a:r>
            <a:endParaRPr/>
          </a:p>
        </p:txBody>
      </p:sp>
      <p:sp>
        <p:nvSpPr>
          <p:cNvPr id="196" name="Google Shape;196;p14"/>
          <p:cNvSpPr txBox="1"/>
          <p:nvPr>
            <p:ph idx="1" type="body"/>
          </p:nvPr>
        </p:nvSpPr>
        <p:spPr>
          <a:xfrm>
            <a:off x="609600" y="1600201"/>
            <a:ext cx="10972800" cy="4526100"/>
          </a:xfrm>
          <a:prstGeom prst="rect">
            <a:avLst/>
          </a:prstGeom>
          <a:noFill/>
          <a:ln>
            <a:noFill/>
          </a:ln>
        </p:spPr>
        <p:txBody>
          <a:bodyPr anchorCtr="0" anchor="t" bIns="91425" lIns="91425" spcFirstLastPara="1" rIns="91425" wrap="square" tIns="91425">
            <a:noAutofit/>
          </a:bodyPr>
          <a:lstStyle/>
          <a:p>
            <a:pPr indent="-457200" lvl="0" marL="457200" rtl="0" algn="l">
              <a:lnSpc>
                <a:spcPct val="115000"/>
              </a:lnSpc>
              <a:spcBef>
                <a:spcPts val="0"/>
              </a:spcBef>
              <a:spcAft>
                <a:spcPts val="0"/>
              </a:spcAft>
              <a:buClr>
                <a:schemeClr val="dk1"/>
              </a:buClr>
              <a:buSzPts val="3600"/>
              <a:buFont typeface="Verdana"/>
              <a:buChar char="●"/>
            </a:pPr>
            <a:r>
              <a:rPr b="1" lang="en-US" sz="3600"/>
              <a:t>Turn and Talk:  </a:t>
            </a:r>
            <a:r>
              <a:rPr lang="en-US" sz="3600"/>
              <a:t>How might having clear and consistent classroom procedures and routines support a student’s sense of </a:t>
            </a:r>
            <a:r>
              <a:rPr lang="en-US" sz="3600" u="sng"/>
              <a:t>competence</a:t>
            </a:r>
            <a:r>
              <a:rPr lang="en-US" sz="3600"/>
              <a:t>, </a:t>
            </a:r>
            <a:r>
              <a:rPr lang="en-US" sz="3600" u="sng"/>
              <a:t>autonomy,</a:t>
            </a:r>
            <a:r>
              <a:rPr lang="en-US" sz="3600"/>
              <a:t> or </a:t>
            </a:r>
            <a:r>
              <a:rPr lang="en-US" sz="3600" u="sng"/>
              <a:t>relatedness</a:t>
            </a:r>
            <a:r>
              <a:rPr lang="en-US" sz="3600"/>
              <a:t> in your classroom? </a:t>
            </a:r>
            <a:endParaRPr sz="3600"/>
          </a:p>
          <a:p>
            <a:pPr indent="0" lvl="0" marL="0" rtl="0" algn="l">
              <a:lnSpc>
                <a:spcPct val="115000"/>
              </a:lnSpc>
              <a:spcBef>
                <a:spcPts val="0"/>
              </a:spcBef>
              <a:spcAft>
                <a:spcPts val="0"/>
              </a:spcAft>
              <a:buSzPts val="3200"/>
              <a:buNone/>
            </a:pPr>
            <a:r>
              <a:t/>
            </a:r>
            <a:endParaRPr b="1" i="1" sz="2400" u="sng"/>
          </a:p>
          <a:p>
            <a:pPr indent="-228600" lvl="0" marL="457200" marR="0" rtl="0" algn="l">
              <a:lnSpc>
                <a:spcPct val="100000"/>
              </a:lnSpc>
              <a:spcBef>
                <a:spcPts val="640"/>
              </a:spcBef>
              <a:spcAft>
                <a:spcPts val="0"/>
              </a:spcAft>
              <a:buClr>
                <a:srgbClr val="FF0000"/>
              </a:buClr>
              <a:buSzPts val="3200"/>
              <a:buFont typeface="Arial"/>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5"/>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400"/>
              <a:buNone/>
            </a:pPr>
            <a:r>
              <a:rPr lang="en-US"/>
              <a:t>Procedures Increase Instructional Time</a:t>
            </a:r>
            <a:endParaRPr/>
          </a:p>
        </p:txBody>
      </p:sp>
      <p:sp>
        <p:nvSpPr>
          <p:cNvPr id="203" name="Google Shape;203;p15"/>
          <p:cNvSpPr txBox="1"/>
          <p:nvPr>
            <p:ph idx="1" type="body"/>
          </p:nvPr>
        </p:nvSpPr>
        <p:spPr>
          <a:xfrm>
            <a:off x="609600" y="1600201"/>
            <a:ext cx="10972800" cy="452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40"/>
              </a:spcBef>
              <a:spcAft>
                <a:spcPts val="0"/>
              </a:spcAft>
              <a:buSzPts val="3200"/>
              <a:buNone/>
            </a:pPr>
            <a:r>
              <a:rPr lang="en-US" sz="2800"/>
              <a:t>Because students know what to do, procedures…</a:t>
            </a:r>
            <a:endParaRPr sz="2800"/>
          </a:p>
          <a:p>
            <a:pPr indent="-381000" lvl="0" marL="457200" rtl="0" algn="l">
              <a:lnSpc>
                <a:spcPct val="100000"/>
              </a:lnSpc>
              <a:spcBef>
                <a:spcPts val="640"/>
              </a:spcBef>
              <a:spcAft>
                <a:spcPts val="0"/>
              </a:spcAft>
              <a:buSzPts val="2400"/>
              <a:buChar char="●"/>
            </a:pPr>
            <a:r>
              <a:rPr lang="en-US" sz="2400"/>
              <a:t>Decrease unexpected behaviors</a:t>
            </a:r>
            <a:endParaRPr sz="2400"/>
          </a:p>
          <a:p>
            <a:pPr indent="-381000" lvl="0" marL="457200" rtl="0" algn="l">
              <a:lnSpc>
                <a:spcPct val="100000"/>
              </a:lnSpc>
              <a:spcBef>
                <a:spcPts val="0"/>
              </a:spcBef>
              <a:spcAft>
                <a:spcPts val="0"/>
              </a:spcAft>
              <a:buSzPts val="2400"/>
              <a:buChar char="●"/>
            </a:pPr>
            <a:r>
              <a:rPr lang="en-US" sz="2400"/>
              <a:t>Decrease classroom distractions and disruption</a:t>
            </a:r>
            <a:endParaRPr sz="2400"/>
          </a:p>
          <a:p>
            <a:pPr indent="-381000" lvl="0" marL="457200" rtl="0" algn="l">
              <a:lnSpc>
                <a:spcPct val="100000"/>
              </a:lnSpc>
              <a:spcBef>
                <a:spcPts val="0"/>
              </a:spcBef>
              <a:spcAft>
                <a:spcPts val="0"/>
              </a:spcAft>
              <a:buSzPts val="2400"/>
              <a:buChar char="●"/>
            </a:pPr>
            <a:r>
              <a:rPr lang="en-US" sz="2400"/>
              <a:t>Decrease transition times</a:t>
            </a:r>
            <a:endParaRPr sz="24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6"/>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400"/>
              <a:buNone/>
            </a:pPr>
            <a:r>
              <a:rPr lang="en-US"/>
              <a:t>Shifts Teacher Focus</a:t>
            </a:r>
            <a:endParaRPr/>
          </a:p>
        </p:txBody>
      </p:sp>
      <p:sp>
        <p:nvSpPr>
          <p:cNvPr id="210" name="Google Shape;210;p16"/>
          <p:cNvSpPr txBox="1"/>
          <p:nvPr>
            <p:ph idx="1" type="body"/>
          </p:nvPr>
        </p:nvSpPr>
        <p:spPr>
          <a:xfrm>
            <a:off x="609600" y="1540826"/>
            <a:ext cx="10972800" cy="4526100"/>
          </a:xfrm>
          <a:prstGeom prst="rect">
            <a:avLst/>
          </a:prstGeom>
          <a:noFill/>
          <a:ln>
            <a:noFill/>
          </a:ln>
        </p:spPr>
        <p:txBody>
          <a:bodyPr anchorCtr="0" anchor="t" bIns="91425" lIns="91425" spcFirstLastPara="1" rIns="91425" wrap="square" tIns="91425">
            <a:noAutofit/>
          </a:bodyPr>
          <a:lstStyle/>
          <a:p>
            <a:pPr indent="-431800" lvl="0" marL="457200" rtl="0" algn="l">
              <a:lnSpc>
                <a:spcPct val="100000"/>
              </a:lnSpc>
              <a:spcBef>
                <a:spcPts val="640"/>
              </a:spcBef>
              <a:spcAft>
                <a:spcPts val="0"/>
              </a:spcAft>
              <a:buSzPts val="3200"/>
              <a:buChar char="●"/>
            </a:pPr>
            <a:r>
              <a:rPr lang="en-US"/>
              <a:t>From correcting unexpected behavior</a:t>
            </a:r>
            <a:endParaRPr/>
          </a:p>
          <a:p>
            <a:pPr indent="-431800" lvl="0" marL="457200" rtl="0" algn="l">
              <a:lnSpc>
                <a:spcPct val="100000"/>
              </a:lnSpc>
              <a:spcBef>
                <a:spcPts val="0"/>
              </a:spcBef>
              <a:spcAft>
                <a:spcPts val="0"/>
              </a:spcAft>
              <a:buSzPts val="3200"/>
              <a:buChar char="●"/>
            </a:pPr>
            <a:r>
              <a:rPr lang="en-US"/>
              <a:t>To reinforcing expected behavior</a:t>
            </a:r>
            <a:endParaRPr/>
          </a:p>
          <a:p>
            <a:pPr indent="-431800" lvl="0" marL="457200" rtl="0" algn="l">
              <a:lnSpc>
                <a:spcPct val="100000"/>
              </a:lnSpc>
              <a:spcBef>
                <a:spcPts val="0"/>
              </a:spcBef>
              <a:spcAft>
                <a:spcPts val="0"/>
              </a:spcAft>
              <a:buSzPts val="3200"/>
              <a:buChar char="●"/>
            </a:pPr>
            <a:r>
              <a:rPr lang="en-US"/>
              <a:t>and classroom instruction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7"/>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400"/>
              <a:buNone/>
            </a:pPr>
            <a:r>
              <a:rPr lang="en-US"/>
              <a:t>Effective Procedures and Routines</a:t>
            </a:r>
            <a:endParaRPr/>
          </a:p>
        </p:txBody>
      </p:sp>
      <p:sp>
        <p:nvSpPr>
          <p:cNvPr id="217" name="Google Shape;217;p17"/>
          <p:cNvSpPr txBox="1"/>
          <p:nvPr>
            <p:ph idx="1" type="body"/>
          </p:nvPr>
        </p:nvSpPr>
        <p:spPr>
          <a:xfrm>
            <a:off x="609600" y="1600201"/>
            <a:ext cx="10972800" cy="4526100"/>
          </a:xfrm>
          <a:prstGeom prst="rect">
            <a:avLst/>
          </a:prstGeom>
          <a:noFill/>
          <a:ln>
            <a:noFill/>
          </a:ln>
        </p:spPr>
        <p:txBody>
          <a:bodyPr anchorCtr="0" anchor="t" bIns="91425" lIns="91425" spcFirstLastPara="1" rIns="91425" wrap="square" tIns="91425">
            <a:noAutofit/>
          </a:bodyPr>
          <a:lstStyle/>
          <a:p>
            <a:pPr indent="-431800" lvl="0" marL="457200" rtl="0" algn="l">
              <a:lnSpc>
                <a:spcPct val="100000"/>
              </a:lnSpc>
              <a:spcBef>
                <a:spcPts val="640"/>
              </a:spcBef>
              <a:spcAft>
                <a:spcPts val="0"/>
              </a:spcAft>
              <a:buSzPts val="3200"/>
              <a:buChar char="●"/>
            </a:pPr>
            <a:r>
              <a:rPr lang="en-US"/>
              <a:t>Improve class climate</a:t>
            </a:r>
            <a:endParaRPr/>
          </a:p>
          <a:p>
            <a:pPr indent="-431800" lvl="0" marL="457200" rtl="0" algn="l">
              <a:lnSpc>
                <a:spcPct val="100000"/>
              </a:lnSpc>
              <a:spcBef>
                <a:spcPts val="0"/>
              </a:spcBef>
              <a:spcAft>
                <a:spcPts val="0"/>
              </a:spcAft>
              <a:buSzPts val="3200"/>
              <a:buChar char="●"/>
            </a:pPr>
            <a:r>
              <a:rPr lang="en-US"/>
              <a:t>Create shared ownership</a:t>
            </a:r>
            <a:endParaRPr/>
          </a:p>
          <a:p>
            <a:pPr indent="-431800" lvl="0" marL="457200" rtl="0" algn="l">
              <a:lnSpc>
                <a:spcPct val="100000"/>
              </a:lnSpc>
              <a:spcBef>
                <a:spcPts val="0"/>
              </a:spcBef>
              <a:spcAft>
                <a:spcPts val="0"/>
              </a:spcAft>
              <a:buSzPts val="3200"/>
              <a:buChar char="●"/>
            </a:pPr>
            <a:r>
              <a:rPr lang="en-US"/>
              <a:t>Develop self-management</a:t>
            </a:r>
            <a:endParaRPr/>
          </a:p>
          <a:p>
            <a:pPr indent="-431800" lvl="0" marL="457200" rtl="0" algn="l">
              <a:lnSpc>
                <a:spcPct val="100000"/>
              </a:lnSpc>
              <a:spcBef>
                <a:spcPts val="0"/>
              </a:spcBef>
              <a:spcAft>
                <a:spcPts val="0"/>
              </a:spcAft>
              <a:buSzPts val="3200"/>
              <a:buChar char="●"/>
            </a:pPr>
            <a:r>
              <a:rPr lang="en-US"/>
              <a:t>Tellsstudents what to </a:t>
            </a:r>
            <a:r>
              <a:rPr i="1" lang="en-US"/>
              <a:t>do!</a:t>
            </a:r>
            <a:endParaRPr i="1"/>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8"/>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400"/>
              <a:buNone/>
            </a:pPr>
            <a:r>
              <a:rPr lang="en-US"/>
              <a:t>Self-Regulation</a:t>
            </a:r>
            <a:endParaRPr/>
          </a:p>
        </p:txBody>
      </p:sp>
      <p:sp>
        <p:nvSpPr>
          <p:cNvPr id="223" name="Google Shape;223;p18"/>
          <p:cNvSpPr txBox="1"/>
          <p:nvPr>
            <p:ph idx="1" type="body"/>
          </p:nvPr>
        </p:nvSpPr>
        <p:spPr>
          <a:xfrm>
            <a:off x="609600" y="1600201"/>
            <a:ext cx="10972800" cy="452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40"/>
              </a:spcBef>
              <a:spcAft>
                <a:spcPts val="0"/>
              </a:spcAft>
              <a:buSzPts val="3200"/>
              <a:buNone/>
            </a:pPr>
            <a:r>
              <a:rPr lang="en-US" sz="2800"/>
              <a:t>Students know what to expect</a:t>
            </a:r>
            <a:endParaRPr sz="2800"/>
          </a:p>
          <a:p>
            <a:pPr indent="-381000" lvl="0" marL="457200" rtl="0" algn="l">
              <a:lnSpc>
                <a:spcPct val="100000"/>
              </a:lnSpc>
              <a:spcBef>
                <a:spcPts val="640"/>
              </a:spcBef>
              <a:spcAft>
                <a:spcPts val="0"/>
              </a:spcAft>
              <a:buSzPts val="2400"/>
              <a:buChar char="●"/>
            </a:pPr>
            <a:r>
              <a:rPr lang="en-US" sz="2400"/>
              <a:t>Students know what to do</a:t>
            </a:r>
            <a:endParaRPr sz="2400"/>
          </a:p>
          <a:p>
            <a:pPr indent="-381000" lvl="0" marL="457200" rtl="0" algn="l">
              <a:lnSpc>
                <a:spcPct val="100000"/>
              </a:lnSpc>
              <a:spcBef>
                <a:spcPts val="0"/>
              </a:spcBef>
              <a:spcAft>
                <a:spcPts val="0"/>
              </a:spcAft>
              <a:buSzPts val="2400"/>
              <a:buChar char="●"/>
            </a:pPr>
            <a:r>
              <a:rPr lang="en-US" sz="2400"/>
              <a:t>Creates consistency</a:t>
            </a:r>
            <a:endParaRPr sz="2400"/>
          </a:p>
          <a:p>
            <a:pPr indent="-381000" lvl="0" marL="457200" rtl="0" algn="l">
              <a:lnSpc>
                <a:spcPct val="100000"/>
              </a:lnSpc>
              <a:spcBef>
                <a:spcPts val="0"/>
              </a:spcBef>
              <a:spcAft>
                <a:spcPts val="0"/>
              </a:spcAft>
              <a:buSzPts val="2400"/>
              <a:buChar char="●"/>
            </a:pPr>
            <a:r>
              <a:rPr lang="en-US" sz="2400"/>
              <a:t>Creates predictable environment</a:t>
            </a:r>
            <a:endParaRPr sz="24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9"/>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US" sz="3800"/>
              <a:t>Steps to Creating Procedures and Routines</a:t>
            </a:r>
            <a:endParaRPr b="1"/>
          </a:p>
        </p:txBody>
      </p:sp>
      <p:sp>
        <p:nvSpPr>
          <p:cNvPr descr="Star indicates handout associated with this page" id="230" name="Google Shape;230;p19"/>
          <p:cNvSpPr/>
          <p:nvPr/>
        </p:nvSpPr>
        <p:spPr>
          <a:xfrm>
            <a:off x="10713375" y="428950"/>
            <a:ext cx="869100" cy="898800"/>
          </a:xfrm>
          <a:prstGeom prst="star5">
            <a:avLst>
              <a:gd fmla="val 19098" name="adj"/>
              <a:gd fmla="val 105146" name="hf"/>
              <a:gd fmla="val 110557" name="vf"/>
            </a:avLst>
          </a:prstGeom>
          <a:solidFill>
            <a:srgbClr val="009E4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31" name="Google Shape;231;p19"/>
          <p:cNvSpPr txBox="1"/>
          <p:nvPr>
            <p:ph idx="1" type="body"/>
          </p:nvPr>
        </p:nvSpPr>
        <p:spPr>
          <a:xfrm>
            <a:off x="609600" y="1600201"/>
            <a:ext cx="10972800" cy="4526100"/>
          </a:xfrm>
          <a:prstGeom prst="rect">
            <a:avLst/>
          </a:prstGeom>
          <a:noFill/>
          <a:ln>
            <a:noFill/>
          </a:ln>
        </p:spPr>
        <p:txBody>
          <a:bodyPr anchorCtr="0" anchor="t" bIns="91425" lIns="91425" spcFirstLastPara="1" rIns="91425" wrap="square" tIns="91425">
            <a:noAutofit/>
          </a:bodyPr>
          <a:lstStyle/>
          <a:p>
            <a:pPr indent="-431800" lvl="0" marL="457200" rtl="0" algn="l">
              <a:lnSpc>
                <a:spcPct val="100000"/>
              </a:lnSpc>
              <a:spcBef>
                <a:spcPts val="640"/>
              </a:spcBef>
              <a:spcAft>
                <a:spcPts val="0"/>
              </a:spcAft>
              <a:buSzPts val="3200"/>
              <a:buChar char="•"/>
            </a:pPr>
            <a:r>
              <a:rPr lang="en-US"/>
              <a:t>Identify problem areas and times</a:t>
            </a:r>
            <a:endParaRPr/>
          </a:p>
          <a:p>
            <a:pPr indent="-431800" lvl="0" marL="457200" rtl="0" algn="l">
              <a:lnSpc>
                <a:spcPct val="100000"/>
              </a:lnSpc>
              <a:spcBef>
                <a:spcPts val="0"/>
              </a:spcBef>
              <a:spcAft>
                <a:spcPts val="0"/>
              </a:spcAft>
              <a:buSzPts val="3200"/>
              <a:buChar char="•"/>
            </a:pPr>
            <a:r>
              <a:rPr lang="en-US"/>
              <a:t>Determine the desired outcome</a:t>
            </a:r>
            <a:endParaRPr/>
          </a:p>
          <a:p>
            <a:pPr indent="-431800" lvl="0" marL="457200" rtl="0" algn="l">
              <a:lnSpc>
                <a:spcPct val="100000"/>
              </a:lnSpc>
              <a:spcBef>
                <a:spcPts val="0"/>
              </a:spcBef>
              <a:spcAft>
                <a:spcPts val="0"/>
              </a:spcAft>
              <a:buSzPts val="3200"/>
              <a:buChar char="•"/>
            </a:pPr>
            <a:r>
              <a:rPr lang="en-US"/>
              <a:t>Write the steps needed to complete the task</a:t>
            </a:r>
            <a:endParaRPr/>
          </a:p>
          <a:p>
            <a:pPr indent="-431800" lvl="0" marL="457200" rtl="0" algn="l">
              <a:lnSpc>
                <a:spcPct val="100000"/>
              </a:lnSpc>
              <a:spcBef>
                <a:spcPts val="0"/>
              </a:spcBef>
              <a:spcAft>
                <a:spcPts val="0"/>
              </a:spcAft>
              <a:buSzPts val="3200"/>
              <a:buChar char="•"/>
            </a:pPr>
            <a:r>
              <a:rPr lang="en-US"/>
              <a:t>Write steps and behaviors that follow OMPUA</a:t>
            </a:r>
            <a:endParaRPr/>
          </a:p>
          <a:p>
            <a:pPr indent="-431800" lvl="0" marL="457200" rtl="0" algn="l">
              <a:lnSpc>
                <a:spcPct val="100000"/>
              </a:lnSpc>
              <a:spcBef>
                <a:spcPts val="0"/>
              </a:spcBef>
              <a:spcAft>
                <a:spcPts val="0"/>
              </a:spcAft>
              <a:buSzPts val="3200"/>
              <a:buChar char="•"/>
            </a:pPr>
            <a:r>
              <a:rPr lang="en-US"/>
              <a:t>Create signage</a:t>
            </a:r>
            <a:endParaRPr/>
          </a:p>
          <a:p>
            <a:pPr indent="-431800" lvl="0" marL="457200" rtl="0" algn="l">
              <a:lnSpc>
                <a:spcPct val="100000"/>
              </a:lnSpc>
              <a:spcBef>
                <a:spcPts val="0"/>
              </a:spcBef>
              <a:spcAft>
                <a:spcPts val="0"/>
              </a:spcAft>
              <a:buSzPts val="3200"/>
              <a:buChar char="•"/>
            </a:pPr>
            <a:r>
              <a:rPr lang="en-US"/>
              <a:t>Directly teach, Reeteach, and Reinforce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0"/>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400"/>
              <a:buNone/>
            </a:pPr>
            <a:r>
              <a:rPr lang="en-US"/>
              <a:t>Example: Lining Up to Exit the Classroom</a:t>
            </a:r>
            <a:endParaRPr/>
          </a:p>
        </p:txBody>
      </p:sp>
      <p:sp>
        <p:nvSpPr>
          <p:cNvPr descr="Shows arrows pointing to each subsequent step in procedure" id="237" name="Google Shape;237;p20"/>
          <p:cNvSpPr txBox="1"/>
          <p:nvPr>
            <p:ph idx="4294967295" type="body"/>
          </p:nvPr>
        </p:nvSpPr>
        <p:spPr>
          <a:xfrm>
            <a:off x="1687068" y="2532459"/>
            <a:ext cx="9664200" cy="3684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40"/>
              </a:spcBef>
              <a:spcAft>
                <a:spcPts val="0"/>
              </a:spcAft>
              <a:buSzPts val="3200"/>
              <a:buNone/>
            </a:pPr>
            <a:r>
              <a:rPr lang="en-US"/>
              <a:t> </a:t>
            </a:r>
            <a:endParaRPr/>
          </a:p>
        </p:txBody>
      </p:sp>
      <p:grpSp>
        <p:nvGrpSpPr>
          <p:cNvPr descr="Shows arrows indicating each subsequent step in procedure" id="238" name="Google Shape;238;p20"/>
          <p:cNvGrpSpPr/>
          <p:nvPr/>
        </p:nvGrpSpPr>
        <p:grpSpPr>
          <a:xfrm>
            <a:off x="374019" y="2170506"/>
            <a:ext cx="11443960" cy="2860384"/>
            <a:chOff x="0" y="1586327"/>
            <a:chExt cx="11917068" cy="4290360"/>
          </a:xfrm>
        </p:grpSpPr>
        <p:grpSp>
          <p:nvGrpSpPr>
            <p:cNvPr id="239" name="Google Shape;239;p20"/>
            <p:cNvGrpSpPr/>
            <p:nvPr/>
          </p:nvGrpSpPr>
          <p:grpSpPr>
            <a:xfrm>
              <a:off x="0" y="1586613"/>
              <a:ext cx="2952726" cy="4290074"/>
              <a:chOff x="0" y="1189989"/>
              <a:chExt cx="2214600" cy="3217636"/>
            </a:xfrm>
          </p:grpSpPr>
          <p:sp>
            <p:nvSpPr>
              <p:cNvPr id="240" name="Google Shape;240;p20"/>
              <p:cNvSpPr/>
              <p:nvPr/>
            </p:nvSpPr>
            <p:spPr>
              <a:xfrm>
                <a:off x="0" y="1189989"/>
                <a:ext cx="2214600" cy="669000"/>
              </a:xfrm>
              <a:prstGeom prst="homePlate">
                <a:avLst>
                  <a:gd fmla="val 50000" name="adj"/>
                </a:avLst>
              </a:prstGeom>
              <a:solidFill>
                <a:srgbClr val="085630"/>
              </a:solidFill>
              <a:ln>
                <a:noFill/>
              </a:ln>
            </p:spPr>
            <p:txBody>
              <a:bodyPr anchorCtr="0" anchor="ctr" bIns="62475" lIns="62475" spcFirstLastPara="1" rIns="62475" wrap="square" tIns="6247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FFFFF"/>
                    </a:solidFill>
                    <a:latin typeface="Roboto"/>
                    <a:ea typeface="Roboto"/>
                    <a:cs typeface="Roboto"/>
                    <a:sym typeface="Roboto"/>
                  </a:rPr>
                  <a:t>1</a:t>
                </a:r>
                <a:endParaRPr b="0" i="0" sz="2400" u="none" cap="none" strike="noStrike">
                  <a:solidFill>
                    <a:srgbClr val="FFFFFF"/>
                  </a:solidFill>
                  <a:latin typeface="Roboto"/>
                  <a:ea typeface="Roboto"/>
                  <a:cs typeface="Roboto"/>
                  <a:sym typeface="Roboto"/>
                </a:endParaRPr>
              </a:p>
            </p:txBody>
          </p:sp>
          <p:sp>
            <p:nvSpPr>
              <p:cNvPr id="241" name="Google Shape;241;p20"/>
              <p:cNvSpPr txBox="1"/>
              <p:nvPr/>
            </p:nvSpPr>
            <p:spPr>
              <a:xfrm>
                <a:off x="134686" y="2057125"/>
                <a:ext cx="1624500" cy="2350500"/>
              </a:xfrm>
              <a:prstGeom prst="rect">
                <a:avLst/>
              </a:prstGeom>
              <a:noFill/>
              <a:ln>
                <a:noFill/>
              </a:ln>
            </p:spPr>
            <p:txBody>
              <a:bodyPr anchorCtr="0" anchor="t" bIns="62475" lIns="62475" spcFirstLastPara="1" rIns="62475" wrap="square" tIns="62475">
                <a:noAutofit/>
              </a:bodyPr>
              <a:lstStyle/>
              <a:p>
                <a:pPr indent="0" lvl="0" marL="0" marR="0" rtl="0" algn="l">
                  <a:lnSpc>
                    <a:spcPct val="115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At the signal, put materials away and clear your desk</a:t>
                </a:r>
                <a:endParaRPr b="0" i="0" sz="2400" u="none" cap="none" strike="noStrike">
                  <a:solidFill>
                    <a:srgbClr val="000000"/>
                  </a:solidFill>
                  <a:latin typeface="Roboto"/>
                  <a:ea typeface="Roboto"/>
                  <a:cs typeface="Roboto"/>
                  <a:sym typeface="Roboto"/>
                </a:endParaRPr>
              </a:p>
            </p:txBody>
          </p:sp>
        </p:grpSp>
        <p:grpSp>
          <p:nvGrpSpPr>
            <p:cNvPr id="242" name="Google Shape;242;p20"/>
            <p:cNvGrpSpPr/>
            <p:nvPr/>
          </p:nvGrpSpPr>
          <p:grpSpPr>
            <a:xfrm>
              <a:off x="2451039" y="1586327"/>
              <a:ext cx="2751931" cy="4290359"/>
              <a:chOff x="1838325" y="1189775"/>
              <a:chExt cx="2064000" cy="3217850"/>
            </a:xfrm>
          </p:grpSpPr>
          <p:sp>
            <p:nvSpPr>
              <p:cNvPr id="243" name="Google Shape;243;p20"/>
              <p:cNvSpPr/>
              <p:nvPr/>
            </p:nvSpPr>
            <p:spPr>
              <a:xfrm>
                <a:off x="1838325" y="1189775"/>
                <a:ext cx="2064000" cy="669000"/>
              </a:xfrm>
              <a:prstGeom prst="chevron">
                <a:avLst>
                  <a:gd fmla="val 50000" name="adj"/>
                </a:avLst>
              </a:prstGeom>
              <a:solidFill>
                <a:srgbClr val="0B713F"/>
              </a:solidFill>
              <a:ln>
                <a:noFill/>
              </a:ln>
            </p:spPr>
            <p:txBody>
              <a:bodyPr anchorCtr="0" anchor="ctr" bIns="62475" lIns="62475" spcFirstLastPara="1" rIns="62475" wrap="square" tIns="6247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FFFFF"/>
                    </a:solidFill>
                    <a:latin typeface="Roboto"/>
                    <a:ea typeface="Roboto"/>
                    <a:cs typeface="Roboto"/>
                    <a:sym typeface="Roboto"/>
                  </a:rPr>
                  <a:t>2</a:t>
                </a:r>
                <a:endParaRPr b="0" i="0" sz="2400" u="none" cap="none" strike="noStrike">
                  <a:solidFill>
                    <a:srgbClr val="FFFFFF"/>
                  </a:solidFill>
                  <a:latin typeface="Roboto"/>
                  <a:ea typeface="Roboto"/>
                  <a:cs typeface="Roboto"/>
                  <a:sym typeface="Roboto"/>
                </a:endParaRPr>
              </a:p>
            </p:txBody>
          </p:sp>
          <p:sp>
            <p:nvSpPr>
              <p:cNvPr id="244" name="Google Shape;244;p20"/>
              <p:cNvSpPr txBox="1"/>
              <p:nvPr/>
            </p:nvSpPr>
            <p:spPr>
              <a:xfrm>
                <a:off x="2017250" y="2057125"/>
                <a:ext cx="1624500" cy="2350500"/>
              </a:xfrm>
              <a:prstGeom prst="rect">
                <a:avLst/>
              </a:prstGeom>
              <a:noFill/>
              <a:ln>
                <a:noFill/>
              </a:ln>
            </p:spPr>
            <p:txBody>
              <a:bodyPr anchorCtr="0" anchor="t" bIns="62475" lIns="62475" spcFirstLastPara="1" rIns="62475" wrap="square" tIns="62475">
                <a:noAutofit/>
              </a:bodyPr>
              <a:lstStyle/>
              <a:p>
                <a:pPr indent="0" lvl="0" marL="0" marR="0" rtl="0" algn="l">
                  <a:lnSpc>
                    <a:spcPct val="115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When your row is called, push in your chair and move quietly, walking to the doorway</a:t>
                </a:r>
                <a:endParaRPr b="0" i="0" sz="2400" u="none" cap="none" strike="noStrike">
                  <a:solidFill>
                    <a:srgbClr val="000000"/>
                  </a:solidFill>
                  <a:latin typeface="Roboto"/>
                  <a:ea typeface="Roboto"/>
                  <a:cs typeface="Roboto"/>
                  <a:sym typeface="Roboto"/>
                </a:endParaRPr>
              </a:p>
            </p:txBody>
          </p:sp>
        </p:grpSp>
        <p:grpSp>
          <p:nvGrpSpPr>
            <p:cNvPr id="245" name="Google Shape;245;p20"/>
            <p:cNvGrpSpPr/>
            <p:nvPr/>
          </p:nvGrpSpPr>
          <p:grpSpPr>
            <a:xfrm>
              <a:off x="4688882" y="1586327"/>
              <a:ext cx="2751931" cy="4290359"/>
              <a:chOff x="3516750" y="1189775"/>
              <a:chExt cx="2064000" cy="3217850"/>
            </a:xfrm>
          </p:grpSpPr>
          <p:sp>
            <p:nvSpPr>
              <p:cNvPr id="246" name="Google Shape;246;p20"/>
              <p:cNvSpPr/>
              <p:nvPr/>
            </p:nvSpPr>
            <p:spPr>
              <a:xfrm>
                <a:off x="3516750" y="1189775"/>
                <a:ext cx="2064000" cy="669000"/>
              </a:xfrm>
              <a:prstGeom prst="chevron">
                <a:avLst>
                  <a:gd fmla="val 50000" name="adj"/>
                </a:avLst>
              </a:prstGeom>
              <a:solidFill>
                <a:srgbClr val="0B7743"/>
              </a:solidFill>
              <a:ln>
                <a:noFill/>
              </a:ln>
            </p:spPr>
            <p:txBody>
              <a:bodyPr anchorCtr="0" anchor="ctr" bIns="62475" lIns="62475" spcFirstLastPara="1" rIns="62475" wrap="square" tIns="6247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FFFFF"/>
                    </a:solidFill>
                    <a:latin typeface="Roboto"/>
                    <a:ea typeface="Roboto"/>
                    <a:cs typeface="Roboto"/>
                    <a:sym typeface="Roboto"/>
                  </a:rPr>
                  <a:t>3</a:t>
                </a:r>
                <a:endParaRPr b="0" i="0" sz="2400" u="none" cap="none" strike="noStrike">
                  <a:solidFill>
                    <a:srgbClr val="FFFFFF"/>
                  </a:solidFill>
                  <a:latin typeface="Roboto"/>
                  <a:ea typeface="Roboto"/>
                  <a:cs typeface="Roboto"/>
                  <a:sym typeface="Roboto"/>
                </a:endParaRPr>
              </a:p>
            </p:txBody>
          </p:sp>
          <p:sp>
            <p:nvSpPr>
              <p:cNvPr id="247" name="Google Shape;247;p20"/>
              <p:cNvSpPr txBox="1"/>
              <p:nvPr/>
            </p:nvSpPr>
            <p:spPr>
              <a:xfrm>
                <a:off x="3739450" y="2057125"/>
                <a:ext cx="1624500" cy="2350500"/>
              </a:xfrm>
              <a:prstGeom prst="rect">
                <a:avLst/>
              </a:prstGeom>
              <a:noFill/>
              <a:ln>
                <a:noFill/>
              </a:ln>
            </p:spPr>
            <p:txBody>
              <a:bodyPr anchorCtr="0" anchor="t" bIns="62475" lIns="62475" spcFirstLastPara="1" rIns="62475" wrap="square" tIns="62475">
                <a:noAutofit/>
              </a:bodyPr>
              <a:lstStyle/>
              <a:p>
                <a:pPr indent="0" lvl="0" marL="0" marR="0" rtl="0" algn="l">
                  <a:lnSpc>
                    <a:spcPct val="115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Line up facing the door, keeping one space between each person</a:t>
                </a:r>
                <a:endParaRPr b="0" i="0" sz="2400" u="none" cap="none" strike="noStrike">
                  <a:solidFill>
                    <a:srgbClr val="000000"/>
                  </a:solidFill>
                  <a:latin typeface="Roboto"/>
                  <a:ea typeface="Roboto"/>
                  <a:cs typeface="Roboto"/>
                  <a:sym typeface="Roboto"/>
                </a:endParaRPr>
              </a:p>
            </p:txBody>
          </p:sp>
        </p:grpSp>
        <p:grpSp>
          <p:nvGrpSpPr>
            <p:cNvPr id="248" name="Google Shape;248;p20"/>
            <p:cNvGrpSpPr/>
            <p:nvPr/>
          </p:nvGrpSpPr>
          <p:grpSpPr>
            <a:xfrm>
              <a:off x="9165137" y="1586327"/>
              <a:ext cx="2751931" cy="4290359"/>
              <a:chOff x="6874025" y="1189775"/>
              <a:chExt cx="2064000" cy="3217850"/>
            </a:xfrm>
          </p:grpSpPr>
          <p:sp>
            <p:nvSpPr>
              <p:cNvPr id="249" name="Google Shape;249;p20"/>
              <p:cNvSpPr/>
              <p:nvPr/>
            </p:nvSpPr>
            <p:spPr>
              <a:xfrm>
                <a:off x="6874025" y="1189775"/>
                <a:ext cx="2064000" cy="669000"/>
              </a:xfrm>
              <a:prstGeom prst="chevron">
                <a:avLst>
                  <a:gd fmla="val 50000" name="adj"/>
                </a:avLst>
              </a:prstGeom>
              <a:solidFill>
                <a:srgbClr val="0E9453"/>
              </a:solidFill>
              <a:ln>
                <a:noFill/>
              </a:ln>
            </p:spPr>
            <p:txBody>
              <a:bodyPr anchorCtr="0" anchor="ctr" bIns="62475" lIns="62475" spcFirstLastPara="1" rIns="62475" wrap="square" tIns="6247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FFFFF"/>
                    </a:solidFill>
                    <a:latin typeface="Roboto"/>
                    <a:ea typeface="Roboto"/>
                    <a:cs typeface="Roboto"/>
                    <a:sym typeface="Roboto"/>
                  </a:rPr>
                  <a:t>5</a:t>
                </a:r>
                <a:endParaRPr b="0" i="0" sz="2400" u="none" cap="none" strike="noStrike">
                  <a:solidFill>
                    <a:srgbClr val="FFFFFF"/>
                  </a:solidFill>
                  <a:latin typeface="Roboto"/>
                  <a:ea typeface="Roboto"/>
                  <a:cs typeface="Roboto"/>
                  <a:sym typeface="Roboto"/>
                </a:endParaRPr>
              </a:p>
            </p:txBody>
          </p:sp>
          <p:sp>
            <p:nvSpPr>
              <p:cNvPr id="250" name="Google Shape;250;p20"/>
              <p:cNvSpPr txBox="1"/>
              <p:nvPr/>
            </p:nvSpPr>
            <p:spPr>
              <a:xfrm>
                <a:off x="7183850" y="2057125"/>
                <a:ext cx="1624500" cy="2350500"/>
              </a:xfrm>
              <a:prstGeom prst="rect">
                <a:avLst/>
              </a:prstGeom>
              <a:noFill/>
              <a:ln>
                <a:noFill/>
              </a:ln>
            </p:spPr>
            <p:txBody>
              <a:bodyPr anchorCtr="0" anchor="t" bIns="62475" lIns="62475" spcFirstLastPara="1" rIns="62475" wrap="square" tIns="62475">
                <a:noAutofit/>
              </a:bodyPr>
              <a:lstStyle/>
              <a:p>
                <a:pPr indent="0" lvl="0" marL="0" marR="0" rtl="0" algn="l">
                  <a:lnSpc>
                    <a:spcPct val="115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Listen to the teacher and wait for the signal to depart</a:t>
                </a:r>
                <a:endParaRPr b="0" i="0" sz="2400" u="none" cap="none" strike="noStrike">
                  <a:solidFill>
                    <a:srgbClr val="000000"/>
                  </a:solidFill>
                  <a:latin typeface="Roboto"/>
                  <a:ea typeface="Roboto"/>
                  <a:cs typeface="Roboto"/>
                  <a:sym typeface="Roboto"/>
                </a:endParaRPr>
              </a:p>
            </p:txBody>
          </p:sp>
        </p:grpSp>
        <p:grpSp>
          <p:nvGrpSpPr>
            <p:cNvPr id="251" name="Google Shape;251;p20"/>
            <p:cNvGrpSpPr/>
            <p:nvPr/>
          </p:nvGrpSpPr>
          <p:grpSpPr>
            <a:xfrm>
              <a:off x="6926960" y="1586327"/>
              <a:ext cx="2751931" cy="4290359"/>
              <a:chOff x="5195350" y="1189775"/>
              <a:chExt cx="2064000" cy="3217850"/>
            </a:xfrm>
          </p:grpSpPr>
          <p:sp>
            <p:nvSpPr>
              <p:cNvPr id="252" name="Google Shape;252;p20"/>
              <p:cNvSpPr/>
              <p:nvPr/>
            </p:nvSpPr>
            <p:spPr>
              <a:xfrm>
                <a:off x="5195350" y="1189775"/>
                <a:ext cx="2064000" cy="669000"/>
              </a:xfrm>
              <a:prstGeom prst="chevron">
                <a:avLst>
                  <a:gd fmla="val 50000" name="adj"/>
                </a:avLst>
              </a:prstGeom>
              <a:solidFill>
                <a:srgbClr val="0C8148"/>
              </a:solidFill>
              <a:ln>
                <a:noFill/>
              </a:ln>
            </p:spPr>
            <p:txBody>
              <a:bodyPr anchorCtr="0" anchor="ctr" bIns="62475" lIns="62475" spcFirstLastPara="1" rIns="62475" wrap="square" tIns="6247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FFFFF"/>
                    </a:solidFill>
                    <a:latin typeface="Roboto"/>
                    <a:ea typeface="Roboto"/>
                    <a:cs typeface="Roboto"/>
                    <a:sym typeface="Roboto"/>
                  </a:rPr>
                  <a:t>4</a:t>
                </a:r>
                <a:endParaRPr b="0" i="0" sz="2400" u="none" cap="none" strike="noStrike">
                  <a:solidFill>
                    <a:srgbClr val="FFFFFF"/>
                  </a:solidFill>
                  <a:latin typeface="Roboto"/>
                  <a:ea typeface="Roboto"/>
                  <a:cs typeface="Roboto"/>
                  <a:sym typeface="Roboto"/>
                </a:endParaRPr>
              </a:p>
            </p:txBody>
          </p:sp>
          <p:sp>
            <p:nvSpPr>
              <p:cNvPr id="253" name="Google Shape;253;p20"/>
              <p:cNvSpPr txBox="1"/>
              <p:nvPr/>
            </p:nvSpPr>
            <p:spPr>
              <a:xfrm>
                <a:off x="5461650" y="2057125"/>
                <a:ext cx="1624500" cy="2350500"/>
              </a:xfrm>
              <a:prstGeom prst="rect">
                <a:avLst/>
              </a:prstGeom>
              <a:noFill/>
              <a:ln>
                <a:noFill/>
              </a:ln>
            </p:spPr>
            <p:txBody>
              <a:bodyPr anchorCtr="0" anchor="t" bIns="62475" lIns="62475" spcFirstLastPara="1" rIns="62475" wrap="square" tIns="62475">
                <a:noAutofit/>
              </a:bodyPr>
              <a:lstStyle/>
              <a:p>
                <a:pPr indent="0" lvl="0" marL="0" marR="0" rtl="0" algn="l">
                  <a:lnSpc>
                    <a:spcPct val="115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Keep hands and feet to self</a:t>
                </a:r>
                <a:endParaRPr b="0" i="0" sz="2400" u="none" cap="none" strike="noStrike">
                  <a:solidFill>
                    <a:srgbClr val="000000"/>
                  </a:solidFill>
                  <a:latin typeface="Roboto"/>
                  <a:ea typeface="Roboto"/>
                  <a:cs typeface="Roboto"/>
                  <a:sym typeface="Roboto"/>
                </a:endParaRPr>
              </a:p>
            </p:txBody>
          </p:sp>
        </p:gr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21"/>
          <p:cNvSpPr txBox="1"/>
          <p:nvPr>
            <p:ph idx="4294967295" type="title"/>
          </p:nvPr>
        </p:nvSpPr>
        <p:spPr>
          <a:xfrm>
            <a:off x="4553038" y="2773913"/>
            <a:ext cx="2316600" cy="1122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Calibri"/>
                <a:ea typeface="Calibri"/>
                <a:cs typeface="Calibri"/>
                <a:sym typeface="Calibri"/>
              </a:rPr>
              <a:t>Independent Seatwork</a:t>
            </a:r>
            <a:endParaRPr/>
          </a:p>
        </p:txBody>
      </p:sp>
      <p:grpSp>
        <p:nvGrpSpPr>
          <p:cNvPr id="259" name="Google Shape;259;p21"/>
          <p:cNvGrpSpPr/>
          <p:nvPr/>
        </p:nvGrpSpPr>
        <p:grpSpPr>
          <a:xfrm>
            <a:off x="2578385" y="336549"/>
            <a:ext cx="5997318" cy="5997318"/>
            <a:chOff x="2820225" y="891450"/>
            <a:chExt cx="3175200" cy="3175200"/>
          </a:xfrm>
        </p:grpSpPr>
        <p:sp>
          <p:nvSpPr>
            <p:cNvPr id="260" name="Google Shape;260;p21"/>
            <p:cNvSpPr/>
            <p:nvPr/>
          </p:nvSpPr>
          <p:spPr>
            <a:xfrm rot="10800000">
              <a:off x="2820225" y="891450"/>
              <a:ext cx="3175200" cy="3175200"/>
            </a:xfrm>
            <a:prstGeom prst="blockArc">
              <a:avLst>
                <a:gd fmla="val 5399801" name="adj1"/>
                <a:gd fmla="val 3012680" name="adj2"/>
                <a:gd fmla="val 6939" name="adj3"/>
              </a:avLst>
            </a:prstGeom>
            <a:solidFill>
              <a:srgbClr val="D786E4"/>
            </a:solidFill>
            <a:ln>
              <a:noFill/>
            </a:ln>
          </p:spPr>
          <p:txBody>
            <a:bodyPr anchorCtr="0" anchor="ctr" bIns="172675" lIns="172675" spcFirstLastPara="1" rIns="172675" wrap="square" tIns="172675">
              <a:noAutofit/>
            </a:bodyPr>
            <a:lstStyle/>
            <a:p>
              <a:pPr indent="0" lvl="0" marL="0" marR="0" rtl="0" algn="l">
                <a:lnSpc>
                  <a:spcPct val="100000"/>
                </a:lnSpc>
                <a:spcBef>
                  <a:spcPts val="0"/>
                </a:spcBef>
                <a:spcAft>
                  <a:spcPts val="0"/>
                </a:spcAft>
                <a:buClr>
                  <a:srgbClr val="000000"/>
                </a:buClr>
                <a:buSzPts val="3647"/>
                <a:buFont typeface="Arial"/>
                <a:buNone/>
              </a:pPr>
              <a:r>
                <a:t/>
              </a:r>
              <a:endParaRPr b="0" i="0" sz="3647" u="none" cap="none" strike="noStrike">
                <a:solidFill>
                  <a:srgbClr val="000000"/>
                </a:solidFill>
                <a:latin typeface="Arial"/>
                <a:ea typeface="Arial"/>
                <a:cs typeface="Arial"/>
                <a:sym typeface="Arial"/>
              </a:endParaRPr>
            </a:p>
          </p:txBody>
        </p:sp>
        <p:sp>
          <p:nvSpPr>
            <p:cNvPr id="261" name="Google Shape;261;p21"/>
            <p:cNvSpPr/>
            <p:nvPr/>
          </p:nvSpPr>
          <p:spPr>
            <a:xfrm rot="10800000">
              <a:off x="3175023" y="1179900"/>
              <a:ext cx="450600" cy="450600"/>
            </a:xfrm>
            <a:prstGeom prst="rtTriangle">
              <a:avLst/>
            </a:prstGeom>
            <a:solidFill>
              <a:srgbClr val="D786E4"/>
            </a:solidFill>
            <a:ln>
              <a:noFill/>
            </a:ln>
          </p:spPr>
          <p:txBody>
            <a:bodyPr anchorCtr="0" anchor="ctr" bIns="172675" lIns="172675" spcFirstLastPara="1" rIns="172675" wrap="square" tIns="172675">
              <a:noAutofit/>
            </a:bodyPr>
            <a:lstStyle/>
            <a:p>
              <a:pPr indent="0" lvl="0" marL="0" marR="0" rtl="0" algn="l">
                <a:lnSpc>
                  <a:spcPct val="100000"/>
                </a:lnSpc>
                <a:spcBef>
                  <a:spcPts val="0"/>
                </a:spcBef>
                <a:spcAft>
                  <a:spcPts val="0"/>
                </a:spcAft>
                <a:buClr>
                  <a:srgbClr val="000000"/>
                </a:buClr>
                <a:buSzPts val="3647"/>
                <a:buFont typeface="Arial"/>
                <a:buNone/>
              </a:pPr>
              <a:r>
                <a:t/>
              </a:r>
              <a:endParaRPr b="0" i="0" sz="3647" u="none" cap="none" strike="noStrike">
                <a:solidFill>
                  <a:srgbClr val="000000"/>
                </a:solidFill>
                <a:latin typeface="Arial"/>
                <a:ea typeface="Arial"/>
                <a:cs typeface="Arial"/>
                <a:sym typeface="Arial"/>
              </a:endParaRPr>
            </a:p>
          </p:txBody>
        </p:sp>
      </p:grpSp>
      <p:grpSp>
        <p:nvGrpSpPr>
          <p:cNvPr descr="Step 5" id="262" name="Google Shape;262;p21"/>
          <p:cNvGrpSpPr/>
          <p:nvPr/>
        </p:nvGrpSpPr>
        <p:grpSpPr>
          <a:xfrm>
            <a:off x="1779567" y="2565384"/>
            <a:ext cx="2516448" cy="1727685"/>
            <a:chOff x="2389575" y="2071477"/>
            <a:chExt cx="1332300" cy="914700"/>
          </a:xfrm>
        </p:grpSpPr>
        <p:sp>
          <p:nvSpPr>
            <p:cNvPr id="263" name="Google Shape;263;p21"/>
            <p:cNvSpPr/>
            <p:nvPr/>
          </p:nvSpPr>
          <p:spPr>
            <a:xfrm>
              <a:off x="2389575" y="2356477"/>
              <a:ext cx="1332300" cy="629700"/>
            </a:xfrm>
            <a:prstGeom prst="rect">
              <a:avLst/>
            </a:prstGeom>
            <a:solidFill>
              <a:srgbClr val="701C7F"/>
            </a:solidFill>
            <a:ln>
              <a:noFill/>
            </a:ln>
          </p:spPr>
          <p:txBody>
            <a:bodyPr anchorCtr="0" anchor="t" bIns="172675" lIns="172675" spcFirstLastPara="1" rIns="172675" wrap="square" tIns="172675">
              <a:noAutofit/>
            </a:bodyPr>
            <a:lstStyle/>
            <a:p>
              <a:pPr indent="0" lvl="0" marL="0" marR="0" rtl="0" algn="l">
                <a:lnSpc>
                  <a:spcPct val="115000"/>
                </a:lnSpc>
                <a:spcBef>
                  <a:spcPts val="0"/>
                </a:spcBef>
                <a:spcAft>
                  <a:spcPts val="0"/>
                </a:spcAft>
                <a:buClr>
                  <a:srgbClr val="000000"/>
                </a:buClr>
                <a:buSzPts val="2017"/>
                <a:buFont typeface="Arial"/>
                <a:buNone/>
              </a:pPr>
              <a:r>
                <a:rPr b="0" i="0" lang="en-US" sz="2017" u="none" cap="none" strike="noStrike">
                  <a:solidFill>
                    <a:schemeClr val="lt1"/>
                  </a:solidFill>
                  <a:latin typeface="Calibri"/>
                  <a:ea typeface="Calibri"/>
                  <a:cs typeface="Calibri"/>
                  <a:sym typeface="Calibri"/>
                </a:rPr>
                <a:t>Listen to the teacher and wait for the signal to depart​</a:t>
              </a:r>
              <a:endParaRPr b="0" i="0" sz="2017" u="none" cap="none" strike="noStrike">
                <a:solidFill>
                  <a:srgbClr val="FFFFFF"/>
                </a:solidFill>
                <a:latin typeface="Roboto"/>
                <a:ea typeface="Roboto"/>
                <a:cs typeface="Roboto"/>
                <a:sym typeface="Roboto"/>
              </a:endParaRPr>
            </a:p>
          </p:txBody>
        </p:sp>
        <p:sp>
          <p:nvSpPr>
            <p:cNvPr id="264" name="Google Shape;264;p21"/>
            <p:cNvSpPr/>
            <p:nvPr/>
          </p:nvSpPr>
          <p:spPr>
            <a:xfrm>
              <a:off x="2389575" y="2071477"/>
              <a:ext cx="1332300" cy="285000"/>
            </a:xfrm>
            <a:prstGeom prst="round1Rect">
              <a:avLst>
                <a:gd fmla="val 50000" name="adj"/>
              </a:avLst>
            </a:prstGeom>
            <a:solidFill>
              <a:srgbClr val="561561"/>
            </a:solidFill>
            <a:ln>
              <a:noFill/>
            </a:ln>
          </p:spPr>
          <p:txBody>
            <a:bodyPr anchorCtr="0" anchor="ctr" bIns="172675" lIns="172675" spcFirstLastPara="1" rIns="172675" wrap="square" tIns="172675">
              <a:noAutofit/>
            </a:bodyPr>
            <a:lstStyle/>
            <a:p>
              <a:pPr indent="0" lvl="0" marL="0" marR="0" rtl="0" algn="l">
                <a:lnSpc>
                  <a:spcPct val="100000"/>
                </a:lnSpc>
                <a:spcBef>
                  <a:spcPts val="0"/>
                </a:spcBef>
                <a:spcAft>
                  <a:spcPts val="0"/>
                </a:spcAft>
                <a:buClr>
                  <a:srgbClr val="000000"/>
                </a:buClr>
                <a:buSzPts val="2581"/>
                <a:buFont typeface="Arial"/>
                <a:buNone/>
              </a:pPr>
              <a:r>
                <a:rPr b="0" i="0" lang="en-US" sz="2581" u="none" cap="none" strike="noStrike">
                  <a:solidFill>
                    <a:srgbClr val="FFFFFF"/>
                  </a:solidFill>
                  <a:latin typeface="Roboto"/>
                  <a:ea typeface="Roboto"/>
                  <a:cs typeface="Roboto"/>
                  <a:sym typeface="Roboto"/>
                </a:rPr>
                <a:t>5</a:t>
              </a:r>
              <a:endParaRPr b="0" i="0" sz="2581" u="none" cap="none" strike="noStrike">
                <a:solidFill>
                  <a:srgbClr val="FFFFFF"/>
                </a:solidFill>
                <a:latin typeface="Arial"/>
                <a:ea typeface="Arial"/>
                <a:cs typeface="Arial"/>
                <a:sym typeface="Arial"/>
              </a:endParaRPr>
            </a:p>
          </p:txBody>
        </p:sp>
      </p:grpSp>
      <p:grpSp>
        <p:nvGrpSpPr>
          <p:cNvPr descr="Step 4" id="265" name="Google Shape;265;p21"/>
          <p:cNvGrpSpPr/>
          <p:nvPr/>
        </p:nvGrpSpPr>
        <p:grpSpPr>
          <a:xfrm>
            <a:off x="2415854" y="5012703"/>
            <a:ext cx="2516448" cy="1727685"/>
            <a:chOff x="2734175" y="3367177"/>
            <a:chExt cx="1332300" cy="914700"/>
          </a:xfrm>
        </p:grpSpPr>
        <p:sp>
          <p:nvSpPr>
            <p:cNvPr id="266" name="Google Shape;266;p21"/>
            <p:cNvSpPr/>
            <p:nvPr/>
          </p:nvSpPr>
          <p:spPr>
            <a:xfrm>
              <a:off x="2734175" y="3652177"/>
              <a:ext cx="1332300" cy="629700"/>
            </a:xfrm>
            <a:prstGeom prst="rect">
              <a:avLst/>
            </a:prstGeom>
            <a:solidFill>
              <a:srgbClr val="701C7F"/>
            </a:solidFill>
            <a:ln>
              <a:noFill/>
            </a:ln>
          </p:spPr>
          <p:txBody>
            <a:bodyPr anchorCtr="0" anchor="t" bIns="172675" lIns="172675" spcFirstLastPara="1" rIns="172675" wrap="square" tIns="17267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Calibri"/>
                  <a:ea typeface="Calibri"/>
                  <a:cs typeface="Calibri"/>
                  <a:sym typeface="Calibri"/>
                </a:rPr>
                <a:t>Keep hands and feet to self</a:t>
              </a:r>
              <a:endParaRPr b="0" i="0" sz="2000" u="none" cap="none" strike="noStrike">
                <a:solidFill>
                  <a:schemeClr val="lt1"/>
                </a:solidFill>
                <a:latin typeface="Arial"/>
                <a:ea typeface="Arial"/>
                <a:cs typeface="Arial"/>
                <a:sym typeface="Arial"/>
              </a:endParaRPr>
            </a:p>
          </p:txBody>
        </p:sp>
        <p:sp>
          <p:nvSpPr>
            <p:cNvPr id="267" name="Google Shape;267;p21"/>
            <p:cNvSpPr/>
            <p:nvPr/>
          </p:nvSpPr>
          <p:spPr>
            <a:xfrm>
              <a:off x="2734175" y="3367177"/>
              <a:ext cx="1332300" cy="285000"/>
            </a:xfrm>
            <a:prstGeom prst="round1Rect">
              <a:avLst>
                <a:gd fmla="val 50000" name="adj"/>
              </a:avLst>
            </a:prstGeom>
            <a:solidFill>
              <a:srgbClr val="561561"/>
            </a:solidFill>
            <a:ln>
              <a:noFill/>
            </a:ln>
          </p:spPr>
          <p:txBody>
            <a:bodyPr anchorCtr="0" anchor="ctr" bIns="172675" lIns="172675" spcFirstLastPara="1" rIns="172675" wrap="square" tIns="172675">
              <a:noAutofit/>
            </a:bodyPr>
            <a:lstStyle/>
            <a:p>
              <a:pPr indent="0" lvl="0" marL="0" marR="0" rtl="0" algn="l">
                <a:lnSpc>
                  <a:spcPct val="100000"/>
                </a:lnSpc>
                <a:spcBef>
                  <a:spcPts val="0"/>
                </a:spcBef>
                <a:spcAft>
                  <a:spcPts val="0"/>
                </a:spcAft>
                <a:buClr>
                  <a:srgbClr val="000000"/>
                </a:buClr>
                <a:buSzPts val="2688"/>
                <a:buFont typeface="Arial"/>
                <a:buNone/>
              </a:pPr>
              <a:r>
                <a:rPr b="0" i="0" lang="en-US" sz="2688" u="none" cap="none" strike="noStrike">
                  <a:solidFill>
                    <a:srgbClr val="FFFFFF"/>
                  </a:solidFill>
                  <a:latin typeface="Roboto"/>
                  <a:ea typeface="Roboto"/>
                  <a:cs typeface="Roboto"/>
                  <a:sym typeface="Roboto"/>
                </a:rPr>
                <a:t>4</a:t>
              </a:r>
              <a:endParaRPr b="0" i="0" sz="2688" u="none" cap="none" strike="noStrike">
                <a:solidFill>
                  <a:srgbClr val="FFFFFF"/>
                </a:solidFill>
                <a:latin typeface="Arial"/>
                <a:ea typeface="Arial"/>
                <a:cs typeface="Arial"/>
                <a:sym typeface="Arial"/>
              </a:endParaRPr>
            </a:p>
          </p:txBody>
        </p:sp>
      </p:grpSp>
      <p:grpSp>
        <p:nvGrpSpPr>
          <p:cNvPr descr="Step 1" id="268" name="Google Shape;268;p21"/>
          <p:cNvGrpSpPr/>
          <p:nvPr/>
        </p:nvGrpSpPr>
        <p:grpSpPr>
          <a:xfrm>
            <a:off x="4425348" y="117603"/>
            <a:ext cx="2516448" cy="1727685"/>
            <a:chOff x="3798075" y="775532"/>
            <a:chExt cx="1332300" cy="914700"/>
          </a:xfrm>
        </p:grpSpPr>
        <p:sp>
          <p:nvSpPr>
            <p:cNvPr id="269" name="Google Shape;269;p21"/>
            <p:cNvSpPr/>
            <p:nvPr/>
          </p:nvSpPr>
          <p:spPr>
            <a:xfrm>
              <a:off x="3798075" y="1060532"/>
              <a:ext cx="1332300" cy="629700"/>
            </a:xfrm>
            <a:prstGeom prst="rect">
              <a:avLst/>
            </a:prstGeom>
            <a:solidFill>
              <a:srgbClr val="701C7F"/>
            </a:solidFill>
            <a:ln>
              <a:noFill/>
            </a:ln>
          </p:spPr>
          <p:txBody>
            <a:bodyPr anchorCtr="0" anchor="t" bIns="172675" lIns="172675" spcFirstLastPara="1" rIns="172675" wrap="square" tIns="172675">
              <a:noAutofit/>
            </a:bodyPr>
            <a:lstStyle/>
            <a:p>
              <a:pPr indent="0" lvl="0" marL="0" marR="0" rtl="0" algn="l">
                <a:lnSpc>
                  <a:spcPct val="100000"/>
                </a:lnSpc>
                <a:spcBef>
                  <a:spcPts val="0"/>
                </a:spcBef>
                <a:spcAft>
                  <a:spcPts val="0"/>
                </a:spcAft>
                <a:buClr>
                  <a:srgbClr val="000000"/>
                </a:buClr>
                <a:buSzPts val="2042"/>
                <a:buFont typeface="Arial"/>
                <a:buNone/>
              </a:pPr>
              <a:r>
                <a:rPr b="0" i="0" lang="en-US" sz="2042" u="none" cap="none" strike="noStrike">
                  <a:solidFill>
                    <a:schemeClr val="lt1"/>
                  </a:solidFill>
                  <a:latin typeface="Calibri"/>
                  <a:ea typeface="Calibri"/>
                  <a:cs typeface="Calibri"/>
                  <a:sym typeface="Calibri"/>
                </a:rPr>
                <a:t>At the signal, put materials away and clear your desk</a:t>
              </a:r>
              <a:endParaRPr b="0" i="0" sz="2042" u="none" cap="none" strike="noStrike">
                <a:solidFill>
                  <a:schemeClr val="lt1"/>
                </a:solidFill>
                <a:latin typeface="Arial"/>
                <a:ea typeface="Arial"/>
                <a:cs typeface="Arial"/>
                <a:sym typeface="Arial"/>
              </a:endParaRPr>
            </a:p>
          </p:txBody>
        </p:sp>
        <p:sp>
          <p:nvSpPr>
            <p:cNvPr id="270" name="Google Shape;270;p21"/>
            <p:cNvSpPr/>
            <p:nvPr/>
          </p:nvSpPr>
          <p:spPr>
            <a:xfrm>
              <a:off x="3798075" y="775532"/>
              <a:ext cx="1332300" cy="285000"/>
            </a:xfrm>
            <a:prstGeom prst="round1Rect">
              <a:avLst>
                <a:gd fmla="val 50000" name="adj"/>
              </a:avLst>
            </a:prstGeom>
            <a:solidFill>
              <a:srgbClr val="561561"/>
            </a:solidFill>
            <a:ln>
              <a:noFill/>
            </a:ln>
          </p:spPr>
          <p:txBody>
            <a:bodyPr anchorCtr="0" anchor="ctr" bIns="172675" lIns="172675" spcFirstLastPara="1" rIns="172675" wrap="square" tIns="172675">
              <a:noAutofit/>
            </a:bodyPr>
            <a:lstStyle/>
            <a:p>
              <a:pPr indent="0" lvl="0" marL="0" marR="0" rtl="0" algn="l">
                <a:lnSpc>
                  <a:spcPct val="100000"/>
                </a:lnSpc>
                <a:spcBef>
                  <a:spcPts val="0"/>
                </a:spcBef>
                <a:spcAft>
                  <a:spcPts val="0"/>
                </a:spcAft>
                <a:buClr>
                  <a:srgbClr val="000000"/>
                </a:buClr>
                <a:buSzPts val="2581"/>
                <a:buFont typeface="Arial"/>
                <a:buNone/>
              </a:pPr>
              <a:r>
                <a:rPr b="0" i="0" lang="en-US" sz="2581" u="none" cap="none" strike="noStrike">
                  <a:solidFill>
                    <a:srgbClr val="FFFFFF"/>
                  </a:solidFill>
                  <a:latin typeface="Roboto"/>
                  <a:ea typeface="Roboto"/>
                  <a:cs typeface="Roboto"/>
                  <a:sym typeface="Roboto"/>
                </a:rPr>
                <a:t>1</a:t>
              </a:r>
              <a:endParaRPr b="0" i="0" sz="2581" u="none" cap="none" strike="noStrike">
                <a:solidFill>
                  <a:srgbClr val="FFFFFF"/>
                </a:solidFill>
                <a:latin typeface="Arial"/>
                <a:ea typeface="Arial"/>
                <a:cs typeface="Arial"/>
                <a:sym typeface="Arial"/>
              </a:endParaRPr>
            </a:p>
          </p:txBody>
        </p:sp>
      </p:grpSp>
      <p:grpSp>
        <p:nvGrpSpPr>
          <p:cNvPr descr="Step 2" id="271" name="Google Shape;271;p21"/>
          <p:cNvGrpSpPr/>
          <p:nvPr/>
        </p:nvGrpSpPr>
        <p:grpSpPr>
          <a:xfrm>
            <a:off x="7126641" y="2565382"/>
            <a:ext cx="3089069" cy="2033959"/>
            <a:chOff x="5206576" y="2071473"/>
            <a:chExt cx="1821600" cy="1199410"/>
          </a:xfrm>
        </p:grpSpPr>
        <p:sp>
          <p:nvSpPr>
            <p:cNvPr id="272" name="Google Shape;272;p21"/>
            <p:cNvSpPr/>
            <p:nvPr/>
          </p:nvSpPr>
          <p:spPr>
            <a:xfrm>
              <a:off x="5206576" y="2356483"/>
              <a:ext cx="1821600" cy="914400"/>
            </a:xfrm>
            <a:prstGeom prst="rect">
              <a:avLst/>
            </a:prstGeom>
            <a:solidFill>
              <a:srgbClr val="701C7F"/>
            </a:solidFill>
            <a:ln>
              <a:noFill/>
            </a:ln>
          </p:spPr>
          <p:txBody>
            <a:bodyPr anchorCtr="0" anchor="t" bIns="155025" lIns="155025" spcFirstLastPara="1" rIns="155025" wrap="square" tIns="155025">
              <a:noAutofit/>
            </a:bodyPr>
            <a:lstStyle/>
            <a:p>
              <a:pPr indent="0" lvl="0" marL="0" marR="0" rtl="0" algn="l">
                <a:lnSpc>
                  <a:spcPct val="100000"/>
                </a:lnSpc>
                <a:spcBef>
                  <a:spcPts val="0"/>
                </a:spcBef>
                <a:spcAft>
                  <a:spcPts val="0"/>
                </a:spcAft>
                <a:buClr>
                  <a:srgbClr val="000000"/>
                </a:buClr>
                <a:buSzPts val="2096"/>
                <a:buFont typeface="Arial"/>
                <a:buNone/>
              </a:pPr>
              <a:r>
                <a:rPr b="0" i="0" lang="en-US" sz="2096" u="none" cap="none" strike="noStrike">
                  <a:solidFill>
                    <a:schemeClr val="lt1"/>
                  </a:solidFill>
                  <a:latin typeface="Calibri"/>
                  <a:ea typeface="Calibri"/>
                  <a:cs typeface="Calibri"/>
                  <a:sym typeface="Calibri"/>
                </a:rPr>
                <a:t>When your row is called, push in your chair and move quietly, walking to the doorway</a:t>
              </a:r>
              <a:endParaRPr b="0" i="0" sz="2096" u="none" cap="none" strike="noStrike">
                <a:solidFill>
                  <a:schemeClr val="lt1"/>
                </a:solidFill>
                <a:latin typeface="Arial"/>
                <a:ea typeface="Arial"/>
                <a:cs typeface="Arial"/>
                <a:sym typeface="Arial"/>
              </a:endParaRPr>
            </a:p>
          </p:txBody>
        </p:sp>
        <p:sp>
          <p:nvSpPr>
            <p:cNvPr id="273" name="Google Shape;273;p21"/>
            <p:cNvSpPr/>
            <p:nvPr/>
          </p:nvSpPr>
          <p:spPr>
            <a:xfrm>
              <a:off x="5206576" y="2071473"/>
              <a:ext cx="1821600" cy="285000"/>
            </a:xfrm>
            <a:prstGeom prst="round1Rect">
              <a:avLst>
                <a:gd fmla="val 50000" name="adj"/>
              </a:avLst>
            </a:prstGeom>
            <a:solidFill>
              <a:srgbClr val="561561"/>
            </a:solidFill>
            <a:ln>
              <a:noFill/>
            </a:ln>
          </p:spPr>
          <p:txBody>
            <a:bodyPr anchorCtr="0" anchor="ctr" bIns="155025" lIns="155025" spcFirstLastPara="1" rIns="155025" wrap="square" tIns="155025">
              <a:noAutofit/>
            </a:bodyPr>
            <a:lstStyle/>
            <a:p>
              <a:pPr indent="0" lvl="0" marL="0" marR="0" rtl="0" algn="l">
                <a:lnSpc>
                  <a:spcPct val="100000"/>
                </a:lnSpc>
                <a:spcBef>
                  <a:spcPts val="0"/>
                </a:spcBef>
                <a:spcAft>
                  <a:spcPts val="0"/>
                </a:spcAft>
                <a:buClr>
                  <a:srgbClr val="000000"/>
                </a:buClr>
                <a:buSzPts val="2318"/>
                <a:buFont typeface="Arial"/>
                <a:buNone/>
              </a:pPr>
              <a:r>
                <a:rPr b="0" i="0" lang="en-US" sz="2318" u="none" cap="none" strike="noStrike">
                  <a:solidFill>
                    <a:srgbClr val="FFFFFF"/>
                  </a:solidFill>
                  <a:latin typeface="Roboto"/>
                  <a:ea typeface="Roboto"/>
                  <a:cs typeface="Roboto"/>
                  <a:sym typeface="Roboto"/>
                </a:rPr>
                <a:t>2</a:t>
              </a:r>
              <a:endParaRPr b="0" i="0" sz="2318" u="none" cap="none" strike="noStrike">
                <a:solidFill>
                  <a:srgbClr val="FFFFFF"/>
                </a:solidFill>
                <a:latin typeface="Arial"/>
                <a:ea typeface="Arial"/>
                <a:cs typeface="Arial"/>
                <a:sym typeface="Arial"/>
              </a:endParaRPr>
            </a:p>
          </p:txBody>
        </p:sp>
      </p:grpSp>
      <p:grpSp>
        <p:nvGrpSpPr>
          <p:cNvPr descr="Step 3" id="274" name="Google Shape;274;p21"/>
          <p:cNvGrpSpPr/>
          <p:nvPr/>
        </p:nvGrpSpPr>
        <p:grpSpPr>
          <a:xfrm>
            <a:off x="6187598" y="5013172"/>
            <a:ext cx="2846799" cy="1844824"/>
            <a:chOff x="4731076" y="3367428"/>
            <a:chExt cx="1507200" cy="1063544"/>
          </a:xfrm>
        </p:grpSpPr>
        <p:sp>
          <p:nvSpPr>
            <p:cNvPr id="275" name="Google Shape;275;p21"/>
            <p:cNvSpPr/>
            <p:nvPr/>
          </p:nvSpPr>
          <p:spPr>
            <a:xfrm>
              <a:off x="4731076" y="3652172"/>
              <a:ext cx="1507200" cy="778800"/>
            </a:xfrm>
            <a:prstGeom prst="rect">
              <a:avLst/>
            </a:prstGeom>
            <a:solidFill>
              <a:srgbClr val="701C7F"/>
            </a:solidFill>
            <a:ln>
              <a:noFill/>
            </a:ln>
          </p:spPr>
          <p:txBody>
            <a:bodyPr anchorCtr="0" anchor="t" bIns="172675" lIns="172675" spcFirstLastPara="1" rIns="172675" wrap="square" tIns="172675">
              <a:noAutofit/>
            </a:bodyPr>
            <a:lstStyle/>
            <a:p>
              <a:pPr indent="0" lvl="0" marL="0" marR="0" rtl="0" algn="l">
                <a:lnSpc>
                  <a:spcPct val="100000"/>
                </a:lnSpc>
                <a:spcBef>
                  <a:spcPts val="0"/>
                </a:spcBef>
                <a:spcAft>
                  <a:spcPts val="0"/>
                </a:spcAft>
                <a:buClr>
                  <a:srgbClr val="000000"/>
                </a:buClr>
                <a:buSzPts val="2029"/>
                <a:buFont typeface="Arial"/>
                <a:buNone/>
              </a:pPr>
              <a:r>
                <a:rPr b="0" i="0" lang="en-US" sz="2029" u="none" cap="none" strike="noStrike">
                  <a:solidFill>
                    <a:schemeClr val="lt1"/>
                  </a:solidFill>
                  <a:latin typeface="Calibri"/>
                  <a:ea typeface="Calibri"/>
                  <a:cs typeface="Calibri"/>
                  <a:sym typeface="Calibri"/>
                </a:rPr>
                <a:t>Line up facing the door, keeping one space between each person</a:t>
              </a:r>
              <a:endParaRPr b="0" i="0" sz="2029" u="none" cap="none" strike="noStrike">
                <a:solidFill>
                  <a:schemeClr val="lt1"/>
                </a:solidFill>
                <a:latin typeface="Arial"/>
                <a:ea typeface="Arial"/>
                <a:cs typeface="Arial"/>
                <a:sym typeface="Arial"/>
              </a:endParaRPr>
            </a:p>
          </p:txBody>
        </p:sp>
        <p:sp>
          <p:nvSpPr>
            <p:cNvPr id="276" name="Google Shape;276;p21"/>
            <p:cNvSpPr/>
            <p:nvPr/>
          </p:nvSpPr>
          <p:spPr>
            <a:xfrm>
              <a:off x="4731076" y="3367428"/>
              <a:ext cx="1507200" cy="284700"/>
            </a:xfrm>
            <a:prstGeom prst="round1Rect">
              <a:avLst>
                <a:gd fmla="val 50000" name="adj"/>
              </a:avLst>
            </a:prstGeom>
            <a:solidFill>
              <a:srgbClr val="561561"/>
            </a:solidFill>
            <a:ln>
              <a:noFill/>
            </a:ln>
          </p:spPr>
          <p:txBody>
            <a:bodyPr anchorCtr="0" anchor="ctr" bIns="172675" lIns="172675" spcFirstLastPara="1" rIns="172675" wrap="square" tIns="172675">
              <a:noAutofit/>
            </a:bodyPr>
            <a:lstStyle/>
            <a:p>
              <a:pPr indent="0" lvl="0" marL="0" marR="0" rtl="0" algn="l">
                <a:lnSpc>
                  <a:spcPct val="100000"/>
                </a:lnSpc>
                <a:spcBef>
                  <a:spcPts val="0"/>
                </a:spcBef>
                <a:spcAft>
                  <a:spcPts val="0"/>
                </a:spcAft>
                <a:buClr>
                  <a:srgbClr val="000000"/>
                </a:buClr>
                <a:buSzPts val="2688"/>
                <a:buFont typeface="Arial"/>
                <a:buNone/>
              </a:pPr>
              <a:r>
                <a:rPr b="0" i="0" lang="en-US" sz="2688" u="none" cap="none" strike="noStrike">
                  <a:solidFill>
                    <a:srgbClr val="FFFFFF"/>
                  </a:solidFill>
                  <a:latin typeface="Roboto"/>
                  <a:ea typeface="Roboto"/>
                  <a:cs typeface="Roboto"/>
                  <a:sym typeface="Roboto"/>
                </a:rPr>
                <a:t>3</a:t>
              </a:r>
              <a:endParaRPr b="0" i="0" sz="2688" u="none" cap="none" strike="noStrike">
                <a:solidFill>
                  <a:srgbClr val="FFFFFF"/>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22"/>
          <p:cNvSpPr txBox="1"/>
          <p:nvPr>
            <p:ph type="title"/>
          </p:nvPr>
        </p:nvSpPr>
        <p:spPr>
          <a:xfrm>
            <a:off x="839788" y="365126"/>
            <a:ext cx="10515600" cy="13257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US" sz="3800"/>
              <a:t>Creating Procedures and Routine: Examples</a:t>
            </a:r>
            <a:endParaRPr b="1"/>
          </a:p>
        </p:txBody>
      </p:sp>
      <p:sp>
        <p:nvSpPr>
          <p:cNvPr descr="Star indicates handout associated with this page" id="282" name="Google Shape;282;p22"/>
          <p:cNvSpPr/>
          <p:nvPr/>
        </p:nvSpPr>
        <p:spPr>
          <a:xfrm>
            <a:off x="10713375" y="428950"/>
            <a:ext cx="869100" cy="898800"/>
          </a:xfrm>
          <a:prstGeom prst="star5">
            <a:avLst>
              <a:gd fmla="val 19098" name="adj"/>
              <a:gd fmla="val 105146" name="hf"/>
              <a:gd fmla="val 110557" name="vf"/>
            </a:avLst>
          </a:prstGeom>
          <a:solidFill>
            <a:srgbClr val="009E4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83" name="Google Shape;283;p22"/>
          <p:cNvSpPr txBox="1"/>
          <p:nvPr>
            <p:ph idx="1" type="body"/>
          </p:nvPr>
        </p:nvSpPr>
        <p:spPr>
          <a:xfrm>
            <a:off x="839789" y="1681163"/>
            <a:ext cx="5157900" cy="823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640"/>
              </a:spcBef>
              <a:spcAft>
                <a:spcPts val="0"/>
              </a:spcAft>
              <a:buSzPts val="2400"/>
              <a:buNone/>
            </a:pPr>
            <a:r>
              <a:rPr lang="en-US" sz="2800"/>
              <a:t>Elementary: Learning Position</a:t>
            </a:r>
            <a:endParaRPr sz="2800"/>
          </a:p>
        </p:txBody>
      </p:sp>
      <p:sp>
        <p:nvSpPr>
          <p:cNvPr id="284" name="Google Shape;284;p22"/>
          <p:cNvSpPr txBox="1"/>
          <p:nvPr>
            <p:ph idx="2" type="body"/>
          </p:nvPr>
        </p:nvSpPr>
        <p:spPr>
          <a:xfrm>
            <a:off x="839789" y="2505075"/>
            <a:ext cx="5157900" cy="3684600"/>
          </a:xfrm>
          <a:prstGeom prst="rect">
            <a:avLst/>
          </a:prstGeom>
          <a:noFill/>
          <a:ln>
            <a:noFill/>
          </a:ln>
        </p:spPr>
        <p:txBody>
          <a:bodyPr anchorCtr="0" anchor="t" bIns="91425" lIns="91425" spcFirstLastPara="1" rIns="91425" wrap="square" tIns="91425">
            <a:noAutofit/>
          </a:bodyPr>
          <a:lstStyle/>
          <a:p>
            <a:pPr indent="-292100" lvl="0" marL="457200" rtl="0" algn="l">
              <a:lnSpc>
                <a:spcPct val="100000"/>
              </a:lnSpc>
              <a:spcBef>
                <a:spcPts val="640"/>
              </a:spcBef>
              <a:spcAft>
                <a:spcPts val="0"/>
              </a:spcAft>
              <a:buSzPts val="1000"/>
              <a:buChar char="•"/>
            </a:pPr>
            <a:r>
              <a:rPr lang="en-US" sz="2400"/>
              <a:t>Sit with your bottom on your chair</a:t>
            </a:r>
            <a:endParaRPr sz="2400"/>
          </a:p>
          <a:p>
            <a:pPr indent="-292100" lvl="0" marL="457200" rtl="0" algn="l">
              <a:lnSpc>
                <a:spcPct val="100000"/>
              </a:lnSpc>
              <a:spcBef>
                <a:spcPts val="0"/>
              </a:spcBef>
              <a:spcAft>
                <a:spcPts val="0"/>
              </a:spcAft>
              <a:buSzPts val="1000"/>
              <a:buChar char="•"/>
            </a:pPr>
            <a:r>
              <a:rPr lang="en-US" sz="2400"/>
              <a:t>Sit with legs under your desk</a:t>
            </a:r>
            <a:endParaRPr sz="2400"/>
          </a:p>
          <a:p>
            <a:pPr indent="-292100" lvl="0" marL="457200" rtl="0" algn="l">
              <a:lnSpc>
                <a:spcPct val="100000"/>
              </a:lnSpc>
              <a:spcBef>
                <a:spcPts val="0"/>
              </a:spcBef>
              <a:spcAft>
                <a:spcPts val="0"/>
              </a:spcAft>
              <a:buSzPts val="1000"/>
              <a:buChar char="•"/>
            </a:pPr>
            <a:r>
              <a:rPr lang="en-US" sz="2400"/>
              <a:t>Keep both feet on the floor</a:t>
            </a:r>
            <a:endParaRPr sz="2400"/>
          </a:p>
          <a:p>
            <a:pPr indent="-292100" lvl="0" marL="457200" rtl="0" algn="l">
              <a:lnSpc>
                <a:spcPct val="100000"/>
              </a:lnSpc>
              <a:spcBef>
                <a:spcPts val="0"/>
              </a:spcBef>
              <a:spcAft>
                <a:spcPts val="0"/>
              </a:spcAft>
              <a:buSzPts val="1000"/>
              <a:buChar char="•"/>
            </a:pPr>
            <a:r>
              <a:rPr lang="en-US" sz="2400"/>
              <a:t>Look at the teacher when they talk to the class</a:t>
            </a:r>
            <a:endParaRPr sz="2400"/>
          </a:p>
          <a:p>
            <a:pPr indent="-292100" lvl="0" marL="457200" rtl="0" algn="l">
              <a:lnSpc>
                <a:spcPct val="100000"/>
              </a:lnSpc>
              <a:spcBef>
                <a:spcPts val="0"/>
              </a:spcBef>
              <a:spcAft>
                <a:spcPts val="0"/>
              </a:spcAft>
              <a:buSzPts val="1000"/>
              <a:buChar char="•"/>
            </a:pPr>
            <a:r>
              <a:rPr lang="en-US" sz="2400"/>
              <a:t>Keep your materials on top of your desk</a:t>
            </a:r>
            <a:endParaRPr sz="2400"/>
          </a:p>
        </p:txBody>
      </p:sp>
      <p:sp>
        <p:nvSpPr>
          <p:cNvPr id="285" name="Google Shape;285;p22"/>
          <p:cNvSpPr txBox="1"/>
          <p:nvPr>
            <p:ph idx="3" type="body"/>
          </p:nvPr>
        </p:nvSpPr>
        <p:spPr>
          <a:xfrm>
            <a:off x="6172201" y="1681163"/>
            <a:ext cx="5183100" cy="823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640"/>
              </a:spcBef>
              <a:spcAft>
                <a:spcPts val="0"/>
              </a:spcAft>
              <a:buSzPts val="2400"/>
              <a:buNone/>
            </a:pPr>
            <a:r>
              <a:rPr lang="en-US" sz="2800"/>
              <a:t>Secondary: Class discussion</a:t>
            </a:r>
            <a:endParaRPr sz="2800"/>
          </a:p>
        </p:txBody>
      </p:sp>
      <p:sp>
        <p:nvSpPr>
          <p:cNvPr id="286" name="Google Shape;286;p22"/>
          <p:cNvSpPr txBox="1"/>
          <p:nvPr>
            <p:ph idx="4" type="body"/>
          </p:nvPr>
        </p:nvSpPr>
        <p:spPr>
          <a:xfrm>
            <a:off x="6172201" y="2505075"/>
            <a:ext cx="5183100" cy="3684600"/>
          </a:xfrm>
          <a:prstGeom prst="rect">
            <a:avLst/>
          </a:prstGeom>
          <a:noFill/>
          <a:ln>
            <a:noFill/>
          </a:ln>
        </p:spPr>
        <p:txBody>
          <a:bodyPr anchorCtr="0" anchor="t" bIns="91425" lIns="91425" spcFirstLastPara="1" rIns="91425" wrap="square" tIns="91425">
            <a:noAutofit/>
          </a:bodyPr>
          <a:lstStyle/>
          <a:p>
            <a:pPr indent="-292100" lvl="0" marL="457200" rtl="0" algn="l">
              <a:lnSpc>
                <a:spcPct val="100000"/>
              </a:lnSpc>
              <a:spcBef>
                <a:spcPts val="640"/>
              </a:spcBef>
              <a:spcAft>
                <a:spcPts val="0"/>
              </a:spcAft>
              <a:buSzPts val="1000"/>
              <a:buChar char="•"/>
            </a:pPr>
            <a:r>
              <a:rPr lang="en-US" sz="2400"/>
              <a:t>Prepare for engagement by reading the required assignment in advance</a:t>
            </a:r>
            <a:endParaRPr sz="2400"/>
          </a:p>
          <a:p>
            <a:pPr indent="-292100" lvl="0" marL="457200" rtl="0" algn="l">
              <a:lnSpc>
                <a:spcPct val="100000"/>
              </a:lnSpc>
              <a:spcBef>
                <a:spcPts val="0"/>
              </a:spcBef>
              <a:spcAft>
                <a:spcPts val="0"/>
              </a:spcAft>
              <a:buSzPts val="1000"/>
              <a:buChar char="•"/>
            </a:pPr>
            <a:r>
              <a:rPr lang="en-US" sz="2400"/>
              <a:t>Wait until the other person is finished speaking before you talk</a:t>
            </a:r>
            <a:endParaRPr sz="2400"/>
          </a:p>
          <a:p>
            <a:pPr indent="-292100" lvl="0" marL="457200" rtl="0" algn="l">
              <a:lnSpc>
                <a:spcPct val="100000"/>
              </a:lnSpc>
              <a:spcBef>
                <a:spcPts val="0"/>
              </a:spcBef>
              <a:spcAft>
                <a:spcPts val="0"/>
              </a:spcAft>
              <a:buSzPts val="1000"/>
              <a:buChar char="•"/>
            </a:pPr>
            <a:r>
              <a:rPr lang="en-US" sz="2400"/>
              <a:t>Stay on topic</a:t>
            </a:r>
            <a:endParaRPr sz="2400"/>
          </a:p>
          <a:p>
            <a:pPr indent="-292100" lvl="0" marL="457200" rtl="0" algn="l">
              <a:lnSpc>
                <a:spcPct val="100000"/>
              </a:lnSpc>
              <a:spcBef>
                <a:spcPts val="0"/>
              </a:spcBef>
              <a:spcAft>
                <a:spcPts val="0"/>
              </a:spcAft>
              <a:buSzPts val="1000"/>
              <a:buChar char="•"/>
            </a:pPr>
            <a:r>
              <a:rPr lang="en-US" sz="2400"/>
              <a:t>Respect others’ opinions and contributions</a:t>
            </a:r>
            <a:endParaRPr sz="2400"/>
          </a:p>
          <a:p>
            <a:pPr indent="-292100" lvl="0" marL="457200" rtl="0" algn="l">
              <a:lnSpc>
                <a:spcPct val="100000"/>
              </a:lnSpc>
              <a:spcBef>
                <a:spcPts val="0"/>
              </a:spcBef>
              <a:spcAft>
                <a:spcPts val="0"/>
              </a:spcAft>
              <a:buSzPts val="1000"/>
              <a:buChar char="•"/>
            </a:pPr>
            <a:r>
              <a:rPr lang="en-US" sz="2400"/>
              <a:t>Disagree appropriately</a:t>
            </a:r>
            <a:endParaRPr sz="24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23"/>
          <p:cNvSpPr txBox="1"/>
          <p:nvPr>
            <p:ph type="title"/>
          </p:nvPr>
        </p:nvSpPr>
        <p:spPr>
          <a:xfrm>
            <a:off x="1962510" y="491685"/>
            <a:ext cx="9818009" cy="925952"/>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US" sz="3800"/>
              <a:t>Activity: Classroom Procedures &amp;</a:t>
            </a:r>
            <a:endParaRPr b="1" sz="3800"/>
          </a:p>
          <a:p>
            <a:pPr indent="0" lvl="0" marL="0" rtl="0" algn="ctr">
              <a:lnSpc>
                <a:spcPct val="115000"/>
              </a:lnSpc>
              <a:spcBef>
                <a:spcPts val="0"/>
              </a:spcBef>
              <a:spcAft>
                <a:spcPts val="0"/>
              </a:spcAft>
              <a:buClr>
                <a:schemeClr val="dk1"/>
              </a:buClr>
              <a:buSzPts val="1100"/>
              <a:buFont typeface="Arial"/>
              <a:buNone/>
            </a:pPr>
            <a:r>
              <a:rPr b="1" lang="en-US" sz="3800"/>
              <a:t>Routines in Practice</a:t>
            </a:r>
            <a:endParaRPr b="1" sz="3800"/>
          </a:p>
        </p:txBody>
      </p:sp>
      <p:pic>
        <p:nvPicPr>
          <p:cNvPr descr="A poster with the MO SWPBS logo" id="292" name="Google Shape;292;p23">
            <a:hlinkClick r:id="rId3"/>
          </p:cNvPr>
          <p:cNvPicPr preferRelativeResize="0"/>
          <p:nvPr/>
        </p:nvPicPr>
        <p:blipFill rotWithShape="1">
          <a:blip r:embed="rId4">
            <a:alphaModFix/>
          </a:blip>
          <a:srcRect b="0" l="0" r="0" t="0"/>
          <a:stretch/>
        </p:blipFill>
        <p:spPr>
          <a:xfrm>
            <a:off x="2124000" y="1851675"/>
            <a:ext cx="7944000" cy="3950200"/>
          </a:xfrm>
          <a:prstGeom prst="rect">
            <a:avLst/>
          </a:prstGeom>
          <a:noFill/>
          <a:ln cap="flat" cmpd="sng" w="28575">
            <a:solidFill>
              <a:srgbClr val="000000"/>
            </a:solidFill>
            <a:prstDash val="solid"/>
            <a:round/>
            <a:headEnd len="sm" w="sm" type="none"/>
            <a:tailEnd len="sm" w="sm" type="none"/>
          </a:ln>
        </p:spPr>
      </p:pic>
      <p:sp>
        <p:nvSpPr>
          <p:cNvPr id="293" name="Google Shape;293;p23"/>
          <p:cNvSpPr txBox="1"/>
          <p:nvPr>
            <p:ph idx="1" type="body"/>
          </p:nvPr>
        </p:nvSpPr>
        <p:spPr>
          <a:xfrm>
            <a:off x="2124000" y="5439850"/>
            <a:ext cx="7944000" cy="1006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US" sz="1800">
                <a:solidFill>
                  <a:schemeClr val="dk1"/>
                </a:solidFill>
                <a:highlight>
                  <a:srgbClr val="F5F5F5"/>
                </a:highlight>
              </a:rPr>
              <a:t>​</a:t>
            </a:r>
            <a:br>
              <a:rPr lang="en-US" sz="1800">
                <a:solidFill>
                  <a:schemeClr val="dk1"/>
                </a:solidFill>
                <a:highlight>
                  <a:srgbClr val="F5F5F5"/>
                </a:highlight>
              </a:rPr>
            </a:br>
            <a:r>
              <a:rPr lang="en-US" sz="1800" u="sng">
                <a:solidFill>
                  <a:srgbClr val="0000FF"/>
                </a:solidFill>
                <a:highlight>
                  <a:srgbClr val="F5F5F5"/>
                </a:highlight>
                <a:hlinkClick r:id="rId5">
                  <a:extLst>
                    <a:ext uri="{A12FA001-AC4F-418D-AE19-62706E023703}">
                      <ahyp:hlinkClr val="tx"/>
                    </a:ext>
                  </a:extLst>
                </a:hlinkClick>
              </a:rPr>
              <a:t>Procedures and Routines </a:t>
            </a:r>
            <a:r>
              <a:rPr b="1" lang="en-US" sz="1800" u="sng">
                <a:solidFill>
                  <a:srgbClr val="0000FF"/>
                </a:solidFill>
                <a:highlight>
                  <a:srgbClr val="F5F5F5"/>
                </a:highlight>
                <a:hlinkClick r:id="rId6">
                  <a:extLst>
                    <a:ext uri="{A12FA001-AC4F-418D-AE19-62706E023703}">
                      <ahyp:hlinkClr val="tx"/>
                    </a:ext>
                  </a:extLst>
                </a:hlinkClick>
              </a:rPr>
              <a:t>Training </a:t>
            </a:r>
            <a:r>
              <a:rPr lang="en-US" sz="1800" u="sng">
                <a:solidFill>
                  <a:srgbClr val="0000FF"/>
                </a:solidFill>
                <a:highlight>
                  <a:srgbClr val="F5F5F5"/>
                </a:highlight>
                <a:hlinkClick r:id="rId7">
                  <a:extLst>
                    <a:ext uri="{A12FA001-AC4F-418D-AE19-62706E023703}">
                      <ahyp:hlinkClr val="tx"/>
                    </a:ext>
                  </a:extLst>
                </a:hlinkClick>
              </a:rPr>
              <a:t>Video</a:t>
            </a:r>
            <a:r>
              <a:rPr lang="en-US" sz="1800">
                <a:solidFill>
                  <a:srgbClr val="980000"/>
                </a:solidFill>
                <a:highlight>
                  <a:srgbClr val="F5F5F5"/>
                </a:highlight>
              </a:rPr>
              <a:t> </a:t>
            </a:r>
            <a:r>
              <a:rPr lang="en-US" sz="1800">
                <a:solidFill>
                  <a:schemeClr val="dk1"/>
                </a:solidFill>
                <a:highlight>
                  <a:srgbClr val="F5F5F5"/>
                </a:highlight>
              </a:rPr>
              <a:t>(9-minutes)​</a:t>
            </a:r>
            <a:endParaRPr sz="1800">
              <a:solidFill>
                <a:schemeClr val="dk1"/>
              </a:solidFill>
              <a:highlight>
                <a:srgbClr val="F5F5F5"/>
              </a:highlight>
            </a:endParaRPr>
          </a:p>
          <a:p>
            <a:pPr indent="0" lvl="0" marL="0" rtl="0" algn="ctr">
              <a:lnSpc>
                <a:spcPct val="115000"/>
              </a:lnSpc>
              <a:spcBef>
                <a:spcPts val="0"/>
              </a:spcBef>
              <a:spcAft>
                <a:spcPts val="0"/>
              </a:spcAft>
              <a:buClr>
                <a:schemeClr val="dk1"/>
              </a:buClr>
              <a:buSzPts val="1100"/>
              <a:buFont typeface="Arial"/>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4"/>
          <p:cNvSpPr txBox="1"/>
          <p:nvPr>
            <p:ph type="title"/>
          </p:nvPr>
        </p:nvSpPr>
        <p:spPr>
          <a:xfrm>
            <a:off x="1801035" y="276360"/>
            <a:ext cx="9818100" cy="92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US"/>
              <a:t>Step 1: Review Draft List</a:t>
            </a:r>
            <a:endParaRPr b="1"/>
          </a:p>
        </p:txBody>
      </p:sp>
      <p:pic>
        <p:nvPicPr>
          <p:cNvPr descr="Image of checklist of possible procedures identified by Wong &amp; Wong and included in the handout MO SW-PBS Classroom Procedures &amp; Routines-Planning &amp; IMplementation Guide" id="299" name="Google Shape;299;p24"/>
          <p:cNvPicPr preferRelativeResize="0"/>
          <p:nvPr/>
        </p:nvPicPr>
        <p:blipFill rotWithShape="1">
          <a:blip r:embed="rId3">
            <a:alphaModFix/>
          </a:blip>
          <a:srcRect b="8332" l="0" r="0" t="-3661"/>
          <a:stretch/>
        </p:blipFill>
        <p:spPr>
          <a:xfrm>
            <a:off x="1108377" y="1367166"/>
            <a:ext cx="9637949" cy="4598925"/>
          </a:xfrm>
          <a:prstGeom prst="rect">
            <a:avLst/>
          </a:prstGeom>
          <a:noFill/>
          <a:ln>
            <a:noFill/>
          </a:ln>
        </p:spPr>
      </p:pic>
      <p:sp>
        <p:nvSpPr>
          <p:cNvPr descr="Star indicates handout associated with this page" id="300" name="Google Shape;300;p24"/>
          <p:cNvSpPr/>
          <p:nvPr/>
        </p:nvSpPr>
        <p:spPr>
          <a:xfrm>
            <a:off x="10713375" y="428950"/>
            <a:ext cx="869100" cy="898800"/>
          </a:xfrm>
          <a:prstGeom prst="star5">
            <a:avLst>
              <a:gd fmla="val 19098" name="adj"/>
              <a:gd fmla="val 105146" name="hf"/>
              <a:gd fmla="val 110557" name="vf"/>
            </a:avLst>
          </a:prstGeom>
          <a:solidFill>
            <a:srgbClr val="009E4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5"/>
          <p:cNvSpPr txBox="1"/>
          <p:nvPr>
            <p:ph type="title"/>
          </p:nvPr>
        </p:nvSpPr>
        <p:spPr>
          <a:xfrm>
            <a:off x="1949060" y="316735"/>
            <a:ext cx="9818100" cy="92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US"/>
              <a:t>Step 2: Draft a list of YOUR procedures</a:t>
            </a:r>
            <a:endParaRPr b="1"/>
          </a:p>
        </p:txBody>
      </p:sp>
      <p:pic>
        <p:nvPicPr>
          <p:cNvPr descr="Image of step 2 of MO SW-PBS Claswsroom Procedures &amp; Routines - Planning and Implementation Guide" id="306" name="Google Shape;306;p25"/>
          <p:cNvPicPr preferRelativeResize="0"/>
          <p:nvPr/>
        </p:nvPicPr>
        <p:blipFill rotWithShape="1">
          <a:blip r:embed="rId3">
            <a:alphaModFix/>
          </a:blip>
          <a:srcRect b="11709" l="0" r="0" t="5482"/>
          <a:stretch/>
        </p:blipFill>
        <p:spPr>
          <a:xfrm>
            <a:off x="4607725" y="1822375"/>
            <a:ext cx="3530776" cy="4193024"/>
          </a:xfrm>
          <a:prstGeom prst="rect">
            <a:avLst/>
          </a:prstGeom>
          <a:noFill/>
          <a:ln>
            <a:noFill/>
          </a:ln>
        </p:spPr>
      </p:pic>
      <p:sp>
        <p:nvSpPr>
          <p:cNvPr id="307" name="Google Shape;307;p25"/>
          <p:cNvSpPr txBox="1"/>
          <p:nvPr/>
        </p:nvSpPr>
        <p:spPr>
          <a:xfrm>
            <a:off x="3765950" y="1068625"/>
            <a:ext cx="5214300" cy="459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Calibri"/>
                <a:ea typeface="Calibri"/>
                <a:cs typeface="Calibri"/>
                <a:sym typeface="Calibri"/>
              </a:rPr>
              <a:t>My Classroom Procedures:</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6"/>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400"/>
              <a:buNone/>
            </a:pPr>
            <a:r>
              <a:rPr lang="en-US"/>
              <a:t>Write a Draft Procedure</a:t>
            </a:r>
            <a:endParaRPr/>
          </a:p>
        </p:txBody>
      </p:sp>
      <p:pic>
        <p:nvPicPr>
          <p:cNvPr descr="Image of teacher and a line of students" id="314" name="Google Shape;314;p26"/>
          <p:cNvPicPr preferRelativeResize="0"/>
          <p:nvPr/>
        </p:nvPicPr>
        <p:blipFill rotWithShape="1">
          <a:blip r:embed="rId3">
            <a:alphaModFix/>
          </a:blip>
          <a:srcRect b="0" l="0" r="0" t="0"/>
          <a:stretch/>
        </p:blipFill>
        <p:spPr>
          <a:xfrm>
            <a:off x="7155725" y="3175183"/>
            <a:ext cx="4426675" cy="2951117"/>
          </a:xfrm>
          <a:prstGeom prst="rect">
            <a:avLst/>
          </a:prstGeom>
          <a:noFill/>
          <a:ln>
            <a:noFill/>
          </a:ln>
        </p:spPr>
      </p:pic>
      <p:sp>
        <p:nvSpPr>
          <p:cNvPr id="315" name="Google Shape;315;p26"/>
          <p:cNvSpPr txBox="1"/>
          <p:nvPr>
            <p:ph idx="1" type="body"/>
          </p:nvPr>
        </p:nvSpPr>
        <p:spPr>
          <a:xfrm>
            <a:off x="609600" y="1707526"/>
            <a:ext cx="10972800" cy="4526100"/>
          </a:xfrm>
          <a:prstGeom prst="rect">
            <a:avLst/>
          </a:prstGeom>
          <a:noFill/>
          <a:ln>
            <a:noFill/>
          </a:ln>
        </p:spPr>
        <p:txBody>
          <a:bodyPr anchorCtr="0" anchor="t" bIns="91425" lIns="91425" spcFirstLastPara="1" rIns="91425" wrap="square" tIns="91425">
            <a:noAutofit/>
          </a:bodyPr>
          <a:lstStyle/>
          <a:p>
            <a:pPr indent="-431800" lvl="0" marL="457200" rtl="0" algn="l">
              <a:lnSpc>
                <a:spcPct val="100000"/>
              </a:lnSpc>
              <a:spcBef>
                <a:spcPts val="640"/>
              </a:spcBef>
              <a:spcAft>
                <a:spcPts val="0"/>
              </a:spcAft>
              <a:buSzPts val="3200"/>
              <a:buChar char="•"/>
            </a:pPr>
            <a:r>
              <a:rPr lang="en-US"/>
              <a:t>Activity the need to do first thing</a:t>
            </a:r>
            <a:endParaRPr/>
          </a:p>
          <a:p>
            <a:pPr indent="-431800" lvl="0" marL="457200" rtl="0" algn="l">
              <a:lnSpc>
                <a:spcPct val="100000"/>
              </a:lnSpc>
              <a:spcBef>
                <a:spcPts val="0"/>
              </a:spcBef>
              <a:spcAft>
                <a:spcPts val="0"/>
              </a:spcAft>
              <a:buSzPts val="3200"/>
              <a:buChar char="•"/>
            </a:pPr>
            <a:r>
              <a:rPr lang="en-US"/>
              <a:t>Activity they need to do every day</a:t>
            </a:r>
            <a:endParaRPr/>
          </a:p>
          <a:p>
            <a:pPr indent="0" lvl="0" marL="0" rtl="0" algn="l">
              <a:lnSpc>
                <a:spcPct val="100000"/>
              </a:lnSpc>
              <a:spcBef>
                <a:spcPts val="640"/>
              </a:spcBef>
              <a:spcAft>
                <a:spcPts val="0"/>
              </a:spcAft>
              <a:buSzPts val="3200"/>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27"/>
          <p:cNvSpPr txBox="1"/>
          <p:nvPr>
            <p:ph type="title"/>
          </p:nvPr>
        </p:nvSpPr>
        <p:spPr>
          <a:xfrm>
            <a:off x="1962510" y="491685"/>
            <a:ext cx="9818100" cy="92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US"/>
              <a:t>Step 3: Draft ONE of YOUR procedures</a:t>
            </a:r>
            <a:endParaRPr b="1"/>
          </a:p>
        </p:txBody>
      </p:sp>
      <p:pic>
        <p:nvPicPr>
          <p:cNvPr descr="Image of Step 3 of the MO SW-PBS Classroom Procedures &amp; Routines -Planning and Implementation Guide; list steps of a proceudre" id="321" name="Google Shape;321;p27"/>
          <p:cNvPicPr preferRelativeResize="0"/>
          <p:nvPr/>
        </p:nvPicPr>
        <p:blipFill rotWithShape="1">
          <a:blip r:embed="rId3">
            <a:alphaModFix/>
          </a:blip>
          <a:srcRect b="0" l="0" r="0" t="0"/>
          <a:stretch/>
        </p:blipFill>
        <p:spPr>
          <a:xfrm>
            <a:off x="3125800" y="1848742"/>
            <a:ext cx="6048375" cy="36004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28"/>
          <p:cNvSpPr txBox="1"/>
          <p:nvPr>
            <p:ph type="title"/>
          </p:nvPr>
        </p:nvSpPr>
        <p:spPr>
          <a:xfrm>
            <a:off x="1962510" y="491685"/>
            <a:ext cx="9818100" cy="92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US"/>
              <a:t>Step 4: Check for OMPUA</a:t>
            </a:r>
            <a:endParaRPr b="1"/>
          </a:p>
        </p:txBody>
      </p:sp>
      <p:sp>
        <p:nvSpPr>
          <p:cNvPr id="327" name="Google Shape;327;p28"/>
          <p:cNvSpPr txBox="1"/>
          <p:nvPr/>
        </p:nvSpPr>
        <p:spPr>
          <a:xfrm>
            <a:off x="907675" y="2143125"/>
            <a:ext cx="10872900" cy="4034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Step 4:</a:t>
            </a:r>
            <a:r>
              <a:rPr b="0" i="0" lang="en-US" sz="2800" u="none" cap="none" strike="noStrike">
                <a:solidFill>
                  <a:schemeClr val="dk1"/>
                </a:solidFill>
                <a:latin typeface="Calibri"/>
                <a:ea typeface="Calibri"/>
                <a:cs typeface="Calibri"/>
                <a:sym typeface="Calibri"/>
              </a:rPr>
              <a:t> Conduct an OMPUA review of your </a:t>
            </a:r>
            <a:r>
              <a:rPr b="1" i="1" lang="en-US" sz="2800" u="none" cap="none" strike="noStrike">
                <a:solidFill>
                  <a:schemeClr val="dk1"/>
                </a:solidFill>
                <a:latin typeface="Calibri"/>
                <a:ea typeface="Calibri"/>
                <a:cs typeface="Calibri"/>
                <a:sym typeface="Calibri"/>
              </a:rPr>
              <a:t>Classroom Procedures</a:t>
            </a:r>
            <a:endParaRPr b="0" i="0" sz="2800" u="none" cap="none" strike="noStrike">
              <a:solidFill>
                <a:schemeClr val="dk1"/>
              </a:solidFill>
              <a:latin typeface="Calibri"/>
              <a:ea typeface="Calibri"/>
              <a:cs typeface="Calibri"/>
              <a:sym typeface="Calibri"/>
            </a:endParaRPr>
          </a:p>
          <a:p>
            <a:pPr indent="-381000" lvl="0" marL="457200" marR="0" rtl="0" algn="l">
              <a:lnSpc>
                <a:spcPct val="100000"/>
              </a:lnSpc>
              <a:spcBef>
                <a:spcPts val="0"/>
              </a:spcBef>
              <a:spcAft>
                <a:spcPts val="0"/>
              </a:spcAft>
              <a:buClr>
                <a:schemeClr val="dk1"/>
              </a:buClr>
              <a:buSzPts val="2400"/>
              <a:buFont typeface="Calibri"/>
              <a:buChar char="●"/>
            </a:pPr>
            <a:r>
              <a:rPr b="1" i="0" lang="en-US" sz="2400" u="none" cap="none" strike="noStrike">
                <a:solidFill>
                  <a:schemeClr val="dk1"/>
                </a:solidFill>
                <a:latin typeface="Calibri"/>
                <a:ea typeface="Calibri"/>
                <a:cs typeface="Calibri"/>
                <a:sym typeface="Calibri"/>
              </a:rPr>
              <a:t>O</a:t>
            </a:r>
            <a:r>
              <a:rPr b="0" i="0" lang="en-US" sz="2400" u="none" cap="none" strike="noStrike">
                <a:solidFill>
                  <a:schemeClr val="dk1"/>
                </a:solidFill>
                <a:latin typeface="Calibri"/>
                <a:ea typeface="Calibri"/>
                <a:cs typeface="Calibri"/>
                <a:sym typeface="Calibri"/>
              </a:rPr>
              <a:t>bservable - Behaviors we can see.</a:t>
            </a:r>
            <a:endParaRPr b="0" i="0" sz="2400" u="none" cap="none" strike="noStrike">
              <a:solidFill>
                <a:schemeClr val="dk1"/>
              </a:solidFill>
              <a:latin typeface="Calibri"/>
              <a:ea typeface="Calibri"/>
              <a:cs typeface="Calibri"/>
              <a:sym typeface="Calibri"/>
            </a:endParaRPr>
          </a:p>
          <a:p>
            <a:pPr indent="-381000" lvl="0" marL="457200" marR="0" rtl="0" algn="l">
              <a:lnSpc>
                <a:spcPct val="100000"/>
              </a:lnSpc>
              <a:spcBef>
                <a:spcPts val="0"/>
              </a:spcBef>
              <a:spcAft>
                <a:spcPts val="0"/>
              </a:spcAft>
              <a:buClr>
                <a:schemeClr val="dk1"/>
              </a:buClr>
              <a:buSzPts val="2400"/>
              <a:buFont typeface="Calibri"/>
              <a:buChar char="●"/>
            </a:pPr>
            <a:r>
              <a:rPr b="1" i="0" lang="en-US" sz="2400" u="none" cap="none" strike="noStrike">
                <a:solidFill>
                  <a:schemeClr val="dk1"/>
                </a:solidFill>
                <a:latin typeface="Calibri"/>
                <a:ea typeface="Calibri"/>
                <a:cs typeface="Calibri"/>
                <a:sym typeface="Calibri"/>
              </a:rPr>
              <a:t>M</a:t>
            </a:r>
            <a:r>
              <a:rPr b="0" i="0" lang="en-US" sz="2400" u="none" cap="none" strike="noStrike">
                <a:solidFill>
                  <a:schemeClr val="dk1"/>
                </a:solidFill>
                <a:latin typeface="Calibri"/>
                <a:ea typeface="Calibri"/>
                <a:cs typeface="Calibri"/>
                <a:sym typeface="Calibri"/>
              </a:rPr>
              <a:t>easurable - We can count occurrences.</a:t>
            </a:r>
            <a:endParaRPr b="0" i="0" sz="2400" u="none" cap="none" strike="noStrike">
              <a:solidFill>
                <a:schemeClr val="dk1"/>
              </a:solidFill>
              <a:latin typeface="Calibri"/>
              <a:ea typeface="Calibri"/>
              <a:cs typeface="Calibri"/>
              <a:sym typeface="Calibri"/>
            </a:endParaRPr>
          </a:p>
          <a:p>
            <a:pPr indent="-381000" lvl="0" marL="457200" marR="0" rtl="0" algn="l">
              <a:lnSpc>
                <a:spcPct val="100000"/>
              </a:lnSpc>
              <a:spcBef>
                <a:spcPts val="0"/>
              </a:spcBef>
              <a:spcAft>
                <a:spcPts val="0"/>
              </a:spcAft>
              <a:buClr>
                <a:schemeClr val="dk1"/>
              </a:buClr>
              <a:buSzPts val="2400"/>
              <a:buFont typeface="Calibri"/>
              <a:buChar char="●"/>
            </a:pPr>
            <a:r>
              <a:rPr b="1" i="0" lang="en-US" sz="2400" u="none" cap="none" strike="noStrike">
                <a:solidFill>
                  <a:schemeClr val="dk1"/>
                </a:solidFill>
                <a:latin typeface="Calibri"/>
                <a:ea typeface="Calibri"/>
                <a:cs typeface="Calibri"/>
                <a:sym typeface="Calibri"/>
              </a:rPr>
              <a:t>P</a:t>
            </a:r>
            <a:r>
              <a:rPr b="0" i="0" lang="en-US" sz="2400" u="none" cap="none" strike="noStrike">
                <a:solidFill>
                  <a:schemeClr val="dk1"/>
                </a:solidFill>
                <a:latin typeface="Calibri"/>
                <a:ea typeface="Calibri"/>
                <a:cs typeface="Calibri"/>
                <a:sym typeface="Calibri"/>
              </a:rPr>
              <a:t>ositively Stated - What we </a:t>
            </a:r>
            <a:r>
              <a:rPr b="0" i="1" lang="en-US" sz="2400" u="none" cap="none" strike="noStrike">
                <a:solidFill>
                  <a:schemeClr val="dk1"/>
                </a:solidFill>
                <a:latin typeface="Calibri"/>
                <a:ea typeface="Calibri"/>
                <a:cs typeface="Calibri"/>
                <a:sym typeface="Calibri"/>
              </a:rPr>
              <a:t>do</a:t>
            </a:r>
            <a:r>
              <a:rPr b="0" i="0" lang="en-US" sz="2400" u="none" cap="none" strike="noStrike">
                <a:solidFill>
                  <a:schemeClr val="dk1"/>
                </a:solidFill>
                <a:latin typeface="Calibri"/>
                <a:ea typeface="Calibri"/>
                <a:cs typeface="Calibri"/>
                <a:sym typeface="Calibri"/>
              </a:rPr>
              <a:t> to be successful.</a:t>
            </a:r>
            <a:endParaRPr b="0" i="0" sz="2400" u="none" cap="none" strike="noStrike">
              <a:solidFill>
                <a:schemeClr val="dk1"/>
              </a:solidFill>
              <a:latin typeface="Calibri"/>
              <a:ea typeface="Calibri"/>
              <a:cs typeface="Calibri"/>
              <a:sym typeface="Calibri"/>
            </a:endParaRPr>
          </a:p>
          <a:p>
            <a:pPr indent="-381000" lvl="0" marL="457200" marR="0" rtl="0" algn="l">
              <a:lnSpc>
                <a:spcPct val="100000"/>
              </a:lnSpc>
              <a:spcBef>
                <a:spcPts val="0"/>
              </a:spcBef>
              <a:spcAft>
                <a:spcPts val="0"/>
              </a:spcAft>
              <a:buClr>
                <a:schemeClr val="dk1"/>
              </a:buClr>
              <a:buSzPts val="2400"/>
              <a:buFont typeface="Calibri"/>
              <a:buChar char="●"/>
            </a:pPr>
            <a:r>
              <a:rPr b="1" i="0" lang="en-US" sz="2400" u="none" cap="none" strike="noStrike">
                <a:solidFill>
                  <a:schemeClr val="dk1"/>
                </a:solidFill>
                <a:latin typeface="Calibri"/>
                <a:ea typeface="Calibri"/>
                <a:cs typeface="Calibri"/>
                <a:sym typeface="Calibri"/>
              </a:rPr>
              <a:t>U</a:t>
            </a:r>
            <a:r>
              <a:rPr b="0" i="0" lang="en-US" sz="2400" u="none" cap="none" strike="noStrike">
                <a:solidFill>
                  <a:schemeClr val="dk1"/>
                </a:solidFill>
                <a:latin typeface="Calibri"/>
                <a:ea typeface="Calibri"/>
                <a:cs typeface="Calibri"/>
                <a:sym typeface="Calibri"/>
              </a:rPr>
              <a:t>nderstandable - Student friendly language.</a:t>
            </a:r>
            <a:endParaRPr b="0" i="0" sz="2400" u="none" cap="none" strike="noStrike">
              <a:solidFill>
                <a:schemeClr val="dk1"/>
              </a:solidFill>
              <a:latin typeface="Calibri"/>
              <a:ea typeface="Calibri"/>
              <a:cs typeface="Calibri"/>
              <a:sym typeface="Calibri"/>
            </a:endParaRPr>
          </a:p>
          <a:p>
            <a:pPr indent="-381000" lvl="0" marL="457200" marR="0" rtl="0" algn="l">
              <a:lnSpc>
                <a:spcPct val="100000"/>
              </a:lnSpc>
              <a:spcBef>
                <a:spcPts val="0"/>
              </a:spcBef>
              <a:spcAft>
                <a:spcPts val="0"/>
              </a:spcAft>
              <a:buClr>
                <a:schemeClr val="dk1"/>
              </a:buClr>
              <a:buSzPts val="2400"/>
              <a:buFont typeface="Calibri"/>
              <a:buChar char="●"/>
            </a:pPr>
            <a:r>
              <a:rPr b="1" i="0" lang="en-US" sz="2400" u="none" cap="none" strike="noStrike">
                <a:solidFill>
                  <a:schemeClr val="dk1"/>
                </a:solidFill>
                <a:latin typeface="Calibri"/>
                <a:ea typeface="Calibri"/>
                <a:cs typeface="Calibri"/>
                <a:sym typeface="Calibri"/>
              </a:rPr>
              <a:t>A</a:t>
            </a:r>
            <a:r>
              <a:rPr b="0" i="0" lang="en-US" sz="2400" u="none" cap="none" strike="noStrike">
                <a:solidFill>
                  <a:schemeClr val="dk1"/>
                </a:solidFill>
                <a:latin typeface="Calibri"/>
                <a:ea typeface="Calibri"/>
                <a:cs typeface="Calibri"/>
                <a:sym typeface="Calibri"/>
              </a:rPr>
              <a:t>lways Applicable - No exceptions.</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29"/>
          <p:cNvSpPr txBox="1"/>
          <p:nvPr>
            <p:ph type="title"/>
          </p:nvPr>
        </p:nvSpPr>
        <p:spPr>
          <a:xfrm>
            <a:off x="609600" y="-1"/>
            <a:ext cx="10972800" cy="1237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US" sz="3800"/>
              <a:t>Procedures &amp; Routines Self-Assessment</a:t>
            </a:r>
            <a:endParaRPr b="1"/>
          </a:p>
        </p:txBody>
      </p:sp>
      <p:pic>
        <p:nvPicPr>
          <p:cNvPr id="334" name="Google Shape;334;p29"/>
          <p:cNvPicPr preferRelativeResize="0"/>
          <p:nvPr/>
        </p:nvPicPr>
        <p:blipFill rotWithShape="1">
          <a:blip r:embed="rId3">
            <a:alphaModFix/>
          </a:blip>
          <a:srcRect b="-2816" l="0" r="0" t="6690"/>
          <a:stretch/>
        </p:blipFill>
        <p:spPr>
          <a:xfrm>
            <a:off x="3912950" y="922875"/>
            <a:ext cx="4509924" cy="5535275"/>
          </a:xfrm>
          <a:prstGeom prst="rect">
            <a:avLst/>
          </a:prstGeom>
          <a:noFill/>
          <a:ln>
            <a:noFill/>
          </a:ln>
        </p:spPr>
      </p:pic>
      <p:pic>
        <p:nvPicPr>
          <p:cNvPr descr="Image of classroom Procedures and Routines Teacher Tool self-assessment" id="335" name="Google Shape;335;p29"/>
          <p:cNvPicPr preferRelativeResize="0"/>
          <p:nvPr/>
        </p:nvPicPr>
        <p:blipFill rotWithShape="1">
          <a:blip r:embed="rId4">
            <a:alphaModFix/>
          </a:blip>
          <a:srcRect b="0" l="0" r="0" t="0"/>
          <a:stretch/>
        </p:blipFill>
        <p:spPr>
          <a:xfrm>
            <a:off x="994525" y="2049901"/>
            <a:ext cx="10202949" cy="2888800"/>
          </a:xfrm>
          <a:prstGeom prst="rect">
            <a:avLst/>
          </a:prstGeom>
          <a:noFill/>
          <a:ln cap="flat" cmpd="sng" w="76200">
            <a:solidFill>
              <a:srgbClr val="FF0000"/>
            </a:solidFill>
            <a:prstDash val="solid"/>
            <a:round/>
            <a:headEnd len="sm" w="sm" type="none"/>
            <a:tailEnd len="sm" w="sm" type="none"/>
          </a:ln>
        </p:spPr>
      </p:pic>
      <p:sp>
        <p:nvSpPr>
          <p:cNvPr descr="Star indicates handout associated with this page" id="336" name="Google Shape;336;p29"/>
          <p:cNvSpPr/>
          <p:nvPr/>
        </p:nvSpPr>
        <p:spPr>
          <a:xfrm>
            <a:off x="10713375" y="428950"/>
            <a:ext cx="869100" cy="898800"/>
          </a:xfrm>
          <a:prstGeom prst="star5">
            <a:avLst>
              <a:gd fmla="val 19098" name="adj"/>
              <a:gd fmla="val 105146" name="hf"/>
              <a:gd fmla="val 110557" name="vf"/>
            </a:avLst>
          </a:prstGeom>
          <a:solidFill>
            <a:srgbClr val="009E4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5"/>
                                        </p:tgtEl>
                                        <p:attrNameLst>
                                          <p:attrName>style.visibility</p:attrName>
                                        </p:attrNameLst>
                                      </p:cBhvr>
                                      <p:to>
                                        <p:strVal val="visible"/>
                                      </p:to>
                                    </p:set>
                                    <p:animEffect filter="fade" transition="in">
                                      <p:cBhvr>
                                        <p:cTn dur="1800"/>
                                        <p:tgtEl>
                                          <p:spTgt spid="3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0"/>
          <p:cNvSpPr txBox="1"/>
          <p:nvPr>
            <p:ph type="title"/>
          </p:nvPr>
        </p:nvSpPr>
        <p:spPr>
          <a:xfrm>
            <a:off x="1962510" y="491685"/>
            <a:ext cx="9818100" cy="92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US"/>
              <a:t>Step 5: Draft ALL of YOUR procedures</a:t>
            </a:r>
            <a:endParaRPr b="1"/>
          </a:p>
        </p:txBody>
      </p:sp>
      <p:pic>
        <p:nvPicPr>
          <p:cNvPr descr="Image of woman typing on a computer" id="342" name="Google Shape;342;p30"/>
          <p:cNvPicPr preferRelativeResize="0"/>
          <p:nvPr/>
        </p:nvPicPr>
        <p:blipFill rotWithShape="1">
          <a:blip r:embed="rId3">
            <a:alphaModFix/>
          </a:blip>
          <a:srcRect b="0" l="0" r="0" t="0"/>
          <a:stretch/>
        </p:blipFill>
        <p:spPr>
          <a:xfrm>
            <a:off x="2686050" y="1688050"/>
            <a:ext cx="6819900" cy="45434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31"/>
          <p:cNvSpPr txBox="1"/>
          <p:nvPr>
            <p:ph type="title"/>
          </p:nvPr>
        </p:nvSpPr>
        <p:spPr>
          <a:xfrm>
            <a:off x="1962510" y="491685"/>
            <a:ext cx="9818100" cy="92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US"/>
              <a:t>Step 6: Engaging All Voices &amp; Communicating Procedures</a:t>
            </a:r>
            <a:endParaRPr b="1"/>
          </a:p>
        </p:txBody>
      </p:sp>
      <p:pic>
        <p:nvPicPr>
          <p:cNvPr descr="Image of a family" id="348" name="Google Shape;348;p31"/>
          <p:cNvPicPr preferRelativeResize="0"/>
          <p:nvPr/>
        </p:nvPicPr>
        <p:blipFill rotWithShape="1">
          <a:blip r:embed="rId3">
            <a:alphaModFix/>
          </a:blip>
          <a:srcRect b="0" l="0" r="0" t="0"/>
          <a:stretch/>
        </p:blipFill>
        <p:spPr>
          <a:xfrm>
            <a:off x="3185750" y="1748200"/>
            <a:ext cx="6536775" cy="43609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32"/>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US"/>
              <a:t>Step 7: Teaching &amp; Delivering Feedback</a:t>
            </a:r>
            <a:endParaRPr b="1"/>
          </a:p>
        </p:txBody>
      </p:sp>
      <p:sp>
        <p:nvSpPr>
          <p:cNvPr descr="Star indicates handout associated with this page" id="354" name="Google Shape;354;p32"/>
          <p:cNvSpPr/>
          <p:nvPr/>
        </p:nvSpPr>
        <p:spPr>
          <a:xfrm>
            <a:off x="11322900" y="227750"/>
            <a:ext cx="869100" cy="898800"/>
          </a:xfrm>
          <a:prstGeom prst="star5">
            <a:avLst>
              <a:gd fmla="val 19098" name="adj"/>
              <a:gd fmla="val 105146" name="hf"/>
              <a:gd fmla="val 110557" name="vf"/>
            </a:avLst>
          </a:prstGeom>
          <a:solidFill>
            <a:srgbClr val="009E4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355" name="Google Shape;355;p32"/>
          <p:cNvSpPr txBox="1"/>
          <p:nvPr>
            <p:ph idx="1" type="body"/>
          </p:nvPr>
        </p:nvSpPr>
        <p:spPr>
          <a:xfrm>
            <a:off x="609600" y="1600201"/>
            <a:ext cx="10972800" cy="452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40"/>
              </a:spcBef>
              <a:spcAft>
                <a:spcPts val="0"/>
              </a:spcAft>
              <a:buSzPts val="3200"/>
              <a:buNone/>
            </a:pPr>
            <a:r>
              <a:rPr lang="en-US"/>
              <a:t>Plan for:</a:t>
            </a:r>
            <a:endParaRPr/>
          </a:p>
          <a:p>
            <a:pPr indent="-431800" lvl="0" marL="457200" rtl="0" algn="l">
              <a:lnSpc>
                <a:spcPct val="100000"/>
              </a:lnSpc>
              <a:spcBef>
                <a:spcPts val="640"/>
              </a:spcBef>
              <a:spcAft>
                <a:spcPts val="0"/>
              </a:spcAft>
              <a:buSzPts val="3200"/>
              <a:buChar char="●"/>
            </a:pPr>
            <a:r>
              <a:rPr lang="en-US"/>
              <a:t>Directly teaching procedures</a:t>
            </a:r>
            <a:endParaRPr/>
          </a:p>
          <a:p>
            <a:pPr indent="-406400" lvl="1" marL="914400" rtl="0" algn="l">
              <a:lnSpc>
                <a:spcPct val="100000"/>
              </a:lnSpc>
              <a:spcBef>
                <a:spcPts val="0"/>
              </a:spcBef>
              <a:spcAft>
                <a:spcPts val="0"/>
              </a:spcAft>
              <a:buSzPts val="2800"/>
              <a:buChar char="○"/>
            </a:pPr>
            <a:r>
              <a:rPr lang="en-US"/>
              <a:t>Re-teach when students forget</a:t>
            </a:r>
            <a:endParaRPr/>
          </a:p>
          <a:p>
            <a:pPr indent="-406400" lvl="1" marL="914400" rtl="0" algn="l">
              <a:lnSpc>
                <a:spcPct val="100000"/>
              </a:lnSpc>
              <a:spcBef>
                <a:spcPts val="0"/>
              </a:spcBef>
              <a:spcAft>
                <a:spcPts val="0"/>
              </a:spcAft>
              <a:buSzPts val="2800"/>
              <a:buChar char="○"/>
            </a:pPr>
            <a:r>
              <a:rPr lang="en-US"/>
              <a:t>Re-teach following breaks</a:t>
            </a:r>
            <a:endParaRPr/>
          </a:p>
          <a:p>
            <a:pPr indent="-431800" lvl="0" marL="457200" rtl="0" algn="l">
              <a:lnSpc>
                <a:spcPct val="100000"/>
              </a:lnSpc>
              <a:spcBef>
                <a:spcPts val="0"/>
              </a:spcBef>
              <a:spcAft>
                <a:spcPts val="0"/>
              </a:spcAft>
              <a:buSzPts val="3200"/>
              <a:buChar char="●"/>
            </a:pPr>
            <a:r>
              <a:rPr lang="en-US"/>
              <a:t>Provide Specific Positive Feedback</a:t>
            </a:r>
            <a:endParaRPr/>
          </a:p>
          <a:p>
            <a:pPr indent="-431800" lvl="0" marL="457200" rtl="0" algn="l">
              <a:lnSpc>
                <a:spcPct val="100000"/>
              </a:lnSpc>
              <a:spcBef>
                <a:spcPts val="0"/>
              </a:spcBef>
              <a:spcAft>
                <a:spcPts val="0"/>
              </a:spcAft>
              <a:buSzPts val="3200"/>
              <a:buChar char="●"/>
            </a:pPr>
            <a:r>
              <a:rPr lang="en-US"/>
              <a:t>Respond to errors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33"/>
          <p:cNvSpPr txBox="1"/>
          <p:nvPr>
            <p:ph type="title"/>
          </p:nvPr>
        </p:nvSpPr>
        <p:spPr>
          <a:xfrm>
            <a:off x="1962510" y="416110"/>
            <a:ext cx="9818100" cy="92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US"/>
              <a:t>Self Assessment: Teach and Reifnorce</a:t>
            </a:r>
            <a:endParaRPr b="1"/>
          </a:p>
        </p:txBody>
      </p:sp>
      <p:pic>
        <p:nvPicPr>
          <p:cNvPr id="361" name="Google Shape;361;p33"/>
          <p:cNvPicPr preferRelativeResize="0"/>
          <p:nvPr/>
        </p:nvPicPr>
        <p:blipFill rotWithShape="1">
          <a:blip r:embed="rId3">
            <a:alphaModFix/>
          </a:blip>
          <a:srcRect b="-2816" l="0" r="0" t="6690"/>
          <a:stretch/>
        </p:blipFill>
        <p:spPr>
          <a:xfrm>
            <a:off x="4114150" y="1238350"/>
            <a:ext cx="4496726" cy="5519075"/>
          </a:xfrm>
          <a:prstGeom prst="rect">
            <a:avLst/>
          </a:prstGeom>
          <a:noFill/>
          <a:ln>
            <a:noFill/>
          </a:ln>
        </p:spPr>
      </p:pic>
      <p:pic>
        <p:nvPicPr>
          <p:cNvPr descr="Screenshot of a survey questionnaire about classroom procedures and routines, listing six statements with Yes and No checkboxes for responses. The statements focus on teaching, practicing, consistency, and re-teaching of procedures throughout the school year." id="362" name="Google Shape;362;p33"/>
          <p:cNvPicPr preferRelativeResize="0"/>
          <p:nvPr/>
        </p:nvPicPr>
        <p:blipFill rotWithShape="1">
          <a:blip r:embed="rId4">
            <a:alphaModFix/>
          </a:blip>
          <a:srcRect b="0" l="0" r="0" t="0"/>
          <a:stretch/>
        </p:blipFill>
        <p:spPr>
          <a:xfrm>
            <a:off x="902701" y="1962950"/>
            <a:ext cx="10725973" cy="3507850"/>
          </a:xfrm>
          <a:prstGeom prst="rect">
            <a:avLst/>
          </a:prstGeom>
          <a:noFill/>
          <a:ln cap="flat" cmpd="sng" w="76200">
            <a:solidFill>
              <a:srgbClr val="FF0000"/>
            </a:solidFill>
            <a:prstDash val="solid"/>
            <a:round/>
            <a:headEnd len="sm" w="sm" type="none"/>
            <a:tailEnd len="sm" w="sm" type="none"/>
          </a:ln>
        </p:spPr>
      </p:pic>
      <p:sp>
        <p:nvSpPr>
          <p:cNvPr descr="Star indicates handout associated with this page" id="363" name="Google Shape;363;p33"/>
          <p:cNvSpPr/>
          <p:nvPr/>
        </p:nvSpPr>
        <p:spPr>
          <a:xfrm>
            <a:off x="11322900" y="227750"/>
            <a:ext cx="869100" cy="898800"/>
          </a:xfrm>
          <a:prstGeom prst="star5">
            <a:avLst>
              <a:gd fmla="val 19098" name="adj"/>
              <a:gd fmla="val 105146" name="hf"/>
              <a:gd fmla="val 110557" name="vf"/>
            </a:avLst>
          </a:prstGeom>
          <a:solidFill>
            <a:srgbClr val="009E4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gtEl>
                                        <p:attrNameLst>
                                          <p:attrName>style.visibility</p:attrName>
                                        </p:attrNameLst>
                                      </p:cBhvr>
                                      <p:to>
                                        <p:strVal val="visible"/>
                                      </p:to>
                                    </p:set>
                                    <p:animEffect filter="fade" transition="in">
                                      <p:cBhvr>
                                        <p:cTn dur="1200"/>
                                        <p:tgtEl>
                                          <p:spTgt spid="3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34"/>
          <p:cNvSpPr txBox="1"/>
          <p:nvPr>
            <p:ph type="title"/>
          </p:nvPr>
        </p:nvSpPr>
        <p:spPr>
          <a:xfrm>
            <a:off x="609600" y="-1"/>
            <a:ext cx="10972800" cy="1237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US" sz="3800"/>
              <a:t>Procedures &amp; Routines</a:t>
            </a:r>
            <a:endParaRPr b="1"/>
          </a:p>
        </p:txBody>
      </p:sp>
      <p:sp>
        <p:nvSpPr>
          <p:cNvPr descr="Star indicates handout associated with this page" id="370" name="Google Shape;370;p34"/>
          <p:cNvSpPr/>
          <p:nvPr/>
        </p:nvSpPr>
        <p:spPr>
          <a:xfrm>
            <a:off x="10713375" y="428950"/>
            <a:ext cx="869100" cy="898800"/>
          </a:xfrm>
          <a:prstGeom prst="star5">
            <a:avLst>
              <a:gd fmla="val 19098" name="adj"/>
              <a:gd fmla="val 105146" name="hf"/>
              <a:gd fmla="val 110557" name="vf"/>
            </a:avLst>
          </a:prstGeom>
          <a:solidFill>
            <a:srgbClr val="009E4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descr="A screenshot of a self-assessment checklist titled &quot;Procedures &amp; Routines Self Assessment&quot; for classroom procedures aligned with schoolwide expectations. The checklist includes sections with statements about establishing, teaching, practicing, and reinforcing classroom procedures, with corresponding &quot;Yes&quot; or &quot;No&quot; checkboxes for each item." id="371" name="Google Shape;371;p34"/>
          <p:cNvPicPr preferRelativeResize="0"/>
          <p:nvPr/>
        </p:nvPicPr>
        <p:blipFill rotWithShape="1">
          <a:blip r:embed="rId3">
            <a:alphaModFix/>
          </a:blip>
          <a:srcRect b="-2816" l="0" r="0" t="6690"/>
          <a:stretch/>
        </p:blipFill>
        <p:spPr>
          <a:xfrm>
            <a:off x="3912950" y="922875"/>
            <a:ext cx="4509924" cy="5535275"/>
          </a:xfrm>
          <a:prstGeom prst="rect">
            <a:avLst/>
          </a:prstGeom>
          <a:noFill/>
          <a:ln>
            <a:noFill/>
          </a:ln>
        </p:spPr>
      </p:pic>
      <p:pic>
        <p:nvPicPr>
          <p:cNvPr descr="Table displaying a checklist for assessing students' ability to describe and perform classroom routines and procedures. Five statements are listed with corresponding &quot;Yes&quot; and &quot;No&quot; columns for responses, focusing on independence and need for prompting in routine tasks." id="372" name="Google Shape;372;p34"/>
          <p:cNvPicPr preferRelativeResize="0"/>
          <p:nvPr/>
        </p:nvPicPr>
        <p:blipFill rotWithShape="1">
          <a:blip r:embed="rId4">
            <a:alphaModFix/>
          </a:blip>
          <a:srcRect b="0" l="0" r="0" t="0"/>
          <a:stretch/>
        </p:blipFill>
        <p:spPr>
          <a:xfrm>
            <a:off x="681763" y="2172326"/>
            <a:ext cx="10828477" cy="2513325"/>
          </a:xfrm>
          <a:prstGeom prst="rect">
            <a:avLst/>
          </a:prstGeom>
          <a:noFill/>
          <a:ln cap="flat" cmpd="sng" w="76200">
            <a:solidFill>
              <a:srgbClr val="FF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1800"/>
                                        <p:tgtEl>
                                          <p:spTgt spid="3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5"/>
          <p:cNvSpPr txBox="1"/>
          <p:nvPr>
            <p:ph type="title"/>
          </p:nvPr>
        </p:nvSpPr>
        <p:spPr>
          <a:xfrm>
            <a:off x="1962507" y="491685"/>
            <a:ext cx="9962789" cy="925952"/>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4400"/>
              <a:buFont typeface="Calibri"/>
              <a:buNone/>
            </a:pPr>
            <a:r>
              <a:rPr b="1" lang="en-US"/>
              <a:t>Action Planning</a:t>
            </a:r>
            <a:endParaRPr b="1"/>
          </a:p>
        </p:txBody>
      </p:sp>
      <p:sp>
        <p:nvSpPr>
          <p:cNvPr id="378" name="Google Shape;378;p35"/>
          <p:cNvSpPr txBox="1"/>
          <p:nvPr>
            <p:ph idx="1" type="body"/>
          </p:nvPr>
        </p:nvSpPr>
        <p:spPr>
          <a:xfrm>
            <a:off x="746350" y="1600702"/>
            <a:ext cx="11251500" cy="443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200"/>
              <a:buNone/>
            </a:pPr>
            <a:r>
              <a:rPr b="1" i="1" lang="en-US" sz="2800"/>
              <a:t>Classroom Procedures &amp; Routines Planning &amp; Implementation Guide</a:t>
            </a:r>
            <a:r>
              <a:rPr lang="en-US" sz="2800"/>
              <a:t>​ </a:t>
            </a:r>
            <a:endParaRPr sz="2800"/>
          </a:p>
          <a:p>
            <a:pPr indent="-381000" lvl="0" marL="457200" rtl="0" algn="l">
              <a:lnSpc>
                <a:spcPct val="100000"/>
              </a:lnSpc>
              <a:spcBef>
                <a:spcPts val="640"/>
              </a:spcBef>
              <a:spcAft>
                <a:spcPts val="0"/>
              </a:spcAft>
              <a:buSzPts val="2400"/>
              <a:buChar char="●"/>
            </a:pPr>
            <a:r>
              <a:rPr lang="en-US" sz="2400"/>
              <a:t>Draft Procedures</a:t>
            </a:r>
            <a:endParaRPr sz="2400"/>
          </a:p>
          <a:p>
            <a:pPr indent="-381000" lvl="1" marL="914400" rtl="0" algn="l">
              <a:lnSpc>
                <a:spcPct val="100000"/>
              </a:lnSpc>
              <a:spcBef>
                <a:spcPts val="0"/>
              </a:spcBef>
              <a:spcAft>
                <a:spcPts val="0"/>
              </a:spcAft>
              <a:buSzPts val="2400"/>
              <a:buChar char="○"/>
            </a:pPr>
            <a:r>
              <a:rPr lang="en-US" sz="2400"/>
              <a:t>How will you engage student and family voice to review &amp; edit</a:t>
            </a:r>
            <a:endParaRPr sz="2400"/>
          </a:p>
          <a:p>
            <a:pPr indent="-381000" lvl="0" marL="457200" rtl="0" algn="l">
              <a:lnSpc>
                <a:spcPct val="100000"/>
              </a:lnSpc>
              <a:spcBef>
                <a:spcPts val="0"/>
              </a:spcBef>
              <a:spcAft>
                <a:spcPts val="0"/>
              </a:spcAft>
              <a:buSzPts val="2400"/>
              <a:buChar char="●"/>
            </a:pPr>
            <a:r>
              <a:rPr lang="en-US" sz="2400"/>
              <a:t>Directly teach &amp; reteach</a:t>
            </a:r>
            <a:endParaRPr sz="2400"/>
          </a:p>
          <a:p>
            <a:pPr indent="-381000" lvl="0" marL="457200" rtl="0" algn="l">
              <a:lnSpc>
                <a:spcPct val="100000"/>
              </a:lnSpc>
              <a:spcBef>
                <a:spcPts val="0"/>
              </a:spcBef>
              <a:spcAft>
                <a:spcPts val="0"/>
              </a:spcAft>
              <a:buSzPts val="2400"/>
              <a:buChar char="●"/>
            </a:pPr>
            <a:r>
              <a:rPr lang="en-US" sz="2400"/>
              <a:t>Provide feedback ​</a:t>
            </a:r>
            <a:endParaRPr sz="2400"/>
          </a:p>
          <a:p>
            <a:pPr indent="-381000" lvl="0" marL="457200" rtl="0" algn="l">
              <a:lnSpc>
                <a:spcPct val="100000"/>
              </a:lnSpc>
              <a:spcBef>
                <a:spcPts val="0"/>
              </a:spcBef>
              <a:spcAft>
                <a:spcPts val="0"/>
              </a:spcAft>
              <a:buSzPts val="2400"/>
              <a:buChar char="●"/>
            </a:pPr>
            <a:r>
              <a:rPr lang="en-US" sz="2400"/>
              <a:t>Use the Procedures and Routines Self-Assessment and Practice Profile to monitor your development and use of classroom expectations and rules. </a:t>
            </a:r>
            <a:endParaRPr sz="2400"/>
          </a:p>
          <a:p>
            <a:pPr indent="0" lvl="0" marL="0" rtl="0" algn="l">
              <a:lnSpc>
                <a:spcPct val="100000"/>
              </a:lnSpc>
              <a:spcBef>
                <a:spcPts val="640"/>
              </a:spcBef>
              <a:spcAft>
                <a:spcPts val="0"/>
              </a:spcAft>
              <a:buSzPts val="3200"/>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36"/>
          <p:cNvSpPr txBox="1"/>
          <p:nvPr>
            <p:ph idx="4294967295" type="title"/>
          </p:nvPr>
        </p:nvSpPr>
        <p:spPr>
          <a:xfrm>
            <a:off x="609600" y="-1143000"/>
            <a:ext cx="10972800" cy="1143000"/>
          </a:xfrm>
          <a:prstGeom prst="rect">
            <a:avLst/>
          </a:prstGeom>
          <a:noFill/>
          <a:ln>
            <a:noFill/>
          </a:ln>
        </p:spPr>
        <p:txBody>
          <a:bodyPr anchorCtr="0" anchor="b" bIns="91425" lIns="91425" spcFirstLastPara="1" rIns="91425" wrap="square" tIns="91425">
            <a:noAutofit/>
          </a:bodyPr>
          <a:lstStyle/>
          <a:p>
            <a:pPr indent="0" lvl="0" marL="0" marR="0" rtl="0" algn="ctr">
              <a:lnSpc>
                <a:spcPct val="100000"/>
              </a:lnSpc>
              <a:spcBef>
                <a:spcPts val="0"/>
              </a:spcBef>
              <a:spcAft>
                <a:spcPts val="0"/>
              </a:spcAft>
              <a:buClr>
                <a:schemeClr val="dk1"/>
              </a:buClr>
              <a:buSzPts val="4400"/>
              <a:buFont typeface="Calibri"/>
              <a:buNone/>
            </a:pPr>
            <a:r>
              <a:rPr lang="en-US"/>
              <a:t>Next Steps</a:t>
            </a:r>
            <a:endParaRPr/>
          </a:p>
        </p:txBody>
      </p:sp>
      <p:pic>
        <p:nvPicPr>
          <p:cNvPr descr="Image depicting Next Steps" id="384" name="Google Shape;384;p36"/>
          <p:cNvPicPr preferRelativeResize="0"/>
          <p:nvPr/>
        </p:nvPicPr>
        <p:blipFill rotWithShape="1">
          <a:blip r:embed="rId3">
            <a:alphaModFix/>
          </a:blip>
          <a:srcRect b="0" l="0" r="0" t="15625"/>
          <a:stretch/>
        </p:blipFill>
        <p:spPr>
          <a:xfrm>
            <a:off x="0" y="0"/>
            <a:ext cx="12192000" cy="6858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37"/>
          <p:cNvSpPr txBox="1"/>
          <p:nvPr>
            <p:ph type="title"/>
          </p:nvPr>
        </p:nvSpPr>
        <p:spPr>
          <a:xfrm>
            <a:off x="1981200" y="12"/>
            <a:ext cx="8229600" cy="114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4400"/>
              <a:buFont typeface="Calibri"/>
              <a:buNone/>
            </a:pPr>
            <a:r>
              <a:rPr b="1" lang="en-US"/>
              <a:t>References</a:t>
            </a:r>
            <a:endParaRPr b="1"/>
          </a:p>
        </p:txBody>
      </p:sp>
      <p:sp>
        <p:nvSpPr>
          <p:cNvPr id="390" name="Google Shape;390;p37"/>
          <p:cNvSpPr txBox="1"/>
          <p:nvPr>
            <p:ph idx="1" type="body"/>
          </p:nvPr>
        </p:nvSpPr>
        <p:spPr>
          <a:xfrm>
            <a:off x="1817550" y="838825"/>
            <a:ext cx="8556900" cy="5729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100"/>
              <a:t>Brophy, J. (2006). History of research on classroom management. </a:t>
            </a:r>
            <a:r>
              <a:rPr i="1" lang="en-US" sz="1100"/>
              <a:t>Handbook of classroom management: Research, practice, and contemporary issues, </a:t>
            </a:r>
            <a:r>
              <a:rPr lang="en-US" sz="1100"/>
              <a:t>17-43.​</a:t>
            </a:r>
            <a:endParaRPr sz="1100"/>
          </a:p>
          <a:p>
            <a:pPr indent="0" lvl="0" marL="0" rtl="0" algn="l">
              <a:lnSpc>
                <a:spcPct val="115000"/>
              </a:lnSpc>
              <a:spcBef>
                <a:spcPts val="0"/>
              </a:spcBef>
              <a:spcAft>
                <a:spcPts val="0"/>
              </a:spcAft>
              <a:buClr>
                <a:schemeClr val="dk1"/>
              </a:buClr>
              <a:buSzPts val="1100"/>
              <a:buFont typeface="Arial"/>
              <a:buNone/>
            </a:pPr>
            <a:r>
              <a:rPr lang="en-US" sz="1100"/>
              <a:t>​</a:t>
            </a:r>
            <a:br>
              <a:rPr lang="en-US" sz="1100"/>
            </a:br>
            <a:r>
              <a:rPr lang="en-US" sz="1100"/>
              <a:t>Brophy, J. (1998). </a:t>
            </a:r>
            <a:r>
              <a:rPr i="1" lang="en-US" sz="1100"/>
              <a:t>Motivating students to learn. Boston: McGraw Hill</a:t>
            </a:r>
            <a:r>
              <a:rPr i="1" lang="en-US" sz="1100">
                <a:solidFill>
                  <a:srgbClr val="221E1F"/>
                </a:solidFill>
              </a:rPr>
              <a:t>.</a:t>
            </a:r>
            <a:r>
              <a:rPr lang="en-US" sz="1100"/>
              <a:t>​</a:t>
            </a:r>
            <a:endParaRPr sz="1100"/>
          </a:p>
          <a:p>
            <a:pPr indent="0" lvl="0" marL="0" rtl="0" algn="l">
              <a:lnSpc>
                <a:spcPct val="115000"/>
              </a:lnSpc>
              <a:spcBef>
                <a:spcPts val="0"/>
              </a:spcBef>
              <a:spcAft>
                <a:spcPts val="0"/>
              </a:spcAft>
              <a:buClr>
                <a:schemeClr val="dk1"/>
              </a:buClr>
              <a:buSzPts val="1100"/>
              <a:buFont typeface="Arial"/>
              <a:buNone/>
            </a:pPr>
            <a:r>
              <a:rPr lang="en-US" sz="1100"/>
              <a:t>Brophy, J. &amp; Evertson, C. (1976). </a:t>
            </a:r>
            <a:r>
              <a:rPr i="1" lang="en-US" sz="1100"/>
              <a:t>Learning from teaching: A developmental perspective. </a:t>
            </a:r>
            <a:r>
              <a:rPr lang="en-US" sz="1100"/>
              <a:t>Boston, MA: Allyn and Bacon.​</a:t>
            </a:r>
            <a:endParaRPr sz="1100"/>
          </a:p>
          <a:p>
            <a:pPr indent="0" lvl="0" marL="0" rtl="0" algn="l">
              <a:lnSpc>
                <a:spcPct val="115000"/>
              </a:lnSpc>
              <a:spcBef>
                <a:spcPts val="0"/>
              </a:spcBef>
              <a:spcAft>
                <a:spcPts val="0"/>
              </a:spcAft>
              <a:buClr>
                <a:schemeClr val="dk1"/>
              </a:buClr>
              <a:buSzPts val="1100"/>
              <a:buFont typeface="Arial"/>
              <a:buNone/>
            </a:pPr>
            <a:r>
              <a:rPr lang="en-US" sz="1100"/>
              <a:t>​</a:t>
            </a:r>
            <a:br>
              <a:rPr lang="en-US" sz="1100"/>
            </a:br>
            <a:r>
              <a:rPr lang="en-US" sz="1100"/>
              <a:t>Everston, C. M., &amp; Emmer, E. T. (1982)</a:t>
            </a:r>
            <a:r>
              <a:rPr i="1" lang="en-US" sz="1100"/>
              <a:t>. Preventive classroom management. </a:t>
            </a:r>
            <a:r>
              <a:rPr lang="en-US" sz="1100"/>
              <a:t>Alexandria, VA: Association for Supervision and Curriculum Development.​</a:t>
            </a:r>
            <a:endParaRPr sz="1100"/>
          </a:p>
          <a:p>
            <a:pPr indent="0" lvl="0" marL="0" rtl="0" algn="l">
              <a:lnSpc>
                <a:spcPct val="115000"/>
              </a:lnSpc>
              <a:spcBef>
                <a:spcPts val="0"/>
              </a:spcBef>
              <a:spcAft>
                <a:spcPts val="0"/>
              </a:spcAft>
              <a:buClr>
                <a:schemeClr val="dk1"/>
              </a:buClr>
              <a:buSzPts val="1100"/>
              <a:buFont typeface="Arial"/>
              <a:buNone/>
            </a:pPr>
            <a:r>
              <a:rPr lang="en-US" sz="1100"/>
              <a:t>​</a:t>
            </a:r>
            <a:br>
              <a:rPr lang="en-US" sz="1100"/>
            </a:br>
            <a:r>
              <a:rPr lang="en-US" sz="1100"/>
              <a:t>Evertson, C. M., Emmer, E. T., &amp; Worsham, M. E. (2003). </a:t>
            </a:r>
            <a:r>
              <a:rPr i="1" lang="en-US" sz="1100"/>
              <a:t>Classroom management for secondary teachers</a:t>
            </a:r>
            <a:r>
              <a:rPr lang="en-US" sz="1100"/>
              <a:t>. Allyn and Bacon. ​</a:t>
            </a:r>
            <a:endParaRPr sz="1100"/>
          </a:p>
          <a:p>
            <a:pPr indent="0" lvl="0" marL="0" rtl="0" algn="l">
              <a:lnSpc>
                <a:spcPct val="115000"/>
              </a:lnSpc>
              <a:spcBef>
                <a:spcPts val="0"/>
              </a:spcBef>
              <a:spcAft>
                <a:spcPts val="0"/>
              </a:spcAft>
              <a:buClr>
                <a:schemeClr val="dk1"/>
              </a:buClr>
              <a:buSzPts val="1100"/>
              <a:buFont typeface="Arial"/>
              <a:buNone/>
            </a:pPr>
            <a:r>
              <a:rPr lang="en-US" sz="1100"/>
              <a:t>​</a:t>
            </a:r>
            <a:br>
              <a:rPr lang="en-US" sz="1100"/>
            </a:br>
            <a:r>
              <a:rPr lang="en-US" sz="1100">
                <a:solidFill>
                  <a:srgbClr val="221E1F"/>
                </a:solidFill>
              </a:rPr>
              <a:t>Good, T. J., &amp; Brophy, J. (2000).</a:t>
            </a:r>
            <a:r>
              <a:rPr i="1" lang="en-US" sz="1100">
                <a:solidFill>
                  <a:srgbClr val="221E1F"/>
                </a:solidFill>
              </a:rPr>
              <a:t> Looking into classrooms (8th Ed.) </a:t>
            </a:r>
            <a:r>
              <a:rPr lang="en-US" sz="1100">
                <a:solidFill>
                  <a:srgbClr val="221E1F"/>
                </a:solidFill>
              </a:rPr>
              <a:t>New York, NY: Longman Press. </a:t>
            </a:r>
            <a:r>
              <a:rPr lang="en-US" sz="1100"/>
              <a:t>​</a:t>
            </a:r>
            <a:endParaRPr sz="1100"/>
          </a:p>
          <a:p>
            <a:pPr indent="0" lvl="0" marL="0" rtl="0" algn="l">
              <a:lnSpc>
                <a:spcPct val="115000"/>
              </a:lnSpc>
              <a:spcBef>
                <a:spcPts val="0"/>
              </a:spcBef>
              <a:spcAft>
                <a:spcPts val="0"/>
              </a:spcAft>
              <a:buClr>
                <a:schemeClr val="dk1"/>
              </a:buClr>
              <a:buSzPts val="1100"/>
              <a:buFont typeface="Arial"/>
              <a:buNone/>
            </a:pPr>
            <a:r>
              <a:rPr lang="en-US" sz="1100"/>
              <a:t>​</a:t>
            </a:r>
            <a:br>
              <a:rPr lang="en-US" sz="1100"/>
            </a:br>
            <a:r>
              <a:rPr lang="en-US" sz="1100"/>
              <a:t>Good, T. L., &amp; Brophy, J. E. (2003). Looking in classrooms (9th ed.). Boston: Allyn &amp; Bacon.​</a:t>
            </a:r>
            <a:endParaRPr sz="1100"/>
          </a:p>
          <a:p>
            <a:pPr indent="0" lvl="0" marL="0" rtl="0" algn="l">
              <a:lnSpc>
                <a:spcPct val="115000"/>
              </a:lnSpc>
              <a:spcBef>
                <a:spcPts val="0"/>
              </a:spcBef>
              <a:spcAft>
                <a:spcPts val="0"/>
              </a:spcAft>
              <a:buClr>
                <a:schemeClr val="dk1"/>
              </a:buClr>
              <a:buSzPts val="1100"/>
              <a:buFont typeface="Arial"/>
              <a:buNone/>
            </a:pPr>
            <a:r>
              <a:rPr lang="en-US" sz="1100"/>
              <a:t>​</a:t>
            </a:r>
            <a:br>
              <a:rPr lang="en-US" sz="1100"/>
            </a:br>
            <a:r>
              <a:rPr lang="en-US" sz="1100">
                <a:solidFill>
                  <a:srgbClr val="221E1F"/>
                </a:solidFill>
              </a:rPr>
              <a:t>Johnson, T. C., Stoner, G. &amp; Green, S. K. (1996). </a:t>
            </a:r>
            <a:r>
              <a:rPr i="1" lang="en-US" sz="1100">
                <a:solidFill>
                  <a:srgbClr val="221E1F"/>
                </a:solidFill>
              </a:rPr>
              <a:t>Demonstrating the experimenting society model with classwide behavior management interventions. School Psychology Review, 25(2), 199-214.</a:t>
            </a:r>
            <a:r>
              <a:rPr lang="en-US" sz="1100"/>
              <a:t>​</a:t>
            </a:r>
            <a:endParaRPr sz="1100"/>
          </a:p>
          <a:p>
            <a:pPr indent="0" lvl="0" marL="0" rtl="0" algn="l">
              <a:lnSpc>
                <a:spcPct val="115000"/>
              </a:lnSpc>
              <a:spcBef>
                <a:spcPts val="0"/>
              </a:spcBef>
              <a:spcAft>
                <a:spcPts val="0"/>
              </a:spcAft>
              <a:buClr>
                <a:schemeClr val="dk1"/>
              </a:buClr>
              <a:buSzPts val="1100"/>
              <a:buFont typeface="Arial"/>
              <a:buNone/>
            </a:pPr>
            <a:r>
              <a:rPr lang="en-US" sz="1100"/>
              <a:t>​</a:t>
            </a:r>
            <a:br>
              <a:rPr lang="en-US" sz="1100"/>
            </a:br>
            <a:r>
              <a:rPr lang="en-US" sz="1100"/>
              <a:t>Kern, L., &amp; Clemens, N.H. (2007). Antecedent strategies to promote appropriate classroom behavior. </a:t>
            </a:r>
            <a:r>
              <a:rPr i="1" lang="en-US" sz="1100"/>
              <a:t>Psychology in the Schools</a:t>
            </a:r>
            <a:r>
              <a:rPr lang="en-US" sz="1100"/>
              <a:t>, 44(1), 65-75. ​</a:t>
            </a:r>
            <a:endParaRPr sz="1100"/>
          </a:p>
          <a:p>
            <a:pPr indent="0" lvl="0" marL="0" rtl="0" algn="l">
              <a:lnSpc>
                <a:spcPct val="115000"/>
              </a:lnSpc>
              <a:spcBef>
                <a:spcPts val="0"/>
              </a:spcBef>
              <a:spcAft>
                <a:spcPts val="0"/>
              </a:spcAft>
              <a:buClr>
                <a:schemeClr val="dk1"/>
              </a:buClr>
              <a:buSzPts val="1100"/>
              <a:buFont typeface="Arial"/>
              <a:buNone/>
            </a:pPr>
            <a:r>
              <a:rPr lang="en-US" sz="1100"/>
              <a:t>​</a:t>
            </a:r>
            <a:br>
              <a:rPr lang="en-US" sz="1100"/>
            </a:br>
            <a:r>
              <a:rPr lang="en-US" sz="1100"/>
              <a:t>Missouri Schoolwide Positive Behavior Support (2019). </a:t>
            </a:r>
            <a:r>
              <a:rPr i="1" lang="en-US" sz="1100"/>
              <a:t>Missouri Schoolwide Positive Behavior Support Handbook. </a:t>
            </a:r>
            <a:r>
              <a:rPr lang="en-US" sz="1100"/>
              <a:t>​</a:t>
            </a:r>
            <a:endParaRPr sz="1100"/>
          </a:p>
          <a:p>
            <a:pPr indent="0" lvl="0" marL="0" rtl="0" algn="l">
              <a:lnSpc>
                <a:spcPct val="115000"/>
              </a:lnSpc>
              <a:spcBef>
                <a:spcPts val="0"/>
              </a:spcBef>
              <a:spcAft>
                <a:spcPts val="0"/>
              </a:spcAft>
              <a:buClr>
                <a:schemeClr val="dk1"/>
              </a:buClr>
              <a:buSzPts val="1100"/>
              <a:buFont typeface="Arial"/>
              <a:buNone/>
            </a:pPr>
            <a:r>
              <a:rPr lang="en-US" sz="1100"/>
              <a:t>​</a:t>
            </a:r>
            <a:br>
              <a:rPr lang="en-US" sz="1100"/>
            </a:br>
            <a:r>
              <a:rPr lang="en-US" sz="1100"/>
              <a:t>Missouri Schoolwide Positive Behavior Support (2019). </a:t>
            </a:r>
            <a:r>
              <a:rPr i="1" lang="en-US" sz="1100"/>
              <a:t>Missouri Schoolwide Positive Behavior Support Tier 1 Implementation Guide. </a:t>
            </a:r>
            <a:r>
              <a:rPr lang="en-US" sz="1100"/>
              <a:t>​</a:t>
            </a:r>
            <a:endParaRPr sz="1100"/>
          </a:p>
          <a:p>
            <a:pPr indent="0" lvl="0" marL="0" rtl="0" algn="l">
              <a:lnSpc>
                <a:spcPct val="115000"/>
              </a:lnSpc>
              <a:spcBef>
                <a:spcPts val="0"/>
              </a:spcBef>
              <a:spcAft>
                <a:spcPts val="0"/>
              </a:spcAft>
              <a:buClr>
                <a:schemeClr val="dk1"/>
              </a:buClr>
              <a:buSzPts val="1100"/>
              <a:buFont typeface="Arial"/>
              <a:buNone/>
            </a:pPr>
            <a:r>
              <a:rPr lang="en-US" sz="1100"/>
              <a:t>​</a:t>
            </a:r>
            <a:br>
              <a:rPr lang="en-US" sz="1100"/>
            </a:br>
            <a:r>
              <a:rPr lang="en-US" sz="1100"/>
              <a:t>Scott, T., Hirn., R. and Cooper, J. (2017). </a:t>
            </a:r>
            <a:r>
              <a:rPr i="1" lang="en-US" sz="1100"/>
              <a:t>Teacher and student behaviors: Keys to success in classroom instruction.</a:t>
            </a:r>
            <a:r>
              <a:rPr lang="en-US" sz="1100"/>
              <a:t> Rowman&amp; Littlefield.​</a:t>
            </a:r>
            <a:endParaRPr sz="1100"/>
          </a:p>
          <a:p>
            <a:pPr indent="0" lvl="0" marL="0" rtl="0" algn="l">
              <a:lnSpc>
                <a:spcPct val="115000"/>
              </a:lnSpc>
              <a:spcBef>
                <a:spcPts val="0"/>
              </a:spcBef>
              <a:spcAft>
                <a:spcPts val="0"/>
              </a:spcAft>
              <a:buClr>
                <a:schemeClr val="dk1"/>
              </a:buClr>
              <a:buSzPts val="1100"/>
              <a:buFont typeface="Arial"/>
              <a:buNone/>
            </a:pPr>
            <a:r>
              <a:rPr lang="en-US" sz="1100"/>
              <a:t>​</a:t>
            </a:r>
            <a:br>
              <a:rPr lang="en-US" sz="1100"/>
            </a:br>
            <a:r>
              <a:rPr lang="en-US" sz="1100"/>
              <a:t>Soar, R., &amp; Soar, R. (1979). Emotional climate and management. In P.L. Peterson &amp; H. J. Walberg (Eds.), </a:t>
            </a:r>
            <a:r>
              <a:rPr i="1" lang="en-US" sz="1100"/>
              <a:t>Research on teaching.</a:t>
            </a:r>
            <a:r>
              <a:rPr lang="en-US" sz="1100"/>
              <a:t> Berkeley, CA: McCutchan.</a:t>
            </a:r>
            <a:endParaRPr sz="1100"/>
          </a:p>
          <a:p>
            <a:pPr indent="0" lvl="0" marL="342900" rtl="0" algn="l">
              <a:lnSpc>
                <a:spcPct val="100000"/>
              </a:lnSpc>
              <a:spcBef>
                <a:spcPts val="0"/>
              </a:spcBef>
              <a:spcAft>
                <a:spcPts val="0"/>
              </a:spcAft>
              <a:buSzPts val="320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9593"/>
        </a:solidFill>
      </p:bgPr>
    </p:bg>
    <p:spTree>
      <p:nvGrpSpPr>
        <p:cNvPr id="395" name="Shape 395"/>
        <p:cNvGrpSpPr/>
        <p:nvPr/>
      </p:nvGrpSpPr>
      <p:grpSpPr>
        <a:xfrm>
          <a:off x="0" y="0"/>
          <a:ext cx="0" cy="0"/>
          <a:chOff x="0" y="0"/>
          <a:chExt cx="0" cy="0"/>
        </a:xfrm>
      </p:grpSpPr>
      <p:sp>
        <p:nvSpPr>
          <p:cNvPr id="396" name="Google Shape;396;p38"/>
          <p:cNvSpPr txBox="1"/>
          <p:nvPr>
            <p:ph type="title"/>
          </p:nvPr>
        </p:nvSpPr>
        <p:spPr>
          <a:xfrm>
            <a:off x="609600" y="274637"/>
            <a:ext cx="10972800" cy="1143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4400"/>
              <a:buFont typeface="Calibri"/>
              <a:buNone/>
            </a:pPr>
            <a:r>
              <a:rPr b="1" lang="en-US"/>
              <a:t>Contact Information</a:t>
            </a:r>
            <a:endParaRPr/>
          </a:p>
        </p:txBody>
      </p:sp>
      <p:sp>
        <p:nvSpPr>
          <p:cNvPr id="397" name="Google Shape;397;p38"/>
          <p:cNvSpPr txBox="1"/>
          <p:nvPr>
            <p:ph idx="1" type="body"/>
          </p:nvPr>
        </p:nvSpPr>
        <p:spPr>
          <a:xfrm>
            <a:off x="609600" y="1600201"/>
            <a:ext cx="10972800" cy="4525963"/>
          </a:xfrm>
          <a:prstGeom prst="rect">
            <a:avLst/>
          </a:prstGeom>
          <a:noFill/>
          <a:ln>
            <a:noFill/>
          </a:ln>
        </p:spPr>
        <p:txBody>
          <a:bodyPr anchorCtr="0" anchor="t" bIns="91425" lIns="91425" spcFirstLastPara="1" rIns="91425" wrap="square" tIns="91425">
            <a:normAutofit/>
          </a:bodyPr>
          <a:lstStyle/>
          <a:p>
            <a:pPr indent="0" lvl="0" marL="203200" rtl="0" algn="l">
              <a:lnSpc>
                <a:spcPct val="100000"/>
              </a:lnSpc>
              <a:spcBef>
                <a:spcPts val="0"/>
              </a:spcBef>
              <a:spcAft>
                <a:spcPts val="0"/>
              </a:spcAft>
              <a:buSzPts val="3200"/>
              <a:buNone/>
            </a:pPr>
            <a:r>
              <a:rPr lang="en-US"/>
              <a:t>Check Out MO SW-PBS on Social Media:</a:t>
            </a:r>
            <a:endParaRPr/>
          </a:p>
        </p:txBody>
      </p:sp>
      <p:pic>
        <p:nvPicPr>
          <p:cNvPr descr="MO SW-PBS Logo" id="398" name="Google Shape;398;p38"/>
          <p:cNvPicPr preferRelativeResize="0"/>
          <p:nvPr/>
        </p:nvPicPr>
        <p:blipFill rotWithShape="1">
          <a:blip r:embed="rId3">
            <a:alphaModFix/>
          </a:blip>
          <a:srcRect b="0" l="0" r="0" t="0"/>
          <a:stretch/>
        </p:blipFill>
        <p:spPr>
          <a:xfrm>
            <a:off x="660125" y="2994472"/>
            <a:ext cx="619125" cy="532235"/>
          </a:xfrm>
          <a:prstGeom prst="rect">
            <a:avLst/>
          </a:prstGeom>
          <a:noFill/>
          <a:ln>
            <a:noFill/>
          </a:ln>
        </p:spPr>
      </p:pic>
      <p:sp>
        <p:nvSpPr>
          <p:cNvPr id="399" name="Google Shape;399;p38"/>
          <p:cNvSpPr txBox="1"/>
          <p:nvPr/>
        </p:nvSpPr>
        <p:spPr>
          <a:xfrm>
            <a:off x="1588333" y="3009404"/>
            <a:ext cx="2393146" cy="4154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0" i="0" lang="en-US" sz="2100" u="sng" cap="none" strike="noStrike">
                <a:solidFill>
                  <a:srgbClr val="000000"/>
                </a:solidFill>
                <a:latin typeface="Arial"/>
                <a:ea typeface="Arial"/>
                <a:cs typeface="Arial"/>
                <a:sym typeface="Arial"/>
                <a:hlinkClick r:id="rId4">
                  <a:extLst>
                    <a:ext uri="{A12FA001-AC4F-418D-AE19-62706E023703}">
                      <ahyp:hlinkClr val="tx"/>
                    </a:ext>
                  </a:extLst>
                </a:hlinkClick>
              </a:rPr>
              <a:t>pbismissouri.org</a:t>
            </a:r>
            <a:endParaRPr b="0" i="0" sz="2100" u="none" cap="none" strike="noStrike">
              <a:solidFill>
                <a:srgbClr val="000000"/>
              </a:solidFill>
              <a:latin typeface="Arial"/>
              <a:ea typeface="Arial"/>
              <a:cs typeface="Arial"/>
              <a:sym typeface="Arial"/>
            </a:endParaRPr>
          </a:p>
        </p:txBody>
      </p:sp>
      <p:pic>
        <p:nvPicPr>
          <p:cNvPr descr="Facebook icon" id="400" name="Google Shape;400;p38"/>
          <p:cNvPicPr preferRelativeResize="0"/>
          <p:nvPr/>
        </p:nvPicPr>
        <p:blipFill rotWithShape="1">
          <a:blip r:embed="rId5">
            <a:alphaModFix/>
          </a:blip>
          <a:srcRect b="0" l="0" r="0" t="0"/>
          <a:stretch/>
        </p:blipFill>
        <p:spPr>
          <a:xfrm>
            <a:off x="609600" y="3694158"/>
            <a:ext cx="619125" cy="619125"/>
          </a:xfrm>
          <a:prstGeom prst="rect">
            <a:avLst/>
          </a:prstGeom>
          <a:noFill/>
          <a:ln>
            <a:noFill/>
          </a:ln>
        </p:spPr>
      </p:pic>
      <p:sp>
        <p:nvSpPr>
          <p:cNvPr id="401" name="Google Shape;401;p38"/>
          <p:cNvSpPr txBox="1"/>
          <p:nvPr/>
        </p:nvSpPr>
        <p:spPr>
          <a:xfrm>
            <a:off x="1561312" y="3818668"/>
            <a:ext cx="3244967" cy="4154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0" i="0" lang="en-US" sz="2100" u="sng" cap="none" strike="noStrike">
                <a:solidFill>
                  <a:srgbClr val="000000"/>
                </a:solidFill>
                <a:latin typeface="Arial"/>
                <a:ea typeface="Arial"/>
                <a:cs typeface="Arial"/>
                <a:sym typeface="Arial"/>
                <a:hlinkClick r:id="rId6">
                  <a:extLst>
                    <a:ext uri="{A12FA001-AC4F-418D-AE19-62706E023703}">
                      <ahyp:hlinkClr val="tx"/>
                    </a:ext>
                  </a:extLst>
                </a:hlinkClick>
              </a:rPr>
              <a:t>facebook.com/moswpbs</a:t>
            </a:r>
            <a:endParaRPr b="0" i="0" sz="2100" u="none" cap="none" strike="noStrike">
              <a:solidFill>
                <a:srgbClr val="000000"/>
              </a:solidFill>
              <a:latin typeface="Arial"/>
              <a:ea typeface="Arial"/>
              <a:cs typeface="Arial"/>
              <a:sym typeface="Arial"/>
            </a:endParaRPr>
          </a:p>
        </p:txBody>
      </p:sp>
      <p:pic>
        <p:nvPicPr>
          <p:cNvPr descr="Instagram Logo" id="402" name="Google Shape;402;p38"/>
          <p:cNvPicPr preferRelativeResize="0"/>
          <p:nvPr/>
        </p:nvPicPr>
        <p:blipFill rotWithShape="1">
          <a:blip r:embed="rId7">
            <a:alphaModFix/>
          </a:blip>
          <a:srcRect b="0" l="0" r="0" t="0"/>
          <a:stretch/>
        </p:blipFill>
        <p:spPr>
          <a:xfrm>
            <a:off x="653039" y="4626447"/>
            <a:ext cx="532225" cy="532225"/>
          </a:xfrm>
          <a:prstGeom prst="rect">
            <a:avLst/>
          </a:prstGeom>
          <a:noFill/>
          <a:ln>
            <a:noFill/>
          </a:ln>
        </p:spPr>
      </p:pic>
      <p:sp>
        <p:nvSpPr>
          <p:cNvPr id="403" name="Google Shape;403;p38"/>
          <p:cNvSpPr txBox="1"/>
          <p:nvPr/>
        </p:nvSpPr>
        <p:spPr>
          <a:xfrm>
            <a:off x="1479487" y="4627932"/>
            <a:ext cx="3408600" cy="415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0" i="0" lang="en-US" sz="2100" u="sng" cap="none" strike="noStrike">
                <a:solidFill>
                  <a:srgbClr val="000000"/>
                </a:solidFill>
                <a:latin typeface="Arial"/>
                <a:ea typeface="Arial"/>
                <a:cs typeface="Arial"/>
                <a:sym typeface="Arial"/>
                <a:hlinkClick r:id="rId8">
                  <a:extLst>
                    <a:ext uri="{A12FA001-AC4F-418D-AE19-62706E023703}">
                      <ahyp:hlinkClr val="tx"/>
                    </a:ext>
                  </a:extLst>
                </a:hlinkClick>
              </a:rPr>
              <a:t>instagram.com/moswpbs/</a:t>
            </a:r>
            <a:endParaRPr b="0" i="0" sz="1400" u="none" cap="none" strike="noStrike">
              <a:solidFill>
                <a:srgbClr val="000000"/>
              </a:solidFill>
              <a:latin typeface="Arial"/>
              <a:ea typeface="Arial"/>
              <a:cs typeface="Arial"/>
              <a:sym typeface="Arial"/>
            </a:endParaRPr>
          </a:p>
        </p:txBody>
      </p:sp>
      <p:sp>
        <p:nvSpPr>
          <p:cNvPr id="404" name="Google Shape;404;p38"/>
          <p:cNvSpPr txBox="1"/>
          <p:nvPr>
            <p:ph idx="4294967295" type="body"/>
          </p:nvPr>
        </p:nvSpPr>
        <p:spPr>
          <a:xfrm>
            <a:off x="6823574" y="2597295"/>
            <a:ext cx="3886200" cy="619125"/>
          </a:xfrm>
          <a:prstGeom prst="rect">
            <a:avLst/>
          </a:prstGeom>
          <a:noFill/>
          <a:ln>
            <a:noFill/>
          </a:ln>
        </p:spPr>
        <p:txBody>
          <a:bodyPr anchorCtr="0" anchor="t" bIns="91425" lIns="91425" spcFirstLastPara="1" rIns="91425" wrap="square" tIns="91425">
            <a:normAutofit fontScale="62500" lnSpcReduction="20000"/>
          </a:bodyPr>
          <a:lstStyle/>
          <a:p>
            <a:pPr indent="0" lvl="0" marL="203200" rtl="0" algn="l">
              <a:lnSpc>
                <a:spcPct val="100000"/>
              </a:lnSpc>
              <a:spcBef>
                <a:spcPts val="0"/>
              </a:spcBef>
              <a:spcAft>
                <a:spcPts val="0"/>
              </a:spcAft>
              <a:buSzPct val="100000"/>
              <a:buNone/>
            </a:pPr>
            <a:r>
              <a:rPr b="1" lang="en-US"/>
              <a:t>Facilitator Contact Information:</a:t>
            </a:r>
            <a:endParaRPr/>
          </a:p>
          <a:p>
            <a:pPr indent="-12700" lvl="0" marL="342900" rtl="0" algn="l">
              <a:lnSpc>
                <a:spcPct val="100000"/>
              </a:lnSpc>
              <a:spcBef>
                <a:spcPts val="640"/>
              </a:spcBef>
              <a:spcAft>
                <a:spcPts val="0"/>
              </a:spcAft>
              <a:buSzPct val="100000"/>
              <a:buNone/>
            </a:pPr>
            <a:r>
              <a:t/>
            </a:r>
            <a:endParaRPr/>
          </a:p>
        </p:txBody>
      </p:sp>
      <p:sp>
        <p:nvSpPr>
          <p:cNvPr id="405" name="Google Shape;405;p38"/>
          <p:cNvSpPr txBox="1"/>
          <p:nvPr/>
        </p:nvSpPr>
        <p:spPr>
          <a:xfrm>
            <a:off x="7136391" y="3216416"/>
            <a:ext cx="3260700" cy="2678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List HERE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MO SWPBS Pres">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Way, Gordon</dc:creator>
</cp:coreProperties>
</file>