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4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embeddedFontLst>
    <p:embeddedFont>
      <p:font typeface="Cambria" panose="02040503050406030204" pitchFamily="18" charset="0"/>
      <p:regular r:id="rId43"/>
      <p:bold r:id="rId44"/>
      <p:italic r:id="rId45"/>
      <p:boldItalic r:id="rId46"/>
    </p:embeddedFont>
    <p:embeddedFont>
      <p:font typeface="Noto Sans Symbols" panose="020B0604020202020204" charset="0"/>
      <p:regular r:id="rId47"/>
      <p:bold r:id="rId48"/>
    </p:embeddedFont>
    <p:embeddedFont>
      <p:font typeface="Roboto" panose="02000000000000000000" pitchFamily="2"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iLddrJYYz3O/t43exfhL8qooLC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9F83CDC-672B-4F83-B7B4-2DBC2C72EE27}">
  <a:tblStyle styleId="{29F83CDC-672B-4F83-B7B4-2DBC2C72EE27}"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3" autoAdjust="0"/>
  </p:normalViewPr>
  <p:slideViewPr>
    <p:cSldViewPr snapToGrid="0">
      <p:cViewPr varScale="1">
        <p:scale>
          <a:sx n="138" d="100"/>
          <a:sy n="138" d="100"/>
        </p:scale>
        <p:origin x="834" y="120"/>
      </p:cViewPr>
      <p:guideLst/>
    </p:cSldViewPr>
  </p:slideViewPr>
  <p:outlineViewPr>
    <p:cViewPr>
      <p:scale>
        <a:sx n="33" d="100"/>
        <a:sy n="33" d="100"/>
      </p:scale>
      <p:origin x="0" y="-50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3" Type="http://customschemas.google.com/relationships/presentationmetadata" Target="metadata"/><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9.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7.fntdata"/><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2.fntdata"/><Relationship Id="rId52"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bismissouri.org/wp-content/uploads/2025/01/T1C8L3-HO1.-MO-SW-PBS-TT-Expec-Rules.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vimeo.com/174282584"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a:t>
            </a:r>
            <a:r>
              <a:rPr lang="en-US"/>
              <a:t>Welcome to Lesson 1 MO SW-PBS of the Effective Teaching &amp; Learning or  ETLP series. This lesson describes the value of having classroom expectations and rules clarified and aligned to schoolwide and/or districtwide expectations. The key to successful classroom management is preventing problems before they occur. Clarifying specific expected rules for the classroom is essential, and the same rules that reduce classroom disruptions are clearly associated with increased student learning.</a:t>
            </a:r>
            <a:endParaRPr/>
          </a:p>
        </p:txBody>
      </p:sp>
      <p:sp>
        <p:nvSpPr>
          <p:cNvPr id="138" name="Google Shape;13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Trainer Notes: </a:t>
            </a:r>
            <a:endParaRPr b="1"/>
          </a:p>
          <a:p>
            <a:pPr marL="0" marR="0" lvl="0" indent="0" algn="l" rtl="0">
              <a:lnSpc>
                <a:spcPct val="100000"/>
              </a:lnSpc>
              <a:spcBef>
                <a:spcPts val="0"/>
              </a:spcBef>
              <a:spcAft>
                <a:spcPts val="0"/>
              </a:spcAft>
              <a:buClr>
                <a:schemeClr val="dk1"/>
              </a:buClr>
              <a:buSzPts val="1200"/>
              <a:buFont typeface="Calibri"/>
              <a:buNone/>
            </a:pPr>
            <a:r>
              <a:rPr lang="en-US" b="1"/>
              <a:t>To Know/To Say</a:t>
            </a:r>
            <a:r>
              <a:rPr lang="en-US" b="0"/>
              <a:t>: This Course introduces educators to the Missouri Schoolwide Positive Behavior Support (MO‑SWPBS) framework with a focus on Tier 1 universal systems. Participants learn how to define, teach, and acknowledge expected behaviors for all students using equitable practices and consistent systems. This course establishes the foundation for a positive, predictable, and supportive classroom environment.</a:t>
            </a:r>
            <a:endParaRPr b="0"/>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400"/>
              <a:buNone/>
            </a:pPr>
            <a:endParaRPr/>
          </a:p>
        </p:txBody>
      </p:sp>
      <p:sp>
        <p:nvSpPr>
          <p:cNvPr id="145" name="Google Shape;14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dd7ef4b70c_0_4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3dd7ef4b70c_0_4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Trainer Notes: </a:t>
            </a:r>
            <a:endParaRPr b="1"/>
          </a:p>
          <a:p>
            <a:pPr marL="0" marR="0" lvl="0" indent="0" algn="l" rtl="0">
              <a:lnSpc>
                <a:spcPct val="100000"/>
              </a:lnSpc>
              <a:spcBef>
                <a:spcPts val="0"/>
              </a:spcBef>
              <a:spcAft>
                <a:spcPts val="0"/>
              </a:spcAft>
              <a:buClr>
                <a:schemeClr val="dk1"/>
              </a:buClr>
              <a:buSzPts val="1200"/>
              <a:buFont typeface="Calibri"/>
              <a:buNone/>
            </a:pPr>
            <a:r>
              <a:rPr lang="en-US" b="1"/>
              <a:t>To Know/To Say</a:t>
            </a:r>
            <a:r>
              <a:rPr lang="en-US" b="0"/>
              <a:t>: “</a:t>
            </a:r>
            <a:r>
              <a:rPr lang="en-US"/>
              <a:t>These will be the Working Agreements we will honor during all our training sessions this year.”</a:t>
            </a:r>
            <a:endParaRPr/>
          </a:p>
          <a:p>
            <a:pPr marL="0" lvl="0" indent="0" algn="l" rtl="0">
              <a:lnSpc>
                <a:spcPct val="100000"/>
              </a:lnSpc>
              <a:spcBef>
                <a:spcPts val="0"/>
              </a:spcBef>
              <a:spcAft>
                <a:spcPts val="0"/>
              </a:spcAft>
              <a:buSzPts val="1400"/>
              <a:buNone/>
            </a:pPr>
            <a:endParaRPr/>
          </a:p>
        </p:txBody>
      </p:sp>
      <p:sp>
        <p:nvSpPr>
          <p:cNvPr id="152" name="Google Shape;152;g3dd7ef4b70c_0_4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Trainer Notes: </a:t>
            </a:r>
            <a:r>
              <a:rPr lang="en-US">
                <a:latin typeface="Arial"/>
                <a:ea typeface="Arial"/>
                <a:cs typeface="Arial"/>
                <a:sym typeface="Arial"/>
              </a:rPr>
              <a:t>Select an attention signal. </a:t>
            </a:r>
            <a:endParaRPr/>
          </a:p>
          <a:p>
            <a:pPr marL="0" marR="0" lvl="0" indent="0" algn="l" rtl="0">
              <a:lnSpc>
                <a:spcPct val="100000"/>
              </a:lnSpc>
              <a:spcBef>
                <a:spcPts val="0"/>
              </a:spcBef>
              <a:spcAft>
                <a:spcPts val="0"/>
              </a:spcAft>
              <a:buClr>
                <a:schemeClr val="dk1"/>
              </a:buClr>
              <a:buSzPts val="1200"/>
              <a:buFont typeface="Calibri"/>
              <a:buNone/>
            </a:pPr>
            <a:r>
              <a:rPr lang="en-US" b="1"/>
              <a:t>To Know/To Say</a:t>
            </a:r>
            <a:r>
              <a:rPr lang="en-US" b="0"/>
              <a:t>: </a:t>
            </a:r>
            <a:r>
              <a:rPr lang="en-US">
                <a:latin typeface="Arial"/>
                <a:ea typeface="Arial"/>
                <a:cs typeface="Arial"/>
                <a:sym typeface="Arial"/>
              </a:rPr>
              <a:t>“One of our agreements is to follow the attention signal.”   </a:t>
            </a:r>
            <a:endParaRPr/>
          </a:p>
          <a:p>
            <a:pPr marL="0" lvl="0" indent="0" algn="l" rtl="0">
              <a:lnSpc>
                <a:spcPct val="100000"/>
              </a:lnSpc>
              <a:spcBef>
                <a:spcPts val="0"/>
              </a:spcBef>
              <a:spcAft>
                <a:spcPts val="0"/>
              </a:spcAft>
              <a:buSzPts val="1400"/>
              <a:buNone/>
            </a:pPr>
            <a:r>
              <a:rPr lang="en-US">
                <a:latin typeface="Arial"/>
                <a:ea typeface="Arial"/>
                <a:cs typeface="Arial"/>
                <a:sym typeface="Arial"/>
              </a:rPr>
              <a:t>“Your team will work with your school to develop an attention signal you will use in every setting.”</a:t>
            </a:r>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“In order to get all of you focused after discussions, activities or breaks, </a:t>
            </a:r>
            <a:endParaRPr/>
          </a:p>
          <a:p>
            <a:pPr marL="0" lvl="0" indent="0" algn="l" rtl="0">
              <a:lnSpc>
                <a:spcPct val="100000"/>
              </a:lnSpc>
              <a:spcBef>
                <a:spcPts val="0"/>
              </a:spcBef>
              <a:spcAft>
                <a:spcPts val="0"/>
              </a:spcAft>
              <a:buSzPts val="1400"/>
              <a:buNone/>
            </a:pPr>
            <a:r>
              <a:rPr lang="en-US">
                <a:latin typeface="Arial"/>
                <a:ea typeface="Arial"/>
                <a:cs typeface="Arial"/>
                <a:sym typeface="Arial"/>
              </a:rPr>
              <a:t>I </a:t>
            </a:r>
            <a:r>
              <a:rPr lang="en-US" u="none">
                <a:latin typeface="Arial"/>
                <a:ea typeface="Arial"/>
                <a:cs typeface="Arial"/>
                <a:sym typeface="Arial"/>
              </a:rPr>
              <a:t>will __________________</a:t>
            </a:r>
            <a:r>
              <a:rPr lang="en-US" u="none">
                <a:solidFill>
                  <a:srgbClr val="FF0000"/>
                </a:solidFill>
                <a:latin typeface="Arial"/>
                <a:ea typeface="Arial"/>
                <a:cs typeface="Arial"/>
                <a:sym typeface="Arial"/>
              </a:rPr>
              <a:t>______________________</a:t>
            </a:r>
            <a:r>
              <a:rPr lang="en-US">
                <a:solidFill>
                  <a:srgbClr val="FF0000"/>
                </a:solidFill>
                <a:latin typeface="Arial"/>
                <a:ea typeface="Arial"/>
                <a:cs typeface="Arial"/>
                <a:sym typeface="Arial"/>
              </a:rPr>
              <a:t>.”</a:t>
            </a:r>
            <a:endParaRPr/>
          </a:p>
          <a:p>
            <a:pPr marL="0" lvl="0" indent="0" algn="l" rtl="0">
              <a:lnSpc>
                <a:spcPct val="100000"/>
              </a:lnSpc>
              <a:spcBef>
                <a:spcPts val="0"/>
              </a:spcBef>
              <a:spcAft>
                <a:spcPts val="0"/>
              </a:spcAft>
              <a:buSzPts val="1400"/>
              <a:buNone/>
            </a:pPr>
            <a:r>
              <a:rPr lang="en-US">
                <a:solidFill>
                  <a:srgbClr val="FF0000"/>
                </a:solidFill>
                <a:latin typeface="Arial"/>
                <a:ea typeface="Arial"/>
                <a:cs typeface="Arial"/>
                <a:sym typeface="Arial"/>
              </a:rPr>
              <a:t>	(</a:t>
            </a:r>
            <a:r>
              <a:rPr lang="en-US" b="1" u="none">
                <a:solidFill>
                  <a:srgbClr val="FF0000"/>
                </a:solidFill>
                <a:latin typeface="Arial"/>
                <a:ea typeface="Arial"/>
                <a:cs typeface="Arial"/>
                <a:sym typeface="Arial"/>
              </a:rPr>
              <a:t>Insert your attention signal here</a:t>
            </a:r>
            <a:r>
              <a:rPr lang="en-US" u="none">
                <a:solidFill>
                  <a:srgbClr val="FF0000"/>
                </a:solidFill>
                <a:latin typeface="Arial"/>
                <a:ea typeface="Arial"/>
                <a:cs typeface="Arial"/>
                <a:sym typeface="Arial"/>
              </a:rPr>
              <a:t>.)</a:t>
            </a:r>
            <a:endParaRPr/>
          </a:p>
          <a:p>
            <a:pPr marL="0" lvl="0" indent="0" algn="l" rtl="0">
              <a:lnSpc>
                <a:spcPct val="100000"/>
              </a:lnSpc>
              <a:spcBef>
                <a:spcPts val="0"/>
              </a:spcBef>
              <a:spcAft>
                <a:spcPts val="0"/>
              </a:spcAft>
              <a:buSzPts val="1400"/>
              <a:buNone/>
            </a:pPr>
            <a:endParaRPr u="none">
              <a:solidFill>
                <a:srgbClr val="FF0000"/>
              </a:solidFill>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“Your task will be to finish your sentence, quiet your voice and ____________________________.”</a:t>
            </a:r>
            <a:endParaRPr/>
          </a:p>
          <a:p>
            <a:pPr marL="0" lvl="0" indent="0" algn="l" rtl="0">
              <a:lnSpc>
                <a:spcPct val="100000"/>
              </a:lnSpc>
              <a:spcBef>
                <a:spcPts val="0"/>
              </a:spcBef>
              <a:spcAft>
                <a:spcPts val="0"/>
              </a:spcAft>
              <a:buSzPts val="1400"/>
              <a:buNone/>
            </a:pPr>
            <a:r>
              <a:rPr lang="en-US">
                <a:latin typeface="Arial"/>
                <a:ea typeface="Arial"/>
                <a:cs typeface="Arial"/>
                <a:sym typeface="Arial"/>
              </a:rPr>
              <a:t>							(</a:t>
            </a:r>
            <a:r>
              <a:rPr lang="en-US" b="1">
                <a:latin typeface="Arial"/>
                <a:ea typeface="Arial"/>
                <a:cs typeface="Arial"/>
                <a:sym typeface="Arial"/>
              </a:rPr>
              <a:t>Insert what you want participants to do</a:t>
            </a:r>
            <a:r>
              <a:rPr lang="en-US">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59" name="Google Shape;159;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Trainer Notes</a:t>
            </a:r>
            <a:r>
              <a:rPr lang="en-US" b="0"/>
              <a:t> </a:t>
            </a:r>
            <a:r>
              <a:rPr lang="en-US"/>
              <a:t>Select an introductions activity. </a:t>
            </a:r>
            <a:endParaRPr b="1"/>
          </a:p>
          <a:p>
            <a:pPr marL="0" marR="0" lvl="0" indent="0" algn="l" rtl="0">
              <a:lnSpc>
                <a:spcPct val="100000"/>
              </a:lnSpc>
              <a:spcBef>
                <a:spcPts val="0"/>
              </a:spcBef>
              <a:spcAft>
                <a:spcPts val="0"/>
              </a:spcAft>
              <a:buClr>
                <a:schemeClr val="dk1"/>
              </a:buClr>
              <a:buSzPts val="1200"/>
              <a:buFont typeface="Calibri"/>
              <a:buNone/>
            </a:pPr>
            <a:r>
              <a:rPr lang="en-US" b="1"/>
              <a:t>To Know/To Say</a:t>
            </a:r>
            <a:r>
              <a:rPr lang="en-US" b="0"/>
              <a:t>:</a:t>
            </a:r>
            <a:endParaRPr/>
          </a:p>
        </p:txBody>
      </p:sp>
      <p:sp>
        <p:nvSpPr>
          <p:cNvPr id="166" name="Google Shape;16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endParaRPr/>
          </a:p>
          <a:p>
            <a:pPr marL="0" lvl="0" indent="0" algn="l" rtl="0">
              <a:spcBef>
                <a:spcPts val="0"/>
              </a:spcBef>
              <a:spcAft>
                <a:spcPts val="0"/>
              </a:spcAft>
              <a:buClr>
                <a:schemeClr val="dk1"/>
              </a:buClr>
              <a:buSzPts val="1400"/>
              <a:buFont typeface="Arial"/>
              <a:buNone/>
            </a:pPr>
            <a:r>
              <a:rPr lang="en-US" b="1"/>
              <a:t>To Know/To Say:  </a:t>
            </a:r>
            <a:r>
              <a:rPr lang="en-US"/>
              <a:t>There are two handouts that are used in this lesson, and can help you to define, teach and reinforce expectations and rules in your classroom.</a:t>
            </a:r>
            <a:endParaRPr/>
          </a:p>
        </p:txBody>
      </p:sp>
      <p:sp>
        <p:nvSpPr>
          <p:cNvPr id="173" name="Google Shape;17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marR="0" lvl="0" indent="0" algn="l" rtl="0">
              <a:lnSpc>
                <a:spcPct val="100000"/>
              </a:lnSpc>
              <a:spcBef>
                <a:spcPts val="0"/>
              </a:spcBef>
              <a:spcAft>
                <a:spcPts val="0"/>
              </a:spcAft>
              <a:buClr>
                <a:srgbClr val="000000"/>
              </a:buClr>
              <a:buSzPts val="1400"/>
              <a:buFont typeface="Arial"/>
              <a:buNone/>
            </a:pPr>
            <a:r>
              <a:rPr lang="en-US" b="1"/>
              <a:t>To Know/To Say:</a:t>
            </a:r>
            <a:r>
              <a:rPr lang="en-US" b="0"/>
              <a:t> </a:t>
            </a:r>
            <a:r>
              <a:rPr lang="en-US"/>
              <a:t>Read slide.</a:t>
            </a:r>
            <a:endParaRPr/>
          </a:p>
        </p:txBody>
      </p:sp>
      <p:sp>
        <p:nvSpPr>
          <p:cNvPr id="180" name="Google Shape;18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dd7ef4b70c_0_4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3dd7ef4b70c_0_4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marR="0" lvl="0" indent="0" algn="l" rtl="0">
              <a:lnSpc>
                <a:spcPct val="100000"/>
              </a:lnSpc>
              <a:spcBef>
                <a:spcPts val="0"/>
              </a:spcBef>
              <a:spcAft>
                <a:spcPts val="0"/>
              </a:spcAft>
              <a:buClr>
                <a:srgbClr val="000000"/>
              </a:buClr>
              <a:buSzPts val="1400"/>
              <a:buFont typeface="Arial"/>
              <a:buNone/>
            </a:pPr>
            <a:r>
              <a:rPr lang="en-US" b="1"/>
              <a:t>To Know/To Say:</a:t>
            </a:r>
            <a:r>
              <a:rPr lang="en-US" b="0"/>
              <a:t> </a:t>
            </a:r>
            <a:r>
              <a:rPr lang="en-US"/>
              <a:t>Read slide.</a:t>
            </a:r>
            <a:endParaRPr/>
          </a:p>
        </p:txBody>
      </p:sp>
      <p:sp>
        <p:nvSpPr>
          <p:cNvPr id="187" name="Google Shape;187;g3dd7ef4b70c_0_4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a:t>Trainer Notes:</a:t>
            </a:r>
            <a:r>
              <a:rPr lang="en-US" b="0"/>
              <a:t>   </a:t>
            </a:r>
            <a:endParaRPr/>
          </a:p>
          <a:p>
            <a:pPr marL="0" marR="0" lvl="0" indent="0" algn="l" rtl="0">
              <a:lnSpc>
                <a:spcPct val="100000"/>
              </a:lnSpc>
              <a:spcBef>
                <a:spcPts val="0"/>
              </a:spcBef>
              <a:spcAft>
                <a:spcPts val="0"/>
              </a:spcAft>
              <a:buSzPts val="1400"/>
              <a:buNone/>
            </a:pPr>
            <a:r>
              <a:rPr lang="en-US" b="1"/>
              <a:t>To Know/To Say:</a:t>
            </a:r>
            <a:r>
              <a:rPr lang="en-US" b="0"/>
              <a:t>  There a</a:t>
            </a:r>
            <a:r>
              <a:rPr lang="en-US">
                <a:latin typeface="Calibri"/>
                <a:ea typeface="Calibri"/>
                <a:cs typeface="Calibri"/>
                <a:sym typeface="Calibri"/>
              </a:rPr>
              <a:t>re are several courses and lessons that will be beneficial for you to complete before you begin this lesson. </a:t>
            </a:r>
            <a:r>
              <a:rPr lang="en-US">
                <a:solidFill>
                  <a:srgbClr val="000000"/>
                </a:solidFill>
              </a:rPr>
              <a:t>W</a:t>
            </a:r>
            <a:r>
              <a:rPr lang="en-US" b="0" i="0" u="none" strike="noStrike">
                <a:solidFill>
                  <a:srgbClr val="000000"/>
                </a:solidFill>
                <a:latin typeface="Calibri"/>
                <a:ea typeface="Calibri"/>
                <a:cs typeface="Calibri"/>
                <a:sym typeface="Calibri"/>
              </a:rPr>
              <a:t>e highly encourage anyone who is engaging in this lesson on </a:t>
            </a:r>
            <a:r>
              <a:rPr lang="en-US" b="1" i="0" u="none" strike="noStrike">
                <a:solidFill>
                  <a:srgbClr val="000000"/>
                </a:solidFill>
                <a:latin typeface="Calibri"/>
                <a:ea typeface="Calibri"/>
                <a:cs typeface="Calibri"/>
                <a:sym typeface="Calibri"/>
              </a:rPr>
              <a:t>Classroom Expectations &amp; Rules  </a:t>
            </a:r>
            <a:r>
              <a:rPr lang="en-US" b="0" i="0" u="none" strike="noStrike">
                <a:solidFill>
                  <a:srgbClr val="000000"/>
                </a:solidFill>
                <a:latin typeface="Calibri"/>
                <a:ea typeface="Calibri"/>
                <a:cs typeface="Calibri"/>
                <a:sym typeface="Calibri"/>
              </a:rPr>
              <a:t>to first engage with at least one of the </a:t>
            </a:r>
            <a:r>
              <a:rPr lang="en-US" b="1" i="0" u="none" strike="noStrike">
                <a:solidFill>
                  <a:srgbClr val="000000"/>
                </a:solidFill>
                <a:latin typeface="Calibri"/>
                <a:ea typeface="Calibri"/>
                <a:cs typeface="Calibri"/>
                <a:sym typeface="Calibri"/>
              </a:rPr>
              <a:t>Science of Behavior </a:t>
            </a:r>
            <a:r>
              <a:rPr lang="en-US" b="0" i="0" u="none" strike="noStrike">
                <a:solidFill>
                  <a:srgbClr val="000000"/>
                </a:solidFill>
                <a:latin typeface="Calibri"/>
                <a:ea typeface="Calibri"/>
                <a:cs typeface="Calibri"/>
                <a:sym typeface="Calibri"/>
              </a:rPr>
              <a:t>resources listed prior to taking this lesson. Doing so will provide critical background information necessary to be able to understand and apply the concepts shared here for classroom implementation of encouraging expected behaviors with fidelity, consistency and equity. </a:t>
            </a:r>
            <a:endParaRPr b="0"/>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In addition, participants should also complete the </a:t>
            </a:r>
            <a:r>
              <a:rPr lang="en-US" b="1" i="1" u="none" strike="noStrike">
                <a:solidFill>
                  <a:srgbClr val="000000"/>
                </a:solidFill>
                <a:latin typeface="Calibri"/>
                <a:ea typeface="Calibri"/>
                <a:cs typeface="Calibri"/>
                <a:sym typeface="Calibri"/>
              </a:rPr>
              <a:t>Overview of the 8 Classroom ETLPs</a:t>
            </a:r>
            <a:r>
              <a:rPr lang="en-US" b="1" i="0" u="none" strike="noStrike">
                <a:solidFill>
                  <a:srgbClr val="000000"/>
                </a:solidFill>
                <a:latin typeface="Calibri"/>
                <a:ea typeface="Calibri"/>
                <a:cs typeface="Calibri"/>
                <a:sym typeface="Calibri"/>
              </a:rPr>
              <a:t>, </a:t>
            </a:r>
            <a:r>
              <a:rPr lang="en-US" b="0" i="0" u="none" strike="noStrike">
                <a:solidFill>
                  <a:srgbClr val="000000"/>
                </a:solidFill>
                <a:latin typeface="Calibri"/>
                <a:ea typeface="Calibri"/>
                <a:cs typeface="Calibri"/>
                <a:sym typeface="Calibri"/>
              </a:rPr>
              <a:t>(Lesson A) </a:t>
            </a:r>
            <a:endParaRPr/>
          </a:p>
          <a:p>
            <a:pPr marL="241300" lvl="0" indent="0" algn="l" rtl="0">
              <a:lnSpc>
                <a:spcPct val="100000"/>
              </a:lnSpc>
              <a:spcBef>
                <a:spcPts val="0"/>
              </a:spcBef>
              <a:spcAft>
                <a:spcPts val="0"/>
              </a:spcAft>
              <a:buSzPts val="1200"/>
              <a:buFont typeface="Arial"/>
              <a:buNone/>
            </a:pPr>
            <a:r>
              <a:rPr lang="en-US" b="1" i="0" u="none" strike="noStrike">
                <a:solidFill>
                  <a:srgbClr val="000000"/>
                </a:solidFill>
                <a:latin typeface="Calibri"/>
                <a:ea typeface="Calibri"/>
                <a:cs typeface="Calibri"/>
                <a:sym typeface="Calibri"/>
              </a:rPr>
              <a:t>Note:</a:t>
            </a:r>
            <a:r>
              <a:rPr lang="en-US" b="0" i="0" u="none" strike="noStrike">
                <a:solidFill>
                  <a:srgbClr val="000000"/>
                </a:solidFill>
                <a:latin typeface="Calibri"/>
                <a:ea typeface="Calibri"/>
                <a:cs typeface="Calibri"/>
                <a:sym typeface="Calibri"/>
              </a:rPr>
              <a:t> ETLP Lessons </a:t>
            </a:r>
            <a:r>
              <a:rPr lang="en-US">
                <a:solidFill>
                  <a:srgbClr val="000000"/>
                </a:solidFill>
              </a:rPr>
              <a:t>1</a:t>
            </a:r>
            <a:r>
              <a:rPr lang="en-US" b="0" i="0" u="none" strike="noStrik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a:t>
            </a:r>
            <a:r>
              <a:rPr lang="en-US">
                <a:solidFill>
                  <a:srgbClr val="000000"/>
                </a:solidFill>
              </a:rPr>
              <a:t>8</a:t>
            </a:r>
            <a:r>
              <a:rPr lang="en-US" b="0" i="0" u="none" strike="noStrike">
                <a:solidFill>
                  <a:srgbClr val="000000"/>
                </a:solidFill>
                <a:latin typeface="Calibri"/>
                <a:ea typeface="Calibri"/>
                <a:cs typeface="Calibri"/>
                <a:sym typeface="Calibri"/>
              </a:rPr>
              <a:t> will </a:t>
            </a:r>
            <a:r>
              <a:rPr lang="en-US" b="0" i="1" u="none" strike="noStrike">
                <a:solidFill>
                  <a:srgbClr val="000000"/>
                </a:solidFill>
                <a:latin typeface="Calibri"/>
                <a:ea typeface="Calibri"/>
                <a:cs typeface="Calibri"/>
                <a:sym typeface="Calibri"/>
              </a:rPr>
              <a:t>primarily </a:t>
            </a:r>
            <a:r>
              <a:rPr lang="en-US" b="0" i="0" u="none" strike="noStrike">
                <a:solidFill>
                  <a:srgbClr val="000000"/>
                </a:solidFill>
                <a:latin typeface="Calibri"/>
                <a:ea typeface="Calibri"/>
                <a:cs typeface="Calibri"/>
                <a:sym typeface="Calibri"/>
              </a:rPr>
              <a:t>focus on the 8 Classroom ETLPs through the lens of INDIVIDUAL classroom educators. All of these resources can be found on the MO SW-PBS website located at pbismissouri.org. </a:t>
            </a:r>
            <a:endParaRPr/>
          </a:p>
          <a:p>
            <a:pPr marL="0" lvl="0" indent="0" algn="l" rtl="0">
              <a:lnSpc>
                <a:spcPct val="100000"/>
              </a:lnSpc>
              <a:spcBef>
                <a:spcPts val="0"/>
              </a:spcBef>
              <a:spcAft>
                <a:spcPts val="0"/>
              </a:spcAft>
              <a:buSzPts val="1400"/>
              <a:buNone/>
            </a:pPr>
            <a:endParaRPr b="0"/>
          </a:p>
        </p:txBody>
      </p:sp>
      <p:sp>
        <p:nvSpPr>
          <p:cNvPr id="194" name="Google Shape;194;p1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endParaRPr b="1"/>
          </a:p>
          <a:p>
            <a:pPr marL="0" lvl="0" indent="0" algn="l" rtl="0">
              <a:spcBef>
                <a:spcPts val="0"/>
              </a:spcBef>
              <a:spcAft>
                <a:spcPts val="0"/>
              </a:spcAft>
              <a:buSzPts val="1400"/>
              <a:buNone/>
            </a:pPr>
            <a:r>
              <a:rPr lang="en-US" b="1"/>
              <a:t>To Know/To Say</a:t>
            </a:r>
            <a:r>
              <a:rPr lang="en-US"/>
              <a:t>: Here are key terms and acronyms that will be used in this lesson. </a:t>
            </a:r>
            <a:endParaRPr/>
          </a:p>
          <a:p>
            <a:pPr marL="457200" lvl="0" indent="-317500" algn="l" rtl="0">
              <a:spcBef>
                <a:spcPts val="0"/>
              </a:spcBef>
              <a:spcAft>
                <a:spcPts val="0"/>
              </a:spcAft>
              <a:buSzPts val="1400"/>
              <a:buChar char="●"/>
            </a:pPr>
            <a:r>
              <a:rPr lang="en-US" b="1"/>
              <a:t>Expectations</a:t>
            </a:r>
            <a:r>
              <a:rPr lang="en-US"/>
              <a:t>: three to five words/phrases that define the kind of people you want your students to be, which are a direct outgrowth of your beliefs, vision and mission.</a:t>
            </a:r>
            <a:r>
              <a:rPr lang="en-US" baseline="30000"/>
              <a:t> </a:t>
            </a:r>
            <a:r>
              <a:rPr lang="en-US"/>
              <a:t>Typically, the schoolwide expectations may be set by a </a:t>
            </a:r>
            <a:r>
              <a:rPr lang="en-US" b="1"/>
              <a:t>BUILDING</a:t>
            </a:r>
            <a:r>
              <a:rPr lang="en-US"/>
              <a:t> </a:t>
            </a:r>
            <a:r>
              <a:rPr lang="en-US" b="1"/>
              <a:t>LEADERSHIP TEAM </a:t>
            </a:r>
            <a:r>
              <a:rPr lang="en-US"/>
              <a:t>( BLT) or the </a:t>
            </a:r>
            <a:r>
              <a:rPr lang="en-US" b="1"/>
              <a:t>DISTRICT LEADERSHIP TEAM</a:t>
            </a:r>
            <a:r>
              <a:rPr lang="en-US"/>
              <a:t> (DLT). </a:t>
            </a:r>
            <a:endParaRPr/>
          </a:p>
          <a:p>
            <a:pPr marL="457200" lvl="0" indent="-317500" algn="l" rtl="0">
              <a:spcBef>
                <a:spcPts val="0"/>
              </a:spcBef>
              <a:spcAft>
                <a:spcPts val="0"/>
              </a:spcAft>
              <a:buSzPts val="1400"/>
              <a:buChar char="●"/>
            </a:pPr>
            <a:r>
              <a:rPr lang="en-US" b="1"/>
              <a:t>Behaviors/Rules</a:t>
            </a:r>
            <a:r>
              <a:rPr lang="en-US"/>
              <a:t>: the specific tasks students are to do to demonstrate the schoolwide expectations.</a:t>
            </a:r>
            <a:r>
              <a:rPr lang="en-US" baseline="30000"/>
              <a:t> </a:t>
            </a:r>
            <a:r>
              <a:rPr lang="en-US"/>
              <a:t>For the remainder of this lesson we will use the term RULES to mean the specific tasks that demonstrate the expectation. </a:t>
            </a:r>
            <a:endParaRPr/>
          </a:p>
        </p:txBody>
      </p:sp>
      <p:sp>
        <p:nvSpPr>
          <p:cNvPr id="201" name="Google Shape;20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endParaRPr/>
          </a:p>
          <a:p>
            <a:pPr marL="0" marR="0" lvl="0" indent="0" algn="l" rtl="0">
              <a:lnSpc>
                <a:spcPct val="100000"/>
              </a:lnSpc>
              <a:spcBef>
                <a:spcPts val="0"/>
              </a:spcBef>
              <a:spcAft>
                <a:spcPts val="0"/>
              </a:spcAft>
              <a:buClr>
                <a:srgbClr val="000000"/>
              </a:buClr>
              <a:buSzPts val="1400"/>
              <a:buFont typeface="Arial"/>
              <a:buNone/>
            </a:pPr>
            <a:r>
              <a:rPr lang="en-US" b="1"/>
              <a:t>To Know/To Say: </a:t>
            </a:r>
            <a:r>
              <a:rPr lang="en-US"/>
              <a:t>Possible engagement strategy: Turn and talk to a neighbor. What do you notice? What do you wonder?</a:t>
            </a:r>
            <a:endParaRPr/>
          </a:p>
        </p:txBody>
      </p:sp>
      <p:sp>
        <p:nvSpPr>
          <p:cNvPr id="209" name="Google Shape;20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1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00"/>
              <a:buNone/>
            </a:pPr>
            <a:r>
              <a:rPr lang="en-US" b="1"/>
              <a:t>Trainer Notes:</a:t>
            </a:r>
            <a:endParaRPr/>
          </a:p>
          <a:p>
            <a:pPr marL="0" lvl="0" indent="0" algn="l" rtl="0">
              <a:spcBef>
                <a:spcPts val="0"/>
              </a:spcBef>
              <a:spcAft>
                <a:spcPts val="0"/>
              </a:spcAft>
              <a:buSzPts val="1400"/>
              <a:buNone/>
            </a:pPr>
            <a:r>
              <a:rPr lang="en-US" b="1"/>
              <a:t>To know/To say</a:t>
            </a:r>
            <a:r>
              <a:rPr lang="en-US"/>
              <a:t>: The current need for clear and consistent classroom rules is evident. In a large-scale study in over 6,500 classrooms in the late-2010’s, Scott, Hirn and Cooper found the commonality across all classrooms was the generally low level of implementation of teaching and learning practices with large effect sizes.</a:t>
            </a:r>
            <a:endParaRPr/>
          </a:p>
          <a:p>
            <a:pPr marL="0" lvl="0" indent="0" algn="l" rtl="0">
              <a:spcBef>
                <a:spcPts val="0"/>
              </a:spcBef>
              <a:spcAft>
                <a:spcPts val="0"/>
              </a:spcAft>
              <a:buSzPts val="1400"/>
              <a:buNone/>
            </a:pPr>
            <a:r>
              <a:rPr lang="en-US"/>
              <a:t>The work of  Scoot and colleagues is undergirded by research spanning more than 40 years which consistently indicates that clarifying specific expected behaviors and rules for the classroom is essential, and the same behaviors and rules that reduce classroom disruptions are clearly associated with increased student learning.</a:t>
            </a:r>
            <a:endParaRPr/>
          </a:p>
          <a:p>
            <a:pPr marL="0" lvl="0" indent="0" algn="l" rtl="0">
              <a:spcBef>
                <a:spcPts val="0"/>
              </a:spcBef>
              <a:spcAft>
                <a:spcPts val="0"/>
              </a:spcAft>
              <a:buSzPts val="1400"/>
              <a:buNone/>
            </a:pPr>
            <a:endParaRPr/>
          </a:p>
          <a:p>
            <a:pPr marL="0" lvl="0" indent="0" algn="l" rtl="0">
              <a:spcBef>
                <a:spcPts val="0"/>
              </a:spcBef>
              <a:spcAft>
                <a:spcPts val="0"/>
              </a:spcAft>
              <a:buSzPts val="1400"/>
              <a:buNone/>
            </a:pPr>
            <a:r>
              <a:rPr lang="en-US"/>
              <a:t>In addition we know from research that </a:t>
            </a:r>
            <a:endParaRPr/>
          </a:p>
          <a:p>
            <a:pPr marL="457200" lvl="0" indent="-317500" algn="l" rtl="0">
              <a:spcBef>
                <a:spcPts val="0"/>
              </a:spcBef>
              <a:spcAft>
                <a:spcPts val="0"/>
              </a:spcAft>
              <a:buSzPts val="1400"/>
              <a:buChar char="•"/>
            </a:pPr>
            <a:r>
              <a:rPr lang="en-US"/>
              <a:t>A dependable system of rules and procedures provides structure for students and helps them to be engaged with instructional tasks.</a:t>
            </a:r>
            <a:r>
              <a:rPr lang="en-US" baseline="30000"/>
              <a:t>4</a:t>
            </a:r>
            <a:r>
              <a:rPr lang="en-US"/>
              <a:t> </a:t>
            </a:r>
            <a:endParaRPr/>
          </a:p>
          <a:p>
            <a:pPr marL="457200" lvl="0" indent="-317500" algn="l" rtl="0">
              <a:spcBef>
                <a:spcPts val="0"/>
              </a:spcBef>
              <a:spcAft>
                <a:spcPts val="0"/>
              </a:spcAft>
              <a:buSzPts val="1400"/>
              <a:buChar char="•"/>
            </a:pPr>
            <a:r>
              <a:rPr lang="en-US"/>
              <a:t>Teaching rules and routines to students at the beginning of the year and enforcing them consistently across time increases student academic achievement and task engagement. </a:t>
            </a:r>
            <a:r>
              <a:rPr lang="en-US" baseline="30000"/>
              <a:t>5,6  </a:t>
            </a:r>
            <a:r>
              <a:rPr lang="en-US"/>
              <a:t> </a:t>
            </a:r>
            <a:endParaRPr/>
          </a:p>
          <a:p>
            <a:pPr marL="457200" lvl="0" indent="-317500" algn="l" rtl="0">
              <a:spcBef>
                <a:spcPts val="0"/>
              </a:spcBef>
              <a:spcAft>
                <a:spcPts val="0"/>
              </a:spcAft>
              <a:buSzPts val="1400"/>
              <a:buChar char="•"/>
            </a:pPr>
            <a:r>
              <a:rPr lang="en-US"/>
              <a:t>Clearly established classroom expectations and rules provide language for teaching and feedback for students, staff and parents.</a:t>
            </a:r>
            <a:r>
              <a:rPr lang="en-US" baseline="30000"/>
              <a:t>7</a:t>
            </a:r>
            <a:endParaRPr/>
          </a:p>
          <a:p>
            <a:pPr marL="0" lvl="0" indent="0" algn="l" rtl="0">
              <a:spcBef>
                <a:spcPts val="0"/>
              </a:spcBef>
              <a:spcAft>
                <a:spcPts val="0"/>
              </a:spcAft>
              <a:buClr>
                <a:srgbClr val="000000"/>
              </a:buClr>
              <a:buSzPts val="1400"/>
              <a:buFont typeface="Arial"/>
              <a:buNone/>
            </a:pPr>
            <a:br>
              <a:rPr lang="en-US"/>
            </a:br>
            <a:r>
              <a:rPr lang="en-US"/>
              <a:t>For further research on this topic, see the citations at the end of this lesson. </a:t>
            </a:r>
            <a:endParaRPr/>
          </a:p>
        </p:txBody>
      </p:sp>
      <p:sp>
        <p:nvSpPr>
          <p:cNvPr id="215" name="Google Shape;215;p1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dd7ef4b70c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dd7ef4b70c_0_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This slide and video </a:t>
            </a:r>
            <a:r>
              <a:rPr lang="en-US"/>
              <a:t>are </a:t>
            </a:r>
            <a:r>
              <a:rPr lang="en-US" b="0"/>
              <a:t>opt</a:t>
            </a:r>
            <a:r>
              <a:rPr lang="en-US"/>
              <a:t>ional; Suggested activity: </a:t>
            </a:r>
            <a:r>
              <a:rPr lang="en-US" sz="1050">
                <a:solidFill>
                  <a:srgbClr val="444746"/>
                </a:solidFill>
                <a:latin typeface="Roboto"/>
                <a:ea typeface="Roboto"/>
                <a:cs typeface="Roboto"/>
                <a:sym typeface="Roboto"/>
              </a:rPr>
              <a:t>For the video activity, assign each table/group/pairing one of the four takeaways from the video and have them listen for and jot down any examples they hear tied to their assigned takeaway. After the video, have each group share out what they found. Giving trainees a specific, narrower task should keep them more accountable and engaged through the full video.</a:t>
            </a:r>
            <a:r>
              <a:rPr lang="en-US" sz="1100">
                <a:latin typeface="Arial"/>
                <a:ea typeface="Arial"/>
                <a:cs typeface="Arial"/>
                <a:sym typeface="Arial"/>
              </a:rPr>
              <a:t> </a:t>
            </a:r>
            <a:endParaRPr/>
          </a:p>
          <a:p>
            <a:pPr marL="0" marR="0" lvl="0" indent="0" algn="l" rtl="0">
              <a:lnSpc>
                <a:spcPct val="107000"/>
              </a:lnSpc>
              <a:spcBef>
                <a:spcPts val="0"/>
              </a:spcBef>
              <a:spcAft>
                <a:spcPts val="0"/>
              </a:spcAft>
              <a:buClr>
                <a:srgbClr val="000000"/>
              </a:buClr>
              <a:buSzPts val="1400"/>
              <a:buFont typeface="Arial"/>
              <a:buNone/>
            </a:pPr>
            <a:r>
              <a:rPr lang="en-US" b="1"/>
              <a:t>To Know/To Say: </a:t>
            </a:r>
            <a:r>
              <a:rPr lang="en-US">
                <a:latin typeface="Calibri"/>
                <a:ea typeface="Calibri"/>
                <a:cs typeface="Calibri"/>
                <a:sym typeface="Calibri"/>
              </a:rPr>
              <a:t>Watch this 12-minute video that includes classroom implementation examples and interviews with teachers about having clear classroom expectations &amp; rules. </a:t>
            </a:r>
            <a:endParaRPr>
              <a:latin typeface="Calibri"/>
              <a:ea typeface="Calibri"/>
              <a:cs typeface="Calibri"/>
              <a:sym typeface="Calibri"/>
            </a:endParaRPr>
          </a:p>
          <a:p>
            <a:pPr marL="457200" marR="0" lvl="0" indent="-317500" algn="l" rtl="0">
              <a:lnSpc>
                <a:spcPct val="107000"/>
              </a:lnSpc>
              <a:spcBef>
                <a:spcPts val="0"/>
              </a:spcBef>
              <a:spcAft>
                <a:spcPts val="0"/>
              </a:spcAft>
              <a:buSzPts val="1400"/>
              <a:buChar char="●"/>
            </a:pPr>
            <a:r>
              <a:rPr lang="en-US"/>
              <a:t>How did teachers in this video teach expected behaviors?</a:t>
            </a:r>
            <a:endParaRPr/>
          </a:p>
          <a:p>
            <a:pPr marL="457200" marR="0" lvl="0" indent="-317500" algn="l" rtl="0">
              <a:lnSpc>
                <a:spcPct val="107000"/>
              </a:lnSpc>
              <a:spcBef>
                <a:spcPts val="0"/>
              </a:spcBef>
              <a:spcAft>
                <a:spcPts val="0"/>
              </a:spcAft>
              <a:buSzPts val="1400"/>
              <a:buChar char="●"/>
            </a:pPr>
            <a:r>
              <a:rPr lang="en-US"/>
              <a:t>How did teachers in this video precorrect or prompt students to use expected behaviors?</a:t>
            </a:r>
            <a:endParaRPr/>
          </a:p>
          <a:p>
            <a:pPr marL="457200" marR="0" lvl="0" indent="-317500" algn="l" rtl="0">
              <a:lnSpc>
                <a:spcPct val="107000"/>
              </a:lnSpc>
              <a:spcBef>
                <a:spcPts val="0"/>
              </a:spcBef>
              <a:spcAft>
                <a:spcPts val="0"/>
              </a:spcAft>
              <a:buSzPts val="1400"/>
              <a:buChar char="●"/>
            </a:pPr>
            <a:r>
              <a:rPr lang="en-US"/>
              <a:t>How did teachers in this video reteach expected behaviors? </a:t>
            </a:r>
            <a:endParaRPr/>
          </a:p>
          <a:p>
            <a:pPr marL="457200" marR="0" lvl="0" indent="-317500" algn="l" rtl="0">
              <a:lnSpc>
                <a:spcPct val="107000"/>
              </a:lnSpc>
              <a:spcBef>
                <a:spcPts val="0"/>
              </a:spcBef>
              <a:spcAft>
                <a:spcPts val="0"/>
              </a:spcAft>
              <a:buSzPts val="1400"/>
              <a:buChar char="●"/>
            </a:pPr>
            <a:r>
              <a:rPr lang="en-US"/>
              <a:t>How did teachers in this video reinforce students who followed the behavior expectations</a:t>
            </a:r>
            <a:endParaRPr/>
          </a:p>
          <a:p>
            <a:pPr marL="0" marR="0" lvl="0" indent="0" algn="l" rtl="0">
              <a:lnSpc>
                <a:spcPct val="107000"/>
              </a:lnSpc>
              <a:spcBef>
                <a:spcPts val="800"/>
              </a:spcBef>
              <a:spcAft>
                <a:spcPts val="0"/>
              </a:spcAft>
              <a:buSzPts val="1400"/>
              <a:buNone/>
            </a:pPr>
            <a:endParaRPr>
              <a:latin typeface="Calibri"/>
              <a:ea typeface="Calibri"/>
              <a:cs typeface="Calibri"/>
              <a:sym typeface="Calibri"/>
            </a:endParaRPr>
          </a:p>
          <a:p>
            <a:pPr marL="0" marR="0" lvl="0" indent="0" algn="l" rtl="0">
              <a:lnSpc>
                <a:spcPct val="107000"/>
              </a:lnSpc>
              <a:spcBef>
                <a:spcPts val="800"/>
              </a:spcBef>
              <a:spcAft>
                <a:spcPts val="0"/>
              </a:spcAft>
              <a:buSzPts val="1400"/>
              <a:buNone/>
            </a:pPr>
            <a:r>
              <a:rPr lang="en-US">
                <a:latin typeface="Calibri"/>
                <a:ea typeface="Calibri"/>
                <a:cs typeface="Calibri"/>
                <a:sym typeface="Calibri"/>
              </a:rPr>
              <a:t> </a:t>
            </a:r>
            <a:endParaRPr/>
          </a:p>
          <a:p>
            <a:pPr marL="0" marR="0" lvl="0" indent="0" algn="l" rtl="0">
              <a:lnSpc>
                <a:spcPct val="100000"/>
              </a:lnSpc>
              <a:spcBef>
                <a:spcPts val="2000"/>
              </a:spcBef>
              <a:spcAft>
                <a:spcPts val="1200"/>
              </a:spcAft>
              <a:buSzPts val="1400"/>
              <a:buNone/>
            </a:pPr>
            <a:endParaRPr/>
          </a:p>
        </p:txBody>
      </p:sp>
      <p:sp>
        <p:nvSpPr>
          <p:cNvPr id="223" name="Google Shape;223;g3dd7ef4b70c_0_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dd7ef4b70c_0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g3dd7ef4b70c_0_1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This shows alignment of classroom matrix with building expectations. </a:t>
            </a:r>
            <a:endParaRPr/>
          </a:p>
          <a:p>
            <a:pPr marL="0" lvl="0" indent="0" algn="l" rtl="0">
              <a:lnSpc>
                <a:spcPct val="100000"/>
              </a:lnSpc>
              <a:spcBef>
                <a:spcPts val="0"/>
              </a:spcBef>
              <a:spcAft>
                <a:spcPts val="0"/>
              </a:spcAft>
              <a:buClr>
                <a:schemeClr val="dk1"/>
              </a:buClr>
              <a:buSzPts val="1400"/>
              <a:buFont typeface="Arial"/>
              <a:buNone/>
            </a:pPr>
            <a:r>
              <a:rPr lang="en-US" b="1"/>
              <a:t>To Know/To Say:</a:t>
            </a:r>
            <a:r>
              <a:rPr lang="en-US"/>
              <a:t> Most SW-PBS schools and many SW-PBS districts have already selected expectations. If so, you will want to align your classroom expectations and rules to the district or schoolwide expectations. Alignment provides consistency and common language for the adults and students. It makes the environment predictable for students.</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The easiest way to align your classroom expectations and rules to the district or school expectations is to simply use the same 3-5 expectations selected by district or school, but operationally define them for your specific classroom setting.</a:t>
            </a:r>
            <a:endParaRPr/>
          </a:p>
        </p:txBody>
      </p:sp>
      <p:sp>
        <p:nvSpPr>
          <p:cNvPr id="230" name="Google Shape;230;g3dd7ef4b70c_0_1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dd7ef4b70c_0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3dd7ef4b70c_0_1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00"/>
              <a:buNone/>
            </a:pPr>
            <a:r>
              <a:rPr lang="en-US" b="1"/>
              <a:t>Trainer Notes</a:t>
            </a:r>
            <a:r>
              <a:rPr lang="en-US"/>
              <a:t>: This shows alignment of classroom matrix with building expectations. </a:t>
            </a:r>
            <a:endParaRPr/>
          </a:p>
          <a:p>
            <a:pPr marL="0" lvl="0" indent="0" algn="l" rtl="0">
              <a:spcBef>
                <a:spcPts val="0"/>
              </a:spcBef>
              <a:spcAft>
                <a:spcPts val="0"/>
              </a:spcAft>
              <a:buSzPts val="1400"/>
              <a:buNone/>
            </a:pPr>
            <a:r>
              <a:rPr lang="en-US" b="1"/>
              <a:t>To Know/To Say:</a:t>
            </a:r>
            <a:r>
              <a:rPr lang="en-US"/>
              <a:t> You will need to know what the schoolwide Expectations are and which if any Rules have been established by the leadership team for ALL classroom settings. In the example schoolwide matrix the building leadership team opted to create certain rules that apply in all classrooms. </a:t>
            </a:r>
            <a:endParaRPr/>
          </a:p>
          <a:p>
            <a:pPr marL="0" lvl="0" indent="0" algn="l" rtl="0">
              <a:spcBef>
                <a:spcPts val="0"/>
              </a:spcBef>
              <a:spcAft>
                <a:spcPts val="0"/>
              </a:spcAft>
              <a:buClr>
                <a:srgbClr val="000000"/>
              </a:buClr>
              <a:buSzPts val="1400"/>
              <a:buFont typeface="Arial"/>
              <a:buNone/>
            </a:pPr>
            <a:br>
              <a:rPr lang="en-US"/>
            </a:br>
            <a:endParaRPr/>
          </a:p>
        </p:txBody>
      </p:sp>
      <p:sp>
        <p:nvSpPr>
          <p:cNvPr id="241" name="Google Shape;241;g3dd7ef4b70c_0_1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a:latin typeface="Calibri"/>
                <a:ea typeface="Calibri"/>
                <a:cs typeface="Calibri"/>
                <a:sym typeface="Calibri"/>
              </a:rPr>
              <a:t>Trainer Notes: </a:t>
            </a:r>
            <a:r>
              <a:rPr lang="en-US"/>
              <a:t>This shows how the classroom matrix can be personalized. </a:t>
            </a:r>
            <a:endParaRPr/>
          </a:p>
          <a:p>
            <a:pPr marL="0" marR="0" lvl="0" indent="0" algn="l" rtl="0">
              <a:lnSpc>
                <a:spcPct val="100000"/>
              </a:lnSpc>
              <a:spcBef>
                <a:spcPts val="0"/>
              </a:spcBef>
              <a:spcAft>
                <a:spcPts val="0"/>
              </a:spcAft>
              <a:buClr>
                <a:srgbClr val="000000"/>
              </a:buClr>
              <a:buSzPts val="1400"/>
              <a:buFont typeface="Arial"/>
              <a:buNone/>
            </a:pPr>
            <a:r>
              <a:rPr lang="en-US" b="1">
                <a:latin typeface="Calibri"/>
                <a:ea typeface="Calibri"/>
                <a:cs typeface="Calibri"/>
                <a:sym typeface="Calibri"/>
              </a:rPr>
              <a:t>To know/To say: </a:t>
            </a:r>
            <a:r>
              <a:rPr lang="en-US">
                <a:latin typeface="Calibri"/>
                <a:ea typeface="Calibri"/>
                <a:cs typeface="Calibri"/>
                <a:sym typeface="Calibri"/>
              </a:rPr>
              <a:t>A classroom matrix describes the expectations for successful learning in all classroom activities.  The rules describe how to demonstrate successful learning behavior.   </a:t>
            </a:r>
            <a:r>
              <a:rPr lang="en-US" b="1">
                <a:solidFill>
                  <a:srgbClr val="222222"/>
                </a:solidFill>
                <a:latin typeface="Calibri"/>
                <a:ea typeface="Calibri"/>
                <a:cs typeface="Calibri"/>
                <a:sym typeface="Calibri"/>
              </a:rPr>
              <a:t> </a:t>
            </a:r>
            <a:endParaRPr>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a:latin typeface="Calibri"/>
                <a:ea typeface="Calibri"/>
                <a:cs typeface="Calibri"/>
                <a:sym typeface="Calibri"/>
              </a:rPr>
              <a:t>This sample matrix describes the expectations and rules in a middle school classroom. </a:t>
            </a:r>
            <a:r>
              <a:rPr lang="en-US" b="1">
                <a:solidFill>
                  <a:srgbClr val="FF0000"/>
                </a:solidFill>
                <a:latin typeface="Calibri"/>
                <a:ea typeface="Calibri"/>
                <a:cs typeface="Calibri"/>
                <a:sym typeface="Calibri"/>
              </a:rPr>
              <a:t>image adapted from Simonsen &amp; Myers 2015 </a:t>
            </a:r>
            <a:endParaRPr>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a:latin typeface="Calibri"/>
                <a:ea typeface="Calibri"/>
                <a:cs typeface="Calibri"/>
                <a:sym typeface="Calibri"/>
              </a:rPr>
              <a:t>This lesson will walk you through the process of drafting classroom rules aligned to schoolwide expectations, developing a classroom matrix, creating a plan to teach and reinforce your classroom rules, and finally self-assess your implementation of classroom expectations and rules. </a:t>
            </a:r>
            <a:endParaRPr b="1"/>
          </a:p>
        </p:txBody>
      </p:sp>
      <p:sp>
        <p:nvSpPr>
          <p:cNvPr id="248" name="Google Shape;248;p1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400"/>
              <a:buFont typeface="Arial"/>
              <a:buNone/>
            </a:pPr>
            <a:r>
              <a:rPr lang="en-US" b="1"/>
              <a:t>Trainer Notes: Possible adult engagement strategy is to take the self assessment on the back of the </a:t>
            </a:r>
            <a:r>
              <a:rPr lang="en-US" b="1" u="sng">
                <a:solidFill>
                  <a:schemeClr val="hlink"/>
                </a:solidFill>
                <a:hlinkClick r:id="rId3"/>
              </a:rPr>
              <a:t>teacher tool.</a:t>
            </a:r>
            <a:endParaRPr/>
          </a:p>
          <a:p>
            <a:pPr marL="0" lvl="0" indent="0" algn="l" rtl="0">
              <a:lnSpc>
                <a:spcPct val="100000"/>
              </a:lnSpc>
              <a:spcBef>
                <a:spcPts val="0"/>
              </a:spcBef>
              <a:spcAft>
                <a:spcPts val="0"/>
              </a:spcAft>
              <a:buSzPts val="1400"/>
              <a:buNone/>
            </a:pPr>
            <a:r>
              <a:rPr lang="en-US" b="1"/>
              <a:t>To know/To say</a:t>
            </a:r>
            <a:r>
              <a:rPr lang="en-US"/>
              <a:t>: </a:t>
            </a:r>
            <a:r>
              <a:rPr lang="en-US" sz="1100"/>
              <a:t>This slide is just here as a reference to remind you to pull out the handout!</a:t>
            </a:r>
            <a:endParaRPr sz="1100"/>
          </a:p>
          <a:p>
            <a:pPr marL="0" lvl="0" indent="0" algn="l" rtl="0">
              <a:lnSpc>
                <a:spcPct val="100000"/>
              </a:lnSpc>
              <a:spcBef>
                <a:spcPts val="0"/>
              </a:spcBef>
              <a:spcAft>
                <a:spcPts val="0"/>
              </a:spcAft>
              <a:buSzPts val="1400"/>
              <a:buNone/>
            </a:pPr>
            <a:r>
              <a:rPr lang="en-US" sz="1100" b="0" i="0" u="none" strike="noStrike">
                <a:solidFill>
                  <a:srgbClr val="000000"/>
                </a:solidFill>
                <a:latin typeface="Calibri"/>
                <a:ea typeface="Calibri"/>
                <a:cs typeface="Calibri"/>
                <a:sym typeface="Calibri"/>
              </a:rPr>
              <a:t>The </a:t>
            </a:r>
            <a:r>
              <a:rPr lang="en-US" sz="1100" b="1" i="0" u="none" strike="noStrike">
                <a:solidFill>
                  <a:srgbClr val="000000"/>
                </a:solidFill>
                <a:latin typeface="Calibri"/>
                <a:ea typeface="Calibri"/>
                <a:cs typeface="Calibri"/>
                <a:sym typeface="Calibri"/>
              </a:rPr>
              <a:t>MO SW-PBS Classroom Expectations and Rules  Teacher Tool </a:t>
            </a:r>
            <a:r>
              <a:rPr lang="en-US" sz="1100" b="0" i="0" u="none" strike="noStrike">
                <a:solidFill>
                  <a:srgbClr val="000000"/>
                </a:solidFill>
                <a:latin typeface="Calibri"/>
                <a:ea typeface="Calibri"/>
                <a:cs typeface="Calibri"/>
                <a:sym typeface="Calibri"/>
              </a:rPr>
              <a:t>provides you with several resources to understand the importance of, provide tips for drafting and metrics to progress monitor your development and use of classroom procedures and routines. </a:t>
            </a:r>
            <a:endParaRPr sz="1100" b="0"/>
          </a:p>
          <a:p>
            <a:pPr marL="457200" lvl="0" indent="-228600" algn="l" rtl="0">
              <a:lnSpc>
                <a:spcPct val="100000"/>
              </a:lnSpc>
              <a:spcBef>
                <a:spcPts val="0"/>
              </a:spcBef>
              <a:spcAft>
                <a:spcPts val="0"/>
              </a:spcAft>
              <a:buSzPts val="1400"/>
              <a:buNone/>
            </a:pPr>
            <a:r>
              <a:rPr lang="en-US" sz="1100" b="0" i="0" u="none" strike="noStrike">
                <a:solidFill>
                  <a:srgbClr val="000000"/>
                </a:solidFill>
                <a:latin typeface="Calibri"/>
                <a:ea typeface="Calibri"/>
                <a:cs typeface="Calibri"/>
                <a:sym typeface="Calibri"/>
              </a:rPr>
              <a:t>1. The first 2 pages of each Teacher Tool defines the practice, </a:t>
            </a:r>
            <a:endParaRPr sz="1100" b="0"/>
          </a:p>
          <a:p>
            <a:pPr marL="457200" lvl="0" indent="-228600" algn="l" rtl="0">
              <a:lnSpc>
                <a:spcPct val="100000"/>
              </a:lnSpc>
              <a:spcBef>
                <a:spcPts val="0"/>
              </a:spcBef>
              <a:spcAft>
                <a:spcPts val="0"/>
              </a:spcAft>
              <a:buSzPts val="1400"/>
              <a:buNone/>
            </a:pPr>
            <a:endParaRPr sz="800" b="0"/>
          </a:p>
          <a:p>
            <a:pPr marL="457200" lvl="0" indent="-228600" algn="l" rtl="0">
              <a:lnSpc>
                <a:spcPct val="100000"/>
              </a:lnSpc>
              <a:spcBef>
                <a:spcPts val="0"/>
              </a:spcBef>
              <a:spcAft>
                <a:spcPts val="0"/>
              </a:spcAft>
              <a:buSzPts val="1400"/>
              <a:buNone/>
            </a:pPr>
            <a:r>
              <a:rPr lang="en-US" sz="1100" b="0" i="0" u="none" strike="noStrike">
                <a:solidFill>
                  <a:srgbClr val="000000"/>
                </a:solidFill>
                <a:latin typeface="Calibri"/>
                <a:ea typeface="Calibri"/>
                <a:cs typeface="Calibri"/>
                <a:sym typeface="Calibri"/>
              </a:rPr>
              <a:t>2. shares research regarding the practice, </a:t>
            </a:r>
            <a:endParaRPr sz="1100"/>
          </a:p>
          <a:p>
            <a:pPr marL="457200" lvl="0" indent="-228600" algn="l" rtl="0">
              <a:lnSpc>
                <a:spcPct val="100000"/>
              </a:lnSpc>
              <a:spcBef>
                <a:spcPts val="0"/>
              </a:spcBef>
              <a:spcAft>
                <a:spcPts val="0"/>
              </a:spcAft>
              <a:buSzPts val="1400"/>
              <a:buNone/>
            </a:pPr>
            <a:endParaRPr sz="800" b="0"/>
          </a:p>
          <a:p>
            <a:pPr marL="457200" lvl="0" indent="-228600" algn="l" rtl="0">
              <a:lnSpc>
                <a:spcPct val="100000"/>
              </a:lnSpc>
              <a:spcBef>
                <a:spcPts val="0"/>
              </a:spcBef>
              <a:spcAft>
                <a:spcPts val="0"/>
              </a:spcAft>
              <a:buSzPts val="1400"/>
              <a:buNone/>
            </a:pPr>
            <a:r>
              <a:rPr lang="en-US" b="0"/>
              <a:t>3. </a:t>
            </a:r>
            <a:r>
              <a:rPr lang="en-US" sz="1200" b="0" i="0" u="none" strike="noStrike">
                <a:solidFill>
                  <a:srgbClr val="000000"/>
                </a:solidFill>
                <a:latin typeface="Calibri"/>
                <a:ea typeface="Calibri"/>
                <a:cs typeface="Calibri"/>
                <a:sym typeface="Calibri"/>
              </a:rPr>
              <a:t>indicates how the practice aligns to Missouri Teacher Standards, </a:t>
            </a:r>
            <a:endParaRPr b="0"/>
          </a:p>
          <a:p>
            <a:pPr marL="457200" lvl="0" indent="-228600" algn="l" rtl="0">
              <a:lnSpc>
                <a:spcPct val="100000"/>
              </a:lnSpc>
              <a:spcBef>
                <a:spcPts val="0"/>
              </a:spcBef>
              <a:spcAft>
                <a:spcPts val="0"/>
              </a:spcAft>
              <a:buSzPts val="1400"/>
              <a:buNone/>
            </a:pPr>
            <a:endParaRPr sz="800" b="0"/>
          </a:p>
          <a:p>
            <a:pPr marL="457200" lvl="0" indent="-228600" algn="l" rtl="0">
              <a:lnSpc>
                <a:spcPct val="100000"/>
              </a:lnSpc>
              <a:spcBef>
                <a:spcPts val="0"/>
              </a:spcBef>
              <a:spcAft>
                <a:spcPts val="0"/>
              </a:spcAft>
              <a:buSzPts val="1400"/>
              <a:buNone/>
            </a:pPr>
            <a:r>
              <a:rPr lang="en-US" sz="1200" b="0" i="0" u="none" strike="noStrike">
                <a:solidFill>
                  <a:srgbClr val="000000"/>
                </a:solidFill>
                <a:latin typeface="Calibri"/>
                <a:ea typeface="Calibri"/>
                <a:cs typeface="Calibri"/>
                <a:sym typeface="Calibri"/>
              </a:rPr>
              <a:t>4. describes an example of the practice, </a:t>
            </a:r>
            <a:endParaRPr b="0"/>
          </a:p>
          <a:p>
            <a:pPr marL="457200" lvl="0" indent="-228600" algn="l" rtl="0">
              <a:lnSpc>
                <a:spcPct val="100000"/>
              </a:lnSpc>
              <a:spcBef>
                <a:spcPts val="0"/>
              </a:spcBef>
              <a:spcAft>
                <a:spcPts val="0"/>
              </a:spcAft>
              <a:buSzPts val="1400"/>
              <a:buNone/>
            </a:pPr>
            <a:endParaRPr sz="800" b="0"/>
          </a:p>
          <a:p>
            <a:pPr marL="457200" lvl="0" indent="-228600" algn="l" rtl="0">
              <a:lnSpc>
                <a:spcPct val="100000"/>
              </a:lnSpc>
              <a:spcBef>
                <a:spcPts val="0"/>
              </a:spcBef>
              <a:spcAft>
                <a:spcPts val="0"/>
              </a:spcAft>
              <a:buSzPts val="1400"/>
              <a:buNone/>
            </a:pPr>
            <a:r>
              <a:rPr lang="en-US" sz="1200" b="0" i="0" u="none" strike="noStrike">
                <a:solidFill>
                  <a:srgbClr val="000000"/>
                </a:solidFill>
                <a:latin typeface="Calibri"/>
                <a:ea typeface="Calibri"/>
                <a:cs typeface="Calibri"/>
                <a:sym typeface="Calibri"/>
              </a:rPr>
              <a:t>5. provides steps and examples of how to  implement the practice, </a:t>
            </a:r>
            <a:endParaRPr b="0"/>
          </a:p>
          <a:p>
            <a:pPr marL="457200" lvl="0" indent="-228600" algn="l" rtl="0">
              <a:lnSpc>
                <a:spcPct val="100000"/>
              </a:lnSpc>
              <a:spcBef>
                <a:spcPts val="0"/>
              </a:spcBef>
              <a:spcAft>
                <a:spcPts val="0"/>
              </a:spcAft>
              <a:buSzPts val="1400"/>
              <a:buNone/>
            </a:pPr>
            <a:endParaRPr sz="800" b="0"/>
          </a:p>
          <a:p>
            <a:pPr marL="457200" lvl="0" indent="-228600" algn="l" rtl="0">
              <a:lnSpc>
                <a:spcPct val="100000"/>
              </a:lnSpc>
              <a:spcBef>
                <a:spcPts val="0"/>
              </a:spcBef>
              <a:spcAft>
                <a:spcPts val="0"/>
              </a:spcAft>
              <a:buSzPts val="1400"/>
              <a:buNone/>
            </a:pPr>
            <a:r>
              <a:rPr lang="en-US" sz="1200" b="0" i="0" u="none" strike="noStrike">
                <a:solidFill>
                  <a:srgbClr val="000000"/>
                </a:solidFill>
                <a:latin typeface="Calibri"/>
                <a:ea typeface="Calibri"/>
                <a:cs typeface="Calibri"/>
                <a:sym typeface="Calibri"/>
              </a:rPr>
              <a:t>6. and lists research references for further study. </a:t>
            </a:r>
            <a:endParaRPr b="0"/>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a:solidFill>
                  <a:srgbClr val="000000"/>
                </a:solidFill>
                <a:latin typeface="Calibri"/>
                <a:ea typeface="Calibri"/>
                <a:cs typeface="Calibri"/>
                <a:sym typeface="Calibri"/>
              </a:rPr>
              <a:t>You will learn more about page 3 </a:t>
            </a:r>
            <a:r>
              <a:rPr lang="en-US" sz="1200" b="1" i="1" u="none" strike="noStrike">
                <a:solidFill>
                  <a:srgbClr val="000000"/>
                </a:solidFill>
                <a:latin typeface="Calibri"/>
                <a:ea typeface="Calibri"/>
                <a:cs typeface="Calibri"/>
                <a:sym typeface="Calibri"/>
              </a:rPr>
              <a:t>Self-Assessment </a:t>
            </a:r>
            <a:r>
              <a:rPr lang="en-US" sz="1200" b="0" i="0" u="none" strike="noStrike">
                <a:solidFill>
                  <a:srgbClr val="000000"/>
                </a:solidFill>
                <a:latin typeface="Calibri"/>
                <a:ea typeface="Calibri"/>
                <a:cs typeface="Calibri"/>
                <a:sym typeface="Calibri"/>
              </a:rPr>
              <a:t>and page 4 </a:t>
            </a:r>
            <a:r>
              <a:rPr lang="en-US" sz="1200" b="1" i="1" u="none" strike="noStrike">
                <a:solidFill>
                  <a:srgbClr val="000000"/>
                </a:solidFill>
                <a:latin typeface="Calibri"/>
                <a:ea typeface="Calibri"/>
                <a:cs typeface="Calibri"/>
                <a:sym typeface="Calibri"/>
              </a:rPr>
              <a:t>Practice Profile</a:t>
            </a:r>
            <a:r>
              <a:rPr lang="en-US" sz="1200" b="0" i="0" u="none" strike="noStrike">
                <a:solidFill>
                  <a:srgbClr val="000000"/>
                </a:solidFill>
                <a:latin typeface="Calibri"/>
                <a:ea typeface="Calibri"/>
                <a:cs typeface="Calibri"/>
                <a:sym typeface="Calibri"/>
              </a:rPr>
              <a:t> later in this course.  Make sure to have a copy of the </a:t>
            </a:r>
            <a:r>
              <a:rPr lang="en-US" sz="1200" b="1" i="1" u="none" strike="noStrike">
                <a:solidFill>
                  <a:srgbClr val="000000"/>
                </a:solidFill>
                <a:latin typeface="Calibri"/>
                <a:ea typeface="Calibri"/>
                <a:cs typeface="Calibri"/>
                <a:sym typeface="Calibri"/>
              </a:rPr>
              <a:t>Classroom Expectations &amp; Rules Teacher Too</a:t>
            </a:r>
            <a:r>
              <a:rPr lang="en-US" sz="1200" b="0" i="0" u="none" strike="noStrike">
                <a:solidFill>
                  <a:srgbClr val="000000"/>
                </a:solidFill>
                <a:latin typeface="Calibri"/>
                <a:ea typeface="Calibri"/>
                <a:cs typeface="Calibri"/>
                <a:sym typeface="Calibri"/>
              </a:rPr>
              <a:t>l handy during this</a:t>
            </a:r>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a:solidFill>
                  <a:srgbClr val="000000"/>
                </a:solidFill>
                <a:latin typeface="Calibri"/>
                <a:ea typeface="Calibri"/>
                <a:cs typeface="Calibri"/>
                <a:sym typeface="Calibri"/>
              </a:rPr>
              <a:t>lesson. </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55" name="Google Shape;25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dd7ef4b70c_0_3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g3dd7ef4b70c_0_3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a:t>
            </a:r>
            <a:r>
              <a:rPr lang="en-US"/>
              <a:t> Which brings us to how to make the expectations meaningful for students. Expectations are a small number of character traits or values that we want our students to demonstrate. But what do they look like? If you ask 5 teachers and 5 students in your school what “respect” looks like, you are likely to get 10 different answers! “Rules” are the behaviors that operationally define the expectations; they identify what the students should </a:t>
            </a:r>
            <a:r>
              <a:rPr lang="en-US" i="1"/>
              <a:t>do</a:t>
            </a:r>
            <a:r>
              <a:rPr lang="en-US"/>
              <a:t> to demonstrate the expectations. So, in this school, “Being Safe” in the hall is operationally defined as walking. If you are walking, you are being safe.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Furthermore, what expectations look like may vary from one place to the next, and one activity to the next. Here are some obvious examples: we may define being safe in the hall with the behavior, “walk.” However, “walk” is not always appropriate in the gym. We </a:t>
            </a:r>
            <a:r>
              <a:rPr lang="en-US" i="1"/>
              <a:t>sometimes</a:t>
            </a:r>
            <a:r>
              <a:rPr lang="en-US"/>
              <a:t> </a:t>
            </a:r>
            <a:r>
              <a:rPr lang="en-US" i="1"/>
              <a:t>want</a:t>
            </a:r>
            <a:r>
              <a:rPr lang="en-US"/>
              <a:t> students to </a:t>
            </a:r>
            <a:r>
              <a:rPr lang="en-US" i="1"/>
              <a:t>run</a:t>
            </a:r>
            <a:r>
              <a:rPr lang="en-US"/>
              <a:t> in the gym, but we want them to do so safely.  So we might have a behavior of “maintain personal space.” Furthermore, students would never have a need to use a push stick in the gym or the hall, but it will keep their hands safe in Shop Class.</a:t>
            </a:r>
            <a:endParaRPr i="1"/>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100"/>
              <a:buFont typeface="Arial"/>
              <a:buNone/>
            </a:pPr>
            <a:r>
              <a:rPr lang="en-US"/>
              <a:t>So, the challenge is to operationally define the expectations with the behaviors that we want to see in a particular setting. </a:t>
            </a:r>
            <a:endParaRPr/>
          </a:p>
        </p:txBody>
      </p:sp>
      <p:sp>
        <p:nvSpPr>
          <p:cNvPr id="263" name="Google Shape;263;g3dd7ef4b70c_0_3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r>
              <a:rPr lang="en-US" b="1"/>
              <a:t>Drafting Classroom Rules that are OMPUA</a:t>
            </a:r>
            <a:endParaRPr b="1"/>
          </a:p>
          <a:p>
            <a:pPr marL="0" marR="0" lvl="0" indent="0" algn="l" rtl="0">
              <a:lnSpc>
                <a:spcPct val="115000"/>
              </a:lnSpc>
              <a:spcBef>
                <a:spcPts val="0"/>
              </a:spcBef>
              <a:spcAft>
                <a:spcPts val="0"/>
              </a:spcAft>
              <a:buSzPts val="1400"/>
              <a:buNone/>
            </a:pPr>
            <a:r>
              <a:rPr lang="en-US" b="1"/>
              <a:t>To Know/To Say: </a:t>
            </a:r>
            <a:r>
              <a:rPr lang="en-US">
                <a:latin typeface="Calibri"/>
                <a:ea typeface="Calibri"/>
                <a:cs typeface="Calibri"/>
                <a:sym typeface="Calibri"/>
              </a:rPr>
              <a:t>No matter which option your LEADERSHIP TEAM chooses, it is important that all YOUR classroom rules that are selected to define the expectations follow the same OMPUA Guidelines used for development of the rules that define the expectations at the building level in schoolwide settings (think hallway, cafeteria, commons or on the playground). </a:t>
            </a:r>
            <a:endParaRPr/>
          </a:p>
          <a:p>
            <a:pPr marL="0" marR="0" lvl="0" indent="0" algn="l" rtl="0">
              <a:lnSpc>
                <a:spcPct val="115000"/>
              </a:lnSpc>
              <a:spcBef>
                <a:spcPts val="0"/>
              </a:spcBef>
              <a:spcAft>
                <a:spcPts val="0"/>
              </a:spcAft>
              <a:buSzPts val="1400"/>
              <a:buNone/>
            </a:pPr>
            <a:r>
              <a:rPr lang="en-US">
                <a:latin typeface="Calibri"/>
                <a:ea typeface="Calibri"/>
                <a:cs typeface="Calibri"/>
                <a:sym typeface="Calibri"/>
              </a:rPr>
              <a:t>Specifically Identified behaviors should be:</a:t>
            </a:r>
            <a:endParaRPr/>
          </a:p>
          <a:p>
            <a:pPr marL="400050" marR="0" lvl="0" indent="-228600" algn="l" rtl="0">
              <a:lnSpc>
                <a:spcPct val="115000"/>
              </a:lnSpc>
              <a:spcBef>
                <a:spcPts val="0"/>
              </a:spcBef>
              <a:spcAft>
                <a:spcPts val="0"/>
              </a:spcAft>
              <a:buSzPts val="1400"/>
              <a:buNone/>
            </a:pPr>
            <a:r>
              <a:rPr lang="en-US">
                <a:latin typeface="Calibri"/>
                <a:ea typeface="Calibri"/>
                <a:cs typeface="Calibri"/>
                <a:sym typeface="Calibri"/>
              </a:rPr>
              <a:t>•       </a:t>
            </a:r>
            <a:r>
              <a:rPr lang="en-US" b="1">
                <a:latin typeface="Calibri"/>
                <a:ea typeface="Calibri"/>
                <a:cs typeface="Calibri"/>
                <a:sym typeface="Calibri"/>
              </a:rPr>
              <a:t>O</a:t>
            </a:r>
            <a:r>
              <a:rPr lang="en-US">
                <a:latin typeface="Calibri"/>
                <a:ea typeface="Calibri"/>
                <a:cs typeface="Calibri"/>
                <a:sym typeface="Calibri"/>
              </a:rPr>
              <a:t>bservable – Behaviors we can see</a:t>
            </a:r>
            <a:endParaRPr/>
          </a:p>
          <a:p>
            <a:pPr marL="400050" marR="0" lvl="0" indent="-228600" algn="l" rtl="0">
              <a:lnSpc>
                <a:spcPct val="115000"/>
              </a:lnSpc>
              <a:spcBef>
                <a:spcPts val="0"/>
              </a:spcBef>
              <a:spcAft>
                <a:spcPts val="0"/>
              </a:spcAft>
              <a:buSzPts val="1400"/>
              <a:buNone/>
            </a:pPr>
            <a:r>
              <a:rPr lang="en-US">
                <a:latin typeface="Calibri"/>
                <a:ea typeface="Calibri"/>
                <a:cs typeface="Calibri"/>
                <a:sym typeface="Calibri"/>
              </a:rPr>
              <a:t>•       </a:t>
            </a:r>
            <a:r>
              <a:rPr lang="en-US" b="1">
                <a:latin typeface="Calibri"/>
                <a:ea typeface="Calibri"/>
                <a:cs typeface="Calibri"/>
                <a:sym typeface="Calibri"/>
              </a:rPr>
              <a:t>M</a:t>
            </a:r>
            <a:r>
              <a:rPr lang="en-US">
                <a:latin typeface="Calibri"/>
                <a:ea typeface="Calibri"/>
                <a:cs typeface="Calibri"/>
                <a:sym typeface="Calibri"/>
              </a:rPr>
              <a:t>easurable – We can count occurrences</a:t>
            </a:r>
            <a:endParaRPr/>
          </a:p>
          <a:p>
            <a:pPr marL="400050" marR="0" lvl="0" indent="-228600" algn="l" rtl="0">
              <a:lnSpc>
                <a:spcPct val="115000"/>
              </a:lnSpc>
              <a:spcBef>
                <a:spcPts val="0"/>
              </a:spcBef>
              <a:spcAft>
                <a:spcPts val="0"/>
              </a:spcAft>
              <a:buSzPts val="1400"/>
              <a:buNone/>
            </a:pPr>
            <a:r>
              <a:rPr lang="en-US">
                <a:latin typeface="Calibri"/>
                <a:ea typeface="Calibri"/>
                <a:cs typeface="Calibri"/>
                <a:sym typeface="Calibri"/>
              </a:rPr>
              <a:t>•       </a:t>
            </a:r>
            <a:r>
              <a:rPr lang="en-US" b="1">
                <a:latin typeface="Calibri"/>
                <a:ea typeface="Calibri"/>
                <a:cs typeface="Calibri"/>
                <a:sym typeface="Calibri"/>
              </a:rPr>
              <a:t>P</a:t>
            </a:r>
            <a:r>
              <a:rPr lang="en-US">
                <a:latin typeface="Calibri"/>
                <a:ea typeface="Calibri"/>
                <a:cs typeface="Calibri"/>
                <a:sym typeface="Calibri"/>
              </a:rPr>
              <a:t>ositively Stated – What we do to be successful</a:t>
            </a:r>
            <a:endParaRPr/>
          </a:p>
          <a:p>
            <a:pPr marL="400050" marR="0" lvl="0" indent="-228600" algn="l" rtl="0">
              <a:lnSpc>
                <a:spcPct val="115000"/>
              </a:lnSpc>
              <a:spcBef>
                <a:spcPts val="0"/>
              </a:spcBef>
              <a:spcAft>
                <a:spcPts val="0"/>
              </a:spcAft>
              <a:buSzPts val="1400"/>
              <a:buNone/>
            </a:pPr>
            <a:r>
              <a:rPr lang="en-US">
                <a:latin typeface="Calibri"/>
                <a:ea typeface="Calibri"/>
                <a:cs typeface="Calibri"/>
                <a:sym typeface="Calibri"/>
              </a:rPr>
              <a:t>•       </a:t>
            </a:r>
            <a:r>
              <a:rPr lang="en-US" b="1">
                <a:latin typeface="Calibri"/>
                <a:ea typeface="Calibri"/>
                <a:cs typeface="Calibri"/>
                <a:sym typeface="Calibri"/>
              </a:rPr>
              <a:t>U</a:t>
            </a:r>
            <a:r>
              <a:rPr lang="en-US">
                <a:latin typeface="Calibri"/>
                <a:ea typeface="Calibri"/>
                <a:cs typeface="Calibri"/>
                <a:sym typeface="Calibri"/>
              </a:rPr>
              <a:t>nderstandable – Student-friendly language</a:t>
            </a:r>
            <a:endParaRPr/>
          </a:p>
          <a:p>
            <a:pPr marL="400050" marR="0" lvl="0" indent="-228600" algn="l" rtl="0">
              <a:lnSpc>
                <a:spcPct val="115000"/>
              </a:lnSpc>
              <a:spcBef>
                <a:spcPts val="0"/>
              </a:spcBef>
              <a:spcAft>
                <a:spcPts val="0"/>
              </a:spcAft>
              <a:buSzPts val="1400"/>
              <a:buNone/>
            </a:pPr>
            <a:r>
              <a:rPr lang="en-US">
                <a:latin typeface="Calibri"/>
                <a:ea typeface="Calibri"/>
                <a:cs typeface="Calibri"/>
                <a:sym typeface="Calibri"/>
              </a:rPr>
              <a:t>•       </a:t>
            </a:r>
            <a:r>
              <a:rPr lang="en-US" b="1">
                <a:latin typeface="Calibri"/>
                <a:ea typeface="Calibri"/>
                <a:cs typeface="Calibri"/>
                <a:sym typeface="Calibri"/>
              </a:rPr>
              <a:t>A</a:t>
            </a:r>
            <a:r>
              <a:rPr lang="en-US">
                <a:latin typeface="Calibri"/>
                <a:ea typeface="Calibri"/>
                <a:cs typeface="Calibri"/>
                <a:sym typeface="Calibri"/>
              </a:rPr>
              <a:t>lways Applicable – </a:t>
            </a:r>
            <a:r>
              <a:rPr lang="en-US"/>
              <a:t>No exceptions in this setting</a:t>
            </a:r>
            <a:r>
              <a:rPr lang="en-US">
                <a:latin typeface="Calibri"/>
                <a:ea typeface="Calibri"/>
                <a:cs typeface="Calibri"/>
                <a:sym typeface="Calibri"/>
              </a:rPr>
              <a:t> </a:t>
            </a:r>
            <a:endParaRPr/>
          </a:p>
          <a:p>
            <a:pPr marL="0" marR="0" lvl="0" indent="0" algn="l" rtl="0">
              <a:lnSpc>
                <a:spcPct val="115000"/>
              </a:lnSpc>
              <a:spcBef>
                <a:spcPts val="0"/>
              </a:spcBef>
              <a:spcAft>
                <a:spcPts val="0"/>
              </a:spcAft>
              <a:buSzPts val="1400"/>
              <a:buNone/>
            </a:pPr>
            <a:r>
              <a:rPr lang="en-US">
                <a:latin typeface="Calibri"/>
                <a:ea typeface="Calibri"/>
                <a:cs typeface="Calibri"/>
                <a:sym typeface="Calibri"/>
              </a:rPr>
              <a:t>For instance, being respectful means different things to different people. We have to define what respect looks like for our students at our school and in our classrooms. It may mean ‘Eyes on the speaker,’ ‘Sitting quietly with hands to self,’ or ‘Asking for your partner’s opinion,’ depending on the context or </a:t>
            </a:r>
            <a:r>
              <a:rPr lang="en-US" b="1">
                <a:latin typeface="Calibri"/>
                <a:ea typeface="Calibri"/>
                <a:cs typeface="Calibri"/>
                <a:sym typeface="Calibri"/>
              </a:rPr>
              <a:t>routine</a:t>
            </a:r>
            <a:r>
              <a:rPr lang="en-US">
                <a:latin typeface="Calibri"/>
                <a:ea typeface="Calibri"/>
                <a:cs typeface="Calibri"/>
                <a:sym typeface="Calibri"/>
              </a:rPr>
              <a:t>. </a:t>
            </a:r>
            <a:endParaRPr/>
          </a:p>
          <a:p>
            <a:pPr marL="0" marR="0" lvl="0" indent="0" algn="l" rtl="0">
              <a:lnSpc>
                <a:spcPct val="100000"/>
              </a:lnSpc>
              <a:spcBef>
                <a:spcPts val="0"/>
              </a:spcBef>
              <a:spcAft>
                <a:spcPts val="0"/>
              </a:spcAft>
              <a:buSzPts val="1400"/>
              <a:buNone/>
            </a:pPr>
            <a:r>
              <a:rPr lang="en-US">
                <a:latin typeface="Calibri"/>
                <a:ea typeface="Calibri"/>
                <a:cs typeface="Calibri"/>
                <a:sym typeface="Calibri"/>
              </a:rPr>
              <a:t> </a:t>
            </a:r>
            <a:endParaRPr/>
          </a:p>
          <a:p>
            <a:pPr marL="0" marR="0" lvl="0" indent="0" algn="l" rtl="0">
              <a:lnSpc>
                <a:spcPct val="100000"/>
              </a:lnSpc>
              <a:spcBef>
                <a:spcPts val="0"/>
              </a:spcBef>
              <a:spcAft>
                <a:spcPts val="0"/>
              </a:spcAft>
              <a:buSzPts val="1400"/>
              <a:buNone/>
            </a:pPr>
            <a:r>
              <a:rPr lang="en-US">
                <a:latin typeface="Calibri"/>
                <a:ea typeface="Calibri"/>
                <a:cs typeface="Calibri"/>
                <a:sym typeface="Calibri"/>
              </a:rPr>
              <a:t> </a:t>
            </a:r>
            <a:endParaRPr/>
          </a:p>
          <a:p>
            <a:pPr marL="0" marR="0" lvl="0" indent="0" algn="l" rtl="0">
              <a:lnSpc>
                <a:spcPct val="100000"/>
              </a:lnSpc>
              <a:spcBef>
                <a:spcPts val="0"/>
              </a:spcBef>
              <a:spcAft>
                <a:spcPts val="0"/>
              </a:spcAft>
              <a:buSzPts val="1400"/>
              <a:buNone/>
            </a:pPr>
            <a:endParaRPr/>
          </a:p>
        </p:txBody>
      </p:sp>
      <p:sp>
        <p:nvSpPr>
          <p:cNvPr id="274" name="Google Shape;274;p1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Possible adult engagement strategy: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At posters around the room, choose a non-example to edit and make it OMPUA</a:t>
            </a:r>
            <a:endParaRPr/>
          </a:p>
          <a:p>
            <a:pPr marL="0" lvl="0" indent="0" algn="l" rtl="0">
              <a:lnSpc>
                <a:spcPct val="100000"/>
              </a:lnSpc>
              <a:spcBef>
                <a:spcPts val="0"/>
              </a:spcBef>
              <a:spcAft>
                <a:spcPts val="0"/>
              </a:spcAft>
              <a:buSzPts val="1400"/>
              <a:buNone/>
            </a:pPr>
            <a:r>
              <a:rPr lang="en-US" b="1"/>
              <a:t>Trainer Notes:</a:t>
            </a:r>
            <a:r>
              <a:rPr lang="en-US" b="0"/>
              <a:t> </a:t>
            </a:r>
            <a:r>
              <a:rPr lang="en-US" sz="1100"/>
              <a:t>Recall the video shared earlier &lt; </a:t>
            </a:r>
            <a:r>
              <a:rPr lang="en-US" sz="1100" u="sng">
                <a:solidFill>
                  <a:srgbClr val="980000"/>
                </a:solidFill>
                <a:hlinkClick r:id="rId3">
                  <a:extLst>
                    <a:ext uri="{A12FA001-AC4F-418D-AE19-62706E023703}">
                      <ahyp:hlinkClr xmlns:ahyp="http://schemas.microsoft.com/office/drawing/2018/hyperlinkcolor" val="tx"/>
                    </a:ext>
                  </a:extLst>
                </a:hlinkClick>
              </a:rPr>
              <a:t>https://vimeo.com/174282584</a:t>
            </a:r>
            <a:r>
              <a:rPr lang="en-US" sz="1100"/>
              <a:t>&gt;. </a:t>
            </a:r>
            <a:r>
              <a:rPr lang="en-US" b="0"/>
              <a:t> </a:t>
            </a:r>
            <a:endParaRPr/>
          </a:p>
          <a:p>
            <a:pPr marL="0" marR="0" lvl="0" indent="0" algn="l" rtl="0">
              <a:lnSpc>
                <a:spcPct val="115000"/>
              </a:lnSpc>
              <a:spcBef>
                <a:spcPts val="0"/>
              </a:spcBef>
              <a:spcAft>
                <a:spcPts val="0"/>
              </a:spcAft>
              <a:buClr>
                <a:srgbClr val="000000"/>
              </a:buClr>
              <a:buSzPts val="1400"/>
              <a:buFont typeface="Arial"/>
              <a:buNone/>
            </a:pPr>
            <a:r>
              <a:rPr lang="en-US" b="1"/>
              <a:t>To Know/To Say: </a:t>
            </a:r>
            <a:r>
              <a:rPr lang="en-US">
                <a:latin typeface="Calibri"/>
                <a:ea typeface="Calibri"/>
                <a:cs typeface="Calibri"/>
                <a:sym typeface="Calibri"/>
              </a:rPr>
              <a:t>Take a moment to review the examples and non-examples of rules and the ratings each has been given in regard to a specific OMPUA guideline. </a:t>
            </a:r>
            <a:endParaRPr>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t>This OMPUA checklist is part of the Teacher Tool collection, see </a:t>
            </a:r>
            <a:r>
              <a:rPr lang="en-US" b="1" i="1"/>
              <a:t>MO SW-PBS  Classroom Expectations &amp; Rules</a:t>
            </a:r>
            <a:r>
              <a:rPr lang="en-US"/>
              <a:t> handout. </a:t>
            </a:r>
            <a:endParaRPr/>
          </a:p>
          <a:p>
            <a:pPr marL="0" marR="0" lvl="0" indent="0" algn="l" rtl="0">
              <a:lnSpc>
                <a:spcPct val="100000"/>
              </a:lnSpc>
              <a:spcBef>
                <a:spcPts val="1200"/>
              </a:spcBef>
              <a:spcAft>
                <a:spcPts val="1200"/>
              </a:spcAft>
              <a:buSzPts val="1400"/>
              <a:buNone/>
            </a:pPr>
            <a:endParaRPr/>
          </a:p>
        </p:txBody>
      </p:sp>
      <p:sp>
        <p:nvSpPr>
          <p:cNvPr id="281" name="Google Shape;281;p1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1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a:t>Trainer Notes:</a:t>
            </a:r>
            <a:r>
              <a:rPr lang="en-US" b="0" dirty="0"/>
              <a:t>  This slid</a:t>
            </a:r>
            <a:r>
              <a:rPr lang="en-US" dirty="0"/>
              <a:t>e only serves as a reminder to pull out the handout “MO SW-PBS Classroom Expectations &amp; Rules - Planning &amp; Implementation Guide” and complete the Step 1 Activity.</a:t>
            </a:r>
            <a:endParaRPr dirty="0">
              <a:latin typeface="Calibri"/>
              <a:ea typeface="Calibri"/>
              <a:cs typeface="Calibri"/>
              <a:sym typeface="Calibri"/>
            </a:endParaRPr>
          </a:p>
          <a:p>
            <a:pPr marL="0" marR="0" lvl="0" indent="0" algn="l" rtl="0">
              <a:lnSpc>
                <a:spcPct val="115000"/>
              </a:lnSpc>
              <a:spcBef>
                <a:spcPts val="0"/>
              </a:spcBef>
              <a:spcAft>
                <a:spcPts val="0"/>
              </a:spcAft>
              <a:buSzPts val="1400"/>
              <a:buNone/>
            </a:pPr>
            <a:r>
              <a:rPr lang="en-US" b="1" dirty="0">
                <a:latin typeface="Calibri"/>
                <a:ea typeface="Calibri"/>
                <a:cs typeface="Calibri"/>
                <a:sym typeface="Calibri"/>
              </a:rPr>
              <a:t>To Know/To Say: </a:t>
            </a:r>
            <a:r>
              <a:rPr lang="en-US" dirty="0">
                <a:latin typeface="Calibri"/>
                <a:ea typeface="Calibri"/>
                <a:cs typeface="Calibri"/>
                <a:sym typeface="Calibri"/>
              </a:rPr>
              <a:t>Now it is time to practice writing classroom rules that are aligned with your schoolwide expectations, your instructional contexts and follow the OMPUA Guidelines. </a:t>
            </a:r>
            <a:r>
              <a:rPr lang="en-US" b="0" i="0" u="none" strike="noStrike" dirty="0">
                <a:solidFill>
                  <a:srgbClr val="000000"/>
                </a:solidFill>
                <a:latin typeface="Calibri"/>
                <a:ea typeface="Calibri"/>
                <a:cs typeface="Calibri"/>
                <a:sym typeface="Calibri"/>
              </a:rPr>
              <a:t>First, review </a:t>
            </a:r>
            <a:r>
              <a:rPr lang="en-US" dirty="0">
                <a:solidFill>
                  <a:srgbClr val="000000"/>
                </a:solidFill>
              </a:rPr>
              <a:t>step 1 on the handout, “MO SW-PBS Classroom Expectations &amp; Rules - Planning &amp; Implementation Guide.” This is a completed example with some discussion questions. R</a:t>
            </a:r>
            <a:r>
              <a:rPr lang="en-US" b="0" i="0" u="none" strike="noStrike" dirty="0">
                <a:solidFill>
                  <a:srgbClr val="000000"/>
                </a:solidFill>
                <a:latin typeface="Calibri"/>
                <a:ea typeface="Calibri"/>
                <a:cs typeface="Calibri"/>
                <a:sym typeface="Calibri"/>
              </a:rPr>
              <a:t>eview the example and formulate your thoughts. </a:t>
            </a:r>
            <a:endParaRPr dirty="0"/>
          </a:p>
          <a:p>
            <a:pPr marL="342900" marR="0" lvl="0" indent="-342900" algn="l" rtl="0">
              <a:lnSpc>
                <a:spcPct val="115000"/>
              </a:lnSpc>
              <a:spcBef>
                <a:spcPts val="0"/>
              </a:spcBef>
              <a:spcAft>
                <a:spcPts val="0"/>
              </a:spcAft>
              <a:buSzPts val="1400"/>
              <a:buFont typeface="Arial"/>
              <a:buChar char="●"/>
            </a:pPr>
            <a:r>
              <a:rPr lang="en-US" u="none" strike="noStrike" dirty="0">
                <a:latin typeface="Calibri"/>
                <a:ea typeface="Calibri"/>
                <a:cs typeface="Calibri"/>
                <a:sym typeface="Calibri"/>
              </a:rPr>
              <a:t>What were the unexpected behaviors this teacher observed? </a:t>
            </a:r>
            <a:endParaRPr dirty="0"/>
          </a:p>
          <a:p>
            <a:pPr marL="342900" marR="0" lvl="0" indent="-330200" algn="l" rtl="0">
              <a:lnSpc>
                <a:spcPct val="115000"/>
              </a:lnSpc>
              <a:spcBef>
                <a:spcPts val="0"/>
              </a:spcBef>
              <a:spcAft>
                <a:spcPts val="0"/>
              </a:spcAft>
              <a:buSzPts val="1200"/>
              <a:buFont typeface="Arial"/>
              <a:buChar char="●"/>
            </a:pPr>
            <a:r>
              <a:rPr lang="en-US" u="none" strike="noStrike" dirty="0">
                <a:latin typeface="Calibri"/>
                <a:ea typeface="Calibri"/>
                <a:cs typeface="Calibri"/>
                <a:sym typeface="Calibri"/>
              </a:rPr>
              <a:t>What were the possible replacement behaviors this teacher listed? </a:t>
            </a:r>
            <a:endParaRPr dirty="0"/>
          </a:p>
          <a:p>
            <a:pPr marL="342900" marR="0" lvl="0" indent="-330200" algn="l" rtl="0">
              <a:lnSpc>
                <a:spcPct val="115000"/>
              </a:lnSpc>
              <a:spcBef>
                <a:spcPts val="0"/>
              </a:spcBef>
              <a:spcAft>
                <a:spcPts val="0"/>
              </a:spcAft>
              <a:buSzPts val="1200"/>
              <a:buFont typeface="Arial"/>
              <a:buChar char="●"/>
            </a:pPr>
            <a:r>
              <a:rPr lang="en-US" u="none" strike="noStrike" dirty="0">
                <a:latin typeface="Calibri"/>
                <a:ea typeface="Calibri"/>
                <a:cs typeface="Calibri"/>
                <a:sym typeface="Calibri"/>
              </a:rPr>
              <a:t>Consider if you agree that this teacher’s brainstormed list of behaviors and rules meet the OMPUA guidelines.</a:t>
            </a:r>
            <a:endParaRPr dirty="0"/>
          </a:p>
          <a:p>
            <a:pPr marL="0" marR="0" lvl="0" indent="0" algn="l" rtl="0">
              <a:lnSpc>
                <a:spcPct val="115000"/>
              </a:lnSpc>
              <a:spcBef>
                <a:spcPts val="0"/>
              </a:spcBef>
              <a:spcAft>
                <a:spcPts val="0"/>
              </a:spcAft>
              <a:buSzPts val="1400"/>
              <a:buNone/>
            </a:pPr>
            <a:endParaRPr dirty="0"/>
          </a:p>
        </p:txBody>
      </p:sp>
      <p:sp>
        <p:nvSpPr>
          <p:cNvPr id="288" name="Google Shape;288;p1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1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endParaRPr/>
          </a:p>
          <a:p>
            <a:pPr marL="0" lvl="0" indent="0" algn="l" rtl="0">
              <a:lnSpc>
                <a:spcPct val="100000"/>
              </a:lnSpc>
              <a:spcBef>
                <a:spcPts val="0"/>
              </a:spcBef>
              <a:spcAft>
                <a:spcPts val="0"/>
              </a:spcAft>
              <a:buSzPts val="1400"/>
              <a:buNone/>
            </a:pPr>
            <a:r>
              <a:rPr lang="en-US" b="1"/>
              <a:t>To Know/To Say: </a:t>
            </a:r>
            <a:r>
              <a:rPr lang="en-US"/>
              <a:t>This slide is just here as a reference to remind you to pull out the handout and complete Step 2.</a:t>
            </a:r>
            <a:endParaRPr/>
          </a:p>
          <a:p>
            <a:pPr marL="457200" lvl="0" indent="-228600" algn="l" rtl="0">
              <a:lnSpc>
                <a:spcPct val="100000"/>
              </a:lnSpc>
              <a:spcBef>
                <a:spcPts val="0"/>
              </a:spcBef>
              <a:spcAft>
                <a:spcPts val="0"/>
              </a:spcAft>
              <a:buSzPts val="1400"/>
              <a:buNone/>
            </a:pPr>
            <a:r>
              <a:rPr lang="en-US" sz="1100" b="0" i="0" u="none" strike="noStrike">
                <a:solidFill>
                  <a:srgbClr val="000000"/>
                </a:solidFill>
                <a:latin typeface="Calibri"/>
                <a:ea typeface="Calibri"/>
                <a:cs typeface="Calibri"/>
                <a:sym typeface="Calibri"/>
              </a:rPr>
              <a:t>Now work on drafting your classroom rules using the </a:t>
            </a:r>
            <a:r>
              <a:rPr lang="en-US" sz="1100" b="1" i="1">
                <a:solidFill>
                  <a:srgbClr val="000000"/>
                </a:solidFill>
              </a:rPr>
              <a:t>MO SW-PBS Classroom Expectations &amp; Rules - Planning &amp; Implementation Guide</a:t>
            </a:r>
            <a:r>
              <a:rPr lang="en-US" sz="1100" b="1" i="1" u="none" strike="noStrike">
                <a:solidFill>
                  <a:srgbClr val="000000"/>
                </a:solidFill>
                <a:latin typeface="Calibri"/>
                <a:ea typeface="Calibri"/>
                <a:cs typeface="Calibri"/>
                <a:sym typeface="Calibri"/>
              </a:rPr>
              <a:t> </a:t>
            </a:r>
            <a:r>
              <a:rPr lang="en-US" sz="1100" b="0" i="0" u="none" strike="noStrike">
                <a:solidFill>
                  <a:srgbClr val="000000"/>
                </a:solidFill>
                <a:latin typeface="Calibri"/>
                <a:ea typeface="Calibri"/>
                <a:cs typeface="Calibri"/>
                <a:sym typeface="Calibri"/>
              </a:rPr>
              <a:t>handout</a:t>
            </a:r>
            <a:r>
              <a:rPr lang="en-US" sz="1100" b="1" i="1" u="none" strike="noStrike">
                <a:solidFill>
                  <a:srgbClr val="000000"/>
                </a:solidFill>
                <a:latin typeface="Calibri"/>
                <a:ea typeface="Calibri"/>
                <a:cs typeface="Calibri"/>
                <a:sym typeface="Calibri"/>
              </a:rPr>
              <a:t>.</a:t>
            </a:r>
            <a:r>
              <a:rPr lang="en-US" sz="1100" b="0" i="0" u="none" strike="noStrike">
                <a:solidFill>
                  <a:srgbClr val="000000"/>
                </a:solidFill>
                <a:latin typeface="Calibri"/>
                <a:ea typeface="Calibri"/>
                <a:cs typeface="Calibri"/>
                <a:sym typeface="Calibri"/>
              </a:rPr>
              <a:t> As you do so, consider</a:t>
            </a:r>
            <a:endParaRPr sz="1100" b="0"/>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What are the behaviors that would be unexpected in YOUR classroom setting?</a:t>
            </a:r>
            <a:endParaRPr/>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What would be possible replacement behaviors for those that are unexpected?</a:t>
            </a:r>
            <a:endParaRPr/>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Now group or categorize  your brainstormed behaviors or rules so they align to the building wide expectations AND provide expected replacement behaviors for YOUR Classroom.</a:t>
            </a:r>
            <a:endParaRPr/>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Finally, review each of your draft rules and consider if they meet the OMPUA guidelines. </a:t>
            </a:r>
            <a:endParaRPr/>
          </a:p>
          <a:p>
            <a:pPr marL="457200" marR="0" lvl="0" indent="-228600" algn="l" rtl="0">
              <a:lnSpc>
                <a:spcPct val="100000"/>
              </a:lnSpc>
              <a:spcBef>
                <a:spcPts val="0"/>
              </a:spcBef>
              <a:spcAft>
                <a:spcPts val="0"/>
              </a:spcAft>
              <a:buClr>
                <a:srgbClr val="000000"/>
              </a:buClr>
              <a:buSzPts val="1400"/>
              <a:buFont typeface="Arial"/>
              <a:buNone/>
            </a:pPr>
            <a:br>
              <a:rPr lang="en-US" b="0"/>
            </a:br>
            <a:endParaRPr/>
          </a:p>
        </p:txBody>
      </p:sp>
      <p:sp>
        <p:nvSpPr>
          <p:cNvPr id="296" name="Google Shape;296;p1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marR="0" lvl="0" indent="0" algn="l" rtl="0">
              <a:lnSpc>
                <a:spcPct val="115000"/>
              </a:lnSpc>
              <a:spcBef>
                <a:spcPts val="0"/>
              </a:spcBef>
              <a:spcAft>
                <a:spcPts val="0"/>
              </a:spcAft>
              <a:buSzPts val="1400"/>
              <a:buNone/>
            </a:pPr>
            <a:r>
              <a:rPr lang="en-US" b="1"/>
              <a:t>To Know/To Say: </a:t>
            </a:r>
            <a:r>
              <a:rPr lang="en-US" b="0" i="0" u="none" strike="noStrike">
                <a:solidFill>
                  <a:srgbClr val="000000"/>
                </a:solidFill>
                <a:latin typeface="Calibri"/>
                <a:ea typeface="Calibri"/>
                <a:cs typeface="Calibri"/>
                <a:sym typeface="Calibri"/>
              </a:rPr>
              <a:t>You have just spent time writing your classroom expectations and rules that are somewhat broad in scope while also being aligned to your schoolwide expectations that apply a</a:t>
            </a:r>
            <a:r>
              <a:rPr lang="en-US">
                <a:solidFill>
                  <a:srgbClr val="000000"/>
                </a:solidFill>
              </a:rPr>
              <a:t>t all times</a:t>
            </a:r>
            <a:r>
              <a:rPr lang="en-US" b="0" i="0" u="none" strike="noStrike">
                <a:solidFill>
                  <a:srgbClr val="000000"/>
                </a:solidFill>
                <a:latin typeface="Calibri"/>
                <a:ea typeface="Calibri"/>
                <a:cs typeface="Calibri"/>
                <a:sym typeface="Calibri"/>
              </a:rPr>
              <a:t>. </a:t>
            </a:r>
            <a:endParaRPr b="1">
              <a:latin typeface="Calibri"/>
              <a:ea typeface="Calibri"/>
              <a:cs typeface="Calibri"/>
              <a:sym typeface="Calibri"/>
            </a:endParaRPr>
          </a:p>
          <a:p>
            <a:pPr marL="0" marR="0" lvl="0" indent="0" algn="l" rtl="0">
              <a:lnSpc>
                <a:spcPct val="115000"/>
              </a:lnSpc>
              <a:spcBef>
                <a:spcPts val="0"/>
              </a:spcBef>
              <a:spcAft>
                <a:spcPts val="0"/>
              </a:spcAft>
              <a:buSzPts val="1400"/>
              <a:buNone/>
            </a:pPr>
            <a:r>
              <a:rPr lang="en-US"/>
              <a:t>Now, c</a:t>
            </a:r>
            <a:r>
              <a:rPr lang="en-US">
                <a:latin typeface="Calibri"/>
                <a:ea typeface="Calibri"/>
                <a:cs typeface="Calibri"/>
                <a:sym typeface="Calibri"/>
              </a:rPr>
              <a:t>onsider the configurations of learning that occur in your classroom and reflect on how you expect students to behave during those particular learning times. For example:</a:t>
            </a:r>
            <a:endParaRPr/>
          </a:p>
          <a:p>
            <a:pPr marL="342900" marR="0" lvl="0" indent="-330200" algn="l" rtl="0">
              <a:lnSpc>
                <a:spcPct val="115000"/>
              </a:lnSpc>
              <a:spcBef>
                <a:spcPts val="0"/>
              </a:spcBef>
              <a:spcAft>
                <a:spcPts val="0"/>
              </a:spcAft>
              <a:buSzPts val="1200"/>
              <a:buFont typeface="Arial"/>
              <a:buChar char="●"/>
            </a:pPr>
            <a:r>
              <a:rPr lang="en-US" u="none" strike="noStrike">
                <a:latin typeface="Calibri"/>
                <a:ea typeface="Calibri"/>
                <a:cs typeface="Calibri"/>
                <a:sym typeface="Calibri"/>
              </a:rPr>
              <a:t>Entering or exiting the classroom.</a:t>
            </a:r>
            <a:endParaRPr/>
          </a:p>
          <a:p>
            <a:pPr marL="342900" marR="0" lvl="0" indent="-330200" algn="l" rtl="0">
              <a:lnSpc>
                <a:spcPct val="115000"/>
              </a:lnSpc>
              <a:spcBef>
                <a:spcPts val="0"/>
              </a:spcBef>
              <a:spcAft>
                <a:spcPts val="0"/>
              </a:spcAft>
              <a:buSzPts val="1200"/>
              <a:buFont typeface="Arial"/>
              <a:buChar char="●"/>
            </a:pPr>
            <a:r>
              <a:rPr lang="en-US" u="none" strike="noStrike">
                <a:latin typeface="Calibri"/>
                <a:ea typeface="Calibri"/>
                <a:cs typeface="Calibri"/>
                <a:sym typeface="Calibri"/>
              </a:rPr>
              <a:t>Whole group instruction.</a:t>
            </a:r>
            <a:endParaRPr/>
          </a:p>
          <a:p>
            <a:pPr marL="342900" marR="0" lvl="0" indent="-330200" algn="l" rtl="0">
              <a:lnSpc>
                <a:spcPct val="115000"/>
              </a:lnSpc>
              <a:spcBef>
                <a:spcPts val="0"/>
              </a:spcBef>
              <a:spcAft>
                <a:spcPts val="0"/>
              </a:spcAft>
              <a:buSzPts val="1200"/>
              <a:buFont typeface="Arial"/>
              <a:buChar char="●"/>
            </a:pPr>
            <a:r>
              <a:rPr lang="en-US" u="none" strike="noStrike">
                <a:latin typeface="Calibri"/>
                <a:ea typeface="Calibri"/>
                <a:cs typeface="Calibri"/>
                <a:sym typeface="Calibri"/>
              </a:rPr>
              <a:t>Small group instruction. </a:t>
            </a:r>
            <a:endParaRPr/>
          </a:p>
          <a:p>
            <a:pPr marL="342900" marR="0" lvl="0" indent="-330200" algn="l" rtl="0">
              <a:lnSpc>
                <a:spcPct val="115000"/>
              </a:lnSpc>
              <a:spcBef>
                <a:spcPts val="0"/>
              </a:spcBef>
              <a:spcAft>
                <a:spcPts val="0"/>
              </a:spcAft>
              <a:buSzPts val="1200"/>
              <a:buFont typeface="Arial"/>
              <a:buChar char="●"/>
            </a:pPr>
            <a:r>
              <a:rPr lang="en-US" u="none" strike="noStrike">
                <a:latin typeface="Calibri"/>
                <a:ea typeface="Calibri"/>
                <a:cs typeface="Calibri"/>
                <a:sym typeface="Calibri"/>
              </a:rPr>
              <a:t>Individual work time. </a:t>
            </a:r>
            <a:endParaRPr/>
          </a:p>
          <a:p>
            <a:pPr marL="342900" marR="0" lvl="0" indent="-330200" algn="l" rtl="0">
              <a:lnSpc>
                <a:spcPct val="115000"/>
              </a:lnSpc>
              <a:spcBef>
                <a:spcPts val="0"/>
              </a:spcBef>
              <a:spcAft>
                <a:spcPts val="0"/>
              </a:spcAft>
              <a:buSzPts val="1200"/>
              <a:buFont typeface="Arial"/>
              <a:buChar char="●"/>
            </a:pPr>
            <a:r>
              <a:rPr lang="en-US" u="none" strike="noStrike">
                <a:latin typeface="Calibri"/>
                <a:ea typeface="Calibri"/>
                <a:cs typeface="Calibri"/>
                <a:sym typeface="Calibri"/>
              </a:rPr>
              <a:t>Transitions between whole-group-individual learning times</a:t>
            </a:r>
            <a:endParaRPr/>
          </a:p>
          <a:p>
            <a:pPr marL="0" marR="0" lvl="0" indent="0" algn="l" rtl="0">
              <a:lnSpc>
                <a:spcPct val="107000"/>
              </a:lnSpc>
              <a:spcBef>
                <a:spcPts val="0"/>
              </a:spcBef>
              <a:spcAft>
                <a:spcPts val="0"/>
              </a:spcAft>
              <a:buSzPts val="1400"/>
              <a:buNone/>
            </a:pPr>
            <a:endParaRPr>
              <a:latin typeface="Calibri"/>
              <a:ea typeface="Calibri"/>
              <a:cs typeface="Calibri"/>
              <a:sym typeface="Calibri"/>
            </a:endParaRPr>
          </a:p>
          <a:p>
            <a:pPr marL="0" marR="0" lvl="0" indent="0" algn="l" rtl="0">
              <a:lnSpc>
                <a:spcPct val="107000"/>
              </a:lnSpc>
              <a:spcBef>
                <a:spcPts val="800"/>
              </a:spcBef>
              <a:spcAft>
                <a:spcPts val="0"/>
              </a:spcAft>
              <a:buSzPts val="1400"/>
              <a:buNone/>
            </a:pPr>
            <a:r>
              <a:rPr lang="en-US">
                <a:latin typeface="Calibri"/>
                <a:ea typeface="Calibri"/>
                <a:cs typeface="Calibri"/>
                <a:sym typeface="Calibri"/>
              </a:rPr>
              <a:t> </a:t>
            </a:r>
            <a:endParaRPr/>
          </a:p>
          <a:p>
            <a:pPr marL="0" marR="0" lvl="0" indent="0" algn="l" rtl="0">
              <a:lnSpc>
                <a:spcPct val="100000"/>
              </a:lnSpc>
              <a:spcBef>
                <a:spcPts val="2000"/>
              </a:spcBef>
              <a:spcAft>
                <a:spcPts val="1200"/>
              </a:spcAft>
              <a:buSzPts val="1400"/>
              <a:buNone/>
            </a:pPr>
            <a:endParaRPr/>
          </a:p>
        </p:txBody>
      </p:sp>
      <p:sp>
        <p:nvSpPr>
          <p:cNvPr id="304" name="Google Shape;304;p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1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r>
              <a:rPr lang="en-US"/>
              <a:t>This activity utilizes the </a:t>
            </a:r>
            <a:r>
              <a:rPr lang="en-US" b="1" i="1"/>
              <a:t>MO SW-PBS Classroom Expectations &amp; Rules - Planning &amp; Implementation Guide</a:t>
            </a:r>
            <a:r>
              <a:rPr lang="en-US"/>
              <a:t> Handout </a:t>
            </a:r>
            <a:endParaRPr sz="12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b="1">
                <a:latin typeface="Calibri"/>
                <a:ea typeface="Calibri"/>
                <a:cs typeface="Calibri"/>
                <a:sym typeface="Calibri"/>
              </a:rPr>
              <a:t>To Know/To Say: </a:t>
            </a:r>
            <a:r>
              <a:rPr lang="en-US">
                <a:latin typeface="Calibri"/>
                <a:ea typeface="Calibri"/>
                <a:cs typeface="Calibri"/>
                <a:sym typeface="Calibri"/>
              </a:rPr>
              <a:t> Now that you have reviewed your draft rules to ensure alignment to schoolwide expectations and OMPUA guidelines, you are ready to draft a matrix that clarifies for students which rules apply during various instructional contexts including transitions, whole group, small group and individual work time as well as when students need help. </a:t>
            </a:r>
            <a:endParaRPr>
              <a:latin typeface="Cambria"/>
              <a:ea typeface="Cambria"/>
              <a:cs typeface="Cambria"/>
              <a:sym typeface="Cambria"/>
            </a:endParaRPr>
          </a:p>
          <a:p>
            <a:pPr marL="0" marR="0" lvl="0" indent="0" algn="l" rtl="0">
              <a:lnSpc>
                <a:spcPct val="100000"/>
              </a:lnSpc>
              <a:spcBef>
                <a:spcPts val="0"/>
              </a:spcBef>
              <a:spcAft>
                <a:spcPts val="0"/>
              </a:spcAft>
              <a:buSzPts val="1400"/>
              <a:buNone/>
            </a:pPr>
            <a:endParaRPr>
              <a:latin typeface="Cambria"/>
              <a:ea typeface="Cambria"/>
              <a:cs typeface="Cambria"/>
              <a:sym typeface="Cambria"/>
            </a:endParaRPr>
          </a:p>
          <a:p>
            <a:pPr marL="0" marR="0" lvl="0" indent="0" algn="l" rtl="0">
              <a:lnSpc>
                <a:spcPct val="100000"/>
              </a:lnSpc>
              <a:spcBef>
                <a:spcPts val="0"/>
              </a:spcBef>
              <a:spcAft>
                <a:spcPts val="0"/>
              </a:spcAft>
              <a:buSzPts val="1400"/>
              <a:buNone/>
            </a:pPr>
            <a:endParaRPr/>
          </a:p>
        </p:txBody>
      </p:sp>
      <p:sp>
        <p:nvSpPr>
          <p:cNvPr id="311" name="Google Shape;311;p1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 </a:t>
            </a:r>
            <a:r>
              <a:rPr lang="en-US"/>
              <a:t> </a:t>
            </a:r>
            <a:endParaRPr/>
          </a:p>
          <a:p>
            <a:pPr marL="0" lvl="0" indent="0" algn="l" rtl="0">
              <a:lnSpc>
                <a:spcPct val="100000"/>
              </a:lnSpc>
              <a:spcBef>
                <a:spcPts val="0"/>
              </a:spcBef>
              <a:spcAft>
                <a:spcPts val="0"/>
              </a:spcAft>
              <a:buSzPts val="1400"/>
              <a:buNone/>
            </a:pPr>
            <a:r>
              <a:rPr lang="en-US" b="1"/>
              <a:t>To Know/To Say</a:t>
            </a:r>
            <a:r>
              <a:rPr lang="en-US"/>
              <a:t>: Students will have more ownership of classroom rules if they have given input on their development. This ownership will go a long way in fostering the students' sense of competence, relatedness and ultimately autonomy as they go about the daily workings of the classroom.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There are several ways to involve students including: </a:t>
            </a:r>
            <a:endParaRPr/>
          </a:p>
          <a:p>
            <a:pPr marL="457200" lvl="0" indent="-317500" algn="l" rtl="0">
              <a:lnSpc>
                <a:spcPct val="100000"/>
              </a:lnSpc>
              <a:spcBef>
                <a:spcPts val="0"/>
              </a:spcBef>
              <a:spcAft>
                <a:spcPts val="0"/>
              </a:spcAft>
              <a:buSzPts val="1400"/>
              <a:buChar char="•"/>
            </a:pPr>
            <a:r>
              <a:rPr lang="en-US"/>
              <a:t>discuss why rules are important in the classroom and community. </a:t>
            </a:r>
            <a:endParaRPr/>
          </a:p>
          <a:p>
            <a:pPr marL="457200" lvl="0" indent="-317500" algn="l" rtl="0">
              <a:lnSpc>
                <a:spcPct val="100000"/>
              </a:lnSpc>
              <a:spcBef>
                <a:spcPts val="0"/>
              </a:spcBef>
              <a:spcAft>
                <a:spcPts val="0"/>
              </a:spcAft>
              <a:buSzPts val="1400"/>
              <a:buChar char="•"/>
            </a:pPr>
            <a:r>
              <a:rPr lang="en-US"/>
              <a:t>have students make a list of rules aligned to schoolwide expectations that they believe would be helpful in the classroom.</a:t>
            </a:r>
            <a:endParaRPr/>
          </a:p>
          <a:p>
            <a:pPr marL="457200" lvl="0" indent="-317500" algn="l" rtl="0">
              <a:lnSpc>
                <a:spcPct val="100000"/>
              </a:lnSpc>
              <a:spcBef>
                <a:spcPts val="0"/>
              </a:spcBef>
              <a:spcAft>
                <a:spcPts val="0"/>
              </a:spcAft>
              <a:buSzPts val="1400"/>
              <a:buChar char="•"/>
            </a:pPr>
            <a:r>
              <a:rPr lang="en-US"/>
              <a:t>have students check all current or drafted rules for OMPUA.</a:t>
            </a:r>
            <a:endParaRPr/>
          </a:p>
          <a:p>
            <a:pPr marL="0" lvl="0" indent="0" algn="l" rtl="0">
              <a:lnSpc>
                <a:spcPct val="100000"/>
              </a:lnSpc>
              <a:spcBef>
                <a:spcPts val="0"/>
              </a:spcBef>
              <a:spcAft>
                <a:spcPts val="0"/>
              </a:spcAft>
              <a:buClr>
                <a:srgbClr val="000000"/>
              </a:buClr>
              <a:buSzPts val="1400"/>
              <a:buFont typeface="Arial"/>
              <a:buNone/>
            </a:pPr>
            <a:endParaRPr/>
          </a:p>
        </p:txBody>
      </p:sp>
      <p:sp>
        <p:nvSpPr>
          <p:cNvPr id="319" name="Google Shape;31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a:t>Possible adult engagement strategy: </a:t>
            </a:r>
            <a:r>
              <a:rPr lang="en-US"/>
              <a:t>turn and talk to a neighbor about the discussion questions; Session-wide create a poster of ideas from the turn and talk at each table. EVERYONE needs more ideas!</a:t>
            </a:r>
            <a:endParaRPr/>
          </a:p>
          <a:p>
            <a:pPr marL="0" marR="0" lvl="0" indent="0" algn="l" rtl="0">
              <a:lnSpc>
                <a:spcPct val="100000"/>
              </a:lnSpc>
              <a:spcBef>
                <a:spcPts val="0"/>
              </a:spcBef>
              <a:spcAft>
                <a:spcPts val="0"/>
              </a:spcAft>
              <a:buClr>
                <a:srgbClr val="000000"/>
              </a:buClr>
              <a:buSzPts val="1400"/>
              <a:buFont typeface="Arial"/>
              <a:buNone/>
            </a:pPr>
            <a:r>
              <a:rPr lang="en-US" b="1"/>
              <a:t>To Know and Say: </a:t>
            </a:r>
            <a:r>
              <a:rPr lang="en-US"/>
              <a:t>Engaging families in developing classroom expectations and rules can ensure that your rules are culturally responsive, relevant, and supported by the families of your students.</a:t>
            </a:r>
            <a:endParaRPr/>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Now that you have engaged student voice into your classroom rules, consider what strategies your building leadership team suggested for engaging family voice? What is your plan to share your DRAFT Classroom Expectations and Rules with your families?</a:t>
            </a:r>
            <a:endParaRPr b="0" i="0" u="none" strike="noStrike">
              <a:solidFill>
                <a:srgbClr val="000000"/>
              </a:solidFill>
              <a:latin typeface="Calibri"/>
              <a:ea typeface="Calibri"/>
              <a:cs typeface="Calibri"/>
              <a:sym typeface="Calibri"/>
            </a:endParaRPr>
          </a:p>
          <a:p>
            <a:pPr marL="457200" lvl="0" indent="-215900" algn="l" rtl="0">
              <a:lnSpc>
                <a:spcPct val="100000"/>
              </a:lnSpc>
              <a:spcBef>
                <a:spcPts val="0"/>
              </a:spcBef>
              <a:spcAft>
                <a:spcPts val="0"/>
              </a:spcAft>
              <a:buSzPts val="1200"/>
              <a:buFont typeface="Arial"/>
              <a:buChar char="•"/>
            </a:pPr>
            <a:r>
              <a:rPr lang="en-US" b="0" i="1" u="none" strike="noStrike">
                <a:solidFill>
                  <a:srgbClr val="000000"/>
                </a:solidFill>
                <a:latin typeface="Calibri"/>
                <a:ea typeface="Calibri"/>
                <a:cs typeface="Calibri"/>
                <a:sym typeface="Calibri"/>
              </a:rPr>
              <a:t>Use the </a:t>
            </a:r>
            <a:r>
              <a:rPr lang="en-US" b="1" i="1">
                <a:solidFill>
                  <a:srgbClr val="000000"/>
                </a:solidFill>
              </a:rPr>
              <a:t>MO SW-PBS Classroom Expectations &amp; Rules - Planning &amp; Implementation Guide</a:t>
            </a:r>
            <a:r>
              <a:rPr lang="en-US" b="1" i="1" u="none" strike="noStrike">
                <a:solidFill>
                  <a:srgbClr val="000000"/>
                </a:solidFill>
                <a:latin typeface="Calibri"/>
                <a:ea typeface="Calibri"/>
                <a:cs typeface="Calibri"/>
                <a:sym typeface="Calibri"/>
              </a:rPr>
              <a:t> </a:t>
            </a:r>
            <a:r>
              <a:rPr lang="en-US" b="0" i="0" u="none" strike="noStrike">
                <a:solidFill>
                  <a:srgbClr val="000000"/>
                </a:solidFill>
                <a:latin typeface="Calibri"/>
                <a:ea typeface="Calibri"/>
                <a:cs typeface="Calibri"/>
                <a:sym typeface="Calibri"/>
              </a:rPr>
              <a:t>to take notes and jot potential future plans</a:t>
            </a:r>
            <a:endParaRPr b="0" i="0" u="none" strike="noStrike">
              <a:solidFill>
                <a:srgbClr val="000000"/>
              </a:solidFill>
              <a:latin typeface="Calibri"/>
              <a:ea typeface="Calibri"/>
              <a:cs typeface="Calibri"/>
              <a:sym typeface="Calibri"/>
            </a:endParaRPr>
          </a:p>
          <a:p>
            <a:pPr marL="457200" lvl="0" indent="-139700" algn="l" rtl="0">
              <a:lnSpc>
                <a:spcPct val="100000"/>
              </a:lnSpc>
              <a:spcBef>
                <a:spcPts val="0"/>
              </a:spcBef>
              <a:spcAft>
                <a:spcPts val="0"/>
              </a:spcAft>
              <a:buSzPts val="1200"/>
              <a:buFont typeface="Arial"/>
              <a:buNone/>
            </a:pPr>
            <a:endParaRPr/>
          </a:p>
        </p:txBody>
      </p:sp>
      <p:sp>
        <p:nvSpPr>
          <p:cNvPr id="326" name="Google Shape;32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1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b="1">
                <a:latin typeface="Calibri"/>
                <a:ea typeface="Calibri"/>
                <a:cs typeface="Calibri"/>
                <a:sym typeface="Calibri"/>
              </a:rPr>
              <a:t>To Know/To Say: </a:t>
            </a:r>
            <a:r>
              <a:rPr lang="en-US">
                <a:latin typeface="Calibri"/>
                <a:ea typeface="Calibri"/>
                <a:cs typeface="Calibri"/>
                <a:sym typeface="Calibri"/>
              </a:rPr>
              <a:t> Once you have developed consistent classroom rules that follow the OMPUA guidelines and reflect stakeholder voice, it is important to use that language on a regular basis. Having the expectations and rules displayed in the classroom in a big, bold way will make it easier for YOU the classroom teacher (or a substitute) to consistently use the language.  Signs also serve as visual cues to remind students of expected behaviors in different settings. Signage should directly match the expectations and rules from the matrix and should incorporate schoolwide as well as your additional classroom rules as applicable (Option 2 or 3 from above).  </a:t>
            </a:r>
            <a:endParaRPr/>
          </a:p>
          <a:p>
            <a:pPr marL="0" marR="0" lvl="0" indent="0" algn="l" rtl="0">
              <a:lnSpc>
                <a:spcPct val="100000"/>
              </a:lnSpc>
              <a:spcBef>
                <a:spcPts val="0"/>
              </a:spcBef>
              <a:spcAft>
                <a:spcPts val="0"/>
              </a:spcAft>
              <a:buSzPts val="1400"/>
              <a:buNone/>
            </a:pPr>
            <a:r>
              <a:rPr lang="en-US">
                <a:latin typeface="Calibri"/>
                <a:ea typeface="Calibri"/>
                <a:cs typeface="Calibri"/>
                <a:sym typeface="Calibri"/>
              </a:rPr>
              <a:t>Review the following signage examples and decide if they are appropriate for your context. </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34" name="Google Shape;334;p1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b="1">
                <a:latin typeface="Calibri"/>
                <a:ea typeface="Calibri"/>
                <a:cs typeface="Calibri"/>
                <a:sym typeface="Calibri"/>
              </a:rPr>
              <a:t>To Know/To Say: </a:t>
            </a:r>
            <a:r>
              <a:rPr lang="en-US">
                <a:latin typeface="Calibri"/>
                <a:ea typeface="Calibri"/>
                <a:cs typeface="Calibri"/>
                <a:sym typeface="Calibri"/>
              </a:rPr>
              <a:t> In the final matrix, from a Secondary building,  the Rules in Red were  to be more clearly defined in OMPUA terms by the classroom teacher in language specific to the course content and classroom context. </a:t>
            </a:r>
            <a:endParaRPr/>
          </a:p>
          <a:p>
            <a:pPr marL="0" marR="0" lvl="0" indent="0" algn="l" rtl="0">
              <a:lnSpc>
                <a:spcPct val="100000"/>
              </a:lnSpc>
              <a:spcBef>
                <a:spcPts val="155"/>
              </a:spcBef>
              <a:spcAft>
                <a:spcPts val="0"/>
              </a:spcAft>
              <a:buSzPts val="1400"/>
              <a:buNone/>
            </a:pPr>
            <a:r>
              <a:rPr lang="en-US">
                <a:latin typeface="Calibri"/>
                <a:ea typeface="Calibri"/>
                <a:cs typeface="Calibri"/>
                <a:sym typeface="Calibri"/>
              </a:rPr>
              <a:t> </a:t>
            </a:r>
            <a:endParaRPr/>
          </a:p>
          <a:p>
            <a:pPr marL="0" marR="0" lvl="0" indent="0" algn="l" rtl="0">
              <a:lnSpc>
                <a:spcPct val="100000"/>
              </a:lnSpc>
              <a:spcBef>
                <a:spcPts val="155"/>
              </a:spcBef>
              <a:spcAft>
                <a:spcPts val="0"/>
              </a:spcAft>
              <a:buSzPts val="1400"/>
              <a:buNone/>
            </a:pPr>
            <a:r>
              <a:rPr lang="en-US">
                <a:latin typeface="Calibri"/>
                <a:ea typeface="Calibri"/>
                <a:cs typeface="Calibri"/>
                <a:sym typeface="Calibri"/>
              </a:rPr>
              <a:t>Make a plan to develop your classroom expectations and rules signage and note ideas on the back of your classroom matrix draft. </a:t>
            </a:r>
            <a:endParaRPr/>
          </a:p>
          <a:p>
            <a:pPr marL="0" marR="0" lvl="0" indent="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41" name="Google Shape;341;p1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1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b="1">
                <a:latin typeface="Calibri"/>
                <a:ea typeface="Calibri"/>
                <a:cs typeface="Calibri"/>
                <a:sym typeface="Calibri"/>
              </a:rPr>
              <a:t>To Know/To Say: </a:t>
            </a:r>
            <a:r>
              <a:rPr lang="en-US">
                <a:latin typeface="Calibri"/>
                <a:ea typeface="Calibri"/>
                <a:cs typeface="Calibri"/>
                <a:sym typeface="Calibri"/>
              </a:rPr>
              <a:t>We have to make sure students understand what we expect  behaviorally before we hold them accountable for meeting our expectations. If a student is behaving unexpectedly, it will be very difficult for that student—and other students—to learn.   </a:t>
            </a:r>
            <a:endParaRPr>
              <a:latin typeface="Calibri"/>
              <a:ea typeface="Calibri"/>
              <a:cs typeface="Calibri"/>
              <a:sym typeface="Calibri"/>
            </a:endParaRPr>
          </a:p>
          <a:p>
            <a:pPr marL="0" marR="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SzPts val="1400"/>
              <a:buNone/>
            </a:pPr>
            <a:r>
              <a:rPr lang="en-US"/>
              <a:t>In addition, correcting unexpected behaviors takes up valuable instructional time, so why not teach students how you want them to behave </a:t>
            </a:r>
            <a:r>
              <a:rPr lang="en-US" i="1"/>
              <a:t>before </a:t>
            </a:r>
            <a:r>
              <a:rPr lang="en-US"/>
              <a:t>there is a problem? One of the reasons students engage is unexpected behavior is that they simply do not know what the expected behaviors are. It is not just important that teachers teach hte behavior, we have ot ensure that the students have learned the behaviors! This means they need repeated exposures until we know that they know it. </a:t>
            </a:r>
            <a:r>
              <a:rPr lang="en-US">
                <a:latin typeface="Calibri"/>
                <a:ea typeface="Calibri"/>
                <a:cs typeface="Calibri"/>
                <a:sym typeface="Calibri"/>
              </a:rPr>
              <a:t> </a:t>
            </a:r>
            <a:endParaRPr>
              <a:latin typeface="Calibri"/>
              <a:ea typeface="Calibri"/>
              <a:cs typeface="Calibri"/>
              <a:sym typeface="Calibri"/>
            </a:endParaRPr>
          </a:p>
          <a:p>
            <a:pPr marL="0" marR="0" lvl="0" indent="0" algn="l" rtl="0">
              <a:lnSpc>
                <a:spcPct val="100000"/>
              </a:lnSpc>
              <a:spcBef>
                <a:spcPts val="0"/>
              </a:spcBef>
              <a:spcAft>
                <a:spcPts val="0"/>
              </a:spcAft>
              <a:buSzPts val="1400"/>
              <a:buNone/>
            </a:pPr>
            <a:endParaRPr/>
          </a:p>
          <a:p>
            <a:pPr marL="0" marR="0" lvl="0" indent="0" algn="l" rtl="0">
              <a:lnSpc>
                <a:spcPct val="115000"/>
              </a:lnSpc>
              <a:spcBef>
                <a:spcPts val="0"/>
              </a:spcBef>
              <a:spcAft>
                <a:spcPts val="0"/>
              </a:spcAft>
              <a:buSzPts val="1400"/>
              <a:buNone/>
            </a:pPr>
            <a:r>
              <a:rPr lang="en-US" i="1">
                <a:latin typeface="Calibri"/>
                <a:ea typeface="Calibri"/>
                <a:cs typeface="Calibri"/>
                <a:sym typeface="Calibri"/>
              </a:rPr>
              <a:t>Research continues to demonstrate that teaching rules and routines to students at the beginning of the year and enforcing them consistently across time increases student academic achievement and task engagement.</a:t>
            </a:r>
            <a:endParaRPr>
              <a:latin typeface="Cambria"/>
              <a:ea typeface="Cambria"/>
              <a:cs typeface="Cambria"/>
              <a:sym typeface="Cambria"/>
            </a:endParaRPr>
          </a:p>
          <a:p>
            <a:pPr marL="0" marR="0" lvl="0" indent="0" algn="l" rtl="0">
              <a:lnSpc>
                <a:spcPct val="115000"/>
              </a:lnSpc>
              <a:spcBef>
                <a:spcPts val="0"/>
              </a:spcBef>
              <a:spcAft>
                <a:spcPts val="0"/>
              </a:spcAft>
              <a:buClr>
                <a:srgbClr val="000000"/>
              </a:buClr>
              <a:buSzPts val="1400"/>
              <a:buFont typeface="Arial"/>
              <a:buNone/>
            </a:pPr>
            <a:r>
              <a:rPr lang="en-US">
                <a:latin typeface="Calibri"/>
                <a:ea typeface="Calibri"/>
                <a:cs typeface="Calibri"/>
                <a:sym typeface="Calibri"/>
              </a:rPr>
              <a:t>Remember, as you plan to teach behavioral expectations to be efficient and effective and plan to intertwine academic and behavior instruction,  rather than deliver them as separate systems in the classroom. </a:t>
            </a:r>
            <a:endParaRPr>
              <a:latin typeface="Cambria"/>
              <a:ea typeface="Cambria"/>
              <a:cs typeface="Cambria"/>
              <a:sym typeface="Cambria"/>
            </a:endParaRPr>
          </a:p>
          <a:p>
            <a:pPr marL="0" marR="0" lvl="0" indent="0" algn="l" rtl="0">
              <a:lnSpc>
                <a:spcPct val="115000"/>
              </a:lnSpc>
              <a:spcBef>
                <a:spcPts val="0"/>
              </a:spcBef>
              <a:spcAft>
                <a:spcPts val="0"/>
              </a:spcAft>
              <a:buSzPts val="1400"/>
              <a:buNone/>
            </a:pPr>
            <a:endParaRPr>
              <a:latin typeface="Cambria"/>
              <a:ea typeface="Cambria"/>
              <a:cs typeface="Cambria"/>
              <a:sym typeface="Cambria"/>
            </a:endParaRPr>
          </a:p>
        </p:txBody>
      </p:sp>
      <p:sp>
        <p:nvSpPr>
          <p:cNvPr id="348" name="Google Shape;348;p1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dd7ef4b70c_0_4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g3dd7ef4b70c_0_4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r>
              <a:rPr lang="en-US"/>
              <a:t>Complete Step 4 on the </a:t>
            </a:r>
            <a:r>
              <a:rPr lang="en-US" b="1" i="1"/>
              <a:t>MO SW-PBS Classroom Expectations &amp; Rules - Planning &amp; Implementation Guide</a:t>
            </a:r>
            <a:r>
              <a:rPr lang="en-US"/>
              <a:t> handout </a:t>
            </a:r>
            <a:endParaRPr/>
          </a:p>
          <a:p>
            <a:pPr marL="0" marR="0" lvl="0" indent="0" algn="l" rtl="0">
              <a:lnSpc>
                <a:spcPct val="107000"/>
              </a:lnSpc>
              <a:spcBef>
                <a:spcPts val="0"/>
              </a:spcBef>
              <a:spcAft>
                <a:spcPts val="0"/>
              </a:spcAft>
              <a:buSzPts val="1400"/>
              <a:buNone/>
            </a:pPr>
            <a:r>
              <a:rPr lang="en-US" b="1"/>
              <a:t>To Know/To Say: </a:t>
            </a:r>
            <a:r>
              <a:rPr lang="en-US" i="0">
                <a:solidFill>
                  <a:srgbClr val="000000"/>
                </a:solidFill>
                <a:latin typeface="Calibri"/>
                <a:ea typeface="Calibri"/>
                <a:cs typeface="Calibri"/>
                <a:sym typeface="Calibri"/>
              </a:rPr>
              <a:t>Take a moment to jot down your thoughts for developing a teaching plan for your classroom expectations and rules on the Classroom Expectation and Rules - Development prompts worksheet. </a:t>
            </a:r>
            <a:endParaRPr i="0">
              <a:latin typeface="Calibri"/>
              <a:ea typeface="Calibri"/>
              <a:cs typeface="Calibri"/>
              <a:sym typeface="Calibri"/>
            </a:endParaRPr>
          </a:p>
          <a:p>
            <a:pPr marL="0" marR="0" lvl="0" indent="0" algn="l" rtl="0">
              <a:lnSpc>
                <a:spcPct val="107000"/>
              </a:lnSpc>
              <a:spcBef>
                <a:spcPts val="800"/>
              </a:spcBef>
              <a:spcAft>
                <a:spcPts val="0"/>
              </a:spcAft>
              <a:buSzPts val="1400"/>
              <a:buNone/>
            </a:pPr>
            <a:r>
              <a:rPr lang="en-US" i="0">
                <a:latin typeface="Calibri"/>
                <a:ea typeface="Calibri"/>
                <a:cs typeface="Calibri"/>
                <a:sym typeface="Calibri"/>
              </a:rPr>
              <a:t> </a:t>
            </a:r>
            <a:endParaRPr/>
          </a:p>
          <a:p>
            <a:pPr marL="0" marR="0" lvl="0" indent="0" algn="l" rtl="0">
              <a:lnSpc>
                <a:spcPct val="100000"/>
              </a:lnSpc>
              <a:spcBef>
                <a:spcPts val="2000"/>
              </a:spcBef>
              <a:spcAft>
                <a:spcPts val="1200"/>
              </a:spcAft>
              <a:buSzPts val="1400"/>
              <a:buNone/>
            </a:pPr>
            <a:endParaRPr/>
          </a:p>
        </p:txBody>
      </p:sp>
      <p:sp>
        <p:nvSpPr>
          <p:cNvPr id="355" name="Google Shape;355;g3dd7ef4b70c_0_4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1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b="1">
                <a:latin typeface="Calibri"/>
                <a:ea typeface="Calibri"/>
                <a:cs typeface="Calibri"/>
                <a:sym typeface="Calibri"/>
              </a:rPr>
              <a:t>To Know/To Say: </a:t>
            </a:r>
            <a:r>
              <a:rPr lang="en-US">
                <a:latin typeface="Calibri"/>
                <a:ea typeface="Calibri"/>
                <a:cs typeface="Calibri"/>
                <a:sym typeface="Calibri"/>
              </a:rPr>
              <a:t>Here is a suggested schedule for teaching your rules.  </a:t>
            </a:r>
            <a:endParaRPr>
              <a:latin typeface="Cambria"/>
              <a:ea typeface="Cambria"/>
              <a:cs typeface="Cambria"/>
              <a:sym typeface="Cambria"/>
            </a:endParaRPr>
          </a:p>
          <a:p>
            <a:pPr marL="342900" marR="0" lvl="0" indent="-330200" algn="l" rtl="0">
              <a:lnSpc>
                <a:spcPct val="100000"/>
              </a:lnSpc>
              <a:spcBef>
                <a:spcPts val="0"/>
              </a:spcBef>
              <a:spcAft>
                <a:spcPts val="0"/>
              </a:spcAft>
              <a:buSzPts val="1200"/>
              <a:buFont typeface="Arial"/>
              <a:buChar char="●"/>
            </a:pPr>
            <a:r>
              <a:rPr lang="en-US">
                <a:latin typeface="Calibri"/>
                <a:ea typeface="Calibri"/>
                <a:cs typeface="Calibri"/>
                <a:sym typeface="Calibri"/>
              </a:rPr>
              <a:t>Directly teach and prompt classroom rules daily during the first week of school, </a:t>
            </a:r>
            <a:endParaRPr>
              <a:latin typeface="Noto Sans Symbols"/>
              <a:ea typeface="Noto Sans Symbols"/>
              <a:cs typeface="Noto Sans Symbols"/>
              <a:sym typeface="Noto Sans Symbols"/>
            </a:endParaRPr>
          </a:p>
          <a:p>
            <a:pPr marL="342900" marR="0" lvl="0" indent="-330200" algn="l" rtl="0">
              <a:lnSpc>
                <a:spcPct val="100000"/>
              </a:lnSpc>
              <a:spcBef>
                <a:spcPts val="0"/>
              </a:spcBef>
              <a:spcAft>
                <a:spcPts val="0"/>
              </a:spcAft>
              <a:buSzPts val="1200"/>
              <a:buFont typeface="Arial"/>
              <a:buChar char="●"/>
            </a:pPr>
            <a:r>
              <a:rPr lang="en-US">
                <a:latin typeface="Calibri"/>
                <a:ea typeface="Calibri"/>
                <a:cs typeface="Calibri"/>
                <a:sym typeface="Calibri"/>
              </a:rPr>
              <a:t>Then review the rules 2-3 times per week during the first grading period (quarter or trimester). </a:t>
            </a:r>
            <a:endParaRPr>
              <a:latin typeface="Noto Sans Symbols"/>
              <a:ea typeface="Noto Sans Symbols"/>
              <a:cs typeface="Noto Sans Symbols"/>
              <a:sym typeface="Noto Sans Symbols"/>
            </a:endParaRPr>
          </a:p>
          <a:p>
            <a:pPr marL="742950" marR="0" lvl="1" indent="-273050" algn="l" rtl="0">
              <a:lnSpc>
                <a:spcPct val="100000"/>
              </a:lnSpc>
              <a:spcBef>
                <a:spcPts val="0"/>
              </a:spcBef>
              <a:spcAft>
                <a:spcPts val="0"/>
              </a:spcAft>
              <a:buSzPts val="1200"/>
              <a:buFont typeface="Courier New"/>
              <a:buChar char="o"/>
            </a:pPr>
            <a:r>
              <a:rPr lang="en-US">
                <a:latin typeface="Calibri"/>
                <a:ea typeface="Calibri"/>
                <a:cs typeface="Calibri"/>
                <a:sym typeface="Calibri"/>
              </a:rPr>
              <a:t>This provides students with multiple opportunities for review and practice.  Along with practice opportunities it is important to continue providing frequent reinforcement and acknowledgement when rules are followed.  </a:t>
            </a:r>
            <a:endParaRPr>
              <a:latin typeface="Courier New"/>
              <a:ea typeface="Courier New"/>
              <a:cs typeface="Courier New"/>
              <a:sym typeface="Courier New"/>
            </a:endParaRPr>
          </a:p>
          <a:p>
            <a:pPr marL="742950" marR="0" lvl="1" indent="-273050" algn="l" rtl="0">
              <a:lnSpc>
                <a:spcPct val="100000"/>
              </a:lnSpc>
              <a:spcBef>
                <a:spcPts val="0"/>
              </a:spcBef>
              <a:spcAft>
                <a:spcPts val="0"/>
              </a:spcAft>
              <a:buSzPts val="1200"/>
              <a:buFont typeface="Courier New"/>
              <a:buChar char="o"/>
            </a:pPr>
            <a:r>
              <a:rPr lang="en-US">
                <a:latin typeface="Calibri"/>
                <a:ea typeface="Calibri"/>
                <a:cs typeface="Calibri"/>
                <a:sym typeface="Calibri"/>
              </a:rPr>
              <a:t>Examples for practice with older students includes oral review during the first or last few minutes of class; surprise quizzes about rules for extra credit points; or dividing students into teams, asking questions about rules and awarding team points for correct answers.</a:t>
            </a:r>
            <a:endParaRPr>
              <a:latin typeface="Courier New"/>
              <a:ea typeface="Courier New"/>
              <a:cs typeface="Courier New"/>
              <a:sym typeface="Courier New"/>
            </a:endParaRPr>
          </a:p>
          <a:p>
            <a:pPr marL="742950" marR="0" lvl="1" indent="-273050" algn="l" rtl="0">
              <a:lnSpc>
                <a:spcPct val="115000"/>
              </a:lnSpc>
              <a:spcBef>
                <a:spcPts val="0"/>
              </a:spcBef>
              <a:spcAft>
                <a:spcPts val="0"/>
              </a:spcAft>
              <a:buSzPts val="1200"/>
              <a:buFont typeface="Courier New"/>
              <a:buChar char="o"/>
            </a:pPr>
            <a:r>
              <a:rPr lang="en-US">
                <a:latin typeface="Calibri"/>
                <a:ea typeface="Calibri"/>
                <a:cs typeface="Calibri"/>
                <a:sym typeface="Calibri"/>
              </a:rPr>
              <a:t>For younger students provide meta cognitive or “thinking out loud” narration as students demonstrate the classroom expected behavior and rules</a:t>
            </a:r>
            <a:r>
              <a:rPr lang="en-US"/>
              <a:t>.</a:t>
            </a:r>
            <a:endParaRPr>
              <a:latin typeface="Courier New"/>
              <a:ea typeface="Courier New"/>
              <a:cs typeface="Courier New"/>
              <a:sym typeface="Courier New"/>
            </a:endParaRPr>
          </a:p>
          <a:p>
            <a:pPr marL="742950" marR="0" lvl="1" indent="-273050" algn="l" rtl="0">
              <a:lnSpc>
                <a:spcPct val="100000"/>
              </a:lnSpc>
              <a:spcBef>
                <a:spcPts val="0"/>
              </a:spcBef>
              <a:spcAft>
                <a:spcPts val="0"/>
              </a:spcAft>
              <a:buSzPts val="1200"/>
              <a:buFont typeface="Courier New"/>
              <a:buChar char="o"/>
            </a:pPr>
            <a:r>
              <a:rPr lang="en-US">
                <a:latin typeface="Calibri"/>
                <a:ea typeface="Calibri"/>
                <a:cs typeface="Calibri"/>
                <a:sym typeface="Calibri"/>
              </a:rPr>
              <a:t>Just as we do with an academic task we continue to teach, review, practice and acknowledge success on behavioral tasks – which include following classroom rules.</a:t>
            </a:r>
            <a:endParaRPr>
              <a:latin typeface="Courier New"/>
              <a:ea typeface="Courier New"/>
              <a:cs typeface="Courier New"/>
              <a:sym typeface="Courier New"/>
            </a:endParaRPr>
          </a:p>
          <a:p>
            <a:pPr marL="342900" marR="0" lvl="0" indent="-330200" algn="l" rtl="0">
              <a:lnSpc>
                <a:spcPct val="100000"/>
              </a:lnSpc>
              <a:spcBef>
                <a:spcPts val="0"/>
              </a:spcBef>
              <a:spcAft>
                <a:spcPts val="0"/>
              </a:spcAft>
              <a:buSzPts val="1200"/>
              <a:buFont typeface="Arial"/>
              <a:buChar char="●"/>
            </a:pPr>
            <a:r>
              <a:rPr lang="en-US" i="1">
                <a:latin typeface="Calibri"/>
                <a:ea typeface="Calibri"/>
                <a:cs typeface="Calibri"/>
                <a:sym typeface="Calibri"/>
              </a:rPr>
              <a:t>Plan on BOOSTER teaching, prompting and reviewing after planned and unplanned breaks in school (e.g. winter break, snow days, etc.)</a:t>
            </a:r>
            <a:endParaRPr>
              <a:latin typeface="Noto Sans Symbols"/>
              <a:ea typeface="Noto Sans Symbols"/>
              <a:cs typeface="Noto Sans Symbols"/>
              <a:sym typeface="Noto Sans Symbols"/>
            </a:endParaRPr>
          </a:p>
          <a:p>
            <a:pPr marL="0" marR="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SzPts val="1400"/>
              <a:buNone/>
            </a:pPr>
            <a:r>
              <a:rPr lang="en-US" b="0" i="1" u="none" strike="noStrike">
                <a:solidFill>
                  <a:srgbClr val="000000"/>
                </a:solidFill>
                <a:latin typeface="Calibri"/>
                <a:ea typeface="Calibri"/>
                <a:cs typeface="Calibri"/>
                <a:sym typeface="Calibri"/>
              </a:rPr>
              <a:t>Use the </a:t>
            </a:r>
            <a:r>
              <a:rPr lang="en-US" b="1" i="1">
                <a:solidFill>
                  <a:srgbClr val="000000"/>
                </a:solidFill>
              </a:rPr>
              <a:t>MO SW-PBS Classroom Expectations &amp; Rules - Planning &amp; Implementation Guide</a:t>
            </a:r>
            <a:r>
              <a:rPr lang="en-US" b="1" i="1" u="none" strike="noStrike">
                <a:solidFill>
                  <a:srgbClr val="000000"/>
                </a:solidFill>
                <a:latin typeface="Calibri"/>
                <a:ea typeface="Calibri"/>
                <a:cs typeface="Calibri"/>
                <a:sym typeface="Calibri"/>
              </a:rPr>
              <a:t> </a:t>
            </a:r>
            <a:r>
              <a:rPr lang="en-US" b="0" i="0" u="none" strike="noStrike">
                <a:solidFill>
                  <a:srgbClr val="000000"/>
                </a:solidFill>
                <a:latin typeface="Calibri"/>
                <a:ea typeface="Calibri"/>
                <a:cs typeface="Calibri"/>
                <a:sym typeface="Calibri"/>
              </a:rPr>
              <a:t>to take notes and jot potential future plans.</a:t>
            </a:r>
            <a:endParaRPr/>
          </a:p>
          <a:p>
            <a:pPr marL="0" marR="0" lvl="0" indent="0" algn="l" rtl="0">
              <a:lnSpc>
                <a:spcPct val="100000"/>
              </a:lnSpc>
              <a:spcBef>
                <a:spcPts val="0"/>
              </a:spcBef>
              <a:spcAft>
                <a:spcPts val="0"/>
              </a:spcAft>
              <a:buSzPts val="1400"/>
              <a:buNone/>
            </a:pPr>
            <a:endParaRPr/>
          </a:p>
        </p:txBody>
      </p:sp>
      <p:sp>
        <p:nvSpPr>
          <p:cNvPr id="363" name="Google Shape;363;p1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1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marR="0" lvl="0" indent="0" algn="l" rtl="0">
              <a:lnSpc>
                <a:spcPct val="107000"/>
              </a:lnSpc>
              <a:spcBef>
                <a:spcPts val="0"/>
              </a:spcBef>
              <a:spcAft>
                <a:spcPts val="0"/>
              </a:spcAft>
              <a:buSzPts val="1400"/>
              <a:buNone/>
            </a:pPr>
            <a:r>
              <a:rPr lang="en-US" b="1"/>
              <a:t>To Know/To Say: </a:t>
            </a:r>
            <a:r>
              <a:rPr lang="en-US" i="0">
                <a:solidFill>
                  <a:srgbClr val="000000"/>
                </a:solidFill>
                <a:latin typeface="Calibri"/>
                <a:ea typeface="Calibri"/>
                <a:cs typeface="Calibri"/>
                <a:sym typeface="Calibri"/>
              </a:rPr>
              <a:t>Take a moment to jot down your thoughts for developing a teaching plan for your classroom expectations and rules on the Classroom Expectation and Rules - Development prompts worksheet. </a:t>
            </a:r>
            <a:endParaRPr i="0">
              <a:latin typeface="Calibri"/>
              <a:ea typeface="Calibri"/>
              <a:cs typeface="Calibri"/>
              <a:sym typeface="Calibri"/>
            </a:endParaRPr>
          </a:p>
          <a:p>
            <a:pPr marL="0" marR="0" lvl="0" indent="0" algn="l" rtl="0">
              <a:lnSpc>
                <a:spcPct val="107000"/>
              </a:lnSpc>
              <a:spcBef>
                <a:spcPts val="800"/>
              </a:spcBef>
              <a:spcAft>
                <a:spcPts val="0"/>
              </a:spcAft>
              <a:buSzPts val="1400"/>
              <a:buNone/>
            </a:pPr>
            <a:r>
              <a:rPr lang="en-US" i="0">
                <a:latin typeface="Calibri"/>
                <a:ea typeface="Calibri"/>
                <a:cs typeface="Calibri"/>
                <a:sym typeface="Calibri"/>
              </a:rPr>
              <a:t> </a:t>
            </a:r>
            <a:endParaRPr/>
          </a:p>
          <a:p>
            <a:pPr marL="0" marR="0" lvl="0" indent="0" algn="l" rtl="0">
              <a:lnSpc>
                <a:spcPct val="100000"/>
              </a:lnSpc>
              <a:spcBef>
                <a:spcPts val="2000"/>
              </a:spcBef>
              <a:spcAft>
                <a:spcPts val="1200"/>
              </a:spcAft>
              <a:buSzPts val="1400"/>
              <a:buNone/>
            </a:pPr>
            <a:endParaRPr/>
          </a:p>
        </p:txBody>
      </p:sp>
      <p:sp>
        <p:nvSpPr>
          <p:cNvPr id="370" name="Google Shape;370;p1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endParaRPr/>
          </a:p>
          <a:p>
            <a:pPr marL="0" lvl="0" indent="0" algn="l" rtl="0">
              <a:spcBef>
                <a:spcPts val="0"/>
              </a:spcBef>
              <a:spcAft>
                <a:spcPts val="0"/>
              </a:spcAft>
              <a:buClr>
                <a:schemeClr val="dk1"/>
              </a:buClr>
              <a:buSzPts val="1400"/>
              <a:buFont typeface="Arial"/>
              <a:buNone/>
            </a:pPr>
            <a:r>
              <a:rPr lang="en-US" b="1"/>
              <a:t>To Know/To Say: </a:t>
            </a:r>
            <a:r>
              <a:rPr lang="en-US"/>
              <a:t>While teaching the expectations and rules is a critical step, teachers should also plan to use pre-correction to reduce learning errors. Pre-Correcting is a strategy to remind students of expected behaviors or rules BEFORE they are to be used by the students, especially for rules that students sometimes  do not follow correctly. </a:t>
            </a:r>
            <a:endParaRPr/>
          </a:p>
          <a:p>
            <a:pPr marL="0" lvl="0" indent="0" algn="l" rtl="0">
              <a:spcBef>
                <a:spcPts val="0"/>
              </a:spcBef>
              <a:spcAft>
                <a:spcPts val="0"/>
              </a:spcAft>
              <a:buSzPts val="1400"/>
              <a:buNone/>
            </a:pPr>
            <a:endParaRPr/>
          </a:p>
          <a:p>
            <a:pPr marL="0" lvl="0" indent="0" algn="l" rtl="0">
              <a:spcBef>
                <a:spcPts val="0"/>
              </a:spcBef>
              <a:spcAft>
                <a:spcPts val="0"/>
              </a:spcAft>
              <a:buSzPts val="1400"/>
              <a:buNone/>
            </a:pPr>
            <a:r>
              <a:rPr lang="en-US"/>
              <a:t>For instance, a teacher might say, “When I call your name it will be your turn to stow your reading materials, get your lunch from your backpack if you brought it  and then stand on your line spot, facing forward, with your voice at a zero.”</a:t>
            </a:r>
            <a:endParaRPr/>
          </a:p>
          <a:p>
            <a:pPr marL="0" lvl="0" indent="0" algn="l" rtl="0">
              <a:spcBef>
                <a:spcPts val="0"/>
              </a:spcBef>
              <a:spcAft>
                <a:spcPts val="0"/>
              </a:spcAft>
              <a:buClr>
                <a:srgbClr val="000000"/>
              </a:buClr>
              <a:buSzPts val="1400"/>
              <a:buFont typeface="Arial"/>
              <a:buNone/>
            </a:pPr>
            <a:br>
              <a:rPr lang="en-US"/>
            </a:br>
            <a:endParaRPr/>
          </a:p>
        </p:txBody>
      </p:sp>
      <p:sp>
        <p:nvSpPr>
          <p:cNvPr id="378" name="Google Shape;37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t>Trainer Notes:  </a:t>
            </a:r>
            <a:endParaRPr/>
          </a:p>
          <a:p>
            <a:pPr marL="0" lvl="0" indent="0" algn="l" rtl="0">
              <a:spcBef>
                <a:spcPts val="0"/>
              </a:spcBef>
              <a:spcAft>
                <a:spcPts val="0"/>
              </a:spcAft>
              <a:buSzPts val="1400"/>
              <a:buNone/>
            </a:pPr>
            <a:r>
              <a:rPr lang="en-US"/>
              <a:t>To Know/To Say: A teacher in a secondary classroom might say, “Heads up everyone, you have 3 more minutes to complete your lab notes for today. When the timer rings, you will need to submit your notebook, work with your lab partner to return your experiment materials in the designated containers, and get your  backpacks and other materials ready to move to your final class of the day.” </a:t>
            </a:r>
            <a:endParaRPr/>
          </a:p>
          <a:p>
            <a:pPr marL="0" lvl="0" indent="0" algn="l" rtl="0">
              <a:spcBef>
                <a:spcPts val="0"/>
              </a:spcBef>
              <a:spcAft>
                <a:spcPts val="0"/>
              </a:spcAft>
              <a:buSzPts val="1400"/>
              <a:buNone/>
            </a:pPr>
            <a:endParaRPr/>
          </a:p>
          <a:p>
            <a:pPr marL="0" lvl="0" indent="0" algn="l" rtl="0">
              <a:spcBef>
                <a:spcPts val="0"/>
              </a:spcBef>
              <a:spcAft>
                <a:spcPts val="0"/>
              </a:spcAft>
              <a:buSzPts val="1400"/>
              <a:buNone/>
            </a:pPr>
            <a:r>
              <a:rPr lang="en-US"/>
              <a:t>What rules or transitions are typically ones that you find you are frequently correcting in your classroom? How can you use pre-correction to remind students of the expectation or rule, right before they would need to demonstrate it to increase their rule following behavior? </a:t>
            </a:r>
            <a:endParaRPr/>
          </a:p>
          <a:p>
            <a:pPr marL="0" lvl="0" indent="0" algn="l" rtl="0">
              <a:spcBef>
                <a:spcPts val="0"/>
              </a:spcBef>
              <a:spcAft>
                <a:spcPts val="0"/>
              </a:spcAft>
              <a:buSzPts val="1400"/>
              <a:buNone/>
            </a:pPr>
            <a:endParaRPr/>
          </a:p>
          <a:p>
            <a:pPr marL="0" lvl="0" indent="0" algn="l" rtl="0">
              <a:spcBef>
                <a:spcPts val="0"/>
              </a:spcBef>
              <a:spcAft>
                <a:spcPts val="0"/>
              </a:spcAft>
              <a:buSzPts val="1400"/>
              <a:buNone/>
            </a:pPr>
            <a:r>
              <a:rPr lang="en-US"/>
              <a:t>Take a moment to jot down your thoughts regarding necessary times for Pre-correction using the prompts on the </a:t>
            </a:r>
            <a:r>
              <a:rPr lang="en-US" b="1" i="1"/>
              <a:t>MO SW-PBS Classroom Expectations &amp; Rules - Planning &amp; Implementation Guide</a:t>
            </a:r>
            <a:r>
              <a:rPr lang="en-US"/>
              <a:t>.</a:t>
            </a:r>
            <a:br>
              <a:rPr lang="en-US"/>
            </a:br>
            <a:endParaRPr/>
          </a:p>
        </p:txBody>
      </p:sp>
      <p:sp>
        <p:nvSpPr>
          <p:cNvPr id="386" name="Google Shape;38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dd7ef4b70c_1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g3dd7ef4b70c_1_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t>Just as with new academic skills, children learn from feedback. Feedback includes specific positive feedback as well as error corrections. Specific positive feedback provides the student with reinforcement, so you should strive to provide positive feedback at a high frequency, and at  higher rates than you provide error corrections. We typically recommend striving for at least a 4:1 positive to corrective ratio.</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100"/>
              <a:buFont typeface="Arial"/>
              <a:buNone/>
            </a:pPr>
            <a:r>
              <a:rPr lang="en-US"/>
              <a:t>That said, students need to know when they are making behavioral errors so they will not become fluent in the incorrect behaviors. When correcting behavioral errors it is critical that we do so in the same calm, dispassionate tone that we use when correcting academic errors. When you observe a students making behavior errors, simply restate the behavior expectation, then gives specific positive feedback immediately when you observe the student demonstrating the expected behavior.</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US"/>
              <a:t>A simple way to monitor the frequency of specific positive feedback is to use a cheap golf stroke counter. Every time you give a student specific positive feedback, click the counter.</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US"/>
              <a:t>A simple way to monitor the ratio of specific positive feedback to corrective feedback is to keep four quarters and a penny in your right pocket. Every time you give specific positive feedback, move a quarter to your left pocket. Every time you give corrective feedback, move the penny. Try to have all quarters in your left pocket before giving your second corrective feedback. </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US"/>
              <a:t>How can you monitor your ratio of positive to corrective feedback?</a:t>
            </a:r>
            <a:endParaRPr/>
          </a:p>
        </p:txBody>
      </p:sp>
      <p:sp>
        <p:nvSpPr>
          <p:cNvPr id="394" name="Google Shape;394;g3dd7ef4b70c_1_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1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marR="0" lvl="0" indent="0" algn="l" rtl="0">
              <a:lnSpc>
                <a:spcPct val="107000"/>
              </a:lnSpc>
              <a:spcBef>
                <a:spcPts val="0"/>
              </a:spcBef>
              <a:spcAft>
                <a:spcPts val="0"/>
              </a:spcAft>
              <a:buSzPts val="1400"/>
              <a:buNone/>
            </a:pPr>
            <a:r>
              <a:rPr lang="en-US" b="1"/>
              <a:t>To Know/To Say: </a:t>
            </a:r>
            <a:r>
              <a:rPr lang="en-US"/>
              <a:t>Use the </a:t>
            </a:r>
            <a:r>
              <a:rPr lang="en-US" b="1" i="1"/>
              <a:t>MO SW-PBS Classroom Expectations &amp; Rules - Planning &amp; Implementation Guide</a:t>
            </a:r>
            <a:r>
              <a:rPr lang="en-US" i="1">
                <a:solidFill>
                  <a:srgbClr val="000000"/>
                </a:solidFill>
              </a:rPr>
              <a:t> </a:t>
            </a:r>
            <a:r>
              <a:rPr lang="en-US" i="0">
                <a:solidFill>
                  <a:srgbClr val="000000"/>
                </a:solidFill>
                <a:latin typeface="Calibri"/>
                <a:ea typeface="Calibri"/>
                <a:cs typeface="Calibri"/>
                <a:sym typeface="Calibri"/>
              </a:rPr>
              <a:t>to jot down your thoughts for developing a feedback plan for your classroom expectations and rules on the Classroom Expectation and Rules </a:t>
            </a:r>
            <a:endParaRPr i="0">
              <a:latin typeface="Calibri"/>
              <a:ea typeface="Calibri"/>
              <a:cs typeface="Calibri"/>
              <a:sym typeface="Calibri"/>
            </a:endParaRPr>
          </a:p>
          <a:p>
            <a:pPr marL="0" marR="0" lvl="0" indent="0" algn="l" rtl="0">
              <a:lnSpc>
                <a:spcPct val="107000"/>
              </a:lnSpc>
              <a:spcBef>
                <a:spcPts val="800"/>
              </a:spcBef>
              <a:spcAft>
                <a:spcPts val="0"/>
              </a:spcAft>
              <a:buSzPts val="1400"/>
              <a:buNone/>
            </a:pPr>
            <a:r>
              <a:rPr lang="en-US" i="0">
                <a:latin typeface="Calibri"/>
                <a:ea typeface="Calibri"/>
                <a:cs typeface="Calibri"/>
                <a:sym typeface="Calibri"/>
              </a:rPr>
              <a:t> </a:t>
            </a:r>
            <a:endParaRPr/>
          </a:p>
          <a:p>
            <a:pPr marL="0" marR="0" lvl="0" indent="0" algn="l" rtl="0">
              <a:lnSpc>
                <a:spcPct val="100000"/>
              </a:lnSpc>
              <a:spcBef>
                <a:spcPts val="2000"/>
              </a:spcBef>
              <a:spcAft>
                <a:spcPts val="1200"/>
              </a:spcAft>
              <a:buSzPts val="1400"/>
              <a:buNone/>
            </a:pPr>
            <a:endParaRPr/>
          </a:p>
        </p:txBody>
      </p:sp>
      <p:sp>
        <p:nvSpPr>
          <p:cNvPr id="401" name="Google Shape;401;p1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9:notes"/>
          <p:cNvSpPr>
            <a:spLocks noGrp="1" noRot="1" noChangeAspect="1"/>
          </p:cNvSpPr>
          <p:nvPr>
            <p:ph type="sldImg" idx="2"/>
          </p:nvPr>
        </p:nvSpPr>
        <p:spPr>
          <a:xfrm>
            <a:off x="685800" y="4572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29:notes"/>
          <p:cNvSpPr txBox="1">
            <a:spLocks noGrp="1"/>
          </p:cNvSpPr>
          <p:nvPr>
            <p:ph type="body" idx="1"/>
          </p:nvPr>
        </p:nvSpPr>
        <p:spPr>
          <a:xfrm>
            <a:off x="428625" y="3929063"/>
            <a:ext cx="6000749" cy="46434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endParaRPr b="0">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b="1">
                <a:latin typeface="Calibri"/>
                <a:ea typeface="Calibri"/>
                <a:cs typeface="Calibri"/>
                <a:sym typeface="Calibri"/>
              </a:rPr>
              <a:t>To Know/To Say: </a:t>
            </a:r>
            <a:r>
              <a:rPr lang="en-US">
                <a:latin typeface="Calibri"/>
                <a:ea typeface="Calibri"/>
                <a:cs typeface="Calibri"/>
                <a:sym typeface="Calibri"/>
              </a:rPr>
              <a:t>During this lesson </a:t>
            </a:r>
            <a:r>
              <a:rPr lang="en-US" b="1"/>
              <a:t>you </a:t>
            </a:r>
            <a:r>
              <a:rPr lang="en-US">
                <a:latin typeface="Calibri"/>
                <a:ea typeface="Calibri"/>
                <a:cs typeface="Calibri"/>
                <a:sym typeface="Calibri"/>
              </a:rPr>
              <a:t>learned:</a:t>
            </a:r>
            <a:endParaRPr/>
          </a:p>
          <a:p>
            <a:pPr marL="342900" marR="0" lvl="0" indent="-330200" algn="l" rtl="0">
              <a:lnSpc>
                <a:spcPct val="100000"/>
              </a:lnSpc>
              <a:spcBef>
                <a:spcPts val="0"/>
              </a:spcBef>
              <a:spcAft>
                <a:spcPts val="0"/>
              </a:spcAft>
              <a:buSzPts val="1200"/>
              <a:buFont typeface="Arial"/>
              <a:buChar char="●"/>
            </a:pPr>
            <a:r>
              <a:rPr lang="en-US"/>
              <a:t>your </a:t>
            </a:r>
            <a:r>
              <a:rPr lang="en-US" u="none" strike="noStrike">
                <a:latin typeface="Calibri"/>
                <a:ea typeface="Calibri"/>
                <a:cs typeface="Calibri"/>
                <a:sym typeface="Calibri"/>
              </a:rPr>
              <a:t>classroom expectations </a:t>
            </a:r>
            <a:r>
              <a:rPr lang="en-US"/>
              <a:t>should align with </a:t>
            </a:r>
            <a:r>
              <a:rPr lang="en-US" u="none" strike="noStrike">
                <a:latin typeface="Calibri"/>
                <a:ea typeface="Calibri"/>
                <a:cs typeface="Calibri"/>
                <a:sym typeface="Calibri"/>
              </a:rPr>
              <a:t>school /district expectations. </a:t>
            </a:r>
            <a:endParaRPr/>
          </a:p>
          <a:p>
            <a:pPr marL="342900" marR="0" lvl="0" indent="-330200" algn="l" rtl="0">
              <a:lnSpc>
                <a:spcPct val="100000"/>
              </a:lnSpc>
              <a:spcBef>
                <a:spcPts val="0"/>
              </a:spcBef>
              <a:spcAft>
                <a:spcPts val="0"/>
              </a:spcAft>
              <a:buSzPts val="1200"/>
              <a:buFont typeface="Arial"/>
              <a:buChar char="●"/>
            </a:pPr>
            <a:r>
              <a:rPr lang="en-US" u="none" strike="noStrike">
                <a:latin typeface="Calibri"/>
                <a:ea typeface="Calibri"/>
                <a:cs typeface="Calibri"/>
                <a:sym typeface="Calibri"/>
              </a:rPr>
              <a:t>classroom rules are the behaviors that demonstrate the specific criteria for meeting expectations.</a:t>
            </a:r>
            <a:endParaRPr/>
          </a:p>
          <a:p>
            <a:pPr marL="342900" marR="0" lvl="0" indent="-330200" algn="l" rtl="0">
              <a:lnSpc>
                <a:spcPct val="100000"/>
              </a:lnSpc>
              <a:spcBef>
                <a:spcPts val="0"/>
              </a:spcBef>
              <a:spcAft>
                <a:spcPts val="0"/>
              </a:spcAft>
              <a:buSzPts val="1200"/>
              <a:buFont typeface="Arial"/>
              <a:buChar char="●"/>
            </a:pPr>
            <a:r>
              <a:rPr lang="en-US" u="none" strike="noStrike">
                <a:latin typeface="Calibri"/>
                <a:ea typeface="Calibri"/>
                <a:cs typeface="Calibri"/>
                <a:sym typeface="Calibri"/>
              </a:rPr>
              <a:t>classroom rules should meet the 5 guidelines of OMPUA (observable, measurable, positively stated, understandable, always applicable). </a:t>
            </a:r>
            <a:endParaRPr/>
          </a:p>
          <a:p>
            <a:pPr marL="342900" marR="0" lvl="0" indent="-330200" algn="l" rtl="0">
              <a:lnSpc>
                <a:spcPct val="100000"/>
              </a:lnSpc>
              <a:spcBef>
                <a:spcPts val="0"/>
              </a:spcBef>
              <a:spcAft>
                <a:spcPts val="0"/>
              </a:spcAft>
              <a:buSzPts val="1200"/>
              <a:buFont typeface="Arial"/>
              <a:buChar char="●"/>
            </a:pPr>
            <a:r>
              <a:rPr lang="en-US" u="none" strike="noStrike">
                <a:latin typeface="Calibri"/>
                <a:ea typeface="Calibri"/>
                <a:cs typeface="Calibri"/>
                <a:sym typeface="Calibri"/>
              </a:rPr>
              <a:t>classroom expectations and rules must be taught, modeled, practiced and reinforced; feedback is regularly given. </a:t>
            </a:r>
            <a:endParaRPr/>
          </a:p>
          <a:p>
            <a:pPr marL="342900" marR="0" lvl="0" indent="-330200" algn="l" rtl="0">
              <a:lnSpc>
                <a:spcPct val="100000"/>
              </a:lnSpc>
              <a:spcBef>
                <a:spcPts val="0"/>
              </a:spcBef>
              <a:spcAft>
                <a:spcPts val="0"/>
              </a:spcAft>
              <a:buSzPts val="1200"/>
              <a:buFont typeface="Arial"/>
              <a:buChar char="●"/>
            </a:pPr>
            <a:r>
              <a:rPr lang="en-US" u="none" strike="noStrike">
                <a:latin typeface="Calibri"/>
                <a:ea typeface="Calibri"/>
                <a:cs typeface="Calibri"/>
                <a:sym typeface="Calibri"/>
              </a:rPr>
              <a:t>how to develop classroom expectations and rules and establish a system to consistently teach and reinforce these expectations and rules. </a:t>
            </a:r>
            <a:endParaRPr/>
          </a:p>
          <a:p>
            <a:pPr marL="342900" marR="0" lvl="0" indent="-330200" algn="l" rtl="0">
              <a:lnSpc>
                <a:spcPct val="100000"/>
              </a:lnSpc>
              <a:spcBef>
                <a:spcPts val="0"/>
              </a:spcBef>
              <a:spcAft>
                <a:spcPts val="0"/>
              </a:spcAft>
              <a:buSzPts val="1200"/>
              <a:buFont typeface="Arial"/>
              <a:buChar char="●"/>
            </a:pPr>
            <a:r>
              <a:rPr lang="en-US" u="none" strike="noStrike">
                <a:solidFill>
                  <a:srgbClr val="303030"/>
                </a:solidFill>
                <a:latin typeface="Calibri"/>
                <a:ea typeface="Calibri"/>
                <a:cs typeface="Calibri"/>
                <a:sym typeface="Calibri"/>
              </a:rPr>
              <a:t>how to self monitor the implementation of classroom procedures and routines with fidelity, consistency and equity.</a:t>
            </a:r>
            <a:r>
              <a:rPr lang="en-US">
                <a:latin typeface="Calibri"/>
                <a:ea typeface="Calibri"/>
                <a:cs typeface="Calibri"/>
                <a:sym typeface="Calibri"/>
              </a:rPr>
              <a:t> </a:t>
            </a:r>
            <a:endParaRPr/>
          </a:p>
          <a:p>
            <a:pPr marL="0" marR="0" lvl="0" indent="0" algn="l" rtl="0">
              <a:lnSpc>
                <a:spcPct val="100000"/>
              </a:lnSpc>
              <a:spcBef>
                <a:spcPts val="0"/>
              </a:spcBef>
              <a:spcAft>
                <a:spcPts val="0"/>
              </a:spcAft>
              <a:buSzPts val="1400"/>
              <a:buNone/>
            </a:pPr>
            <a:endParaRPr>
              <a:solidFill>
                <a:srgbClr val="FF0000"/>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a:solidFill>
                  <a:srgbClr val="FF0000"/>
                </a:solidFill>
                <a:latin typeface="Calibri"/>
                <a:ea typeface="Calibri"/>
                <a:cs typeface="Calibri"/>
                <a:sym typeface="Calibri"/>
              </a:rPr>
              <a:t>Next steps for INDIVIDUALS include: </a:t>
            </a:r>
            <a:endParaRPr/>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Use the </a:t>
            </a:r>
            <a:r>
              <a:rPr lang="en-US" b="1" i="1" u="none" strike="noStrike">
                <a:solidFill>
                  <a:srgbClr val="000000"/>
                </a:solidFill>
                <a:latin typeface="Calibri"/>
                <a:ea typeface="Calibri"/>
                <a:cs typeface="Calibri"/>
                <a:sym typeface="Calibri"/>
              </a:rPr>
              <a:t>Classroom Expectations &amp; Rules Planning &amp; Implementation Guide</a:t>
            </a:r>
            <a:endParaRPr b="0" i="0" u="none" strike="noStrike">
              <a:solidFill>
                <a:srgbClr val="000000"/>
              </a:solidFill>
              <a:latin typeface="Calibri"/>
              <a:ea typeface="Calibri"/>
              <a:cs typeface="Calibri"/>
              <a:sym typeface="Calibri"/>
            </a:endParaRPr>
          </a:p>
          <a:p>
            <a:pPr marL="742950" lvl="1" indent="-285750" algn="l" rtl="0">
              <a:lnSpc>
                <a:spcPct val="100000"/>
              </a:lnSpc>
              <a:spcBef>
                <a:spcPts val="0"/>
              </a:spcBef>
              <a:spcAft>
                <a:spcPts val="0"/>
              </a:spcAft>
              <a:buSzPts val="1400"/>
              <a:buFont typeface="Arial"/>
              <a:buChar char="•"/>
            </a:pPr>
            <a:r>
              <a:rPr lang="en-US" b="0" i="0" u="none" strike="noStrike">
                <a:solidFill>
                  <a:srgbClr val="000000"/>
                </a:solidFill>
                <a:latin typeface="Calibri"/>
                <a:ea typeface="Calibri"/>
                <a:cs typeface="Calibri"/>
                <a:sym typeface="Calibri"/>
              </a:rPr>
              <a:t>Develop classroom expectations and rules into a matrix that aligns with school/districtwide expectations and rules</a:t>
            </a:r>
            <a:r>
              <a:rPr lang="en-US" sz="1600" b="0" i="0" u="none" strike="noStrike">
                <a:solidFill>
                  <a:srgbClr val="000000"/>
                </a:solidFill>
                <a:latin typeface="Calibri"/>
                <a:ea typeface="Calibri"/>
                <a:cs typeface="Calibri"/>
                <a:sym typeface="Calibri"/>
              </a:rPr>
              <a:t>.</a:t>
            </a:r>
            <a:endParaRPr/>
          </a:p>
          <a:p>
            <a:pPr marL="742950" lvl="1" indent="-27305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Develop a plan to consistently teach and provide feedback to students on classroom expectations and rules as needed for fluency of expected behaviors. </a:t>
            </a:r>
            <a:endParaRPr/>
          </a:p>
          <a:p>
            <a:pPr marL="457200" lvl="0" indent="-215900" algn="l" rtl="0">
              <a:lnSpc>
                <a:spcPct val="100000"/>
              </a:lnSpc>
              <a:spcBef>
                <a:spcPts val="0"/>
              </a:spcBef>
              <a:spcAft>
                <a:spcPts val="0"/>
              </a:spcAft>
              <a:buSzPts val="1200"/>
              <a:buFont typeface="Arial"/>
              <a:buChar char="•"/>
            </a:pPr>
            <a:r>
              <a:rPr lang="en-US" b="0" i="0" u="none" strike="noStrike">
                <a:solidFill>
                  <a:srgbClr val="000000"/>
                </a:solidFill>
                <a:latin typeface="Calibri"/>
                <a:ea typeface="Calibri"/>
                <a:cs typeface="Calibri"/>
                <a:sym typeface="Calibri"/>
              </a:rPr>
              <a:t>Use the</a:t>
            </a:r>
            <a:r>
              <a:rPr lang="en-US" b="0" i="0" u="none" strike="noStrik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 </a:t>
            </a:r>
            <a:r>
              <a:rPr lang="en-US" b="1" i="0" u="none" strike="noStrik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Expectations and Rules Self-Assessment and Practice Profile</a:t>
            </a:r>
            <a:r>
              <a:rPr lang="en-US" b="0" i="0" u="none" strike="noStrike">
                <a:solidFill>
                  <a:srgbClr val="000000"/>
                </a:solidFill>
                <a:latin typeface="Calibri"/>
                <a:ea typeface="Calibri"/>
                <a:cs typeface="Calibri"/>
                <a:sym typeface="Calibri"/>
              </a:rPr>
              <a:t> to monitor your development and use of classroom expectations and rules. </a:t>
            </a:r>
            <a:endParaRPr/>
          </a:p>
        </p:txBody>
      </p:sp>
      <p:sp>
        <p:nvSpPr>
          <p:cNvPr id="409" name="Google Shape;40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Here are some of the references used in this lesson</a:t>
            </a:r>
            <a:r>
              <a:rPr lang="en-US"/>
              <a:t>.</a:t>
            </a:r>
            <a:endParaRPr/>
          </a:p>
        </p:txBody>
      </p:sp>
      <p:sp>
        <p:nvSpPr>
          <p:cNvPr id="417" name="Google Shape;417;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3" name="Google Shape;423;p2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b="1"/>
              <a:t>Trainer Notes:</a:t>
            </a:r>
            <a:endParaRPr/>
          </a:p>
          <a:p>
            <a:pPr marL="0" marR="0" lvl="0" indent="0" algn="l" rtl="0">
              <a:lnSpc>
                <a:spcPct val="100000"/>
              </a:lnSpc>
              <a:spcBef>
                <a:spcPts val="0"/>
              </a:spcBef>
              <a:spcAft>
                <a:spcPts val="0"/>
              </a:spcAft>
              <a:buClr>
                <a:srgbClr val="000000"/>
              </a:buClr>
              <a:buSzPts val="1400"/>
              <a:buFont typeface="Arial"/>
              <a:buNone/>
            </a:pPr>
            <a:r>
              <a:rPr lang="en-US" b="1"/>
              <a:t>To Know/To Say:</a:t>
            </a:r>
            <a:r>
              <a:rPr lang="en-US" sz="1100" b="0" i="0" u="none" strike="noStrike">
                <a:solidFill>
                  <a:srgbClr val="000000"/>
                </a:solidFill>
                <a:latin typeface="Calibri"/>
                <a:ea typeface="Calibri"/>
                <a:cs typeface="Calibri"/>
                <a:sym typeface="Calibri"/>
              </a:rPr>
              <a:t>This lesson was made possible with funds from the Missouri Department of Elementary and Secondary Education, Division of Special Education; the Center on Positive Behavior Interventions and Supports and the University of Missouri Center for Schoolwide Positive Behavior Support.</a:t>
            </a:r>
            <a:endParaRPr/>
          </a:p>
          <a:p>
            <a:pPr marL="0" lvl="0" indent="0" algn="l" rtl="0">
              <a:lnSpc>
                <a:spcPct val="100000"/>
              </a:lnSpc>
              <a:spcBef>
                <a:spcPts val="0"/>
              </a:spcBef>
              <a:spcAft>
                <a:spcPts val="0"/>
              </a:spcAft>
              <a:buSzPts val="1400"/>
              <a:buNone/>
            </a:pPr>
            <a:endParaRPr/>
          </a:p>
        </p:txBody>
      </p:sp>
      <p:sp>
        <p:nvSpPr>
          <p:cNvPr id="424" name="Google Shape;424;p2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p105"/>
          <p:cNvSpPr txBox="1">
            <a:spLocks noGrp="1"/>
          </p:cNvSpPr>
          <p:nvPr>
            <p:ph type="ctrTitle"/>
          </p:nvPr>
        </p:nvSpPr>
        <p:spPr>
          <a:xfrm>
            <a:off x="685800" y="540459"/>
            <a:ext cx="7772400" cy="6759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05"/>
          <p:cNvSpPr txBox="1">
            <a:spLocks noGrp="1"/>
          </p:cNvSpPr>
          <p:nvPr>
            <p:ph type="subTitle" idx="1"/>
          </p:nvPr>
        </p:nvSpPr>
        <p:spPr>
          <a:xfrm>
            <a:off x="1240971" y="1583144"/>
            <a:ext cx="6901500" cy="4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FF0000"/>
              </a:buClr>
              <a:buSzPts val="2400"/>
              <a:buNone/>
              <a:defRPr sz="2400">
                <a:solidFill>
                  <a:srgbClr val="FF0000"/>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3" name="Google Shape;23;p105"/>
          <p:cNvPicPr preferRelativeResize="0"/>
          <p:nvPr/>
        </p:nvPicPr>
        <p:blipFill rotWithShape="1">
          <a:blip r:embed="rId2">
            <a:alphaModFix/>
          </a:blip>
          <a:srcRect/>
          <a:stretch/>
        </p:blipFill>
        <p:spPr>
          <a:xfrm>
            <a:off x="166152" y="4046984"/>
            <a:ext cx="2450903" cy="591598"/>
          </a:xfrm>
          <a:prstGeom prst="rect">
            <a:avLst/>
          </a:prstGeom>
          <a:noFill/>
          <a:ln>
            <a:noFill/>
          </a:ln>
        </p:spPr>
      </p:pic>
      <p:pic>
        <p:nvPicPr>
          <p:cNvPr id="24" name="Google Shape;24;p105"/>
          <p:cNvPicPr preferRelativeResize="0"/>
          <p:nvPr/>
        </p:nvPicPr>
        <p:blipFill rotWithShape="1">
          <a:blip r:embed="rId3">
            <a:alphaModFix/>
          </a:blip>
          <a:srcRect/>
          <a:stretch/>
        </p:blipFill>
        <p:spPr>
          <a:xfrm>
            <a:off x="3434023" y="2314745"/>
            <a:ext cx="1951895" cy="1686437"/>
          </a:xfrm>
          <a:prstGeom prst="rect">
            <a:avLst/>
          </a:prstGeom>
          <a:noFill/>
          <a:ln>
            <a:noFill/>
          </a:ln>
        </p:spPr>
      </p:pic>
      <p:pic>
        <p:nvPicPr>
          <p:cNvPr id="25" name="Google Shape;25;p105"/>
          <p:cNvPicPr preferRelativeResize="0"/>
          <p:nvPr/>
        </p:nvPicPr>
        <p:blipFill rotWithShape="1">
          <a:blip r:embed="rId4">
            <a:alphaModFix/>
          </a:blip>
          <a:srcRect/>
          <a:stretch/>
        </p:blipFill>
        <p:spPr>
          <a:xfrm>
            <a:off x="3831325" y="4056765"/>
            <a:ext cx="1757717" cy="630632"/>
          </a:xfrm>
          <a:prstGeom prst="rect">
            <a:avLst/>
          </a:prstGeom>
          <a:noFill/>
          <a:ln>
            <a:noFill/>
          </a:ln>
        </p:spPr>
      </p:pic>
      <p:pic>
        <p:nvPicPr>
          <p:cNvPr id="26" name="Google Shape;26;p105"/>
          <p:cNvPicPr preferRelativeResize="0"/>
          <p:nvPr/>
        </p:nvPicPr>
        <p:blipFill rotWithShape="1">
          <a:blip r:embed="rId5">
            <a:alphaModFix/>
          </a:blip>
          <a:srcRect/>
          <a:stretch/>
        </p:blipFill>
        <p:spPr>
          <a:xfrm>
            <a:off x="6743555" y="4133449"/>
            <a:ext cx="1675720" cy="58598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106"/>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06"/>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FF0000"/>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
        <p:nvSpPr>
          <p:cNvPr id="31" name="Google Shape;31;p13"/>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3"/>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3"/>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107"/>
          <p:cNvSpPr txBox="1">
            <a:spLocks noGrp="1"/>
          </p:cNvSpPr>
          <p:nvPr>
            <p:ph type="title"/>
          </p:nvPr>
        </p:nvSpPr>
        <p:spPr>
          <a:xfrm>
            <a:off x="623888" y="1282304"/>
            <a:ext cx="7886700" cy="213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07"/>
          <p:cNvSpPr txBox="1">
            <a:spLocks noGrp="1"/>
          </p:cNvSpPr>
          <p:nvPr>
            <p:ph type="body" idx="1"/>
          </p:nvPr>
        </p:nvSpPr>
        <p:spPr>
          <a:xfrm>
            <a:off x="623888" y="3442098"/>
            <a:ext cx="7886700" cy="1125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10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0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112"/>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1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5"/>
        <p:cNvGrpSpPr/>
        <p:nvPr/>
      </p:nvGrpSpPr>
      <p:grpSpPr>
        <a:xfrm>
          <a:off x="0" y="0"/>
          <a:ext cx="0" cy="0"/>
          <a:chOff x="0" y="0"/>
          <a:chExt cx="0" cy="0"/>
        </a:xfrm>
      </p:grpSpPr>
      <p:pic>
        <p:nvPicPr>
          <p:cNvPr id="46" name="Google Shape;46;p142" descr="Green-Pencil-Icon-pencils-7151356-150-150.jpg"/>
          <p:cNvPicPr preferRelativeResize="0"/>
          <p:nvPr/>
        </p:nvPicPr>
        <p:blipFill rotWithShape="1">
          <a:blip r:embed="rId2">
            <a:alphaModFix/>
          </a:blip>
          <a:srcRect/>
          <a:stretch/>
        </p:blipFill>
        <p:spPr>
          <a:xfrm flipH="1">
            <a:off x="780077" y="330665"/>
            <a:ext cx="925667" cy="925667"/>
          </a:xfrm>
          <a:prstGeom prst="rect">
            <a:avLst/>
          </a:prstGeom>
          <a:noFill/>
          <a:ln>
            <a:noFill/>
          </a:ln>
        </p:spPr>
      </p:pic>
      <p:sp>
        <p:nvSpPr>
          <p:cNvPr id="47" name="Google Shape;47;p142"/>
          <p:cNvSpPr txBox="1">
            <a:spLocks noGrp="1"/>
          </p:cNvSpPr>
          <p:nvPr>
            <p:ph type="title"/>
          </p:nvPr>
        </p:nvSpPr>
        <p:spPr>
          <a:xfrm>
            <a:off x="1471882" y="368765"/>
            <a:ext cx="7363500" cy="6945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48" name="Google Shape;48;p142"/>
          <p:cNvGrpSpPr/>
          <p:nvPr/>
        </p:nvGrpSpPr>
        <p:grpSpPr>
          <a:xfrm>
            <a:off x="12700" y="4658555"/>
            <a:ext cx="9144378" cy="494469"/>
            <a:chOff x="12700" y="6211407"/>
            <a:chExt cx="9144378" cy="659292"/>
          </a:xfrm>
        </p:grpSpPr>
        <p:sp>
          <p:nvSpPr>
            <p:cNvPr id="49" name="Google Shape;49;p142"/>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 name="Google Shape;50;p142"/>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1" name="Google Shape;51;p142"/>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 name="Google Shape;52;p142"/>
            <p:cNvSpPr txBox="1"/>
            <p:nvPr/>
          </p:nvSpPr>
          <p:spPr>
            <a:xfrm>
              <a:off x="673596" y="6211407"/>
              <a:ext cx="1752000" cy="4104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MO SW-PBS</a:t>
              </a:r>
              <a:endParaRPr sz="1400" b="0" i="0" u="none" strike="noStrike" cap="none">
                <a:solidFill>
                  <a:srgbClr val="000000"/>
                </a:solidFill>
                <a:latin typeface="Arial"/>
                <a:ea typeface="Arial"/>
                <a:cs typeface="Arial"/>
                <a:sym typeface="Arial"/>
              </a:endParaRPr>
            </a:p>
          </p:txBody>
        </p:sp>
      </p:grpSp>
      <p:sp>
        <p:nvSpPr>
          <p:cNvPr id="53" name="Google Shape;53;p142"/>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40"/>
              </a:spcBef>
              <a:spcAft>
                <a:spcPts val="0"/>
              </a:spcAft>
              <a:buClr>
                <a:srgbClr val="FF0000"/>
              </a:buClr>
              <a:buSzPts val="3200"/>
              <a:buFont typeface="Arial"/>
              <a:buNone/>
              <a:defRPr>
                <a:solidFill>
                  <a:srgbClr val="009E47"/>
                </a:solidFill>
              </a:defRPr>
            </a:lvl1pPr>
            <a:lvl2pPr marL="914400" lvl="1" indent="-406400" algn="l">
              <a:lnSpc>
                <a:spcPct val="100000"/>
              </a:lnSpc>
              <a:spcBef>
                <a:spcPts val="560"/>
              </a:spcBef>
              <a:spcAft>
                <a:spcPts val="0"/>
              </a:spcAft>
              <a:buClr>
                <a:srgbClr val="FF0000"/>
              </a:buClr>
              <a:buSzPts val="2800"/>
              <a:buFont typeface="Arial"/>
              <a:buChar char="•"/>
              <a:defRPr i="1"/>
            </a:lvl2pPr>
            <a:lvl3pPr marL="1371600" lvl="2" indent="-381000" algn="l">
              <a:lnSpc>
                <a:spcPct val="100000"/>
              </a:lnSpc>
              <a:spcBef>
                <a:spcPts val="480"/>
              </a:spcBef>
              <a:spcAft>
                <a:spcPts val="0"/>
              </a:spcAft>
              <a:buClr>
                <a:srgbClr val="FF0000"/>
              </a:buClr>
              <a:buSzPts val="2400"/>
              <a:buFont typeface="Arial"/>
              <a:buChar char="•"/>
              <a:defRPr i="1"/>
            </a:lvl3pPr>
            <a:lvl4pPr marL="1828800" lvl="3" indent="-355600" algn="l">
              <a:lnSpc>
                <a:spcPct val="100000"/>
              </a:lnSpc>
              <a:spcBef>
                <a:spcPts val="400"/>
              </a:spcBef>
              <a:spcAft>
                <a:spcPts val="0"/>
              </a:spcAft>
              <a:buClr>
                <a:srgbClr val="FF0000"/>
              </a:buClr>
              <a:buSzPts val="2000"/>
              <a:buFont typeface="Arial"/>
              <a:buChar char="•"/>
              <a:defRPr i="1"/>
            </a:lvl4pPr>
            <a:lvl5pPr marL="2286000" lvl="4" indent="-355600" algn="l">
              <a:lnSpc>
                <a:spcPct val="100000"/>
              </a:lnSpc>
              <a:spcBef>
                <a:spcPts val="400"/>
              </a:spcBef>
              <a:spcAft>
                <a:spcPts val="0"/>
              </a:spcAft>
              <a:buClr>
                <a:srgbClr val="FF0000"/>
              </a:buClr>
              <a:buSzPts val="2000"/>
              <a:buFont typeface="Arial"/>
              <a:buChar char="•"/>
              <a:defRPr i="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54"/>
        <p:cNvGrpSpPr/>
        <p:nvPr/>
      </p:nvGrpSpPr>
      <p:grpSpPr>
        <a:xfrm>
          <a:off x="0" y="0"/>
          <a:ext cx="0" cy="0"/>
          <a:chOff x="0" y="0"/>
          <a:chExt cx="0" cy="0"/>
        </a:xfrm>
      </p:grpSpPr>
      <p:sp>
        <p:nvSpPr>
          <p:cNvPr id="55" name="Google Shape;55;p22"/>
          <p:cNvSpPr txBox="1">
            <a:spLocks noGrp="1"/>
          </p:cNvSpPr>
          <p:nvPr>
            <p:ph type="title"/>
          </p:nvPr>
        </p:nvSpPr>
        <p:spPr>
          <a:xfrm>
            <a:off x="457200" y="205978"/>
            <a:ext cx="8229600" cy="727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2"/>
          <p:cNvSpPr txBox="1">
            <a:spLocks noGrp="1"/>
          </p:cNvSpPr>
          <p:nvPr>
            <p:ph type="body" idx="1"/>
          </p:nvPr>
        </p:nvSpPr>
        <p:spPr>
          <a:xfrm>
            <a:off x="457200" y="838200"/>
            <a:ext cx="8229600" cy="38163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grpSp>
        <p:nvGrpSpPr>
          <p:cNvPr id="57" name="Google Shape;57;p22"/>
          <p:cNvGrpSpPr/>
          <p:nvPr/>
        </p:nvGrpSpPr>
        <p:grpSpPr>
          <a:xfrm>
            <a:off x="12701" y="4659202"/>
            <a:ext cx="9144378" cy="494139"/>
            <a:chOff x="12700" y="6211407"/>
            <a:chExt cx="9144378" cy="659292"/>
          </a:xfrm>
        </p:grpSpPr>
        <p:sp>
          <p:nvSpPr>
            <p:cNvPr id="58" name="Google Shape;58;p22"/>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9" name="Google Shape;59;p22"/>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60" name="Google Shape;60;p22"/>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61" name="Google Shape;61;p22"/>
            <p:cNvSpPr txBox="1"/>
            <p:nvPr/>
          </p:nvSpPr>
          <p:spPr>
            <a:xfrm>
              <a:off x="673127" y="6211407"/>
              <a:ext cx="1752600" cy="4107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2"/>
        <p:cNvGrpSpPr/>
        <p:nvPr/>
      </p:nvGrpSpPr>
      <p:grpSpPr>
        <a:xfrm>
          <a:off x="0" y="0"/>
          <a:ext cx="0" cy="0"/>
          <a:chOff x="0" y="0"/>
          <a:chExt cx="0" cy="0"/>
        </a:xfrm>
      </p:grpSpPr>
      <p:sp>
        <p:nvSpPr>
          <p:cNvPr id="63" name="Google Shape;63;p109"/>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9"/>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FF0000"/>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65"/>
        <p:cNvGrpSpPr/>
        <p:nvPr/>
      </p:nvGrpSpPr>
      <p:grpSpPr>
        <a:xfrm>
          <a:off x="0" y="0"/>
          <a:ext cx="0" cy="0"/>
          <a:chOff x="0" y="0"/>
          <a:chExt cx="0" cy="0"/>
        </a:xfrm>
      </p:grpSpPr>
      <p:sp>
        <p:nvSpPr>
          <p:cNvPr id="66" name="Google Shape;66;p110"/>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0"/>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FF0000"/>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8"/>
        <p:cNvGrpSpPr/>
        <p:nvPr/>
      </p:nvGrpSpPr>
      <p:grpSpPr>
        <a:xfrm>
          <a:off x="0" y="0"/>
          <a:ext cx="0" cy="0"/>
          <a:chOff x="0" y="0"/>
          <a:chExt cx="0" cy="0"/>
        </a:xfrm>
      </p:grpSpPr>
      <p:sp>
        <p:nvSpPr>
          <p:cNvPr id="69" name="Google Shape;69;p111"/>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1"/>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1"/>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83"/>
        <p:cNvGrpSpPr/>
        <p:nvPr/>
      </p:nvGrpSpPr>
      <p:grpSpPr>
        <a:xfrm>
          <a:off x="0" y="0"/>
          <a:ext cx="0" cy="0"/>
          <a:chOff x="0" y="0"/>
          <a:chExt cx="0" cy="0"/>
        </a:xfrm>
      </p:grpSpPr>
      <p:pic>
        <p:nvPicPr>
          <p:cNvPr id="84" name="Google Shape;84;g3dd7ef4b70c_0_297" descr="Green-Pencil-Icon-pencils-7151356-150-150.jpg"/>
          <p:cNvPicPr preferRelativeResize="0"/>
          <p:nvPr/>
        </p:nvPicPr>
        <p:blipFill rotWithShape="1">
          <a:blip r:embed="rId2">
            <a:alphaModFix/>
          </a:blip>
          <a:srcRect/>
          <a:stretch/>
        </p:blipFill>
        <p:spPr>
          <a:xfrm flipH="1">
            <a:off x="780077" y="330665"/>
            <a:ext cx="925667" cy="925667"/>
          </a:xfrm>
          <a:prstGeom prst="rect">
            <a:avLst/>
          </a:prstGeom>
          <a:noFill/>
          <a:ln>
            <a:noFill/>
          </a:ln>
        </p:spPr>
      </p:pic>
      <p:sp>
        <p:nvSpPr>
          <p:cNvPr id="85" name="Google Shape;85;g3dd7ef4b70c_0_297"/>
          <p:cNvSpPr txBox="1">
            <a:spLocks noGrp="1"/>
          </p:cNvSpPr>
          <p:nvPr>
            <p:ph type="title"/>
          </p:nvPr>
        </p:nvSpPr>
        <p:spPr>
          <a:xfrm>
            <a:off x="1471882" y="368765"/>
            <a:ext cx="7363500" cy="6945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86" name="Google Shape;86;g3dd7ef4b70c_0_297"/>
          <p:cNvGrpSpPr/>
          <p:nvPr/>
        </p:nvGrpSpPr>
        <p:grpSpPr>
          <a:xfrm>
            <a:off x="12700" y="4658555"/>
            <a:ext cx="9144300" cy="494437"/>
            <a:chOff x="12700" y="6211407"/>
            <a:chExt cx="9144300" cy="659249"/>
          </a:xfrm>
        </p:grpSpPr>
        <p:sp>
          <p:nvSpPr>
            <p:cNvPr id="87" name="Google Shape;87;g3dd7ef4b70c_0_297"/>
            <p:cNvSpPr/>
            <p:nvPr/>
          </p:nvSpPr>
          <p:spPr>
            <a:xfrm>
              <a:off x="12700" y="6756656"/>
              <a:ext cx="9144000" cy="114000"/>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8" name="Google Shape;88;g3dd7ef4b70c_0_297"/>
            <p:cNvSpPr/>
            <p:nvPr/>
          </p:nvSpPr>
          <p:spPr>
            <a:xfrm>
              <a:off x="12700" y="6288897"/>
              <a:ext cx="9144300" cy="283500"/>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 name="Google Shape;89;g3dd7ef4b70c_0_297"/>
            <p:cNvSpPr/>
            <p:nvPr/>
          </p:nvSpPr>
          <p:spPr>
            <a:xfrm>
              <a:off x="12700" y="6572093"/>
              <a:ext cx="9144000" cy="184800"/>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 name="Google Shape;90;g3dd7ef4b70c_0_297"/>
            <p:cNvSpPr txBox="1"/>
            <p:nvPr/>
          </p:nvSpPr>
          <p:spPr>
            <a:xfrm>
              <a:off x="673596" y="6211407"/>
              <a:ext cx="1752000" cy="4104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Arial"/>
                  <a:ea typeface="Arial"/>
                  <a:cs typeface="Arial"/>
                  <a:sym typeface="Arial"/>
                </a:rPr>
                <a:t>MO SW-PBS</a:t>
              </a:r>
              <a:endParaRPr sz="1400" b="0" i="0" u="none" strike="noStrike" cap="none">
                <a:solidFill>
                  <a:srgbClr val="000000"/>
                </a:solidFill>
                <a:latin typeface="Arial"/>
                <a:ea typeface="Arial"/>
                <a:cs typeface="Arial"/>
                <a:sym typeface="Arial"/>
              </a:endParaRPr>
            </a:p>
          </p:txBody>
        </p:sp>
      </p:grpSp>
      <p:sp>
        <p:nvSpPr>
          <p:cNvPr id="91" name="Google Shape;91;g3dd7ef4b70c_0_297"/>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40"/>
              </a:spcBef>
              <a:spcAft>
                <a:spcPts val="0"/>
              </a:spcAft>
              <a:buClr>
                <a:srgbClr val="FF0000"/>
              </a:buClr>
              <a:buSzPts val="3200"/>
              <a:buFont typeface="Arial"/>
              <a:buNone/>
              <a:defRPr>
                <a:solidFill>
                  <a:srgbClr val="009E47"/>
                </a:solidFill>
              </a:defRPr>
            </a:lvl1pPr>
            <a:lvl2pPr marL="914400" lvl="1" indent="-406400" algn="l">
              <a:lnSpc>
                <a:spcPct val="100000"/>
              </a:lnSpc>
              <a:spcBef>
                <a:spcPts val="560"/>
              </a:spcBef>
              <a:spcAft>
                <a:spcPts val="0"/>
              </a:spcAft>
              <a:buClr>
                <a:srgbClr val="FF0000"/>
              </a:buClr>
              <a:buSzPts val="2800"/>
              <a:buFont typeface="Arial"/>
              <a:buChar char="•"/>
              <a:defRPr i="1"/>
            </a:lvl2pPr>
            <a:lvl3pPr marL="1371600" lvl="2" indent="-381000" algn="l">
              <a:lnSpc>
                <a:spcPct val="100000"/>
              </a:lnSpc>
              <a:spcBef>
                <a:spcPts val="480"/>
              </a:spcBef>
              <a:spcAft>
                <a:spcPts val="0"/>
              </a:spcAft>
              <a:buClr>
                <a:srgbClr val="FF0000"/>
              </a:buClr>
              <a:buSzPts val="2400"/>
              <a:buFont typeface="Arial"/>
              <a:buChar char="•"/>
              <a:defRPr i="1"/>
            </a:lvl3pPr>
            <a:lvl4pPr marL="1828800" lvl="3" indent="-355600" algn="l">
              <a:lnSpc>
                <a:spcPct val="100000"/>
              </a:lnSpc>
              <a:spcBef>
                <a:spcPts val="400"/>
              </a:spcBef>
              <a:spcAft>
                <a:spcPts val="0"/>
              </a:spcAft>
              <a:buClr>
                <a:srgbClr val="FF0000"/>
              </a:buClr>
              <a:buSzPts val="2000"/>
              <a:buFont typeface="Arial"/>
              <a:buChar char="•"/>
              <a:defRPr i="1"/>
            </a:lvl4pPr>
            <a:lvl5pPr marL="2286000" lvl="4" indent="-355600" algn="l">
              <a:lnSpc>
                <a:spcPct val="100000"/>
              </a:lnSpc>
              <a:spcBef>
                <a:spcPts val="400"/>
              </a:spcBef>
              <a:spcAft>
                <a:spcPts val="0"/>
              </a:spcAft>
              <a:buClr>
                <a:srgbClr val="FF0000"/>
              </a:buClr>
              <a:buSzPts val="2000"/>
              <a:buFont typeface="Arial"/>
              <a:buChar char="•"/>
              <a:defRPr i="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2"/>
        <p:cNvGrpSpPr/>
        <p:nvPr/>
      </p:nvGrpSpPr>
      <p:grpSpPr>
        <a:xfrm>
          <a:off x="0" y="0"/>
          <a:ext cx="0" cy="0"/>
          <a:chOff x="0" y="0"/>
          <a:chExt cx="0" cy="0"/>
        </a:xfrm>
      </p:grpSpPr>
      <p:sp>
        <p:nvSpPr>
          <p:cNvPr id="93" name="Google Shape;93;g3dd7ef4b70c_0_306"/>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g3dd7ef4b70c_0_306"/>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g3dd7ef4b70c_0_306"/>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g3dd7ef4b70c_0_272"/>
          <p:cNvSpPr txBox="1">
            <a:spLocks noGrp="1"/>
          </p:cNvSpPr>
          <p:nvPr>
            <p:ph type="ctrTitle"/>
          </p:nvPr>
        </p:nvSpPr>
        <p:spPr>
          <a:xfrm>
            <a:off x="685800" y="540459"/>
            <a:ext cx="7772400" cy="6759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g3dd7ef4b70c_0_272"/>
          <p:cNvSpPr txBox="1">
            <a:spLocks noGrp="1"/>
          </p:cNvSpPr>
          <p:nvPr>
            <p:ph type="subTitle" idx="1"/>
          </p:nvPr>
        </p:nvSpPr>
        <p:spPr>
          <a:xfrm>
            <a:off x="1240971" y="1583144"/>
            <a:ext cx="6901500" cy="4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FF0000"/>
              </a:buClr>
              <a:buSzPts val="2400"/>
              <a:buNone/>
              <a:defRPr sz="2400">
                <a:solidFill>
                  <a:srgbClr val="FF0000"/>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9" name="Google Shape;99;g3dd7ef4b70c_0_272"/>
          <p:cNvPicPr preferRelativeResize="0"/>
          <p:nvPr/>
        </p:nvPicPr>
        <p:blipFill rotWithShape="1">
          <a:blip r:embed="rId2">
            <a:alphaModFix/>
          </a:blip>
          <a:srcRect/>
          <a:stretch/>
        </p:blipFill>
        <p:spPr>
          <a:xfrm>
            <a:off x="166152" y="4046984"/>
            <a:ext cx="2450903" cy="591598"/>
          </a:xfrm>
          <a:prstGeom prst="rect">
            <a:avLst/>
          </a:prstGeom>
          <a:noFill/>
          <a:ln>
            <a:noFill/>
          </a:ln>
        </p:spPr>
      </p:pic>
      <p:pic>
        <p:nvPicPr>
          <p:cNvPr id="100" name="Google Shape;100;g3dd7ef4b70c_0_272"/>
          <p:cNvPicPr preferRelativeResize="0"/>
          <p:nvPr/>
        </p:nvPicPr>
        <p:blipFill rotWithShape="1">
          <a:blip r:embed="rId3">
            <a:alphaModFix/>
          </a:blip>
          <a:srcRect/>
          <a:stretch/>
        </p:blipFill>
        <p:spPr>
          <a:xfrm>
            <a:off x="3434023" y="2314745"/>
            <a:ext cx="1951895" cy="1686437"/>
          </a:xfrm>
          <a:prstGeom prst="rect">
            <a:avLst/>
          </a:prstGeom>
          <a:noFill/>
          <a:ln>
            <a:noFill/>
          </a:ln>
        </p:spPr>
      </p:pic>
      <p:pic>
        <p:nvPicPr>
          <p:cNvPr id="101" name="Google Shape;101;g3dd7ef4b70c_0_272"/>
          <p:cNvPicPr preferRelativeResize="0"/>
          <p:nvPr/>
        </p:nvPicPr>
        <p:blipFill rotWithShape="1">
          <a:blip r:embed="rId4">
            <a:alphaModFix/>
          </a:blip>
          <a:srcRect/>
          <a:stretch/>
        </p:blipFill>
        <p:spPr>
          <a:xfrm>
            <a:off x="3831325" y="4056765"/>
            <a:ext cx="1757717" cy="630632"/>
          </a:xfrm>
          <a:prstGeom prst="rect">
            <a:avLst/>
          </a:prstGeom>
          <a:noFill/>
          <a:ln>
            <a:noFill/>
          </a:ln>
        </p:spPr>
      </p:pic>
      <p:pic>
        <p:nvPicPr>
          <p:cNvPr id="102" name="Google Shape;102;g3dd7ef4b70c_0_272"/>
          <p:cNvPicPr preferRelativeResize="0"/>
          <p:nvPr/>
        </p:nvPicPr>
        <p:blipFill rotWithShape="1">
          <a:blip r:embed="rId5">
            <a:alphaModFix/>
          </a:blip>
          <a:srcRect/>
          <a:stretch/>
        </p:blipFill>
        <p:spPr>
          <a:xfrm>
            <a:off x="6743555" y="4133449"/>
            <a:ext cx="1675720" cy="58598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3"/>
        <p:cNvGrpSpPr/>
        <p:nvPr/>
      </p:nvGrpSpPr>
      <p:grpSpPr>
        <a:xfrm>
          <a:off x="0" y="0"/>
          <a:ext cx="0" cy="0"/>
          <a:chOff x="0" y="0"/>
          <a:chExt cx="0" cy="0"/>
        </a:xfrm>
      </p:grpSpPr>
      <p:sp>
        <p:nvSpPr>
          <p:cNvPr id="104" name="Google Shape;104;g3dd7ef4b70c_0_279"/>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g3dd7ef4b70c_0_279"/>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FF0000"/>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6"/>
        <p:cNvGrpSpPr/>
        <p:nvPr/>
      </p:nvGrpSpPr>
      <p:grpSpPr>
        <a:xfrm>
          <a:off x="0" y="0"/>
          <a:ext cx="0" cy="0"/>
          <a:chOff x="0" y="0"/>
          <a:chExt cx="0" cy="0"/>
        </a:xfrm>
      </p:grpSpPr>
      <p:sp>
        <p:nvSpPr>
          <p:cNvPr id="107" name="Google Shape;107;g3dd7ef4b70c_0_28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g3dd7ef4b70c_0_28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g3dd7ef4b70c_0_28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0"/>
        <p:cNvGrpSpPr/>
        <p:nvPr/>
      </p:nvGrpSpPr>
      <p:grpSpPr>
        <a:xfrm>
          <a:off x="0" y="0"/>
          <a:ext cx="0" cy="0"/>
          <a:chOff x="0" y="0"/>
          <a:chExt cx="0" cy="0"/>
        </a:xfrm>
      </p:grpSpPr>
      <p:sp>
        <p:nvSpPr>
          <p:cNvPr id="111" name="Google Shape;111;g3dd7ef4b70c_0_286"/>
          <p:cNvSpPr txBox="1">
            <a:spLocks noGrp="1"/>
          </p:cNvSpPr>
          <p:nvPr>
            <p:ph type="title"/>
          </p:nvPr>
        </p:nvSpPr>
        <p:spPr>
          <a:xfrm>
            <a:off x="623888" y="1282304"/>
            <a:ext cx="7886700" cy="213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g3dd7ef4b70c_0_286"/>
          <p:cNvSpPr txBox="1">
            <a:spLocks noGrp="1"/>
          </p:cNvSpPr>
          <p:nvPr>
            <p:ph type="body" idx="1"/>
          </p:nvPr>
        </p:nvSpPr>
        <p:spPr>
          <a:xfrm>
            <a:off x="623888" y="3442098"/>
            <a:ext cx="7886700" cy="1125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3" name="Google Shape;113;g3dd7ef4b70c_0_286"/>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g3dd7ef4b70c_0_286"/>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g3dd7ef4b70c_0_286"/>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6"/>
        <p:cNvGrpSpPr/>
        <p:nvPr/>
      </p:nvGrpSpPr>
      <p:grpSpPr>
        <a:xfrm>
          <a:off x="0" y="0"/>
          <a:ext cx="0" cy="0"/>
          <a:chOff x="0" y="0"/>
          <a:chExt cx="0" cy="0"/>
        </a:xfrm>
      </p:grpSpPr>
      <p:sp>
        <p:nvSpPr>
          <p:cNvPr id="117" name="Google Shape;117;g3dd7ef4b70c_0_292"/>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g3dd7ef4b70c_0_29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g3dd7ef4b70c_0_29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g3dd7ef4b70c_0_29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121"/>
        <p:cNvGrpSpPr/>
        <p:nvPr/>
      </p:nvGrpSpPr>
      <p:grpSpPr>
        <a:xfrm>
          <a:off x="0" y="0"/>
          <a:ext cx="0" cy="0"/>
          <a:chOff x="0" y="0"/>
          <a:chExt cx="0" cy="0"/>
        </a:xfrm>
      </p:grpSpPr>
      <p:sp>
        <p:nvSpPr>
          <p:cNvPr id="122" name="Google Shape;122;g3dd7ef4b70c_0_310"/>
          <p:cNvSpPr txBox="1">
            <a:spLocks noGrp="1"/>
          </p:cNvSpPr>
          <p:nvPr>
            <p:ph type="title"/>
          </p:nvPr>
        </p:nvSpPr>
        <p:spPr>
          <a:xfrm>
            <a:off x="457200" y="205978"/>
            <a:ext cx="8229600" cy="727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3dd7ef4b70c_0_310"/>
          <p:cNvSpPr txBox="1">
            <a:spLocks noGrp="1"/>
          </p:cNvSpPr>
          <p:nvPr>
            <p:ph type="body" idx="1"/>
          </p:nvPr>
        </p:nvSpPr>
        <p:spPr>
          <a:xfrm>
            <a:off x="457200" y="838200"/>
            <a:ext cx="8229600" cy="38163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grpSp>
        <p:nvGrpSpPr>
          <p:cNvPr id="124" name="Google Shape;124;g3dd7ef4b70c_0_310"/>
          <p:cNvGrpSpPr/>
          <p:nvPr/>
        </p:nvGrpSpPr>
        <p:grpSpPr>
          <a:xfrm>
            <a:off x="12701" y="4659205"/>
            <a:ext cx="9144300" cy="494107"/>
            <a:chOff x="12700" y="6211407"/>
            <a:chExt cx="9144300" cy="659249"/>
          </a:xfrm>
        </p:grpSpPr>
        <p:sp>
          <p:nvSpPr>
            <p:cNvPr id="125" name="Google Shape;125;g3dd7ef4b70c_0_310"/>
            <p:cNvSpPr/>
            <p:nvPr/>
          </p:nvSpPr>
          <p:spPr>
            <a:xfrm>
              <a:off x="12700" y="6756656"/>
              <a:ext cx="9144000" cy="114000"/>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6" name="Google Shape;126;g3dd7ef4b70c_0_310"/>
            <p:cNvSpPr/>
            <p:nvPr/>
          </p:nvSpPr>
          <p:spPr>
            <a:xfrm>
              <a:off x="12700" y="6288897"/>
              <a:ext cx="9144300" cy="283500"/>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7" name="Google Shape;127;g3dd7ef4b70c_0_310"/>
            <p:cNvSpPr/>
            <p:nvPr/>
          </p:nvSpPr>
          <p:spPr>
            <a:xfrm>
              <a:off x="12700" y="6572093"/>
              <a:ext cx="9144000" cy="184800"/>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 name="Google Shape;128;g3dd7ef4b70c_0_310"/>
            <p:cNvSpPr txBox="1"/>
            <p:nvPr/>
          </p:nvSpPr>
          <p:spPr>
            <a:xfrm>
              <a:off x="673127" y="6211407"/>
              <a:ext cx="1752600" cy="4107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9"/>
        <p:cNvGrpSpPr/>
        <p:nvPr/>
      </p:nvGrpSpPr>
      <p:grpSpPr>
        <a:xfrm>
          <a:off x="0" y="0"/>
          <a:ext cx="0" cy="0"/>
          <a:chOff x="0" y="0"/>
          <a:chExt cx="0" cy="0"/>
        </a:xfrm>
      </p:grpSpPr>
      <p:sp>
        <p:nvSpPr>
          <p:cNvPr id="130" name="Google Shape;130;g3dd7ef4b70c_0_318"/>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g3dd7ef4b70c_0_318"/>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FF0000"/>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2"/>
        <p:cNvGrpSpPr/>
        <p:nvPr/>
      </p:nvGrpSpPr>
      <p:grpSpPr>
        <a:xfrm>
          <a:off x="0" y="0"/>
          <a:ext cx="0" cy="0"/>
          <a:chOff x="0" y="0"/>
          <a:chExt cx="0" cy="0"/>
        </a:xfrm>
      </p:grpSpPr>
      <p:sp>
        <p:nvSpPr>
          <p:cNvPr id="133" name="Google Shape;133;g3dd7ef4b70c_0_321"/>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g3dd7ef4b70c_0_321"/>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FF0000"/>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4"/>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4"/>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15" name="Google Shape;15;p104"/>
          <p:cNvGrpSpPr/>
          <p:nvPr/>
        </p:nvGrpSpPr>
        <p:grpSpPr>
          <a:xfrm>
            <a:off x="3175" y="4658555"/>
            <a:ext cx="9144378" cy="494469"/>
            <a:chOff x="12700" y="6211407"/>
            <a:chExt cx="9144378" cy="659292"/>
          </a:xfrm>
        </p:grpSpPr>
        <p:sp>
          <p:nvSpPr>
            <p:cNvPr id="16" name="Google Shape;16;p104"/>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chemeClr val="lt1"/>
                </a:solidFill>
                <a:latin typeface="Calibri"/>
                <a:ea typeface="Calibri"/>
                <a:cs typeface="Calibri"/>
                <a:sym typeface="Calibri"/>
              </a:endParaRPr>
            </a:p>
          </p:txBody>
        </p:sp>
        <p:sp>
          <p:nvSpPr>
            <p:cNvPr id="17" name="Google Shape;17;p104"/>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chemeClr val="lt1"/>
                </a:solidFill>
                <a:latin typeface="Calibri"/>
                <a:ea typeface="Calibri"/>
                <a:cs typeface="Calibri"/>
                <a:sym typeface="Calibri"/>
              </a:endParaRPr>
            </a:p>
          </p:txBody>
        </p:sp>
        <p:sp>
          <p:nvSpPr>
            <p:cNvPr id="18" name="Google Shape;18;p104"/>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chemeClr val="lt1"/>
                </a:solidFill>
                <a:latin typeface="Calibri"/>
                <a:ea typeface="Calibri"/>
                <a:cs typeface="Calibri"/>
                <a:sym typeface="Calibri"/>
              </a:endParaRPr>
            </a:p>
          </p:txBody>
        </p:sp>
        <p:sp>
          <p:nvSpPr>
            <p:cNvPr id="19" name="Google Shape;19;p104"/>
            <p:cNvSpPr txBox="1"/>
            <p:nvPr/>
          </p:nvSpPr>
          <p:spPr>
            <a:xfrm>
              <a:off x="673596" y="6211407"/>
              <a:ext cx="1752000" cy="4005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1"/>
                <a:buFont typeface="Arial"/>
                <a:buNone/>
              </a:pPr>
              <a:r>
                <a:rPr lang="en-US" sz="1351"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
        <p:cNvGrpSpPr/>
        <p:nvPr/>
      </p:nvGrpSpPr>
      <p:grpSpPr>
        <a:xfrm>
          <a:off x="0" y="0"/>
          <a:ext cx="0" cy="0"/>
          <a:chOff x="0" y="0"/>
          <a:chExt cx="0" cy="0"/>
        </a:xfrm>
      </p:grpSpPr>
      <p:sp>
        <p:nvSpPr>
          <p:cNvPr id="73" name="Google Shape;73;g3dd7ef4b70c_0_261"/>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4" name="Google Shape;74;g3dd7ef4b70c_0_261"/>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g3dd7ef4b70c_0_26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g3dd7ef4b70c_0_26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g3dd7ef4b70c_0_26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78" name="Google Shape;78;g3dd7ef4b70c_0_261"/>
          <p:cNvGrpSpPr/>
          <p:nvPr/>
        </p:nvGrpSpPr>
        <p:grpSpPr>
          <a:xfrm>
            <a:off x="3175" y="4658555"/>
            <a:ext cx="9144300" cy="494437"/>
            <a:chOff x="12700" y="6211407"/>
            <a:chExt cx="9144300" cy="659249"/>
          </a:xfrm>
        </p:grpSpPr>
        <p:sp>
          <p:nvSpPr>
            <p:cNvPr id="79" name="Google Shape;79;g3dd7ef4b70c_0_261"/>
            <p:cNvSpPr/>
            <p:nvPr/>
          </p:nvSpPr>
          <p:spPr>
            <a:xfrm>
              <a:off x="12700" y="6756656"/>
              <a:ext cx="9144000" cy="114000"/>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chemeClr val="lt1"/>
                </a:solidFill>
                <a:latin typeface="Calibri"/>
                <a:ea typeface="Calibri"/>
                <a:cs typeface="Calibri"/>
                <a:sym typeface="Calibri"/>
              </a:endParaRPr>
            </a:p>
          </p:txBody>
        </p:sp>
        <p:sp>
          <p:nvSpPr>
            <p:cNvPr id="80" name="Google Shape;80;g3dd7ef4b70c_0_261"/>
            <p:cNvSpPr/>
            <p:nvPr/>
          </p:nvSpPr>
          <p:spPr>
            <a:xfrm>
              <a:off x="12700" y="6288897"/>
              <a:ext cx="9144300" cy="283500"/>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chemeClr val="lt1"/>
                </a:solidFill>
                <a:latin typeface="Calibri"/>
                <a:ea typeface="Calibri"/>
                <a:cs typeface="Calibri"/>
                <a:sym typeface="Calibri"/>
              </a:endParaRPr>
            </a:p>
          </p:txBody>
        </p:sp>
        <p:sp>
          <p:nvSpPr>
            <p:cNvPr id="81" name="Google Shape;81;g3dd7ef4b70c_0_261"/>
            <p:cNvSpPr/>
            <p:nvPr/>
          </p:nvSpPr>
          <p:spPr>
            <a:xfrm>
              <a:off x="12700" y="6572093"/>
              <a:ext cx="9144000" cy="184800"/>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1"/>
                <a:buFont typeface="Arial"/>
                <a:buNone/>
              </a:pPr>
              <a:endParaRPr sz="1351" b="0" i="0" u="none" strike="noStrike" cap="none">
                <a:solidFill>
                  <a:schemeClr val="lt1"/>
                </a:solidFill>
                <a:latin typeface="Calibri"/>
                <a:ea typeface="Calibri"/>
                <a:cs typeface="Calibri"/>
                <a:sym typeface="Calibri"/>
              </a:endParaRPr>
            </a:p>
          </p:txBody>
        </p:sp>
        <p:sp>
          <p:nvSpPr>
            <p:cNvPr id="82" name="Google Shape;82;g3dd7ef4b70c_0_261"/>
            <p:cNvSpPr txBox="1"/>
            <p:nvPr/>
          </p:nvSpPr>
          <p:spPr>
            <a:xfrm>
              <a:off x="673596" y="6211407"/>
              <a:ext cx="1752000" cy="4005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1"/>
                <a:buFont typeface="Arial"/>
                <a:buNone/>
              </a:pPr>
              <a:r>
                <a:rPr lang="en-US" sz="1351"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vimeo.com/174282584"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pbismissouri.org/wp-content/uploads/2025/01/T1C8L3-HO1.-MO-SW-PBS-TT-Expec-Rules.pdf"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instagram.com/moswpbs" TargetMode="External"/><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www.facebook.com/moswpbs" TargetMode="External"/><Relationship Id="rId5" Type="http://schemas.openxmlformats.org/officeDocument/2006/relationships/image" Target="../media/image20.png"/><Relationship Id="rId4" Type="http://schemas.openxmlformats.org/officeDocument/2006/relationships/hyperlink" Target="https://pbismissour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4"/>
          <p:cNvSpPr txBox="1">
            <a:spLocks noGrp="1"/>
          </p:cNvSpPr>
          <p:nvPr>
            <p:ph type="ctrTitle"/>
          </p:nvPr>
        </p:nvSpPr>
        <p:spPr>
          <a:xfrm>
            <a:off x="301558" y="-16940"/>
            <a:ext cx="8156700" cy="1527600"/>
          </a:xfrm>
          <a:prstGeom prst="rect">
            <a:avLst/>
          </a:prstGeom>
          <a:noFill/>
          <a:ln>
            <a:noFill/>
          </a:ln>
        </p:spPr>
        <p:txBody>
          <a:bodyPr spcFirstLastPara="1" wrap="square" lIns="91425" tIns="45700" rIns="91425" bIns="45700" anchor="b" anchorCtr="0">
            <a:noAutofit/>
          </a:bodyPr>
          <a:lstStyle/>
          <a:p>
            <a:pPr marL="0" lvl="0" indent="0" algn="ctr" rtl="0">
              <a:lnSpc>
                <a:spcPct val="107916"/>
              </a:lnSpc>
              <a:spcBef>
                <a:spcPts val="0"/>
              </a:spcBef>
              <a:spcAft>
                <a:spcPts val="800"/>
              </a:spcAft>
              <a:buClr>
                <a:schemeClr val="dk1"/>
              </a:buClr>
              <a:buSzPts val="1100"/>
              <a:buFont typeface="Arial"/>
              <a:buNone/>
            </a:pPr>
            <a:r>
              <a:rPr lang="en-US" sz="3000" b="1" dirty="0"/>
              <a:t>	</a:t>
            </a:r>
            <a:r>
              <a:rPr lang="en-US" sz="3600" b="1" i="0" u="none" strike="noStrike" dirty="0">
                <a:solidFill>
                  <a:srgbClr val="000000"/>
                </a:solidFill>
                <a:latin typeface="Calibri"/>
                <a:ea typeface="Calibri"/>
                <a:cs typeface="Calibri"/>
                <a:sym typeface="Calibri"/>
              </a:rPr>
              <a:t>T1C8</a:t>
            </a:r>
            <a:r>
              <a:rPr lang="en-US" sz="3600" b="1" i="0" u="none" strike="noStrike" dirty="0">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a:t>
            </a:r>
            <a:r>
              <a:rPr lang="en-US" sz="3600" b="1" dirty="0">
                <a:solidFill>
                  <a:srgbClr val="000000"/>
                </a:solidFill>
              </a:rPr>
              <a:t>1</a:t>
            </a:r>
            <a:r>
              <a:rPr lang="en-US" sz="3600" b="1" i="0" u="none" strike="noStrike" dirty="0">
                <a:solidFill>
                  <a:srgbClr val="000000"/>
                </a:solidFill>
                <a:latin typeface="Calibri"/>
                <a:ea typeface="Calibri"/>
                <a:cs typeface="Calibri"/>
                <a:sym typeface="Calibri"/>
              </a:rPr>
              <a:t> Classroom Expectations </a:t>
            </a:r>
            <a:br>
              <a:rPr lang="en-US" sz="3600" b="1" i="0" u="none" strike="noStrike" dirty="0">
                <a:solidFill>
                  <a:srgbClr val="000000"/>
                </a:solidFill>
                <a:latin typeface="Calibri"/>
                <a:ea typeface="Calibri"/>
                <a:cs typeface="Calibri"/>
                <a:sym typeface="Calibri"/>
              </a:rPr>
            </a:br>
            <a:r>
              <a:rPr lang="en-US" sz="3600" b="1" i="0" u="none" strike="noStrike" dirty="0">
                <a:solidFill>
                  <a:srgbClr val="000000"/>
                </a:solidFill>
                <a:latin typeface="Calibri"/>
                <a:ea typeface="Calibri"/>
                <a:cs typeface="Calibri"/>
                <a:sym typeface="Calibri"/>
              </a:rPr>
              <a:t>&amp; Rules</a:t>
            </a:r>
            <a:endParaRPr sz="3600" b="1" dirty="0"/>
          </a:p>
        </p:txBody>
      </p:sp>
      <p:sp>
        <p:nvSpPr>
          <p:cNvPr id="141" name="Google Shape;141;p4"/>
          <p:cNvSpPr txBox="1">
            <a:spLocks noGrp="1"/>
          </p:cNvSpPr>
          <p:nvPr>
            <p:ph type="subTitle" idx="1"/>
          </p:nvPr>
        </p:nvSpPr>
        <p:spPr>
          <a:xfrm>
            <a:off x="301558" y="1634214"/>
            <a:ext cx="8541000" cy="4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F0000"/>
              </a:buClr>
              <a:buSzPts val="2400"/>
              <a:buNone/>
            </a:pPr>
            <a:r>
              <a:rPr lang="en-US" b="1" i="0" u="none" strike="noStrike">
                <a:latin typeface="Calibri"/>
                <a:ea typeface="Calibri"/>
                <a:cs typeface="Calibri"/>
                <a:sym typeface="Calibri"/>
              </a:rPr>
              <a:t> Tier 1 Effective Teaching &amp; Learning Practices </a:t>
            </a:r>
            <a:endParaRPr/>
          </a:p>
          <a:p>
            <a:pPr marL="0" lvl="0" indent="0" algn="ctr" rtl="0">
              <a:lnSpc>
                <a:spcPct val="90000"/>
              </a:lnSpc>
              <a:spcBef>
                <a:spcPts val="0"/>
              </a:spcBef>
              <a:spcAft>
                <a:spcPts val="0"/>
              </a:spcAft>
              <a:buClr>
                <a:srgbClr val="FF0000"/>
              </a:buClr>
              <a:buSzPts val="2400"/>
              <a:buNone/>
            </a:pPr>
            <a:r>
              <a:rPr lang="en-US" b="1" i="0" u="none" strike="noStrike">
                <a:latin typeface="Calibri"/>
                <a:ea typeface="Calibri"/>
                <a:cs typeface="Calibri"/>
                <a:sym typeface="Calibri"/>
              </a:rPr>
              <a:t>(ETLPs) for the Classroom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5"/>
          <p:cNvSpPr txBox="1">
            <a:spLocks noGrp="1"/>
          </p:cNvSpPr>
          <p:nvPr>
            <p:ph type="title"/>
          </p:nvPr>
        </p:nvSpPr>
        <p:spPr>
          <a:xfrm>
            <a:off x="628650" y="94159"/>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Lesson Description  &amp; Rationale</a:t>
            </a:r>
            <a:endParaRPr/>
          </a:p>
        </p:txBody>
      </p:sp>
      <p:sp>
        <p:nvSpPr>
          <p:cNvPr id="148" name="Google Shape;148;p15"/>
          <p:cNvSpPr txBox="1">
            <a:spLocks noGrp="1"/>
          </p:cNvSpPr>
          <p:nvPr>
            <p:ph type="body" idx="1"/>
          </p:nvPr>
        </p:nvSpPr>
        <p:spPr>
          <a:xfrm>
            <a:off x="361950" y="1069125"/>
            <a:ext cx="8633700" cy="2769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en-US" sz="2400"/>
              <a:t>Defining, teaching &amp; reinforcing expectations and rules form the foundation for a positive, predictable, and supportive classroom environment.</a:t>
            </a:r>
            <a:endParaRPr sz="2400"/>
          </a:p>
          <a:p>
            <a:pPr marL="0" lvl="0" indent="0" algn="l" rtl="0">
              <a:lnSpc>
                <a:spcPct val="90000"/>
              </a:lnSpc>
              <a:spcBef>
                <a:spcPts val="1000"/>
              </a:spcBef>
              <a:spcAft>
                <a:spcPts val="0"/>
              </a:spcAft>
              <a:buSzPts val="2800"/>
              <a:buNone/>
            </a:pP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3dd7ef4b70c_0_419"/>
          <p:cNvSpPr txBox="1">
            <a:spLocks noGrp="1"/>
          </p:cNvSpPr>
          <p:nvPr>
            <p:ph type="title"/>
          </p:nvPr>
        </p:nvSpPr>
        <p:spPr>
          <a:xfrm>
            <a:off x="628650" y="94159"/>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Working Agreements</a:t>
            </a:r>
            <a:endParaRPr/>
          </a:p>
        </p:txBody>
      </p:sp>
      <p:sp>
        <p:nvSpPr>
          <p:cNvPr id="155" name="Google Shape;155;g3dd7ef4b70c_0_419"/>
          <p:cNvSpPr txBox="1">
            <a:spLocks noGrp="1"/>
          </p:cNvSpPr>
          <p:nvPr>
            <p:ph type="body" idx="1"/>
          </p:nvPr>
        </p:nvSpPr>
        <p:spPr>
          <a:xfrm>
            <a:off x="361950" y="1069125"/>
            <a:ext cx="8633700" cy="2769000"/>
          </a:xfrm>
          <a:prstGeom prst="rect">
            <a:avLst/>
          </a:prstGeom>
          <a:noFill/>
          <a:ln>
            <a:noFill/>
          </a:ln>
        </p:spPr>
        <p:txBody>
          <a:bodyPr spcFirstLastPara="1" wrap="square" lIns="91425" tIns="45700" rIns="91425" bIns="45700" anchor="t" anchorCtr="0">
            <a:normAutofit fontScale="25000" lnSpcReduction="20000"/>
          </a:bodyPr>
          <a:lstStyle/>
          <a:p>
            <a:pPr marL="228600" lvl="0" indent="-228600" algn="l" rtl="0">
              <a:lnSpc>
                <a:spcPct val="90000"/>
              </a:lnSpc>
              <a:spcBef>
                <a:spcPts val="0"/>
              </a:spcBef>
              <a:spcAft>
                <a:spcPts val="0"/>
              </a:spcAft>
              <a:buSzPts val="600"/>
              <a:buNone/>
            </a:pPr>
            <a:r>
              <a:rPr lang="en-US" sz="9600" b="1">
                <a:latin typeface="Calibri"/>
                <a:ea typeface="Calibri"/>
                <a:cs typeface="Calibri"/>
                <a:sym typeface="Calibri"/>
              </a:rPr>
              <a:t>Be Respectful</a:t>
            </a:r>
            <a:endParaRPr sz="9600"/>
          </a:p>
          <a:p>
            <a:pPr marL="228600" lvl="0" indent="-228600" algn="l" rtl="0">
              <a:lnSpc>
                <a:spcPct val="90000"/>
              </a:lnSpc>
              <a:spcBef>
                <a:spcPts val="1000"/>
              </a:spcBef>
              <a:spcAft>
                <a:spcPts val="0"/>
              </a:spcAft>
              <a:buClr>
                <a:srgbClr val="FF0000"/>
              </a:buClr>
              <a:buSzPct val="100000"/>
              <a:buChar char="•"/>
            </a:pPr>
            <a:r>
              <a:rPr lang="en-US" sz="9600">
                <a:latin typeface="Calibri"/>
                <a:ea typeface="Calibri"/>
                <a:cs typeface="Calibri"/>
                <a:sym typeface="Calibri"/>
              </a:rPr>
              <a:t>Be an active listener—open to new ideas</a:t>
            </a:r>
            <a:endParaRPr sz="9600"/>
          </a:p>
          <a:p>
            <a:pPr marL="228600" lvl="0" indent="-228600" algn="l" rtl="0">
              <a:lnSpc>
                <a:spcPct val="90000"/>
              </a:lnSpc>
              <a:spcBef>
                <a:spcPts val="1000"/>
              </a:spcBef>
              <a:spcAft>
                <a:spcPts val="0"/>
              </a:spcAft>
              <a:buClr>
                <a:srgbClr val="FF0000"/>
              </a:buClr>
              <a:buSzPct val="100000"/>
              <a:buChar char="•"/>
            </a:pPr>
            <a:r>
              <a:rPr lang="en-US" sz="9600">
                <a:latin typeface="Calibri"/>
                <a:ea typeface="Calibri"/>
                <a:cs typeface="Calibri"/>
                <a:sym typeface="Calibri"/>
              </a:rPr>
              <a:t>Use notes for side bar conversations</a:t>
            </a:r>
            <a:endParaRPr sz="9600"/>
          </a:p>
          <a:p>
            <a:pPr marL="228600" lvl="0" indent="-228600" algn="l" rtl="0">
              <a:lnSpc>
                <a:spcPct val="90000"/>
              </a:lnSpc>
              <a:spcBef>
                <a:spcPts val="1000"/>
              </a:spcBef>
              <a:spcAft>
                <a:spcPts val="0"/>
              </a:spcAft>
              <a:buSzPts val="600"/>
              <a:buNone/>
            </a:pPr>
            <a:r>
              <a:rPr lang="en-US" sz="9600" b="1">
                <a:latin typeface="Calibri"/>
                <a:ea typeface="Calibri"/>
                <a:cs typeface="Calibri"/>
                <a:sym typeface="Calibri"/>
              </a:rPr>
              <a:t>Be Responsible</a:t>
            </a:r>
            <a:endParaRPr sz="9600"/>
          </a:p>
          <a:p>
            <a:pPr marL="228600" lvl="0" indent="-228600" algn="l" rtl="0">
              <a:lnSpc>
                <a:spcPct val="90000"/>
              </a:lnSpc>
              <a:spcBef>
                <a:spcPts val="1000"/>
              </a:spcBef>
              <a:spcAft>
                <a:spcPts val="0"/>
              </a:spcAft>
              <a:buClr>
                <a:srgbClr val="FF0000"/>
              </a:buClr>
              <a:buSzPct val="100000"/>
              <a:buChar char="•"/>
            </a:pPr>
            <a:r>
              <a:rPr lang="en-US" sz="9600">
                <a:latin typeface="Calibri"/>
                <a:ea typeface="Calibri"/>
                <a:cs typeface="Calibri"/>
                <a:sym typeface="Calibri"/>
              </a:rPr>
              <a:t>Be on time for sessions</a:t>
            </a:r>
            <a:endParaRPr sz="9600"/>
          </a:p>
          <a:p>
            <a:pPr marL="228600" lvl="0" indent="-228600" algn="l" rtl="0">
              <a:lnSpc>
                <a:spcPct val="90000"/>
              </a:lnSpc>
              <a:spcBef>
                <a:spcPts val="1000"/>
              </a:spcBef>
              <a:spcAft>
                <a:spcPts val="0"/>
              </a:spcAft>
              <a:buClr>
                <a:srgbClr val="FF0000"/>
              </a:buClr>
              <a:buSzPct val="100000"/>
              <a:buChar char="•"/>
            </a:pPr>
            <a:r>
              <a:rPr lang="en-US" sz="9600">
                <a:latin typeface="Calibri"/>
                <a:ea typeface="Calibri"/>
                <a:cs typeface="Calibri"/>
                <a:sym typeface="Calibri"/>
              </a:rPr>
              <a:t>Silence cell phones—reply appropriately</a:t>
            </a:r>
            <a:endParaRPr sz="9600"/>
          </a:p>
          <a:p>
            <a:pPr marL="228600" lvl="0" indent="-228600" algn="l" rtl="0">
              <a:lnSpc>
                <a:spcPct val="90000"/>
              </a:lnSpc>
              <a:spcBef>
                <a:spcPts val="1000"/>
              </a:spcBef>
              <a:spcAft>
                <a:spcPts val="0"/>
              </a:spcAft>
              <a:buSzPts val="600"/>
              <a:buNone/>
            </a:pPr>
            <a:r>
              <a:rPr lang="en-US" sz="9600" b="1">
                <a:latin typeface="Calibri"/>
                <a:ea typeface="Calibri"/>
                <a:cs typeface="Calibri"/>
                <a:sym typeface="Calibri"/>
              </a:rPr>
              <a:t>Be a Problem Solver</a:t>
            </a:r>
            <a:endParaRPr sz="9600"/>
          </a:p>
          <a:p>
            <a:pPr marL="228600" lvl="0" indent="-228600" algn="l" rtl="0">
              <a:lnSpc>
                <a:spcPct val="90000"/>
              </a:lnSpc>
              <a:spcBef>
                <a:spcPts val="1000"/>
              </a:spcBef>
              <a:spcAft>
                <a:spcPts val="0"/>
              </a:spcAft>
              <a:buClr>
                <a:srgbClr val="FF0000"/>
              </a:buClr>
              <a:buSzPct val="100000"/>
              <a:buChar char="•"/>
            </a:pPr>
            <a:r>
              <a:rPr lang="en-US" sz="9600">
                <a:latin typeface="Calibri"/>
                <a:ea typeface="Calibri"/>
                <a:cs typeface="Calibri"/>
                <a:sym typeface="Calibri"/>
              </a:rPr>
              <a:t>Follow the decision making process</a:t>
            </a:r>
            <a:endParaRPr sz="9600"/>
          </a:p>
          <a:p>
            <a:pPr marL="228600" lvl="0" indent="-228600" algn="l" rtl="0">
              <a:lnSpc>
                <a:spcPct val="90000"/>
              </a:lnSpc>
              <a:spcBef>
                <a:spcPts val="1000"/>
              </a:spcBef>
              <a:spcAft>
                <a:spcPts val="0"/>
              </a:spcAft>
              <a:buClr>
                <a:srgbClr val="FF0000"/>
              </a:buClr>
              <a:buSzPct val="100000"/>
              <a:buChar char="•"/>
            </a:pPr>
            <a:r>
              <a:rPr lang="en-US" sz="9600">
                <a:latin typeface="Calibri"/>
                <a:ea typeface="Calibri"/>
                <a:cs typeface="Calibri"/>
                <a:sym typeface="Calibri"/>
              </a:rPr>
              <a:t>Work toward consensus and support decisions of the group</a:t>
            </a:r>
            <a:endParaRPr sz="9600"/>
          </a:p>
          <a:p>
            <a:pPr marL="0" lvl="0" indent="0" algn="l" rtl="0">
              <a:lnSpc>
                <a:spcPct val="90000"/>
              </a:lnSpc>
              <a:spcBef>
                <a:spcPts val="1000"/>
              </a:spcBef>
              <a:spcAft>
                <a:spcPts val="0"/>
              </a:spcAft>
              <a:buSzPct val="100000"/>
              <a:buNone/>
            </a:pP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B5A6"/>
        </a:solidFill>
        <a:effectLst/>
      </p:bgPr>
    </p:bg>
    <p:spTree>
      <p:nvGrpSpPr>
        <p:cNvPr id="1" name="Shape 160"/>
        <p:cNvGrpSpPr/>
        <p:nvPr/>
      </p:nvGrpSpPr>
      <p:grpSpPr>
        <a:xfrm>
          <a:off x="0" y="0"/>
          <a:ext cx="0" cy="0"/>
          <a:chOff x="0" y="0"/>
          <a:chExt cx="0" cy="0"/>
        </a:xfrm>
      </p:grpSpPr>
      <p:sp>
        <p:nvSpPr>
          <p:cNvPr id="161" name="Google Shape;161;p16"/>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Attention Signal</a:t>
            </a:r>
            <a:endParaRPr/>
          </a:p>
        </p:txBody>
      </p:sp>
      <p:sp>
        <p:nvSpPr>
          <p:cNvPr id="162" name="Google Shape;162;p16"/>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rgbClr val="FF0000"/>
              </a:buClr>
              <a:buSzPts val="28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B5A6"/>
        </a:solidFill>
        <a:effectLst/>
      </p:bgPr>
    </p:bg>
    <p:spTree>
      <p:nvGrpSpPr>
        <p:cNvPr id="1" name="Shape 167"/>
        <p:cNvGrpSpPr/>
        <p:nvPr/>
      </p:nvGrpSpPr>
      <p:grpSpPr>
        <a:xfrm>
          <a:off x="0" y="0"/>
          <a:ext cx="0" cy="0"/>
          <a:chOff x="0" y="0"/>
          <a:chExt cx="0" cy="0"/>
        </a:xfrm>
      </p:grpSpPr>
      <p:sp>
        <p:nvSpPr>
          <p:cNvPr id="168" name="Google Shape;168;p17"/>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Introductions</a:t>
            </a:r>
            <a:endParaRPr/>
          </a:p>
        </p:txBody>
      </p:sp>
      <p:sp>
        <p:nvSpPr>
          <p:cNvPr id="169" name="Google Shape;169;p17"/>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rgbClr val="FF0000"/>
              </a:buClr>
              <a:buSzPts val="28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1"/>
          <p:cNvSpPr txBox="1">
            <a:spLocks noGrp="1"/>
          </p:cNvSpPr>
          <p:nvPr>
            <p:ph type="title" idx="4294967295"/>
          </p:nvPr>
        </p:nvSpPr>
        <p:spPr>
          <a:xfrm>
            <a:off x="628650" y="63500"/>
            <a:ext cx="7886700" cy="770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Handouts</a:t>
            </a:r>
            <a:endParaRPr dirty="0"/>
          </a:p>
        </p:txBody>
      </p:sp>
      <p:sp>
        <p:nvSpPr>
          <p:cNvPr id="175" name="Google Shape;175;p1"/>
          <p:cNvSpPr txBox="1"/>
          <p:nvPr/>
        </p:nvSpPr>
        <p:spPr>
          <a:xfrm>
            <a:off x="327800" y="916625"/>
            <a:ext cx="83589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Calibri"/>
                <a:ea typeface="Calibri"/>
                <a:cs typeface="Calibri"/>
                <a:sym typeface="Calibri"/>
              </a:rPr>
              <a:t>Classroom Expectations and Rules Teacher Tool</a:t>
            </a: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MO SW-PBS Classroom Expectations &amp; Rules - Planning &amp; Implementation Guide</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9"/>
          <p:cNvSpPr txBox="1">
            <a:spLocks noGrp="1"/>
          </p:cNvSpPr>
          <p:nvPr>
            <p:ph type="title"/>
          </p:nvPr>
        </p:nvSpPr>
        <p:spPr>
          <a:xfrm>
            <a:off x="628650" y="0"/>
            <a:ext cx="7886700" cy="770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Lesson Outcomes</a:t>
            </a:r>
            <a:endParaRPr/>
          </a:p>
        </p:txBody>
      </p:sp>
      <p:sp>
        <p:nvSpPr>
          <p:cNvPr id="183" name="Google Shape;183;p19"/>
          <p:cNvSpPr txBox="1">
            <a:spLocks noGrp="1"/>
          </p:cNvSpPr>
          <p:nvPr>
            <p:ph type="body" idx="1"/>
          </p:nvPr>
        </p:nvSpPr>
        <p:spPr>
          <a:xfrm>
            <a:off x="163959" y="770394"/>
            <a:ext cx="8816100" cy="39720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SzPts val="2800"/>
              <a:buNone/>
            </a:pPr>
            <a:r>
              <a:rPr lang="en-US" sz="2000" i="1">
                <a:solidFill>
                  <a:srgbClr val="008000"/>
                </a:solidFill>
              </a:rPr>
              <a:t>At the end of this session, you will be able to…</a:t>
            </a:r>
            <a:endParaRPr sz="2400"/>
          </a:p>
          <a:p>
            <a:pPr marL="342900" marR="0" lvl="0" indent="-330200" algn="l" rtl="0">
              <a:lnSpc>
                <a:spcPct val="100000"/>
              </a:lnSpc>
              <a:spcBef>
                <a:spcPts val="0"/>
              </a:spcBef>
              <a:spcAft>
                <a:spcPts val="0"/>
              </a:spcAft>
              <a:buClr>
                <a:schemeClr val="dk1"/>
              </a:buClr>
              <a:buSzPts val="2600"/>
              <a:buFont typeface="Arial"/>
              <a:buChar char="•"/>
            </a:pPr>
            <a:r>
              <a:rPr lang="en-US" sz="2400"/>
              <a:t>Explain why students need to know expectations and rules</a:t>
            </a:r>
            <a:endParaRPr sz="2400"/>
          </a:p>
          <a:p>
            <a:pPr marL="342900" marR="0" lvl="0" indent="-330200" algn="l" rtl="0">
              <a:lnSpc>
                <a:spcPct val="100000"/>
              </a:lnSpc>
              <a:spcBef>
                <a:spcPts val="0"/>
              </a:spcBef>
              <a:spcAft>
                <a:spcPts val="0"/>
              </a:spcAft>
              <a:buClr>
                <a:schemeClr val="dk1"/>
              </a:buClr>
              <a:buSzPts val="2600"/>
              <a:buFont typeface="Arial"/>
              <a:buChar char="•"/>
            </a:pPr>
            <a:r>
              <a:rPr lang="en-US" sz="2400">
                <a:latin typeface="Calibri"/>
                <a:ea typeface="Calibri"/>
                <a:cs typeface="Calibri"/>
                <a:sym typeface="Calibri"/>
              </a:rPr>
              <a:t>Develop a draft of </a:t>
            </a:r>
            <a:r>
              <a:rPr lang="en-US" sz="2400"/>
              <a:t>classroom expectations and rules.</a:t>
            </a:r>
            <a:endParaRPr sz="2400"/>
          </a:p>
          <a:p>
            <a:pPr marL="342900" marR="0" lvl="0" indent="-330200" algn="l" rtl="0">
              <a:lnSpc>
                <a:spcPct val="100000"/>
              </a:lnSpc>
              <a:spcBef>
                <a:spcPts val="0"/>
              </a:spcBef>
              <a:spcAft>
                <a:spcPts val="0"/>
              </a:spcAft>
              <a:buClr>
                <a:schemeClr val="dk1"/>
              </a:buClr>
              <a:buSzPts val="2600"/>
              <a:buFont typeface="Arial"/>
              <a:buChar char="•"/>
            </a:pPr>
            <a:r>
              <a:rPr lang="en-US" sz="2400"/>
              <a:t>Begin developing a system to consistently teach and reinforce these expectations and rules. </a:t>
            </a:r>
            <a:endParaRPr sz="2400"/>
          </a:p>
          <a:p>
            <a:pPr marL="342900" marR="0" lvl="0" indent="-330200" algn="l" rtl="0">
              <a:lnSpc>
                <a:spcPct val="100000"/>
              </a:lnSpc>
              <a:spcBef>
                <a:spcPts val="0"/>
              </a:spcBef>
              <a:spcAft>
                <a:spcPts val="0"/>
              </a:spcAft>
              <a:buClr>
                <a:schemeClr val="dk1"/>
              </a:buClr>
              <a:buSzPts val="2600"/>
              <a:buFont typeface="Arial"/>
              <a:buChar char="•"/>
            </a:pPr>
            <a:r>
              <a:rPr lang="en-US" sz="2400"/>
              <a:t>Consider </a:t>
            </a:r>
            <a:r>
              <a:rPr lang="en-US" sz="2400">
                <a:solidFill>
                  <a:schemeClr val="dk1"/>
                </a:solidFill>
                <a:latin typeface="Calibri"/>
                <a:ea typeface="Calibri"/>
                <a:cs typeface="Calibri"/>
                <a:sym typeface="Calibri"/>
              </a:rPr>
              <a:t>a</a:t>
            </a:r>
            <a:r>
              <a:rPr lang="en-US" sz="2400">
                <a:solidFill>
                  <a:schemeClr val="dk1"/>
                </a:solidFill>
              </a:rPr>
              <a:t> process to self monitor the implementation of classroom </a:t>
            </a:r>
            <a:r>
              <a:rPr lang="en-US" sz="2400"/>
              <a:t>expectations and rules</a:t>
            </a:r>
            <a:r>
              <a:rPr lang="en-US" sz="2400">
                <a:solidFill>
                  <a:schemeClr val="dk1"/>
                </a:solidFill>
              </a:rPr>
              <a:t> with fidelity, consistency and equity.</a:t>
            </a:r>
            <a:endParaRPr sz="2400">
              <a:solidFill>
                <a:schemeClr val="dk1"/>
              </a:solidFill>
            </a:endParaRPr>
          </a:p>
          <a:p>
            <a:pPr marL="0" lvl="0" indent="0" algn="ctr" rtl="0">
              <a:lnSpc>
                <a:spcPct val="90000"/>
              </a:lnSpc>
              <a:spcBef>
                <a:spcPts val="451"/>
              </a:spcBef>
              <a:spcAft>
                <a:spcPts val="0"/>
              </a:spcAft>
              <a:buSzPts val="225"/>
              <a:buNone/>
            </a:pPr>
            <a:endParaRPr sz="2000" i="1">
              <a:solidFill>
                <a:schemeClr val="dk1"/>
              </a:solidFill>
              <a:latin typeface="Calibri"/>
              <a:ea typeface="Calibri"/>
              <a:cs typeface="Calibri"/>
              <a:sym typeface="Calibri"/>
            </a:endParaRPr>
          </a:p>
          <a:p>
            <a:pPr marL="457200" lvl="0" indent="-228600" algn="l" rtl="0">
              <a:lnSpc>
                <a:spcPct val="107916"/>
              </a:lnSpc>
              <a:spcBef>
                <a:spcPts val="1000"/>
              </a:spcBef>
              <a:spcAft>
                <a:spcPts val="0"/>
              </a:spcAft>
              <a:buClr>
                <a:srgbClr val="222222"/>
              </a:buClr>
              <a:buSzPts val="2400"/>
              <a:buNone/>
            </a:pP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dd7ef4b70c_0_425"/>
          <p:cNvSpPr txBox="1">
            <a:spLocks noGrp="1"/>
          </p:cNvSpPr>
          <p:nvPr>
            <p:ph type="title"/>
          </p:nvPr>
        </p:nvSpPr>
        <p:spPr>
          <a:xfrm>
            <a:off x="628650" y="0"/>
            <a:ext cx="7886700" cy="770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Essential Questions</a:t>
            </a:r>
            <a:endParaRPr/>
          </a:p>
        </p:txBody>
      </p:sp>
      <p:sp>
        <p:nvSpPr>
          <p:cNvPr id="190" name="Google Shape;190;g3dd7ef4b70c_0_425"/>
          <p:cNvSpPr txBox="1">
            <a:spLocks noGrp="1"/>
          </p:cNvSpPr>
          <p:nvPr>
            <p:ph type="body" idx="1"/>
          </p:nvPr>
        </p:nvSpPr>
        <p:spPr>
          <a:xfrm>
            <a:off x="163959" y="770394"/>
            <a:ext cx="8816100" cy="3972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451"/>
              </a:spcBef>
              <a:spcAft>
                <a:spcPts val="0"/>
              </a:spcAft>
              <a:buSzPts val="225"/>
              <a:buNone/>
            </a:pPr>
            <a:endParaRPr sz="2000" i="1"/>
          </a:p>
          <a:p>
            <a:pPr marL="0" lvl="0" indent="0" algn="ctr" rtl="0">
              <a:lnSpc>
                <a:spcPct val="90000"/>
              </a:lnSpc>
              <a:spcBef>
                <a:spcPts val="451"/>
              </a:spcBef>
              <a:spcAft>
                <a:spcPts val="0"/>
              </a:spcAft>
              <a:buSzPts val="225"/>
              <a:buNone/>
            </a:pPr>
            <a:r>
              <a:rPr lang="en-US" sz="2400" i="1"/>
              <a:t>How does knowing expectations and rules create a consistent learning environment for students?</a:t>
            </a:r>
            <a:endParaRPr sz="2400" i="1"/>
          </a:p>
          <a:p>
            <a:pPr marL="0" lvl="0" indent="0" algn="ctr" rtl="0">
              <a:lnSpc>
                <a:spcPct val="90000"/>
              </a:lnSpc>
              <a:spcBef>
                <a:spcPts val="451"/>
              </a:spcBef>
              <a:spcAft>
                <a:spcPts val="0"/>
              </a:spcAft>
              <a:buSzPts val="225"/>
              <a:buNone/>
            </a:pPr>
            <a:endParaRPr sz="2400" i="1"/>
          </a:p>
          <a:p>
            <a:pPr marL="0" lvl="0" indent="0" algn="ctr" rtl="0">
              <a:lnSpc>
                <a:spcPct val="90000"/>
              </a:lnSpc>
              <a:spcBef>
                <a:spcPts val="451"/>
              </a:spcBef>
              <a:spcAft>
                <a:spcPts val="0"/>
              </a:spcAft>
              <a:buSzPts val="225"/>
              <a:buNone/>
            </a:pPr>
            <a:r>
              <a:rPr lang="en-US" sz="2400" i="1"/>
              <a:t>Think of a time when you made a social error because at work or somewhere else because you did not know expectations: How would knowing the expectations in advance have helped you to avoid making that error?   </a:t>
            </a:r>
            <a:endParaRPr sz="2400" i="1"/>
          </a:p>
          <a:p>
            <a:pPr marL="457200" lvl="0" indent="-228600" algn="l" rtl="0">
              <a:lnSpc>
                <a:spcPct val="107916"/>
              </a:lnSpc>
              <a:spcBef>
                <a:spcPts val="1000"/>
              </a:spcBef>
              <a:spcAft>
                <a:spcPts val="0"/>
              </a:spcAft>
              <a:buClr>
                <a:srgbClr val="222222"/>
              </a:buClr>
              <a:buSzPts val="2400"/>
              <a:buNone/>
            </a:pP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7" name="Google Shape;197;p114"/>
          <p:cNvSpPr txBox="1">
            <a:spLocks noGrp="1"/>
          </p:cNvSpPr>
          <p:nvPr>
            <p:ph type="title"/>
          </p:nvPr>
        </p:nvSpPr>
        <p:spPr>
          <a:xfrm>
            <a:off x="628650" y="0"/>
            <a:ext cx="7886700" cy="770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1800"/>
              <a:buFont typeface="Arial"/>
              <a:buNone/>
            </a:pPr>
            <a:r>
              <a:rPr lang="en-US" sz="4400" b="1" dirty="0">
                <a:solidFill>
                  <a:srgbClr val="FF0000"/>
                </a:solidFill>
              </a:rPr>
              <a:t>Pre-Requisites </a:t>
            </a:r>
            <a:r>
              <a:rPr lang="en-US" sz="4400" dirty="0"/>
              <a:t> </a:t>
            </a:r>
            <a:endParaRPr sz="4400" b="1" dirty="0"/>
          </a:p>
        </p:txBody>
      </p:sp>
      <p:sp>
        <p:nvSpPr>
          <p:cNvPr id="196" name="Google Shape;196;p114"/>
          <p:cNvSpPr txBox="1"/>
          <p:nvPr/>
        </p:nvSpPr>
        <p:spPr>
          <a:xfrm>
            <a:off x="237699" y="777823"/>
            <a:ext cx="88197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Knowledge of The Science of Behavior</a:t>
            </a:r>
            <a:endParaRPr sz="2400" b="1"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Function Based Thinking</a:t>
            </a:r>
            <a:endParaRPr sz="2400" b="0"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Clarifying Expected Behavior</a:t>
            </a:r>
            <a:endParaRPr sz="2400" b="0"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Teaching Expected Behavior</a:t>
            </a:r>
            <a:endParaRPr sz="3000" b="0" i="0" u="none" strike="noStrike" cap="none">
              <a:solidFill>
                <a:srgbClr val="000000"/>
              </a:solidFill>
              <a:latin typeface="Cambria"/>
              <a:ea typeface="Cambria"/>
              <a:cs typeface="Cambria"/>
              <a:sym typeface="Cambri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 descr="Open dictionary with keywords on the page"/>
          <p:cNvPicPr preferRelativeResize="0"/>
          <p:nvPr/>
        </p:nvPicPr>
        <p:blipFill rotWithShape="1">
          <a:blip r:embed="rId3">
            <a:alphaModFix/>
          </a:blip>
          <a:srcRect l="5556" r="5556"/>
          <a:stretch/>
        </p:blipFill>
        <p:spPr>
          <a:xfrm>
            <a:off x="0" y="0"/>
            <a:ext cx="9144000" cy="5143500"/>
          </a:xfrm>
          <a:prstGeom prst="rect">
            <a:avLst/>
          </a:prstGeom>
          <a:noFill/>
          <a:ln>
            <a:noFill/>
          </a:ln>
        </p:spPr>
      </p:pic>
      <p:sp>
        <p:nvSpPr>
          <p:cNvPr id="204" name="Google Shape;204;p3"/>
          <p:cNvSpPr txBox="1">
            <a:spLocks noGrp="1"/>
          </p:cNvSpPr>
          <p:nvPr>
            <p:ph type="title"/>
          </p:nvPr>
        </p:nvSpPr>
        <p:spPr>
          <a:xfrm>
            <a:off x="628650" y="0"/>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Keywords</a:t>
            </a:r>
            <a:endParaRPr/>
          </a:p>
        </p:txBody>
      </p:sp>
      <p:sp>
        <p:nvSpPr>
          <p:cNvPr id="205" name="Google Shape;205;p3"/>
          <p:cNvSpPr txBox="1">
            <a:spLocks noGrp="1"/>
          </p:cNvSpPr>
          <p:nvPr>
            <p:ph type="body" idx="1"/>
          </p:nvPr>
        </p:nvSpPr>
        <p:spPr>
          <a:xfrm>
            <a:off x="628650" y="738106"/>
            <a:ext cx="7886700" cy="3706800"/>
          </a:xfrm>
          <a:prstGeom prst="rect">
            <a:avLst/>
          </a:prstGeom>
          <a:noFill/>
          <a:ln>
            <a:noFill/>
          </a:ln>
        </p:spPr>
        <p:txBody>
          <a:bodyPr spcFirstLastPara="1" wrap="square" lIns="91425" tIns="45700" rIns="91425" bIns="45700" anchor="t" anchorCtr="0">
            <a:normAutofit/>
          </a:bodyPr>
          <a:lstStyle/>
          <a:p>
            <a:pPr marL="457200" lvl="0" indent="-431800" algn="l" rtl="0">
              <a:lnSpc>
                <a:spcPct val="90000"/>
              </a:lnSpc>
              <a:spcBef>
                <a:spcPts val="0"/>
              </a:spcBef>
              <a:spcAft>
                <a:spcPts val="0"/>
              </a:spcAft>
              <a:buClr>
                <a:schemeClr val="lt1"/>
              </a:buClr>
              <a:buSzPts val="3200"/>
              <a:buChar char="•"/>
            </a:pPr>
            <a:r>
              <a:rPr lang="en-US" sz="2400" b="1" i="0" u="sng">
                <a:solidFill>
                  <a:schemeClr val="lt1"/>
                </a:solidFill>
                <a:latin typeface="Calibri"/>
                <a:ea typeface="Calibri"/>
                <a:cs typeface="Calibri"/>
                <a:sym typeface="Calibri"/>
              </a:rPr>
              <a:t>Expectations</a:t>
            </a:r>
            <a:r>
              <a:rPr lang="en-US" sz="2400" b="1" i="0" u="none" strike="noStrike">
                <a:solidFill>
                  <a:schemeClr val="lt1"/>
                </a:solidFill>
                <a:latin typeface="Calibri"/>
                <a:ea typeface="Calibri"/>
                <a:cs typeface="Calibri"/>
                <a:sym typeface="Calibri"/>
              </a:rPr>
              <a:t>:</a:t>
            </a:r>
            <a:r>
              <a:rPr lang="en-US" sz="2400" b="0" i="0" u="none" strike="noStrike">
                <a:solidFill>
                  <a:schemeClr val="lt1"/>
                </a:solidFill>
                <a:latin typeface="Calibri"/>
                <a:ea typeface="Calibri"/>
                <a:cs typeface="Calibri"/>
                <a:sym typeface="Calibri"/>
              </a:rPr>
              <a:t> three to five words/phrases that define the kind of people you want your students to be, which are a direct outgrowth of your beliefs, vision and mission.</a:t>
            </a:r>
            <a:endParaRPr sz="2400" b="0">
              <a:solidFill>
                <a:schemeClr val="lt1"/>
              </a:solidFill>
            </a:endParaRPr>
          </a:p>
          <a:p>
            <a:pPr marL="457200" lvl="0" indent="-431800" algn="l" rtl="0">
              <a:lnSpc>
                <a:spcPct val="90000"/>
              </a:lnSpc>
              <a:spcBef>
                <a:spcPts val="1000"/>
              </a:spcBef>
              <a:spcAft>
                <a:spcPts val="0"/>
              </a:spcAft>
              <a:buClr>
                <a:schemeClr val="lt1"/>
              </a:buClr>
              <a:buSzPts val="3200"/>
              <a:buChar char="•"/>
            </a:pPr>
            <a:r>
              <a:rPr lang="en-US" sz="2400" b="1" i="0" u="sng">
                <a:solidFill>
                  <a:schemeClr val="lt1"/>
                </a:solidFill>
                <a:latin typeface="Calibri"/>
                <a:ea typeface="Calibri"/>
                <a:cs typeface="Calibri"/>
                <a:sym typeface="Calibri"/>
              </a:rPr>
              <a:t>Rules</a:t>
            </a:r>
            <a:r>
              <a:rPr lang="en-US" sz="2400" b="1" i="0" u="none" strike="noStrike">
                <a:solidFill>
                  <a:schemeClr val="lt1"/>
                </a:solidFill>
                <a:latin typeface="Calibri"/>
                <a:ea typeface="Calibri"/>
                <a:cs typeface="Calibri"/>
                <a:sym typeface="Calibri"/>
              </a:rPr>
              <a:t>:</a:t>
            </a:r>
            <a:r>
              <a:rPr lang="en-US" sz="2400" b="0" i="0" u="none" strike="noStrike">
                <a:solidFill>
                  <a:schemeClr val="lt1"/>
                </a:solidFill>
                <a:latin typeface="Calibri"/>
                <a:ea typeface="Calibri"/>
                <a:cs typeface="Calibri"/>
                <a:sym typeface="Calibri"/>
              </a:rPr>
              <a:t> </a:t>
            </a:r>
            <a:r>
              <a:rPr lang="en-US" sz="2400">
                <a:solidFill>
                  <a:schemeClr val="lt1"/>
                </a:solidFill>
              </a:rPr>
              <a:t>discrete, positively stated </a:t>
            </a:r>
            <a:r>
              <a:rPr lang="en-US" sz="2400" i="1">
                <a:solidFill>
                  <a:schemeClr val="lt1"/>
                </a:solidFill>
              </a:rPr>
              <a:t>behaviors</a:t>
            </a:r>
            <a:r>
              <a:rPr lang="en-US" sz="2400">
                <a:solidFill>
                  <a:schemeClr val="lt1"/>
                </a:solidFill>
              </a:rPr>
              <a:t> that operationally define the expectations</a:t>
            </a:r>
            <a:endParaRPr sz="24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 name="Title 1">
            <a:extLst>
              <a:ext uri="{FF2B5EF4-FFF2-40B4-BE49-F238E27FC236}">
                <a16:creationId xmlns:a16="http://schemas.microsoft.com/office/drawing/2014/main" id="{36FC60F1-4F7B-3933-920D-3BBA82BE554F}"/>
              </a:ext>
            </a:extLst>
          </p:cNvPr>
          <p:cNvSpPr>
            <a:spLocks noGrp="1"/>
          </p:cNvSpPr>
          <p:nvPr>
            <p:ph type="title"/>
          </p:nvPr>
        </p:nvSpPr>
        <p:spPr>
          <a:xfrm>
            <a:off x="623888" y="-2139600"/>
            <a:ext cx="7886700" cy="2139600"/>
          </a:xfrm>
        </p:spPr>
        <p:txBody>
          <a:bodyPr spcFirstLastPara="1" wrap="square" lIns="91425" tIns="45700" rIns="91425" bIns="45700" anchor="b" anchorCtr="0">
            <a:normAutofit/>
          </a:bodyPr>
          <a:lstStyle/>
          <a:p>
            <a:r>
              <a:rPr lang="en-US" dirty="0"/>
              <a:t>Quote</a:t>
            </a:r>
          </a:p>
        </p:txBody>
      </p:sp>
      <p:sp>
        <p:nvSpPr>
          <p:cNvPr id="211" name="Google Shape;211;p2"/>
          <p:cNvSpPr txBox="1"/>
          <p:nvPr/>
        </p:nvSpPr>
        <p:spPr>
          <a:xfrm>
            <a:off x="214850" y="175475"/>
            <a:ext cx="8690700" cy="3860400"/>
          </a:xfrm>
          <a:prstGeom prst="rect">
            <a:avLst/>
          </a:prstGeom>
          <a:noFill/>
          <a:ln>
            <a:noFill/>
          </a:ln>
        </p:spPr>
        <p:txBody>
          <a:bodyPr spcFirstLastPara="1" wrap="square" lIns="91425" tIns="45700" rIns="91425" bIns="45700" anchor="t" anchorCtr="0">
            <a:spAutoFit/>
          </a:bodyPr>
          <a:lstStyle/>
          <a:p>
            <a:pPr marL="222250" marR="771525" lvl="0" indent="0" algn="l" rtl="0">
              <a:lnSpc>
                <a:spcPct val="100000"/>
              </a:lnSpc>
              <a:spcBef>
                <a:spcPts val="0"/>
              </a:spcBef>
              <a:spcAft>
                <a:spcPts val="0"/>
              </a:spcAft>
              <a:buClr>
                <a:srgbClr val="000000"/>
              </a:buClr>
              <a:buSzPts val="2800"/>
              <a:buFont typeface="Arial"/>
              <a:buNone/>
            </a:pPr>
            <a:r>
              <a:rPr lang="en-US" sz="3600" b="0" i="1" u="none" strike="noStrike" cap="none">
                <a:solidFill>
                  <a:srgbClr val="000000"/>
                </a:solidFill>
                <a:latin typeface="Calibri"/>
                <a:ea typeface="Calibri"/>
                <a:cs typeface="Calibri"/>
                <a:sym typeface="Calibri"/>
              </a:rPr>
              <a:t>“Although expectations used by effective educators may vary from teacher to teacher and school to school, we do not find effectively managed </a:t>
            </a:r>
            <a:r>
              <a:rPr lang="en-US" sz="3600" b="0" i="1" u="none" strike="noStrike" cap="non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schools</a:t>
            </a:r>
            <a:r>
              <a:rPr lang="en-US" sz="3600" b="0" i="1" u="none" strike="noStrike" cap="none">
                <a:solidFill>
                  <a:srgbClr val="000000"/>
                </a:solidFill>
                <a:latin typeface="Calibri"/>
                <a:ea typeface="Calibri"/>
                <a:cs typeface="Calibri"/>
                <a:sym typeface="Calibri"/>
              </a:rPr>
              <a:t> and classrooms operating without them.”</a:t>
            </a:r>
            <a:endParaRPr sz="3600" b="0" i="0" u="none" strike="noStrike" cap="none">
              <a:solidFill>
                <a:srgbClr val="000000"/>
              </a:solidFill>
              <a:latin typeface="Cambria"/>
              <a:ea typeface="Cambria"/>
              <a:cs typeface="Cambria"/>
              <a:sym typeface="Cambria"/>
            </a:endParaRPr>
          </a:p>
          <a:p>
            <a:pPr marL="0" marR="0" lvl="0" indent="0" algn="l" rtl="0">
              <a:lnSpc>
                <a:spcPct val="90000"/>
              </a:lnSpc>
              <a:spcBef>
                <a:spcPts val="0"/>
              </a:spcBef>
              <a:spcAft>
                <a:spcPts val="0"/>
              </a:spcAft>
              <a:buClr>
                <a:srgbClr val="000000"/>
              </a:buClr>
              <a:buSzPts val="2800"/>
              <a:buFont typeface="Arial"/>
              <a:buNone/>
            </a:pPr>
            <a:endParaRPr sz="1200" b="0" i="0" u="none"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800"/>
              <a:buFont typeface="Arial"/>
              <a:buNone/>
            </a:pPr>
            <a:endParaRPr sz="1200" b="0" i="0" u="none"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800"/>
              <a:buFont typeface="Arial"/>
              <a:buNone/>
            </a:pPr>
            <a:endParaRPr sz="1200" b="0" i="0" u="none"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800"/>
              <a:buFont typeface="Arial"/>
              <a:buNone/>
            </a:pPr>
            <a:r>
              <a:rPr lang="en-US" sz="1800" b="0" i="0" u="none" strike="noStrike" cap="none">
                <a:solidFill>
                  <a:srgbClr val="000000"/>
                </a:solidFill>
                <a:latin typeface="Calibri"/>
                <a:ea typeface="Calibri"/>
                <a:cs typeface="Calibri"/>
                <a:sym typeface="Calibri"/>
              </a:rPr>
              <a:t>     ~ Carolyn Evertson, PhD – Peabody College, Vanderbilt University</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15"/>
          <p:cNvSpPr txBox="1">
            <a:spLocks noGrp="1"/>
          </p:cNvSpPr>
          <p:nvPr>
            <p:ph type="title"/>
          </p:nvPr>
        </p:nvSpPr>
        <p:spPr>
          <a:xfrm>
            <a:off x="1" y="-111526"/>
            <a:ext cx="91440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38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Overview of Classroom Expectations &amp; Rules</a:t>
            </a:r>
            <a:endParaRPr sz="3800"/>
          </a:p>
        </p:txBody>
      </p:sp>
      <p:pic>
        <p:nvPicPr>
          <p:cNvPr id="218" name="Google Shape;218;p115" descr="A person standing in front of a classroom"/>
          <p:cNvPicPr preferRelativeResize="0"/>
          <p:nvPr/>
        </p:nvPicPr>
        <p:blipFill rotWithShape="1">
          <a:blip r:embed="rId3">
            <a:alphaModFix/>
          </a:blip>
          <a:srcRect/>
          <a:stretch/>
        </p:blipFill>
        <p:spPr>
          <a:xfrm>
            <a:off x="212887" y="733138"/>
            <a:ext cx="2446218" cy="3677218"/>
          </a:xfrm>
          <a:prstGeom prst="rect">
            <a:avLst/>
          </a:prstGeom>
          <a:noFill/>
          <a:ln>
            <a:noFill/>
          </a:ln>
        </p:spPr>
      </p:pic>
      <p:sp>
        <p:nvSpPr>
          <p:cNvPr id="219" name="Google Shape;219;p115"/>
          <p:cNvSpPr txBox="1"/>
          <p:nvPr/>
        </p:nvSpPr>
        <p:spPr>
          <a:xfrm>
            <a:off x="2853325" y="986400"/>
            <a:ext cx="6290700" cy="3417000"/>
          </a:xfrm>
          <a:prstGeom prst="rect">
            <a:avLst/>
          </a:prstGeom>
          <a:noFill/>
          <a:ln>
            <a:noFill/>
          </a:ln>
        </p:spPr>
        <p:txBody>
          <a:bodyPr spcFirstLastPara="1" wrap="square" lIns="91425" tIns="45700" rIns="91425" bIns="45700" anchor="t" anchorCtr="0">
            <a:spAutoFit/>
          </a:bodyPr>
          <a:lstStyle/>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Large scale study of over 6,500 classrooms </a:t>
            </a:r>
            <a:endParaRPr sz="2400" b="0" i="0" u="none" strike="noStrike" cap="none">
              <a:solidFill>
                <a:srgbClr val="00000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Consistently indicates that clarifying specific expected behaviors and rules for the classroom is essential</a:t>
            </a:r>
            <a:endParaRPr sz="2400" b="0" i="0" u="none" strike="noStrike" cap="none">
              <a:solidFill>
                <a:srgbClr val="00000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Consistent expectations reduce classroom disruptions and are clearly associated with increased student learning.</a:t>
            </a: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4"/>
        <p:cNvGrpSpPr/>
        <p:nvPr/>
      </p:nvGrpSpPr>
      <p:grpSpPr>
        <a:xfrm>
          <a:off x="0" y="0"/>
          <a:ext cx="0" cy="0"/>
          <a:chOff x="0" y="0"/>
          <a:chExt cx="0" cy="0"/>
        </a:xfrm>
      </p:grpSpPr>
      <p:sp>
        <p:nvSpPr>
          <p:cNvPr id="225" name="Google Shape;225;g3dd7ef4b70c_0_69"/>
          <p:cNvSpPr txBox="1">
            <a:spLocks noGrp="1"/>
          </p:cNvSpPr>
          <p:nvPr>
            <p:ph type="title"/>
          </p:nvPr>
        </p:nvSpPr>
        <p:spPr>
          <a:xfrm>
            <a:off x="1849975" y="368775"/>
            <a:ext cx="6993600" cy="694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4400"/>
              <a:buNone/>
            </a:pPr>
            <a:r>
              <a:rPr lang="en-US" sz="3200" dirty="0">
                <a:solidFill>
                  <a:schemeClr val="tx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Activity : Classroom Rules and Expectations in Practice</a:t>
            </a:r>
            <a:endParaRPr sz="3200" dirty="0">
              <a:solidFill>
                <a:schemeClr val="tx1"/>
              </a:solidFill>
            </a:endParaRPr>
          </a:p>
        </p:txBody>
      </p:sp>
      <p:sp>
        <p:nvSpPr>
          <p:cNvPr id="226" name="Google Shape;226;g3dd7ef4b70c_0_69"/>
          <p:cNvSpPr txBox="1">
            <a:spLocks noGrp="1"/>
          </p:cNvSpPr>
          <p:nvPr>
            <p:ph type="body" idx="1"/>
          </p:nvPr>
        </p:nvSpPr>
        <p:spPr>
          <a:xfrm>
            <a:off x="457200" y="1421475"/>
            <a:ext cx="8229600" cy="3173100"/>
          </a:xfrm>
          <a:prstGeom prst="rect">
            <a:avLst/>
          </a:prstGeom>
          <a:noFill/>
          <a:ln>
            <a:noFill/>
          </a:ln>
        </p:spPr>
        <p:txBody>
          <a:bodyPr spcFirstLastPara="1" wrap="square" lIns="91425" tIns="45700" rIns="91425" bIns="45700" anchor="t" anchorCtr="0">
            <a:normAutofit fontScale="70000" lnSpcReduction="20000"/>
          </a:bodyPr>
          <a:lstStyle/>
          <a:p>
            <a:pPr marL="457200" marR="0" lvl="0" indent="-379730" algn="l" rtl="0">
              <a:lnSpc>
                <a:spcPct val="115000"/>
              </a:lnSpc>
              <a:spcBef>
                <a:spcPts val="0"/>
              </a:spcBef>
              <a:spcAft>
                <a:spcPts val="0"/>
              </a:spcAft>
              <a:buSzPct val="100000"/>
              <a:buChar char="●"/>
            </a:pPr>
            <a:r>
              <a:rPr lang="en-US" sz="3400" dirty="0">
                <a:solidFill>
                  <a:schemeClr val="tx1"/>
                </a:solidFill>
              </a:rPr>
              <a:t>How can it benefit your classroom to align your classroom expectations to the schoolwide expectations.</a:t>
            </a:r>
            <a:endParaRPr sz="3400" dirty="0">
              <a:solidFill>
                <a:schemeClr val="tx1"/>
              </a:solidFill>
            </a:endParaRPr>
          </a:p>
          <a:p>
            <a:pPr marL="457200" marR="0" lvl="0" indent="-379730" algn="l" rtl="0">
              <a:lnSpc>
                <a:spcPct val="115000"/>
              </a:lnSpc>
              <a:spcBef>
                <a:spcPts val="0"/>
              </a:spcBef>
              <a:spcAft>
                <a:spcPts val="0"/>
              </a:spcAft>
              <a:buSzPct val="100000"/>
              <a:buChar char="●"/>
            </a:pPr>
            <a:r>
              <a:rPr lang="en-US" sz="3400" dirty="0">
                <a:solidFill>
                  <a:schemeClr val="tx1"/>
                </a:solidFill>
              </a:rPr>
              <a:t>How did teachers in the video:</a:t>
            </a:r>
            <a:endParaRPr sz="3400" dirty="0">
              <a:solidFill>
                <a:schemeClr val="tx1"/>
              </a:solidFill>
            </a:endParaRPr>
          </a:p>
          <a:p>
            <a:pPr marL="914400" marR="0" lvl="1" indent="-378560" algn="l" rtl="0">
              <a:lnSpc>
                <a:spcPct val="115000"/>
              </a:lnSpc>
              <a:spcBef>
                <a:spcPts val="0"/>
              </a:spcBef>
              <a:spcAft>
                <a:spcPts val="0"/>
              </a:spcAft>
              <a:buSzPct val="113462"/>
              <a:buChar char="○"/>
            </a:pPr>
            <a:r>
              <a:rPr lang="en-US" sz="2971" dirty="0"/>
              <a:t>Teach expected behaviors</a:t>
            </a:r>
            <a:endParaRPr sz="2971" dirty="0"/>
          </a:p>
          <a:p>
            <a:pPr marL="914400" marR="0" lvl="1" indent="-360768" algn="l" rtl="0">
              <a:lnSpc>
                <a:spcPct val="115000"/>
              </a:lnSpc>
              <a:spcBef>
                <a:spcPts val="0"/>
              </a:spcBef>
              <a:spcAft>
                <a:spcPts val="0"/>
              </a:spcAft>
              <a:buSzPct val="100000"/>
              <a:buChar char="○"/>
            </a:pPr>
            <a:r>
              <a:rPr lang="en-US" sz="2971" dirty="0" err="1"/>
              <a:t>Precorrect</a:t>
            </a:r>
            <a:r>
              <a:rPr lang="en-US" sz="2971" dirty="0"/>
              <a:t>/Prompt or review expected behaviors</a:t>
            </a:r>
            <a:endParaRPr sz="2971" dirty="0"/>
          </a:p>
          <a:p>
            <a:pPr marL="914400" marR="0" lvl="1" indent="-378560" algn="l" rtl="0">
              <a:lnSpc>
                <a:spcPct val="115000"/>
              </a:lnSpc>
              <a:spcBef>
                <a:spcPts val="0"/>
              </a:spcBef>
              <a:spcAft>
                <a:spcPts val="0"/>
              </a:spcAft>
              <a:buSzPct val="113462"/>
              <a:buChar char="○"/>
            </a:pPr>
            <a:r>
              <a:rPr lang="en-US" sz="2971" dirty="0"/>
              <a:t>Reteach expected behaviors</a:t>
            </a:r>
            <a:endParaRPr sz="2971" dirty="0"/>
          </a:p>
          <a:p>
            <a:pPr marL="914400" marR="0" lvl="1" indent="-378560" algn="l" rtl="0">
              <a:lnSpc>
                <a:spcPct val="115000"/>
              </a:lnSpc>
              <a:spcBef>
                <a:spcPts val="0"/>
              </a:spcBef>
              <a:spcAft>
                <a:spcPts val="0"/>
              </a:spcAft>
              <a:buSzPct val="113462"/>
              <a:buChar char="○"/>
            </a:pPr>
            <a:r>
              <a:rPr lang="en-US" sz="2971" dirty="0"/>
              <a:t>Reinforce students for following expected behaviors</a:t>
            </a:r>
            <a:endParaRPr sz="2971" dirty="0"/>
          </a:p>
          <a:p>
            <a:pPr marL="0" marR="0" lvl="0" indent="0" algn="l" rtl="0">
              <a:lnSpc>
                <a:spcPct val="115000"/>
              </a:lnSpc>
              <a:spcBef>
                <a:spcPts val="0"/>
              </a:spcBef>
              <a:spcAft>
                <a:spcPts val="0"/>
              </a:spcAft>
              <a:buSzPct val="114286"/>
              <a:buNone/>
            </a:pPr>
            <a:endParaRPr dirty="0"/>
          </a:p>
          <a:p>
            <a:pPr marL="0" marR="0" lvl="0" indent="0" algn="l" rtl="0">
              <a:lnSpc>
                <a:spcPct val="115000"/>
              </a:lnSpc>
              <a:spcBef>
                <a:spcPts val="0"/>
              </a:spcBef>
              <a:spcAft>
                <a:spcPts val="0"/>
              </a:spcAft>
              <a:buSzPct val="177778"/>
              <a:buNone/>
            </a:pPr>
            <a:r>
              <a:rPr lang="en-US" sz="1800" u="sng" dirty="0">
                <a:solidFill>
                  <a:srgbClr val="1155CC"/>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Expectations &amp; Rules</a:t>
            </a:r>
            <a:r>
              <a:rPr lang="en-US" sz="1800" b="1" u="sng" dirty="0">
                <a:solidFill>
                  <a:srgbClr val="1155CC"/>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 Training </a:t>
            </a:r>
            <a:r>
              <a:rPr lang="en-US" sz="1800" u="sng" dirty="0">
                <a:solidFill>
                  <a:srgbClr val="1155CC"/>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Video </a:t>
            </a:r>
            <a:r>
              <a:rPr lang="en-US" sz="1800" dirty="0">
                <a:solidFill>
                  <a:schemeClr val="tx1"/>
                </a:solidFill>
                <a:highlight>
                  <a:srgbClr val="FFFFFF"/>
                </a:highlight>
                <a:latin typeface="Calibri"/>
                <a:ea typeface="Calibri"/>
                <a:cs typeface="Calibri"/>
                <a:sym typeface="Calibri"/>
              </a:rPr>
              <a:t>(12-minutes)</a:t>
            </a:r>
            <a:endParaRPr sz="1800" dirty="0">
              <a:solidFill>
                <a:schemeClr val="tx1"/>
              </a:solidFill>
              <a:latin typeface="Cambria"/>
              <a:ea typeface="Cambria"/>
              <a:cs typeface="Cambria"/>
              <a:sym typeface="Cambria"/>
            </a:endParaRPr>
          </a:p>
          <a:p>
            <a:pPr marL="457200" lvl="0" indent="-228600" algn="l" rtl="0">
              <a:lnSpc>
                <a:spcPct val="100000"/>
              </a:lnSpc>
              <a:spcBef>
                <a:spcPts val="640"/>
              </a:spcBef>
              <a:spcAft>
                <a:spcPts val="0"/>
              </a:spcAft>
              <a:buClr>
                <a:srgbClr val="FF0000"/>
              </a:buClr>
              <a:buSzPct val="177778"/>
              <a:buFont typeface="Arial"/>
              <a:buNone/>
            </a:pPr>
            <a:r>
              <a:rPr lang="en-US" sz="1800" dirty="0">
                <a:solidFill>
                  <a:srgbClr val="980000"/>
                </a:solidFill>
                <a:latin typeface="Calibri"/>
                <a:ea typeface="Calibri"/>
                <a:cs typeface="Calibri"/>
                <a:sym typeface="Calibri"/>
              </a:rPr>
              <a:t>(Embed Vimeo Link) - </a:t>
            </a:r>
            <a:r>
              <a:rPr lang="en-US" sz="1800" u="sng" dirty="0">
                <a:solidFill>
                  <a:srgbClr val="98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https://vimeo.com/174282584</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g3dd7ef4b70c_0_150"/>
          <p:cNvSpPr txBox="1">
            <a:spLocks noGrp="1"/>
          </p:cNvSpPr>
          <p:nvPr>
            <p:ph type="title"/>
          </p:nvPr>
        </p:nvSpPr>
        <p:spPr>
          <a:xfrm>
            <a:off x="114300" y="25400"/>
            <a:ext cx="8801100" cy="9942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398"/>
              <a:buFont typeface="Calibri"/>
              <a:buNone/>
            </a:pPr>
            <a:r>
              <a:rPr lang="en-US" sz="3459" dirty="0"/>
              <a:t>Before We Zoom in on the Classroom…</a:t>
            </a:r>
            <a:endParaRPr sz="3960" dirty="0"/>
          </a:p>
        </p:txBody>
      </p:sp>
      <p:graphicFrame>
        <p:nvGraphicFramePr>
          <p:cNvPr id="233" name="Google Shape;233;g3dd7ef4b70c_0_150"/>
          <p:cNvGraphicFramePr/>
          <p:nvPr>
            <p:extLst>
              <p:ext uri="{D42A27DB-BD31-4B8C-83A1-F6EECF244321}">
                <p14:modId xmlns:p14="http://schemas.microsoft.com/office/powerpoint/2010/main" val="2269752769"/>
              </p:ext>
            </p:extLst>
          </p:nvPr>
        </p:nvGraphicFramePr>
        <p:xfrm>
          <a:off x="491150" y="1532325"/>
          <a:ext cx="2396100" cy="2751795"/>
        </p:xfrm>
        <a:graphic>
          <a:graphicData uri="http://schemas.openxmlformats.org/drawingml/2006/table">
            <a:tbl>
              <a:tblPr firstRow="1">
                <a:noFill/>
                <a:tableStyleId>{29F83CDC-672B-4F83-B7B4-2DBC2C72EE27}</a:tableStyleId>
              </a:tblPr>
              <a:tblGrid>
                <a:gridCol w="2396100">
                  <a:extLst>
                    <a:ext uri="{9D8B030D-6E8A-4147-A177-3AD203B41FA5}">
                      <a16:colId xmlns:a16="http://schemas.microsoft.com/office/drawing/2014/main" val="20000"/>
                    </a:ext>
                  </a:extLst>
                </a:gridCol>
              </a:tblGrid>
              <a:tr h="636925">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dirty="0">
                          <a:solidFill>
                            <a:srgbClr val="FFFFFF"/>
                          </a:solidFill>
                        </a:rPr>
                        <a:t>District Expectations</a:t>
                      </a:r>
                      <a:endParaRPr sz="2400" u="none" strike="noStrike" cap="none" dirty="0">
                        <a:solidFill>
                          <a:srgbClr val="FFFFFF"/>
                        </a:solidFill>
                      </a:endParaRPr>
                    </a:p>
                  </a:txBody>
                  <a:tcPr marL="91425" marR="91425" marT="91425" marB="91425">
                    <a:solidFill>
                      <a:srgbClr val="073763"/>
                    </a:solidFill>
                  </a:tcPr>
                </a:tc>
                <a:extLst>
                  <a:ext uri="{0D108BD9-81ED-4DB2-BD59-A6C34878D82A}">
                    <a16:rowId xmlns:a16="http://schemas.microsoft.com/office/drawing/2014/main" val="10000"/>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Be Respectful</a:t>
                      </a:r>
                      <a:endParaRPr sz="2000" u="none" strike="noStrike" cap="none"/>
                    </a:p>
                  </a:txBody>
                  <a:tcPr marL="91425" marR="91425" marT="91425" marB="91425"/>
                </a:tc>
                <a:extLst>
                  <a:ext uri="{0D108BD9-81ED-4DB2-BD59-A6C34878D82A}">
                    <a16:rowId xmlns:a16="http://schemas.microsoft.com/office/drawing/2014/main" val="10001"/>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Be Responsible</a:t>
                      </a:r>
                      <a:endParaRPr sz="2000" u="none" strike="noStrike" cap="none"/>
                    </a:p>
                  </a:txBody>
                  <a:tcPr marL="91425" marR="91425" marT="91425" marB="91425"/>
                </a:tc>
                <a:extLst>
                  <a:ext uri="{0D108BD9-81ED-4DB2-BD59-A6C34878D82A}">
                    <a16:rowId xmlns:a16="http://schemas.microsoft.com/office/drawing/2014/main" val="10002"/>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dirty="0"/>
                        <a:t>Be a Learner</a:t>
                      </a:r>
                      <a:endParaRPr sz="2000" u="none" strike="noStrike" cap="none" dirty="0"/>
                    </a:p>
                  </a:txBody>
                  <a:tcPr marL="91425" marR="91425" marT="91425" marB="91425"/>
                </a:tc>
                <a:extLst>
                  <a:ext uri="{0D108BD9-81ED-4DB2-BD59-A6C34878D82A}">
                    <a16:rowId xmlns:a16="http://schemas.microsoft.com/office/drawing/2014/main" val="10003"/>
                  </a:ext>
                </a:extLst>
              </a:tr>
            </a:tbl>
          </a:graphicData>
        </a:graphic>
      </p:graphicFrame>
      <p:sp>
        <p:nvSpPr>
          <p:cNvPr id="236" name="Google Shape;236;g3dd7ef4b70c_0_150" descr="Arrow pointing to next text box"/>
          <p:cNvSpPr/>
          <p:nvPr/>
        </p:nvSpPr>
        <p:spPr>
          <a:xfrm>
            <a:off x="2881925" y="3263125"/>
            <a:ext cx="492000" cy="333900"/>
          </a:xfrm>
          <a:prstGeom prst="rightArrow">
            <a:avLst>
              <a:gd name="adj1" fmla="val 50000"/>
              <a:gd name="adj2" fmla="val 50000"/>
            </a:avLst>
          </a:prstGeom>
          <a:solidFill>
            <a:srgbClr val="E7E6E6"/>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aphicFrame>
        <p:nvGraphicFramePr>
          <p:cNvPr id="234" name="Google Shape;234;g3dd7ef4b70c_0_150"/>
          <p:cNvGraphicFramePr/>
          <p:nvPr>
            <p:extLst>
              <p:ext uri="{D42A27DB-BD31-4B8C-83A1-F6EECF244321}">
                <p14:modId xmlns:p14="http://schemas.microsoft.com/office/powerpoint/2010/main" val="2453428625"/>
              </p:ext>
            </p:extLst>
          </p:nvPr>
        </p:nvGraphicFramePr>
        <p:xfrm>
          <a:off x="3373950" y="1532325"/>
          <a:ext cx="2396100" cy="2751795"/>
        </p:xfrm>
        <a:graphic>
          <a:graphicData uri="http://schemas.openxmlformats.org/drawingml/2006/table">
            <a:tbl>
              <a:tblPr firstRow="1">
                <a:noFill/>
                <a:tableStyleId>{29F83CDC-672B-4F83-B7B4-2DBC2C72EE27}</a:tableStyleId>
              </a:tblPr>
              <a:tblGrid>
                <a:gridCol w="2396100">
                  <a:extLst>
                    <a:ext uri="{9D8B030D-6E8A-4147-A177-3AD203B41FA5}">
                      <a16:colId xmlns:a16="http://schemas.microsoft.com/office/drawing/2014/main" val="20000"/>
                    </a:ext>
                  </a:extLst>
                </a:gridCol>
              </a:tblGrid>
              <a:tr h="636925">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a:solidFill>
                            <a:srgbClr val="FFFFFF"/>
                          </a:solidFill>
                        </a:rPr>
                        <a:t>Schoolwide Expectations</a:t>
                      </a:r>
                      <a:endParaRPr sz="2400" u="none" strike="noStrike" cap="none">
                        <a:solidFill>
                          <a:srgbClr val="FFFFFF"/>
                        </a:solidFill>
                      </a:endParaRPr>
                    </a:p>
                  </a:txBody>
                  <a:tcPr marL="91425" marR="91425" marT="91425" marB="91425">
                    <a:solidFill>
                      <a:srgbClr val="7F6000"/>
                    </a:solidFill>
                  </a:tcPr>
                </a:tc>
                <a:extLst>
                  <a:ext uri="{0D108BD9-81ED-4DB2-BD59-A6C34878D82A}">
                    <a16:rowId xmlns:a16="http://schemas.microsoft.com/office/drawing/2014/main" val="10000"/>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Be Respectful</a:t>
                      </a:r>
                      <a:endParaRPr sz="2000" u="none" strike="noStrike" cap="none"/>
                    </a:p>
                  </a:txBody>
                  <a:tcPr marL="91425" marR="91425" marT="91425" marB="91425"/>
                </a:tc>
                <a:extLst>
                  <a:ext uri="{0D108BD9-81ED-4DB2-BD59-A6C34878D82A}">
                    <a16:rowId xmlns:a16="http://schemas.microsoft.com/office/drawing/2014/main" val="10001"/>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Be Responsible</a:t>
                      </a:r>
                      <a:endParaRPr sz="2000" u="none" strike="noStrike" cap="none"/>
                    </a:p>
                  </a:txBody>
                  <a:tcPr marL="91425" marR="91425" marT="91425" marB="91425"/>
                </a:tc>
                <a:extLst>
                  <a:ext uri="{0D108BD9-81ED-4DB2-BD59-A6C34878D82A}">
                    <a16:rowId xmlns:a16="http://schemas.microsoft.com/office/drawing/2014/main" val="10002"/>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dirty="0"/>
                        <a:t>Be a Learner</a:t>
                      </a:r>
                      <a:endParaRPr sz="2000" u="none" strike="noStrike" cap="none" dirty="0"/>
                    </a:p>
                  </a:txBody>
                  <a:tcPr marL="91425" marR="91425" marT="91425" marB="91425"/>
                </a:tc>
                <a:extLst>
                  <a:ext uri="{0D108BD9-81ED-4DB2-BD59-A6C34878D82A}">
                    <a16:rowId xmlns:a16="http://schemas.microsoft.com/office/drawing/2014/main" val="10003"/>
                  </a:ext>
                </a:extLst>
              </a:tr>
            </a:tbl>
          </a:graphicData>
        </a:graphic>
      </p:graphicFrame>
      <p:sp>
        <p:nvSpPr>
          <p:cNvPr id="237" name="Google Shape;237;g3dd7ef4b70c_0_150" descr="Arrow pointing to next text box"/>
          <p:cNvSpPr/>
          <p:nvPr/>
        </p:nvSpPr>
        <p:spPr>
          <a:xfrm>
            <a:off x="5770075" y="3263125"/>
            <a:ext cx="492000" cy="333900"/>
          </a:xfrm>
          <a:prstGeom prst="rightArrow">
            <a:avLst>
              <a:gd name="adj1" fmla="val 50000"/>
              <a:gd name="adj2" fmla="val 50000"/>
            </a:avLst>
          </a:prstGeom>
          <a:solidFill>
            <a:srgbClr val="E7E6E6"/>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aphicFrame>
        <p:nvGraphicFramePr>
          <p:cNvPr id="235" name="Google Shape;235;g3dd7ef4b70c_0_150"/>
          <p:cNvGraphicFramePr/>
          <p:nvPr>
            <p:extLst>
              <p:ext uri="{D42A27DB-BD31-4B8C-83A1-F6EECF244321}">
                <p14:modId xmlns:p14="http://schemas.microsoft.com/office/powerpoint/2010/main" val="2594255797"/>
              </p:ext>
            </p:extLst>
          </p:nvPr>
        </p:nvGraphicFramePr>
        <p:xfrm>
          <a:off x="6256750" y="1532325"/>
          <a:ext cx="2396100" cy="2751795"/>
        </p:xfrm>
        <a:graphic>
          <a:graphicData uri="http://schemas.openxmlformats.org/drawingml/2006/table">
            <a:tbl>
              <a:tblPr firstRow="1">
                <a:noFill/>
                <a:tableStyleId>{29F83CDC-672B-4F83-B7B4-2DBC2C72EE27}</a:tableStyleId>
              </a:tblPr>
              <a:tblGrid>
                <a:gridCol w="2396100">
                  <a:extLst>
                    <a:ext uri="{9D8B030D-6E8A-4147-A177-3AD203B41FA5}">
                      <a16:colId xmlns:a16="http://schemas.microsoft.com/office/drawing/2014/main" val="20000"/>
                    </a:ext>
                  </a:extLst>
                </a:gridCol>
              </a:tblGrid>
              <a:tr h="636925">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dirty="0">
                          <a:solidFill>
                            <a:srgbClr val="030303"/>
                          </a:solidFill>
                        </a:rPr>
                        <a:t>Classroom Expectations</a:t>
                      </a:r>
                      <a:endParaRPr sz="2400" u="none" strike="noStrike" cap="none" dirty="0">
                        <a:solidFill>
                          <a:srgbClr val="030303"/>
                        </a:solidFill>
                      </a:endParaRPr>
                    </a:p>
                  </a:txBody>
                  <a:tcPr marL="91425" marR="91425" marT="91425" marB="91425">
                    <a:solidFill>
                      <a:srgbClr val="6AA84F"/>
                    </a:solidFill>
                  </a:tcPr>
                </a:tc>
                <a:extLst>
                  <a:ext uri="{0D108BD9-81ED-4DB2-BD59-A6C34878D82A}">
                    <a16:rowId xmlns:a16="http://schemas.microsoft.com/office/drawing/2014/main" val="10000"/>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Be Respectful</a:t>
                      </a:r>
                      <a:endParaRPr sz="2000" u="none" strike="noStrike" cap="none"/>
                    </a:p>
                  </a:txBody>
                  <a:tcPr marL="91425" marR="91425" marT="91425" marB="91425"/>
                </a:tc>
                <a:extLst>
                  <a:ext uri="{0D108BD9-81ED-4DB2-BD59-A6C34878D82A}">
                    <a16:rowId xmlns:a16="http://schemas.microsoft.com/office/drawing/2014/main" val="10001"/>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Be Responsible</a:t>
                      </a:r>
                      <a:endParaRPr sz="2000" u="none" strike="noStrike" cap="none"/>
                    </a:p>
                  </a:txBody>
                  <a:tcPr marL="91425" marR="91425" marT="91425" marB="91425"/>
                </a:tc>
                <a:extLst>
                  <a:ext uri="{0D108BD9-81ED-4DB2-BD59-A6C34878D82A}">
                    <a16:rowId xmlns:a16="http://schemas.microsoft.com/office/drawing/2014/main" val="10002"/>
                  </a:ext>
                </a:extLst>
              </a:tr>
              <a:tr h="61247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dirty="0"/>
                        <a:t>Be a Learner</a:t>
                      </a:r>
                      <a:endParaRPr sz="2000" u="none" strike="noStrike" cap="none" dirty="0"/>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3dd7ef4b70c_0_138"/>
          <p:cNvSpPr txBox="1">
            <a:spLocks noGrp="1"/>
          </p:cNvSpPr>
          <p:nvPr>
            <p:ph type="title"/>
          </p:nvPr>
        </p:nvSpPr>
        <p:spPr>
          <a:xfrm>
            <a:off x="114300" y="25400"/>
            <a:ext cx="8801100" cy="9942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398"/>
              <a:buFont typeface="Calibri"/>
              <a:buNone/>
            </a:pPr>
            <a:r>
              <a:rPr lang="en-US" sz="3459"/>
              <a:t>Schoolwide Matrix Including Classroom Setting</a:t>
            </a:r>
            <a:endParaRPr sz="3960"/>
          </a:p>
        </p:txBody>
      </p:sp>
      <p:pic>
        <p:nvPicPr>
          <p:cNvPr id="244" name="Google Shape;244;g3dd7ef4b70c_0_138" descr="High School Matrix showing rules for classroom setting."/>
          <p:cNvPicPr preferRelativeResize="0"/>
          <p:nvPr/>
        </p:nvPicPr>
        <p:blipFill rotWithShape="1">
          <a:blip r:embed="rId3">
            <a:alphaModFix/>
          </a:blip>
          <a:srcRect/>
          <a:stretch/>
        </p:blipFill>
        <p:spPr>
          <a:xfrm>
            <a:off x="1546300" y="900400"/>
            <a:ext cx="6051399" cy="37372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16"/>
          <p:cNvSpPr txBox="1">
            <a:spLocks noGrp="1"/>
          </p:cNvSpPr>
          <p:nvPr>
            <p:ph type="title"/>
          </p:nvPr>
        </p:nvSpPr>
        <p:spPr>
          <a:xfrm>
            <a:off x="628650" y="-70853"/>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Where are we going?</a:t>
            </a:r>
            <a:endParaRPr/>
          </a:p>
        </p:txBody>
      </p:sp>
      <p:pic>
        <p:nvPicPr>
          <p:cNvPr id="251" name="Google Shape;251;p116" descr="Visual chart of classrooom matrix"/>
          <p:cNvPicPr preferRelativeResize="0"/>
          <p:nvPr/>
        </p:nvPicPr>
        <p:blipFill rotWithShape="1">
          <a:blip r:embed="rId3">
            <a:alphaModFix/>
          </a:blip>
          <a:srcRect/>
          <a:stretch/>
        </p:blipFill>
        <p:spPr>
          <a:xfrm>
            <a:off x="1787037" y="723500"/>
            <a:ext cx="5569925" cy="3890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8" name="Google Shape;258;p5"/>
          <p:cNvSpPr txBox="1">
            <a:spLocks noGrp="1"/>
          </p:cNvSpPr>
          <p:nvPr>
            <p:ph type="title" idx="4294967295"/>
          </p:nvPr>
        </p:nvSpPr>
        <p:spPr>
          <a:xfrm>
            <a:off x="628650" y="125357"/>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Where am I right now?</a:t>
            </a:r>
            <a:endParaRPr b="1"/>
          </a:p>
        </p:txBody>
      </p:sp>
      <p:pic>
        <p:nvPicPr>
          <p:cNvPr id="259" name="Google Shape;259;p5" descr="Image of Expectations and Rules Self Assessment from Teacher Tool">
            <a:hlinkClick r:id="rId3"/>
          </p:cNvPr>
          <p:cNvPicPr preferRelativeResize="0"/>
          <p:nvPr/>
        </p:nvPicPr>
        <p:blipFill rotWithShape="1">
          <a:blip r:embed="rId4">
            <a:alphaModFix/>
          </a:blip>
          <a:srcRect/>
          <a:stretch/>
        </p:blipFill>
        <p:spPr>
          <a:xfrm>
            <a:off x="1249563" y="956625"/>
            <a:ext cx="6644875" cy="3230249"/>
          </a:xfrm>
          <a:prstGeom prst="rect">
            <a:avLst/>
          </a:prstGeom>
          <a:noFill/>
          <a:ln>
            <a:noFill/>
          </a:ln>
        </p:spPr>
      </p:pic>
      <p:sp>
        <p:nvSpPr>
          <p:cNvPr id="257" name="Google Shape;257;p5" descr="Green Star for handout."/>
          <p:cNvSpPr/>
          <p:nvPr/>
        </p:nvSpPr>
        <p:spPr>
          <a:xfrm>
            <a:off x="8240800" y="3920397"/>
            <a:ext cx="745200" cy="679200"/>
          </a:xfrm>
          <a:prstGeom prst="star5">
            <a:avLst>
              <a:gd name="adj" fmla="val 19098"/>
              <a:gd name="hf" fmla="val 105146"/>
              <a:gd name="vf" fmla="val 11055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3dd7ef4b70c_0_324"/>
          <p:cNvSpPr txBox="1">
            <a:spLocks noGrp="1"/>
          </p:cNvSpPr>
          <p:nvPr>
            <p:ph type="title"/>
          </p:nvPr>
        </p:nvSpPr>
        <p:spPr>
          <a:xfrm>
            <a:off x="628650" y="49604"/>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a:t>How Do I Get There?</a:t>
            </a:r>
            <a:endParaRPr/>
          </a:p>
        </p:txBody>
      </p:sp>
      <p:sp>
        <p:nvSpPr>
          <p:cNvPr id="267" name="Google Shape;267;g3dd7ef4b70c_0_324"/>
          <p:cNvSpPr/>
          <p:nvPr/>
        </p:nvSpPr>
        <p:spPr>
          <a:xfrm>
            <a:off x="628650" y="978450"/>
            <a:ext cx="3017400" cy="30156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90000"/>
              </a:lnSpc>
              <a:spcBef>
                <a:spcPts val="1000"/>
              </a:spcBef>
              <a:spcAft>
                <a:spcPts val="0"/>
              </a:spcAft>
              <a:buClr>
                <a:schemeClr val="dk1"/>
              </a:buClr>
              <a:buSzPts val="1800"/>
              <a:buFont typeface="Arial"/>
              <a:buNone/>
            </a:pPr>
            <a:r>
              <a:rPr lang="en-US" sz="4400" b="0" i="0" u="none" strike="noStrike" cap="none">
                <a:solidFill>
                  <a:schemeClr val="dk1"/>
                </a:solidFill>
                <a:latin typeface="Calibri"/>
                <a:ea typeface="Calibri"/>
                <a:cs typeface="Calibri"/>
                <a:sym typeface="Calibri"/>
              </a:rPr>
              <a:t>Be Safe</a:t>
            </a:r>
            <a:endParaRPr sz="1400" b="0" i="0" u="none" strike="noStrike" cap="none">
              <a:solidFill>
                <a:srgbClr val="000000"/>
              </a:solidFill>
              <a:latin typeface="Calibri"/>
              <a:ea typeface="Calibri"/>
              <a:cs typeface="Calibri"/>
              <a:sym typeface="Calibri"/>
            </a:endParaRPr>
          </a:p>
        </p:txBody>
      </p:sp>
      <p:sp>
        <p:nvSpPr>
          <p:cNvPr id="268" name="Google Shape;268;g3dd7ef4b70c_0_324" descr="Arrow pointing to right"/>
          <p:cNvSpPr/>
          <p:nvPr/>
        </p:nvSpPr>
        <p:spPr>
          <a:xfrm>
            <a:off x="3801300" y="1145975"/>
            <a:ext cx="770700" cy="571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69" name="Google Shape;269;g3dd7ef4b70c_0_324" descr="Arrow pointing to right"/>
          <p:cNvSpPr/>
          <p:nvPr/>
        </p:nvSpPr>
        <p:spPr>
          <a:xfrm>
            <a:off x="3801300" y="2440315"/>
            <a:ext cx="770700" cy="571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70" name="Google Shape;270;g3dd7ef4b70c_0_324" descr="Arrow pointing to right"/>
          <p:cNvSpPr/>
          <p:nvPr/>
        </p:nvSpPr>
        <p:spPr>
          <a:xfrm>
            <a:off x="3752250" y="3780570"/>
            <a:ext cx="770700" cy="571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66" name="Google Shape;266;g3dd7ef4b70c_0_324"/>
          <p:cNvSpPr txBox="1">
            <a:spLocks noGrp="1"/>
          </p:cNvSpPr>
          <p:nvPr>
            <p:ph type="body" idx="2"/>
          </p:nvPr>
        </p:nvSpPr>
        <p:spPr>
          <a:xfrm>
            <a:off x="4727250" y="1043800"/>
            <a:ext cx="3886200" cy="375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118"/>
              <a:buNone/>
            </a:pPr>
            <a:r>
              <a:rPr lang="en-US" sz="2400" b="1"/>
              <a:t>During Transitions</a:t>
            </a:r>
            <a:endParaRPr sz="2400"/>
          </a:p>
          <a:p>
            <a:pPr marL="0" lvl="0" indent="0" algn="l" rtl="0">
              <a:lnSpc>
                <a:spcPct val="100000"/>
              </a:lnSpc>
              <a:spcBef>
                <a:spcPts val="0"/>
              </a:spcBef>
              <a:spcAft>
                <a:spcPts val="0"/>
              </a:spcAft>
              <a:buSzPts val="2118"/>
              <a:buNone/>
            </a:pPr>
            <a:r>
              <a:rPr lang="en-US" sz="2400"/>
              <a:t>Use walking feet</a:t>
            </a:r>
            <a:endParaRPr sz="2400"/>
          </a:p>
          <a:p>
            <a:pPr marL="0" lvl="0" indent="0" algn="l" rtl="0">
              <a:lnSpc>
                <a:spcPct val="100000"/>
              </a:lnSpc>
              <a:spcBef>
                <a:spcPts val="0"/>
              </a:spcBef>
              <a:spcAft>
                <a:spcPts val="0"/>
              </a:spcAft>
              <a:buSzPts val="2118"/>
              <a:buNone/>
            </a:pPr>
            <a:endParaRPr sz="2400"/>
          </a:p>
          <a:p>
            <a:pPr marL="0" lvl="0" indent="0" algn="l" rtl="0">
              <a:lnSpc>
                <a:spcPct val="100000"/>
              </a:lnSpc>
              <a:spcBef>
                <a:spcPts val="0"/>
              </a:spcBef>
              <a:spcAft>
                <a:spcPts val="0"/>
              </a:spcAft>
              <a:buClr>
                <a:schemeClr val="dk1"/>
              </a:buClr>
              <a:buSzPts val="1100"/>
              <a:buFont typeface="Arial"/>
              <a:buNone/>
            </a:pPr>
            <a:r>
              <a:rPr lang="en-US" sz="2400" b="1"/>
              <a:t>At My Desk</a:t>
            </a:r>
            <a:endParaRPr sz="2400" b="1"/>
          </a:p>
          <a:p>
            <a:pPr marL="0" lvl="0" indent="0" algn="l" rtl="0">
              <a:lnSpc>
                <a:spcPct val="100000"/>
              </a:lnSpc>
              <a:spcBef>
                <a:spcPts val="0"/>
              </a:spcBef>
              <a:spcAft>
                <a:spcPts val="0"/>
              </a:spcAft>
              <a:buClr>
                <a:schemeClr val="dk1"/>
              </a:buClr>
              <a:buSzPts val="1100"/>
              <a:buFont typeface="Arial"/>
              <a:buNone/>
            </a:pPr>
            <a:r>
              <a:rPr lang="en-US" sz="2400"/>
              <a:t>Keep all four feet of your chair on the floor</a:t>
            </a:r>
            <a:endParaRPr sz="2400"/>
          </a:p>
          <a:p>
            <a:pPr marL="0" lvl="0" indent="0" algn="l" rtl="0">
              <a:lnSpc>
                <a:spcPct val="100000"/>
              </a:lnSpc>
              <a:spcBef>
                <a:spcPts val="0"/>
              </a:spcBef>
              <a:spcAft>
                <a:spcPts val="0"/>
              </a:spcAft>
              <a:buClr>
                <a:schemeClr val="dk1"/>
              </a:buClr>
              <a:buSzPts val="1100"/>
              <a:buFont typeface="Arial"/>
              <a:buNone/>
            </a:pPr>
            <a:endParaRPr sz="2400"/>
          </a:p>
          <a:p>
            <a:pPr marL="0" lvl="0" indent="0" algn="l" rtl="0">
              <a:lnSpc>
                <a:spcPct val="100000"/>
              </a:lnSpc>
              <a:spcBef>
                <a:spcPts val="0"/>
              </a:spcBef>
              <a:spcAft>
                <a:spcPts val="0"/>
              </a:spcAft>
              <a:buSzPts val="2118"/>
              <a:buNone/>
            </a:pPr>
            <a:r>
              <a:rPr lang="en-US" sz="2400" b="1"/>
              <a:t>Small Groups</a:t>
            </a:r>
            <a:endParaRPr sz="2400" b="1"/>
          </a:p>
          <a:p>
            <a:pPr marL="0" lvl="0" indent="0" algn="l" rtl="0">
              <a:lnSpc>
                <a:spcPct val="100000"/>
              </a:lnSpc>
              <a:spcBef>
                <a:spcPts val="0"/>
              </a:spcBef>
              <a:spcAft>
                <a:spcPts val="0"/>
              </a:spcAft>
              <a:buSzPts val="2118"/>
              <a:buNone/>
            </a:pPr>
            <a:r>
              <a:rPr lang="en-US" sz="2400"/>
              <a:t>Use center materials as directed</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121"/>
          <p:cNvSpPr txBox="1">
            <a:spLocks noGrp="1"/>
          </p:cNvSpPr>
          <p:nvPr>
            <p:ph type="title"/>
          </p:nvPr>
        </p:nvSpPr>
        <p:spPr>
          <a:xfrm>
            <a:off x="127000" y="273850"/>
            <a:ext cx="8802000" cy="9942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sz="3800" b="1">
                <a:latin typeface="Calibri"/>
                <a:ea typeface="Calibri"/>
                <a:cs typeface="Calibri"/>
                <a:sym typeface="Calibri"/>
              </a:rPr>
              <a:t>Drafting Classroom Rules </a:t>
            </a:r>
            <a:r>
              <a:rPr lang="en-US" sz="3800"/>
              <a:t>T</a:t>
            </a:r>
            <a:r>
              <a:rPr lang="en-US" sz="3800" b="1">
                <a:latin typeface="Calibri"/>
                <a:ea typeface="Calibri"/>
                <a:cs typeface="Calibri"/>
                <a:sym typeface="Calibri"/>
              </a:rPr>
              <a:t>hat </a:t>
            </a:r>
            <a:r>
              <a:rPr lang="en-US" sz="3800"/>
              <a:t>A</a:t>
            </a:r>
            <a:r>
              <a:rPr lang="en-US" sz="3800" b="1">
                <a:latin typeface="Calibri"/>
                <a:ea typeface="Calibri"/>
                <a:cs typeface="Calibri"/>
                <a:sym typeface="Calibri"/>
              </a:rPr>
              <a:t>re OMPUA</a:t>
            </a:r>
            <a:endParaRPr sz="3800"/>
          </a:p>
        </p:txBody>
      </p:sp>
      <p:sp>
        <p:nvSpPr>
          <p:cNvPr id="277" name="Google Shape;277;p121"/>
          <p:cNvSpPr txBox="1"/>
          <p:nvPr/>
        </p:nvSpPr>
        <p:spPr>
          <a:xfrm>
            <a:off x="319650" y="1496075"/>
            <a:ext cx="8504700" cy="2523600"/>
          </a:xfrm>
          <a:prstGeom prst="rect">
            <a:avLst/>
          </a:prstGeom>
          <a:noFill/>
          <a:ln>
            <a:noFill/>
          </a:ln>
        </p:spPr>
        <p:txBody>
          <a:bodyPr spcFirstLastPara="1" wrap="square" lIns="91425" tIns="45700" rIns="91425" bIns="45700" anchor="t" anchorCtr="0">
            <a:spAutoFit/>
          </a:bodyPr>
          <a:lstStyle/>
          <a:p>
            <a:pPr marL="342900" marR="0" lvl="0" indent="0" algn="l" rtl="0">
              <a:lnSpc>
                <a:spcPct val="115000"/>
              </a:lnSpc>
              <a:spcBef>
                <a:spcPts val="0"/>
              </a:spcBef>
              <a:spcAft>
                <a:spcPts val="0"/>
              </a:spcAft>
              <a:buClr>
                <a:srgbClr val="000000"/>
              </a:buClr>
              <a:buSzPts val="2400"/>
              <a:buFont typeface="Arial"/>
              <a:buNone/>
            </a:pPr>
            <a:r>
              <a:rPr lang="en-US" sz="2900" b="0" i="0" u="none" strike="noStrike" cap="none">
                <a:solidFill>
                  <a:srgbClr val="000000"/>
                </a:solidFill>
                <a:latin typeface="Calibri"/>
                <a:ea typeface="Calibri"/>
                <a:cs typeface="Calibri"/>
                <a:sym typeface="Calibri"/>
              </a:rPr>
              <a:t>•       </a:t>
            </a:r>
            <a:r>
              <a:rPr lang="en-US" sz="2800" b="1" i="0" u="none" strike="noStrike" cap="none">
                <a:solidFill>
                  <a:srgbClr val="000000"/>
                </a:solidFill>
                <a:latin typeface="Calibri"/>
                <a:ea typeface="Calibri"/>
                <a:cs typeface="Calibri"/>
                <a:sym typeface="Calibri"/>
              </a:rPr>
              <a:t>O</a:t>
            </a:r>
            <a:r>
              <a:rPr lang="en-US" sz="2800" b="0" i="0" u="none" strike="noStrike" cap="none">
                <a:solidFill>
                  <a:srgbClr val="000000"/>
                </a:solidFill>
                <a:latin typeface="Calibri"/>
                <a:ea typeface="Calibri"/>
                <a:cs typeface="Calibri"/>
                <a:sym typeface="Calibri"/>
              </a:rPr>
              <a:t>bservable – Behaviors we can see</a:t>
            </a:r>
            <a:endParaRPr sz="2800" b="0" i="0" u="none" strike="noStrike" cap="none">
              <a:solidFill>
                <a:srgbClr val="000000"/>
              </a:solidFill>
              <a:latin typeface="Cambria"/>
              <a:ea typeface="Cambria"/>
              <a:cs typeface="Cambria"/>
              <a:sym typeface="Cambria"/>
            </a:endParaRPr>
          </a:p>
          <a:p>
            <a:pPr marL="342900" marR="0" lvl="0" indent="0" algn="l" rtl="0">
              <a:lnSpc>
                <a:spcPct val="115000"/>
              </a:lnSpc>
              <a:spcBef>
                <a:spcPts val="0"/>
              </a:spcBef>
              <a:spcAft>
                <a:spcPts val="0"/>
              </a:spcAft>
              <a:buClr>
                <a:srgbClr val="000000"/>
              </a:buClr>
              <a:buSzPts val="2400"/>
              <a:buFont typeface="Arial"/>
              <a:buNone/>
            </a:pPr>
            <a:r>
              <a:rPr lang="en-US" sz="2800" b="0" i="0" u="none" strike="noStrike" cap="none">
                <a:solidFill>
                  <a:srgbClr val="000000"/>
                </a:solidFill>
                <a:latin typeface="Calibri"/>
                <a:ea typeface="Calibri"/>
                <a:cs typeface="Calibri"/>
                <a:sym typeface="Calibri"/>
              </a:rPr>
              <a:t>•       </a:t>
            </a:r>
            <a:r>
              <a:rPr lang="en-US" sz="2800" b="1" i="0" u="none" strike="noStrike" cap="none">
                <a:solidFill>
                  <a:srgbClr val="000000"/>
                </a:solidFill>
                <a:latin typeface="Calibri"/>
                <a:ea typeface="Calibri"/>
                <a:cs typeface="Calibri"/>
                <a:sym typeface="Calibri"/>
              </a:rPr>
              <a:t>M</a:t>
            </a:r>
            <a:r>
              <a:rPr lang="en-US" sz="2800" b="0" i="0" u="none" strike="noStrike" cap="none">
                <a:solidFill>
                  <a:srgbClr val="000000"/>
                </a:solidFill>
                <a:latin typeface="Calibri"/>
                <a:ea typeface="Calibri"/>
                <a:cs typeface="Calibri"/>
                <a:sym typeface="Calibri"/>
              </a:rPr>
              <a:t>easurable – We can count occurrences</a:t>
            </a:r>
            <a:endParaRPr sz="2800" b="0" i="0" u="none" strike="noStrike" cap="none">
              <a:solidFill>
                <a:srgbClr val="000000"/>
              </a:solidFill>
              <a:latin typeface="Cambria"/>
              <a:ea typeface="Cambria"/>
              <a:cs typeface="Cambria"/>
              <a:sym typeface="Cambria"/>
            </a:endParaRPr>
          </a:p>
          <a:p>
            <a:pPr marL="342900" marR="0" lvl="0" indent="0" algn="l" rtl="0">
              <a:lnSpc>
                <a:spcPct val="115000"/>
              </a:lnSpc>
              <a:spcBef>
                <a:spcPts val="0"/>
              </a:spcBef>
              <a:spcAft>
                <a:spcPts val="0"/>
              </a:spcAft>
              <a:buClr>
                <a:srgbClr val="000000"/>
              </a:buClr>
              <a:buSzPts val="2400"/>
              <a:buFont typeface="Arial"/>
              <a:buNone/>
            </a:pPr>
            <a:r>
              <a:rPr lang="en-US" sz="2800" b="0" i="0" u="none" strike="noStrike" cap="none">
                <a:solidFill>
                  <a:srgbClr val="000000"/>
                </a:solidFill>
                <a:latin typeface="Calibri"/>
                <a:ea typeface="Calibri"/>
                <a:cs typeface="Calibri"/>
                <a:sym typeface="Calibri"/>
              </a:rPr>
              <a:t>•       </a:t>
            </a:r>
            <a:r>
              <a:rPr lang="en-US" sz="2800" b="1" i="0" u="none" strike="noStrike" cap="none">
                <a:solidFill>
                  <a:srgbClr val="000000"/>
                </a:solidFill>
                <a:latin typeface="Calibri"/>
                <a:ea typeface="Calibri"/>
                <a:cs typeface="Calibri"/>
                <a:sym typeface="Calibri"/>
              </a:rPr>
              <a:t>P</a:t>
            </a:r>
            <a:r>
              <a:rPr lang="en-US" sz="2800" b="0" i="0" u="none" strike="noStrike" cap="none">
                <a:solidFill>
                  <a:srgbClr val="000000"/>
                </a:solidFill>
                <a:latin typeface="Calibri"/>
                <a:ea typeface="Calibri"/>
                <a:cs typeface="Calibri"/>
                <a:sym typeface="Calibri"/>
              </a:rPr>
              <a:t>ositively Stated – What we do to be successful</a:t>
            </a:r>
            <a:endParaRPr sz="2800" b="0" i="0" u="none" strike="noStrike" cap="none">
              <a:solidFill>
                <a:srgbClr val="000000"/>
              </a:solidFill>
              <a:latin typeface="Cambria"/>
              <a:ea typeface="Cambria"/>
              <a:cs typeface="Cambria"/>
              <a:sym typeface="Cambria"/>
            </a:endParaRPr>
          </a:p>
          <a:p>
            <a:pPr marL="342900" marR="0" lvl="0" indent="0" algn="l" rtl="0">
              <a:lnSpc>
                <a:spcPct val="115000"/>
              </a:lnSpc>
              <a:spcBef>
                <a:spcPts val="0"/>
              </a:spcBef>
              <a:spcAft>
                <a:spcPts val="0"/>
              </a:spcAft>
              <a:buClr>
                <a:srgbClr val="000000"/>
              </a:buClr>
              <a:buSzPts val="2400"/>
              <a:buFont typeface="Arial"/>
              <a:buNone/>
            </a:pPr>
            <a:r>
              <a:rPr lang="en-US" sz="2800" b="0" i="0" u="none" strike="noStrike" cap="none">
                <a:solidFill>
                  <a:srgbClr val="000000"/>
                </a:solidFill>
                <a:latin typeface="Calibri"/>
                <a:ea typeface="Calibri"/>
                <a:cs typeface="Calibri"/>
                <a:sym typeface="Calibri"/>
              </a:rPr>
              <a:t>•       </a:t>
            </a:r>
            <a:r>
              <a:rPr lang="en-US" sz="2800" b="1" i="0" u="none" strike="noStrike" cap="none">
                <a:solidFill>
                  <a:srgbClr val="000000"/>
                </a:solidFill>
                <a:latin typeface="Calibri"/>
                <a:ea typeface="Calibri"/>
                <a:cs typeface="Calibri"/>
                <a:sym typeface="Calibri"/>
              </a:rPr>
              <a:t>U</a:t>
            </a:r>
            <a:r>
              <a:rPr lang="en-US" sz="2800" b="0" i="0" u="none" strike="noStrike" cap="none">
                <a:solidFill>
                  <a:srgbClr val="000000"/>
                </a:solidFill>
                <a:latin typeface="Calibri"/>
                <a:ea typeface="Calibri"/>
                <a:cs typeface="Calibri"/>
                <a:sym typeface="Calibri"/>
              </a:rPr>
              <a:t>nderstandable – Student-friendly language</a:t>
            </a:r>
            <a:endParaRPr sz="2800" b="0" i="0" u="none" strike="noStrike" cap="none">
              <a:solidFill>
                <a:srgbClr val="000000"/>
              </a:solidFill>
              <a:latin typeface="Cambria"/>
              <a:ea typeface="Cambria"/>
              <a:cs typeface="Cambria"/>
              <a:sym typeface="Cambria"/>
            </a:endParaRPr>
          </a:p>
          <a:p>
            <a:pPr marL="342900" marR="0" lvl="0" indent="0" algn="l" rtl="0">
              <a:lnSpc>
                <a:spcPct val="115000"/>
              </a:lnSpc>
              <a:spcBef>
                <a:spcPts val="0"/>
              </a:spcBef>
              <a:spcAft>
                <a:spcPts val="0"/>
              </a:spcAft>
              <a:buClr>
                <a:srgbClr val="000000"/>
              </a:buClr>
              <a:buSzPts val="2400"/>
              <a:buFont typeface="Arial"/>
              <a:buNone/>
            </a:pPr>
            <a:r>
              <a:rPr lang="en-US" sz="2800" b="0" i="0" u="none" strike="noStrike" cap="none">
                <a:solidFill>
                  <a:srgbClr val="000000"/>
                </a:solidFill>
                <a:latin typeface="Calibri"/>
                <a:ea typeface="Calibri"/>
                <a:cs typeface="Calibri"/>
                <a:sym typeface="Calibri"/>
              </a:rPr>
              <a:t>•       </a:t>
            </a:r>
            <a:r>
              <a:rPr lang="en-US" sz="2800" b="1" i="0" u="none" strike="noStrike" cap="none">
                <a:solidFill>
                  <a:srgbClr val="000000"/>
                </a:solidFill>
                <a:latin typeface="Calibri"/>
                <a:ea typeface="Calibri"/>
                <a:cs typeface="Calibri"/>
                <a:sym typeface="Calibri"/>
              </a:rPr>
              <a:t>A</a:t>
            </a:r>
            <a:r>
              <a:rPr lang="en-US" sz="2800" b="0" i="0" u="none" strike="noStrike" cap="none">
                <a:solidFill>
                  <a:srgbClr val="000000"/>
                </a:solidFill>
                <a:latin typeface="Calibri"/>
                <a:ea typeface="Calibri"/>
                <a:cs typeface="Calibri"/>
                <a:sym typeface="Calibri"/>
              </a:rPr>
              <a:t>lways Applicable – No exceptions in this setting</a:t>
            </a:r>
            <a:endParaRPr sz="2800" b="0" i="0" u="none" strike="noStrike" cap="none">
              <a:solidFill>
                <a:srgbClr val="000000"/>
              </a:solidFill>
              <a:latin typeface="Cambria"/>
              <a:ea typeface="Cambria"/>
              <a:cs typeface="Cambria"/>
              <a:sym typeface="Cambri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22" descr="Activity: Classroom Rules and Expectations in Practice"/>
          <p:cNvSpPr txBox="1">
            <a:spLocks noGrp="1"/>
          </p:cNvSpPr>
          <p:nvPr>
            <p:ph type="title" idx="4294967295"/>
          </p:nvPr>
        </p:nvSpPr>
        <p:spPr>
          <a:xfrm>
            <a:off x="1873775" y="0"/>
            <a:ext cx="7270200" cy="1272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4400"/>
              <a:buFont typeface="Calibri"/>
              <a:buNone/>
            </a:pPr>
            <a:r>
              <a:rPr lang="en-US" sz="3600" b="0" i="0" u="none" strike="noStrike" cap="none" dirty="0">
                <a:solidFill>
                  <a:srgbClr val="008000"/>
                </a:solidFill>
                <a:latin typeface="Calibri"/>
                <a:ea typeface="Calibri"/>
                <a:cs typeface="Calibri"/>
                <a:sym typeface="Calibri"/>
              </a:rPr>
              <a:t>Activity: </a:t>
            </a:r>
            <a:r>
              <a:rPr lang="en-US" sz="3600" dirty="0">
                <a:solidFill>
                  <a:srgbClr val="008000"/>
                </a:solidFill>
              </a:rPr>
              <a:t>OMPUA or Not?</a:t>
            </a:r>
            <a:endParaRPr sz="3600" b="0" i="0" u="none" strike="noStrike" cap="none" dirty="0">
              <a:solidFill>
                <a:srgbClr val="FF0000"/>
              </a:solidFill>
              <a:latin typeface="Calibri"/>
              <a:ea typeface="Calibri"/>
              <a:cs typeface="Calibri"/>
              <a:sym typeface="Calibri"/>
            </a:endParaRPr>
          </a:p>
        </p:txBody>
      </p:sp>
      <p:graphicFrame>
        <p:nvGraphicFramePr>
          <p:cNvPr id="284" name="Google Shape;284;p122"/>
          <p:cNvGraphicFramePr/>
          <p:nvPr>
            <p:extLst>
              <p:ext uri="{D42A27DB-BD31-4B8C-83A1-F6EECF244321}">
                <p14:modId xmlns:p14="http://schemas.microsoft.com/office/powerpoint/2010/main" val="3877307391"/>
              </p:ext>
            </p:extLst>
          </p:nvPr>
        </p:nvGraphicFramePr>
        <p:xfrm>
          <a:off x="543200" y="1270814"/>
          <a:ext cx="8270400" cy="3148965"/>
        </p:xfrm>
        <a:graphic>
          <a:graphicData uri="http://schemas.openxmlformats.org/drawingml/2006/table">
            <a:tbl>
              <a:tblPr firstRow="1">
                <a:noFill/>
                <a:tableStyleId>{29F83CDC-672B-4F83-B7B4-2DBC2C72EE27}</a:tableStyleId>
              </a:tblPr>
              <a:tblGrid>
                <a:gridCol w="2067600">
                  <a:extLst>
                    <a:ext uri="{9D8B030D-6E8A-4147-A177-3AD203B41FA5}">
                      <a16:colId xmlns:a16="http://schemas.microsoft.com/office/drawing/2014/main" val="20000"/>
                    </a:ext>
                  </a:extLst>
                </a:gridCol>
                <a:gridCol w="2067600">
                  <a:extLst>
                    <a:ext uri="{9D8B030D-6E8A-4147-A177-3AD203B41FA5}">
                      <a16:colId xmlns:a16="http://schemas.microsoft.com/office/drawing/2014/main" val="20001"/>
                    </a:ext>
                  </a:extLst>
                </a:gridCol>
                <a:gridCol w="2067600">
                  <a:extLst>
                    <a:ext uri="{9D8B030D-6E8A-4147-A177-3AD203B41FA5}">
                      <a16:colId xmlns:a16="http://schemas.microsoft.com/office/drawing/2014/main" val="20002"/>
                    </a:ext>
                  </a:extLst>
                </a:gridCol>
                <a:gridCol w="2067600">
                  <a:extLst>
                    <a:ext uri="{9D8B030D-6E8A-4147-A177-3AD203B41FA5}">
                      <a16:colId xmlns:a16="http://schemas.microsoft.com/office/drawing/2014/main" val="20003"/>
                    </a:ext>
                  </a:extLst>
                </a:gridCol>
              </a:tblGrid>
              <a:tr h="0">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a:solidFill>
                            <a:srgbClr val="FFFFFF"/>
                          </a:solidFill>
                        </a:rPr>
                        <a:t>Guideline</a:t>
                      </a:r>
                      <a:endParaRPr sz="2400" u="none" strike="noStrike" cap="none">
                        <a:solidFill>
                          <a:srgbClr val="FFFFFF"/>
                        </a:solidFill>
                      </a:endParaRPr>
                    </a:p>
                  </a:txBody>
                  <a:tcPr marL="91425" marR="91425" marT="91425" marB="91425">
                    <a:solidFill>
                      <a:srgbClr val="000000"/>
                    </a:solidFill>
                  </a:tcPr>
                </a:tc>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a:solidFill>
                            <a:srgbClr val="FFFFFF"/>
                          </a:solidFill>
                        </a:rPr>
                        <a:t>This Means</a:t>
                      </a:r>
                      <a:endParaRPr sz="2400" u="none" strike="noStrike" cap="none">
                        <a:solidFill>
                          <a:srgbClr val="FFFFFF"/>
                        </a:solidFill>
                      </a:endParaRPr>
                    </a:p>
                  </a:txBody>
                  <a:tcPr marL="91425" marR="91425" marT="91425" marB="91425">
                    <a:solidFill>
                      <a:srgbClr val="000000"/>
                    </a:solidFill>
                  </a:tcPr>
                </a:tc>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a:solidFill>
                            <a:srgbClr val="FFFFFF"/>
                          </a:solidFill>
                        </a:rPr>
                        <a:t>Example</a:t>
                      </a:r>
                      <a:endParaRPr sz="2400" u="none" strike="noStrike" cap="none">
                        <a:solidFill>
                          <a:srgbClr val="FFFFFF"/>
                        </a:solidFill>
                      </a:endParaRPr>
                    </a:p>
                  </a:txBody>
                  <a:tcPr marL="91425" marR="91425" marT="91425" marB="91425">
                    <a:solidFill>
                      <a:srgbClr val="000000"/>
                    </a:solidFill>
                  </a:tcPr>
                </a:tc>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dirty="0">
                          <a:solidFill>
                            <a:srgbClr val="FFFFFF"/>
                          </a:solidFill>
                        </a:rPr>
                        <a:t>Non-Example</a:t>
                      </a:r>
                      <a:endParaRPr sz="2400" u="none" strike="noStrike" cap="none" dirty="0">
                        <a:solidFill>
                          <a:srgbClr val="FFFFFF"/>
                        </a:solidFill>
                      </a:endParaRPr>
                    </a:p>
                  </a:txBody>
                  <a:tcPr marL="91425" marR="91425" marT="91425" marB="91425">
                    <a:solidFill>
                      <a:srgbClr val="000000"/>
                    </a:solidFill>
                  </a:tcPr>
                </a:tc>
                <a:extLst>
                  <a:ext uri="{0D108BD9-81ED-4DB2-BD59-A6C34878D82A}">
                    <a16:rowId xmlns:a16="http://schemas.microsoft.com/office/drawing/2014/main" val="10000"/>
                  </a:ext>
                </a:extLst>
              </a:tr>
              <a:tr h="480725">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Observable</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I can see it</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Raise your hand</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Be your best</a:t>
                      </a:r>
                      <a:endParaRPr sz="1300" u="none" strike="noStrike" cap="none"/>
                    </a:p>
                  </a:txBody>
                  <a:tcPr marL="91425" marR="91425" marT="91425" marB="91425"/>
                </a:tc>
                <a:extLst>
                  <a:ext uri="{0D108BD9-81ED-4DB2-BD59-A6C34878D82A}">
                    <a16:rowId xmlns:a16="http://schemas.microsoft.com/office/drawing/2014/main" val="10001"/>
                  </a:ext>
                </a:extLst>
              </a:tr>
              <a:tr h="480725">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Measureable</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I can count it</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Bring materials</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Be ready to learn</a:t>
                      </a:r>
                      <a:endParaRPr sz="1300" u="none" strike="noStrike" cap="none"/>
                    </a:p>
                  </a:txBody>
                  <a:tcPr marL="91425" marR="91425" marT="91425" marB="91425"/>
                </a:tc>
                <a:extLst>
                  <a:ext uri="{0D108BD9-81ED-4DB2-BD59-A6C34878D82A}">
                    <a16:rowId xmlns:a16="http://schemas.microsoft.com/office/drawing/2014/main" val="10002"/>
                  </a:ext>
                </a:extLst>
              </a:tr>
              <a:tr h="480725">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Positively Stated</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It describes what to </a:t>
                      </a:r>
                      <a:r>
                        <a:rPr lang="en-US" sz="1300" i="1" u="none" strike="noStrike" cap="none"/>
                        <a:t>do</a:t>
                      </a:r>
                      <a:r>
                        <a:rPr lang="en-US" sz="1300" u="none" strike="noStrike" cap="none"/>
                        <a:t>.</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Keep hands to self</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No fighting!</a:t>
                      </a:r>
                      <a:endParaRPr sz="1300" u="none" strike="noStrike" cap="none"/>
                    </a:p>
                  </a:txBody>
                  <a:tcPr marL="91425" marR="91425" marT="91425" marB="91425"/>
                </a:tc>
                <a:extLst>
                  <a:ext uri="{0D108BD9-81ED-4DB2-BD59-A6C34878D82A}">
                    <a16:rowId xmlns:a16="http://schemas.microsoft.com/office/drawing/2014/main" val="10003"/>
                  </a:ext>
                </a:extLst>
              </a:tr>
              <a:tr h="480725">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Understandable</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Age/Grade appropriate</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Keep hands to self</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Maintain spatial awareness</a:t>
                      </a:r>
                      <a:endParaRPr sz="1300" u="none" strike="noStrike" cap="none"/>
                    </a:p>
                  </a:txBody>
                  <a:tcPr marL="91425" marR="91425" marT="91425" marB="91425"/>
                </a:tc>
                <a:extLst>
                  <a:ext uri="{0D108BD9-81ED-4DB2-BD59-A6C34878D82A}">
                    <a16:rowId xmlns:a16="http://schemas.microsoft.com/office/drawing/2014/main" val="10004"/>
                  </a:ext>
                </a:extLst>
              </a:tr>
              <a:tr h="0">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Always Applicable</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a:t>No exceptions</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100"/>
                        <a:buFont typeface="Arial"/>
                        <a:buNone/>
                      </a:pPr>
                      <a:r>
                        <a:rPr lang="en-US" sz="1300" u="none" strike="noStrike" cap="none">
                          <a:solidFill>
                            <a:srgbClr val="000000"/>
                          </a:solidFill>
                        </a:rPr>
                        <a:t>Stay in assigned area</a:t>
                      </a:r>
                      <a:endParaRPr sz="13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2000"/>
                        <a:buFont typeface="Arial"/>
                        <a:buNone/>
                      </a:pPr>
                      <a:r>
                        <a:rPr lang="en-US" sz="1300" u="none" strike="noStrike" cap="none" dirty="0"/>
                        <a:t>Remain in seat at all times</a:t>
                      </a:r>
                      <a:endParaRPr sz="1300" u="none" strike="noStrike" cap="none" dirty="0"/>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25" descr="Activity : Classroom Rules and Expectations in Practice &#10;"/>
          <p:cNvSpPr txBox="1">
            <a:spLocks noGrp="1"/>
          </p:cNvSpPr>
          <p:nvPr>
            <p:ph type="title" idx="4294967295"/>
          </p:nvPr>
        </p:nvSpPr>
        <p:spPr>
          <a:xfrm>
            <a:off x="1897375" y="145675"/>
            <a:ext cx="6883500" cy="105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4400"/>
              <a:buFont typeface="Calibri"/>
              <a:buNone/>
            </a:pPr>
            <a:r>
              <a:rPr lang="en-US" sz="3600" b="0" i="0" u="none" strike="noStrike" cap="none">
                <a:solidFill>
                  <a:srgbClr val="008000"/>
                </a:solidFill>
                <a:latin typeface="Calibri"/>
                <a:ea typeface="Calibri"/>
                <a:cs typeface="Calibri"/>
                <a:sym typeface="Calibri"/>
              </a:rPr>
              <a:t>Activity: </a:t>
            </a:r>
            <a:r>
              <a:rPr lang="en-US" sz="3600">
                <a:solidFill>
                  <a:srgbClr val="008000"/>
                </a:solidFill>
              </a:rPr>
              <a:t>Evaluate an Example</a:t>
            </a:r>
            <a:endParaRPr sz="3600" b="0" i="0" u="none" strike="noStrike" cap="none">
              <a:solidFill>
                <a:srgbClr val="FF0000"/>
              </a:solidFill>
              <a:latin typeface="Calibri"/>
              <a:ea typeface="Calibri"/>
              <a:cs typeface="Calibri"/>
              <a:sym typeface="Calibri"/>
            </a:endParaRPr>
          </a:p>
        </p:txBody>
      </p:sp>
      <p:sp>
        <p:nvSpPr>
          <p:cNvPr id="291" name="Google Shape;291;p125" descr="Green Star for handout."/>
          <p:cNvSpPr/>
          <p:nvPr/>
        </p:nvSpPr>
        <p:spPr>
          <a:xfrm>
            <a:off x="8131075" y="373594"/>
            <a:ext cx="654000" cy="560700"/>
          </a:xfrm>
          <a:prstGeom prst="star5">
            <a:avLst>
              <a:gd name="adj" fmla="val 19098"/>
              <a:gd name="hf" fmla="val 105146"/>
              <a:gd name="vf" fmla="val 11055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292" name="Google Shape;292;p125" descr="Image of MO SW-PBS Classroom Expectations &amp; Rules - Planning &amp; Implementation Guide handout, step 1"/>
          <p:cNvPicPr preferRelativeResize="0"/>
          <p:nvPr/>
        </p:nvPicPr>
        <p:blipFill rotWithShape="1">
          <a:blip r:embed="rId3">
            <a:alphaModFix/>
          </a:blip>
          <a:srcRect/>
          <a:stretch/>
        </p:blipFill>
        <p:spPr>
          <a:xfrm>
            <a:off x="1730499" y="1095025"/>
            <a:ext cx="5683001" cy="3365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26" descr="Activity: Classroom Rules and Expectations in Action"/>
          <p:cNvSpPr txBox="1">
            <a:spLocks noGrp="1"/>
          </p:cNvSpPr>
          <p:nvPr>
            <p:ph type="title" idx="4294967295"/>
          </p:nvPr>
        </p:nvSpPr>
        <p:spPr>
          <a:xfrm>
            <a:off x="2039949" y="0"/>
            <a:ext cx="6340800" cy="105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4400"/>
              <a:buFont typeface="Calibri"/>
              <a:buNone/>
            </a:pPr>
            <a:r>
              <a:rPr lang="en-US" sz="3600" b="0" i="0" u="none" strike="noStrike" cap="none">
                <a:solidFill>
                  <a:srgbClr val="008000"/>
                </a:solidFill>
                <a:latin typeface="Calibri"/>
                <a:ea typeface="Calibri"/>
                <a:cs typeface="Calibri"/>
                <a:sym typeface="Calibri"/>
              </a:rPr>
              <a:t>Activity: </a:t>
            </a:r>
            <a:r>
              <a:rPr lang="en-US" sz="3600">
                <a:solidFill>
                  <a:srgbClr val="008000"/>
                </a:solidFill>
              </a:rPr>
              <a:t>Make It Your Own</a:t>
            </a:r>
            <a:endParaRPr sz="3600" b="0" i="0" u="none" strike="noStrike" cap="none">
              <a:solidFill>
                <a:srgbClr val="FF0000"/>
              </a:solidFill>
              <a:latin typeface="Calibri"/>
              <a:ea typeface="Calibri"/>
              <a:cs typeface="Calibri"/>
              <a:sym typeface="Calibri"/>
            </a:endParaRPr>
          </a:p>
        </p:txBody>
      </p:sp>
      <p:sp>
        <p:nvSpPr>
          <p:cNvPr id="299" name="Google Shape;299;p126" descr="Green Star for handout."/>
          <p:cNvSpPr/>
          <p:nvPr/>
        </p:nvSpPr>
        <p:spPr>
          <a:xfrm>
            <a:off x="8131075" y="373594"/>
            <a:ext cx="654000" cy="560700"/>
          </a:xfrm>
          <a:prstGeom prst="star5">
            <a:avLst>
              <a:gd name="adj" fmla="val 19098"/>
              <a:gd name="hf" fmla="val 105146"/>
              <a:gd name="vf" fmla="val 11055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300" name="Google Shape;300;p126" descr="Image of &quot;MO SW-PBS Classroom Expectations &amp; Rules - Planning &amp; Implementation Guide&quot; step 2"/>
          <p:cNvPicPr preferRelativeResize="0"/>
          <p:nvPr/>
        </p:nvPicPr>
        <p:blipFill rotWithShape="1">
          <a:blip r:embed="rId3">
            <a:alphaModFix/>
          </a:blip>
          <a:srcRect/>
          <a:stretch/>
        </p:blipFill>
        <p:spPr>
          <a:xfrm>
            <a:off x="1401598" y="1157152"/>
            <a:ext cx="6340799" cy="32907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123" descr="Matrix&#10;"/>
          <p:cNvSpPr txBox="1">
            <a:spLocks noGrp="1"/>
          </p:cNvSpPr>
          <p:nvPr>
            <p:ph type="title"/>
          </p:nvPr>
        </p:nvSpPr>
        <p:spPr>
          <a:xfrm>
            <a:off x="628650" y="-28972"/>
            <a:ext cx="7886700" cy="9942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4400"/>
              <a:buFont typeface="Calibri"/>
              <a:buNone/>
            </a:pPr>
            <a:r>
              <a:rPr lang="en-US"/>
              <a:t>Completed Matrix Example</a:t>
            </a:r>
            <a:endParaRPr/>
          </a:p>
        </p:txBody>
      </p:sp>
      <p:pic>
        <p:nvPicPr>
          <p:cNvPr id="307" name="Google Shape;307;p123" descr="Visual Matrix"/>
          <p:cNvPicPr preferRelativeResize="0"/>
          <p:nvPr/>
        </p:nvPicPr>
        <p:blipFill rotWithShape="1">
          <a:blip r:embed="rId3">
            <a:alphaModFix/>
          </a:blip>
          <a:srcRect/>
          <a:stretch/>
        </p:blipFill>
        <p:spPr>
          <a:xfrm>
            <a:off x="1381798" y="968324"/>
            <a:ext cx="6380400" cy="35351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128" descr="Activity: Classroom Rules and Expectations in Action"/>
          <p:cNvSpPr txBox="1">
            <a:spLocks noGrp="1"/>
          </p:cNvSpPr>
          <p:nvPr>
            <p:ph type="title" idx="4294967295"/>
          </p:nvPr>
        </p:nvSpPr>
        <p:spPr>
          <a:xfrm>
            <a:off x="1869510" y="369524"/>
            <a:ext cx="6340800" cy="105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4400"/>
              <a:buFont typeface="Calibri"/>
              <a:buNone/>
            </a:pPr>
            <a:r>
              <a:rPr lang="en-US" sz="3600" b="0" i="0" u="none" strike="noStrike" cap="none">
                <a:solidFill>
                  <a:srgbClr val="008000"/>
                </a:solidFill>
                <a:latin typeface="Calibri"/>
                <a:ea typeface="Calibri"/>
                <a:cs typeface="Calibri"/>
                <a:sym typeface="Calibri"/>
              </a:rPr>
              <a:t>Activity: C</a:t>
            </a:r>
            <a:r>
              <a:rPr lang="en-US" sz="3600">
                <a:solidFill>
                  <a:srgbClr val="008000"/>
                </a:solidFill>
              </a:rPr>
              <a:t>reate Your Own</a:t>
            </a:r>
            <a:endParaRPr sz="3600" b="0" i="0" u="none" strike="noStrike" cap="none">
              <a:solidFill>
                <a:srgbClr val="FF0000"/>
              </a:solidFill>
              <a:latin typeface="Calibri"/>
              <a:ea typeface="Calibri"/>
              <a:cs typeface="Calibri"/>
              <a:sym typeface="Calibri"/>
            </a:endParaRPr>
          </a:p>
        </p:txBody>
      </p:sp>
      <p:pic>
        <p:nvPicPr>
          <p:cNvPr id="314" name="Google Shape;314;p128" descr="Image of &quot;MO SW-PBS Classroom Expectations &amp; Rules - Planning &amp; Implementation Guide&quot; Step 3"/>
          <p:cNvPicPr preferRelativeResize="0"/>
          <p:nvPr/>
        </p:nvPicPr>
        <p:blipFill rotWithShape="1">
          <a:blip r:embed="rId3">
            <a:alphaModFix/>
          </a:blip>
          <a:srcRect/>
          <a:stretch/>
        </p:blipFill>
        <p:spPr>
          <a:xfrm>
            <a:off x="509075" y="1793326"/>
            <a:ext cx="8125851" cy="2121725"/>
          </a:xfrm>
          <a:prstGeom prst="rect">
            <a:avLst/>
          </a:prstGeom>
          <a:noFill/>
          <a:ln>
            <a:noFill/>
          </a:ln>
        </p:spPr>
      </p:pic>
      <p:sp>
        <p:nvSpPr>
          <p:cNvPr id="315" name="Google Shape;315;p128" descr="Green Star for handout."/>
          <p:cNvSpPr/>
          <p:nvPr/>
        </p:nvSpPr>
        <p:spPr>
          <a:xfrm>
            <a:off x="8131075" y="373594"/>
            <a:ext cx="654000" cy="560700"/>
          </a:xfrm>
          <a:prstGeom prst="star5">
            <a:avLst>
              <a:gd name="adj" fmla="val 19098"/>
              <a:gd name="hf" fmla="val 105146"/>
              <a:gd name="vf" fmla="val 11055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6" descr="Matrix&#10;"/>
          <p:cNvSpPr txBox="1">
            <a:spLocks noGrp="1"/>
          </p:cNvSpPr>
          <p:nvPr>
            <p:ph type="title"/>
          </p:nvPr>
        </p:nvSpPr>
        <p:spPr>
          <a:xfrm>
            <a:off x="701925" y="-186972"/>
            <a:ext cx="7886700" cy="9942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4400"/>
              <a:buFont typeface="Calibri"/>
              <a:buNone/>
            </a:pPr>
            <a:r>
              <a:rPr lang="en-US"/>
              <a:t>Student Ownership</a:t>
            </a:r>
            <a:endParaRPr/>
          </a:p>
        </p:txBody>
      </p:sp>
      <p:sp>
        <p:nvSpPr>
          <p:cNvPr id="322" name="Google Shape;322;p6"/>
          <p:cNvSpPr txBox="1"/>
          <p:nvPr/>
        </p:nvSpPr>
        <p:spPr>
          <a:xfrm>
            <a:off x="198100" y="819775"/>
            <a:ext cx="8468400" cy="2161200"/>
          </a:xfrm>
          <a:prstGeom prst="rect">
            <a:avLst/>
          </a:prstGeom>
          <a:noFill/>
          <a:ln>
            <a:noFill/>
          </a:ln>
        </p:spPr>
        <p:txBody>
          <a:bodyPr spcFirstLastPara="1" wrap="square" lIns="91425" tIns="45700" rIns="91425" bIns="45700" anchor="t" anchorCtr="0">
            <a:spAutoFit/>
          </a:bodyPr>
          <a:lstStyle/>
          <a:p>
            <a:pPr marL="457200" marR="0" lvl="0"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Creates ownership and commitment if students are involved</a:t>
            </a:r>
            <a:endParaRPr sz="2400" b="0" i="0" u="none" strike="noStrike" cap="none">
              <a:solidFill>
                <a:srgbClr val="000000"/>
              </a:solidFill>
              <a:latin typeface="Calibri"/>
              <a:ea typeface="Calibri"/>
              <a:cs typeface="Calibri"/>
              <a:sym typeface="Calibri"/>
            </a:endParaRPr>
          </a:p>
          <a:p>
            <a:pPr marL="457200" marR="0" lvl="0"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Ways to involve students: </a:t>
            </a:r>
            <a:endParaRPr sz="2400" b="0" i="0" u="none" strike="noStrike" cap="none">
              <a:solidFill>
                <a:srgbClr val="000000"/>
              </a:solidFill>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discuss why rules are important</a:t>
            </a:r>
            <a:endParaRPr sz="2400" b="0" i="0" u="none" strike="noStrike" cap="none">
              <a:solidFill>
                <a:srgbClr val="000000"/>
              </a:solidFill>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create a list of rules aligned to schoolwide expectations</a:t>
            </a:r>
            <a:endParaRPr sz="2400" b="0" i="0" u="none" strike="noStrike" cap="none">
              <a:solidFill>
                <a:srgbClr val="000000"/>
              </a:solidFill>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check all current or drafted rules for OMPUA</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9" name="Google Shape;329;p8" descr="Matrix&#10;"/>
          <p:cNvSpPr txBox="1">
            <a:spLocks noGrp="1"/>
          </p:cNvSpPr>
          <p:nvPr>
            <p:ph type="title"/>
          </p:nvPr>
        </p:nvSpPr>
        <p:spPr>
          <a:xfrm>
            <a:off x="778125" y="-123472"/>
            <a:ext cx="7886700" cy="9942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4400"/>
              <a:buFont typeface="Calibri"/>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Family Involvement</a:t>
            </a:r>
            <a:endParaRPr/>
          </a:p>
        </p:txBody>
      </p:sp>
      <p:sp>
        <p:nvSpPr>
          <p:cNvPr id="330" name="Google Shape;330;p8"/>
          <p:cNvSpPr txBox="1"/>
          <p:nvPr/>
        </p:nvSpPr>
        <p:spPr>
          <a:xfrm>
            <a:off x="210775" y="1085825"/>
            <a:ext cx="4307100" cy="2161200"/>
          </a:xfrm>
          <a:prstGeom prst="rect">
            <a:avLst/>
          </a:prstGeom>
          <a:noFill/>
          <a:ln>
            <a:noFill/>
          </a:ln>
        </p:spPr>
        <p:txBody>
          <a:bodyPr spcFirstLastPara="1" wrap="square" lIns="91425" tIns="45700" rIns="91425" bIns="45700" anchor="t" anchorCtr="0">
            <a:spAutoFit/>
          </a:bodyPr>
          <a:lstStyle/>
          <a:p>
            <a:pPr marL="457200" marR="0" lvl="0"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How can you engage families in the process?</a:t>
            </a:r>
            <a:endParaRPr sz="2400" b="0" i="0" u="none" strike="noStrike" cap="none">
              <a:solidFill>
                <a:srgbClr val="000000"/>
              </a:solidFill>
              <a:latin typeface="Calibri"/>
              <a:ea typeface="Calibri"/>
              <a:cs typeface="Calibri"/>
              <a:sym typeface="Calibri"/>
            </a:endParaRPr>
          </a:p>
          <a:p>
            <a:pPr marL="457200" marR="0" lvl="0"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What is your plan to share your draft expectations and rules with your families?</a:t>
            </a:r>
            <a:endParaRPr sz="2400" b="0" i="0" u="none" strike="noStrike" cap="none">
              <a:solidFill>
                <a:srgbClr val="000000"/>
              </a:solidFill>
              <a:latin typeface="Calibri"/>
              <a:ea typeface="Calibri"/>
              <a:cs typeface="Calibri"/>
              <a:sym typeface="Calibri"/>
            </a:endParaRPr>
          </a:p>
        </p:txBody>
      </p:sp>
      <p:pic>
        <p:nvPicPr>
          <p:cNvPr id="328" name="Google Shape;328;p8" descr="A person standing around a table with children"/>
          <p:cNvPicPr preferRelativeResize="0"/>
          <p:nvPr/>
        </p:nvPicPr>
        <p:blipFill rotWithShape="1">
          <a:blip r:embed="rId3">
            <a:alphaModFix/>
          </a:blip>
          <a:srcRect/>
          <a:stretch/>
        </p:blipFill>
        <p:spPr>
          <a:xfrm>
            <a:off x="4673598" y="1137002"/>
            <a:ext cx="4307175" cy="28694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29" descr="Matrix&#10;"/>
          <p:cNvSpPr txBox="1">
            <a:spLocks noGrp="1"/>
          </p:cNvSpPr>
          <p:nvPr>
            <p:ph type="title"/>
          </p:nvPr>
        </p:nvSpPr>
        <p:spPr>
          <a:xfrm>
            <a:off x="186725" y="122225"/>
            <a:ext cx="8844000" cy="7992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3960"/>
              <a:buFont typeface="Calibri"/>
              <a:buNone/>
            </a:pPr>
            <a:r>
              <a:rPr lang="en-US" sz="4060"/>
              <a:t>Classroom Signage Elementary Example</a:t>
            </a:r>
            <a:endParaRPr sz="4060"/>
          </a:p>
        </p:txBody>
      </p:sp>
      <p:pic>
        <p:nvPicPr>
          <p:cNvPr id="337" name="Google Shape;337;p129" descr="Picture of real life example of Classroom Signage"/>
          <p:cNvPicPr preferRelativeResize="0"/>
          <p:nvPr/>
        </p:nvPicPr>
        <p:blipFill rotWithShape="1">
          <a:blip r:embed="rId3">
            <a:alphaModFix/>
          </a:blip>
          <a:srcRect/>
          <a:stretch/>
        </p:blipFill>
        <p:spPr>
          <a:xfrm>
            <a:off x="1725525" y="1191650"/>
            <a:ext cx="6051676" cy="29341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4" name="Google Shape;344;p131" descr="Matrix&#10;"/>
          <p:cNvSpPr txBox="1">
            <a:spLocks noGrp="1"/>
          </p:cNvSpPr>
          <p:nvPr>
            <p:ph type="title"/>
          </p:nvPr>
        </p:nvSpPr>
        <p:spPr>
          <a:xfrm>
            <a:off x="0" y="0"/>
            <a:ext cx="9144000" cy="921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Clr>
                <a:schemeClr val="dk1"/>
              </a:buClr>
              <a:buSzPts val="4400"/>
              <a:buFont typeface="Calibri"/>
              <a:buNone/>
            </a:pPr>
            <a:r>
              <a:rPr lang="en-US"/>
              <a:t>Classroom Signage Secondary Example</a:t>
            </a:r>
            <a:endParaRPr/>
          </a:p>
        </p:txBody>
      </p:sp>
      <p:pic>
        <p:nvPicPr>
          <p:cNvPr id="343" name="Google Shape;343;p131" descr="Visual Chart of Classroom Signage"/>
          <p:cNvPicPr preferRelativeResize="0"/>
          <p:nvPr/>
        </p:nvPicPr>
        <p:blipFill rotWithShape="1">
          <a:blip r:embed="rId3">
            <a:alphaModFix/>
          </a:blip>
          <a:srcRect/>
          <a:stretch/>
        </p:blipFill>
        <p:spPr>
          <a:xfrm>
            <a:off x="1176949" y="1055676"/>
            <a:ext cx="6790099" cy="32194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135" descr="Matrix&#10;"/>
          <p:cNvSpPr txBox="1">
            <a:spLocks noGrp="1"/>
          </p:cNvSpPr>
          <p:nvPr>
            <p:ph type="title"/>
          </p:nvPr>
        </p:nvSpPr>
        <p:spPr>
          <a:xfrm>
            <a:off x="215900" y="-72675"/>
            <a:ext cx="8699400" cy="9942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Clr>
                <a:schemeClr val="dk1"/>
              </a:buClr>
              <a:buSzPct val="100000"/>
              <a:buFont typeface="Calibri"/>
              <a:buNone/>
            </a:pPr>
            <a:r>
              <a:rPr lang="en-US"/>
              <a:t>Teach Classroom Expectations and Rules</a:t>
            </a:r>
            <a:endParaRPr/>
          </a:p>
        </p:txBody>
      </p:sp>
      <p:sp>
        <p:nvSpPr>
          <p:cNvPr id="351" name="Google Shape;351;p135"/>
          <p:cNvSpPr txBo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000000"/>
                </a:solidFill>
                <a:latin typeface="Calibri"/>
                <a:ea typeface="Calibri"/>
                <a:cs typeface="Calibri"/>
                <a:sym typeface="Calibri"/>
              </a:rPr>
              <a:t>Tell</a:t>
            </a:r>
            <a:endParaRPr sz="3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000000"/>
                </a:solidFill>
                <a:latin typeface="Calibri"/>
                <a:ea typeface="Calibri"/>
                <a:cs typeface="Calibri"/>
                <a:sym typeface="Calibri"/>
              </a:rPr>
              <a:t>Show</a:t>
            </a:r>
            <a:endParaRPr sz="3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000000"/>
                </a:solidFill>
                <a:latin typeface="Calibri"/>
                <a:ea typeface="Calibri"/>
                <a:cs typeface="Calibri"/>
                <a:sym typeface="Calibri"/>
              </a:rPr>
              <a:t>Practice</a:t>
            </a:r>
            <a:endParaRPr sz="3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000000"/>
                </a:solidFill>
                <a:latin typeface="Calibri"/>
                <a:ea typeface="Calibri"/>
                <a:cs typeface="Calibri"/>
                <a:sym typeface="Calibri"/>
              </a:rPr>
              <a:t>Reinforce</a:t>
            </a:r>
            <a:endParaRPr sz="3600" b="0" i="0" u="none" strike="noStrike" cap="non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8" name="Google Shape;358;g3dd7ef4b70c_0_410"/>
          <p:cNvSpPr txBox="1">
            <a:spLocks noGrp="1"/>
          </p:cNvSpPr>
          <p:nvPr>
            <p:ph type="title" idx="4294967295"/>
          </p:nvPr>
        </p:nvSpPr>
        <p:spPr>
          <a:xfrm>
            <a:off x="1940672" y="335650"/>
            <a:ext cx="6340800" cy="10512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4400"/>
              <a:buFont typeface="Calibri"/>
              <a:buNone/>
              <a:tabLst/>
              <a:defRPr/>
            </a:pPr>
            <a:r>
              <a:rPr kumimoji="0" lang="en-US" sz="3600" b="0" i="0" u="none" strike="noStrike" kern="0" cap="none" spc="0" normalizeH="0" baseline="0" noProof="0" dirty="0">
                <a:ln>
                  <a:noFill/>
                </a:ln>
                <a:solidFill>
                  <a:srgbClr val="008000"/>
                </a:solidFill>
                <a:effectLst/>
                <a:uLnTx/>
                <a:uFillTx/>
                <a:latin typeface="Calibri"/>
                <a:ea typeface="Calibri"/>
                <a:cs typeface="Calibri"/>
                <a:sym typeface="Calibri"/>
              </a:rPr>
              <a:t>Activity: Classroom Rules and Expectations in Action 1</a:t>
            </a:r>
            <a:endParaRPr kumimoji="0" lang="en-US" sz="3600" b="0" i="0" u="none" strike="noStrike" kern="0" cap="none" spc="0" normalizeH="0" baseline="0" noProof="0" dirty="0">
              <a:ln>
                <a:noFill/>
              </a:ln>
              <a:solidFill>
                <a:srgbClr val="FF0000"/>
              </a:solidFill>
              <a:effectLst/>
              <a:uLnTx/>
              <a:uFillTx/>
              <a:latin typeface="Calibri"/>
              <a:ea typeface="Calibri"/>
              <a:cs typeface="Calibri"/>
              <a:sym typeface="Calibri"/>
            </a:endParaRPr>
          </a:p>
        </p:txBody>
      </p:sp>
      <p:sp>
        <p:nvSpPr>
          <p:cNvPr id="357" name="Google Shape;357;g3dd7ef4b70c_0_410"/>
          <p:cNvSpPr txBox="1"/>
          <p:nvPr/>
        </p:nvSpPr>
        <p:spPr>
          <a:xfrm>
            <a:off x="725450" y="1911301"/>
            <a:ext cx="7869900" cy="200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3100" b="0" i="1" u="none" strike="noStrike" cap="none">
                <a:solidFill>
                  <a:srgbClr val="000000"/>
                </a:solidFill>
                <a:latin typeface="Calibri"/>
                <a:ea typeface="Calibri"/>
                <a:cs typeface="Calibri"/>
                <a:sym typeface="Calibri"/>
              </a:rPr>
              <a:t>Write down your thoughts for student/ family involvement and signage on the </a:t>
            </a:r>
            <a:endParaRPr sz="3100" b="0" i="1"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3100" b="1" i="1" u="none" strike="noStrike" cap="none">
                <a:solidFill>
                  <a:srgbClr val="000000"/>
                </a:solidFill>
                <a:latin typeface="Calibri"/>
                <a:ea typeface="Calibri"/>
                <a:cs typeface="Calibri"/>
                <a:sym typeface="Calibri"/>
              </a:rPr>
              <a:t>Classroom Expectations &amp; Rules Planning &amp; Implementation Guide</a:t>
            </a:r>
            <a:r>
              <a:rPr lang="en-US" sz="3100" b="0" i="0" u="none" strike="noStrike" cap="none">
                <a:solidFill>
                  <a:srgbClr val="000000"/>
                </a:solidFill>
                <a:latin typeface="Calibri"/>
                <a:ea typeface="Calibri"/>
                <a:cs typeface="Calibri"/>
                <a:sym typeface="Calibri"/>
              </a:rPr>
              <a:t> (Step 4).</a:t>
            </a:r>
            <a:endParaRPr sz="3100" b="0" i="0" u="none" strike="noStrike" cap="none">
              <a:solidFill>
                <a:srgbClr val="000000"/>
              </a:solidFill>
              <a:latin typeface="Arial"/>
              <a:ea typeface="Arial"/>
              <a:cs typeface="Arial"/>
              <a:sym typeface="Arial"/>
            </a:endParaRPr>
          </a:p>
        </p:txBody>
      </p:sp>
      <p:sp>
        <p:nvSpPr>
          <p:cNvPr id="359" name="Google Shape;359;g3dd7ef4b70c_0_410" descr="Green Star for handout."/>
          <p:cNvSpPr/>
          <p:nvPr/>
        </p:nvSpPr>
        <p:spPr>
          <a:xfrm>
            <a:off x="8131075" y="373594"/>
            <a:ext cx="654000" cy="560700"/>
          </a:xfrm>
          <a:prstGeom prst="star5">
            <a:avLst>
              <a:gd name="adj" fmla="val 19098"/>
              <a:gd name="hf" fmla="val 105146"/>
              <a:gd name="vf" fmla="val 11055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6" name="Google Shape;366;p136" descr="Matrix&#10;"/>
          <p:cNvSpPr txBox="1">
            <a:spLocks noGrp="1"/>
          </p:cNvSpPr>
          <p:nvPr>
            <p:ph type="title"/>
          </p:nvPr>
        </p:nvSpPr>
        <p:spPr>
          <a:xfrm>
            <a:off x="760525" y="-72672"/>
            <a:ext cx="7886700" cy="9942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4400"/>
              <a:buFont typeface="Calibri"/>
              <a:buNone/>
            </a:pPr>
            <a:r>
              <a:rPr lang="en-US" dirty="0"/>
              <a:t>Teaching Schedule</a:t>
            </a:r>
            <a:endParaRPr dirty="0"/>
          </a:p>
        </p:txBody>
      </p:sp>
      <p:sp>
        <p:nvSpPr>
          <p:cNvPr id="365" name="Google Shape;365;p136"/>
          <p:cNvSpPr txBox="1"/>
          <p:nvPr/>
        </p:nvSpPr>
        <p:spPr>
          <a:xfrm>
            <a:off x="165100" y="1071000"/>
            <a:ext cx="8852100" cy="187770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900"/>
              <a:buFont typeface="Arial"/>
              <a:buChar char="•"/>
            </a:pPr>
            <a:r>
              <a:rPr lang="en-US" sz="2900" b="0" i="0" u="none" strike="noStrike" cap="none">
                <a:solidFill>
                  <a:srgbClr val="000000"/>
                </a:solidFill>
                <a:latin typeface="Calibri"/>
                <a:ea typeface="Calibri"/>
                <a:cs typeface="Calibri"/>
                <a:sym typeface="Calibri"/>
              </a:rPr>
              <a:t>Directly teach, and prompt daily– 1st Week</a:t>
            </a:r>
            <a:endParaRPr sz="2900" b="0" i="0" u="none" strike="noStrike" cap="none">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900"/>
              <a:buFont typeface="Arial"/>
              <a:buChar char="•"/>
            </a:pPr>
            <a:r>
              <a:rPr lang="en-US" sz="2900" b="0" i="0" u="none" strike="noStrike" cap="none">
                <a:solidFill>
                  <a:srgbClr val="000000"/>
                </a:solidFill>
                <a:latin typeface="Calibri"/>
                <a:ea typeface="Calibri"/>
                <a:cs typeface="Calibri"/>
                <a:sym typeface="Calibri"/>
              </a:rPr>
              <a:t>Periodic weekly review– 1st Quarter</a:t>
            </a:r>
            <a:endParaRPr sz="2900" b="0" i="0" u="none" strike="noStrike" cap="none">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900"/>
              <a:buFont typeface="Arial"/>
              <a:buChar char="•"/>
            </a:pPr>
            <a:r>
              <a:rPr lang="en-US" sz="2900" b="0" i="0" u="none" strike="noStrike" cap="none">
                <a:solidFill>
                  <a:srgbClr val="000000"/>
                </a:solidFill>
                <a:latin typeface="Calibri"/>
                <a:ea typeface="Calibri"/>
                <a:cs typeface="Calibri"/>
                <a:sym typeface="Calibri"/>
              </a:rPr>
              <a:t>Periodically review and re-teach throughout the year</a:t>
            </a:r>
            <a:endParaRPr sz="2900" b="0" i="0" u="none" strike="noStrike" cap="none">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900"/>
              <a:buFont typeface="Arial"/>
              <a:buChar char="•"/>
            </a:pPr>
            <a:r>
              <a:rPr lang="en-US" sz="2900" b="0" i="0" u="none" strike="noStrike" cap="none">
                <a:solidFill>
                  <a:srgbClr val="000000"/>
                </a:solidFill>
                <a:latin typeface="Calibri"/>
                <a:ea typeface="Calibri"/>
                <a:cs typeface="Calibri"/>
                <a:sym typeface="Calibri"/>
              </a:rPr>
              <a:t>Plan to re-teach as data indicates</a:t>
            </a:r>
            <a:endParaRPr sz="2900" b="0" i="0" u="none" strike="noStrike" cap="non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3" name="Google Shape;373;p137"/>
          <p:cNvSpPr txBox="1">
            <a:spLocks noGrp="1"/>
          </p:cNvSpPr>
          <p:nvPr>
            <p:ph type="title" idx="4294967295"/>
          </p:nvPr>
        </p:nvSpPr>
        <p:spPr>
          <a:xfrm>
            <a:off x="1940672" y="335650"/>
            <a:ext cx="6340800" cy="10512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4400"/>
              <a:buFont typeface="Calibri"/>
              <a:buNone/>
              <a:tabLst/>
              <a:defRPr/>
            </a:pPr>
            <a:r>
              <a:rPr kumimoji="0" lang="en-US" sz="3600" b="0" i="0" u="none" strike="noStrike" kern="0" cap="none" spc="0" normalizeH="0" baseline="0" noProof="0" dirty="0">
                <a:ln>
                  <a:noFill/>
                </a:ln>
                <a:solidFill>
                  <a:srgbClr val="008000"/>
                </a:solidFill>
                <a:effectLst/>
                <a:uLnTx/>
                <a:uFillTx/>
                <a:latin typeface="Calibri"/>
                <a:ea typeface="Calibri"/>
                <a:cs typeface="Calibri"/>
                <a:sym typeface="Calibri"/>
              </a:rPr>
              <a:t>Activity: Classroom Rules and Expectations in Action 2</a:t>
            </a:r>
            <a:endParaRPr kumimoji="0" lang="en-US" sz="3600" b="0" i="0" u="none" strike="noStrike" kern="0" cap="none" spc="0" normalizeH="0" baseline="0" noProof="0" dirty="0">
              <a:ln>
                <a:noFill/>
              </a:ln>
              <a:solidFill>
                <a:srgbClr val="FF0000"/>
              </a:solidFill>
              <a:effectLst/>
              <a:uLnTx/>
              <a:uFillTx/>
              <a:latin typeface="Calibri"/>
              <a:ea typeface="Calibri"/>
              <a:cs typeface="Calibri"/>
              <a:sym typeface="Calibri"/>
            </a:endParaRPr>
          </a:p>
        </p:txBody>
      </p:sp>
      <p:sp>
        <p:nvSpPr>
          <p:cNvPr id="372" name="Google Shape;372;p137"/>
          <p:cNvSpPr txBox="1"/>
          <p:nvPr/>
        </p:nvSpPr>
        <p:spPr>
          <a:xfrm>
            <a:off x="487800" y="2098050"/>
            <a:ext cx="8297400" cy="193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3000" b="0" i="1" u="none" strike="noStrike" cap="none" dirty="0">
                <a:solidFill>
                  <a:srgbClr val="000000"/>
                </a:solidFill>
                <a:latin typeface="Calibri"/>
                <a:ea typeface="Calibri"/>
                <a:cs typeface="Calibri"/>
                <a:sym typeface="Calibri"/>
              </a:rPr>
              <a:t>Write down your thoughts for developing a teaching plan for your classroom expectations and rules on the </a:t>
            </a:r>
            <a:r>
              <a:rPr lang="en-US" sz="3000" b="1" i="1" u="none" strike="noStrike" cap="none" dirty="0">
                <a:solidFill>
                  <a:srgbClr val="000000"/>
                </a:solidFill>
                <a:latin typeface="Calibri"/>
                <a:ea typeface="Calibri"/>
                <a:cs typeface="Calibri"/>
                <a:sym typeface="Calibri"/>
              </a:rPr>
              <a:t>MO SW-PBS Classroom Expectations &amp; Rules - Planning &amp; Implementation Guide</a:t>
            </a:r>
            <a:r>
              <a:rPr lang="en-US" sz="3000" b="0" i="0" u="none" strike="noStrike" cap="none" dirty="0">
                <a:solidFill>
                  <a:srgbClr val="000000"/>
                </a:solidFill>
                <a:latin typeface="Calibri"/>
                <a:ea typeface="Calibri"/>
                <a:cs typeface="Calibri"/>
                <a:sym typeface="Calibri"/>
              </a:rPr>
              <a:t> (Step 4).</a:t>
            </a:r>
            <a:endParaRPr sz="3000" b="0" i="0" u="none" strike="noStrike" cap="none" dirty="0">
              <a:solidFill>
                <a:srgbClr val="000000"/>
              </a:solidFill>
              <a:latin typeface="Arial"/>
              <a:ea typeface="Arial"/>
              <a:cs typeface="Arial"/>
              <a:sym typeface="Arial"/>
            </a:endParaRPr>
          </a:p>
        </p:txBody>
      </p:sp>
      <p:sp>
        <p:nvSpPr>
          <p:cNvPr id="374" name="Google Shape;374;p137" descr="Green Star for handout."/>
          <p:cNvSpPr/>
          <p:nvPr/>
        </p:nvSpPr>
        <p:spPr>
          <a:xfrm>
            <a:off x="8131075" y="373594"/>
            <a:ext cx="654000" cy="560700"/>
          </a:xfrm>
          <a:prstGeom prst="star5">
            <a:avLst>
              <a:gd name="adj" fmla="val 19098"/>
              <a:gd name="hf" fmla="val 105146"/>
              <a:gd name="vf" fmla="val 11055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1" name="Google Shape;381;p11" descr="Matrix&#10;"/>
          <p:cNvSpPr txBox="1">
            <a:spLocks noGrp="1"/>
          </p:cNvSpPr>
          <p:nvPr>
            <p:ph type="title"/>
          </p:nvPr>
        </p:nvSpPr>
        <p:spPr>
          <a:xfrm>
            <a:off x="760525" y="-72672"/>
            <a:ext cx="7886700" cy="9942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4400"/>
              <a:buFont typeface="Calibri"/>
              <a:buNone/>
            </a:pPr>
            <a:r>
              <a:rPr lang="en-US" dirty="0"/>
              <a:t>Pre-Correct (Elementary)</a:t>
            </a:r>
            <a:endParaRPr dirty="0"/>
          </a:p>
        </p:txBody>
      </p:sp>
      <p:sp>
        <p:nvSpPr>
          <p:cNvPr id="382" name="Google Shape;382;p11"/>
          <p:cNvSpPr txBox="1"/>
          <p:nvPr/>
        </p:nvSpPr>
        <p:spPr>
          <a:xfrm>
            <a:off x="165100" y="1071000"/>
            <a:ext cx="4848900" cy="275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900"/>
              <a:buFont typeface="Arial"/>
              <a:buNone/>
            </a:pPr>
            <a:r>
              <a:rPr lang="en-US" sz="2900" b="0" i="0" u="none" strike="noStrike" cap="none">
                <a:solidFill>
                  <a:srgbClr val="000000"/>
                </a:solidFill>
                <a:latin typeface="Calibri"/>
                <a:ea typeface="Calibri"/>
                <a:cs typeface="Calibri"/>
                <a:sym typeface="Calibri"/>
              </a:rPr>
              <a:t>Pre-correcting</a:t>
            </a:r>
            <a:endParaRPr sz="2900" b="0"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Strategy to remind students of expected behaviors or rules BEFORE they are to be used by the students, especially for rules that students sometimes  do not follow correctly. </a:t>
            </a:r>
            <a:endParaRPr sz="2400" b="0" i="0" u="none" strike="noStrike" cap="none">
              <a:solidFill>
                <a:srgbClr val="000000"/>
              </a:solidFill>
              <a:latin typeface="Calibri"/>
              <a:ea typeface="Calibri"/>
              <a:cs typeface="Calibri"/>
              <a:sym typeface="Calibri"/>
            </a:endParaRPr>
          </a:p>
        </p:txBody>
      </p:sp>
      <p:pic>
        <p:nvPicPr>
          <p:cNvPr id="380" name="Google Shape;380;p11" descr="A group of children standing in a row"/>
          <p:cNvPicPr preferRelativeResize="0"/>
          <p:nvPr/>
        </p:nvPicPr>
        <p:blipFill rotWithShape="1">
          <a:blip r:embed="rId3">
            <a:alphaModFix/>
          </a:blip>
          <a:srcRect/>
          <a:stretch/>
        </p:blipFill>
        <p:spPr>
          <a:xfrm>
            <a:off x="5472226" y="1497551"/>
            <a:ext cx="3175000" cy="21483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9" name="Google Shape;389;p12" descr="Matrix&#10;"/>
          <p:cNvSpPr txBox="1">
            <a:spLocks noGrp="1"/>
          </p:cNvSpPr>
          <p:nvPr>
            <p:ph type="title"/>
          </p:nvPr>
        </p:nvSpPr>
        <p:spPr>
          <a:xfrm>
            <a:off x="760525" y="-72672"/>
            <a:ext cx="7886700" cy="9942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4400"/>
              <a:buFont typeface="Calibri"/>
              <a:buNone/>
            </a:pPr>
            <a:r>
              <a:rPr lang="en-US" dirty="0"/>
              <a:t>Pre-Correct (Secondary)</a:t>
            </a:r>
            <a:endParaRPr dirty="0"/>
          </a:p>
        </p:txBody>
      </p:sp>
      <p:sp>
        <p:nvSpPr>
          <p:cNvPr id="390" name="Google Shape;390;p12"/>
          <p:cNvSpPr txBox="1"/>
          <p:nvPr/>
        </p:nvSpPr>
        <p:spPr>
          <a:xfrm>
            <a:off x="165100" y="1071000"/>
            <a:ext cx="4848900" cy="275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900"/>
              <a:buFont typeface="Arial"/>
              <a:buNone/>
            </a:pPr>
            <a:r>
              <a:rPr lang="en-US" sz="2900" b="0" i="0" u="none" strike="noStrike" cap="none">
                <a:solidFill>
                  <a:srgbClr val="000000"/>
                </a:solidFill>
                <a:latin typeface="Calibri"/>
                <a:ea typeface="Calibri"/>
                <a:cs typeface="Calibri"/>
                <a:sym typeface="Calibri"/>
              </a:rPr>
              <a:t>Pre-correcting</a:t>
            </a:r>
            <a:endParaRPr sz="2900" b="0"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Strategy to remind students of expected behaviors or rules BEFORE they are to be used by the students, especially for rules that students sometimes  do not follow correctly. </a:t>
            </a:r>
            <a:endParaRPr sz="2400" b="0" i="0" u="none" strike="noStrike" cap="none">
              <a:solidFill>
                <a:srgbClr val="000000"/>
              </a:solidFill>
              <a:latin typeface="Calibri"/>
              <a:ea typeface="Calibri"/>
              <a:cs typeface="Calibri"/>
              <a:sym typeface="Calibri"/>
            </a:endParaRPr>
          </a:p>
        </p:txBody>
      </p:sp>
      <p:pic>
        <p:nvPicPr>
          <p:cNvPr id="388" name="Google Shape;388;p12" descr="A person standing in front of a whiteboard"/>
          <p:cNvPicPr preferRelativeResize="0"/>
          <p:nvPr/>
        </p:nvPicPr>
        <p:blipFill rotWithShape="1">
          <a:blip r:embed="rId3">
            <a:alphaModFix/>
          </a:blip>
          <a:srcRect/>
          <a:stretch/>
        </p:blipFill>
        <p:spPr>
          <a:xfrm>
            <a:off x="5443700" y="1625900"/>
            <a:ext cx="3128375" cy="20302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g3dd7ef4b70c_1_78"/>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a:t>Monitor &amp; Provide Feedback</a:t>
            </a:r>
            <a:endParaRPr/>
          </a:p>
        </p:txBody>
      </p:sp>
      <p:sp>
        <p:nvSpPr>
          <p:cNvPr id="397" name="Google Shape;397;g3dd7ef4b70c_1_78"/>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0"/>
              </a:spcBef>
              <a:spcAft>
                <a:spcPts val="0"/>
              </a:spcAft>
              <a:buSzPts val="2800"/>
              <a:buChar char="●"/>
            </a:pPr>
            <a:r>
              <a:rPr lang="en-US"/>
              <a:t>Monitor</a:t>
            </a:r>
            <a:endParaRPr/>
          </a:p>
          <a:p>
            <a:pPr marL="457200" lvl="0" indent="-406400" algn="l" rtl="0">
              <a:lnSpc>
                <a:spcPct val="90000"/>
              </a:lnSpc>
              <a:spcBef>
                <a:spcPts val="0"/>
              </a:spcBef>
              <a:spcAft>
                <a:spcPts val="0"/>
              </a:spcAft>
              <a:buSzPts val="2800"/>
              <a:buChar char="●"/>
            </a:pPr>
            <a:r>
              <a:rPr lang="en-US"/>
              <a:t>Provide Feedback</a:t>
            </a:r>
            <a:endParaRPr/>
          </a:p>
          <a:p>
            <a:pPr marL="914400" lvl="1" indent="-342900" algn="l" rtl="0">
              <a:lnSpc>
                <a:spcPct val="90000"/>
              </a:lnSpc>
              <a:spcBef>
                <a:spcPts val="0"/>
              </a:spcBef>
              <a:spcAft>
                <a:spcPts val="0"/>
              </a:spcAft>
              <a:buSzPts val="1800"/>
              <a:buChar char="○"/>
            </a:pPr>
            <a:r>
              <a:rPr lang="en-US"/>
              <a:t>Specific Positive Feedback</a:t>
            </a:r>
            <a:endParaRPr/>
          </a:p>
          <a:p>
            <a:pPr marL="914400" lvl="1" indent="-342900" algn="l" rtl="0">
              <a:lnSpc>
                <a:spcPct val="90000"/>
              </a:lnSpc>
              <a:spcBef>
                <a:spcPts val="0"/>
              </a:spcBef>
              <a:spcAft>
                <a:spcPts val="0"/>
              </a:spcAft>
              <a:buSzPts val="1800"/>
              <a:buChar char="○"/>
            </a:pPr>
            <a:r>
              <a:rPr lang="en-US"/>
              <a:t>Error correction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4" name="Google Shape;404;p139"/>
          <p:cNvSpPr txBox="1">
            <a:spLocks noGrp="1"/>
          </p:cNvSpPr>
          <p:nvPr>
            <p:ph type="title" idx="4294967295"/>
          </p:nvPr>
        </p:nvSpPr>
        <p:spPr>
          <a:xfrm>
            <a:off x="1991472" y="260150"/>
            <a:ext cx="6340800" cy="10512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4400"/>
              <a:buFont typeface="Calibri"/>
              <a:buNone/>
              <a:tabLst/>
              <a:defRPr/>
            </a:pPr>
            <a:r>
              <a:rPr kumimoji="0" lang="en-US" sz="3600" b="0" i="0" u="none" strike="noStrike" kern="0" cap="none" spc="0" normalizeH="0" baseline="0" noProof="0" dirty="0">
                <a:ln>
                  <a:noFill/>
                </a:ln>
                <a:solidFill>
                  <a:srgbClr val="008000"/>
                </a:solidFill>
                <a:effectLst/>
                <a:uLnTx/>
                <a:uFillTx/>
                <a:latin typeface="Calibri"/>
                <a:ea typeface="Calibri"/>
                <a:cs typeface="Calibri"/>
                <a:sym typeface="Calibri"/>
              </a:rPr>
              <a:t>Activity: Classroom Rules and Expectations in Action 3</a:t>
            </a:r>
            <a:endParaRPr kumimoji="0" lang="en-US" sz="3600" b="0" i="0" u="none" strike="noStrike" kern="0" cap="none" spc="0" normalizeH="0" baseline="0" noProof="0" dirty="0">
              <a:ln>
                <a:noFill/>
              </a:ln>
              <a:solidFill>
                <a:srgbClr val="FF0000"/>
              </a:solidFill>
              <a:effectLst/>
              <a:uLnTx/>
              <a:uFillTx/>
              <a:latin typeface="Calibri"/>
              <a:ea typeface="Calibri"/>
              <a:cs typeface="Calibri"/>
              <a:sym typeface="Calibri"/>
            </a:endParaRPr>
          </a:p>
        </p:txBody>
      </p:sp>
      <p:sp>
        <p:nvSpPr>
          <p:cNvPr id="403" name="Google Shape;403;p139"/>
          <p:cNvSpPr txBox="1"/>
          <p:nvPr/>
        </p:nvSpPr>
        <p:spPr>
          <a:xfrm>
            <a:off x="475300" y="1864348"/>
            <a:ext cx="8334900" cy="1046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3100" b="0" i="1" u="none" strike="noStrike" cap="none">
                <a:solidFill>
                  <a:srgbClr val="000000"/>
                </a:solidFill>
                <a:latin typeface="Calibri"/>
                <a:ea typeface="Calibri"/>
                <a:cs typeface="Calibri"/>
                <a:sym typeface="Calibri"/>
              </a:rPr>
              <a:t>How you can add feedback to your lesson plans and provide feedback, using the (Step 4).</a:t>
            </a:r>
            <a:endParaRPr sz="3100" b="0" i="0" u="none" strike="noStrike" cap="none">
              <a:solidFill>
                <a:srgbClr val="000000"/>
              </a:solidFill>
              <a:latin typeface="Calibri"/>
              <a:ea typeface="Calibri"/>
              <a:cs typeface="Calibri"/>
              <a:sym typeface="Calibri"/>
            </a:endParaRPr>
          </a:p>
        </p:txBody>
      </p:sp>
      <p:sp>
        <p:nvSpPr>
          <p:cNvPr id="405" name="Google Shape;405;p139" descr="Green Star for handout."/>
          <p:cNvSpPr/>
          <p:nvPr/>
        </p:nvSpPr>
        <p:spPr>
          <a:xfrm>
            <a:off x="8131075" y="373594"/>
            <a:ext cx="654000" cy="560700"/>
          </a:xfrm>
          <a:prstGeom prst="star5">
            <a:avLst>
              <a:gd name="adj" fmla="val 19098"/>
              <a:gd name="hf" fmla="val 105146"/>
              <a:gd name="vf" fmla="val 11055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9" descr="Text box with next steps printed"/>
          <p:cNvSpPr txBox="1">
            <a:spLocks noGrp="1"/>
          </p:cNvSpPr>
          <p:nvPr>
            <p:ph type="body" idx="1"/>
          </p:nvPr>
        </p:nvSpPr>
        <p:spPr>
          <a:xfrm>
            <a:off x="481025" y="764663"/>
            <a:ext cx="8262900" cy="3832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sz="2200"/>
          </a:p>
          <a:p>
            <a:pPr marL="0" lvl="0" indent="0" algn="l" rtl="0">
              <a:lnSpc>
                <a:spcPct val="100000"/>
              </a:lnSpc>
              <a:spcBef>
                <a:spcPts val="0"/>
              </a:spcBef>
              <a:spcAft>
                <a:spcPts val="0"/>
              </a:spcAft>
              <a:buClr>
                <a:schemeClr val="dk1"/>
              </a:buClr>
              <a:buSzPts val="1100"/>
              <a:buFont typeface="Arial"/>
              <a:buNone/>
            </a:pPr>
            <a:endParaRPr sz="2200"/>
          </a:p>
        </p:txBody>
      </p:sp>
      <p:sp>
        <p:nvSpPr>
          <p:cNvPr id="412" name="Google Shape;412;p29"/>
          <p:cNvSpPr txBox="1"/>
          <p:nvPr/>
        </p:nvSpPr>
        <p:spPr>
          <a:xfrm>
            <a:off x="595312" y="832008"/>
            <a:ext cx="8034300" cy="3509400"/>
          </a:xfrm>
          <a:prstGeom prst="rect">
            <a:avLst/>
          </a:prstGeom>
          <a:noFill/>
          <a:ln>
            <a:noFill/>
          </a:ln>
        </p:spPr>
        <p:txBody>
          <a:bodyPr spcFirstLastPara="1" wrap="square" lIns="91425" tIns="45700" rIns="91425" bIns="45700" anchor="t" anchorCtr="0">
            <a:spAutoFit/>
          </a:bodyPr>
          <a:lstStyle/>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Gather student input on classroom expectations and matrix</a:t>
            </a:r>
            <a:endParaRPr sz="2400" b="0" i="0" u="none" strike="noStrike" cap="none">
              <a:solidFill>
                <a:srgbClr val="000000"/>
              </a:solidFill>
              <a:latin typeface="Calibri"/>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Implement your classroom expectations and matrix.</a:t>
            </a:r>
            <a:endParaRPr sz="2400" b="0" i="0" u="none" strike="noStrike" cap="none">
              <a:solidFill>
                <a:srgbClr val="000000"/>
              </a:solidFill>
              <a:latin typeface="Arial"/>
              <a:ea typeface="Arial"/>
              <a:cs typeface="Arial"/>
              <a:sym typeface="Arial"/>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Finalize a plan to consistently teach, practice and provide feedback to students on classroom expectations and rules. </a:t>
            </a:r>
            <a:endParaRPr sz="2400" b="0" i="0" u="none" strike="noStrike" cap="none">
              <a:solidFill>
                <a:srgbClr val="000000"/>
              </a:solidFill>
              <a:latin typeface="Arial"/>
              <a:ea typeface="Arial"/>
              <a:cs typeface="Arial"/>
              <a:sym typeface="Arial"/>
            </a:endParaRPr>
          </a:p>
          <a:p>
            <a:pPr marL="457200" marR="0" lvl="0" indent="-381000" algn="l" rtl="0">
              <a:lnSpc>
                <a:spcPct val="100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Monitor your development and use of classroom expectations and rules.  </a:t>
            </a: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1500" b="0" i="0" u="none" strike="noStrike" cap="none">
                <a:solidFill>
                  <a:srgbClr val="000000"/>
                </a:solidFill>
                <a:latin typeface="Calibri"/>
                <a:ea typeface="Calibri"/>
                <a:cs typeface="Calibri"/>
                <a:sym typeface="Calibri"/>
              </a:rPr>
              <a:t>Additional information about developing and implementing classroom expectations and rules can be found in the MO SW-PBS Handbook</a:t>
            </a:r>
            <a:r>
              <a:rPr lang="en-US" sz="1500" b="0" i="0" u="none" strike="noStrike" cap="none" baseline="30000">
                <a:solidFill>
                  <a:srgbClr val="000000"/>
                </a:solidFill>
                <a:latin typeface="Calibri"/>
                <a:ea typeface="Calibri"/>
                <a:cs typeface="Calibri"/>
                <a:sym typeface="Calibri"/>
              </a:rPr>
              <a:t>2 </a:t>
            </a:r>
            <a:r>
              <a:rPr lang="en-US" sz="1500" b="0" i="0" u="none" strike="noStrike" cap="none">
                <a:solidFill>
                  <a:srgbClr val="000000"/>
                </a:solidFill>
                <a:latin typeface="Calibri"/>
                <a:ea typeface="Calibri"/>
                <a:cs typeface="Calibri"/>
                <a:sym typeface="Calibri"/>
              </a:rPr>
              <a:t>and the Tier 1 Implementation Guide.</a:t>
            </a:r>
            <a:r>
              <a:rPr lang="en-US" sz="1500" b="0" i="0" u="none" strike="noStrike" cap="none" baseline="30000">
                <a:solidFill>
                  <a:srgbClr val="000000"/>
                </a:solidFill>
                <a:latin typeface="Calibri"/>
                <a:ea typeface="Calibri"/>
                <a:cs typeface="Calibri"/>
                <a:sym typeface="Calibri"/>
              </a:rPr>
              <a:t>8</a:t>
            </a:r>
            <a:endParaRPr sz="1500" b="0" i="0" u="none" strike="noStrike" cap="none">
              <a:solidFill>
                <a:srgbClr val="000000"/>
              </a:solidFill>
              <a:latin typeface="Arial"/>
              <a:ea typeface="Arial"/>
              <a:cs typeface="Arial"/>
              <a:sym typeface="Arial"/>
            </a:endParaRPr>
          </a:p>
        </p:txBody>
      </p:sp>
      <p:sp>
        <p:nvSpPr>
          <p:cNvPr id="413" name="Google Shape;413;p29"/>
          <p:cNvSpPr txBox="1">
            <a:spLocks noGrp="1"/>
          </p:cNvSpPr>
          <p:nvPr>
            <p:ph type="title"/>
          </p:nvPr>
        </p:nvSpPr>
        <p:spPr>
          <a:xfrm>
            <a:off x="628650" y="-70331"/>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400" b="1"/>
              <a:t>Next Steps</a:t>
            </a:r>
            <a:endParaRPr sz="4400" b="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0"/>
          <p:cNvSpPr txBox="1">
            <a:spLocks noGrp="1"/>
          </p:cNvSpPr>
          <p:nvPr>
            <p:ph type="title"/>
          </p:nvPr>
        </p:nvSpPr>
        <p:spPr>
          <a:xfrm>
            <a:off x="628650" y="-70331"/>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References</a:t>
            </a:r>
            <a:endParaRPr/>
          </a:p>
        </p:txBody>
      </p:sp>
      <p:sp>
        <p:nvSpPr>
          <p:cNvPr id="420" name="Google Shape;420;p30"/>
          <p:cNvSpPr txBox="1">
            <a:spLocks noGrp="1"/>
          </p:cNvSpPr>
          <p:nvPr>
            <p:ph type="body" idx="1"/>
          </p:nvPr>
        </p:nvSpPr>
        <p:spPr>
          <a:xfrm>
            <a:off x="267700" y="822188"/>
            <a:ext cx="8744700" cy="37284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15000"/>
              </a:lnSpc>
              <a:spcBef>
                <a:spcPts val="0"/>
              </a:spcBef>
              <a:spcAft>
                <a:spcPts val="0"/>
              </a:spcAft>
              <a:buSzPct val="189189"/>
              <a:buNone/>
            </a:pPr>
            <a:r>
              <a:rPr lang="en-US" sz="1600" i="1"/>
              <a:t>Brophy, J. (1998). Motivating students to learn. Boston: McGraw Hill.</a:t>
            </a:r>
            <a:endParaRPr sz="1600" i="1"/>
          </a:p>
          <a:p>
            <a:pPr marL="0" lvl="0" indent="0" algn="l" rtl="0">
              <a:lnSpc>
                <a:spcPct val="115000"/>
              </a:lnSpc>
              <a:spcBef>
                <a:spcPts val="1200"/>
              </a:spcBef>
              <a:spcAft>
                <a:spcPts val="0"/>
              </a:spcAft>
              <a:buSzPct val="189189"/>
              <a:buNone/>
            </a:pPr>
            <a:r>
              <a:rPr lang="en-US" sz="1600"/>
              <a:t>Brophy, J. &amp; Evertson, C. (1976). </a:t>
            </a:r>
            <a:r>
              <a:rPr lang="en-US" sz="1600" i="1"/>
              <a:t>Learning from teaching: A developmental perspective. </a:t>
            </a:r>
            <a:r>
              <a:rPr lang="en-US" sz="1600"/>
              <a:t>Boston, MA: Allyn and Bacon.</a:t>
            </a:r>
            <a:endParaRPr sz="1600"/>
          </a:p>
          <a:p>
            <a:pPr marL="0" lvl="0" indent="0" algn="l" rtl="0">
              <a:lnSpc>
                <a:spcPct val="115000"/>
              </a:lnSpc>
              <a:spcBef>
                <a:spcPts val="0"/>
              </a:spcBef>
              <a:spcAft>
                <a:spcPts val="0"/>
              </a:spcAft>
              <a:buSzPct val="189189"/>
              <a:buNone/>
            </a:pPr>
            <a:endParaRPr sz="1600" i="1"/>
          </a:p>
          <a:p>
            <a:pPr marL="0" lvl="0" indent="0" algn="l" rtl="0">
              <a:lnSpc>
                <a:spcPct val="115000"/>
              </a:lnSpc>
              <a:spcBef>
                <a:spcPts val="0"/>
              </a:spcBef>
              <a:spcAft>
                <a:spcPts val="0"/>
              </a:spcAft>
              <a:buSzPct val="189189"/>
              <a:buNone/>
            </a:pPr>
            <a:r>
              <a:rPr lang="en-US" sz="1600" i="1"/>
              <a:t>Everston, C. M., &amp; Emmer, E. T. (1982). Preventive classroom management. Alexandria, VA: Association for Supervision and Curriculum Development.</a:t>
            </a:r>
            <a:endParaRPr sz="1600"/>
          </a:p>
          <a:p>
            <a:pPr marL="0" lvl="0" indent="0" algn="l" rtl="0">
              <a:lnSpc>
                <a:spcPct val="115000"/>
              </a:lnSpc>
              <a:spcBef>
                <a:spcPts val="0"/>
              </a:spcBef>
              <a:spcAft>
                <a:spcPts val="0"/>
              </a:spcAft>
              <a:buSzPct val="189189"/>
              <a:buNone/>
            </a:pPr>
            <a:endParaRPr sz="1600" i="1"/>
          </a:p>
          <a:p>
            <a:pPr marL="0" lvl="0" indent="0" algn="l" rtl="0">
              <a:lnSpc>
                <a:spcPct val="115000"/>
              </a:lnSpc>
              <a:spcBef>
                <a:spcPts val="0"/>
              </a:spcBef>
              <a:spcAft>
                <a:spcPts val="0"/>
              </a:spcAft>
              <a:buSzPct val="189189"/>
              <a:buNone/>
            </a:pPr>
            <a:r>
              <a:rPr lang="en-US" sz="1600" i="1"/>
              <a:t>Good, T. J., &amp; Brophy, J. (2000). Looking into classrooms (8th Ed.) New York, NY: Longman Press. </a:t>
            </a:r>
            <a:endParaRPr sz="1600" i="1"/>
          </a:p>
          <a:p>
            <a:pPr marL="0" lvl="0" indent="0" algn="l" rtl="0">
              <a:lnSpc>
                <a:spcPct val="115000"/>
              </a:lnSpc>
              <a:spcBef>
                <a:spcPts val="0"/>
              </a:spcBef>
              <a:spcAft>
                <a:spcPts val="0"/>
              </a:spcAft>
              <a:buSzPct val="189189"/>
              <a:buNone/>
            </a:pPr>
            <a:endParaRPr sz="1600" i="1"/>
          </a:p>
          <a:p>
            <a:pPr marL="0" lvl="0" indent="0" algn="l" rtl="0">
              <a:lnSpc>
                <a:spcPct val="115000"/>
              </a:lnSpc>
              <a:spcBef>
                <a:spcPts val="0"/>
              </a:spcBef>
              <a:spcAft>
                <a:spcPts val="0"/>
              </a:spcAft>
              <a:buSzPct val="189189"/>
              <a:buNone/>
            </a:pPr>
            <a:r>
              <a:rPr lang="en-US" sz="1600" i="1"/>
              <a:t>Johnson, T. C., Stoner, G. &amp; Green, S. K. (1996). Demonstrating the experimenting society model with classwide behavior management interventions. School Psychology Review, 25(2), 199-214.</a:t>
            </a:r>
            <a:endParaRPr sz="1600"/>
          </a:p>
          <a:p>
            <a:pPr marL="0" lvl="0" indent="0" algn="l" rtl="0">
              <a:lnSpc>
                <a:spcPct val="115000"/>
              </a:lnSpc>
              <a:spcBef>
                <a:spcPts val="0"/>
              </a:spcBef>
              <a:spcAft>
                <a:spcPts val="0"/>
              </a:spcAft>
              <a:buSzPct val="189189"/>
              <a:buNone/>
            </a:pPr>
            <a:endParaRPr sz="1600"/>
          </a:p>
          <a:p>
            <a:pPr marL="0" lvl="0" indent="0" algn="l" rtl="0">
              <a:lnSpc>
                <a:spcPct val="115000"/>
              </a:lnSpc>
              <a:spcBef>
                <a:spcPts val="0"/>
              </a:spcBef>
              <a:spcAft>
                <a:spcPts val="0"/>
              </a:spcAft>
              <a:buSzPct val="189189"/>
              <a:buNone/>
            </a:pPr>
            <a:r>
              <a:rPr lang="en-US" sz="1600"/>
              <a:t>Missouri Schoolwide Positive Behavior Support (2019). </a:t>
            </a:r>
            <a:r>
              <a:rPr lang="en-US" sz="1600" i="1"/>
              <a:t>Missouri Schoolwide Positive Behavior Support Handbook. </a:t>
            </a:r>
            <a:endParaRPr sz="1600" i="1"/>
          </a:p>
          <a:p>
            <a:pPr marL="0" lvl="0" indent="0" algn="l" rtl="0">
              <a:lnSpc>
                <a:spcPct val="115000"/>
              </a:lnSpc>
              <a:spcBef>
                <a:spcPts val="0"/>
              </a:spcBef>
              <a:spcAft>
                <a:spcPts val="0"/>
              </a:spcAft>
              <a:buSzPct val="189189"/>
              <a:buNone/>
            </a:pPr>
            <a:endParaRPr sz="1600" i="1"/>
          </a:p>
          <a:p>
            <a:pPr marL="0" lvl="0" indent="0" algn="l" rtl="0">
              <a:lnSpc>
                <a:spcPct val="115000"/>
              </a:lnSpc>
              <a:spcBef>
                <a:spcPts val="0"/>
              </a:spcBef>
              <a:spcAft>
                <a:spcPts val="0"/>
              </a:spcAft>
              <a:buSzPct val="189189"/>
              <a:buNone/>
            </a:pPr>
            <a:r>
              <a:rPr lang="en-US" sz="1600"/>
              <a:t>Missouri Schoolwide Positive Behavior Support (2019). </a:t>
            </a:r>
            <a:r>
              <a:rPr lang="en-US" sz="1600" i="1"/>
              <a:t>Missouri Schoolwide Positive Behavior Support Tier 1 Implementation Guide.</a:t>
            </a:r>
            <a:endParaRPr sz="1600" i="1"/>
          </a:p>
          <a:p>
            <a:pPr marL="0" lvl="0" indent="0" algn="l" rtl="0">
              <a:lnSpc>
                <a:spcPct val="115000"/>
              </a:lnSpc>
              <a:spcBef>
                <a:spcPts val="1200"/>
              </a:spcBef>
              <a:spcAft>
                <a:spcPts val="0"/>
              </a:spcAft>
              <a:buSzPct val="189189"/>
              <a:buNone/>
            </a:pPr>
            <a:r>
              <a:rPr lang="en-US" sz="1600">
                <a:highlight>
                  <a:srgbClr val="FFFFFF"/>
                </a:highlight>
              </a:rPr>
              <a:t>Scott, T., Hirn., R. and Cooper, J. (2017). </a:t>
            </a:r>
            <a:r>
              <a:rPr lang="en-US" sz="1600" i="1">
                <a:highlight>
                  <a:srgbClr val="FFFFFF"/>
                </a:highlight>
              </a:rPr>
              <a:t>Teacher and student behaviors: Keys to success in classroom instruction.</a:t>
            </a:r>
            <a:r>
              <a:rPr lang="en-US" sz="1600">
                <a:highlight>
                  <a:srgbClr val="FFFFFF"/>
                </a:highlight>
              </a:rPr>
              <a:t> Rowman &amp; Littlefield</a:t>
            </a:r>
            <a:r>
              <a:rPr lang="en-US" sz="1300">
                <a:highlight>
                  <a:srgbClr val="FFFFFF"/>
                </a:highlight>
              </a:rPr>
              <a:t>.</a:t>
            </a:r>
            <a:endParaRPr sz="17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23"/>
          <p:cNvSpPr txBox="1">
            <a:spLocks noGrp="1"/>
          </p:cNvSpPr>
          <p:nvPr>
            <p:ph type="title"/>
          </p:nvPr>
        </p:nvSpPr>
        <p:spPr>
          <a:xfrm>
            <a:off x="457200" y="797421"/>
            <a:ext cx="8229600" cy="642900"/>
          </a:xfrm>
          <a:prstGeom prst="rect">
            <a:avLst/>
          </a:prstGeom>
          <a:noFill/>
          <a:ln>
            <a:noFill/>
          </a:ln>
        </p:spPr>
        <p:txBody>
          <a:bodyPr spcFirstLastPara="1" wrap="square" lIns="68550" tIns="68550" rIns="68550" bIns="68550" anchor="ctr" anchorCtr="0">
            <a:noAutofit/>
          </a:bodyPr>
          <a:lstStyle/>
          <a:p>
            <a:pPr marL="0" lvl="0" indent="0" algn="ctr" rtl="0">
              <a:lnSpc>
                <a:spcPct val="100000"/>
              </a:lnSpc>
              <a:spcBef>
                <a:spcPts val="0"/>
              </a:spcBef>
              <a:spcAft>
                <a:spcPts val="0"/>
              </a:spcAft>
              <a:buSzPts val="4400"/>
              <a:buNone/>
            </a:pPr>
            <a:r>
              <a:rPr lang="en-US" b="1"/>
              <a:t>Contact Information</a:t>
            </a:r>
            <a:endParaRPr/>
          </a:p>
        </p:txBody>
      </p:sp>
      <p:pic>
        <p:nvPicPr>
          <p:cNvPr id="427" name="Google Shape;427;p23" descr="MO SWPBS logo"/>
          <p:cNvPicPr preferRelativeResize="0"/>
          <p:nvPr/>
        </p:nvPicPr>
        <p:blipFill rotWithShape="1">
          <a:blip r:embed="rId3">
            <a:alphaModFix/>
          </a:blip>
          <a:srcRect/>
          <a:stretch/>
        </p:blipFill>
        <p:spPr>
          <a:xfrm>
            <a:off x="495094" y="2327329"/>
            <a:ext cx="348258" cy="299382"/>
          </a:xfrm>
          <a:prstGeom prst="rect">
            <a:avLst/>
          </a:prstGeom>
          <a:noFill/>
          <a:ln>
            <a:noFill/>
          </a:ln>
        </p:spPr>
      </p:pic>
      <p:sp>
        <p:nvSpPr>
          <p:cNvPr id="428" name="Google Shape;428;p23"/>
          <p:cNvSpPr txBox="1"/>
          <p:nvPr/>
        </p:nvSpPr>
        <p:spPr>
          <a:xfrm>
            <a:off x="1191250" y="2335728"/>
            <a:ext cx="1794900" cy="3117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75"/>
              <a:buFont typeface="Arial"/>
              <a:buNone/>
            </a:pPr>
            <a:r>
              <a:rPr lang="en-US" sz="1575"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pbismissouri.org</a:t>
            </a:r>
            <a:endParaRPr sz="1575" b="0" i="0" u="none" strike="noStrike" cap="none">
              <a:solidFill>
                <a:srgbClr val="000000"/>
              </a:solidFill>
              <a:latin typeface="Arial"/>
              <a:ea typeface="Arial"/>
              <a:cs typeface="Arial"/>
              <a:sym typeface="Arial"/>
            </a:endParaRPr>
          </a:p>
        </p:txBody>
      </p:sp>
      <p:pic>
        <p:nvPicPr>
          <p:cNvPr id="429" name="Google Shape;429;p23" descr="Facebook icon"/>
          <p:cNvPicPr preferRelativeResize="0"/>
          <p:nvPr/>
        </p:nvPicPr>
        <p:blipFill rotWithShape="1">
          <a:blip r:embed="rId5">
            <a:alphaModFix/>
          </a:blip>
          <a:srcRect/>
          <a:stretch/>
        </p:blipFill>
        <p:spPr>
          <a:xfrm>
            <a:off x="457200" y="2720902"/>
            <a:ext cx="348258" cy="348258"/>
          </a:xfrm>
          <a:prstGeom prst="rect">
            <a:avLst/>
          </a:prstGeom>
          <a:noFill/>
          <a:ln>
            <a:noFill/>
          </a:ln>
        </p:spPr>
      </p:pic>
      <p:sp>
        <p:nvSpPr>
          <p:cNvPr id="430" name="Google Shape;430;p23"/>
          <p:cNvSpPr txBox="1"/>
          <p:nvPr/>
        </p:nvSpPr>
        <p:spPr>
          <a:xfrm>
            <a:off x="1170985" y="2790939"/>
            <a:ext cx="2433600" cy="3117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75"/>
              <a:buFont typeface="Arial"/>
              <a:buNone/>
            </a:pPr>
            <a:r>
              <a:rPr lang="en-US" sz="1575"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facebook.com/moswpbs</a:t>
            </a:r>
            <a:endParaRPr sz="1575" b="0" i="0" u="none" strike="noStrike" cap="none">
              <a:solidFill>
                <a:srgbClr val="000000"/>
              </a:solidFill>
              <a:latin typeface="Arial"/>
              <a:ea typeface="Arial"/>
              <a:cs typeface="Arial"/>
              <a:sym typeface="Arial"/>
            </a:endParaRPr>
          </a:p>
        </p:txBody>
      </p:sp>
      <p:pic>
        <p:nvPicPr>
          <p:cNvPr id="431" name="Google Shape;431;p23" descr="Instagram logo"/>
          <p:cNvPicPr preferRelativeResize="0"/>
          <p:nvPr/>
        </p:nvPicPr>
        <p:blipFill rotWithShape="1">
          <a:blip r:embed="rId7">
            <a:alphaModFix/>
          </a:blip>
          <a:srcRect/>
          <a:stretch/>
        </p:blipFill>
        <p:spPr>
          <a:xfrm>
            <a:off x="489780" y="3245314"/>
            <a:ext cx="299377" cy="299377"/>
          </a:xfrm>
          <a:prstGeom prst="rect">
            <a:avLst/>
          </a:prstGeom>
          <a:noFill/>
          <a:ln>
            <a:noFill/>
          </a:ln>
        </p:spPr>
      </p:pic>
      <p:sp>
        <p:nvSpPr>
          <p:cNvPr id="432" name="Google Shape;432;p23"/>
          <p:cNvSpPr txBox="1"/>
          <p:nvPr/>
        </p:nvSpPr>
        <p:spPr>
          <a:xfrm>
            <a:off x="1109615" y="3246150"/>
            <a:ext cx="2556600" cy="3117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75"/>
              <a:buFont typeface="Arial"/>
              <a:buNone/>
            </a:pPr>
            <a:r>
              <a:rPr lang="en-US" sz="1575"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val="tx"/>
                    </a:ext>
                  </a:extLst>
                </a:hlinkClick>
              </a:rPr>
              <a:t>instagram.com/moswpbs/</a:t>
            </a:r>
            <a:endParaRPr sz="1050" b="0" i="0" u="none" strike="noStrike" cap="none">
              <a:solidFill>
                <a:srgbClr val="000000"/>
              </a:solidFill>
              <a:latin typeface="Arial"/>
              <a:ea typeface="Arial"/>
              <a:cs typeface="Arial"/>
              <a:sym typeface="Arial"/>
            </a:endParaRPr>
          </a:p>
        </p:txBody>
      </p:sp>
      <p:sp>
        <p:nvSpPr>
          <p:cNvPr id="433" name="Google Shape;433;p23"/>
          <p:cNvSpPr txBox="1">
            <a:spLocks noGrp="1"/>
          </p:cNvSpPr>
          <p:nvPr>
            <p:ph type="body" idx="4294967295"/>
          </p:nvPr>
        </p:nvSpPr>
        <p:spPr>
          <a:xfrm>
            <a:off x="5117681" y="2103917"/>
            <a:ext cx="2914800" cy="348300"/>
          </a:xfrm>
          <a:prstGeom prst="rect">
            <a:avLst/>
          </a:prstGeom>
          <a:noFill/>
          <a:ln>
            <a:noFill/>
          </a:ln>
        </p:spPr>
        <p:txBody>
          <a:bodyPr spcFirstLastPara="1" wrap="square" lIns="68550" tIns="68550" rIns="68550" bIns="68550" anchor="t" anchorCtr="0">
            <a:normAutofit fontScale="25000" lnSpcReduction="20000"/>
          </a:bodyPr>
          <a:lstStyle/>
          <a:p>
            <a:pPr marL="152400" lvl="0" indent="0" algn="l" rtl="0">
              <a:lnSpc>
                <a:spcPct val="100000"/>
              </a:lnSpc>
              <a:spcBef>
                <a:spcPts val="0"/>
              </a:spcBef>
              <a:spcAft>
                <a:spcPts val="0"/>
              </a:spcAft>
              <a:buSzPct val="58333"/>
              <a:buNone/>
            </a:pPr>
            <a:r>
              <a:rPr lang="en-US" sz="4800" b="1"/>
              <a:t>Facilitator Contact Information:</a:t>
            </a:r>
            <a:endParaRPr sz="4800"/>
          </a:p>
          <a:p>
            <a:pPr marL="257175" lvl="0" indent="-9525" algn="l" rtl="0">
              <a:lnSpc>
                <a:spcPct val="100000"/>
              </a:lnSpc>
              <a:spcBef>
                <a:spcPts val="480"/>
              </a:spcBef>
              <a:spcAft>
                <a:spcPts val="0"/>
              </a:spcAft>
              <a:buSzPct val="100000"/>
              <a:buNone/>
            </a:pPr>
            <a:endParaRPr/>
          </a:p>
        </p:txBody>
      </p:sp>
      <p:sp>
        <p:nvSpPr>
          <p:cNvPr id="434" name="Google Shape;434;p23"/>
          <p:cNvSpPr txBox="1"/>
          <p:nvPr/>
        </p:nvSpPr>
        <p:spPr>
          <a:xfrm>
            <a:off x="4572000" y="2452174"/>
            <a:ext cx="4176600" cy="20088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List HERE</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435" name="Google Shape;435;p23"/>
          <p:cNvSpPr txBox="1">
            <a:spLocks noGrp="1"/>
          </p:cNvSpPr>
          <p:nvPr>
            <p:ph type="body" idx="1"/>
          </p:nvPr>
        </p:nvSpPr>
        <p:spPr>
          <a:xfrm>
            <a:off x="457200" y="1512576"/>
            <a:ext cx="8229600" cy="2545800"/>
          </a:xfrm>
          <a:prstGeom prst="rect">
            <a:avLst/>
          </a:prstGeom>
          <a:noFill/>
          <a:ln>
            <a:noFill/>
          </a:ln>
        </p:spPr>
        <p:txBody>
          <a:bodyPr spcFirstLastPara="1" wrap="square" lIns="68550" tIns="68550" rIns="68550" bIns="68550" anchor="t" anchorCtr="0">
            <a:normAutofit/>
          </a:bodyPr>
          <a:lstStyle/>
          <a:p>
            <a:pPr marL="152400" lvl="0" indent="0" algn="l" rtl="0">
              <a:lnSpc>
                <a:spcPct val="100000"/>
              </a:lnSpc>
              <a:spcBef>
                <a:spcPts val="0"/>
              </a:spcBef>
              <a:spcAft>
                <a:spcPts val="0"/>
              </a:spcAft>
              <a:buSzPts val="3200"/>
              <a:buNone/>
            </a:pPr>
            <a:r>
              <a:rPr lang="en-US"/>
              <a:t>Check Out MO SW-PBS on Social Media:</a:t>
            </a:r>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5665</Words>
  <Application>Microsoft Office PowerPoint</Application>
  <PresentationFormat>On-screen Show (16:9)</PresentationFormat>
  <Paragraphs>448</Paragraphs>
  <Slides>39</Slides>
  <Notes>39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Roboto</vt:lpstr>
      <vt:lpstr>Noto Sans Symbols</vt:lpstr>
      <vt:lpstr>Calibri</vt:lpstr>
      <vt:lpstr>Courier New</vt:lpstr>
      <vt:lpstr>Cambria</vt:lpstr>
      <vt:lpstr>Arial</vt:lpstr>
      <vt:lpstr>Office Theme</vt:lpstr>
      <vt:lpstr>Office Theme</vt:lpstr>
      <vt:lpstr> T1C8L1 Classroom Expectations  &amp; Rules</vt:lpstr>
      <vt:lpstr>Lesson Description  &amp; Rationale</vt:lpstr>
      <vt:lpstr>Working Agreements</vt:lpstr>
      <vt:lpstr>Attention Signal</vt:lpstr>
      <vt:lpstr>Introductions</vt:lpstr>
      <vt:lpstr>Handouts</vt:lpstr>
      <vt:lpstr>Lesson Outcomes</vt:lpstr>
      <vt:lpstr>Essential Questions</vt:lpstr>
      <vt:lpstr>Pre-Requisites  </vt:lpstr>
      <vt:lpstr>Keywords</vt:lpstr>
      <vt:lpstr>Quote</vt:lpstr>
      <vt:lpstr>Overview of Classroom Expectations &amp; Rules</vt:lpstr>
      <vt:lpstr>Activity : Classroom Rules and Expectations in Practice</vt:lpstr>
      <vt:lpstr>Before We Zoom in on the Classroom…</vt:lpstr>
      <vt:lpstr>Schoolwide Matrix Including Classroom Setting</vt:lpstr>
      <vt:lpstr>Where are we going?</vt:lpstr>
      <vt:lpstr>Where am I right now?</vt:lpstr>
      <vt:lpstr>How Do I Get There?</vt:lpstr>
      <vt:lpstr>Drafting Classroom Rules That Are OMPUA</vt:lpstr>
      <vt:lpstr>Activity: OMPUA or Not?</vt:lpstr>
      <vt:lpstr>Activity: Evaluate an Example</vt:lpstr>
      <vt:lpstr>Activity: Make It Your Own</vt:lpstr>
      <vt:lpstr>Completed Matrix Example</vt:lpstr>
      <vt:lpstr>Activity: Create Your Own</vt:lpstr>
      <vt:lpstr>Student Ownership</vt:lpstr>
      <vt:lpstr>Family Involvement</vt:lpstr>
      <vt:lpstr>Classroom Signage Elementary Example</vt:lpstr>
      <vt:lpstr>Classroom Signage Secondary Example</vt:lpstr>
      <vt:lpstr>Teach Classroom Expectations and Rules</vt:lpstr>
      <vt:lpstr>Activity: Classroom Rules and Expectations in Action 1</vt:lpstr>
      <vt:lpstr>Teaching Schedule</vt:lpstr>
      <vt:lpstr>Activity: Classroom Rules and Expectations in Action 2</vt:lpstr>
      <vt:lpstr>Pre-Correct (Elementary)</vt:lpstr>
      <vt:lpstr>Pre-Correct (Secondary)</vt:lpstr>
      <vt:lpstr>Monitor &amp; Provide Feedback</vt:lpstr>
      <vt:lpstr>Activity: Classroom Rules and Expectations in Action 3</vt:lpstr>
      <vt:lpstr>Next Steps</vt:lpstr>
      <vt:lpstr>References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Danielle Starkey</dc:creator>
  <cp:lastModifiedBy>Way, Gordon</cp:lastModifiedBy>
  <cp:revision>1</cp:revision>
  <dcterms:created xsi:type="dcterms:W3CDTF">2020-04-07T02:31:16Z</dcterms:created>
  <dcterms:modified xsi:type="dcterms:W3CDTF">2026-08-30T12:50:01Z</dcterms:modified>
</cp:coreProperties>
</file>