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hg2d5sLXgw0jsYzWdqxw3gmtmo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This lesson is on the classroom Effective Teaching and Learning Practice (ETLP) of Active Supervision</a:t>
            </a:r>
            <a:endParaRPr/>
          </a:p>
        </p:txBody>
      </p:sp>
      <p:sp>
        <p:nvSpPr>
          <p:cNvPr id="100" name="Google Shape;10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 This lesson describes the 3 components of effective Active Supervision of </a:t>
            </a:r>
            <a:r>
              <a:rPr b="1" lang="en-US"/>
              <a:t>move, scan, and interact,</a:t>
            </a:r>
            <a:r>
              <a:rPr lang="en-US"/>
              <a:t> and provides opportunities to plan for successful implementation and monitoring of this effective teaching and learning practice (ETLP).</a:t>
            </a:r>
            <a:endParaRPr/>
          </a:p>
        </p:txBody>
      </p:sp>
      <p:sp>
        <p:nvSpPr>
          <p:cNvPr id="106" name="Google Shape;106;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b="0" lang="en-US"/>
              <a:t>  </a:t>
            </a:r>
            <a:endParaRPr/>
          </a:p>
          <a:p>
            <a:pPr indent="0" lvl="0" marL="0" rtl="0" algn="l">
              <a:lnSpc>
                <a:spcPct val="100000"/>
              </a:lnSpc>
              <a:spcBef>
                <a:spcPts val="0"/>
              </a:spcBef>
              <a:spcAft>
                <a:spcPts val="0"/>
              </a:spcAft>
              <a:buSzPts val="1400"/>
              <a:buNone/>
            </a:pPr>
            <a:r>
              <a:rPr b="1" lang="en-US"/>
              <a:t>To Know/To Say:</a:t>
            </a:r>
            <a:r>
              <a:rPr b="0" lang="en-US"/>
              <a:t>  </a:t>
            </a:r>
            <a:r>
              <a:rPr lang="en-US"/>
              <a:t>These will be the Working Agreements we will honor during all our training sessions this year.</a:t>
            </a:r>
            <a:endParaRPr/>
          </a:p>
          <a:p>
            <a:pPr indent="0" lvl="0" marL="0" rtl="0" algn="l">
              <a:lnSpc>
                <a:spcPct val="100000"/>
              </a:lnSpc>
              <a:spcBef>
                <a:spcPts val="0"/>
              </a:spcBef>
              <a:spcAft>
                <a:spcPts val="0"/>
              </a:spcAft>
              <a:buSzPts val="1400"/>
              <a:buNone/>
            </a:pPr>
            <a:r>
              <a:t/>
            </a:r>
            <a:endParaRPr/>
          </a:p>
        </p:txBody>
      </p:sp>
      <p:sp>
        <p:nvSpPr>
          <p:cNvPr id="113" name="Google Shape;113;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b="0" lang="en-US"/>
              <a:t>  </a:t>
            </a:r>
            <a:r>
              <a:rPr lang="en-US"/>
              <a:t>Facilitator: Select an introductions activity</a:t>
            </a:r>
            <a:endParaRPr b="0"/>
          </a:p>
          <a:p>
            <a:pPr indent="0" lvl="0" marL="0" rtl="0" algn="l">
              <a:lnSpc>
                <a:spcPct val="100000"/>
              </a:lnSpc>
              <a:spcBef>
                <a:spcPts val="0"/>
              </a:spcBef>
              <a:spcAft>
                <a:spcPts val="0"/>
              </a:spcAft>
              <a:buSzPts val="1400"/>
              <a:buNone/>
            </a:pPr>
            <a:r>
              <a:rPr b="1" lang="en-US"/>
              <a:t>To Know/To Say:</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20" name="Google Shape;120;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lang="en-US"/>
              <a:t>Trainer Notes:</a:t>
            </a:r>
            <a:r>
              <a:rPr b="0" lang="en-US"/>
              <a:t>  </a:t>
            </a:r>
            <a:r>
              <a:rPr lang="en-US">
                <a:latin typeface="Arial"/>
                <a:ea typeface="Arial"/>
                <a:cs typeface="Arial"/>
                <a:sym typeface="Arial"/>
              </a:rPr>
              <a:t>Facilitator: Select an attention signal. </a:t>
            </a:r>
            <a:endParaRPr/>
          </a:p>
          <a:p>
            <a:pPr indent="0" lvl="0" marL="0" rtl="0" algn="l">
              <a:lnSpc>
                <a:spcPct val="100000"/>
              </a:lnSpc>
              <a:spcBef>
                <a:spcPts val="0"/>
              </a:spcBef>
              <a:spcAft>
                <a:spcPts val="0"/>
              </a:spcAft>
              <a:buSzPts val="1400"/>
              <a:buNone/>
            </a:pPr>
            <a:r>
              <a:rPr b="1" lang="en-US"/>
              <a:t>To Know/To Say:</a:t>
            </a:r>
            <a:r>
              <a:rPr b="0" lang="en-US"/>
              <a:t>  </a:t>
            </a:r>
            <a:r>
              <a:rPr lang="en-US">
                <a:latin typeface="Arial"/>
                <a:ea typeface="Arial"/>
                <a:cs typeface="Arial"/>
                <a:sym typeface="Arial"/>
              </a:rPr>
              <a:t>One of our agreements is to follow the attention signal.   </a:t>
            </a:r>
            <a:endParaRPr/>
          </a:p>
          <a:p>
            <a:pPr indent="0" lvl="0" marL="0" rtl="0" algn="l">
              <a:lnSpc>
                <a:spcPct val="100000"/>
              </a:lnSpc>
              <a:spcBef>
                <a:spcPts val="0"/>
              </a:spcBef>
              <a:spcAft>
                <a:spcPts val="0"/>
              </a:spcAft>
              <a:buSzPts val="1400"/>
              <a:buNone/>
            </a:pPr>
            <a:r>
              <a:rPr lang="en-US">
                <a:latin typeface="Arial"/>
                <a:ea typeface="Arial"/>
                <a:cs typeface="Arial"/>
                <a:sym typeface="Arial"/>
              </a:rPr>
              <a:t>Your team will work with your school to develop an attention signal you will use in every setting.</a:t>
            </a:r>
            <a:endParaRPr/>
          </a:p>
          <a:p>
            <a:pPr indent="0" lvl="0" marL="0" rtl="0" algn="l">
              <a:lnSpc>
                <a:spcPct val="100000"/>
              </a:lnSpc>
              <a:spcBef>
                <a:spcPts val="0"/>
              </a:spcBef>
              <a:spcAft>
                <a:spcPts val="0"/>
              </a:spcAft>
              <a:buSzPts val="1400"/>
              <a:buNone/>
            </a:pPr>
            <a:r>
              <a:t/>
            </a:r>
            <a:endParaRPr>
              <a:latin typeface="Arial"/>
              <a:ea typeface="Arial"/>
              <a:cs typeface="Arial"/>
              <a:sym typeface="Arial"/>
            </a:endParaRPr>
          </a:p>
          <a:p>
            <a:pPr indent="0" lvl="0" marL="0" rtl="0" algn="l">
              <a:lnSpc>
                <a:spcPct val="100000"/>
              </a:lnSpc>
              <a:spcBef>
                <a:spcPts val="0"/>
              </a:spcBef>
              <a:spcAft>
                <a:spcPts val="0"/>
              </a:spcAft>
              <a:buSzPts val="1400"/>
              <a:buNone/>
            </a:pPr>
            <a:r>
              <a:rPr lang="en-US">
                <a:latin typeface="Arial"/>
                <a:ea typeface="Arial"/>
                <a:cs typeface="Arial"/>
                <a:sym typeface="Arial"/>
              </a:rPr>
              <a:t>In order to get all of you focused after discussions, activities or breaks, </a:t>
            </a:r>
            <a:endParaRPr/>
          </a:p>
          <a:p>
            <a:pPr indent="0" lvl="0" marL="0" rtl="0" algn="l">
              <a:lnSpc>
                <a:spcPct val="100000"/>
              </a:lnSpc>
              <a:spcBef>
                <a:spcPts val="0"/>
              </a:spcBef>
              <a:spcAft>
                <a:spcPts val="0"/>
              </a:spcAft>
              <a:buSzPts val="1400"/>
              <a:buNone/>
            </a:pPr>
            <a:r>
              <a:rPr lang="en-US">
                <a:latin typeface="Arial"/>
                <a:ea typeface="Arial"/>
                <a:cs typeface="Arial"/>
                <a:sym typeface="Arial"/>
              </a:rPr>
              <a:t>I </a:t>
            </a:r>
            <a:r>
              <a:rPr lang="en-US" u="none">
                <a:latin typeface="Arial"/>
                <a:ea typeface="Arial"/>
                <a:cs typeface="Arial"/>
                <a:sym typeface="Arial"/>
              </a:rPr>
              <a:t>will __________________</a:t>
            </a:r>
            <a:r>
              <a:rPr lang="en-US" u="none">
                <a:solidFill>
                  <a:srgbClr val="FF0000"/>
                </a:solidFill>
                <a:latin typeface="Arial"/>
                <a:ea typeface="Arial"/>
                <a:cs typeface="Arial"/>
                <a:sym typeface="Arial"/>
              </a:rPr>
              <a:t>______________________</a:t>
            </a:r>
            <a:r>
              <a:rPr lang="en-US">
                <a:solidFill>
                  <a:srgbClr val="FF0000"/>
                </a:solidFill>
                <a:latin typeface="Arial"/>
                <a:ea typeface="Arial"/>
                <a:cs typeface="Arial"/>
                <a:sym typeface="Arial"/>
              </a:rPr>
              <a:t>.</a:t>
            </a:r>
            <a:endParaRPr/>
          </a:p>
          <a:p>
            <a:pPr indent="0" lvl="0" marL="0" rtl="0" algn="l">
              <a:lnSpc>
                <a:spcPct val="100000"/>
              </a:lnSpc>
              <a:spcBef>
                <a:spcPts val="0"/>
              </a:spcBef>
              <a:spcAft>
                <a:spcPts val="0"/>
              </a:spcAft>
              <a:buSzPts val="1400"/>
              <a:buNone/>
            </a:pPr>
            <a:r>
              <a:rPr lang="en-US">
                <a:solidFill>
                  <a:srgbClr val="FF0000"/>
                </a:solidFill>
                <a:latin typeface="Arial"/>
                <a:ea typeface="Arial"/>
                <a:cs typeface="Arial"/>
                <a:sym typeface="Arial"/>
              </a:rPr>
              <a:t>	(</a:t>
            </a:r>
            <a:r>
              <a:rPr b="1" lang="en-US" u="none">
                <a:solidFill>
                  <a:srgbClr val="FF0000"/>
                </a:solidFill>
                <a:latin typeface="Arial"/>
                <a:ea typeface="Arial"/>
                <a:cs typeface="Arial"/>
                <a:sym typeface="Arial"/>
              </a:rPr>
              <a:t>Insert your attention signal here</a:t>
            </a:r>
            <a:r>
              <a:rPr lang="en-US" u="none">
                <a:solidFill>
                  <a:srgbClr val="FF0000"/>
                </a:solidFill>
                <a:latin typeface="Arial"/>
                <a:ea typeface="Arial"/>
                <a:cs typeface="Arial"/>
                <a:sym typeface="Arial"/>
              </a:rPr>
              <a:t>.)</a:t>
            </a:r>
            <a:endParaRPr/>
          </a:p>
          <a:p>
            <a:pPr indent="0" lvl="0" marL="0" rtl="0" algn="l">
              <a:lnSpc>
                <a:spcPct val="100000"/>
              </a:lnSpc>
              <a:spcBef>
                <a:spcPts val="0"/>
              </a:spcBef>
              <a:spcAft>
                <a:spcPts val="0"/>
              </a:spcAft>
              <a:buSzPts val="1400"/>
              <a:buNone/>
            </a:pPr>
            <a:r>
              <a:t/>
            </a:r>
            <a:endParaRPr u="none">
              <a:solidFill>
                <a:srgbClr val="FF0000"/>
              </a:solidFill>
              <a:latin typeface="Arial"/>
              <a:ea typeface="Arial"/>
              <a:cs typeface="Arial"/>
              <a:sym typeface="Arial"/>
            </a:endParaRPr>
          </a:p>
          <a:p>
            <a:pPr indent="0" lvl="0" marL="0" rtl="0" algn="l">
              <a:lnSpc>
                <a:spcPct val="100000"/>
              </a:lnSpc>
              <a:spcBef>
                <a:spcPts val="0"/>
              </a:spcBef>
              <a:spcAft>
                <a:spcPts val="0"/>
              </a:spcAft>
              <a:buSzPts val="1400"/>
              <a:buNone/>
            </a:pPr>
            <a:r>
              <a:rPr lang="en-US">
                <a:latin typeface="Arial"/>
                <a:ea typeface="Arial"/>
                <a:cs typeface="Arial"/>
                <a:sym typeface="Arial"/>
              </a:rPr>
              <a:t>Your task will be to finish your sentence, quiet your voice and ____________________________.</a:t>
            </a:r>
            <a:endParaRPr/>
          </a:p>
          <a:p>
            <a:pPr indent="0" lvl="0" marL="0" rtl="0" algn="l">
              <a:lnSpc>
                <a:spcPct val="100000"/>
              </a:lnSpc>
              <a:spcBef>
                <a:spcPts val="0"/>
              </a:spcBef>
              <a:spcAft>
                <a:spcPts val="0"/>
              </a:spcAft>
              <a:buSzPts val="1400"/>
              <a:buNone/>
            </a:pPr>
            <a:r>
              <a:rPr lang="en-US">
                <a:latin typeface="Arial"/>
                <a:ea typeface="Arial"/>
                <a:cs typeface="Arial"/>
                <a:sym typeface="Arial"/>
              </a:rPr>
              <a:t>							(</a:t>
            </a:r>
            <a:r>
              <a:rPr b="1" lang="en-US">
                <a:latin typeface="Arial"/>
                <a:ea typeface="Arial"/>
                <a:cs typeface="Arial"/>
                <a:sym typeface="Arial"/>
              </a:rPr>
              <a:t>Insert what you want participants to do</a:t>
            </a:r>
            <a:r>
              <a:rPr lang="en-US">
                <a:latin typeface="Arial"/>
                <a:ea typeface="Arial"/>
                <a:cs typeface="Arial"/>
                <a:sym typeface="Arial"/>
              </a:rPr>
              <a:t>.)</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27" name="Google Shape;127;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aafd0034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faafd003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Make copies or provide links to the following two documents: </a:t>
            </a:r>
            <a:r>
              <a:rPr b="1" i="1" lang="en-US" sz="1200">
                <a:latin typeface="Calibri"/>
                <a:ea typeface="Calibri"/>
                <a:cs typeface="Calibri"/>
                <a:sym typeface="Calibri"/>
              </a:rPr>
              <a:t>MO SW-PBS Teacher Tool- Active Supervision</a:t>
            </a:r>
            <a:r>
              <a:rPr lang="en-US" sz="1200">
                <a:latin typeface="Calibri"/>
                <a:ea typeface="Calibri"/>
                <a:cs typeface="Calibri"/>
                <a:sym typeface="Calibri"/>
              </a:rPr>
              <a:t>, and the </a:t>
            </a:r>
            <a:r>
              <a:rPr b="1" i="1" lang="en-US" sz="1200">
                <a:latin typeface="Calibri"/>
                <a:ea typeface="Calibri"/>
                <a:cs typeface="Calibri"/>
                <a:sym typeface="Calibri"/>
              </a:rPr>
              <a:t>MO SW-PBS Classroom Active Supervision - Planning &amp; Implementation Guide</a:t>
            </a:r>
            <a:endParaRPr b="1" i="1" sz="1200">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There are two handouts that we will use in this lesson. They are the </a:t>
            </a:r>
            <a:r>
              <a:rPr b="1" i="1" lang="en-US" sz="1200">
                <a:latin typeface="Calibri"/>
                <a:ea typeface="Calibri"/>
                <a:cs typeface="Calibri"/>
                <a:sym typeface="Calibri"/>
              </a:rPr>
              <a:t>MO SW-PBS Teacher Tool- Active Supervision</a:t>
            </a:r>
            <a:r>
              <a:rPr lang="en-US" sz="1200">
                <a:latin typeface="Calibri"/>
                <a:ea typeface="Calibri"/>
                <a:cs typeface="Calibri"/>
                <a:sym typeface="Calibri"/>
              </a:rPr>
              <a:t>, and the </a:t>
            </a:r>
            <a:r>
              <a:rPr b="1" i="1" lang="en-US" sz="1200">
                <a:latin typeface="Calibri"/>
                <a:ea typeface="Calibri"/>
                <a:cs typeface="Calibri"/>
                <a:sym typeface="Calibri"/>
              </a:rPr>
              <a:t>MO SW-PBS Classroom Active Supervision - Planning &amp; Implementation Guide</a:t>
            </a:r>
            <a:endParaRPr b="1" i="1" sz="1200">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sz="1200">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5131f072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en-US" sz="1200">
                <a:latin typeface="Calibri"/>
                <a:ea typeface="Calibri"/>
                <a:cs typeface="Calibri"/>
                <a:sym typeface="Calibri"/>
              </a:rPr>
              <a:t>Trainer Notes</a:t>
            </a:r>
            <a:r>
              <a:rPr lang="en-US" sz="1200">
                <a:latin typeface="Calibri"/>
                <a:ea typeface="Calibri"/>
                <a:cs typeface="Calibri"/>
                <a:sym typeface="Calibri"/>
              </a:rPr>
              <a:t>: Make copies or provide links to the following two documents: </a:t>
            </a:r>
            <a:r>
              <a:rPr b="1" i="1" lang="en-US" sz="1200">
                <a:latin typeface="Calibri"/>
                <a:ea typeface="Calibri"/>
                <a:cs typeface="Calibri"/>
                <a:sym typeface="Calibri"/>
              </a:rPr>
              <a:t>MO SW-PBS Teacher Tool- Active Supervision</a:t>
            </a:r>
            <a:r>
              <a:rPr lang="en-US" sz="1200">
                <a:latin typeface="Calibri"/>
                <a:ea typeface="Calibri"/>
                <a:cs typeface="Calibri"/>
                <a:sym typeface="Calibri"/>
              </a:rPr>
              <a:t>, and the </a:t>
            </a:r>
            <a:r>
              <a:rPr b="1" i="1" lang="en-US" sz="1200">
                <a:latin typeface="Calibri"/>
                <a:ea typeface="Calibri"/>
                <a:cs typeface="Calibri"/>
                <a:sym typeface="Calibri"/>
              </a:rPr>
              <a:t>MO SW-PBS Classroom Active Supervision - Planning &amp; Implementation Guide</a:t>
            </a:r>
            <a:endParaRPr b="1" i="1"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There are two handouts that we will use in this lesson. They are the </a:t>
            </a:r>
            <a:r>
              <a:rPr b="1" i="1" lang="en-US" sz="1200">
                <a:latin typeface="Calibri"/>
                <a:ea typeface="Calibri"/>
                <a:cs typeface="Calibri"/>
                <a:sym typeface="Calibri"/>
              </a:rPr>
              <a:t>MO SW-PBS Teacher Tool- Active Supervision</a:t>
            </a:r>
            <a:r>
              <a:rPr lang="en-US" sz="1200">
                <a:latin typeface="Calibri"/>
                <a:ea typeface="Calibri"/>
                <a:cs typeface="Calibri"/>
                <a:sym typeface="Calibri"/>
              </a:rPr>
              <a:t>, and the </a:t>
            </a:r>
            <a:r>
              <a:rPr b="1" i="1" lang="en-US" sz="1200">
                <a:latin typeface="Calibri"/>
                <a:ea typeface="Calibri"/>
                <a:cs typeface="Calibri"/>
                <a:sym typeface="Calibri"/>
              </a:rPr>
              <a:t>MO SW-PBS Classroom Active Supervision - Planning &amp; Implementation Guide</a:t>
            </a:r>
            <a:endParaRPr b="1" i="1" sz="1200">
              <a:latin typeface="Calibri"/>
              <a:ea typeface="Calibri"/>
              <a:cs typeface="Calibri"/>
              <a:sym typeface="Calibri"/>
            </a:endParaRPr>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p:txBody>
      </p:sp>
      <p:sp>
        <p:nvSpPr>
          <p:cNvPr id="139" name="Google Shape;139;g3d5131f072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2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 Before beginning this lesson, it is helpful to have a knowledge of the science of Behavior/Function Based Thinking. In addition, the first four ETLPs should be in place prior to implementing active supervision. As such, you will get more out of this lesson if you complete the following:</a:t>
            </a:r>
            <a:endParaRPr/>
          </a:p>
          <a:p>
            <a:pPr indent="-317500" lvl="0" marL="457200" rtl="0" algn="l">
              <a:lnSpc>
                <a:spcPct val="100000"/>
              </a:lnSpc>
              <a:spcBef>
                <a:spcPts val="0"/>
              </a:spcBef>
              <a:spcAft>
                <a:spcPts val="0"/>
              </a:spcAft>
              <a:buSzPts val="1400"/>
              <a:buChar char="•"/>
            </a:pPr>
            <a:r>
              <a:rPr lang="en-US">
                <a:extLst>
                  <a:ext uri="http://customooxmlschemas.google.com/">
                    <go:slidesCustomData xmlns:go="http://customooxmlschemas.google.com/" textRoundtripDataId="0"/>
                  </a:ext>
                </a:extLst>
              </a:rPr>
              <a:t>Lesson 1 - Classroom Expectations &amp; Rules </a:t>
            </a:r>
            <a:endParaRPr>
              <a:extLst>
                <a:ext uri="http://customooxmlschemas.google.com/">
                  <go:slidesCustomData xmlns:go="http://customooxmlschemas.google.com/" textRoundtripDataId="1"/>
                </a:ext>
              </a:extLst>
            </a:endParaRPr>
          </a:p>
          <a:p>
            <a:pPr indent="-317500" lvl="0" marL="457200" rtl="0" algn="l">
              <a:lnSpc>
                <a:spcPct val="100000"/>
              </a:lnSpc>
              <a:spcBef>
                <a:spcPts val="0"/>
              </a:spcBef>
              <a:spcAft>
                <a:spcPts val="0"/>
              </a:spcAft>
              <a:buSzPts val="1400"/>
              <a:buChar char="•"/>
            </a:pPr>
            <a:r>
              <a:rPr lang="en-US">
                <a:extLst>
                  <a:ext uri="http://customooxmlschemas.google.com/">
                    <go:slidesCustomData xmlns:go="http://customooxmlschemas.google.com/" textRoundtripDataId="2"/>
                  </a:ext>
                </a:extLst>
              </a:rPr>
              <a:t>Lesson 2 - Classroom Procedures &amp; Routines</a:t>
            </a:r>
            <a:endParaRPr>
              <a:extLst>
                <a:ext uri="http://customooxmlschemas.google.com/">
                  <go:slidesCustomData xmlns:go="http://customooxmlschemas.google.com/" textRoundtripDataId="3"/>
                </a:ext>
              </a:extLst>
            </a:endParaRPr>
          </a:p>
          <a:p>
            <a:pPr indent="-317500" lvl="0" marL="457200" rtl="0" algn="l">
              <a:lnSpc>
                <a:spcPct val="100000"/>
              </a:lnSpc>
              <a:spcBef>
                <a:spcPts val="0"/>
              </a:spcBef>
              <a:spcAft>
                <a:spcPts val="0"/>
              </a:spcAft>
              <a:buSzPts val="1400"/>
              <a:buChar char="•"/>
            </a:pPr>
            <a:r>
              <a:rPr lang="en-US">
                <a:extLst>
                  <a:ext uri="http://customooxmlschemas.google.com/">
                    <go:slidesCustomData xmlns:go="http://customooxmlschemas.google.com/" textRoundtripDataId="4"/>
                  </a:ext>
                </a:extLst>
              </a:rPr>
              <a:t>Lesson 3 - Classroom Encouraging Expected Behavior </a:t>
            </a:r>
            <a:endParaRPr>
              <a:extLst>
                <a:ext uri="http://customooxmlschemas.google.com/">
                  <go:slidesCustomData xmlns:go="http://customooxmlschemas.google.com/" textRoundtripDataId="5"/>
                </a:ext>
              </a:extLst>
            </a:endParaRPr>
          </a:p>
          <a:p>
            <a:pPr indent="-317500" lvl="0" marL="457200" rtl="0" algn="l">
              <a:lnSpc>
                <a:spcPct val="100000"/>
              </a:lnSpc>
              <a:spcBef>
                <a:spcPts val="0"/>
              </a:spcBef>
              <a:spcAft>
                <a:spcPts val="0"/>
              </a:spcAft>
              <a:buSzPts val="1400"/>
              <a:buChar char="•"/>
            </a:pPr>
            <a:r>
              <a:rPr lang="en-US">
                <a:extLst>
                  <a:ext uri="http://customooxmlschemas.google.com/">
                    <go:slidesCustomData xmlns:go="http://customooxmlschemas.google.com/" textRoundtripDataId="6"/>
                  </a:ext>
                </a:extLst>
              </a:rPr>
              <a:t>Lesson 4 - Classroom Discouraging Unexpected Behavior </a:t>
            </a:r>
            <a:endParaRPr>
              <a:extLst>
                <a:ext uri="http://customooxmlschemas.google.com/">
                  <go:slidesCustomData xmlns:go="http://customooxmlschemas.google.com/" textRoundtripDataId="7"/>
                </a:ext>
              </a:extLst>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46" name="Google Shape;14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6f9a9b4d1b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26f9a9b4d1b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32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At the end of this session, you will be able to…</a:t>
            </a:r>
            <a:endParaRPr/>
          </a:p>
          <a:p>
            <a:pPr indent="-317500" lvl="0" marL="457200" rtl="0" algn="l">
              <a:lnSpc>
                <a:spcPct val="100000"/>
              </a:lnSpc>
              <a:spcBef>
                <a:spcPts val="0"/>
              </a:spcBef>
              <a:spcAft>
                <a:spcPts val="0"/>
              </a:spcAft>
              <a:buSzPts val="1400"/>
              <a:buChar char="•"/>
            </a:pPr>
            <a:r>
              <a:rPr lang="en-US"/>
              <a:t>List and describe the three components of active supervision.</a:t>
            </a:r>
            <a:endParaRPr/>
          </a:p>
          <a:p>
            <a:pPr indent="-317500" lvl="0" marL="457200" rtl="0" algn="l">
              <a:lnSpc>
                <a:spcPct val="100000"/>
              </a:lnSpc>
              <a:spcBef>
                <a:spcPts val="0"/>
              </a:spcBef>
              <a:spcAft>
                <a:spcPts val="0"/>
              </a:spcAft>
              <a:buSzPts val="1400"/>
              <a:buChar char="•"/>
            </a:pPr>
            <a:r>
              <a:rPr lang="en-US"/>
              <a:t>Know strategies for creating classroom furniture arrangements that support active supervision.</a:t>
            </a:r>
            <a:endParaRPr/>
          </a:p>
          <a:p>
            <a:pPr indent="-317500" lvl="0" marL="457200" rtl="0" algn="l">
              <a:lnSpc>
                <a:spcPct val="100000"/>
              </a:lnSpc>
              <a:spcBef>
                <a:spcPts val="0"/>
              </a:spcBef>
              <a:spcAft>
                <a:spcPts val="0"/>
              </a:spcAft>
              <a:buSzPts val="1400"/>
              <a:buChar char="•"/>
            </a:pPr>
            <a:r>
              <a:rPr lang="en-US"/>
              <a:t>Understand how active supervision supports the 3 psychological needs. </a:t>
            </a:r>
            <a:endParaRPr/>
          </a:p>
          <a:p>
            <a:pPr indent="-317500" lvl="0" marL="457200" rtl="0" algn="l">
              <a:lnSpc>
                <a:spcPct val="100000"/>
              </a:lnSpc>
              <a:spcBef>
                <a:spcPts val="0"/>
              </a:spcBef>
              <a:spcAft>
                <a:spcPts val="0"/>
              </a:spcAft>
              <a:buSzPts val="1400"/>
              <a:buChar char="•"/>
            </a:pPr>
            <a:r>
              <a:rPr lang="en-US"/>
              <a:t>Plan to monitor, implement and improve active supervision in your classroom.</a:t>
            </a:r>
            <a:endParaRPr/>
          </a:p>
          <a:p>
            <a:pPr indent="0" lvl="0" marL="4572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5131f072f_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rgbClr val="000000"/>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While supervision is a teacher responsibility, actively supervising students is a skill that may not be intuitive but is essential to creating effective learning environments. </a:t>
            </a:r>
            <a:endParaRPr/>
          </a:p>
          <a:p>
            <a:pPr indent="0" lvl="0" marL="0" rtl="0" algn="l">
              <a:lnSpc>
                <a:spcPct val="100000"/>
              </a:lnSpc>
              <a:spcBef>
                <a:spcPts val="0"/>
              </a:spcBef>
              <a:spcAft>
                <a:spcPts val="0"/>
              </a:spcAft>
              <a:buClr>
                <a:srgbClr val="000000"/>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Active supervision done well is a quick and efficient process to encourage expected behaviors, provide increased opportunities to deliver positive, specific feedback, and to proactively discourage unexpected behaviors before they escalate. </a:t>
            </a:r>
            <a:endParaRPr>
              <a:solidFill>
                <a:srgbClr val="000000"/>
              </a:solidFill>
              <a:latin typeface="Calibri"/>
              <a:ea typeface="Calibri"/>
              <a:cs typeface="Calibri"/>
              <a:sym typeface="Calibri"/>
            </a:endParaRPr>
          </a:p>
        </p:txBody>
      </p:sp>
      <p:sp>
        <p:nvSpPr>
          <p:cNvPr id="158" name="Google Shape;158;g3d5131f072f_4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Have participants turn and talk about the two reflective questions.  Consider whole group share out.</a:t>
            </a:r>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317500" lvl="0" marL="457200" rtl="0" algn="l">
              <a:lnSpc>
                <a:spcPct val="100000"/>
              </a:lnSpc>
              <a:spcBef>
                <a:spcPts val="0"/>
              </a:spcBef>
              <a:spcAft>
                <a:spcPts val="0"/>
              </a:spcAft>
              <a:buSzPts val="1400"/>
              <a:buChar char="●"/>
            </a:pPr>
            <a:r>
              <a:rPr lang="en-US"/>
              <a:t>How often do you move around the classroom observing and interacting with students?</a:t>
            </a:r>
            <a:endParaRPr/>
          </a:p>
          <a:p>
            <a:pPr indent="-317500" lvl="0" marL="457200" rtl="0" algn="l">
              <a:lnSpc>
                <a:spcPct val="100000"/>
              </a:lnSpc>
              <a:spcBef>
                <a:spcPts val="0"/>
              </a:spcBef>
              <a:spcAft>
                <a:spcPts val="0"/>
              </a:spcAft>
              <a:buSzPts val="1400"/>
              <a:buChar char="●"/>
            </a:pPr>
            <a:r>
              <a:rPr lang="en-US"/>
              <a:t>How are you engaging with students in ways that build positive relationships, or provide increased feedback on academic and social behaviors?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66" name="Google Shape;166;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4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lang="en-US"/>
              <a:t>  Have participants find key terms with partners or table/group discussions,  Come back whole group and have participants shout out key words they found.</a:t>
            </a:r>
            <a:endParaRPr/>
          </a:p>
          <a:p>
            <a:pPr indent="0" lvl="0" marL="0" rtl="0" algn="l">
              <a:lnSpc>
                <a:spcPct val="100000"/>
              </a:lnSpc>
              <a:spcBef>
                <a:spcPts val="0"/>
              </a:spcBef>
              <a:spcAft>
                <a:spcPts val="0"/>
              </a:spcAft>
              <a:buSzPts val="1400"/>
              <a:buNone/>
            </a:pPr>
            <a:r>
              <a:rPr b="1" lang="en-US"/>
              <a:t>To Know/To Say: </a:t>
            </a:r>
            <a:r>
              <a:rPr lang="en-US"/>
              <a:t>Active Supervision is a 3-part classroom monitoring process in which teachers observe and interact with students, efficiently and effectively deliver contingent and non-contingent attention, reinforcement, and error correction. These three parts are </a:t>
            </a:r>
            <a:r>
              <a:rPr b="1" i="1" lang="en-US"/>
              <a:t>move, scan, </a:t>
            </a:r>
            <a:r>
              <a:rPr lang="en-US"/>
              <a:t>and </a:t>
            </a:r>
            <a:r>
              <a:rPr b="1" i="1" lang="en-US"/>
              <a:t>interact</a:t>
            </a:r>
            <a:r>
              <a:rPr lang="en-US"/>
              <a:t>.</a:t>
            </a:r>
            <a:endParaRPr/>
          </a:p>
        </p:txBody>
      </p:sp>
      <p:sp>
        <p:nvSpPr>
          <p:cNvPr id="173" name="Google Shape;173;p4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Make sure all participants have a copy of </a:t>
            </a:r>
            <a:r>
              <a:rPr b="1" i="1" lang="en-US"/>
              <a:t> </a:t>
            </a:r>
            <a:r>
              <a:rPr lang="en-US"/>
              <a:t>the</a:t>
            </a:r>
            <a:r>
              <a:rPr b="1" i="1" lang="en-US"/>
              <a:t> MO SW-PBS Classroom Active Supervision Teacher Tool</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400"/>
              <a:buFont typeface="Calibri"/>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The focus of this lesson is on the development and use of the Active Supervision strategies in the classrooms.</a:t>
            </a:r>
            <a:r>
              <a:rPr b="1" i="1" lang="en-US"/>
              <a:t> The MO SW-PBS Classroom Active Supervision Teacher Tool</a:t>
            </a:r>
            <a:r>
              <a:rPr lang="en-US"/>
              <a:t> provides you with several resources to understand the importance of active supervision, and provide tips on how to implement and progress monitor your use of active supervision.. </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None/>
            </a:pPr>
            <a:r>
              <a:rPr lang="en-US"/>
              <a:t>Each Teacher Tool:</a:t>
            </a:r>
            <a:endParaRPr/>
          </a:p>
          <a:p>
            <a:pPr indent="-317500" lvl="0" marL="457200" rtl="0" algn="l">
              <a:lnSpc>
                <a:spcPct val="100000"/>
              </a:lnSpc>
              <a:spcBef>
                <a:spcPts val="0"/>
              </a:spcBef>
              <a:spcAft>
                <a:spcPts val="0"/>
              </a:spcAft>
              <a:buSzPts val="1400"/>
              <a:buChar char="●"/>
            </a:pPr>
            <a:r>
              <a:rPr lang="en-US"/>
              <a:t>Defines the practice, </a:t>
            </a:r>
            <a:endParaRPr/>
          </a:p>
          <a:p>
            <a:pPr indent="-317500" lvl="0" marL="457200" rtl="0" algn="l">
              <a:lnSpc>
                <a:spcPct val="100000"/>
              </a:lnSpc>
              <a:spcBef>
                <a:spcPts val="0"/>
              </a:spcBef>
              <a:spcAft>
                <a:spcPts val="0"/>
              </a:spcAft>
              <a:buSzPts val="1400"/>
              <a:buChar char="●"/>
            </a:pPr>
            <a:r>
              <a:rPr lang="en-US"/>
              <a:t>Shares research supporting the use and effectiveness of the practice, </a:t>
            </a:r>
            <a:endParaRPr/>
          </a:p>
          <a:p>
            <a:pPr indent="-317500" lvl="0" marL="457200" rtl="0" algn="l">
              <a:lnSpc>
                <a:spcPct val="100000"/>
              </a:lnSpc>
              <a:spcBef>
                <a:spcPts val="0"/>
              </a:spcBef>
              <a:spcAft>
                <a:spcPts val="0"/>
              </a:spcAft>
              <a:buSzPts val="1400"/>
              <a:buChar char="●"/>
            </a:pPr>
            <a:r>
              <a:rPr lang="en-US"/>
              <a:t>Indicates how the practice aligns to Missouri Teacher Standards, </a:t>
            </a:r>
            <a:endParaRPr/>
          </a:p>
          <a:p>
            <a:pPr indent="-317500" lvl="0" marL="457200" rtl="0" algn="l">
              <a:lnSpc>
                <a:spcPct val="100000"/>
              </a:lnSpc>
              <a:spcBef>
                <a:spcPts val="0"/>
              </a:spcBef>
              <a:spcAft>
                <a:spcPts val="0"/>
              </a:spcAft>
              <a:buSzPts val="1400"/>
              <a:buChar char="●"/>
            </a:pPr>
            <a:r>
              <a:rPr lang="en-US"/>
              <a:t>Describes an example of the practice, </a:t>
            </a:r>
            <a:endParaRPr/>
          </a:p>
          <a:p>
            <a:pPr indent="-317500" lvl="0" marL="457200" rtl="0" algn="l">
              <a:lnSpc>
                <a:spcPct val="100000"/>
              </a:lnSpc>
              <a:spcBef>
                <a:spcPts val="0"/>
              </a:spcBef>
              <a:spcAft>
                <a:spcPts val="0"/>
              </a:spcAft>
              <a:buSzPts val="1400"/>
              <a:buChar char="●"/>
            </a:pPr>
            <a:r>
              <a:rPr lang="en-US"/>
              <a:t>Provides steps and examples of how to  implement the practice, </a:t>
            </a:r>
            <a:endParaRPr/>
          </a:p>
          <a:p>
            <a:pPr indent="-317500" lvl="0" marL="457200" rtl="0" algn="l">
              <a:lnSpc>
                <a:spcPct val="100000"/>
              </a:lnSpc>
              <a:spcBef>
                <a:spcPts val="0"/>
              </a:spcBef>
              <a:spcAft>
                <a:spcPts val="0"/>
              </a:spcAft>
              <a:buSzPts val="1400"/>
              <a:buChar char="●"/>
            </a:pPr>
            <a:r>
              <a:rPr lang="en-US"/>
              <a:t>Lists research references for further study. </a:t>
            </a:r>
            <a:endParaRPr/>
          </a:p>
          <a:p>
            <a:pPr indent="-317500" lvl="0" marL="457200" rtl="0" algn="l">
              <a:lnSpc>
                <a:spcPct val="100000"/>
              </a:lnSpc>
              <a:spcBef>
                <a:spcPts val="0"/>
              </a:spcBef>
              <a:spcAft>
                <a:spcPts val="0"/>
              </a:spcAft>
              <a:buSzPts val="1400"/>
              <a:buChar char="●"/>
            </a:pPr>
            <a:r>
              <a:rPr lang="en-US"/>
              <a:t>Includes a Self-Assessment </a:t>
            </a:r>
            <a:endParaRPr/>
          </a:p>
          <a:p>
            <a:pPr indent="-317500" lvl="0" marL="457200" rtl="0" algn="l">
              <a:lnSpc>
                <a:spcPct val="100000"/>
              </a:lnSpc>
              <a:spcBef>
                <a:spcPts val="0"/>
              </a:spcBef>
              <a:spcAft>
                <a:spcPts val="0"/>
              </a:spcAft>
              <a:buSzPts val="1400"/>
              <a:buChar char="●"/>
            </a:pPr>
            <a:r>
              <a:rPr lang="en-US"/>
              <a:t>Includes a Practice Profile</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SzPts val="1400"/>
              <a:buNone/>
            </a:pPr>
            <a:br>
              <a:rPr lang="en-US"/>
            </a:br>
            <a:r>
              <a:rPr lang="en-US"/>
              <a:t>You will learn more about the Self-Assessment and the Practice Profile later in this lesson.  Make sure to have a copy of the Active Supervision Teacher Tool handy during this lesson. </a:t>
            </a:r>
            <a:endParaRPr/>
          </a:p>
        </p:txBody>
      </p:sp>
      <p:sp>
        <p:nvSpPr>
          <p:cNvPr id="180" name="Google Shape;180;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In this next section, we will discuss the 3 components of active supervision.</a:t>
            </a:r>
            <a:endParaRPr/>
          </a:p>
        </p:txBody>
      </p:sp>
      <p:sp>
        <p:nvSpPr>
          <p:cNvPr id="187" name="Google Shape;18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Recall from ETLP Lessons 1-4 how you developed your classroom expectations and rules, classroom procedures and routines, a system for encouraging expected behavior and a consistent framework for discouraging unexpected behavior. Active supervision is a practice that will help ensure that ETLP 1-4 are implemented, continuously supported, and sustained.</a:t>
            </a:r>
            <a:endParaRPr/>
          </a:p>
        </p:txBody>
      </p:sp>
      <p:sp>
        <p:nvSpPr>
          <p:cNvPr id="192" name="Google Shape;19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4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Supervision allows you to monitor learning and to identify students who may have questions or need your assistance. We know that when adults are present and actively supervising, student behavior is better (Simonsen, et al., 2008). </a:t>
            </a:r>
            <a:endParaRPr/>
          </a:p>
          <a:p>
            <a:pPr indent="0" lvl="0" marL="0" rtl="0" algn="l">
              <a:lnSpc>
                <a:spcPct val="100000"/>
              </a:lnSpc>
              <a:spcBef>
                <a:spcPts val="0"/>
              </a:spcBef>
              <a:spcAft>
                <a:spcPts val="0"/>
              </a:spcAft>
              <a:buSzPts val="1400"/>
              <a:buNone/>
            </a:pPr>
            <a:r>
              <a:rPr lang="en-US"/>
              <a:t>Your physical presence itself tends to reduce the occurrence of student misbehavior. We have all experienced how we are more likely to honor traffic regulations when a police officer is around. So it is with students. This has the added benefit of encouraging the student to stay engaged in the instructional activity.</a:t>
            </a:r>
            <a:endParaRPr/>
          </a:p>
          <a:p>
            <a:pPr indent="0" lvl="0" marL="0" rtl="0" algn="l">
              <a:lnSpc>
                <a:spcPct val="100000"/>
              </a:lnSpc>
              <a:spcBef>
                <a:spcPts val="0"/>
              </a:spcBef>
              <a:spcAft>
                <a:spcPts val="0"/>
              </a:spcAft>
              <a:buClr>
                <a:srgbClr val="000000"/>
              </a:buClr>
              <a:buSzPts val="1400"/>
              <a:buFont typeface="Arial"/>
              <a:buNone/>
            </a:pPr>
            <a:br>
              <a:rPr lang="en-US"/>
            </a:br>
            <a:r>
              <a:rPr lang="en-US"/>
              <a:t>Additionally, monitoring students closely is the only way you will know if students are meeting your expectations. Having clearly defined expectations and teaching them has a limited impact without consistently upholding those expectations through supervision paired with encouragement and correction. Supervision will, of course, allow you to ensure student safety and possibly prevent problematic or even dangerous situations. Possibly most important, supervision provides an opportunity to establish positive relationships with your students. Adult attention is one of the most powerful ways to impact student positive affect, increase compliance, and meet student needs for attention. Finally, all of the above help to improve the quality of instructional time.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a:p>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Active supervision is more than simple supervision. The three components of active supervision are what make it </a:t>
            </a:r>
            <a:r>
              <a:rPr i="1" lang="en-US"/>
              <a:t>active</a:t>
            </a:r>
            <a:r>
              <a:rPr lang="en-US"/>
              <a:t>, as well as effective. These components are:</a:t>
            </a:r>
            <a:endParaRPr/>
          </a:p>
          <a:p>
            <a:pPr indent="-317500" lvl="0" marL="457200" rtl="0" algn="l">
              <a:lnSpc>
                <a:spcPct val="100000"/>
              </a:lnSpc>
              <a:spcBef>
                <a:spcPts val="0"/>
              </a:spcBef>
              <a:spcAft>
                <a:spcPts val="0"/>
              </a:spcAft>
              <a:buSzPts val="1400"/>
              <a:buAutoNum type="arabicPeriod"/>
            </a:pPr>
            <a:r>
              <a:rPr b="1" lang="en-US"/>
              <a:t>Move</a:t>
            </a:r>
            <a:r>
              <a:rPr lang="en-US"/>
              <a:t>: Teacher constantly moves in a random, unpredictable manner, so as to frequently come in proximity to every student.</a:t>
            </a:r>
            <a:endParaRPr/>
          </a:p>
          <a:p>
            <a:pPr indent="-317500" lvl="0" marL="457200" rtl="0" algn="l">
              <a:lnSpc>
                <a:spcPct val="100000"/>
              </a:lnSpc>
              <a:spcBef>
                <a:spcPts val="0"/>
              </a:spcBef>
              <a:spcAft>
                <a:spcPts val="0"/>
              </a:spcAft>
              <a:buSzPts val="1400"/>
              <a:buAutoNum type="arabicPeriod"/>
            </a:pPr>
            <a:r>
              <a:rPr b="1" lang="en-US"/>
              <a:t>Scan</a:t>
            </a:r>
            <a:r>
              <a:rPr lang="en-US"/>
              <a:t>: Teacher constantly scans the room, making eye contact (when culturally appropriate) and paying special attention to problem spots.</a:t>
            </a:r>
            <a:endParaRPr/>
          </a:p>
          <a:p>
            <a:pPr indent="-317500" lvl="0" marL="457200" rtl="0" algn="l">
              <a:lnSpc>
                <a:spcPct val="100000"/>
              </a:lnSpc>
              <a:spcBef>
                <a:spcPts val="0"/>
              </a:spcBef>
              <a:spcAft>
                <a:spcPts val="0"/>
              </a:spcAft>
              <a:buSzPts val="1400"/>
              <a:buAutoNum type="arabicPeriod"/>
            </a:pPr>
            <a:r>
              <a:rPr b="1" lang="en-US"/>
              <a:t>Interact</a:t>
            </a:r>
            <a:r>
              <a:rPr lang="en-US"/>
              <a:t>: Teacher interacts frequently with students, engaging in positive interactions, providing specific positive feedback and reinforcement, correcting unexpected behavior and academic errors, and, if necessary, delivering consequences for unexpected behavior</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SzPts val="1400"/>
              <a:buNone/>
            </a:pPr>
            <a:r>
              <a:rPr lang="en-US"/>
              <a:t>(DePry &amp; Sugai, 2002).</a:t>
            </a:r>
            <a:endParaRPr/>
          </a:p>
        </p:txBody>
      </p:sp>
      <p:sp>
        <p:nvSpPr>
          <p:cNvPr id="206" name="Google Shape;206;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Provide approximately 3 minutes for this activity. The scenario is on the next slide and the Answers are provided on the slide after that. </a:t>
            </a:r>
            <a:endParaRPr/>
          </a:p>
          <a:p>
            <a:pPr indent="0" lvl="0" marL="0" rtl="0" algn="l">
              <a:lnSpc>
                <a:spcPct val="100000"/>
              </a:lnSpc>
              <a:spcBef>
                <a:spcPts val="0"/>
              </a:spcBef>
              <a:spcAft>
                <a:spcPts val="0"/>
              </a:spcAft>
              <a:buClr>
                <a:schemeClr val="dk1"/>
              </a:buClr>
              <a:buSzPts val="1200"/>
              <a:buFont typeface="Calibri"/>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317500" lvl="0" marL="457200" rtl="0" algn="l">
              <a:lnSpc>
                <a:spcPct val="100000"/>
              </a:lnSpc>
              <a:spcBef>
                <a:spcPts val="0"/>
              </a:spcBef>
              <a:spcAft>
                <a:spcPts val="0"/>
              </a:spcAft>
              <a:buSzPts val="1400"/>
              <a:buChar char="•"/>
            </a:pPr>
            <a:r>
              <a:rPr lang="en-US"/>
              <a:t>Read and consider the classroom scenario on the </a:t>
            </a:r>
            <a:r>
              <a:rPr b="1" i="1" lang="en-US"/>
              <a:t>MO SW-PBS Classroom Active Supervision -  Planning &amp; Implementation Guide</a:t>
            </a:r>
            <a:endParaRPr b="1" i="1"/>
          </a:p>
          <a:p>
            <a:pPr indent="-317500" lvl="0" marL="457200" rtl="0" algn="l">
              <a:lnSpc>
                <a:spcPct val="100000"/>
              </a:lnSpc>
              <a:spcBef>
                <a:spcPts val="0"/>
              </a:spcBef>
              <a:spcAft>
                <a:spcPts val="0"/>
              </a:spcAft>
              <a:buSzPts val="1400"/>
              <a:buChar char="•"/>
            </a:pPr>
            <a:r>
              <a:rPr lang="en-US"/>
              <a:t>Underline each Active Supervision practice and note whether it is an example of moving (M), scanning (S), or interacting (I).</a:t>
            </a:r>
            <a:endParaRPr/>
          </a:p>
          <a:p>
            <a:pPr indent="-317500" lvl="0" marL="457200" rtl="0" algn="l">
              <a:lnSpc>
                <a:spcPct val="100000"/>
              </a:lnSpc>
              <a:spcBef>
                <a:spcPts val="0"/>
              </a:spcBef>
              <a:spcAft>
                <a:spcPts val="0"/>
              </a:spcAft>
              <a:buSzPts val="1400"/>
              <a:buChar char="•"/>
            </a:pPr>
            <a:r>
              <a:rPr lang="en-US"/>
              <a:t>Be prepared to share or compare your answers.</a:t>
            </a:r>
            <a:endParaRPr/>
          </a:p>
        </p:txBody>
      </p:sp>
      <p:sp>
        <p:nvSpPr>
          <p:cNvPr id="215" name="Google Shape;215;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51217ec19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g351217ec19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Using your handout, Read the scenario in which the classroom teacher uses active supervision techniques.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Use the following codes beside each one you identify:</a:t>
            </a:r>
            <a:endParaRPr/>
          </a:p>
          <a:p>
            <a:pPr indent="0" lvl="0" marL="0" rtl="0" algn="l">
              <a:lnSpc>
                <a:spcPct val="100000"/>
              </a:lnSpc>
              <a:spcBef>
                <a:spcPts val="0"/>
              </a:spcBef>
              <a:spcAft>
                <a:spcPts val="0"/>
              </a:spcAft>
              <a:buSzPts val="1400"/>
              <a:buNone/>
            </a:pPr>
            <a:r>
              <a:rPr lang="en-US"/>
              <a:t>M = MOVE          S = SCAN            I = INTERACT </a:t>
            </a:r>
            <a:endParaRPr/>
          </a:p>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Direct participants to check their work using the answer key on this slide. </a:t>
            </a:r>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Now check your responses to those on the slide. How did your answers compare to these?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Let’s take a more in-depth look at each of the practices used in Active Supervision. </a:t>
            </a:r>
            <a:endParaRPr/>
          </a:p>
        </p:txBody>
      </p:sp>
      <p:sp>
        <p:nvSpPr>
          <p:cNvPr id="229" name="Google Shape;229;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The first component of active supervision that we will discuss is </a:t>
            </a:r>
            <a:r>
              <a:rPr b="1" i="1" lang="en-US" sz="1200">
                <a:latin typeface="Calibri"/>
                <a:ea typeface="Calibri"/>
                <a:cs typeface="Calibri"/>
                <a:sym typeface="Calibri"/>
              </a:rPr>
              <a:t>move</a:t>
            </a:r>
            <a:r>
              <a:rPr lang="en-US" sz="1200">
                <a:latin typeface="Calibri"/>
                <a:ea typeface="Calibri"/>
                <a:cs typeface="Calibri"/>
                <a:sym typeface="Calibri"/>
              </a:rPr>
              <a:t>. </a:t>
            </a:r>
            <a:endParaRPr sz="1200">
              <a:latin typeface="Calibri"/>
              <a:ea typeface="Calibri"/>
              <a:cs typeface="Calibri"/>
              <a:sym typeface="Calibri"/>
            </a:endParaRPr>
          </a:p>
          <a:p>
            <a:pPr indent="-317500" lvl="0" marL="457200" rtl="0" algn="l">
              <a:lnSpc>
                <a:spcPct val="100000"/>
              </a:lnSpc>
              <a:spcBef>
                <a:spcPts val="0"/>
              </a:spcBef>
              <a:spcAft>
                <a:spcPts val="0"/>
              </a:spcAft>
              <a:buSzPts val="1400"/>
              <a:buChar char="●"/>
            </a:pPr>
            <a:r>
              <a:rPr lang="en-US"/>
              <a:t>Continuously move.</a:t>
            </a:r>
            <a:endParaRPr/>
          </a:p>
          <a:p>
            <a:pPr indent="-317500" lvl="0" marL="457200" rtl="0" algn="l">
              <a:lnSpc>
                <a:spcPct val="100000"/>
              </a:lnSpc>
              <a:spcBef>
                <a:spcPts val="0"/>
              </a:spcBef>
              <a:spcAft>
                <a:spcPts val="0"/>
              </a:spcAft>
              <a:buSzPts val="1400"/>
              <a:buChar char="●"/>
            </a:pPr>
            <a:r>
              <a:rPr lang="en-US"/>
              <a:t>Avoid staying overly long in any location</a:t>
            </a:r>
            <a:endParaRPr/>
          </a:p>
          <a:p>
            <a:pPr indent="-317500" lvl="0" marL="457200" rtl="0" algn="l">
              <a:lnSpc>
                <a:spcPct val="100000"/>
              </a:lnSpc>
              <a:spcBef>
                <a:spcPts val="0"/>
              </a:spcBef>
              <a:spcAft>
                <a:spcPts val="0"/>
              </a:spcAft>
              <a:buSzPts val="1400"/>
              <a:buChar char="●"/>
            </a:pPr>
            <a:r>
              <a:rPr lang="en-US"/>
              <a:t>Maintain frequent proximity with all students.</a:t>
            </a:r>
            <a:endParaRPr/>
          </a:p>
          <a:p>
            <a:pPr indent="-317500" lvl="0" marL="457200" rtl="0" algn="l">
              <a:lnSpc>
                <a:spcPct val="100000"/>
              </a:lnSpc>
              <a:spcBef>
                <a:spcPts val="0"/>
              </a:spcBef>
              <a:spcAft>
                <a:spcPts val="0"/>
              </a:spcAft>
              <a:buSzPts val="1400"/>
              <a:buChar char="●"/>
            </a:pPr>
            <a:r>
              <a:rPr lang="en-US"/>
              <a:t>Random or unpredictable.</a:t>
            </a:r>
            <a:endParaRPr/>
          </a:p>
          <a:p>
            <a:pPr indent="-317500" lvl="0" marL="457200" rtl="0" algn="l">
              <a:lnSpc>
                <a:spcPct val="100000"/>
              </a:lnSpc>
              <a:spcBef>
                <a:spcPts val="0"/>
              </a:spcBef>
              <a:spcAft>
                <a:spcPts val="0"/>
              </a:spcAft>
              <a:buSzPts val="1400"/>
              <a:buChar char="●"/>
            </a:pPr>
            <a:r>
              <a:rPr lang="en-US"/>
              <a:t>Frequent proximity to students with challenging behavior classroom “hot spots.” (Lampi, Fenty, &amp; Beaunae, 2005).</a:t>
            </a:r>
            <a:endParaRPr/>
          </a:p>
        </p:txBody>
      </p:sp>
      <p:sp>
        <p:nvSpPr>
          <p:cNvPr id="237" name="Google Shape;237;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c4e663b09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3c4e663b090_0_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0" lvl="0" marL="0" rtl="0" algn="l">
              <a:lnSpc>
                <a:spcPct val="100000"/>
              </a:lnSpc>
              <a:spcBef>
                <a:spcPts val="0"/>
              </a:spcBef>
              <a:spcAft>
                <a:spcPts val="0"/>
              </a:spcAft>
              <a:buSzPts val="1400"/>
              <a:buNone/>
            </a:pPr>
            <a:r>
              <a:rPr lang="en-US"/>
              <a:t>While circulating around the classroom, move closer to students who are non-compliant or off task as needed. As mentioned earlier, simply being in close proximity to students discourages off task and unexpected behaviors.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Proximity also demonstrates interest in students, which can help support positive teacher-student relationships..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Finally, proximity allows the teacher to discreetly correct academic and behavioral errors. This prevents the student from being publicly shamed for an academic or behavioral error, which helps maintain positive teacher-student relationships. </a:t>
            </a:r>
            <a:endParaRPr/>
          </a:p>
        </p:txBody>
      </p:sp>
      <p:sp>
        <p:nvSpPr>
          <p:cNvPr id="244" name="Google Shape;244;g3c4e663b090_0_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a2248baf5_0_3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3fa2248baf5_0_3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Thinking about the active component </a:t>
            </a:r>
            <a:r>
              <a:rPr b="1" i="1" lang="en-US" sz="1200">
                <a:latin typeface="Calibri"/>
                <a:ea typeface="Calibri"/>
                <a:cs typeface="Calibri"/>
                <a:sym typeface="Calibri"/>
              </a:rPr>
              <a:t>Move</a:t>
            </a:r>
            <a:r>
              <a:rPr lang="en-US" sz="1200">
                <a:latin typeface="Calibri"/>
                <a:ea typeface="Calibri"/>
                <a:cs typeface="Calibri"/>
                <a:sym typeface="Calibri"/>
              </a:rPr>
              <a:t>, use the </a:t>
            </a:r>
            <a:r>
              <a:rPr b="1" i="1" lang="en-US"/>
              <a:t>MO SW-PBS Classroom Active Supervision -  Planning &amp; Implementation Guide</a:t>
            </a:r>
            <a:r>
              <a:rPr lang="en-US"/>
              <a:t> Step 2 to jot down notes regarding your movement in your classroom, how you might modify or increase your movement, and practices you should eliminate as they relate to the following common instructional and classroom activities. </a:t>
            </a:r>
            <a:endParaRPr sz="1200"/>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Whole Group Instruction</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Small Group Instruction</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Individual Instruction</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Transitions/Classroom Arrival and Dismissal</a:t>
            </a:r>
            <a:endParaRPr sz="1200">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Now let’s consider the second component of Active Supervision: </a:t>
            </a:r>
            <a:r>
              <a:rPr b="1" lang="en-US" sz="1200">
                <a:latin typeface="Calibri"/>
                <a:ea typeface="Calibri"/>
                <a:cs typeface="Calibri"/>
                <a:sym typeface="Calibri"/>
              </a:rPr>
              <a:t>Scan</a:t>
            </a:r>
            <a:r>
              <a:rPr lang="en-US" sz="1200">
                <a:latin typeface="Calibri"/>
                <a:ea typeface="Calibri"/>
                <a:cs typeface="Calibri"/>
                <a:sym typeface="Calibri"/>
              </a:rPr>
              <a:t>.</a:t>
            </a:r>
            <a:endParaRPr/>
          </a:p>
          <a:p>
            <a:pPr indent="0" lvl="0" marL="0" rtl="0" algn="l">
              <a:lnSpc>
                <a:spcPct val="100000"/>
              </a:lnSpc>
              <a:spcBef>
                <a:spcPts val="0"/>
              </a:spcBef>
              <a:spcAft>
                <a:spcPts val="0"/>
              </a:spcAft>
              <a:buClr>
                <a:schemeClr val="dk1"/>
              </a:buClr>
              <a:buSzPts val="1200"/>
              <a:buFont typeface="Calibri"/>
              <a:buNone/>
            </a:pPr>
            <a:r>
              <a:rPr lang="en-US"/>
              <a:t>Whether you are moving around the room, working with a small group or individual, or leading the group from the front of the room, you should frequently and intentionally look around at the students. This visual scanning includes establishing eye contact (when culturally appropriate) with students. Visually sweep all areas of the room, including those students nearest you. If you are working with an individual student, position yourself so you see all students, and continue to scan the entire room.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SzPts val="1400"/>
              <a:buNone/>
            </a:pPr>
            <a:r>
              <a:t/>
            </a:r>
            <a:endParaRPr/>
          </a:p>
        </p:txBody>
      </p:sp>
      <p:sp>
        <p:nvSpPr>
          <p:cNvPr id="258" name="Google Shape;258;p5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fa2e700347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g3fa2e700347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Constantly scanning the room:</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US" sz="1200">
                <a:latin typeface="Calibri"/>
                <a:ea typeface="Calibri"/>
                <a:cs typeface="Calibri"/>
                <a:sym typeface="Calibri"/>
              </a:rPr>
              <a:t>First and foremost let’s students see you see them. In other words, it lets them know that they are being monitored, thereby encouraging them to stay engage and discouraging off task or unexpected behavior.  </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US" sz="1200">
                <a:latin typeface="Calibri"/>
                <a:ea typeface="Calibri"/>
                <a:cs typeface="Calibri"/>
                <a:sym typeface="Calibri"/>
              </a:rPr>
              <a:t>Allows you to “catch kids being good,” so that you can reinforce expectations following behavior and provide specific positive feedback for academic and social emotional behavior.</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US" sz="1200">
                <a:latin typeface="Calibri"/>
                <a:ea typeface="Calibri"/>
                <a:cs typeface="Calibri"/>
                <a:sym typeface="Calibri"/>
              </a:rPr>
              <a:t>Allows you to spot off task or unexpected behaviors before they escalate.</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US" sz="1200">
                <a:latin typeface="Calibri"/>
                <a:ea typeface="Calibri"/>
                <a:cs typeface="Calibri"/>
                <a:sym typeface="Calibri"/>
              </a:rPr>
              <a:t>Allows you to spot unsafe situations.</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US" sz="1200">
                <a:latin typeface="Calibri"/>
                <a:ea typeface="Calibri"/>
                <a:cs typeface="Calibri"/>
                <a:sym typeface="Calibri"/>
              </a:rPr>
              <a:t>Finally, it allows you to spot students in need of assistance.</a:t>
            </a:r>
            <a:endParaRPr sz="1200">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fa2e700347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g3fa2e700347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Think about your current practice related to the active supervision component </a:t>
            </a:r>
            <a:r>
              <a:rPr b="1" i="1" lang="en-US" sz="1200">
                <a:latin typeface="Calibri"/>
                <a:ea typeface="Calibri"/>
                <a:cs typeface="Calibri"/>
                <a:sym typeface="Calibri"/>
              </a:rPr>
              <a:t>Scan.  </a:t>
            </a:r>
            <a:r>
              <a:rPr lang="en-US"/>
              <a:t>Does the classroom arrangement allow for visual monitoring of all areas where students might engage in each situation above?  Are there visual obstacles when the teacher is engaged in small group or individual instruction?  Is the classroom arranged so the teacher can see the students while using technology (like an interactive whiteboard or video)?</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Use the </a:t>
            </a:r>
            <a:r>
              <a:rPr b="1" i="1" lang="en-US"/>
              <a:t>MO SW-PBS Classroom Active Supervision -  Planning &amp; Implementation Guide</a:t>
            </a:r>
            <a:r>
              <a:rPr lang="en-US"/>
              <a:t> Step 2 to jot down notes regarding your habits related to scanning in your classroom, how you might modify or increase your your use of scanning, and practices you should eliminate as they relate to the following common instructional and classroom activities. </a:t>
            </a:r>
            <a:endParaRPr sz="1200"/>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Whole Group Instruction</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Small Group Instruction</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Individual Instruction</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Transitions/Classroom Arrival and Dismissal</a:t>
            </a:r>
            <a:endParaRPr sz="1200">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The final component of active supervision is </a:t>
            </a:r>
            <a:r>
              <a:rPr b="1" i="1" lang="en-US" sz="1200">
                <a:latin typeface="Calibri"/>
                <a:ea typeface="Calibri"/>
                <a:cs typeface="Calibri"/>
                <a:sym typeface="Calibri"/>
              </a:rPr>
              <a:t>Interact</a:t>
            </a:r>
            <a:r>
              <a:rPr lang="en-US" sz="1200">
                <a:latin typeface="Calibri"/>
                <a:ea typeface="Calibri"/>
                <a:cs typeface="Calibri"/>
                <a:sym typeface="Calibri"/>
              </a:rPr>
              <a:t>. You can interact with students by moving closer to them, giving them a signal or other non-verbal cues, providing prompts or pre-corrections, providing relationship-building non-contingent attention, giving specific positive feedback to encourage preferred academic or social behavior, or discreetly responding to off-task or unexpected behavior. Make a point to listen to the student, make eye contact (when culturally appropriate), smile, use a pleasant tone of voice, and use the students name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78" name="Google Shape;278;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0" lvl="0" marL="0" rtl="0" algn="l">
              <a:lnSpc>
                <a:spcPct val="100000"/>
              </a:lnSpc>
              <a:spcBef>
                <a:spcPts val="0"/>
              </a:spcBef>
              <a:spcAft>
                <a:spcPts val="0"/>
              </a:spcAft>
              <a:buSzPts val="1400"/>
              <a:buNone/>
            </a:pPr>
            <a:r>
              <a:rPr lang="en-US"/>
              <a:t>Interacting with students builds teacher to student relationships. It communicates care, trust, and respect, and helps build relationships. Positive relationships create a positive class climate and increases the likelihood that students will accept correction when it is needed. in addition, interacting with students provides them with performance feedback, both specific positive feedback and corrective feedback. It can be used to reinforce expectation following behavior. Finally, interactions can be used to discourage unexpected or off task behavior.</a:t>
            </a:r>
            <a:endParaRPr/>
          </a:p>
        </p:txBody>
      </p:sp>
      <p:sp>
        <p:nvSpPr>
          <p:cNvPr id="285" name="Google Shape;28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Direct participants to the slide and have them consider their own classrooms. Direct them to take notes on the </a:t>
            </a:r>
            <a:r>
              <a:rPr b="1" i="1" lang="en-US"/>
              <a:t>MO SW-PBS Classroom Active Supervision - Planning &amp; Implementation Guide</a:t>
            </a:r>
            <a:r>
              <a:rPr lang="en-US"/>
              <a:t> handout, or have a discussion at their tables.</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Now think about </a:t>
            </a:r>
            <a:r>
              <a:rPr i="1" lang="en-US" sz="1200">
                <a:latin typeface="Calibri"/>
                <a:ea typeface="Calibri"/>
                <a:cs typeface="Calibri"/>
                <a:sym typeface="Calibri"/>
              </a:rPr>
              <a:t>your </a:t>
            </a:r>
            <a:r>
              <a:rPr lang="en-US" sz="1200">
                <a:latin typeface="Calibri"/>
                <a:ea typeface="Calibri"/>
                <a:cs typeface="Calibri"/>
                <a:sym typeface="Calibri"/>
              </a:rPr>
              <a:t>behavior in </a:t>
            </a:r>
            <a:r>
              <a:rPr i="1" lang="en-US" sz="1200">
                <a:latin typeface="Calibri"/>
                <a:ea typeface="Calibri"/>
                <a:cs typeface="Calibri"/>
                <a:sym typeface="Calibri"/>
              </a:rPr>
              <a:t>your </a:t>
            </a:r>
            <a:r>
              <a:rPr lang="en-US" sz="1200">
                <a:latin typeface="Calibri"/>
                <a:ea typeface="Calibri"/>
                <a:cs typeface="Calibri"/>
                <a:sym typeface="Calibri"/>
              </a:rPr>
              <a:t>classroom. </a:t>
            </a:r>
            <a:r>
              <a:rPr lang="en-US"/>
              <a:t>What signals have you already developed for use to engage in non-verbal interaction with students? How do you use precorrects to interact (e.g., "Two more minutes to finish up your sentences, then you will need to put it in your project folder”)? What ideas do you have for making interaction effective and efficient for your classroom?</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400"/>
              <a:buFont typeface="Arial"/>
              <a:buNone/>
            </a:pPr>
            <a:r>
              <a:rPr lang="en-US"/>
              <a:t>Use the </a:t>
            </a:r>
            <a:r>
              <a:rPr b="1" i="1" lang="en-US"/>
              <a:t>MO SW-PBS Classroom Active Supervision - Planning &amp; Implementation Guide</a:t>
            </a:r>
            <a:r>
              <a:rPr lang="en-US"/>
              <a:t> handout to make notes about what you’re doing now to interact efficiently and effectively in your classroom.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What will you continue? What would you like to add? What would you like to eliminate?</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292" name="Google Shape;292;p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fa2248baf5_0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3fa2248baf5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 critical component to moving, scanning and interaction the arrangement of your classroom. You want a classroom arrangement that not only allows for common instructional configurations (Whole Class, Small Group, Individual Instruction, Seat Work, transitions), but has an open flow arrangement so that you can easily wander randomly, coming into close proximity of any student within a few steps. An open flow room arrangement that allows you to freely move about the room also enables you to frequently interact with your students. You also want furniture arrangements that create direct sightlines to any part of the room no matter where you are in the room.  You need to be able to see every student at all times. Direct sightlines do several things: You can see every student with just a turn of your head, meaning you can quickly catch students being good, as well as spot off task or unexpected behavior before it can escalate. In addition, as Dr. Scott says, students can see you see them. In other words, they know they are being monitored. This knowledge, alone, can be a powerful motivator for students to stay on task!</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fa2e700347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g3fa2e700347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Let’s start with where you place your desk. Dr. Terry Scott points out that even if you move, scan, and interact, you will still spend some time at your desk, and therefore you need to place your desk where you have a direct sightline to all students. Some teachers put their desks in the back of the room thinking that the students won’t know when they are being observed. Dr. Scott argues putting the desk in front so students </a:t>
            </a:r>
            <a:r>
              <a:rPr i="1" lang="en-US" sz="1200">
                <a:latin typeface="Calibri"/>
                <a:ea typeface="Calibri"/>
                <a:cs typeface="Calibri"/>
                <a:sym typeface="Calibri"/>
              </a:rPr>
              <a:t>know </a:t>
            </a:r>
            <a:r>
              <a:rPr lang="en-US" sz="1200">
                <a:latin typeface="Calibri"/>
                <a:ea typeface="Calibri"/>
                <a:cs typeface="Calibri"/>
                <a:sym typeface="Calibri"/>
              </a:rPr>
              <a:t>you are observing them.</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Your desk should be positioned so you can see and make eye contact (when culturally appropriate) with every student in the class with just a turn of your head.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In addition to the position of </a:t>
            </a:r>
            <a:r>
              <a:rPr i="1" lang="en-US" sz="1200">
                <a:latin typeface="Calibri"/>
                <a:ea typeface="Calibri"/>
                <a:cs typeface="Calibri"/>
                <a:sym typeface="Calibri"/>
              </a:rPr>
              <a:t>your </a:t>
            </a:r>
            <a:r>
              <a:rPr lang="en-US" sz="1200">
                <a:latin typeface="Calibri"/>
                <a:ea typeface="Calibri"/>
                <a:cs typeface="Calibri"/>
                <a:sym typeface="Calibri"/>
              </a:rPr>
              <a:t>desk, you should go for an open flow desk arrangement of your students. This will allow you to casually wander the room, and have easy proximity to any student within 3-4 steps.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lang="en-US" sz="1200">
                <a:latin typeface="Calibri"/>
                <a:ea typeface="Calibri"/>
                <a:cs typeface="Calibri"/>
                <a:sym typeface="Calibri"/>
              </a:rPr>
              <a:t>Finally, if there is large furniture, Dr. Scott recommends placing it next to a wall in order to limit or eliminate blind spots.</a:t>
            </a:r>
            <a:endParaRPr sz="1200">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fa2248baf5_0_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3fa2248baf5_0_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Most of the common classroom seating arrangements have advantages and disadvantages. This slide depicts the traditional arrangement of student desks arranged in rows. There are a couple of advantages to this arrangement: 1) students are facing the front so they can easily see the teacher and presentations, use of smart/white boards, etc., while still being able to use their desks for note taking; and 2) it allows the teacher to isolate students with challenging behaviors. However, there are a number of disadvantages. It is difficult for the teacher to wonder the room. Depending on the size of room, number of students and the size of the students and teacher, it can be difficult to move between rows without first walking back to the front of the room. Furthermore, if the teacher has walked down one of the center rows, his or her back is to a large portion of the class. Finally, this arrangement makes certain classroom instructional structures difficult.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fa2248baf5_0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4" name="Google Shape;354;g3fa2248baf5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 pod arrangement where the pods are spread out is more conducive to teacher movement and allows for small group work. You can see how the teacher can easily wander the room and quickly be in close proximity to any student in the classroom. A disadvantage is that some students will have their backs to the front of the room.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fa2248baf5_0_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g3fa2248baf5_0_2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This is another pod arrangement that allows the teacher to freely wander about the room, and to be in close proximity to any student within 3-4 steps. This arrangement would also work with rounds. Again, a disadvantage is that some students will have their backs to the front of the room.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a:t>Trainer Notes: </a:t>
            </a:r>
            <a:r>
              <a:rPr lang="en-US"/>
              <a:t>Provide participants with a piece of scratch paper.</a:t>
            </a:r>
            <a:endParaRPr/>
          </a:p>
          <a:p>
            <a:pPr indent="0" lvl="0" marL="0" rtl="0" algn="l">
              <a:lnSpc>
                <a:spcPct val="100000"/>
              </a:lnSpc>
              <a:spcBef>
                <a:spcPts val="0"/>
              </a:spcBef>
              <a:spcAft>
                <a:spcPts val="0"/>
              </a:spcAft>
              <a:buSzPts val="1400"/>
              <a:buNone/>
            </a:pPr>
            <a:r>
              <a:rPr b="1" lang="en-US"/>
              <a:t>To Know/To Say: </a:t>
            </a:r>
            <a:endParaRPr b="1"/>
          </a:p>
          <a:p>
            <a:pPr indent="0" lvl="0" marL="0" rtl="0" algn="l">
              <a:lnSpc>
                <a:spcPct val="100000"/>
              </a:lnSpc>
              <a:spcBef>
                <a:spcPts val="0"/>
              </a:spcBef>
              <a:spcAft>
                <a:spcPts val="0"/>
              </a:spcAft>
              <a:buSzPts val="1400"/>
              <a:buNone/>
            </a:pPr>
            <a:r>
              <a:rPr lang="en-US"/>
              <a:t>Classroom sketch: (optional for consultants to do with participants)</a:t>
            </a:r>
            <a:endParaRPr/>
          </a:p>
          <a:p>
            <a:pPr indent="0" lvl="0" marL="0" rtl="0" algn="l">
              <a:lnSpc>
                <a:spcPct val="100000"/>
              </a:lnSpc>
              <a:spcBef>
                <a:spcPts val="0"/>
              </a:spcBef>
              <a:spcAft>
                <a:spcPts val="0"/>
              </a:spcAft>
              <a:buClr>
                <a:srgbClr val="000000"/>
              </a:buClr>
              <a:buSzPts val="1400"/>
              <a:buFont typeface="Arial"/>
              <a:buNone/>
            </a:pPr>
            <a:r>
              <a:rPr lang="en-US"/>
              <a:t>Take a moment and do a basic sketch of your classroom on a piece of scratch paper. Draw arrows or otherwise represent how you currently move through the classroom. </a:t>
            </a:r>
            <a:endParaRPr/>
          </a:p>
          <a:p>
            <a:pPr indent="0" lvl="0" marL="0" rtl="0" algn="l">
              <a:lnSpc>
                <a:spcPct val="100000"/>
              </a:lnSpc>
              <a:spcBef>
                <a:spcPts val="0"/>
              </a:spcBef>
              <a:spcAft>
                <a:spcPts val="0"/>
              </a:spcAft>
              <a:buClr>
                <a:srgbClr val="000000"/>
              </a:buClr>
              <a:buSzPts val="1400"/>
              <a:buFont typeface="Arial"/>
              <a:buNone/>
            </a:pPr>
            <a:r>
              <a:t/>
            </a:r>
            <a:endParaRPr/>
          </a:p>
          <a:p>
            <a:pPr indent="0" lvl="0" marL="0" rtl="0" algn="l">
              <a:lnSpc>
                <a:spcPct val="100000"/>
              </a:lnSpc>
              <a:spcBef>
                <a:spcPts val="0"/>
              </a:spcBef>
              <a:spcAft>
                <a:spcPts val="0"/>
              </a:spcAft>
              <a:buClr>
                <a:srgbClr val="000000"/>
              </a:buClr>
              <a:buSzPts val="1400"/>
              <a:buFont typeface="Arial"/>
              <a:buNone/>
            </a:pPr>
            <a:r>
              <a:rPr lang="en-US"/>
              <a:t>Ask yourself: Is the current arrangement of my classroom conducive to efficient movement?. Can you quickly and efficiently get from anywhere in the room to any student within 3-4 steps?  What about sight lines? Are there blind spots?</a:t>
            </a:r>
            <a:endParaRPr/>
          </a:p>
          <a:p>
            <a:pPr indent="0" lvl="0" marL="0" rtl="0" algn="l">
              <a:lnSpc>
                <a:spcPct val="100000"/>
              </a:lnSpc>
              <a:spcBef>
                <a:spcPts val="0"/>
              </a:spcBef>
              <a:spcAft>
                <a:spcPts val="0"/>
              </a:spcAft>
              <a:buSzPts val="1400"/>
              <a:buNone/>
            </a:pPr>
            <a:r>
              <a:t/>
            </a:r>
            <a:endParaRPr/>
          </a:p>
        </p:txBody>
      </p:sp>
      <p:sp>
        <p:nvSpPr>
          <p:cNvPr id="428" name="Google Shape;428;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5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rgbClr val="000000"/>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Use the MO SW-PBS Classroom Active Supervision - Planning &amp; Implementation Guide handout to make notes about what you’re doing now to MOVE efficiently and effectively in your classroom. </a:t>
            </a:r>
            <a:endParaRPr/>
          </a:p>
          <a:p>
            <a:pPr indent="0" lvl="0" marL="0" rtl="0" algn="l">
              <a:lnSpc>
                <a:spcPct val="100000"/>
              </a:lnSpc>
              <a:spcBef>
                <a:spcPts val="0"/>
              </a:spcBef>
              <a:spcAft>
                <a:spcPts val="0"/>
              </a:spcAft>
              <a:buClr>
                <a:srgbClr val="000000"/>
              </a:buClr>
              <a:buSzPts val="1400"/>
              <a:buFont typeface="Arial"/>
              <a:buNone/>
            </a:pPr>
            <a:r>
              <a:t/>
            </a:r>
            <a:endParaRPr/>
          </a:p>
          <a:p>
            <a:pPr indent="0" lvl="0" marL="0" rtl="0" algn="l">
              <a:lnSpc>
                <a:spcPct val="100000"/>
              </a:lnSpc>
              <a:spcBef>
                <a:spcPts val="0"/>
              </a:spcBef>
              <a:spcAft>
                <a:spcPts val="0"/>
              </a:spcAft>
              <a:buClr>
                <a:schemeClr val="dk1"/>
              </a:buClr>
              <a:buSzPts val="1400"/>
              <a:buFont typeface="Arial"/>
              <a:buNone/>
            </a:pPr>
            <a:r>
              <a:rPr lang="en-US"/>
              <a:t>To do: Direct participants to make notes and then share with a partner/table group  OR participants get up and find a partner that is not at their table to share their thoughts </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rtl="0" algn="l">
              <a:lnSpc>
                <a:spcPct val="100000"/>
              </a:lnSpc>
              <a:spcBef>
                <a:spcPts val="0"/>
              </a:spcBef>
              <a:spcAft>
                <a:spcPts val="0"/>
              </a:spcAft>
              <a:buSzPts val="1400"/>
              <a:buNone/>
            </a:pPr>
            <a:r>
              <a:rPr lang="en-US"/>
              <a:t>What will you continue, what you’d like to add, and what you’d like to eliminate?</a:t>
            </a:r>
            <a:endParaRPr/>
          </a:p>
          <a:p>
            <a:pPr indent="0" lvl="0" marL="0" rtl="0" algn="l">
              <a:lnSpc>
                <a:spcPct val="100000"/>
              </a:lnSpc>
              <a:spcBef>
                <a:spcPts val="0"/>
              </a:spcBef>
              <a:spcAft>
                <a:spcPts val="0"/>
              </a:spcAft>
              <a:buSzPts val="1400"/>
              <a:buNone/>
            </a:pPr>
            <a:r>
              <a:t/>
            </a:r>
            <a:endParaRPr/>
          </a:p>
        </p:txBody>
      </p:sp>
      <p:sp>
        <p:nvSpPr>
          <p:cNvPr id="434" name="Google Shape;434;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p6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a:t>Trainer Notes: </a:t>
            </a:r>
            <a:endParaRPr b="1"/>
          </a:p>
          <a:p>
            <a:pPr indent="0" lvl="0" marL="0" rtl="0" algn="l">
              <a:lnSpc>
                <a:spcPct val="100000"/>
              </a:lnSpc>
              <a:spcBef>
                <a:spcPts val="0"/>
              </a:spcBef>
              <a:spcAft>
                <a:spcPts val="0"/>
              </a:spcAft>
              <a:buClr>
                <a:srgbClr val="000000"/>
              </a:buClr>
              <a:buSzPts val="1400"/>
              <a:buFont typeface="Arial"/>
              <a:buNone/>
            </a:pPr>
            <a:r>
              <a:rPr b="1" lang="en-US"/>
              <a:t>To Know/To Say</a:t>
            </a:r>
            <a:r>
              <a:rPr lang="en-US"/>
              <a:t>: </a:t>
            </a:r>
            <a:endParaRPr/>
          </a:p>
          <a:p>
            <a:pPr indent="0" lvl="0" marL="0" rtl="0" algn="l">
              <a:lnSpc>
                <a:spcPct val="100000"/>
              </a:lnSpc>
              <a:spcBef>
                <a:spcPts val="0"/>
              </a:spcBef>
              <a:spcAft>
                <a:spcPts val="0"/>
              </a:spcAft>
              <a:buClr>
                <a:srgbClr val="000000"/>
              </a:buClr>
              <a:buSzPts val="1400"/>
              <a:buFont typeface="Arial"/>
              <a:buNone/>
            </a:pPr>
            <a:r>
              <a:rPr lang="en-US"/>
              <a:t>Moving, scanning and interacting allows teachers to observe academic and social behavior and quickly and consistently convey to each student “you are seen, and you are part of this learning community,” as well as efficiently and effectively deliver non-verbal reinforcement, positive specific feedback or error correction to help the student get back on academic or social behavioral track. </a:t>
            </a:r>
            <a:endParaRPr/>
          </a:p>
          <a:p>
            <a:pPr indent="0" lvl="0" marL="0" rtl="0" algn="l">
              <a:lnSpc>
                <a:spcPct val="100000"/>
              </a:lnSpc>
              <a:spcBef>
                <a:spcPts val="0"/>
              </a:spcBef>
              <a:spcAft>
                <a:spcPts val="0"/>
              </a:spcAft>
              <a:buClr>
                <a:srgbClr val="000000"/>
              </a:buClr>
              <a:buSzPts val="1400"/>
              <a:buFont typeface="Arial"/>
              <a:buNone/>
            </a:pPr>
            <a:r>
              <a:t/>
            </a:r>
            <a:endParaRPr/>
          </a:p>
          <a:p>
            <a:pPr indent="0" lvl="0" marL="0" rtl="0" algn="l">
              <a:lnSpc>
                <a:spcPct val="100000"/>
              </a:lnSpc>
              <a:spcBef>
                <a:spcPts val="0"/>
              </a:spcBef>
              <a:spcAft>
                <a:spcPts val="0"/>
              </a:spcAft>
              <a:buClr>
                <a:srgbClr val="000000"/>
              </a:buClr>
              <a:buSzPts val="1400"/>
              <a:buFont typeface="Arial"/>
              <a:buNone/>
            </a:pPr>
            <a:r>
              <a:rPr lang="en-US"/>
              <a:t>When students know teachers have high expectations, belief in the student’s ability to meet the expectation, and a consistent process to monitor and interact, students grow in their confidence of knowing what to do, when and how to do it, and in their ability to independently meet the expectation. </a:t>
            </a:r>
            <a:endParaRPr/>
          </a:p>
          <a:p>
            <a:pPr indent="0" lvl="0" marL="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Recall from the Function Based Thinking course that self-determination theory has identified 3 primary psychological needs that support self-regulation and intrinsic motivation: </a:t>
            </a:r>
            <a:endParaRPr/>
          </a:p>
          <a:p>
            <a:pPr indent="-317500" lvl="0" marL="457200" rtl="0" algn="l">
              <a:lnSpc>
                <a:spcPct val="100000"/>
              </a:lnSpc>
              <a:spcBef>
                <a:spcPts val="0"/>
              </a:spcBef>
              <a:spcAft>
                <a:spcPts val="0"/>
              </a:spcAft>
              <a:buSzPts val="1400"/>
              <a:buChar char="•"/>
            </a:pPr>
            <a:r>
              <a:rPr b="1" lang="en-US"/>
              <a:t>Competence</a:t>
            </a:r>
            <a:r>
              <a:rPr lang="en-US"/>
              <a:t>: perceived ability to succeed.</a:t>
            </a:r>
            <a:endParaRPr/>
          </a:p>
          <a:p>
            <a:pPr indent="-317500" lvl="0" marL="457200" rtl="0" algn="l">
              <a:lnSpc>
                <a:spcPct val="100000"/>
              </a:lnSpc>
              <a:spcBef>
                <a:spcPts val="0"/>
              </a:spcBef>
              <a:spcAft>
                <a:spcPts val="0"/>
              </a:spcAft>
              <a:buSzPts val="1400"/>
              <a:buChar char="•"/>
            </a:pPr>
            <a:r>
              <a:rPr b="1" lang="en-US"/>
              <a:t>Autonomy</a:t>
            </a:r>
            <a:r>
              <a:rPr lang="en-US"/>
              <a:t>: being in control of one’s life.</a:t>
            </a:r>
            <a:endParaRPr/>
          </a:p>
          <a:p>
            <a:pPr indent="-317500" lvl="0" marL="457200" rtl="0" algn="l">
              <a:lnSpc>
                <a:spcPct val="100000"/>
              </a:lnSpc>
              <a:spcBef>
                <a:spcPts val="0"/>
              </a:spcBef>
              <a:spcAft>
                <a:spcPts val="0"/>
              </a:spcAft>
              <a:buSzPts val="1400"/>
              <a:buChar char="•"/>
            </a:pPr>
            <a:r>
              <a:rPr b="1" lang="en-US"/>
              <a:t>Relatedness</a:t>
            </a:r>
            <a:r>
              <a:rPr lang="en-US"/>
              <a:t>: feeling connected with others.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447" name="Google Shape;447;p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0" lvl="0" marL="0" rtl="0" algn="l">
              <a:lnSpc>
                <a:spcPct val="100000"/>
              </a:lnSpc>
              <a:spcBef>
                <a:spcPts val="0"/>
              </a:spcBef>
              <a:spcAft>
                <a:spcPts val="0"/>
              </a:spcAft>
              <a:buClr>
                <a:schemeClr val="dk1"/>
              </a:buClr>
              <a:buSzPts val="1400"/>
              <a:buFont typeface="Arial"/>
              <a:buNone/>
            </a:pPr>
            <a:r>
              <a:rPr lang="en-US"/>
              <a:t>Take a moment to consider how active supervision supports competence, authonomy, and relatedness in your students. Then turn to a shoulder partner and take turns sharing your ideas.</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Direct participants to make notes and then share with a partner/table group  OR participants get up and find a partner that is not at their table to share their thoughts</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a:t>
            </a:r>
            <a:r>
              <a:rPr lang="en-US"/>
              <a:t> What is your current reality? How do you currently implement active supervision in your classroom. Turn to the Self-Assessment section on the </a:t>
            </a:r>
            <a:r>
              <a:rPr b="1" i="1" lang="en-US"/>
              <a:t>MO SW-PBS Classroom Active Supervision Teacher Tool</a:t>
            </a:r>
            <a:r>
              <a:rPr lang="en-US"/>
              <a:t> to rate your current implementation of Active Supervision to support expected classroom behavior. </a:t>
            </a:r>
            <a:endParaRPr/>
          </a:p>
        </p:txBody>
      </p:sp>
      <p:sp>
        <p:nvSpPr>
          <p:cNvPr id="460" name="Google Shape;460;p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Direct participants to make notes and then share with a partner/table group  OR participants get up and find a partner that is not at their table to share their thoughts </a:t>
            </a:r>
            <a:endParaRPr/>
          </a:p>
          <a:p>
            <a:pPr indent="0" lvl="0" marL="0" rtl="0" algn="l">
              <a:lnSpc>
                <a:spcPct val="100000"/>
              </a:lnSpc>
              <a:spcBef>
                <a:spcPts val="0"/>
              </a:spcBef>
              <a:spcAft>
                <a:spcPts val="0"/>
              </a:spcAft>
              <a:buClr>
                <a:schemeClr val="dk1"/>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Then, turn to the Practice Profile on the  MO SW-PBS Classroom active Supervision Behavior Teacher Tool  to consider where your current implementation falls on the rubric’s continuum from Exemplary or Ideal, through Proficient, Close to Proficient, or Far From Proficient</a:t>
            </a:r>
            <a:endParaRPr/>
          </a:p>
        </p:txBody>
      </p:sp>
      <p:sp>
        <p:nvSpPr>
          <p:cNvPr id="468" name="Google Shape;468;p6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r>
              <a:rPr lang="en-US"/>
              <a:t>Direct participants to make notes and then share with a partner/table group  OR participants get up and find a partner that is not at their table to share their thoughts</a:t>
            </a:r>
            <a:endParaRPr/>
          </a:p>
          <a:p>
            <a:pPr indent="0" lvl="0" marL="0" rtl="0" algn="l">
              <a:lnSpc>
                <a:spcPct val="100000"/>
              </a:lnSpc>
              <a:spcBef>
                <a:spcPts val="0"/>
              </a:spcBef>
              <a:spcAft>
                <a:spcPts val="0"/>
              </a:spcAft>
              <a:buClr>
                <a:schemeClr val="dk1"/>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0" lvl="0" marL="0" rtl="0" algn="l">
              <a:lnSpc>
                <a:spcPct val="100000"/>
              </a:lnSpc>
              <a:spcBef>
                <a:spcPts val="0"/>
              </a:spcBef>
              <a:spcAft>
                <a:spcPts val="0"/>
              </a:spcAft>
              <a:buSzPts val="1400"/>
              <a:buNone/>
            </a:pPr>
            <a:r>
              <a:rPr lang="en-US"/>
              <a:t>Now that you have reflected on your current use of Active Supervision, what are you currently doing well. What are some opportunities for growth. Jot down one strategy that if you begin implementing would give you a big change for the effort. </a:t>
            </a:r>
            <a:endParaRPr/>
          </a:p>
        </p:txBody>
      </p:sp>
      <p:sp>
        <p:nvSpPr>
          <p:cNvPr id="476" name="Google Shape;476;p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a:t>
            </a:r>
            <a:endParaRPr/>
          </a:p>
          <a:p>
            <a:pPr indent="0" lvl="0" marL="0" rtl="0" algn="l">
              <a:lnSpc>
                <a:spcPct val="100000"/>
              </a:lnSpc>
              <a:spcBef>
                <a:spcPts val="0"/>
              </a:spcBef>
              <a:spcAft>
                <a:spcPts val="0"/>
              </a:spcAft>
              <a:buSzPts val="1400"/>
              <a:buNone/>
            </a:pPr>
            <a:r>
              <a:rPr lang="en-US"/>
              <a:t>Next steps include: </a:t>
            </a:r>
            <a:endParaRPr/>
          </a:p>
          <a:p>
            <a:pPr indent="-317500" lvl="0" marL="457200" rtl="0" algn="l">
              <a:lnSpc>
                <a:spcPct val="100000"/>
              </a:lnSpc>
              <a:spcBef>
                <a:spcPts val="0"/>
              </a:spcBef>
              <a:spcAft>
                <a:spcPts val="0"/>
              </a:spcAft>
              <a:buSzPts val="1400"/>
              <a:buChar char="●"/>
            </a:pPr>
            <a:r>
              <a:rPr lang="en-US"/>
              <a:t>Use the Classroom Active Supervision Planning &amp; Implementation Guide to</a:t>
            </a:r>
            <a:endParaRPr/>
          </a:p>
          <a:p>
            <a:pPr indent="-317500" lvl="1" marL="914400" rtl="0" algn="l">
              <a:lnSpc>
                <a:spcPct val="100000"/>
              </a:lnSpc>
              <a:spcBef>
                <a:spcPts val="0"/>
              </a:spcBef>
              <a:spcAft>
                <a:spcPts val="0"/>
              </a:spcAft>
              <a:buSzPts val="1400"/>
              <a:buChar char="○"/>
            </a:pPr>
            <a:r>
              <a:rPr lang="en-US"/>
              <a:t>Develop a draft for classroom Active Supervision steps to continue, add or eliminate. </a:t>
            </a:r>
            <a:endParaRPr/>
          </a:p>
          <a:p>
            <a:pPr indent="-317500" lvl="1" marL="914400" rtl="0" algn="l">
              <a:lnSpc>
                <a:spcPct val="100000"/>
              </a:lnSpc>
              <a:spcBef>
                <a:spcPts val="0"/>
              </a:spcBef>
              <a:spcAft>
                <a:spcPts val="0"/>
              </a:spcAft>
              <a:buSzPts val="1400"/>
              <a:buChar char="○"/>
            </a:pPr>
            <a:r>
              <a:rPr lang="en-US"/>
              <a:t>Consistently implement Active Supervision to pre-correct or reinforce expected student behavior and to discourage unexpected behavior.</a:t>
            </a:r>
            <a:endParaRPr/>
          </a:p>
          <a:p>
            <a:pPr indent="0" lvl="0" marL="0" rtl="0" algn="l">
              <a:lnSpc>
                <a:spcPct val="100000"/>
              </a:lnSpc>
              <a:spcBef>
                <a:spcPts val="0"/>
              </a:spcBef>
              <a:spcAft>
                <a:spcPts val="0"/>
              </a:spcAft>
              <a:buSzPts val="1400"/>
              <a:buNone/>
            </a:pPr>
            <a:r>
              <a:t/>
            </a:r>
            <a:endParaRPr/>
          </a:p>
          <a:p>
            <a:pPr indent="-317500" lvl="0" marL="457200" rtl="0" algn="l">
              <a:lnSpc>
                <a:spcPct val="100000"/>
              </a:lnSpc>
              <a:spcBef>
                <a:spcPts val="0"/>
              </a:spcBef>
              <a:spcAft>
                <a:spcPts val="0"/>
              </a:spcAft>
              <a:buSzPts val="1400"/>
              <a:buChar char="●"/>
            </a:pPr>
            <a:r>
              <a:rPr lang="en-US"/>
              <a:t>Use the Teacher Tool - Active Supervision Self-Assessment and Practice Profile and the Teacher ETLP Self-Monitoring Plan to monitor your development and use of classroom Active Supervision.</a:t>
            </a:r>
            <a:endParaRPr/>
          </a:p>
        </p:txBody>
      </p:sp>
      <p:sp>
        <p:nvSpPr>
          <p:cNvPr id="483" name="Google Shape;483;p7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SzPts val="1400"/>
              <a:buNone/>
            </a:pPr>
            <a:r>
              <a:rPr b="1" lang="en-US" sz="1200">
                <a:latin typeface="Calibri"/>
                <a:ea typeface="Calibri"/>
                <a:cs typeface="Calibri"/>
                <a:sym typeface="Calibri"/>
              </a:rPr>
              <a:t>To Know/To Say</a:t>
            </a:r>
            <a:r>
              <a:rPr lang="en-US" sz="1200">
                <a:latin typeface="Calibri"/>
                <a:ea typeface="Calibri"/>
                <a:cs typeface="Calibri"/>
                <a:sym typeface="Calibri"/>
              </a:rPr>
              <a:t>: Here are some of the references that were used to inform this lesson.</a:t>
            </a:r>
            <a:endParaRPr/>
          </a:p>
        </p:txBody>
      </p:sp>
      <p:sp>
        <p:nvSpPr>
          <p:cNvPr id="489" name="Google Shape;48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p7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latin typeface="Calibri"/>
                <a:ea typeface="Calibri"/>
                <a:cs typeface="Calibri"/>
                <a:sym typeface="Calibri"/>
              </a:rPr>
              <a:t>Trainer Notes</a:t>
            </a:r>
            <a:r>
              <a:rPr lang="en-US"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0"/>
              </a:spcBef>
              <a:spcAft>
                <a:spcPts val="0"/>
              </a:spcAft>
              <a:buClr>
                <a:srgbClr val="000000"/>
              </a:buClr>
              <a:buSzPts val="1400"/>
              <a:buFont typeface="Arial"/>
              <a:buNone/>
            </a:pPr>
            <a:r>
              <a:rPr b="1" lang="en-US" sz="1200">
                <a:latin typeface="Calibri"/>
                <a:ea typeface="Calibri"/>
                <a:cs typeface="Calibri"/>
                <a:sym typeface="Calibri"/>
              </a:rPr>
              <a:t>To Know/To Say</a:t>
            </a:r>
            <a:r>
              <a:rPr lang="en-US" sz="1200">
                <a:latin typeface="Calibri"/>
                <a:ea typeface="Calibri"/>
                <a:cs typeface="Calibri"/>
                <a:sym typeface="Calibri"/>
              </a:rPr>
              <a:t>: </a:t>
            </a:r>
            <a:r>
              <a:rPr lang="en-US"/>
              <a:t>This lesson was made possible with funds from the Missouri Department of Elementary and Secondary Education, Division of Special Education; the Center on Positive Behavior Interventions and Supports and the University of Missouri Center for Schoolwide Positive Behavior Support.</a:t>
            </a:r>
            <a:endParaRPr/>
          </a:p>
          <a:p>
            <a:pPr indent="0" lvl="0" marL="0" rtl="0" algn="l">
              <a:lnSpc>
                <a:spcPct val="100000"/>
              </a:lnSpc>
              <a:spcBef>
                <a:spcPts val="0"/>
              </a:spcBef>
              <a:spcAft>
                <a:spcPts val="0"/>
              </a:spcAft>
              <a:buSzPts val="1400"/>
              <a:buNone/>
            </a:pPr>
            <a:r>
              <a:t/>
            </a:r>
            <a:endParaRPr/>
          </a:p>
        </p:txBody>
      </p:sp>
      <p:sp>
        <p:nvSpPr>
          <p:cNvPr id="496" name="Google Shape;496;p7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30"/>
          <p:cNvSpPr txBox="1"/>
          <p:nvPr>
            <p:ph type="ctrTitle"/>
          </p:nvPr>
        </p:nvSpPr>
        <p:spPr>
          <a:xfrm>
            <a:off x="685800" y="346068"/>
            <a:ext cx="7772400" cy="11025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2700"/>
              <a:buFont typeface="Calibri"/>
              <a:buNone/>
              <a:defRPr b="0" i="0" sz="27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sp>
        <p:nvSpPr>
          <p:cNvPr id="10" name="Google Shape;10;p30"/>
          <p:cNvSpPr txBox="1"/>
          <p:nvPr>
            <p:ph idx="1" type="subTitle"/>
          </p:nvPr>
        </p:nvSpPr>
        <p:spPr>
          <a:xfrm>
            <a:off x="1371601" y="1503100"/>
            <a:ext cx="6400800" cy="487800"/>
          </a:xfrm>
          <a:prstGeom prst="rect">
            <a:avLst/>
          </a:prstGeom>
          <a:noFill/>
          <a:ln>
            <a:noFill/>
          </a:ln>
        </p:spPr>
        <p:txBody>
          <a:bodyPr anchorCtr="0" anchor="t" bIns="68575" lIns="68575" spcFirstLastPara="1" rIns="68575" wrap="square" tIns="68575">
            <a:noAutofit/>
          </a:bodyPr>
          <a:lstStyle>
            <a:lvl1pPr lvl="0" marR="0" algn="ctr">
              <a:lnSpc>
                <a:spcPct val="100000"/>
              </a:lnSpc>
              <a:spcBef>
                <a:spcPts val="480"/>
              </a:spcBef>
              <a:spcAft>
                <a:spcPts val="0"/>
              </a:spcAft>
              <a:buClr>
                <a:srgbClr val="FF0000"/>
              </a:buClr>
              <a:buSzPts val="2400"/>
              <a:buFont typeface="Arial"/>
              <a:buNone/>
              <a:defRPr b="0" i="0" sz="2400" u="none" cap="none" strike="noStrike">
                <a:solidFill>
                  <a:srgbClr val="FF0000"/>
                </a:solidFill>
                <a:latin typeface="Calibri"/>
                <a:ea typeface="Calibri"/>
                <a:cs typeface="Calibri"/>
                <a:sym typeface="Calibri"/>
              </a:defRPr>
            </a:lvl1pPr>
            <a:lvl2pPr lvl="1" marR="0" algn="ctr">
              <a:lnSpc>
                <a:spcPct val="100000"/>
              </a:lnSpc>
              <a:spcBef>
                <a:spcPts val="420"/>
              </a:spcBef>
              <a:spcAft>
                <a:spcPts val="0"/>
              </a:spcAft>
              <a:buClr>
                <a:srgbClr val="FF0000"/>
              </a:buClr>
              <a:buSzPts val="2100"/>
              <a:buFont typeface="Arial"/>
              <a:buNone/>
              <a:defRPr b="0" i="0" sz="2100" u="none" cap="none" strike="noStrike">
                <a:solidFill>
                  <a:srgbClr val="888888"/>
                </a:solidFill>
                <a:latin typeface="Calibri"/>
                <a:ea typeface="Calibri"/>
                <a:cs typeface="Calibri"/>
                <a:sym typeface="Calibri"/>
              </a:defRPr>
            </a:lvl2pPr>
            <a:lvl3pPr lvl="2" marR="0" algn="ctr">
              <a:lnSpc>
                <a:spcPct val="100000"/>
              </a:lnSpc>
              <a:spcBef>
                <a:spcPts val="360"/>
              </a:spcBef>
              <a:spcAft>
                <a:spcPts val="0"/>
              </a:spcAft>
              <a:buClr>
                <a:srgbClr val="FF0000"/>
              </a:buClr>
              <a:buSzPts val="1800"/>
              <a:buFont typeface="Arial"/>
              <a:buNone/>
              <a:defRPr b="0" i="0" sz="1800" u="none" cap="none" strike="noStrike">
                <a:solidFill>
                  <a:srgbClr val="888888"/>
                </a:solidFill>
                <a:latin typeface="Calibri"/>
                <a:ea typeface="Calibri"/>
                <a:cs typeface="Calibri"/>
                <a:sym typeface="Calibri"/>
              </a:defRPr>
            </a:lvl3pPr>
            <a:lvl4pPr lvl="3" marR="0" algn="ctr">
              <a:lnSpc>
                <a:spcPct val="100000"/>
              </a:lnSpc>
              <a:spcBef>
                <a:spcPts val="300"/>
              </a:spcBef>
              <a:spcAft>
                <a:spcPts val="0"/>
              </a:spcAft>
              <a:buClr>
                <a:srgbClr val="FF0000"/>
              </a:buClr>
              <a:buSzPts val="1500"/>
              <a:buFont typeface="Arial"/>
              <a:buNone/>
              <a:defRPr b="0" i="0" sz="1500" u="none" cap="none" strike="noStrike">
                <a:solidFill>
                  <a:srgbClr val="888888"/>
                </a:solidFill>
                <a:latin typeface="Calibri"/>
                <a:ea typeface="Calibri"/>
                <a:cs typeface="Calibri"/>
                <a:sym typeface="Calibri"/>
              </a:defRPr>
            </a:lvl4pPr>
            <a:lvl5pPr lvl="4" marR="0" algn="ctr">
              <a:lnSpc>
                <a:spcPct val="100000"/>
              </a:lnSpc>
              <a:spcBef>
                <a:spcPts val="300"/>
              </a:spcBef>
              <a:spcAft>
                <a:spcPts val="0"/>
              </a:spcAft>
              <a:buClr>
                <a:srgbClr val="FF0000"/>
              </a:buClr>
              <a:buSzPts val="1500"/>
              <a:buFont typeface="Arial"/>
              <a:buNone/>
              <a:defRPr b="0" i="0" sz="1500" u="none" cap="none" strike="noStrike">
                <a:solidFill>
                  <a:srgbClr val="888888"/>
                </a:solidFill>
                <a:latin typeface="Calibri"/>
                <a:ea typeface="Calibri"/>
                <a:cs typeface="Calibri"/>
                <a:sym typeface="Calibri"/>
              </a:defRPr>
            </a:lvl5pPr>
            <a:lvl6pPr lvl="5" marR="0" algn="ctr">
              <a:lnSpc>
                <a:spcPct val="100000"/>
              </a:lnSpc>
              <a:spcBef>
                <a:spcPts val="300"/>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6pPr>
            <a:lvl7pPr lvl="6" marR="0" algn="ctr">
              <a:lnSpc>
                <a:spcPct val="100000"/>
              </a:lnSpc>
              <a:spcBef>
                <a:spcPts val="300"/>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7pPr>
            <a:lvl8pPr lvl="7" marR="0" algn="ctr">
              <a:lnSpc>
                <a:spcPct val="100000"/>
              </a:lnSpc>
              <a:spcBef>
                <a:spcPts val="300"/>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8pPr>
            <a:lvl9pPr lvl="8" marR="0" algn="ctr">
              <a:lnSpc>
                <a:spcPct val="100000"/>
              </a:lnSpc>
              <a:spcBef>
                <a:spcPts val="300"/>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9pPr>
          </a:lstStyle>
          <a:p/>
        </p:txBody>
      </p:sp>
      <p:pic>
        <p:nvPicPr>
          <p:cNvPr descr="MO_SWPBS_Logo-2011.jpg" id="11" name="Google Shape;11;p30"/>
          <p:cNvPicPr preferRelativeResize="0"/>
          <p:nvPr/>
        </p:nvPicPr>
        <p:blipFill rotWithShape="1">
          <a:blip r:embed="rId2">
            <a:alphaModFix/>
          </a:blip>
          <a:srcRect b="0" l="0" r="0" t="0"/>
          <a:stretch/>
        </p:blipFill>
        <p:spPr>
          <a:xfrm>
            <a:off x="3227388" y="2064746"/>
            <a:ext cx="2689225" cy="2074948"/>
          </a:xfrm>
          <a:prstGeom prst="rect">
            <a:avLst/>
          </a:prstGeom>
          <a:noFill/>
          <a:ln>
            <a:noFill/>
          </a:ln>
        </p:spPr>
      </p:pic>
      <p:pic>
        <p:nvPicPr>
          <p:cNvPr id="12" name="Google Shape;12;p30"/>
          <p:cNvPicPr preferRelativeResize="0"/>
          <p:nvPr/>
        </p:nvPicPr>
        <p:blipFill rotWithShape="1">
          <a:blip r:embed="rId3">
            <a:alphaModFix/>
          </a:blip>
          <a:srcRect b="0" l="0" r="0" t="0"/>
          <a:stretch/>
        </p:blipFill>
        <p:spPr>
          <a:xfrm>
            <a:off x="461183" y="4460078"/>
            <a:ext cx="520700" cy="433388"/>
          </a:xfrm>
          <a:prstGeom prst="rect">
            <a:avLst/>
          </a:prstGeom>
          <a:noFill/>
          <a:ln>
            <a:noFill/>
          </a:ln>
        </p:spPr>
      </p:pic>
      <p:sp>
        <p:nvSpPr>
          <p:cNvPr id="13" name="Google Shape;13;p30"/>
          <p:cNvSpPr txBox="1"/>
          <p:nvPr/>
        </p:nvSpPr>
        <p:spPr>
          <a:xfrm>
            <a:off x="1080308" y="4385948"/>
            <a:ext cx="1871700" cy="715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263"/>
              <a:buFont typeface="Calibri"/>
              <a:buNone/>
            </a:pPr>
            <a:r>
              <a:rPr b="1" i="0" lang="en-US" sz="1050" u="none" cap="none" strike="noStrike">
                <a:solidFill>
                  <a:schemeClr val="dk1"/>
                </a:solidFill>
                <a:latin typeface="Calibri"/>
                <a:ea typeface="Calibri"/>
                <a:cs typeface="Calibri"/>
                <a:sym typeface="Calibri"/>
              </a:rPr>
              <a:t>MU Center for SW-PBS</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63"/>
              <a:buFont typeface="Calibri"/>
              <a:buNone/>
            </a:pPr>
            <a:r>
              <a:rPr b="0" i="0" lang="en-US" sz="1050" u="none" cap="none" strike="noStrike">
                <a:solidFill>
                  <a:schemeClr val="dk1"/>
                </a:solidFill>
                <a:latin typeface="Calibri"/>
                <a:ea typeface="Calibri"/>
                <a:cs typeface="Calibri"/>
                <a:sym typeface="Calibri"/>
              </a:rPr>
              <a:t>College of Education</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63"/>
              <a:buFont typeface="Calibri"/>
              <a:buNone/>
            </a:pPr>
            <a:r>
              <a:rPr b="0" i="0" lang="en-US" sz="1050" u="none" cap="none" strike="noStrike">
                <a:solidFill>
                  <a:schemeClr val="dk1"/>
                </a:solidFill>
                <a:latin typeface="Calibri"/>
                <a:ea typeface="Calibri"/>
                <a:cs typeface="Calibri"/>
                <a:sym typeface="Calibri"/>
              </a:rPr>
              <a:t>University of Missouri</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p:txBody>
      </p:sp>
      <p:pic>
        <p:nvPicPr>
          <p:cNvPr descr="M:\BD\SUGAI\PBIS LOGO-LARGE.TIF" id="14" name="Google Shape;14;p30"/>
          <p:cNvPicPr preferRelativeResize="0"/>
          <p:nvPr/>
        </p:nvPicPr>
        <p:blipFill rotWithShape="1">
          <a:blip r:embed="rId4">
            <a:alphaModFix/>
          </a:blip>
          <a:srcRect b="0" l="0" r="0" t="0"/>
          <a:stretch/>
        </p:blipFill>
        <p:spPr>
          <a:xfrm>
            <a:off x="7678049" y="4385948"/>
            <a:ext cx="1077913" cy="588168"/>
          </a:xfrm>
          <a:prstGeom prst="rect">
            <a:avLst/>
          </a:prstGeom>
          <a:noFill/>
          <a:ln>
            <a:noFill/>
          </a:ln>
        </p:spPr>
      </p:pic>
      <p:pic>
        <p:nvPicPr>
          <p:cNvPr descr="C:\Users\joann\Pictures\iPod Photo Cache\DESE-color.jpg" id="15" name="Google Shape;15;p30"/>
          <p:cNvPicPr preferRelativeResize="0"/>
          <p:nvPr/>
        </p:nvPicPr>
        <p:blipFill rotWithShape="1">
          <a:blip r:embed="rId5">
            <a:alphaModFix/>
          </a:blip>
          <a:srcRect b="0" l="0" r="0" t="0"/>
          <a:stretch/>
        </p:blipFill>
        <p:spPr>
          <a:xfrm>
            <a:off x="3470275" y="4213622"/>
            <a:ext cx="2697163" cy="72866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31"/>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sp>
        <p:nvSpPr>
          <p:cNvPr id="18" name="Google Shape;18;p31"/>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lvl1pPr indent="-381000" lvl="0" marL="4572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grpSp>
        <p:nvGrpSpPr>
          <p:cNvPr id="19" name="Google Shape;19;p31"/>
          <p:cNvGrpSpPr/>
          <p:nvPr/>
        </p:nvGrpSpPr>
        <p:grpSpPr>
          <a:xfrm>
            <a:off x="12700" y="4658555"/>
            <a:ext cx="9144377" cy="494469"/>
            <a:chOff x="12700" y="6211407"/>
            <a:chExt cx="9144377" cy="659292"/>
          </a:xfrm>
        </p:grpSpPr>
        <p:sp>
          <p:nvSpPr>
            <p:cNvPr id="20" name="Google Shape;20;p31"/>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21" name="Google Shape;21;p31"/>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22" name="Google Shape;22;p31"/>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23" name="Google Shape;23;p31"/>
            <p:cNvSpPr txBox="1"/>
            <p:nvPr/>
          </p:nvSpPr>
          <p:spPr>
            <a:xfrm>
              <a:off x="673595" y="6211407"/>
              <a:ext cx="1752104" cy="369332"/>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4" name="Shape 24"/>
        <p:cNvGrpSpPr/>
        <p:nvPr/>
      </p:nvGrpSpPr>
      <p:grpSpPr>
        <a:xfrm>
          <a:off x="0" y="0"/>
          <a:ext cx="0" cy="0"/>
          <a:chOff x="0" y="0"/>
          <a:chExt cx="0" cy="0"/>
        </a:xfrm>
      </p:grpSpPr>
      <p:sp>
        <p:nvSpPr>
          <p:cNvPr id="25" name="Google Shape;25;p32"/>
          <p:cNvSpPr txBox="1"/>
          <p:nvPr>
            <p:ph type="title"/>
          </p:nvPr>
        </p:nvSpPr>
        <p:spPr>
          <a:xfrm>
            <a:off x="629841" y="273844"/>
            <a:ext cx="7886700" cy="994200"/>
          </a:xfrm>
          <a:prstGeom prst="rect">
            <a:avLst/>
          </a:prstGeom>
          <a:noFill/>
          <a:ln>
            <a:noFill/>
          </a:ln>
        </p:spPr>
        <p:txBody>
          <a:bodyPr anchorCtr="0" anchor="ctr" bIns="68575" lIns="68575" spcFirstLastPara="1" rIns="68575" wrap="square" tIns="68575">
            <a:noAutofit/>
          </a:bodyPr>
          <a:lstStyle>
            <a:lvl1pPr lvl="0" algn="ctr">
              <a:lnSpc>
                <a:spcPct val="100000"/>
              </a:lnSpc>
              <a:spcBef>
                <a:spcPts val="0"/>
              </a:spcBef>
              <a:spcAft>
                <a:spcPts val="0"/>
              </a:spcAft>
              <a:buSzPts val="3300"/>
              <a:buNone/>
              <a:defRPr b="1" sz="3300"/>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sp>
        <p:nvSpPr>
          <p:cNvPr id="26" name="Google Shape;26;p32"/>
          <p:cNvSpPr txBox="1"/>
          <p:nvPr>
            <p:ph idx="1" type="body"/>
          </p:nvPr>
        </p:nvSpPr>
        <p:spPr>
          <a:xfrm>
            <a:off x="629842" y="1260872"/>
            <a:ext cx="3868200" cy="618000"/>
          </a:xfrm>
          <a:prstGeom prst="rect">
            <a:avLst/>
          </a:prstGeom>
          <a:noFill/>
          <a:ln>
            <a:noFill/>
          </a:ln>
        </p:spPr>
        <p:txBody>
          <a:bodyPr anchorCtr="0" anchor="b" bIns="68575" lIns="68575" spcFirstLastPara="1" rIns="68575" wrap="square" tIns="68575">
            <a:noAutofit/>
          </a:bodyPr>
          <a:lstStyle>
            <a:lvl1pPr indent="-228600" lvl="0" marL="457200" algn="l">
              <a:lnSpc>
                <a:spcPct val="100000"/>
              </a:lnSpc>
              <a:spcBef>
                <a:spcPts val="480"/>
              </a:spcBef>
              <a:spcAft>
                <a:spcPts val="0"/>
              </a:spcAft>
              <a:buSzPts val="1800"/>
              <a:buNone/>
              <a:defRPr b="1" sz="1800"/>
            </a:lvl1pPr>
            <a:lvl2pPr indent="-228600" lvl="1" marL="914400" algn="l">
              <a:lnSpc>
                <a:spcPct val="100000"/>
              </a:lnSpc>
              <a:spcBef>
                <a:spcPts val="420"/>
              </a:spcBef>
              <a:spcAft>
                <a:spcPts val="0"/>
              </a:spcAft>
              <a:buSzPts val="1500"/>
              <a:buNone/>
              <a:defRPr b="1" sz="1500"/>
            </a:lvl2pPr>
            <a:lvl3pPr indent="-228600" lvl="2" marL="1371600" algn="l">
              <a:lnSpc>
                <a:spcPct val="100000"/>
              </a:lnSpc>
              <a:spcBef>
                <a:spcPts val="360"/>
              </a:spcBef>
              <a:spcAft>
                <a:spcPts val="0"/>
              </a:spcAft>
              <a:buSzPts val="1350"/>
              <a:buNone/>
              <a:defRPr b="1" sz="1350"/>
            </a:lvl3pPr>
            <a:lvl4pPr indent="-228600" lvl="3" marL="1828800" algn="l">
              <a:lnSpc>
                <a:spcPct val="100000"/>
              </a:lnSpc>
              <a:spcBef>
                <a:spcPts val="300"/>
              </a:spcBef>
              <a:spcAft>
                <a:spcPts val="0"/>
              </a:spcAft>
              <a:buSzPts val="1200"/>
              <a:buNone/>
              <a:defRPr b="1" sz="1200"/>
            </a:lvl4pPr>
            <a:lvl5pPr indent="-228600" lvl="4" marL="2286000" algn="l">
              <a:lnSpc>
                <a:spcPct val="100000"/>
              </a:lnSpc>
              <a:spcBef>
                <a:spcPts val="300"/>
              </a:spcBef>
              <a:spcAft>
                <a:spcPts val="0"/>
              </a:spcAft>
              <a:buSzPts val="1200"/>
              <a:buNone/>
              <a:defRPr b="1" sz="1200"/>
            </a:lvl5pPr>
            <a:lvl6pPr indent="-228600" lvl="5" marL="2743200" algn="l">
              <a:lnSpc>
                <a:spcPct val="100000"/>
              </a:lnSpc>
              <a:spcBef>
                <a:spcPts val="300"/>
              </a:spcBef>
              <a:spcAft>
                <a:spcPts val="0"/>
              </a:spcAft>
              <a:buSzPts val="1200"/>
              <a:buNone/>
              <a:defRPr b="1" sz="1200"/>
            </a:lvl6pPr>
            <a:lvl7pPr indent="-228600" lvl="6" marL="3200400" algn="l">
              <a:lnSpc>
                <a:spcPct val="100000"/>
              </a:lnSpc>
              <a:spcBef>
                <a:spcPts val="300"/>
              </a:spcBef>
              <a:spcAft>
                <a:spcPts val="0"/>
              </a:spcAft>
              <a:buSzPts val="1200"/>
              <a:buNone/>
              <a:defRPr b="1" sz="1200"/>
            </a:lvl7pPr>
            <a:lvl8pPr indent="-228600" lvl="7" marL="3657600" algn="l">
              <a:lnSpc>
                <a:spcPct val="100000"/>
              </a:lnSpc>
              <a:spcBef>
                <a:spcPts val="300"/>
              </a:spcBef>
              <a:spcAft>
                <a:spcPts val="0"/>
              </a:spcAft>
              <a:buSzPts val="1200"/>
              <a:buNone/>
              <a:defRPr b="1" sz="1200"/>
            </a:lvl8pPr>
            <a:lvl9pPr indent="-228600" lvl="8" marL="4114800" algn="l">
              <a:lnSpc>
                <a:spcPct val="100000"/>
              </a:lnSpc>
              <a:spcBef>
                <a:spcPts val="300"/>
              </a:spcBef>
              <a:spcAft>
                <a:spcPts val="0"/>
              </a:spcAft>
              <a:buSzPts val="1200"/>
              <a:buNone/>
              <a:defRPr b="1" sz="1200"/>
            </a:lvl9pPr>
          </a:lstStyle>
          <a:p/>
        </p:txBody>
      </p:sp>
      <p:sp>
        <p:nvSpPr>
          <p:cNvPr id="27" name="Google Shape;27;p32"/>
          <p:cNvSpPr txBox="1"/>
          <p:nvPr>
            <p:ph idx="2" type="body"/>
          </p:nvPr>
        </p:nvSpPr>
        <p:spPr>
          <a:xfrm>
            <a:off x="629842" y="1878806"/>
            <a:ext cx="3868200" cy="2763300"/>
          </a:xfrm>
          <a:prstGeom prst="rect">
            <a:avLst/>
          </a:prstGeom>
          <a:noFill/>
          <a:ln>
            <a:noFill/>
          </a:ln>
        </p:spPr>
        <p:txBody>
          <a:bodyPr anchorCtr="0" anchor="t" bIns="68575" lIns="68575" spcFirstLastPara="1" rIns="68575" wrap="square" tIns="68575">
            <a:noAutofit/>
          </a:bodyPr>
          <a:lstStyle>
            <a:lvl1pPr indent="-314325" lvl="0" marL="457200" algn="l">
              <a:lnSpc>
                <a:spcPct val="100000"/>
              </a:lnSpc>
              <a:spcBef>
                <a:spcPts val="480"/>
              </a:spcBef>
              <a:spcAft>
                <a:spcPts val="0"/>
              </a:spcAft>
              <a:buSzPts val="1350"/>
              <a:buChar char="•"/>
              <a:defRPr sz="2400"/>
            </a:lvl1pPr>
            <a:lvl2pPr indent="-314325" lvl="1" marL="914400" algn="l">
              <a:lnSpc>
                <a:spcPct val="100000"/>
              </a:lnSpc>
              <a:spcBef>
                <a:spcPts val="420"/>
              </a:spcBef>
              <a:spcAft>
                <a:spcPts val="0"/>
              </a:spcAft>
              <a:buSzPts val="1350"/>
              <a:buChar char="•"/>
              <a:defRPr sz="2100"/>
            </a:lvl2pPr>
            <a:lvl3pPr indent="-314325" lvl="2" marL="1371600" algn="l">
              <a:lnSpc>
                <a:spcPct val="100000"/>
              </a:lnSpc>
              <a:spcBef>
                <a:spcPts val="360"/>
              </a:spcBef>
              <a:spcAft>
                <a:spcPts val="0"/>
              </a:spcAft>
              <a:buSzPts val="1350"/>
              <a:buChar char="•"/>
              <a:defRPr sz="1800"/>
            </a:lvl3pPr>
            <a:lvl4pPr indent="-314325" lvl="3" marL="1828800" algn="l">
              <a:lnSpc>
                <a:spcPct val="100000"/>
              </a:lnSpc>
              <a:spcBef>
                <a:spcPts val="300"/>
              </a:spcBef>
              <a:spcAft>
                <a:spcPts val="0"/>
              </a:spcAft>
              <a:buSzPts val="1350"/>
              <a:buChar char="•"/>
              <a:defRPr sz="1500"/>
            </a:lvl4pPr>
            <a:lvl5pPr indent="-314325" lvl="4" marL="2286000" algn="l">
              <a:lnSpc>
                <a:spcPct val="100000"/>
              </a:lnSpc>
              <a:spcBef>
                <a:spcPts val="300"/>
              </a:spcBef>
              <a:spcAft>
                <a:spcPts val="0"/>
              </a:spcAft>
              <a:buSzPts val="1350"/>
              <a:buChar char="•"/>
              <a:defRPr sz="1500"/>
            </a:lvl5pPr>
            <a:lvl6pPr indent="-314325" lvl="5" marL="2743200" algn="l">
              <a:lnSpc>
                <a:spcPct val="100000"/>
              </a:lnSpc>
              <a:spcBef>
                <a:spcPts val="300"/>
              </a:spcBef>
              <a:spcAft>
                <a:spcPts val="0"/>
              </a:spcAft>
              <a:buSzPts val="1350"/>
              <a:buChar char="•"/>
              <a:defRPr sz="1500"/>
            </a:lvl6pPr>
            <a:lvl7pPr indent="-314325" lvl="6" marL="3200400" algn="l">
              <a:lnSpc>
                <a:spcPct val="100000"/>
              </a:lnSpc>
              <a:spcBef>
                <a:spcPts val="300"/>
              </a:spcBef>
              <a:spcAft>
                <a:spcPts val="0"/>
              </a:spcAft>
              <a:buSzPts val="1350"/>
              <a:buChar char="•"/>
              <a:defRPr sz="1500"/>
            </a:lvl7pPr>
            <a:lvl8pPr indent="-314325" lvl="7" marL="3657600" algn="l">
              <a:lnSpc>
                <a:spcPct val="100000"/>
              </a:lnSpc>
              <a:spcBef>
                <a:spcPts val="300"/>
              </a:spcBef>
              <a:spcAft>
                <a:spcPts val="0"/>
              </a:spcAft>
              <a:buSzPts val="1350"/>
              <a:buChar char="•"/>
              <a:defRPr sz="1500"/>
            </a:lvl8pPr>
            <a:lvl9pPr indent="-314325" lvl="8" marL="4114800" algn="l">
              <a:lnSpc>
                <a:spcPct val="100000"/>
              </a:lnSpc>
              <a:spcBef>
                <a:spcPts val="300"/>
              </a:spcBef>
              <a:spcAft>
                <a:spcPts val="0"/>
              </a:spcAft>
              <a:buSzPts val="1350"/>
              <a:buChar char="•"/>
              <a:defRPr sz="1500"/>
            </a:lvl9pPr>
          </a:lstStyle>
          <a:p/>
        </p:txBody>
      </p:sp>
      <p:sp>
        <p:nvSpPr>
          <p:cNvPr id="28" name="Google Shape;28;p32"/>
          <p:cNvSpPr txBox="1"/>
          <p:nvPr>
            <p:ph idx="3" type="body"/>
          </p:nvPr>
        </p:nvSpPr>
        <p:spPr>
          <a:xfrm>
            <a:off x="4629151" y="1260872"/>
            <a:ext cx="3887400" cy="618000"/>
          </a:xfrm>
          <a:prstGeom prst="rect">
            <a:avLst/>
          </a:prstGeom>
          <a:noFill/>
          <a:ln>
            <a:noFill/>
          </a:ln>
        </p:spPr>
        <p:txBody>
          <a:bodyPr anchorCtr="0" anchor="b" bIns="68575" lIns="68575" spcFirstLastPara="1" rIns="68575" wrap="square" tIns="68575">
            <a:noAutofit/>
          </a:bodyPr>
          <a:lstStyle>
            <a:lvl1pPr indent="-228600" lvl="0" marL="457200" algn="l">
              <a:lnSpc>
                <a:spcPct val="100000"/>
              </a:lnSpc>
              <a:spcBef>
                <a:spcPts val="480"/>
              </a:spcBef>
              <a:spcAft>
                <a:spcPts val="0"/>
              </a:spcAft>
              <a:buSzPts val="1800"/>
              <a:buNone/>
              <a:defRPr b="1" sz="1800"/>
            </a:lvl1pPr>
            <a:lvl2pPr indent="-228600" lvl="1" marL="914400" algn="l">
              <a:lnSpc>
                <a:spcPct val="100000"/>
              </a:lnSpc>
              <a:spcBef>
                <a:spcPts val="420"/>
              </a:spcBef>
              <a:spcAft>
                <a:spcPts val="0"/>
              </a:spcAft>
              <a:buSzPts val="1500"/>
              <a:buNone/>
              <a:defRPr b="1" sz="1500"/>
            </a:lvl2pPr>
            <a:lvl3pPr indent="-228600" lvl="2" marL="1371600" algn="l">
              <a:lnSpc>
                <a:spcPct val="100000"/>
              </a:lnSpc>
              <a:spcBef>
                <a:spcPts val="360"/>
              </a:spcBef>
              <a:spcAft>
                <a:spcPts val="0"/>
              </a:spcAft>
              <a:buSzPts val="1350"/>
              <a:buNone/>
              <a:defRPr b="1" sz="1350"/>
            </a:lvl3pPr>
            <a:lvl4pPr indent="-228600" lvl="3" marL="1828800" algn="l">
              <a:lnSpc>
                <a:spcPct val="100000"/>
              </a:lnSpc>
              <a:spcBef>
                <a:spcPts val="300"/>
              </a:spcBef>
              <a:spcAft>
                <a:spcPts val="0"/>
              </a:spcAft>
              <a:buSzPts val="1200"/>
              <a:buNone/>
              <a:defRPr b="1" sz="1200"/>
            </a:lvl4pPr>
            <a:lvl5pPr indent="-228600" lvl="4" marL="2286000" algn="l">
              <a:lnSpc>
                <a:spcPct val="100000"/>
              </a:lnSpc>
              <a:spcBef>
                <a:spcPts val="300"/>
              </a:spcBef>
              <a:spcAft>
                <a:spcPts val="0"/>
              </a:spcAft>
              <a:buSzPts val="1200"/>
              <a:buNone/>
              <a:defRPr b="1" sz="1200"/>
            </a:lvl5pPr>
            <a:lvl6pPr indent="-228600" lvl="5" marL="2743200" algn="l">
              <a:lnSpc>
                <a:spcPct val="100000"/>
              </a:lnSpc>
              <a:spcBef>
                <a:spcPts val="300"/>
              </a:spcBef>
              <a:spcAft>
                <a:spcPts val="0"/>
              </a:spcAft>
              <a:buSzPts val="1200"/>
              <a:buNone/>
              <a:defRPr b="1" sz="1200"/>
            </a:lvl6pPr>
            <a:lvl7pPr indent="-228600" lvl="6" marL="3200400" algn="l">
              <a:lnSpc>
                <a:spcPct val="100000"/>
              </a:lnSpc>
              <a:spcBef>
                <a:spcPts val="300"/>
              </a:spcBef>
              <a:spcAft>
                <a:spcPts val="0"/>
              </a:spcAft>
              <a:buSzPts val="1200"/>
              <a:buNone/>
              <a:defRPr b="1" sz="1200"/>
            </a:lvl7pPr>
            <a:lvl8pPr indent="-228600" lvl="7" marL="3657600" algn="l">
              <a:lnSpc>
                <a:spcPct val="100000"/>
              </a:lnSpc>
              <a:spcBef>
                <a:spcPts val="300"/>
              </a:spcBef>
              <a:spcAft>
                <a:spcPts val="0"/>
              </a:spcAft>
              <a:buSzPts val="1200"/>
              <a:buNone/>
              <a:defRPr b="1" sz="1200"/>
            </a:lvl8pPr>
            <a:lvl9pPr indent="-228600" lvl="8" marL="4114800" algn="l">
              <a:lnSpc>
                <a:spcPct val="100000"/>
              </a:lnSpc>
              <a:spcBef>
                <a:spcPts val="300"/>
              </a:spcBef>
              <a:spcAft>
                <a:spcPts val="0"/>
              </a:spcAft>
              <a:buSzPts val="1200"/>
              <a:buNone/>
              <a:defRPr b="1" sz="1200"/>
            </a:lvl9pPr>
          </a:lstStyle>
          <a:p/>
        </p:txBody>
      </p:sp>
      <p:sp>
        <p:nvSpPr>
          <p:cNvPr id="29" name="Google Shape;29;p32"/>
          <p:cNvSpPr txBox="1"/>
          <p:nvPr>
            <p:ph idx="4" type="body"/>
          </p:nvPr>
        </p:nvSpPr>
        <p:spPr>
          <a:xfrm>
            <a:off x="4629151" y="1878806"/>
            <a:ext cx="3887400" cy="2763300"/>
          </a:xfrm>
          <a:prstGeom prst="rect">
            <a:avLst/>
          </a:prstGeom>
          <a:noFill/>
          <a:ln>
            <a:noFill/>
          </a:ln>
        </p:spPr>
        <p:txBody>
          <a:bodyPr anchorCtr="0" anchor="t" bIns="68575" lIns="68575" spcFirstLastPara="1" rIns="68575" wrap="square" tIns="68575">
            <a:noAutofit/>
          </a:bodyPr>
          <a:lstStyle>
            <a:lvl1pPr indent="-314325" lvl="0" marL="457200" algn="l">
              <a:lnSpc>
                <a:spcPct val="100000"/>
              </a:lnSpc>
              <a:spcBef>
                <a:spcPts val="480"/>
              </a:spcBef>
              <a:spcAft>
                <a:spcPts val="0"/>
              </a:spcAft>
              <a:buSzPts val="1350"/>
              <a:buChar char="•"/>
              <a:defRPr sz="2400"/>
            </a:lvl1pPr>
            <a:lvl2pPr indent="-314325" lvl="1" marL="914400" algn="l">
              <a:lnSpc>
                <a:spcPct val="100000"/>
              </a:lnSpc>
              <a:spcBef>
                <a:spcPts val="420"/>
              </a:spcBef>
              <a:spcAft>
                <a:spcPts val="0"/>
              </a:spcAft>
              <a:buSzPts val="1350"/>
              <a:buChar char="•"/>
              <a:defRPr sz="2100"/>
            </a:lvl2pPr>
            <a:lvl3pPr indent="-314325" lvl="2" marL="1371600" algn="l">
              <a:lnSpc>
                <a:spcPct val="100000"/>
              </a:lnSpc>
              <a:spcBef>
                <a:spcPts val="360"/>
              </a:spcBef>
              <a:spcAft>
                <a:spcPts val="0"/>
              </a:spcAft>
              <a:buSzPts val="1350"/>
              <a:buChar char="•"/>
              <a:defRPr sz="1800"/>
            </a:lvl3pPr>
            <a:lvl4pPr indent="-314325" lvl="3" marL="1828800" algn="l">
              <a:lnSpc>
                <a:spcPct val="100000"/>
              </a:lnSpc>
              <a:spcBef>
                <a:spcPts val="300"/>
              </a:spcBef>
              <a:spcAft>
                <a:spcPts val="0"/>
              </a:spcAft>
              <a:buSzPts val="1350"/>
              <a:buChar char="•"/>
              <a:defRPr sz="1500"/>
            </a:lvl4pPr>
            <a:lvl5pPr indent="-314325" lvl="4" marL="2286000" algn="l">
              <a:lnSpc>
                <a:spcPct val="100000"/>
              </a:lnSpc>
              <a:spcBef>
                <a:spcPts val="300"/>
              </a:spcBef>
              <a:spcAft>
                <a:spcPts val="0"/>
              </a:spcAft>
              <a:buSzPts val="1350"/>
              <a:buChar char="•"/>
              <a:defRPr sz="1500"/>
            </a:lvl5pPr>
            <a:lvl6pPr indent="-314325" lvl="5" marL="2743200" algn="l">
              <a:lnSpc>
                <a:spcPct val="100000"/>
              </a:lnSpc>
              <a:spcBef>
                <a:spcPts val="300"/>
              </a:spcBef>
              <a:spcAft>
                <a:spcPts val="0"/>
              </a:spcAft>
              <a:buSzPts val="1350"/>
              <a:buChar char="•"/>
              <a:defRPr sz="1500"/>
            </a:lvl6pPr>
            <a:lvl7pPr indent="-314325" lvl="6" marL="3200400" algn="l">
              <a:lnSpc>
                <a:spcPct val="100000"/>
              </a:lnSpc>
              <a:spcBef>
                <a:spcPts val="300"/>
              </a:spcBef>
              <a:spcAft>
                <a:spcPts val="0"/>
              </a:spcAft>
              <a:buSzPts val="1350"/>
              <a:buChar char="•"/>
              <a:defRPr sz="1500"/>
            </a:lvl7pPr>
            <a:lvl8pPr indent="-314325" lvl="7" marL="3657600" algn="l">
              <a:lnSpc>
                <a:spcPct val="100000"/>
              </a:lnSpc>
              <a:spcBef>
                <a:spcPts val="300"/>
              </a:spcBef>
              <a:spcAft>
                <a:spcPts val="0"/>
              </a:spcAft>
              <a:buSzPts val="1350"/>
              <a:buChar char="•"/>
              <a:defRPr sz="1500"/>
            </a:lvl8pPr>
            <a:lvl9pPr indent="-314325" lvl="8" marL="4114800" algn="l">
              <a:lnSpc>
                <a:spcPct val="100000"/>
              </a:lnSpc>
              <a:spcBef>
                <a:spcPts val="300"/>
              </a:spcBef>
              <a:spcAft>
                <a:spcPts val="0"/>
              </a:spcAft>
              <a:buSzPts val="1350"/>
              <a:buChar char="•"/>
              <a:defRPr sz="15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0" name="Shape 30"/>
        <p:cNvGrpSpPr/>
        <p:nvPr/>
      </p:nvGrpSpPr>
      <p:grpSpPr>
        <a:xfrm>
          <a:off x="0" y="0"/>
          <a:ext cx="0" cy="0"/>
          <a:chOff x="0" y="0"/>
          <a:chExt cx="0" cy="0"/>
        </a:xfrm>
      </p:grpSpPr>
      <p:sp>
        <p:nvSpPr>
          <p:cNvPr id="31" name="Google Shape;31;p33"/>
          <p:cNvSpPr txBox="1"/>
          <p:nvPr>
            <p:ph type="title"/>
          </p:nvPr>
        </p:nvSpPr>
        <p:spPr>
          <a:xfrm>
            <a:off x="784456" y="1840359"/>
            <a:ext cx="7772400" cy="1021500"/>
          </a:xfrm>
          <a:prstGeom prst="rect">
            <a:avLst/>
          </a:prstGeom>
          <a:noFill/>
          <a:ln>
            <a:noFill/>
          </a:ln>
        </p:spPr>
        <p:txBody>
          <a:bodyPr anchorCtr="0" anchor="t" bIns="68575" lIns="68575" spcFirstLastPara="1" rIns="68575" wrap="square" tIns="68575">
            <a:noAutofit/>
          </a:bodyPr>
          <a:lstStyle>
            <a:lvl1pPr lvl="0" marR="0" algn="ctr">
              <a:lnSpc>
                <a:spcPct val="100000"/>
              </a:lnSpc>
              <a:spcBef>
                <a:spcPts val="0"/>
              </a:spcBef>
              <a:spcAft>
                <a:spcPts val="0"/>
              </a:spcAft>
              <a:buClr>
                <a:srgbClr val="009E47"/>
              </a:buClr>
              <a:buSzPts val="3000"/>
              <a:buFont typeface="Calibri"/>
              <a:buNone/>
              <a:defRPr b="0" i="0" sz="3000" u="none" cap="none" strike="noStrike">
                <a:solidFill>
                  <a:srgbClr val="009E47"/>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grpSp>
        <p:nvGrpSpPr>
          <p:cNvPr id="32" name="Google Shape;32;p33"/>
          <p:cNvGrpSpPr/>
          <p:nvPr/>
        </p:nvGrpSpPr>
        <p:grpSpPr>
          <a:xfrm>
            <a:off x="12700" y="4716673"/>
            <a:ext cx="9144377" cy="436352"/>
            <a:chOff x="12700" y="6288896"/>
            <a:chExt cx="9144377" cy="581803"/>
          </a:xfrm>
        </p:grpSpPr>
        <p:sp>
          <p:nvSpPr>
            <p:cNvPr id="33" name="Google Shape;33;p33"/>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34" name="Google Shape;34;p33"/>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35" name="Google Shape;35;p33"/>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grpSp>
      <p:pic>
        <p:nvPicPr>
          <p:cNvPr descr="SWPBSLogo-2011-highres-transbg-web.png" id="36" name="Google Shape;36;p33"/>
          <p:cNvPicPr preferRelativeResize="0"/>
          <p:nvPr/>
        </p:nvPicPr>
        <p:blipFill rotWithShape="1">
          <a:blip r:embed="rId2">
            <a:alphaModFix/>
          </a:blip>
          <a:srcRect b="0" l="0" r="0" t="0"/>
          <a:stretch/>
        </p:blipFill>
        <p:spPr>
          <a:xfrm>
            <a:off x="160847" y="3881887"/>
            <a:ext cx="1606470" cy="126161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37" name="Shape 37"/>
        <p:cNvGrpSpPr/>
        <p:nvPr/>
      </p:nvGrpSpPr>
      <p:grpSpPr>
        <a:xfrm>
          <a:off x="0" y="0"/>
          <a:ext cx="0" cy="0"/>
          <a:chOff x="0" y="0"/>
          <a:chExt cx="0" cy="0"/>
        </a:xfrm>
      </p:grpSpPr>
      <p:pic>
        <p:nvPicPr>
          <p:cNvPr descr="Green-Pencil-Icon-pencils-7151356-150-150.jpg" id="38" name="Google Shape;38;p35"/>
          <p:cNvPicPr preferRelativeResize="0"/>
          <p:nvPr/>
        </p:nvPicPr>
        <p:blipFill rotWithShape="1">
          <a:blip r:embed="rId2">
            <a:alphaModFix/>
          </a:blip>
          <a:srcRect b="0" l="0" r="0" t="0"/>
          <a:stretch/>
        </p:blipFill>
        <p:spPr>
          <a:xfrm flipH="1">
            <a:off x="471521" y="330664"/>
            <a:ext cx="1234221" cy="925666"/>
          </a:xfrm>
          <a:prstGeom prst="rect">
            <a:avLst/>
          </a:prstGeom>
          <a:noFill/>
          <a:ln>
            <a:noFill/>
          </a:ln>
        </p:spPr>
      </p:pic>
      <p:sp>
        <p:nvSpPr>
          <p:cNvPr id="39" name="Google Shape;39;p35"/>
          <p:cNvSpPr txBox="1"/>
          <p:nvPr>
            <p:ph type="title"/>
          </p:nvPr>
        </p:nvSpPr>
        <p:spPr>
          <a:xfrm>
            <a:off x="1471882" y="368764"/>
            <a:ext cx="7363500" cy="6945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grpSp>
        <p:nvGrpSpPr>
          <p:cNvPr id="40" name="Google Shape;40;p35"/>
          <p:cNvGrpSpPr/>
          <p:nvPr/>
        </p:nvGrpSpPr>
        <p:grpSpPr>
          <a:xfrm>
            <a:off x="12700" y="4658555"/>
            <a:ext cx="9144377" cy="494469"/>
            <a:chOff x="12700" y="6211407"/>
            <a:chExt cx="9144377" cy="659292"/>
          </a:xfrm>
        </p:grpSpPr>
        <p:sp>
          <p:nvSpPr>
            <p:cNvPr id="41" name="Google Shape;41;p35"/>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42" name="Google Shape;42;p35"/>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43" name="Google Shape;43;p35"/>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44" name="Google Shape;44;p35"/>
            <p:cNvSpPr txBox="1"/>
            <p:nvPr/>
          </p:nvSpPr>
          <p:spPr>
            <a:xfrm>
              <a:off x="673595" y="6211407"/>
              <a:ext cx="1752104" cy="369332"/>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
        <p:nvSpPr>
          <p:cNvPr id="45" name="Google Shape;45;p35"/>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lvl1pPr indent="-228600" lvl="0" marL="457200" marR="0" algn="l">
              <a:lnSpc>
                <a:spcPct val="100000"/>
              </a:lnSpc>
              <a:spcBef>
                <a:spcPts val="480"/>
              </a:spcBef>
              <a:spcAft>
                <a:spcPts val="0"/>
              </a:spcAft>
              <a:buClr>
                <a:srgbClr val="FF0000"/>
              </a:buClr>
              <a:buSzPts val="2400"/>
              <a:buFont typeface="Arial"/>
              <a:buNone/>
              <a:defRPr b="0" i="0" sz="2400" u="none" cap="none" strike="noStrike">
                <a:solidFill>
                  <a:srgbClr val="009E47"/>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1"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1"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1"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1"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6" name="Shape 46"/>
        <p:cNvGrpSpPr/>
        <p:nvPr/>
      </p:nvGrpSpPr>
      <p:grpSpPr>
        <a:xfrm>
          <a:off x="0" y="0"/>
          <a:ext cx="0" cy="0"/>
          <a:chOff x="0" y="0"/>
          <a:chExt cx="0" cy="0"/>
        </a:xfrm>
      </p:grpSpPr>
      <p:sp>
        <p:nvSpPr>
          <p:cNvPr id="47" name="Google Shape;47;p29"/>
          <p:cNvSpPr txBox="1"/>
          <p:nvPr>
            <p:ph idx="10" type="dt"/>
          </p:nvPr>
        </p:nvSpPr>
        <p:spPr>
          <a:xfrm>
            <a:off x="0" y="0"/>
            <a:ext cx="300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9pPr>
          </a:lstStyle>
          <a:p/>
        </p:txBody>
      </p:sp>
      <p:sp>
        <p:nvSpPr>
          <p:cNvPr id="48" name="Google Shape;48;p29"/>
          <p:cNvSpPr txBox="1"/>
          <p:nvPr>
            <p:ph idx="11" type="ftr"/>
          </p:nvPr>
        </p:nvSpPr>
        <p:spPr>
          <a:xfrm>
            <a:off x="0" y="0"/>
            <a:ext cx="3000000" cy="22500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9pPr>
          </a:lstStyle>
          <a:p/>
        </p:txBody>
      </p:sp>
      <p:sp>
        <p:nvSpPr>
          <p:cNvPr id="49" name="Google Shape;49;p29"/>
          <p:cNvSpPr txBox="1"/>
          <p:nvPr>
            <p:ph idx="12" type="sldNum"/>
          </p:nvPr>
        </p:nvSpPr>
        <p:spPr>
          <a:xfrm>
            <a:off x="0" y="0"/>
            <a:ext cx="3000000" cy="22500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50"/>
              <a:buFont typeface="Arial"/>
              <a:buNone/>
              <a:defRPr b="0" i="0" sz="105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50" name="Shape 50"/>
        <p:cNvGrpSpPr/>
        <p:nvPr/>
      </p:nvGrpSpPr>
      <p:grpSpPr>
        <a:xfrm>
          <a:off x="0" y="0"/>
          <a:ext cx="0" cy="0"/>
          <a:chOff x="0" y="0"/>
          <a:chExt cx="0" cy="0"/>
        </a:xfrm>
      </p:grpSpPr>
      <p:sp>
        <p:nvSpPr>
          <p:cNvPr id="51" name="Google Shape;51;p39"/>
          <p:cNvSpPr txBox="1"/>
          <p:nvPr>
            <p:ph type="title"/>
          </p:nvPr>
        </p:nvSpPr>
        <p:spPr>
          <a:xfrm>
            <a:off x="457200" y="205978"/>
            <a:ext cx="8229600" cy="7275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sp>
        <p:nvSpPr>
          <p:cNvPr id="52" name="Google Shape;52;p39"/>
          <p:cNvSpPr txBox="1"/>
          <p:nvPr>
            <p:ph idx="1" type="body"/>
          </p:nvPr>
        </p:nvSpPr>
        <p:spPr>
          <a:xfrm>
            <a:off x="457200" y="838200"/>
            <a:ext cx="8229600" cy="3816300"/>
          </a:xfrm>
          <a:prstGeom prst="rect">
            <a:avLst/>
          </a:prstGeom>
          <a:noFill/>
          <a:ln>
            <a:noFill/>
          </a:ln>
        </p:spPr>
        <p:txBody>
          <a:bodyPr anchorCtr="0" anchor="t" bIns="68575" lIns="68575" spcFirstLastPara="1" rIns="68575" wrap="square" tIns="68575">
            <a:noAutofit/>
          </a:bodyPr>
          <a:lstStyle>
            <a:lvl1pPr indent="-381000" lvl="0" marL="4572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grpSp>
        <p:nvGrpSpPr>
          <p:cNvPr id="53" name="Google Shape;53;p39"/>
          <p:cNvGrpSpPr/>
          <p:nvPr/>
        </p:nvGrpSpPr>
        <p:grpSpPr>
          <a:xfrm>
            <a:off x="12700" y="4659201"/>
            <a:ext cx="9144377" cy="494139"/>
            <a:chOff x="12700" y="6211407"/>
            <a:chExt cx="9144377" cy="659292"/>
          </a:xfrm>
        </p:grpSpPr>
        <p:sp>
          <p:nvSpPr>
            <p:cNvPr id="54" name="Google Shape;54;p39"/>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55" name="Google Shape;55;p39"/>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56" name="Google Shape;56;p39"/>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57" name="Google Shape;57;p39"/>
            <p:cNvSpPr txBox="1"/>
            <p:nvPr/>
          </p:nvSpPr>
          <p:spPr>
            <a:xfrm>
              <a:off x="673127" y="6211407"/>
              <a:ext cx="1752671" cy="368567"/>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58" name="Shape 58"/>
        <p:cNvGrpSpPr/>
        <p:nvPr/>
      </p:nvGrpSpPr>
      <p:grpSpPr>
        <a:xfrm>
          <a:off x="0" y="0"/>
          <a:ext cx="0" cy="0"/>
          <a:chOff x="0" y="0"/>
          <a:chExt cx="0" cy="0"/>
        </a:xfrm>
      </p:grpSpPr>
      <p:sp>
        <p:nvSpPr>
          <p:cNvPr id="59" name="Google Shape;59;p36"/>
          <p:cNvSpPr txBox="1"/>
          <p:nvPr>
            <p:ph type="title"/>
          </p:nvPr>
        </p:nvSpPr>
        <p:spPr>
          <a:xfrm>
            <a:off x="1471880" y="368764"/>
            <a:ext cx="7472100" cy="6945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pic>
        <p:nvPicPr>
          <p:cNvPr id="60" name="Google Shape;60;p36"/>
          <p:cNvPicPr preferRelativeResize="0"/>
          <p:nvPr/>
        </p:nvPicPr>
        <p:blipFill rotWithShape="1">
          <a:blip r:embed="rId2">
            <a:alphaModFix/>
          </a:blip>
          <a:srcRect b="0" l="0" r="0" t="0"/>
          <a:stretch/>
        </p:blipFill>
        <p:spPr>
          <a:xfrm>
            <a:off x="86609" y="155287"/>
            <a:ext cx="1463039" cy="1097279"/>
          </a:xfrm>
          <a:prstGeom prst="rect">
            <a:avLst/>
          </a:prstGeom>
          <a:noFill/>
          <a:ln>
            <a:noFill/>
          </a:ln>
        </p:spPr>
      </p:pic>
      <p:sp>
        <p:nvSpPr>
          <p:cNvPr id="61" name="Google Shape;61;p36"/>
          <p:cNvSpPr txBox="1"/>
          <p:nvPr>
            <p:ph idx="1" type="body"/>
          </p:nvPr>
        </p:nvSpPr>
        <p:spPr>
          <a:xfrm>
            <a:off x="596900" y="1441906"/>
            <a:ext cx="8001000" cy="2727300"/>
          </a:xfrm>
          <a:prstGeom prst="rect">
            <a:avLst/>
          </a:prstGeom>
          <a:noFill/>
          <a:ln>
            <a:noFill/>
          </a:ln>
        </p:spPr>
        <p:txBody>
          <a:bodyPr anchorCtr="0" anchor="t" bIns="68575" lIns="68575" spcFirstLastPara="1" rIns="68575" wrap="square" tIns="68575">
            <a:noAutofit/>
          </a:bodyPr>
          <a:lstStyle>
            <a:lvl1pPr indent="-381000" lvl="0" marL="4572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grpSp>
        <p:nvGrpSpPr>
          <p:cNvPr id="62" name="Google Shape;62;p36"/>
          <p:cNvGrpSpPr/>
          <p:nvPr/>
        </p:nvGrpSpPr>
        <p:grpSpPr>
          <a:xfrm>
            <a:off x="12700" y="4658555"/>
            <a:ext cx="9144377" cy="494469"/>
            <a:chOff x="12700" y="6211407"/>
            <a:chExt cx="9144377" cy="659292"/>
          </a:xfrm>
        </p:grpSpPr>
        <p:sp>
          <p:nvSpPr>
            <p:cNvPr id="63" name="Google Shape;63;p36"/>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64" name="Google Shape;64;p36"/>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65" name="Google Shape;65;p36"/>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66" name="Google Shape;66;p36"/>
            <p:cNvSpPr txBox="1"/>
            <p:nvPr/>
          </p:nvSpPr>
          <p:spPr>
            <a:xfrm>
              <a:off x="673595" y="6211407"/>
              <a:ext cx="1752104" cy="369332"/>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40"/>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grpSp>
        <p:nvGrpSpPr>
          <p:cNvPr id="69" name="Google Shape;69;p40"/>
          <p:cNvGrpSpPr/>
          <p:nvPr/>
        </p:nvGrpSpPr>
        <p:grpSpPr>
          <a:xfrm>
            <a:off x="12700" y="4658555"/>
            <a:ext cx="9144377" cy="494469"/>
            <a:chOff x="12700" y="6211407"/>
            <a:chExt cx="9144377" cy="659292"/>
          </a:xfrm>
        </p:grpSpPr>
        <p:sp>
          <p:nvSpPr>
            <p:cNvPr id="70" name="Google Shape;70;p40"/>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71" name="Google Shape;71;p40"/>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72" name="Google Shape;72;p40"/>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73" name="Google Shape;73;p40"/>
            <p:cNvSpPr txBox="1"/>
            <p:nvPr/>
          </p:nvSpPr>
          <p:spPr>
            <a:xfrm>
              <a:off x="673595" y="6211407"/>
              <a:ext cx="1752104" cy="369332"/>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74" name="Shape 74"/>
        <p:cNvGrpSpPr/>
        <p:nvPr/>
      </p:nvGrpSpPr>
      <p:grpSpPr>
        <a:xfrm>
          <a:off x="0" y="0"/>
          <a:ext cx="0" cy="0"/>
          <a:chOff x="0" y="0"/>
          <a:chExt cx="0" cy="0"/>
        </a:xfrm>
      </p:grpSpPr>
      <p:sp>
        <p:nvSpPr>
          <p:cNvPr id="75" name="Google Shape;75;p37"/>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grpSp>
        <p:nvGrpSpPr>
          <p:cNvPr id="76" name="Google Shape;76;p37"/>
          <p:cNvGrpSpPr/>
          <p:nvPr/>
        </p:nvGrpSpPr>
        <p:grpSpPr>
          <a:xfrm>
            <a:off x="12700" y="4659201"/>
            <a:ext cx="9144377" cy="494139"/>
            <a:chOff x="12700" y="6211407"/>
            <a:chExt cx="9144377" cy="659292"/>
          </a:xfrm>
        </p:grpSpPr>
        <p:sp>
          <p:nvSpPr>
            <p:cNvPr id="77" name="Google Shape;77;p37"/>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78" name="Google Shape;78;p37"/>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79" name="Google Shape;79;p37"/>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80" name="Google Shape;80;p37"/>
            <p:cNvSpPr txBox="1"/>
            <p:nvPr/>
          </p:nvSpPr>
          <p:spPr>
            <a:xfrm>
              <a:off x="673127" y="6211407"/>
              <a:ext cx="1752671" cy="368567"/>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
        <p:nvSpPr>
          <p:cNvPr id="81" name="Google Shape;81;p37"/>
          <p:cNvSpPr/>
          <p:nvPr/>
        </p:nvSpPr>
        <p:spPr>
          <a:xfrm>
            <a:off x="3492500" y="3378994"/>
            <a:ext cx="2031900" cy="898800"/>
          </a:xfrm>
          <a:custGeom>
            <a:rect b="b" l="l" r="r" t="t"/>
            <a:pathLst>
              <a:path extrusionOk="0" h="120000" w="120000">
                <a:moveTo>
                  <a:pt x="0" y="0"/>
                </a:moveTo>
                <a:lnTo>
                  <a:pt x="120000" y="0"/>
                </a:lnTo>
                <a:lnTo>
                  <a:pt x="120000" y="120000"/>
                </a:lnTo>
                <a:lnTo>
                  <a:pt x="0" y="120000"/>
                </a:lnTo>
                <a:close/>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extrusionOk="0" fill="darken" h="120000" w="120000">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extrusionOk="0" fill="none" h="120000" w="120000">
                <a:moveTo>
                  <a:pt x="33457" y="36999"/>
                </a:moveTo>
                <a:lnTo>
                  <a:pt x="37032" y="36999"/>
                </a:lnTo>
                <a:lnTo>
                  <a:pt x="38138" y="38875"/>
                </a:lnTo>
                <a:lnTo>
                  <a:pt x="73160" y="38875"/>
                </a:lnTo>
                <a:lnTo>
                  <a:pt x="75262" y="42625"/>
                </a:lnTo>
                <a:lnTo>
                  <a:pt x="75262" y="46216"/>
                </a:lnTo>
                <a:lnTo>
                  <a:pt x="81934" y="46216"/>
                </a:lnTo>
                <a:lnTo>
                  <a:pt x="84073" y="42625"/>
                </a:lnTo>
                <a:lnTo>
                  <a:pt x="86542" y="42625"/>
                </a:lnTo>
                <a:lnTo>
                  <a:pt x="86542" y="75750"/>
                </a:lnTo>
                <a:lnTo>
                  <a:pt x="84073" y="75750"/>
                </a:lnTo>
                <a:lnTo>
                  <a:pt x="80976" y="70591"/>
                </a:lnTo>
                <a:lnTo>
                  <a:pt x="75262" y="70591"/>
                </a:lnTo>
                <a:lnTo>
                  <a:pt x="75262" y="79966"/>
                </a:lnTo>
                <a:lnTo>
                  <a:pt x="39171" y="79966"/>
                </a:lnTo>
                <a:lnTo>
                  <a:pt x="39171" y="52779"/>
                </a:lnTo>
                <a:lnTo>
                  <a:pt x="38138" y="52779"/>
                </a:lnTo>
                <a:lnTo>
                  <a:pt x="37032" y="54812"/>
                </a:lnTo>
                <a:lnTo>
                  <a:pt x="33457" y="54812"/>
                </a:lnTo>
                <a:close/>
              </a:path>
              <a:path extrusionOk="0" fill="none" h="120000" w="120000">
                <a:moveTo>
                  <a:pt x="0" y="0"/>
                </a:moveTo>
                <a:lnTo>
                  <a:pt x="120000" y="0"/>
                </a:lnTo>
                <a:lnTo>
                  <a:pt x="120000" y="120000"/>
                </a:lnTo>
                <a:lnTo>
                  <a:pt x="0" y="120000"/>
                </a:lnTo>
                <a:close/>
              </a:path>
            </a:pathLst>
          </a:custGeom>
          <a:solidFill>
            <a:srgbClr val="C2D59B"/>
          </a:solidFill>
          <a:ln cap="flat" cmpd="sng" w="19050">
            <a:solidFill>
              <a:srgbClr val="395E89"/>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82" name="Google Shape;82;p37"/>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lvl1pPr indent="-381000" lvl="0" marL="4572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3" name="Shape 83"/>
        <p:cNvGrpSpPr/>
        <p:nvPr/>
      </p:nvGrpSpPr>
      <p:grpSpPr>
        <a:xfrm>
          <a:off x="0" y="0"/>
          <a:ext cx="0" cy="0"/>
          <a:chOff x="0" y="0"/>
          <a:chExt cx="0" cy="0"/>
        </a:xfrm>
      </p:grpSpPr>
      <p:sp>
        <p:nvSpPr>
          <p:cNvPr id="84" name="Google Shape;84;p38"/>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lvl1pPr lvl="0" marR="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sp>
        <p:nvSpPr>
          <p:cNvPr id="85" name="Google Shape;85;p38"/>
          <p:cNvSpPr txBox="1"/>
          <p:nvPr>
            <p:ph idx="1" type="body"/>
          </p:nvPr>
        </p:nvSpPr>
        <p:spPr>
          <a:xfrm>
            <a:off x="1022350" y="1063228"/>
            <a:ext cx="8229600" cy="3394500"/>
          </a:xfrm>
          <a:prstGeom prst="rect">
            <a:avLst/>
          </a:prstGeom>
          <a:noFill/>
          <a:ln>
            <a:noFill/>
          </a:ln>
        </p:spPr>
        <p:txBody>
          <a:bodyPr anchorCtr="0" anchor="t" bIns="68575" lIns="68575" spcFirstLastPara="1" rIns="68575" wrap="square" tIns="68575">
            <a:noAutofit/>
          </a:bodyPr>
          <a:lstStyle>
            <a:lvl1pPr indent="-381000" lvl="0" marL="4572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grpSp>
        <p:nvGrpSpPr>
          <p:cNvPr id="86" name="Google Shape;86;p38"/>
          <p:cNvGrpSpPr/>
          <p:nvPr/>
        </p:nvGrpSpPr>
        <p:grpSpPr>
          <a:xfrm>
            <a:off x="12700" y="4658555"/>
            <a:ext cx="9144377" cy="494469"/>
            <a:chOff x="12700" y="6211407"/>
            <a:chExt cx="9144377" cy="659292"/>
          </a:xfrm>
        </p:grpSpPr>
        <p:sp>
          <p:nvSpPr>
            <p:cNvPr id="87" name="Google Shape;87;p38"/>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88" name="Google Shape;88;p38"/>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89" name="Google Shape;89;p38"/>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90" name="Google Shape;90;p38"/>
            <p:cNvSpPr txBox="1"/>
            <p:nvPr/>
          </p:nvSpPr>
          <p:spPr>
            <a:xfrm>
              <a:off x="673595" y="6211407"/>
              <a:ext cx="1752104" cy="369332"/>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338"/>
                <a:buFont typeface="Calibri"/>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91" name="Shape 91"/>
        <p:cNvGrpSpPr/>
        <p:nvPr/>
      </p:nvGrpSpPr>
      <p:grpSpPr>
        <a:xfrm>
          <a:off x="0" y="0"/>
          <a:ext cx="0" cy="0"/>
          <a:chOff x="0" y="0"/>
          <a:chExt cx="0" cy="0"/>
        </a:xfrm>
      </p:grpSpPr>
      <p:sp>
        <p:nvSpPr>
          <p:cNvPr id="92" name="Google Shape;92;p41"/>
          <p:cNvSpPr txBox="1"/>
          <p:nvPr>
            <p:ph type="title"/>
          </p:nvPr>
        </p:nvSpPr>
        <p:spPr>
          <a:xfrm>
            <a:off x="457201" y="204788"/>
            <a:ext cx="3008400" cy="871500"/>
          </a:xfrm>
          <a:prstGeom prst="rect">
            <a:avLst/>
          </a:prstGeom>
          <a:noFill/>
          <a:ln>
            <a:noFill/>
          </a:ln>
        </p:spPr>
        <p:txBody>
          <a:bodyPr anchorCtr="0" anchor="b" bIns="68575" lIns="68575" spcFirstLastPara="1" rIns="68575" wrap="square" tIns="68575">
            <a:noAutofit/>
          </a:bodyPr>
          <a:lstStyle>
            <a:lvl1pPr lvl="0" marR="0" algn="l">
              <a:lnSpc>
                <a:spcPct val="100000"/>
              </a:lnSpc>
              <a:spcBef>
                <a:spcPts val="0"/>
              </a:spcBef>
              <a:spcAft>
                <a:spcPts val="0"/>
              </a:spcAft>
              <a:buClr>
                <a:schemeClr val="dk1"/>
              </a:buClr>
              <a:buSzPts val="1500"/>
              <a:buFont typeface="Calibri"/>
              <a:buNone/>
              <a:defRPr b="1" i="0" sz="15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350"/>
              <a:buNone/>
              <a:defRPr sz="1350"/>
            </a:lvl2pPr>
            <a:lvl3pPr lvl="2" algn="l">
              <a:lnSpc>
                <a:spcPct val="100000"/>
              </a:lnSpc>
              <a:spcBef>
                <a:spcPts val="0"/>
              </a:spcBef>
              <a:spcAft>
                <a:spcPts val="0"/>
              </a:spcAft>
              <a:buSzPts val="1350"/>
              <a:buNone/>
              <a:defRPr sz="1350"/>
            </a:lvl3pPr>
            <a:lvl4pPr lvl="3" algn="l">
              <a:lnSpc>
                <a:spcPct val="100000"/>
              </a:lnSpc>
              <a:spcBef>
                <a:spcPts val="0"/>
              </a:spcBef>
              <a:spcAft>
                <a:spcPts val="0"/>
              </a:spcAft>
              <a:buSzPts val="1350"/>
              <a:buNone/>
              <a:defRPr sz="1350"/>
            </a:lvl4pPr>
            <a:lvl5pPr lvl="4" algn="l">
              <a:lnSpc>
                <a:spcPct val="100000"/>
              </a:lnSpc>
              <a:spcBef>
                <a:spcPts val="0"/>
              </a:spcBef>
              <a:spcAft>
                <a:spcPts val="0"/>
              </a:spcAft>
              <a:buSzPts val="1350"/>
              <a:buNone/>
              <a:defRPr sz="1350"/>
            </a:lvl5pPr>
            <a:lvl6pPr lvl="5" algn="l">
              <a:lnSpc>
                <a:spcPct val="100000"/>
              </a:lnSpc>
              <a:spcBef>
                <a:spcPts val="0"/>
              </a:spcBef>
              <a:spcAft>
                <a:spcPts val="0"/>
              </a:spcAft>
              <a:buSzPts val="1350"/>
              <a:buNone/>
              <a:defRPr sz="1350"/>
            </a:lvl6pPr>
            <a:lvl7pPr lvl="6" algn="l">
              <a:lnSpc>
                <a:spcPct val="100000"/>
              </a:lnSpc>
              <a:spcBef>
                <a:spcPts val="0"/>
              </a:spcBef>
              <a:spcAft>
                <a:spcPts val="0"/>
              </a:spcAft>
              <a:buSzPts val="1350"/>
              <a:buNone/>
              <a:defRPr sz="1350"/>
            </a:lvl7pPr>
            <a:lvl8pPr lvl="7" algn="l">
              <a:lnSpc>
                <a:spcPct val="100000"/>
              </a:lnSpc>
              <a:spcBef>
                <a:spcPts val="0"/>
              </a:spcBef>
              <a:spcAft>
                <a:spcPts val="0"/>
              </a:spcAft>
              <a:buSzPts val="1350"/>
              <a:buNone/>
              <a:defRPr sz="1350"/>
            </a:lvl8pPr>
            <a:lvl9pPr lvl="8" algn="l">
              <a:lnSpc>
                <a:spcPct val="100000"/>
              </a:lnSpc>
              <a:spcBef>
                <a:spcPts val="0"/>
              </a:spcBef>
              <a:spcAft>
                <a:spcPts val="0"/>
              </a:spcAft>
              <a:buSzPts val="1350"/>
              <a:buNone/>
              <a:defRPr sz="1350"/>
            </a:lvl9pPr>
          </a:lstStyle>
          <a:p/>
        </p:txBody>
      </p:sp>
      <p:sp>
        <p:nvSpPr>
          <p:cNvPr id="93" name="Google Shape;93;p41"/>
          <p:cNvSpPr txBox="1"/>
          <p:nvPr>
            <p:ph idx="1" type="body"/>
          </p:nvPr>
        </p:nvSpPr>
        <p:spPr>
          <a:xfrm>
            <a:off x="3575050" y="204788"/>
            <a:ext cx="5111700" cy="4389900"/>
          </a:xfrm>
          <a:prstGeom prst="rect">
            <a:avLst/>
          </a:prstGeom>
          <a:noFill/>
          <a:ln>
            <a:noFill/>
          </a:ln>
        </p:spPr>
        <p:txBody>
          <a:bodyPr anchorCtr="0" anchor="t" bIns="68575" lIns="68575" spcFirstLastPara="1" rIns="68575" wrap="square" tIns="68575">
            <a:noAutofit/>
          </a:bodyPr>
          <a:lstStyle>
            <a:lvl1pPr indent="-381000" lvl="0" marL="4572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94" name="Google Shape;94;p41"/>
          <p:cNvSpPr txBox="1"/>
          <p:nvPr>
            <p:ph idx="2" type="body"/>
          </p:nvPr>
        </p:nvSpPr>
        <p:spPr>
          <a:xfrm>
            <a:off x="457201" y="1076326"/>
            <a:ext cx="3008400" cy="3518400"/>
          </a:xfrm>
          <a:prstGeom prst="rect">
            <a:avLst/>
          </a:prstGeom>
          <a:noFill/>
          <a:ln>
            <a:noFill/>
          </a:ln>
        </p:spPr>
        <p:txBody>
          <a:bodyPr anchorCtr="0" anchor="t" bIns="68575" lIns="68575" spcFirstLastPara="1" rIns="68575" wrap="square" tIns="68575">
            <a:noAutofit/>
          </a:bodyPr>
          <a:lstStyle>
            <a:lvl1pPr indent="-228600" lvl="0" marL="457200" marR="0" algn="l">
              <a:lnSpc>
                <a:spcPct val="100000"/>
              </a:lnSpc>
              <a:spcBef>
                <a:spcPts val="210"/>
              </a:spcBef>
              <a:spcAft>
                <a:spcPts val="0"/>
              </a:spcAft>
              <a:buClr>
                <a:srgbClr val="FF0000"/>
              </a:buClr>
              <a:buSzPts val="1050"/>
              <a:buFont typeface="Arial"/>
              <a:buNone/>
              <a:defRPr b="0" i="0" sz="1050" u="none" cap="none" strike="noStrike">
                <a:solidFill>
                  <a:schemeClr val="dk1"/>
                </a:solidFill>
                <a:latin typeface="Calibri"/>
                <a:ea typeface="Calibri"/>
                <a:cs typeface="Calibri"/>
                <a:sym typeface="Calibri"/>
              </a:defRPr>
            </a:lvl1pPr>
            <a:lvl2pPr indent="-228600" lvl="1" marL="914400" marR="0" algn="l">
              <a:lnSpc>
                <a:spcPct val="100000"/>
              </a:lnSpc>
              <a:spcBef>
                <a:spcPts val="180"/>
              </a:spcBef>
              <a:spcAft>
                <a:spcPts val="0"/>
              </a:spcAft>
              <a:buClr>
                <a:srgbClr val="FF0000"/>
              </a:buClr>
              <a:buSzPts val="900"/>
              <a:buFont typeface="Arial"/>
              <a:buNone/>
              <a:defRPr b="0" i="0" sz="900" u="none" cap="none" strike="noStrike">
                <a:solidFill>
                  <a:schemeClr val="dk1"/>
                </a:solidFill>
                <a:latin typeface="Calibri"/>
                <a:ea typeface="Calibri"/>
                <a:cs typeface="Calibri"/>
                <a:sym typeface="Calibri"/>
              </a:defRPr>
            </a:lvl2pPr>
            <a:lvl3pPr indent="-228600" lvl="2" marL="1371600" marR="0" algn="l">
              <a:lnSpc>
                <a:spcPct val="100000"/>
              </a:lnSpc>
              <a:spcBef>
                <a:spcPts val="150"/>
              </a:spcBef>
              <a:spcAft>
                <a:spcPts val="0"/>
              </a:spcAft>
              <a:buClr>
                <a:srgbClr val="FF0000"/>
              </a:buClr>
              <a:buSzPts val="750"/>
              <a:buFont typeface="Arial"/>
              <a:buNone/>
              <a:defRPr b="0" i="0" sz="750" u="none" cap="none" strike="noStrike">
                <a:solidFill>
                  <a:schemeClr val="dk1"/>
                </a:solidFill>
                <a:latin typeface="Calibri"/>
                <a:ea typeface="Calibri"/>
                <a:cs typeface="Calibri"/>
                <a:sym typeface="Calibri"/>
              </a:defRPr>
            </a:lvl3pPr>
            <a:lvl4pPr indent="-228600" lvl="3" marL="1828800" marR="0" algn="l">
              <a:lnSpc>
                <a:spcPct val="100000"/>
              </a:lnSpc>
              <a:spcBef>
                <a:spcPts val="135"/>
              </a:spcBef>
              <a:spcAft>
                <a:spcPts val="0"/>
              </a:spcAft>
              <a:buClr>
                <a:srgbClr val="FF0000"/>
              </a:buClr>
              <a:buSzPts val="675"/>
              <a:buFont typeface="Arial"/>
              <a:buNone/>
              <a:defRPr b="0" i="0" sz="675" u="none" cap="none" strike="noStrike">
                <a:solidFill>
                  <a:schemeClr val="dk1"/>
                </a:solidFill>
                <a:latin typeface="Calibri"/>
                <a:ea typeface="Calibri"/>
                <a:cs typeface="Calibri"/>
                <a:sym typeface="Calibri"/>
              </a:defRPr>
            </a:lvl4pPr>
            <a:lvl5pPr indent="-228600" lvl="4" marL="2286000" marR="0" algn="l">
              <a:lnSpc>
                <a:spcPct val="100000"/>
              </a:lnSpc>
              <a:spcBef>
                <a:spcPts val="135"/>
              </a:spcBef>
              <a:spcAft>
                <a:spcPts val="0"/>
              </a:spcAft>
              <a:buClr>
                <a:srgbClr val="FF0000"/>
              </a:buClr>
              <a:buSzPts val="675"/>
              <a:buFont typeface="Arial"/>
              <a:buNone/>
              <a:defRPr b="0" i="0" sz="675" u="none" cap="none" strike="noStrike">
                <a:solidFill>
                  <a:schemeClr val="dk1"/>
                </a:solidFill>
                <a:latin typeface="Calibri"/>
                <a:ea typeface="Calibri"/>
                <a:cs typeface="Calibri"/>
                <a:sym typeface="Calibri"/>
              </a:defRPr>
            </a:lvl5pPr>
            <a:lvl6pPr indent="-228600" lvl="5" marL="2743200" marR="0" algn="l">
              <a:lnSpc>
                <a:spcPct val="100000"/>
              </a:lnSpc>
              <a:spcBef>
                <a:spcPts val="135"/>
              </a:spcBef>
              <a:spcAft>
                <a:spcPts val="0"/>
              </a:spcAft>
              <a:buClr>
                <a:schemeClr val="dk1"/>
              </a:buClr>
              <a:buSzPts val="675"/>
              <a:buFont typeface="Arial"/>
              <a:buNone/>
              <a:defRPr b="0" i="0" sz="675" u="none" cap="none" strike="noStrike">
                <a:solidFill>
                  <a:schemeClr val="dk1"/>
                </a:solidFill>
                <a:latin typeface="Calibri"/>
                <a:ea typeface="Calibri"/>
                <a:cs typeface="Calibri"/>
                <a:sym typeface="Calibri"/>
              </a:defRPr>
            </a:lvl6pPr>
            <a:lvl7pPr indent="-228600" lvl="6" marL="3200400" marR="0" algn="l">
              <a:lnSpc>
                <a:spcPct val="100000"/>
              </a:lnSpc>
              <a:spcBef>
                <a:spcPts val="135"/>
              </a:spcBef>
              <a:spcAft>
                <a:spcPts val="0"/>
              </a:spcAft>
              <a:buClr>
                <a:schemeClr val="dk1"/>
              </a:buClr>
              <a:buSzPts val="675"/>
              <a:buFont typeface="Arial"/>
              <a:buNone/>
              <a:defRPr b="0" i="0" sz="675" u="none" cap="none" strike="noStrike">
                <a:solidFill>
                  <a:schemeClr val="dk1"/>
                </a:solidFill>
                <a:latin typeface="Calibri"/>
                <a:ea typeface="Calibri"/>
                <a:cs typeface="Calibri"/>
                <a:sym typeface="Calibri"/>
              </a:defRPr>
            </a:lvl7pPr>
            <a:lvl8pPr indent="-228600" lvl="7" marL="3657600" marR="0" algn="l">
              <a:lnSpc>
                <a:spcPct val="100000"/>
              </a:lnSpc>
              <a:spcBef>
                <a:spcPts val="135"/>
              </a:spcBef>
              <a:spcAft>
                <a:spcPts val="0"/>
              </a:spcAft>
              <a:buClr>
                <a:schemeClr val="dk1"/>
              </a:buClr>
              <a:buSzPts val="675"/>
              <a:buFont typeface="Arial"/>
              <a:buNone/>
              <a:defRPr b="0" i="0" sz="675" u="none" cap="none" strike="noStrike">
                <a:solidFill>
                  <a:schemeClr val="dk1"/>
                </a:solidFill>
                <a:latin typeface="Calibri"/>
                <a:ea typeface="Calibri"/>
                <a:cs typeface="Calibri"/>
                <a:sym typeface="Calibri"/>
              </a:defRPr>
            </a:lvl8pPr>
            <a:lvl9pPr indent="-228600" lvl="8" marL="4114800" marR="0" algn="l">
              <a:lnSpc>
                <a:spcPct val="100000"/>
              </a:lnSpc>
              <a:spcBef>
                <a:spcPts val="135"/>
              </a:spcBef>
              <a:spcAft>
                <a:spcPts val="0"/>
              </a:spcAft>
              <a:buClr>
                <a:schemeClr val="dk1"/>
              </a:buClr>
              <a:buSzPts val="675"/>
              <a:buFont typeface="Arial"/>
              <a:buNone/>
              <a:defRPr b="0" i="0" sz="675" u="none" cap="none" strike="noStrike">
                <a:solidFill>
                  <a:schemeClr val="dk1"/>
                </a:solidFill>
                <a:latin typeface="Calibri"/>
                <a:ea typeface="Calibri"/>
                <a:cs typeface="Calibri"/>
                <a:sym typeface="Calibri"/>
              </a:defRPr>
            </a:lvl9pPr>
          </a:lstStyle>
          <a:p/>
        </p:txBody>
      </p:sp>
      <p:sp>
        <p:nvSpPr>
          <p:cNvPr id="95" name="Google Shape;95;p41"/>
          <p:cNvSpPr txBox="1"/>
          <p:nvPr>
            <p:ph idx="10" type="dt"/>
          </p:nvPr>
        </p:nvSpPr>
        <p:spPr>
          <a:xfrm>
            <a:off x="457200" y="4767263"/>
            <a:ext cx="2133600" cy="2739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9pPr>
          </a:lstStyle>
          <a:p/>
        </p:txBody>
      </p:sp>
      <p:sp>
        <p:nvSpPr>
          <p:cNvPr id="96" name="Google Shape;96;p41"/>
          <p:cNvSpPr txBox="1"/>
          <p:nvPr>
            <p:ph idx="11" type="ftr"/>
          </p:nvPr>
        </p:nvSpPr>
        <p:spPr>
          <a:xfrm>
            <a:off x="3124200" y="4767263"/>
            <a:ext cx="2895600" cy="2739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350"/>
              <a:buFont typeface="Calibri"/>
              <a:buNone/>
              <a:defRPr b="0" i="0" sz="1350" u="none" cap="none" strike="noStrike">
                <a:solidFill>
                  <a:schemeClr val="dk1"/>
                </a:solidFill>
                <a:latin typeface="Calibri"/>
                <a:ea typeface="Calibri"/>
                <a:cs typeface="Calibri"/>
                <a:sym typeface="Calibri"/>
              </a:defRPr>
            </a:lvl9pPr>
          </a:lstStyle>
          <a:p/>
        </p:txBody>
      </p:sp>
      <p:sp>
        <p:nvSpPr>
          <p:cNvPr id="97" name="Google Shape;97;p41"/>
          <p:cNvSpPr txBox="1"/>
          <p:nvPr>
            <p:ph idx="12" type="sldNum"/>
          </p:nvPr>
        </p:nvSpPr>
        <p:spPr>
          <a:xfrm>
            <a:off x="6553201" y="4767263"/>
            <a:ext cx="21336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chemeClr val="dk1"/>
              </a:buClr>
              <a:buSzPts val="338"/>
              <a:buFont typeface="Calibri"/>
              <a:buNone/>
              <a:defRPr b="0" i="0" sz="135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lvl1pPr lvl="0" marR="0" rtl="0" algn="ctr">
              <a:lnSpc>
                <a:spcPct val="10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350"/>
              <a:buFont typeface="Arial"/>
              <a:buNone/>
              <a:defRPr b="0" i="0" sz="1350" u="none" cap="none" strike="noStrike">
                <a:solidFill>
                  <a:srgbClr val="000000"/>
                </a:solidFill>
                <a:latin typeface="Arial"/>
                <a:ea typeface="Arial"/>
                <a:cs typeface="Arial"/>
                <a:sym typeface="Arial"/>
              </a:defRPr>
            </a:lvl9pPr>
          </a:lstStyle>
          <a:p/>
        </p:txBody>
      </p:sp>
      <p:sp>
        <p:nvSpPr>
          <p:cNvPr id="7" name="Google Shape;7;p28"/>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lvl1pPr indent="-381000" lvl="0" marL="457200" marR="0" rtl="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lnSpc>
                <a:spcPct val="100000"/>
              </a:lnSpc>
              <a:spcBef>
                <a:spcPts val="420"/>
              </a:spcBef>
              <a:spcAft>
                <a:spcPts val="0"/>
              </a:spcAft>
              <a:buClr>
                <a:srgbClr val="FF0000"/>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lnSpc>
                <a:spcPct val="100000"/>
              </a:lnSpc>
              <a:spcBef>
                <a:spcPts val="360"/>
              </a:spcBef>
              <a:spcAft>
                <a:spcPts val="0"/>
              </a:spcAft>
              <a:buClr>
                <a:srgbClr val="FF0000"/>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lnSpc>
                <a:spcPct val="100000"/>
              </a:lnSpc>
              <a:spcBef>
                <a:spcPts val="300"/>
              </a:spcBef>
              <a:spcAft>
                <a:spcPts val="0"/>
              </a:spcAft>
              <a:buClr>
                <a:srgbClr val="FF0000"/>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5.png"/><Relationship Id="rId4" Type="http://schemas.openxmlformats.org/officeDocument/2006/relationships/hyperlink" Target="https://pbismissouri.org/" TargetMode="External"/><Relationship Id="rId5" Type="http://schemas.openxmlformats.org/officeDocument/2006/relationships/image" Target="../media/image10.png"/><Relationship Id="rId6" Type="http://schemas.openxmlformats.org/officeDocument/2006/relationships/hyperlink" Target="https://www.facebook.com/moswpbs" TargetMode="External"/><Relationship Id="rId7" Type="http://schemas.openxmlformats.org/officeDocument/2006/relationships/image" Target="../media/image12.png"/><Relationship Id="rId8" Type="http://schemas.openxmlformats.org/officeDocument/2006/relationships/hyperlink" Target="https://www.instagram.com/moswpb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type="ctrTitle"/>
          </p:nvPr>
        </p:nvSpPr>
        <p:spPr>
          <a:xfrm>
            <a:off x="321892" y="559433"/>
            <a:ext cx="8500200" cy="11025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SzPts val="675"/>
              <a:buNone/>
            </a:pPr>
            <a:r>
              <a:rPr lang="en-US" sz="3300"/>
              <a:t>T1C8L5 Classroom Active Supervision</a:t>
            </a:r>
            <a:br>
              <a:rPr lang="en-US" sz="1200"/>
            </a:br>
            <a:r>
              <a:rPr b="1" i="0" lang="en-US" sz="1200" u="none" cap="none" strike="noStrike">
                <a:solidFill>
                  <a:srgbClr val="FF0000"/>
                </a:solidFill>
                <a:latin typeface="Calibri"/>
                <a:ea typeface="Calibri"/>
                <a:cs typeface="Calibri"/>
                <a:sym typeface="Calibri"/>
              </a:rPr>
              <a:t> </a:t>
            </a:r>
            <a:br>
              <a:rPr b="1" i="0" lang="en-US" sz="1200" u="none" cap="none" strike="noStrike">
                <a:solidFill>
                  <a:srgbClr val="FF0000"/>
                </a:solidFill>
                <a:latin typeface="Calibri"/>
                <a:ea typeface="Calibri"/>
                <a:cs typeface="Calibri"/>
                <a:sym typeface="Calibri"/>
              </a:rPr>
            </a:br>
            <a:r>
              <a:rPr b="1" i="0" lang="en-US" sz="2400" u="none" cap="none" strike="noStrike">
                <a:solidFill>
                  <a:srgbClr val="FF0000"/>
                </a:solidFill>
                <a:latin typeface="Calibri"/>
                <a:ea typeface="Calibri"/>
                <a:cs typeface="Calibri"/>
                <a:sym typeface="Calibri"/>
              </a:rPr>
              <a:t>Tier 1 Effective Teaching &amp; Learning Practices </a:t>
            </a:r>
            <a:br>
              <a:rPr b="0" i="0" lang="en-US" sz="2400" u="none" cap="none" strike="noStrike">
                <a:solidFill>
                  <a:srgbClr val="FF0000"/>
                </a:solidFill>
                <a:latin typeface="Calibri"/>
                <a:ea typeface="Calibri"/>
                <a:cs typeface="Calibri"/>
                <a:sym typeface="Calibri"/>
              </a:rPr>
            </a:br>
            <a:r>
              <a:rPr b="1" i="0" lang="en-US" sz="2400" u="none" cap="none" strike="noStrike">
                <a:solidFill>
                  <a:srgbClr val="FF0000"/>
                </a:solidFill>
                <a:latin typeface="Calibri"/>
                <a:ea typeface="Calibri"/>
                <a:cs typeface="Calibri"/>
                <a:sym typeface="Calibri"/>
              </a:rPr>
              <a:t>(ETLPs) for the Classroom </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 name="Shape 107"/>
        <p:cNvGrpSpPr/>
        <p:nvPr/>
      </p:nvGrpSpPr>
      <p:grpSpPr>
        <a:xfrm>
          <a:off x="0" y="0"/>
          <a:ext cx="0" cy="0"/>
          <a:chOff x="0" y="0"/>
          <a:chExt cx="0" cy="0"/>
        </a:xfrm>
      </p:grpSpPr>
      <p:sp>
        <p:nvSpPr>
          <p:cNvPr id="108" name="Google Shape;108;p9"/>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Lesson Description</a:t>
            </a:r>
            <a:endParaRPr sz="3300"/>
          </a:p>
        </p:txBody>
      </p:sp>
      <p:sp>
        <p:nvSpPr>
          <p:cNvPr id="109" name="Google Shape;109;p9"/>
          <p:cNvSpPr txBox="1"/>
          <p:nvPr>
            <p:ph idx="1" type="body"/>
          </p:nvPr>
        </p:nvSpPr>
        <p:spPr>
          <a:xfrm>
            <a:off x="457200" y="1176451"/>
            <a:ext cx="8229600" cy="3394500"/>
          </a:xfrm>
          <a:prstGeom prst="rect">
            <a:avLst/>
          </a:prstGeom>
          <a:noFill/>
          <a:ln>
            <a:noFill/>
          </a:ln>
        </p:spPr>
        <p:txBody>
          <a:bodyPr anchorCtr="0" anchor="t" bIns="68575" lIns="68575" spcFirstLastPara="1" rIns="68575" wrap="square" tIns="68575">
            <a:noAutofit/>
          </a:bodyPr>
          <a:lstStyle/>
          <a:p>
            <a:pPr indent="0" lvl="0" marL="19050" rtl="0" algn="l">
              <a:lnSpc>
                <a:spcPct val="100000"/>
              </a:lnSpc>
              <a:spcBef>
                <a:spcPts val="480"/>
              </a:spcBef>
              <a:spcAft>
                <a:spcPts val="0"/>
              </a:spcAft>
              <a:buSzPts val="2400"/>
              <a:buNone/>
            </a:pPr>
            <a:r>
              <a:rPr lang="en-US" sz="2400"/>
              <a:t>This lesson describes the 3 components of effective </a:t>
            </a:r>
            <a:r>
              <a:rPr b="1" i="1" lang="en-US" sz="2400"/>
              <a:t>Active Supervision </a:t>
            </a:r>
            <a:r>
              <a:rPr i="1" lang="en-US"/>
              <a:t>of </a:t>
            </a:r>
            <a:r>
              <a:rPr b="1" i="1" lang="en-US"/>
              <a:t>Move, Scan, and Interact,</a:t>
            </a:r>
            <a:r>
              <a:rPr lang="en-US"/>
              <a:t> </a:t>
            </a:r>
            <a:r>
              <a:rPr lang="en-US" sz="2400"/>
              <a:t>and provides opportunities to plan for successful implementation and monitoring of this effective teaching and learning practice (ETLP).</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5"/>
          <p:cNvSpPr txBox="1"/>
          <p:nvPr>
            <p:ph type="title"/>
          </p:nvPr>
        </p:nvSpPr>
        <p:spPr>
          <a:xfrm>
            <a:off x="457200" y="3"/>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b="1" lang="en-US" sz="3300"/>
              <a:t>Working Agreements</a:t>
            </a:r>
            <a:endParaRPr sz="3300"/>
          </a:p>
        </p:txBody>
      </p:sp>
      <p:sp>
        <p:nvSpPr>
          <p:cNvPr id="116" name="Google Shape;116;p5"/>
          <p:cNvSpPr txBox="1"/>
          <p:nvPr>
            <p:ph idx="1" type="body"/>
          </p:nvPr>
        </p:nvSpPr>
        <p:spPr>
          <a:xfrm>
            <a:off x="457200" y="702276"/>
            <a:ext cx="8229600" cy="3394500"/>
          </a:xfrm>
          <a:prstGeom prst="rect">
            <a:avLst/>
          </a:prstGeom>
          <a:noFill/>
          <a:ln>
            <a:noFill/>
          </a:ln>
        </p:spPr>
        <p:txBody>
          <a:bodyPr anchorCtr="0" anchor="t" bIns="68575" lIns="68575" spcFirstLastPara="1" rIns="68575" wrap="square" tIns="68575">
            <a:noAutofit/>
          </a:bodyPr>
          <a:lstStyle/>
          <a:p>
            <a:pPr indent="-104775" lvl="0" marL="257175" rtl="0" algn="l">
              <a:lnSpc>
                <a:spcPct val="100000"/>
              </a:lnSpc>
              <a:spcBef>
                <a:spcPts val="0"/>
              </a:spcBef>
              <a:spcAft>
                <a:spcPts val="0"/>
              </a:spcAft>
              <a:buSzPts val="1800"/>
              <a:buNone/>
            </a:pPr>
            <a:r>
              <a:rPr b="1" lang="en-US"/>
              <a:t>Be Respectful</a:t>
            </a:r>
            <a:endParaRPr b="1"/>
          </a:p>
          <a:p>
            <a:pPr indent="-152400" lvl="0" marL="257175" rtl="0" algn="l">
              <a:lnSpc>
                <a:spcPct val="100000"/>
              </a:lnSpc>
              <a:spcBef>
                <a:spcPts val="0"/>
              </a:spcBef>
              <a:spcAft>
                <a:spcPts val="0"/>
              </a:spcAft>
              <a:buSzPts val="2400"/>
              <a:buFont typeface="Calibri"/>
              <a:buChar char="•"/>
            </a:pPr>
            <a:r>
              <a:rPr lang="en-US"/>
              <a:t> Be an active listener—open to new ideas</a:t>
            </a:r>
            <a:endParaRPr/>
          </a:p>
          <a:p>
            <a:pPr indent="-152400" lvl="0" marL="257175" rtl="0" algn="l">
              <a:lnSpc>
                <a:spcPct val="100000"/>
              </a:lnSpc>
              <a:spcBef>
                <a:spcPts val="0"/>
              </a:spcBef>
              <a:spcAft>
                <a:spcPts val="0"/>
              </a:spcAft>
              <a:buSzPts val="2400"/>
              <a:buFont typeface="Calibri"/>
              <a:buChar char="•"/>
            </a:pPr>
            <a:r>
              <a:rPr lang="en-US"/>
              <a:t> Use notes for side bar conversations</a:t>
            </a:r>
            <a:endParaRPr/>
          </a:p>
          <a:p>
            <a:pPr indent="0" lvl="0" marL="257175" rtl="0" algn="l">
              <a:lnSpc>
                <a:spcPct val="100000"/>
              </a:lnSpc>
              <a:spcBef>
                <a:spcPts val="0"/>
              </a:spcBef>
              <a:spcAft>
                <a:spcPts val="0"/>
              </a:spcAft>
              <a:buSzPts val="2595"/>
              <a:buNone/>
            </a:pPr>
            <a:r>
              <a:t/>
            </a:r>
            <a:endParaRPr sz="900"/>
          </a:p>
          <a:p>
            <a:pPr indent="0" lvl="0" marL="152400" rtl="0" algn="l">
              <a:lnSpc>
                <a:spcPct val="100000"/>
              </a:lnSpc>
              <a:spcBef>
                <a:spcPts val="0"/>
              </a:spcBef>
              <a:spcAft>
                <a:spcPts val="0"/>
              </a:spcAft>
              <a:buSzPts val="1800"/>
              <a:buNone/>
            </a:pPr>
            <a:r>
              <a:rPr b="1" lang="en-US"/>
              <a:t>Be Responsible</a:t>
            </a:r>
            <a:endParaRPr/>
          </a:p>
          <a:p>
            <a:pPr indent="-152400" lvl="0" marL="257175" rtl="0" algn="l">
              <a:lnSpc>
                <a:spcPct val="100000"/>
              </a:lnSpc>
              <a:spcBef>
                <a:spcPts val="0"/>
              </a:spcBef>
              <a:spcAft>
                <a:spcPts val="0"/>
              </a:spcAft>
              <a:buSzPts val="2400"/>
              <a:buFont typeface="Calibri"/>
              <a:buChar char="•"/>
            </a:pPr>
            <a:r>
              <a:rPr lang="en-US"/>
              <a:t> Be on time for sessions</a:t>
            </a:r>
            <a:endParaRPr/>
          </a:p>
          <a:p>
            <a:pPr indent="-152400" lvl="0" marL="257175" rtl="0" algn="l">
              <a:lnSpc>
                <a:spcPct val="100000"/>
              </a:lnSpc>
              <a:spcBef>
                <a:spcPts val="0"/>
              </a:spcBef>
              <a:spcAft>
                <a:spcPts val="0"/>
              </a:spcAft>
              <a:buSzPts val="2400"/>
              <a:buFont typeface="Calibri"/>
              <a:buChar char="•"/>
            </a:pPr>
            <a:r>
              <a:rPr lang="en-US"/>
              <a:t> Silence cell phones—reply appropriately</a:t>
            </a:r>
            <a:endParaRPr/>
          </a:p>
          <a:p>
            <a:pPr indent="0" lvl="0" marL="257175" rtl="0" algn="l">
              <a:lnSpc>
                <a:spcPct val="100000"/>
              </a:lnSpc>
              <a:spcBef>
                <a:spcPts val="0"/>
              </a:spcBef>
              <a:spcAft>
                <a:spcPts val="0"/>
              </a:spcAft>
              <a:buSzPts val="2595"/>
              <a:buNone/>
            </a:pPr>
            <a:r>
              <a:t/>
            </a:r>
            <a:endParaRPr sz="900"/>
          </a:p>
          <a:p>
            <a:pPr indent="-104775" lvl="0" marL="257175" rtl="0" algn="l">
              <a:lnSpc>
                <a:spcPct val="100000"/>
              </a:lnSpc>
              <a:spcBef>
                <a:spcPts val="0"/>
              </a:spcBef>
              <a:spcAft>
                <a:spcPts val="0"/>
              </a:spcAft>
              <a:buSzPts val="1800"/>
              <a:buNone/>
            </a:pPr>
            <a:r>
              <a:rPr b="1" lang="en-US"/>
              <a:t>Be a Problem Solver</a:t>
            </a:r>
            <a:endParaRPr/>
          </a:p>
          <a:p>
            <a:pPr indent="-152400" lvl="0" marL="257175" rtl="0" algn="l">
              <a:lnSpc>
                <a:spcPct val="100000"/>
              </a:lnSpc>
              <a:spcBef>
                <a:spcPts val="0"/>
              </a:spcBef>
              <a:spcAft>
                <a:spcPts val="0"/>
              </a:spcAft>
              <a:buSzPts val="2400"/>
              <a:buFont typeface="Calibri"/>
              <a:buChar char="•"/>
            </a:pPr>
            <a:r>
              <a:rPr lang="en-US"/>
              <a:t> Follow the decision making process</a:t>
            </a:r>
            <a:endParaRPr/>
          </a:p>
          <a:p>
            <a:pPr indent="-152400" lvl="0" marL="257175" rtl="0" algn="l">
              <a:lnSpc>
                <a:spcPct val="100000"/>
              </a:lnSpc>
              <a:spcBef>
                <a:spcPts val="0"/>
              </a:spcBef>
              <a:spcAft>
                <a:spcPts val="0"/>
              </a:spcAft>
              <a:buSzPts val="2400"/>
              <a:buFont typeface="Calibri"/>
              <a:buChar char="•"/>
            </a:pPr>
            <a:r>
              <a:rPr lang="en-US"/>
              <a:t> Work toward consensus and support decisions of the group</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A3A4"/>
        </a:solidFill>
      </p:bgPr>
    </p:bg>
    <p:spTree>
      <p:nvGrpSpPr>
        <p:cNvPr id="121" name="Shape 121"/>
        <p:cNvGrpSpPr/>
        <p:nvPr/>
      </p:nvGrpSpPr>
      <p:grpSpPr>
        <a:xfrm>
          <a:off x="0" y="0"/>
          <a:ext cx="0" cy="0"/>
          <a:chOff x="0" y="0"/>
          <a:chExt cx="0" cy="0"/>
        </a:xfrm>
      </p:grpSpPr>
      <p:sp>
        <p:nvSpPr>
          <p:cNvPr id="122" name="Google Shape;122;p7"/>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b="1" lang="en-US" sz="3300"/>
              <a:t>Introductions</a:t>
            </a:r>
            <a:endParaRPr sz="3300"/>
          </a:p>
        </p:txBody>
      </p:sp>
      <p:sp>
        <p:nvSpPr>
          <p:cNvPr id="123" name="Google Shape;123;p7"/>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171450" lvl="0" marL="342900" marR="0" rtl="0" algn="l">
              <a:lnSpc>
                <a:spcPct val="100000"/>
              </a:lnSpc>
              <a:spcBef>
                <a:spcPts val="480"/>
              </a:spcBef>
              <a:spcAft>
                <a:spcPts val="0"/>
              </a:spcAft>
              <a:buClr>
                <a:srgbClr val="FF0000"/>
              </a:buClr>
              <a:buSzPts val="2400"/>
              <a:buFont typeface="Arial"/>
              <a:buNone/>
            </a:pPr>
            <a:r>
              <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9593"/>
        </a:solidFill>
      </p:bgPr>
    </p:bg>
    <p:spTree>
      <p:nvGrpSpPr>
        <p:cNvPr id="128" name="Shape 128"/>
        <p:cNvGrpSpPr/>
        <p:nvPr/>
      </p:nvGrpSpPr>
      <p:grpSpPr>
        <a:xfrm>
          <a:off x="0" y="0"/>
          <a:ext cx="0" cy="0"/>
          <a:chOff x="0" y="0"/>
          <a:chExt cx="0" cy="0"/>
        </a:xfrm>
      </p:grpSpPr>
      <p:sp>
        <p:nvSpPr>
          <p:cNvPr id="129" name="Google Shape;129;p6"/>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b="1" lang="en-US" sz="3300"/>
              <a:t>Attention Signal</a:t>
            </a:r>
            <a:endParaRPr sz="3300"/>
          </a:p>
        </p:txBody>
      </p:sp>
      <p:sp>
        <p:nvSpPr>
          <p:cNvPr id="130" name="Google Shape;130;p6"/>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171450" lvl="0" marL="342900" marR="0" rtl="0" algn="l">
              <a:lnSpc>
                <a:spcPct val="100000"/>
              </a:lnSpc>
              <a:spcBef>
                <a:spcPts val="480"/>
              </a:spcBef>
              <a:spcAft>
                <a:spcPts val="0"/>
              </a:spcAft>
              <a:buClr>
                <a:srgbClr val="FF0000"/>
              </a:buClr>
              <a:buSzPts val="2400"/>
              <a:buFont typeface="Arial"/>
              <a:buNone/>
            </a:pPr>
            <a:r>
              <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3faafd0034f_0_0"/>
          <p:cNvSpPr txBox="1"/>
          <p:nvPr>
            <p:ph type="title"/>
          </p:nvPr>
        </p:nvSpPr>
        <p:spPr>
          <a:xfrm>
            <a:off x="457200" y="205978"/>
            <a:ext cx="8229600" cy="857400"/>
          </a:xfrm>
          <a:prstGeom prst="rect">
            <a:avLst/>
          </a:prstGeom>
        </p:spPr>
        <p:txBody>
          <a:bodyPr anchorCtr="0" anchor="ctr" bIns="68575" lIns="68575" spcFirstLastPara="1" rIns="68575" wrap="square" tIns="68575">
            <a:noAutofit/>
          </a:bodyPr>
          <a:lstStyle/>
          <a:p>
            <a:pPr indent="0" lvl="0" marL="0" rtl="0" algn="ctr">
              <a:spcBef>
                <a:spcPts val="0"/>
              </a:spcBef>
              <a:spcAft>
                <a:spcPts val="0"/>
              </a:spcAft>
              <a:buNone/>
            </a:pPr>
            <a:r>
              <a:rPr lang="en-US"/>
              <a:t>Handouts</a:t>
            </a:r>
            <a:endParaRPr/>
          </a:p>
        </p:txBody>
      </p:sp>
      <p:sp>
        <p:nvSpPr>
          <p:cNvPr id="136" name="Google Shape;136;g3faafd0034f_0_0"/>
          <p:cNvSpPr txBox="1"/>
          <p:nvPr>
            <p:ph idx="1" type="body"/>
          </p:nvPr>
        </p:nvSpPr>
        <p:spPr>
          <a:xfrm>
            <a:off x="457200" y="1200151"/>
            <a:ext cx="8229600" cy="3394500"/>
          </a:xfrm>
          <a:prstGeom prst="rect">
            <a:avLst/>
          </a:prstGeom>
        </p:spPr>
        <p:txBody>
          <a:bodyPr anchorCtr="0" anchor="t" bIns="68575" lIns="68575" spcFirstLastPara="1" rIns="68575" wrap="square" tIns="68575">
            <a:noAutofit/>
          </a:bodyPr>
          <a:lstStyle/>
          <a:p>
            <a:pPr indent="-387350" lvl="0" marL="457200" rtl="0" algn="l">
              <a:spcBef>
                <a:spcPts val="0"/>
              </a:spcBef>
              <a:spcAft>
                <a:spcPts val="0"/>
              </a:spcAft>
              <a:buSzPts val="2500"/>
              <a:buChar char="•"/>
            </a:pPr>
            <a:r>
              <a:rPr b="1" i="1" lang="en-US" sz="2500"/>
              <a:t>MO SW-PBS Teacher Tool- Active Supervision</a:t>
            </a:r>
            <a:endParaRPr b="1" i="1" sz="2500"/>
          </a:p>
          <a:p>
            <a:pPr indent="-381000" lvl="0" marL="457200" rtl="0" algn="l">
              <a:lnSpc>
                <a:spcPct val="107000"/>
              </a:lnSpc>
              <a:spcBef>
                <a:spcPts val="0"/>
              </a:spcBef>
              <a:spcAft>
                <a:spcPts val="0"/>
              </a:spcAft>
              <a:buClr>
                <a:srgbClr val="231F20"/>
              </a:buClr>
              <a:buSzPts val="2400"/>
              <a:buChar char="•"/>
            </a:pPr>
            <a:r>
              <a:rPr b="1" i="1" lang="en-US">
                <a:solidFill>
                  <a:srgbClr val="231F20"/>
                </a:solidFill>
              </a:rPr>
              <a:t>Classroom Active Supervision - Planning &amp; Implementation Guide</a:t>
            </a:r>
            <a:endParaRPr b="1" i="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g3d5131f072f_0_0"/>
          <p:cNvSpPr txBox="1"/>
          <p:nvPr>
            <p:ph type="title"/>
          </p:nvPr>
        </p:nvSpPr>
        <p:spPr>
          <a:xfrm>
            <a:off x="2686050" y="0"/>
            <a:ext cx="3429000" cy="6480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lang="en-US" sz="3300">
                <a:solidFill>
                  <a:schemeClr val="lt1"/>
                </a:solidFill>
              </a:rPr>
              <a:t>Handouts</a:t>
            </a:r>
            <a:endParaRPr sz="3300"/>
          </a:p>
        </p:txBody>
      </p:sp>
      <p:sp>
        <p:nvSpPr>
          <p:cNvPr id="142" name="Google Shape;142;g3d5131f072f_0_0"/>
          <p:cNvSpPr txBox="1"/>
          <p:nvPr/>
        </p:nvSpPr>
        <p:spPr>
          <a:xfrm>
            <a:off x="342900" y="270503"/>
            <a:ext cx="61722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b="1" i="0" lang="en-US" sz="3300" u="none" cap="none" strike="noStrike">
                <a:solidFill>
                  <a:schemeClr val="dk1"/>
                </a:solidFill>
                <a:latin typeface="Calibri"/>
                <a:ea typeface="Calibri"/>
                <a:cs typeface="Calibri"/>
                <a:sym typeface="Calibri"/>
              </a:rPr>
              <a:t>Handouts:</a:t>
            </a:r>
            <a:endParaRPr b="1" i="0" sz="3300" u="none" cap="none" strike="noStrike">
              <a:solidFill>
                <a:schemeClr val="dk1"/>
              </a:solidFill>
              <a:latin typeface="Calibri"/>
              <a:ea typeface="Calibri"/>
              <a:cs typeface="Calibri"/>
              <a:sym typeface="Calibri"/>
            </a:endParaRPr>
          </a:p>
        </p:txBody>
      </p:sp>
      <p:sp>
        <p:nvSpPr>
          <p:cNvPr id="143" name="Google Shape;143;g3d5131f072f_0_0"/>
          <p:cNvSpPr txBox="1"/>
          <p:nvPr/>
        </p:nvSpPr>
        <p:spPr>
          <a:xfrm>
            <a:off x="1679999" y="1027050"/>
            <a:ext cx="4835100" cy="2088900"/>
          </a:xfrm>
          <a:prstGeom prst="rect">
            <a:avLst/>
          </a:prstGeom>
          <a:noFill/>
          <a:ln>
            <a:noFill/>
          </a:ln>
        </p:spPr>
        <p:txBody>
          <a:bodyPr anchorCtr="0" anchor="t" bIns="68575" lIns="68575" spcFirstLastPara="1" rIns="68575" wrap="square" tIns="68575">
            <a:noAutofit/>
          </a:bodyPr>
          <a:lstStyle/>
          <a:p>
            <a:pPr indent="-387350" lvl="0" marL="457200" marR="0" rtl="0" algn="l">
              <a:lnSpc>
                <a:spcPct val="100000"/>
              </a:lnSpc>
              <a:spcBef>
                <a:spcPts val="0"/>
              </a:spcBef>
              <a:spcAft>
                <a:spcPts val="0"/>
              </a:spcAft>
              <a:buClr>
                <a:schemeClr val="dk1"/>
              </a:buClr>
              <a:buSzPts val="2500"/>
              <a:buFont typeface="Calibri"/>
              <a:buAutoNum type="arabicParenBoth"/>
            </a:pPr>
            <a:r>
              <a:rPr b="0" i="0" lang="en-US" sz="2500" u="none" cap="none" strike="noStrike">
                <a:solidFill>
                  <a:schemeClr val="dk1"/>
                </a:solidFill>
                <a:latin typeface="Calibri"/>
                <a:ea typeface="Calibri"/>
                <a:cs typeface="Calibri"/>
                <a:sym typeface="Calibri"/>
              </a:rPr>
              <a:t>MO SW-PBS Teacher Tool- Active Supervision</a:t>
            </a:r>
            <a:endParaRPr b="0" i="0" sz="2500" u="none" cap="none" strike="noStrike">
              <a:solidFill>
                <a:schemeClr val="dk1"/>
              </a:solidFill>
              <a:latin typeface="Calibri"/>
              <a:ea typeface="Calibri"/>
              <a:cs typeface="Calibri"/>
              <a:sym typeface="Calibri"/>
            </a:endParaRPr>
          </a:p>
          <a:p>
            <a:pPr indent="-387350" lvl="0" marL="457200" marR="0" rtl="0" algn="l">
              <a:lnSpc>
                <a:spcPct val="107000"/>
              </a:lnSpc>
              <a:spcBef>
                <a:spcPts val="480"/>
              </a:spcBef>
              <a:spcAft>
                <a:spcPts val="0"/>
              </a:spcAft>
              <a:buClr>
                <a:schemeClr val="dk1"/>
              </a:buClr>
              <a:buSzPts val="2500"/>
              <a:buFont typeface="Calibri"/>
              <a:buAutoNum type="arabicParenBoth"/>
            </a:pPr>
            <a:r>
              <a:rPr b="0" i="0" lang="en-US" sz="2400" u="none" cap="none" strike="noStrike">
                <a:solidFill>
                  <a:srgbClr val="231F20"/>
                </a:solidFill>
                <a:latin typeface="Calibri"/>
                <a:ea typeface="Calibri"/>
                <a:cs typeface="Calibri"/>
                <a:sym typeface="Calibri"/>
              </a:rPr>
              <a:t>Classroom Active Supervision - Planning &amp; Implementation Guide</a:t>
            </a:r>
            <a:endParaRPr b="1" i="0" sz="11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3"/>
          <p:cNvSpPr txBox="1"/>
          <p:nvPr>
            <p:ph type="title"/>
          </p:nvPr>
        </p:nvSpPr>
        <p:spPr>
          <a:xfrm>
            <a:off x="289100" y="12192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Pre-Requisites </a:t>
            </a:r>
            <a:endParaRPr sz="3300"/>
          </a:p>
        </p:txBody>
      </p:sp>
      <p:sp>
        <p:nvSpPr>
          <p:cNvPr id="149" name="Google Shape;149;p13"/>
          <p:cNvSpPr txBox="1"/>
          <p:nvPr>
            <p:ph idx="1" type="body"/>
          </p:nvPr>
        </p:nvSpPr>
        <p:spPr>
          <a:xfrm>
            <a:off x="457200" y="874489"/>
            <a:ext cx="8229600" cy="3394500"/>
          </a:xfrm>
          <a:prstGeom prst="rect">
            <a:avLst/>
          </a:prstGeom>
          <a:noFill/>
          <a:ln>
            <a:noFill/>
          </a:ln>
        </p:spPr>
        <p:txBody>
          <a:bodyPr anchorCtr="0" anchor="t" bIns="68575" lIns="68575" spcFirstLastPara="1" rIns="68575" wrap="square" tIns="68575">
            <a:noAutofit/>
          </a:bodyPr>
          <a:lstStyle/>
          <a:p>
            <a:pPr indent="0" lvl="0" marL="0" rtl="0" algn="l">
              <a:lnSpc>
                <a:spcPct val="115000"/>
              </a:lnSpc>
              <a:spcBef>
                <a:spcPts val="0"/>
              </a:spcBef>
              <a:spcAft>
                <a:spcPts val="0"/>
              </a:spcAft>
              <a:buClr>
                <a:schemeClr val="dk1"/>
              </a:buClr>
              <a:buSzPts val="1100"/>
              <a:buFont typeface="Arial"/>
              <a:buNone/>
            </a:pPr>
            <a:r>
              <a:rPr b="1" lang="en-US" sz="2800"/>
              <a:t>Knowledge of The Science of Behavior</a:t>
            </a:r>
            <a:endParaRPr b="1" sz="2800"/>
          </a:p>
          <a:p>
            <a:pPr indent="-381000" lvl="0" marL="457200" rtl="0" algn="l">
              <a:lnSpc>
                <a:spcPct val="115000"/>
              </a:lnSpc>
              <a:spcBef>
                <a:spcPts val="600"/>
              </a:spcBef>
              <a:spcAft>
                <a:spcPts val="0"/>
              </a:spcAft>
              <a:buSzPts val="2400"/>
              <a:buChar char="•"/>
            </a:pPr>
            <a:r>
              <a:rPr lang="en-US"/>
              <a:t>Function Based Thinking</a:t>
            </a:r>
            <a:endParaRPr/>
          </a:p>
          <a:p>
            <a:pPr indent="0" lvl="0" marL="0" rtl="0" algn="l">
              <a:lnSpc>
                <a:spcPct val="115000"/>
              </a:lnSpc>
              <a:spcBef>
                <a:spcPts val="0"/>
              </a:spcBef>
              <a:spcAft>
                <a:spcPts val="0"/>
              </a:spcAft>
              <a:buClr>
                <a:schemeClr val="dk1"/>
              </a:buClr>
              <a:buSzPts val="1100"/>
              <a:buFont typeface="Arial"/>
              <a:buNone/>
            </a:pPr>
            <a:r>
              <a:rPr b="1" lang="en-US" sz="2200"/>
              <a:t>Completion of the following ETLP Lessons:</a:t>
            </a:r>
            <a:endParaRPr b="1" sz="2200"/>
          </a:p>
          <a:p>
            <a:pPr indent="-368300" lvl="0" marL="457200" rtl="0" algn="l">
              <a:lnSpc>
                <a:spcPct val="115000"/>
              </a:lnSpc>
              <a:spcBef>
                <a:spcPts val="0"/>
              </a:spcBef>
              <a:spcAft>
                <a:spcPts val="0"/>
              </a:spcAft>
              <a:buSzPts val="2200"/>
              <a:buChar char="•"/>
            </a:pPr>
            <a:r>
              <a:rPr lang="en-US" sz="2200"/>
              <a:t>Lesson 1: Classroom Expectations &amp; Rules</a:t>
            </a:r>
            <a:endParaRPr sz="2200"/>
          </a:p>
          <a:p>
            <a:pPr indent="-368300" lvl="0" marL="457200" rtl="0" algn="l">
              <a:lnSpc>
                <a:spcPct val="115000"/>
              </a:lnSpc>
              <a:spcBef>
                <a:spcPts val="0"/>
              </a:spcBef>
              <a:spcAft>
                <a:spcPts val="0"/>
              </a:spcAft>
              <a:buSzPts val="2200"/>
              <a:buChar char="•"/>
            </a:pPr>
            <a:r>
              <a:rPr lang="en-US" sz="2200"/>
              <a:t>Lesson 2: Classroom Procedures &amp; Routines</a:t>
            </a:r>
            <a:endParaRPr sz="2200"/>
          </a:p>
          <a:p>
            <a:pPr indent="-368300" lvl="0" marL="457200" rtl="0" algn="l">
              <a:lnSpc>
                <a:spcPct val="115000"/>
              </a:lnSpc>
              <a:spcBef>
                <a:spcPts val="0"/>
              </a:spcBef>
              <a:spcAft>
                <a:spcPts val="0"/>
              </a:spcAft>
              <a:buSzPts val="2200"/>
              <a:buChar char="•"/>
            </a:pPr>
            <a:r>
              <a:rPr lang="en-US" sz="2200"/>
              <a:t>Lesson 3: Encouraging Expected Behaviors</a:t>
            </a:r>
            <a:endParaRPr sz="2200"/>
          </a:p>
          <a:p>
            <a:pPr indent="-368300" lvl="0" marL="457200" rtl="0" algn="l">
              <a:lnSpc>
                <a:spcPct val="115000"/>
              </a:lnSpc>
              <a:spcBef>
                <a:spcPts val="0"/>
              </a:spcBef>
              <a:spcAft>
                <a:spcPts val="0"/>
              </a:spcAft>
              <a:buSzPts val="2200"/>
              <a:buChar char="•"/>
            </a:pPr>
            <a:r>
              <a:rPr lang="en-US" sz="2200"/>
              <a:t>Lesson 4: Discouraging Unexpected Behaviors</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26f9a9b4d1b_0_26"/>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4000"/>
              <a:t>Session Outcomes</a:t>
            </a:r>
            <a:r>
              <a:rPr lang="en-US" sz="1100">
                <a:latin typeface="Arial"/>
                <a:ea typeface="Arial"/>
                <a:cs typeface="Arial"/>
                <a:sym typeface="Arial"/>
              </a:rPr>
              <a:t> </a:t>
            </a:r>
            <a:endParaRPr sz="3300"/>
          </a:p>
        </p:txBody>
      </p:sp>
      <p:sp>
        <p:nvSpPr>
          <p:cNvPr id="155" name="Google Shape;155;g26f9a9b4d1b_0_26"/>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0" lvl="0" marL="0" rtl="0" algn="l">
              <a:lnSpc>
                <a:spcPct val="100000"/>
              </a:lnSpc>
              <a:spcBef>
                <a:spcPts val="480"/>
              </a:spcBef>
              <a:spcAft>
                <a:spcPts val="0"/>
              </a:spcAft>
              <a:buClr>
                <a:schemeClr val="dk1"/>
              </a:buClr>
              <a:buSzPts val="2550"/>
              <a:buFont typeface="Arial"/>
              <a:buNone/>
            </a:pPr>
            <a:r>
              <a:rPr i="1" lang="en-US"/>
              <a:t>At the end of this session, you will…</a:t>
            </a:r>
            <a:endParaRPr i="1"/>
          </a:p>
          <a:p>
            <a:pPr indent="-323850" lvl="0" marL="342900" rtl="0" algn="l">
              <a:lnSpc>
                <a:spcPct val="100000"/>
              </a:lnSpc>
              <a:spcBef>
                <a:spcPts val="480"/>
              </a:spcBef>
              <a:spcAft>
                <a:spcPts val="0"/>
              </a:spcAft>
              <a:buSzPts val="2400"/>
              <a:buChar char="●"/>
            </a:pPr>
            <a:r>
              <a:rPr lang="en-US"/>
              <a:t>List and describe the three components of active supervision.</a:t>
            </a:r>
            <a:endParaRPr/>
          </a:p>
          <a:p>
            <a:pPr indent="-323850" lvl="0" marL="342900" rtl="0" algn="l">
              <a:lnSpc>
                <a:spcPct val="100000"/>
              </a:lnSpc>
              <a:spcBef>
                <a:spcPts val="480"/>
              </a:spcBef>
              <a:spcAft>
                <a:spcPts val="0"/>
              </a:spcAft>
              <a:buSzPts val="2400"/>
              <a:buChar char="●"/>
            </a:pPr>
            <a:r>
              <a:rPr lang="en-US"/>
              <a:t>Know strategies for creating classroom furniture arrangements that support active supervision.</a:t>
            </a:r>
            <a:endParaRPr/>
          </a:p>
          <a:p>
            <a:pPr indent="-323850" lvl="0" marL="342900" rtl="0" algn="l">
              <a:lnSpc>
                <a:spcPct val="100000"/>
              </a:lnSpc>
              <a:spcBef>
                <a:spcPts val="480"/>
              </a:spcBef>
              <a:spcAft>
                <a:spcPts val="0"/>
              </a:spcAft>
              <a:buSzPts val="2400"/>
              <a:buChar char="●"/>
            </a:pPr>
            <a:r>
              <a:rPr lang="en-US"/>
              <a:t>Understand how active supervision supports the 3 psychological needs. </a:t>
            </a:r>
            <a:endParaRPr/>
          </a:p>
          <a:p>
            <a:pPr indent="-323850" lvl="0" marL="342900" rtl="0" algn="l">
              <a:lnSpc>
                <a:spcPct val="100000"/>
              </a:lnSpc>
              <a:spcBef>
                <a:spcPts val="480"/>
              </a:spcBef>
              <a:spcAft>
                <a:spcPts val="0"/>
              </a:spcAft>
              <a:buSzPts val="2400"/>
              <a:buChar char="●"/>
            </a:pPr>
            <a:r>
              <a:rPr lang="en-US"/>
              <a:t>Plan to monitor, implement and improve active supervision in your classroom.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d5131f072f_4_5"/>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solidFill>
                  <a:schemeClr val="lt1"/>
                </a:solidFill>
              </a:rPr>
              <a:t>Rationale</a:t>
            </a:r>
            <a:endParaRPr sz="3300">
              <a:solidFill>
                <a:schemeClr val="lt1"/>
              </a:solidFill>
            </a:endParaRPr>
          </a:p>
        </p:txBody>
      </p:sp>
      <p:sp>
        <p:nvSpPr>
          <p:cNvPr id="161" name="Google Shape;161;g3d5131f072f_4_5"/>
          <p:cNvSpPr txBox="1"/>
          <p:nvPr/>
        </p:nvSpPr>
        <p:spPr>
          <a:xfrm>
            <a:off x="348150" y="1170350"/>
            <a:ext cx="8587800" cy="2432400"/>
          </a:xfrm>
          <a:prstGeom prst="rect">
            <a:avLst/>
          </a:prstGeom>
          <a:noFill/>
          <a:ln>
            <a:noFill/>
          </a:ln>
        </p:spPr>
        <p:txBody>
          <a:bodyPr anchorCtr="0" anchor="t" bIns="68575" lIns="68575" spcFirstLastPara="1" rIns="68575" wrap="square" tIns="68575">
            <a:noAutofit/>
          </a:bodyPr>
          <a:lstStyle/>
          <a:p>
            <a:pPr indent="0" lvl="0" marL="19050" marR="0" rtl="0" algn="l">
              <a:lnSpc>
                <a:spcPct val="100000"/>
              </a:lnSpc>
              <a:spcBef>
                <a:spcPts val="480"/>
              </a:spcBef>
              <a:spcAft>
                <a:spcPts val="0"/>
              </a:spcAft>
              <a:buClr>
                <a:schemeClr val="dk1"/>
              </a:buClr>
              <a:buSzPts val="2400"/>
              <a:buFont typeface="Arial"/>
              <a:buNone/>
            </a:pPr>
            <a:r>
              <a:rPr b="0" i="0" lang="en-US" sz="3000" u="none" cap="none" strike="noStrike">
                <a:solidFill>
                  <a:schemeClr val="dk1"/>
                </a:solidFill>
                <a:latin typeface="Calibri"/>
                <a:ea typeface="Calibri"/>
                <a:cs typeface="Calibri"/>
                <a:sym typeface="Calibri"/>
              </a:rPr>
              <a:t>While </a:t>
            </a:r>
            <a:r>
              <a:rPr b="1" i="1" lang="en-US" sz="3000" u="none" cap="none" strike="noStrike">
                <a:solidFill>
                  <a:schemeClr val="dk1"/>
                </a:solidFill>
                <a:latin typeface="Calibri"/>
                <a:ea typeface="Calibri"/>
                <a:cs typeface="Calibri"/>
                <a:sym typeface="Calibri"/>
              </a:rPr>
              <a:t>supervision </a:t>
            </a:r>
            <a:r>
              <a:rPr b="0" i="0" lang="en-US" sz="3000" u="none" cap="none" strike="noStrike">
                <a:solidFill>
                  <a:schemeClr val="dk1"/>
                </a:solidFill>
                <a:latin typeface="Calibri"/>
                <a:ea typeface="Calibri"/>
                <a:cs typeface="Calibri"/>
                <a:sym typeface="Calibri"/>
              </a:rPr>
              <a:t>is a responsibility of every teacher, </a:t>
            </a:r>
            <a:r>
              <a:rPr b="1" i="1" lang="en-US" sz="3000" u="none" cap="none" strike="noStrike">
                <a:solidFill>
                  <a:schemeClr val="dk1"/>
                </a:solidFill>
                <a:latin typeface="Calibri"/>
                <a:ea typeface="Calibri"/>
                <a:cs typeface="Calibri"/>
                <a:sym typeface="Calibri"/>
              </a:rPr>
              <a:t>actively supervising</a:t>
            </a:r>
            <a:r>
              <a:rPr b="0" i="1" lang="en-US" sz="3000" u="none" cap="none" strike="noStrike">
                <a:solidFill>
                  <a:schemeClr val="dk1"/>
                </a:solidFill>
                <a:latin typeface="Calibri"/>
                <a:ea typeface="Calibri"/>
                <a:cs typeface="Calibri"/>
                <a:sym typeface="Calibri"/>
              </a:rPr>
              <a:t> </a:t>
            </a:r>
            <a:r>
              <a:rPr b="0" i="0" lang="en-US" sz="3000" u="none" cap="none" strike="noStrike">
                <a:solidFill>
                  <a:schemeClr val="dk1"/>
                </a:solidFill>
                <a:latin typeface="Calibri"/>
                <a:ea typeface="Calibri"/>
                <a:cs typeface="Calibri"/>
                <a:sym typeface="Calibri"/>
              </a:rPr>
              <a:t>students is a skill that may not be intuitive, but is essential to creating effective learning environments. </a:t>
            </a:r>
            <a:endParaRPr b="0" i="0" sz="2400" u="none" cap="none" strike="noStrike">
              <a:solidFill>
                <a:schemeClr val="dk1"/>
              </a:solidFill>
              <a:latin typeface="Calibri"/>
              <a:ea typeface="Calibri"/>
              <a:cs typeface="Calibri"/>
              <a:sym typeface="Calibri"/>
            </a:endParaRPr>
          </a:p>
        </p:txBody>
      </p:sp>
      <p:sp>
        <p:nvSpPr>
          <p:cNvPr id="162" name="Google Shape;162;g3d5131f072f_4_5"/>
          <p:cNvSpPr txBox="1"/>
          <p:nvPr>
            <p:ph type="title"/>
          </p:nvPr>
        </p:nvSpPr>
        <p:spPr>
          <a:xfrm>
            <a:off x="457200" y="-108972"/>
            <a:ext cx="8229600" cy="8574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lang="en-US"/>
              <a:t>Rationale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2"/>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b="1" lang="en-US" sz="3300"/>
              <a:t>Reflective Questions</a:t>
            </a:r>
            <a:endParaRPr sz="3300"/>
          </a:p>
        </p:txBody>
      </p:sp>
      <p:sp>
        <p:nvSpPr>
          <p:cNvPr id="169" name="Google Shape;169;p12"/>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323850" lvl="0" marL="342900" marR="0" rtl="0" algn="l">
              <a:lnSpc>
                <a:spcPct val="100000"/>
              </a:lnSpc>
              <a:spcBef>
                <a:spcPts val="480"/>
              </a:spcBef>
              <a:spcAft>
                <a:spcPts val="0"/>
              </a:spcAft>
              <a:buClr>
                <a:srgbClr val="FF0000"/>
              </a:buClr>
              <a:buSzPts val="2400"/>
              <a:buFont typeface="Arial"/>
              <a:buChar char="•"/>
            </a:pPr>
            <a:r>
              <a:rPr lang="en-US" sz="2400"/>
              <a:t>How often </a:t>
            </a:r>
            <a:r>
              <a:rPr lang="en-US"/>
              <a:t>do </a:t>
            </a:r>
            <a:r>
              <a:rPr lang="en-US" sz="2400"/>
              <a:t>you mov</a:t>
            </a:r>
            <a:r>
              <a:rPr lang="en-US"/>
              <a:t>e</a:t>
            </a:r>
            <a:r>
              <a:rPr lang="en-US" sz="2400"/>
              <a:t> around the classroom observing and interacting with students?</a:t>
            </a:r>
            <a:endParaRPr sz="2400"/>
          </a:p>
          <a:p>
            <a:pPr indent="-323850" lvl="0" marL="342900" marR="0" rtl="0" algn="l">
              <a:lnSpc>
                <a:spcPct val="100000"/>
              </a:lnSpc>
              <a:spcBef>
                <a:spcPts val="480"/>
              </a:spcBef>
              <a:spcAft>
                <a:spcPts val="0"/>
              </a:spcAft>
              <a:buClr>
                <a:srgbClr val="FF0000"/>
              </a:buClr>
              <a:buSzPts val="2400"/>
              <a:buFont typeface="Arial"/>
              <a:buChar char="•"/>
            </a:pPr>
            <a:r>
              <a:rPr lang="en-US" sz="2400"/>
              <a:t>How are you engaging with students in ways that build positive relationships, or provide </a:t>
            </a:r>
            <a:r>
              <a:rPr lang="en-US"/>
              <a:t>increased feedback</a:t>
            </a:r>
            <a:r>
              <a:rPr lang="en-US" sz="2400"/>
              <a:t> on academic and social behaviors? </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43"/>
          <p:cNvSpPr txBox="1"/>
          <p:nvPr>
            <p:ph type="title"/>
          </p:nvPr>
        </p:nvSpPr>
        <p:spPr>
          <a:xfrm>
            <a:off x="504625" y="63753"/>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Key Terms</a:t>
            </a:r>
            <a:endParaRPr sz="3300"/>
          </a:p>
        </p:txBody>
      </p:sp>
      <p:sp>
        <p:nvSpPr>
          <p:cNvPr id="176" name="Google Shape;176;p43"/>
          <p:cNvSpPr txBox="1"/>
          <p:nvPr>
            <p:ph idx="1" type="body"/>
          </p:nvPr>
        </p:nvSpPr>
        <p:spPr>
          <a:xfrm>
            <a:off x="276025" y="761650"/>
            <a:ext cx="8686800" cy="3394500"/>
          </a:xfrm>
          <a:prstGeom prst="rect">
            <a:avLst/>
          </a:prstGeom>
          <a:noFill/>
          <a:ln>
            <a:noFill/>
          </a:ln>
        </p:spPr>
        <p:txBody>
          <a:bodyPr anchorCtr="0" anchor="t" bIns="68575" lIns="68575" spcFirstLastPara="1" rIns="68575" wrap="square" tIns="68575">
            <a:noAutofit/>
          </a:bodyPr>
          <a:lstStyle/>
          <a:p>
            <a:pPr indent="0" lvl="0" marL="19050" rtl="0" algn="l">
              <a:lnSpc>
                <a:spcPct val="100000"/>
              </a:lnSpc>
              <a:spcBef>
                <a:spcPts val="480"/>
              </a:spcBef>
              <a:spcAft>
                <a:spcPts val="0"/>
              </a:spcAft>
              <a:buClr>
                <a:schemeClr val="dk1"/>
              </a:buClr>
              <a:buSzPts val="2400"/>
              <a:buFont typeface="Arial"/>
              <a:buNone/>
            </a:pPr>
            <a:r>
              <a:rPr b="1" lang="en-US" sz="2400"/>
              <a:t>Active Supervision:</a:t>
            </a:r>
            <a:r>
              <a:rPr b="1" i="1" lang="en-US" sz="2400"/>
              <a:t> </a:t>
            </a:r>
            <a:r>
              <a:rPr lang="en-US"/>
              <a:t>The process of monitoring learning and performance on classroom expectations and rules that</a:t>
            </a:r>
            <a:endParaRPr/>
          </a:p>
          <a:p>
            <a:pPr indent="0" lvl="0" marL="19050" rtl="0" algn="l">
              <a:lnSpc>
                <a:spcPct val="100000"/>
              </a:lnSpc>
              <a:spcBef>
                <a:spcPts val="480"/>
              </a:spcBef>
              <a:spcAft>
                <a:spcPts val="0"/>
              </a:spcAft>
              <a:buClr>
                <a:schemeClr val="dk1"/>
              </a:buClr>
              <a:buSzPts val="2400"/>
              <a:buFont typeface="Arial"/>
              <a:buNone/>
            </a:pPr>
            <a:r>
              <a:rPr lang="en-US"/>
              <a:t>incorporates moving, scanning and interacting with students.</a:t>
            </a:r>
            <a:endParaRPr/>
          </a:p>
          <a:p>
            <a:pPr indent="0" lvl="0" marL="19050" rtl="0" algn="l">
              <a:lnSpc>
                <a:spcPct val="100000"/>
              </a:lnSpc>
              <a:spcBef>
                <a:spcPts val="480"/>
              </a:spcBef>
              <a:spcAft>
                <a:spcPts val="0"/>
              </a:spcAft>
              <a:buClr>
                <a:schemeClr val="dk1"/>
              </a:buClr>
              <a:buSzPts val="2400"/>
              <a:buFont typeface="Arial"/>
              <a:buNone/>
            </a:pPr>
            <a:r>
              <a:rPr b="1" lang="en-US"/>
              <a:t>Move:</a:t>
            </a:r>
            <a:r>
              <a:rPr lang="en-US"/>
              <a:t> Wander around the room in an unpredictable manner that ensures frequent, proximity to every student. </a:t>
            </a:r>
            <a:endParaRPr/>
          </a:p>
          <a:p>
            <a:pPr indent="0" lvl="0" marL="19050" rtl="0" algn="l">
              <a:lnSpc>
                <a:spcPct val="100000"/>
              </a:lnSpc>
              <a:spcBef>
                <a:spcPts val="480"/>
              </a:spcBef>
              <a:spcAft>
                <a:spcPts val="0"/>
              </a:spcAft>
              <a:buClr>
                <a:schemeClr val="dk1"/>
              </a:buClr>
              <a:buSzPts val="2400"/>
              <a:buFont typeface="Arial"/>
              <a:buNone/>
            </a:pPr>
            <a:r>
              <a:rPr b="1" lang="en-US"/>
              <a:t>Scan:</a:t>
            </a:r>
            <a:r>
              <a:rPr lang="en-US"/>
              <a:t> Constantly scan the instructional area.</a:t>
            </a:r>
            <a:endParaRPr/>
          </a:p>
          <a:p>
            <a:pPr indent="0" lvl="0" marL="19050" rtl="0" algn="l">
              <a:lnSpc>
                <a:spcPct val="100000"/>
              </a:lnSpc>
              <a:spcBef>
                <a:spcPts val="480"/>
              </a:spcBef>
              <a:spcAft>
                <a:spcPts val="0"/>
              </a:spcAft>
              <a:buClr>
                <a:schemeClr val="dk1"/>
              </a:buClr>
              <a:buSzPts val="2400"/>
              <a:buFont typeface="Arial"/>
              <a:buNone/>
            </a:pPr>
            <a:r>
              <a:rPr b="1" lang="en-US"/>
              <a:t>Interact:</a:t>
            </a:r>
            <a:r>
              <a:rPr lang="en-US"/>
              <a:t> Constantly interact with students, providing contingent and non-contingent feedback and academic and behavior error correction.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44"/>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1" i="1" lang="en-US" sz="2800"/>
              <a:t>MO SW-PBS Classroom Active Supervision Teacher Tool</a:t>
            </a:r>
            <a:endParaRPr b="1" i="1" sz="2800"/>
          </a:p>
        </p:txBody>
      </p:sp>
      <p:sp>
        <p:nvSpPr>
          <p:cNvPr id="183" name="Google Shape;183;p44"/>
          <p:cNvSpPr txBox="1"/>
          <p:nvPr>
            <p:ph idx="1" type="body"/>
          </p:nvPr>
        </p:nvSpPr>
        <p:spPr>
          <a:xfrm>
            <a:off x="457200" y="1200150"/>
            <a:ext cx="5670000" cy="3394500"/>
          </a:xfrm>
          <a:prstGeom prst="rect">
            <a:avLst/>
          </a:prstGeom>
          <a:noFill/>
          <a:ln>
            <a:noFill/>
          </a:ln>
        </p:spPr>
        <p:txBody>
          <a:bodyPr anchorCtr="0" anchor="t" bIns="68575" lIns="68575" spcFirstLastPara="1" rIns="68575" wrap="square" tIns="68575">
            <a:noAutofit/>
          </a:bodyPr>
          <a:lstStyle/>
          <a:p>
            <a:pPr indent="-381000" lvl="0" marL="457200" rtl="0" algn="l">
              <a:lnSpc>
                <a:spcPct val="100000"/>
              </a:lnSpc>
              <a:spcBef>
                <a:spcPts val="480"/>
              </a:spcBef>
              <a:spcAft>
                <a:spcPts val="0"/>
              </a:spcAft>
              <a:buSzPts val="2400"/>
              <a:buChar char="●"/>
            </a:pPr>
            <a:r>
              <a:rPr lang="en-US"/>
              <a:t>Defines the practice</a:t>
            </a:r>
            <a:endParaRPr/>
          </a:p>
          <a:p>
            <a:pPr indent="-381000" lvl="0" marL="457200" rtl="0" algn="l">
              <a:lnSpc>
                <a:spcPct val="100000"/>
              </a:lnSpc>
              <a:spcBef>
                <a:spcPts val="0"/>
              </a:spcBef>
              <a:spcAft>
                <a:spcPts val="0"/>
              </a:spcAft>
              <a:buSzPts val="2400"/>
              <a:buChar char="●"/>
            </a:pPr>
            <a:r>
              <a:rPr lang="en-US"/>
              <a:t>Shares research supporting practice</a:t>
            </a:r>
            <a:endParaRPr/>
          </a:p>
          <a:p>
            <a:pPr indent="-381000" lvl="0" marL="457200" rtl="0" algn="l">
              <a:lnSpc>
                <a:spcPct val="100000"/>
              </a:lnSpc>
              <a:spcBef>
                <a:spcPts val="0"/>
              </a:spcBef>
              <a:spcAft>
                <a:spcPts val="0"/>
              </a:spcAft>
              <a:buSzPts val="2400"/>
              <a:buChar char="●"/>
            </a:pPr>
            <a:r>
              <a:rPr lang="en-US"/>
              <a:t>Alignment to MO Teacher Standards</a:t>
            </a:r>
            <a:endParaRPr/>
          </a:p>
          <a:p>
            <a:pPr indent="-381000" lvl="0" marL="457200" rtl="0" algn="l">
              <a:lnSpc>
                <a:spcPct val="100000"/>
              </a:lnSpc>
              <a:spcBef>
                <a:spcPts val="0"/>
              </a:spcBef>
              <a:spcAft>
                <a:spcPts val="0"/>
              </a:spcAft>
              <a:buSzPts val="2400"/>
              <a:buChar char="●"/>
            </a:pPr>
            <a:r>
              <a:rPr lang="en-US"/>
              <a:t>Example of Practice</a:t>
            </a:r>
            <a:endParaRPr/>
          </a:p>
          <a:p>
            <a:pPr indent="-381000" lvl="0" marL="457200" rtl="0" algn="l">
              <a:lnSpc>
                <a:spcPct val="100000"/>
              </a:lnSpc>
              <a:spcBef>
                <a:spcPts val="0"/>
              </a:spcBef>
              <a:spcAft>
                <a:spcPts val="0"/>
              </a:spcAft>
              <a:buSzPts val="2400"/>
              <a:buChar char="●"/>
            </a:pPr>
            <a:r>
              <a:rPr lang="en-US"/>
              <a:t>Steps for implementation</a:t>
            </a:r>
            <a:endParaRPr/>
          </a:p>
          <a:p>
            <a:pPr indent="-381000" lvl="0" marL="457200" rtl="0" algn="l">
              <a:lnSpc>
                <a:spcPct val="100000"/>
              </a:lnSpc>
              <a:spcBef>
                <a:spcPts val="0"/>
              </a:spcBef>
              <a:spcAft>
                <a:spcPts val="0"/>
              </a:spcAft>
              <a:buSzPts val="2400"/>
              <a:buChar char="●"/>
            </a:pPr>
            <a:r>
              <a:rPr lang="en-US"/>
              <a:t>References for further study</a:t>
            </a:r>
            <a:endParaRPr/>
          </a:p>
          <a:p>
            <a:pPr indent="-381000" lvl="0" marL="457200" rtl="0" algn="l">
              <a:lnSpc>
                <a:spcPct val="100000"/>
              </a:lnSpc>
              <a:spcBef>
                <a:spcPts val="0"/>
              </a:spcBef>
              <a:spcAft>
                <a:spcPts val="0"/>
              </a:spcAft>
              <a:buSzPts val="2400"/>
              <a:buChar char="●"/>
            </a:pPr>
            <a:r>
              <a:rPr lang="en-US"/>
              <a:t>Self-Assessment</a:t>
            </a:r>
            <a:endParaRPr/>
          </a:p>
          <a:p>
            <a:pPr indent="-381000" lvl="0" marL="457200" rtl="0" algn="l">
              <a:lnSpc>
                <a:spcPct val="100000"/>
              </a:lnSpc>
              <a:spcBef>
                <a:spcPts val="0"/>
              </a:spcBef>
              <a:spcAft>
                <a:spcPts val="0"/>
              </a:spcAft>
              <a:buSzPts val="2400"/>
              <a:buChar char="●"/>
            </a:pPr>
            <a:r>
              <a:rPr lang="en-US"/>
              <a:t>Practice Profile</a:t>
            </a:r>
            <a:endParaRPr/>
          </a:p>
        </p:txBody>
      </p:sp>
      <p:sp>
        <p:nvSpPr>
          <p:cNvPr descr="Image of star indicating a handout is associated iwth this slide." id="184" name="Google Shape;184;p44"/>
          <p:cNvSpPr/>
          <p:nvPr/>
        </p:nvSpPr>
        <p:spPr>
          <a:xfrm>
            <a:off x="8078825" y="4148000"/>
            <a:ext cx="951300" cy="920700"/>
          </a:xfrm>
          <a:prstGeom prst="star5">
            <a:avLst>
              <a:gd fmla="val 19098" name="adj"/>
              <a:gd fmla="val 105146" name="hf"/>
              <a:gd fmla="val 110557" name="vf"/>
            </a:avLst>
          </a:prstGeom>
          <a:solidFill>
            <a:srgbClr val="00B050"/>
          </a:solidFill>
          <a:ln cap="flat" cmpd="sng" w="9525">
            <a:solidFill>
              <a:srgbClr val="000000"/>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6"/>
          <p:cNvSpPr txBox="1"/>
          <p:nvPr>
            <p:ph type="title"/>
          </p:nvPr>
        </p:nvSpPr>
        <p:spPr>
          <a:xfrm>
            <a:off x="784456" y="1840359"/>
            <a:ext cx="7772400" cy="10215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Clr>
                <a:srgbClr val="009E47"/>
              </a:buClr>
              <a:buSzPts val="3000"/>
              <a:buFont typeface="Calibri"/>
              <a:buNone/>
            </a:pPr>
            <a:r>
              <a:rPr lang="en-US" sz="3300"/>
              <a:t>3 Components of Active Supervision</a:t>
            </a:r>
            <a:r>
              <a:rPr lang="en-US" sz="3000"/>
              <a:t> </a:t>
            </a:r>
            <a:endParaRPr sz="3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7"/>
          <p:cNvSpPr txBox="1"/>
          <p:nvPr>
            <p:ph type="title"/>
          </p:nvPr>
        </p:nvSpPr>
        <p:spPr>
          <a:xfrm>
            <a:off x="457200" y="-857400"/>
            <a:ext cx="8229600" cy="857400"/>
          </a:xfrm>
          <a:prstGeom prst="rect">
            <a:avLst/>
          </a:prstGeom>
          <a:noFill/>
          <a:ln>
            <a:noFill/>
          </a:ln>
        </p:spPr>
        <p:txBody>
          <a:bodyPr anchorCtr="0" anchor="b"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a:t>Quote from Jeffery Sprick</a:t>
            </a:r>
            <a:endParaRPr/>
          </a:p>
        </p:txBody>
      </p:sp>
      <p:sp>
        <p:nvSpPr>
          <p:cNvPr id="195" name="Google Shape;195;p17"/>
          <p:cNvSpPr txBox="1"/>
          <p:nvPr>
            <p:ph idx="1" type="body"/>
          </p:nvPr>
        </p:nvSpPr>
        <p:spPr>
          <a:xfrm>
            <a:off x="434201" y="391907"/>
            <a:ext cx="3910200" cy="3394500"/>
          </a:xfrm>
          <a:prstGeom prst="rect">
            <a:avLst/>
          </a:prstGeom>
          <a:noFill/>
          <a:ln>
            <a:noFill/>
          </a:ln>
        </p:spPr>
        <p:txBody>
          <a:bodyPr anchorCtr="0" anchor="t" bIns="68575" lIns="68575" spcFirstLastPara="1" rIns="68575" wrap="square" tIns="68575">
            <a:noAutofit/>
          </a:bodyPr>
          <a:lstStyle/>
          <a:p>
            <a:pPr indent="0" lvl="0" marL="19050" rtl="0" algn="l">
              <a:lnSpc>
                <a:spcPct val="100000"/>
              </a:lnSpc>
              <a:spcBef>
                <a:spcPts val="480"/>
              </a:spcBef>
              <a:spcAft>
                <a:spcPts val="0"/>
              </a:spcAft>
              <a:buSzPts val="2400"/>
              <a:buNone/>
            </a:pPr>
            <a:r>
              <a:rPr b="0" i="1" lang="en-US" sz="2400" u="none" strike="noStrike">
                <a:solidFill>
                  <a:schemeClr val="dk1"/>
                </a:solidFill>
                <a:latin typeface="Calibri"/>
                <a:ea typeface="Calibri"/>
                <a:cs typeface="Calibri"/>
                <a:sym typeface="Calibri"/>
              </a:rPr>
              <a:t>“The goal of effective classroom management is not creating </a:t>
            </a:r>
            <a:r>
              <a:rPr i="1" lang="en-US" sz="2400"/>
              <a:t>‘</a:t>
            </a:r>
            <a:r>
              <a:rPr b="0" i="1" lang="en-US" sz="2400" u="none" strike="noStrike">
                <a:solidFill>
                  <a:schemeClr val="dk1"/>
                </a:solidFill>
                <a:latin typeface="Calibri"/>
                <a:ea typeface="Calibri"/>
                <a:cs typeface="Calibri"/>
                <a:sym typeface="Calibri"/>
              </a:rPr>
              <a:t>perfect</a:t>
            </a:r>
            <a:r>
              <a:rPr i="1" lang="en-US" sz="2400"/>
              <a:t>’</a:t>
            </a:r>
            <a:r>
              <a:rPr b="0" i="1" lang="en-US" sz="2400" u="none" strike="noStrike">
                <a:solidFill>
                  <a:schemeClr val="dk1"/>
                </a:solidFill>
                <a:latin typeface="Calibri"/>
                <a:ea typeface="Calibri"/>
                <a:cs typeface="Calibri"/>
                <a:sym typeface="Calibri"/>
              </a:rPr>
              <a:t> children but providing the perfect </a:t>
            </a:r>
            <a:r>
              <a:rPr b="1" i="1" lang="en-US" sz="2400" u="none" strike="noStrike">
                <a:solidFill>
                  <a:schemeClr val="dk1"/>
                </a:solidFill>
                <a:latin typeface="Calibri"/>
                <a:ea typeface="Calibri"/>
                <a:cs typeface="Calibri"/>
                <a:sym typeface="Calibri"/>
              </a:rPr>
              <a:t>environment</a:t>
            </a:r>
            <a:r>
              <a:rPr b="0" i="1" lang="en-US" sz="2400" u="none" strike="noStrike">
                <a:solidFill>
                  <a:schemeClr val="dk1"/>
                </a:solidFill>
                <a:latin typeface="Calibri"/>
                <a:ea typeface="Calibri"/>
                <a:cs typeface="Calibri"/>
                <a:sym typeface="Calibri"/>
              </a:rPr>
              <a:t> for enhancing their growth and using research-based strategies that guide students toward increasingly responsible and motivated behavior.”</a:t>
            </a:r>
            <a:r>
              <a:rPr b="0" i="0" lang="en-US" sz="2400" u="none" strike="noStrike">
                <a:solidFill>
                  <a:schemeClr val="dk1"/>
                </a:solidFill>
                <a:latin typeface="Calibri"/>
                <a:ea typeface="Calibri"/>
                <a:cs typeface="Calibri"/>
                <a:sym typeface="Calibri"/>
              </a:rPr>
              <a:t>   </a:t>
            </a:r>
            <a:r>
              <a:rPr b="0" i="1" lang="en-US" sz="1350" u="none" strike="noStrike">
                <a:solidFill>
                  <a:srgbClr val="000000"/>
                </a:solidFill>
                <a:latin typeface="Calibri"/>
                <a:ea typeface="Calibri"/>
                <a:cs typeface="Calibri"/>
                <a:sym typeface="Calibri"/>
              </a:rPr>
              <a:t>Sprick, et al.</a:t>
            </a:r>
            <a:endParaRPr sz="1350"/>
          </a:p>
        </p:txBody>
      </p:sp>
      <p:pic>
        <p:nvPicPr>
          <p:cNvPr descr="A teacher teaching students in a classroom" id="196" name="Google Shape;196;p17"/>
          <p:cNvPicPr preferRelativeResize="0"/>
          <p:nvPr/>
        </p:nvPicPr>
        <p:blipFill rotWithShape="1">
          <a:blip r:embed="rId3">
            <a:alphaModFix/>
          </a:blip>
          <a:srcRect b="0" l="0" r="0" t="0"/>
          <a:stretch/>
        </p:blipFill>
        <p:spPr>
          <a:xfrm>
            <a:off x="5614144" y="280819"/>
            <a:ext cx="2857519" cy="4289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46"/>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0" i="0" lang="en-US" sz="3300" u="none" strike="noStrike">
                <a:solidFill>
                  <a:srgbClr val="000000"/>
                </a:solidFill>
                <a:latin typeface="Calibri"/>
                <a:ea typeface="Calibri"/>
                <a:cs typeface="Calibri"/>
                <a:sym typeface="Calibri"/>
              </a:rPr>
              <a:t>The Value of Active Supervision</a:t>
            </a:r>
            <a:endParaRPr sz="3300"/>
          </a:p>
        </p:txBody>
      </p:sp>
      <p:sp>
        <p:nvSpPr>
          <p:cNvPr id="202" name="Google Shape;202;p46"/>
          <p:cNvSpPr txBox="1"/>
          <p:nvPr>
            <p:ph idx="1" type="body"/>
          </p:nvPr>
        </p:nvSpPr>
        <p:spPr>
          <a:xfrm>
            <a:off x="210596" y="1205420"/>
            <a:ext cx="8722800" cy="3394500"/>
          </a:xfrm>
          <a:prstGeom prst="rect">
            <a:avLst/>
          </a:prstGeom>
          <a:noFill/>
          <a:ln>
            <a:noFill/>
          </a:ln>
        </p:spPr>
        <p:txBody>
          <a:bodyPr anchorCtr="0" anchor="t" bIns="68575" lIns="68575" spcFirstLastPara="1" rIns="68575" wrap="square" tIns="68575">
            <a:noAutofit/>
          </a:bodyPr>
          <a:lstStyle/>
          <a:p>
            <a:pPr indent="-381000" lvl="0" marL="457200" rtl="0" algn="l">
              <a:lnSpc>
                <a:spcPct val="150000"/>
              </a:lnSpc>
              <a:spcBef>
                <a:spcPts val="444"/>
              </a:spcBef>
              <a:spcAft>
                <a:spcPts val="0"/>
              </a:spcAft>
              <a:buSzPts val="2400"/>
              <a:buChar char="●"/>
            </a:pPr>
            <a:r>
              <a:rPr lang="en-US"/>
              <a:t>Encourages student engagement.</a:t>
            </a:r>
            <a:endParaRPr/>
          </a:p>
          <a:p>
            <a:pPr indent="-381000" lvl="0" marL="457200" rtl="0" algn="l">
              <a:lnSpc>
                <a:spcPct val="150000"/>
              </a:lnSpc>
              <a:spcBef>
                <a:spcPts val="0"/>
              </a:spcBef>
              <a:spcAft>
                <a:spcPts val="0"/>
              </a:spcAft>
              <a:buSzPts val="2400"/>
              <a:buChar char="●"/>
            </a:pPr>
            <a:r>
              <a:rPr lang="en-US"/>
              <a:t>Improves adult/student relationships.</a:t>
            </a:r>
            <a:endParaRPr/>
          </a:p>
          <a:p>
            <a:pPr indent="-381000" lvl="0" marL="457200" rtl="0" algn="l">
              <a:lnSpc>
                <a:spcPct val="150000"/>
              </a:lnSpc>
              <a:spcBef>
                <a:spcPts val="0"/>
              </a:spcBef>
              <a:spcAft>
                <a:spcPts val="0"/>
              </a:spcAft>
              <a:buSzPts val="2400"/>
              <a:buChar char="●"/>
            </a:pPr>
            <a:r>
              <a:rPr lang="en-US"/>
              <a:t>Reduces unexpected behavior; increases expected behavior.</a:t>
            </a:r>
            <a:endParaRPr/>
          </a:p>
          <a:p>
            <a:pPr indent="-381000" lvl="1" marL="914400" rtl="0" algn="l">
              <a:lnSpc>
                <a:spcPct val="150000"/>
              </a:lnSpc>
              <a:spcBef>
                <a:spcPts val="0"/>
              </a:spcBef>
              <a:spcAft>
                <a:spcPts val="0"/>
              </a:spcAft>
              <a:buSzPts val="2400"/>
              <a:buChar char="○"/>
            </a:pPr>
            <a:r>
              <a:rPr lang="en-US" sz="2400">
                <a:solidFill>
                  <a:srgbClr val="000000"/>
                </a:solidFill>
              </a:rPr>
              <a:t>Supports </a:t>
            </a:r>
            <a:r>
              <a:rPr b="0" i="0" lang="en-US" sz="2400" u="none" strike="noStrike">
                <a:solidFill>
                  <a:srgbClr val="000000"/>
                </a:solidFill>
                <a:latin typeface="Calibri"/>
                <a:ea typeface="Calibri"/>
                <a:cs typeface="Calibri"/>
                <a:sym typeface="Calibri"/>
              </a:rPr>
              <a:t>frequent encouragement of </a:t>
            </a:r>
            <a:r>
              <a:rPr lang="en-US" sz="2400">
                <a:solidFill>
                  <a:srgbClr val="000000"/>
                </a:solidFill>
              </a:rPr>
              <a:t>expected behavior</a:t>
            </a:r>
            <a:r>
              <a:rPr b="0" i="0" lang="en-US" sz="2400" u="none" strike="noStrike">
                <a:solidFill>
                  <a:srgbClr val="000000"/>
                </a:solidFill>
                <a:latin typeface="Calibri"/>
                <a:ea typeface="Calibri"/>
                <a:cs typeface="Calibri"/>
                <a:sym typeface="Calibri"/>
              </a:rPr>
              <a:t>.</a:t>
            </a:r>
            <a:r>
              <a:rPr lang="en-US" sz="2400">
                <a:solidFill>
                  <a:srgbClr val="FF0000"/>
                </a:solidFill>
                <a:latin typeface="Arial"/>
                <a:ea typeface="Arial"/>
                <a:cs typeface="Arial"/>
                <a:sym typeface="Arial"/>
              </a:rPr>
              <a:t>	</a:t>
            </a:r>
            <a:endParaRPr sz="2400">
              <a:solidFill>
                <a:srgbClr val="FF0000"/>
              </a:solidFill>
              <a:latin typeface="Arial"/>
              <a:ea typeface="Arial"/>
              <a:cs typeface="Arial"/>
              <a:sym typeface="Arial"/>
            </a:endParaRPr>
          </a:p>
          <a:p>
            <a:pPr indent="-381000" lvl="1" marL="914400" rtl="0" algn="l">
              <a:lnSpc>
                <a:spcPct val="150000"/>
              </a:lnSpc>
              <a:spcBef>
                <a:spcPts val="0"/>
              </a:spcBef>
              <a:spcAft>
                <a:spcPts val="0"/>
              </a:spcAft>
              <a:buSzPts val="2400"/>
              <a:buChar char="○"/>
            </a:pPr>
            <a:r>
              <a:rPr lang="en-US" sz="2400">
                <a:solidFill>
                  <a:srgbClr val="000000"/>
                </a:solidFill>
              </a:rPr>
              <a:t>Supports immediate</a:t>
            </a:r>
            <a:r>
              <a:rPr b="0" i="0" lang="en-US" sz="2400" u="none" strike="noStrike">
                <a:solidFill>
                  <a:srgbClr val="000000"/>
                </a:solidFill>
                <a:latin typeface="Calibri"/>
                <a:ea typeface="Calibri"/>
                <a:cs typeface="Calibri"/>
                <a:sym typeface="Calibri"/>
              </a:rPr>
              <a:t> academic/behavior error correction.</a:t>
            </a:r>
            <a:endParaRPr b="0" i="0" sz="2400" u="none" strike="noStrike">
              <a:solidFill>
                <a:srgbClr val="000000"/>
              </a:solidFill>
              <a:latin typeface="Calibri"/>
              <a:ea typeface="Calibri"/>
              <a:cs typeface="Calibri"/>
              <a:sym typeface="Calibri"/>
            </a:endParaRPr>
          </a:p>
          <a:p>
            <a:pPr indent="0" lvl="0" marL="0" rtl="0" algn="l">
              <a:lnSpc>
                <a:spcPct val="100000"/>
              </a:lnSpc>
              <a:spcBef>
                <a:spcPts val="444"/>
              </a:spcBef>
              <a:spcAft>
                <a:spcPts val="0"/>
              </a:spcAft>
              <a:buSzPts val="2400"/>
              <a:buNone/>
            </a:pPr>
            <a:r>
              <a:t/>
            </a:r>
            <a:endParaRPr b="0" i="0" sz="2400" u="none" strike="noStrike">
              <a:solidFill>
                <a:srgbClr val="FF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7"/>
          <p:cNvSpPr txBox="1"/>
          <p:nvPr>
            <p:ph type="title"/>
          </p:nvPr>
        </p:nvSpPr>
        <p:spPr>
          <a:xfrm>
            <a:off x="1485900" y="205978"/>
            <a:ext cx="6172200" cy="8574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100000"/>
              <a:buFont typeface="Calibri"/>
              <a:buNone/>
            </a:pPr>
            <a:r>
              <a:rPr lang="en-US"/>
              <a:t>3 Components of Active Supervision</a:t>
            </a:r>
            <a:endParaRPr sz="3300"/>
          </a:p>
        </p:txBody>
      </p:sp>
      <p:sp>
        <p:nvSpPr>
          <p:cNvPr id="209" name="Google Shape;209;p47"/>
          <p:cNvSpPr txBox="1"/>
          <p:nvPr>
            <p:ph idx="1" type="body"/>
          </p:nvPr>
        </p:nvSpPr>
        <p:spPr>
          <a:xfrm>
            <a:off x="360947" y="1063229"/>
            <a:ext cx="8397900" cy="34728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SzPts val="2400"/>
              <a:buNone/>
            </a:pPr>
            <a:r>
              <a:rPr lang="en-US" sz="2400"/>
              <a:t>Monitor any school setting using three practices:</a:t>
            </a:r>
            <a:endParaRPr sz="2400"/>
          </a:p>
          <a:p>
            <a:pPr indent="-385763" lvl="0" marL="688181" rtl="0" algn="l">
              <a:lnSpc>
                <a:spcPct val="100000"/>
              </a:lnSpc>
              <a:spcBef>
                <a:spcPts val="480"/>
              </a:spcBef>
              <a:spcAft>
                <a:spcPts val="0"/>
              </a:spcAft>
              <a:buSzPts val="2400"/>
              <a:buFont typeface="Calibri"/>
              <a:buAutoNum type="arabicPeriod"/>
            </a:pPr>
            <a:r>
              <a:rPr b="1" lang="en-US" sz="2400"/>
              <a:t>Mov</a:t>
            </a:r>
            <a:r>
              <a:rPr b="1" lang="en-US"/>
              <a:t>e</a:t>
            </a:r>
            <a:endParaRPr b="1" sz="2400"/>
          </a:p>
          <a:p>
            <a:pPr indent="-385763" lvl="0" marL="688181" rtl="0" algn="l">
              <a:lnSpc>
                <a:spcPct val="100000"/>
              </a:lnSpc>
              <a:spcBef>
                <a:spcPts val="480"/>
              </a:spcBef>
              <a:spcAft>
                <a:spcPts val="0"/>
              </a:spcAft>
              <a:buSzPts val="2400"/>
              <a:buFont typeface="Calibri"/>
              <a:buAutoNum type="arabicPeriod"/>
            </a:pPr>
            <a:r>
              <a:rPr b="1" lang="en-US" sz="2400"/>
              <a:t>Scan</a:t>
            </a:r>
            <a:endParaRPr b="1" sz="2400"/>
          </a:p>
          <a:p>
            <a:pPr indent="-385763" lvl="0" marL="688181" rtl="0" algn="l">
              <a:lnSpc>
                <a:spcPct val="100000"/>
              </a:lnSpc>
              <a:spcBef>
                <a:spcPts val="480"/>
              </a:spcBef>
              <a:spcAft>
                <a:spcPts val="0"/>
              </a:spcAft>
              <a:buSzPts val="2400"/>
              <a:buFont typeface="Calibri"/>
              <a:buAutoNum type="arabicPeriod"/>
            </a:pPr>
            <a:r>
              <a:rPr b="1" lang="en-US" sz="2400"/>
              <a:t>Interact</a:t>
            </a:r>
            <a:endParaRPr b="1" sz="2400"/>
          </a:p>
        </p:txBody>
      </p:sp>
      <p:pic>
        <p:nvPicPr>
          <p:cNvPr descr="Image of teacher having a positive interacation with a student." id="210" name="Google Shape;210;p47"/>
          <p:cNvPicPr preferRelativeResize="0"/>
          <p:nvPr/>
        </p:nvPicPr>
        <p:blipFill rotWithShape="1">
          <a:blip r:embed="rId3">
            <a:alphaModFix/>
          </a:blip>
          <a:srcRect b="0" l="0" r="0" t="0"/>
          <a:stretch/>
        </p:blipFill>
        <p:spPr>
          <a:xfrm>
            <a:off x="4129015" y="2056238"/>
            <a:ext cx="3350592" cy="2235758"/>
          </a:xfrm>
          <a:prstGeom prst="rect">
            <a:avLst/>
          </a:prstGeom>
          <a:noFill/>
          <a:ln>
            <a:noFill/>
          </a:ln>
        </p:spPr>
      </p:pic>
      <p:sp>
        <p:nvSpPr>
          <p:cNvPr id="211" name="Google Shape;211;p47"/>
          <p:cNvSpPr txBox="1"/>
          <p:nvPr/>
        </p:nvSpPr>
        <p:spPr>
          <a:xfrm>
            <a:off x="1648197" y="4658555"/>
            <a:ext cx="1314000" cy="276900"/>
          </a:xfrm>
          <a:prstGeom prst="rect">
            <a:avLst/>
          </a:prstGeom>
          <a:noFill/>
          <a:ln>
            <a:noFill/>
          </a:ln>
          <a:effectLst>
            <a:outerShdw blurRad="33338" rotWithShape="0" algn="tl" dir="2700000" dist="28575">
              <a:srgbClr val="008000"/>
            </a:outerShdw>
          </a:effectLst>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none" cap="none" strike="noStrike">
                <a:solidFill>
                  <a:schemeClr val="lt1"/>
                </a:solidFill>
                <a:latin typeface="Calibri"/>
                <a:ea typeface="Calibri"/>
                <a:cs typeface="Calibri"/>
                <a:sym typeface="Calibri"/>
              </a:rPr>
              <a:t>MO SW-PBS</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8"/>
          <p:cNvSpPr txBox="1"/>
          <p:nvPr>
            <p:ph type="title"/>
          </p:nvPr>
        </p:nvSpPr>
        <p:spPr>
          <a:xfrm>
            <a:off x="1573850" y="368775"/>
            <a:ext cx="7170300" cy="1014900"/>
          </a:xfrm>
          <a:prstGeom prst="rect">
            <a:avLst/>
          </a:prstGeom>
          <a:noFill/>
          <a:ln>
            <a:noFill/>
          </a:ln>
        </p:spPr>
        <p:txBody>
          <a:bodyPr anchorCtr="0" anchor="ctr" bIns="34275" lIns="68575" spcFirstLastPara="1" rIns="68575" wrap="square" tIns="34275">
            <a:noAutofit/>
          </a:bodyPr>
          <a:lstStyle/>
          <a:p>
            <a:pPr indent="-1162050" lvl="0" marL="1162050" rtl="0" algn="l">
              <a:lnSpc>
                <a:spcPct val="100000"/>
              </a:lnSpc>
              <a:spcBef>
                <a:spcPts val="0"/>
              </a:spcBef>
              <a:spcAft>
                <a:spcPts val="0"/>
              </a:spcAft>
              <a:buClr>
                <a:srgbClr val="008000"/>
              </a:buClr>
              <a:buSzPts val="3000"/>
              <a:buNone/>
            </a:pPr>
            <a:r>
              <a:rPr lang="en-US">
                <a:solidFill>
                  <a:srgbClr val="008000"/>
                </a:solidFill>
              </a:rPr>
              <a:t>Activity: </a:t>
            </a:r>
            <a:r>
              <a:rPr lang="en-US">
                <a:solidFill>
                  <a:srgbClr val="FF0000"/>
                </a:solidFill>
              </a:rPr>
              <a:t> Classroom Active Supervision - Planning &amp; Implementation Guide</a:t>
            </a:r>
            <a:endParaRPr>
              <a:solidFill>
                <a:srgbClr val="FF0000"/>
              </a:solidFill>
            </a:endParaRPr>
          </a:p>
        </p:txBody>
      </p:sp>
      <p:sp>
        <p:nvSpPr>
          <p:cNvPr id="218" name="Google Shape;218;p48"/>
          <p:cNvSpPr txBox="1"/>
          <p:nvPr>
            <p:ph idx="1" type="body"/>
          </p:nvPr>
        </p:nvSpPr>
        <p:spPr>
          <a:xfrm>
            <a:off x="308760" y="1577455"/>
            <a:ext cx="8435400" cy="3210900"/>
          </a:xfrm>
          <a:prstGeom prst="rect">
            <a:avLst/>
          </a:prstGeom>
          <a:noFill/>
          <a:ln>
            <a:noFill/>
          </a:ln>
        </p:spPr>
        <p:txBody>
          <a:bodyPr anchorCtr="0" anchor="t" bIns="34275" lIns="68575" spcFirstLastPara="1" rIns="68575" wrap="square" tIns="34275">
            <a:normAutofit/>
          </a:bodyPr>
          <a:lstStyle/>
          <a:p>
            <a:pPr indent="-342900" lvl="0" marL="342900" marR="0" rtl="0" algn="l">
              <a:lnSpc>
                <a:spcPct val="107000"/>
              </a:lnSpc>
              <a:spcBef>
                <a:spcPts val="480"/>
              </a:spcBef>
              <a:spcAft>
                <a:spcPts val="0"/>
              </a:spcAft>
              <a:buSzPts val="2400"/>
              <a:buFont typeface="Arial"/>
              <a:buChar char="•"/>
            </a:pPr>
            <a:r>
              <a:rPr lang="en-US">
                <a:solidFill>
                  <a:schemeClr val="dk1"/>
                </a:solidFill>
              </a:rPr>
              <a:t>Read and consider the classroom scenario on the </a:t>
            </a:r>
            <a:r>
              <a:rPr b="1" lang="en-US">
                <a:solidFill>
                  <a:srgbClr val="231F20"/>
                </a:solidFill>
              </a:rPr>
              <a:t>Classroom Active Supervision - Planning &amp; Implementation Guide</a:t>
            </a:r>
            <a:endParaRPr b="1"/>
          </a:p>
          <a:p>
            <a:pPr indent="-342900" lvl="0" marL="342900" rtl="0" algn="l">
              <a:lnSpc>
                <a:spcPct val="100000"/>
              </a:lnSpc>
              <a:spcBef>
                <a:spcPts val="1650"/>
              </a:spcBef>
              <a:spcAft>
                <a:spcPts val="0"/>
              </a:spcAft>
              <a:buSzPts val="2400"/>
              <a:buFont typeface="Arial"/>
              <a:buChar char="•"/>
            </a:pPr>
            <a:r>
              <a:rPr lang="en-US">
                <a:solidFill>
                  <a:schemeClr val="dk1"/>
                </a:solidFill>
              </a:rPr>
              <a:t>Underline each Active Supervision practice and note whether it is an example of </a:t>
            </a:r>
            <a:r>
              <a:rPr b="1" i="1" lang="en-US">
                <a:solidFill>
                  <a:srgbClr val="FF0000"/>
                </a:solidFill>
              </a:rPr>
              <a:t>moving (M), scanning (S), or interacting (I).</a:t>
            </a:r>
            <a:endParaRPr b="1" i="1">
              <a:solidFill>
                <a:srgbClr val="FF0000"/>
              </a:solidFill>
            </a:endParaRPr>
          </a:p>
          <a:p>
            <a:pPr indent="-342900" lvl="0" marL="342900" rtl="0" algn="l">
              <a:lnSpc>
                <a:spcPct val="100000"/>
              </a:lnSpc>
              <a:spcBef>
                <a:spcPts val="1050"/>
              </a:spcBef>
              <a:spcAft>
                <a:spcPts val="0"/>
              </a:spcAft>
              <a:buSzPts val="2400"/>
              <a:buFont typeface="Arial"/>
              <a:buChar char="•"/>
            </a:pPr>
            <a:r>
              <a:rPr lang="en-US">
                <a:solidFill>
                  <a:schemeClr val="dk1"/>
                </a:solidFill>
              </a:rPr>
              <a:t>Be prepared to share or compare your answers.</a:t>
            </a:r>
            <a:endParaRPr/>
          </a:p>
          <a:p>
            <a:pPr indent="0" lvl="0" marL="0" rtl="0" algn="l">
              <a:lnSpc>
                <a:spcPct val="100000"/>
              </a:lnSpc>
              <a:spcBef>
                <a:spcPts val="1050"/>
              </a:spcBef>
              <a:spcAft>
                <a:spcPts val="0"/>
              </a:spcAft>
              <a:buSzPts val="2100"/>
              <a:buNone/>
            </a:pPr>
            <a:r>
              <a:t/>
            </a:r>
            <a:endParaRPr sz="2100"/>
          </a:p>
        </p:txBody>
      </p:sp>
      <p:sp>
        <p:nvSpPr>
          <p:cNvPr descr="Image of a star, indicating a handout is associated with this slide." id="219" name="Google Shape;219;p48"/>
          <p:cNvSpPr/>
          <p:nvPr/>
        </p:nvSpPr>
        <p:spPr>
          <a:xfrm>
            <a:off x="8066975" y="3507998"/>
            <a:ext cx="951300" cy="875400"/>
          </a:xfrm>
          <a:prstGeom prst="star5">
            <a:avLst>
              <a:gd fmla="val 19098" name="adj"/>
              <a:gd fmla="val 105146" name="hf"/>
              <a:gd fmla="val 110557" name="vf"/>
            </a:avLst>
          </a:prstGeom>
          <a:solidFill>
            <a:srgbClr val="00B050"/>
          </a:solidFill>
          <a:ln cap="flat" cmpd="sng" w="9525">
            <a:solidFill>
              <a:srgbClr val="000000"/>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351217ec194_0_0"/>
          <p:cNvSpPr txBox="1"/>
          <p:nvPr>
            <p:ph type="title"/>
          </p:nvPr>
        </p:nvSpPr>
        <p:spPr>
          <a:xfrm>
            <a:off x="114050" y="133450"/>
            <a:ext cx="8918400" cy="858900"/>
          </a:xfrm>
          <a:prstGeom prst="rect">
            <a:avLst/>
          </a:prstGeom>
          <a:noFill/>
          <a:ln>
            <a:noFill/>
          </a:ln>
        </p:spPr>
        <p:txBody>
          <a:bodyPr anchorCtr="0" anchor="ctr" bIns="68575" lIns="68575" spcFirstLastPara="1" rIns="68575" wrap="square" tIns="68575">
            <a:noAutofit/>
          </a:bodyPr>
          <a:lstStyle/>
          <a:p>
            <a:pPr indent="-1162050" lvl="0" marL="1162050" rtl="0" algn="ctr">
              <a:lnSpc>
                <a:spcPct val="100000"/>
              </a:lnSpc>
              <a:spcBef>
                <a:spcPts val="0"/>
              </a:spcBef>
              <a:spcAft>
                <a:spcPts val="0"/>
              </a:spcAft>
              <a:buClr>
                <a:srgbClr val="008000"/>
              </a:buClr>
              <a:buSzPts val="3000"/>
              <a:buFont typeface="Arial"/>
              <a:buNone/>
            </a:pPr>
            <a:r>
              <a:rPr lang="en-US" sz="3000">
                <a:solidFill>
                  <a:srgbClr val="FF0000"/>
                </a:solidFill>
              </a:rPr>
              <a:t> Classroom Active Supervision - Planning &amp; Implementation Guide -Part 1 Scenario</a:t>
            </a:r>
            <a:endParaRPr/>
          </a:p>
        </p:txBody>
      </p:sp>
      <p:sp>
        <p:nvSpPr>
          <p:cNvPr id="225" name="Google Shape;225;g351217ec194_0_0"/>
          <p:cNvSpPr txBox="1"/>
          <p:nvPr>
            <p:ph idx="1" type="body"/>
          </p:nvPr>
        </p:nvSpPr>
        <p:spPr>
          <a:xfrm>
            <a:off x="42000" y="1250575"/>
            <a:ext cx="9060000" cy="3394500"/>
          </a:xfrm>
          <a:prstGeom prst="rect">
            <a:avLst/>
          </a:prstGeom>
          <a:noFill/>
          <a:ln>
            <a:noFill/>
          </a:ln>
        </p:spPr>
        <p:txBody>
          <a:bodyPr anchorCtr="0" anchor="t" bIns="68575" lIns="68575" spcFirstLastPara="1" rIns="68575" wrap="square" tIns="68575">
            <a:noAutofit/>
          </a:bodyPr>
          <a:lstStyle/>
          <a:p>
            <a:pPr indent="0" lvl="0" marL="0" rtl="0" algn="l">
              <a:lnSpc>
                <a:spcPct val="150000"/>
              </a:lnSpc>
              <a:spcBef>
                <a:spcPts val="0"/>
              </a:spcBef>
              <a:spcAft>
                <a:spcPts val="450"/>
              </a:spcAft>
              <a:buClr>
                <a:schemeClr val="dk1"/>
              </a:buClr>
              <a:buSzPts val="825"/>
              <a:buFont typeface="Arial"/>
              <a:buNone/>
            </a:pPr>
            <a:r>
              <a:rPr lang="en-US" sz="2100">
                <a:solidFill>
                  <a:schemeClr val="dk1"/>
                </a:solidFill>
              </a:rPr>
              <a:t>“The teacher Ms. Hailey directed the class to finish writing a paragraph by themselves.  She then moved slowly down the aisles looking from side to side quietly acknowledging the students for starting quickly.  She stood beside Enrico for a moment, as he usually does not do well with independent work and praised him for getting started.  Ms. Hailey then stopped, turned around, and watched the front half of the class.  She continued to loop around the class, checking students’ work and making compliments here and there.”</a:t>
            </a:r>
            <a:r>
              <a:rPr lang="en-US" sz="2000">
                <a:solidFill>
                  <a:schemeClr val="dk1"/>
                </a:solidFill>
              </a:rPr>
              <a:t> –(Colvin, 2009, p.46)</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descr="Green-Pencil-Icon indicating an activity" id="231" name="Google Shape;231;p49"/>
          <p:cNvPicPr preferRelativeResize="0"/>
          <p:nvPr/>
        </p:nvPicPr>
        <p:blipFill rotWithShape="1">
          <a:blip r:embed="rId3">
            <a:alphaModFix/>
          </a:blip>
          <a:srcRect b="0" l="0" r="0" t="0"/>
          <a:stretch/>
        </p:blipFill>
        <p:spPr>
          <a:xfrm flipH="1">
            <a:off x="580437" y="273013"/>
            <a:ext cx="925667" cy="925667"/>
          </a:xfrm>
          <a:prstGeom prst="rect">
            <a:avLst/>
          </a:prstGeom>
          <a:noFill/>
          <a:ln>
            <a:noFill/>
          </a:ln>
        </p:spPr>
      </p:pic>
      <p:sp>
        <p:nvSpPr>
          <p:cNvPr id="232" name="Google Shape;232;p49"/>
          <p:cNvSpPr txBox="1"/>
          <p:nvPr>
            <p:ph type="title"/>
          </p:nvPr>
        </p:nvSpPr>
        <p:spPr>
          <a:xfrm>
            <a:off x="1506100" y="136475"/>
            <a:ext cx="7742400" cy="925800"/>
          </a:xfrm>
          <a:prstGeom prst="rect">
            <a:avLst/>
          </a:prstGeom>
          <a:noFill/>
          <a:ln>
            <a:noFill/>
          </a:ln>
        </p:spPr>
        <p:txBody>
          <a:bodyPr anchorCtr="0" anchor="ctr" bIns="34275" lIns="68575" spcFirstLastPara="1" rIns="68575" wrap="square" tIns="34275">
            <a:noAutofit/>
          </a:bodyPr>
          <a:lstStyle/>
          <a:p>
            <a:pPr indent="-1162050" lvl="0" marL="1162050" rtl="0" algn="l">
              <a:lnSpc>
                <a:spcPct val="100000"/>
              </a:lnSpc>
              <a:spcBef>
                <a:spcPts val="0"/>
              </a:spcBef>
              <a:spcAft>
                <a:spcPts val="0"/>
              </a:spcAft>
              <a:buClr>
                <a:srgbClr val="008000"/>
              </a:buClr>
              <a:buSzPts val="3000"/>
              <a:buNone/>
            </a:pPr>
            <a:r>
              <a:rPr lang="en-US">
                <a:solidFill>
                  <a:srgbClr val="008000"/>
                </a:solidFill>
              </a:rPr>
              <a:t>Activity: </a:t>
            </a:r>
            <a:r>
              <a:rPr lang="en-US">
                <a:solidFill>
                  <a:srgbClr val="FF0000"/>
                </a:solidFill>
              </a:rPr>
              <a:t> Classroom Active Supervision  Planning &amp; Implementation  Guide</a:t>
            </a:r>
            <a:endParaRPr sz="3600"/>
          </a:p>
        </p:txBody>
      </p:sp>
      <p:sp>
        <p:nvSpPr>
          <p:cNvPr id="233" name="Google Shape;233;p49"/>
          <p:cNvSpPr txBox="1"/>
          <p:nvPr>
            <p:ph idx="1" type="body"/>
          </p:nvPr>
        </p:nvSpPr>
        <p:spPr>
          <a:xfrm>
            <a:off x="97650" y="1198675"/>
            <a:ext cx="8948700" cy="3506700"/>
          </a:xfrm>
          <a:prstGeom prst="rect">
            <a:avLst/>
          </a:prstGeom>
          <a:noFill/>
          <a:ln>
            <a:noFill/>
          </a:ln>
        </p:spPr>
        <p:txBody>
          <a:bodyPr anchorCtr="0" anchor="t" bIns="34275" lIns="68575" spcFirstLastPara="1" rIns="68575" wrap="square" tIns="34275">
            <a:normAutofit fontScale="55000" lnSpcReduction="20000"/>
          </a:bodyPr>
          <a:lstStyle/>
          <a:p>
            <a:pPr indent="0" lvl="0" marL="0" rtl="0" algn="l">
              <a:lnSpc>
                <a:spcPct val="150000"/>
              </a:lnSpc>
              <a:spcBef>
                <a:spcPts val="0"/>
              </a:spcBef>
              <a:spcAft>
                <a:spcPts val="0"/>
              </a:spcAft>
              <a:buSzPct val="50530"/>
              <a:buNone/>
            </a:pPr>
            <a:r>
              <a:rPr i="1" lang="en-US" sz="4156"/>
              <a:t>The teacher, Ms. Hailey, directed the class to finish writing a paragraph by themselves. She then </a:t>
            </a:r>
            <a:r>
              <a:rPr i="1" lang="en-US" sz="4156" u="sng">
                <a:highlight>
                  <a:srgbClr val="FFF123"/>
                </a:highlight>
              </a:rPr>
              <a:t>moved slowly down the aisles</a:t>
            </a:r>
            <a:r>
              <a:rPr i="1" lang="en-US" sz="4156">
                <a:highlight>
                  <a:srgbClr val="FFF123"/>
                </a:highlight>
              </a:rPr>
              <a:t>(M)</a:t>
            </a:r>
            <a:r>
              <a:rPr i="1" lang="en-US" sz="4156"/>
              <a:t> </a:t>
            </a:r>
            <a:r>
              <a:rPr i="1" lang="en-US" sz="4156" u="sng">
                <a:highlight>
                  <a:srgbClr val="00FF00"/>
                </a:highlight>
              </a:rPr>
              <a:t>looking from side to side </a:t>
            </a:r>
            <a:r>
              <a:rPr i="1" lang="en-US" sz="4156">
                <a:highlight>
                  <a:srgbClr val="00FF00"/>
                </a:highlight>
              </a:rPr>
              <a:t>(S)</a:t>
            </a:r>
            <a:r>
              <a:rPr i="1" lang="en-US" sz="4156"/>
              <a:t> quietly </a:t>
            </a:r>
            <a:r>
              <a:rPr i="1" lang="en-US" sz="4156" u="sng">
                <a:highlight>
                  <a:srgbClr val="00FFFF"/>
                </a:highlight>
              </a:rPr>
              <a:t>acknowledging </a:t>
            </a:r>
            <a:r>
              <a:rPr i="1" lang="en-US" sz="4156">
                <a:highlight>
                  <a:srgbClr val="00FFFF"/>
                </a:highlight>
              </a:rPr>
              <a:t>(I )</a:t>
            </a:r>
            <a:r>
              <a:rPr i="1" lang="en-US" sz="4156"/>
              <a:t> the students for starting quickly. She </a:t>
            </a:r>
            <a:r>
              <a:rPr i="1" lang="en-US" sz="4156" u="sng">
                <a:highlight>
                  <a:srgbClr val="FFF123"/>
                </a:highlight>
              </a:rPr>
              <a:t>stood beside </a:t>
            </a:r>
            <a:r>
              <a:rPr i="1" lang="en-US" sz="4156">
                <a:highlight>
                  <a:srgbClr val="FFF123"/>
                </a:highlight>
              </a:rPr>
              <a:t>(M) </a:t>
            </a:r>
            <a:r>
              <a:rPr i="1" lang="en-US" sz="4156"/>
              <a:t>Enrico for a moment, as he usually does not do well with independent work, and </a:t>
            </a:r>
            <a:r>
              <a:rPr i="1" lang="en-US" sz="4156" u="sng">
                <a:highlight>
                  <a:srgbClr val="00FFFF"/>
                </a:highlight>
              </a:rPr>
              <a:t>praised him</a:t>
            </a:r>
            <a:r>
              <a:rPr i="1" lang="en-US" sz="4156">
                <a:highlight>
                  <a:srgbClr val="00FFFF"/>
                </a:highlight>
              </a:rPr>
              <a:t> (I) </a:t>
            </a:r>
            <a:r>
              <a:rPr i="1" lang="en-US" sz="4156"/>
              <a:t>for getting started. Ms. Hailey then stopped, turned around, and </a:t>
            </a:r>
            <a:r>
              <a:rPr i="1" lang="en-US" sz="4156" u="sng">
                <a:highlight>
                  <a:srgbClr val="00FF00"/>
                </a:highlight>
              </a:rPr>
              <a:t>watched</a:t>
            </a:r>
            <a:r>
              <a:rPr i="1" lang="en-US" sz="4156">
                <a:highlight>
                  <a:srgbClr val="00FF00"/>
                </a:highlight>
              </a:rPr>
              <a:t> (S)</a:t>
            </a:r>
            <a:r>
              <a:rPr i="1" lang="en-US" sz="4156"/>
              <a:t> the front half of the class. She continued to </a:t>
            </a:r>
            <a:r>
              <a:rPr i="1" lang="en-US" sz="4156" u="sng">
                <a:highlight>
                  <a:srgbClr val="FFF123"/>
                </a:highlight>
              </a:rPr>
              <a:t>loop</a:t>
            </a:r>
            <a:r>
              <a:rPr i="1" lang="en-US" sz="4156">
                <a:highlight>
                  <a:srgbClr val="FFF123"/>
                </a:highlight>
              </a:rPr>
              <a:t> (M) </a:t>
            </a:r>
            <a:r>
              <a:rPr i="1" lang="en-US" sz="4156"/>
              <a:t>around the class, checking the students’ work, and </a:t>
            </a:r>
            <a:r>
              <a:rPr i="1" lang="en-US" sz="4156" u="sng">
                <a:highlight>
                  <a:srgbClr val="00FFFF"/>
                </a:highlight>
              </a:rPr>
              <a:t>making compliments </a:t>
            </a:r>
            <a:r>
              <a:rPr lang="en-US" sz="4156">
                <a:highlight>
                  <a:srgbClr val="00FFFF"/>
                </a:highlight>
              </a:rPr>
              <a:t>(I) </a:t>
            </a:r>
            <a:r>
              <a:rPr i="1" lang="en-US" sz="4156"/>
              <a:t>here and there.</a:t>
            </a:r>
            <a:r>
              <a:rPr lang="en-US" sz="4156"/>
              <a:t> </a:t>
            </a:r>
            <a:endParaRPr sz="4156"/>
          </a:p>
          <a:p>
            <a:pPr indent="0" lvl="0" marL="0" rtl="0" algn="l">
              <a:lnSpc>
                <a:spcPct val="150000"/>
              </a:lnSpc>
              <a:spcBef>
                <a:spcPts val="0"/>
              </a:spcBef>
              <a:spcAft>
                <a:spcPts val="0"/>
              </a:spcAft>
              <a:buSzPct val="69512"/>
              <a:buNone/>
            </a:pPr>
            <a:r>
              <a:rPr lang="en-US" sz="2050"/>
              <a:t>(Colvin)</a:t>
            </a:r>
            <a:endParaRPr sz="2050"/>
          </a:p>
          <a:p>
            <a:pPr indent="0" lvl="0" marL="0" rtl="0" algn="l">
              <a:lnSpc>
                <a:spcPct val="100000"/>
              </a:lnSpc>
              <a:spcBef>
                <a:spcPts val="1050"/>
              </a:spcBef>
              <a:spcAft>
                <a:spcPts val="0"/>
              </a:spcAft>
              <a:buSzPct val="100000"/>
              <a:buNone/>
            </a:pPr>
            <a:r>
              <a:t/>
            </a:r>
            <a:endParaRPr sz="21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50"/>
          <p:cNvSpPr txBox="1"/>
          <p:nvPr>
            <p:ph type="title"/>
          </p:nvPr>
        </p:nvSpPr>
        <p:spPr>
          <a:xfrm>
            <a:off x="1485900" y="205978"/>
            <a:ext cx="6172200" cy="8574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78571"/>
              <a:buFont typeface="Calibri"/>
              <a:buNone/>
            </a:pPr>
            <a:r>
              <a:rPr b="1" lang="en-US" sz="4200"/>
              <a:t>Move</a:t>
            </a:r>
            <a:endParaRPr b="1" sz="4200"/>
          </a:p>
          <a:p>
            <a:pPr indent="0" lvl="0" marL="0" marR="0" rtl="0" algn="ctr">
              <a:lnSpc>
                <a:spcPct val="100000"/>
              </a:lnSpc>
              <a:spcBef>
                <a:spcPts val="0"/>
              </a:spcBef>
              <a:spcAft>
                <a:spcPts val="0"/>
              </a:spcAft>
              <a:buClr>
                <a:schemeClr val="dk1"/>
              </a:buClr>
              <a:buSzPct val="124528"/>
              <a:buFont typeface="Calibri"/>
              <a:buNone/>
            </a:pPr>
            <a:r>
              <a:rPr b="1" lang="en-US" sz="2650"/>
              <a:t>What it is</a:t>
            </a:r>
            <a:endParaRPr b="1" sz="2650"/>
          </a:p>
        </p:txBody>
      </p:sp>
      <p:sp>
        <p:nvSpPr>
          <p:cNvPr id="240" name="Google Shape;240;p50"/>
          <p:cNvSpPr txBox="1"/>
          <p:nvPr>
            <p:ph idx="1" type="body"/>
          </p:nvPr>
        </p:nvSpPr>
        <p:spPr>
          <a:xfrm>
            <a:off x="348890" y="1354000"/>
            <a:ext cx="8446200" cy="3630300"/>
          </a:xfrm>
          <a:prstGeom prst="rect">
            <a:avLst/>
          </a:prstGeom>
          <a:noFill/>
          <a:ln>
            <a:noFill/>
          </a:ln>
        </p:spPr>
        <p:txBody>
          <a:bodyPr anchorCtr="0" anchor="t" bIns="34275" lIns="68575" spcFirstLastPara="1" rIns="68575" wrap="square" tIns="34275">
            <a:normAutofit fontScale="92500" lnSpcReduction="10000"/>
          </a:bodyPr>
          <a:lstStyle/>
          <a:p>
            <a:pPr indent="0" lvl="0" marL="0" rtl="0" algn="l">
              <a:lnSpc>
                <a:spcPct val="100000"/>
              </a:lnSpc>
              <a:spcBef>
                <a:spcPts val="0"/>
              </a:spcBef>
              <a:spcAft>
                <a:spcPts val="0"/>
              </a:spcAft>
              <a:buSzPct val="100000"/>
              <a:buNone/>
            </a:pPr>
            <a:r>
              <a:rPr lang="en-US" sz="2400"/>
              <a:t>When supervising work or activities, circulate among students.</a:t>
            </a:r>
            <a:endParaRPr sz="2400"/>
          </a:p>
          <a:p>
            <a:pPr indent="-234315" lvl="0" marL="350044" rtl="0" algn="l">
              <a:lnSpc>
                <a:spcPct val="150000"/>
              </a:lnSpc>
              <a:spcBef>
                <a:spcPts val="408"/>
              </a:spcBef>
              <a:spcAft>
                <a:spcPts val="0"/>
              </a:spcAft>
              <a:buSzPct val="100000"/>
              <a:buChar char="•"/>
            </a:pPr>
            <a:r>
              <a:rPr lang="en-US" sz="2400"/>
              <a:t>Continuously move.</a:t>
            </a:r>
            <a:endParaRPr sz="2400"/>
          </a:p>
          <a:p>
            <a:pPr indent="-234315" lvl="0" marL="350044" rtl="0" algn="l">
              <a:lnSpc>
                <a:spcPct val="150000"/>
              </a:lnSpc>
              <a:spcBef>
                <a:spcPts val="408"/>
              </a:spcBef>
              <a:spcAft>
                <a:spcPts val="0"/>
              </a:spcAft>
              <a:buSzPct val="100000"/>
              <a:buChar char="•"/>
            </a:pPr>
            <a:r>
              <a:rPr lang="en-US"/>
              <a:t>Avoid staying overly long in any location</a:t>
            </a:r>
            <a:endParaRPr/>
          </a:p>
          <a:p>
            <a:pPr indent="-234315" lvl="0" marL="350044" rtl="0" algn="l">
              <a:lnSpc>
                <a:spcPct val="150000"/>
              </a:lnSpc>
              <a:spcBef>
                <a:spcPts val="408"/>
              </a:spcBef>
              <a:spcAft>
                <a:spcPts val="0"/>
              </a:spcAft>
              <a:buSzPct val="100000"/>
              <a:buChar char="•"/>
            </a:pPr>
            <a:r>
              <a:rPr lang="en-US" sz="2400"/>
              <a:t>Maintain frequent proximity with </a:t>
            </a:r>
            <a:r>
              <a:rPr i="1" lang="en-US" sz="2400"/>
              <a:t>all </a:t>
            </a:r>
            <a:r>
              <a:rPr lang="en-US" sz="2400"/>
              <a:t>students.</a:t>
            </a:r>
            <a:endParaRPr sz="2400"/>
          </a:p>
          <a:p>
            <a:pPr indent="-234315" lvl="0" marL="350044" rtl="0" algn="l">
              <a:lnSpc>
                <a:spcPct val="150000"/>
              </a:lnSpc>
              <a:spcBef>
                <a:spcPts val="408"/>
              </a:spcBef>
              <a:spcAft>
                <a:spcPts val="0"/>
              </a:spcAft>
              <a:buSzPct val="100000"/>
              <a:buChar char="•"/>
            </a:pPr>
            <a:r>
              <a:rPr lang="en-US" sz="2400"/>
              <a:t>Random or unpredictable.</a:t>
            </a:r>
            <a:endParaRPr sz="2400"/>
          </a:p>
          <a:p>
            <a:pPr indent="-234315" lvl="0" marL="350044" rtl="0" algn="l">
              <a:lnSpc>
                <a:spcPct val="150000"/>
              </a:lnSpc>
              <a:spcBef>
                <a:spcPts val="408"/>
              </a:spcBef>
              <a:spcAft>
                <a:spcPts val="0"/>
              </a:spcAft>
              <a:buSzPct val="100000"/>
              <a:buChar char="•"/>
            </a:pPr>
            <a:r>
              <a:rPr lang="en-US"/>
              <a:t>Frequent proximity to students with challenging behavior classroom “hot spots.”</a:t>
            </a:r>
            <a:endParaRPr/>
          </a:p>
          <a:p>
            <a:pPr indent="-127635" lvl="0" marL="257175" rtl="0" algn="l">
              <a:lnSpc>
                <a:spcPct val="150000"/>
              </a:lnSpc>
              <a:spcBef>
                <a:spcPts val="408"/>
              </a:spcBef>
              <a:spcAft>
                <a:spcPts val="0"/>
              </a:spcAft>
              <a:buSzPct val="100000"/>
              <a:buNone/>
            </a:pPr>
            <a:r>
              <a:t/>
            </a:r>
            <a:endParaRPr sz="2400"/>
          </a:p>
          <a:p>
            <a:pPr indent="-127635" lvl="0" marL="257175" rtl="0" algn="l">
              <a:lnSpc>
                <a:spcPct val="100000"/>
              </a:lnSpc>
              <a:spcBef>
                <a:spcPts val="408"/>
              </a:spcBef>
              <a:spcAft>
                <a:spcPts val="0"/>
              </a:spcAft>
              <a:buSzPct val="100000"/>
              <a:buNone/>
            </a:pPr>
            <a:r>
              <a:t/>
            </a:r>
            <a:endParaRPr sz="2400"/>
          </a:p>
          <a:p>
            <a:pPr indent="-100964" lvl="1" marL="557213" rtl="0" algn="l">
              <a:lnSpc>
                <a:spcPct val="100000"/>
              </a:lnSpc>
              <a:spcBef>
                <a:spcPts val="357"/>
              </a:spcBef>
              <a:spcAft>
                <a:spcPts val="0"/>
              </a:spcAft>
              <a:buSzPct val="100000"/>
              <a:buNone/>
            </a:pPr>
            <a:r>
              <a:t/>
            </a:r>
            <a:endParaRPr sz="21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5" name="Shape 245"/>
        <p:cNvGrpSpPr/>
        <p:nvPr/>
      </p:nvGrpSpPr>
      <p:grpSpPr>
        <a:xfrm>
          <a:off x="0" y="0"/>
          <a:ext cx="0" cy="0"/>
          <a:chOff x="0" y="0"/>
          <a:chExt cx="0" cy="0"/>
        </a:xfrm>
      </p:grpSpPr>
      <p:sp>
        <p:nvSpPr>
          <p:cNvPr id="246" name="Google Shape;246;g3c4e663b090_0_5"/>
          <p:cNvSpPr txBox="1"/>
          <p:nvPr>
            <p:ph type="title"/>
          </p:nvPr>
        </p:nvSpPr>
        <p:spPr>
          <a:xfrm>
            <a:off x="1372975" y="242160"/>
            <a:ext cx="6172200" cy="8574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78571"/>
              <a:buFont typeface="Calibri"/>
              <a:buNone/>
            </a:pPr>
            <a:r>
              <a:rPr b="1" lang="en-US" sz="4200"/>
              <a:t>Move</a:t>
            </a:r>
            <a:endParaRPr b="1" sz="4200"/>
          </a:p>
          <a:p>
            <a:pPr indent="0" lvl="0" marL="0" marR="0" rtl="0" algn="ctr">
              <a:lnSpc>
                <a:spcPct val="100000"/>
              </a:lnSpc>
              <a:spcBef>
                <a:spcPts val="0"/>
              </a:spcBef>
              <a:spcAft>
                <a:spcPts val="0"/>
              </a:spcAft>
              <a:buClr>
                <a:schemeClr val="dk1"/>
              </a:buClr>
              <a:buSzPct val="124528"/>
              <a:buFont typeface="Calibri"/>
              <a:buNone/>
            </a:pPr>
            <a:r>
              <a:rPr b="1" lang="en-US" sz="2650"/>
              <a:t>What it does</a:t>
            </a:r>
            <a:endParaRPr b="1" sz="2650"/>
          </a:p>
        </p:txBody>
      </p:sp>
      <p:sp>
        <p:nvSpPr>
          <p:cNvPr id="247" name="Google Shape;247;g3c4e663b090_0_5"/>
          <p:cNvSpPr txBox="1"/>
          <p:nvPr>
            <p:ph idx="1" type="body"/>
          </p:nvPr>
        </p:nvSpPr>
        <p:spPr>
          <a:xfrm>
            <a:off x="158700" y="1273900"/>
            <a:ext cx="8826600" cy="3630300"/>
          </a:xfrm>
          <a:prstGeom prst="rect">
            <a:avLst/>
          </a:prstGeom>
          <a:noFill/>
          <a:ln>
            <a:noFill/>
          </a:ln>
        </p:spPr>
        <p:txBody>
          <a:bodyPr anchorCtr="0" anchor="t" bIns="34275" lIns="68575" spcFirstLastPara="1" rIns="68575" wrap="square" tIns="34275">
            <a:noAutofit/>
          </a:bodyPr>
          <a:lstStyle/>
          <a:p>
            <a:pPr indent="-323850" lvl="0" marL="342900" rtl="0" algn="l">
              <a:lnSpc>
                <a:spcPct val="100000"/>
              </a:lnSpc>
              <a:spcBef>
                <a:spcPts val="480"/>
              </a:spcBef>
              <a:spcAft>
                <a:spcPts val="0"/>
              </a:spcAft>
              <a:buSzPts val="2400"/>
              <a:buChar char="•"/>
            </a:pPr>
            <a:r>
              <a:rPr lang="en-US"/>
              <a:t>Close proximity discourages unexpected behavior.</a:t>
            </a:r>
            <a:endParaRPr/>
          </a:p>
          <a:p>
            <a:pPr indent="-323850" lvl="0" marL="342900" rtl="0" algn="l">
              <a:lnSpc>
                <a:spcPct val="100000"/>
              </a:lnSpc>
              <a:spcBef>
                <a:spcPts val="480"/>
              </a:spcBef>
              <a:spcAft>
                <a:spcPts val="0"/>
              </a:spcAft>
              <a:buSzPts val="2400"/>
              <a:buChar char="•"/>
            </a:pPr>
            <a:r>
              <a:rPr lang="en-US"/>
              <a:t>Proximity shows interest in students.</a:t>
            </a:r>
            <a:endParaRPr/>
          </a:p>
          <a:p>
            <a:pPr indent="-323850" lvl="0" marL="342900" rtl="0" algn="l">
              <a:lnSpc>
                <a:spcPct val="100000"/>
              </a:lnSpc>
              <a:spcBef>
                <a:spcPts val="480"/>
              </a:spcBef>
              <a:spcAft>
                <a:spcPts val="0"/>
              </a:spcAft>
              <a:buSzPts val="2400"/>
              <a:buChar char="•"/>
            </a:pPr>
            <a:r>
              <a:rPr lang="en-US"/>
              <a:t>Enables discrete academic and behavior error correction.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3fa2248baf5_0_305"/>
          <p:cNvSpPr txBox="1"/>
          <p:nvPr>
            <p:ph type="title"/>
          </p:nvPr>
        </p:nvSpPr>
        <p:spPr>
          <a:xfrm>
            <a:off x="1481557" y="184714"/>
            <a:ext cx="7363500" cy="6945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1" lang="en-US" sz="3800"/>
              <a:t>Move</a:t>
            </a:r>
            <a:endParaRPr b="1" sz="3800"/>
          </a:p>
          <a:p>
            <a:pPr indent="0" lvl="0" marL="0" rtl="0" algn="ctr">
              <a:lnSpc>
                <a:spcPct val="100000"/>
              </a:lnSpc>
              <a:spcBef>
                <a:spcPts val="0"/>
              </a:spcBef>
              <a:spcAft>
                <a:spcPts val="0"/>
              </a:spcAft>
              <a:buSzPts val="3300"/>
              <a:buNone/>
            </a:pPr>
            <a:r>
              <a:rPr b="1" lang="en-US"/>
              <a:t>Application</a:t>
            </a:r>
            <a:endParaRPr b="1"/>
          </a:p>
        </p:txBody>
      </p:sp>
      <p:sp>
        <p:nvSpPr>
          <p:cNvPr id="253" name="Google Shape;253;g3fa2248baf5_0_305"/>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220663" lvl="1" marL="557213" rtl="0" algn="l">
              <a:lnSpc>
                <a:spcPct val="100000"/>
              </a:lnSpc>
              <a:spcBef>
                <a:spcPts val="389"/>
              </a:spcBef>
              <a:spcAft>
                <a:spcPts val="0"/>
              </a:spcAft>
              <a:buSzPts val="2200"/>
              <a:buChar char="•"/>
            </a:pPr>
            <a:r>
              <a:rPr b="1" lang="en-US" sz="2200"/>
              <a:t>Whole group instruction </a:t>
            </a:r>
            <a:r>
              <a:rPr lang="en-US" sz="2200"/>
              <a:t>– when the teacher is working with all students</a:t>
            </a:r>
            <a:endParaRPr sz="2200"/>
          </a:p>
          <a:p>
            <a:pPr indent="-220663" lvl="1" marL="557213" rtl="0" algn="l">
              <a:lnSpc>
                <a:spcPct val="100000"/>
              </a:lnSpc>
              <a:spcBef>
                <a:spcPts val="389"/>
              </a:spcBef>
              <a:spcAft>
                <a:spcPts val="0"/>
              </a:spcAft>
              <a:buSzPts val="2200"/>
              <a:buChar char="•"/>
            </a:pPr>
            <a:r>
              <a:rPr b="1" lang="en-US" sz="2200"/>
              <a:t>Small group instruction </a:t>
            </a:r>
            <a:r>
              <a:rPr lang="en-US" sz="2200"/>
              <a:t>– when the teacher is working with a group, but monitoring all students</a:t>
            </a:r>
            <a:endParaRPr sz="2200"/>
          </a:p>
          <a:p>
            <a:pPr indent="-220663" lvl="1" marL="557213" rtl="0" algn="l">
              <a:lnSpc>
                <a:spcPct val="100000"/>
              </a:lnSpc>
              <a:spcBef>
                <a:spcPts val="389"/>
              </a:spcBef>
              <a:spcAft>
                <a:spcPts val="0"/>
              </a:spcAft>
              <a:buSzPts val="2200"/>
              <a:buChar char="•"/>
            </a:pPr>
            <a:r>
              <a:rPr b="1" lang="en-US" sz="2200"/>
              <a:t>Individual instruction </a:t>
            </a:r>
            <a:r>
              <a:rPr lang="en-US" sz="2200"/>
              <a:t>– when the teacher is working with a single student, but monitoring all students</a:t>
            </a:r>
            <a:endParaRPr sz="2200"/>
          </a:p>
          <a:p>
            <a:pPr indent="-220663" lvl="1" marL="557213" rtl="0" algn="l">
              <a:lnSpc>
                <a:spcPct val="100000"/>
              </a:lnSpc>
              <a:spcBef>
                <a:spcPts val="389"/>
              </a:spcBef>
              <a:spcAft>
                <a:spcPts val="0"/>
              </a:spcAft>
              <a:buSzPts val="2200"/>
              <a:buChar char="•"/>
            </a:pPr>
            <a:r>
              <a:rPr b="1" lang="en-US" sz="2200"/>
              <a:t>Transitions / Classroom Arrival &amp; Dismissal </a:t>
            </a:r>
            <a:r>
              <a:rPr lang="en-US" sz="2200"/>
              <a:t>–when students are moving between instructional modes, and/or in or out of the classroom.</a:t>
            </a:r>
            <a:endParaRPr sz="2200"/>
          </a:p>
          <a:p>
            <a:pPr indent="0" lvl="0" marL="0" rtl="0" algn="l">
              <a:lnSpc>
                <a:spcPct val="100000"/>
              </a:lnSpc>
              <a:spcBef>
                <a:spcPts val="480"/>
              </a:spcBef>
              <a:spcAft>
                <a:spcPts val="0"/>
              </a:spcAft>
              <a:buSzPts val="2400"/>
              <a:buNone/>
            </a:pPr>
            <a:r>
              <a:t/>
            </a:r>
            <a:endParaRPr/>
          </a:p>
        </p:txBody>
      </p:sp>
      <p:sp>
        <p:nvSpPr>
          <p:cNvPr descr="Image of a star, indicating a handout is associated with this slide." id="254" name="Google Shape;254;g3fa2248baf5_0_305"/>
          <p:cNvSpPr/>
          <p:nvPr/>
        </p:nvSpPr>
        <p:spPr>
          <a:xfrm>
            <a:off x="8192700" y="3719248"/>
            <a:ext cx="951300" cy="875400"/>
          </a:xfrm>
          <a:prstGeom prst="star5">
            <a:avLst>
              <a:gd fmla="val 19098" name="adj"/>
              <a:gd fmla="val 105146" name="hf"/>
              <a:gd fmla="val 110557" name="vf"/>
            </a:avLst>
          </a:prstGeom>
          <a:solidFill>
            <a:srgbClr val="00B050"/>
          </a:solidFill>
          <a:ln cap="flat" cmpd="sng" w="9525">
            <a:solidFill>
              <a:srgbClr val="000000"/>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54"/>
          <p:cNvSpPr txBox="1"/>
          <p:nvPr>
            <p:ph type="title"/>
          </p:nvPr>
        </p:nvSpPr>
        <p:spPr>
          <a:xfrm>
            <a:off x="1485900" y="205978"/>
            <a:ext cx="6172200" cy="8574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78571"/>
              <a:buFont typeface="Calibri"/>
              <a:buNone/>
            </a:pPr>
            <a:r>
              <a:rPr b="1" lang="en-US" sz="4200"/>
              <a:t>Scan</a:t>
            </a:r>
            <a:endParaRPr b="1" sz="4200"/>
          </a:p>
          <a:p>
            <a:pPr indent="0" lvl="0" marL="0" marR="0" rtl="0" algn="ctr">
              <a:lnSpc>
                <a:spcPct val="100000"/>
              </a:lnSpc>
              <a:spcBef>
                <a:spcPts val="0"/>
              </a:spcBef>
              <a:spcAft>
                <a:spcPts val="0"/>
              </a:spcAft>
              <a:buClr>
                <a:schemeClr val="dk1"/>
              </a:buClr>
              <a:buSzPct val="124528"/>
              <a:buFont typeface="Calibri"/>
              <a:buNone/>
            </a:pPr>
            <a:r>
              <a:rPr b="1" lang="en-US" sz="2650"/>
              <a:t>What it is</a:t>
            </a:r>
            <a:endParaRPr b="1" sz="2650">
              <a:highlight>
                <a:srgbClr val="00FF00"/>
              </a:highlight>
            </a:endParaRPr>
          </a:p>
        </p:txBody>
      </p:sp>
      <p:sp>
        <p:nvSpPr>
          <p:cNvPr id="261" name="Google Shape;261;p54"/>
          <p:cNvSpPr txBox="1"/>
          <p:nvPr>
            <p:ph idx="1" type="body"/>
          </p:nvPr>
        </p:nvSpPr>
        <p:spPr>
          <a:xfrm>
            <a:off x="325315" y="1513200"/>
            <a:ext cx="8602500" cy="36303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480"/>
              </a:spcBef>
              <a:spcAft>
                <a:spcPts val="0"/>
              </a:spcAft>
              <a:buSzPts val="2220"/>
              <a:buNone/>
            </a:pPr>
            <a:r>
              <a:rPr lang="en-US" sz="2800"/>
              <a:t>Continuously scan the instructional area:</a:t>
            </a:r>
            <a:endParaRPr sz="2800"/>
          </a:p>
          <a:p>
            <a:pPr indent="-323850" lvl="0" marL="342900" rtl="0" algn="l">
              <a:lnSpc>
                <a:spcPct val="100000"/>
              </a:lnSpc>
              <a:spcBef>
                <a:spcPts val="480"/>
              </a:spcBef>
              <a:spcAft>
                <a:spcPts val="0"/>
              </a:spcAft>
              <a:buSzPts val="2400"/>
              <a:buChar char="●"/>
            </a:pPr>
            <a:r>
              <a:rPr lang="en-US"/>
              <a:t>Make eye contact (when culturally appropriate) with students.</a:t>
            </a:r>
            <a:endParaRPr/>
          </a:p>
          <a:p>
            <a:pPr indent="-323850" lvl="0" marL="342900" rtl="0" algn="l">
              <a:lnSpc>
                <a:spcPct val="100000"/>
              </a:lnSpc>
              <a:spcBef>
                <a:spcPts val="480"/>
              </a:spcBef>
              <a:spcAft>
                <a:spcPts val="0"/>
              </a:spcAft>
              <a:buSzPts val="2400"/>
              <a:buChar char="●"/>
            </a:pPr>
            <a:r>
              <a:rPr lang="en-US"/>
              <a:t>Scan all areas of the instructional area.</a:t>
            </a:r>
            <a:endParaRPr/>
          </a:p>
          <a:p>
            <a:pPr indent="-323850" lvl="0" marL="342900" rtl="0" algn="l">
              <a:lnSpc>
                <a:spcPct val="100000"/>
              </a:lnSpc>
              <a:spcBef>
                <a:spcPts val="480"/>
              </a:spcBef>
              <a:spcAft>
                <a:spcPts val="0"/>
              </a:spcAft>
              <a:buSzPts val="2400"/>
              <a:buChar char="●"/>
            </a:pPr>
            <a:r>
              <a:rPr lang="en-US"/>
              <a:t>When interacting with an individual student or small group, position yourself so you can still see all students. </a:t>
            </a:r>
            <a:endParaRPr/>
          </a:p>
          <a:p>
            <a:pPr indent="-304800" lvl="1" marL="685800" rtl="0" algn="l">
              <a:lnSpc>
                <a:spcPct val="100000"/>
              </a:lnSpc>
              <a:spcBef>
                <a:spcPts val="420"/>
              </a:spcBef>
              <a:spcAft>
                <a:spcPts val="0"/>
              </a:spcAft>
              <a:buSzPts val="2100"/>
              <a:buChar char="○"/>
            </a:pPr>
            <a:r>
              <a:rPr lang="en-US"/>
              <a:t>Continue to frequently scan the room.</a:t>
            </a:r>
            <a:endParaRPr/>
          </a:p>
          <a:p>
            <a:pPr indent="0" lvl="0" marL="0" rtl="0" algn="l">
              <a:lnSpc>
                <a:spcPct val="100000"/>
              </a:lnSpc>
              <a:spcBef>
                <a:spcPts val="480"/>
              </a:spcBef>
              <a:spcAft>
                <a:spcPts val="0"/>
              </a:spcAft>
              <a:buSzPts val="2220"/>
              <a:buNone/>
            </a:pPr>
            <a:r>
              <a:t/>
            </a:r>
            <a:endParaRPr/>
          </a:p>
          <a:p>
            <a:pPr indent="0" lvl="0" marL="0" rtl="0" algn="l">
              <a:lnSpc>
                <a:spcPct val="100000"/>
              </a:lnSpc>
              <a:spcBef>
                <a:spcPts val="480"/>
              </a:spcBef>
              <a:spcAft>
                <a:spcPts val="0"/>
              </a:spcAft>
              <a:buSzPts val="2220"/>
              <a:buNone/>
            </a:pPr>
            <a:r>
              <a:t/>
            </a:r>
            <a:endParaRPr/>
          </a:p>
          <a:p>
            <a:pPr indent="0" lvl="1" marL="0" rtl="0" algn="l">
              <a:lnSpc>
                <a:spcPct val="100000"/>
              </a:lnSpc>
              <a:spcBef>
                <a:spcPts val="420"/>
              </a:spcBef>
              <a:spcAft>
                <a:spcPts val="0"/>
              </a:spcAft>
              <a:buSzPts val="1943"/>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fa2e700347_0_29"/>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1" lang="en-US" sz="3800"/>
              <a:t>Scan</a:t>
            </a:r>
            <a:endParaRPr b="1" sz="3800"/>
          </a:p>
          <a:p>
            <a:pPr indent="0" lvl="0" marL="0" rtl="0" algn="ctr">
              <a:lnSpc>
                <a:spcPct val="100000"/>
              </a:lnSpc>
              <a:spcBef>
                <a:spcPts val="0"/>
              </a:spcBef>
              <a:spcAft>
                <a:spcPts val="0"/>
              </a:spcAft>
              <a:buSzPts val="3300"/>
              <a:buNone/>
            </a:pPr>
            <a:r>
              <a:rPr b="1" lang="en-US" sz="2400"/>
              <a:t>What it does</a:t>
            </a:r>
            <a:endParaRPr b="1" sz="2400"/>
          </a:p>
        </p:txBody>
      </p:sp>
      <p:sp>
        <p:nvSpPr>
          <p:cNvPr id="267" name="Google Shape;267;g3fa2e700347_0_29"/>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381000" lvl="0" marL="457200" rtl="0" algn="l">
              <a:lnSpc>
                <a:spcPct val="100000"/>
              </a:lnSpc>
              <a:spcBef>
                <a:spcPts val="480"/>
              </a:spcBef>
              <a:spcAft>
                <a:spcPts val="0"/>
              </a:spcAft>
              <a:buSzPts val="2400"/>
              <a:buChar char="•"/>
            </a:pPr>
            <a:r>
              <a:rPr lang="en-US"/>
              <a:t>Students see you see them.</a:t>
            </a:r>
            <a:endParaRPr/>
          </a:p>
          <a:p>
            <a:pPr indent="-381000" lvl="0" marL="457200" rtl="0" algn="l">
              <a:lnSpc>
                <a:spcPct val="100000"/>
              </a:lnSpc>
              <a:spcBef>
                <a:spcPts val="0"/>
              </a:spcBef>
              <a:spcAft>
                <a:spcPts val="0"/>
              </a:spcAft>
              <a:buSzPts val="2400"/>
              <a:buChar char="•"/>
            </a:pPr>
            <a:r>
              <a:rPr lang="en-US"/>
              <a:t>Catch kids being good.</a:t>
            </a:r>
            <a:endParaRPr/>
          </a:p>
          <a:p>
            <a:pPr indent="-381000" lvl="0" marL="457200" rtl="0" algn="l">
              <a:lnSpc>
                <a:spcPct val="100000"/>
              </a:lnSpc>
              <a:spcBef>
                <a:spcPts val="0"/>
              </a:spcBef>
              <a:spcAft>
                <a:spcPts val="0"/>
              </a:spcAft>
              <a:buSzPts val="2400"/>
              <a:buChar char="•"/>
            </a:pPr>
            <a:r>
              <a:rPr lang="en-US"/>
              <a:t>Spot off-task or unexpected behavior before it escalates.</a:t>
            </a:r>
            <a:endParaRPr/>
          </a:p>
          <a:p>
            <a:pPr indent="-381000" lvl="0" marL="457200" rtl="0" algn="l">
              <a:lnSpc>
                <a:spcPct val="100000"/>
              </a:lnSpc>
              <a:spcBef>
                <a:spcPts val="0"/>
              </a:spcBef>
              <a:spcAft>
                <a:spcPts val="0"/>
              </a:spcAft>
              <a:buSzPts val="2400"/>
              <a:buChar char="•"/>
            </a:pPr>
            <a:r>
              <a:rPr lang="en-US"/>
              <a:t>Spot unsafe situations.</a:t>
            </a:r>
            <a:endParaRPr/>
          </a:p>
          <a:p>
            <a:pPr indent="-381000" lvl="0" marL="457200" rtl="0" algn="l">
              <a:lnSpc>
                <a:spcPct val="100000"/>
              </a:lnSpc>
              <a:spcBef>
                <a:spcPts val="0"/>
              </a:spcBef>
              <a:spcAft>
                <a:spcPts val="0"/>
              </a:spcAft>
              <a:buSzPts val="2400"/>
              <a:buChar char="•"/>
            </a:pPr>
            <a:r>
              <a:rPr lang="en-US"/>
              <a:t>Spot students who need help.</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fa2e700347_0_23"/>
          <p:cNvSpPr txBox="1"/>
          <p:nvPr>
            <p:ph type="title"/>
          </p:nvPr>
        </p:nvSpPr>
        <p:spPr>
          <a:xfrm>
            <a:off x="1471882" y="368764"/>
            <a:ext cx="7363500" cy="6945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1" lang="en-US" sz="3800"/>
              <a:t>Scan</a:t>
            </a:r>
            <a:endParaRPr b="1" sz="3800"/>
          </a:p>
          <a:p>
            <a:pPr indent="0" lvl="0" marL="0" rtl="0" algn="ctr">
              <a:lnSpc>
                <a:spcPct val="100000"/>
              </a:lnSpc>
              <a:spcBef>
                <a:spcPts val="0"/>
              </a:spcBef>
              <a:spcAft>
                <a:spcPts val="0"/>
              </a:spcAft>
              <a:buSzPts val="3300"/>
              <a:buNone/>
            </a:pPr>
            <a:r>
              <a:rPr b="1" lang="en-US" sz="2400"/>
              <a:t>Application</a:t>
            </a:r>
            <a:endParaRPr b="1" sz="2400"/>
          </a:p>
        </p:txBody>
      </p:sp>
      <p:sp>
        <p:nvSpPr>
          <p:cNvPr id="273" name="Google Shape;273;g3fa2e700347_0_23"/>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220663" lvl="1" marL="557213" rtl="0" algn="l">
              <a:lnSpc>
                <a:spcPct val="100000"/>
              </a:lnSpc>
              <a:spcBef>
                <a:spcPts val="389"/>
              </a:spcBef>
              <a:spcAft>
                <a:spcPts val="0"/>
              </a:spcAft>
              <a:buSzPts val="2200"/>
              <a:buChar char="•"/>
            </a:pPr>
            <a:r>
              <a:rPr b="1" lang="en-US" sz="2200"/>
              <a:t>Whole group instruction </a:t>
            </a:r>
            <a:r>
              <a:rPr lang="en-US" sz="2200"/>
              <a:t>– when the teacher is working with all students</a:t>
            </a:r>
            <a:endParaRPr sz="2200"/>
          </a:p>
          <a:p>
            <a:pPr indent="-220663" lvl="1" marL="557213" rtl="0" algn="l">
              <a:lnSpc>
                <a:spcPct val="100000"/>
              </a:lnSpc>
              <a:spcBef>
                <a:spcPts val="389"/>
              </a:spcBef>
              <a:spcAft>
                <a:spcPts val="0"/>
              </a:spcAft>
              <a:buSzPts val="2200"/>
              <a:buChar char="•"/>
            </a:pPr>
            <a:r>
              <a:rPr b="1" lang="en-US" sz="2200"/>
              <a:t>Small group instruction </a:t>
            </a:r>
            <a:r>
              <a:rPr lang="en-US" sz="2200"/>
              <a:t>– when the teacher is working with a group, but monitoring all students</a:t>
            </a:r>
            <a:endParaRPr sz="2200"/>
          </a:p>
          <a:p>
            <a:pPr indent="-220663" lvl="1" marL="557213" rtl="0" algn="l">
              <a:lnSpc>
                <a:spcPct val="100000"/>
              </a:lnSpc>
              <a:spcBef>
                <a:spcPts val="389"/>
              </a:spcBef>
              <a:spcAft>
                <a:spcPts val="0"/>
              </a:spcAft>
              <a:buSzPts val="2200"/>
              <a:buChar char="•"/>
            </a:pPr>
            <a:r>
              <a:rPr b="1" lang="en-US" sz="2200"/>
              <a:t>Individual instruction </a:t>
            </a:r>
            <a:r>
              <a:rPr lang="en-US" sz="2200"/>
              <a:t>– when the teacher is working with a single student, but monitoring all students</a:t>
            </a:r>
            <a:endParaRPr sz="2200"/>
          </a:p>
          <a:p>
            <a:pPr indent="-220663" lvl="1" marL="557213" rtl="0" algn="l">
              <a:lnSpc>
                <a:spcPct val="100000"/>
              </a:lnSpc>
              <a:spcBef>
                <a:spcPts val="389"/>
              </a:spcBef>
              <a:spcAft>
                <a:spcPts val="0"/>
              </a:spcAft>
              <a:buSzPts val="2200"/>
              <a:buChar char="•"/>
            </a:pPr>
            <a:r>
              <a:rPr b="1" lang="en-US" sz="2200"/>
              <a:t>Transitions / Classroom Arrival &amp; Dismissal </a:t>
            </a:r>
            <a:r>
              <a:rPr lang="en-US" sz="2200"/>
              <a:t>–when students are moving between instructional modes, and/or in or out of the classroom.</a:t>
            </a:r>
            <a:endParaRPr sz="2200"/>
          </a:p>
          <a:p>
            <a:pPr indent="0" lvl="0" marL="0" rtl="0" algn="l">
              <a:lnSpc>
                <a:spcPct val="100000"/>
              </a:lnSpc>
              <a:spcBef>
                <a:spcPts val="480"/>
              </a:spcBef>
              <a:spcAft>
                <a:spcPts val="0"/>
              </a:spcAft>
              <a:buSzPts val="2400"/>
              <a:buNone/>
            </a:pPr>
            <a:r>
              <a:t/>
            </a:r>
            <a:endParaRPr/>
          </a:p>
        </p:txBody>
      </p:sp>
      <p:sp>
        <p:nvSpPr>
          <p:cNvPr descr="Image of a star, indicating a handout is associated with this slide." id="274" name="Google Shape;274;g3fa2e700347_0_23"/>
          <p:cNvSpPr/>
          <p:nvPr/>
        </p:nvSpPr>
        <p:spPr>
          <a:xfrm>
            <a:off x="8192700" y="3719248"/>
            <a:ext cx="951300" cy="875400"/>
          </a:xfrm>
          <a:prstGeom prst="star5">
            <a:avLst>
              <a:gd fmla="val 19098" name="adj"/>
              <a:gd fmla="val 105146" name="hf"/>
              <a:gd fmla="val 110557" name="vf"/>
            </a:avLst>
          </a:prstGeom>
          <a:solidFill>
            <a:srgbClr val="00B050"/>
          </a:solidFill>
          <a:ln cap="flat" cmpd="sng" w="9525">
            <a:solidFill>
              <a:srgbClr val="000000"/>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58"/>
          <p:cNvSpPr txBox="1"/>
          <p:nvPr>
            <p:ph type="title"/>
          </p:nvPr>
        </p:nvSpPr>
        <p:spPr>
          <a:xfrm>
            <a:off x="1485900" y="205978"/>
            <a:ext cx="6172200" cy="8574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78571"/>
              <a:buFont typeface="Calibri"/>
              <a:buNone/>
            </a:pPr>
            <a:r>
              <a:rPr b="1" lang="en-US" sz="4200"/>
              <a:t>Interact</a:t>
            </a:r>
            <a:endParaRPr sz="4200"/>
          </a:p>
          <a:p>
            <a:pPr indent="0" lvl="0" marL="0" marR="0" rtl="0" algn="ctr">
              <a:lnSpc>
                <a:spcPct val="100000"/>
              </a:lnSpc>
              <a:spcBef>
                <a:spcPts val="0"/>
              </a:spcBef>
              <a:spcAft>
                <a:spcPts val="0"/>
              </a:spcAft>
              <a:buClr>
                <a:schemeClr val="dk1"/>
              </a:buClr>
              <a:buSzPct val="124528"/>
              <a:buFont typeface="Calibri"/>
              <a:buNone/>
            </a:pPr>
            <a:r>
              <a:rPr lang="en-US" sz="2650"/>
              <a:t>What it is</a:t>
            </a:r>
            <a:endParaRPr sz="2650"/>
          </a:p>
        </p:txBody>
      </p:sp>
      <p:sp>
        <p:nvSpPr>
          <p:cNvPr id="281" name="Google Shape;281;p58"/>
          <p:cNvSpPr txBox="1"/>
          <p:nvPr>
            <p:ph idx="1" type="body"/>
          </p:nvPr>
        </p:nvSpPr>
        <p:spPr>
          <a:xfrm>
            <a:off x="387342" y="1316401"/>
            <a:ext cx="8482200" cy="3394500"/>
          </a:xfrm>
          <a:prstGeom prst="rect">
            <a:avLst/>
          </a:prstGeom>
          <a:noFill/>
          <a:ln>
            <a:noFill/>
          </a:ln>
        </p:spPr>
        <p:txBody>
          <a:bodyPr anchorCtr="0" anchor="t" bIns="34275" lIns="68575" spcFirstLastPara="1" rIns="68575" wrap="square" tIns="34275">
            <a:normAutofit/>
          </a:bodyPr>
          <a:lstStyle/>
          <a:p>
            <a:pPr indent="-257175" lvl="0" marL="257175" rtl="0" algn="l">
              <a:lnSpc>
                <a:spcPct val="100000"/>
              </a:lnSpc>
              <a:spcBef>
                <a:spcPts val="0"/>
              </a:spcBef>
              <a:spcAft>
                <a:spcPts val="0"/>
              </a:spcAft>
              <a:buSzPts val="2400"/>
              <a:buChar char="•"/>
            </a:pPr>
            <a:r>
              <a:rPr lang="en-US" sz="2400"/>
              <a:t>Proximity, signals and non-verbal cues</a:t>
            </a:r>
            <a:endParaRPr sz="2400"/>
          </a:p>
          <a:p>
            <a:pPr indent="-257175" lvl="0" marL="257175" rtl="0" algn="l">
              <a:lnSpc>
                <a:spcPct val="100000"/>
              </a:lnSpc>
              <a:spcBef>
                <a:spcPts val="480"/>
              </a:spcBef>
              <a:spcAft>
                <a:spcPts val="0"/>
              </a:spcAft>
              <a:buSzPts val="2400"/>
              <a:buChar char="•"/>
            </a:pPr>
            <a:r>
              <a:rPr lang="en-US" sz="2400"/>
              <a:t>Pre-correction</a:t>
            </a:r>
            <a:endParaRPr sz="2400"/>
          </a:p>
          <a:p>
            <a:pPr indent="-257175" lvl="0" marL="257175" rtl="0" algn="l">
              <a:lnSpc>
                <a:spcPct val="100000"/>
              </a:lnSpc>
              <a:spcBef>
                <a:spcPts val="480"/>
              </a:spcBef>
              <a:spcAft>
                <a:spcPts val="0"/>
              </a:spcAft>
              <a:buSzPts val="2400"/>
              <a:buChar char="•"/>
            </a:pPr>
            <a:r>
              <a:rPr lang="en-US" sz="2400"/>
              <a:t>Non-contingent attention</a:t>
            </a:r>
            <a:endParaRPr sz="2400"/>
          </a:p>
          <a:p>
            <a:pPr indent="-257175" lvl="0" marL="257175" rtl="0" algn="l">
              <a:lnSpc>
                <a:spcPct val="100000"/>
              </a:lnSpc>
              <a:spcBef>
                <a:spcPts val="480"/>
              </a:spcBef>
              <a:spcAft>
                <a:spcPts val="0"/>
              </a:spcAft>
              <a:buSzPts val="2400"/>
              <a:buChar char="•"/>
            </a:pPr>
            <a:r>
              <a:rPr lang="en-US" sz="2400"/>
              <a:t>Specific positive feedback</a:t>
            </a:r>
            <a:endParaRPr sz="2400"/>
          </a:p>
          <a:p>
            <a:pPr indent="-257175" lvl="0" marL="257175" rtl="0" algn="l">
              <a:lnSpc>
                <a:spcPct val="100000"/>
              </a:lnSpc>
              <a:spcBef>
                <a:spcPts val="480"/>
              </a:spcBef>
              <a:spcAft>
                <a:spcPts val="0"/>
              </a:spcAft>
              <a:buSzPts val="2400"/>
              <a:buChar char="•"/>
            </a:pPr>
            <a:r>
              <a:rPr lang="en-US" sz="2400"/>
              <a:t>The continuum of responses to address unexpected behavior</a:t>
            </a:r>
            <a:endParaRPr sz="2400"/>
          </a:p>
          <a:p>
            <a:pPr indent="-323850" lvl="0" marL="342900" rtl="0" algn="l">
              <a:lnSpc>
                <a:spcPct val="100000"/>
              </a:lnSpc>
              <a:spcBef>
                <a:spcPts val="480"/>
              </a:spcBef>
              <a:spcAft>
                <a:spcPts val="0"/>
              </a:spcAft>
              <a:buSzPts val="2400"/>
              <a:buChar char="•"/>
            </a:pPr>
            <a:r>
              <a:rPr lang="en-US"/>
              <a:t>L</a:t>
            </a:r>
            <a:r>
              <a:rPr lang="en-US"/>
              <a:t>istening, eye contact (when culturally appropriate), smiles, pleasant voice tone, and use of student’s name.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8"/>
          <p:cNvSpPr txBox="1"/>
          <p:nvPr>
            <p:ph type="title"/>
          </p:nvPr>
        </p:nvSpPr>
        <p:spPr>
          <a:xfrm>
            <a:off x="349494" y="106553"/>
            <a:ext cx="8445000" cy="8574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77749"/>
              <a:buFont typeface="Calibri"/>
              <a:buNone/>
            </a:pPr>
            <a:r>
              <a:rPr b="1" lang="en-US" sz="4244"/>
              <a:t>Interact</a:t>
            </a:r>
            <a:endParaRPr b="1" sz="4244"/>
          </a:p>
          <a:p>
            <a:pPr indent="0" lvl="0" marL="0" marR="0" rtl="0" algn="ctr">
              <a:lnSpc>
                <a:spcPct val="100000"/>
              </a:lnSpc>
              <a:spcBef>
                <a:spcPts val="0"/>
              </a:spcBef>
              <a:spcAft>
                <a:spcPts val="0"/>
              </a:spcAft>
              <a:buClr>
                <a:schemeClr val="dk1"/>
              </a:buClr>
              <a:buSzPct val="124528"/>
              <a:buFont typeface="Calibri"/>
              <a:buNone/>
            </a:pPr>
            <a:r>
              <a:rPr b="1" lang="en-US" sz="2650"/>
              <a:t>What it does</a:t>
            </a:r>
            <a:endParaRPr b="1" sz="2650"/>
          </a:p>
        </p:txBody>
      </p:sp>
      <p:sp>
        <p:nvSpPr>
          <p:cNvPr id="288" name="Google Shape;288;p18"/>
          <p:cNvSpPr txBox="1"/>
          <p:nvPr>
            <p:ph idx="1" type="body"/>
          </p:nvPr>
        </p:nvSpPr>
        <p:spPr>
          <a:xfrm>
            <a:off x="112200" y="1182600"/>
            <a:ext cx="9031800" cy="39609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480"/>
              </a:spcBef>
              <a:spcAft>
                <a:spcPts val="0"/>
              </a:spcAft>
              <a:buSzPts val="2400"/>
              <a:buNone/>
            </a:pPr>
            <a:r>
              <a:rPr lang="en-US"/>
              <a:t>While moving and scanning you should also frequently interact with students. Interacting…</a:t>
            </a:r>
            <a:endParaRPr/>
          </a:p>
          <a:p>
            <a:pPr indent="-323850" lvl="0" marL="342900" rtl="0" algn="l">
              <a:lnSpc>
                <a:spcPct val="100000"/>
              </a:lnSpc>
              <a:spcBef>
                <a:spcPts val="480"/>
              </a:spcBef>
              <a:spcAft>
                <a:spcPts val="0"/>
              </a:spcAft>
              <a:buSzPts val="2400"/>
              <a:buChar char="•"/>
            </a:pPr>
            <a:r>
              <a:rPr lang="en-US"/>
              <a:t>Communicates care, trust, and respect, and helps build relationships.</a:t>
            </a:r>
            <a:endParaRPr/>
          </a:p>
          <a:p>
            <a:pPr indent="-323850" lvl="0" marL="342900" rtl="0" algn="l">
              <a:lnSpc>
                <a:spcPct val="100000"/>
              </a:lnSpc>
              <a:spcBef>
                <a:spcPts val="480"/>
              </a:spcBef>
              <a:spcAft>
                <a:spcPts val="0"/>
              </a:spcAft>
              <a:buSzPts val="2400"/>
              <a:buChar char="•"/>
            </a:pPr>
            <a:r>
              <a:rPr lang="en-US"/>
              <a:t>Creates positive climate and increases likelihood of accepting correction if needed.</a:t>
            </a:r>
            <a:endParaRPr/>
          </a:p>
          <a:p>
            <a:pPr indent="-323850" lvl="0" marL="342900" rtl="0" algn="l">
              <a:lnSpc>
                <a:spcPct val="100000"/>
              </a:lnSpc>
              <a:spcBef>
                <a:spcPts val="480"/>
              </a:spcBef>
              <a:spcAft>
                <a:spcPts val="0"/>
              </a:spcAft>
              <a:buSzPts val="2400"/>
              <a:buChar char="•"/>
            </a:pPr>
            <a:r>
              <a:rPr lang="en-US"/>
              <a:t>Provides students with performance feedback.</a:t>
            </a:r>
            <a:endParaRPr/>
          </a:p>
          <a:p>
            <a:pPr indent="-323850" lvl="0" marL="342900" rtl="0" algn="l">
              <a:lnSpc>
                <a:spcPct val="100000"/>
              </a:lnSpc>
              <a:spcBef>
                <a:spcPts val="480"/>
              </a:spcBef>
              <a:spcAft>
                <a:spcPts val="0"/>
              </a:spcAft>
              <a:buSzPts val="2400"/>
              <a:buChar char="•"/>
            </a:pPr>
            <a:r>
              <a:rPr lang="en-US"/>
              <a:t>Reinforces expected behavior.</a:t>
            </a:r>
            <a:endParaRPr/>
          </a:p>
          <a:p>
            <a:pPr indent="-323850" lvl="0" marL="342900" rtl="0" algn="l">
              <a:lnSpc>
                <a:spcPct val="100000"/>
              </a:lnSpc>
              <a:spcBef>
                <a:spcPts val="480"/>
              </a:spcBef>
              <a:spcAft>
                <a:spcPts val="0"/>
              </a:spcAft>
              <a:buSzPts val="2400"/>
              <a:buChar char="•"/>
            </a:pPr>
            <a:r>
              <a:rPr lang="en-US"/>
              <a:t>Discourages unexpected or off task behavior.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9"/>
          <p:cNvSpPr txBox="1"/>
          <p:nvPr>
            <p:ph type="title"/>
          </p:nvPr>
        </p:nvSpPr>
        <p:spPr>
          <a:xfrm>
            <a:off x="1520332" y="242839"/>
            <a:ext cx="7363500" cy="694500"/>
          </a:xfrm>
          <a:prstGeom prst="rect">
            <a:avLst/>
          </a:prstGeom>
          <a:noFill/>
          <a:ln>
            <a:noFill/>
          </a:ln>
        </p:spPr>
        <p:txBody>
          <a:bodyPr anchorCtr="0" anchor="ctr" bIns="34275" lIns="68575" spcFirstLastPara="1" rIns="68575" wrap="square" tIns="34275">
            <a:normAutofit fontScale="90000"/>
          </a:bodyPr>
          <a:lstStyle/>
          <a:p>
            <a:pPr indent="0" lvl="0" marL="0" marR="0" rtl="0" algn="ctr">
              <a:lnSpc>
                <a:spcPct val="100000"/>
              </a:lnSpc>
              <a:spcBef>
                <a:spcPts val="0"/>
              </a:spcBef>
              <a:spcAft>
                <a:spcPts val="0"/>
              </a:spcAft>
              <a:buClr>
                <a:schemeClr val="dk1"/>
              </a:buClr>
              <a:buSzPct val="78571"/>
              <a:buFont typeface="Calibri"/>
              <a:buNone/>
            </a:pPr>
            <a:r>
              <a:rPr b="1" lang="en-US" sz="4200"/>
              <a:t>Interact</a:t>
            </a:r>
            <a:endParaRPr b="1" sz="4200"/>
          </a:p>
          <a:p>
            <a:pPr indent="0" lvl="0" marL="0" marR="0" rtl="0" algn="ctr">
              <a:lnSpc>
                <a:spcPct val="100000"/>
              </a:lnSpc>
              <a:spcBef>
                <a:spcPts val="0"/>
              </a:spcBef>
              <a:spcAft>
                <a:spcPts val="0"/>
              </a:spcAft>
              <a:buClr>
                <a:schemeClr val="dk1"/>
              </a:buClr>
              <a:buSzPct val="124528"/>
              <a:buFont typeface="Calibri"/>
              <a:buNone/>
            </a:pPr>
            <a:r>
              <a:rPr b="1" lang="en-US" sz="2650"/>
              <a:t>Application</a:t>
            </a:r>
            <a:endParaRPr b="1" sz="2650"/>
          </a:p>
        </p:txBody>
      </p:sp>
      <p:sp>
        <p:nvSpPr>
          <p:cNvPr id="295" name="Google Shape;295;p59"/>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rmAutofit/>
          </a:bodyPr>
          <a:lstStyle/>
          <a:p>
            <a:pPr indent="-220663" lvl="1" marL="557213" rtl="0" algn="l">
              <a:lnSpc>
                <a:spcPct val="100000"/>
              </a:lnSpc>
              <a:spcBef>
                <a:spcPts val="389"/>
              </a:spcBef>
              <a:spcAft>
                <a:spcPts val="0"/>
              </a:spcAft>
              <a:buSzPts val="2200"/>
              <a:buChar char="•"/>
            </a:pPr>
            <a:r>
              <a:rPr b="1" i="1" lang="en-US" sz="2200"/>
              <a:t>Whole group instruction </a:t>
            </a:r>
            <a:r>
              <a:rPr i="1" lang="en-US" sz="2200"/>
              <a:t>– when the teacher is working with all students</a:t>
            </a:r>
            <a:endParaRPr i="1" sz="2200"/>
          </a:p>
          <a:p>
            <a:pPr indent="-220663" lvl="1" marL="557213" rtl="0" algn="l">
              <a:lnSpc>
                <a:spcPct val="100000"/>
              </a:lnSpc>
              <a:spcBef>
                <a:spcPts val="389"/>
              </a:spcBef>
              <a:spcAft>
                <a:spcPts val="0"/>
              </a:spcAft>
              <a:buSzPts val="2200"/>
              <a:buChar char="•"/>
            </a:pPr>
            <a:r>
              <a:rPr b="1" i="1" lang="en-US" sz="2200"/>
              <a:t>Small group instruction </a:t>
            </a:r>
            <a:r>
              <a:rPr i="1" lang="en-US" sz="2200"/>
              <a:t>– when the teacher is working with a group, but monitoring all students</a:t>
            </a:r>
            <a:endParaRPr i="1" sz="2200"/>
          </a:p>
          <a:p>
            <a:pPr indent="-220663" lvl="1" marL="557213" rtl="0" algn="l">
              <a:lnSpc>
                <a:spcPct val="100000"/>
              </a:lnSpc>
              <a:spcBef>
                <a:spcPts val="389"/>
              </a:spcBef>
              <a:spcAft>
                <a:spcPts val="0"/>
              </a:spcAft>
              <a:buSzPts val="2200"/>
              <a:buChar char="•"/>
            </a:pPr>
            <a:r>
              <a:rPr b="1" i="1" lang="en-US" sz="2200"/>
              <a:t>Individual instruction </a:t>
            </a:r>
            <a:r>
              <a:rPr i="1" lang="en-US" sz="2200"/>
              <a:t>– when the teacher is working with a single student, but monitoring all students</a:t>
            </a:r>
            <a:endParaRPr i="1" sz="2200"/>
          </a:p>
          <a:p>
            <a:pPr indent="-220663" lvl="1" marL="557213" rtl="0" algn="l">
              <a:lnSpc>
                <a:spcPct val="100000"/>
              </a:lnSpc>
              <a:spcBef>
                <a:spcPts val="389"/>
              </a:spcBef>
              <a:spcAft>
                <a:spcPts val="0"/>
              </a:spcAft>
              <a:buSzPts val="2200"/>
              <a:buChar char="•"/>
            </a:pPr>
            <a:r>
              <a:rPr b="1" i="1" lang="en-US" sz="2200"/>
              <a:t>Transitions / Classroom Arrival &amp; Dismissal </a:t>
            </a:r>
            <a:r>
              <a:rPr i="1" lang="en-US" sz="2200"/>
              <a:t>–when students are moving between instructional modes, and/or in or out of the classroom.</a:t>
            </a:r>
            <a:endParaRPr sz="2400"/>
          </a:p>
        </p:txBody>
      </p:sp>
      <p:sp>
        <p:nvSpPr>
          <p:cNvPr descr="Image of a star, indicating a handout is associated with this slide." id="296" name="Google Shape;296;p59"/>
          <p:cNvSpPr/>
          <p:nvPr/>
        </p:nvSpPr>
        <p:spPr>
          <a:xfrm>
            <a:off x="8192700" y="3719248"/>
            <a:ext cx="951300" cy="875400"/>
          </a:xfrm>
          <a:prstGeom prst="star5">
            <a:avLst>
              <a:gd fmla="val 19098" name="adj"/>
              <a:gd fmla="val 105146" name="hf"/>
              <a:gd fmla="val 110557" name="vf"/>
            </a:avLst>
          </a:prstGeom>
          <a:solidFill>
            <a:srgbClr val="00B050"/>
          </a:solidFill>
          <a:ln cap="flat" cmpd="sng" w="9525">
            <a:solidFill>
              <a:srgbClr val="000000"/>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3fa2248baf5_0_55"/>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1" lang="en-US" sz="3800"/>
              <a:t>Class Arrangement</a:t>
            </a:r>
            <a:endParaRPr sz="3800"/>
          </a:p>
          <a:p>
            <a:pPr indent="0" lvl="0" marL="0" rtl="0" algn="ctr">
              <a:lnSpc>
                <a:spcPct val="100000"/>
              </a:lnSpc>
              <a:spcBef>
                <a:spcPts val="0"/>
              </a:spcBef>
              <a:spcAft>
                <a:spcPts val="0"/>
              </a:spcAft>
              <a:buSzPts val="3300"/>
              <a:buNone/>
            </a:pPr>
            <a:r>
              <a:rPr lang="en-US" sz="2400"/>
              <a:t>What it does</a:t>
            </a:r>
            <a:endParaRPr sz="2400"/>
          </a:p>
        </p:txBody>
      </p:sp>
      <p:sp>
        <p:nvSpPr>
          <p:cNvPr id="302" name="Google Shape;302;g3fa2248baf5_0_55"/>
          <p:cNvSpPr txBox="1"/>
          <p:nvPr>
            <p:ph idx="1" type="body"/>
          </p:nvPr>
        </p:nvSpPr>
        <p:spPr>
          <a:xfrm>
            <a:off x="457200" y="1063376"/>
            <a:ext cx="8229600" cy="3394500"/>
          </a:xfrm>
          <a:prstGeom prst="rect">
            <a:avLst/>
          </a:prstGeom>
          <a:noFill/>
          <a:ln>
            <a:noFill/>
          </a:ln>
        </p:spPr>
        <p:txBody>
          <a:bodyPr anchorCtr="0" anchor="t" bIns="68575" lIns="68575" spcFirstLastPara="1" rIns="68575" wrap="square" tIns="68575">
            <a:noAutofit/>
          </a:bodyPr>
          <a:lstStyle/>
          <a:p>
            <a:pPr indent="-381000" lvl="0" marL="457200" rtl="0" algn="l">
              <a:lnSpc>
                <a:spcPct val="100000"/>
              </a:lnSpc>
              <a:spcBef>
                <a:spcPts val="480"/>
              </a:spcBef>
              <a:spcAft>
                <a:spcPts val="0"/>
              </a:spcAft>
              <a:buSzPts val="2400"/>
              <a:buChar char="●"/>
            </a:pPr>
            <a:r>
              <a:rPr lang="en-US"/>
              <a:t>Conducive to common instructional activities.</a:t>
            </a:r>
            <a:endParaRPr/>
          </a:p>
          <a:p>
            <a:pPr indent="-381000" lvl="0" marL="457200" rtl="0" algn="l">
              <a:lnSpc>
                <a:spcPct val="100000"/>
              </a:lnSpc>
              <a:spcBef>
                <a:spcPts val="0"/>
              </a:spcBef>
              <a:spcAft>
                <a:spcPts val="0"/>
              </a:spcAft>
              <a:buSzPts val="2400"/>
              <a:buChar char="●"/>
            </a:pPr>
            <a:r>
              <a:rPr lang="en-US"/>
              <a:t>Enables you to move freely and randomly about the classroom. </a:t>
            </a:r>
            <a:endParaRPr/>
          </a:p>
          <a:p>
            <a:pPr indent="-381000" lvl="0" marL="457200" rtl="0" algn="l">
              <a:lnSpc>
                <a:spcPct val="100000"/>
              </a:lnSpc>
              <a:spcBef>
                <a:spcPts val="0"/>
              </a:spcBef>
              <a:spcAft>
                <a:spcPts val="0"/>
              </a:spcAft>
              <a:buSzPts val="2400"/>
              <a:buChar char="●"/>
            </a:pPr>
            <a:r>
              <a:rPr lang="en-US"/>
              <a:t>Enables you to frequently come in contact with any student, and therefore enables frequent interaction</a:t>
            </a:r>
            <a:endParaRPr/>
          </a:p>
          <a:p>
            <a:pPr indent="-381000" lvl="0" marL="457200" rtl="0" algn="l">
              <a:lnSpc>
                <a:spcPct val="100000"/>
              </a:lnSpc>
              <a:spcBef>
                <a:spcPts val="0"/>
              </a:spcBef>
              <a:spcAft>
                <a:spcPts val="0"/>
              </a:spcAft>
              <a:buSzPts val="2400"/>
              <a:buChar char="●"/>
            </a:pPr>
            <a:r>
              <a:rPr lang="en-US"/>
              <a:t>Provides direct sightlines to anywhere in the room.</a:t>
            </a:r>
            <a:endParaRPr/>
          </a:p>
          <a:p>
            <a:pPr indent="-361950" lvl="1" marL="914400" rtl="0" algn="l">
              <a:lnSpc>
                <a:spcPct val="100000"/>
              </a:lnSpc>
              <a:spcBef>
                <a:spcPts val="0"/>
              </a:spcBef>
              <a:spcAft>
                <a:spcPts val="0"/>
              </a:spcAft>
              <a:buSzPts val="2100"/>
              <a:buChar char="○"/>
            </a:pPr>
            <a:r>
              <a:rPr lang="en-US"/>
              <a:t>You can see every student with just a turn of your head.</a:t>
            </a:r>
            <a:endParaRPr/>
          </a:p>
          <a:p>
            <a:pPr indent="-361950" lvl="1" marL="914400" rtl="0" algn="l">
              <a:lnSpc>
                <a:spcPct val="100000"/>
              </a:lnSpc>
              <a:spcBef>
                <a:spcPts val="0"/>
              </a:spcBef>
              <a:spcAft>
                <a:spcPts val="0"/>
              </a:spcAft>
              <a:buSzPts val="2100"/>
              <a:buChar char="○"/>
            </a:pPr>
            <a:r>
              <a:rPr lang="en-US"/>
              <a:t>Students see you see them.</a:t>
            </a:r>
            <a:endParaRPr/>
          </a:p>
          <a:p>
            <a:pPr indent="-361950" lvl="1" marL="914400" rtl="0" algn="l">
              <a:lnSpc>
                <a:spcPct val="100000"/>
              </a:lnSpc>
              <a:spcBef>
                <a:spcPts val="0"/>
              </a:spcBef>
              <a:spcAft>
                <a:spcPts val="0"/>
              </a:spcAft>
              <a:buSzPts val="2100"/>
              <a:buChar char="○"/>
            </a:pPr>
            <a:r>
              <a:rPr lang="en-US"/>
              <a:t>Assess student engagement within one second.</a:t>
            </a:r>
            <a:endParaRPr/>
          </a:p>
          <a:p>
            <a:pPr indent="0" lvl="0" marL="0" rtl="0" algn="l">
              <a:lnSpc>
                <a:spcPct val="100000"/>
              </a:lnSpc>
              <a:spcBef>
                <a:spcPts val="480"/>
              </a:spcBef>
              <a:spcAft>
                <a:spcPts val="0"/>
              </a:spcAft>
              <a:buSzPts val="2400"/>
              <a:buNone/>
            </a:pPr>
            <a:r>
              <a:t/>
            </a:r>
            <a:endParaRPr/>
          </a:p>
        </p:txBody>
      </p:sp>
      <p:sp>
        <p:nvSpPr>
          <p:cNvPr id="303" name="Google Shape;303;g3fa2248baf5_0_55"/>
          <p:cNvSpPr txBox="1"/>
          <p:nvPr/>
        </p:nvSpPr>
        <p:spPr>
          <a:xfrm>
            <a:off x="2927400" y="4362375"/>
            <a:ext cx="6216600" cy="3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Terry Scott (2025) https://www.youtube.com/watch?v=xS3zGre8ORM&amp;t=5s</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fa2e700347_0_46"/>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b="1" lang="en-US" sz="3800"/>
              <a:t>Class Arrangement</a:t>
            </a:r>
            <a:endParaRPr sz="3800"/>
          </a:p>
          <a:p>
            <a:pPr indent="0" lvl="0" marL="0" rtl="0" algn="ctr">
              <a:lnSpc>
                <a:spcPct val="100000"/>
              </a:lnSpc>
              <a:spcBef>
                <a:spcPts val="0"/>
              </a:spcBef>
              <a:spcAft>
                <a:spcPts val="0"/>
              </a:spcAft>
              <a:buSzPts val="3300"/>
              <a:buNone/>
            </a:pPr>
            <a:r>
              <a:rPr lang="en-US" sz="2400"/>
              <a:t>What it is</a:t>
            </a:r>
            <a:endParaRPr sz="2400"/>
          </a:p>
        </p:txBody>
      </p:sp>
      <p:sp>
        <p:nvSpPr>
          <p:cNvPr id="309" name="Google Shape;309;g3fa2e700347_0_46"/>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381000" lvl="0" marL="457200" rtl="0" algn="l">
              <a:lnSpc>
                <a:spcPct val="100000"/>
              </a:lnSpc>
              <a:spcBef>
                <a:spcPts val="480"/>
              </a:spcBef>
              <a:spcAft>
                <a:spcPts val="0"/>
              </a:spcAft>
              <a:buSzPts val="2400"/>
              <a:buChar char="●"/>
            </a:pPr>
            <a:r>
              <a:rPr lang="en-US"/>
              <a:t>Teacher Desk (Front)</a:t>
            </a:r>
            <a:endParaRPr/>
          </a:p>
          <a:p>
            <a:pPr indent="-361950" lvl="1" marL="914400" rtl="0" algn="l">
              <a:lnSpc>
                <a:spcPct val="100000"/>
              </a:lnSpc>
              <a:spcBef>
                <a:spcPts val="0"/>
              </a:spcBef>
              <a:spcAft>
                <a:spcPts val="0"/>
              </a:spcAft>
              <a:buSzPts val="2100"/>
              <a:buChar char="○"/>
            </a:pPr>
            <a:r>
              <a:rPr lang="en-US"/>
              <a:t>Can they see you seeing them?</a:t>
            </a:r>
            <a:endParaRPr/>
          </a:p>
          <a:p>
            <a:pPr indent="-381000" lvl="0" marL="457200" rtl="0" algn="l">
              <a:lnSpc>
                <a:spcPct val="100000"/>
              </a:lnSpc>
              <a:spcBef>
                <a:spcPts val="0"/>
              </a:spcBef>
              <a:spcAft>
                <a:spcPts val="0"/>
              </a:spcAft>
              <a:buSzPts val="2400"/>
              <a:buChar char="●"/>
            </a:pPr>
            <a:r>
              <a:rPr lang="en-US"/>
              <a:t>Open Flow Arrangements</a:t>
            </a:r>
            <a:endParaRPr/>
          </a:p>
          <a:p>
            <a:pPr indent="-381000" lvl="0" marL="457200" rtl="0" algn="l">
              <a:lnSpc>
                <a:spcPct val="100000"/>
              </a:lnSpc>
              <a:spcBef>
                <a:spcPts val="0"/>
              </a:spcBef>
              <a:spcAft>
                <a:spcPts val="0"/>
              </a:spcAft>
              <a:buSzPts val="2400"/>
              <a:buChar char="●"/>
            </a:pPr>
            <a:r>
              <a:rPr lang="en-US"/>
              <a:t>Large Furniture next to walls to avoid obstructing sightlines</a:t>
            </a:r>
            <a:endParaRPr/>
          </a:p>
          <a:p>
            <a:pPr indent="0" lvl="0" marL="0" rtl="0" algn="l">
              <a:lnSpc>
                <a:spcPct val="100000"/>
              </a:lnSpc>
              <a:spcBef>
                <a:spcPts val="480"/>
              </a:spcBef>
              <a:spcAft>
                <a:spcPts val="0"/>
              </a:spcAft>
              <a:buSzPts val="2400"/>
              <a:buNone/>
            </a:pPr>
            <a:r>
              <a:t/>
            </a:r>
            <a:endParaRPr/>
          </a:p>
        </p:txBody>
      </p:sp>
      <p:sp>
        <p:nvSpPr>
          <p:cNvPr id="310" name="Google Shape;310;g3fa2e700347_0_46"/>
          <p:cNvSpPr txBox="1"/>
          <p:nvPr/>
        </p:nvSpPr>
        <p:spPr>
          <a:xfrm>
            <a:off x="3010250" y="4302025"/>
            <a:ext cx="6216600" cy="3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Terry Scott (2025) https://www.youtube.com/watch?v=xS3zGre8ORM&amp;t=5s</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fa2248baf5_0_97"/>
          <p:cNvSpPr txBox="1"/>
          <p:nvPr>
            <p:ph idx="4294967295" type="title"/>
          </p:nvPr>
        </p:nvSpPr>
        <p:spPr>
          <a:xfrm>
            <a:off x="457200" y="-857400"/>
            <a:ext cx="8229600" cy="857400"/>
          </a:xfrm>
          <a:prstGeom prst="rect">
            <a:avLst/>
          </a:prstGeom>
          <a:noFill/>
          <a:ln>
            <a:noFill/>
          </a:ln>
        </p:spPr>
        <p:txBody>
          <a:bodyPr anchorCtr="0" anchor="b"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a:t>Traditional Desk Arrangement: Rows</a:t>
            </a:r>
            <a:endParaRPr/>
          </a:p>
        </p:txBody>
      </p:sp>
      <p:sp>
        <p:nvSpPr>
          <p:cNvPr id="316" name="Google Shape;316;g3fa2248baf5_0_97"/>
          <p:cNvSpPr/>
          <p:nvPr/>
        </p:nvSpPr>
        <p:spPr>
          <a:xfrm rot="1914">
            <a:off x="557024" y="2847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17" name="Google Shape;317;g3fa2248baf5_0_97"/>
          <p:cNvSpPr/>
          <p:nvPr/>
        </p:nvSpPr>
        <p:spPr>
          <a:xfrm rot="1914">
            <a:off x="557024" y="1957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18" name="Google Shape;318;g3fa2248baf5_0_97"/>
          <p:cNvSpPr/>
          <p:nvPr/>
        </p:nvSpPr>
        <p:spPr>
          <a:xfrm rot="1914">
            <a:off x="557024" y="1066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19" name="Google Shape;319;g3fa2248baf5_0_97"/>
          <p:cNvSpPr/>
          <p:nvPr/>
        </p:nvSpPr>
        <p:spPr>
          <a:xfrm rot="1914">
            <a:off x="557024" y="176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0" name="Google Shape;320;g3fa2248baf5_0_97"/>
          <p:cNvSpPr/>
          <p:nvPr/>
        </p:nvSpPr>
        <p:spPr>
          <a:xfrm rot="1914">
            <a:off x="1953824" y="2847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1" name="Google Shape;321;g3fa2248baf5_0_97"/>
          <p:cNvSpPr/>
          <p:nvPr/>
        </p:nvSpPr>
        <p:spPr>
          <a:xfrm rot="1914">
            <a:off x="1953824" y="1957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2" name="Google Shape;322;g3fa2248baf5_0_97"/>
          <p:cNvSpPr/>
          <p:nvPr/>
        </p:nvSpPr>
        <p:spPr>
          <a:xfrm rot="1914">
            <a:off x="1953824" y="1066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3" name="Google Shape;323;g3fa2248baf5_0_97"/>
          <p:cNvSpPr/>
          <p:nvPr/>
        </p:nvSpPr>
        <p:spPr>
          <a:xfrm rot="1914">
            <a:off x="1953824" y="176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4" name="Google Shape;324;g3fa2248baf5_0_97"/>
          <p:cNvSpPr/>
          <p:nvPr/>
        </p:nvSpPr>
        <p:spPr>
          <a:xfrm rot="1914">
            <a:off x="3350624" y="2847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5" name="Google Shape;325;g3fa2248baf5_0_97"/>
          <p:cNvSpPr/>
          <p:nvPr/>
        </p:nvSpPr>
        <p:spPr>
          <a:xfrm rot="1914">
            <a:off x="3350624" y="1957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6" name="Google Shape;326;g3fa2248baf5_0_97"/>
          <p:cNvSpPr/>
          <p:nvPr/>
        </p:nvSpPr>
        <p:spPr>
          <a:xfrm rot="1914">
            <a:off x="3350624" y="1066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7" name="Google Shape;327;g3fa2248baf5_0_97"/>
          <p:cNvSpPr/>
          <p:nvPr/>
        </p:nvSpPr>
        <p:spPr>
          <a:xfrm rot="1914">
            <a:off x="3350624" y="176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8" name="Google Shape;328;g3fa2248baf5_0_97"/>
          <p:cNvSpPr/>
          <p:nvPr/>
        </p:nvSpPr>
        <p:spPr>
          <a:xfrm rot="1914">
            <a:off x="4907412" y="2847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29" name="Google Shape;329;g3fa2248baf5_0_97"/>
          <p:cNvSpPr/>
          <p:nvPr/>
        </p:nvSpPr>
        <p:spPr>
          <a:xfrm rot="1914">
            <a:off x="4907412" y="1957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0" name="Google Shape;330;g3fa2248baf5_0_97"/>
          <p:cNvSpPr/>
          <p:nvPr/>
        </p:nvSpPr>
        <p:spPr>
          <a:xfrm rot="1914">
            <a:off x="4907412" y="1066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1" name="Google Shape;331;g3fa2248baf5_0_97"/>
          <p:cNvSpPr/>
          <p:nvPr/>
        </p:nvSpPr>
        <p:spPr>
          <a:xfrm rot="1914">
            <a:off x="4907412" y="176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2" name="Google Shape;332;g3fa2248baf5_0_97"/>
          <p:cNvSpPr/>
          <p:nvPr/>
        </p:nvSpPr>
        <p:spPr>
          <a:xfrm rot="1914">
            <a:off x="6384199" y="2847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3" name="Google Shape;333;g3fa2248baf5_0_97"/>
          <p:cNvSpPr/>
          <p:nvPr/>
        </p:nvSpPr>
        <p:spPr>
          <a:xfrm rot="1914">
            <a:off x="6384199" y="1957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4" name="Google Shape;334;g3fa2248baf5_0_97"/>
          <p:cNvSpPr/>
          <p:nvPr/>
        </p:nvSpPr>
        <p:spPr>
          <a:xfrm rot="1914">
            <a:off x="6384199" y="1066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5" name="Google Shape;335;g3fa2248baf5_0_97"/>
          <p:cNvSpPr/>
          <p:nvPr/>
        </p:nvSpPr>
        <p:spPr>
          <a:xfrm rot="1914">
            <a:off x="6384199" y="176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6" name="Google Shape;336;g3fa2248baf5_0_97"/>
          <p:cNvSpPr/>
          <p:nvPr/>
        </p:nvSpPr>
        <p:spPr>
          <a:xfrm rot="1914">
            <a:off x="7742474" y="2847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7" name="Google Shape;337;g3fa2248baf5_0_97"/>
          <p:cNvSpPr/>
          <p:nvPr/>
        </p:nvSpPr>
        <p:spPr>
          <a:xfrm rot="1914">
            <a:off x="7742474" y="1957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8" name="Google Shape;338;g3fa2248baf5_0_97"/>
          <p:cNvSpPr/>
          <p:nvPr/>
        </p:nvSpPr>
        <p:spPr>
          <a:xfrm rot="1914">
            <a:off x="7742474" y="10666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39" name="Google Shape;339;g3fa2248baf5_0_97"/>
          <p:cNvSpPr/>
          <p:nvPr/>
        </p:nvSpPr>
        <p:spPr>
          <a:xfrm rot="1914">
            <a:off x="7742474" y="17610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40" name="Google Shape;340;g3fa2248baf5_0_97"/>
          <p:cNvSpPr/>
          <p:nvPr/>
        </p:nvSpPr>
        <p:spPr>
          <a:xfrm>
            <a:off x="154400" y="4478525"/>
            <a:ext cx="1939500" cy="59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Teacher Desk</a:t>
            </a:r>
            <a:endParaRPr b="0" i="0" sz="1400" u="none" cap="none" strike="noStrike">
              <a:solidFill>
                <a:srgbClr val="000000"/>
              </a:solidFill>
              <a:latin typeface="Calibri"/>
              <a:ea typeface="Calibri"/>
              <a:cs typeface="Calibri"/>
              <a:sym typeface="Calibri"/>
            </a:endParaRPr>
          </a:p>
        </p:txBody>
      </p:sp>
      <p:sp>
        <p:nvSpPr>
          <p:cNvPr id="341" name="Google Shape;341;g3fa2248baf5_0_97"/>
          <p:cNvSpPr/>
          <p:nvPr/>
        </p:nvSpPr>
        <p:spPr>
          <a:xfrm>
            <a:off x="4349475" y="3737800"/>
            <a:ext cx="676500" cy="7110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Calibri"/>
                <a:ea typeface="Calibri"/>
                <a:cs typeface="Calibri"/>
                <a:sym typeface="Calibri"/>
              </a:rPr>
              <a:t>T</a:t>
            </a:r>
            <a:endParaRPr b="0" i="0" sz="3100" u="none" cap="none" strike="noStrike">
              <a:solidFill>
                <a:schemeClr val="lt1"/>
              </a:solidFill>
              <a:latin typeface="Calibri"/>
              <a:ea typeface="Calibri"/>
              <a:cs typeface="Calibri"/>
              <a:sym typeface="Calibri"/>
            </a:endParaRPr>
          </a:p>
        </p:txBody>
      </p:sp>
      <p:cxnSp>
        <p:nvCxnSpPr>
          <p:cNvPr id="342" name="Google Shape;342;g3fa2248baf5_0_97"/>
          <p:cNvCxnSpPr/>
          <p:nvPr/>
        </p:nvCxnSpPr>
        <p:spPr>
          <a:xfrm rot="10800000">
            <a:off x="3169475" y="3885100"/>
            <a:ext cx="912300" cy="31500"/>
          </a:xfrm>
          <a:prstGeom prst="straightConnector1">
            <a:avLst/>
          </a:prstGeom>
          <a:noFill/>
          <a:ln cap="flat" cmpd="sng" w="9525">
            <a:solidFill>
              <a:schemeClr val="dk2"/>
            </a:solidFill>
            <a:prstDash val="solid"/>
            <a:round/>
            <a:headEnd len="sm" w="sm" type="none"/>
            <a:tailEnd len="med" w="med" type="triangle"/>
          </a:ln>
        </p:spPr>
      </p:cxnSp>
      <p:cxnSp>
        <p:nvCxnSpPr>
          <p:cNvPr id="343" name="Google Shape;343;g3fa2248baf5_0_97"/>
          <p:cNvCxnSpPr/>
          <p:nvPr/>
        </p:nvCxnSpPr>
        <p:spPr>
          <a:xfrm rot="10800000">
            <a:off x="1840325" y="983025"/>
            <a:ext cx="0" cy="2729100"/>
          </a:xfrm>
          <a:prstGeom prst="straightConnector1">
            <a:avLst/>
          </a:prstGeom>
          <a:noFill/>
          <a:ln cap="flat" cmpd="sng" w="9525">
            <a:solidFill>
              <a:schemeClr val="dk2"/>
            </a:solidFill>
            <a:prstDash val="solid"/>
            <a:round/>
            <a:headEnd len="sm" w="sm" type="none"/>
            <a:tailEnd len="med" w="med" type="triangle"/>
          </a:ln>
        </p:spPr>
      </p:cxnSp>
      <p:cxnSp>
        <p:nvCxnSpPr>
          <p:cNvPr id="344" name="Google Shape;344;g3fa2248baf5_0_97"/>
          <p:cNvCxnSpPr/>
          <p:nvPr/>
        </p:nvCxnSpPr>
        <p:spPr>
          <a:xfrm flipH="1" rot="10800000">
            <a:off x="5174950" y="3963875"/>
            <a:ext cx="967500" cy="47100"/>
          </a:xfrm>
          <a:prstGeom prst="straightConnector1">
            <a:avLst/>
          </a:prstGeom>
          <a:noFill/>
          <a:ln cap="flat" cmpd="sng" w="9525">
            <a:solidFill>
              <a:schemeClr val="dk2"/>
            </a:solidFill>
            <a:prstDash val="solid"/>
            <a:round/>
            <a:headEnd len="sm" w="sm" type="none"/>
            <a:tailEnd len="med" w="med" type="triangle"/>
          </a:ln>
        </p:spPr>
      </p:cxnSp>
      <p:cxnSp>
        <p:nvCxnSpPr>
          <p:cNvPr id="345" name="Google Shape;345;g3fa2248baf5_0_97"/>
          <p:cNvCxnSpPr/>
          <p:nvPr/>
        </p:nvCxnSpPr>
        <p:spPr>
          <a:xfrm flipH="1" rot="10800000">
            <a:off x="6362525" y="3908650"/>
            <a:ext cx="1164000" cy="23700"/>
          </a:xfrm>
          <a:prstGeom prst="straightConnector1">
            <a:avLst/>
          </a:prstGeom>
          <a:noFill/>
          <a:ln cap="flat" cmpd="sng" w="9525">
            <a:solidFill>
              <a:schemeClr val="dk2"/>
            </a:solidFill>
            <a:prstDash val="solid"/>
            <a:round/>
            <a:headEnd len="sm" w="sm" type="none"/>
            <a:tailEnd len="med" w="med" type="triangle"/>
          </a:ln>
        </p:spPr>
      </p:cxnSp>
      <p:cxnSp>
        <p:nvCxnSpPr>
          <p:cNvPr id="346" name="Google Shape;346;g3fa2248baf5_0_97"/>
          <p:cNvCxnSpPr/>
          <p:nvPr/>
        </p:nvCxnSpPr>
        <p:spPr>
          <a:xfrm rot="10800000">
            <a:off x="1856025" y="3877425"/>
            <a:ext cx="1124700" cy="15600"/>
          </a:xfrm>
          <a:prstGeom prst="straightConnector1">
            <a:avLst/>
          </a:prstGeom>
          <a:noFill/>
          <a:ln cap="flat" cmpd="sng" w="9525">
            <a:solidFill>
              <a:schemeClr val="dk2"/>
            </a:solidFill>
            <a:prstDash val="solid"/>
            <a:round/>
            <a:headEnd len="sm" w="sm" type="none"/>
            <a:tailEnd len="med" w="med" type="triangle"/>
          </a:ln>
        </p:spPr>
      </p:cxnSp>
      <p:cxnSp>
        <p:nvCxnSpPr>
          <p:cNvPr id="347" name="Google Shape;347;g3fa2248baf5_0_97"/>
          <p:cNvCxnSpPr/>
          <p:nvPr/>
        </p:nvCxnSpPr>
        <p:spPr>
          <a:xfrm rot="10800000">
            <a:off x="3172425" y="1066300"/>
            <a:ext cx="0" cy="2729100"/>
          </a:xfrm>
          <a:prstGeom prst="straightConnector1">
            <a:avLst/>
          </a:prstGeom>
          <a:noFill/>
          <a:ln cap="flat" cmpd="sng" w="9525">
            <a:solidFill>
              <a:schemeClr val="dk2"/>
            </a:solidFill>
            <a:prstDash val="solid"/>
            <a:round/>
            <a:headEnd len="sm" w="sm" type="none"/>
            <a:tailEnd len="med" w="med" type="triangle"/>
          </a:ln>
        </p:spPr>
      </p:cxnSp>
      <p:cxnSp>
        <p:nvCxnSpPr>
          <p:cNvPr id="348" name="Google Shape;348;g3fa2248baf5_0_97"/>
          <p:cNvCxnSpPr/>
          <p:nvPr/>
        </p:nvCxnSpPr>
        <p:spPr>
          <a:xfrm rot="10800000">
            <a:off x="4693275" y="861950"/>
            <a:ext cx="0" cy="2729100"/>
          </a:xfrm>
          <a:prstGeom prst="straightConnector1">
            <a:avLst/>
          </a:prstGeom>
          <a:noFill/>
          <a:ln cap="flat" cmpd="sng" w="9525">
            <a:solidFill>
              <a:schemeClr val="dk2"/>
            </a:solidFill>
            <a:prstDash val="solid"/>
            <a:round/>
            <a:headEnd len="sm" w="sm" type="none"/>
            <a:tailEnd len="med" w="med" type="triangle"/>
          </a:ln>
        </p:spPr>
      </p:cxnSp>
      <p:cxnSp>
        <p:nvCxnSpPr>
          <p:cNvPr id="349" name="Google Shape;349;g3fa2248baf5_0_97"/>
          <p:cNvCxnSpPr/>
          <p:nvPr/>
        </p:nvCxnSpPr>
        <p:spPr>
          <a:xfrm rot="10800000">
            <a:off x="6166950" y="1066300"/>
            <a:ext cx="0" cy="2729100"/>
          </a:xfrm>
          <a:prstGeom prst="straightConnector1">
            <a:avLst/>
          </a:prstGeom>
          <a:noFill/>
          <a:ln cap="flat" cmpd="sng" w="9525">
            <a:solidFill>
              <a:schemeClr val="dk2"/>
            </a:solidFill>
            <a:prstDash val="solid"/>
            <a:round/>
            <a:headEnd len="sm" w="sm" type="none"/>
            <a:tailEnd len="med" w="med" type="triangle"/>
          </a:ln>
        </p:spPr>
      </p:cxnSp>
      <p:cxnSp>
        <p:nvCxnSpPr>
          <p:cNvPr id="350" name="Google Shape;350;g3fa2248baf5_0_97"/>
          <p:cNvCxnSpPr/>
          <p:nvPr/>
        </p:nvCxnSpPr>
        <p:spPr>
          <a:xfrm rot="10800000">
            <a:off x="7632750" y="1066300"/>
            <a:ext cx="0" cy="2729100"/>
          </a:xfrm>
          <a:prstGeom prst="straightConnector1">
            <a:avLst/>
          </a:prstGeom>
          <a:noFill/>
          <a:ln cap="flat" cmpd="sng" w="9525">
            <a:solidFill>
              <a:schemeClr val="dk2"/>
            </a:solidFill>
            <a:prstDash val="solid"/>
            <a:round/>
            <a:headEnd len="sm" w="sm" type="none"/>
            <a:tailEnd len="med" w="med" type="triangle"/>
          </a:ln>
        </p:spPr>
      </p:cxnSp>
      <p:sp>
        <p:nvSpPr>
          <p:cNvPr id="351" name="Google Shape;351;g3fa2248baf5_0_97"/>
          <p:cNvSpPr txBox="1"/>
          <p:nvPr/>
        </p:nvSpPr>
        <p:spPr>
          <a:xfrm>
            <a:off x="6086476" y="4598825"/>
            <a:ext cx="2986086" cy="3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Adapted from Terry Scott (2019)</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3fa2248baf5_0_123"/>
          <p:cNvSpPr txBox="1"/>
          <p:nvPr>
            <p:ph idx="4294967295" type="title"/>
          </p:nvPr>
        </p:nvSpPr>
        <p:spPr>
          <a:xfrm>
            <a:off x="457200" y="-857400"/>
            <a:ext cx="8229600" cy="857400"/>
          </a:xfrm>
          <a:prstGeom prst="rect">
            <a:avLst/>
          </a:prstGeom>
          <a:noFill/>
          <a:ln>
            <a:noFill/>
          </a:ln>
        </p:spPr>
        <p:txBody>
          <a:bodyPr anchorCtr="0" anchor="b"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a:t>Pod arrangement</a:t>
            </a:r>
            <a:endParaRPr/>
          </a:p>
        </p:txBody>
      </p:sp>
      <p:sp>
        <p:nvSpPr>
          <p:cNvPr id="357" name="Google Shape;357;g3fa2248baf5_0_123"/>
          <p:cNvSpPr/>
          <p:nvPr/>
        </p:nvSpPr>
        <p:spPr>
          <a:xfrm>
            <a:off x="1861000" y="4478525"/>
            <a:ext cx="1939500" cy="59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Teacher Desk</a:t>
            </a:r>
            <a:endParaRPr b="0" i="0" sz="1400" u="none" cap="none" strike="noStrike">
              <a:solidFill>
                <a:srgbClr val="000000"/>
              </a:solidFill>
              <a:latin typeface="Calibri"/>
              <a:ea typeface="Calibri"/>
              <a:cs typeface="Calibri"/>
              <a:sym typeface="Calibri"/>
            </a:endParaRPr>
          </a:p>
        </p:txBody>
      </p:sp>
      <p:sp>
        <p:nvSpPr>
          <p:cNvPr id="358" name="Google Shape;358;g3fa2248baf5_0_123"/>
          <p:cNvSpPr/>
          <p:nvPr/>
        </p:nvSpPr>
        <p:spPr>
          <a:xfrm>
            <a:off x="3584026" y="175639"/>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59" name="Google Shape;359;g3fa2248baf5_0_123"/>
          <p:cNvSpPr/>
          <p:nvPr/>
        </p:nvSpPr>
        <p:spPr>
          <a:xfrm rot="-957">
            <a:off x="3584036" y="714330"/>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0" name="Google Shape;360;g3fa2248baf5_0_123"/>
          <p:cNvSpPr/>
          <p:nvPr/>
        </p:nvSpPr>
        <p:spPr>
          <a:xfrm rot="1914">
            <a:off x="4661599" y="71435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1" name="Google Shape;361;g3fa2248baf5_0_123"/>
          <p:cNvSpPr/>
          <p:nvPr/>
        </p:nvSpPr>
        <p:spPr>
          <a:xfrm rot="-957">
            <a:off x="4661704" y="175487"/>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2" name="Google Shape;362;g3fa2248baf5_0_123"/>
          <p:cNvSpPr/>
          <p:nvPr/>
        </p:nvSpPr>
        <p:spPr>
          <a:xfrm rot="-1562656">
            <a:off x="287862" y="1091078"/>
            <a:ext cx="1077516" cy="538557"/>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3" name="Google Shape;363;g3fa2248baf5_0_123"/>
          <p:cNvSpPr/>
          <p:nvPr/>
        </p:nvSpPr>
        <p:spPr>
          <a:xfrm rot="-1562656">
            <a:off x="517737" y="1568990"/>
            <a:ext cx="1077516" cy="538557"/>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4" name="Google Shape;364;g3fa2248baf5_0_123"/>
          <p:cNvSpPr/>
          <p:nvPr/>
        </p:nvSpPr>
        <p:spPr>
          <a:xfrm rot="-1562656">
            <a:off x="1492362" y="1091078"/>
            <a:ext cx="1077516" cy="538557"/>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5" name="Google Shape;365;g3fa2248baf5_0_123"/>
          <p:cNvSpPr/>
          <p:nvPr/>
        </p:nvSpPr>
        <p:spPr>
          <a:xfrm rot="-1562656">
            <a:off x="1254662" y="612003"/>
            <a:ext cx="1077516" cy="538557"/>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6" name="Google Shape;366;g3fa2248baf5_0_123"/>
          <p:cNvSpPr/>
          <p:nvPr/>
        </p:nvSpPr>
        <p:spPr>
          <a:xfrm rot="1811046">
            <a:off x="6792880" y="715960"/>
            <a:ext cx="1077608" cy="538674"/>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7" name="Google Shape;367;g3fa2248baf5_0_123"/>
          <p:cNvSpPr/>
          <p:nvPr/>
        </p:nvSpPr>
        <p:spPr>
          <a:xfrm rot="1810219">
            <a:off x="6522037" y="1181591"/>
            <a:ext cx="1077457" cy="538674"/>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8" name="Google Shape;368;g3fa2248baf5_0_123"/>
          <p:cNvSpPr/>
          <p:nvPr/>
        </p:nvSpPr>
        <p:spPr>
          <a:xfrm rot="1813182">
            <a:off x="7453454" y="1723472"/>
            <a:ext cx="1077651" cy="538674"/>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69" name="Google Shape;369;g3fa2248baf5_0_123"/>
          <p:cNvSpPr/>
          <p:nvPr/>
        </p:nvSpPr>
        <p:spPr>
          <a:xfrm rot="1810219">
            <a:off x="7724507" y="1257660"/>
            <a:ext cx="1077457" cy="538674"/>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0" name="Google Shape;370;g3fa2248baf5_0_123"/>
          <p:cNvSpPr/>
          <p:nvPr/>
        </p:nvSpPr>
        <p:spPr>
          <a:xfrm>
            <a:off x="3484701" y="1955864"/>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1" name="Google Shape;371;g3fa2248baf5_0_123"/>
          <p:cNvSpPr/>
          <p:nvPr/>
        </p:nvSpPr>
        <p:spPr>
          <a:xfrm rot="-957">
            <a:off x="3484711" y="2494555"/>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2" name="Google Shape;372;g3fa2248baf5_0_123"/>
          <p:cNvSpPr/>
          <p:nvPr/>
        </p:nvSpPr>
        <p:spPr>
          <a:xfrm rot="1914">
            <a:off x="4562274" y="2494583"/>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3" name="Google Shape;373;g3fa2248baf5_0_123"/>
          <p:cNvSpPr/>
          <p:nvPr/>
        </p:nvSpPr>
        <p:spPr>
          <a:xfrm rot="-957">
            <a:off x="4562379" y="1955712"/>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4" name="Google Shape;374;g3fa2248baf5_0_123"/>
          <p:cNvSpPr/>
          <p:nvPr/>
        </p:nvSpPr>
        <p:spPr>
          <a:xfrm rot="-1721897">
            <a:off x="517205" y="3010145"/>
            <a:ext cx="1077682" cy="538493"/>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5" name="Google Shape;375;g3fa2248baf5_0_123"/>
          <p:cNvSpPr/>
          <p:nvPr/>
        </p:nvSpPr>
        <p:spPr>
          <a:xfrm rot="-1721897">
            <a:off x="772964" y="3490988"/>
            <a:ext cx="1077682" cy="538493"/>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6" name="Google Shape;376;g3fa2248baf5_0_123"/>
          <p:cNvSpPr/>
          <p:nvPr/>
        </p:nvSpPr>
        <p:spPr>
          <a:xfrm rot="-1721897">
            <a:off x="1720433" y="2954798"/>
            <a:ext cx="1077682" cy="538493"/>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7" name="Google Shape;377;g3fa2248baf5_0_123"/>
          <p:cNvSpPr/>
          <p:nvPr/>
        </p:nvSpPr>
        <p:spPr>
          <a:xfrm rot="-1721897">
            <a:off x="1460970" y="2487152"/>
            <a:ext cx="1077682" cy="538493"/>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8" name="Google Shape;378;g3fa2248baf5_0_123"/>
          <p:cNvSpPr/>
          <p:nvPr/>
        </p:nvSpPr>
        <p:spPr>
          <a:xfrm rot="1793478">
            <a:off x="6664597" y="2508067"/>
            <a:ext cx="1077543" cy="538511"/>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79" name="Google Shape;379;g3fa2248baf5_0_123"/>
          <p:cNvSpPr/>
          <p:nvPr/>
        </p:nvSpPr>
        <p:spPr>
          <a:xfrm rot="1792648">
            <a:off x="6396114" y="2975064"/>
            <a:ext cx="1077393" cy="538511"/>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80" name="Google Shape;380;g3fa2248baf5_0_123"/>
          <p:cNvSpPr/>
          <p:nvPr/>
        </p:nvSpPr>
        <p:spPr>
          <a:xfrm rot="1794785">
            <a:off x="7330337" y="3512071"/>
            <a:ext cx="1077432" cy="538511"/>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81" name="Google Shape;381;g3fa2248baf5_0_123"/>
          <p:cNvSpPr/>
          <p:nvPr/>
        </p:nvSpPr>
        <p:spPr>
          <a:xfrm rot="1792648">
            <a:off x="7598954" y="3045045"/>
            <a:ext cx="1077393" cy="538511"/>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82" name="Google Shape;382;g3fa2248baf5_0_123"/>
          <p:cNvSpPr/>
          <p:nvPr/>
        </p:nvSpPr>
        <p:spPr>
          <a:xfrm>
            <a:off x="4349475" y="3737800"/>
            <a:ext cx="676500" cy="7110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Calibri"/>
                <a:ea typeface="Calibri"/>
                <a:cs typeface="Calibri"/>
                <a:sym typeface="Calibri"/>
              </a:rPr>
              <a:t>T</a:t>
            </a:r>
            <a:endParaRPr b="0" i="0" sz="3100" u="none" cap="none" strike="noStrike">
              <a:solidFill>
                <a:schemeClr val="lt1"/>
              </a:solidFill>
              <a:latin typeface="Calibri"/>
              <a:ea typeface="Calibri"/>
              <a:cs typeface="Calibri"/>
              <a:sym typeface="Calibri"/>
            </a:endParaRPr>
          </a:p>
        </p:txBody>
      </p:sp>
      <p:cxnSp>
        <p:nvCxnSpPr>
          <p:cNvPr id="383" name="Google Shape;383;g3fa2248baf5_0_123"/>
          <p:cNvCxnSpPr/>
          <p:nvPr/>
        </p:nvCxnSpPr>
        <p:spPr>
          <a:xfrm rot="10800000">
            <a:off x="2697463" y="1801050"/>
            <a:ext cx="656700" cy="1369800"/>
          </a:xfrm>
          <a:prstGeom prst="straightConnector1">
            <a:avLst/>
          </a:prstGeom>
          <a:noFill/>
          <a:ln cap="flat" cmpd="sng" w="9525">
            <a:solidFill>
              <a:schemeClr val="dk2"/>
            </a:solidFill>
            <a:prstDash val="solid"/>
            <a:round/>
            <a:headEnd len="sm" w="sm" type="none"/>
            <a:tailEnd len="med" w="med" type="triangle"/>
          </a:ln>
        </p:spPr>
      </p:cxnSp>
      <p:cxnSp>
        <p:nvCxnSpPr>
          <p:cNvPr id="384" name="Google Shape;384;g3fa2248baf5_0_123"/>
          <p:cNvCxnSpPr/>
          <p:nvPr/>
        </p:nvCxnSpPr>
        <p:spPr>
          <a:xfrm rot="10800000">
            <a:off x="3400425" y="3259050"/>
            <a:ext cx="893700" cy="626100"/>
          </a:xfrm>
          <a:prstGeom prst="straightConnector1">
            <a:avLst/>
          </a:prstGeom>
          <a:noFill/>
          <a:ln cap="flat" cmpd="sng" w="9525">
            <a:solidFill>
              <a:schemeClr val="dk2"/>
            </a:solidFill>
            <a:prstDash val="solid"/>
            <a:round/>
            <a:headEnd len="sm" w="sm" type="none"/>
            <a:tailEnd len="med" w="med" type="triangle"/>
          </a:ln>
        </p:spPr>
      </p:cxnSp>
      <p:cxnSp>
        <p:nvCxnSpPr>
          <p:cNvPr id="385" name="Google Shape;385;g3fa2248baf5_0_123"/>
          <p:cNvCxnSpPr/>
          <p:nvPr/>
        </p:nvCxnSpPr>
        <p:spPr>
          <a:xfrm flipH="1" rot="10800000">
            <a:off x="4926904" y="2791924"/>
            <a:ext cx="1207500" cy="1050000"/>
          </a:xfrm>
          <a:prstGeom prst="straightConnector1">
            <a:avLst/>
          </a:prstGeom>
          <a:noFill/>
          <a:ln cap="flat" cmpd="sng" w="9525">
            <a:solidFill>
              <a:schemeClr val="dk2"/>
            </a:solidFill>
            <a:prstDash val="solid"/>
            <a:round/>
            <a:headEnd len="sm" w="sm" type="none"/>
            <a:tailEnd len="med" w="med" type="triangle"/>
          </a:ln>
        </p:spPr>
      </p:cxnSp>
      <p:cxnSp>
        <p:nvCxnSpPr>
          <p:cNvPr id="386" name="Google Shape;386;g3fa2248baf5_0_123"/>
          <p:cNvCxnSpPr/>
          <p:nvPr/>
        </p:nvCxnSpPr>
        <p:spPr>
          <a:xfrm flipH="1" rot="10800000">
            <a:off x="6150175" y="1753925"/>
            <a:ext cx="291000" cy="959400"/>
          </a:xfrm>
          <a:prstGeom prst="straightConnector1">
            <a:avLst/>
          </a:prstGeom>
          <a:noFill/>
          <a:ln cap="flat" cmpd="sng" w="9525">
            <a:solidFill>
              <a:schemeClr val="dk2"/>
            </a:solidFill>
            <a:prstDash val="solid"/>
            <a:round/>
            <a:headEnd len="sm" w="sm" type="none"/>
            <a:tailEnd len="med" w="med" type="triangle"/>
          </a:ln>
        </p:spPr>
      </p:cxnSp>
      <p:cxnSp>
        <p:nvCxnSpPr>
          <p:cNvPr id="387" name="Google Shape;387;g3fa2248baf5_0_123"/>
          <p:cNvCxnSpPr/>
          <p:nvPr/>
        </p:nvCxnSpPr>
        <p:spPr>
          <a:xfrm rot="10800000">
            <a:off x="3366100" y="1667200"/>
            <a:ext cx="2847000" cy="23700"/>
          </a:xfrm>
          <a:prstGeom prst="straightConnector1">
            <a:avLst/>
          </a:prstGeom>
          <a:noFill/>
          <a:ln cap="flat" cmpd="sng" w="9525">
            <a:solidFill>
              <a:schemeClr val="dk2"/>
            </a:solidFill>
            <a:prstDash val="solid"/>
            <a:round/>
            <a:headEnd len="sm" w="sm" type="none"/>
            <a:tailEnd len="med" w="med" type="triangle"/>
          </a:ln>
        </p:spPr>
      </p:cxnSp>
      <p:cxnSp>
        <p:nvCxnSpPr>
          <p:cNvPr id="388" name="Google Shape;388;g3fa2248baf5_0_123"/>
          <p:cNvCxnSpPr/>
          <p:nvPr/>
        </p:nvCxnSpPr>
        <p:spPr>
          <a:xfrm flipH="1">
            <a:off x="353925" y="1966175"/>
            <a:ext cx="2044800" cy="920100"/>
          </a:xfrm>
          <a:prstGeom prst="straightConnector1">
            <a:avLst/>
          </a:prstGeom>
          <a:noFill/>
          <a:ln cap="flat" cmpd="sng" w="9525">
            <a:solidFill>
              <a:schemeClr val="dk2"/>
            </a:solidFill>
            <a:prstDash val="solid"/>
            <a:round/>
            <a:headEnd len="sm" w="sm" type="none"/>
            <a:tailEnd len="med" w="med" type="triangle"/>
          </a:ln>
        </p:spPr>
      </p:cxnSp>
      <p:cxnSp>
        <p:nvCxnSpPr>
          <p:cNvPr id="389" name="Google Shape;389;g3fa2248baf5_0_123"/>
          <p:cNvCxnSpPr/>
          <p:nvPr/>
        </p:nvCxnSpPr>
        <p:spPr>
          <a:xfrm>
            <a:off x="6763625" y="1895400"/>
            <a:ext cx="1455000" cy="747000"/>
          </a:xfrm>
          <a:prstGeom prst="straightConnector1">
            <a:avLst/>
          </a:prstGeom>
          <a:noFill/>
          <a:ln cap="flat" cmpd="sng" w="9525">
            <a:solidFill>
              <a:schemeClr val="dk2"/>
            </a:solidFill>
            <a:prstDash val="solid"/>
            <a:round/>
            <a:headEnd len="sm" w="sm" type="none"/>
            <a:tailEnd len="med" w="med" type="triangle"/>
          </a:ln>
        </p:spPr>
      </p:cxnSp>
      <p:sp>
        <p:nvSpPr>
          <p:cNvPr id="390" name="Google Shape;390;g3fa2248baf5_0_123"/>
          <p:cNvSpPr txBox="1"/>
          <p:nvPr/>
        </p:nvSpPr>
        <p:spPr>
          <a:xfrm>
            <a:off x="6333581" y="4811850"/>
            <a:ext cx="2842519" cy="3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Adapted from Terry Scott (2019)</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g3fa2248baf5_0_249"/>
          <p:cNvSpPr txBox="1"/>
          <p:nvPr>
            <p:ph idx="4294967295" type="title"/>
          </p:nvPr>
        </p:nvSpPr>
        <p:spPr>
          <a:xfrm>
            <a:off x="457200" y="-857400"/>
            <a:ext cx="8229600" cy="857400"/>
          </a:xfrm>
          <a:prstGeom prst="rect">
            <a:avLst/>
          </a:prstGeom>
          <a:noFill/>
          <a:ln>
            <a:noFill/>
          </a:ln>
        </p:spPr>
        <p:txBody>
          <a:bodyPr anchorCtr="0" anchor="b"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a:t>Open Flow Pod Arrangement</a:t>
            </a:r>
            <a:endParaRPr/>
          </a:p>
        </p:txBody>
      </p:sp>
      <p:sp>
        <p:nvSpPr>
          <p:cNvPr id="396" name="Google Shape;396;g3fa2248baf5_0_249"/>
          <p:cNvSpPr/>
          <p:nvPr/>
        </p:nvSpPr>
        <p:spPr>
          <a:xfrm>
            <a:off x="1825450" y="4219350"/>
            <a:ext cx="1939500" cy="592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Teacher Desk</a:t>
            </a:r>
            <a:endParaRPr b="0" i="0" sz="1400" u="none" cap="none" strike="noStrike">
              <a:solidFill>
                <a:srgbClr val="000000"/>
              </a:solidFill>
              <a:latin typeface="Calibri"/>
              <a:ea typeface="Calibri"/>
              <a:cs typeface="Calibri"/>
              <a:sym typeface="Calibri"/>
            </a:endParaRPr>
          </a:p>
        </p:txBody>
      </p:sp>
      <p:sp>
        <p:nvSpPr>
          <p:cNvPr id="397" name="Google Shape;397;g3fa2248baf5_0_249"/>
          <p:cNvSpPr/>
          <p:nvPr/>
        </p:nvSpPr>
        <p:spPr>
          <a:xfrm>
            <a:off x="2416688" y="365264"/>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98" name="Google Shape;398;g3fa2248baf5_0_249"/>
          <p:cNvSpPr/>
          <p:nvPr/>
        </p:nvSpPr>
        <p:spPr>
          <a:xfrm rot="-957">
            <a:off x="2339623" y="903955"/>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399" name="Google Shape;399;g3fa2248baf5_0_249"/>
          <p:cNvSpPr/>
          <p:nvPr/>
        </p:nvSpPr>
        <p:spPr>
          <a:xfrm rot="1914">
            <a:off x="3417187" y="903983"/>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0" name="Google Shape;400;g3fa2248baf5_0_249"/>
          <p:cNvSpPr/>
          <p:nvPr/>
        </p:nvSpPr>
        <p:spPr>
          <a:xfrm rot="-957">
            <a:off x="3417291" y="365112"/>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1" name="Google Shape;401;g3fa2248baf5_0_249"/>
          <p:cNvSpPr/>
          <p:nvPr/>
        </p:nvSpPr>
        <p:spPr>
          <a:xfrm>
            <a:off x="4628488" y="366239"/>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2" name="Google Shape;402;g3fa2248baf5_0_249"/>
          <p:cNvSpPr/>
          <p:nvPr/>
        </p:nvSpPr>
        <p:spPr>
          <a:xfrm rot="-957">
            <a:off x="4628498" y="904930"/>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3" name="Google Shape;403;g3fa2248baf5_0_249"/>
          <p:cNvSpPr/>
          <p:nvPr/>
        </p:nvSpPr>
        <p:spPr>
          <a:xfrm rot="1914">
            <a:off x="5706062" y="904958"/>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4" name="Google Shape;404;g3fa2248baf5_0_249"/>
          <p:cNvSpPr/>
          <p:nvPr/>
        </p:nvSpPr>
        <p:spPr>
          <a:xfrm rot="-957">
            <a:off x="5706166" y="366087"/>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5" name="Google Shape;405;g3fa2248baf5_0_249"/>
          <p:cNvSpPr/>
          <p:nvPr/>
        </p:nvSpPr>
        <p:spPr>
          <a:xfrm>
            <a:off x="4349475" y="3737800"/>
            <a:ext cx="676500" cy="7110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chemeClr val="lt1"/>
                </a:solidFill>
                <a:latin typeface="Calibri"/>
                <a:ea typeface="Calibri"/>
                <a:cs typeface="Calibri"/>
                <a:sym typeface="Calibri"/>
              </a:rPr>
              <a:t>T</a:t>
            </a:r>
            <a:endParaRPr b="0" i="0" sz="3100" u="none" cap="none" strike="noStrike">
              <a:solidFill>
                <a:schemeClr val="lt1"/>
              </a:solidFill>
              <a:latin typeface="Calibri"/>
              <a:ea typeface="Calibri"/>
              <a:cs typeface="Calibri"/>
              <a:sym typeface="Calibri"/>
            </a:endParaRPr>
          </a:p>
        </p:txBody>
      </p:sp>
      <p:sp>
        <p:nvSpPr>
          <p:cNvPr id="406" name="Google Shape;406;g3fa2248baf5_0_249"/>
          <p:cNvSpPr/>
          <p:nvPr/>
        </p:nvSpPr>
        <p:spPr>
          <a:xfrm>
            <a:off x="50838" y="365914"/>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7" name="Google Shape;407;g3fa2248baf5_0_249"/>
          <p:cNvSpPr/>
          <p:nvPr/>
        </p:nvSpPr>
        <p:spPr>
          <a:xfrm rot="-957">
            <a:off x="50848" y="904605"/>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8" name="Google Shape;408;g3fa2248baf5_0_249"/>
          <p:cNvSpPr/>
          <p:nvPr/>
        </p:nvSpPr>
        <p:spPr>
          <a:xfrm rot="1914">
            <a:off x="1128412" y="904633"/>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09" name="Google Shape;409;g3fa2248baf5_0_249"/>
          <p:cNvSpPr/>
          <p:nvPr/>
        </p:nvSpPr>
        <p:spPr>
          <a:xfrm rot="-957">
            <a:off x="1128516" y="365762"/>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0" name="Google Shape;410;g3fa2248baf5_0_249"/>
          <p:cNvSpPr/>
          <p:nvPr/>
        </p:nvSpPr>
        <p:spPr>
          <a:xfrm rot="-5400000">
            <a:off x="75507" y="3244299"/>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1" name="Google Shape;411;g3fa2248baf5_0_249"/>
          <p:cNvSpPr/>
          <p:nvPr/>
        </p:nvSpPr>
        <p:spPr>
          <a:xfrm rot="-5400957">
            <a:off x="614347" y="3244140"/>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2" name="Google Shape;412;g3fa2248baf5_0_249"/>
          <p:cNvSpPr/>
          <p:nvPr/>
        </p:nvSpPr>
        <p:spPr>
          <a:xfrm rot="-5398086">
            <a:off x="614376" y="2166576"/>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3" name="Google Shape;413;g3fa2248baf5_0_249"/>
          <p:cNvSpPr/>
          <p:nvPr/>
        </p:nvSpPr>
        <p:spPr>
          <a:xfrm rot="-5400957">
            <a:off x="75504" y="2166471"/>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4" name="Google Shape;414;g3fa2248baf5_0_249"/>
          <p:cNvSpPr/>
          <p:nvPr/>
        </p:nvSpPr>
        <p:spPr>
          <a:xfrm rot="5400000">
            <a:off x="8059786" y="2166621"/>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5" name="Google Shape;415;g3fa2248baf5_0_249"/>
          <p:cNvSpPr/>
          <p:nvPr/>
        </p:nvSpPr>
        <p:spPr>
          <a:xfrm rot="5399043">
            <a:off x="7520945" y="2166481"/>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6" name="Google Shape;416;g3fa2248baf5_0_249"/>
          <p:cNvSpPr/>
          <p:nvPr/>
        </p:nvSpPr>
        <p:spPr>
          <a:xfrm rot="5401914">
            <a:off x="7520917" y="3244045"/>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7" name="Google Shape;417;g3fa2248baf5_0_249"/>
          <p:cNvSpPr/>
          <p:nvPr/>
        </p:nvSpPr>
        <p:spPr>
          <a:xfrm rot="5399043">
            <a:off x="8059788" y="3244149"/>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8" name="Google Shape;418;g3fa2248baf5_0_249"/>
          <p:cNvSpPr/>
          <p:nvPr/>
        </p:nvSpPr>
        <p:spPr>
          <a:xfrm>
            <a:off x="6937876" y="365264"/>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19" name="Google Shape;419;g3fa2248baf5_0_249"/>
          <p:cNvSpPr/>
          <p:nvPr/>
        </p:nvSpPr>
        <p:spPr>
          <a:xfrm rot="-957">
            <a:off x="6937886" y="903955"/>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20" name="Google Shape;420;g3fa2248baf5_0_249"/>
          <p:cNvSpPr/>
          <p:nvPr/>
        </p:nvSpPr>
        <p:spPr>
          <a:xfrm rot="1914">
            <a:off x="8015449" y="903983"/>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21" name="Google Shape;421;g3fa2248baf5_0_249"/>
          <p:cNvSpPr/>
          <p:nvPr/>
        </p:nvSpPr>
        <p:spPr>
          <a:xfrm rot="-957">
            <a:off x="8015554" y="365112"/>
            <a:ext cx="1077600" cy="5388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22" name="Google Shape;422;g3fa2248baf5_0_249"/>
          <p:cNvSpPr/>
          <p:nvPr/>
        </p:nvSpPr>
        <p:spPr>
          <a:xfrm>
            <a:off x="2339663" y="365239"/>
            <a:ext cx="1077600" cy="538500"/>
          </a:xfrm>
          <a:prstGeom prst="rect">
            <a:avLst/>
          </a:prstGeom>
          <a:solidFill>
            <a:srgbClr val="CC4125"/>
          </a:solidFill>
          <a:ln cap="flat" cmpd="sng" w="9525">
            <a:solidFill>
              <a:schemeClr val="dk2"/>
            </a:solidFill>
            <a:prstDash val="solid"/>
            <a:round/>
            <a:headEnd len="sm" w="sm" type="none"/>
            <a:tailEnd len="sm" w="sm" type="none"/>
          </a:ln>
        </p:spPr>
        <p:txBody>
          <a:bodyPr anchorCtr="0" anchor="ctr" bIns="63950" lIns="63950" spcFirstLastPara="1" rIns="63950" wrap="square" tIns="63950">
            <a:noAutofit/>
          </a:bodyPr>
          <a:lstStyle/>
          <a:p>
            <a:pPr indent="0" lvl="0" marL="0" marR="0" rtl="0" algn="ctr">
              <a:lnSpc>
                <a:spcPct val="100000"/>
              </a:lnSpc>
              <a:spcBef>
                <a:spcPts val="0"/>
              </a:spcBef>
              <a:spcAft>
                <a:spcPts val="0"/>
              </a:spcAft>
              <a:buClr>
                <a:srgbClr val="000000"/>
              </a:buClr>
              <a:buSzPts val="979"/>
              <a:buFont typeface="Arial"/>
              <a:buNone/>
            </a:pPr>
            <a:r>
              <a:rPr b="0" i="0" lang="en-US" sz="979" u="none" cap="none" strike="noStrike">
                <a:solidFill>
                  <a:schemeClr val="lt1"/>
                </a:solidFill>
                <a:latin typeface="Calibri"/>
                <a:ea typeface="Calibri"/>
                <a:cs typeface="Calibri"/>
                <a:sym typeface="Calibri"/>
              </a:rPr>
              <a:t>Student Desk</a:t>
            </a:r>
            <a:endParaRPr b="0" i="0" sz="979" u="none" cap="none" strike="noStrike">
              <a:solidFill>
                <a:schemeClr val="lt1"/>
              </a:solidFill>
              <a:latin typeface="Calibri"/>
              <a:ea typeface="Calibri"/>
              <a:cs typeface="Calibri"/>
              <a:sym typeface="Calibri"/>
            </a:endParaRPr>
          </a:p>
        </p:txBody>
      </p:sp>
      <p:sp>
        <p:nvSpPr>
          <p:cNvPr id="423" name="Google Shape;423;g3fa2248baf5_0_249"/>
          <p:cNvSpPr/>
          <p:nvPr/>
        </p:nvSpPr>
        <p:spPr>
          <a:xfrm>
            <a:off x="1680650" y="1650679"/>
            <a:ext cx="5999675" cy="2395200"/>
          </a:xfrm>
          <a:custGeom>
            <a:rect b="b" l="l" r="r" t="t"/>
            <a:pathLst>
              <a:path extrusionOk="0" h="95808" w="239987">
                <a:moveTo>
                  <a:pt x="96988" y="88750"/>
                </a:moveTo>
                <a:cubicBezTo>
                  <a:pt x="91644" y="83400"/>
                  <a:pt x="82933" y="83034"/>
                  <a:pt x="75597" y="81200"/>
                </a:cubicBezTo>
                <a:cubicBezTo>
                  <a:pt x="63453" y="78164"/>
                  <a:pt x="51705" y="73530"/>
                  <a:pt x="39419" y="71133"/>
                </a:cubicBezTo>
                <a:cubicBezTo>
                  <a:pt x="30356" y="69365"/>
                  <a:pt x="20193" y="69264"/>
                  <a:pt x="12679" y="63897"/>
                </a:cubicBezTo>
                <a:cubicBezTo>
                  <a:pt x="383" y="55114"/>
                  <a:pt x="-1151" y="35164"/>
                  <a:pt x="725" y="20170"/>
                </a:cubicBezTo>
                <a:cubicBezTo>
                  <a:pt x="1408" y="14710"/>
                  <a:pt x="-375" y="8212"/>
                  <a:pt x="2927" y="3811"/>
                </a:cubicBezTo>
                <a:cubicBezTo>
                  <a:pt x="4250" y="2048"/>
                  <a:pt x="7351" y="3185"/>
                  <a:pt x="9533" y="3497"/>
                </a:cubicBezTo>
                <a:cubicBezTo>
                  <a:pt x="15036" y="4284"/>
                  <a:pt x="20647" y="3811"/>
                  <a:pt x="26206" y="3811"/>
                </a:cubicBezTo>
                <a:cubicBezTo>
                  <a:pt x="42146" y="3811"/>
                  <a:pt x="58101" y="4851"/>
                  <a:pt x="74024" y="4126"/>
                </a:cubicBezTo>
                <a:cubicBezTo>
                  <a:pt x="99610" y="2961"/>
                  <a:pt x="125276" y="-1657"/>
                  <a:pt x="150783" y="665"/>
                </a:cubicBezTo>
                <a:cubicBezTo>
                  <a:pt x="158996" y="1413"/>
                  <a:pt x="166780" y="5111"/>
                  <a:pt x="175006" y="5699"/>
                </a:cubicBezTo>
                <a:cubicBezTo>
                  <a:pt x="187929" y="6623"/>
                  <a:pt x="201233" y="8299"/>
                  <a:pt x="213071" y="13564"/>
                </a:cubicBezTo>
                <a:cubicBezTo>
                  <a:pt x="226559" y="19562"/>
                  <a:pt x="230059" y="39699"/>
                  <a:pt x="230059" y="54460"/>
                </a:cubicBezTo>
                <a:cubicBezTo>
                  <a:pt x="230059" y="62454"/>
                  <a:pt x="231321" y="71021"/>
                  <a:pt x="228171" y="78369"/>
                </a:cubicBezTo>
                <a:cubicBezTo>
                  <a:pt x="223948" y="88219"/>
                  <a:pt x="203378" y="78100"/>
                  <a:pt x="197342" y="69245"/>
                </a:cubicBezTo>
                <a:cubicBezTo>
                  <a:pt x="185792" y="52301"/>
                  <a:pt x="180764" y="27768"/>
                  <a:pt x="162423" y="18597"/>
                </a:cubicBezTo>
                <a:cubicBezTo>
                  <a:pt x="135325" y="5048"/>
                  <a:pt x="102066" y="9585"/>
                  <a:pt x="71822" y="11361"/>
                </a:cubicBezTo>
                <a:cubicBezTo>
                  <a:pt x="54350" y="12387"/>
                  <a:pt x="34473" y="10943"/>
                  <a:pt x="20229" y="21114"/>
                </a:cubicBezTo>
                <a:cubicBezTo>
                  <a:pt x="12478" y="26648"/>
                  <a:pt x="10954" y="38363"/>
                  <a:pt x="10162" y="47854"/>
                </a:cubicBezTo>
                <a:cubicBezTo>
                  <a:pt x="9909" y="50892"/>
                  <a:pt x="13750" y="53026"/>
                  <a:pt x="14252" y="56033"/>
                </a:cubicBezTo>
                <a:cubicBezTo>
                  <a:pt x="14891" y="59860"/>
                  <a:pt x="14401" y="63796"/>
                  <a:pt x="14252" y="67673"/>
                </a:cubicBezTo>
                <a:cubicBezTo>
                  <a:pt x="14038" y="73231"/>
                  <a:pt x="9486" y="82996"/>
                  <a:pt x="14881" y="84346"/>
                </a:cubicBezTo>
                <a:cubicBezTo>
                  <a:pt x="27637" y="87539"/>
                  <a:pt x="42087" y="78230"/>
                  <a:pt x="51059" y="68616"/>
                </a:cubicBezTo>
                <a:cubicBezTo>
                  <a:pt x="56838" y="62424"/>
                  <a:pt x="57763" y="52332"/>
                  <a:pt x="64271" y="46910"/>
                </a:cubicBezTo>
                <a:cubicBezTo>
                  <a:pt x="70779" y="41488"/>
                  <a:pt x="80421" y="41480"/>
                  <a:pt x="88809" y="40303"/>
                </a:cubicBezTo>
                <a:cubicBezTo>
                  <a:pt x="97749" y="39048"/>
                  <a:pt x="106898" y="37990"/>
                  <a:pt x="115864" y="39045"/>
                </a:cubicBezTo>
                <a:cubicBezTo>
                  <a:pt x="130927" y="40817"/>
                  <a:pt x="146971" y="43216"/>
                  <a:pt x="159591" y="51629"/>
                </a:cubicBezTo>
                <a:cubicBezTo>
                  <a:pt x="173859" y="61140"/>
                  <a:pt x="183703" y="76266"/>
                  <a:pt x="197656" y="86233"/>
                </a:cubicBezTo>
                <a:cubicBezTo>
                  <a:pt x="206681" y="92680"/>
                  <a:pt x="218984" y="97736"/>
                  <a:pt x="229744" y="95042"/>
                </a:cubicBezTo>
                <a:cubicBezTo>
                  <a:pt x="235115" y="93697"/>
                  <a:pt x="239200" y="87332"/>
                  <a:pt x="239811" y="81829"/>
                </a:cubicBezTo>
                <a:cubicBezTo>
                  <a:pt x="241137" y="69896"/>
                  <a:pt x="232569" y="57918"/>
                  <a:pt x="224082" y="49426"/>
                </a:cubicBezTo>
                <a:cubicBezTo>
                  <a:pt x="216090" y="41430"/>
                  <a:pt x="208722" y="31754"/>
                  <a:pt x="198286" y="27405"/>
                </a:cubicBezTo>
                <a:cubicBezTo>
                  <a:pt x="178146" y="19013"/>
                  <a:pt x="154188" y="14959"/>
                  <a:pt x="133166" y="20799"/>
                </a:cubicBezTo>
                <a:cubicBezTo>
                  <a:pt x="124817" y="23119"/>
                  <a:pt x="117275" y="27856"/>
                  <a:pt x="108943" y="30237"/>
                </a:cubicBezTo>
                <a:cubicBezTo>
                  <a:pt x="97295" y="33565"/>
                  <a:pt x="85356" y="35873"/>
                  <a:pt x="73394" y="37787"/>
                </a:cubicBezTo>
                <a:cubicBezTo>
                  <a:pt x="63661" y="39344"/>
                  <a:pt x="52277" y="42855"/>
                  <a:pt x="43823" y="37787"/>
                </a:cubicBezTo>
                <a:cubicBezTo>
                  <a:pt x="41353" y="36307"/>
                  <a:pt x="38070" y="35537"/>
                  <a:pt x="36588" y="33068"/>
                </a:cubicBezTo>
                <a:cubicBezTo>
                  <a:pt x="35615" y="31447"/>
                  <a:pt x="39969" y="31258"/>
                  <a:pt x="41307" y="29922"/>
                </a:cubicBezTo>
              </a:path>
            </a:pathLst>
          </a:custGeom>
          <a:noFill/>
          <a:ln cap="flat" cmpd="sng" w="9525">
            <a:solidFill>
              <a:schemeClr val="dk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4" name="Google Shape;424;g3fa2248baf5_0_249"/>
          <p:cNvSpPr txBox="1"/>
          <p:nvPr/>
        </p:nvSpPr>
        <p:spPr>
          <a:xfrm>
            <a:off x="6661200" y="4811850"/>
            <a:ext cx="2514900" cy="351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Adapted from Terry Scott (2019)</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1"/>
          <p:cNvSpPr txBox="1"/>
          <p:nvPr>
            <p:ph type="title"/>
          </p:nvPr>
        </p:nvSpPr>
        <p:spPr>
          <a:xfrm>
            <a:off x="1471882" y="368764"/>
            <a:ext cx="7363500" cy="694500"/>
          </a:xfrm>
          <a:prstGeom prst="rect">
            <a:avLst/>
          </a:prstGeom>
          <a:noFill/>
          <a:ln>
            <a:noFill/>
          </a:ln>
        </p:spPr>
        <p:txBody>
          <a:bodyPr anchorCtr="0" anchor="ctr" bIns="34275" lIns="68575" spcFirstLastPara="1" rIns="68575" wrap="square" tIns="34275">
            <a:normAutofit/>
          </a:bodyPr>
          <a:lstStyle/>
          <a:p>
            <a:pPr indent="0" lvl="0" marL="0" marR="0" rtl="0" algn="ctr">
              <a:lnSpc>
                <a:spcPct val="100000"/>
              </a:lnSpc>
              <a:spcBef>
                <a:spcPts val="0"/>
              </a:spcBef>
              <a:spcAft>
                <a:spcPts val="0"/>
              </a:spcAft>
              <a:buClr>
                <a:schemeClr val="dk1"/>
              </a:buClr>
              <a:buSzPts val="3667"/>
              <a:buFont typeface="Calibri"/>
              <a:buNone/>
            </a:pPr>
            <a:r>
              <a:rPr lang="en-US" sz="3000"/>
              <a:t>Classroom Arrangement Application Part 1</a:t>
            </a:r>
            <a:endParaRPr sz="3000">
              <a:highlight>
                <a:srgbClr val="FFF123"/>
              </a:highlight>
            </a:endParaRPr>
          </a:p>
        </p:txBody>
      </p:sp>
      <p:sp>
        <p:nvSpPr>
          <p:cNvPr id="431" name="Google Shape;431;p51"/>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Autofit/>
          </a:bodyPr>
          <a:lstStyle/>
          <a:p>
            <a:pPr indent="-228600" lvl="0" marL="457200" rtl="0" algn="l">
              <a:lnSpc>
                <a:spcPct val="100000"/>
              </a:lnSpc>
              <a:spcBef>
                <a:spcPts val="389"/>
              </a:spcBef>
              <a:spcAft>
                <a:spcPts val="0"/>
              </a:spcAft>
              <a:buClr>
                <a:schemeClr val="dk1"/>
              </a:buClr>
              <a:buSzPts val="2200"/>
              <a:buNone/>
            </a:pPr>
            <a:r>
              <a:rPr lang="en-US" sz="2200">
                <a:solidFill>
                  <a:schemeClr val="dk1"/>
                </a:solidFill>
              </a:rPr>
              <a:t>Draw a sketch of your current classroom arrangement</a:t>
            </a:r>
            <a:endParaRPr sz="2200">
              <a:solidFill>
                <a:schemeClr val="dk1"/>
              </a:solidFill>
            </a:endParaRPr>
          </a:p>
          <a:p>
            <a:pPr indent="-228600" lvl="0" marL="457200" rtl="0" algn="l">
              <a:lnSpc>
                <a:spcPct val="100000"/>
              </a:lnSpc>
              <a:spcBef>
                <a:spcPts val="0"/>
              </a:spcBef>
              <a:spcAft>
                <a:spcPts val="0"/>
              </a:spcAft>
              <a:buClr>
                <a:schemeClr val="dk1"/>
              </a:buClr>
              <a:buSzPts val="2200"/>
              <a:buNone/>
            </a:pPr>
            <a:r>
              <a:rPr lang="en-US" sz="2200">
                <a:solidFill>
                  <a:schemeClr val="dk1"/>
                </a:solidFill>
              </a:rPr>
              <a:t>Draw a arrows to indicate how you currently move through the classroom</a:t>
            </a:r>
            <a:endParaRPr sz="2200">
              <a:solidFill>
                <a:schemeClr val="dk1"/>
              </a:solidFill>
            </a:endParaRPr>
          </a:p>
          <a:p>
            <a:pPr indent="-228600" lvl="0" marL="457200" rtl="0" algn="l">
              <a:lnSpc>
                <a:spcPct val="100000"/>
              </a:lnSpc>
              <a:spcBef>
                <a:spcPts val="0"/>
              </a:spcBef>
              <a:spcAft>
                <a:spcPts val="0"/>
              </a:spcAft>
              <a:buClr>
                <a:schemeClr val="dk1"/>
              </a:buClr>
              <a:buSzPts val="2200"/>
              <a:buNone/>
            </a:pPr>
            <a:r>
              <a:rPr lang="en-US" sz="2200">
                <a:solidFill>
                  <a:schemeClr val="dk1"/>
                </a:solidFill>
              </a:rPr>
              <a:t>Ask yourself:</a:t>
            </a:r>
            <a:endParaRPr sz="2200">
              <a:solidFill>
                <a:schemeClr val="dk1"/>
              </a:solidFill>
            </a:endParaRPr>
          </a:p>
          <a:p>
            <a:pPr indent="-368300" lvl="1" marL="914400" rtl="0" algn="l">
              <a:lnSpc>
                <a:spcPct val="100000"/>
              </a:lnSpc>
              <a:spcBef>
                <a:spcPts val="0"/>
              </a:spcBef>
              <a:spcAft>
                <a:spcPts val="0"/>
              </a:spcAft>
              <a:buSzPts val="2200"/>
              <a:buChar char="○"/>
            </a:pPr>
            <a:r>
              <a:rPr lang="en-US" sz="2200"/>
              <a:t>Can I move easily wander the room ?</a:t>
            </a:r>
            <a:endParaRPr sz="2200"/>
          </a:p>
          <a:p>
            <a:pPr indent="-368300" lvl="1" marL="914400" rtl="0" algn="l">
              <a:lnSpc>
                <a:spcPct val="100000"/>
              </a:lnSpc>
              <a:spcBef>
                <a:spcPts val="0"/>
              </a:spcBef>
              <a:spcAft>
                <a:spcPts val="0"/>
              </a:spcAft>
              <a:buSzPts val="2200"/>
              <a:buChar char="○"/>
            </a:pPr>
            <a:r>
              <a:rPr lang="en-US" sz="2200"/>
              <a:t>Can I quickly get from anywhere in the room to any student within 3-4 steps</a:t>
            </a:r>
            <a:endParaRPr sz="2200"/>
          </a:p>
          <a:p>
            <a:pPr indent="-368300" lvl="1" marL="914400" rtl="0" algn="l">
              <a:lnSpc>
                <a:spcPct val="100000"/>
              </a:lnSpc>
              <a:spcBef>
                <a:spcPts val="0"/>
              </a:spcBef>
              <a:spcAft>
                <a:spcPts val="0"/>
              </a:spcAft>
              <a:buSzPts val="2200"/>
              <a:buChar char="○"/>
            </a:pPr>
            <a:r>
              <a:rPr lang="en-US" sz="2200"/>
              <a:t>Can I see all students from anywhere in the room?</a:t>
            </a:r>
            <a:endParaRPr sz="2200"/>
          </a:p>
          <a:p>
            <a:pPr indent="0" lvl="0" marL="0" rtl="0" algn="l">
              <a:lnSpc>
                <a:spcPct val="100000"/>
              </a:lnSpc>
              <a:spcBef>
                <a:spcPts val="389"/>
              </a:spcBef>
              <a:spcAft>
                <a:spcPts val="0"/>
              </a:spcAft>
              <a:buSzPts val="2400"/>
              <a:buNone/>
            </a:pPr>
            <a:r>
              <a:t/>
            </a:r>
            <a:endParaRPr sz="2200"/>
          </a:p>
          <a:p>
            <a:pPr indent="0" lvl="0" marL="0" rtl="0" algn="l">
              <a:lnSpc>
                <a:spcPct val="100000"/>
              </a:lnSpc>
              <a:spcBef>
                <a:spcPts val="389"/>
              </a:spcBef>
              <a:spcAft>
                <a:spcPts val="0"/>
              </a:spcAft>
              <a:buSzPts val="2400"/>
              <a:buNone/>
            </a:pPr>
            <a:r>
              <a:t/>
            </a:r>
            <a:endParaRPr sz="2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3"/>
          <p:cNvSpPr txBox="1"/>
          <p:nvPr>
            <p:ph type="title"/>
          </p:nvPr>
        </p:nvSpPr>
        <p:spPr>
          <a:xfrm>
            <a:off x="1471882" y="368764"/>
            <a:ext cx="7363500" cy="6945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a:t>Classroom Arrangement Application Part 2</a:t>
            </a:r>
            <a:endParaRPr sz="3300"/>
          </a:p>
        </p:txBody>
      </p:sp>
      <p:sp>
        <p:nvSpPr>
          <p:cNvPr id="437" name="Google Shape;437;p53"/>
          <p:cNvSpPr txBox="1"/>
          <p:nvPr>
            <p:ph idx="1" type="body"/>
          </p:nvPr>
        </p:nvSpPr>
        <p:spPr>
          <a:xfrm>
            <a:off x="457200" y="1200126"/>
            <a:ext cx="8229600" cy="3394500"/>
          </a:xfrm>
          <a:prstGeom prst="rect">
            <a:avLst/>
          </a:prstGeom>
          <a:noFill/>
          <a:ln>
            <a:noFill/>
          </a:ln>
        </p:spPr>
        <p:txBody>
          <a:bodyPr anchorCtr="0" anchor="t" bIns="68575" lIns="68575" spcFirstLastPara="1" rIns="68575" wrap="square" tIns="68575">
            <a:noAutofit/>
          </a:bodyPr>
          <a:lstStyle/>
          <a:p>
            <a:pPr indent="-381000" lvl="0" marL="457200" marR="0" rtl="0" algn="l">
              <a:lnSpc>
                <a:spcPct val="107000"/>
              </a:lnSpc>
              <a:spcBef>
                <a:spcPts val="1080"/>
              </a:spcBef>
              <a:spcAft>
                <a:spcPts val="0"/>
              </a:spcAft>
              <a:buClr>
                <a:schemeClr val="dk1"/>
              </a:buClr>
              <a:buSzPts val="2400"/>
              <a:buChar char="●"/>
            </a:pPr>
            <a:r>
              <a:rPr lang="en-US">
                <a:solidFill>
                  <a:schemeClr val="dk1"/>
                </a:solidFill>
              </a:rPr>
              <a:t>What is working about your current classroom arrangement?</a:t>
            </a:r>
            <a:endParaRPr>
              <a:solidFill>
                <a:schemeClr val="dk1"/>
              </a:solidFill>
            </a:endParaRPr>
          </a:p>
          <a:p>
            <a:pPr indent="-381000" lvl="0" marL="457200" marR="0" rtl="0" algn="l">
              <a:lnSpc>
                <a:spcPct val="107000"/>
              </a:lnSpc>
              <a:spcBef>
                <a:spcPts val="0"/>
              </a:spcBef>
              <a:spcAft>
                <a:spcPts val="0"/>
              </a:spcAft>
              <a:buClr>
                <a:schemeClr val="dk1"/>
              </a:buClr>
              <a:buSzPts val="2400"/>
              <a:buChar char="●"/>
            </a:pPr>
            <a:r>
              <a:rPr lang="en-US">
                <a:solidFill>
                  <a:schemeClr val="dk1"/>
                </a:solidFill>
              </a:rPr>
              <a:t>Are there opportunities to change the arrangement to improve sightlines and movement? </a:t>
            </a:r>
            <a:endParaRPr>
              <a:solidFill>
                <a:schemeClr val="dk1"/>
              </a:solidFill>
            </a:endParaRPr>
          </a:p>
          <a:p>
            <a:pPr indent="-381000" lvl="0" marL="457200" marR="0" rtl="0" algn="l">
              <a:lnSpc>
                <a:spcPct val="107000"/>
              </a:lnSpc>
              <a:spcBef>
                <a:spcPts val="0"/>
              </a:spcBef>
              <a:spcAft>
                <a:spcPts val="0"/>
              </a:spcAft>
              <a:buClr>
                <a:schemeClr val="dk1"/>
              </a:buClr>
              <a:buSzPts val="2400"/>
              <a:buChar char="●"/>
            </a:pPr>
            <a:r>
              <a:rPr lang="en-US">
                <a:solidFill>
                  <a:schemeClr val="dk1"/>
                </a:solidFill>
              </a:rPr>
              <a:t>What are they? </a:t>
            </a:r>
            <a:endParaRPr>
              <a:solidFill>
                <a:schemeClr val="dk1"/>
              </a:solidFill>
            </a:endParaRPr>
          </a:p>
          <a:p>
            <a:pPr indent="-381000" lvl="0" marL="457200" marR="0" rtl="0" algn="l">
              <a:lnSpc>
                <a:spcPct val="107000"/>
              </a:lnSpc>
              <a:spcBef>
                <a:spcPts val="0"/>
              </a:spcBef>
              <a:spcAft>
                <a:spcPts val="0"/>
              </a:spcAft>
              <a:buClr>
                <a:schemeClr val="dk1"/>
              </a:buClr>
              <a:buSzPts val="2400"/>
              <a:buChar char="●"/>
            </a:pPr>
            <a:r>
              <a:rPr lang="en-US">
                <a:solidFill>
                  <a:schemeClr val="dk1"/>
                </a:solidFill>
              </a:rPr>
              <a:t>How will you incorporate them into your classroom arrangement?</a:t>
            </a:r>
            <a:endParaRPr>
              <a:solidFill>
                <a:schemeClr val="dk1"/>
              </a:solidFill>
            </a:endParaRPr>
          </a:p>
          <a:p>
            <a:pPr indent="-171450" lvl="0" marL="342900" marR="0" rtl="0" algn="l">
              <a:lnSpc>
                <a:spcPct val="100000"/>
              </a:lnSpc>
              <a:spcBef>
                <a:spcPts val="1080"/>
              </a:spcBef>
              <a:spcAft>
                <a:spcPts val="0"/>
              </a:spcAft>
              <a:buClr>
                <a:srgbClr val="FF0000"/>
              </a:buClr>
              <a:buSzPts val="2400"/>
              <a:buFont typeface="Arial"/>
              <a:buNone/>
            </a:pPr>
            <a:r>
              <a:t/>
            </a:r>
            <a:endParaRPr sz="2400">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1" name="Shape 441"/>
        <p:cNvGrpSpPr/>
        <p:nvPr/>
      </p:nvGrpSpPr>
      <p:grpSpPr>
        <a:xfrm>
          <a:off x="0" y="0"/>
          <a:ext cx="0" cy="0"/>
          <a:chOff x="0" y="0"/>
          <a:chExt cx="0" cy="0"/>
        </a:xfrm>
      </p:grpSpPr>
      <p:sp>
        <p:nvSpPr>
          <p:cNvPr id="442" name="Google Shape;442;p63"/>
          <p:cNvSpPr txBox="1"/>
          <p:nvPr>
            <p:ph type="title"/>
          </p:nvPr>
        </p:nvSpPr>
        <p:spPr>
          <a:xfrm>
            <a:off x="457200" y="-857400"/>
            <a:ext cx="8229600" cy="857400"/>
          </a:xfrm>
          <a:prstGeom prst="rect">
            <a:avLst/>
          </a:prstGeom>
          <a:noFill/>
          <a:ln>
            <a:noFill/>
          </a:ln>
        </p:spPr>
        <p:txBody>
          <a:bodyPr anchorCtr="0" anchor="b"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a:t>Active Supervision Builds Classroom Belonging</a:t>
            </a:r>
            <a:endParaRPr/>
          </a:p>
        </p:txBody>
      </p:sp>
      <p:pic>
        <p:nvPicPr>
          <p:cNvPr descr="A group of people sitting around a table" id="443" name="Google Shape;443;p63"/>
          <p:cNvPicPr preferRelativeResize="0"/>
          <p:nvPr/>
        </p:nvPicPr>
        <p:blipFill rotWithShape="1">
          <a:blip r:embed="rId3">
            <a:alphaModFix/>
          </a:blip>
          <a:srcRect b="0" l="0" r="0" t="0"/>
          <a:stretch/>
        </p:blipFill>
        <p:spPr>
          <a:xfrm>
            <a:off x="0" y="0"/>
            <a:ext cx="9144000" cy="60935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2"/>
          <p:cNvSpPr txBox="1"/>
          <p:nvPr>
            <p:ph type="title"/>
          </p:nvPr>
        </p:nvSpPr>
        <p:spPr>
          <a:xfrm>
            <a:off x="609600" y="205988"/>
            <a:ext cx="8384100" cy="727500"/>
          </a:xfrm>
          <a:prstGeom prst="rect">
            <a:avLst/>
          </a:prstGeom>
          <a:no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Clr>
                <a:schemeClr val="dk1"/>
              </a:buClr>
              <a:buSzPts val="3300"/>
              <a:buFont typeface="Calibri"/>
              <a:buNone/>
            </a:pPr>
            <a:r>
              <a:rPr lang="en-US" sz="3300"/>
              <a:t>Increasing Student Motivation</a:t>
            </a:r>
            <a:endParaRPr sz="3300"/>
          </a:p>
        </p:txBody>
      </p:sp>
      <p:sp>
        <p:nvSpPr>
          <p:cNvPr id="450" name="Google Shape;450;p62"/>
          <p:cNvSpPr txBox="1"/>
          <p:nvPr>
            <p:ph idx="1" type="body"/>
          </p:nvPr>
        </p:nvSpPr>
        <p:spPr>
          <a:xfrm>
            <a:off x="457200" y="1259378"/>
            <a:ext cx="8229600" cy="33951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SzPts val="2400"/>
              <a:buNone/>
            </a:pPr>
            <a:r>
              <a:rPr i="1" lang="en-US" sz="2400"/>
              <a:t>Self-Determination Theory </a:t>
            </a:r>
            <a:r>
              <a:rPr lang="en-US" sz="2400"/>
              <a:t>has identified 3 primary human needs that help individuals to grow their internal motivation:</a:t>
            </a:r>
            <a:endParaRPr sz="2400"/>
          </a:p>
          <a:p>
            <a:pPr indent="0" lvl="0" marL="0" rtl="0" algn="l">
              <a:lnSpc>
                <a:spcPct val="100000"/>
              </a:lnSpc>
              <a:spcBef>
                <a:spcPts val="240"/>
              </a:spcBef>
              <a:spcAft>
                <a:spcPts val="0"/>
              </a:spcAft>
              <a:buSzPts val="1200"/>
              <a:buNone/>
            </a:pPr>
            <a:r>
              <a:t/>
            </a:r>
            <a:endParaRPr sz="1200"/>
          </a:p>
          <a:p>
            <a:pPr indent="-257175" lvl="0" marL="257175" rtl="0" algn="l">
              <a:lnSpc>
                <a:spcPct val="100000"/>
              </a:lnSpc>
              <a:spcBef>
                <a:spcPts val="480"/>
              </a:spcBef>
              <a:spcAft>
                <a:spcPts val="0"/>
              </a:spcAft>
              <a:buSzPts val="2400"/>
              <a:buChar char="•"/>
            </a:pPr>
            <a:r>
              <a:rPr b="1" lang="en-US" sz="2400"/>
              <a:t>Competence</a:t>
            </a:r>
            <a:r>
              <a:rPr lang="en-US" sz="2400"/>
              <a:t>: perceived ability to succeed.</a:t>
            </a:r>
            <a:endParaRPr sz="2400"/>
          </a:p>
          <a:p>
            <a:pPr indent="-257175" lvl="0" marL="257175" rtl="0" algn="l">
              <a:lnSpc>
                <a:spcPct val="100000"/>
              </a:lnSpc>
              <a:spcBef>
                <a:spcPts val="480"/>
              </a:spcBef>
              <a:spcAft>
                <a:spcPts val="0"/>
              </a:spcAft>
              <a:buSzPts val="2400"/>
              <a:buChar char="•"/>
            </a:pPr>
            <a:r>
              <a:rPr b="1" lang="en-US" sz="2400"/>
              <a:t>Autonomy:</a:t>
            </a:r>
            <a:r>
              <a:rPr lang="en-US" sz="2400"/>
              <a:t> being in control of one’s life.</a:t>
            </a:r>
            <a:endParaRPr sz="2400"/>
          </a:p>
          <a:p>
            <a:pPr indent="-257175" lvl="0" marL="257175" rtl="0" algn="l">
              <a:lnSpc>
                <a:spcPct val="100000"/>
              </a:lnSpc>
              <a:spcBef>
                <a:spcPts val="480"/>
              </a:spcBef>
              <a:spcAft>
                <a:spcPts val="0"/>
              </a:spcAft>
              <a:buSzPts val="2400"/>
              <a:buChar char="•"/>
            </a:pPr>
            <a:r>
              <a:rPr b="1" lang="en-US" sz="2400"/>
              <a:t>Relatedness: </a:t>
            </a:r>
            <a:r>
              <a:rPr lang="en-US" sz="2400"/>
              <a:t>feeling connected with others.</a:t>
            </a:r>
            <a:endParaRPr sz="2400"/>
          </a:p>
          <a:p>
            <a:pPr indent="-104775" lvl="0" marL="257175" rtl="0" algn="l">
              <a:lnSpc>
                <a:spcPct val="100000"/>
              </a:lnSpc>
              <a:spcBef>
                <a:spcPts val="480"/>
              </a:spcBef>
              <a:spcAft>
                <a:spcPts val="0"/>
              </a:spcAft>
              <a:buSzPts val="2400"/>
              <a:buNone/>
            </a:pPr>
            <a:r>
              <a:t/>
            </a:r>
            <a:endParaRPr sz="24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5"/>
          <p:cNvSpPr txBox="1"/>
          <p:nvPr>
            <p:ph type="title"/>
          </p:nvPr>
        </p:nvSpPr>
        <p:spPr>
          <a:xfrm>
            <a:off x="1471882" y="368764"/>
            <a:ext cx="7363500" cy="694500"/>
          </a:xfrm>
          <a:prstGeom prst="rect">
            <a:avLst/>
          </a:prstGeom>
          <a:noFill/>
          <a:ln>
            <a:noFill/>
          </a:ln>
        </p:spPr>
        <p:txBody>
          <a:bodyPr anchorCtr="0" anchor="ctr" bIns="68575" lIns="68575" spcFirstLastPara="1" rIns="68575" wrap="square" tIns="68575">
            <a:noAutofit/>
          </a:bodyPr>
          <a:lstStyle/>
          <a:p>
            <a:pPr indent="0" lvl="0" marL="0" rtl="0" algn="ctr">
              <a:lnSpc>
                <a:spcPct val="100000"/>
              </a:lnSpc>
              <a:spcBef>
                <a:spcPts val="0"/>
              </a:spcBef>
              <a:spcAft>
                <a:spcPts val="0"/>
              </a:spcAft>
              <a:buSzPts val="3300"/>
              <a:buNone/>
            </a:pPr>
            <a:r>
              <a:rPr lang="en-US"/>
              <a:t>Think, Pair Share</a:t>
            </a:r>
            <a:endParaRPr/>
          </a:p>
        </p:txBody>
      </p:sp>
      <p:sp>
        <p:nvSpPr>
          <p:cNvPr id="456" name="Google Shape;456;p65"/>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0" lvl="0" marL="0" rtl="0" algn="l">
              <a:lnSpc>
                <a:spcPct val="100000"/>
              </a:lnSpc>
              <a:spcBef>
                <a:spcPts val="480"/>
              </a:spcBef>
              <a:spcAft>
                <a:spcPts val="0"/>
              </a:spcAft>
              <a:buSzPts val="2400"/>
              <a:buNone/>
            </a:pPr>
            <a:r>
              <a:rPr lang="en-US"/>
              <a:t>How does active supervision support competence, autonomy and relatedness?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6"/>
          <p:cNvSpPr txBox="1"/>
          <p:nvPr>
            <p:ph type="title"/>
          </p:nvPr>
        </p:nvSpPr>
        <p:spPr>
          <a:xfrm>
            <a:off x="1472355" y="175389"/>
            <a:ext cx="7472100" cy="6945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Pause &amp; Reflect: Self Assessment</a:t>
            </a:r>
            <a:endParaRPr sz="3300"/>
          </a:p>
        </p:txBody>
      </p:sp>
      <p:sp>
        <p:nvSpPr>
          <p:cNvPr id="463" name="Google Shape;463;p66"/>
          <p:cNvSpPr txBox="1"/>
          <p:nvPr>
            <p:ph idx="1" type="body"/>
          </p:nvPr>
        </p:nvSpPr>
        <p:spPr>
          <a:xfrm>
            <a:off x="383584" y="1441906"/>
            <a:ext cx="2731500" cy="2727300"/>
          </a:xfrm>
          <a:prstGeom prst="rect">
            <a:avLst/>
          </a:prstGeom>
          <a:noFill/>
          <a:ln>
            <a:noFill/>
          </a:ln>
        </p:spPr>
        <p:txBody>
          <a:bodyPr anchorCtr="0" anchor="t" bIns="68575" lIns="68575" spcFirstLastPara="1" rIns="68575" wrap="square" tIns="68575">
            <a:noAutofit/>
          </a:bodyPr>
          <a:lstStyle/>
          <a:p>
            <a:pPr indent="0" lvl="0" marL="19050" rtl="0" algn="l">
              <a:lnSpc>
                <a:spcPct val="100000"/>
              </a:lnSpc>
              <a:spcBef>
                <a:spcPts val="480"/>
              </a:spcBef>
              <a:spcAft>
                <a:spcPts val="0"/>
              </a:spcAft>
              <a:buSzPts val="2400"/>
              <a:buNone/>
            </a:pPr>
            <a:r>
              <a:rPr lang="en-US" sz="2400"/>
              <a:t>Turn to page 3 of the </a:t>
            </a:r>
            <a:r>
              <a:rPr b="1" i="1" lang="en-US" sz="2400"/>
              <a:t>Classroom Active Supervision Teacher Tool</a:t>
            </a:r>
            <a:endParaRPr b="1" i="1" sz="2400"/>
          </a:p>
          <a:p>
            <a:pPr indent="0" lvl="0" marL="19050" rtl="0" algn="l">
              <a:lnSpc>
                <a:spcPct val="100000"/>
              </a:lnSpc>
              <a:spcBef>
                <a:spcPts val="480"/>
              </a:spcBef>
              <a:spcAft>
                <a:spcPts val="0"/>
              </a:spcAft>
              <a:buSzPts val="2400"/>
              <a:buNone/>
            </a:pPr>
            <a:r>
              <a:t/>
            </a:r>
            <a:endParaRPr sz="750"/>
          </a:p>
          <a:p>
            <a:pPr indent="0" lvl="0" marL="19050" rtl="0" algn="l">
              <a:lnSpc>
                <a:spcPct val="100000"/>
              </a:lnSpc>
              <a:spcBef>
                <a:spcPts val="480"/>
              </a:spcBef>
              <a:spcAft>
                <a:spcPts val="0"/>
              </a:spcAft>
              <a:buSzPts val="2400"/>
              <a:buNone/>
            </a:pPr>
            <a:r>
              <a:rPr lang="en-US" sz="2400"/>
              <a:t>Complete the Self Assessment </a:t>
            </a:r>
            <a:endParaRPr sz="2400"/>
          </a:p>
        </p:txBody>
      </p:sp>
      <p:pic>
        <p:nvPicPr>
          <p:cNvPr descr="Image of Self-Assessment from Active Supervision Teacher Tool" id="464" name="Google Shape;464;p66"/>
          <p:cNvPicPr preferRelativeResize="0"/>
          <p:nvPr/>
        </p:nvPicPr>
        <p:blipFill rotWithShape="1">
          <a:blip r:embed="rId3">
            <a:alphaModFix/>
          </a:blip>
          <a:srcRect b="0" l="0" r="0" t="0"/>
          <a:stretch/>
        </p:blipFill>
        <p:spPr>
          <a:xfrm>
            <a:off x="2999160" y="869903"/>
            <a:ext cx="5829301" cy="3777180"/>
          </a:xfrm>
          <a:prstGeom prst="rect">
            <a:avLst/>
          </a:prstGeom>
          <a:noFill/>
          <a:ln cap="flat" cmpd="sng" w="38100">
            <a:solidFill>
              <a:srgbClr val="000000"/>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7"/>
          <p:cNvSpPr txBox="1"/>
          <p:nvPr>
            <p:ph type="title"/>
          </p:nvPr>
        </p:nvSpPr>
        <p:spPr>
          <a:xfrm>
            <a:off x="1550533" y="277164"/>
            <a:ext cx="7472100" cy="6945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 Pause &amp; Reflect </a:t>
            </a:r>
            <a:r>
              <a:rPr lang="en-US"/>
              <a:t>:</a:t>
            </a:r>
            <a:endParaRPr/>
          </a:p>
          <a:p>
            <a:pPr indent="0" lvl="0" marL="0" marR="0" rtl="0" algn="ctr">
              <a:lnSpc>
                <a:spcPct val="100000"/>
              </a:lnSpc>
              <a:spcBef>
                <a:spcPts val="0"/>
              </a:spcBef>
              <a:spcAft>
                <a:spcPts val="0"/>
              </a:spcAft>
              <a:buClr>
                <a:schemeClr val="dk1"/>
              </a:buClr>
              <a:buSzPts val="3300"/>
              <a:buFont typeface="Calibri"/>
              <a:buNone/>
            </a:pPr>
            <a:r>
              <a:rPr lang="en-US" sz="3300"/>
              <a:t>Identify Current Implementation</a:t>
            </a:r>
            <a:endParaRPr sz="3300"/>
          </a:p>
        </p:txBody>
      </p:sp>
      <p:sp>
        <p:nvSpPr>
          <p:cNvPr id="471" name="Google Shape;471;p67"/>
          <p:cNvSpPr txBox="1"/>
          <p:nvPr>
            <p:ph idx="1" type="body"/>
          </p:nvPr>
        </p:nvSpPr>
        <p:spPr>
          <a:xfrm>
            <a:off x="13776" y="1494525"/>
            <a:ext cx="2727600" cy="2727300"/>
          </a:xfrm>
          <a:prstGeom prst="rect">
            <a:avLst/>
          </a:prstGeom>
          <a:noFill/>
          <a:ln>
            <a:noFill/>
          </a:ln>
        </p:spPr>
        <p:txBody>
          <a:bodyPr anchorCtr="0" anchor="t" bIns="68575" lIns="68575" spcFirstLastPara="1" rIns="68575" wrap="square" tIns="68575">
            <a:noAutofit/>
          </a:bodyPr>
          <a:lstStyle/>
          <a:p>
            <a:pPr indent="0" lvl="0" marL="19050" rtl="0" algn="l">
              <a:lnSpc>
                <a:spcPct val="100000"/>
              </a:lnSpc>
              <a:spcBef>
                <a:spcPts val="480"/>
              </a:spcBef>
              <a:spcAft>
                <a:spcPts val="0"/>
              </a:spcAft>
              <a:buSzPts val="2400"/>
              <a:buNone/>
            </a:pPr>
            <a:r>
              <a:rPr lang="en-US" sz="2400"/>
              <a:t>Turn to page 4 of the </a:t>
            </a:r>
            <a:r>
              <a:rPr b="1" i="1" lang="en-US" sz="2400"/>
              <a:t>Classroom Active Supervision Teacher Tool</a:t>
            </a:r>
            <a:endParaRPr b="1" i="1" sz="2400"/>
          </a:p>
          <a:p>
            <a:pPr indent="0" lvl="0" marL="19050" rtl="0" algn="l">
              <a:lnSpc>
                <a:spcPct val="100000"/>
              </a:lnSpc>
              <a:spcBef>
                <a:spcPts val="480"/>
              </a:spcBef>
              <a:spcAft>
                <a:spcPts val="0"/>
              </a:spcAft>
              <a:buSzPts val="2400"/>
              <a:buNone/>
            </a:pPr>
            <a:r>
              <a:t/>
            </a:r>
            <a:endParaRPr sz="750"/>
          </a:p>
          <a:p>
            <a:pPr indent="0" lvl="0" marL="19050" rtl="0" algn="l">
              <a:lnSpc>
                <a:spcPct val="100000"/>
              </a:lnSpc>
              <a:spcBef>
                <a:spcPts val="480"/>
              </a:spcBef>
              <a:spcAft>
                <a:spcPts val="0"/>
              </a:spcAft>
              <a:buSzPts val="2400"/>
              <a:buNone/>
            </a:pPr>
            <a:r>
              <a:rPr lang="en-US" sz="2400"/>
              <a:t>Where does your current practice fit on the rubric?</a:t>
            </a:r>
            <a:endParaRPr sz="2400"/>
          </a:p>
          <a:p>
            <a:pPr indent="0" lvl="0" marL="19050" rtl="0" algn="l">
              <a:lnSpc>
                <a:spcPct val="100000"/>
              </a:lnSpc>
              <a:spcBef>
                <a:spcPts val="480"/>
              </a:spcBef>
              <a:spcAft>
                <a:spcPts val="0"/>
              </a:spcAft>
              <a:buSzPts val="2400"/>
              <a:buNone/>
            </a:pPr>
            <a:r>
              <a:t/>
            </a:r>
            <a:endParaRPr sz="2400"/>
          </a:p>
        </p:txBody>
      </p:sp>
      <p:pic>
        <p:nvPicPr>
          <p:cNvPr descr="Image of Practice Profile Rubric from Active Supervision Teacher Tool" id="472" name="Google Shape;472;p67"/>
          <p:cNvPicPr preferRelativeResize="0"/>
          <p:nvPr/>
        </p:nvPicPr>
        <p:blipFill rotWithShape="1">
          <a:blip r:embed="rId3">
            <a:alphaModFix/>
          </a:blip>
          <a:srcRect b="0" l="0" r="0" t="0"/>
          <a:stretch/>
        </p:blipFill>
        <p:spPr>
          <a:xfrm>
            <a:off x="2858575" y="1257362"/>
            <a:ext cx="6215725" cy="3201626"/>
          </a:xfrm>
          <a:prstGeom prst="rect">
            <a:avLst/>
          </a:prstGeom>
          <a:noFill/>
          <a:ln cap="flat" cmpd="sng" w="38100">
            <a:solidFill>
              <a:srgbClr val="000000"/>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9"/>
          <p:cNvSpPr txBox="1"/>
          <p:nvPr>
            <p:ph type="title"/>
          </p:nvPr>
        </p:nvSpPr>
        <p:spPr>
          <a:xfrm>
            <a:off x="1471880" y="368764"/>
            <a:ext cx="7472100" cy="6945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Pause &amp; Reflect Step: Collect &amp; Analyze</a:t>
            </a:r>
            <a:endParaRPr sz="3300"/>
          </a:p>
        </p:txBody>
      </p:sp>
      <p:sp>
        <p:nvSpPr>
          <p:cNvPr id="479" name="Google Shape;479;p69"/>
          <p:cNvSpPr txBox="1"/>
          <p:nvPr>
            <p:ph idx="1" type="body"/>
          </p:nvPr>
        </p:nvSpPr>
        <p:spPr>
          <a:xfrm>
            <a:off x="278994" y="1196369"/>
            <a:ext cx="8865000" cy="3068100"/>
          </a:xfrm>
          <a:prstGeom prst="rect">
            <a:avLst/>
          </a:prstGeom>
          <a:noFill/>
          <a:ln>
            <a:noFill/>
          </a:ln>
        </p:spPr>
        <p:txBody>
          <a:bodyPr anchorCtr="0" anchor="t" bIns="68575" lIns="68575" spcFirstLastPara="1" rIns="68575" wrap="square" tIns="68575">
            <a:noAutofit/>
          </a:bodyPr>
          <a:lstStyle/>
          <a:p>
            <a:pPr indent="-381000" lvl="0" marL="457200" marR="0" rtl="0" algn="l">
              <a:lnSpc>
                <a:spcPct val="107000"/>
              </a:lnSpc>
              <a:spcBef>
                <a:spcPts val="1080"/>
              </a:spcBef>
              <a:spcAft>
                <a:spcPts val="0"/>
              </a:spcAft>
              <a:buSzPts val="2400"/>
              <a:buChar char="●"/>
            </a:pPr>
            <a:r>
              <a:rPr lang="en-US"/>
              <a:t>What are you currently doing well?</a:t>
            </a:r>
            <a:endParaRPr/>
          </a:p>
          <a:p>
            <a:pPr indent="-381000" lvl="0" marL="457200" marR="0" rtl="0" algn="l">
              <a:lnSpc>
                <a:spcPct val="107000"/>
              </a:lnSpc>
              <a:spcBef>
                <a:spcPts val="0"/>
              </a:spcBef>
              <a:spcAft>
                <a:spcPts val="0"/>
              </a:spcAft>
              <a:buSzPts val="2400"/>
              <a:buChar char="●"/>
            </a:pPr>
            <a:r>
              <a:rPr lang="en-US"/>
              <a:t>What are opportunities for growth?</a:t>
            </a:r>
            <a:endParaRPr/>
          </a:p>
          <a:p>
            <a:pPr indent="-381000" lvl="0" marL="457200" marR="0" rtl="0" algn="l">
              <a:lnSpc>
                <a:spcPct val="107000"/>
              </a:lnSpc>
              <a:spcBef>
                <a:spcPts val="0"/>
              </a:spcBef>
              <a:spcAft>
                <a:spcPts val="0"/>
              </a:spcAft>
              <a:buSzPts val="2400"/>
              <a:buChar char="●"/>
            </a:pPr>
            <a:r>
              <a:rPr lang="en-US"/>
              <a:t>What is ONE thing that if you can begin implementing would give you the biggest change for the effort?</a:t>
            </a:r>
            <a:endParaRPr/>
          </a:p>
          <a:p>
            <a:pPr indent="-381000" lvl="0" marL="457200" marR="0" rtl="0" algn="l">
              <a:lnSpc>
                <a:spcPct val="107000"/>
              </a:lnSpc>
              <a:spcBef>
                <a:spcPts val="0"/>
              </a:spcBef>
              <a:spcAft>
                <a:spcPts val="0"/>
              </a:spcAft>
              <a:buSzPts val="2400"/>
              <a:buChar char="●"/>
            </a:pPr>
            <a:r>
              <a:rPr lang="en-US"/>
              <a:t>Share your thoughts with a shoulder partner. If you are ready to commit to a change, share your commitment with a shoulder partner.</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1"/>
          <p:cNvSpPr txBox="1"/>
          <p:nvPr>
            <p:ph type="title"/>
          </p:nvPr>
        </p:nvSpPr>
        <p:spPr>
          <a:xfrm>
            <a:off x="1841059" y="146178"/>
            <a:ext cx="5604000" cy="6945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Next Steps</a:t>
            </a:r>
            <a:endParaRPr sz="3300"/>
          </a:p>
        </p:txBody>
      </p:sp>
      <p:sp>
        <p:nvSpPr>
          <p:cNvPr id="486" name="Google Shape;486;p71"/>
          <p:cNvSpPr txBox="1"/>
          <p:nvPr>
            <p:ph idx="1" type="body"/>
          </p:nvPr>
        </p:nvSpPr>
        <p:spPr>
          <a:xfrm>
            <a:off x="206400" y="1133225"/>
            <a:ext cx="8820000" cy="35229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2400"/>
              <a:buNone/>
            </a:pPr>
            <a:r>
              <a:rPr lang="en-US" sz="2200">
                <a:solidFill>
                  <a:srgbClr val="000000"/>
                </a:solidFill>
              </a:rPr>
              <a:t>Use the </a:t>
            </a:r>
            <a:r>
              <a:rPr b="1" i="1" lang="en-US" sz="2200">
                <a:solidFill>
                  <a:srgbClr val="000000"/>
                </a:solidFill>
              </a:rPr>
              <a:t>Classroom Active Supervision Planning &amp; Implementation Guide </a:t>
            </a:r>
            <a:r>
              <a:rPr lang="en-US" sz="2200">
                <a:solidFill>
                  <a:srgbClr val="000000"/>
                </a:solidFill>
              </a:rPr>
              <a:t>to</a:t>
            </a:r>
            <a:endParaRPr sz="2800"/>
          </a:p>
          <a:p>
            <a:pPr indent="-239713" lvl="1" marL="557213" rtl="0" algn="l">
              <a:lnSpc>
                <a:spcPct val="100000"/>
              </a:lnSpc>
              <a:spcBef>
                <a:spcPts val="0"/>
              </a:spcBef>
              <a:spcAft>
                <a:spcPts val="0"/>
              </a:spcAft>
              <a:buSzPts val="2200"/>
              <a:buChar char="•"/>
            </a:pPr>
            <a:r>
              <a:rPr lang="en-US" sz="2200">
                <a:solidFill>
                  <a:srgbClr val="000000"/>
                </a:solidFill>
              </a:rPr>
              <a:t>Develop a draft for classroom </a:t>
            </a:r>
            <a:r>
              <a:rPr b="1" lang="en-US" sz="2200">
                <a:solidFill>
                  <a:srgbClr val="000000"/>
                </a:solidFill>
              </a:rPr>
              <a:t>Active Supervision </a:t>
            </a:r>
            <a:r>
              <a:rPr lang="en-US" sz="2200">
                <a:solidFill>
                  <a:srgbClr val="000000"/>
                </a:solidFill>
              </a:rPr>
              <a:t>steps to continue, add or eliminate. </a:t>
            </a:r>
            <a:endParaRPr sz="2500"/>
          </a:p>
          <a:p>
            <a:pPr indent="-239713" lvl="1" marL="557213" rtl="0" algn="l">
              <a:lnSpc>
                <a:spcPct val="100000"/>
              </a:lnSpc>
              <a:spcBef>
                <a:spcPts val="0"/>
              </a:spcBef>
              <a:spcAft>
                <a:spcPts val="0"/>
              </a:spcAft>
              <a:buSzPts val="2200"/>
              <a:buChar char="•"/>
            </a:pPr>
            <a:r>
              <a:rPr lang="en-US" sz="2200">
                <a:solidFill>
                  <a:srgbClr val="000000"/>
                </a:solidFill>
              </a:rPr>
              <a:t>Consistently implement </a:t>
            </a:r>
            <a:r>
              <a:rPr b="1" lang="en-US" sz="2200">
                <a:solidFill>
                  <a:srgbClr val="000000"/>
                </a:solidFill>
              </a:rPr>
              <a:t>Active Supervision </a:t>
            </a:r>
            <a:r>
              <a:rPr lang="en-US" sz="2200">
                <a:solidFill>
                  <a:srgbClr val="000000"/>
                </a:solidFill>
              </a:rPr>
              <a:t>to pre-correct or reinforce expected student behavior and to discourage unexpected behavior.</a:t>
            </a:r>
            <a:endParaRPr sz="2500"/>
          </a:p>
          <a:p>
            <a:pPr indent="-100013" lvl="1" marL="557213" rtl="0" algn="l">
              <a:lnSpc>
                <a:spcPct val="100000"/>
              </a:lnSpc>
              <a:spcBef>
                <a:spcPts val="0"/>
              </a:spcBef>
              <a:spcAft>
                <a:spcPts val="0"/>
              </a:spcAft>
              <a:buSzPts val="1800"/>
              <a:buNone/>
            </a:pPr>
            <a:r>
              <a:t/>
            </a:r>
            <a:endParaRPr sz="2500"/>
          </a:p>
          <a:p>
            <a:pPr indent="0" lvl="0" marL="0" rtl="0" algn="l">
              <a:lnSpc>
                <a:spcPct val="100000"/>
              </a:lnSpc>
              <a:spcBef>
                <a:spcPts val="360"/>
              </a:spcBef>
              <a:spcAft>
                <a:spcPts val="0"/>
              </a:spcAft>
              <a:buSzPts val="2400"/>
              <a:buNone/>
            </a:pPr>
            <a:r>
              <a:rPr lang="en-US" sz="2200">
                <a:solidFill>
                  <a:srgbClr val="000000"/>
                </a:solidFill>
              </a:rPr>
              <a:t>Use the </a:t>
            </a:r>
            <a:r>
              <a:rPr b="1" lang="en-US" sz="2200">
                <a:solidFill>
                  <a:srgbClr val="000000"/>
                </a:solidFill>
              </a:rPr>
              <a:t>Teacher Tool -</a:t>
            </a:r>
            <a:r>
              <a:rPr lang="en-US" sz="2200">
                <a:solidFill>
                  <a:srgbClr val="000000"/>
                </a:solidFill>
              </a:rPr>
              <a:t> </a:t>
            </a:r>
            <a:r>
              <a:rPr b="1" lang="en-US" sz="2200">
                <a:solidFill>
                  <a:srgbClr val="000000"/>
                </a:solidFill>
              </a:rPr>
              <a:t>Active Supervision Self-Assessment and Practice Profile</a:t>
            </a:r>
            <a:r>
              <a:rPr lang="en-US" sz="2200">
                <a:solidFill>
                  <a:srgbClr val="000000"/>
                </a:solidFill>
              </a:rPr>
              <a:t> and the</a:t>
            </a:r>
            <a:r>
              <a:rPr b="1" lang="en-US" sz="2200">
                <a:solidFill>
                  <a:srgbClr val="000000"/>
                </a:solidFill>
              </a:rPr>
              <a:t> </a:t>
            </a:r>
            <a:r>
              <a:rPr b="1" i="1" lang="en-US" sz="2200">
                <a:solidFill>
                  <a:srgbClr val="000000"/>
                </a:solidFill>
              </a:rPr>
              <a:t>Teacher ETLP Self-Monitoring Plan </a:t>
            </a:r>
            <a:r>
              <a:rPr lang="en-US" sz="2200">
                <a:solidFill>
                  <a:srgbClr val="000000"/>
                </a:solidFill>
              </a:rPr>
              <a:t>to monitor your development and use of classroom Active Supervision.</a:t>
            </a:r>
            <a:endParaRPr sz="22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26"/>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lang="en-US" sz="3300"/>
              <a:t>References</a:t>
            </a:r>
            <a:endParaRPr sz="3300"/>
          </a:p>
        </p:txBody>
      </p:sp>
      <p:sp>
        <p:nvSpPr>
          <p:cNvPr id="492" name="Google Shape;492;p26"/>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Autofit/>
          </a:bodyPr>
          <a:lstStyle/>
          <a:p>
            <a:pPr indent="0" lvl="0" marL="257175" rtl="0" algn="l">
              <a:lnSpc>
                <a:spcPct val="100000"/>
              </a:lnSpc>
              <a:spcBef>
                <a:spcPts val="0"/>
              </a:spcBef>
              <a:spcAft>
                <a:spcPts val="0"/>
              </a:spcAft>
              <a:buClr>
                <a:srgbClr val="FF0000"/>
              </a:buClr>
              <a:buSzPts val="2400"/>
              <a:buFont typeface="Arial"/>
              <a:buNone/>
            </a:pPr>
            <a:r>
              <a:rPr lang="en-US" sz="1200"/>
              <a:t>Colvin, G. (2009). </a:t>
            </a:r>
            <a:r>
              <a:rPr i="1" lang="en-US" sz="1200"/>
              <a:t>Managing noncompliance and defiance in the classroom:  A road map for teachers, specialists, and behavior support teams.</a:t>
            </a:r>
            <a:r>
              <a:rPr lang="en-US" sz="1200"/>
              <a:t> Thousand Oaks, CA: Corwin Press. </a:t>
            </a:r>
            <a:endParaRPr sz="1200"/>
          </a:p>
          <a:p>
            <a:pPr indent="0" lvl="0" marL="257175" rtl="0" algn="l">
              <a:lnSpc>
                <a:spcPct val="100000"/>
              </a:lnSpc>
              <a:spcBef>
                <a:spcPts val="0"/>
              </a:spcBef>
              <a:spcAft>
                <a:spcPts val="0"/>
              </a:spcAft>
              <a:buClr>
                <a:srgbClr val="FF0000"/>
              </a:buClr>
              <a:buSzPts val="2400"/>
              <a:buFont typeface="Arial"/>
              <a:buNone/>
            </a:pPr>
            <a:r>
              <a:t/>
            </a:r>
            <a:endParaRPr sz="1200"/>
          </a:p>
          <a:p>
            <a:pPr indent="0" lvl="0" marL="257175" rtl="0" algn="l">
              <a:lnSpc>
                <a:spcPct val="100000"/>
              </a:lnSpc>
              <a:spcBef>
                <a:spcPts val="0"/>
              </a:spcBef>
              <a:spcAft>
                <a:spcPts val="0"/>
              </a:spcAft>
              <a:buClr>
                <a:srgbClr val="FF0000"/>
              </a:buClr>
              <a:buSzPts val="2400"/>
              <a:buFont typeface="Arial"/>
              <a:buNone/>
            </a:pPr>
            <a:r>
              <a:rPr lang="en-US" sz="1200"/>
              <a:t>Depry, R. L., &amp; Sugai, G. (2002). The effect of active supervision and pre-correction on minor behavioral incidents in a sixth grade general education classroom. </a:t>
            </a:r>
            <a:r>
              <a:rPr i="1" lang="en-US" sz="1200"/>
              <a:t>Journal of Behavioral Education</a:t>
            </a:r>
            <a:r>
              <a:rPr lang="en-US" sz="1200"/>
              <a:t>, 11(4), 255–267.</a:t>
            </a:r>
            <a:endParaRPr sz="1200"/>
          </a:p>
          <a:p>
            <a:pPr indent="0" lvl="0" marL="257175" rtl="0" algn="l">
              <a:lnSpc>
                <a:spcPct val="100000"/>
              </a:lnSpc>
              <a:spcBef>
                <a:spcPts val="0"/>
              </a:spcBef>
              <a:spcAft>
                <a:spcPts val="0"/>
              </a:spcAft>
              <a:buClr>
                <a:srgbClr val="FF0000"/>
              </a:buClr>
              <a:buSzPts val="2400"/>
              <a:buFont typeface="Arial"/>
              <a:buNone/>
            </a:pPr>
            <a:r>
              <a:t/>
            </a:r>
            <a:endParaRPr sz="1200"/>
          </a:p>
          <a:p>
            <a:pPr indent="0" lvl="0" marL="257175" rtl="0" algn="l">
              <a:lnSpc>
                <a:spcPct val="100000"/>
              </a:lnSpc>
              <a:spcBef>
                <a:spcPts val="0"/>
              </a:spcBef>
              <a:spcAft>
                <a:spcPts val="0"/>
              </a:spcAft>
              <a:buClr>
                <a:srgbClr val="FF0000"/>
              </a:buClr>
              <a:buSzPts val="2400"/>
              <a:buFont typeface="Arial"/>
              <a:buNone/>
            </a:pPr>
            <a:r>
              <a:rPr lang="en-US" sz="1200"/>
              <a:t>Lampi, A. R., Fenty, N. S., &amp; Beaunae, C. (2005). Making the Three Ps Easier: Praise, Proximity, and Precorrection. </a:t>
            </a:r>
            <a:r>
              <a:rPr i="1" lang="en-US" sz="1200"/>
              <a:t>Beyond Behavior</a:t>
            </a:r>
            <a:r>
              <a:rPr lang="en-US" sz="1200"/>
              <a:t>, </a:t>
            </a:r>
            <a:r>
              <a:rPr i="1" lang="en-US" sz="1200"/>
              <a:t>15</a:t>
            </a:r>
            <a:r>
              <a:rPr lang="en-US" sz="1200"/>
              <a:t>(1).</a:t>
            </a:r>
            <a:endParaRPr sz="1200"/>
          </a:p>
          <a:p>
            <a:pPr indent="0" lvl="0" marL="257175" rtl="0" algn="l">
              <a:lnSpc>
                <a:spcPct val="100000"/>
              </a:lnSpc>
              <a:spcBef>
                <a:spcPts val="0"/>
              </a:spcBef>
              <a:spcAft>
                <a:spcPts val="0"/>
              </a:spcAft>
              <a:buClr>
                <a:srgbClr val="FF0000"/>
              </a:buClr>
              <a:buSzPts val="2400"/>
              <a:buFont typeface="Arial"/>
              <a:buNone/>
            </a:pPr>
            <a:r>
              <a:t/>
            </a:r>
            <a:endParaRPr sz="1200"/>
          </a:p>
          <a:p>
            <a:pPr indent="0" lvl="0" marL="257175" rtl="0" algn="l">
              <a:lnSpc>
                <a:spcPct val="100000"/>
              </a:lnSpc>
              <a:spcBef>
                <a:spcPts val="0"/>
              </a:spcBef>
              <a:spcAft>
                <a:spcPts val="0"/>
              </a:spcAft>
              <a:buClr>
                <a:srgbClr val="FF0000"/>
              </a:buClr>
              <a:buSzPts val="2400"/>
              <a:buFont typeface="Arial"/>
              <a:buNone/>
            </a:pPr>
            <a:r>
              <a:rPr lang="en-US" sz="1200"/>
              <a:t>Scott, T. (2025). </a:t>
            </a:r>
            <a:r>
              <a:rPr lang="en-US" sz="1200">
                <a:solidFill>
                  <a:srgbClr val="0F0F0F"/>
                </a:solidFill>
                <a:highlight>
                  <a:srgbClr val="FFFFFF"/>
                </a:highlight>
              </a:rPr>
              <a:t>Classroom Management: Physical Arrangement</a:t>
            </a:r>
            <a:r>
              <a:rPr lang="en-US" sz="1200"/>
              <a:t>. Center for Instructional and Behavioral Research in Schools (CIBRS). Retrieved on 9/4/2026 from https://www.youtube.com/watch?v=xS3zGre8ORM&amp;t=5s</a:t>
            </a:r>
            <a:endParaRPr i="1" sz="1200"/>
          </a:p>
          <a:p>
            <a:pPr indent="0" lvl="0" marL="257175" rtl="0" algn="l">
              <a:lnSpc>
                <a:spcPct val="100000"/>
              </a:lnSpc>
              <a:spcBef>
                <a:spcPts val="0"/>
              </a:spcBef>
              <a:spcAft>
                <a:spcPts val="0"/>
              </a:spcAft>
              <a:buClr>
                <a:srgbClr val="FF0000"/>
              </a:buClr>
              <a:buSzPts val="2400"/>
              <a:buFont typeface="Arial"/>
              <a:buNone/>
            </a:pPr>
            <a:r>
              <a:t/>
            </a:r>
            <a:endParaRPr sz="1200"/>
          </a:p>
          <a:p>
            <a:pPr indent="0" lvl="0" marL="257175" rtl="0" algn="l">
              <a:lnSpc>
                <a:spcPct val="100000"/>
              </a:lnSpc>
              <a:spcBef>
                <a:spcPts val="0"/>
              </a:spcBef>
              <a:spcAft>
                <a:spcPts val="0"/>
              </a:spcAft>
              <a:buClr>
                <a:srgbClr val="FF0000"/>
              </a:buClr>
              <a:buSzPts val="2400"/>
              <a:buFont typeface="Arial"/>
              <a:buNone/>
            </a:pPr>
            <a:r>
              <a:rPr lang="en-US" sz="1200"/>
              <a:t>Scott, T. (2024). </a:t>
            </a:r>
            <a:r>
              <a:rPr i="1" lang="en-US" sz="1200"/>
              <a:t>Session 2H: Best Practices for Promoting Positive Classroom Environments. </a:t>
            </a:r>
            <a:r>
              <a:rPr lang="en-US" sz="1200"/>
              <a:t>Presentation give at the 2024 National PBIS Leadership Forum</a:t>
            </a:r>
            <a:endParaRPr sz="1200"/>
          </a:p>
          <a:p>
            <a:pPr indent="0" lvl="0" marL="257175" rtl="0" algn="l">
              <a:lnSpc>
                <a:spcPct val="100000"/>
              </a:lnSpc>
              <a:spcBef>
                <a:spcPts val="0"/>
              </a:spcBef>
              <a:spcAft>
                <a:spcPts val="0"/>
              </a:spcAft>
              <a:buClr>
                <a:srgbClr val="FF0000"/>
              </a:buClr>
              <a:buSzPts val="2400"/>
              <a:buFont typeface="Arial"/>
              <a:buNone/>
            </a:pPr>
            <a:r>
              <a:t/>
            </a:r>
            <a:endParaRPr sz="1200"/>
          </a:p>
          <a:p>
            <a:pPr indent="0" lvl="0" marL="257175" rtl="0" algn="l">
              <a:lnSpc>
                <a:spcPct val="100000"/>
              </a:lnSpc>
              <a:spcBef>
                <a:spcPts val="0"/>
              </a:spcBef>
              <a:spcAft>
                <a:spcPts val="0"/>
              </a:spcAft>
              <a:buClr>
                <a:srgbClr val="FF0000"/>
              </a:buClr>
              <a:buSzPts val="2400"/>
              <a:buFont typeface="Arial"/>
              <a:buNone/>
            </a:pPr>
            <a:r>
              <a:rPr lang="en-US" sz="1200"/>
              <a:t>Sprick, R., Knight, J., Reinke, W., &amp; McKale, T. (2006). Coaching classroom management: Strategies and tools for administrators and coaches. Eugene, OR: Pacific Northwest Publishing.</a:t>
            </a:r>
            <a:endParaRPr sz="1200"/>
          </a:p>
          <a:p>
            <a:pPr indent="-171450" lvl="0" marL="342900" marR="0" rtl="0" algn="l">
              <a:lnSpc>
                <a:spcPct val="100000"/>
              </a:lnSpc>
              <a:spcBef>
                <a:spcPts val="480"/>
              </a:spcBef>
              <a:spcAft>
                <a:spcPts val="0"/>
              </a:spcAft>
              <a:buClr>
                <a:srgbClr val="FF0000"/>
              </a:buClr>
              <a:buSzPts val="2400"/>
              <a:buFont typeface="Arial"/>
              <a:buNone/>
            </a:pPr>
            <a:r>
              <a:t/>
            </a:r>
            <a:endParaRPr sz="12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A3A4"/>
        </a:solidFill>
      </p:bgPr>
    </p:bg>
    <p:spTree>
      <p:nvGrpSpPr>
        <p:cNvPr id="497" name="Shape 497"/>
        <p:cNvGrpSpPr/>
        <p:nvPr/>
      </p:nvGrpSpPr>
      <p:grpSpPr>
        <a:xfrm>
          <a:off x="0" y="0"/>
          <a:ext cx="0" cy="0"/>
          <a:chOff x="0" y="0"/>
          <a:chExt cx="0" cy="0"/>
        </a:xfrm>
      </p:grpSpPr>
      <p:sp>
        <p:nvSpPr>
          <p:cNvPr id="498" name="Google Shape;498;p72"/>
          <p:cNvSpPr txBox="1"/>
          <p:nvPr>
            <p:ph type="title"/>
          </p:nvPr>
        </p:nvSpPr>
        <p:spPr>
          <a:xfrm>
            <a:off x="457200" y="205978"/>
            <a:ext cx="8229600" cy="857400"/>
          </a:xfrm>
          <a:prstGeom prst="rect">
            <a:avLst/>
          </a:prstGeom>
          <a:no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chemeClr val="dk1"/>
              </a:buClr>
              <a:buSzPts val="3300"/>
              <a:buFont typeface="Calibri"/>
              <a:buNone/>
            </a:pPr>
            <a:r>
              <a:rPr b="1" lang="en-US" sz="3300"/>
              <a:t>Contact Information</a:t>
            </a:r>
            <a:endParaRPr sz="3300"/>
          </a:p>
        </p:txBody>
      </p:sp>
      <p:sp>
        <p:nvSpPr>
          <p:cNvPr id="499" name="Google Shape;499;p72"/>
          <p:cNvSpPr txBox="1"/>
          <p:nvPr>
            <p:ph idx="1" type="body"/>
          </p:nvPr>
        </p:nvSpPr>
        <p:spPr>
          <a:xfrm>
            <a:off x="457200" y="1200151"/>
            <a:ext cx="8229600" cy="3394500"/>
          </a:xfrm>
          <a:prstGeom prst="rect">
            <a:avLst/>
          </a:prstGeom>
          <a:noFill/>
          <a:ln>
            <a:noFill/>
          </a:ln>
        </p:spPr>
        <p:txBody>
          <a:bodyPr anchorCtr="0" anchor="t" bIns="68575" lIns="68575" spcFirstLastPara="1" rIns="68575" wrap="square" tIns="68575">
            <a:normAutofit/>
          </a:bodyPr>
          <a:lstStyle/>
          <a:p>
            <a:pPr indent="0" lvl="0" marL="152400" rtl="0" algn="l">
              <a:lnSpc>
                <a:spcPct val="100000"/>
              </a:lnSpc>
              <a:spcBef>
                <a:spcPts val="0"/>
              </a:spcBef>
              <a:spcAft>
                <a:spcPts val="0"/>
              </a:spcAft>
              <a:buSzPts val="2400"/>
              <a:buNone/>
            </a:pPr>
            <a:r>
              <a:rPr lang="en-US" sz="2400"/>
              <a:t>Check Out MO SW-PBS on Social Media:</a:t>
            </a:r>
            <a:endParaRPr sz="2400"/>
          </a:p>
        </p:txBody>
      </p:sp>
      <p:pic>
        <p:nvPicPr>
          <p:cNvPr descr="MO SWPBS logo" id="500" name="Google Shape;500;p72"/>
          <p:cNvPicPr preferRelativeResize="0"/>
          <p:nvPr/>
        </p:nvPicPr>
        <p:blipFill rotWithShape="1">
          <a:blip r:embed="rId3">
            <a:alphaModFix/>
          </a:blip>
          <a:srcRect b="0" l="0" r="0" t="0"/>
          <a:stretch/>
        </p:blipFill>
        <p:spPr>
          <a:xfrm>
            <a:off x="495094" y="2245854"/>
            <a:ext cx="464344" cy="399176"/>
          </a:xfrm>
          <a:prstGeom prst="rect">
            <a:avLst/>
          </a:prstGeom>
          <a:noFill/>
          <a:ln>
            <a:noFill/>
          </a:ln>
        </p:spPr>
      </p:pic>
      <p:sp>
        <p:nvSpPr>
          <p:cNvPr id="501" name="Google Shape;501;p72"/>
          <p:cNvSpPr txBox="1"/>
          <p:nvPr/>
        </p:nvSpPr>
        <p:spPr>
          <a:xfrm>
            <a:off x="1191250" y="2257053"/>
            <a:ext cx="1794900" cy="311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575"/>
              <a:buFont typeface="Arial"/>
              <a:buNone/>
            </a:pPr>
            <a:r>
              <a:rPr b="0" i="0" lang="en-US" sz="1575" u="sng" cap="none" strike="noStrike">
                <a:solidFill>
                  <a:srgbClr val="000000"/>
                </a:solidFill>
                <a:latin typeface="Arial"/>
                <a:ea typeface="Arial"/>
                <a:cs typeface="Arial"/>
                <a:sym typeface="Arial"/>
                <a:hlinkClick r:id="rId4">
                  <a:extLst>
                    <a:ext uri="{A12FA001-AC4F-418D-AE19-62706E023703}">
                      <ahyp:hlinkClr val="tx"/>
                    </a:ext>
                  </a:extLst>
                </a:hlinkClick>
              </a:rPr>
              <a:t>pbismissouri.org</a:t>
            </a:r>
            <a:endParaRPr b="0" i="0" sz="1575" u="none" cap="none" strike="noStrike">
              <a:solidFill>
                <a:srgbClr val="000000"/>
              </a:solidFill>
              <a:latin typeface="Arial"/>
              <a:ea typeface="Arial"/>
              <a:cs typeface="Arial"/>
              <a:sym typeface="Arial"/>
            </a:endParaRPr>
          </a:p>
        </p:txBody>
      </p:sp>
      <p:pic>
        <p:nvPicPr>
          <p:cNvPr descr="Facebook icon" id="502" name="Google Shape;502;p72"/>
          <p:cNvPicPr preferRelativeResize="0"/>
          <p:nvPr/>
        </p:nvPicPr>
        <p:blipFill rotWithShape="1">
          <a:blip r:embed="rId5">
            <a:alphaModFix/>
          </a:blip>
          <a:srcRect b="0" l="0" r="0" t="0"/>
          <a:stretch/>
        </p:blipFill>
        <p:spPr>
          <a:xfrm>
            <a:off x="457200" y="2770619"/>
            <a:ext cx="464344" cy="464344"/>
          </a:xfrm>
          <a:prstGeom prst="rect">
            <a:avLst/>
          </a:prstGeom>
          <a:noFill/>
          <a:ln>
            <a:noFill/>
          </a:ln>
        </p:spPr>
      </p:pic>
      <p:sp>
        <p:nvSpPr>
          <p:cNvPr id="503" name="Google Shape;503;p72"/>
          <p:cNvSpPr txBox="1"/>
          <p:nvPr/>
        </p:nvSpPr>
        <p:spPr>
          <a:xfrm>
            <a:off x="1170984" y="2864001"/>
            <a:ext cx="2433600" cy="311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575"/>
              <a:buFont typeface="Arial"/>
              <a:buNone/>
            </a:pPr>
            <a:r>
              <a:rPr b="0" i="0" lang="en-US" sz="1575" u="sng" cap="none" strike="noStrike">
                <a:solidFill>
                  <a:srgbClr val="000000"/>
                </a:solidFill>
                <a:latin typeface="Arial"/>
                <a:ea typeface="Arial"/>
                <a:cs typeface="Arial"/>
                <a:sym typeface="Arial"/>
                <a:hlinkClick r:id="rId6">
                  <a:extLst>
                    <a:ext uri="{A12FA001-AC4F-418D-AE19-62706E023703}">
                      <ahyp:hlinkClr val="tx"/>
                    </a:ext>
                  </a:extLst>
                </a:hlinkClick>
              </a:rPr>
              <a:t>facebook.com/moswpbs</a:t>
            </a:r>
            <a:endParaRPr b="0" i="0" sz="1575" u="none" cap="none" strike="noStrike">
              <a:solidFill>
                <a:srgbClr val="000000"/>
              </a:solidFill>
              <a:latin typeface="Arial"/>
              <a:ea typeface="Arial"/>
              <a:cs typeface="Arial"/>
              <a:sym typeface="Arial"/>
            </a:endParaRPr>
          </a:p>
        </p:txBody>
      </p:sp>
      <p:pic>
        <p:nvPicPr>
          <p:cNvPr descr="Instagram logo" id="504" name="Google Shape;504;p72"/>
          <p:cNvPicPr preferRelativeResize="0"/>
          <p:nvPr/>
        </p:nvPicPr>
        <p:blipFill rotWithShape="1">
          <a:blip r:embed="rId7">
            <a:alphaModFix/>
          </a:blip>
          <a:srcRect b="0" l="0" r="0" t="0"/>
          <a:stretch/>
        </p:blipFill>
        <p:spPr>
          <a:xfrm>
            <a:off x="489779" y="3469835"/>
            <a:ext cx="399169" cy="399169"/>
          </a:xfrm>
          <a:prstGeom prst="rect">
            <a:avLst/>
          </a:prstGeom>
          <a:noFill/>
          <a:ln>
            <a:noFill/>
          </a:ln>
        </p:spPr>
      </p:pic>
      <p:sp>
        <p:nvSpPr>
          <p:cNvPr id="505" name="Google Shape;505;p72"/>
          <p:cNvSpPr txBox="1"/>
          <p:nvPr/>
        </p:nvSpPr>
        <p:spPr>
          <a:xfrm>
            <a:off x="1109615" y="3470949"/>
            <a:ext cx="2556600" cy="311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575"/>
              <a:buFont typeface="Arial"/>
              <a:buNone/>
            </a:pPr>
            <a:r>
              <a:rPr b="0" i="0" lang="en-US" sz="1575" u="sng" cap="none" strike="noStrike">
                <a:solidFill>
                  <a:srgbClr val="000000"/>
                </a:solidFill>
                <a:latin typeface="Arial"/>
                <a:ea typeface="Arial"/>
                <a:cs typeface="Arial"/>
                <a:sym typeface="Arial"/>
                <a:hlinkClick r:id="rId8">
                  <a:extLst>
                    <a:ext uri="{A12FA001-AC4F-418D-AE19-62706E023703}">
                      <ahyp:hlinkClr val="tx"/>
                    </a:ext>
                  </a:extLst>
                </a:hlinkClick>
              </a:rPr>
              <a:t>instagram.com/moswpbs/</a:t>
            </a:r>
            <a:endParaRPr b="0" i="0" sz="1050" u="none" cap="none" strike="noStrike">
              <a:solidFill>
                <a:srgbClr val="000000"/>
              </a:solidFill>
              <a:latin typeface="Arial"/>
              <a:ea typeface="Arial"/>
              <a:cs typeface="Arial"/>
              <a:sym typeface="Arial"/>
            </a:endParaRPr>
          </a:p>
        </p:txBody>
      </p:sp>
      <p:sp>
        <p:nvSpPr>
          <p:cNvPr id="506" name="Google Shape;506;p72"/>
          <p:cNvSpPr txBox="1"/>
          <p:nvPr>
            <p:ph idx="4294967295" type="body"/>
          </p:nvPr>
        </p:nvSpPr>
        <p:spPr>
          <a:xfrm>
            <a:off x="5117680" y="1947971"/>
            <a:ext cx="2914800" cy="464400"/>
          </a:xfrm>
          <a:prstGeom prst="rect">
            <a:avLst/>
          </a:prstGeom>
          <a:noFill/>
          <a:ln>
            <a:noFill/>
          </a:ln>
        </p:spPr>
        <p:txBody>
          <a:bodyPr anchorCtr="0" anchor="t" bIns="68575" lIns="68575" spcFirstLastPara="1" rIns="68575" wrap="square" tIns="68575">
            <a:normAutofit fontScale="62500" lnSpcReduction="20000"/>
          </a:bodyPr>
          <a:lstStyle/>
          <a:p>
            <a:pPr indent="0" lvl="0" marL="152400" rtl="0" algn="l">
              <a:lnSpc>
                <a:spcPct val="100000"/>
              </a:lnSpc>
              <a:spcBef>
                <a:spcPts val="0"/>
              </a:spcBef>
              <a:spcAft>
                <a:spcPts val="0"/>
              </a:spcAft>
              <a:buSzPct val="100000"/>
              <a:buNone/>
            </a:pPr>
            <a:r>
              <a:rPr b="1" lang="en-US" sz="2400"/>
              <a:t>Facilitator Contact Information:</a:t>
            </a:r>
            <a:endParaRPr sz="2400"/>
          </a:p>
          <a:p>
            <a:pPr indent="-9525" lvl="0" marL="257175" rtl="0" algn="l">
              <a:lnSpc>
                <a:spcPct val="100000"/>
              </a:lnSpc>
              <a:spcBef>
                <a:spcPts val="480"/>
              </a:spcBef>
              <a:spcAft>
                <a:spcPts val="0"/>
              </a:spcAft>
              <a:buSzPct val="100000"/>
              <a:buNone/>
            </a:pPr>
            <a:r>
              <a:t/>
            </a:r>
            <a:endParaRPr sz="2400"/>
          </a:p>
        </p:txBody>
      </p:sp>
      <p:sp>
        <p:nvSpPr>
          <p:cNvPr id="507" name="Google Shape;507;p72"/>
          <p:cNvSpPr txBox="1"/>
          <p:nvPr/>
        </p:nvSpPr>
        <p:spPr>
          <a:xfrm>
            <a:off x="4101012" y="2412856"/>
            <a:ext cx="2445300" cy="2008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List HERE</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 SWPBS Pr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Way, Gordon</dc:creator>
</cp:coreProperties>
</file>