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259" r:id="rId3"/>
    <p:sldId id="260" r:id="rId4"/>
    <p:sldId id="261" r:id="rId5"/>
    <p:sldId id="288" r:id="rId6"/>
    <p:sldId id="289" r:id="rId7"/>
    <p:sldId id="296" r:id="rId8"/>
    <p:sldId id="292" r:id="rId9"/>
    <p:sldId id="297" r:id="rId10"/>
    <p:sldId id="291" r:id="rId11"/>
    <p:sldId id="265" r:id="rId12"/>
    <p:sldId id="298" r:id="rId13"/>
    <p:sldId id="267" r:id="rId14"/>
    <p:sldId id="268" r:id="rId15"/>
    <p:sldId id="269" r:id="rId16"/>
    <p:sldId id="270" r:id="rId17"/>
    <p:sldId id="271" r:id="rId18"/>
    <p:sldId id="272" r:id="rId19"/>
    <p:sldId id="273" r:id="rId20"/>
    <p:sldId id="274" r:id="rId21"/>
    <p:sldId id="275" r:id="rId22"/>
    <p:sldId id="281" r:id="rId23"/>
    <p:sldId id="282" r:id="rId24"/>
    <p:sldId id="285" r:id="rId25"/>
    <p:sldId id="295" r:id="rId26"/>
    <p:sldId id="283" r:id="rId27"/>
    <p:sldId id="284" r:id="rId28"/>
    <p:sldId id="287" r:id="rId29"/>
    <p:sldId id="280" r:id="rId30"/>
    <p:sldId id="276" r:id="rId31"/>
    <p:sldId id="277" r:id="rId32"/>
    <p:sldId id="278" r:id="rId33"/>
  </p:sldIdLst>
  <p:sldSz cx="9144000" cy="6858000" type="screen4x3"/>
  <p:notesSz cx="6858000" cy="9144000"/>
  <p:embeddedFontLst>
    <p:embeddedFont>
      <p:font typeface="Cambria" panose="02040503050406030204" pitchFamily="18" charset="0"/>
      <p:regular r:id="rId35"/>
      <p:bold r:id="rId36"/>
      <p:italic r:id="rId37"/>
      <p:boldItalic r:id="rId38"/>
    </p:embeddedFont>
    <p:embeddedFont>
      <p:font typeface="Libre Franklin" pitchFamily="2" charset="0"/>
      <p:regular r:id="rId39"/>
      <p:bold r:id="rId40"/>
      <p:italic r:id="rId41"/>
      <p:boldItalic r:id="rId42"/>
    </p:embeddedFont>
    <p:embeddedFont>
      <p:font typeface="Noto Sans Symbols" panose="020B060402020202020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gM6FUT6E1kY/sznaxhkORq6WOON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B7E2A7-7960-10E4-9F60-A0A369388A23}" name="Way, Gordon" initials="GW" userId="S::wayg@umsystem.edu::8b71376c-8f6d-4226-a2ec-b2ad7e5f21e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B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F2BD21-4B52-4024-8857-EAC45467F593}" v="10" dt="2025-02-19T22:09:02.360"/>
  </p1510:revLst>
</p1510:revInfo>
</file>

<file path=ppt/tableStyles.xml><?xml version="1.0" encoding="utf-8"?>
<a:tblStyleLst xmlns:a="http://schemas.openxmlformats.org/drawingml/2006/main" def="{1F81CD72-9D1C-4489-9DDA-64E58246A1E4}">
  <a:tblStyle styleId="{1F81CD72-9D1C-4489-9DDA-64E58246A1E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BF1E8"/>
          </a:solidFill>
        </a:fill>
      </a:tcStyle>
    </a:wholeTbl>
    <a:band1H>
      <a:tcTxStyle b="off" i="off"/>
      <a:tcStyle>
        <a:tcBdr/>
        <a:fill>
          <a:solidFill>
            <a:srgbClr val="D4E2CE"/>
          </a:solidFill>
        </a:fill>
      </a:tcStyle>
    </a:band1H>
    <a:band2H>
      <a:tcTxStyle b="off" i="off"/>
      <a:tcStyle>
        <a:tcBdr/>
      </a:tcStyle>
    </a:band2H>
    <a:band1V>
      <a:tcTxStyle b="off" i="off"/>
      <a:tcStyle>
        <a:tcBdr/>
        <a:fill>
          <a:solidFill>
            <a:srgbClr val="D4E2CE"/>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6"/>
          </a:solidFill>
        </a:fill>
      </a:tcStyle>
    </a:lastCol>
    <a:firstCol>
      <a:tcTxStyle b="on" i="off">
        <a:font>
          <a:latin typeface="Calibri"/>
          <a:ea typeface="Calibri"/>
          <a:cs typeface="Calibri"/>
        </a:font>
        <a:schemeClr val="lt1"/>
      </a:tcTxStyle>
      <a:tcStyle>
        <a:tcBdr/>
        <a:fill>
          <a:solidFill>
            <a:schemeClr val="accent6"/>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5496" autoAdjust="0"/>
  </p:normalViewPr>
  <p:slideViewPr>
    <p:cSldViewPr snapToGrid="0">
      <p:cViewPr varScale="1">
        <p:scale>
          <a:sx n="72" d="100"/>
          <a:sy n="72" d="100"/>
        </p:scale>
        <p:origin x="272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y, Gordon" userId="8b71376c-8f6d-4226-a2ec-b2ad7e5f21e0" providerId="ADAL" clId="{59F2BD21-4B52-4024-8857-EAC45467F593}"/>
    <pc:docChg chg="custSel addSld delSld modSld sldOrd">
      <pc:chgData name="Way, Gordon" userId="8b71376c-8f6d-4226-a2ec-b2ad7e5f21e0" providerId="ADAL" clId="{59F2BD21-4B52-4024-8857-EAC45467F593}" dt="2025-02-19T22:39:59.240" v="752" actId="20577"/>
      <pc:docMkLst>
        <pc:docMk/>
      </pc:docMkLst>
      <pc:sldChg chg="add modNotesTx">
        <pc:chgData name="Way, Gordon" userId="8b71376c-8f6d-4226-a2ec-b2ad7e5f21e0" providerId="ADAL" clId="{59F2BD21-4B52-4024-8857-EAC45467F593}" dt="2025-02-19T17:30:55.697" v="69" actId="20577"/>
        <pc:sldMkLst>
          <pc:docMk/>
          <pc:sldMk cId="0" sldId="256"/>
        </pc:sldMkLst>
      </pc:sldChg>
      <pc:sldChg chg="add">
        <pc:chgData name="Way, Gordon" userId="8b71376c-8f6d-4226-a2ec-b2ad7e5f21e0" providerId="ADAL" clId="{59F2BD21-4B52-4024-8857-EAC45467F593}" dt="2025-02-19T17:21:44.123" v="0"/>
        <pc:sldMkLst>
          <pc:docMk/>
          <pc:sldMk cId="3897750426" sldId="259"/>
        </pc:sldMkLst>
      </pc:sldChg>
      <pc:sldChg chg="add setBg">
        <pc:chgData name="Way, Gordon" userId="8b71376c-8f6d-4226-a2ec-b2ad7e5f21e0" providerId="ADAL" clId="{59F2BD21-4B52-4024-8857-EAC45467F593}" dt="2025-02-19T17:21:44.123" v="0"/>
        <pc:sldMkLst>
          <pc:docMk/>
          <pc:sldMk cId="1064518457" sldId="260"/>
        </pc:sldMkLst>
      </pc:sldChg>
      <pc:sldChg chg="add setBg">
        <pc:chgData name="Way, Gordon" userId="8b71376c-8f6d-4226-a2ec-b2ad7e5f21e0" providerId="ADAL" clId="{59F2BD21-4B52-4024-8857-EAC45467F593}" dt="2025-02-19T17:21:44.123" v="0"/>
        <pc:sldMkLst>
          <pc:docMk/>
          <pc:sldMk cId="2766008713" sldId="261"/>
        </pc:sldMkLst>
      </pc:sldChg>
      <pc:sldChg chg="del">
        <pc:chgData name="Way, Gordon" userId="8b71376c-8f6d-4226-a2ec-b2ad7e5f21e0" providerId="ADAL" clId="{59F2BD21-4B52-4024-8857-EAC45467F593}" dt="2025-02-19T17:22:37.719" v="4" actId="47"/>
        <pc:sldMkLst>
          <pc:docMk/>
          <pc:sldMk cId="0" sldId="263"/>
        </pc:sldMkLst>
      </pc:sldChg>
      <pc:sldChg chg="delSp mod delAnim">
        <pc:chgData name="Way, Gordon" userId="8b71376c-8f6d-4226-a2ec-b2ad7e5f21e0" providerId="ADAL" clId="{59F2BD21-4B52-4024-8857-EAC45467F593}" dt="2025-02-19T17:23:58.615" v="14" actId="478"/>
        <pc:sldMkLst>
          <pc:docMk/>
          <pc:sldMk cId="0" sldId="265"/>
        </pc:sldMkLst>
        <pc:picChg chg="del">
          <ac:chgData name="Way, Gordon" userId="8b71376c-8f6d-4226-a2ec-b2ad7e5f21e0" providerId="ADAL" clId="{59F2BD21-4B52-4024-8857-EAC45467F593}" dt="2025-02-19T17:23:58.615" v="14" actId="478"/>
          <ac:picMkLst>
            <pc:docMk/>
            <pc:sldMk cId="0" sldId="265"/>
            <ac:picMk id="2" creationId="{ADA3B3B7-5631-B329-94F8-BC0CC246BAF9}"/>
          </ac:picMkLst>
        </pc:picChg>
      </pc:sldChg>
      <pc:sldChg chg="delSp modSp mod delAnim">
        <pc:chgData name="Way, Gordon" userId="8b71376c-8f6d-4226-a2ec-b2ad7e5f21e0" providerId="ADAL" clId="{59F2BD21-4B52-4024-8857-EAC45467F593}" dt="2025-02-19T22:27:27.254" v="674" actId="962"/>
        <pc:sldMkLst>
          <pc:docMk/>
          <pc:sldMk cId="0" sldId="267"/>
        </pc:sldMkLst>
        <pc:spChg chg="mod">
          <ac:chgData name="Way, Gordon" userId="8b71376c-8f6d-4226-a2ec-b2ad7e5f21e0" providerId="ADAL" clId="{59F2BD21-4B52-4024-8857-EAC45467F593}" dt="2025-02-19T22:27:27.254" v="674" actId="962"/>
          <ac:spMkLst>
            <pc:docMk/>
            <pc:sldMk cId="0" sldId="267"/>
            <ac:spMk id="147" creationId="{00000000-0000-0000-0000-000000000000}"/>
          </ac:spMkLst>
        </pc:spChg>
        <pc:spChg chg="ord">
          <ac:chgData name="Way, Gordon" userId="8b71376c-8f6d-4226-a2ec-b2ad7e5f21e0" providerId="ADAL" clId="{59F2BD21-4B52-4024-8857-EAC45467F593}" dt="2025-02-19T22:26:58.137" v="671"/>
          <ac:spMkLst>
            <pc:docMk/>
            <pc:sldMk cId="0" sldId="267"/>
            <ac:spMk id="148" creationId="{00000000-0000-0000-0000-000000000000}"/>
          </ac:spMkLst>
        </pc:spChg>
        <pc:spChg chg="mod">
          <ac:chgData name="Way, Gordon" userId="8b71376c-8f6d-4226-a2ec-b2ad7e5f21e0" providerId="ADAL" clId="{59F2BD21-4B52-4024-8857-EAC45467F593}" dt="2025-02-19T22:27:24.648" v="673" actId="962"/>
          <ac:spMkLst>
            <pc:docMk/>
            <pc:sldMk cId="0" sldId="267"/>
            <ac:spMk id="149" creationId="{00000000-0000-0000-0000-000000000000}"/>
          </ac:spMkLst>
        </pc:spChg>
        <pc:spChg chg="mod">
          <ac:chgData name="Way, Gordon" userId="8b71376c-8f6d-4226-a2ec-b2ad7e5f21e0" providerId="ADAL" clId="{59F2BD21-4B52-4024-8857-EAC45467F593}" dt="2025-02-19T22:27:20.707" v="672" actId="962"/>
          <ac:spMkLst>
            <pc:docMk/>
            <pc:sldMk cId="0" sldId="267"/>
            <ac:spMk id="150" creationId="{00000000-0000-0000-0000-000000000000}"/>
          </ac:spMkLst>
        </pc:spChg>
        <pc:picChg chg="del">
          <ac:chgData name="Way, Gordon" userId="8b71376c-8f6d-4226-a2ec-b2ad7e5f21e0" providerId="ADAL" clId="{59F2BD21-4B52-4024-8857-EAC45467F593}" dt="2025-02-19T17:24:18.332" v="16" actId="478"/>
          <ac:picMkLst>
            <pc:docMk/>
            <pc:sldMk cId="0" sldId="267"/>
            <ac:picMk id="2" creationId="{7DDFE74E-C3A8-4FC5-4A8A-E73BBC0FB7CA}"/>
          </ac:picMkLst>
        </pc:picChg>
      </pc:sldChg>
      <pc:sldChg chg="addSp delSp modSp mod delAnim modAnim">
        <pc:chgData name="Way, Gordon" userId="8b71376c-8f6d-4226-a2ec-b2ad7e5f21e0" providerId="ADAL" clId="{59F2BD21-4B52-4024-8857-EAC45467F593}" dt="2025-02-19T22:27:47.684" v="677" actId="962"/>
        <pc:sldMkLst>
          <pc:docMk/>
          <pc:sldMk cId="0" sldId="268"/>
        </pc:sldMkLst>
        <pc:spChg chg="add mod ord">
          <ac:chgData name="Way, Gordon" userId="8b71376c-8f6d-4226-a2ec-b2ad7e5f21e0" providerId="ADAL" clId="{59F2BD21-4B52-4024-8857-EAC45467F593}" dt="2025-02-19T22:27:40.139" v="676"/>
          <ac:spMkLst>
            <pc:docMk/>
            <pc:sldMk cId="0" sldId="268"/>
            <ac:spMk id="2" creationId="{AF4076B3-F5F7-9DFC-E016-60469BD91639}"/>
          </ac:spMkLst>
        </pc:spChg>
        <pc:picChg chg="del">
          <ac:chgData name="Way, Gordon" userId="8b71376c-8f6d-4226-a2ec-b2ad7e5f21e0" providerId="ADAL" clId="{59F2BD21-4B52-4024-8857-EAC45467F593}" dt="2025-02-19T17:35:05.970" v="152" actId="478"/>
          <ac:picMkLst>
            <pc:docMk/>
            <pc:sldMk cId="0" sldId="268"/>
            <ac:picMk id="4" creationId="{21E98302-4BD3-2D43-48EE-90F311937CFD}"/>
          </ac:picMkLst>
        </pc:picChg>
        <pc:picChg chg="del">
          <ac:chgData name="Way, Gordon" userId="8b71376c-8f6d-4226-a2ec-b2ad7e5f21e0" providerId="ADAL" clId="{59F2BD21-4B52-4024-8857-EAC45467F593}" dt="2025-02-19T17:24:29.088" v="18" actId="478"/>
          <ac:picMkLst>
            <pc:docMk/>
            <pc:sldMk cId="0" sldId="268"/>
            <ac:picMk id="6" creationId="{59F2EAE3-D26D-6089-F6A8-470E905D3AAD}"/>
          </ac:picMkLst>
        </pc:picChg>
        <pc:picChg chg="mod modCrop">
          <ac:chgData name="Way, Gordon" userId="8b71376c-8f6d-4226-a2ec-b2ad7e5f21e0" providerId="ADAL" clId="{59F2BD21-4B52-4024-8857-EAC45467F593}" dt="2025-02-19T22:27:47.684" v="677" actId="962"/>
          <ac:picMkLst>
            <pc:docMk/>
            <pc:sldMk cId="0" sldId="268"/>
            <ac:picMk id="7" creationId="{FC9D404A-2B9B-CB1A-6353-EBF1FD4746F9}"/>
          </ac:picMkLst>
        </pc:picChg>
      </pc:sldChg>
      <pc:sldChg chg="delSp modSp mod delAnim">
        <pc:chgData name="Way, Gordon" userId="8b71376c-8f6d-4226-a2ec-b2ad7e5f21e0" providerId="ADAL" clId="{59F2BD21-4B52-4024-8857-EAC45467F593}" dt="2025-02-19T22:18:57.826" v="624" actId="962"/>
        <pc:sldMkLst>
          <pc:docMk/>
          <pc:sldMk cId="0" sldId="269"/>
        </pc:sldMkLst>
        <pc:picChg chg="del">
          <ac:chgData name="Way, Gordon" userId="8b71376c-8f6d-4226-a2ec-b2ad7e5f21e0" providerId="ADAL" clId="{59F2BD21-4B52-4024-8857-EAC45467F593}" dt="2025-02-19T17:25:43.155" v="30" actId="478"/>
          <ac:picMkLst>
            <pc:docMk/>
            <pc:sldMk cId="0" sldId="269"/>
            <ac:picMk id="2" creationId="{67275E68-C5BE-E6A6-ACF4-82E749EDDC03}"/>
          </ac:picMkLst>
        </pc:picChg>
        <pc:picChg chg="mod">
          <ac:chgData name="Way, Gordon" userId="8b71376c-8f6d-4226-a2ec-b2ad7e5f21e0" providerId="ADAL" clId="{59F2BD21-4B52-4024-8857-EAC45467F593}" dt="2025-02-19T22:18:57.826" v="624" actId="962"/>
          <ac:picMkLst>
            <pc:docMk/>
            <pc:sldMk cId="0" sldId="269"/>
            <ac:picMk id="162" creationId="{00000000-0000-0000-0000-000000000000}"/>
          </ac:picMkLst>
        </pc:picChg>
        <pc:picChg chg="del mod">
          <ac:chgData name="Way, Gordon" userId="8b71376c-8f6d-4226-a2ec-b2ad7e5f21e0" providerId="ADAL" clId="{59F2BD21-4B52-4024-8857-EAC45467F593}" dt="2025-02-19T17:25:40.799" v="29" actId="478"/>
          <ac:picMkLst>
            <pc:docMk/>
            <pc:sldMk cId="0" sldId="269"/>
            <ac:picMk id="164" creationId="{00000000-0000-0000-0000-000000000000}"/>
          </ac:picMkLst>
        </pc:picChg>
      </pc:sldChg>
      <pc:sldChg chg="delSp modSp mod delAnim">
        <pc:chgData name="Way, Gordon" userId="8b71376c-8f6d-4226-a2ec-b2ad7e5f21e0" providerId="ADAL" clId="{59F2BD21-4B52-4024-8857-EAC45467F593}" dt="2025-02-19T22:28:29.871" v="681" actId="962"/>
        <pc:sldMkLst>
          <pc:docMk/>
          <pc:sldMk cId="0" sldId="270"/>
        </pc:sldMkLst>
        <pc:spChg chg="mod ord">
          <ac:chgData name="Way, Gordon" userId="8b71376c-8f6d-4226-a2ec-b2ad7e5f21e0" providerId="ADAL" clId="{59F2BD21-4B52-4024-8857-EAC45467F593}" dt="2025-02-19T22:28:26.290" v="680"/>
          <ac:spMkLst>
            <pc:docMk/>
            <pc:sldMk cId="0" sldId="270"/>
            <ac:spMk id="176" creationId="{00000000-0000-0000-0000-000000000000}"/>
          </ac:spMkLst>
        </pc:spChg>
        <pc:grpChg chg="del mod">
          <ac:chgData name="Way, Gordon" userId="8b71376c-8f6d-4226-a2ec-b2ad7e5f21e0" providerId="ADAL" clId="{59F2BD21-4B52-4024-8857-EAC45467F593}" dt="2025-02-19T22:28:10.393" v="679" actId="478"/>
          <ac:grpSpMkLst>
            <pc:docMk/>
            <pc:sldMk cId="0" sldId="270"/>
            <ac:grpSpMk id="170" creationId="{00000000-0000-0000-0000-000000000000}"/>
          </ac:grpSpMkLst>
        </pc:grpChg>
        <pc:picChg chg="del">
          <ac:chgData name="Way, Gordon" userId="8b71376c-8f6d-4226-a2ec-b2ad7e5f21e0" providerId="ADAL" clId="{59F2BD21-4B52-4024-8857-EAC45467F593}" dt="2025-02-19T17:25:48.628" v="31" actId="478"/>
          <ac:picMkLst>
            <pc:docMk/>
            <pc:sldMk cId="0" sldId="270"/>
            <ac:picMk id="2" creationId="{41846F34-58D4-8823-E84D-30AE44744D13}"/>
          </ac:picMkLst>
        </pc:picChg>
        <pc:picChg chg="mod">
          <ac:chgData name="Way, Gordon" userId="8b71376c-8f6d-4226-a2ec-b2ad7e5f21e0" providerId="ADAL" clId="{59F2BD21-4B52-4024-8857-EAC45467F593}" dt="2025-02-19T22:28:29.871" v="681" actId="962"/>
          <ac:picMkLst>
            <pc:docMk/>
            <pc:sldMk cId="0" sldId="270"/>
            <ac:picMk id="175" creationId="{00000000-0000-0000-0000-000000000000}"/>
          </ac:picMkLst>
        </pc:picChg>
        <pc:picChg chg="del mod">
          <ac:chgData name="Way, Gordon" userId="8b71376c-8f6d-4226-a2ec-b2ad7e5f21e0" providerId="ADAL" clId="{59F2BD21-4B52-4024-8857-EAC45467F593}" dt="2025-02-19T17:25:52.112" v="33" actId="478"/>
          <ac:picMkLst>
            <pc:docMk/>
            <pc:sldMk cId="0" sldId="270"/>
            <ac:picMk id="177" creationId="{00000000-0000-0000-0000-000000000000}"/>
          </ac:picMkLst>
        </pc:picChg>
      </pc:sldChg>
      <pc:sldChg chg="delSp modSp mod delAnim">
        <pc:chgData name="Way, Gordon" userId="8b71376c-8f6d-4226-a2ec-b2ad7e5f21e0" providerId="ADAL" clId="{59F2BD21-4B52-4024-8857-EAC45467F593}" dt="2025-02-19T22:20:49.251" v="637" actId="962"/>
        <pc:sldMkLst>
          <pc:docMk/>
          <pc:sldMk cId="0" sldId="271"/>
        </pc:sldMkLst>
        <pc:spChg chg="del">
          <ac:chgData name="Way, Gordon" userId="8b71376c-8f6d-4226-a2ec-b2ad7e5f21e0" providerId="ADAL" clId="{59F2BD21-4B52-4024-8857-EAC45467F593}" dt="2025-02-19T22:20:05.448" v="631" actId="478"/>
          <ac:spMkLst>
            <pc:docMk/>
            <pc:sldMk cId="0" sldId="271"/>
            <ac:spMk id="183" creationId="{00000000-0000-0000-0000-000000000000}"/>
          </ac:spMkLst>
        </pc:spChg>
        <pc:spChg chg="mod">
          <ac:chgData name="Way, Gordon" userId="8b71376c-8f6d-4226-a2ec-b2ad7e5f21e0" providerId="ADAL" clId="{59F2BD21-4B52-4024-8857-EAC45467F593}" dt="2025-02-19T22:15:39.602" v="505" actId="33553"/>
          <ac:spMkLst>
            <pc:docMk/>
            <pc:sldMk cId="0" sldId="271"/>
            <ac:spMk id="190" creationId="{00000000-0000-0000-0000-000000000000}"/>
          </ac:spMkLst>
        </pc:spChg>
        <pc:grpChg chg="del mod">
          <ac:chgData name="Way, Gordon" userId="8b71376c-8f6d-4226-a2ec-b2ad7e5f21e0" providerId="ADAL" clId="{59F2BD21-4B52-4024-8857-EAC45467F593}" dt="2025-02-19T22:20:21.513" v="634" actId="478"/>
          <ac:grpSpMkLst>
            <pc:docMk/>
            <pc:sldMk cId="0" sldId="271"/>
            <ac:grpSpMk id="184" creationId="{00000000-0000-0000-0000-000000000000}"/>
          </ac:grpSpMkLst>
        </pc:grpChg>
        <pc:picChg chg="del">
          <ac:chgData name="Way, Gordon" userId="8b71376c-8f6d-4226-a2ec-b2ad7e5f21e0" providerId="ADAL" clId="{59F2BD21-4B52-4024-8857-EAC45467F593}" dt="2025-02-19T17:25:58.291" v="34" actId="478"/>
          <ac:picMkLst>
            <pc:docMk/>
            <pc:sldMk cId="0" sldId="271"/>
            <ac:picMk id="2" creationId="{5C5A3559-AAF9-292E-646B-DEF039635EAD}"/>
          </ac:picMkLst>
        </pc:picChg>
        <pc:picChg chg="mod">
          <ac:chgData name="Way, Gordon" userId="8b71376c-8f6d-4226-a2ec-b2ad7e5f21e0" providerId="ADAL" clId="{59F2BD21-4B52-4024-8857-EAC45467F593}" dt="2025-02-19T22:20:49.251" v="637" actId="962"/>
          <ac:picMkLst>
            <pc:docMk/>
            <pc:sldMk cId="0" sldId="271"/>
            <ac:picMk id="189" creationId="{00000000-0000-0000-0000-000000000000}"/>
          </ac:picMkLst>
        </pc:picChg>
        <pc:picChg chg="del">
          <ac:chgData name="Way, Gordon" userId="8b71376c-8f6d-4226-a2ec-b2ad7e5f21e0" providerId="ADAL" clId="{59F2BD21-4B52-4024-8857-EAC45467F593}" dt="2025-02-19T17:25:59.600" v="35" actId="478"/>
          <ac:picMkLst>
            <pc:docMk/>
            <pc:sldMk cId="0" sldId="271"/>
            <ac:picMk id="191" creationId="{00000000-0000-0000-0000-000000000000}"/>
          </ac:picMkLst>
        </pc:picChg>
      </pc:sldChg>
      <pc:sldChg chg="delSp mod delAnim">
        <pc:chgData name="Way, Gordon" userId="8b71376c-8f6d-4226-a2ec-b2ad7e5f21e0" providerId="ADAL" clId="{59F2BD21-4B52-4024-8857-EAC45467F593}" dt="2025-02-19T17:26:07.501" v="37" actId="478"/>
        <pc:sldMkLst>
          <pc:docMk/>
          <pc:sldMk cId="0" sldId="272"/>
        </pc:sldMkLst>
        <pc:picChg chg="del">
          <ac:chgData name="Way, Gordon" userId="8b71376c-8f6d-4226-a2ec-b2ad7e5f21e0" providerId="ADAL" clId="{59F2BD21-4B52-4024-8857-EAC45467F593}" dt="2025-02-19T17:26:07.501" v="37" actId="478"/>
          <ac:picMkLst>
            <pc:docMk/>
            <pc:sldMk cId="0" sldId="272"/>
            <ac:picMk id="2" creationId="{0A91DF4C-4F4C-9FF1-19C0-F2DE2E576392}"/>
          </ac:picMkLst>
        </pc:picChg>
        <pc:picChg chg="del">
          <ac:chgData name="Way, Gordon" userId="8b71376c-8f6d-4226-a2ec-b2ad7e5f21e0" providerId="ADAL" clId="{59F2BD21-4B52-4024-8857-EAC45467F593}" dt="2025-02-19T17:26:06.351" v="36" actId="478"/>
          <ac:picMkLst>
            <pc:docMk/>
            <pc:sldMk cId="0" sldId="272"/>
            <ac:picMk id="3" creationId="{F4DB0559-9D2C-C463-E009-5FF6165B2E23}"/>
          </ac:picMkLst>
        </pc:picChg>
      </pc:sldChg>
      <pc:sldChg chg="addSp delSp modSp mod delAnim">
        <pc:chgData name="Way, Gordon" userId="8b71376c-8f6d-4226-a2ec-b2ad7e5f21e0" providerId="ADAL" clId="{59F2BD21-4B52-4024-8857-EAC45467F593}" dt="2025-02-19T22:28:40.524" v="682"/>
        <pc:sldMkLst>
          <pc:docMk/>
          <pc:sldMk cId="0" sldId="273"/>
        </pc:sldMkLst>
        <pc:spChg chg="add mod ord">
          <ac:chgData name="Way, Gordon" userId="8b71376c-8f6d-4226-a2ec-b2ad7e5f21e0" providerId="ADAL" clId="{59F2BD21-4B52-4024-8857-EAC45467F593}" dt="2025-02-19T22:28:40.524" v="682"/>
          <ac:spMkLst>
            <pc:docMk/>
            <pc:sldMk cId="0" sldId="273"/>
            <ac:spMk id="2" creationId="{6334A881-5AAE-4E36-9BC7-C73F8C6DA0BD}"/>
          </ac:spMkLst>
        </pc:spChg>
        <pc:graphicFrameChg chg="mod modGraphic">
          <ac:chgData name="Way, Gordon" userId="8b71376c-8f6d-4226-a2ec-b2ad7e5f21e0" providerId="ADAL" clId="{59F2BD21-4B52-4024-8857-EAC45467F593}" dt="2025-02-19T22:09:29.989" v="416" actId="207"/>
          <ac:graphicFrameMkLst>
            <pc:docMk/>
            <pc:sldMk cId="0" sldId="273"/>
            <ac:graphicFrameMk id="204" creationId="{00000000-0000-0000-0000-000000000000}"/>
          </ac:graphicFrameMkLst>
        </pc:graphicFrameChg>
        <pc:picChg chg="del">
          <ac:chgData name="Way, Gordon" userId="8b71376c-8f6d-4226-a2ec-b2ad7e5f21e0" providerId="ADAL" clId="{59F2BD21-4B52-4024-8857-EAC45467F593}" dt="2025-02-19T17:26:13.914" v="38" actId="478"/>
          <ac:picMkLst>
            <pc:docMk/>
            <pc:sldMk cId="0" sldId="273"/>
            <ac:picMk id="2" creationId="{04FB5C1E-27FA-4ED2-88D0-8BBF9E50CACC}"/>
          </ac:picMkLst>
        </pc:picChg>
      </pc:sldChg>
      <pc:sldChg chg="modSp add mod">
        <pc:chgData name="Way, Gordon" userId="8b71376c-8f6d-4226-a2ec-b2ad7e5f21e0" providerId="ADAL" clId="{59F2BD21-4B52-4024-8857-EAC45467F593}" dt="2025-02-19T22:21:12.161" v="639" actId="962"/>
        <pc:sldMkLst>
          <pc:docMk/>
          <pc:sldMk cId="0" sldId="274"/>
        </pc:sldMkLst>
        <pc:spChg chg="mod">
          <ac:chgData name="Way, Gordon" userId="8b71376c-8f6d-4226-a2ec-b2ad7e5f21e0" providerId="ADAL" clId="{59F2BD21-4B52-4024-8857-EAC45467F593}" dt="2025-02-19T22:21:12.161" v="639" actId="962"/>
          <ac:spMkLst>
            <pc:docMk/>
            <pc:sldMk cId="0" sldId="274"/>
            <ac:spMk id="212" creationId="{00000000-0000-0000-0000-000000000000}"/>
          </ac:spMkLst>
        </pc:spChg>
      </pc:sldChg>
      <pc:sldChg chg="delSp mod delAnim">
        <pc:chgData name="Way, Gordon" userId="8b71376c-8f6d-4226-a2ec-b2ad7e5f21e0" providerId="ADAL" clId="{59F2BD21-4B52-4024-8857-EAC45467F593}" dt="2025-02-19T17:27:39.010" v="42" actId="478"/>
        <pc:sldMkLst>
          <pc:docMk/>
          <pc:sldMk cId="0" sldId="275"/>
        </pc:sldMkLst>
        <pc:picChg chg="del">
          <ac:chgData name="Way, Gordon" userId="8b71376c-8f6d-4226-a2ec-b2ad7e5f21e0" providerId="ADAL" clId="{59F2BD21-4B52-4024-8857-EAC45467F593}" dt="2025-02-19T17:27:39.010" v="42" actId="478"/>
          <ac:picMkLst>
            <pc:docMk/>
            <pc:sldMk cId="0" sldId="275"/>
            <ac:picMk id="2" creationId="{D6280B96-A6BE-1F63-2E55-A91E870691B1}"/>
          </ac:picMkLst>
        </pc:picChg>
      </pc:sldChg>
      <pc:sldChg chg="add modNotesTx">
        <pc:chgData name="Way, Gordon" userId="8b71376c-8f6d-4226-a2ec-b2ad7e5f21e0" providerId="ADAL" clId="{59F2BD21-4B52-4024-8857-EAC45467F593}" dt="2025-02-19T17:37:44.781" v="176" actId="6549"/>
        <pc:sldMkLst>
          <pc:docMk/>
          <pc:sldMk cId="0" sldId="276"/>
        </pc:sldMkLst>
      </pc:sldChg>
      <pc:sldChg chg="add modNotesTx">
        <pc:chgData name="Way, Gordon" userId="8b71376c-8f6d-4226-a2ec-b2ad7e5f21e0" providerId="ADAL" clId="{59F2BD21-4B52-4024-8857-EAC45467F593}" dt="2025-02-19T17:39:28.901" v="407" actId="20577"/>
        <pc:sldMkLst>
          <pc:docMk/>
          <pc:sldMk cId="0" sldId="277"/>
        </pc:sldMkLst>
      </pc:sldChg>
      <pc:sldChg chg="delSp modSp add mod ord setBg modNotesTx">
        <pc:chgData name="Way, Gordon" userId="8b71376c-8f6d-4226-a2ec-b2ad7e5f21e0" providerId="ADAL" clId="{59F2BD21-4B52-4024-8857-EAC45467F593}" dt="2025-02-19T22:33:07.923" v="711" actId="14100"/>
        <pc:sldMkLst>
          <pc:docMk/>
          <pc:sldMk cId="0" sldId="278"/>
        </pc:sldMkLst>
        <pc:spChg chg="ord">
          <ac:chgData name="Way, Gordon" userId="8b71376c-8f6d-4226-a2ec-b2ad7e5f21e0" providerId="ADAL" clId="{59F2BD21-4B52-4024-8857-EAC45467F593}" dt="2025-02-19T22:32:44.183" v="708" actId="13244"/>
          <ac:spMkLst>
            <pc:docMk/>
            <pc:sldMk cId="0" sldId="278"/>
            <ac:spMk id="243" creationId="{00000000-0000-0000-0000-000000000000}"/>
          </ac:spMkLst>
        </pc:spChg>
        <pc:spChg chg="ord">
          <ac:chgData name="Way, Gordon" userId="8b71376c-8f6d-4226-a2ec-b2ad7e5f21e0" providerId="ADAL" clId="{59F2BD21-4B52-4024-8857-EAC45467F593}" dt="2025-02-19T22:32:49.994" v="709" actId="13244"/>
          <ac:spMkLst>
            <pc:docMk/>
            <pc:sldMk cId="0" sldId="278"/>
            <ac:spMk id="244" creationId="{00000000-0000-0000-0000-000000000000}"/>
          </ac:spMkLst>
        </pc:spChg>
        <pc:spChg chg="ord">
          <ac:chgData name="Way, Gordon" userId="8b71376c-8f6d-4226-a2ec-b2ad7e5f21e0" providerId="ADAL" clId="{59F2BD21-4B52-4024-8857-EAC45467F593}" dt="2025-02-19T22:32:58.581" v="710" actId="13244"/>
          <ac:spMkLst>
            <pc:docMk/>
            <pc:sldMk cId="0" sldId="278"/>
            <ac:spMk id="247" creationId="{00000000-0000-0000-0000-000000000000}"/>
          </ac:spMkLst>
        </pc:spChg>
        <pc:spChg chg="mod">
          <ac:chgData name="Way, Gordon" userId="8b71376c-8f6d-4226-a2ec-b2ad7e5f21e0" providerId="ADAL" clId="{59F2BD21-4B52-4024-8857-EAC45467F593}" dt="2025-02-19T22:33:07.923" v="711" actId="14100"/>
          <ac:spMkLst>
            <pc:docMk/>
            <pc:sldMk cId="0" sldId="278"/>
            <ac:spMk id="248" creationId="{00000000-0000-0000-0000-000000000000}"/>
          </ac:spMkLst>
        </pc:spChg>
        <pc:spChg chg="del">
          <ac:chgData name="Way, Gordon" userId="8b71376c-8f6d-4226-a2ec-b2ad7e5f21e0" providerId="ADAL" clId="{59F2BD21-4B52-4024-8857-EAC45467F593}" dt="2025-02-19T22:25:52.468" v="663" actId="478"/>
          <ac:spMkLst>
            <pc:docMk/>
            <pc:sldMk cId="0" sldId="278"/>
            <ac:spMk id="249" creationId="{00000000-0000-0000-0000-000000000000}"/>
          </ac:spMkLst>
        </pc:spChg>
        <pc:picChg chg="mod">
          <ac:chgData name="Way, Gordon" userId="8b71376c-8f6d-4226-a2ec-b2ad7e5f21e0" providerId="ADAL" clId="{59F2BD21-4B52-4024-8857-EAC45467F593}" dt="2025-02-19T22:25:40.754" v="659" actId="962"/>
          <ac:picMkLst>
            <pc:docMk/>
            <pc:sldMk cId="0" sldId="278"/>
            <ac:picMk id="242" creationId="{00000000-0000-0000-0000-000000000000}"/>
          </ac:picMkLst>
        </pc:picChg>
        <pc:picChg chg="mod">
          <ac:chgData name="Way, Gordon" userId="8b71376c-8f6d-4226-a2ec-b2ad7e5f21e0" providerId="ADAL" clId="{59F2BD21-4B52-4024-8857-EAC45467F593}" dt="2025-02-19T22:25:47.712" v="661" actId="962"/>
          <ac:picMkLst>
            <pc:docMk/>
            <pc:sldMk cId="0" sldId="278"/>
            <ac:picMk id="245" creationId="{00000000-0000-0000-0000-000000000000}"/>
          </ac:picMkLst>
        </pc:picChg>
        <pc:picChg chg="del">
          <ac:chgData name="Way, Gordon" userId="8b71376c-8f6d-4226-a2ec-b2ad7e5f21e0" providerId="ADAL" clId="{59F2BD21-4B52-4024-8857-EAC45467F593}" dt="2025-02-19T22:25:50.756" v="662" actId="478"/>
          <ac:picMkLst>
            <pc:docMk/>
            <pc:sldMk cId="0" sldId="278"/>
            <ac:picMk id="246" creationId="{00000000-0000-0000-0000-000000000000}"/>
          </ac:picMkLst>
        </pc:picChg>
      </pc:sldChg>
      <pc:sldChg chg="addSp delSp modSp mod delAnim modNotesTx">
        <pc:chgData name="Way, Gordon" userId="8b71376c-8f6d-4226-a2ec-b2ad7e5f21e0" providerId="ADAL" clId="{59F2BD21-4B52-4024-8857-EAC45467F593}" dt="2025-02-19T22:32:23.045" v="707" actId="962"/>
        <pc:sldMkLst>
          <pc:docMk/>
          <pc:sldMk cId="3740687545" sldId="280"/>
        </pc:sldMkLst>
        <pc:spChg chg="add mod ord">
          <ac:chgData name="Way, Gordon" userId="8b71376c-8f6d-4226-a2ec-b2ad7e5f21e0" providerId="ADAL" clId="{59F2BD21-4B52-4024-8857-EAC45467F593}" dt="2025-02-19T22:32:17.967" v="706"/>
          <ac:spMkLst>
            <pc:docMk/>
            <pc:sldMk cId="3740687545" sldId="280"/>
            <ac:spMk id="2" creationId="{42E97A81-306A-907B-FC6B-3764486B27BE}"/>
          </ac:spMkLst>
        </pc:spChg>
        <pc:picChg chg="del">
          <ac:chgData name="Way, Gordon" userId="8b71376c-8f6d-4226-a2ec-b2ad7e5f21e0" providerId="ADAL" clId="{59F2BD21-4B52-4024-8857-EAC45467F593}" dt="2025-02-19T17:28:12.058" v="53" actId="478"/>
          <ac:picMkLst>
            <pc:docMk/>
            <pc:sldMk cId="3740687545" sldId="280"/>
            <ac:picMk id="2" creationId="{2CDF2682-B835-9A4D-175E-5AD3958D5EEB}"/>
          </ac:picMkLst>
        </pc:picChg>
        <pc:picChg chg="mod">
          <ac:chgData name="Way, Gordon" userId="8b71376c-8f6d-4226-a2ec-b2ad7e5f21e0" providerId="ADAL" clId="{59F2BD21-4B52-4024-8857-EAC45467F593}" dt="2025-02-19T22:32:23.045" v="707" actId="962"/>
          <ac:picMkLst>
            <pc:docMk/>
            <pc:sldMk cId="3740687545" sldId="280"/>
            <ac:picMk id="104" creationId="{00000000-0000-0000-0000-000000000000}"/>
          </ac:picMkLst>
        </pc:picChg>
      </pc:sldChg>
      <pc:sldChg chg="delSp modSp mod delAnim modNotesTx">
        <pc:chgData name="Way, Gordon" userId="8b71376c-8f6d-4226-a2ec-b2ad7e5f21e0" providerId="ADAL" clId="{59F2BD21-4B52-4024-8857-EAC45467F593}" dt="2025-02-19T22:21:44.138" v="641" actId="962"/>
        <pc:sldMkLst>
          <pc:docMk/>
          <pc:sldMk cId="0" sldId="281"/>
        </pc:sldMkLst>
        <pc:picChg chg="del">
          <ac:chgData name="Way, Gordon" userId="8b71376c-8f6d-4226-a2ec-b2ad7e5f21e0" providerId="ADAL" clId="{59F2BD21-4B52-4024-8857-EAC45467F593}" dt="2025-02-19T17:27:43.729" v="43" actId="478"/>
          <ac:picMkLst>
            <pc:docMk/>
            <pc:sldMk cId="0" sldId="281"/>
            <ac:picMk id="2" creationId="{D60F1CA4-AFA4-7590-2B1B-F9E1FCE871B3}"/>
          </ac:picMkLst>
        </pc:picChg>
        <pc:picChg chg="mod">
          <ac:chgData name="Way, Gordon" userId="8b71376c-8f6d-4226-a2ec-b2ad7e5f21e0" providerId="ADAL" clId="{59F2BD21-4B52-4024-8857-EAC45467F593}" dt="2025-02-19T22:21:44.138" v="641" actId="962"/>
          <ac:picMkLst>
            <pc:docMk/>
            <pc:sldMk cId="0" sldId="281"/>
            <ac:picMk id="128" creationId="{00000000-0000-0000-0000-000000000000}"/>
          </ac:picMkLst>
        </pc:picChg>
      </pc:sldChg>
      <pc:sldChg chg="delSp modSp mod delAnim modNotesTx">
        <pc:chgData name="Way, Gordon" userId="8b71376c-8f6d-4226-a2ec-b2ad7e5f21e0" providerId="ADAL" clId="{59F2BD21-4B52-4024-8857-EAC45467F593}" dt="2025-02-19T22:32:04.102" v="704" actId="962"/>
        <pc:sldMkLst>
          <pc:docMk/>
          <pc:sldMk cId="0" sldId="282"/>
        </pc:sldMkLst>
        <pc:spChg chg="ord">
          <ac:chgData name="Way, Gordon" userId="8b71376c-8f6d-4226-a2ec-b2ad7e5f21e0" providerId="ADAL" clId="{59F2BD21-4B52-4024-8857-EAC45467F593}" dt="2025-02-19T22:30:37.392" v="690" actId="13244"/>
          <ac:spMkLst>
            <pc:docMk/>
            <pc:sldMk cId="0" sldId="282"/>
            <ac:spMk id="157" creationId="{00000000-0000-0000-0000-000000000000}"/>
          </ac:spMkLst>
        </pc:spChg>
        <pc:spChg chg="mod ord">
          <ac:chgData name="Way, Gordon" userId="8b71376c-8f6d-4226-a2ec-b2ad7e5f21e0" providerId="ADAL" clId="{59F2BD21-4B52-4024-8857-EAC45467F593}" dt="2025-02-19T22:31:27.424" v="698" actId="962"/>
          <ac:spMkLst>
            <pc:docMk/>
            <pc:sldMk cId="0" sldId="282"/>
            <ac:spMk id="163" creationId="{00000000-0000-0000-0000-000000000000}"/>
          </ac:spMkLst>
        </pc:spChg>
        <pc:spChg chg="mod">
          <ac:chgData name="Way, Gordon" userId="8b71376c-8f6d-4226-a2ec-b2ad7e5f21e0" providerId="ADAL" clId="{59F2BD21-4B52-4024-8857-EAC45467F593}" dt="2025-02-19T22:31:52.763" v="701" actId="962"/>
          <ac:spMkLst>
            <pc:docMk/>
            <pc:sldMk cId="0" sldId="282"/>
            <ac:spMk id="164" creationId="{00000000-0000-0000-0000-000000000000}"/>
          </ac:spMkLst>
        </pc:spChg>
        <pc:spChg chg="mod">
          <ac:chgData name="Way, Gordon" userId="8b71376c-8f6d-4226-a2ec-b2ad7e5f21e0" providerId="ADAL" clId="{59F2BD21-4B52-4024-8857-EAC45467F593}" dt="2025-02-19T22:31:56" v="702" actId="962"/>
          <ac:spMkLst>
            <pc:docMk/>
            <pc:sldMk cId="0" sldId="282"/>
            <ac:spMk id="165" creationId="{00000000-0000-0000-0000-000000000000}"/>
          </ac:spMkLst>
        </pc:spChg>
        <pc:spChg chg="mod">
          <ac:chgData name="Way, Gordon" userId="8b71376c-8f6d-4226-a2ec-b2ad7e5f21e0" providerId="ADAL" clId="{59F2BD21-4B52-4024-8857-EAC45467F593}" dt="2025-02-19T22:31:59.047" v="703" actId="962"/>
          <ac:spMkLst>
            <pc:docMk/>
            <pc:sldMk cId="0" sldId="282"/>
            <ac:spMk id="166" creationId="{00000000-0000-0000-0000-000000000000}"/>
          </ac:spMkLst>
        </pc:spChg>
        <pc:spChg chg="mod">
          <ac:chgData name="Way, Gordon" userId="8b71376c-8f6d-4226-a2ec-b2ad7e5f21e0" providerId="ADAL" clId="{59F2BD21-4B52-4024-8857-EAC45467F593}" dt="2025-02-19T22:32:04.102" v="704" actId="962"/>
          <ac:spMkLst>
            <pc:docMk/>
            <pc:sldMk cId="0" sldId="282"/>
            <ac:spMk id="167" creationId="{00000000-0000-0000-0000-000000000000}"/>
          </ac:spMkLst>
        </pc:spChg>
        <pc:spChg chg="mod ord">
          <ac:chgData name="Way, Gordon" userId="8b71376c-8f6d-4226-a2ec-b2ad7e5f21e0" providerId="ADAL" clId="{59F2BD21-4B52-4024-8857-EAC45467F593}" dt="2025-02-19T22:31:22.133" v="697" actId="962"/>
          <ac:spMkLst>
            <pc:docMk/>
            <pc:sldMk cId="0" sldId="282"/>
            <ac:spMk id="169" creationId="{00000000-0000-0000-0000-000000000000}"/>
          </ac:spMkLst>
        </pc:spChg>
        <pc:picChg chg="del">
          <ac:chgData name="Way, Gordon" userId="8b71376c-8f6d-4226-a2ec-b2ad7e5f21e0" providerId="ADAL" clId="{59F2BD21-4B52-4024-8857-EAC45467F593}" dt="2025-02-19T17:27:47.759" v="44" actId="478"/>
          <ac:picMkLst>
            <pc:docMk/>
            <pc:sldMk cId="0" sldId="282"/>
            <ac:picMk id="2" creationId="{FA798482-97C4-D661-BFB2-D612539DEEBF}"/>
          </ac:picMkLst>
        </pc:picChg>
        <pc:picChg chg="mod ord">
          <ac:chgData name="Way, Gordon" userId="8b71376c-8f6d-4226-a2ec-b2ad7e5f21e0" providerId="ADAL" clId="{59F2BD21-4B52-4024-8857-EAC45467F593}" dt="2025-02-19T22:29:03.232" v="683" actId="13244"/>
          <ac:picMkLst>
            <pc:docMk/>
            <pc:sldMk cId="0" sldId="282"/>
            <ac:picMk id="158" creationId="{00000000-0000-0000-0000-000000000000}"/>
          </ac:picMkLst>
        </pc:picChg>
        <pc:picChg chg="mod ord">
          <ac:chgData name="Way, Gordon" userId="8b71376c-8f6d-4226-a2ec-b2ad7e5f21e0" providerId="ADAL" clId="{59F2BD21-4B52-4024-8857-EAC45467F593}" dt="2025-02-19T22:31:11.367" v="696" actId="13244"/>
          <ac:picMkLst>
            <pc:docMk/>
            <pc:sldMk cId="0" sldId="282"/>
            <ac:picMk id="159" creationId="{00000000-0000-0000-0000-000000000000}"/>
          </ac:picMkLst>
        </pc:picChg>
        <pc:picChg chg="mod ord">
          <ac:chgData name="Way, Gordon" userId="8b71376c-8f6d-4226-a2ec-b2ad7e5f21e0" providerId="ADAL" clId="{59F2BD21-4B52-4024-8857-EAC45467F593}" dt="2025-02-19T22:31:35.308" v="699" actId="13244"/>
          <ac:picMkLst>
            <pc:docMk/>
            <pc:sldMk cId="0" sldId="282"/>
            <ac:picMk id="160" creationId="{00000000-0000-0000-0000-000000000000}"/>
          </ac:picMkLst>
        </pc:picChg>
        <pc:picChg chg="mod ord">
          <ac:chgData name="Way, Gordon" userId="8b71376c-8f6d-4226-a2ec-b2ad7e5f21e0" providerId="ADAL" clId="{59F2BD21-4B52-4024-8857-EAC45467F593}" dt="2025-02-19T22:31:40.848" v="700" actId="13244"/>
          <ac:picMkLst>
            <pc:docMk/>
            <pc:sldMk cId="0" sldId="282"/>
            <ac:picMk id="161" creationId="{00000000-0000-0000-0000-000000000000}"/>
          </ac:picMkLst>
        </pc:picChg>
        <pc:picChg chg="mod">
          <ac:chgData name="Way, Gordon" userId="8b71376c-8f6d-4226-a2ec-b2ad7e5f21e0" providerId="ADAL" clId="{59F2BD21-4B52-4024-8857-EAC45467F593}" dt="2025-02-19T22:24:07.531" v="651" actId="962"/>
          <ac:picMkLst>
            <pc:docMk/>
            <pc:sldMk cId="0" sldId="282"/>
            <ac:picMk id="162" creationId="{00000000-0000-0000-0000-000000000000}"/>
          </ac:picMkLst>
        </pc:picChg>
        <pc:picChg chg="mod ord">
          <ac:chgData name="Way, Gordon" userId="8b71376c-8f6d-4226-a2ec-b2ad7e5f21e0" providerId="ADAL" clId="{59F2BD21-4B52-4024-8857-EAC45467F593}" dt="2025-02-19T22:30:26.487" v="689" actId="167"/>
          <ac:picMkLst>
            <pc:docMk/>
            <pc:sldMk cId="0" sldId="282"/>
            <ac:picMk id="168" creationId="{00000000-0000-0000-0000-000000000000}"/>
          </ac:picMkLst>
        </pc:picChg>
      </pc:sldChg>
      <pc:sldChg chg="delSp modSp mod delAnim modAnim modNotesTx">
        <pc:chgData name="Way, Gordon" userId="8b71376c-8f6d-4226-a2ec-b2ad7e5f21e0" providerId="ADAL" clId="{59F2BD21-4B52-4024-8857-EAC45467F593}" dt="2025-02-19T22:34:11.620" v="714" actId="13238"/>
        <pc:sldMkLst>
          <pc:docMk/>
          <pc:sldMk cId="0" sldId="283"/>
        </pc:sldMkLst>
        <pc:graphicFrameChg chg="mod modGraphic">
          <ac:chgData name="Way, Gordon" userId="8b71376c-8f6d-4226-a2ec-b2ad7e5f21e0" providerId="ADAL" clId="{59F2BD21-4B52-4024-8857-EAC45467F593}" dt="2025-02-19T22:34:11.620" v="714" actId="13238"/>
          <ac:graphicFrameMkLst>
            <pc:docMk/>
            <pc:sldMk cId="0" sldId="283"/>
            <ac:graphicFrameMk id="175" creationId="{00000000-0000-0000-0000-000000000000}"/>
          </ac:graphicFrameMkLst>
        </pc:graphicFrameChg>
        <pc:picChg chg="del">
          <ac:chgData name="Way, Gordon" userId="8b71376c-8f6d-4226-a2ec-b2ad7e5f21e0" providerId="ADAL" clId="{59F2BD21-4B52-4024-8857-EAC45467F593}" dt="2025-02-19T17:27:59.232" v="47" actId="478"/>
          <ac:picMkLst>
            <pc:docMk/>
            <pc:sldMk cId="0" sldId="283"/>
            <ac:picMk id="2" creationId="{130DB9FA-39D2-9430-1F8F-AE1719334B38}"/>
          </ac:picMkLst>
        </pc:picChg>
        <pc:picChg chg="del">
          <ac:chgData name="Way, Gordon" userId="8b71376c-8f6d-4226-a2ec-b2ad7e5f21e0" providerId="ADAL" clId="{59F2BD21-4B52-4024-8857-EAC45467F593}" dt="2025-02-19T17:28:00.003" v="48" actId="478"/>
          <ac:picMkLst>
            <pc:docMk/>
            <pc:sldMk cId="0" sldId="283"/>
            <ac:picMk id="3" creationId="{DECF3E56-DE81-8216-0E3B-6A2C31501043}"/>
          </ac:picMkLst>
        </pc:picChg>
      </pc:sldChg>
      <pc:sldChg chg="delSp modSp mod delAnim modAnim modNotesTx">
        <pc:chgData name="Way, Gordon" userId="8b71376c-8f6d-4226-a2ec-b2ad7e5f21e0" providerId="ADAL" clId="{59F2BD21-4B52-4024-8857-EAC45467F593}" dt="2025-02-19T22:34:13.102" v="715" actId="13238"/>
        <pc:sldMkLst>
          <pc:docMk/>
          <pc:sldMk cId="0" sldId="284"/>
        </pc:sldMkLst>
        <pc:graphicFrameChg chg="modGraphic">
          <ac:chgData name="Way, Gordon" userId="8b71376c-8f6d-4226-a2ec-b2ad7e5f21e0" providerId="ADAL" clId="{59F2BD21-4B52-4024-8857-EAC45467F593}" dt="2025-02-19T22:34:13.102" v="715" actId="13238"/>
          <ac:graphicFrameMkLst>
            <pc:docMk/>
            <pc:sldMk cId="0" sldId="284"/>
            <ac:graphicFrameMk id="182" creationId="{00000000-0000-0000-0000-000000000000}"/>
          </ac:graphicFrameMkLst>
        </pc:graphicFrameChg>
        <pc:picChg chg="del">
          <ac:chgData name="Way, Gordon" userId="8b71376c-8f6d-4226-a2ec-b2ad7e5f21e0" providerId="ADAL" clId="{59F2BD21-4B52-4024-8857-EAC45467F593}" dt="2025-02-19T17:28:05.357" v="50" actId="478"/>
          <ac:picMkLst>
            <pc:docMk/>
            <pc:sldMk cId="0" sldId="284"/>
            <ac:picMk id="2" creationId="{A9C28880-4C24-5FA5-585D-0F0175660FA0}"/>
          </ac:picMkLst>
        </pc:picChg>
        <pc:picChg chg="del">
          <ac:chgData name="Way, Gordon" userId="8b71376c-8f6d-4226-a2ec-b2ad7e5f21e0" providerId="ADAL" clId="{59F2BD21-4B52-4024-8857-EAC45467F593}" dt="2025-02-19T17:28:04.536" v="49" actId="478"/>
          <ac:picMkLst>
            <pc:docMk/>
            <pc:sldMk cId="0" sldId="284"/>
            <ac:picMk id="3" creationId="{13E9FB80-5466-859E-75DA-59DAF67739B1}"/>
          </ac:picMkLst>
        </pc:picChg>
      </pc:sldChg>
      <pc:sldChg chg="delSp modSp mod delAnim modNotesTx">
        <pc:chgData name="Way, Gordon" userId="8b71376c-8f6d-4226-a2ec-b2ad7e5f21e0" providerId="ADAL" clId="{59F2BD21-4B52-4024-8857-EAC45467F593}" dt="2025-02-19T22:24:45.055" v="655" actId="962"/>
        <pc:sldMkLst>
          <pc:docMk/>
          <pc:sldMk cId="0" sldId="285"/>
        </pc:sldMkLst>
        <pc:picChg chg="del">
          <ac:chgData name="Way, Gordon" userId="8b71376c-8f6d-4226-a2ec-b2ad7e5f21e0" providerId="ADAL" clId="{59F2BD21-4B52-4024-8857-EAC45467F593}" dt="2025-02-19T17:27:51.855" v="45" actId="478"/>
          <ac:picMkLst>
            <pc:docMk/>
            <pc:sldMk cId="0" sldId="285"/>
            <ac:picMk id="3" creationId="{6D483CF5-3C6F-AC00-AC35-9A6F44AB4805}"/>
          </ac:picMkLst>
        </pc:picChg>
        <pc:picChg chg="mod">
          <ac:chgData name="Way, Gordon" userId="8b71376c-8f6d-4226-a2ec-b2ad7e5f21e0" providerId="ADAL" clId="{59F2BD21-4B52-4024-8857-EAC45467F593}" dt="2025-02-19T22:24:45.055" v="655" actId="962"/>
          <ac:picMkLst>
            <pc:docMk/>
            <pc:sldMk cId="0" sldId="285"/>
            <ac:picMk id="5" creationId="{817D1A45-CCED-F809-5B29-E0328B90E290}"/>
          </ac:picMkLst>
        </pc:picChg>
      </pc:sldChg>
      <pc:sldChg chg="delSp modSp mod delAnim modNotesTx">
        <pc:chgData name="Way, Gordon" userId="8b71376c-8f6d-4226-a2ec-b2ad7e5f21e0" providerId="ADAL" clId="{59F2BD21-4B52-4024-8857-EAC45467F593}" dt="2025-02-19T22:34:03.602" v="713" actId="13238"/>
        <pc:sldMkLst>
          <pc:docMk/>
          <pc:sldMk cId="0" sldId="287"/>
        </pc:sldMkLst>
        <pc:graphicFrameChg chg="modGraphic">
          <ac:chgData name="Way, Gordon" userId="8b71376c-8f6d-4226-a2ec-b2ad7e5f21e0" providerId="ADAL" clId="{59F2BD21-4B52-4024-8857-EAC45467F593}" dt="2025-02-19T22:34:03.602" v="713" actId="13238"/>
          <ac:graphicFrameMkLst>
            <pc:docMk/>
            <pc:sldMk cId="0" sldId="287"/>
            <ac:graphicFrameMk id="200" creationId="{00000000-0000-0000-0000-000000000000}"/>
          </ac:graphicFrameMkLst>
        </pc:graphicFrameChg>
        <pc:picChg chg="del">
          <ac:chgData name="Way, Gordon" userId="8b71376c-8f6d-4226-a2ec-b2ad7e5f21e0" providerId="ADAL" clId="{59F2BD21-4B52-4024-8857-EAC45467F593}" dt="2025-02-19T17:28:08.064" v="51" actId="478"/>
          <ac:picMkLst>
            <pc:docMk/>
            <pc:sldMk cId="0" sldId="287"/>
            <ac:picMk id="2" creationId="{0096C63B-FF06-B4EC-DCB8-695E79ECE720}"/>
          </ac:picMkLst>
        </pc:picChg>
        <pc:picChg chg="del">
          <ac:chgData name="Way, Gordon" userId="8b71376c-8f6d-4226-a2ec-b2ad7e5f21e0" providerId="ADAL" clId="{59F2BD21-4B52-4024-8857-EAC45467F593}" dt="2025-02-19T17:28:08.834" v="52" actId="478"/>
          <ac:picMkLst>
            <pc:docMk/>
            <pc:sldMk cId="0" sldId="287"/>
            <ac:picMk id="3" creationId="{24DB85D2-05E4-4A64-3CD3-0BFC4D8F11A1}"/>
          </ac:picMkLst>
        </pc:picChg>
      </pc:sldChg>
      <pc:sldChg chg="modSp add mod modNotesTx">
        <pc:chgData name="Way, Gordon" userId="8b71376c-8f6d-4226-a2ec-b2ad7e5f21e0" providerId="ADAL" clId="{59F2BD21-4B52-4024-8857-EAC45467F593}" dt="2025-02-19T22:39:59.240" v="752" actId="20577"/>
        <pc:sldMkLst>
          <pc:docMk/>
          <pc:sldMk cId="0" sldId="288"/>
        </pc:sldMkLst>
        <pc:spChg chg="mod">
          <ac:chgData name="Way, Gordon" userId="8b71376c-8f6d-4226-a2ec-b2ad7e5f21e0" providerId="ADAL" clId="{59F2BD21-4B52-4024-8857-EAC45467F593}" dt="2025-02-19T22:39:59.240" v="752" actId="20577"/>
          <ac:spMkLst>
            <pc:docMk/>
            <pc:sldMk cId="0" sldId="288"/>
            <ac:spMk id="2" creationId="{AA5750F5-64AA-A794-2F63-E60E81DE4BF5}"/>
          </ac:spMkLst>
        </pc:spChg>
      </pc:sldChg>
      <pc:sldChg chg="delSp mod delAnim modNotesTx">
        <pc:chgData name="Way, Gordon" userId="8b71376c-8f6d-4226-a2ec-b2ad7e5f21e0" providerId="ADAL" clId="{59F2BD21-4B52-4024-8857-EAC45467F593}" dt="2025-02-19T17:31:46.618" v="143" actId="20577"/>
        <pc:sldMkLst>
          <pc:docMk/>
          <pc:sldMk cId="0" sldId="289"/>
        </pc:sldMkLst>
        <pc:picChg chg="del">
          <ac:chgData name="Way, Gordon" userId="8b71376c-8f6d-4226-a2ec-b2ad7e5f21e0" providerId="ADAL" clId="{59F2BD21-4B52-4024-8857-EAC45467F593}" dt="2025-02-19T17:23:06.998" v="5" actId="478"/>
          <ac:picMkLst>
            <pc:docMk/>
            <pc:sldMk cId="0" sldId="289"/>
            <ac:picMk id="3" creationId="{79174E8F-C20B-4423-6262-880B6AAB617D}"/>
          </ac:picMkLst>
        </pc:picChg>
      </pc:sldChg>
      <pc:sldChg chg="addSp delSp modSp mod delAnim modNotesTx">
        <pc:chgData name="Way, Gordon" userId="8b71376c-8f6d-4226-a2ec-b2ad7e5f21e0" providerId="ADAL" clId="{59F2BD21-4B52-4024-8857-EAC45467F593}" dt="2025-02-19T22:26:40.677" v="669" actId="962"/>
        <pc:sldMkLst>
          <pc:docMk/>
          <pc:sldMk cId="0" sldId="291"/>
        </pc:sldMkLst>
        <pc:spChg chg="add mod ord">
          <ac:chgData name="Way, Gordon" userId="8b71376c-8f6d-4226-a2ec-b2ad7e5f21e0" providerId="ADAL" clId="{59F2BD21-4B52-4024-8857-EAC45467F593}" dt="2025-02-19T22:26:35.196" v="668"/>
          <ac:spMkLst>
            <pc:docMk/>
            <pc:sldMk cId="0" sldId="291"/>
            <ac:spMk id="2" creationId="{D0C99831-D8CE-62E9-9BED-A7A4E49A99FC}"/>
          </ac:spMkLst>
        </pc:spChg>
        <pc:picChg chg="del">
          <ac:chgData name="Way, Gordon" userId="8b71376c-8f6d-4226-a2ec-b2ad7e5f21e0" providerId="ADAL" clId="{59F2BD21-4B52-4024-8857-EAC45467F593}" dt="2025-02-19T17:23:44.515" v="11" actId="478"/>
          <ac:picMkLst>
            <pc:docMk/>
            <pc:sldMk cId="0" sldId="291"/>
            <ac:picMk id="2" creationId="{06336AB2-3606-1E4E-E628-C48BA857947B}"/>
          </ac:picMkLst>
        </pc:picChg>
        <pc:picChg chg="mod modCrop">
          <ac:chgData name="Way, Gordon" userId="8b71376c-8f6d-4226-a2ec-b2ad7e5f21e0" providerId="ADAL" clId="{59F2BD21-4B52-4024-8857-EAC45467F593}" dt="2025-02-19T22:26:40.677" v="669" actId="962"/>
          <ac:picMkLst>
            <pc:docMk/>
            <pc:sldMk cId="0" sldId="291"/>
            <ac:picMk id="126" creationId="{00000000-0000-0000-0000-000000000000}"/>
          </ac:picMkLst>
        </pc:picChg>
      </pc:sldChg>
      <pc:sldChg chg="delSp mod delAnim">
        <pc:chgData name="Way, Gordon" userId="8b71376c-8f6d-4226-a2ec-b2ad7e5f21e0" providerId="ADAL" clId="{59F2BD21-4B52-4024-8857-EAC45467F593}" dt="2025-02-19T17:23:21.965" v="8" actId="478"/>
        <pc:sldMkLst>
          <pc:docMk/>
          <pc:sldMk cId="0" sldId="292"/>
        </pc:sldMkLst>
        <pc:picChg chg="del">
          <ac:chgData name="Way, Gordon" userId="8b71376c-8f6d-4226-a2ec-b2ad7e5f21e0" providerId="ADAL" clId="{59F2BD21-4B52-4024-8857-EAC45467F593}" dt="2025-02-19T17:23:21.965" v="8" actId="478"/>
          <ac:picMkLst>
            <pc:docMk/>
            <pc:sldMk cId="0" sldId="292"/>
            <ac:picMk id="3" creationId="{E83553BF-EEC2-5AE4-C53E-121084679F34}"/>
          </ac:picMkLst>
        </pc:picChg>
      </pc:sldChg>
      <pc:sldChg chg="delSp mod delAnim modNotesTx">
        <pc:chgData name="Way, Gordon" userId="8b71376c-8f6d-4226-a2ec-b2ad7e5f21e0" providerId="ADAL" clId="{59F2BD21-4B52-4024-8857-EAC45467F593}" dt="2025-02-19T17:36:51.220" v="168" actId="20577"/>
        <pc:sldMkLst>
          <pc:docMk/>
          <pc:sldMk cId="3664955608" sldId="295"/>
        </pc:sldMkLst>
        <pc:picChg chg="del">
          <ac:chgData name="Way, Gordon" userId="8b71376c-8f6d-4226-a2ec-b2ad7e5f21e0" providerId="ADAL" clId="{59F2BD21-4B52-4024-8857-EAC45467F593}" dt="2025-02-19T17:27:55.974" v="46" actId="478"/>
          <ac:picMkLst>
            <pc:docMk/>
            <pc:sldMk cId="3664955608" sldId="295"/>
            <ac:picMk id="4" creationId="{9A5CB5F2-5864-BCE8-F2AC-6EDC4A535054}"/>
          </ac:picMkLst>
        </pc:picChg>
      </pc:sldChg>
      <pc:sldChg chg="addSp delSp modSp mod delAnim modAnim modNotesTx">
        <pc:chgData name="Way, Gordon" userId="8b71376c-8f6d-4226-a2ec-b2ad7e5f21e0" providerId="ADAL" clId="{59F2BD21-4B52-4024-8857-EAC45467F593}" dt="2025-02-19T22:26:22.812" v="667" actId="962"/>
        <pc:sldMkLst>
          <pc:docMk/>
          <pc:sldMk cId="0" sldId="296"/>
        </pc:sldMkLst>
        <pc:spChg chg="add mod ord">
          <ac:chgData name="Way, Gordon" userId="8b71376c-8f6d-4226-a2ec-b2ad7e5f21e0" providerId="ADAL" clId="{59F2BD21-4B52-4024-8857-EAC45467F593}" dt="2025-02-19T22:26:09.003" v="665"/>
          <ac:spMkLst>
            <pc:docMk/>
            <pc:sldMk cId="0" sldId="296"/>
            <ac:spMk id="2" creationId="{4B50F479-7EB5-EA8E-27BF-F37DCDF949D7}"/>
          </ac:spMkLst>
        </pc:spChg>
        <pc:picChg chg="del">
          <ac:chgData name="Way, Gordon" userId="8b71376c-8f6d-4226-a2ec-b2ad7e5f21e0" providerId="ADAL" clId="{59F2BD21-4B52-4024-8857-EAC45467F593}" dt="2025-02-19T17:23:10.735" v="7" actId="478"/>
          <ac:picMkLst>
            <pc:docMk/>
            <pc:sldMk cId="0" sldId="296"/>
            <ac:picMk id="2" creationId="{088FB7F4-037D-7B49-5CB1-8C65F6AE59A9}"/>
          </ac:picMkLst>
        </pc:picChg>
        <pc:picChg chg="del">
          <ac:chgData name="Way, Gordon" userId="8b71376c-8f6d-4226-a2ec-b2ad7e5f21e0" providerId="ADAL" clId="{59F2BD21-4B52-4024-8857-EAC45467F593}" dt="2025-02-19T17:23:09.008" v="6" actId="478"/>
          <ac:picMkLst>
            <pc:docMk/>
            <pc:sldMk cId="0" sldId="296"/>
            <ac:picMk id="3" creationId="{723C98AD-8BF4-6DB7-2762-4AE9A816AA35}"/>
          </ac:picMkLst>
        </pc:picChg>
        <pc:picChg chg="mod ord">
          <ac:chgData name="Way, Gordon" userId="8b71376c-8f6d-4226-a2ec-b2ad7e5f21e0" providerId="ADAL" clId="{59F2BD21-4B52-4024-8857-EAC45467F593}" dt="2025-02-19T22:26:22.812" v="667" actId="962"/>
          <ac:picMkLst>
            <pc:docMk/>
            <pc:sldMk cId="0" sldId="296"/>
            <ac:picMk id="173" creationId="{00000000-0000-0000-0000-000000000000}"/>
          </ac:picMkLst>
        </pc:picChg>
      </pc:sldChg>
      <pc:sldChg chg="delSp modSp mod delAnim modNotesTx">
        <pc:chgData name="Way, Gordon" userId="8b71376c-8f6d-4226-a2ec-b2ad7e5f21e0" providerId="ADAL" clId="{59F2BD21-4B52-4024-8857-EAC45467F593}" dt="2025-02-19T22:11:52.465" v="418" actId="962"/>
        <pc:sldMkLst>
          <pc:docMk/>
          <pc:sldMk cId="0" sldId="297"/>
        </pc:sldMkLst>
        <pc:picChg chg="del">
          <ac:chgData name="Way, Gordon" userId="8b71376c-8f6d-4226-a2ec-b2ad7e5f21e0" providerId="ADAL" clId="{59F2BD21-4B52-4024-8857-EAC45467F593}" dt="2025-02-19T17:23:28.442" v="9" actId="478"/>
          <ac:picMkLst>
            <pc:docMk/>
            <pc:sldMk cId="0" sldId="297"/>
            <ac:picMk id="8" creationId="{E4A4496E-FBFF-F7E4-0655-17F6EF9D229E}"/>
          </ac:picMkLst>
        </pc:picChg>
        <pc:picChg chg="mod modCrop">
          <ac:chgData name="Way, Gordon" userId="8b71376c-8f6d-4226-a2ec-b2ad7e5f21e0" providerId="ADAL" clId="{59F2BD21-4B52-4024-8857-EAC45467F593}" dt="2025-02-19T22:11:52.465" v="418" actId="962"/>
          <ac:picMkLst>
            <pc:docMk/>
            <pc:sldMk cId="0" sldId="297"/>
            <ac:picMk id="186" creationId="{00000000-0000-0000-0000-000000000000}"/>
          </ac:picMkLst>
        </pc:picChg>
      </pc:sldChg>
      <pc:sldChg chg="delSp modSp mod delAnim modNotesTx">
        <pc:chgData name="Way, Gordon" userId="8b71376c-8f6d-4226-a2ec-b2ad7e5f21e0" providerId="ADAL" clId="{59F2BD21-4B52-4024-8857-EAC45467F593}" dt="2025-02-19T22:17:47.550" v="614" actId="962"/>
        <pc:sldMkLst>
          <pc:docMk/>
          <pc:sldMk cId="0" sldId="298"/>
        </pc:sldMkLst>
        <pc:picChg chg="del">
          <ac:chgData name="Way, Gordon" userId="8b71376c-8f6d-4226-a2ec-b2ad7e5f21e0" providerId="ADAL" clId="{59F2BD21-4B52-4024-8857-EAC45467F593}" dt="2025-02-19T17:24:07.596" v="15" actId="478"/>
          <ac:picMkLst>
            <pc:docMk/>
            <pc:sldMk cId="0" sldId="298"/>
            <ac:picMk id="3" creationId="{FD90A4E4-7D18-B41D-A5C1-EB07691C5EBE}"/>
          </ac:picMkLst>
        </pc:picChg>
        <pc:picChg chg="mod">
          <ac:chgData name="Way, Gordon" userId="8b71376c-8f6d-4226-a2ec-b2ad7e5f21e0" providerId="ADAL" clId="{59F2BD21-4B52-4024-8857-EAC45467F593}" dt="2025-02-19T22:17:47.550" v="614" actId="962"/>
          <ac:picMkLst>
            <pc:docMk/>
            <pc:sldMk cId="0" sldId="298"/>
            <ac:picMk id="5" creationId="{9A7CD455-3DB0-8534-0662-6392E16D059D}"/>
          </ac:picMkLst>
        </pc:picChg>
      </pc:sldChg>
      <pc:sldChg chg="del modNotesTx">
        <pc:chgData name="Way, Gordon" userId="8b71376c-8f6d-4226-a2ec-b2ad7e5f21e0" providerId="ADAL" clId="{59F2BD21-4B52-4024-8857-EAC45467F593}" dt="2025-02-19T17:27:16.428" v="41" actId="47"/>
        <pc:sldMkLst>
          <pc:docMk/>
          <pc:sldMk cId="0" sldId="299"/>
        </pc:sldMkLst>
      </pc:sldChg>
      <pc:sldChg chg="delSp del mod delAnim">
        <pc:chgData name="Way, Gordon" userId="8b71376c-8f6d-4226-a2ec-b2ad7e5f21e0" providerId="ADAL" clId="{59F2BD21-4B52-4024-8857-EAC45467F593}" dt="2025-02-19T17:29:53.619" v="61" actId="47"/>
        <pc:sldMkLst>
          <pc:docMk/>
          <pc:sldMk cId="0" sldId="300"/>
        </pc:sldMkLst>
        <pc:picChg chg="del">
          <ac:chgData name="Way, Gordon" userId="8b71376c-8f6d-4226-a2ec-b2ad7e5f21e0" providerId="ADAL" clId="{59F2BD21-4B52-4024-8857-EAC45467F593}" dt="2025-02-19T17:28:16.379" v="54" actId="478"/>
          <ac:picMkLst>
            <pc:docMk/>
            <pc:sldMk cId="0" sldId="300"/>
            <ac:picMk id="2" creationId="{B2EFA92E-049F-A0EF-D4AC-E6D9DDFAFCA5}"/>
          </ac:picMkLst>
        </pc:picChg>
      </pc:sldChg>
      <pc:sldChg chg="modSp del mod">
        <pc:chgData name="Way, Gordon" userId="8b71376c-8f6d-4226-a2ec-b2ad7e5f21e0" providerId="ADAL" clId="{59F2BD21-4B52-4024-8857-EAC45467F593}" dt="2025-02-19T17:22:25.756" v="3" actId="47"/>
        <pc:sldMkLst>
          <pc:docMk/>
          <pc:sldMk cId="3688566158" sldId="302"/>
        </pc:sldMkLst>
        <pc:picChg chg="mod">
          <ac:chgData name="Way, Gordon" userId="8b71376c-8f6d-4226-a2ec-b2ad7e5f21e0" providerId="ADAL" clId="{59F2BD21-4B52-4024-8857-EAC45467F593}" dt="2025-02-19T17:21:52.774" v="1" actId="1076"/>
          <ac:picMkLst>
            <pc:docMk/>
            <pc:sldMk cId="3688566158" sldId="302"/>
            <ac:picMk id="6" creationId="{2D9685A8-1B8F-E292-2FFF-3D21D2493CCD}"/>
          </ac:picMkLst>
        </pc:picChg>
      </pc:sldChg>
      <pc:sldChg chg="del">
        <pc:chgData name="Way, Gordon" userId="8b71376c-8f6d-4226-a2ec-b2ad7e5f21e0" providerId="ADAL" clId="{59F2BD21-4B52-4024-8857-EAC45467F593}" dt="2025-02-19T17:30:13.136" v="64" actId="47"/>
        <pc:sldMkLst>
          <pc:docMk/>
          <pc:sldMk cId="2348019347" sldId="668"/>
        </pc:sldMkLst>
      </pc:sldChg>
      <pc:sldChg chg="del">
        <pc:chgData name="Way, Gordon" userId="8b71376c-8f6d-4226-a2ec-b2ad7e5f21e0" providerId="ADAL" clId="{59F2BD21-4B52-4024-8857-EAC45467F593}" dt="2025-02-19T17:30:17.045" v="65" actId="47"/>
        <pc:sldMkLst>
          <pc:docMk/>
          <pc:sldMk cId="455136980" sldId="669"/>
        </pc:sldMkLst>
      </pc:sldChg>
      <pc:sldMasterChg chg="delSldLayout">
        <pc:chgData name="Way, Gordon" userId="8b71376c-8f6d-4226-a2ec-b2ad7e5f21e0" providerId="ADAL" clId="{59F2BD21-4B52-4024-8857-EAC45467F593}" dt="2025-02-19T17:30:17.045" v="65" actId="47"/>
        <pc:sldMasterMkLst>
          <pc:docMk/>
          <pc:sldMasterMk cId="0" sldId="2147483648"/>
        </pc:sldMasterMkLst>
        <pc:sldLayoutChg chg="del">
          <pc:chgData name="Way, Gordon" userId="8b71376c-8f6d-4226-a2ec-b2ad7e5f21e0" providerId="ADAL" clId="{59F2BD21-4B52-4024-8857-EAC45467F593}" dt="2025-02-19T17:22:37.719" v="4" actId="47"/>
          <pc:sldLayoutMkLst>
            <pc:docMk/>
            <pc:sldMasterMk cId="0" sldId="2147483648"/>
            <pc:sldLayoutMk cId="0" sldId="2147483655"/>
          </pc:sldLayoutMkLst>
        </pc:sldLayoutChg>
        <pc:sldLayoutChg chg="del">
          <pc:chgData name="Way, Gordon" userId="8b71376c-8f6d-4226-a2ec-b2ad7e5f21e0" providerId="ADAL" clId="{59F2BD21-4B52-4024-8857-EAC45467F593}" dt="2025-02-19T17:30:17.045" v="65" actId="47"/>
          <pc:sldLayoutMkLst>
            <pc:docMk/>
            <pc:sldMasterMk cId="0" sldId="2147483648"/>
            <pc:sldLayoutMk cId="1065151939"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cs.google.com/document/d/1Qqo1C2iYdxSUGK18JHyX7IIcw8CkVAzX/edit?usp=sharing&amp;ouid=111276844700168581954&amp;rtpof=true&amp;sd=true"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docs.google.com/document/d/1Qg-9Ys15bzqOIdwa5lL0jVbPYevi38jM/edit?usp=sharing&amp;ouid=111276844700168581954&amp;rtpof=true&amp;sd=tru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pbismissouri.org/tier-1-workbook-resourc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oi.org/10.1901/jaba.1968.1-91"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iris.peabody.vanderbilt.edu/module/fba/#content"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Trainer Notes: </a:t>
            </a:r>
            <a:r>
              <a:rPr lang="en-US" dirty="0"/>
              <a:t>Intro Slide. Added video and set video format&gt;color&gt;video color options&gt;brightness to 15%. In the course and lesson text box, enter the course lesson number before the “:” and course title after, then enter the Lesson number before the “:” and the Lesson Title After (this text box is located above the “MO SW-PBS” text, and you may need to drag it so it is not directly over MO SW-PBS so you can see what you type; Just drag it back when you are finished typing). Type your introduction to the lesson for the voice over text, below, after “</a:t>
            </a:r>
            <a:r>
              <a:rPr lang="en-US" b="1" dirty="0"/>
              <a:t>Say</a:t>
            </a:r>
            <a:r>
              <a:rPr lang="en-US" b="0" dirty="0"/>
              <a:t>”</a:t>
            </a:r>
            <a:r>
              <a:rPr lang="en-US" dirty="0"/>
              <a:t>; </a:t>
            </a:r>
            <a:r>
              <a:rPr lang="en-US" i="1" dirty="0"/>
              <a:t>Record</a:t>
            </a:r>
            <a:r>
              <a:rPr lang="en-US" dirty="0"/>
              <a:t> your introduction. When finished, click on the Playback” button in the menu ribbon, then check the box that says “hide during show” and use the dropdown to the right of “Start” to set the audio to start “automatically. Then click on “animation” and drag the audio icon to just below “Textbox 1”. Make the animation reads “Start with previous” and set the delay to “6.00”. Test this to make sure the voice over comes in as the music fades. The video on this slide is set to go for 19 seconds, so we will want to want to trim the video just after the voice over narration ends. To trim the video, click anywhere on the green background of the screen outside. Video controls should appear on the bottom of the screen. Click “Playback” on the menu ribbon and click on “Trim video” Use the red slider tool on the right to set the video to end 1-2 seconds after the voice over introduction ends.</a:t>
            </a:r>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b="1" dirty="0"/>
              <a:t>To Know/To Say:</a:t>
            </a:r>
            <a:endParaRPr lang="en-US" dirty="0"/>
          </a:p>
          <a:p>
            <a:r>
              <a:rPr lang="en-US" sz="1200" b="0" i="0" u="none" strike="noStrike" dirty="0">
                <a:solidFill>
                  <a:srgbClr val="000000"/>
                </a:solidFill>
                <a:effectLst/>
                <a:latin typeface="Calibri" panose="020F0502020204030204" pitchFamily="34" charset="0"/>
              </a:rPr>
              <a:t>This lesson focuses on the Science of Behavior and using these principles to support students in following behavior expectations in schools.</a:t>
            </a:r>
            <a:endParaRPr lang="en-US" b="1" dirty="0"/>
          </a:p>
        </p:txBody>
      </p:sp>
      <p:sp>
        <p:nvSpPr>
          <p:cNvPr id="69" name="Google Shape;6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b="1" dirty="0"/>
              <a:t>Trainer Notes: </a:t>
            </a:r>
            <a:endParaRPr lang="en-US" sz="1100" dirty="0"/>
          </a:p>
          <a:p>
            <a:pPr marL="0" lvl="0" indent="0" algn="l" rtl="0">
              <a:lnSpc>
                <a:spcPct val="100000"/>
              </a:lnSpc>
              <a:spcBef>
                <a:spcPts val="0"/>
              </a:spcBef>
              <a:spcAft>
                <a:spcPts val="0"/>
              </a:spcAft>
              <a:buSzPts val="1400"/>
              <a:buNone/>
            </a:pPr>
            <a:r>
              <a:rPr lang="en-US" sz="1100" b="1" dirty="0"/>
              <a:t>To Know/To Say:</a:t>
            </a:r>
            <a:endParaRPr lang="en-US" sz="1100" dirty="0"/>
          </a:p>
          <a:p>
            <a:pPr marL="0" lvl="0" indent="0" algn="l" rtl="0">
              <a:lnSpc>
                <a:spcPct val="100000"/>
              </a:lnSpc>
              <a:spcBef>
                <a:spcPts val="0"/>
              </a:spcBef>
              <a:spcAft>
                <a:spcPts val="0"/>
              </a:spcAft>
              <a:buSzPts val="1400"/>
              <a:buNone/>
            </a:pPr>
            <a:r>
              <a:rPr lang="en-US" sz="1100" b="0" dirty="0"/>
              <a:t>When we begin to view behavior as the result of a learning history wherein the student has learned that a certain type of behavior satisfies a legitimate need, we are less likely to take the behavior as a personal affront, or view the behavior as something inherent to the student, and more likely to view the behavior objectively, as something that has a cause and effect, and which we can influence.</a:t>
            </a:r>
          </a:p>
        </p:txBody>
      </p:sp>
      <p:sp>
        <p:nvSpPr>
          <p:cNvPr id="124" name="Google Shape;12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dirty="0"/>
              <a:t>Trainer Notes:</a:t>
            </a:r>
            <a:endParaRPr sz="1400" b="0" dirty="0"/>
          </a:p>
          <a:p>
            <a:pPr marL="0" lvl="0" indent="0" algn="l" rtl="0">
              <a:lnSpc>
                <a:spcPct val="100000"/>
              </a:lnSpc>
              <a:spcBef>
                <a:spcPts val="0"/>
              </a:spcBef>
              <a:spcAft>
                <a:spcPts val="0"/>
              </a:spcAft>
              <a:buSzPts val="1400"/>
              <a:buNone/>
            </a:pPr>
            <a:r>
              <a:rPr lang="en-US" sz="1400" b="1" dirty="0"/>
              <a:t>To Know/To Say:</a:t>
            </a:r>
            <a:r>
              <a:rPr lang="en-US" sz="1400" b="0" dirty="0"/>
              <a:t> </a:t>
            </a:r>
            <a:endParaRPr sz="1400" dirty="0"/>
          </a:p>
          <a:p>
            <a:pPr marL="0" lvl="0" indent="0" algn="l" rtl="0">
              <a:lnSpc>
                <a:spcPct val="100000"/>
              </a:lnSpc>
              <a:spcBef>
                <a:spcPts val="0"/>
              </a:spcBef>
              <a:spcAft>
                <a:spcPts val="0"/>
              </a:spcAft>
              <a:buSzPts val="1400"/>
              <a:buNone/>
            </a:pPr>
            <a:r>
              <a:rPr lang="en-US" sz="1400" dirty="0"/>
              <a:t>The science of behavior, also known as </a:t>
            </a:r>
            <a:r>
              <a:rPr lang="en-US" sz="1400" b="0" i="0" u="none" strike="noStrike" dirty="0">
                <a:solidFill>
                  <a:schemeClr val="dk1"/>
                </a:solidFill>
                <a:latin typeface="Calibri"/>
                <a:ea typeface="Calibri"/>
                <a:cs typeface="Calibri"/>
                <a:sym typeface="Calibri"/>
              </a:rPr>
              <a:t>Applied Behavior Analysis (ABA), is the design, implementation, and evaluation of environmental modifications to produce socially significant improvement in behavior (Alberto &amp; Troutman, 2012; Baer, Wolf, &amp; Risley, 1968; Sulzer-</a:t>
            </a:r>
            <a:r>
              <a:rPr lang="en-US" sz="1400" b="0" i="0" u="none" strike="noStrike" dirty="0" err="1">
                <a:solidFill>
                  <a:schemeClr val="dk1"/>
                </a:solidFill>
                <a:latin typeface="Calibri"/>
                <a:ea typeface="Calibri"/>
                <a:cs typeface="Calibri"/>
                <a:sym typeface="Calibri"/>
              </a:rPr>
              <a:t>Azaroff</a:t>
            </a:r>
            <a:r>
              <a:rPr lang="en-US" sz="1400" b="0" i="0" u="none" strike="noStrike" dirty="0">
                <a:solidFill>
                  <a:schemeClr val="dk1"/>
                </a:solidFill>
                <a:latin typeface="Calibri"/>
                <a:ea typeface="Calibri"/>
                <a:cs typeface="Calibri"/>
                <a:sym typeface="Calibri"/>
              </a:rPr>
              <a:t> &amp; Mayer 1991). </a:t>
            </a:r>
          </a:p>
          <a:p>
            <a:pPr marL="0" lvl="0" indent="0" algn="l" rtl="0">
              <a:lnSpc>
                <a:spcPct val="100000"/>
              </a:lnSpc>
              <a:spcBef>
                <a:spcPts val="0"/>
              </a:spcBef>
              <a:spcAft>
                <a:spcPts val="0"/>
              </a:spcAft>
              <a:buSzPts val="1400"/>
              <a:buNone/>
            </a:pPr>
            <a:endParaRPr lang="en-US" sz="14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400" b="0" i="0" u="none" strike="noStrike" dirty="0">
                <a:solidFill>
                  <a:schemeClr val="dk1"/>
                </a:solidFill>
                <a:latin typeface="Calibri"/>
                <a:ea typeface="Calibri"/>
                <a:cs typeface="Calibri"/>
                <a:sym typeface="Calibri"/>
              </a:rPr>
              <a:t>In short, the science of behavior focuses on making changes to the environment that lead to changes in behavior. </a:t>
            </a:r>
            <a:r>
              <a:rPr lang="en-US" sz="1400" dirty="0">
                <a:latin typeface="Calibri"/>
                <a:ea typeface="Calibri"/>
                <a:cs typeface="Calibri"/>
                <a:sym typeface="Calibri"/>
              </a:rPr>
              <a:t>Understanding the importance and relevance of the Science of Behavior principles will aid teachers and staff to utilize these principles in their professional practice.</a:t>
            </a:r>
          </a:p>
          <a:p>
            <a:pPr marL="0" lvl="0" indent="0" algn="l" rtl="0">
              <a:lnSpc>
                <a:spcPct val="100000"/>
              </a:lnSpc>
              <a:spcBef>
                <a:spcPts val="0"/>
              </a:spcBef>
              <a:spcAft>
                <a:spcPts val="0"/>
              </a:spcAft>
              <a:buSzPts val="1400"/>
              <a:buNone/>
            </a:pPr>
            <a:endParaRPr lang="en-US" sz="1400" dirty="0">
              <a:latin typeface="Calibri"/>
              <a:ea typeface="Calibri"/>
              <a:cs typeface="Calibri"/>
              <a:sym typeface="Calibri"/>
            </a:endParaRPr>
          </a:p>
          <a:p>
            <a:pPr marL="0" lvl="0" indent="0" algn="l" rtl="0">
              <a:lnSpc>
                <a:spcPct val="100000"/>
              </a:lnSpc>
              <a:spcBef>
                <a:spcPts val="0"/>
              </a:spcBef>
              <a:spcAft>
                <a:spcPts val="0"/>
              </a:spcAft>
              <a:buSzPts val="1400"/>
              <a:buNone/>
            </a:pPr>
            <a:endParaRPr lang="en-US" sz="14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400" b="0" i="0" u="none" strike="noStrike" dirty="0">
                <a:solidFill>
                  <a:schemeClr val="dk1"/>
                </a:solidFill>
                <a:latin typeface="Calibri"/>
                <a:ea typeface="Calibri"/>
                <a:cs typeface="Calibri"/>
                <a:sym typeface="Calibri"/>
              </a:rPr>
              <a:t>Applied behavior analysis relies on the following assumptions:</a:t>
            </a:r>
            <a:endParaRPr sz="1400" dirty="0"/>
          </a:p>
          <a:p>
            <a:pPr marL="171450" lvl="0" indent="-165100" algn="l" rtl="0">
              <a:lnSpc>
                <a:spcPct val="100000"/>
              </a:lnSpc>
              <a:spcBef>
                <a:spcPts val="0"/>
              </a:spcBef>
              <a:spcAft>
                <a:spcPts val="0"/>
              </a:spcAft>
              <a:buClr>
                <a:schemeClr val="dk1"/>
              </a:buClr>
              <a:buSzPts val="1100"/>
              <a:buFont typeface="Calibri"/>
              <a:buChar char="-"/>
            </a:pPr>
            <a:r>
              <a:rPr lang="en-US" sz="1400" b="0" i="0" u="none" strike="noStrike" dirty="0">
                <a:solidFill>
                  <a:schemeClr val="dk1"/>
                </a:solidFill>
                <a:latin typeface="Calibri"/>
                <a:ea typeface="Calibri"/>
                <a:cs typeface="Calibri"/>
                <a:sym typeface="Calibri"/>
              </a:rPr>
              <a:t>Behavior is learned – over-time, individuals learn to demonstrate certain behaviors. </a:t>
            </a:r>
            <a:endParaRPr sz="1400" dirty="0"/>
          </a:p>
          <a:p>
            <a:pPr marL="171450" lvl="0" indent="-165100" algn="l" rtl="0">
              <a:lnSpc>
                <a:spcPct val="100000"/>
              </a:lnSpc>
              <a:spcBef>
                <a:spcPts val="0"/>
              </a:spcBef>
              <a:spcAft>
                <a:spcPts val="0"/>
              </a:spcAft>
              <a:buClr>
                <a:schemeClr val="dk1"/>
              </a:buClr>
              <a:buSzPts val="1100"/>
              <a:buFont typeface="Calibri"/>
              <a:buChar char="-"/>
            </a:pPr>
            <a:r>
              <a:rPr lang="en-US" sz="1400" b="0" i="0" u="none" strike="noStrike" dirty="0">
                <a:solidFill>
                  <a:schemeClr val="dk1"/>
                </a:solidFill>
                <a:latin typeface="Calibri"/>
                <a:ea typeface="Calibri"/>
                <a:cs typeface="Calibri"/>
                <a:sym typeface="Calibri"/>
              </a:rPr>
              <a:t>Behavior is predictable – in the presence of certain triggers and consequential responses, behavior is maintained. Continued access to these triggers and responses will result in a pattern of behavior developing. </a:t>
            </a:r>
            <a:endParaRPr sz="1400" dirty="0"/>
          </a:p>
          <a:p>
            <a:pPr marL="171450" lvl="0" indent="-165100" algn="l" rtl="0">
              <a:lnSpc>
                <a:spcPct val="100000"/>
              </a:lnSpc>
              <a:spcBef>
                <a:spcPts val="0"/>
              </a:spcBef>
              <a:spcAft>
                <a:spcPts val="0"/>
              </a:spcAft>
              <a:buClr>
                <a:schemeClr val="dk1"/>
              </a:buClr>
              <a:buSzPts val="1100"/>
              <a:buFont typeface="Calibri"/>
              <a:buChar char="-"/>
            </a:pPr>
            <a:r>
              <a:rPr lang="en-US" sz="1400" dirty="0"/>
              <a:t>Behavior is a form of communication – behavior is functionally related to a need. Individuals continue to demonstrate a behavior because the consequence to the behavior consistently results in the need being met.</a:t>
            </a:r>
            <a:endParaRPr sz="1400" dirty="0"/>
          </a:p>
          <a:p>
            <a:pPr marL="171450" lvl="0" indent="-95250" algn="l" rtl="0">
              <a:lnSpc>
                <a:spcPct val="100000"/>
              </a:lnSpc>
              <a:spcBef>
                <a:spcPts val="0"/>
              </a:spcBef>
              <a:spcAft>
                <a:spcPts val="0"/>
              </a:spcAft>
              <a:buClr>
                <a:schemeClr val="dk1"/>
              </a:buClr>
              <a:buSzPts val="1200"/>
              <a:buFont typeface="Calibri"/>
              <a:buNone/>
            </a:pPr>
            <a:endParaRPr sz="1400" b="0" dirty="0"/>
          </a:p>
          <a:p>
            <a:pPr marL="0" lvl="0" indent="0" algn="l" rtl="0">
              <a:lnSpc>
                <a:spcPct val="100000"/>
              </a:lnSpc>
              <a:spcBef>
                <a:spcPts val="0"/>
              </a:spcBef>
              <a:spcAft>
                <a:spcPts val="0"/>
              </a:spcAft>
              <a:buSzPts val="1400"/>
              <a:buNone/>
            </a:pPr>
            <a:r>
              <a:rPr lang="en-US" sz="1400" b="0" i="0" u="none" strike="noStrike" dirty="0">
                <a:solidFill>
                  <a:schemeClr val="dk1"/>
                </a:solidFill>
                <a:latin typeface="Calibri"/>
                <a:ea typeface="Calibri"/>
                <a:cs typeface="Calibri"/>
                <a:sym typeface="Calibri"/>
              </a:rPr>
              <a:t>In essence, you can increase the likelihood that someone will engage in a given behavior by structuring the environment in predictable ways. SW-PBS helps schools make changes in the physical environment and </a:t>
            </a:r>
            <a:r>
              <a:rPr lang="en-US" sz="1400" b="0" i="1" u="none" strike="noStrike" dirty="0">
                <a:solidFill>
                  <a:schemeClr val="dk1"/>
                </a:solidFill>
                <a:latin typeface="Calibri"/>
                <a:ea typeface="Calibri"/>
                <a:cs typeface="Calibri"/>
                <a:sym typeface="Calibri"/>
              </a:rPr>
              <a:t>adult </a:t>
            </a:r>
            <a:r>
              <a:rPr lang="en-US" sz="1400" b="0" i="0" u="none" strike="noStrike" dirty="0">
                <a:solidFill>
                  <a:schemeClr val="dk1"/>
                </a:solidFill>
                <a:latin typeface="Calibri"/>
                <a:ea typeface="Calibri"/>
                <a:cs typeface="Calibri"/>
                <a:sym typeface="Calibri"/>
              </a:rPr>
              <a:t>behaviors that exist in those environments that will, in turn, encourage change in student behavior.</a:t>
            </a:r>
          </a:p>
          <a:p>
            <a:pPr marL="0" lvl="0" indent="0" algn="l" rtl="0">
              <a:lnSpc>
                <a:spcPct val="100000"/>
              </a:lnSpc>
              <a:spcBef>
                <a:spcPts val="0"/>
              </a:spcBef>
              <a:spcAft>
                <a:spcPts val="0"/>
              </a:spcAft>
              <a:buSzPts val="1400"/>
              <a:buNone/>
            </a:pPr>
            <a:br>
              <a:rPr lang="en-US" sz="1400" b="0" dirty="0"/>
            </a:br>
            <a:r>
              <a:rPr lang="en-US" sz="1400" b="0" i="0" u="none" strike="noStrike" dirty="0">
                <a:solidFill>
                  <a:schemeClr val="dk1"/>
                </a:solidFill>
                <a:latin typeface="Calibri"/>
                <a:ea typeface="Calibri"/>
                <a:cs typeface="Calibri"/>
                <a:sym typeface="Calibri"/>
              </a:rPr>
              <a:t>SW-PBS has used the ABCs of behavior to inform the essential components of this framework. Here we will provide you more detailed information about the Science of </a:t>
            </a:r>
            <a:r>
              <a:rPr lang="en-US" sz="1400" b="0" i="0" u="none" strike="noStrike">
                <a:solidFill>
                  <a:schemeClr val="dk1"/>
                </a:solidFill>
                <a:latin typeface="Calibri"/>
                <a:ea typeface="Calibri"/>
                <a:cs typeface="Calibri"/>
                <a:sym typeface="Calibri"/>
              </a:rPr>
              <a:t>Behavior and </a:t>
            </a:r>
            <a:r>
              <a:rPr lang="en-US" sz="1400" b="0" i="0" u="none" strike="noStrike" dirty="0">
                <a:solidFill>
                  <a:schemeClr val="dk1"/>
                </a:solidFill>
                <a:latin typeface="Calibri"/>
                <a:ea typeface="Calibri"/>
                <a:cs typeface="Calibri"/>
                <a:sym typeface="Calibri"/>
              </a:rPr>
              <a:t>how this understanding will deepen your knowledge of many concepts that provide the foundation of SW-PBS. </a:t>
            </a:r>
            <a:endParaRPr sz="1400" b="0" dirty="0"/>
          </a:p>
          <a:p>
            <a:pPr marL="0" lvl="0" indent="0" algn="l" rtl="0">
              <a:lnSpc>
                <a:spcPct val="100000"/>
              </a:lnSpc>
              <a:spcBef>
                <a:spcPts val="0"/>
              </a:spcBef>
              <a:spcAft>
                <a:spcPts val="0"/>
              </a:spcAft>
              <a:buSzPts val="1400"/>
              <a:buNone/>
            </a:pPr>
            <a:br>
              <a:rPr lang="en-US" sz="1100" dirty="0"/>
            </a:br>
            <a:endParaRPr sz="1100" b="0" dirty="0"/>
          </a:p>
          <a:p>
            <a:pPr marL="0" lvl="0" indent="0" algn="l" rtl="0">
              <a:lnSpc>
                <a:spcPct val="100000"/>
              </a:lnSpc>
              <a:spcBef>
                <a:spcPts val="0"/>
              </a:spcBef>
              <a:spcAft>
                <a:spcPts val="0"/>
              </a:spcAft>
              <a:buSzPts val="1400"/>
              <a:buNone/>
            </a:pPr>
            <a:endParaRPr sz="1100" b="0" dirty="0"/>
          </a:p>
          <a:p>
            <a:pPr marL="0" lvl="0" indent="0" algn="l" rtl="0">
              <a:lnSpc>
                <a:spcPct val="100000"/>
              </a:lnSpc>
              <a:spcBef>
                <a:spcPts val="0"/>
              </a:spcBef>
              <a:spcAft>
                <a:spcPts val="0"/>
              </a:spcAft>
              <a:buSzPts val="1400"/>
              <a:buNone/>
            </a:pPr>
            <a:endParaRPr b="1" dirty="0"/>
          </a:p>
        </p:txBody>
      </p:sp>
      <p:sp>
        <p:nvSpPr>
          <p:cNvPr id="130" name="Google Shape;13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1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t>Trainer Notes: </a:t>
            </a:r>
            <a:endParaRPr lang="en-US" dirty="0"/>
          </a:p>
          <a:p>
            <a:pPr marL="0" lvl="0" indent="0" algn="l" rtl="0">
              <a:lnSpc>
                <a:spcPct val="100000"/>
              </a:lnSpc>
              <a:spcBef>
                <a:spcPts val="0"/>
              </a:spcBef>
              <a:spcAft>
                <a:spcPts val="0"/>
              </a:spcAft>
              <a:buSzPts val="1400"/>
              <a:buNone/>
            </a:pPr>
            <a:r>
              <a:rPr lang="en-US" b="1" dirty="0"/>
              <a:t>To Know/To Say:</a:t>
            </a:r>
            <a:endParaRPr lang="en-US" sz="1200" b="1" dirty="0"/>
          </a:p>
          <a:p>
            <a:pPr marL="0" lvl="0" indent="0" algn="l" rtl="0">
              <a:lnSpc>
                <a:spcPct val="100000"/>
              </a:lnSpc>
              <a:spcBef>
                <a:spcPts val="0"/>
              </a:spcBef>
              <a:spcAft>
                <a:spcPts val="0"/>
              </a:spcAft>
              <a:buSzPts val="1400"/>
              <a:buNone/>
            </a:pPr>
            <a:r>
              <a:rPr lang="en-US" sz="1100" b="0" dirty="0"/>
              <a:t>Here are the key terms associated with the lesson. Take a moment to familiarize yourself with these terms. </a:t>
            </a:r>
          </a:p>
          <a:p>
            <a:pPr marL="0" lvl="0" indent="0" algn="l" rtl="0">
              <a:lnSpc>
                <a:spcPct val="100000"/>
              </a:lnSpc>
              <a:spcBef>
                <a:spcPts val="0"/>
              </a:spcBef>
              <a:spcAft>
                <a:spcPts val="0"/>
              </a:spcAft>
              <a:buSzPts val="1400"/>
              <a:buNone/>
            </a:pPr>
            <a:endParaRPr lang="en-US" sz="1100" b="0" dirty="0"/>
          </a:p>
          <a:p>
            <a:pPr marL="228600" lvl="0" indent="-228600" algn="l" rtl="0">
              <a:lnSpc>
                <a:spcPct val="90000"/>
              </a:lnSpc>
              <a:spcBef>
                <a:spcPts val="0"/>
              </a:spcBef>
              <a:spcAft>
                <a:spcPts val="0"/>
              </a:spcAft>
              <a:buClr>
                <a:srgbClr val="FF0000"/>
              </a:buClr>
              <a:buSzPts val="2800"/>
              <a:buChar char="•"/>
            </a:pPr>
            <a:r>
              <a:rPr lang="en-US" sz="1100" dirty="0"/>
              <a:t>Antecedent - Includes </a:t>
            </a:r>
            <a:r>
              <a:rPr lang="en-US" sz="1100" b="1" i="1" dirty="0"/>
              <a:t>Setting Events</a:t>
            </a:r>
            <a:r>
              <a:rPr lang="en-US" sz="1100" dirty="0"/>
              <a:t> which are conditions or circumstances that alter the probability of a behavior occurring and </a:t>
            </a:r>
            <a:r>
              <a:rPr lang="en-US" sz="1100" b="1" i="1" dirty="0"/>
              <a:t>Triggers</a:t>
            </a:r>
            <a:r>
              <a:rPr lang="en-US" sz="1100" dirty="0"/>
              <a:t> which are an event that activates the behavior of interest.</a:t>
            </a:r>
          </a:p>
          <a:p>
            <a:pPr marL="228600" lvl="0" indent="-50800" algn="l" rtl="0">
              <a:lnSpc>
                <a:spcPct val="90000"/>
              </a:lnSpc>
              <a:spcBef>
                <a:spcPts val="1000"/>
              </a:spcBef>
              <a:spcAft>
                <a:spcPts val="0"/>
              </a:spcAft>
              <a:buClr>
                <a:srgbClr val="FF0000"/>
              </a:buClr>
              <a:buSzPts val="2800"/>
              <a:buNone/>
            </a:pPr>
            <a:endParaRPr lang="en-US" sz="1100" dirty="0"/>
          </a:p>
          <a:p>
            <a:pPr marL="228600" lvl="0" indent="-228600" algn="l" rtl="0">
              <a:lnSpc>
                <a:spcPct val="90000"/>
              </a:lnSpc>
              <a:spcBef>
                <a:spcPts val="1000"/>
              </a:spcBef>
              <a:spcAft>
                <a:spcPts val="0"/>
              </a:spcAft>
              <a:buClr>
                <a:srgbClr val="FF0000"/>
              </a:buClr>
              <a:buSzPts val="2800"/>
              <a:buChar char="•"/>
            </a:pPr>
            <a:r>
              <a:rPr lang="en-US" sz="1100" dirty="0"/>
              <a:t>Behavior - </a:t>
            </a:r>
            <a:r>
              <a:rPr lang="en-US" sz="1100" dirty="0">
                <a:solidFill>
                  <a:srgbClr val="000000"/>
                </a:solidFill>
              </a:rPr>
              <a:t>An observable, measurable act</a:t>
            </a:r>
            <a:endParaRPr lang="en-US" sz="1100" dirty="0"/>
          </a:p>
          <a:p>
            <a:pPr marL="228600" lvl="0" indent="-50800" algn="l" rtl="0">
              <a:lnSpc>
                <a:spcPct val="90000"/>
              </a:lnSpc>
              <a:spcBef>
                <a:spcPts val="1000"/>
              </a:spcBef>
              <a:spcAft>
                <a:spcPts val="0"/>
              </a:spcAft>
              <a:buClr>
                <a:srgbClr val="FF0000"/>
              </a:buClr>
              <a:buSzPts val="2800"/>
              <a:buNone/>
            </a:pPr>
            <a:endParaRPr lang="en-US" sz="1100" dirty="0"/>
          </a:p>
          <a:p>
            <a:pPr marL="228600" lvl="0" indent="-228600" algn="l" rtl="0">
              <a:lnSpc>
                <a:spcPct val="90000"/>
              </a:lnSpc>
              <a:spcBef>
                <a:spcPts val="1000"/>
              </a:spcBef>
              <a:spcAft>
                <a:spcPts val="0"/>
              </a:spcAft>
              <a:buClr>
                <a:srgbClr val="FF0000"/>
              </a:buClr>
              <a:buSzPts val="2800"/>
              <a:buChar char="•"/>
            </a:pPr>
            <a:r>
              <a:rPr lang="en-US" sz="1100" dirty="0"/>
              <a:t>Consequence - </a:t>
            </a:r>
            <a:r>
              <a:rPr lang="en-US" sz="1100" dirty="0">
                <a:solidFill>
                  <a:srgbClr val="000000"/>
                </a:solidFill>
              </a:rPr>
              <a:t>The resulting event or outcome that occurs immediately following the behavior </a:t>
            </a:r>
            <a:endParaRPr lang="en-US" sz="1100" dirty="0"/>
          </a:p>
          <a:p>
            <a:pPr marL="0" lvl="0" indent="0" algn="l" rtl="0">
              <a:lnSpc>
                <a:spcPct val="100000"/>
              </a:lnSpc>
              <a:spcBef>
                <a:spcPts val="0"/>
              </a:spcBef>
              <a:spcAft>
                <a:spcPts val="0"/>
              </a:spcAft>
              <a:buSzPts val="1400"/>
              <a:buNone/>
            </a:pPr>
            <a:endParaRPr dirty="0"/>
          </a:p>
        </p:txBody>
      </p:sp>
      <p:sp>
        <p:nvSpPr>
          <p:cNvPr id="217" name="Google Shape;217;p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
        <p:nvSpPr>
          <p:cNvPr id="143" name="Google Shape;143;p3:notes"/>
          <p:cNvSpPr>
            <a:spLocks noGrp="1" noRot="1" noChangeAspect="1"/>
          </p:cNvSpPr>
          <p:nvPr>
            <p:ph type="sldImg" idx="2"/>
          </p:nvPr>
        </p:nvSpPr>
        <p:spPr>
          <a:xfrm>
            <a:off x="1152525" y="698500"/>
            <a:ext cx="4652963"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4" name="Google Shape;14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Trainer Notes:</a:t>
            </a:r>
            <a:r>
              <a:rPr lang="en-US" b="0" dirty="0"/>
              <a:t>  </a:t>
            </a:r>
            <a:endParaRPr dirty="0"/>
          </a:p>
          <a:p>
            <a:pPr marL="0" lvl="0" indent="0" algn="l" rtl="0">
              <a:lnSpc>
                <a:spcPct val="100000"/>
              </a:lnSpc>
              <a:spcBef>
                <a:spcPts val="0"/>
              </a:spcBef>
              <a:spcAft>
                <a:spcPts val="0"/>
              </a:spcAft>
              <a:buSzPts val="1400"/>
              <a:buNone/>
            </a:pPr>
            <a:r>
              <a:rPr lang="en-US" b="1" dirty="0"/>
              <a:t>To Know/To Say:</a:t>
            </a:r>
            <a:r>
              <a:rPr lang="en-US" b="0" dirty="0"/>
              <a:t> </a:t>
            </a:r>
            <a:endParaRPr dirty="0"/>
          </a:p>
          <a:p>
            <a:pPr marL="0" lvl="0" indent="0" algn="l" rtl="0">
              <a:lnSpc>
                <a:spcPct val="100000"/>
              </a:lnSpc>
              <a:spcBef>
                <a:spcPts val="0"/>
              </a:spcBef>
              <a:spcAft>
                <a:spcPts val="0"/>
              </a:spcAft>
              <a:buSzPts val="1400"/>
              <a:buNone/>
            </a:pPr>
            <a:r>
              <a:rPr lang="en-US" sz="1400" b="0" i="0" u="none" strike="noStrike" dirty="0">
                <a:solidFill>
                  <a:schemeClr val="dk1"/>
                </a:solidFill>
                <a:latin typeface="Calibri"/>
                <a:ea typeface="Calibri"/>
                <a:cs typeface="Calibri"/>
                <a:sym typeface="Calibri"/>
              </a:rPr>
              <a:t>Central to understanding Applied Behavior Analysis is knowing your ABCs: an acronym for the three-part contingency of </a:t>
            </a:r>
            <a:r>
              <a:rPr lang="en-US" sz="1400" b="0" i="1" u="none" strike="noStrike" dirty="0">
                <a:solidFill>
                  <a:schemeClr val="dk1"/>
                </a:solidFill>
                <a:latin typeface="Calibri"/>
                <a:ea typeface="Calibri"/>
                <a:cs typeface="Calibri"/>
                <a:sym typeface="Calibri"/>
              </a:rPr>
              <a:t>Antecedent</a:t>
            </a:r>
            <a:r>
              <a:rPr lang="en-US" sz="1400" b="0" i="0" u="none" strike="noStrike" dirty="0">
                <a:solidFill>
                  <a:schemeClr val="dk1"/>
                </a:solidFill>
                <a:latin typeface="Calibri"/>
                <a:ea typeface="Calibri"/>
                <a:cs typeface="Calibri"/>
                <a:sym typeface="Calibri"/>
              </a:rPr>
              <a:t>–</a:t>
            </a:r>
            <a:r>
              <a:rPr lang="en-US" sz="1400" b="0" i="1" u="none" strike="noStrike" dirty="0">
                <a:solidFill>
                  <a:schemeClr val="dk1"/>
                </a:solidFill>
                <a:latin typeface="Calibri"/>
                <a:ea typeface="Calibri"/>
                <a:cs typeface="Calibri"/>
                <a:sym typeface="Calibri"/>
              </a:rPr>
              <a:t>Behavior</a:t>
            </a:r>
            <a:r>
              <a:rPr lang="en-US" sz="1400" b="0" i="0" u="none" strike="noStrike" dirty="0">
                <a:solidFill>
                  <a:schemeClr val="dk1"/>
                </a:solidFill>
                <a:latin typeface="Calibri"/>
                <a:ea typeface="Calibri"/>
                <a:cs typeface="Calibri"/>
                <a:sym typeface="Calibri"/>
              </a:rPr>
              <a:t>–</a:t>
            </a:r>
            <a:r>
              <a:rPr lang="en-US" sz="1400" b="0" i="1" u="none" strike="noStrike" dirty="0">
                <a:solidFill>
                  <a:schemeClr val="dk1"/>
                </a:solidFill>
                <a:latin typeface="Calibri"/>
                <a:ea typeface="Calibri"/>
                <a:cs typeface="Calibri"/>
                <a:sym typeface="Calibri"/>
              </a:rPr>
              <a:t>Consequence</a:t>
            </a:r>
            <a:r>
              <a:rPr lang="en-US" sz="1400" b="0" i="0" u="none" strike="noStrike" dirty="0">
                <a:solidFill>
                  <a:schemeClr val="dk1"/>
                </a:solidFill>
                <a:latin typeface="Calibri"/>
                <a:ea typeface="Calibri"/>
                <a:cs typeface="Calibri"/>
                <a:sym typeface="Calibri"/>
              </a:rPr>
              <a:t>. That is, something happens (the </a:t>
            </a:r>
            <a:r>
              <a:rPr lang="en-US" sz="1400" b="0" i="1" u="none" strike="noStrike" dirty="0">
                <a:solidFill>
                  <a:schemeClr val="dk1"/>
                </a:solidFill>
                <a:latin typeface="Calibri"/>
                <a:ea typeface="Calibri"/>
                <a:cs typeface="Calibri"/>
                <a:sym typeface="Calibri"/>
              </a:rPr>
              <a:t>Antecedent</a:t>
            </a:r>
            <a:r>
              <a:rPr lang="en-US" sz="1400" b="0" i="0" u="none" strike="noStrike" dirty="0">
                <a:solidFill>
                  <a:schemeClr val="dk1"/>
                </a:solidFill>
                <a:latin typeface="Calibri"/>
                <a:ea typeface="Calibri"/>
                <a:cs typeface="Calibri"/>
                <a:sym typeface="Calibri"/>
              </a:rPr>
              <a:t>), which leads to a </a:t>
            </a:r>
            <a:r>
              <a:rPr lang="en-US" sz="1400" b="0" i="1" u="none" strike="noStrike" dirty="0">
                <a:solidFill>
                  <a:schemeClr val="dk1"/>
                </a:solidFill>
                <a:latin typeface="Calibri"/>
                <a:ea typeface="Calibri"/>
                <a:cs typeface="Calibri"/>
                <a:sym typeface="Calibri"/>
              </a:rPr>
              <a:t>Behavior</a:t>
            </a:r>
            <a:r>
              <a:rPr lang="en-US" sz="1400" b="0" i="0" u="none" strike="noStrike" dirty="0">
                <a:solidFill>
                  <a:schemeClr val="dk1"/>
                </a:solidFill>
                <a:latin typeface="Calibri"/>
                <a:ea typeface="Calibri"/>
                <a:cs typeface="Calibri"/>
                <a:sym typeface="Calibri"/>
              </a:rPr>
              <a:t>, resulting in a </a:t>
            </a:r>
            <a:r>
              <a:rPr lang="en-US" sz="1400" b="0" i="1" u="none" strike="noStrike" dirty="0">
                <a:solidFill>
                  <a:schemeClr val="dk1"/>
                </a:solidFill>
                <a:latin typeface="Calibri"/>
                <a:ea typeface="Calibri"/>
                <a:cs typeface="Calibri"/>
                <a:sym typeface="Calibri"/>
              </a:rPr>
              <a:t>Consequence</a:t>
            </a:r>
            <a:r>
              <a:rPr lang="en-US" sz="1400" b="0" i="0" u="none" strike="noStrike" dirty="0">
                <a:solidFill>
                  <a:schemeClr val="dk1"/>
                </a:solidFill>
                <a:latin typeface="Calibri"/>
                <a:ea typeface="Calibri"/>
                <a:cs typeface="Calibri"/>
                <a:sym typeface="Calibri"/>
              </a:rPr>
              <a:t>. </a:t>
            </a:r>
          </a:p>
          <a:p>
            <a:pPr marL="0" lvl="0" indent="0" algn="l" rtl="0">
              <a:lnSpc>
                <a:spcPct val="100000"/>
              </a:lnSpc>
              <a:spcBef>
                <a:spcPts val="0"/>
              </a:spcBef>
              <a:spcAft>
                <a:spcPts val="0"/>
              </a:spcAft>
              <a:buSzPts val="1400"/>
              <a:buNone/>
            </a:pPr>
            <a:endParaRPr lang="en-US" sz="14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400" b="0" i="0" u="none" strike="noStrike" dirty="0">
                <a:solidFill>
                  <a:schemeClr val="dk1"/>
                </a:solidFill>
                <a:latin typeface="Calibri"/>
                <a:ea typeface="Calibri"/>
                <a:cs typeface="Calibri"/>
                <a:sym typeface="Calibri"/>
              </a:rPr>
              <a:t>When the same pattern of A-B-C happens repeatedly, we know the antecedents and consequences are maintaining the behavior.  </a:t>
            </a:r>
          </a:p>
          <a:p>
            <a:pPr marL="0" lvl="0" indent="0" algn="l" rtl="0">
              <a:lnSpc>
                <a:spcPct val="100000"/>
              </a:lnSpc>
              <a:spcBef>
                <a:spcPts val="0"/>
              </a:spcBef>
              <a:spcAft>
                <a:spcPts val="0"/>
              </a:spcAft>
              <a:buSzPts val="1400"/>
              <a:buNone/>
            </a:pPr>
            <a:endParaRPr lang="en-US" sz="14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US" dirty="0"/>
            </a:b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dirty="0"/>
              <a:t>Trainer Notes:</a:t>
            </a:r>
            <a:r>
              <a:rPr lang="en-US" sz="1400" b="0" dirty="0"/>
              <a:t> Introduce scenario, pause for time to read, then engage. </a:t>
            </a:r>
            <a:endParaRPr sz="1400" dirty="0"/>
          </a:p>
          <a:p>
            <a:pPr marL="0" lvl="0" indent="0" algn="l" rtl="0">
              <a:lnSpc>
                <a:spcPct val="100000"/>
              </a:lnSpc>
              <a:spcBef>
                <a:spcPts val="0"/>
              </a:spcBef>
              <a:spcAft>
                <a:spcPts val="0"/>
              </a:spcAft>
              <a:buSzPts val="1400"/>
              <a:buNone/>
            </a:pPr>
            <a:r>
              <a:rPr lang="en-US" sz="1400" b="1" dirty="0"/>
              <a:t>To Know/To Say:</a:t>
            </a:r>
            <a:endParaRPr sz="1400" dirty="0"/>
          </a:p>
          <a:p>
            <a:pPr marL="0" lvl="0" indent="0" algn="l" rtl="0">
              <a:lnSpc>
                <a:spcPct val="100000"/>
              </a:lnSpc>
              <a:spcBef>
                <a:spcPts val="0"/>
              </a:spcBef>
              <a:spcAft>
                <a:spcPts val="0"/>
              </a:spcAft>
              <a:buSzPts val="1400"/>
              <a:buNone/>
            </a:pPr>
            <a:r>
              <a:rPr lang="en-US" sz="1400" b="0" dirty="0"/>
              <a:t>Consider the following example. </a:t>
            </a:r>
            <a:endParaRPr sz="1400" dirty="0"/>
          </a:p>
          <a:p>
            <a:pPr marL="0" lvl="0" indent="0" algn="l" rtl="0">
              <a:lnSpc>
                <a:spcPct val="100000"/>
              </a:lnSpc>
              <a:spcBef>
                <a:spcPts val="0"/>
              </a:spcBef>
              <a:spcAft>
                <a:spcPts val="0"/>
              </a:spcAft>
              <a:buSzPts val="1400"/>
              <a:buNone/>
            </a:pPr>
            <a:endParaRPr lang="en-US" sz="1400" b="0" dirty="0"/>
          </a:p>
          <a:p>
            <a:pPr marL="0" lvl="0" indent="0" algn="l" rtl="0">
              <a:lnSpc>
                <a:spcPct val="90000"/>
              </a:lnSpc>
              <a:spcBef>
                <a:spcPts val="0"/>
              </a:spcBef>
              <a:spcAft>
                <a:spcPts val="0"/>
              </a:spcAft>
              <a:buSzPts val="2800"/>
              <a:buNone/>
            </a:pPr>
            <a:r>
              <a:rPr lang="en-US" sz="3200" dirty="0"/>
              <a:t>You are going to a potluck lunch to celebrate with friends. You decide to make a recipe that was recommended to you, and that you’ve been really wanting to try (which is the </a:t>
            </a:r>
            <a:r>
              <a:rPr lang="en-US" sz="3200" i="1" dirty="0"/>
              <a:t>Antecedent</a:t>
            </a:r>
            <a:r>
              <a:rPr lang="en-US" sz="3200" dirty="0"/>
              <a:t>). </a:t>
            </a:r>
          </a:p>
          <a:p>
            <a:pPr marL="0" lvl="0" indent="0" algn="l" rtl="0">
              <a:lnSpc>
                <a:spcPct val="90000"/>
              </a:lnSpc>
              <a:spcBef>
                <a:spcPts val="0"/>
              </a:spcBef>
              <a:spcAft>
                <a:spcPts val="0"/>
              </a:spcAft>
              <a:buSzPts val="2800"/>
              <a:buNone/>
            </a:pPr>
            <a:endParaRPr lang="en-US" sz="3200" dirty="0"/>
          </a:p>
          <a:p>
            <a:pPr marL="0" lvl="0" indent="0" algn="l" rtl="0">
              <a:lnSpc>
                <a:spcPct val="90000"/>
              </a:lnSpc>
              <a:spcBef>
                <a:spcPts val="0"/>
              </a:spcBef>
              <a:spcAft>
                <a:spcPts val="0"/>
              </a:spcAft>
              <a:buSzPts val="2800"/>
              <a:buNone/>
            </a:pPr>
            <a:r>
              <a:rPr lang="en-US" sz="3200" dirty="0"/>
              <a:t>You make the new recipe and bring it to the potluck (Which is the </a:t>
            </a:r>
            <a:r>
              <a:rPr lang="en-US" sz="3200" i="1" dirty="0"/>
              <a:t>Behavior</a:t>
            </a:r>
            <a:r>
              <a:rPr lang="en-US" sz="3200" dirty="0"/>
              <a:t>). . </a:t>
            </a:r>
          </a:p>
          <a:p>
            <a:pPr marL="0" lvl="0" indent="0" algn="l" rtl="0">
              <a:lnSpc>
                <a:spcPct val="90000"/>
              </a:lnSpc>
              <a:spcBef>
                <a:spcPts val="0"/>
              </a:spcBef>
              <a:spcAft>
                <a:spcPts val="0"/>
              </a:spcAft>
              <a:buSzPts val="2800"/>
              <a:buNone/>
            </a:pPr>
            <a:endParaRPr lang="en-US" sz="3200" dirty="0"/>
          </a:p>
          <a:p>
            <a:pPr marL="0" lvl="0" indent="0" algn="l" rtl="0">
              <a:lnSpc>
                <a:spcPct val="90000"/>
              </a:lnSpc>
              <a:spcBef>
                <a:spcPts val="0"/>
              </a:spcBef>
              <a:spcAft>
                <a:spcPts val="0"/>
              </a:spcAft>
              <a:buSzPts val="2800"/>
              <a:buNone/>
            </a:pPr>
            <a:r>
              <a:rPr lang="en-US" sz="3200" dirty="0"/>
              <a:t>Everyone at the potluck tries your recipe and tells you how wonderful it is. At the end of the lunch, all you’re left with is an empty dish and lots of requests for sharing the recipe (which are the </a:t>
            </a:r>
            <a:r>
              <a:rPr lang="en-US" sz="3200" i="1" dirty="0"/>
              <a:t>Consequences</a:t>
            </a:r>
            <a:r>
              <a:rPr lang="en-US" sz="3200" dirty="0"/>
              <a:t>)</a:t>
            </a:r>
            <a:r>
              <a:rPr lang="en-US" sz="3200" i="1" dirty="0"/>
              <a:t>.</a:t>
            </a:r>
            <a:endParaRPr lang="en-US" sz="3200" dirty="0"/>
          </a:p>
          <a:p>
            <a:pPr marL="0" lvl="0" indent="0" algn="l" rtl="0">
              <a:lnSpc>
                <a:spcPct val="100000"/>
              </a:lnSpc>
              <a:spcBef>
                <a:spcPts val="0"/>
              </a:spcBef>
              <a:spcAft>
                <a:spcPts val="0"/>
              </a:spcAft>
              <a:buSzPts val="1400"/>
              <a:buNone/>
            </a:pPr>
            <a:endParaRPr sz="1400" b="0" dirty="0"/>
          </a:p>
          <a:p>
            <a:pPr marL="0" lvl="0" indent="0" algn="l" rtl="0">
              <a:lnSpc>
                <a:spcPct val="100000"/>
              </a:lnSpc>
              <a:spcBef>
                <a:spcPts val="0"/>
              </a:spcBef>
              <a:spcAft>
                <a:spcPts val="0"/>
              </a:spcAft>
              <a:buSzPts val="1400"/>
              <a:buNone/>
            </a:pPr>
            <a:r>
              <a:rPr lang="en-US" sz="1400" b="0" dirty="0"/>
              <a:t>Given this current scenario, how likely are you to bring this dish to another potluck?</a:t>
            </a:r>
            <a:endParaRPr sz="1400" dirty="0"/>
          </a:p>
          <a:p>
            <a:pPr marL="0" lvl="0" indent="0" algn="l" rtl="0">
              <a:lnSpc>
                <a:spcPct val="100000"/>
              </a:lnSpc>
              <a:spcBef>
                <a:spcPts val="0"/>
              </a:spcBef>
              <a:spcAft>
                <a:spcPts val="0"/>
              </a:spcAft>
              <a:buSzPts val="1400"/>
              <a:buNone/>
            </a:pPr>
            <a:endParaRPr sz="14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400" b="0" i="0" u="none" strike="noStrike" dirty="0">
                <a:solidFill>
                  <a:schemeClr val="dk1"/>
                </a:solidFill>
                <a:latin typeface="Calibri"/>
                <a:ea typeface="Calibri"/>
                <a:cs typeface="Calibri"/>
                <a:sym typeface="Calibri"/>
              </a:rPr>
              <a:t>Consider how this scenario might differ had the consequences been different. </a:t>
            </a:r>
          </a:p>
          <a:p>
            <a:pPr marL="0" lvl="0" indent="0" algn="l" rtl="0">
              <a:lnSpc>
                <a:spcPct val="100000"/>
              </a:lnSpc>
              <a:spcBef>
                <a:spcPts val="0"/>
              </a:spcBef>
              <a:spcAft>
                <a:spcPts val="0"/>
              </a:spcAft>
              <a:buSzPts val="1400"/>
              <a:buNone/>
            </a:pPr>
            <a:r>
              <a:rPr lang="en-US" sz="1400" b="0" i="0" u="none" strike="noStrike" dirty="0">
                <a:solidFill>
                  <a:schemeClr val="dk1"/>
                </a:solidFill>
                <a:latin typeface="Calibri"/>
                <a:ea typeface="Calibri"/>
                <a:cs typeface="Calibri"/>
                <a:sym typeface="Calibri"/>
              </a:rPr>
              <a:t>What if, for instance, no one indicated how much they liked your recipe, there were no requests for you to share your recipe, and you left with most of the contents of your dish while others left with empty dishes? </a:t>
            </a:r>
          </a:p>
          <a:p>
            <a:pPr marL="0" lvl="0" indent="0" algn="l" rtl="0">
              <a:lnSpc>
                <a:spcPct val="100000"/>
              </a:lnSpc>
              <a:spcBef>
                <a:spcPts val="0"/>
              </a:spcBef>
              <a:spcAft>
                <a:spcPts val="0"/>
              </a:spcAft>
              <a:buSzPts val="1400"/>
              <a:buNone/>
            </a:pPr>
            <a:r>
              <a:rPr lang="en-US" sz="1400" b="0" i="0" u="none" strike="noStrike" dirty="0">
                <a:solidFill>
                  <a:schemeClr val="dk1"/>
                </a:solidFill>
                <a:latin typeface="Calibri"/>
                <a:ea typeface="Calibri"/>
                <a:cs typeface="Calibri"/>
                <a:sym typeface="Calibri"/>
              </a:rPr>
              <a:t>How likely </a:t>
            </a:r>
            <a:r>
              <a:rPr lang="en-US" sz="1400" dirty="0"/>
              <a:t>would you be</a:t>
            </a:r>
            <a:r>
              <a:rPr lang="en-US" sz="1400" b="0" i="0" u="none" strike="noStrike" dirty="0">
                <a:solidFill>
                  <a:schemeClr val="dk1"/>
                </a:solidFill>
                <a:latin typeface="Calibri"/>
                <a:ea typeface="Calibri"/>
                <a:cs typeface="Calibri"/>
                <a:sym typeface="Calibri"/>
              </a:rPr>
              <a:t> to make this dish for the next potluck?</a:t>
            </a:r>
            <a:endParaRPr sz="1400" dirty="0"/>
          </a:p>
          <a:p>
            <a:pPr marL="0" lvl="0" indent="0" algn="l" rtl="0">
              <a:lnSpc>
                <a:spcPct val="100000"/>
              </a:lnSpc>
              <a:spcBef>
                <a:spcPts val="0"/>
              </a:spcBef>
              <a:spcAft>
                <a:spcPts val="0"/>
              </a:spcAft>
              <a:buSzPts val="1400"/>
              <a:buNone/>
            </a:pPr>
            <a:endParaRPr sz="14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400" b="0" i="0" u="none" strike="noStrike" dirty="0">
                <a:solidFill>
                  <a:schemeClr val="dk1"/>
                </a:solidFill>
                <a:latin typeface="Calibri"/>
                <a:ea typeface="Calibri"/>
                <a:cs typeface="Calibri"/>
                <a:sym typeface="Calibri"/>
              </a:rPr>
              <a:t>The antecedents and consequences work in tandem to impact future demonstration of a behavior.</a:t>
            </a:r>
            <a:endParaRPr sz="1400"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br>
              <a:rPr lang="en-US" dirty="0"/>
            </a:br>
            <a:endParaRPr b="0" dirty="0"/>
          </a:p>
        </p:txBody>
      </p:sp>
      <p:sp>
        <p:nvSpPr>
          <p:cNvPr id="154" name="Google Shape;15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dirty="0"/>
              <a:t>Trainer Notes:</a:t>
            </a:r>
            <a:endParaRPr sz="1400" b="0" dirty="0"/>
          </a:p>
          <a:p>
            <a:pPr marL="0" lvl="0" indent="0" algn="l" rtl="0">
              <a:lnSpc>
                <a:spcPct val="100000"/>
              </a:lnSpc>
              <a:spcBef>
                <a:spcPts val="0"/>
              </a:spcBef>
              <a:spcAft>
                <a:spcPts val="0"/>
              </a:spcAft>
              <a:buSzPts val="1400"/>
              <a:buNone/>
            </a:pPr>
            <a:r>
              <a:rPr lang="en-US" sz="1400" b="1" dirty="0"/>
              <a:t>To Know/To Say</a:t>
            </a:r>
            <a:endParaRPr sz="1400" dirty="0"/>
          </a:p>
          <a:p>
            <a:pPr marL="0" lvl="0" indent="0" algn="l" rtl="0">
              <a:lnSpc>
                <a:spcPct val="100000"/>
              </a:lnSpc>
              <a:spcBef>
                <a:spcPts val="0"/>
              </a:spcBef>
              <a:spcAft>
                <a:spcPts val="0"/>
              </a:spcAft>
              <a:buSzPts val="1400"/>
              <a:buNone/>
            </a:pPr>
            <a:r>
              <a:rPr lang="en-US" sz="1400" dirty="0"/>
              <a:t>Remember, antecedents include </a:t>
            </a:r>
            <a:r>
              <a:rPr lang="en-US" sz="1400" b="1" i="1" dirty="0"/>
              <a:t>triggers</a:t>
            </a:r>
            <a:r>
              <a:rPr lang="en-US" sz="1400" dirty="0"/>
              <a:t> which are an event that activates the behavior of interest AND  </a:t>
            </a:r>
            <a:r>
              <a:rPr lang="en-US" sz="1400" b="1" i="1" dirty="0"/>
              <a:t>setting events</a:t>
            </a:r>
            <a:r>
              <a:rPr lang="en-US" sz="1400" dirty="0"/>
              <a:t> which are conditions or circumstances that alter the probability of a behavior occurring.</a:t>
            </a:r>
            <a:endParaRPr sz="14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400" b="1" i="0" u="none" strike="noStrike" dirty="0">
              <a:solidFill>
                <a:schemeClr val="dk1"/>
              </a:solidFill>
              <a:highlight>
                <a:srgbClr val="FFFF00"/>
              </a:highlight>
            </a:endParaRPr>
          </a:p>
          <a:p>
            <a:pPr marL="0" lvl="0" indent="0" algn="l" rtl="0">
              <a:lnSpc>
                <a:spcPct val="100000"/>
              </a:lnSpc>
              <a:spcBef>
                <a:spcPts val="0"/>
              </a:spcBef>
              <a:spcAft>
                <a:spcPts val="0"/>
              </a:spcAft>
              <a:buSzPts val="1400"/>
              <a:buNone/>
            </a:pPr>
            <a:r>
              <a:rPr lang="en-US" sz="1400" b="0" i="0" u="none" strike="noStrike" dirty="0">
                <a:solidFill>
                  <a:schemeClr val="dk1"/>
                </a:solidFill>
                <a:latin typeface="Calibri"/>
                <a:ea typeface="Calibri"/>
                <a:cs typeface="Calibri"/>
                <a:sym typeface="Calibri"/>
              </a:rPr>
              <a:t>Antecedents can include the physical setting, the time of the day, the materials, person or people present, all setting events </a:t>
            </a:r>
            <a:endParaRPr sz="14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400" b="0" i="0" u="none" strike="noStrike" dirty="0">
                <a:solidFill>
                  <a:schemeClr val="dk1"/>
                </a:solidFill>
                <a:latin typeface="Calibri"/>
                <a:ea typeface="Calibri"/>
                <a:cs typeface="Calibri"/>
                <a:sym typeface="Calibri"/>
              </a:rPr>
              <a:t>as well as how and what directions are given</a:t>
            </a:r>
            <a:r>
              <a:rPr lang="en-US" sz="1400" dirty="0"/>
              <a:t>, or the trigger.</a:t>
            </a:r>
            <a:endParaRPr sz="1400" dirty="0"/>
          </a:p>
          <a:p>
            <a:pPr marL="0" lvl="0" indent="0" algn="l" rtl="0">
              <a:lnSpc>
                <a:spcPct val="100000"/>
              </a:lnSpc>
              <a:spcBef>
                <a:spcPts val="0"/>
              </a:spcBef>
              <a:spcAft>
                <a:spcPts val="0"/>
              </a:spcAft>
              <a:buSzPts val="1400"/>
              <a:buNone/>
            </a:pPr>
            <a:endParaRPr sz="1400" dirty="0"/>
          </a:p>
          <a:p>
            <a:pPr marL="0" lvl="0" indent="0" algn="l" rtl="0">
              <a:lnSpc>
                <a:spcPct val="100000"/>
              </a:lnSpc>
              <a:spcBef>
                <a:spcPts val="0"/>
              </a:spcBef>
              <a:spcAft>
                <a:spcPts val="0"/>
              </a:spcAft>
              <a:buSzPts val="1400"/>
              <a:buNone/>
            </a:pPr>
            <a:r>
              <a:rPr lang="en-US" sz="1400" b="0" i="0" u="none" strike="noStrike" dirty="0">
                <a:solidFill>
                  <a:schemeClr val="dk1"/>
                </a:solidFill>
                <a:latin typeface="Calibri"/>
                <a:ea typeface="Calibri"/>
                <a:cs typeface="Calibri"/>
                <a:sym typeface="Calibri"/>
              </a:rPr>
              <a:t> When you ensure a well-managed classroom setting, provide appropriate materials, establish clear expectations, and give specific directions, you can increase the likelihood of expected student behavior.  </a:t>
            </a:r>
            <a:endParaRPr sz="1400"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60" name="Google Shape;16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7" name="Google Shape;16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dirty="0"/>
              <a:t>Trainer Notes:</a:t>
            </a:r>
            <a:endParaRPr sz="1400" b="0" dirty="0"/>
          </a:p>
          <a:p>
            <a:pPr marL="0" lvl="0" indent="0" algn="l" rtl="0">
              <a:lnSpc>
                <a:spcPct val="100000"/>
              </a:lnSpc>
              <a:spcBef>
                <a:spcPts val="0"/>
              </a:spcBef>
              <a:spcAft>
                <a:spcPts val="0"/>
              </a:spcAft>
              <a:buSzPts val="1400"/>
              <a:buNone/>
            </a:pPr>
            <a:r>
              <a:rPr lang="en-US" sz="1400" b="1" dirty="0"/>
              <a:t>To Know/To Say:</a:t>
            </a:r>
            <a:endParaRPr sz="1400" dirty="0"/>
          </a:p>
          <a:p>
            <a:pPr marL="0" lvl="0" indent="0" algn="l" rtl="0">
              <a:lnSpc>
                <a:spcPct val="100000"/>
              </a:lnSpc>
              <a:spcBef>
                <a:spcPts val="0"/>
              </a:spcBef>
              <a:spcAft>
                <a:spcPts val="0"/>
              </a:spcAft>
              <a:buSzPts val="1400"/>
              <a:buNone/>
            </a:pPr>
            <a:r>
              <a:rPr lang="en-US" sz="1400" b="0" i="0" u="none" strike="noStrike" dirty="0">
                <a:solidFill>
                  <a:schemeClr val="dk1"/>
                </a:solidFill>
                <a:latin typeface="Calibri"/>
                <a:ea typeface="Calibri"/>
                <a:cs typeface="Calibri"/>
                <a:sym typeface="Calibri"/>
              </a:rPr>
              <a:t>Behavior is an action; essentially, it’s what someone does.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400" b="1" i="0" u="none" strike="noStrike" dirty="0">
              <a:solidFill>
                <a:schemeClr val="dk1"/>
              </a:solidFill>
              <a:highlight>
                <a:srgbClr val="FFFF00"/>
              </a:highlight>
            </a:endParaRPr>
          </a:p>
          <a:p>
            <a:pPr marL="0" lvl="0" indent="0" algn="l" rtl="0">
              <a:lnSpc>
                <a:spcPct val="100000"/>
              </a:lnSpc>
              <a:spcBef>
                <a:spcPts val="0"/>
              </a:spcBef>
              <a:spcAft>
                <a:spcPts val="0"/>
              </a:spcAft>
              <a:buSzPts val="1400"/>
              <a:buNone/>
            </a:pPr>
            <a:r>
              <a:rPr lang="en-US" sz="1400" b="0" i="0" u="none" strike="noStrike" dirty="0">
                <a:solidFill>
                  <a:schemeClr val="dk1"/>
                </a:solidFill>
                <a:latin typeface="Calibri"/>
                <a:ea typeface="Calibri"/>
                <a:cs typeface="Calibri"/>
                <a:sym typeface="Calibri"/>
              </a:rPr>
              <a:t>Behavior can be observed and therefore measured as to how long, how often, or how intensely it occurs.  Sitting is a behavior. Standing is a behavior. Singing is a behavior. </a:t>
            </a:r>
            <a:r>
              <a:rPr lang="en-US" sz="1400" dirty="0"/>
              <a:t>Raising your hand in a large group</a:t>
            </a:r>
            <a:r>
              <a:rPr lang="en-US" sz="1400" b="0" i="0" u="none" strike="noStrike" dirty="0">
                <a:solidFill>
                  <a:schemeClr val="dk1"/>
                </a:solidFill>
                <a:latin typeface="Calibri"/>
                <a:ea typeface="Calibri"/>
                <a:cs typeface="Calibri"/>
                <a:sym typeface="Calibri"/>
              </a:rPr>
              <a:t> is a behavior. Drinking, eating, laughing, writing, drawing, ignoring, refusing, fighting, cussing, helping, cleaning, typing, and chatting are all behaviors. </a:t>
            </a:r>
            <a:endParaRPr sz="1400" dirty="0"/>
          </a:p>
        </p:txBody>
      </p:sp>
      <p:sp>
        <p:nvSpPr>
          <p:cNvPr id="168" name="Google Shape;16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Calibri"/>
                <a:ea typeface="Calibri"/>
                <a:cs typeface="Calibri"/>
                <a:sym typeface="Calibri"/>
              </a:rPr>
              <a:t>16</a:t>
            </a:fld>
            <a:endParaRPr sz="1200">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0" name="Google Shape;18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dirty="0"/>
              <a:t>Trainer Notes:</a:t>
            </a:r>
            <a:endParaRPr sz="1400" b="0" dirty="0"/>
          </a:p>
          <a:p>
            <a:pPr marL="0" lvl="0" indent="0" algn="l" rtl="0">
              <a:lnSpc>
                <a:spcPct val="100000"/>
              </a:lnSpc>
              <a:spcBef>
                <a:spcPts val="0"/>
              </a:spcBef>
              <a:spcAft>
                <a:spcPts val="0"/>
              </a:spcAft>
              <a:buSzPts val="1400"/>
              <a:buNone/>
            </a:pPr>
            <a:r>
              <a:rPr lang="en-US" sz="1400" b="1" dirty="0"/>
              <a:t>To Know/To Say:</a:t>
            </a:r>
            <a:endParaRPr sz="1400" dirty="0"/>
          </a:p>
          <a:p>
            <a:pPr marL="0" lvl="0" indent="0" algn="l" rtl="0">
              <a:lnSpc>
                <a:spcPct val="100000"/>
              </a:lnSpc>
              <a:spcBef>
                <a:spcPts val="0"/>
              </a:spcBef>
              <a:spcAft>
                <a:spcPts val="0"/>
              </a:spcAft>
              <a:buSzPts val="1400"/>
              <a:buNone/>
            </a:pPr>
            <a:r>
              <a:rPr lang="en-US" sz="1400" i="0" u="none" strike="noStrike" dirty="0">
                <a:solidFill>
                  <a:schemeClr val="dk1"/>
                </a:solidFill>
              </a:rPr>
              <a:t>Consequences are the resulting events or outcomes that occur immediately following the behavior. In the classroom, this might include the reaction of the teacher and peers (such as attention, specific positive feedback, or correction) or might include removal of tasks or remov</a:t>
            </a:r>
            <a:r>
              <a:rPr lang="en-US" sz="1400" dirty="0"/>
              <a:t>al of the student </a:t>
            </a:r>
            <a:r>
              <a:rPr lang="en-US" sz="1400" i="0" u="none" strike="noStrike" dirty="0">
                <a:solidFill>
                  <a:schemeClr val="dk1"/>
                </a:solidFill>
              </a:rPr>
              <a:t>from the environment. </a:t>
            </a:r>
          </a:p>
          <a:p>
            <a:pPr marL="0" lvl="0" indent="0" algn="l" rtl="0">
              <a:lnSpc>
                <a:spcPct val="100000"/>
              </a:lnSpc>
              <a:spcBef>
                <a:spcPts val="0"/>
              </a:spcBef>
              <a:spcAft>
                <a:spcPts val="0"/>
              </a:spcAft>
              <a:buSzPts val="1400"/>
              <a:buNone/>
            </a:pPr>
            <a:endParaRPr lang="en-US" sz="1400" i="0" u="none" strike="noStrike" dirty="0">
              <a:solidFill>
                <a:schemeClr val="dk1"/>
              </a:solidFill>
            </a:endParaRPr>
          </a:p>
          <a:p>
            <a:pPr marL="0" lvl="0" indent="0" algn="l" rtl="0">
              <a:lnSpc>
                <a:spcPct val="100000"/>
              </a:lnSpc>
              <a:spcBef>
                <a:spcPts val="0"/>
              </a:spcBef>
              <a:spcAft>
                <a:spcPts val="0"/>
              </a:spcAft>
              <a:buSzPts val="1400"/>
              <a:buNone/>
            </a:pPr>
            <a:r>
              <a:rPr lang="en-US" sz="1400" i="0" u="none" strike="noStrike" dirty="0">
                <a:solidFill>
                  <a:schemeClr val="dk1"/>
                </a:solidFill>
              </a:rPr>
              <a:t>Consequences may increase, maintain, or decrease the likelihood of future behavior</a:t>
            </a:r>
            <a:r>
              <a:rPr lang="en-US" sz="1400" dirty="0"/>
              <a:t>.</a:t>
            </a:r>
            <a:r>
              <a:rPr lang="en-US" sz="1400" i="0" u="none" strike="noStrike" dirty="0">
                <a:solidFill>
                  <a:schemeClr val="dk1"/>
                </a:solidFill>
              </a:rPr>
              <a:t> In ABA jargon, if a consequence increases or maintains the behavior, we say that the consequence is reinforcing. However, if the consequence decreases the occurrence of behavior, we say that it is punishing. Please note that this use of the word “punishment” in ABA, is different from the common use of the word, which many of us think of as to cause discomfort or pain.</a:t>
            </a:r>
            <a:endParaRPr sz="1400" dirty="0"/>
          </a:p>
          <a:p>
            <a:pPr marL="0" marR="0" lvl="0" indent="0" algn="l" rtl="0">
              <a:lnSpc>
                <a:spcPct val="100000"/>
              </a:lnSpc>
              <a:spcBef>
                <a:spcPts val="0"/>
              </a:spcBef>
              <a:spcAft>
                <a:spcPts val="0"/>
              </a:spcAft>
              <a:buClr>
                <a:srgbClr val="000000"/>
              </a:buClr>
              <a:buSzPts val="1400"/>
              <a:buFont typeface="Arial"/>
              <a:buNone/>
            </a:pPr>
            <a:endParaRPr sz="1400" dirty="0">
              <a:solidFill>
                <a:srgbClr val="231F20"/>
              </a:solidFill>
            </a:endParaRPr>
          </a:p>
          <a:p>
            <a:pPr marL="0" marR="0" lvl="0" indent="0" algn="l" rtl="0">
              <a:lnSpc>
                <a:spcPct val="100000"/>
              </a:lnSpc>
              <a:spcBef>
                <a:spcPts val="0"/>
              </a:spcBef>
              <a:spcAft>
                <a:spcPts val="0"/>
              </a:spcAft>
              <a:buClr>
                <a:srgbClr val="000000"/>
              </a:buClr>
              <a:buSzPts val="1400"/>
              <a:buFont typeface="Arial"/>
              <a:buNone/>
            </a:pPr>
            <a:r>
              <a:rPr lang="en-US" sz="1400" dirty="0">
                <a:solidFill>
                  <a:srgbClr val="231F20"/>
                </a:solidFill>
              </a:rPr>
              <a:t>It’s important to remember that certain factors will influence the effectiveness of a consequence. The same consequence may differentially affect behavior based upon the individual student and other variables. These attributes become very important when planning for future use of consequences. </a:t>
            </a:r>
            <a:endParaRPr sz="1400" dirty="0">
              <a:solidFill>
                <a:srgbClr val="231F20"/>
              </a:solidFill>
            </a:endParaRPr>
          </a:p>
          <a:p>
            <a:pPr marL="0" marR="0" lvl="0" indent="0" algn="l" rtl="0">
              <a:lnSpc>
                <a:spcPct val="100000"/>
              </a:lnSpc>
              <a:spcBef>
                <a:spcPts val="0"/>
              </a:spcBef>
              <a:spcAft>
                <a:spcPts val="0"/>
              </a:spcAft>
              <a:buClr>
                <a:srgbClr val="000000"/>
              </a:buClr>
              <a:buSzPts val="1400"/>
              <a:buFont typeface="Arial"/>
              <a:buNone/>
            </a:pPr>
            <a:endParaRPr sz="1400" dirty="0">
              <a:solidFill>
                <a:srgbClr val="231F20"/>
              </a:solidFill>
            </a:endParaRPr>
          </a:p>
          <a:p>
            <a:pPr marL="0" marR="0" lvl="0" indent="0" algn="l" rtl="0">
              <a:lnSpc>
                <a:spcPct val="100000"/>
              </a:lnSpc>
              <a:spcBef>
                <a:spcPts val="0"/>
              </a:spcBef>
              <a:spcAft>
                <a:spcPts val="0"/>
              </a:spcAft>
              <a:buClr>
                <a:srgbClr val="000000"/>
              </a:buClr>
              <a:buSzPts val="1400"/>
              <a:buFont typeface="Arial"/>
              <a:buNone/>
            </a:pPr>
            <a:r>
              <a:rPr lang="en-US" sz="1400" dirty="0">
                <a:solidFill>
                  <a:srgbClr val="231F20"/>
                </a:solidFill>
              </a:rPr>
              <a:t>Think about a student who is suspended over and over again, but the behavior continues or even gets worse. If the consequence does not decrease unexpected behaviors, does it make sense to keep assigning the same consequence?</a:t>
            </a:r>
            <a:endParaRPr sz="1400" dirty="0"/>
          </a:p>
        </p:txBody>
      </p:sp>
      <p:sp>
        <p:nvSpPr>
          <p:cNvPr id="181" name="Google Shape;18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Calibri"/>
                <a:ea typeface="Calibri"/>
                <a:cs typeface="Calibri"/>
                <a:sym typeface="Calibri"/>
              </a:rPr>
              <a:t>17</a:t>
            </a:fld>
            <a:endParaRPr sz="1200">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dirty="0"/>
              <a:t>Trainer Notes:</a:t>
            </a:r>
            <a:r>
              <a:rPr lang="en-US" b="0" dirty="0"/>
              <a:t>  </a:t>
            </a:r>
            <a:endParaRPr dirty="0"/>
          </a:p>
          <a:p>
            <a:pPr marL="0" lvl="0" indent="0" algn="l" rtl="0">
              <a:lnSpc>
                <a:spcPct val="100000"/>
              </a:lnSpc>
              <a:spcBef>
                <a:spcPts val="0"/>
              </a:spcBef>
              <a:spcAft>
                <a:spcPts val="0"/>
              </a:spcAft>
              <a:buSzPts val="1400"/>
              <a:buNone/>
            </a:pPr>
            <a:r>
              <a:rPr lang="en-US" b="1" dirty="0"/>
              <a:t>To Know/To Say:</a:t>
            </a:r>
            <a:r>
              <a:rPr lang="en-US" b="0" dirty="0"/>
              <a:t>  So, let’s practice: Read </a:t>
            </a:r>
            <a:r>
              <a:rPr lang="en-US" sz="1100" b="0" i="0" dirty="0"/>
              <a:t>the scenario on the screen, then discuss and identify with your team the antecedent, behavior, and consequence. </a:t>
            </a:r>
          </a:p>
          <a:p>
            <a:pPr marL="0" lvl="0" indent="0" algn="l" rtl="0">
              <a:lnSpc>
                <a:spcPct val="100000"/>
              </a:lnSpc>
              <a:spcBef>
                <a:spcPts val="0"/>
              </a:spcBef>
              <a:spcAft>
                <a:spcPts val="0"/>
              </a:spcAft>
              <a:buSzPts val="1400"/>
              <a:buNone/>
            </a:pPr>
            <a:endParaRPr lang="en-US" sz="1100" b="0" i="0" dirty="0"/>
          </a:p>
          <a:p>
            <a:pPr marL="0" lvl="0" indent="0" algn="l" rtl="0">
              <a:lnSpc>
                <a:spcPct val="100000"/>
              </a:lnSpc>
              <a:spcBef>
                <a:spcPts val="0"/>
              </a:spcBef>
              <a:spcAft>
                <a:spcPts val="0"/>
              </a:spcAft>
              <a:buSzPts val="1400"/>
              <a:buNone/>
            </a:pPr>
            <a:r>
              <a:rPr lang="en-US" sz="1100" b="0" i="0" dirty="0"/>
              <a:t>Pause the video while you consider or discuss these questions. You may resume the lesson when you are ready.</a:t>
            </a:r>
            <a:endParaRPr sz="1100" dirty="0"/>
          </a:p>
          <a:p>
            <a:pPr marL="0" marR="0" lvl="0" indent="0" algn="l" rtl="0">
              <a:lnSpc>
                <a:spcPct val="100000"/>
              </a:lnSpc>
              <a:spcBef>
                <a:spcPts val="0"/>
              </a:spcBef>
              <a:spcAft>
                <a:spcPts val="0"/>
              </a:spcAft>
              <a:buClr>
                <a:schemeClr val="dk1"/>
              </a:buClr>
              <a:buSzPts val="1800"/>
              <a:buFont typeface="Calibri"/>
              <a:buNone/>
            </a:pPr>
            <a:endParaRPr sz="1800" b="1" dirty="0"/>
          </a:p>
          <a:p>
            <a:pPr marL="457200" lvl="0" indent="-228600" algn="l" rtl="0">
              <a:lnSpc>
                <a:spcPct val="100000"/>
              </a:lnSpc>
              <a:spcBef>
                <a:spcPts val="0"/>
              </a:spcBef>
              <a:spcAft>
                <a:spcPts val="0"/>
              </a:spcAft>
              <a:buSzPts val="1400"/>
              <a:buNone/>
            </a:pPr>
            <a:r>
              <a:rPr lang="en-US" sz="1800" dirty="0"/>
              <a:t>.</a:t>
            </a:r>
            <a:endParaRPr dirty="0"/>
          </a:p>
          <a:p>
            <a:pPr marL="0" marR="0" lvl="0" indent="0" algn="l" rtl="0">
              <a:lnSpc>
                <a:spcPct val="100000"/>
              </a:lnSpc>
              <a:spcBef>
                <a:spcPts val="0"/>
              </a:spcBef>
              <a:spcAft>
                <a:spcPts val="0"/>
              </a:spcAft>
              <a:buSzPts val="1400"/>
              <a:buNone/>
            </a:pPr>
            <a:endParaRPr sz="1800" dirty="0">
              <a:latin typeface="Cambria"/>
              <a:ea typeface="Cambria"/>
              <a:cs typeface="Cambria"/>
              <a:sym typeface="Cambria"/>
            </a:endParaRPr>
          </a:p>
        </p:txBody>
      </p:sp>
      <p:sp>
        <p:nvSpPr>
          <p:cNvPr id="195" name="Google Shape;19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Trainer Notes: </a:t>
            </a:r>
            <a:endParaRPr dirty="0"/>
          </a:p>
          <a:p>
            <a:pPr marL="0" lvl="0" indent="0" algn="l" rtl="0">
              <a:lnSpc>
                <a:spcPct val="100000"/>
              </a:lnSpc>
              <a:spcBef>
                <a:spcPts val="0"/>
              </a:spcBef>
              <a:spcAft>
                <a:spcPts val="0"/>
              </a:spcAft>
              <a:buSzPts val="1400"/>
              <a:buNone/>
            </a:pPr>
            <a:r>
              <a:rPr lang="en-US" b="1" dirty="0"/>
              <a:t>To Know/To Say:</a:t>
            </a:r>
            <a:endParaRPr dirty="0"/>
          </a:p>
          <a:p>
            <a:pPr marL="0" lvl="0" indent="0" algn="l" rtl="0">
              <a:lnSpc>
                <a:spcPct val="100000"/>
              </a:lnSpc>
              <a:spcBef>
                <a:spcPts val="0"/>
              </a:spcBef>
              <a:spcAft>
                <a:spcPts val="0"/>
              </a:spcAft>
              <a:buSzPts val="1400"/>
              <a:buNone/>
            </a:pPr>
            <a:r>
              <a:rPr lang="en-US" b="0" i="0" dirty="0"/>
              <a:t>How do your responses align with what’s on the screen?</a:t>
            </a:r>
            <a:endParaRPr dirty="0"/>
          </a:p>
          <a:p>
            <a:pPr marL="0" lvl="0" indent="0" algn="l" rtl="0">
              <a:lnSpc>
                <a:spcPct val="100000"/>
              </a:lnSpc>
              <a:spcBef>
                <a:spcPts val="0"/>
              </a:spcBef>
              <a:spcAft>
                <a:spcPts val="0"/>
              </a:spcAft>
              <a:buSzPts val="1400"/>
              <a:buNone/>
            </a:pPr>
            <a:endParaRPr b="0" i="0" dirty="0"/>
          </a:p>
          <a:p>
            <a:pPr marL="0" lvl="0" indent="0" algn="l" rtl="0">
              <a:lnSpc>
                <a:spcPct val="100000"/>
              </a:lnSpc>
              <a:spcBef>
                <a:spcPts val="0"/>
              </a:spcBef>
              <a:spcAft>
                <a:spcPts val="0"/>
              </a:spcAft>
              <a:buSzPts val="1400"/>
              <a:buNone/>
            </a:pPr>
            <a:r>
              <a:rPr lang="en-US" sz="1200" b="0" i="0" u="none" strike="noStrike" dirty="0">
                <a:solidFill>
                  <a:schemeClr val="dk1"/>
                </a:solidFill>
                <a:latin typeface="Calibri"/>
                <a:ea typeface="Calibri"/>
                <a:cs typeface="Calibri"/>
                <a:sym typeface="Calibri"/>
              </a:rPr>
              <a:t>In this example, there were two behavioral responses that resulted from the antecedents: some students talking out loud and other students, like Jerry, raising their hands to share. In response to these behaviors, the teacher delivered two different consequences: ignoring the unexpected behavior of talking out loud and attending to the expected behavior of hand raising. </a:t>
            </a:r>
            <a:endParaRPr b="0" dirty="0"/>
          </a:p>
          <a:p>
            <a:pPr marL="0" lvl="0" indent="0" algn="l" rtl="0">
              <a:lnSpc>
                <a:spcPct val="100000"/>
              </a:lnSpc>
              <a:spcBef>
                <a:spcPts val="0"/>
              </a:spcBef>
              <a:spcAft>
                <a:spcPts val="0"/>
              </a:spcAft>
              <a:buSzPts val="1400"/>
              <a:buNone/>
            </a:pPr>
            <a:br>
              <a:rPr lang="en-US" b="0" dirty="0"/>
            </a:br>
            <a:r>
              <a:rPr lang="en-US" sz="1200" b="0" i="0" u="none" strike="noStrike" dirty="0">
                <a:solidFill>
                  <a:schemeClr val="dk1"/>
                </a:solidFill>
                <a:latin typeface="Calibri"/>
                <a:ea typeface="Calibri"/>
                <a:cs typeface="Calibri"/>
                <a:sym typeface="Calibri"/>
              </a:rPr>
              <a:t>In order to determine whether a consequence served as either reinforcement or punishment, it is important to examine the impact on the behavior. If, for instance, ignoring the talking out loud behavior results in the behavior occurring less frequently, it serves as a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discouragement</a:t>
            </a:r>
            <a:r>
              <a:rPr lang="en-US" sz="1200" b="0" i="0" u="none" strike="noStrike" dirty="0">
                <a:solidFill>
                  <a:schemeClr val="dk1"/>
                </a:solidFill>
                <a:latin typeface="Calibri"/>
                <a:ea typeface="Calibri"/>
                <a:cs typeface="Calibri"/>
                <a:sym typeface="Calibri"/>
              </a:rPr>
              <a:t>. </a:t>
            </a: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200" b="0" i="0" u="none" strike="noStrike" dirty="0">
                <a:solidFill>
                  <a:schemeClr val="dk1"/>
                </a:solidFill>
                <a:latin typeface="Calibri"/>
                <a:ea typeface="Calibri"/>
                <a:cs typeface="Calibri"/>
                <a:sym typeface="Calibri"/>
              </a:rPr>
              <a:t>If Jerry’s </a:t>
            </a:r>
            <a:r>
              <a:rPr lang="en-US" dirty="0"/>
              <a:t>hand raising</a:t>
            </a:r>
            <a:r>
              <a:rPr lang="en-US" sz="1200" b="0" i="0" u="none" strike="noStrike" dirty="0">
                <a:solidFill>
                  <a:schemeClr val="dk1"/>
                </a:solidFill>
                <a:latin typeface="Calibri"/>
                <a:ea typeface="Calibri"/>
                <a:cs typeface="Calibri"/>
                <a:sym typeface="Calibri"/>
              </a:rPr>
              <a:t> behavior continues or increases, </a:t>
            </a:r>
            <a:r>
              <a:rPr lang="en-US" dirty="0"/>
              <a:t>calling on him</a:t>
            </a:r>
            <a:r>
              <a:rPr lang="en-US" sz="1200" b="0" i="0" u="none" strike="noStrike" dirty="0">
                <a:solidFill>
                  <a:schemeClr val="dk1"/>
                </a:solidFill>
                <a:latin typeface="Calibri"/>
                <a:ea typeface="Calibri"/>
                <a:cs typeface="Calibri"/>
                <a:sym typeface="Calibri"/>
              </a:rPr>
              <a:t> serves as a reinforcer. </a:t>
            </a: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200" b="0" i="0" u="none" strike="noStrike"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Repeated exposure to consequences </a:t>
            </a:r>
            <a:r>
              <a:rPr lang="en-US" sz="1200" b="1" i="1" u="none" strike="noStrike"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can </a:t>
            </a:r>
            <a:r>
              <a:rPr lang="en-US" sz="1200" b="0" i="0" u="none" strike="noStrike"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create a history of reinforcement or punishment that then serves as an antecedent or a setting event for future expected behavior of hand raising behavior.</a:t>
            </a:r>
            <a:r>
              <a:rPr lang="en-US" sz="1200" b="0" i="0" u="none" strike="noStrike" dirty="0">
                <a:solidFill>
                  <a:schemeClr val="dk1"/>
                </a:solidFill>
                <a:latin typeface="Calibri"/>
                <a:ea typeface="Calibri"/>
                <a:cs typeface="Calibri"/>
                <a:sym typeface="Calibri"/>
              </a:rPr>
              <a:t> Only further interaction and observation can confirm the </a:t>
            </a:r>
            <a:r>
              <a:rPr lang="en-US" dirty="0"/>
              <a:t>function the consequence serves. </a:t>
            </a:r>
            <a:endParaRPr b="0" dirty="0"/>
          </a:p>
          <a:p>
            <a:pPr marL="0" lvl="0" indent="0" algn="l" rtl="0">
              <a:lnSpc>
                <a:spcPct val="100000"/>
              </a:lnSpc>
              <a:spcBef>
                <a:spcPts val="0"/>
              </a:spcBef>
              <a:spcAft>
                <a:spcPts val="0"/>
              </a:spcAft>
              <a:buSzPts val="1400"/>
              <a:buNone/>
            </a:pPr>
            <a:br>
              <a:rPr lang="en-US" dirty="0"/>
            </a:br>
            <a:endParaRPr b="0" i="0" dirty="0"/>
          </a:p>
        </p:txBody>
      </p:sp>
      <p:sp>
        <p:nvSpPr>
          <p:cNvPr id="202" name="Google Shape;20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 </a:t>
            </a:r>
            <a:r>
              <a:rPr lang="en-US" b="0"/>
              <a:t>Hide or delete this slide if presenting the entire PLM</a:t>
            </a:r>
            <a:endParaRPr b="1"/>
          </a:p>
          <a:p>
            <a:pPr marL="0" marR="0" lvl="0" indent="0" algn="l" rtl="0">
              <a:lnSpc>
                <a:spcPct val="100000"/>
              </a:lnSpc>
              <a:spcBef>
                <a:spcPts val="0"/>
              </a:spcBef>
              <a:spcAft>
                <a:spcPts val="0"/>
              </a:spcAft>
              <a:buClr>
                <a:schemeClr val="dk1"/>
              </a:buClr>
              <a:buSzPts val="1200"/>
              <a:buFont typeface="Calibri"/>
              <a:buNone/>
            </a:pPr>
            <a:r>
              <a:rPr lang="en-US" b="1"/>
              <a:t>To Know/To Say</a:t>
            </a:r>
            <a:r>
              <a:rPr lang="en-US" b="0"/>
              <a:t>: “</a:t>
            </a:r>
            <a:r>
              <a:rPr lang="en-US"/>
              <a:t>These will be the Working Agreements we will honor during all our training sessions this year.”</a:t>
            </a:r>
            <a:endParaRPr/>
          </a:p>
          <a:p>
            <a:pPr marL="0" lvl="0" indent="0" algn="l" rtl="0">
              <a:lnSpc>
                <a:spcPct val="100000"/>
              </a:lnSpc>
              <a:spcBef>
                <a:spcPts val="0"/>
              </a:spcBef>
              <a:spcAft>
                <a:spcPts val="0"/>
              </a:spcAft>
              <a:buSzPts val="1400"/>
              <a:buNone/>
            </a:pPr>
            <a:endParaRPr/>
          </a:p>
        </p:txBody>
      </p:sp>
      <p:sp>
        <p:nvSpPr>
          <p:cNvPr id="89" name="Google Shape;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748662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a:t>Trainer Notes:</a:t>
            </a:r>
            <a:r>
              <a:rPr lang="en-US" b="0"/>
              <a:t>  </a:t>
            </a:r>
            <a:r>
              <a:rPr lang="en-US" sz="1100" b="0"/>
              <a:t>This may be an optional activity given the amount of practice participants need. </a:t>
            </a:r>
            <a:r>
              <a:rPr lang="en-US" sz="1100"/>
              <a:t>It c</a:t>
            </a:r>
            <a:r>
              <a:rPr lang="en-US" sz="1100" b="0"/>
              <a:t>an be structured as an</a:t>
            </a:r>
            <a:r>
              <a:rPr lang="en-US" sz="1100"/>
              <a:t> </a:t>
            </a:r>
            <a:r>
              <a:rPr lang="en-US" sz="1100" b="0"/>
              <a:t>independent or small group activity. Each participant will need a copy of HO1 ABC Worksheet. HO2 ABC Worksheet Answers can be used by the facilitator.  </a:t>
            </a:r>
            <a:endParaRPr sz="1100" b="1"/>
          </a:p>
          <a:p>
            <a:pPr marL="0" lvl="0" indent="0" algn="l" rtl="0">
              <a:lnSpc>
                <a:spcPct val="100000"/>
              </a:lnSpc>
              <a:spcBef>
                <a:spcPts val="0"/>
              </a:spcBef>
              <a:spcAft>
                <a:spcPts val="0"/>
              </a:spcAft>
              <a:buSzPts val="1400"/>
              <a:buNone/>
            </a:pPr>
            <a:endParaRPr sz="1100" b="1"/>
          </a:p>
          <a:p>
            <a:pPr marL="0" lvl="0" indent="0" algn="l" rtl="0">
              <a:lnSpc>
                <a:spcPct val="100000"/>
              </a:lnSpc>
              <a:spcBef>
                <a:spcPts val="0"/>
              </a:spcBef>
              <a:spcAft>
                <a:spcPts val="0"/>
              </a:spcAft>
              <a:buSzPts val="1400"/>
              <a:buNone/>
            </a:pPr>
            <a:r>
              <a:rPr lang="en-US" sz="1100" b="1"/>
              <a:t>To Know/To Say: </a:t>
            </a:r>
            <a:r>
              <a:rPr lang="en-US" sz="1100" b="0"/>
              <a:t>We’re going to take some time and practice more of the ABC logic </a:t>
            </a:r>
            <a:r>
              <a:rPr lang="en-US" sz="1100"/>
              <a:t>with</a:t>
            </a:r>
            <a:r>
              <a:rPr lang="en-US" sz="1100" b="0"/>
              <a:t> some scenarios. W</a:t>
            </a:r>
            <a:r>
              <a:rPr lang="en-US" sz="1100">
                <a:solidFill>
                  <a:srgbClr val="231F20"/>
                </a:solidFill>
                <a:latin typeface="Calibri"/>
                <a:ea typeface="Calibri"/>
                <a:cs typeface="Calibri"/>
                <a:sym typeface="Calibri"/>
              </a:rPr>
              <a:t>ith your team complete  “</a:t>
            </a:r>
            <a:r>
              <a:rPr lang="en-US" sz="1100"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HO1 ABC Worksheet</a:t>
            </a:r>
            <a:r>
              <a:rPr lang="en-US" sz="1100">
                <a:solidFill>
                  <a:srgbClr val="231F20"/>
                </a:solidFill>
                <a:latin typeface="Calibri"/>
                <a:ea typeface="Calibri"/>
                <a:cs typeface="Calibri"/>
                <a:sym typeface="Calibri"/>
              </a:rPr>
              <a:t>.”  When completed check your answers with  “</a:t>
            </a:r>
            <a:r>
              <a:rPr lang="en-US" sz="1100" u="sng">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HO2 ABC Worksheet Answers</a:t>
            </a:r>
            <a:r>
              <a:rPr lang="en-US" sz="1100">
                <a:solidFill>
                  <a:srgbClr val="231F20"/>
                </a:solidFill>
                <a:latin typeface="Calibri"/>
                <a:ea typeface="Calibri"/>
                <a:cs typeface="Calibri"/>
                <a:sym typeface="Calibri"/>
              </a:rPr>
              <a:t>”. </a:t>
            </a:r>
            <a:endParaRPr sz="1100"/>
          </a:p>
        </p:txBody>
      </p:sp>
      <p:sp>
        <p:nvSpPr>
          <p:cNvPr id="208" name="Google Shape;20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dirty="0"/>
              <a:t>Trainer Notes:</a:t>
            </a:r>
            <a:r>
              <a:rPr lang="en-US" b="0" dirty="0"/>
              <a:t>  </a:t>
            </a:r>
            <a:endParaRPr dirty="0"/>
          </a:p>
          <a:p>
            <a:pPr marL="0" marR="0" lvl="0" indent="0" algn="l" rtl="0">
              <a:lnSpc>
                <a:spcPct val="100000"/>
              </a:lnSpc>
              <a:spcBef>
                <a:spcPts val="0"/>
              </a:spcBef>
              <a:spcAft>
                <a:spcPts val="0"/>
              </a:spcAft>
              <a:buSzPts val="1400"/>
              <a:buNone/>
            </a:pPr>
            <a:r>
              <a:rPr lang="en-US" sz="1400" b="1" dirty="0"/>
              <a:t>To Know/To Say:</a:t>
            </a:r>
            <a:r>
              <a:rPr lang="en-US" sz="1400" b="0" dirty="0"/>
              <a:t>  Now t</a:t>
            </a:r>
            <a:r>
              <a:rPr lang="en-US" sz="1400" dirty="0">
                <a:solidFill>
                  <a:srgbClr val="231F20"/>
                </a:solidFill>
              </a:rPr>
              <a:t>hink about a recent situation where a student wasn’t demonstrating the expected behavior. </a:t>
            </a:r>
          </a:p>
          <a:p>
            <a:pPr marL="0" marR="0" lvl="0" indent="0" algn="l" rtl="0">
              <a:lnSpc>
                <a:spcPct val="100000"/>
              </a:lnSpc>
              <a:spcBef>
                <a:spcPts val="0"/>
              </a:spcBef>
              <a:spcAft>
                <a:spcPts val="0"/>
              </a:spcAft>
              <a:buSzPts val="1400"/>
              <a:buNone/>
            </a:pPr>
            <a:endParaRPr lang="en-US" sz="1400" dirty="0">
              <a:solidFill>
                <a:srgbClr val="231F20"/>
              </a:solidFill>
            </a:endParaRPr>
          </a:p>
          <a:p>
            <a:pPr marL="0" marR="0" lvl="0" indent="0" algn="l" rtl="0">
              <a:lnSpc>
                <a:spcPct val="100000"/>
              </a:lnSpc>
              <a:spcBef>
                <a:spcPts val="0"/>
              </a:spcBef>
              <a:spcAft>
                <a:spcPts val="0"/>
              </a:spcAft>
              <a:buSzPts val="1400"/>
              <a:buNone/>
            </a:pPr>
            <a:r>
              <a:rPr lang="en-US" sz="1400" dirty="0">
                <a:solidFill>
                  <a:srgbClr val="231F20"/>
                </a:solidFill>
              </a:rPr>
              <a:t>Apply the ABC logic to this situation. </a:t>
            </a:r>
          </a:p>
          <a:p>
            <a:pPr marL="0" marR="0" lvl="0" indent="0" algn="l" rtl="0">
              <a:lnSpc>
                <a:spcPct val="100000"/>
              </a:lnSpc>
              <a:spcBef>
                <a:spcPts val="0"/>
              </a:spcBef>
              <a:spcAft>
                <a:spcPts val="0"/>
              </a:spcAft>
              <a:buSzPts val="1400"/>
              <a:buNone/>
            </a:pPr>
            <a:endParaRPr lang="en-US" sz="1400" dirty="0">
              <a:solidFill>
                <a:srgbClr val="231F20"/>
              </a:solidFill>
            </a:endParaRPr>
          </a:p>
          <a:p>
            <a:pPr marL="0" marR="0" lvl="0" indent="0" algn="l" rtl="0">
              <a:lnSpc>
                <a:spcPct val="100000"/>
              </a:lnSpc>
              <a:spcBef>
                <a:spcPts val="0"/>
              </a:spcBef>
              <a:spcAft>
                <a:spcPts val="0"/>
              </a:spcAft>
              <a:buSzPts val="1400"/>
              <a:buNone/>
            </a:pPr>
            <a:r>
              <a:rPr lang="en-US" sz="1400" dirty="0">
                <a:solidFill>
                  <a:srgbClr val="231F20"/>
                </a:solidFill>
              </a:rPr>
              <a:t>How does knowing this information impact your professional practice?</a:t>
            </a:r>
            <a:endParaRPr sz="1400" dirty="0"/>
          </a:p>
          <a:p>
            <a:pPr marL="0" marR="0" lvl="0" indent="0" algn="l" rtl="0">
              <a:lnSpc>
                <a:spcPct val="100000"/>
              </a:lnSpc>
              <a:spcBef>
                <a:spcPts val="0"/>
              </a:spcBef>
              <a:spcAft>
                <a:spcPts val="0"/>
              </a:spcAft>
              <a:buSzPts val="1400"/>
              <a:buNone/>
            </a:pPr>
            <a:r>
              <a:rPr lang="en-US" sz="1100" dirty="0"/>
              <a:t> </a:t>
            </a:r>
          </a:p>
          <a:p>
            <a:pPr marL="0" marR="0" lvl="0" indent="0" algn="l" rtl="0">
              <a:lnSpc>
                <a:spcPct val="100000"/>
              </a:lnSpc>
              <a:spcBef>
                <a:spcPts val="0"/>
              </a:spcBef>
              <a:spcAft>
                <a:spcPts val="0"/>
              </a:spcAft>
              <a:buSzPts val="1400"/>
              <a:buNone/>
            </a:pPr>
            <a:endParaRPr lang="en-US" sz="1100" dirty="0"/>
          </a:p>
        </p:txBody>
      </p:sp>
      <p:sp>
        <p:nvSpPr>
          <p:cNvPr id="216" name="Google Shape;21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5ddd52f687_0_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5ddd52f687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t>Trainer Notes: </a:t>
            </a:r>
            <a:endParaRPr lang="en-US" dirty="0"/>
          </a:p>
          <a:p>
            <a:pPr marL="0" lvl="0" indent="0" algn="l" rtl="0">
              <a:lnSpc>
                <a:spcPct val="100000"/>
              </a:lnSpc>
              <a:spcBef>
                <a:spcPts val="0"/>
              </a:spcBef>
              <a:spcAft>
                <a:spcPts val="0"/>
              </a:spcAft>
              <a:buSzPts val="1400"/>
              <a:buNone/>
            </a:pPr>
            <a:r>
              <a:rPr lang="en-US" b="1" dirty="0"/>
              <a:t>To Know/To Say:</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1" dirty="0"/>
              <a:t>In his  book </a:t>
            </a:r>
            <a:r>
              <a:rPr lang="en-US" sz="1200" b="1" i="1" dirty="0"/>
              <a:t>Belonging</a:t>
            </a:r>
            <a:r>
              <a:rPr lang="en-US" b="1" i="0" dirty="0">
                <a:solidFill>
                  <a:srgbClr val="0F1111"/>
                </a:solidFill>
                <a:effectLst/>
                <a:latin typeface="Amazon Ember"/>
              </a:rPr>
              <a:t>: The Science of Creating Connection and Bridging Divides, </a:t>
            </a:r>
            <a:r>
              <a:rPr lang="en-US" b="0" i="0" dirty="0">
                <a:solidFill>
                  <a:srgbClr val="0F1111"/>
                </a:solidFill>
                <a:effectLst/>
                <a:latin typeface="Amazon Ember"/>
              </a:rPr>
              <a:t>Geoffrey Cohen provides two ideas that set forth a proactive framework for intervening: </a:t>
            </a:r>
          </a:p>
          <a:p>
            <a:pPr marL="0" indent="0">
              <a:buNone/>
            </a:pPr>
            <a:endParaRPr lang="en-US" sz="1200" b="0" i="1" dirty="0"/>
          </a:p>
          <a:p>
            <a:pPr marL="0" indent="0">
              <a:buNone/>
            </a:pPr>
            <a:r>
              <a:rPr lang="en-US" sz="1200" b="1" i="1" dirty="0"/>
              <a:t>Wise Interventions</a:t>
            </a:r>
            <a:r>
              <a:rPr lang="en-US" sz="1200" dirty="0"/>
              <a:t>: </a:t>
            </a:r>
          </a:p>
          <a:p>
            <a:pPr>
              <a:spcBef>
                <a:spcPts val="1200"/>
              </a:spcBef>
            </a:pPr>
            <a:r>
              <a:rPr lang="en-US" sz="1200" dirty="0"/>
              <a:t>“- are interventions that nurture people’s belonging and self worth.” </a:t>
            </a:r>
            <a:r>
              <a:rPr lang="en-US" sz="1200" dirty="0" err="1"/>
              <a:t>pg</a:t>
            </a:r>
            <a:r>
              <a:rPr lang="en-US" sz="1200" dirty="0"/>
              <a:t> xiii</a:t>
            </a:r>
          </a:p>
          <a:p>
            <a:r>
              <a:rPr lang="en-US" sz="1200" dirty="0"/>
              <a:t>“...and are ideally the right small thing, just what is psychologically needed for a specific person in a specific time and place to set them on a better path.” p 45</a:t>
            </a:r>
          </a:p>
          <a:p>
            <a:endParaRPr lang="en-US" sz="1200" dirty="0"/>
          </a:p>
          <a:p>
            <a:pPr marL="0" indent="0">
              <a:spcBef>
                <a:spcPts val="1200"/>
              </a:spcBef>
              <a:spcAft>
                <a:spcPts val="1200"/>
              </a:spcAft>
              <a:buNone/>
            </a:pPr>
            <a:r>
              <a:rPr lang="en-US" sz="1200" dirty="0"/>
              <a:t>And “</a:t>
            </a:r>
            <a:r>
              <a:rPr lang="en-US" sz="1200" b="1" i="1" dirty="0"/>
              <a:t>Situation crafting</a:t>
            </a:r>
            <a:r>
              <a:rPr lang="en-US" sz="1200" dirty="0"/>
              <a:t>: is shaping a situation, even in seemingly minor ways, in order to foster belonging.” </a:t>
            </a:r>
            <a:r>
              <a:rPr lang="en-US" sz="1200" dirty="0" err="1"/>
              <a:t>pg</a:t>
            </a:r>
            <a:r>
              <a:rPr lang="en-US" sz="1200" dirty="0"/>
              <a:t> 3</a:t>
            </a:r>
          </a:p>
          <a:p>
            <a:pPr marL="0" indent="0">
              <a:spcBef>
                <a:spcPts val="1200"/>
              </a:spcBef>
              <a:spcAft>
                <a:spcPts val="1200"/>
              </a:spcAft>
              <a:buNone/>
            </a:pPr>
            <a:endParaRPr lang="en-US" sz="1200" dirty="0"/>
          </a:p>
          <a:p>
            <a:pPr marL="0" lvl="0" indent="0" algn="l" rtl="0">
              <a:spcBef>
                <a:spcPts val="0"/>
              </a:spcBef>
              <a:spcAft>
                <a:spcPts val="0"/>
              </a:spcAft>
              <a:buNone/>
            </a:pPr>
            <a:endParaRPr lang="en-US" dirty="0"/>
          </a:p>
          <a:p>
            <a:pPr marL="0" lvl="0" indent="0" algn="l" rtl="0">
              <a:spcBef>
                <a:spcPts val="0"/>
              </a:spcBef>
              <a:spcAft>
                <a:spcPts val="0"/>
              </a:spcAft>
              <a:buNone/>
            </a:pPr>
            <a:r>
              <a:rPr lang="en-US" sz="1200" dirty="0">
                <a:solidFill>
                  <a:schemeClr val="dk2"/>
                </a:solidFill>
              </a:rPr>
              <a:t>Dr. Rob Horner, National Center on PBIS originating co-founder always encouraged educators to consider…</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2"/>
                </a:solidFill>
              </a:rPr>
              <a:t>“What is the next smallest thing you can do to achieve the outcomes you have set as your goal?”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chemeClr val="dk2"/>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2"/>
                </a:solidFill>
              </a:rPr>
              <a:t>Let’s take a look at applying these ideas with the A-B-C’s in mind. </a:t>
            </a:r>
            <a:endParaRPr lang="en-US" dirty="0"/>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5ddd52f687_0_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5ddd52f687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t>Trainer Notes: </a:t>
            </a:r>
            <a:endParaRPr lang="en-US" dirty="0"/>
          </a:p>
          <a:p>
            <a:pPr marL="0" lvl="0" indent="0" algn="l" rtl="0">
              <a:lnSpc>
                <a:spcPct val="100000"/>
              </a:lnSpc>
              <a:spcBef>
                <a:spcPts val="0"/>
              </a:spcBef>
              <a:spcAft>
                <a:spcPts val="0"/>
              </a:spcAft>
              <a:buSzPts val="1400"/>
              <a:buNone/>
            </a:pPr>
            <a:r>
              <a:rPr lang="en-US" b="1" dirty="0"/>
              <a:t>To Know/To Say:</a:t>
            </a:r>
            <a:endParaRPr lang="en-US" dirty="0"/>
          </a:p>
          <a:p>
            <a:pPr marL="0" lvl="0" indent="0" algn="l" rtl="0">
              <a:spcBef>
                <a:spcPts val="0"/>
              </a:spcBef>
              <a:spcAft>
                <a:spcPts val="0"/>
              </a:spcAft>
              <a:buClr>
                <a:schemeClr val="dk1"/>
              </a:buClr>
              <a:buSzPts val="1100"/>
              <a:buFont typeface="Arial"/>
              <a:buNone/>
            </a:pPr>
            <a:r>
              <a:rPr lang="en" dirty="0">
                <a:solidFill>
                  <a:schemeClr val="dk1"/>
                </a:solidFill>
              </a:rPr>
              <a:t>After each of the following questions, individually reflect or turn and talk with a partner and compare your thoughts:</a:t>
            </a:r>
            <a:endParaRPr dirty="0"/>
          </a:p>
          <a:p>
            <a:pPr marL="0" lvl="0" indent="0" algn="l" rtl="0">
              <a:spcBef>
                <a:spcPts val="0"/>
              </a:spcBef>
              <a:spcAft>
                <a:spcPts val="0"/>
              </a:spcAft>
              <a:buNone/>
            </a:pPr>
            <a:endParaRPr dirty="0"/>
          </a:p>
          <a:p>
            <a:pPr marL="228600" lvl="0" indent="-228600" algn="l" rtl="0">
              <a:spcBef>
                <a:spcPts val="0"/>
              </a:spcBef>
              <a:spcAft>
                <a:spcPts val="0"/>
              </a:spcAft>
              <a:buAutoNum type="arabicPeriod"/>
            </a:pPr>
            <a:r>
              <a:rPr lang="en" dirty="0"/>
              <a:t>What kinds of expectations and procedures do band teachers have to plan for, teach directly and reinforce in order to have an orderly and melodious classroom?</a:t>
            </a:r>
          </a:p>
          <a:p>
            <a:pPr marL="228600" lvl="0" indent="-228600" algn="l" rtl="0">
              <a:spcBef>
                <a:spcPts val="0"/>
              </a:spcBef>
              <a:spcAft>
                <a:spcPts val="0"/>
              </a:spcAft>
              <a:buFont typeface="Arial" panose="020B0604020202020204" pitchFamily="34" charset="0"/>
              <a:buChar char="•"/>
            </a:pPr>
            <a:r>
              <a:rPr lang="en-US" dirty="0"/>
              <a:t>P</a:t>
            </a:r>
            <a:r>
              <a:rPr lang="en" dirty="0"/>
              <a:t>ause the video while consider this question</a:t>
            </a:r>
          </a:p>
          <a:p>
            <a:pPr marL="685800" lvl="1" indent="-228600" algn="l" rtl="0">
              <a:spcBef>
                <a:spcPts val="0"/>
              </a:spcBef>
              <a:spcAft>
                <a:spcPts val="0"/>
              </a:spcAft>
              <a:buFont typeface="Arial" panose="020B0604020202020204" pitchFamily="34" charset="0"/>
              <a:buChar char="•"/>
            </a:pPr>
            <a:endParaRPr dirty="0"/>
          </a:p>
          <a:p>
            <a:pPr marL="0" lvl="0" indent="0" algn="l" rtl="0">
              <a:spcBef>
                <a:spcPts val="0"/>
              </a:spcBef>
              <a:spcAft>
                <a:spcPts val="0"/>
              </a:spcAft>
              <a:buNone/>
            </a:pPr>
            <a:r>
              <a:rPr lang="en" dirty="0"/>
              <a:t>2. What kind of expectations, rules and procedures did schools plan for and implement to meet CDC or state guidelines for reopening during Covid?</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P</a:t>
            </a:r>
            <a:r>
              <a:rPr lang="en" dirty="0"/>
              <a:t>ause the video while consider this question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dirty="0"/>
          </a:p>
          <a:p>
            <a:pPr marL="0" lvl="0" indent="0" algn="l" rtl="0">
              <a:spcBef>
                <a:spcPts val="0"/>
              </a:spcBef>
              <a:spcAft>
                <a:spcPts val="0"/>
              </a:spcAft>
              <a:buNone/>
            </a:pPr>
            <a:r>
              <a:rPr lang="en" dirty="0"/>
              <a:t>3. </a:t>
            </a:r>
            <a:r>
              <a:rPr lang="en" dirty="0">
                <a:solidFill>
                  <a:schemeClr val="dk1"/>
                </a:solidFill>
              </a:rPr>
              <a:t>What kinds of expectations and procedures do science teachers have to plan for, teach directly and reinforce in order to have a safe and orderly environment for student scientific investigation?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P</a:t>
            </a:r>
            <a:r>
              <a:rPr lang="en" dirty="0"/>
              <a:t>ause the video while consider this question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dirty="0">
              <a:solidFill>
                <a:schemeClr val="dk1"/>
              </a:solidFill>
            </a:endParaRPr>
          </a:p>
          <a:p>
            <a:pPr marL="0" lvl="0" indent="0" algn="l" rtl="0">
              <a:spcBef>
                <a:spcPts val="0"/>
              </a:spcBef>
              <a:spcAft>
                <a:spcPts val="0"/>
              </a:spcAft>
              <a:buNone/>
            </a:pPr>
            <a:r>
              <a:rPr lang="en" dirty="0">
                <a:solidFill>
                  <a:schemeClr val="dk1"/>
                </a:solidFill>
              </a:rPr>
              <a:t>4. What expectations, rules and procedures do administrators and teachers have to plan for, teach directly and reinforce in order to have an orderly and successful lunch hour?</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P</a:t>
            </a:r>
            <a:r>
              <a:rPr lang="en" dirty="0"/>
              <a:t>ause the video while consider this question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dirty="0">
              <a:solidFill>
                <a:schemeClr val="dk1"/>
              </a:solidFill>
            </a:endParaRPr>
          </a:p>
          <a:p>
            <a:pPr marL="0" lvl="0" indent="0" algn="l" rtl="0">
              <a:spcBef>
                <a:spcPts val="0"/>
              </a:spcBef>
              <a:spcAft>
                <a:spcPts val="0"/>
              </a:spcAft>
              <a:buNone/>
            </a:pPr>
            <a:r>
              <a:rPr lang="en" dirty="0">
                <a:solidFill>
                  <a:schemeClr val="dk1"/>
                </a:solidFill>
              </a:rPr>
              <a:t>5. What expectations, rules and procedures do administrators and teachers have to plan for, teach directly and reinforce in order to have an orderly and successful arrival or dismissal?</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P</a:t>
            </a:r>
            <a:r>
              <a:rPr lang="en" dirty="0"/>
              <a:t>ause the video while consider this question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dirty="0">
              <a:solidFill>
                <a:schemeClr val="dk1"/>
              </a:solidFill>
            </a:endParaRPr>
          </a:p>
          <a:p>
            <a:pPr marL="0" lvl="0" indent="0" algn="l" rtl="0">
              <a:spcBef>
                <a:spcPts val="0"/>
              </a:spcBef>
              <a:spcAft>
                <a:spcPts val="0"/>
              </a:spcAft>
              <a:buNone/>
            </a:pPr>
            <a:r>
              <a:rPr lang="en" dirty="0">
                <a:solidFill>
                  <a:schemeClr val="dk1"/>
                </a:solidFill>
              </a:rPr>
              <a:t>6. What kinds of expectations and procedures do teachers have to plan for, teach directly and reinforce in order to have orderly and academically rigorous instruction?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P</a:t>
            </a:r>
            <a:r>
              <a:rPr lang="en" dirty="0"/>
              <a:t>ause the video while consider this question</a:t>
            </a:r>
            <a:endParaRPr dirty="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5ddd52f687_0_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5ddd52f687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t>Trainer Notes: </a:t>
            </a:r>
            <a:r>
              <a:rPr lang="en" dirty="0">
                <a:solidFill>
                  <a:schemeClr val="dk1"/>
                </a:solidFill>
              </a:rPr>
              <a:t>Provide the handout if participants are in school / BLT teams and have them use this form to assess what’s “in place”.</a:t>
            </a:r>
            <a:endParaRPr lang="en-US" dirty="0"/>
          </a:p>
          <a:p>
            <a:pPr marL="0" lvl="0" indent="0" algn="l" rtl="0">
              <a:lnSpc>
                <a:spcPct val="100000"/>
              </a:lnSpc>
              <a:spcBef>
                <a:spcPts val="0"/>
              </a:spcBef>
              <a:spcAft>
                <a:spcPts val="0"/>
              </a:spcAft>
              <a:buSzPts val="1400"/>
              <a:buNone/>
            </a:pPr>
            <a:r>
              <a:rPr lang="en-US" b="1" dirty="0"/>
              <a:t>To Know/To Say:</a:t>
            </a:r>
            <a:endParaRPr lang="en-US" dirty="0"/>
          </a:p>
          <a:p>
            <a:pPr marL="0" lvl="0" indent="0" algn="l" rtl="0">
              <a:spcBef>
                <a:spcPts val="0"/>
              </a:spcBef>
              <a:spcAft>
                <a:spcPts val="0"/>
              </a:spcAft>
              <a:buClr>
                <a:schemeClr val="dk1"/>
              </a:buClr>
              <a:buSzPts val="1100"/>
              <a:buFont typeface="Arial"/>
              <a:buNone/>
            </a:pPr>
            <a:r>
              <a:rPr lang="en" dirty="0">
                <a:solidFill>
                  <a:schemeClr val="dk1"/>
                </a:solidFill>
              </a:rPr>
              <a:t>We know that increased structure and consistency increases the likelihood that students will demonstrate expected behaviors.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The handout shown on the screen provides a systematic process for schoolwide planning to set students up for success using the A-B-C framework.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Let’s take a </a:t>
            </a:r>
            <a:r>
              <a:rPr lang="en-US" dirty="0">
                <a:solidFill>
                  <a:schemeClr val="dk1"/>
                </a:solidFill>
              </a:rPr>
              <a:t>closer </a:t>
            </a:r>
            <a:r>
              <a:rPr lang="en" dirty="0">
                <a:solidFill>
                  <a:schemeClr val="dk1"/>
                </a:solidFill>
              </a:rPr>
              <a:t>look.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Trainer Notes: </a:t>
            </a:r>
          </a:p>
          <a:p>
            <a:pPr marL="0" lvl="0" indent="0" algn="l" rtl="0">
              <a:lnSpc>
                <a:spcPct val="100000"/>
              </a:lnSpc>
              <a:spcBef>
                <a:spcPts val="0"/>
              </a:spcBef>
              <a:spcAft>
                <a:spcPts val="0"/>
              </a:spcAft>
              <a:buSzPts val="1400"/>
              <a:buNone/>
            </a:pPr>
            <a:r>
              <a:rPr lang="en-US" b="1" dirty="0"/>
              <a:t>To Know/To Say:</a:t>
            </a:r>
            <a:endParaRPr lang="en-US" sz="1200" b="1" i="0" u="none" strike="noStrike" dirty="0">
              <a:solidFill>
                <a:schemeClr val="dk1"/>
              </a:solidFill>
              <a:effectLst/>
              <a:latin typeface="Calibri"/>
            </a:endParaRPr>
          </a:p>
          <a:p>
            <a:pPr marL="0" lvl="0" indent="0" algn="l" rtl="0">
              <a:lnSpc>
                <a:spcPct val="100000"/>
              </a:lnSpc>
              <a:spcBef>
                <a:spcPts val="0"/>
              </a:spcBef>
              <a:spcAft>
                <a:spcPts val="0"/>
              </a:spcAft>
              <a:buSzPts val="1400"/>
              <a:buNone/>
            </a:pPr>
            <a:r>
              <a:rPr lang="en-US" sz="1400" i="0" u="none" strike="noStrike" dirty="0">
                <a:solidFill>
                  <a:srgbClr val="000000"/>
                </a:solidFill>
                <a:effectLst/>
                <a:latin typeface="Calibri" panose="020F0502020204030204" pitchFamily="34" charset="0"/>
              </a:rPr>
              <a:t>It seems a little counterintuitive, but when you begin planning, BEGIN with the desired </a:t>
            </a:r>
            <a:r>
              <a:rPr lang="en-US" sz="1400" b="1" i="1" u="none" strike="noStrike" dirty="0">
                <a:solidFill>
                  <a:srgbClr val="000000"/>
                </a:solidFill>
                <a:effectLst/>
                <a:latin typeface="Calibri" panose="020F0502020204030204" pitchFamily="34" charset="0"/>
              </a:rPr>
              <a:t>Behavior</a:t>
            </a:r>
            <a:r>
              <a:rPr lang="en-US" sz="1400" i="0" u="none" strike="noStrike" dirty="0">
                <a:solidFill>
                  <a:srgbClr val="000000"/>
                </a:solidFill>
                <a:effectLst/>
                <a:latin typeface="Calibri" panose="020F0502020204030204" pitchFamily="34" charset="0"/>
              </a:rPr>
              <a:t> in the A-B-C framework, rather than the Antecedent. </a:t>
            </a:r>
          </a:p>
          <a:p>
            <a:pPr marL="50800" indent="0" rtl="0">
              <a:buNone/>
            </a:pPr>
            <a:endParaRPr lang="en-US" sz="1400" i="0" u="none" strike="noStrike" dirty="0">
              <a:solidFill>
                <a:srgbClr val="000000"/>
              </a:solidFill>
              <a:effectLst/>
              <a:latin typeface="Calibri" panose="020F0502020204030204" pitchFamily="34" charset="0"/>
            </a:endParaRPr>
          </a:p>
          <a:p>
            <a:pPr marL="50800" indent="0" rtl="0">
              <a:buNone/>
            </a:pPr>
            <a:r>
              <a:rPr lang="en-US" sz="1400" i="0" u="none" strike="noStrike" dirty="0">
                <a:solidFill>
                  <a:srgbClr val="000000"/>
                </a:solidFill>
                <a:effectLst/>
                <a:latin typeface="Calibri" panose="020F0502020204030204" pitchFamily="34" charset="0"/>
              </a:rPr>
              <a:t>For example, consider the following common unexpected behaviors in schools: </a:t>
            </a:r>
          </a:p>
          <a:p>
            <a:pPr marL="336550" indent="-285750" rtl="0">
              <a:buFont typeface="Arial" panose="020B0604020202020204" pitchFamily="34" charset="0"/>
              <a:buChar char="•"/>
            </a:pPr>
            <a:r>
              <a:rPr lang="en-US" sz="1400" i="0" u="none" strike="noStrike" dirty="0">
                <a:solidFill>
                  <a:srgbClr val="000000"/>
                </a:solidFill>
                <a:effectLst/>
                <a:latin typeface="Calibri" panose="020F0502020204030204" pitchFamily="34" charset="0"/>
              </a:rPr>
              <a:t>Students talking loudly during independent reading</a:t>
            </a:r>
          </a:p>
          <a:p>
            <a:pPr marL="336550" indent="-285750" rtl="0">
              <a:buFont typeface="Arial" panose="020B0604020202020204" pitchFamily="34" charset="0"/>
              <a:buChar char="•"/>
            </a:pPr>
            <a:r>
              <a:rPr lang="en-US" sz="1400" i="0" u="none" strike="noStrike" dirty="0">
                <a:solidFill>
                  <a:srgbClr val="000000"/>
                </a:solidFill>
                <a:effectLst/>
                <a:latin typeface="Calibri" panose="020F0502020204030204" pitchFamily="34" charset="0"/>
              </a:rPr>
              <a:t>Students are defiant</a:t>
            </a:r>
          </a:p>
          <a:p>
            <a:pPr marL="336550" indent="-285750" rtl="0">
              <a:buFont typeface="Arial" panose="020B0604020202020204" pitchFamily="34" charset="0"/>
              <a:buChar char="•"/>
            </a:pPr>
            <a:r>
              <a:rPr lang="en-US" sz="1400" i="0" u="none" strike="noStrike" dirty="0">
                <a:solidFill>
                  <a:srgbClr val="000000"/>
                </a:solidFill>
                <a:effectLst/>
                <a:latin typeface="Calibri" panose="020F0502020204030204" pitchFamily="34" charset="0"/>
              </a:rPr>
              <a:t>Students horseplaying, hitting, or pushing each other</a:t>
            </a:r>
          </a:p>
          <a:p>
            <a:pPr marL="336550" indent="-285750" rtl="0">
              <a:buFont typeface="Arial" panose="020B0604020202020204" pitchFamily="34" charset="0"/>
              <a:buChar char="•"/>
            </a:pPr>
            <a:endParaRPr lang="en-US" sz="1400" i="0" u="none" strike="noStrike" dirty="0">
              <a:solidFill>
                <a:srgbClr val="000000"/>
              </a:solidFill>
              <a:effectLst/>
              <a:latin typeface="Calibri" panose="020F0502020204030204" pitchFamily="34" charset="0"/>
            </a:endParaRPr>
          </a:p>
          <a:p>
            <a:pPr marL="50800" indent="0" rtl="0">
              <a:buFont typeface="Arial" panose="020B0604020202020204" pitchFamily="34" charset="0"/>
              <a:buNone/>
            </a:pPr>
            <a:r>
              <a:rPr lang="en-US" sz="1400" i="0" u="none" strike="noStrike" dirty="0">
                <a:solidFill>
                  <a:srgbClr val="000000"/>
                </a:solidFill>
                <a:effectLst/>
                <a:latin typeface="Calibri" panose="020F0502020204030204" pitchFamily="34" charset="0"/>
              </a:rPr>
              <a:t>Now let’s consider example </a:t>
            </a:r>
            <a:r>
              <a:rPr lang="en-US" sz="1400" i="1" u="none" strike="noStrike" dirty="0">
                <a:solidFill>
                  <a:srgbClr val="000000"/>
                </a:solidFill>
                <a:effectLst/>
                <a:latin typeface="Calibri" panose="020F0502020204030204" pitchFamily="34" charset="0"/>
              </a:rPr>
              <a:t>expected </a:t>
            </a:r>
            <a:r>
              <a:rPr lang="en-US" sz="1400" i="0" u="none" strike="noStrike" dirty="0">
                <a:solidFill>
                  <a:srgbClr val="000000"/>
                </a:solidFill>
                <a:effectLst/>
                <a:latin typeface="Calibri" panose="020F0502020204030204" pitchFamily="34" charset="0"/>
              </a:rPr>
              <a:t>behaviors from a </a:t>
            </a:r>
            <a:r>
              <a:rPr lang="en-US" sz="1400" b="1" i="1" u="none" strike="noStrike" dirty="0">
                <a:solidFill>
                  <a:srgbClr val="000000"/>
                </a:solidFill>
                <a:effectLst/>
                <a:latin typeface="Calibri" panose="020F0502020204030204" pitchFamily="34" charset="0"/>
              </a:rPr>
              <a:t>Schoolwide Expectations and Rules Matrix</a:t>
            </a:r>
            <a:r>
              <a:rPr lang="en-US" sz="1400" i="0" u="none" strike="noStrike" dirty="0">
                <a:solidFill>
                  <a:srgbClr val="000000"/>
                </a:solidFill>
                <a:effectLst/>
                <a:latin typeface="Calibri" panose="020F0502020204030204" pitchFamily="34" charset="0"/>
              </a:rPr>
              <a:t> that could serve as replacement behaviors, or “what we want students to do instead.” </a:t>
            </a:r>
          </a:p>
          <a:p>
            <a:pPr marL="50800" indent="0" rtl="0">
              <a:buFont typeface="Arial" panose="020B0604020202020204" pitchFamily="34" charset="0"/>
              <a:buNone/>
            </a:pPr>
            <a:endParaRPr lang="en-US" sz="1400" i="0" u="none" strike="noStrike" dirty="0">
              <a:solidFill>
                <a:srgbClr val="000000"/>
              </a:solidFill>
              <a:effectLst/>
              <a:latin typeface="Calibri" panose="020F0502020204030204" pitchFamily="34" charset="0"/>
            </a:endParaRPr>
          </a:p>
          <a:p>
            <a:pPr marL="50800" indent="0" rtl="0">
              <a:buFont typeface="Arial" panose="020B0604020202020204" pitchFamily="34" charset="0"/>
              <a:buNone/>
            </a:pPr>
            <a:r>
              <a:rPr lang="en-US" sz="1400" i="0" u="none" strike="noStrike" dirty="0">
                <a:solidFill>
                  <a:srgbClr val="000000"/>
                </a:solidFill>
                <a:effectLst/>
                <a:latin typeface="Calibri" panose="020F0502020204030204" pitchFamily="34" charset="0"/>
              </a:rPr>
              <a:t>For example:</a:t>
            </a:r>
          </a:p>
          <a:p>
            <a:pPr rtl="0" fontAlgn="base">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Instead of </a:t>
            </a:r>
            <a:r>
              <a:rPr lang="en-US" sz="1400" b="1" i="1" u="none" strike="noStrike" dirty="0">
                <a:solidFill>
                  <a:srgbClr val="000000"/>
                </a:solidFill>
                <a:effectLst/>
                <a:latin typeface="Calibri" panose="020F0502020204030204" pitchFamily="34" charset="0"/>
              </a:rPr>
              <a:t>Talking loudly during independent reading, </a:t>
            </a:r>
            <a:r>
              <a:rPr lang="en-US" sz="1400" b="0" i="0" u="none" strike="noStrike" dirty="0">
                <a:solidFill>
                  <a:srgbClr val="000000"/>
                </a:solidFill>
                <a:effectLst/>
                <a:latin typeface="Calibri" panose="020F0502020204030204" pitchFamily="34" charset="0"/>
              </a:rPr>
              <a:t>we expect them to </a:t>
            </a:r>
            <a:r>
              <a:rPr lang="en-US" sz="1400" b="1" i="1" u="none" strike="noStrike" dirty="0">
                <a:solidFill>
                  <a:srgbClr val="000000"/>
                </a:solidFill>
                <a:effectLst/>
                <a:latin typeface="Calibri" panose="020F0502020204030204" pitchFamily="34" charset="0"/>
              </a:rPr>
              <a:t>Use expected tone, volume &amp; language.</a:t>
            </a:r>
          </a:p>
          <a:p>
            <a:pPr rtl="0" fontAlgn="base">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Instead of being </a:t>
            </a:r>
            <a:r>
              <a:rPr lang="en-US" sz="1400" b="1" i="1" u="none" strike="noStrike" dirty="0">
                <a:solidFill>
                  <a:srgbClr val="000000"/>
                </a:solidFill>
                <a:effectLst/>
                <a:latin typeface="Calibri" panose="020F0502020204030204" pitchFamily="34" charset="0"/>
              </a:rPr>
              <a:t>defiant,</a:t>
            </a:r>
            <a:r>
              <a:rPr lang="en-US" sz="1400" b="0" i="0" u="none" strike="noStrike" dirty="0">
                <a:solidFill>
                  <a:srgbClr val="000000"/>
                </a:solidFill>
                <a:effectLst/>
                <a:latin typeface="Calibri" panose="020F0502020204030204" pitchFamily="34" charset="0"/>
              </a:rPr>
              <a:t> we expect them to </a:t>
            </a:r>
            <a:r>
              <a:rPr lang="en-US" sz="1400" b="1" i="1" u="none" strike="noStrike" dirty="0">
                <a:solidFill>
                  <a:srgbClr val="000000"/>
                </a:solidFill>
                <a:effectLst/>
                <a:latin typeface="Calibri" panose="020F0502020204030204" pitchFamily="34" charset="0"/>
              </a:rPr>
              <a:t>Follow teacher directions the first time. </a:t>
            </a:r>
          </a:p>
          <a:p>
            <a:pPr rtl="0" fontAlgn="base">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And, instead of </a:t>
            </a:r>
            <a:r>
              <a:rPr lang="en-US" sz="1400" b="1" i="1" u="none" strike="noStrike" dirty="0">
                <a:solidFill>
                  <a:srgbClr val="000000"/>
                </a:solidFill>
                <a:effectLst/>
                <a:latin typeface="Calibri" panose="020F0502020204030204" pitchFamily="34" charset="0"/>
              </a:rPr>
              <a:t>horseplaying, hitting or pushing each other, </a:t>
            </a:r>
            <a:r>
              <a:rPr lang="en-US" sz="1400" b="0" i="0" u="none" strike="noStrike" dirty="0">
                <a:solidFill>
                  <a:srgbClr val="000000"/>
                </a:solidFill>
                <a:effectLst/>
                <a:latin typeface="Calibri" panose="020F0502020204030204" pitchFamily="34" charset="0"/>
              </a:rPr>
              <a:t>we expect them to </a:t>
            </a:r>
            <a:r>
              <a:rPr lang="en-US" sz="1400" b="1" i="1" u="none" strike="noStrike" dirty="0">
                <a:solidFill>
                  <a:srgbClr val="000000"/>
                </a:solidFill>
                <a:effectLst/>
                <a:latin typeface="Calibri" panose="020F0502020204030204" pitchFamily="34" charset="0"/>
              </a:rPr>
              <a:t>Keep hands, feet and objects to self. </a:t>
            </a:r>
          </a:p>
          <a:p>
            <a:pPr rtl="0" fontAlgn="base">
              <a:buFont typeface="Arial" panose="020B0604020202020204" pitchFamily="34" charset="0"/>
              <a:buChar char="•"/>
            </a:pPr>
            <a:endParaRPr lang="en-US" sz="1400" b="1" i="1" u="none" strike="noStrike" dirty="0">
              <a:solidFill>
                <a:srgbClr val="000000"/>
              </a:solidFill>
              <a:effectLst/>
              <a:latin typeface="Calibri" panose="020F0502020204030204" pitchFamily="34" charset="0"/>
            </a:endParaRPr>
          </a:p>
          <a:p>
            <a:pPr marL="228600" indent="0" rtl="0" fontAlgn="base">
              <a:buFont typeface="Arial" panose="020B0604020202020204" pitchFamily="34" charset="0"/>
              <a:buNone/>
            </a:pPr>
            <a:r>
              <a:rPr lang="en-US" sz="1400" b="0" i="0" u="none" strike="noStrike" dirty="0">
                <a:solidFill>
                  <a:srgbClr val="000000"/>
                </a:solidFill>
                <a:effectLst/>
                <a:latin typeface="Calibri" panose="020F0502020204030204" pitchFamily="34" charset="0"/>
              </a:rPr>
              <a:t>Think of a common unexpected behavior in your school or classroom; is there a behavior on your </a:t>
            </a:r>
            <a:r>
              <a:rPr lang="en-US" sz="1400" b="1" i="1" u="none" strike="noStrike" dirty="0">
                <a:solidFill>
                  <a:srgbClr val="000000"/>
                </a:solidFill>
                <a:effectLst/>
                <a:latin typeface="Calibri" panose="020F0502020204030204" pitchFamily="34" charset="0"/>
              </a:rPr>
              <a:t>schoolwide or classroom expectations and rules matrix</a:t>
            </a:r>
            <a:r>
              <a:rPr lang="en-US" sz="1400" b="0" i="0" u="none" strike="noStrike" dirty="0">
                <a:solidFill>
                  <a:srgbClr val="000000"/>
                </a:solidFill>
                <a:effectLst/>
                <a:latin typeface="Calibri" panose="020F0502020204030204" pitchFamily="34" charset="0"/>
              </a:rPr>
              <a:t> that could serve as a replacement?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8918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5ddd52f687_0_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5ddd52f687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t>Trainer Notes: </a:t>
            </a:r>
          </a:p>
          <a:p>
            <a:pPr marL="0" lvl="0" indent="0" algn="l" rtl="0">
              <a:lnSpc>
                <a:spcPct val="100000"/>
              </a:lnSpc>
              <a:spcBef>
                <a:spcPts val="0"/>
              </a:spcBef>
              <a:spcAft>
                <a:spcPts val="0"/>
              </a:spcAft>
              <a:buSzPts val="1400"/>
              <a:buNone/>
            </a:pPr>
            <a:r>
              <a:rPr lang="en-US" b="1" dirty="0"/>
              <a:t>To Know/To Say:</a:t>
            </a:r>
            <a:endParaRPr lang="en-US" dirty="0"/>
          </a:p>
          <a:p>
            <a:pPr marL="0" lvl="0" indent="0" algn="l" rtl="0">
              <a:spcBef>
                <a:spcPts val="0"/>
              </a:spcBef>
              <a:spcAft>
                <a:spcPts val="0"/>
              </a:spcAft>
              <a:buNone/>
            </a:pPr>
            <a:r>
              <a:rPr lang="en-US" dirty="0"/>
              <a:t>Now, let’s review the HO3 ABC Schoolwide Planning handout. </a:t>
            </a:r>
            <a:r>
              <a:rPr lang="en" dirty="0"/>
              <a:t>This handout lists Antecedent interventions that building leadership teams should plan for, provide training to staff on how to use, and monitor the implementation of to increase the  likelihood that schoolwide environments will be safe, orderly and productive. How would you rate your schoolwide implementation of these Antecedent interventions? </a:t>
            </a:r>
            <a:endParaRPr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highlight>
                  <a:srgbClr val="FFFF00"/>
                </a:highlight>
              </a:rPr>
              <a:t>CLICK to ANIMATE</a:t>
            </a:r>
            <a:endParaRPr b="1" dirty="0">
              <a:highlight>
                <a:srgbClr val="FFFF00"/>
              </a:highlight>
            </a:endParaRPr>
          </a:p>
          <a:p>
            <a:pPr marL="0" lvl="0" indent="0" algn="l" rtl="0">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P</a:t>
            </a:r>
            <a:r>
              <a:rPr lang="en" dirty="0">
                <a:solidFill>
                  <a:schemeClr val="dk1"/>
                </a:solidFill>
                <a:latin typeface="Calibri"/>
                <a:ea typeface="Calibri"/>
                <a:cs typeface="Calibri"/>
                <a:sym typeface="Calibri"/>
              </a:rPr>
              <a:t>ut a plus sign for each action step that is in place,  and there is evidence that it is being used.</a:t>
            </a: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dirty="0">
                <a:solidFill>
                  <a:schemeClr val="dk1"/>
                </a:solidFill>
                <a:latin typeface="Calibri"/>
                <a:ea typeface="Calibri"/>
                <a:cs typeface="Calibri"/>
                <a:sym typeface="Calibri"/>
              </a:rPr>
              <a:t>Put a check mark for each action step that is currently in place, but for which there is no evidence of implementation, or that could be tweaked to improve implementation.</a:t>
            </a: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dirty="0">
                <a:solidFill>
                  <a:schemeClr val="dk1"/>
                </a:solidFill>
                <a:latin typeface="Calibri"/>
                <a:ea typeface="Calibri"/>
                <a:cs typeface="Calibri"/>
                <a:sym typeface="Calibri"/>
              </a:rPr>
              <a:t>Finally , put a minus sign for each action step that is currently not in place.</a:t>
            </a:r>
          </a:p>
          <a:p>
            <a:pPr marL="0" lvl="0" indent="0" algn="l" rtl="0">
              <a:spcBef>
                <a:spcPts val="0"/>
              </a:spcBef>
              <a:spcAft>
                <a:spcPts val="0"/>
              </a:spcAft>
              <a:buClr>
                <a:schemeClr val="dk1"/>
              </a:buClr>
              <a:buSzPts val="1100"/>
              <a:buFont typeface="Arial"/>
              <a:buNone/>
            </a:pPr>
            <a:endParaRPr lang="en"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solidFill>
                  <a:schemeClr val="dk1"/>
                </a:solidFill>
                <a:latin typeface="Calibri"/>
                <a:ea typeface="Calibri"/>
                <a:cs typeface="Calibri"/>
                <a:sym typeface="Calibri"/>
              </a:rPr>
              <a:t>Pause the video as you complete this activity; you may resume the lesson when  you are ready.</a:t>
            </a:r>
            <a:endParaRPr lang="en-US"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5ddd52f687_0_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5ddd52f687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t>Trainer Notes: </a:t>
            </a:r>
          </a:p>
          <a:p>
            <a:pPr marL="0" lvl="0" indent="0" algn="l" rtl="0">
              <a:lnSpc>
                <a:spcPct val="100000"/>
              </a:lnSpc>
              <a:spcBef>
                <a:spcPts val="0"/>
              </a:spcBef>
              <a:spcAft>
                <a:spcPts val="0"/>
              </a:spcAft>
              <a:buSzPts val="1400"/>
              <a:buNone/>
            </a:pPr>
            <a:r>
              <a:rPr lang="en-US" b="1" dirty="0"/>
              <a:t>To Know/To Say:</a:t>
            </a:r>
            <a:endParaRPr lang="en-US" dirty="0"/>
          </a:p>
          <a:p>
            <a:pPr marL="0" lvl="0" indent="0" algn="l" rtl="0">
              <a:spcBef>
                <a:spcPts val="0"/>
              </a:spcBef>
              <a:spcAft>
                <a:spcPts val="0"/>
              </a:spcAft>
              <a:buNone/>
            </a:pPr>
            <a:r>
              <a:rPr lang="en-US" dirty="0"/>
              <a:t>On the same handout in the two columns on the right are examples of consequence interventions that building leadership teams should also plan for, provide staff training on</a:t>
            </a:r>
            <a:r>
              <a:rPr lang="en" dirty="0"/>
              <a:t>, and then monitor implementation of to increase </a:t>
            </a:r>
            <a:r>
              <a:rPr lang="en-US" dirty="0"/>
              <a:t>the likelihood that schoolwide environments will be safe, orderly and productive. How would you rate your schoolwide implementation of these consequence interventions?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highlight>
                  <a:srgbClr val="FFFF00"/>
                </a:highlight>
              </a:rPr>
              <a:t>CLICK to ANIMATE</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Put a plus sign for each action step that is in place,  and there is evidence that it is being used.</a:t>
            </a:r>
          </a:p>
          <a:p>
            <a:pPr marL="0" lvl="0" indent="0" algn="l" rtl="0">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Put a check mark for each action step that is currently in place, but for which there is no evidence of implementation, or that could be tweaked to improve implementation.</a:t>
            </a:r>
          </a:p>
          <a:p>
            <a:pPr marL="0" lvl="0" indent="0" algn="l" rtl="0">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Finally, put a minus sign for each action step that is currently not in place.</a:t>
            </a:r>
          </a:p>
          <a:p>
            <a:pPr marL="0" lvl="0" indent="0" algn="l" rtl="0">
              <a:spcBef>
                <a:spcPts val="0"/>
              </a:spcBef>
              <a:spcAft>
                <a:spcPts val="0"/>
              </a:spcAft>
              <a:buClr>
                <a:schemeClr val="dk1"/>
              </a:buClr>
              <a:buSzPts val="1100"/>
              <a:buFont typeface="Arial"/>
              <a:buNone/>
            </a:pPr>
            <a:endParaRPr lang="en-US"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Pause the video as you complete this activity; you may resume the lesson when  you are ready.</a:t>
            </a:r>
            <a:endParaRPr lang="en-US" dirty="0"/>
          </a:p>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5ddd52f687_0_2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5ddd52f687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t>Trainer Notes: </a:t>
            </a:r>
          </a:p>
          <a:p>
            <a:pPr marL="0" lvl="0" indent="0" algn="l" rtl="0">
              <a:lnSpc>
                <a:spcPct val="100000"/>
              </a:lnSpc>
              <a:spcBef>
                <a:spcPts val="0"/>
              </a:spcBef>
              <a:spcAft>
                <a:spcPts val="0"/>
              </a:spcAft>
              <a:buSzPts val="1400"/>
              <a:buNone/>
            </a:pPr>
            <a:r>
              <a:rPr lang="en-US" b="1" dirty="0"/>
              <a:t>To Know/To Say:</a:t>
            </a:r>
            <a:endParaRPr lang="en-US" dirty="0"/>
          </a:p>
          <a:p>
            <a:pPr marL="0" lvl="0" indent="0" algn="l" rtl="0">
              <a:spcBef>
                <a:spcPts val="0"/>
              </a:spcBef>
              <a:spcAft>
                <a:spcPts val="0"/>
              </a:spcAft>
              <a:buNone/>
            </a:pPr>
            <a:r>
              <a:rPr lang="en" dirty="0"/>
              <a:t>Use the second page of the </a:t>
            </a:r>
            <a:r>
              <a:rPr lang="en-US" dirty="0"/>
              <a:t>HO3 ABC Schoolwide Planning handout to plan for additional antecedent and consequence interventions</a:t>
            </a:r>
            <a:r>
              <a:rPr lang="en" dirty="0"/>
              <a:t>. </a:t>
            </a:r>
          </a:p>
          <a:p>
            <a:pPr marL="0" lvl="0" indent="0" algn="l" rtl="0">
              <a:spcBef>
                <a:spcPts val="0"/>
              </a:spcBef>
              <a:spcAft>
                <a:spcPts val="0"/>
              </a:spcAft>
              <a:buNone/>
            </a:pPr>
            <a:endParaRPr lang="en" dirty="0"/>
          </a:p>
          <a:p>
            <a:pPr marL="0" lvl="0" indent="0" algn="l" rtl="0">
              <a:spcBef>
                <a:spcPts val="0"/>
              </a:spcBef>
              <a:spcAft>
                <a:spcPts val="0"/>
              </a:spcAft>
              <a:buClr>
                <a:schemeClr val="dk1"/>
              </a:buClr>
              <a:buSzPts val="1100"/>
              <a:buFont typeface="Arial"/>
              <a:buNone/>
            </a:pPr>
            <a:r>
              <a:rPr lang="en-US" b="1" dirty="0">
                <a:solidFill>
                  <a:schemeClr val="dk1"/>
                </a:solidFill>
              </a:rPr>
              <a:t>Begin by defining and/or selecting the expected behavior for all schoolwide settings, and possibly a core set of common expectations for all classrooms.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b="1" dirty="0">
                <a:solidFill>
                  <a:schemeClr val="dk1"/>
                </a:solidFill>
              </a:rPr>
              <a:t>Next plan for effective schoolwide Antecedent interventions that could include</a:t>
            </a:r>
            <a:endParaRPr lang="en-US" dirty="0">
              <a:solidFill>
                <a:schemeClr val="dk1"/>
              </a:solidFill>
            </a:endParaRPr>
          </a:p>
          <a:p>
            <a:pPr marL="457200" lvl="0" indent="-317500" algn="l" rtl="0">
              <a:spcBef>
                <a:spcPts val="0"/>
              </a:spcBef>
              <a:spcAft>
                <a:spcPts val="0"/>
              </a:spcAft>
              <a:buClr>
                <a:schemeClr val="dk1"/>
              </a:buClr>
              <a:buSzPts val="1400"/>
              <a:buChar char="●"/>
            </a:pPr>
            <a:r>
              <a:rPr lang="en-US" dirty="0">
                <a:solidFill>
                  <a:schemeClr val="dk1"/>
                </a:solidFill>
              </a:rPr>
              <a:t>Developing expectations, procedures &amp; routines schoolwide and in the classroom</a:t>
            </a:r>
          </a:p>
          <a:p>
            <a:pPr marL="457200" lvl="0" indent="-317500" algn="l" rtl="0">
              <a:spcBef>
                <a:spcPts val="0"/>
              </a:spcBef>
              <a:spcAft>
                <a:spcPts val="0"/>
              </a:spcAft>
              <a:buClr>
                <a:schemeClr val="dk1"/>
              </a:buClr>
              <a:buSzPts val="1400"/>
              <a:buChar char="●"/>
            </a:pPr>
            <a:r>
              <a:rPr lang="en-US" dirty="0">
                <a:solidFill>
                  <a:schemeClr val="dk1"/>
                </a:solidFill>
              </a:rPr>
              <a:t>Planning lessons and a schedule for teaching expectations and rules. </a:t>
            </a:r>
          </a:p>
          <a:p>
            <a:pPr marL="457200" lvl="0" indent="-317500" algn="l" rtl="0">
              <a:spcBef>
                <a:spcPts val="0"/>
              </a:spcBef>
              <a:spcAft>
                <a:spcPts val="0"/>
              </a:spcAft>
              <a:buClr>
                <a:schemeClr val="dk1"/>
              </a:buClr>
              <a:buSzPts val="1400"/>
              <a:buChar char="●"/>
            </a:pPr>
            <a:r>
              <a:rPr lang="en-US" dirty="0">
                <a:solidFill>
                  <a:schemeClr val="dk1"/>
                </a:solidFill>
              </a:rPr>
              <a:t>Providing pre-corrects, active supervision, and using posted expectations and rules as cues and teaching tools,</a:t>
            </a:r>
          </a:p>
          <a:p>
            <a:pPr marL="457200" lvl="0" indent="-317500" algn="l" rtl="0">
              <a:spcBef>
                <a:spcPts val="0"/>
              </a:spcBef>
              <a:spcAft>
                <a:spcPts val="0"/>
              </a:spcAft>
              <a:buClr>
                <a:schemeClr val="dk1"/>
              </a:buClr>
              <a:buSzPts val="1400"/>
              <a:buChar char="●"/>
            </a:pPr>
            <a:r>
              <a:rPr lang="en-US" dirty="0">
                <a:solidFill>
                  <a:schemeClr val="dk1"/>
                </a:solidFill>
              </a:rPr>
              <a:t>And Establishing effective 2-way communication with students and families, such as handbooks, newsletters, social media, and/or school or community events</a:t>
            </a:r>
          </a:p>
          <a:p>
            <a:pPr marL="0" lvl="0" indent="0" algn="l" rtl="0">
              <a:spcBef>
                <a:spcPts val="0"/>
              </a:spcBef>
              <a:spcAft>
                <a:spcPts val="0"/>
              </a:spcAft>
              <a:buClr>
                <a:schemeClr val="dk1"/>
              </a:buClr>
              <a:buSzPts val="1100"/>
              <a:buFont typeface="Arial"/>
              <a:buNone/>
            </a:pPr>
            <a:endParaRPr lang="en-US" b="1" dirty="0">
              <a:solidFill>
                <a:schemeClr val="dk1"/>
              </a:solidFill>
            </a:endParaRPr>
          </a:p>
          <a:p>
            <a:pPr marL="0" lvl="0" indent="0" algn="l" rtl="0">
              <a:spcBef>
                <a:spcPts val="0"/>
              </a:spcBef>
              <a:spcAft>
                <a:spcPts val="0"/>
              </a:spcAft>
              <a:buClr>
                <a:schemeClr val="dk1"/>
              </a:buClr>
              <a:buSzPts val="1100"/>
              <a:buFont typeface="Arial"/>
              <a:buNone/>
            </a:pPr>
            <a:r>
              <a:rPr lang="en-US" b="1" dirty="0">
                <a:solidFill>
                  <a:schemeClr val="dk1"/>
                </a:solidFill>
              </a:rPr>
              <a:t>Which of these does your team already have in place that you plan to continue? </a:t>
            </a:r>
          </a:p>
          <a:p>
            <a:pPr marL="0" lvl="0" indent="0" algn="l" rtl="0">
              <a:spcBef>
                <a:spcPts val="0"/>
              </a:spcBef>
              <a:spcAft>
                <a:spcPts val="0"/>
              </a:spcAft>
              <a:buClr>
                <a:schemeClr val="dk1"/>
              </a:buClr>
              <a:buSzPts val="1100"/>
              <a:buFont typeface="Arial"/>
              <a:buNone/>
            </a:pPr>
            <a:r>
              <a:rPr lang="en-US" b="1" dirty="0">
                <a:solidFill>
                  <a:schemeClr val="dk1"/>
                </a:solidFill>
              </a:rPr>
              <a:t>Which are in place, but based on observation need to be tweaked? </a:t>
            </a:r>
          </a:p>
          <a:p>
            <a:pPr marL="0" lvl="0" indent="0" algn="l" rtl="0">
              <a:spcBef>
                <a:spcPts val="0"/>
              </a:spcBef>
              <a:spcAft>
                <a:spcPts val="0"/>
              </a:spcAft>
              <a:buClr>
                <a:schemeClr val="dk1"/>
              </a:buClr>
              <a:buSzPts val="1100"/>
              <a:buFont typeface="Arial"/>
              <a:buNone/>
            </a:pPr>
            <a:r>
              <a:rPr lang="en-US" b="1" dirty="0">
                <a:solidFill>
                  <a:schemeClr val="dk1"/>
                </a:solidFill>
              </a:rPr>
              <a:t>Which do you need to begin to implement?</a:t>
            </a:r>
          </a:p>
          <a:p>
            <a:pPr marL="0" lvl="0" indent="0" algn="l" rtl="0">
              <a:spcBef>
                <a:spcPts val="0"/>
              </a:spcBef>
              <a:spcAft>
                <a:spcPts val="0"/>
              </a:spcAft>
              <a:buClr>
                <a:schemeClr val="dk1"/>
              </a:buClr>
              <a:buSzPts val="1100"/>
              <a:buFont typeface="Arial"/>
              <a:buNone/>
            </a:pPr>
            <a:r>
              <a:rPr lang="en-US" b="1" dirty="0">
                <a:solidFill>
                  <a:schemeClr val="dk1"/>
                </a:solidFill>
              </a:rPr>
              <a:t>And, which are ineffective and should be eliminated?</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b="1" dirty="0">
                <a:solidFill>
                  <a:schemeClr val="dk1"/>
                </a:solidFill>
              </a:rPr>
              <a:t>Finally</a:t>
            </a:r>
            <a:r>
              <a:rPr lang="en-US" dirty="0">
                <a:solidFill>
                  <a:schemeClr val="dk1"/>
                </a:solidFill>
              </a:rPr>
              <a:t>, plan for and deliver </a:t>
            </a:r>
            <a:r>
              <a:rPr lang="en-US" b="1" dirty="0">
                <a:solidFill>
                  <a:schemeClr val="dk1"/>
                </a:solidFill>
              </a:rPr>
              <a:t>Consequences to Reinforce or Encourage  Expectations</a:t>
            </a:r>
            <a:r>
              <a:rPr lang="en-US" dirty="0">
                <a:solidFill>
                  <a:schemeClr val="dk1"/>
                </a:solidFill>
              </a:rPr>
              <a:t>, and deliver consequences to </a:t>
            </a:r>
            <a:r>
              <a:rPr lang="en-US" b="1" dirty="0">
                <a:solidFill>
                  <a:schemeClr val="dk1"/>
                </a:solidFill>
              </a:rPr>
              <a:t>Discourage Unexpected behaviors. </a:t>
            </a:r>
          </a:p>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5ddd52f687_0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5ddd52f687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t>Trainer Notes: </a:t>
            </a:r>
          </a:p>
          <a:p>
            <a:pPr marL="0" lvl="0" indent="0" algn="l" rtl="0">
              <a:lnSpc>
                <a:spcPct val="100000"/>
              </a:lnSpc>
              <a:spcBef>
                <a:spcPts val="0"/>
              </a:spcBef>
              <a:spcAft>
                <a:spcPts val="0"/>
              </a:spcAft>
              <a:buSzPts val="1400"/>
              <a:buNone/>
            </a:pPr>
            <a:r>
              <a:rPr lang="en-US" b="1" dirty="0"/>
              <a:t>To Know/To Say:</a:t>
            </a:r>
            <a:endParaRPr lang="en-US" dirty="0"/>
          </a:p>
          <a:p>
            <a:pPr marL="0" indent="0">
              <a:lnSpc>
                <a:spcPct val="100000"/>
              </a:lnSpc>
              <a:spcBef>
                <a:spcPts val="640"/>
              </a:spcBef>
              <a:buSzPct val="36666"/>
              <a:buNone/>
            </a:pPr>
            <a:r>
              <a:rPr lang="en-US" sz="1200" dirty="0"/>
              <a:t>Environments that increase the likelihood </a:t>
            </a:r>
            <a:r>
              <a:rPr lang="en-US" sz="1200" b="1" u="sng" dirty="0"/>
              <a:t>expected </a:t>
            </a:r>
            <a:r>
              <a:rPr lang="en-US" sz="1200" dirty="0"/>
              <a:t>behaviors will occur or recur are guided by a core set of effective practices that are implemented with </a:t>
            </a:r>
            <a:r>
              <a:rPr lang="en-US" sz="1200" b="1" i="1" dirty="0">
                <a:solidFill>
                  <a:srgbClr val="FF0000"/>
                </a:solidFill>
              </a:rPr>
              <a:t>fidelity</a:t>
            </a:r>
            <a:r>
              <a:rPr lang="en-US" sz="1200" b="1" i="1" dirty="0"/>
              <a:t>, </a:t>
            </a:r>
            <a:r>
              <a:rPr lang="en-US" sz="1200" b="1" i="1" dirty="0">
                <a:solidFill>
                  <a:srgbClr val="FF0000"/>
                </a:solidFill>
              </a:rPr>
              <a:t>consistency</a:t>
            </a:r>
            <a:r>
              <a:rPr lang="en-US" sz="1200" b="1" i="1" dirty="0"/>
              <a:t> and </a:t>
            </a:r>
            <a:r>
              <a:rPr lang="en-US" sz="1200" b="1" i="1" dirty="0">
                <a:solidFill>
                  <a:srgbClr val="FF0000"/>
                </a:solidFill>
              </a:rPr>
              <a:t>equity</a:t>
            </a:r>
            <a:r>
              <a:rPr lang="en-US" sz="1200" b="1" i="1" dirty="0"/>
              <a:t>.</a:t>
            </a:r>
          </a:p>
          <a:p>
            <a:pPr marL="0" indent="0">
              <a:lnSpc>
                <a:spcPct val="100000"/>
              </a:lnSpc>
              <a:spcBef>
                <a:spcPts val="640"/>
              </a:spcBef>
              <a:buSzPct val="36666"/>
              <a:buNone/>
            </a:pPr>
            <a:endParaRPr lang="en-US" sz="1200" b="1" i="1" dirty="0">
              <a:solidFill>
                <a:schemeClr val="dk1"/>
              </a:solidFill>
            </a:endParaRPr>
          </a:p>
          <a:p>
            <a:pPr marL="0" indent="0">
              <a:lnSpc>
                <a:spcPct val="100000"/>
              </a:lnSpc>
              <a:spcBef>
                <a:spcPts val="640"/>
              </a:spcBef>
              <a:buSzPct val="36666"/>
              <a:buNone/>
            </a:pPr>
            <a:r>
              <a:rPr lang="en-US" sz="1200" b="0" i="0" dirty="0">
                <a:solidFill>
                  <a:schemeClr val="dk1"/>
                </a:solidFill>
              </a:rPr>
              <a:t>Fidelity means the intervention is delivered as designed. </a:t>
            </a:r>
          </a:p>
          <a:p>
            <a:pPr marL="0" indent="0">
              <a:lnSpc>
                <a:spcPct val="100000"/>
              </a:lnSpc>
              <a:spcBef>
                <a:spcPts val="640"/>
              </a:spcBef>
              <a:buSzPct val="36666"/>
              <a:buNone/>
            </a:pPr>
            <a:endParaRPr lang="en-US" dirty="0">
              <a:solidFill>
                <a:schemeClr val="dk1"/>
              </a:solidFill>
            </a:endParaRPr>
          </a:p>
          <a:p>
            <a:pPr marL="0" indent="0">
              <a:lnSpc>
                <a:spcPct val="100000"/>
              </a:lnSpc>
              <a:spcBef>
                <a:spcPts val="640"/>
              </a:spcBef>
              <a:buSzPct val="36666"/>
              <a:buNone/>
            </a:pPr>
            <a:r>
              <a:rPr lang="en-US" dirty="0">
                <a:solidFill>
                  <a:schemeClr val="dk1"/>
                </a:solidFill>
              </a:rPr>
              <a:t>Consistency means the intervention is delivered in a predictable and constant manner all day, every day. </a:t>
            </a:r>
          </a:p>
          <a:p>
            <a:pPr marL="0" indent="0">
              <a:lnSpc>
                <a:spcPct val="100000"/>
              </a:lnSpc>
              <a:spcBef>
                <a:spcPts val="640"/>
              </a:spcBef>
              <a:buSzPct val="36666"/>
              <a:buNone/>
            </a:pPr>
            <a:endParaRPr lang="en-US" dirty="0">
              <a:solidFill>
                <a:schemeClr val="dk1"/>
              </a:solidFill>
            </a:endParaRPr>
          </a:p>
          <a:p>
            <a:pPr marL="0" indent="0">
              <a:lnSpc>
                <a:spcPct val="100000"/>
              </a:lnSpc>
              <a:spcBef>
                <a:spcPts val="640"/>
              </a:spcBef>
              <a:buSzPct val="36666"/>
              <a:buNone/>
            </a:pPr>
            <a:r>
              <a:rPr lang="en-US" dirty="0">
                <a:solidFill>
                  <a:schemeClr val="dk1"/>
                </a:solidFill>
              </a:rPr>
              <a:t>And, Equity means the intervention is delivered in the same manner regardless of the students, time of day, or day of week, so that all students have equal access to the intervention.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What can your organization put in place to increase the likelihood that the adults implement the schoolwide plan with fidelity, consistency and equity to support success for all students? </a:t>
            </a:r>
            <a:endParaRPr dirty="0"/>
          </a:p>
        </p:txBody>
      </p:sp>
    </p:spTree>
    <p:extLst>
      <p:ext uri="{BB962C8B-B14F-4D97-AF65-F5344CB8AC3E}">
        <p14:creationId xmlns:p14="http://schemas.microsoft.com/office/powerpoint/2010/main" val="443699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a:t>
            </a:r>
            <a:r>
              <a:rPr lang="en-US" sz="1100" b="1"/>
              <a:t>rainer Notes: </a:t>
            </a:r>
            <a:r>
              <a:rPr lang="en-US" sz="1100"/>
              <a:t>Hide or delete this slide if presenting the entire PLM; Facilitator: Select an attention signal. </a:t>
            </a:r>
            <a:endParaRPr sz="1100"/>
          </a:p>
          <a:p>
            <a:pPr marL="0" marR="0" lvl="0" indent="0" algn="l" rtl="0">
              <a:lnSpc>
                <a:spcPct val="100000"/>
              </a:lnSpc>
              <a:spcBef>
                <a:spcPts val="0"/>
              </a:spcBef>
              <a:spcAft>
                <a:spcPts val="0"/>
              </a:spcAft>
              <a:buClr>
                <a:schemeClr val="dk1"/>
              </a:buClr>
              <a:buSzPts val="1200"/>
              <a:buFont typeface="Calibri"/>
              <a:buNone/>
            </a:pPr>
            <a:r>
              <a:rPr lang="en-US" sz="1100" b="1"/>
              <a:t>To Know/To Say</a:t>
            </a:r>
            <a:r>
              <a:rPr lang="en-US" sz="1100"/>
              <a:t>: “One of our agreements is to follow the attention signal.”   </a:t>
            </a:r>
            <a:endParaRPr sz="1100"/>
          </a:p>
          <a:p>
            <a:pPr marL="0" lvl="0" indent="0" algn="l" rtl="0">
              <a:lnSpc>
                <a:spcPct val="100000"/>
              </a:lnSpc>
              <a:spcBef>
                <a:spcPts val="0"/>
              </a:spcBef>
              <a:spcAft>
                <a:spcPts val="0"/>
              </a:spcAft>
              <a:buSzPts val="1400"/>
              <a:buNone/>
            </a:pPr>
            <a:r>
              <a:rPr lang="en-US" sz="1100"/>
              <a:t>“Your team will work with your school to develop an attention signal you will use in every setting.”</a:t>
            </a:r>
            <a:endParaRPr sz="11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latin typeface="Arial"/>
                <a:ea typeface="Arial"/>
                <a:cs typeface="Arial"/>
                <a:sym typeface="Arial"/>
              </a:rPr>
              <a:t>“In order to get all of you focused after discussions, activities or breaks,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I </a:t>
            </a:r>
            <a:r>
              <a:rPr lang="en-US" u="none">
                <a:latin typeface="Arial"/>
                <a:ea typeface="Arial"/>
                <a:cs typeface="Arial"/>
                <a:sym typeface="Arial"/>
              </a:rPr>
              <a:t>will __________________</a:t>
            </a:r>
            <a:r>
              <a:rPr lang="en-US" u="none">
                <a:solidFill>
                  <a:srgbClr val="FF0000"/>
                </a:solidFill>
                <a:latin typeface="Arial"/>
                <a:ea typeface="Arial"/>
                <a:cs typeface="Arial"/>
                <a:sym typeface="Arial"/>
              </a:rPr>
              <a:t>______________________</a:t>
            </a:r>
            <a:r>
              <a:rPr lang="en-US">
                <a:solidFill>
                  <a:srgbClr val="FF0000"/>
                </a:solidFill>
                <a:latin typeface="Arial"/>
                <a:ea typeface="Arial"/>
                <a:cs typeface="Arial"/>
                <a:sym typeface="Arial"/>
              </a:rPr>
              <a:t>.”</a:t>
            </a:r>
            <a:endParaRPr/>
          </a:p>
          <a:p>
            <a:pPr marL="0" lvl="0" indent="0" algn="l" rtl="0">
              <a:lnSpc>
                <a:spcPct val="100000"/>
              </a:lnSpc>
              <a:spcBef>
                <a:spcPts val="0"/>
              </a:spcBef>
              <a:spcAft>
                <a:spcPts val="0"/>
              </a:spcAft>
              <a:buSzPts val="1400"/>
              <a:buNone/>
            </a:pPr>
            <a:r>
              <a:rPr lang="en-US">
                <a:solidFill>
                  <a:srgbClr val="FF0000"/>
                </a:solidFill>
                <a:latin typeface="Arial"/>
                <a:ea typeface="Arial"/>
                <a:cs typeface="Arial"/>
                <a:sym typeface="Arial"/>
              </a:rPr>
              <a:t>	(</a:t>
            </a:r>
            <a:r>
              <a:rPr lang="en-US" b="1" u="none">
                <a:solidFill>
                  <a:srgbClr val="FF0000"/>
                </a:solidFill>
                <a:latin typeface="Arial"/>
                <a:ea typeface="Arial"/>
                <a:cs typeface="Arial"/>
                <a:sym typeface="Arial"/>
              </a:rPr>
              <a:t>Insert your attention signal here</a:t>
            </a:r>
            <a:r>
              <a:rPr lang="en-US" u="none">
                <a:solidFill>
                  <a:srgbClr val="FF0000"/>
                </a:solidFill>
                <a:latin typeface="Arial"/>
                <a:ea typeface="Arial"/>
                <a:cs typeface="Arial"/>
                <a:sym typeface="Arial"/>
              </a:rPr>
              <a:t>.)</a:t>
            </a:r>
            <a:endParaRPr/>
          </a:p>
          <a:p>
            <a:pPr marL="0" lvl="0" indent="0" algn="l" rtl="0">
              <a:lnSpc>
                <a:spcPct val="100000"/>
              </a:lnSpc>
              <a:spcBef>
                <a:spcPts val="0"/>
              </a:spcBef>
              <a:spcAft>
                <a:spcPts val="0"/>
              </a:spcAft>
              <a:buSzPts val="1400"/>
              <a:buNone/>
            </a:pPr>
            <a:endParaRPr u="none">
              <a:solidFill>
                <a:srgbClr val="FF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“Your task will be to finish your sentence, quiet your voice and ____________________________.”</a:t>
            </a:r>
            <a:endParaRPr/>
          </a:p>
          <a:p>
            <a:pPr marL="0" lvl="0" indent="0" algn="l" rtl="0">
              <a:lnSpc>
                <a:spcPct val="100000"/>
              </a:lnSpc>
              <a:spcBef>
                <a:spcPts val="0"/>
              </a:spcBef>
              <a:spcAft>
                <a:spcPts val="0"/>
              </a:spcAft>
              <a:buSzPts val="1400"/>
              <a:buNone/>
            </a:pPr>
            <a:r>
              <a:rPr lang="en-US">
                <a:latin typeface="Arial"/>
                <a:ea typeface="Arial"/>
                <a:cs typeface="Arial"/>
                <a:sym typeface="Arial"/>
              </a:rPr>
              <a:t>							(</a:t>
            </a:r>
            <a:r>
              <a:rPr lang="en-US" b="1">
                <a:latin typeface="Arial"/>
                <a:ea typeface="Arial"/>
                <a:cs typeface="Arial"/>
                <a:sym typeface="Arial"/>
              </a:rPr>
              <a:t>Insert what you want participants to do</a:t>
            </a:r>
            <a:r>
              <a:rPr lang="en-US">
                <a:latin typeface="Arial"/>
                <a:ea typeface="Arial"/>
                <a:cs typeface="Arial"/>
                <a:sym typeface="Arial"/>
              </a:rPr>
              <a:t>.)</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96" name="Google Shape;9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4257118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Trainer Notes: </a:t>
            </a:r>
          </a:p>
          <a:p>
            <a:pPr marL="0" lvl="0" indent="0" algn="l" rtl="0">
              <a:lnSpc>
                <a:spcPct val="100000"/>
              </a:lnSpc>
              <a:spcBef>
                <a:spcPts val="0"/>
              </a:spcBef>
              <a:spcAft>
                <a:spcPts val="0"/>
              </a:spcAft>
              <a:buSzPts val="1400"/>
              <a:buNone/>
            </a:pPr>
            <a:r>
              <a:rPr lang="en-US" b="1" dirty="0"/>
              <a:t>To Know/To Say:</a:t>
            </a:r>
            <a:endParaRPr lang="en-US" dirty="0"/>
          </a:p>
          <a:p>
            <a:pPr marL="0" lvl="0" indent="0" algn="l" rtl="0">
              <a:lnSpc>
                <a:spcPct val="100000"/>
              </a:lnSpc>
              <a:spcBef>
                <a:spcPts val="0"/>
              </a:spcBef>
              <a:spcAft>
                <a:spcPts val="0"/>
              </a:spcAft>
              <a:buSzPts val="1400"/>
              <a:buNone/>
            </a:pPr>
            <a:r>
              <a:rPr lang="en-US" dirty="0"/>
              <a:t>During this lesson, you learned about Science of Behavior principles, specifically the 3-term ABC contingency model. Additional information can be found in </a:t>
            </a:r>
            <a:r>
              <a:rPr lang="en-US" u="sng" dirty="0">
                <a:solidFill>
                  <a:schemeClr val="hlink"/>
                </a:solidFill>
                <a:hlinkClick r:id="rId3"/>
              </a:rPr>
              <a:t>the MO SW-PBS Handbook</a:t>
            </a:r>
            <a:r>
              <a:rPr lang="en-US" dirty="0"/>
              <a:t>.</a:t>
            </a:r>
          </a:p>
          <a:p>
            <a:pPr marL="0" lvl="0" indent="0" algn="l" rtl="0">
              <a:lnSpc>
                <a:spcPct val="100000"/>
              </a:lnSpc>
              <a:spcBef>
                <a:spcPts val="0"/>
              </a:spcBef>
              <a:spcAft>
                <a:spcPts val="0"/>
              </a:spcAft>
              <a:buSzPts val="1400"/>
              <a:buNone/>
            </a:pPr>
            <a:r>
              <a:rPr lang="en-US" dirty="0"/>
              <a:t>While this information is important, it is only one piece of the larger process in trying to understand and change behavior. As you will learn in the following lessons, the ABC model can help us identify the ‘why’ behind the behavior. </a:t>
            </a:r>
          </a:p>
          <a:p>
            <a:pPr marL="0" lvl="0" indent="0" algn="l" rtl="0">
              <a:lnSpc>
                <a:spcPct val="100000"/>
              </a:lnSpc>
              <a:spcBef>
                <a:spcPts val="0"/>
              </a:spcBef>
              <a:spcAft>
                <a:spcPts val="0"/>
              </a:spcAft>
              <a:buSzPts val="1400"/>
              <a:buNone/>
            </a:pPr>
            <a:r>
              <a:rPr lang="en-US" dirty="0"/>
              <a:t>As you leave this lesson, challenge yourself to begin regularly applying this content to your professional practice. </a:t>
            </a:r>
            <a:br>
              <a:rPr lang="en-US" dirty="0"/>
            </a:br>
            <a:endParaRPr lang="en-US" dirty="0"/>
          </a:p>
          <a:p>
            <a:pPr marL="0" lvl="0" indent="0" algn="l" rtl="0">
              <a:lnSpc>
                <a:spcPct val="100000"/>
              </a:lnSpc>
              <a:spcBef>
                <a:spcPts val="0"/>
              </a:spcBef>
              <a:spcAft>
                <a:spcPts val="0"/>
              </a:spcAft>
              <a:buSzPts val="1400"/>
              <a:buNone/>
            </a:pPr>
            <a:endParaRPr dirty="0"/>
          </a:p>
        </p:txBody>
      </p:sp>
      <p:sp>
        <p:nvSpPr>
          <p:cNvPr id="223" name="Google Shape;22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Trainer Notes:</a:t>
            </a:r>
            <a:r>
              <a:rPr lang="en-US" b="0" dirty="0"/>
              <a:t>  </a:t>
            </a:r>
            <a:endParaRPr dirty="0"/>
          </a:p>
          <a:p>
            <a:pPr marL="0" lvl="0" indent="0" algn="l" rtl="0">
              <a:lnSpc>
                <a:spcPct val="100000"/>
              </a:lnSpc>
              <a:spcBef>
                <a:spcPts val="0"/>
              </a:spcBef>
              <a:spcAft>
                <a:spcPts val="0"/>
              </a:spcAft>
              <a:buSzPts val="1400"/>
              <a:buNone/>
            </a:pPr>
            <a:r>
              <a:rPr lang="en-US" b="1" dirty="0"/>
              <a:t>To Know/To Say:</a:t>
            </a:r>
            <a:r>
              <a:rPr lang="en-US" b="0" dirty="0"/>
              <a:t> Here are the references that were used to inform this lesson</a:t>
            </a:r>
            <a:endParaRPr b="0" dirty="0"/>
          </a:p>
          <a:p>
            <a:pPr marL="0" lvl="0" indent="0" algn="l" rtl="0">
              <a:lnSpc>
                <a:spcPct val="100000"/>
              </a:lnSpc>
              <a:spcBef>
                <a:spcPts val="0"/>
              </a:spcBef>
              <a:spcAft>
                <a:spcPts val="0"/>
              </a:spcAft>
              <a:buSzPts val="1400"/>
              <a:buNone/>
            </a:pPr>
            <a:endParaRPr dirty="0"/>
          </a:p>
          <a:p>
            <a:pPr marL="0" lvl="0" indent="0" algn="l" rtl="0">
              <a:lnSpc>
                <a:spcPct val="90000"/>
              </a:lnSpc>
              <a:spcBef>
                <a:spcPts val="0"/>
              </a:spcBef>
              <a:spcAft>
                <a:spcPts val="0"/>
              </a:spcAft>
              <a:buClr>
                <a:schemeClr val="dk1"/>
              </a:buClr>
              <a:buSzPts val="1600"/>
              <a:buFont typeface="Arial"/>
              <a:buNone/>
            </a:pPr>
            <a:r>
              <a:rPr lang="en-US" sz="1600" dirty="0"/>
              <a:t>Alberto, P. A., &amp; Troutman, A. C. (2012). </a:t>
            </a:r>
            <a:r>
              <a:rPr lang="en-US" sz="1600" i="1" dirty="0"/>
              <a:t>Applied behavior analysis for teachers</a:t>
            </a:r>
            <a:r>
              <a:rPr lang="en-US" sz="1600" dirty="0"/>
              <a:t> (9th ed.). Upper Saddle River, NJ: Pearson.</a:t>
            </a:r>
            <a:endParaRPr sz="2800" dirty="0"/>
          </a:p>
          <a:p>
            <a:pPr marL="0" lvl="0" indent="0" algn="l" rtl="0">
              <a:lnSpc>
                <a:spcPct val="90000"/>
              </a:lnSpc>
              <a:spcBef>
                <a:spcPts val="1000"/>
              </a:spcBef>
              <a:spcAft>
                <a:spcPts val="0"/>
              </a:spcAft>
              <a:buClr>
                <a:schemeClr val="dk1"/>
              </a:buClr>
              <a:buSzPts val="1600"/>
              <a:buFont typeface="Arial"/>
              <a:buNone/>
            </a:pPr>
            <a:endParaRPr sz="1600" dirty="0"/>
          </a:p>
          <a:p>
            <a:pPr marL="0" lvl="0" indent="0" algn="l" rtl="0">
              <a:lnSpc>
                <a:spcPct val="90000"/>
              </a:lnSpc>
              <a:spcBef>
                <a:spcPts val="1000"/>
              </a:spcBef>
              <a:spcAft>
                <a:spcPts val="0"/>
              </a:spcAft>
              <a:buClr>
                <a:schemeClr val="dk1"/>
              </a:buClr>
              <a:buSzPts val="1600"/>
              <a:buFont typeface="Arial"/>
              <a:buNone/>
            </a:pPr>
            <a:r>
              <a:rPr lang="en-US" sz="1600" dirty="0"/>
              <a:t>Baer, D., Wolf, M., &amp; Risley, R. (1968). Some current dimensions of applied behavior analysis. </a:t>
            </a:r>
            <a:r>
              <a:rPr lang="en-US" sz="1600" i="1" dirty="0"/>
              <a:t>Journal of Applied Behavior Analysis</a:t>
            </a:r>
            <a:r>
              <a:rPr lang="en-US" sz="1600" dirty="0"/>
              <a:t>, </a:t>
            </a:r>
            <a:r>
              <a:rPr lang="en-US" sz="1600" i="1" dirty="0"/>
              <a:t>1</a:t>
            </a:r>
            <a:r>
              <a:rPr lang="en-US" sz="1600" dirty="0"/>
              <a:t>(1), 91–97. </a:t>
            </a:r>
            <a:r>
              <a:rPr lang="en-US" sz="1600" u="sng" dirty="0">
                <a:solidFill>
                  <a:schemeClr val="hlink"/>
                </a:solidFill>
                <a:hlinkClick r:id="rId3"/>
              </a:rPr>
              <a:t>https://doi.org/10.1901/jaba.1968.1-91</a:t>
            </a:r>
            <a:r>
              <a:rPr lang="en-US" sz="1600" dirty="0"/>
              <a:t> </a:t>
            </a:r>
            <a:endParaRPr sz="2800" dirty="0"/>
          </a:p>
          <a:p>
            <a:pPr marL="0" lvl="0" indent="0" algn="l" rtl="0">
              <a:lnSpc>
                <a:spcPct val="90000"/>
              </a:lnSpc>
              <a:spcBef>
                <a:spcPts val="1000"/>
              </a:spcBef>
              <a:spcAft>
                <a:spcPts val="0"/>
              </a:spcAft>
              <a:buClr>
                <a:schemeClr val="dk1"/>
              </a:buClr>
              <a:buSzPts val="1600"/>
              <a:buFont typeface="Arial"/>
              <a:buNone/>
            </a:pPr>
            <a:endParaRPr sz="1600" dirty="0"/>
          </a:p>
          <a:p>
            <a:pPr marL="0" lvl="0" indent="0" algn="l" rtl="0">
              <a:lnSpc>
                <a:spcPct val="90000"/>
              </a:lnSpc>
              <a:spcBef>
                <a:spcPts val="1000"/>
              </a:spcBef>
              <a:spcAft>
                <a:spcPts val="0"/>
              </a:spcAft>
              <a:buClr>
                <a:schemeClr val="dk1"/>
              </a:buClr>
              <a:buSzPts val="1600"/>
              <a:buFont typeface="Arial"/>
              <a:buNone/>
            </a:pPr>
            <a:r>
              <a:rPr lang="en-US" sz="1600" dirty="0"/>
              <a:t>The IRIS Center. (2009). </a:t>
            </a:r>
            <a:r>
              <a:rPr lang="en-US" sz="1600" i="1" dirty="0"/>
              <a:t>Functional behavioral assessment: Identifying the reasons for problem behavior and developing a behavior plan. </a:t>
            </a:r>
            <a:r>
              <a:rPr lang="en-US" sz="1600" dirty="0"/>
              <a:t>Retrieved from </a:t>
            </a:r>
            <a:r>
              <a:rPr lang="en-US" sz="1600" u="sng" dirty="0">
                <a:solidFill>
                  <a:schemeClr val="hlink"/>
                </a:solidFill>
                <a:hlinkClick r:id="rId4"/>
              </a:rPr>
              <a:t>https://iris.peabody.vanderbilt.edu/module/fba/#content</a:t>
            </a:r>
            <a:r>
              <a:rPr lang="en-US" sz="1600" dirty="0"/>
              <a:t> </a:t>
            </a:r>
            <a:endParaRPr sz="2800" dirty="0"/>
          </a:p>
          <a:p>
            <a:pPr marL="0" lvl="0" indent="0" algn="l" rtl="0">
              <a:lnSpc>
                <a:spcPct val="90000"/>
              </a:lnSpc>
              <a:spcBef>
                <a:spcPts val="1000"/>
              </a:spcBef>
              <a:spcAft>
                <a:spcPts val="0"/>
              </a:spcAft>
              <a:buClr>
                <a:schemeClr val="dk1"/>
              </a:buClr>
              <a:buSzPts val="1600"/>
              <a:buFont typeface="Arial"/>
              <a:buNone/>
            </a:pPr>
            <a:endParaRPr sz="1600" dirty="0"/>
          </a:p>
          <a:p>
            <a:pPr marL="0" lvl="0" indent="0" algn="l" rtl="0">
              <a:lnSpc>
                <a:spcPct val="90000"/>
              </a:lnSpc>
              <a:spcBef>
                <a:spcPts val="1000"/>
              </a:spcBef>
              <a:spcAft>
                <a:spcPts val="0"/>
              </a:spcAft>
              <a:buClr>
                <a:schemeClr val="dk1"/>
              </a:buClr>
              <a:buSzPts val="1600"/>
              <a:buFont typeface="Arial"/>
              <a:buNone/>
            </a:pPr>
            <a:r>
              <a:rPr lang="en-US" sz="1600" dirty="0"/>
              <a:t>Sulzer-</a:t>
            </a:r>
            <a:r>
              <a:rPr lang="en-US" sz="1600" dirty="0" err="1"/>
              <a:t>Azaroff</a:t>
            </a:r>
            <a:r>
              <a:rPr lang="en-US" sz="1600" dirty="0"/>
              <a:t>, B., &amp; Mayer, G. R. (1991). </a:t>
            </a:r>
            <a:r>
              <a:rPr lang="en-US" sz="1600" i="1" dirty="0"/>
              <a:t>Behavior analysis for lasting change. </a:t>
            </a:r>
            <a:r>
              <a:rPr lang="en-US" sz="1600" dirty="0"/>
              <a:t>Fort Worth, TX: Holt, Rinehart, &amp; Winston.</a:t>
            </a:r>
            <a:endParaRPr dirty="0"/>
          </a:p>
        </p:txBody>
      </p:sp>
      <p:sp>
        <p:nvSpPr>
          <p:cNvPr id="231" name="Google Shape;231;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Trainer Notes: </a:t>
            </a:r>
          </a:p>
          <a:p>
            <a:pPr marL="0" lvl="0" indent="0" algn="l" rtl="0">
              <a:lnSpc>
                <a:spcPct val="100000"/>
              </a:lnSpc>
              <a:spcBef>
                <a:spcPts val="0"/>
              </a:spcBef>
              <a:spcAft>
                <a:spcPts val="0"/>
              </a:spcAft>
              <a:buSzPts val="1400"/>
              <a:buNone/>
            </a:pPr>
            <a:r>
              <a:rPr lang="en-US" b="1" dirty="0"/>
              <a:t>To Know/To Say: </a:t>
            </a:r>
            <a:r>
              <a:rPr lang="en-US" b="0" dirty="0"/>
              <a:t>Here is our contact and social media information you can use if you need additional information or support</a:t>
            </a:r>
            <a:endParaRPr lang="en-US" dirty="0"/>
          </a:p>
          <a:p>
            <a:pPr marL="0" lvl="0" indent="0" algn="l" rtl="0">
              <a:lnSpc>
                <a:spcPct val="100000"/>
              </a:lnSpc>
              <a:spcBef>
                <a:spcPts val="0"/>
              </a:spcBef>
              <a:spcAft>
                <a:spcPts val="0"/>
              </a:spcAft>
              <a:buSzPts val="1400"/>
              <a:buNone/>
            </a:pPr>
            <a:endParaRPr dirty="0"/>
          </a:p>
        </p:txBody>
      </p:sp>
      <p:sp>
        <p:nvSpPr>
          <p:cNvPr id="238" name="Google Shape;238;p1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 </a:t>
            </a:r>
            <a:r>
              <a:rPr lang="en-US" b="0"/>
              <a:t>Hide or delete this slide if presenting the entire PLM; </a:t>
            </a:r>
            <a:r>
              <a:rPr lang="en-US"/>
              <a:t>Select an introductions activity. </a:t>
            </a:r>
            <a:endParaRPr b="1"/>
          </a:p>
          <a:p>
            <a:pPr marL="0" marR="0" lvl="0" indent="0" algn="l" rtl="0">
              <a:lnSpc>
                <a:spcPct val="100000"/>
              </a:lnSpc>
              <a:spcBef>
                <a:spcPts val="0"/>
              </a:spcBef>
              <a:spcAft>
                <a:spcPts val="0"/>
              </a:spcAft>
              <a:buClr>
                <a:schemeClr val="dk1"/>
              </a:buClr>
              <a:buSzPts val="1200"/>
              <a:buFont typeface="Calibri"/>
              <a:buNone/>
            </a:pPr>
            <a:r>
              <a:rPr lang="en-US" b="1"/>
              <a:t>To Know/To Say</a:t>
            </a:r>
            <a:r>
              <a:rPr lang="en-US" b="0"/>
              <a:t>:</a:t>
            </a:r>
            <a:endParaRPr/>
          </a:p>
        </p:txBody>
      </p:sp>
      <p:sp>
        <p:nvSpPr>
          <p:cNvPr id="103" name="Google Shape;10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3968042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6f9a9b4d1b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g26f9a9b4d1b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t>Trainer Notes: </a:t>
            </a:r>
            <a:endParaRPr lang="en-US" dirty="0"/>
          </a:p>
          <a:p>
            <a:pPr marL="0" lvl="0" indent="0" algn="l" rtl="0">
              <a:lnSpc>
                <a:spcPct val="100000"/>
              </a:lnSpc>
              <a:spcBef>
                <a:spcPts val="0"/>
              </a:spcBef>
              <a:spcAft>
                <a:spcPts val="0"/>
              </a:spcAft>
              <a:buSzPts val="1400"/>
              <a:buNone/>
            </a:pPr>
            <a:r>
              <a:rPr lang="en-US" b="1" dirty="0"/>
              <a:t>To Know/To Say: </a:t>
            </a:r>
            <a:r>
              <a:rPr lang="en-US" b="0" dirty="0"/>
              <a:t>These are the handouts that we will be referencing during this lesson</a:t>
            </a:r>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9: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t>Trainer Notes:</a:t>
            </a:r>
            <a:r>
              <a:rPr lang="en-US" b="0" dirty="0"/>
              <a:t>  </a:t>
            </a:r>
            <a:endParaRPr dirty="0"/>
          </a:p>
          <a:p>
            <a:pPr marL="0" lvl="0" indent="0" algn="l" rtl="0">
              <a:lnSpc>
                <a:spcPct val="100000"/>
              </a:lnSpc>
              <a:spcBef>
                <a:spcPts val="0"/>
              </a:spcBef>
              <a:spcAft>
                <a:spcPts val="0"/>
              </a:spcAft>
              <a:buSzPts val="1400"/>
              <a:buNone/>
            </a:pPr>
            <a:r>
              <a:rPr lang="en-US" b="1" dirty="0"/>
              <a:t>To Know/To Say:</a:t>
            </a:r>
            <a:r>
              <a:rPr lang="en-US" b="0" dirty="0"/>
              <a:t> This lesson is the first in a four-part series that examines </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The ABCs of behavior</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The function of behavior</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Motivation and self-regulation</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And how the science of behavior can support students in moving toward more self-regulated behavior</a:t>
            </a:r>
            <a:endParaRPr dirty="0"/>
          </a:p>
        </p:txBody>
      </p:sp>
      <p:sp>
        <p:nvSpPr>
          <p:cNvPr id="165" name="Google Shape;165;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6f9a9b4d1b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g26f9a9b4d1b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t>Trainer Notes: </a:t>
            </a:r>
            <a:endParaRPr lang="en-US" dirty="0"/>
          </a:p>
          <a:p>
            <a:pPr marL="0" lvl="0" indent="0" algn="l" rtl="0">
              <a:lnSpc>
                <a:spcPct val="100000"/>
              </a:lnSpc>
              <a:spcBef>
                <a:spcPts val="0"/>
              </a:spcBef>
              <a:spcAft>
                <a:spcPts val="0"/>
              </a:spcAft>
              <a:buSzPts val="1400"/>
              <a:buNone/>
            </a:pPr>
            <a:r>
              <a:rPr lang="en-US" b="1" dirty="0"/>
              <a:t>To Know/To Say:</a:t>
            </a:r>
            <a:endParaRPr lang="en-US" dirty="0"/>
          </a:p>
          <a:p>
            <a:pPr marL="0" lvl="0" indent="0" algn="l" rtl="0">
              <a:lnSpc>
                <a:spcPct val="110000"/>
              </a:lnSpc>
              <a:spcBef>
                <a:spcPts val="451"/>
              </a:spcBef>
              <a:spcAft>
                <a:spcPts val="0"/>
              </a:spcAft>
              <a:buSzPts val="2800"/>
              <a:buNone/>
            </a:pPr>
            <a:r>
              <a:rPr lang="en-US" dirty="0"/>
              <a:t>Outcomes for this lesson include: </a:t>
            </a:r>
          </a:p>
          <a:p>
            <a:pPr marL="228600" lvl="0" indent="-228600" algn="l" rtl="0">
              <a:lnSpc>
                <a:spcPct val="110000"/>
              </a:lnSpc>
              <a:spcBef>
                <a:spcPts val="451"/>
              </a:spcBef>
              <a:spcAft>
                <a:spcPts val="0"/>
              </a:spcAft>
              <a:buSzPts val="2800"/>
              <a:buChar char="•"/>
            </a:pPr>
            <a:r>
              <a:rPr lang="en-US" dirty="0">
                <a:solidFill>
                  <a:schemeClr val="dk1"/>
                </a:solidFill>
              </a:rPr>
              <a:t>understand that behavior is predictable. </a:t>
            </a:r>
          </a:p>
          <a:p>
            <a:pPr marL="0" lvl="0" indent="0" algn="l" rtl="0">
              <a:lnSpc>
                <a:spcPct val="110000"/>
              </a:lnSpc>
              <a:spcBef>
                <a:spcPts val="451"/>
              </a:spcBef>
              <a:spcAft>
                <a:spcPts val="0"/>
              </a:spcAft>
              <a:buSzPts val="2800"/>
              <a:buNone/>
            </a:pPr>
            <a:endParaRPr lang="en-US" dirty="0">
              <a:solidFill>
                <a:srgbClr val="008000"/>
              </a:solidFill>
            </a:endParaRPr>
          </a:p>
          <a:p>
            <a:pPr marL="228600" lvl="0" indent="-228600" algn="l" rtl="0">
              <a:lnSpc>
                <a:spcPct val="110000"/>
              </a:lnSpc>
              <a:spcBef>
                <a:spcPts val="451"/>
              </a:spcBef>
              <a:spcAft>
                <a:spcPts val="0"/>
              </a:spcAft>
              <a:buSzPts val="2800"/>
              <a:buChar char="•"/>
            </a:pPr>
            <a:r>
              <a:rPr lang="en-US" dirty="0">
                <a:solidFill>
                  <a:schemeClr val="dk1"/>
                </a:solidFill>
              </a:rPr>
              <a:t>identify antecedent(s), behavior(s), and consequence(s) from scenarios. </a:t>
            </a:r>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1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t>Trainer Notes:</a:t>
            </a:r>
            <a:r>
              <a:rPr lang="en-US" b="0" dirty="0"/>
              <a:t>  </a:t>
            </a:r>
            <a:endParaRPr dirty="0"/>
          </a:p>
          <a:p>
            <a:pPr marL="0" lvl="0" indent="0" algn="l" rtl="0">
              <a:lnSpc>
                <a:spcPct val="100000"/>
              </a:lnSpc>
              <a:spcBef>
                <a:spcPts val="0"/>
              </a:spcBef>
              <a:spcAft>
                <a:spcPts val="0"/>
              </a:spcAft>
              <a:buSzPts val="1400"/>
              <a:buNone/>
            </a:pPr>
            <a:r>
              <a:rPr lang="en-US" b="1" dirty="0"/>
              <a:t>To Know/To Say:</a:t>
            </a:r>
            <a:r>
              <a:rPr lang="en-US" b="0" dirty="0"/>
              <a:t> </a:t>
            </a:r>
          </a:p>
          <a:p>
            <a:pPr marL="0" lvl="0" indent="0" algn="l" rtl="0">
              <a:lnSpc>
                <a:spcPct val="90000"/>
              </a:lnSpc>
              <a:spcBef>
                <a:spcPts val="1000"/>
              </a:spcBef>
              <a:spcAft>
                <a:spcPts val="0"/>
              </a:spcAft>
              <a:buSzPts val="2800"/>
              <a:buNone/>
            </a:pPr>
            <a:r>
              <a:rPr lang="en-US" dirty="0"/>
              <a:t>As we go through the lesson, think about how you would answer the following questions:</a:t>
            </a:r>
          </a:p>
          <a:p>
            <a:pPr marL="0" lvl="0" indent="0" algn="l" rtl="0">
              <a:lnSpc>
                <a:spcPct val="90000"/>
              </a:lnSpc>
              <a:spcBef>
                <a:spcPts val="1000"/>
              </a:spcBef>
              <a:spcAft>
                <a:spcPts val="0"/>
              </a:spcAft>
              <a:buSzPts val="2800"/>
              <a:buNone/>
            </a:pPr>
            <a:endParaRPr lang="en-US" dirty="0"/>
          </a:p>
          <a:p>
            <a:pPr marL="0" lvl="0" indent="0" algn="l" rtl="0">
              <a:lnSpc>
                <a:spcPct val="90000"/>
              </a:lnSpc>
              <a:spcBef>
                <a:spcPts val="1000"/>
              </a:spcBef>
              <a:spcAft>
                <a:spcPts val="0"/>
              </a:spcAft>
              <a:buSzPts val="2800"/>
              <a:buNone/>
            </a:pPr>
            <a:r>
              <a:rPr lang="en-US" dirty="0"/>
              <a:t>Why do people do the things they do? </a:t>
            </a:r>
          </a:p>
          <a:p>
            <a:pPr marL="0" lvl="0" indent="0" algn="l" rtl="0">
              <a:lnSpc>
                <a:spcPct val="90000"/>
              </a:lnSpc>
              <a:spcBef>
                <a:spcPts val="1000"/>
              </a:spcBef>
              <a:spcAft>
                <a:spcPts val="0"/>
              </a:spcAft>
              <a:buSzPts val="2800"/>
              <a:buNone/>
            </a:pPr>
            <a:endParaRPr lang="en-US" dirty="0"/>
          </a:p>
          <a:p>
            <a:pPr marL="0" lvl="0" indent="0" algn="l" rtl="0">
              <a:lnSpc>
                <a:spcPct val="90000"/>
              </a:lnSpc>
              <a:spcBef>
                <a:spcPts val="1000"/>
              </a:spcBef>
              <a:spcAft>
                <a:spcPts val="0"/>
              </a:spcAft>
              <a:buSzPts val="2800"/>
              <a:buNone/>
            </a:pPr>
            <a:r>
              <a:rPr lang="en-US" dirty="0"/>
              <a:t>How would understanding the A-B-C’s of student behavior in the classroom help educators be more effective? </a:t>
            </a:r>
          </a:p>
          <a:p>
            <a:pPr marL="0" lvl="0" indent="0" algn="l" rtl="0">
              <a:lnSpc>
                <a:spcPct val="100000"/>
              </a:lnSpc>
              <a:spcBef>
                <a:spcPts val="0"/>
              </a:spcBef>
              <a:spcAft>
                <a:spcPts val="0"/>
              </a:spcAft>
              <a:buSzPts val="1400"/>
              <a:buNone/>
            </a:pPr>
            <a:endParaRPr dirty="0"/>
          </a:p>
        </p:txBody>
      </p:sp>
      <p:sp>
        <p:nvSpPr>
          <p:cNvPr id="197" name="Google Shape;197;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t>Trainer Notes: </a:t>
            </a:r>
            <a:endParaRPr lang="en-US" dirty="0"/>
          </a:p>
          <a:p>
            <a:pPr marL="0" lvl="0" indent="0" algn="l" rtl="0">
              <a:lnSpc>
                <a:spcPct val="100000"/>
              </a:lnSpc>
              <a:spcBef>
                <a:spcPts val="0"/>
              </a:spcBef>
              <a:spcAft>
                <a:spcPts val="0"/>
              </a:spcAft>
              <a:buSzPts val="1400"/>
              <a:buNone/>
            </a:pPr>
            <a:r>
              <a:rPr lang="en-US" b="1" dirty="0"/>
              <a:t>To Know/To Say:</a:t>
            </a:r>
            <a:endParaRPr lang="en-US" dirty="0"/>
          </a:p>
          <a:p>
            <a:r>
              <a:rPr lang="en-US" sz="1200" dirty="0"/>
              <a:t>Why do people behave the way they do? Usually, it is because they have learned over time that behaving in certain ways under certain conditions often result in the satisfaction of legitimate needs. </a:t>
            </a:r>
          </a:p>
          <a:p>
            <a:endParaRPr lang="en-US" sz="1200" dirty="0"/>
          </a:p>
          <a:p>
            <a:r>
              <a:rPr lang="en-US" sz="1200" dirty="0"/>
              <a:t>The behavior or class of behaviors may be contextually appropriate or contextually inappropriate. </a:t>
            </a:r>
          </a:p>
          <a:p>
            <a:endParaRPr lang="en-US" sz="1200" dirty="0"/>
          </a:p>
          <a:p>
            <a:r>
              <a:rPr lang="en-US" sz="1200" dirty="0"/>
              <a:t>By understanding the relationship between student behaviors, the conditions in which they occur, and the need that the behavior is communicating, we can identify and implement modifications to the learning environment that support expectation following behavior and reduce unexpected behavior. We call this understanding and manipulation of the relationship between environmental conditions, behavior, and the need that the student is trying to satisfy the Science of Behavior. </a:t>
            </a:r>
          </a:p>
          <a:p>
            <a:endParaRPr lang="en-US" sz="1200" dirty="0"/>
          </a:p>
          <a:p>
            <a:r>
              <a:rPr lang="en-US" sz="1200" dirty="0"/>
              <a:t>The Science of Behavior serves as the foundation of Schoolwide Positive Behavior Support, informing everything from the Effective Teaching and Learning Practices implemented in the classroom at Tier 1, to the individualized behavior intervention plans provided to students needing more intensive supports at Tier 3.</a:t>
            </a:r>
          </a:p>
          <a:p>
            <a:endParaRPr lang="en-US" sz="1200" dirty="0"/>
          </a:p>
          <a:p>
            <a:r>
              <a:rPr lang="en-US" sz="1200" dirty="0"/>
              <a:t>As Tim Lewis has said, we cannot make students learn or behave; however, we </a:t>
            </a:r>
            <a:r>
              <a:rPr lang="en-US" sz="1200" i="1" dirty="0"/>
              <a:t>can</a:t>
            </a:r>
            <a:r>
              <a:rPr lang="en-US" sz="1200" i="0" dirty="0"/>
              <a:t> create environments that increase the </a:t>
            </a:r>
            <a:r>
              <a:rPr lang="en-US" sz="1200" i="1" dirty="0"/>
              <a:t>likelihood</a:t>
            </a:r>
            <a:r>
              <a:rPr lang="en-US" sz="1200" i="0" dirty="0"/>
              <a:t> that students will learn and behave</a:t>
            </a:r>
            <a:endParaRPr lang="en-US" sz="1200" dirty="0"/>
          </a:p>
        </p:txBody>
      </p:sp>
      <p:sp>
        <p:nvSpPr>
          <p:cNvPr id="184" name="Google Shape;18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16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6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0000"/>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16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6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6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6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1982788" y="536575"/>
            <a:ext cx="6710362" cy="9382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7" name="Google Shape;37;p8" descr="Macintosh HD:Users:wellspl:Desktop:6-Free-Teamwork-Clipart-Illustration-Showing-Diversity.jpg"/>
          <p:cNvPicPr preferRelativeResize="0"/>
          <p:nvPr/>
        </p:nvPicPr>
        <p:blipFill rotWithShape="1">
          <a:blip r:embed="rId2">
            <a:alphaModFix/>
          </a:blip>
          <a:srcRect r="25555"/>
          <a:stretch/>
        </p:blipFill>
        <p:spPr>
          <a:xfrm>
            <a:off x="552450" y="587375"/>
            <a:ext cx="1371600" cy="771525"/>
          </a:xfrm>
          <a:prstGeom prst="rect">
            <a:avLst/>
          </a:prstGeom>
          <a:noFill/>
          <a:ln>
            <a:noFill/>
          </a:ln>
        </p:spPr>
      </p:pic>
      <p:sp>
        <p:nvSpPr>
          <p:cNvPr id="38" name="Google Shape;38;p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0000"/>
              </a:buClr>
              <a:buSzPts val="2800"/>
              <a:buFont typeface="Arial"/>
              <a:buNone/>
              <a:defRPr>
                <a:solidFill>
                  <a:srgbClr val="009E47"/>
                </a:solidFill>
              </a:defRPr>
            </a:lvl1pPr>
            <a:lvl2pPr marL="914400" lvl="1" indent="-381000" algn="l">
              <a:lnSpc>
                <a:spcPct val="90000"/>
              </a:lnSpc>
              <a:spcBef>
                <a:spcPts val="500"/>
              </a:spcBef>
              <a:spcAft>
                <a:spcPts val="0"/>
              </a:spcAft>
              <a:buClr>
                <a:srgbClr val="FF0000"/>
              </a:buClr>
              <a:buSzPts val="2400"/>
              <a:buFont typeface="Arial"/>
              <a:buChar char="•"/>
              <a:defRPr i="1"/>
            </a:lvl2pPr>
            <a:lvl3pPr marL="1371600" lvl="2" indent="-355600" algn="l">
              <a:lnSpc>
                <a:spcPct val="90000"/>
              </a:lnSpc>
              <a:spcBef>
                <a:spcPts val="500"/>
              </a:spcBef>
              <a:spcAft>
                <a:spcPts val="0"/>
              </a:spcAft>
              <a:buClr>
                <a:srgbClr val="FF0000"/>
              </a:buClr>
              <a:buSzPts val="2000"/>
              <a:buFont typeface="Arial"/>
              <a:buChar char="•"/>
              <a:defRPr i="1"/>
            </a:lvl3pPr>
            <a:lvl4pPr marL="1828800" lvl="3" indent="-342900" algn="l">
              <a:lnSpc>
                <a:spcPct val="90000"/>
              </a:lnSpc>
              <a:spcBef>
                <a:spcPts val="500"/>
              </a:spcBef>
              <a:spcAft>
                <a:spcPts val="0"/>
              </a:spcAft>
              <a:buClr>
                <a:srgbClr val="FF0000"/>
              </a:buClr>
              <a:buSzPts val="1800"/>
              <a:buFont typeface="Arial"/>
              <a:buChar char="•"/>
              <a:defRPr i="1"/>
            </a:lvl4pPr>
            <a:lvl5pPr marL="2286000" lvl="4" indent="-342900" algn="l">
              <a:lnSpc>
                <a:spcPct val="90000"/>
              </a:lnSpc>
              <a:spcBef>
                <a:spcPts val="500"/>
              </a:spcBef>
              <a:spcAft>
                <a:spcPts val="0"/>
              </a:spcAft>
              <a:buClr>
                <a:srgbClr val="FF0000"/>
              </a:buClr>
              <a:buSzPts val="1800"/>
              <a:buFont typeface="Arial"/>
              <a:buChar char="•"/>
              <a:defRPr i="1"/>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39" name="Google Shape;39;p8"/>
          <p:cNvGrpSpPr/>
          <p:nvPr/>
        </p:nvGrpSpPr>
        <p:grpSpPr>
          <a:xfrm>
            <a:off x="12700" y="6211407"/>
            <a:ext cx="9144378" cy="659292"/>
            <a:chOff x="12700" y="6211407"/>
            <a:chExt cx="9144378" cy="659292"/>
          </a:xfrm>
        </p:grpSpPr>
        <p:sp>
          <p:nvSpPr>
            <p:cNvPr id="40" name="Google Shape;40;p8"/>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 name="Google Shape;41;p8"/>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 name="Google Shape;42;p8"/>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 name="Google Shape;43;p8"/>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16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6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6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63"/>
        <p:cNvGrpSpPr/>
        <p:nvPr/>
      </p:nvGrpSpPr>
      <p:grpSpPr>
        <a:xfrm>
          <a:off x="0" y="0"/>
          <a:ext cx="0" cy="0"/>
          <a:chOff x="0" y="0"/>
          <a:chExt cx="0" cy="0"/>
        </a:xfrm>
      </p:grpSpPr>
      <p:sp>
        <p:nvSpPr>
          <p:cNvPr id="64" name="Google Shape;64;p16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6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0000"/>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5151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0"/>
        <p:cNvGrpSpPr/>
        <p:nvPr/>
      </p:nvGrpSpPr>
      <p:grpSpPr>
        <a:xfrm>
          <a:off x="0" y="0"/>
          <a:ext cx="0" cy="0"/>
          <a:chOff x="0" y="0"/>
          <a:chExt cx="0" cy="0"/>
        </a:xfrm>
      </p:grpSpPr>
      <p:sp>
        <p:nvSpPr>
          <p:cNvPr id="21" name="Google Shape;21;p161"/>
          <p:cNvSpPr txBox="1">
            <a:spLocks noGrp="1"/>
          </p:cNvSpPr>
          <p:nvPr>
            <p:ph type="ctrTitle"/>
          </p:nvPr>
        </p:nvSpPr>
        <p:spPr>
          <a:xfrm>
            <a:off x="685800" y="720612"/>
            <a:ext cx="7772400" cy="901359"/>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800"/>
              <a:buFont typeface="Calibri"/>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61"/>
          <p:cNvSpPr txBox="1">
            <a:spLocks noGrp="1"/>
          </p:cNvSpPr>
          <p:nvPr>
            <p:ph type="subTitle" idx="1"/>
          </p:nvPr>
        </p:nvSpPr>
        <p:spPr>
          <a:xfrm>
            <a:off x="1240971" y="2110859"/>
            <a:ext cx="6901543" cy="60760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F0000"/>
              </a:buClr>
              <a:buSzPts val="2400"/>
              <a:buNone/>
              <a:defRPr sz="2400">
                <a:solidFill>
                  <a:srgbClr val="FF0000"/>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3" name="Google Shape;23;p161"/>
          <p:cNvPicPr preferRelativeResize="0"/>
          <p:nvPr/>
        </p:nvPicPr>
        <p:blipFill rotWithShape="1">
          <a:blip r:embed="rId2">
            <a:alphaModFix/>
          </a:blip>
          <a:srcRect/>
          <a:stretch/>
        </p:blipFill>
        <p:spPr>
          <a:xfrm>
            <a:off x="166152" y="5395979"/>
            <a:ext cx="3267871" cy="788797"/>
          </a:xfrm>
          <a:prstGeom prst="rect">
            <a:avLst/>
          </a:prstGeom>
          <a:noFill/>
          <a:ln>
            <a:noFill/>
          </a:ln>
        </p:spPr>
      </p:pic>
      <p:pic>
        <p:nvPicPr>
          <p:cNvPr id="24" name="Google Shape;24;p161"/>
          <p:cNvPicPr preferRelativeResize="0"/>
          <p:nvPr/>
        </p:nvPicPr>
        <p:blipFill rotWithShape="1">
          <a:blip r:embed="rId3">
            <a:alphaModFix/>
          </a:blip>
          <a:srcRect/>
          <a:stretch/>
        </p:blipFill>
        <p:spPr>
          <a:xfrm>
            <a:off x="3434023" y="3086327"/>
            <a:ext cx="2602527" cy="2248584"/>
          </a:xfrm>
          <a:prstGeom prst="rect">
            <a:avLst/>
          </a:prstGeom>
          <a:noFill/>
          <a:ln>
            <a:noFill/>
          </a:ln>
        </p:spPr>
      </p:pic>
      <p:pic>
        <p:nvPicPr>
          <p:cNvPr id="25" name="Google Shape;25;p161"/>
          <p:cNvPicPr preferRelativeResize="0"/>
          <p:nvPr/>
        </p:nvPicPr>
        <p:blipFill rotWithShape="1">
          <a:blip r:embed="rId4">
            <a:alphaModFix/>
          </a:blip>
          <a:srcRect/>
          <a:stretch/>
        </p:blipFill>
        <p:spPr>
          <a:xfrm>
            <a:off x="3831325" y="5409020"/>
            <a:ext cx="2343623" cy="840842"/>
          </a:xfrm>
          <a:prstGeom prst="rect">
            <a:avLst/>
          </a:prstGeom>
          <a:noFill/>
          <a:ln>
            <a:noFill/>
          </a:ln>
        </p:spPr>
      </p:pic>
      <p:pic>
        <p:nvPicPr>
          <p:cNvPr id="26" name="Google Shape;26;p161"/>
          <p:cNvPicPr preferRelativeResize="0"/>
          <p:nvPr/>
        </p:nvPicPr>
        <p:blipFill rotWithShape="1">
          <a:blip r:embed="rId5">
            <a:alphaModFix/>
          </a:blip>
          <a:srcRect/>
          <a:stretch/>
        </p:blipFill>
        <p:spPr>
          <a:xfrm>
            <a:off x="6743555" y="5511265"/>
            <a:ext cx="2234293" cy="781317"/>
          </a:xfrm>
          <a:prstGeom prst="rect">
            <a:avLst/>
          </a:prstGeom>
          <a:noFill/>
          <a:ln>
            <a:noFill/>
          </a:ln>
        </p:spPr>
      </p:pic>
    </p:spTree>
    <p:extLst>
      <p:ext uri="{BB962C8B-B14F-4D97-AF65-F5344CB8AC3E}">
        <p14:creationId xmlns:p14="http://schemas.microsoft.com/office/powerpoint/2010/main" val="3621491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8"/>
        <p:cNvGrpSpPr/>
        <p:nvPr/>
      </p:nvGrpSpPr>
      <p:grpSpPr>
        <a:xfrm>
          <a:off x="0" y="0"/>
          <a:ext cx="0" cy="0"/>
          <a:chOff x="0" y="0"/>
          <a:chExt cx="0" cy="0"/>
        </a:xfrm>
      </p:grpSpPr>
      <p:pic>
        <p:nvPicPr>
          <p:cNvPr id="49" name="Google Shape;49;p9" descr="Green-Pencil-Icon-pencils-7151356-150-150.jpg"/>
          <p:cNvPicPr preferRelativeResize="0"/>
          <p:nvPr/>
        </p:nvPicPr>
        <p:blipFill rotWithShape="1">
          <a:blip r:embed="rId2">
            <a:alphaModFix/>
          </a:blip>
          <a:srcRect/>
          <a:stretch/>
        </p:blipFill>
        <p:spPr>
          <a:xfrm flipH="1">
            <a:off x="471522" y="440886"/>
            <a:ext cx="1234222" cy="1234222"/>
          </a:xfrm>
          <a:prstGeom prst="rect">
            <a:avLst/>
          </a:prstGeom>
          <a:noFill/>
          <a:ln>
            <a:noFill/>
          </a:ln>
        </p:spPr>
      </p:pic>
      <p:sp>
        <p:nvSpPr>
          <p:cNvPr id="50" name="Google Shape;50;p9"/>
          <p:cNvSpPr txBox="1">
            <a:spLocks noGrp="1"/>
          </p:cNvSpPr>
          <p:nvPr>
            <p:ph type="title"/>
          </p:nvPr>
        </p:nvSpPr>
        <p:spPr>
          <a:xfrm>
            <a:off x="1471882" y="491686"/>
            <a:ext cx="7363508" cy="92595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1" name="Google Shape;51;p9"/>
          <p:cNvGrpSpPr/>
          <p:nvPr/>
        </p:nvGrpSpPr>
        <p:grpSpPr>
          <a:xfrm>
            <a:off x="12700" y="6211407"/>
            <a:ext cx="9144378" cy="659292"/>
            <a:chOff x="12700" y="6211407"/>
            <a:chExt cx="9144378" cy="659292"/>
          </a:xfrm>
        </p:grpSpPr>
        <p:sp>
          <p:nvSpPr>
            <p:cNvPr id="52" name="Google Shape;52;p9"/>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 name="Google Shape;53;p9"/>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 name="Google Shape;54;p9"/>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 name="Google Shape;55;p9"/>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MO SW-PBS</a:t>
              </a:r>
              <a:endParaRPr sz="1400" b="0" i="0" u="none" strike="noStrike" cap="none">
                <a:solidFill>
                  <a:srgbClr val="000000"/>
                </a:solidFill>
                <a:latin typeface="Arial"/>
                <a:ea typeface="Arial"/>
                <a:cs typeface="Arial"/>
                <a:sym typeface="Arial"/>
              </a:endParaRPr>
            </a:p>
          </p:txBody>
        </p:sp>
      </p:grpSp>
      <p:sp>
        <p:nvSpPr>
          <p:cNvPr id="56" name="Google Shape;56;p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0000"/>
              </a:buClr>
              <a:buSzPts val="2800"/>
              <a:buFont typeface="Arial"/>
              <a:buNone/>
              <a:defRPr>
                <a:solidFill>
                  <a:srgbClr val="009E47"/>
                </a:solidFill>
              </a:defRPr>
            </a:lvl1pPr>
            <a:lvl2pPr marL="914400" lvl="1" indent="-381000" algn="l">
              <a:lnSpc>
                <a:spcPct val="90000"/>
              </a:lnSpc>
              <a:spcBef>
                <a:spcPts val="500"/>
              </a:spcBef>
              <a:spcAft>
                <a:spcPts val="0"/>
              </a:spcAft>
              <a:buClr>
                <a:srgbClr val="FF0000"/>
              </a:buClr>
              <a:buSzPts val="2400"/>
              <a:buFont typeface="Arial"/>
              <a:buChar char="•"/>
              <a:defRPr i="1"/>
            </a:lvl2pPr>
            <a:lvl3pPr marL="1371600" lvl="2" indent="-355600" algn="l">
              <a:lnSpc>
                <a:spcPct val="90000"/>
              </a:lnSpc>
              <a:spcBef>
                <a:spcPts val="500"/>
              </a:spcBef>
              <a:spcAft>
                <a:spcPts val="0"/>
              </a:spcAft>
              <a:buClr>
                <a:srgbClr val="FF0000"/>
              </a:buClr>
              <a:buSzPts val="2000"/>
              <a:buFont typeface="Arial"/>
              <a:buChar char="•"/>
              <a:defRPr i="1"/>
            </a:lvl3pPr>
            <a:lvl4pPr marL="1828800" lvl="3" indent="-342900" algn="l">
              <a:lnSpc>
                <a:spcPct val="90000"/>
              </a:lnSpc>
              <a:spcBef>
                <a:spcPts val="500"/>
              </a:spcBef>
              <a:spcAft>
                <a:spcPts val="0"/>
              </a:spcAft>
              <a:buClr>
                <a:srgbClr val="FF0000"/>
              </a:buClr>
              <a:buSzPts val="1800"/>
              <a:buFont typeface="Arial"/>
              <a:buChar char="•"/>
              <a:defRPr i="1"/>
            </a:lvl4pPr>
            <a:lvl5pPr marL="2286000" lvl="4" indent="-342900" algn="l">
              <a:lnSpc>
                <a:spcPct val="90000"/>
              </a:lnSpc>
              <a:spcBef>
                <a:spcPts val="500"/>
              </a:spcBef>
              <a:spcAft>
                <a:spcPts val="0"/>
              </a:spcAft>
              <a:buClr>
                <a:srgbClr val="FF0000"/>
              </a:buClr>
              <a:buSzPts val="1800"/>
              <a:buFont typeface="Arial"/>
              <a:buChar char="•"/>
              <a:defRPr i="1"/>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2655942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7"/>
        <p:cNvGrpSpPr/>
        <p:nvPr/>
      </p:nvGrpSpPr>
      <p:grpSpPr>
        <a:xfrm>
          <a:off x="0" y="0"/>
          <a:ext cx="0" cy="0"/>
          <a:chOff x="0" y="0"/>
          <a:chExt cx="0" cy="0"/>
        </a:xfrm>
      </p:grpSpPr>
      <p:sp>
        <p:nvSpPr>
          <p:cNvPr id="58" name="Google Shape;58;p167"/>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67"/>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167"/>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67"/>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p167"/>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49763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15" name="Google Shape;15;p160"/>
          <p:cNvGrpSpPr/>
          <p:nvPr/>
        </p:nvGrpSpPr>
        <p:grpSpPr>
          <a:xfrm>
            <a:off x="3175" y="6211407"/>
            <a:ext cx="9144378" cy="659292"/>
            <a:chOff x="12700" y="6211407"/>
            <a:chExt cx="9144378" cy="659292"/>
          </a:xfrm>
        </p:grpSpPr>
        <p:sp>
          <p:nvSpPr>
            <p:cNvPr id="16" name="Google Shape;16;p160"/>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7" name="Google Shape;17;p160"/>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8" name="Google Shape;18;p160"/>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9" name="Google Shape;19;p160"/>
            <p:cNvSpPr txBox="1"/>
            <p:nvPr/>
          </p:nvSpPr>
          <p:spPr>
            <a:xfrm>
              <a:off x="673596" y="6211407"/>
              <a:ext cx="1752104" cy="300210"/>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1"/>
                <a:buFont typeface="Arial"/>
                <a:buNone/>
              </a:pPr>
              <a:r>
                <a:rPr lang="en-US" sz="1351" b="0" i="0" u="none" strike="noStrike" cap="none">
                  <a:solidFill>
                    <a:schemeClr val="lt1"/>
                  </a:solidFill>
                  <a:latin typeface="Calibri"/>
                  <a:ea typeface="Calibri"/>
                  <a:cs typeface="Calibri"/>
                  <a:sym typeface="Calibri"/>
                </a:rPr>
                <a:t>MO SW-PBS</a:t>
              </a:r>
              <a:endParaRPr sz="1400" b="0" i="0" u="none" strike="noStrike" cap="none">
                <a:solidFill>
                  <a:srgbClr val="000000"/>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6" r:id="rId5"/>
    <p:sldLayoutId id="2147483658" r:id="rId6"/>
    <p:sldLayoutId id="2147483660" r:id="rId7"/>
    <p:sldLayoutId id="2147483661" r:id="rId8"/>
    <p:sldLayoutId id="214748366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901/jaba.1968.1-91"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s://iris.peabody.vanderbilt.edu/module/fba/#conten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1"/>
          <p:cNvSpPr txBox="1">
            <a:spLocks noGrp="1"/>
          </p:cNvSpPr>
          <p:nvPr>
            <p:ph type="ctrTitle"/>
          </p:nvPr>
        </p:nvSpPr>
        <p:spPr>
          <a:xfrm>
            <a:off x="685800" y="720724"/>
            <a:ext cx="7772400" cy="1343745"/>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FF0000"/>
              </a:buClr>
              <a:buSzPct val="55555"/>
              <a:buNone/>
            </a:pPr>
            <a:r>
              <a:rPr lang="en-US"/>
              <a:t>Knowing the A-B-C’s of Behavior</a:t>
            </a:r>
            <a:endParaRPr/>
          </a:p>
        </p:txBody>
      </p:sp>
      <p:sp>
        <p:nvSpPr>
          <p:cNvPr id="72" name="Google Shape;72;p11"/>
          <p:cNvSpPr txBox="1"/>
          <p:nvPr/>
        </p:nvSpPr>
        <p:spPr>
          <a:xfrm>
            <a:off x="2478900" y="2236375"/>
            <a:ext cx="41862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FF0000"/>
                </a:solidFill>
                <a:latin typeface="Calibri"/>
                <a:ea typeface="Calibri"/>
                <a:cs typeface="Calibri"/>
                <a:sym typeface="Calibri"/>
              </a:rPr>
              <a:t>Science of Behavior </a:t>
            </a:r>
            <a:endParaRPr sz="1900" b="0" i="0" u="none" strike="noStrike" cap="none">
              <a:solidFill>
                <a:srgbClr val="FF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D0C99831-D8CE-62E9-9BED-A7A4E49A99FC}"/>
              </a:ext>
            </a:extLst>
          </p:cNvPr>
          <p:cNvSpPr>
            <a:spLocks noGrp="1"/>
          </p:cNvSpPr>
          <p:nvPr>
            <p:ph type="title"/>
          </p:nvPr>
        </p:nvSpPr>
        <p:spPr>
          <a:xfrm>
            <a:off x="628650" y="-1325563"/>
            <a:ext cx="7886700" cy="1325563"/>
          </a:xfrm>
        </p:spPr>
        <p:txBody>
          <a:bodyPr spcFirstLastPara="1" wrap="square" lIns="91425" tIns="45700" rIns="91425" bIns="45700" anchor="b" anchorCtr="0">
            <a:normAutofit/>
          </a:bodyPr>
          <a:lstStyle/>
          <a:p>
            <a:r>
              <a:rPr lang="en-US" dirty="0"/>
              <a:t>Behavior Results from a Learning History</a:t>
            </a:r>
          </a:p>
        </p:txBody>
      </p:sp>
      <p:pic>
        <p:nvPicPr>
          <p:cNvPr id="126" name="Google Shape;126;p1">
            <a:extLst>
              <a:ext uri="{C183D7F6-B498-43B3-948B-1728B52AA6E4}">
                <adec:decorative xmlns:adec="http://schemas.microsoft.com/office/drawing/2017/decorative" val="1"/>
              </a:ext>
            </a:extLst>
          </p:cNvPr>
          <p:cNvPicPr preferRelativeResize="0"/>
          <p:nvPr/>
        </p:nvPicPr>
        <p:blipFill>
          <a:blip r:embed="rId3">
            <a:alphaModFix/>
          </a:blip>
          <a:srcRect r="2839"/>
          <a:stretch/>
        </p:blipFill>
        <p:spPr>
          <a:xfrm>
            <a:off x="0" y="0"/>
            <a:ext cx="9144000" cy="6272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Key Concepts</a:t>
            </a:r>
            <a:endParaRPr/>
          </a:p>
        </p:txBody>
      </p:sp>
      <p:sp>
        <p:nvSpPr>
          <p:cNvPr id="133" name="Google Shape;133;p22"/>
          <p:cNvSpPr txBox="1">
            <a:spLocks noGrp="1"/>
          </p:cNvSpPr>
          <p:nvPr>
            <p:ph type="body" idx="1"/>
          </p:nvPr>
        </p:nvSpPr>
        <p:spPr>
          <a:xfrm>
            <a:off x="418175" y="1825625"/>
            <a:ext cx="83469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SW-PBS </a:t>
            </a:r>
            <a:r>
              <a:rPr lang="en-US" dirty="0"/>
              <a:t>is grounded in the logic of </a:t>
            </a:r>
            <a:r>
              <a:rPr lang="en-US" b="1" dirty="0"/>
              <a:t>Applied Behavior Analysis</a:t>
            </a:r>
            <a:r>
              <a:rPr lang="en-US" dirty="0"/>
              <a:t> (ABA) </a:t>
            </a:r>
            <a:endParaRPr dirty="0"/>
          </a:p>
          <a:p>
            <a:pPr marL="685800" lvl="1" indent="-228600" algn="l" rtl="0">
              <a:lnSpc>
                <a:spcPct val="90000"/>
              </a:lnSpc>
              <a:spcBef>
                <a:spcPts val="500"/>
              </a:spcBef>
              <a:spcAft>
                <a:spcPts val="0"/>
              </a:spcAft>
              <a:buClr>
                <a:schemeClr val="dk1"/>
              </a:buClr>
              <a:buSzPts val="2400"/>
              <a:buChar char="•"/>
            </a:pPr>
            <a:r>
              <a:rPr lang="en-US" dirty="0"/>
              <a:t>Behavior is learned.</a:t>
            </a:r>
            <a:endParaRPr dirty="0"/>
          </a:p>
          <a:p>
            <a:pPr marL="685800" lvl="1" indent="-228600" algn="l" rtl="0">
              <a:lnSpc>
                <a:spcPct val="90000"/>
              </a:lnSpc>
              <a:spcBef>
                <a:spcPts val="500"/>
              </a:spcBef>
              <a:spcAft>
                <a:spcPts val="0"/>
              </a:spcAft>
              <a:buClr>
                <a:schemeClr val="dk1"/>
              </a:buClr>
              <a:buSzPts val="2400"/>
              <a:buChar char="•"/>
            </a:pPr>
            <a:r>
              <a:rPr lang="en-US" dirty="0"/>
              <a:t>Behavior is predictable.</a:t>
            </a:r>
            <a:endParaRPr dirty="0"/>
          </a:p>
          <a:p>
            <a:pPr marL="685800" lvl="1" indent="-228600" algn="l" rtl="0">
              <a:lnSpc>
                <a:spcPct val="90000"/>
              </a:lnSpc>
              <a:spcBef>
                <a:spcPts val="500"/>
              </a:spcBef>
              <a:spcAft>
                <a:spcPts val="0"/>
              </a:spcAft>
              <a:buClr>
                <a:schemeClr val="dk1"/>
              </a:buClr>
              <a:buSzPts val="2400"/>
              <a:buChar char="•"/>
            </a:pPr>
            <a:r>
              <a:rPr lang="en-US" dirty="0"/>
              <a:t>Behavior is a form of communication.</a:t>
            </a:r>
            <a:endParaRPr dirty="0"/>
          </a:p>
          <a:p>
            <a:pPr marL="0" lvl="0" indent="0" algn="l" rtl="0">
              <a:lnSpc>
                <a:spcPct val="90000"/>
              </a:lnSpc>
              <a:spcBef>
                <a:spcPts val="1000"/>
              </a:spcBef>
              <a:spcAft>
                <a:spcPts val="0"/>
              </a:spcAft>
              <a:buSzPts val="2800"/>
              <a:buNone/>
            </a:pPr>
            <a:endParaRPr dirty="0"/>
          </a:p>
          <a:p>
            <a:pPr marL="0" lvl="0" indent="0" algn="l" rtl="0">
              <a:lnSpc>
                <a:spcPct val="90000"/>
              </a:lnSpc>
              <a:spcBef>
                <a:spcPts val="1000"/>
              </a:spcBef>
              <a:spcAft>
                <a:spcPts val="0"/>
              </a:spcAft>
              <a:buSzPts val="2800"/>
              <a:buNone/>
            </a:pPr>
            <a:r>
              <a:rPr lang="en-US" dirty="0"/>
              <a:t>Changing the environment leads to changes in behavior.</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5" name="Picture 4" descr="A person holding a sign with a magnifying glass over a card that reads &quot;Key Words&quot;">
            <a:extLst>
              <a:ext uri="{FF2B5EF4-FFF2-40B4-BE49-F238E27FC236}">
                <a16:creationId xmlns:a16="http://schemas.microsoft.com/office/drawing/2014/main" id="{9A7CD455-3DB0-8534-0662-6392E16D059D}"/>
              </a:ext>
            </a:extLst>
          </p:cNvPr>
          <p:cNvPicPr>
            <a:picLocks noChangeAspect="1"/>
          </p:cNvPicPr>
          <p:nvPr/>
        </p:nvPicPr>
        <p:blipFill rotWithShape="1">
          <a:blip r:embed="rId3">
            <a:alphaModFix amt="35000"/>
          </a:blip>
          <a:srcRect l="13815" t="-2" r="12288" b="22892"/>
          <a:stretch/>
        </p:blipFill>
        <p:spPr>
          <a:xfrm>
            <a:off x="0" y="0"/>
            <a:ext cx="9144000" cy="6361043"/>
          </a:xfrm>
          <a:prstGeom prst="rect">
            <a:avLst/>
          </a:prstGeom>
        </p:spPr>
      </p:pic>
      <p:sp>
        <p:nvSpPr>
          <p:cNvPr id="219" name="Google Shape;219;p15"/>
          <p:cNvSpPr txBox="1">
            <a:spLocks noGrp="1"/>
          </p:cNvSpPr>
          <p:nvPr>
            <p:ph type="title"/>
          </p:nvPr>
        </p:nvSpPr>
        <p:spPr>
          <a:xfrm>
            <a:off x="381000" y="-198437"/>
            <a:ext cx="8229600" cy="1143000"/>
          </a:xfrm>
          <a:prstGeom prst="rect">
            <a:avLst/>
          </a:prstGeom>
          <a:noFill/>
          <a:ln>
            <a:noFill/>
          </a:ln>
        </p:spPr>
        <p:txBody>
          <a:bodyPr spcFirstLastPara="1" wrap="square" lIns="68569" tIns="68569" rIns="68569" bIns="68569" anchor="ctr" anchorCtr="0">
            <a:noAutofit/>
          </a:bodyPr>
          <a:lstStyle/>
          <a:p>
            <a:r>
              <a:rPr lang="en-US" dirty="0"/>
              <a:t>Key Terms</a:t>
            </a:r>
            <a:endParaRPr dirty="0"/>
          </a:p>
        </p:txBody>
      </p:sp>
      <p:sp>
        <p:nvSpPr>
          <p:cNvPr id="2" name="Text Placeholder 1">
            <a:extLst>
              <a:ext uri="{FF2B5EF4-FFF2-40B4-BE49-F238E27FC236}">
                <a16:creationId xmlns:a16="http://schemas.microsoft.com/office/drawing/2014/main" id="{C11B8E70-8368-4C34-AF95-5D3509DC5D0C}"/>
              </a:ext>
            </a:extLst>
          </p:cNvPr>
          <p:cNvSpPr>
            <a:spLocks noGrp="1"/>
          </p:cNvSpPr>
          <p:nvPr>
            <p:ph type="body" idx="1"/>
          </p:nvPr>
        </p:nvSpPr>
        <p:spPr>
          <a:xfrm>
            <a:off x="254000" y="1031875"/>
            <a:ext cx="8229600" cy="4525963"/>
          </a:xfrm>
        </p:spPr>
        <p:txBody>
          <a:bodyPr/>
          <a:lstStyle/>
          <a:p>
            <a:pPr marL="228600" lvl="0" indent="-228600" algn="l" rtl="0">
              <a:lnSpc>
                <a:spcPct val="90000"/>
              </a:lnSpc>
              <a:spcBef>
                <a:spcPts val="0"/>
              </a:spcBef>
              <a:spcAft>
                <a:spcPts val="0"/>
              </a:spcAft>
              <a:buClr>
                <a:srgbClr val="FF0000"/>
              </a:buClr>
              <a:buSzPts val="2800"/>
              <a:buChar char="•"/>
            </a:pPr>
            <a:r>
              <a:rPr lang="en-US" dirty="0"/>
              <a:t>Antecedent - Includes </a:t>
            </a:r>
            <a:r>
              <a:rPr lang="en-US" b="1" i="1" dirty="0"/>
              <a:t>Setting Events</a:t>
            </a:r>
            <a:r>
              <a:rPr lang="en-US" dirty="0"/>
              <a:t> which are conditions or circumstances that alter the probability of a behavior occurring and </a:t>
            </a:r>
            <a:r>
              <a:rPr lang="en-US" b="1" i="1" dirty="0"/>
              <a:t>Triggers</a:t>
            </a:r>
            <a:r>
              <a:rPr lang="en-US" dirty="0"/>
              <a:t> which are an event that activates the behavior of interest.</a:t>
            </a:r>
          </a:p>
          <a:p>
            <a:pPr marL="0" lvl="0" indent="0" algn="l" rtl="0">
              <a:lnSpc>
                <a:spcPct val="90000"/>
              </a:lnSpc>
              <a:spcBef>
                <a:spcPts val="0"/>
              </a:spcBef>
              <a:spcAft>
                <a:spcPts val="0"/>
              </a:spcAft>
              <a:buClr>
                <a:srgbClr val="FF0000"/>
              </a:buClr>
              <a:buSzPts val="2800"/>
              <a:buNone/>
            </a:pPr>
            <a:endParaRPr lang="en-US" sz="2500" dirty="0"/>
          </a:p>
          <a:p>
            <a:pPr marL="228600" lvl="0" indent="-228600" algn="l" rtl="0">
              <a:lnSpc>
                <a:spcPct val="90000"/>
              </a:lnSpc>
              <a:spcBef>
                <a:spcPts val="1000"/>
              </a:spcBef>
              <a:spcAft>
                <a:spcPts val="0"/>
              </a:spcAft>
              <a:buClr>
                <a:srgbClr val="FF0000"/>
              </a:buClr>
              <a:buSzPts val="2800"/>
              <a:buChar char="•"/>
            </a:pPr>
            <a:r>
              <a:rPr lang="en-US" dirty="0"/>
              <a:t>Behavior - </a:t>
            </a:r>
            <a:r>
              <a:rPr lang="en-US" dirty="0">
                <a:solidFill>
                  <a:srgbClr val="000000"/>
                </a:solidFill>
              </a:rPr>
              <a:t>An observable, measurable act</a:t>
            </a:r>
            <a:endParaRPr lang="en-US" dirty="0"/>
          </a:p>
          <a:p>
            <a:pPr marL="228600" lvl="0" indent="-50800" algn="l" rtl="0">
              <a:lnSpc>
                <a:spcPct val="90000"/>
              </a:lnSpc>
              <a:spcBef>
                <a:spcPts val="1000"/>
              </a:spcBef>
              <a:spcAft>
                <a:spcPts val="0"/>
              </a:spcAft>
              <a:buClr>
                <a:srgbClr val="FF0000"/>
              </a:buClr>
              <a:buSzPts val="2800"/>
              <a:buNone/>
            </a:pPr>
            <a:endParaRPr lang="en-US" sz="2700" dirty="0"/>
          </a:p>
          <a:p>
            <a:pPr marL="228600" lvl="0" indent="-228600" algn="l" rtl="0">
              <a:lnSpc>
                <a:spcPct val="90000"/>
              </a:lnSpc>
              <a:spcBef>
                <a:spcPts val="1000"/>
              </a:spcBef>
              <a:spcAft>
                <a:spcPts val="0"/>
              </a:spcAft>
              <a:buClr>
                <a:srgbClr val="FF0000"/>
              </a:buClr>
              <a:buSzPts val="2800"/>
              <a:buChar char="•"/>
            </a:pPr>
            <a:r>
              <a:rPr lang="en-US" dirty="0"/>
              <a:t>Consequence - </a:t>
            </a:r>
            <a:r>
              <a:rPr lang="en-US" dirty="0">
                <a:solidFill>
                  <a:srgbClr val="000000"/>
                </a:solidFill>
              </a:rPr>
              <a:t>The resulting event or outcome that occurs immediately following the behavior </a:t>
            </a:r>
            <a:endParaRPr lang="en-US" dirty="0"/>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8" name="Google Shape;148;p3"/>
          <p:cNvSpPr txBox="1">
            <a:spLocks noGrp="1"/>
          </p:cNvSpPr>
          <p:nvPr>
            <p:ph type="title"/>
          </p:nvPr>
        </p:nvSpPr>
        <p:spPr>
          <a:xfrm>
            <a:off x="628650" y="124849"/>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ABC’s of Behavior </a:t>
            </a:r>
            <a:endParaRPr dirty="0"/>
          </a:p>
        </p:txBody>
      </p:sp>
      <p:sp>
        <p:nvSpPr>
          <p:cNvPr id="146" name="Google Shape;146;p3"/>
          <p:cNvSpPr txBox="1">
            <a:spLocks noGrp="1"/>
          </p:cNvSpPr>
          <p:nvPr>
            <p:ph type="body" idx="1"/>
          </p:nvPr>
        </p:nvSpPr>
        <p:spPr>
          <a:xfrm>
            <a:off x="228600" y="1295400"/>
            <a:ext cx="8458200" cy="46672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7200"/>
              <a:buFont typeface="Noto Sans Symbols"/>
              <a:buNone/>
            </a:pPr>
            <a:r>
              <a:rPr lang="en-US" sz="7200" dirty="0"/>
              <a:t>     </a:t>
            </a:r>
            <a:r>
              <a:rPr lang="en-US" sz="8000" dirty="0"/>
              <a:t>A     	B	      C</a:t>
            </a:r>
            <a:endParaRPr dirty="0"/>
          </a:p>
          <a:p>
            <a:pPr marL="228600" lvl="0" indent="-228600" algn="l" rtl="0">
              <a:lnSpc>
                <a:spcPct val="90000"/>
              </a:lnSpc>
              <a:spcBef>
                <a:spcPts val="1000"/>
              </a:spcBef>
              <a:spcAft>
                <a:spcPts val="0"/>
              </a:spcAft>
              <a:buSzPts val="7200"/>
              <a:buFont typeface="Noto Sans Symbols"/>
              <a:buNone/>
            </a:pPr>
            <a:endParaRPr sz="7200" dirty="0"/>
          </a:p>
          <a:p>
            <a:pPr marL="228600" lvl="0" indent="-228600" algn="l" rtl="0">
              <a:lnSpc>
                <a:spcPct val="90000"/>
              </a:lnSpc>
              <a:spcBef>
                <a:spcPts val="1000"/>
              </a:spcBef>
              <a:spcAft>
                <a:spcPts val="0"/>
              </a:spcAft>
              <a:buSzPts val="2800"/>
              <a:buFont typeface="Noto Sans Symbols"/>
              <a:buNone/>
            </a:pPr>
            <a:endParaRPr lang="en-US" sz="2800" dirty="0"/>
          </a:p>
          <a:p>
            <a:pPr marL="228600" lvl="0" indent="-228600" algn="l" rtl="0">
              <a:lnSpc>
                <a:spcPct val="90000"/>
              </a:lnSpc>
              <a:spcBef>
                <a:spcPts val="1000"/>
              </a:spcBef>
              <a:spcAft>
                <a:spcPts val="0"/>
              </a:spcAft>
              <a:buSzPts val="2800"/>
              <a:buFont typeface="Noto Sans Symbols"/>
              <a:buNone/>
            </a:pPr>
            <a:r>
              <a:rPr lang="en-US" sz="2800" dirty="0"/>
              <a:t>Student </a:t>
            </a:r>
            <a:r>
              <a:rPr lang="en-US" sz="2800" b="1" i="1" u="sng" dirty="0"/>
              <a:t>Learns</a:t>
            </a:r>
            <a:r>
              <a:rPr lang="en-US" sz="2800" dirty="0"/>
              <a:t> through repeated experience, that under </a:t>
            </a:r>
          </a:p>
          <a:p>
            <a:pPr marL="228600" lvl="0" indent="-228600" algn="l" rtl="0">
              <a:lnSpc>
                <a:spcPct val="90000"/>
              </a:lnSpc>
              <a:spcBef>
                <a:spcPts val="1000"/>
              </a:spcBef>
              <a:spcAft>
                <a:spcPts val="0"/>
              </a:spcAft>
              <a:buSzPts val="2800"/>
              <a:buFont typeface="Noto Sans Symbols"/>
              <a:buNone/>
            </a:pPr>
            <a:r>
              <a:rPr lang="en-US" sz="2800" dirty="0"/>
              <a:t>these specific </a:t>
            </a:r>
            <a:r>
              <a:rPr lang="en-US" sz="3600" b="1" u="sng" dirty="0"/>
              <a:t>A</a:t>
            </a:r>
            <a:r>
              <a:rPr lang="en-US" sz="2800" u="sng" dirty="0"/>
              <a:t>ntecedent</a:t>
            </a:r>
            <a:r>
              <a:rPr lang="en-US" sz="2800" dirty="0"/>
              <a:t> conditions, if </a:t>
            </a:r>
            <a:r>
              <a:rPr lang="en-US" dirty="0"/>
              <a:t>he/she</a:t>
            </a:r>
            <a:r>
              <a:rPr lang="en-US" sz="2800" dirty="0"/>
              <a:t> engage </a:t>
            </a:r>
          </a:p>
          <a:p>
            <a:pPr marL="228600" lvl="0" indent="-228600" algn="l" rtl="0">
              <a:lnSpc>
                <a:spcPct val="90000"/>
              </a:lnSpc>
              <a:spcBef>
                <a:spcPts val="1000"/>
              </a:spcBef>
              <a:spcAft>
                <a:spcPts val="0"/>
              </a:spcAft>
              <a:buSzPts val="2800"/>
              <a:buFont typeface="Noto Sans Symbols"/>
              <a:buNone/>
            </a:pPr>
            <a:r>
              <a:rPr lang="en-US" sz="2800" dirty="0"/>
              <a:t>in this </a:t>
            </a:r>
            <a:r>
              <a:rPr lang="en-US" sz="3600" b="1" u="sng" dirty="0"/>
              <a:t>B</a:t>
            </a:r>
            <a:r>
              <a:rPr lang="en-US" sz="2800" u="sng" dirty="0"/>
              <a:t>ehavior</a:t>
            </a:r>
            <a:r>
              <a:rPr lang="en-US" sz="2800" dirty="0"/>
              <a:t>, </a:t>
            </a:r>
            <a:r>
              <a:rPr lang="en-US" dirty="0"/>
              <a:t>he/she</a:t>
            </a:r>
            <a:r>
              <a:rPr lang="en-US" sz="2800" dirty="0"/>
              <a:t> can expect this </a:t>
            </a:r>
            <a:r>
              <a:rPr lang="en-US" sz="3600" b="1" u="sng" dirty="0"/>
              <a:t>C</a:t>
            </a:r>
            <a:r>
              <a:rPr lang="en-US" sz="2800" u="sng" dirty="0"/>
              <a:t>onsequence</a:t>
            </a:r>
            <a:endParaRPr sz="2800" dirty="0"/>
          </a:p>
        </p:txBody>
      </p:sp>
      <p:sp>
        <p:nvSpPr>
          <p:cNvPr id="147" name="Google Shape;147;p3">
            <a:extLst>
              <a:ext uri="{C183D7F6-B498-43B3-948B-1728B52AA6E4}">
                <adec:decorative xmlns:adec="http://schemas.microsoft.com/office/drawing/2017/decorative" val="1"/>
              </a:ext>
            </a:extLst>
          </p:cNvPr>
          <p:cNvSpPr/>
          <p:nvPr/>
        </p:nvSpPr>
        <p:spPr>
          <a:xfrm>
            <a:off x="1219200" y="2520548"/>
            <a:ext cx="6705600" cy="1219200"/>
          </a:xfrm>
          <a:prstGeom prst="curvedUpArrow">
            <a:avLst>
              <a:gd name="adj1" fmla="val 110000"/>
              <a:gd name="adj2" fmla="val 220000"/>
              <a:gd name="adj3" fmla="val 33333"/>
            </a:avLst>
          </a:prstGeom>
          <a:solidFill>
            <a:srgbClr val="00B05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3">
            <a:extLst>
              <a:ext uri="{C183D7F6-B498-43B3-948B-1728B52AA6E4}">
                <adec:decorative xmlns:adec="http://schemas.microsoft.com/office/drawing/2017/decorative" val="1"/>
              </a:ext>
            </a:extLst>
          </p:cNvPr>
          <p:cNvSpPr/>
          <p:nvPr/>
        </p:nvSpPr>
        <p:spPr>
          <a:xfrm>
            <a:off x="4936716" y="1605424"/>
            <a:ext cx="855900" cy="605100"/>
          </a:xfrm>
          <a:prstGeom prst="rightArrow">
            <a:avLst>
              <a:gd name="adj1" fmla="val 50000"/>
              <a:gd name="adj2"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50" name="Google Shape;150;p3">
            <a:extLst>
              <a:ext uri="{C183D7F6-B498-43B3-948B-1728B52AA6E4}">
                <adec:decorative xmlns:adec="http://schemas.microsoft.com/office/drawing/2017/decorative" val="1"/>
              </a:ext>
            </a:extLst>
          </p:cNvPr>
          <p:cNvSpPr/>
          <p:nvPr/>
        </p:nvSpPr>
        <p:spPr>
          <a:xfrm>
            <a:off x="2582658" y="1605424"/>
            <a:ext cx="855900" cy="605100"/>
          </a:xfrm>
          <a:prstGeom prst="rightArrow">
            <a:avLst>
              <a:gd name="adj1" fmla="val 50000"/>
              <a:gd name="adj2"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2" name="Title 1">
            <a:extLst>
              <a:ext uri="{FF2B5EF4-FFF2-40B4-BE49-F238E27FC236}">
                <a16:creationId xmlns:a16="http://schemas.microsoft.com/office/drawing/2014/main" id="{AF4076B3-F5F7-9DFC-E016-60469BD91639}"/>
              </a:ext>
            </a:extLst>
          </p:cNvPr>
          <p:cNvSpPr>
            <a:spLocks noGrp="1"/>
          </p:cNvSpPr>
          <p:nvPr>
            <p:ph type="title"/>
          </p:nvPr>
        </p:nvSpPr>
        <p:spPr>
          <a:xfrm>
            <a:off x="628650" y="-1325563"/>
            <a:ext cx="7886700" cy="1325563"/>
          </a:xfrm>
        </p:spPr>
        <p:txBody>
          <a:bodyPr spcFirstLastPara="1" wrap="square" lIns="91425" tIns="45700" rIns="91425" bIns="45700" anchor="b" anchorCtr="0">
            <a:normAutofit/>
          </a:bodyPr>
          <a:lstStyle/>
          <a:p>
            <a:r>
              <a:rPr lang="en-US" dirty="0"/>
              <a:t>A, B, C Contingency Example</a:t>
            </a:r>
          </a:p>
        </p:txBody>
      </p:sp>
      <p:sp>
        <p:nvSpPr>
          <p:cNvPr id="156" name="Google Shape;156;p26"/>
          <p:cNvSpPr txBox="1">
            <a:spLocks noGrp="1"/>
          </p:cNvSpPr>
          <p:nvPr>
            <p:ph type="body" idx="1"/>
          </p:nvPr>
        </p:nvSpPr>
        <p:spPr>
          <a:xfrm>
            <a:off x="502200" y="621024"/>
            <a:ext cx="7886700" cy="51666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SzPts val="2800"/>
              <a:buNone/>
            </a:pPr>
            <a:r>
              <a:rPr lang="en-US" sz="4000" b="1" dirty="0">
                <a:solidFill>
                  <a:srgbClr val="92D050"/>
                </a:solidFill>
              </a:rPr>
              <a:t>EXAMPLE:</a:t>
            </a:r>
            <a:endParaRPr dirty="0"/>
          </a:p>
          <a:p>
            <a:pPr marL="0" lvl="0" indent="0" algn="l" rtl="0">
              <a:lnSpc>
                <a:spcPct val="90000"/>
              </a:lnSpc>
              <a:spcBef>
                <a:spcPts val="0"/>
              </a:spcBef>
              <a:spcAft>
                <a:spcPts val="0"/>
              </a:spcAft>
              <a:buSzPts val="2800"/>
              <a:buNone/>
            </a:pPr>
            <a:br>
              <a:rPr lang="en-US" dirty="0"/>
            </a:br>
            <a:r>
              <a:rPr lang="en-US" dirty="0"/>
              <a:t>You are going to a potluck lunch to celebrate with friends. You decide to make a recipe that was recommended to you, and that you’ve been really wanting to try (the </a:t>
            </a:r>
            <a:r>
              <a:rPr lang="en-US" i="1" dirty="0"/>
              <a:t>Antecedent</a:t>
            </a:r>
            <a:r>
              <a:rPr lang="en-US" dirty="0"/>
              <a:t>). </a:t>
            </a:r>
            <a:endParaRPr dirty="0"/>
          </a:p>
          <a:p>
            <a:pPr marL="0" lvl="0" indent="0" algn="l" rtl="0">
              <a:lnSpc>
                <a:spcPct val="90000"/>
              </a:lnSpc>
              <a:spcBef>
                <a:spcPts val="0"/>
              </a:spcBef>
              <a:spcAft>
                <a:spcPts val="0"/>
              </a:spcAft>
              <a:buSzPts val="2800"/>
              <a:buNone/>
            </a:pPr>
            <a:endParaRPr dirty="0"/>
          </a:p>
          <a:p>
            <a:pPr marL="0" lvl="0" indent="0" algn="l" rtl="0">
              <a:lnSpc>
                <a:spcPct val="90000"/>
              </a:lnSpc>
              <a:spcBef>
                <a:spcPts val="0"/>
              </a:spcBef>
              <a:spcAft>
                <a:spcPts val="0"/>
              </a:spcAft>
              <a:buSzPts val="2800"/>
              <a:buNone/>
            </a:pPr>
            <a:r>
              <a:rPr lang="en-US" dirty="0"/>
              <a:t>You make the new recipe and bring it to the potluck (the </a:t>
            </a:r>
            <a:r>
              <a:rPr lang="en-US" i="1" dirty="0"/>
              <a:t>Behavior)</a:t>
            </a:r>
            <a:endParaRPr dirty="0"/>
          </a:p>
          <a:p>
            <a:pPr marL="0" lvl="0" indent="0" algn="l" rtl="0">
              <a:lnSpc>
                <a:spcPct val="90000"/>
              </a:lnSpc>
              <a:spcBef>
                <a:spcPts val="0"/>
              </a:spcBef>
              <a:spcAft>
                <a:spcPts val="0"/>
              </a:spcAft>
              <a:buSzPts val="2800"/>
              <a:buNone/>
            </a:pPr>
            <a:endParaRPr dirty="0"/>
          </a:p>
          <a:p>
            <a:pPr marL="0" lvl="0" indent="0" algn="l" rtl="0">
              <a:lnSpc>
                <a:spcPct val="90000"/>
              </a:lnSpc>
              <a:spcBef>
                <a:spcPts val="0"/>
              </a:spcBef>
              <a:spcAft>
                <a:spcPts val="0"/>
              </a:spcAft>
              <a:buSzPts val="2800"/>
              <a:buNone/>
            </a:pPr>
            <a:r>
              <a:rPr lang="en-US" dirty="0"/>
              <a:t>Everyone at the potluck tries your recipe and tells you how wonderful it is. At the end of the lunch, all you’re left with is an empty dish and lots of requests for sharing the recipe (the </a:t>
            </a:r>
            <a:r>
              <a:rPr lang="en-US" i="1" dirty="0"/>
              <a:t>Consequence</a:t>
            </a:r>
            <a:r>
              <a:rPr lang="en-US" dirty="0"/>
              <a:t>)</a:t>
            </a:r>
            <a:r>
              <a:rPr lang="en-US" i="1" dirty="0"/>
              <a:t>.</a:t>
            </a:r>
            <a:endParaRPr dirty="0"/>
          </a:p>
        </p:txBody>
      </p:sp>
      <p:pic>
        <p:nvPicPr>
          <p:cNvPr id="7" name="Picture 6">
            <a:extLst>
              <a:ext uri="{FF2B5EF4-FFF2-40B4-BE49-F238E27FC236}">
                <a16:creationId xmlns:a16="http://schemas.microsoft.com/office/drawing/2014/main" id="{FC9D404A-2B9B-CB1A-6353-EBF1FD4746F9}"/>
              </a:ext>
              <a:ext uri="{C183D7F6-B498-43B3-948B-1728B52AA6E4}">
                <adec:decorative xmlns:adec="http://schemas.microsoft.com/office/drawing/2017/decorative" val="1"/>
              </a:ext>
            </a:extLst>
          </p:cNvPr>
          <p:cNvPicPr>
            <a:picLocks noChangeAspect="1"/>
          </p:cNvPicPr>
          <p:nvPr/>
        </p:nvPicPr>
        <p:blipFill>
          <a:blip r:embed="rId3">
            <a:alphaModFix amt="20000"/>
          </a:blip>
          <a:srcRect l="2565" r="1114" b="1542"/>
          <a:stretch/>
        </p:blipFill>
        <p:spPr>
          <a:xfrm>
            <a:off x="0" y="88692"/>
            <a:ext cx="9144000" cy="623126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4" descr="Teacher calling on a student."/>
          <p:cNvPicPr preferRelativeResize="0"/>
          <p:nvPr/>
        </p:nvPicPr>
        <p:blipFill rotWithShape="1">
          <a:blip r:embed="rId3">
            <a:alphaModFix amt="20000"/>
          </a:blip>
          <a:srcRect/>
          <a:stretch/>
        </p:blipFill>
        <p:spPr>
          <a:xfrm>
            <a:off x="2" y="-97477"/>
            <a:ext cx="9143998" cy="6389652"/>
          </a:xfrm>
          <a:prstGeom prst="rect">
            <a:avLst/>
          </a:prstGeom>
          <a:noFill/>
          <a:ln>
            <a:noFill/>
          </a:ln>
        </p:spPr>
      </p:pic>
      <p:sp>
        <p:nvSpPr>
          <p:cNvPr id="163" name="Google Shape;163;p4"/>
          <p:cNvSpPr txBox="1">
            <a:spLocks noGrp="1"/>
          </p:cNvSpPr>
          <p:nvPr>
            <p:ph type="title"/>
          </p:nvPr>
        </p:nvSpPr>
        <p:spPr>
          <a:xfrm>
            <a:off x="3853543" y="565825"/>
            <a:ext cx="4660482" cy="655200"/>
          </a:xfrm>
          <a:prstGeom prst="rect">
            <a:avLst/>
          </a:prstGeom>
          <a:noFill/>
          <a:ln>
            <a:noFill/>
          </a:ln>
        </p:spPr>
        <p:txBody>
          <a:bodyPr spcFirstLastPara="1" wrap="square" lIns="91425" tIns="45700" rIns="91425" bIns="45700" anchor="ctr" anchorCtr="0">
            <a:noAutofit/>
          </a:bodyPr>
          <a:lstStyle/>
          <a:p>
            <a:pPr marL="50800" lvl="0" indent="0" algn="ctr" rtl="0">
              <a:lnSpc>
                <a:spcPct val="90000"/>
              </a:lnSpc>
              <a:spcBef>
                <a:spcPts val="1000"/>
              </a:spcBef>
              <a:spcAft>
                <a:spcPts val="0"/>
              </a:spcAft>
              <a:buClr>
                <a:schemeClr val="dk1"/>
              </a:buClr>
              <a:buSzPts val="2800"/>
              <a:buFont typeface="Arial"/>
              <a:buNone/>
            </a:pPr>
            <a:r>
              <a:rPr lang="en-US">
                <a:latin typeface="Libre Franklin"/>
                <a:ea typeface="Libre Franklin"/>
                <a:cs typeface="Libre Franklin"/>
                <a:sym typeface="Libre Franklin"/>
              </a:rPr>
              <a:t>Antecedents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6" name="Google Shape;176;p28"/>
          <p:cNvSpPr txBox="1">
            <a:spLocks noGrp="1"/>
          </p:cNvSpPr>
          <p:nvPr>
            <p:ph type="title" idx="4294967295"/>
          </p:nvPr>
        </p:nvSpPr>
        <p:spPr>
          <a:xfrm>
            <a:off x="4572000" y="307400"/>
            <a:ext cx="3406675"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Behavior</a:t>
            </a:r>
            <a:endParaRPr kumimoji="0" lang="en-US" sz="4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75" name="Google Shape;175;p28">
            <a:extLst>
              <a:ext uri="{C183D7F6-B498-43B3-948B-1728B52AA6E4}">
                <adec:decorative xmlns:adec="http://schemas.microsoft.com/office/drawing/2017/decorative" val="1"/>
              </a:ext>
            </a:extLst>
          </p:cNvPr>
          <p:cNvPicPr preferRelativeResize="0"/>
          <p:nvPr/>
        </p:nvPicPr>
        <p:blipFill rotWithShape="1">
          <a:blip r:embed="rId3">
            <a:alphaModFix amt="35000"/>
          </a:blip>
          <a:srcRect/>
          <a:stretch/>
        </p:blipFill>
        <p:spPr>
          <a:xfrm>
            <a:off x="0" y="0"/>
            <a:ext cx="9461350" cy="63060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9" name="Google Shape;189;p29" descr="Teacher giving a student a high five"/>
          <p:cNvPicPr preferRelativeResize="0"/>
          <p:nvPr/>
        </p:nvPicPr>
        <p:blipFill rotWithShape="1">
          <a:blip r:embed="rId3">
            <a:alphaModFix amt="35000"/>
          </a:blip>
          <a:srcRect/>
          <a:stretch/>
        </p:blipFill>
        <p:spPr>
          <a:xfrm>
            <a:off x="0" y="92765"/>
            <a:ext cx="9436252" cy="6289299"/>
          </a:xfrm>
          <a:prstGeom prst="rect">
            <a:avLst/>
          </a:prstGeom>
          <a:noFill/>
          <a:ln>
            <a:noFill/>
          </a:ln>
        </p:spPr>
      </p:pic>
      <p:sp>
        <p:nvSpPr>
          <p:cNvPr id="190" name="Google Shape;190;p29"/>
          <p:cNvSpPr txBox="1">
            <a:spLocks noGrp="1"/>
          </p:cNvSpPr>
          <p:nvPr>
            <p:ph type="title" idx="4294967295"/>
          </p:nvPr>
        </p:nvSpPr>
        <p:spPr>
          <a:xfrm>
            <a:off x="363539" y="328787"/>
            <a:ext cx="4767966" cy="98484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Consequences</a:t>
            </a:r>
            <a:r>
              <a:rPr kumimoji="0" lang="en-US" sz="25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 </a:t>
            </a:r>
            <a:endParaRPr kumimoji="0" lang="en-US" sz="25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5"/>
          <p:cNvSpPr txBox="1">
            <a:spLocks noGrp="1"/>
          </p:cNvSpPr>
          <p:nvPr>
            <p:ph type="title"/>
          </p:nvPr>
        </p:nvSpPr>
        <p:spPr>
          <a:xfrm>
            <a:off x="1982788" y="536575"/>
            <a:ext cx="6710362" cy="9382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a:t>Discussion: A, B or C?</a:t>
            </a:r>
            <a:endParaRPr dirty="0"/>
          </a:p>
        </p:txBody>
      </p:sp>
      <p:sp>
        <p:nvSpPr>
          <p:cNvPr id="198" name="Google Shape;198;p5"/>
          <p:cNvSpPr/>
          <p:nvPr/>
        </p:nvSpPr>
        <p:spPr>
          <a:xfrm>
            <a:off x="220800" y="1474801"/>
            <a:ext cx="8702400" cy="4741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b="0" i="0" u="none" strike="noStrike" cap="none" dirty="0">
                <a:solidFill>
                  <a:srgbClr val="231F20"/>
                </a:solidFill>
                <a:latin typeface="Arial"/>
                <a:ea typeface="Arial"/>
                <a:cs typeface="Arial"/>
                <a:sym typeface="Arial"/>
              </a:rPr>
              <a:t>As the whole group prepares to debrief after a chemistry experiment, the teacher reminds everyone that the agreed procedure is to raise their hands to indicate they wish to speak.</a:t>
            </a:r>
            <a:endParaRPr sz="2200" b="0" i="0" u="none" strike="noStrike" cap="none" dirty="0">
              <a:solidFill>
                <a:srgbClr val="231F2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1200" b="0" i="0" u="none" strike="noStrike" cap="none" dirty="0">
              <a:solidFill>
                <a:srgbClr val="231F2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200" b="0" i="0" u="none" strike="noStrike" cap="none" dirty="0">
                <a:solidFill>
                  <a:srgbClr val="231F20"/>
                </a:solidFill>
                <a:latin typeface="Arial"/>
                <a:ea typeface="Arial"/>
                <a:cs typeface="Arial"/>
                <a:sym typeface="Arial"/>
              </a:rPr>
              <a:t>Then the teacher asks, “What was your most surprising finding today?”</a:t>
            </a:r>
            <a:r>
              <a:rPr lang="en-US" sz="2400" b="0" i="0" u="none" strike="noStrike" cap="none" dirty="0">
                <a:solidFill>
                  <a:srgbClr val="231F20"/>
                </a:solidFill>
                <a:latin typeface="Arial"/>
                <a:ea typeface="Arial"/>
                <a:cs typeface="Arial"/>
                <a:sym typeface="Arial"/>
              </a:rPr>
              <a:t> </a:t>
            </a:r>
            <a:endParaRPr sz="2400" b="0" i="0" u="none" strike="noStrike" cap="none" dirty="0">
              <a:solidFill>
                <a:srgbClr val="231F2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1200" b="0" i="0" u="none" strike="noStrike" cap="none" dirty="0">
              <a:solidFill>
                <a:srgbClr val="231F2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200" b="0" i="0" u="none" strike="noStrike" cap="none" dirty="0">
                <a:solidFill>
                  <a:srgbClr val="231F20"/>
                </a:solidFill>
                <a:latin typeface="Arial"/>
                <a:ea typeface="Arial"/>
                <a:cs typeface="Arial"/>
                <a:sym typeface="Arial"/>
              </a:rPr>
              <a:t>Some students begin talking out loud. Most students raise a hand to share a finding, Jerry is one of them.</a:t>
            </a:r>
            <a:r>
              <a:rPr lang="en-US" sz="2400" b="0" i="0" u="none" strike="noStrike" cap="none" dirty="0">
                <a:solidFill>
                  <a:srgbClr val="231F20"/>
                </a:solidFill>
                <a:latin typeface="Arial"/>
                <a:ea typeface="Arial"/>
                <a:cs typeface="Arial"/>
                <a:sym typeface="Arial"/>
              </a:rPr>
              <a:t> </a:t>
            </a:r>
            <a:endParaRPr sz="2400" b="0" i="0" u="none" strike="noStrike" cap="none" dirty="0">
              <a:solidFill>
                <a:srgbClr val="231F2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1200" b="0" i="0" u="none" strike="noStrike" cap="none" dirty="0">
              <a:solidFill>
                <a:srgbClr val="231F2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200" b="0" i="0" u="none" strike="noStrike" cap="none" dirty="0">
                <a:solidFill>
                  <a:srgbClr val="231F20"/>
                </a:solidFill>
                <a:latin typeface="Arial"/>
                <a:ea typeface="Arial"/>
                <a:cs typeface="Arial"/>
                <a:sym typeface="Arial"/>
              </a:rPr>
              <a:t>The teacher ignores the students who are talking out. </a:t>
            </a:r>
            <a:endParaRPr sz="2200" b="0" i="0" u="none" strike="noStrike" cap="none" dirty="0">
              <a:solidFill>
                <a:srgbClr val="231F2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1200" b="0" i="0" u="none" strike="noStrike" cap="none" dirty="0">
              <a:solidFill>
                <a:srgbClr val="231F2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200" b="0" i="0" u="none" strike="noStrike" cap="none" dirty="0">
                <a:solidFill>
                  <a:srgbClr val="231F20"/>
                </a:solidFill>
                <a:latin typeface="Arial"/>
                <a:ea typeface="Arial"/>
                <a:cs typeface="Arial"/>
                <a:sym typeface="Arial"/>
              </a:rPr>
              <a:t>The teacher calls on Jerry to share his findings. She asks probing follow-up questions to help Jerry and the other students apply the underlying scientific concepts to their observation.</a:t>
            </a: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 name="Title 1">
            <a:extLst>
              <a:ext uri="{FF2B5EF4-FFF2-40B4-BE49-F238E27FC236}">
                <a16:creationId xmlns:a16="http://schemas.microsoft.com/office/drawing/2014/main" id="{6334A881-5AAE-4E36-9BC7-C73F8C6DA0BD}"/>
              </a:ext>
            </a:extLst>
          </p:cNvPr>
          <p:cNvSpPr>
            <a:spLocks noGrp="1"/>
          </p:cNvSpPr>
          <p:nvPr>
            <p:ph type="title"/>
          </p:nvPr>
        </p:nvSpPr>
        <p:spPr>
          <a:xfrm>
            <a:off x="628650" y="-1325563"/>
            <a:ext cx="7886700" cy="1325563"/>
          </a:xfrm>
        </p:spPr>
        <p:txBody>
          <a:bodyPr spcFirstLastPara="1" wrap="square" lIns="91425" tIns="45700" rIns="91425" bIns="45700" anchor="b" anchorCtr="0">
            <a:normAutofit fontScale="90000"/>
          </a:bodyPr>
          <a:lstStyle/>
          <a:p>
            <a:r>
              <a:rPr lang="en-US" dirty="0"/>
              <a:t>Antecedent, Behavior, Consequence Classroom Example</a:t>
            </a:r>
          </a:p>
        </p:txBody>
      </p:sp>
      <p:graphicFrame>
        <p:nvGraphicFramePr>
          <p:cNvPr id="204" name="Google Shape;204;p35"/>
          <p:cNvGraphicFramePr/>
          <p:nvPr>
            <p:extLst>
              <p:ext uri="{D42A27DB-BD31-4B8C-83A1-F6EECF244321}">
                <p14:modId xmlns:p14="http://schemas.microsoft.com/office/powerpoint/2010/main" val="3687370126"/>
              </p:ext>
            </p:extLst>
          </p:nvPr>
        </p:nvGraphicFramePr>
        <p:xfrm>
          <a:off x="131736" y="1016000"/>
          <a:ext cx="8880525" cy="4826000"/>
        </p:xfrm>
        <a:graphic>
          <a:graphicData uri="http://schemas.openxmlformats.org/drawingml/2006/table">
            <a:tbl>
              <a:tblPr firstRow="1" bandRow="1">
                <a:noFill/>
                <a:tableStyleId>{1F81CD72-9D1C-4489-9DDA-64E58246A1E4}</a:tableStyleId>
              </a:tblPr>
              <a:tblGrid>
                <a:gridCol w="2960175">
                  <a:extLst>
                    <a:ext uri="{9D8B030D-6E8A-4147-A177-3AD203B41FA5}">
                      <a16:colId xmlns:a16="http://schemas.microsoft.com/office/drawing/2014/main" val="20000"/>
                    </a:ext>
                  </a:extLst>
                </a:gridCol>
                <a:gridCol w="2960175">
                  <a:extLst>
                    <a:ext uri="{9D8B030D-6E8A-4147-A177-3AD203B41FA5}">
                      <a16:colId xmlns:a16="http://schemas.microsoft.com/office/drawing/2014/main" val="20001"/>
                    </a:ext>
                  </a:extLst>
                </a:gridCol>
                <a:gridCol w="2960175">
                  <a:extLst>
                    <a:ext uri="{9D8B030D-6E8A-4147-A177-3AD203B41FA5}">
                      <a16:colId xmlns:a16="http://schemas.microsoft.com/office/drawing/2014/main" val="20002"/>
                    </a:ext>
                  </a:extLst>
                </a:gridCol>
              </a:tblGrid>
              <a:tr h="370850">
                <a:tc>
                  <a:txBody>
                    <a:bodyPr/>
                    <a:lstStyle/>
                    <a:p>
                      <a:pPr marL="0" marR="0" lvl="0" indent="0" algn="ctr" rtl="0">
                        <a:lnSpc>
                          <a:spcPct val="100000"/>
                        </a:lnSpc>
                        <a:spcBef>
                          <a:spcPts val="0"/>
                        </a:spcBef>
                        <a:spcAft>
                          <a:spcPts val="0"/>
                        </a:spcAft>
                        <a:buClr>
                          <a:srgbClr val="000000"/>
                        </a:buClr>
                        <a:buSzPts val="2000"/>
                        <a:buFont typeface="Arial"/>
                        <a:buNone/>
                      </a:pPr>
                      <a:r>
                        <a:rPr lang="en-US" sz="2000" u="sng" strike="noStrike" cap="none" dirty="0">
                          <a:solidFill>
                            <a:schemeClr val="bg1"/>
                          </a:solidFill>
                        </a:rPr>
                        <a:t>Antecedent</a:t>
                      </a:r>
                      <a:endParaRPr sz="2000" u="none" strike="noStrike" cap="none" dirty="0">
                        <a:solidFill>
                          <a:schemeClr val="bg1"/>
                        </a:solidFill>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sng" strike="noStrike" cap="none" dirty="0">
                          <a:solidFill>
                            <a:schemeClr val="bg1"/>
                          </a:solidFill>
                        </a:rPr>
                        <a:t>Behavior</a:t>
                      </a:r>
                      <a:endParaRPr sz="2000" u="none" strike="noStrike" cap="none" dirty="0">
                        <a:solidFill>
                          <a:schemeClr val="bg1"/>
                        </a:solidFill>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sng" strike="noStrike" cap="none" dirty="0">
                          <a:solidFill>
                            <a:schemeClr val="bg1"/>
                          </a:solidFill>
                        </a:rPr>
                        <a:t>Consequence</a:t>
                      </a:r>
                      <a:endParaRPr sz="2000" u="none" strike="noStrike" cap="none" dirty="0">
                        <a:solidFill>
                          <a:schemeClr val="bg1"/>
                        </a:solidFill>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10000"/>
                  </a:ext>
                </a:extLst>
              </a:tr>
              <a:tr h="370850">
                <a:tc>
                  <a:txBody>
                    <a:bodyPr/>
                    <a:lstStyle/>
                    <a:p>
                      <a:pPr marL="228600" marR="255905" lvl="0" indent="0" algn="ctr" rtl="0">
                        <a:lnSpc>
                          <a:spcPct val="100000"/>
                        </a:lnSpc>
                        <a:spcBef>
                          <a:spcPts val="0"/>
                        </a:spcBef>
                        <a:spcAft>
                          <a:spcPts val="0"/>
                        </a:spcAft>
                        <a:buClr>
                          <a:srgbClr val="000000"/>
                        </a:buClr>
                        <a:buSzPts val="2000"/>
                        <a:buFont typeface="Arial"/>
                        <a:buNone/>
                      </a:pPr>
                      <a:r>
                        <a:rPr lang="en-US" sz="2000" u="none" strike="noStrike" cap="none"/>
                        <a:t>As the whole group prepares to debrief after a chemistry experiment, the teacher reminds everyone that the agreed procedure is to raise their hands to indicate they wish to speak. Then the teacher asks, “What was your most surprising finding today?” </a:t>
                      </a:r>
                      <a:endParaRPr sz="2000" u="none" strike="noStrike" cap="none"/>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72390" lvl="0" indent="19050" algn="ctr" rtl="0">
                        <a:lnSpc>
                          <a:spcPct val="100000"/>
                        </a:lnSpc>
                        <a:spcBef>
                          <a:spcPts val="0"/>
                        </a:spcBef>
                        <a:spcAft>
                          <a:spcPts val="0"/>
                        </a:spcAft>
                        <a:buClr>
                          <a:srgbClr val="000000"/>
                        </a:buClr>
                        <a:buSzPts val="2000"/>
                        <a:buFont typeface="Arial"/>
                        <a:buNone/>
                      </a:pPr>
                      <a:r>
                        <a:rPr lang="en-US" sz="2000" u="none" strike="noStrike" cap="none" dirty="0"/>
                        <a:t>Some students begin talking out loud. </a:t>
                      </a:r>
                      <a:endParaRPr sz="2000" u="none" strike="noStrike" cap="none" dirty="0"/>
                    </a:p>
                    <a:p>
                      <a:pPr marL="171450" marR="72390" lvl="0" indent="19050" algn="ctr" rtl="0">
                        <a:lnSpc>
                          <a:spcPct val="100000"/>
                        </a:lnSpc>
                        <a:spcBef>
                          <a:spcPts val="0"/>
                        </a:spcBef>
                        <a:spcAft>
                          <a:spcPts val="0"/>
                        </a:spcAft>
                        <a:buClr>
                          <a:srgbClr val="000000"/>
                        </a:buClr>
                        <a:buSzPts val="2000"/>
                        <a:buFont typeface="Arial"/>
                        <a:buNone/>
                      </a:pPr>
                      <a:br>
                        <a:rPr lang="en-US" sz="2000" u="none" strike="noStrike" cap="none" dirty="0"/>
                      </a:br>
                      <a:br>
                        <a:rPr lang="en-US" sz="2000" u="none" strike="noStrike" cap="none" dirty="0"/>
                      </a:br>
                      <a:r>
                        <a:rPr lang="en-US" sz="2000" u="none" strike="noStrike" cap="none" dirty="0"/>
                        <a:t>Most students raise a hand to share a finding, Jerry is one of them. </a:t>
                      </a:r>
                      <a:endParaRPr sz="2000" u="none" strike="noStrike" cap="none" dirty="0"/>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4300" marR="186690" lvl="0" indent="-57150" algn="ctr" rtl="0">
                        <a:lnSpc>
                          <a:spcPct val="100000"/>
                        </a:lnSpc>
                        <a:spcBef>
                          <a:spcPts val="0"/>
                        </a:spcBef>
                        <a:spcAft>
                          <a:spcPts val="0"/>
                        </a:spcAft>
                        <a:buClr>
                          <a:srgbClr val="000000"/>
                        </a:buClr>
                        <a:buSzPts val="2000"/>
                        <a:buFont typeface="Arial"/>
                        <a:buNone/>
                      </a:pPr>
                      <a:r>
                        <a:rPr lang="en-US" sz="2000" u="none" strike="noStrike" cap="none" dirty="0"/>
                        <a:t>The teacher ignores the students who are talking out.</a:t>
                      </a:r>
                      <a:endParaRPr sz="2000" u="none" strike="noStrike" cap="none" dirty="0"/>
                    </a:p>
                    <a:p>
                      <a:pPr marL="114300" marR="186690" lvl="0" indent="-57150" algn="ctr" rtl="0">
                        <a:lnSpc>
                          <a:spcPct val="100000"/>
                        </a:lnSpc>
                        <a:spcBef>
                          <a:spcPts val="0"/>
                        </a:spcBef>
                        <a:spcAft>
                          <a:spcPts val="0"/>
                        </a:spcAft>
                        <a:buClr>
                          <a:srgbClr val="000000"/>
                        </a:buClr>
                        <a:buSzPts val="2000"/>
                        <a:buFont typeface="Arial"/>
                        <a:buNone/>
                      </a:pPr>
                      <a:br>
                        <a:rPr lang="en-US" sz="2000" u="none" strike="noStrike" cap="none" dirty="0"/>
                      </a:br>
                      <a:br>
                        <a:rPr lang="en-US" sz="2000" u="none" strike="noStrike" cap="none" dirty="0"/>
                      </a:br>
                      <a:r>
                        <a:rPr lang="en-US" sz="2000" u="none" strike="noStrike" cap="none" dirty="0"/>
                        <a:t>The teacher calls on Jerry to share his findings. She asks probing follow-up questions to help Jerry and the other students apply the underlying scientific concepts to their observation. </a:t>
                      </a:r>
                      <a:endParaRPr sz="2000" u="none" strike="noStrike" cap="none" dirty="0"/>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dirty="0"/>
              <a:t>Working Agreements</a:t>
            </a:r>
            <a:endParaRPr dirty="0"/>
          </a:p>
        </p:txBody>
      </p:sp>
      <p:sp>
        <p:nvSpPr>
          <p:cNvPr id="92" name="Google Shape;92;p13"/>
          <p:cNvSpPr txBox="1">
            <a:spLocks noGrp="1"/>
          </p:cNvSpPr>
          <p:nvPr>
            <p:ph type="body" idx="1"/>
          </p:nvPr>
        </p:nvSpPr>
        <p:spPr>
          <a:xfrm>
            <a:off x="628651" y="2033587"/>
            <a:ext cx="7886700" cy="3263504"/>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SzPct val="100000"/>
              <a:buNone/>
            </a:pPr>
            <a:r>
              <a:rPr lang="en-US" sz="2400" b="1" dirty="0">
                <a:latin typeface="Calibri"/>
                <a:ea typeface="Calibri"/>
                <a:cs typeface="Calibri"/>
                <a:sym typeface="Calibri"/>
              </a:rPr>
              <a:t>Be Respectful</a:t>
            </a:r>
            <a:endParaRPr dirty="0"/>
          </a:p>
          <a:p>
            <a:pPr marL="228600" lvl="0" indent="-228600" algn="l" rtl="0">
              <a:lnSpc>
                <a:spcPct val="90000"/>
              </a:lnSpc>
              <a:spcBef>
                <a:spcPts val="1000"/>
              </a:spcBef>
              <a:spcAft>
                <a:spcPts val="0"/>
              </a:spcAft>
              <a:buClr>
                <a:srgbClr val="FF0000"/>
              </a:buClr>
              <a:buSzPct val="100000"/>
              <a:buChar char="•"/>
            </a:pPr>
            <a:r>
              <a:rPr lang="en-US" dirty="0">
                <a:latin typeface="Calibri"/>
                <a:ea typeface="Calibri"/>
                <a:cs typeface="Calibri"/>
                <a:sym typeface="Calibri"/>
              </a:rPr>
              <a:t>Be an active listener—open to new ideas</a:t>
            </a:r>
            <a:endParaRPr dirty="0"/>
          </a:p>
          <a:p>
            <a:pPr marL="228600" lvl="0" indent="-228600" algn="l" rtl="0">
              <a:lnSpc>
                <a:spcPct val="90000"/>
              </a:lnSpc>
              <a:spcBef>
                <a:spcPts val="1000"/>
              </a:spcBef>
              <a:spcAft>
                <a:spcPts val="0"/>
              </a:spcAft>
              <a:buClr>
                <a:srgbClr val="FF0000"/>
              </a:buClr>
              <a:buSzPct val="100000"/>
              <a:buChar char="•"/>
            </a:pPr>
            <a:r>
              <a:rPr lang="en-US" dirty="0">
                <a:latin typeface="Calibri"/>
                <a:ea typeface="Calibri"/>
                <a:cs typeface="Calibri"/>
                <a:sym typeface="Calibri"/>
              </a:rPr>
              <a:t>Use notes for side bar conversations</a:t>
            </a:r>
            <a:endParaRPr dirty="0"/>
          </a:p>
          <a:p>
            <a:pPr marL="228600" lvl="0" indent="-228600" algn="l" rtl="0">
              <a:lnSpc>
                <a:spcPct val="90000"/>
              </a:lnSpc>
              <a:spcBef>
                <a:spcPts val="1000"/>
              </a:spcBef>
              <a:spcAft>
                <a:spcPts val="0"/>
              </a:spcAft>
              <a:buSzPct val="100000"/>
              <a:buNone/>
            </a:pPr>
            <a:r>
              <a:rPr lang="en-US" sz="2400" b="1" dirty="0">
                <a:latin typeface="Calibri"/>
                <a:ea typeface="Calibri"/>
                <a:cs typeface="Calibri"/>
                <a:sym typeface="Calibri"/>
              </a:rPr>
              <a:t>Be Responsible</a:t>
            </a:r>
            <a:endParaRPr dirty="0"/>
          </a:p>
          <a:p>
            <a:pPr marL="228600" lvl="0" indent="-228600" algn="l" rtl="0">
              <a:lnSpc>
                <a:spcPct val="90000"/>
              </a:lnSpc>
              <a:spcBef>
                <a:spcPts val="1000"/>
              </a:spcBef>
              <a:spcAft>
                <a:spcPts val="0"/>
              </a:spcAft>
              <a:buClr>
                <a:srgbClr val="FF0000"/>
              </a:buClr>
              <a:buSzPct val="100000"/>
              <a:buChar char="•"/>
            </a:pPr>
            <a:r>
              <a:rPr lang="en-US" dirty="0">
                <a:latin typeface="Calibri"/>
                <a:ea typeface="Calibri"/>
                <a:cs typeface="Calibri"/>
                <a:sym typeface="Calibri"/>
              </a:rPr>
              <a:t>Be on time for sessions</a:t>
            </a:r>
            <a:endParaRPr dirty="0"/>
          </a:p>
          <a:p>
            <a:pPr marL="228600" lvl="0" indent="-228600" algn="l" rtl="0">
              <a:lnSpc>
                <a:spcPct val="90000"/>
              </a:lnSpc>
              <a:spcBef>
                <a:spcPts val="1000"/>
              </a:spcBef>
              <a:spcAft>
                <a:spcPts val="0"/>
              </a:spcAft>
              <a:buClr>
                <a:srgbClr val="FF0000"/>
              </a:buClr>
              <a:buSzPct val="100000"/>
              <a:buChar char="•"/>
            </a:pPr>
            <a:r>
              <a:rPr lang="en-US" dirty="0">
                <a:latin typeface="Calibri"/>
                <a:ea typeface="Calibri"/>
                <a:cs typeface="Calibri"/>
                <a:sym typeface="Calibri"/>
              </a:rPr>
              <a:t>Silence cell phones—reply appropriately</a:t>
            </a:r>
            <a:endParaRPr dirty="0"/>
          </a:p>
          <a:p>
            <a:pPr marL="228600" lvl="0" indent="-228600" algn="l" rtl="0">
              <a:lnSpc>
                <a:spcPct val="90000"/>
              </a:lnSpc>
              <a:spcBef>
                <a:spcPts val="1000"/>
              </a:spcBef>
              <a:spcAft>
                <a:spcPts val="0"/>
              </a:spcAft>
              <a:buSzPct val="100000"/>
              <a:buNone/>
            </a:pPr>
            <a:r>
              <a:rPr lang="en-US" sz="2400" b="1" dirty="0">
                <a:latin typeface="Calibri"/>
                <a:ea typeface="Calibri"/>
                <a:cs typeface="Calibri"/>
                <a:sym typeface="Calibri"/>
              </a:rPr>
              <a:t>Be</a:t>
            </a:r>
            <a:r>
              <a:rPr lang="en-US" sz="3000" b="1" dirty="0">
                <a:latin typeface="Calibri"/>
                <a:ea typeface="Calibri"/>
                <a:cs typeface="Calibri"/>
                <a:sym typeface="Calibri"/>
              </a:rPr>
              <a:t> </a:t>
            </a:r>
            <a:r>
              <a:rPr lang="en-US" sz="2400" b="1" dirty="0">
                <a:latin typeface="Calibri"/>
                <a:ea typeface="Calibri"/>
                <a:cs typeface="Calibri"/>
                <a:sym typeface="Calibri"/>
              </a:rPr>
              <a:t>a Problem Solver</a:t>
            </a:r>
            <a:endParaRPr dirty="0"/>
          </a:p>
          <a:p>
            <a:pPr marL="228600" lvl="0" indent="-228600" algn="l" rtl="0">
              <a:lnSpc>
                <a:spcPct val="90000"/>
              </a:lnSpc>
              <a:spcBef>
                <a:spcPts val="1000"/>
              </a:spcBef>
              <a:spcAft>
                <a:spcPts val="0"/>
              </a:spcAft>
              <a:buClr>
                <a:srgbClr val="FF0000"/>
              </a:buClr>
              <a:buSzPct val="100000"/>
              <a:buChar char="•"/>
            </a:pPr>
            <a:r>
              <a:rPr lang="en-US" dirty="0">
                <a:latin typeface="Calibri"/>
                <a:ea typeface="Calibri"/>
                <a:cs typeface="Calibri"/>
                <a:sym typeface="Calibri"/>
              </a:rPr>
              <a:t>Follow the decision making process</a:t>
            </a:r>
            <a:endParaRPr dirty="0"/>
          </a:p>
          <a:p>
            <a:pPr marL="228600" lvl="0" indent="-228600" algn="l" rtl="0">
              <a:lnSpc>
                <a:spcPct val="90000"/>
              </a:lnSpc>
              <a:spcBef>
                <a:spcPts val="1000"/>
              </a:spcBef>
              <a:spcAft>
                <a:spcPts val="0"/>
              </a:spcAft>
              <a:buClr>
                <a:srgbClr val="FF0000"/>
              </a:buClr>
              <a:buSzPct val="100000"/>
              <a:buChar char="•"/>
            </a:pPr>
            <a:r>
              <a:rPr lang="en-US" dirty="0">
                <a:latin typeface="Calibri"/>
                <a:ea typeface="Calibri"/>
                <a:cs typeface="Calibri"/>
                <a:sym typeface="Calibri"/>
              </a:rPr>
              <a:t>Work toward consensus and support decisions of the group</a:t>
            </a:r>
            <a:endParaRPr dirty="0"/>
          </a:p>
          <a:p>
            <a:pPr marL="0" lvl="0" indent="0" algn="l" rtl="0">
              <a:lnSpc>
                <a:spcPct val="90000"/>
              </a:lnSpc>
              <a:spcBef>
                <a:spcPts val="1000"/>
              </a:spcBef>
              <a:spcAft>
                <a:spcPts val="0"/>
              </a:spcAft>
              <a:buSzPct val="100000"/>
              <a:buNone/>
            </a:pPr>
            <a:endParaRPr dirty="0">
              <a:latin typeface="Calibri"/>
              <a:ea typeface="Calibri"/>
              <a:cs typeface="Calibri"/>
              <a:sym typeface="Calibri"/>
            </a:endParaRPr>
          </a:p>
        </p:txBody>
      </p:sp>
    </p:spTree>
    <p:extLst>
      <p:ext uri="{BB962C8B-B14F-4D97-AF65-F5344CB8AC3E}">
        <p14:creationId xmlns:p14="http://schemas.microsoft.com/office/powerpoint/2010/main" val="3897750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6"/>
          <p:cNvSpPr txBox="1">
            <a:spLocks noGrp="1"/>
          </p:cNvSpPr>
          <p:nvPr>
            <p:ph type="title"/>
          </p:nvPr>
        </p:nvSpPr>
        <p:spPr>
          <a:xfrm>
            <a:off x="1890171" y="252918"/>
            <a:ext cx="6621531" cy="177043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solidFill>
                  <a:srgbClr val="008000"/>
                </a:solidFill>
              </a:rPr>
              <a:t>Activity: </a:t>
            </a:r>
            <a:r>
              <a:rPr lang="en-US">
                <a:solidFill>
                  <a:srgbClr val="231F20"/>
                </a:solidFill>
                <a:latin typeface="Calibri"/>
                <a:ea typeface="Calibri"/>
                <a:cs typeface="Calibri"/>
                <a:sym typeface="Calibri"/>
              </a:rPr>
              <a:t>Identifying antecedents, behavior, and consequences</a:t>
            </a:r>
            <a:endParaRPr>
              <a:solidFill>
                <a:srgbClr val="FF0000"/>
              </a:solidFill>
            </a:endParaRPr>
          </a:p>
        </p:txBody>
      </p:sp>
      <p:sp>
        <p:nvSpPr>
          <p:cNvPr id="211" name="Google Shape;211;p6"/>
          <p:cNvSpPr txBox="1">
            <a:spLocks noGrp="1"/>
          </p:cNvSpPr>
          <p:nvPr>
            <p:ph type="body" idx="1"/>
          </p:nvPr>
        </p:nvSpPr>
        <p:spPr>
          <a:xfrm>
            <a:off x="457200" y="2554089"/>
            <a:ext cx="8229600" cy="291285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1000"/>
              </a:spcBef>
              <a:spcAft>
                <a:spcPts val="0"/>
              </a:spcAft>
              <a:buSzPts val="2800"/>
              <a:buFont typeface="Arial"/>
              <a:buChar char="•"/>
            </a:pPr>
            <a:r>
              <a:rPr lang="en-US">
                <a:solidFill>
                  <a:srgbClr val="231F20"/>
                </a:solidFill>
                <a:latin typeface="Calibri"/>
                <a:ea typeface="Calibri"/>
                <a:cs typeface="Calibri"/>
                <a:sym typeface="Calibri"/>
              </a:rPr>
              <a:t>With your team complete  “</a:t>
            </a:r>
            <a:r>
              <a:rPr lang="en-US" b="1">
                <a:solidFill>
                  <a:schemeClr val="dk1"/>
                </a:solidFill>
                <a:latin typeface="Calibri"/>
                <a:ea typeface="Calibri"/>
                <a:cs typeface="Calibri"/>
                <a:sym typeface="Calibri"/>
              </a:rPr>
              <a:t>HO1 ABC Worksheet</a:t>
            </a:r>
            <a:r>
              <a:rPr lang="en-US">
                <a:solidFill>
                  <a:srgbClr val="231F20"/>
                </a:solidFill>
                <a:latin typeface="Calibri"/>
                <a:ea typeface="Calibri"/>
                <a:cs typeface="Calibri"/>
                <a:sym typeface="Calibri"/>
              </a:rPr>
              <a:t>.”  </a:t>
            </a:r>
            <a:endParaRPr>
              <a:solidFill>
                <a:srgbClr val="231F20"/>
              </a:solidFill>
              <a:latin typeface="Calibri"/>
              <a:ea typeface="Calibri"/>
              <a:cs typeface="Calibri"/>
              <a:sym typeface="Calibri"/>
            </a:endParaRPr>
          </a:p>
          <a:p>
            <a:pPr marL="0" lvl="0" indent="0" algn="l" rtl="0">
              <a:lnSpc>
                <a:spcPct val="90000"/>
              </a:lnSpc>
              <a:spcBef>
                <a:spcPts val="1000"/>
              </a:spcBef>
              <a:spcAft>
                <a:spcPts val="0"/>
              </a:spcAft>
              <a:buSzPts val="2800"/>
              <a:buNone/>
            </a:pPr>
            <a:endParaRPr>
              <a:solidFill>
                <a:srgbClr val="231F20"/>
              </a:solidFill>
            </a:endParaRPr>
          </a:p>
          <a:p>
            <a:pPr marL="457200" lvl="0" indent="-457200" algn="l" rtl="0">
              <a:lnSpc>
                <a:spcPct val="90000"/>
              </a:lnSpc>
              <a:spcBef>
                <a:spcPts val="1000"/>
              </a:spcBef>
              <a:spcAft>
                <a:spcPts val="0"/>
              </a:spcAft>
              <a:buSzPts val="2800"/>
              <a:buFont typeface="Arial"/>
              <a:buChar char="•"/>
            </a:pPr>
            <a:r>
              <a:rPr lang="en-US">
                <a:solidFill>
                  <a:srgbClr val="231F20"/>
                </a:solidFill>
                <a:latin typeface="Calibri"/>
                <a:ea typeface="Calibri"/>
                <a:cs typeface="Calibri"/>
                <a:sym typeface="Calibri"/>
              </a:rPr>
              <a:t>When completed check your answers with  “</a:t>
            </a:r>
            <a:r>
              <a:rPr lang="en-US" b="1">
                <a:solidFill>
                  <a:schemeClr val="dk1"/>
                </a:solidFill>
                <a:latin typeface="Calibri"/>
                <a:ea typeface="Calibri"/>
                <a:cs typeface="Calibri"/>
                <a:sym typeface="Calibri"/>
              </a:rPr>
              <a:t>HO2 ABC Worksheet Answers</a:t>
            </a:r>
            <a:r>
              <a:rPr lang="en-US">
                <a:solidFill>
                  <a:srgbClr val="231F20"/>
                </a:solidFill>
                <a:latin typeface="Calibri"/>
                <a:ea typeface="Calibri"/>
                <a:cs typeface="Calibri"/>
                <a:sym typeface="Calibri"/>
              </a:rPr>
              <a:t>”. </a:t>
            </a:r>
            <a:endParaRPr>
              <a:solidFill>
                <a:schemeClr val="dk1"/>
              </a:solidFill>
            </a:endParaRPr>
          </a:p>
        </p:txBody>
      </p:sp>
      <p:sp>
        <p:nvSpPr>
          <p:cNvPr id="212" name="Google Shape;212;p6" descr="Star indicating there is a handout associated with this page"/>
          <p:cNvSpPr/>
          <p:nvPr/>
        </p:nvSpPr>
        <p:spPr>
          <a:xfrm>
            <a:off x="7850100" y="5254850"/>
            <a:ext cx="836700" cy="825600"/>
          </a:xfrm>
          <a:prstGeom prst="star5">
            <a:avLst>
              <a:gd name="adj" fmla="val 19098"/>
              <a:gd name="hf" fmla="val 105146"/>
              <a:gd name="vf" fmla="val 11055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7"/>
          <p:cNvSpPr txBox="1">
            <a:spLocks noGrp="1"/>
          </p:cNvSpPr>
          <p:nvPr>
            <p:ph type="title"/>
          </p:nvPr>
        </p:nvSpPr>
        <p:spPr>
          <a:xfrm>
            <a:off x="1982788" y="536575"/>
            <a:ext cx="6710362" cy="9382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Discussion:</a:t>
            </a:r>
            <a:endParaRPr/>
          </a:p>
        </p:txBody>
      </p:sp>
      <p:sp>
        <p:nvSpPr>
          <p:cNvPr id="219" name="Google Shape;219;p7"/>
          <p:cNvSpPr txBox="1">
            <a:spLocks noGrp="1"/>
          </p:cNvSpPr>
          <p:nvPr>
            <p:ph type="body" idx="1"/>
          </p:nvPr>
        </p:nvSpPr>
        <p:spPr>
          <a:xfrm>
            <a:off x="457200" y="1921791"/>
            <a:ext cx="8229600" cy="354515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SzPts val="2800"/>
              <a:buNone/>
            </a:pPr>
            <a:r>
              <a:rPr lang="en-US">
                <a:solidFill>
                  <a:schemeClr val="dk1"/>
                </a:solidFill>
                <a:latin typeface="Calibri"/>
                <a:ea typeface="Calibri"/>
                <a:cs typeface="Calibri"/>
                <a:sym typeface="Calibri"/>
              </a:rPr>
              <a:t>Think about a recent situation where a student wasn’t demonstrating the expected behavior. </a:t>
            </a:r>
            <a:endParaRPr/>
          </a:p>
          <a:p>
            <a:pPr marL="0" marR="0" lvl="0" indent="0" algn="l" rtl="0">
              <a:lnSpc>
                <a:spcPct val="90000"/>
              </a:lnSpc>
              <a:spcBef>
                <a:spcPts val="0"/>
              </a:spcBef>
              <a:spcAft>
                <a:spcPts val="0"/>
              </a:spcAft>
              <a:buSzPts val="2800"/>
              <a:buNone/>
            </a:pPr>
            <a:endParaRPr>
              <a:solidFill>
                <a:schemeClr val="dk1"/>
              </a:solidFill>
              <a:latin typeface="Calibri"/>
              <a:ea typeface="Calibri"/>
              <a:cs typeface="Calibri"/>
              <a:sym typeface="Calibri"/>
            </a:endParaRPr>
          </a:p>
          <a:p>
            <a:pPr marL="0" marR="0" lvl="0" indent="0" algn="l" rtl="0">
              <a:lnSpc>
                <a:spcPct val="90000"/>
              </a:lnSpc>
              <a:spcBef>
                <a:spcPts val="0"/>
              </a:spcBef>
              <a:spcAft>
                <a:spcPts val="0"/>
              </a:spcAft>
              <a:buSzPts val="2800"/>
              <a:buNone/>
            </a:pPr>
            <a:r>
              <a:rPr lang="en-US">
                <a:solidFill>
                  <a:schemeClr val="dk1"/>
                </a:solidFill>
                <a:latin typeface="Calibri"/>
                <a:ea typeface="Calibri"/>
                <a:cs typeface="Calibri"/>
                <a:sym typeface="Calibri"/>
              </a:rPr>
              <a:t>Apply the ABC logic to this situation.</a:t>
            </a:r>
            <a:r>
              <a:rPr lang="en-US"/>
              <a:t> </a:t>
            </a:r>
            <a:r>
              <a:rPr lang="en-US">
                <a:solidFill>
                  <a:schemeClr val="dk1"/>
                </a:solidFill>
              </a:rPr>
              <a:t>What were the antecedent(s), behavior, and consequence(s)?</a:t>
            </a:r>
            <a:endParaRPr>
              <a:solidFill>
                <a:schemeClr val="dk1"/>
              </a:solidFill>
              <a:latin typeface="Calibri"/>
              <a:ea typeface="Calibri"/>
              <a:cs typeface="Calibri"/>
              <a:sym typeface="Calibri"/>
            </a:endParaRPr>
          </a:p>
          <a:p>
            <a:pPr marL="0" marR="0" lvl="0" indent="0" algn="l" rtl="0">
              <a:lnSpc>
                <a:spcPct val="90000"/>
              </a:lnSpc>
              <a:spcBef>
                <a:spcPts val="0"/>
              </a:spcBef>
              <a:spcAft>
                <a:spcPts val="0"/>
              </a:spcAft>
              <a:buSzPts val="2800"/>
              <a:buNone/>
            </a:pPr>
            <a:endParaRPr>
              <a:solidFill>
                <a:schemeClr val="dk1"/>
              </a:solidFill>
              <a:latin typeface="Calibri"/>
              <a:ea typeface="Calibri"/>
              <a:cs typeface="Calibri"/>
              <a:sym typeface="Calibri"/>
            </a:endParaRPr>
          </a:p>
          <a:p>
            <a:pPr marL="0" marR="0" lvl="0" indent="0" algn="l" rtl="0">
              <a:lnSpc>
                <a:spcPct val="90000"/>
              </a:lnSpc>
              <a:spcBef>
                <a:spcPts val="0"/>
              </a:spcBef>
              <a:spcAft>
                <a:spcPts val="0"/>
              </a:spcAft>
              <a:buSzPts val="2800"/>
              <a:buNone/>
            </a:pPr>
            <a:r>
              <a:rPr lang="en-US">
                <a:solidFill>
                  <a:schemeClr val="dk1"/>
                </a:solidFill>
                <a:latin typeface="Calibri"/>
                <a:ea typeface="Calibri"/>
                <a:cs typeface="Calibri"/>
                <a:sym typeface="Calibri"/>
              </a:rPr>
              <a:t>How does knowing this information impact your professional practice?</a:t>
            </a:r>
            <a:endParaRPr>
              <a:solidFill>
                <a:schemeClr val="dk1"/>
              </a:solidFill>
              <a:latin typeface="Times New Roman"/>
              <a:ea typeface="Times New Roman"/>
              <a:cs typeface="Times New Roman"/>
              <a:sym typeface="Times New Roman"/>
            </a:endParaRPr>
          </a:p>
          <a:p>
            <a:pPr marL="0" marR="0" lvl="0" indent="0" algn="l" rtl="0">
              <a:lnSpc>
                <a:spcPct val="90000"/>
              </a:lnSpc>
              <a:spcBef>
                <a:spcPts val="0"/>
              </a:spcBef>
              <a:spcAft>
                <a:spcPts val="0"/>
              </a:spcAft>
              <a:buSzPts val="2800"/>
              <a:buNone/>
            </a:pPr>
            <a:r>
              <a:rPr lang="en-US">
                <a:solidFill>
                  <a:schemeClr val="dk1"/>
                </a:solidFill>
                <a:latin typeface="Calibri"/>
                <a:ea typeface="Calibri"/>
                <a:cs typeface="Calibri"/>
                <a:sym typeface="Calibri"/>
              </a:rPr>
              <a:t> </a:t>
            </a:r>
            <a:endParaRPr>
              <a:solidFill>
                <a:schemeClr val="dk1"/>
              </a:solidFill>
              <a:latin typeface="Cambria"/>
              <a:ea typeface="Cambria"/>
              <a:cs typeface="Cambria"/>
              <a:sym typeface="Cambria"/>
            </a:endParaRPr>
          </a:p>
          <a:p>
            <a:pPr marL="457200" lvl="0" indent="-279400" algn="l" rtl="0">
              <a:lnSpc>
                <a:spcPct val="90000"/>
              </a:lnSpc>
              <a:spcBef>
                <a:spcPts val="1000"/>
              </a:spcBef>
              <a:spcAft>
                <a:spcPts val="0"/>
              </a:spcAft>
              <a:buSzPts val="2800"/>
              <a:buFont typeface="Arial"/>
              <a:buNone/>
            </a:pPr>
            <a:endParaRPr>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0" y="384050"/>
            <a:ext cx="9144000" cy="572700"/>
          </a:xfrm>
          <a:prstGeom prst="rect">
            <a:avLst/>
          </a:prstGeom>
        </p:spPr>
        <p:txBody>
          <a:bodyPr spcFirstLastPara="1" wrap="square" lIns="91425" tIns="91425" rIns="91425" bIns="91425" anchor="t" anchorCtr="0">
            <a:normAutofit fontScale="90000"/>
          </a:bodyPr>
          <a:lstStyle/>
          <a:p>
            <a:pPr algn="ctr"/>
            <a:r>
              <a:rPr lang="en" i="1" dirty="0"/>
              <a:t>Wise Interventions</a:t>
            </a:r>
            <a:r>
              <a:rPr lang="en" dirty="0"/>
              <a:t> &amp; </a:t>
            </a:r>
            <a:r>
              <a:rPr lang="en" i="1" dirty="0"/>
              <a:t>Situation Crafting </a:t>
            </a:r>
            <a:endParaRPr i="1" dirty="0"/>
          </a:p>
        </p:txBody>
      </p:sp>
      <p:sp>
        <p:nvSpPr>
          <p:cNvPr id="127" name="Google Shape;127;p24"/>
          <p:cNvSpPr txBox="1">
            <a:spLocks noGrp="1"/>
          </p:cNvSpPr>
          <p:nvPr>
            <p:ph type="body" idx="1"/>
          </p:nvPr>
        </p:nvSpPr>
        <p:spPr>
          <a:xfrm>
            <a:off x="205325" y="1179950"/>
            <a:ext cx="5504400" cy="3809350"/>
          </a:xfrm>
          <a:prstGeom prst="rect">
            <a:avLst/>
          </a:prstGeom>
        </p:spPr>
        <p:txBody>
          <a:bodyPr spcFirstLastPara="1" wrap="square" lIns="91425" tIns="91425" rIns="91425" bIns="91425" anchor="t" anchorCtr="0">
            <a:noAutofit/>
          </a:bodyPr>
          <a:lstStyle/>
          <a:p>
            <a:pPr marL="0" indent="0">
              <a:buNone/>
            </a:pPr>
            <a:r>
              <a:rPr lang="en" sz="2400" b="1" i="1" dirty="0"/>
              <a:t>Wise Interventions</a:t>
            </a:r>
            <a:r>
              <a:rPr lang="en" sz="2400" dirty="0"/>
              <a:t>: </a:t>
            </a:r>
            <a:endParaRPr sz="2400" dirty="0"/>
          </a:p>
          <a:p>
            <a:pPr>
              <a:spcBef>
                <a:spcPts val="1200"/>
              </a:spcBef>
            </a:pPr>
            <a:r>
              <a:rPr lang="en" sz="2400" dirty="0"/>
              <a:t>“- interventions that nurture people’s belonging and self worth.” </a:t>
            </a:r>
            <a:r>
              <a:rPr lang="en" sz="2400" dirty="0" err="1"/>
              <a:t>pg</a:t>
            </a:r>
            <a:r>
              <a:rPr lang="en" sz="2400" dirty="0"/>
              <a:t> xiii</a:t>
            </a:r>
            <a:endParaRPr sz="2400" dirty="0"/>
          </a:p>
          <a:p>
            <a:r>
              <a:rPr lang="en" sz="2400" dirty="0"/>
              <a:t>“...are ideally the right small thing, just what is psychologically needed for a specific person in a specific time and place to set them on a better path.” p 45</a:t>
            </a:r>
            <a:endParaRPr sz="2400" dirty="0"/>
          </a:p>
          <a:p>
            <a:pPr marL="0" indent="0">
              <a:spcBef>
                <a:spcPts val="1200"/>
              </a:spcBef>
              <a:spcAft>
                <a:spcPts val="1200"/>
              </a:spcAft>
              <a:buNone/>
            </a:pPr>
            <a:r>
              <a:rPr lang="en" sz="2400" dirty="0"/>
              <a:t>“</a:t>
            </a:r>
            <a:r>
              <a:rPr lang="en" sz="2400" b="1" i="1" dirty="0"/>
              <a:t>Situation crafting</a:t>
            </a:r>
            <a:r>
              <a:rPr lang="en" sz="2400" dirty="0"/>
              <a:t>: shaping a situation, even in seemingly minor ways, in order to foster belonging.” </a:t>
            </a:r>
            <a:r>
              <a:rPr lang="en" sz="2400" dirty="0" err="1"/>
              <a:t>pg</a:t>
            </a:r>
            <a:r>
              <a:rPr lang="en" sz="2400" dirty="0"/>
              <a:t> 3</a:t>
            </a:r>
            <a:endParaRPr sz="2400" dirty="0"/>
          </a:p>
        </p:txBody>
      </p:sp>
      <p:pic>
        <p:nvPicPr>
          <p:cNvPr id="128" name="Google Shape;128;p24" descr="Picture of &quot;Belonging&quot; book"/>
          <p:cNvPicPr preferRelativeResize="0"/>
          <p:nvPr/>
        </p:nvPicPr>
        <p:blipFill>
          <a:blip r:embed="rId3">
            <a:alphaModFix/>
          </a:blip>
          <a:stretch>
            <a:fillRect/>
          </a:stretch>
        </p:blipFill>
        <p:spPr>
          <a:xfrm>
            <a:off x="5883651" y="1645501"/>
            <a:ext cx="3086425" cy="3086425"/>
          </a:xfrm>
          <a:prstGeom prst="rect">
            <a:avLst/>
          </a:prstGeom>
          <a:noFill/>
          <a:ln>
            <a:noFill/>
          </a:ln>
        </p:spPr>
      </p:pic>
      <p:sp>
        <p:nvSpPr>
          <p:cNvPr id="129" name="Google Shape;129;p24"/>
          <p:cNvSpPr txBox="1"/>
          <p:nvPr/>
        </p:nvSpPr>
        <p:spPr>
          <a:xfrm>
            <a:off x="381300" y="5333650"/>
            <a:ext cx="8381400" cy="688800"/>
          </a:xfrm>
          <a:prstGeom prst="rect">
            <a:avLst/>
          </a:prstGeom>
          <a:noFill/>
          <a:ln w="9525"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a:lnSpc>
                <a:spcPct val="115000"/>
              </a:lnSpc>
              <a:spcAft>
                <a:spcPts val="1200"/>
              </a:spcAft>
              <a:buClr>
                <a:schemeClr val="dk1"/>
              </a:buClr>
              <a:buSzPts val="1100"/>
            </a:pPr>
            <a:r>
              <a:rPr lang="en" sz="1800" dirty="0">
                <a:solidFill>
                  <a:schemeClr val="dk2"/>
                </a:solidFill>
              </a:rPr>
              <a:t>“What is the next smallest thing you can do to achieve the outcomes you have set as your goal?”    ~ Dr. Rob Horner, National Center on PBIS originating co-founder </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2735141" y="456458"/>
            <a:ext cx="5958009" cy="938213"/>
          </a:xfrm>
          <a:prstGeom prst="rect">
            <a:avLst/>
          </a:prstGeom>
        </p:spPr>
        <p:txBody>
          <a:bodyPr spcFirstLastPara="1" wrap="square" lIns="91425" tIns="91425" rIns="91425" bIns="91425" anchor="t" anchorCtr="0">
            <a:normAutofit fontScale="90000"/>
          </a:bodyPr>
          <a:lstStyle/>
          <a:p>
            <a:pPr algn="ctr"/>
            <a:r>
              <a:rPr lang="en" dirty="0"/>
              <a:t>Situation Crafting in Practice - Schools</a:t>
            </a:r>
            <a:endParaRPr dirty="0"/>
          </a:p>
        </p:txBody>
      </p:sp>
      <p:pic>
        <p:nvPicPr>
          <p:cNvPr id="168" name="Google Shape;168;p27" descr="Student playing trumpet in band class"/>
          <p:cNvPicPr preferRelativeResize="0"/>
          <p:nvPr/>
        </p:nvPicPr>
        <p:blipFill>
          <a:blip r:embed="rId3">
            <a:alphaModFix/>
          </a:blip>
          <a:stretch>
            <a:fillRect/>
          </a:stretch>
        </p:blipFill>
        <p:spPr>
          <a:xfrm>
            <a:off x="310633" y="2116624"/>
            <a:ext cx="2424508" cy="1613400"/>
          </a:xfrm>
          <a:prstGeom prst="rect">
            <a:avLst/>
          </a:prstGeom>
          <a:noFill/>
          <a:ln>
            <a:noFill/>
          </a:ln>
        </p:spPr>
      </p:pic>
      <p:pic>
        <p:nvPicPr>
          <p:cNvPr id="159" name="Google Shape;159;p27" descr="Teacher taking student's temperature using a forehead thermometer"/>
          <p:cNvPicPr preferRelativeResize="0"/>
          <p:nvPr/>
        </p:nvPicPr>
        <p:blipFill>
          <a:blip r:embed="rId4">
            <a:alphaModFix/>
          </a:blip>
          <a:stretch>
            <a:fillRect/>
          </a:stretch>
        </p:blipFill>
        <p:spPr>
          <a:xfrm>
            <a:off x="3156950" y="2175400"/>
            <a:ext cx="2330824" cy="1554624"/>
          </a:xfrm>
          <a:prstGeom prst="rect">
            <a:avLst/>
          </a:prstGeom>
          <a:noFill/>
          <a:ln>
            <a:noFill/>
          </a:ln>
        </p:spPr>
      </p:pic>
      <p:sp>
        <p:nvSpPr>
          <p:cNvPr id="169" name="Google Shape;169;p27">
            <a:extLst>
              <a:ext uri="{C183D7F6-B498-43B3-948B-1728B52AA6E4}">
                <adec:decorative xmlns:adec="http://schemas.microsoft.com/office/drawing/2017/decorative" val="1"/>
              </a:ext>
            </a:extLst>
          </p:cNvPr>
          <p:cNvSpPr txBox="1"/>
          <p:nvPr/>
        </p:nvSpPr>
        <p:spPr>
          <a:xfrm>
            <a:off x="178400" y="2013750"/>
            <a:ext cx="313200" cy="738900"/>
          </a:xfrm>
          <a:prstGeom prst="rect">
            <a:avLst/>
          </a:prstGeom>
          <a:noFill/>
          <a:ln>
            <a:noFill/>
          </a:ln>
        </p:spPr>
        <p:txBody>
          <a:bodyPr spcFirstLastPara="1" wrap="square" lIns="91425" tIns="91425" rIns="91425" bIns="91425" anchor="t" anchorCtr="0">
            <a:spAutoFit/>
          </a:bodyPr>
          <a:lstStyle/>
          <a:p>
            <a:r>
              <a:rPr lang="en" sz="3600">
                <a:solidFill>
                  <a:srgbClr val="FF0000"/>
                </a:solidFill>
                <a:latin typeface="Calibri"/>
                <a:ea typeface="Calibri"/>
                <a:cs typeface="Calibri"/>
                <a:sym typeface="Calibri"/>
              </a:rPr>
              <a:t>1</a:t>
            </a:r>
            <a:endParaRPr sz="3600">
              <a:solidFill>
                <a:srgbClr val="FF0000"/>
              </a:solidFill>
              <a:latin typeface="Calibri"/>
              <a:ea typeface="Calibri"/>
              <a:cs typeface="Calibri"/>
              <a:sym typeface="Calibri"/>
            </a:endParaRPr>
          </a:p>
        </p:txBody>
      </p:sp>
      <p:sp>
        <p:nvSpPr>
          <p:cNvPr id="163" name="Google Shape;163;p27">
            <a:extLst>
              <a:ext uri="{C183D7F6-B498-43B3-948B-1728B52AA6E4}">
                <adec:decorative xmlns:adec="http://schemas.microsoft.com/office/drawing/2017/decorative" val="1"/>
              </a:ext>
            </a:extLst>
          </p:cNvPr>
          <p:cNvSpPr txBox="1"/>
          <p:nvPr/>
        </p:nvSpPr>
        <p:spPr>
          <a:xfrm>
            <a:off x="3112000" y="2013750"/>
            <a:ext cx="313200" cy="738900"/>
          </a:xfrm>
          <a:prstGeom prst="rect">
            <a:avLst/>
          </a:prstGeom>
          <a:noFill/>
          <a:ln>
            <a:noFill/>
          </a:ln>
        </p:spPr>
        <p:txBody>
          <a:bodyPr spcFirstLastPara="1" wrap="square" lIns="91425" tIns="91425" rIns="91425" bIns="91425" anchor="t" anchorCtr="0">
            <a:spAutoFit/>
          </a:bodyPr>
          <a:lstStyle/>
          <a:p>
            <a:r>
              <a:rPr lang="en" sz="3600">
                <a:solidFill>
                  <a:srgbClr val="FF0000"/>
                </a:solidFill>
                <a:latin typeface="Calibri"/>
                <a:ea typeface="Calibri"/>
                <a:cs typeface="Calibri"/>
                <a:sym typeface="Calibri"/>
              </a:rPr>
              <a:t>2</a:t>
            </a:r>
            <a:endParaRPr sz="3600">
              <a:solidFill>
                <a:srgbClr val="FF0000"/>
              </a:solidFill>
              <a:latin typeface="Calibri"/>
              <a:ea typeface="Calibri"/>
              <a:cs typeface="Calibri"/>
              <a:sym typeface="Calibri"/>
            </a:endParaRPr>
          </a:p>
        </p:txBody>
      </p:sp>
      <p:pic>
        <p:nvPicPr>
          <p:cNvPr id="158" name="Google Shape;158;p27" descr="Two students in science class looking through microscope"/>
          <p:cNvPicPr preferRelativeResize="0"/>
          <p:nvPr/>
        </p:nvPicPr>
        <p:blipFill>
          <a:blip r:embed="rId5">
            <a:alphaModFix/>
          </a:blip>
          <a:stretch>
            <a:fillRect/>
          </a:stretch>
        </p:blipFill>
        <p:spPr>
          <a:xfrm>
            <a:off x="6045588" y="2116625"/>
            <a:ext cx="2420726" cy="1613410"/>
          </a:xfrm>
          <a:prstGeom prst="rect">
            <a:avLst/>
          </a:prstGeom>
          <a:noFill/>
          <a:ln>
            <a:noFill/>
          </a:ln>
        </p:spPr>
      </p:pic>
      <p:pic>
        <p:nvPicPr>
          <p:cNvPr id="162" name="Google Shape;162;p27" descr="Student in cafeteria food line"/>
          <p:cNvPicPr preferRelativeResize="0"/>
          <p:nvPr/>
        </p:nvPicPr>
        <p:blipFill>
          <a:blip r:embed="rId6">
            <a:alphaModFix/>
          </a:blip>
          <a:stretch>
            <a:fillRect/>
          </a:stretch>
        </p:blipFill>
        <p:spPr>
          <a:xfrm>
            <a:off x="278275" y="3927525"/>
            <a:ext cx="2332508" cy="1554626"/>
          </a:xfrm>
          <a:prstGeom prst="rect">
            <a:avLst/>
          </a:prstGeom>
          <a:noFill/>
          <a:ln>
            <a:noFill/>
          </a:ln>
        </p:spPr>
      </p:pic>
      <p:pic>
        <p:nvPicPr>
          <p:cNvPr id="161" name="Google Shape;161;p27" descr="Teacher with students lined up for bus dismissal"/>
          <p:cNvPicPr preferRelativeResize="0"/>
          <p:nvPr/>
        </p:nvPicPr>
        <p:blipFill>
          <a:blip r:embed="rId7">
            <a:alphaModFix/>
          </a:blip>
          <a:stretch>
            <a:fillRect/>
          </a:stretch>
        </p:blipFill>
        <p:spPr>
          <a:xfrm>
            <a:off x="3112000" y="3971675"/>
            <a:ext cx="2420726" cy="1613392"/>
          </a:xfrm>
          <a:prstGeom prst="rect">
            <a:avLst/>
          </a:prstGeom>
          <a:noFill/>
          <a:ln>
            <a:noFill/>
          </a:ln>
        </p:spPr>
      </p:pic>
      <p:sp>
        <p:nvSpPr>
          <p:cNvPr id="164" name="Google Shape;164;p27">
            <a:extLst>
              <a:ext uri="{C183D7F6-B498-43B3-948B-1728B52AA6E4}">
                <adec:decorative xmlns:adec="http://schemas.microsoft.com/office/drawing/2017/decorative" val="1"/>
              </a:ext>
            </a:extLst>
          </p:cNvPr>
          <p:cNvSpPr txBox="1"/>
          <p:nvPr/>
        </p:nvSpPr>
        <p:spPr>
          <a:xfrm>
            <a:off x="5960250" y="1958350"/>
            <a:ext cx="313200" cy="738900"/>
          </a:xfrm>
          <a:prstGeom prst="rect">
            <a:avLst/>
          </a:prstGeom>
          <a:noFill/>
          <a:ln>
            <a:noFill/>
          </a:ln>
        </p:spPr>
        <p:txBody>
          <a:bodyPr spcFirstLastPara="1" wrap="square" lIns="91425" tIns="91425" rIns="91425" bIns="91425" anchor="t" anchorCtr="0">
            <a:spAutoFit/>
          </a:bodyPr>
          <a:lstStyle/>
          <a:p>
            <a:r>
              <a:rPr lang="en" sz="3600">
                <a:solidFill>
                  <a:srgbClr val="FF0000"/>
                </a:solidFill>
                <a:latin typeface="Calibri"/>
                <a:ea typeface="Calibri"/>
                <a:cs typeface="Calibri"/>
                <a:sym typeface="Calibri"/>
              </a:rPr>
              <a:t>3</a:t>
            </a:r>
            <a:endParaRPr sz="3600">
              <a:solidFill>
                <a:srgbClr val="FF0000"/>
              </a:solidFill>
              <a:latin typeface="Calibri"/>
              <a:ea typeface="Calibri"/>
              <a:cs typeface="Calibri"/>
              <a:sym typeface="Calibri"/>
            </a:endParaRPr>
          </a:p>
        </p:txBody>
      </p:sp>
      <p:sp>
        <p:nvSpPr>
          <p:cNvPr id="165" name="Google Shape;165;p27">
            <a:extLst>
              <a:ext uri="{C183D7F6-B498-43B3-948B-1728B52AA6E4}">
                <adec:decorative xmlns:adec="http://schemas.microsoft.com/office/drawing/2017/decorative" val="1"/>
              </a:ext>
            </a:extLst>
          </p:cNvPr>
          <p:cNvSpPr txBox="1"/>
          <p:nvPr/>
        </p:nvSpPr>
        <p:spPr>
          <a:xfrm>
            <a:off x="222875" y="3682525"/>
            <a:ext cx="313200" cy="738900"/>
          </a:xfrm>
          <a:prstGeom prst="rect">
            <a:avLst/>
          </a:prstGeom>
          <a:noFill/>
          <a:ln>
            <a:noFill/>
          </a:ln>
        </p:spPr>
        <p:txBody>
          <a:bodyPr spcFirstLastPara="1" wrap="square" lIns="91425" tIns="91425" rIns="91425" bIns="91425" anchor="t" anchorCtr="0">
            <a:spAutoFit/>
          </a:bodyPr>
          <a:lstStyle/>
          <a:p>
            <a:r>
              <a:rPr lang="en" sz="3600">
                <a:solidFill>
                  <a:srgbClr val="FF0000"/>
                </a:solidFill>
                <a:latin typeface="Calibri"/>
                <a:ea typeface="Calibri"/>
                <a:cs typeface="Calibri"/>
                <a:sym typeface="Calibri"/>
              </a:rPr>
              <a:t>4</a:t>
            </a:r>
            <a:endParaRPr sz="3600">
              <a:solidFill>
                <a:srgbClr val="FF0000"/>
              </a:solidFill>
              <a:latin typeface="Calibri"/>
              <a:ea typeface="Calibri"/>
              <a:cs typeface="Calibri"/>
              <a:sym typeface="Calibri"/>
            </a:endParaRPr>
          </a:p>
        </p:txBody>
      </p:sp>
      <p:sp>
        <p:nvSpPr>
          <p:cNvPr id="166" name="Google Shape;166;p27">
            <a:extLst>
              <a:ext uri="{C183D7F6-B498-43B3-948B-1728B52AA6E4}">
                <adec:decorative xmlns:adec="http://schemas.microsoft.com/office/drawing/2017/decorative" val="1"/>
              </a:ext>
            </a:extLst>
          </p:cNvPr>
          <p:cNvSpPr txBox="1"/>
          <p:nvPr/>
        </p:nvSpPr>
        <p:spPr>
          <a:xfrm>
            <a:off x="3012750" y="3800925"/>
            <a:ext cx="313200" cy="738900"/>
          </a:xfrm>
          <a:prstGeom prst="rect">
            <a:avLst/>
          </a:prstGeom>
          <a:noFill/>
          <a:ln>
            <a:noFill/>
          </a:ln>
        </p:spPr>
        <p:txBody>
          <a:bodyPr spcFirstLastPara="1" wrap="square" lIns="91425" tIns="91425" rIns="91425" bIns="91425" anchor="t" anchorCtr="0">
            <a:spAutoFit/>
          </a:bodyPr>
          <a:lstStyle/>
          <a:p>
            <a:r>
              <a:rPr lang="en" sz="3600">
                <a:solidFill>
                  <a:srgbClr val="FF0000"/>
                </a:solidFill>
                <a:latin typeface="Calibri"/>
                <a:ea typeface="Calibri"/>
                <a:cs typeface="Calibri"/>
                <a:sym typeface="Calibri"/>
              </a:rPr>
              <a:t>5</a:t>
            </a:r>
            <a:endParaRPr sz="3600">
              <a:solidFill>
                <a:srgbClr val="FF0000"/>
              </a:solidFill>
              <a:latin typeface="Calibri"/>
              <a:ea typeface="Calibri"/>
              <a:cs typeface="Calibri"/>
              <a:sym typeface="Calibri"/>
            </a:endParaRPr>
          </a:p>
        </p:txBody>
      </p:sp>
      <p:sp>
        <p:nvSpPr>
          <p:cNvPr id="167" name="Google Shape;167;p27">
            <a:extLst>
              <a:ext uri="{C183D7F6-B498-43B3-948B-1728B52AA6E4}">
                <adec:decorative xmlns:adec="http://schemas.microsoft.com/office/drawing/2017/decorative" val="1"/>
              </a:ext>
            </a:extLst>
          </p:cNvPr>
          <p:cNvSpPr txBox="1"/>
          <p:nvPr/>
        </p:nvSpPr>
        <p:spPr>
          <a:xfrm>
            <a:off x="5960250" y="3800925"/>
            <a:ext cx="313200" cy="738900"/>
          </a:xfrm>
          <a:prstGeom prst="rect">
            <a:avLst/>
          </a:prstGeom>
          <a:noFill/>
          <a:ln>
            <a:noFill/>
          </a:ln>
        </p:spPr>
        <p:txBody>
          <a:bodyPr spcFirstLastPara="1" wrap="square" lIns="91425" tIns="91425" rIns="91425" bIns="91425" anchor="t" anchorCtr="0">
            <a:spAutoFit/>
          </a:bodyPr>
          <a:lstStyle/>
          <a:p>
            <a:r>
              <a:rPr lang="en" sz="3600">
                <a:solidFill>
                  <a:srgbClr val="FF0000"/>
                </a:solidFill>
                <a:latin typeface="Calibri"/>
                <a:ea typeface="Calibri"/>
                <a:cs typeface="Calibri"/>
                <a:sym typeface="Calibri"/>
              </a:rPr>
              <a:t>6</a:t>
            </a:r>
            <a:endParaRPr sz="3600">
              <a:solidFill>
                <a:srgbClr val="FF0000"/>
              </a:solidFill>
              <a:latin typeface="Calibri"/>
              <a:ea typeface="Calibri"/>
              <a:cs typeface="Calibri"/>
              <a:sym typeface="Calibri"/>
            </a:endParaRPr>
          </a:p>
        </p:txBody>
      </p:sp>
      <p:pic>
        <p:nvPicPr>
          <p:cNvPr id="160" name="Google Shape;160;p27" descr="Teacher working with small group of students"/>
          <p:cNvPicPr preferRelativeResize="0"/>
          <p:nvPr/>
        </p:nvPicPr>
        <p:blipFill>
          <a:blip r:embed="rId8">
            <a:alphaModFix/>
          </a:blip>
          <a:stretch>
            <a:fillRect/>
          </a:stretch>
        </p:blipFill>
        <p:spPr>
          <a:xfrm>
            <a:off x="5998100" y="3971676"/>
            <a:ext cx="2515702" cy="16767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2" name="Title 1">
            <a:extLst>
              <a:ext uri="{FF2B5EF4-FFF2-40B4-BE49-F238E27FC236}">
                <a16:creationId xmlns:a16="http://schemas.microsoft.com/office/drawing/2014/main" id="{53EAD06A-7A2A-5EAA-B2E8-68ABE83BA3B3}"/>
              </a:ext>
            </a:extLst>
          </p:cNvPr>
          <p:cNvSpPr>
            <a:spLocks noGrp="1"/>
          </p:cNvSpPr>
          <p:nvPr>
            <p:ph type="title"/>
          </p:nvPr>
        </p:nvSpPr>
        <p:spPr>
          <a:xfrm>
            <a:off x="628650" y="18255"/>
            <a:ext cx="7886700" cy="1325563"/>
          </a:xfrm>
        </p:spPr>
        <p:txBody>
          <a:bodyPr/>
          <a:lstStyle/>
          <a:p>
            <a:pPr algn="ctr"/>
            <a:r>
              <a:rPr lang="en-US" dirty="0"/>
              <a:t>Situation Crafting with A-B-C’s </a:t>
            </a:r>
          </a:p>
        </p:txBody>
      </p:sp>
      <p:pic>
        <p:nvPicPr>
          <p:cNvPr id="5" name="Picture 4" descr="Image of ABC Schoolwide Planning Handout">
            <a:extLst>
              <a:ext uri="{FF2B5EF4-FFF2-40B4-BE49-F238E27FC236}">
                <a16:creationId xmlns:a16="http://schemas.microsoft.com/office/drawing/2014/main" id="{817D1A45-CCED-F809-5B29-E0328B90E290}"/>
              </a:ext>
            </a:extLst>
          </p:cNvPr>
          <p:cNvPicPr>
            <a:picLocks noChangeAspect="1"/>
          </p:cNvPicPr>
          <p:nvPr/>
        </p:nvPicPr>
        <p:blipFill>
          <a:blip r:embed="rId3"/>
          <a:stretch>
            <a:fillRect/>
          </a:stretch>
        </p:blipFill>
        <p:spPr>
          <a:xfrm>
            <a:off x="800100" y="1034619"/>
            <a:ext cx="7886700" cy="577806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F057-31D0-11E5-007F-0CD4CFCEB8CF}"/>
              </a:ext>
            </a:extLst>
          </p:cNvPr>
          <p:cNvSpPr>
            <a:spLocks noGrp="1"/>
          </p:cNvSpPr>
          <p:nvPr>
            <p:ph type="title"/>
          </p:nvPr>
        </p:nvSpPr>
        <p:spPr/>
        <p:txBody>
          <a:bodyPr/>
          <a:lstStyle/>
          <a:p>
            <a:r>
              <a:rPr lang="en-US" dirty="0"/>
              <a:t>S</a:t>
            </a:r>
            <a:r>
              <a:rPr lang="en" dirty="0"/>
              <a:t>ituation Crafting </a:t>
            </a:r>
            <a:br>
              <a:rPr lang="en" dirty="0"/>
            </a:br>
            <a:r>
              <a:rPr lang="en" dirty="0"/>
              <a:t>Schoolwide - BEHAVIOR</a:t>
            </a:r>
            <a:endParaRPr lang="en-US" dirty="0"/>
          </a:p>
        </p:txBody>
      </p:sp>
      <p:sp>
        <p:nvSpPr>
          <p:cNvPr id="3" name="Text Placeholder 2">
            <a:extLst>
              <a:ext uri="{FF2B5EF4-FFF2-40B4-BE49-F238E27FC236}">
                <a16:creationId xmlns:a16="http://schemas.microsoft.com/office/drawing/2014/main" id="{1AF31923-ED06-8FBD-A715-4AE933AB58BB}"/>
              </a:ext>
            </a:extLst>
          </p:cNvPr>
          <p:cNvSpPr>
            <a:spLocks noGrp="1"/>
          </p:cNvSpPr>
          <p:nvPr>
            <p:ph type="body" idx="1"/>
          </p:nvPr>
        </p:nvSpPr>
        <p:spPr>
          <a:xfrm>
            <a:off x="419100" y="1825625"/>
            <a:ext cx="8362950" cy="4351338"/>
          </a:xfrm>
        </p:spPr>
        <p:txBody>
          <a:bodyPr>
            <a:normAutofit/>
          </a:bodyPr>
          <a:lstStyle/>
          <a:p>
            <a:pPr marL="50800" indent="0" rtl="0">
              <a:buNone/>
            </a:pPr>
            <a:r>
              <a:rPr lang="en-US" i="0" u="none" strike="noStrike" dirty="0">
                <a:solidFill>
                  <a:srgbClr val="000000"/>
                </a:solidFill>
                <a:effectLst/>
                <a:latin typeface="Calibri" panose="020F0502020204030204" pitchFamily="34" charset="0"/>
              </a:rPr>
              <a:t>Select one behavior from your </a:t>
            </a:r>
            <a:r>
              <a:rPr lang="en-US" b="1" i="0" u="none" strike="noStrike" dirty="0">
                <a:solidFill>
                  <a:srgbClr val="000000"/>
                </a:solidFill>
                <a:effectLst/>
                <a:latin typeface="Calibri" panose="020F0502020204030204" pitchFamily="34" charset="0"/>
              </a:rPr>
              <a:t>Schoolwide Matrix Expectations / Rules </a:t>
            </a:r>
            <a:r>
              <a:rPr lang="en-US" i="0" u="none" strike="noStrike" dirty="0">
                <a:solidFill>
                  <a:srgbClr val="000000"/>
                </a:solidFill>
                <a:effectLst/>
                <a:latin typeface="Calibri" panose="020F0502020204030204" pitchFamily="34" charset="0"/>
              </a:rPr>
              <a:t>that would be a “replacement” for current or frequent schoolwide unexpected behavior, that would lead to the biggest improvement in student behavior schoolwide:</a:t>
            </a:r>
            <a:endParaRPr lang="en-US" dirty="0">
              <a:effectLst/>
            </a:endParaRPr>
          </a:p>
          <a:p>
            <a:pPr rtl="0" fontAlgn="base">
              <a:buFont typeface="Arial" panose="020B0604020202020204" pitchFamily="34" charset="0"/>
              <a:buChar char="•"/>
            </a:pPr>
            <a:r>
              <a:rPr lang="en-US" b="1" i="1" u="none" strike="noStrike" dirty="0">
                <a:solidFill>
                  <a:srgbClr val="000000"/>
                </a:solidFill>
                <a:effectLst/>
                <a:latin typeface="Calibri" panose="020F0502020204030204" pitchFamily="34" charset="0"/>
              </a:rPr>
              <a:t>Use expected tone, volume &amp; language.</a:t>
            </a:r>
          </a:p>
          <a:p>
            <a:pPr rtl="0" fontAlgn="base">
              <a:buFont typeface="Arial" panose="020B0604020202020204" pitchFamily="34" charset="0"/>
              <a:buChar char="•"/>
            </a:pPr>
            <a:r>
              <a:rPr lang="en-US" b="1" i="1" u="none" strike="noStrike" dirty="0">
                <a:solidFill>
                  <a:srgbClr val="000000"/>
                </a:solidFill>
                <a:effectLst/>
                <a:latin typeface="Calibri" panose="020F0502020204030204" pitchFamily="34" charset="0"/>
              </a:rPr>
              <a:t>Follow teacher directions the first time. </a:t>
            </a:r>
          </a:p>
          <a:p>
            <a:pPr rtl="0" fontAlgn="base">
              <a:buFont typeface="Arial" panose="020B0604020202020204" pitchFamily="34" charset="0"/>
              <a:buChar char="•"/>
            </a:pPr>
            <a:r>
              <a:rPr lang="en-US" b="1" i="1" u="none" strike="noStrike" dirty="0">
                <a:solidFill>
                  <a:srgbClr val="000000"/>
                </a:solidFill>
                <a:effectLst/>
                <a:latin typeface="Calibri" panose="020F0502020204030204" pitchFamily="34" charset="0"/>
              </a:rPr>
              <a:t>Keep hands, feet and objects to self. </a:t>
            </a:r>
          </a:p>
        </p:txBody>
      </p:sp>
    </p:spTree>
    <p:extLst>
      <p:ext uri="{BB962C8B-B14F-4D97-AF65-F5344CB8AC3E}">
        <p14:creationId xmlns:p14="http://schemas.microsoft.com/office/powerpoint/2010/main" val="3664955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8"/>
          <p:cNvSpPr txBox="1">
            <a:spLocks noGrp="1"/>
          </p:cNvSpPr>
          <p:nvPr>
            <p:ph type="title"/>
          </p:nvPr>
        </p:nvSpPr>
        <p:spPr>
          <a:xfrm>
            <a:off x="311700" y="459236"/>
            <a:ext cx="8520600" cy="572700"/>
          </a:xfrm>
          <a:prstGeom prst="rect">
            <a:avLst/>
          </a:prstGeom>
        </p:spPr>
        <p:txBody>
          <a:bodyPr spcFirstLastPara="1" wrap="square" lIns="91425" tIns="91425" rIns="91425" bIns="91425" anchor="t" anchorCtr="0">
            <a:normAutofit fontScale="90000"/>
          </a:bodyPr>
          <a:lstStyle/>
          <a:p>
            <a:pPr algn="ctr"/>
            <a:r>
              <a:rPr lang="en-US" dirty="0"/>
              <a:t>S</a:t>
            </a:r>
            <a:r>
              <a:rPr lang="en" dirty="0"/>
              <a:t>ituation Crafting </a:t>
            </a:r>
            <a:br>
              <a:rPr lang="en" dirty="0"/>
            </a:br>
            <a:r>
              <a:rPr lang="en" dirty="0"/>
              <a:t>Schoolwide </a:t>
            </a:r>
            <a:r>
              <a:rPr lang="en" b="1" dirty="0"/>
              <a:t>Antecedents</a:t>
            </a:r>
            <a:r>
              <a:rPr lang="en" dirty="0"/>
              <a:t> </a:t>
            </a:r>
            <a:endParaRPr dirty="0"/>
          </a:p>
        </p:txBody>
      </p:sp>
      <p:graphicFrame>
        <p:nvGraphicFramePr>
          <p:cNvPr id="175" name="Google Shape;175;p28"/>
          <p:cNvGraphicFramePr/>
          <p:nvPr>
            <p:extLst>
              <p:ext uri="{D42A27DB-BD31-4B8C-83A1-F6EECF244321}">
                <p14:modId xmlns:p14="http://schemas.microsoft.com/office/powerpoint/2010/main" val="2941981791"/>
              </p:ext>
            </p:extLst>
          </p:nvPr>
        </p:nvGraphicFramePr>
        <p:xfrm>
          <a:off x="495575" y="1933362"/>
          <a:ext cx="8152850" cy="4023330"/>
        </p:xfrm>
        <a:graphic>
          <a:graphicData uri="http://schemas.openxmlformats.org/drawingml/2006/table">
            <a:tbl>
              <a:tblPr firstRow="1">
                <a:noFill/>
              </a:tblPr>
              <a:tblGrid>
                <a:gridCol w="4076425">
                  <a:extLst>
                    <a:ext uri="{9D8B030D-6E8A-4147-A177-3AD203B41FA5}">
                      <a16:colId xmlns:a16="http://schemas.microsoft.com/office/drawing/2014/main" val="20000"/>
                    </a:ext>
                  </a:extLst>
                </a:gridCol>
                <a:gridCol w="4076425">
                  <a:extLst>
                    <a:ext uri="{9D8B030D-6E8A-4147-A177-3AD203B41FA5}">
                      <a16:colId xmlns:a16="http://schemas.microsoft.com/office/drawing/2014/main" val="20001"/>
                    </a:ext>
                  </a:extLst>
                </a:gridCol>
              </a:tblGrid>
              <a:tr h="2773650">
                <a:tc>
                  <a:txBody>
                    <a:bodyPr/>
                    <a:lstStyle/>
                    <a:p>
                      <a:pPr marL="0" lvl="0" indent="0" algn="l" rtl="0">
                        <a:spcBef>
                          <a:spcPts val="0"/>
                        </a:spcBef>
                        <a:spcAft>
                          <a:spcPts val="0"/>
                        </a:spcAft>
                        <a:buNone/>
                      </a:pPr>
                      <a:r>
                        <a:rPr lang="en" sz="1200" b="1" dirty="0">
                          <a:solidFill>
                            <a:schemeClr val="dk1"/>
                          </a:solidFill>
                          <a:latin typeface="Calibri"/>
                          <a:ea typeface="Calibri"/>
                          <a:cs typeface="Calibri"/>
                          <a:sym typeface="Calibri"/>
                        </a:rPr>
                        <a:t>What conditions will encourage student use of the expected replacement behavior chosen from the schoolwide MATRIX </a:t>
                      </a:r>
                      <a:r>
                        <a:rPr lang="en"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____ Non-Classroom Routines Defined &amp; Taught to Fluency</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Classroom Procedures &amp; Routines Defined &amp; Taught to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           Fluency</a:t>
                      </a:r>
                      <a:endParaRPr sz="12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____ Lesson Plans for Schoolwide Expectations </a:t>
                      </a:r>
                      <a:endParaRPr sz="12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____ Schoolwide Teaching Schedule</a:t>
                      </a:r>
                      <a:endParaRPr sz="12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____ Active Supervision</a:t>
                      </a:r>
                      <a:endParaRPr sz="12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____ Pre-corrects (reminders to follow expectations)</a:t>
                      </a:r>
                      <a:endParaRPr sz="12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____ Schoolwide Signage</a:t>
                      </a:r>
                    </a:p>
                    <a:p>
                      <a:pPr marL="0" lvl="0" indent="0" algn="l" rtl="0">
                        <a:lnSpc>
                          <a:spcPct val="150000"/>
                        </a:lnSpc>
                        <a:spcBef>
                          <a:spcPts val="0"/>
                        </a:spcBef>
                        <a:spcAft>
                          <a:spcPts val="0"/>
                        </a:spcAft>
                        <a:buClr>
                          <a:schemeClr val="dk1"/>
                        </a:buClr>
                        <a:buSzPts val="1100"/>
                        <a:buFont typeface="Arial"/>
                        <a:buNone/>
                      </a:pPr>
                      <a:endParaRPr sz="105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Communication with Students and Families (e.g., handbooks, social media, morning announcements, PTA meetings, school   events, etc.)</a:t>
                      </a:r>
                      <a:endParaRPr sz="1200" dirty="0"/>
                    </a:p>
                  </a:txBody>
                  <a:tcPr marL="91425" marR="91425" marT="91425" marB="91425"/>
                </a:tc>
                <a:tc>
                  <a:txBody>
                    <a:bodyPr/>
                    <a:lstStyle/>
                    <a:p>
                      <a:pPr marL="0" lvl="0" indent="0" algn="l" rtl="0">
                        <a:spcBef>
                          <a:spcPts val="0"/>
                        </a:spcBef>
                        <a:spcAft>
                          <a:spcPts val="0"/>
                        </a:spcAft>
                        <a:buNone/>
                      </a:pPr>
                      <a:r>
                        <a:rPr lang="en" sz="1200" b="1" dirty="0">
                          <a:solidFill>
                            <a:schemeClr val="dk1"/>
                          </a:solidFill>
                          <a:latin typeface="Calibri"/>
                          <a:ea typeface="Calibri"/>
                          <a:cs typeface="Calibri"/>
                          <a:sym typeface="Calibri"/>
                        </a:rPr>
                        <a:t>How will expectations be taught/re-taught?</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 sz="1200" b="1" dirty="0">
                          <a:solidFill>
                            <a:schemeClr val="dk1"/>
                          </a:solidFill>
                          <a:latin typeface="Calibri"/>
                          <a:ea typeface="Calibri"/>
                          <a:cs typeface="Calibri"/>
                          <a:sym typeface="Calibri"/>
                        </a:rPr>
                        <a:t>For Teachers and Staff</a:t>
                      </a:r>
                      <a:endParaRPr sz="1200" b="1" dirty="0">
                        <a:solidFill>
                          <a:schemeClr val="dk1"/>
                        </a:solidFill>
                        <a:latin typeface="Calibri"/>
                        <a:ea typeface="Calibri"/>
                        <a:cs typeface="Calibri"/>
                        <a:sym typeface="Calibri"/>
                      </a:endParaRPr>
                    </a:p>
                    <a:p>
                      <a:pPr marL="0" lvl="0" indent="0" algn="l" rtl="0">
                        <a:lnSpc>
                          <a:spcPct val="150000"/>
                        </a:lnSpc>
                        <a:spcBef>
                          <a:spcPts val="0"/>
                        </a:spcBef>
                        <a:spcAft>
                          <a:spcPts val="0"/>
                        </a:spcAft>
                        <a:buNone/>
                      </a:pPr>
                      <a:r>
                        <a:rPr lang="en" sz="1200" dirty="0">
                          <a:solidFill>
                            <a:schemeClr val="dk1"/>
                          </a:solidFill>
                          <a:latin typeface="Calibri"/>
                          <a:ea typeface="Calibri"/>
                          <a:cs typeface="Calibri"/>
                          <a:sym typeface="Calibri"/>
                        </a:rPr>
                        <a:t>____ Establish schoolwide </a:t>
                      </a:r>
                      <a:r>
                        <a:rPr lang="en" sz="1200" b="1" dirty="0">
                          <a:solidFill>
                            <a:schemeClr val="dk1"/>
                          </a:solidFill>
                          <a:latin typeface="Calibri"/>
                          <a:ea typeface="Calibri"/>
                          <a:cs typeface="Calibri"/>
                          <a:sym typeface="Calibri"/>
                        </a:rPr>
                        <a:t>Common Philosophy &amp; Purpose; </a:t>
                      </a:r>
                      <a:endParaRPr sz="1200" b="1" dirty="0">
                        <a:solidFill>
                          <a:schemeClr val="dk1"/>
                        </a:solidFill>
                        <a:latin typeface="Calibri"/>
                        <a:ea typeface="Calibri"/>
                        <a:cs typeface="Calibri"/>
                        <a:sym typeface="Calibri"/>
                      </a:endParaRPr>
                    </a:p>
                    <a:p>
                      <a:pPr marL="0" lvl="0" indent="0" algn="l" rtl="0">
                        <a:lnSpc>
                          <a:spcPct val="150000"/>
                        </a:lnSpc>
                        <a:spcBef>
                          <a:spcPts val="0"/>
                        </a:spcBef>
                        <a:spcAft>
                          <a:spcPts val="0"/>
                        </a:spcAft>
                        <a:buNone/>
                      </a:pPr>
                      <a:r>
                        <a:rPr lang="en" sz="1200" dirty="0">
                          <a:solidFill>
                            <a:schemeClr val="dk1"/>
                          </a:solidFill>
                          <a:latin typeface="Calibri"/>
                          <a:ea typeface="Calibri"/>
                          <a:cs typeface="Calibri"/>
                          <a:sym typeface="Calibri"/>
                        </a:rPr>
                        <a:t>          develop organization wide knowledge of </a:t>
                      </a:r>
                      <a:r>
                        <a:rPr lang="en" sz="1200" b="1" dirty="0">
                          <a:solidFill>
                            <a:schemeClr val="dk1"/>
                          </a:solidFill>
                          <a:latin typeface="Calibri"/>
                          <a:ea typeface="Calibri"/>
                          <a:cs typeface="Calibri"/>
                          <a:sym typeface="Calibri"/>
                        </a:rPr>
                        <a:t>Function Based </a:t>
                      </a:r>
                      <a:endParaRPr sz="1200" b="1" dirty="0">
                        <a:solidFill>
                          <a:schemeClr val="dk1"/>
                        </a:solidFill>
                        <a:latin typeface="Calibri"/>
                        <a:ea typeface="Calibri"/>
                        <a:cs typeface="Calibri"/>
                        <a:sym typeface="Calibri"/>
                      </a:endParaRPr>
                    </a:p>
                    <a:p>
                      <a:pPr marL="0" lvl="0" indent="0" algn="l" rtl="0">
                        <a:lnSpc>
                          <a:spcPct val="150000"/>
                        </a:lnSpc>
                        <a:spcBef>
                          <a:spcPts val="0"/>
                        </a:spcBef>
                        <a:spcAft>
                          <a:spcPts val="0"/>
                        </a:spcAft>
                        <a:buNone/>
                      </a:pPr>
                      <a:r>
                        <a:rPr lang="en" sz="1200" b="1" dirty="0">
                          <a:solidFill>
                            <a:schemeClr val="dk1"/>
                          </a:solidFill>
                          <a:latin typeface="Calibri"/>
                          <a:ea typeface="Calibri"/>
                          <a:cs typeface="Calibri"/>
                          <a:sym typeface="Calibri"/>
                        </a:rPr>
                        <a:t>           Thinking  &amp; Human Motivation Theory</a:t>
                      </a:r>
                      <a:endParaRPr sz="1200" b="1" dirty="0">
                        <a:solidFill>
                          <a:schemeClr val="dk1"/>
                        </a:solidFill>
                        <a:latin typeface="Calibri"/>
                        <a:ea typeface="Calibri"/>
                        <a:cs typeface="Calibri"/>
                        <a:sym typeface="Calibri"/>
                      </a:endParaRPr>
                    </a:p>
                    <a:p>
                      <a:pPr marL="0" lvl="0" indent="0" algn="l" rtl="0">
                        <a:lnSpc>
                          <a:spcPct val="150000"/>
                        </a:lnSpc>
                        <a:spcBef>
                          <a:spcPts val="0"/>
                        </a:spcBef>
                        <a:spcAft>
                          <a:spcPts val="0"/>
                        </a:spcAft>
                        <a:buNone/>
                      </a:pPr>
                      <a:r>
                        <a:rPr lang="en" sz="1200" dirty="0">
                          <a:solidFill>
                            <a:schemeClr val="dk1"/>
                          </a:solidFill>
                          <a:latin typeface="Calibri"/>
                          <a:ea typeface="Calibri"/>
                          <a:cs typeface="Calibri"/>
                          <a:sym typeface="Calibri"/>
                        </a:rPr>
                        <a:t>____ Staff Meetings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Staff memos, emails,  newsletters,  and handbooks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Collaborative Teams &gt; departmental or grade level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           meetings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Scheduled Staff PD (e.g., New Staff Orientation, Back to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           School events)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b="1" dirty="0">
                          <a:solidFill>
                            <a:schemeClr val="dk1"/>
                          </a:solidFill>
                          <a:latin typeface="Calibri"/>
                          <a:ea typeface="Calibri"/>
                          <a:cs typeface="Calibri"/>
                          <a:sym typeface="Calibri"/>
                        </a:rPr>
                        <a:t>For Students</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Direct instruction = tell, show, practice, feedback.</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Embedded within academic curriculum.</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____ Rationale -Tied to everyday life in the REAL WORLD</a:t>
                      </a:r>
                      <a:endParaRPr sz="1200" dirty="0">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bl>
          </a:graphicData>
        </a:graphic>
      </p:graphicFrame>
      <p:sp>
        <p:nvSpPr>
          <p:cNvPr id="176" name="Google Shape;176;p28"/>
          <p:cNvSpPr txBox="1"/>
          <p:nvPr/>
        </p:nvSpPr>
        <p:spPr>
          <a:xfrm rot="898032">
            <a:off x="2988210" y="3090604"/>
            <a:ext cx="3712449" cy="1258270"/>
          </a:xfrm>
          <a:prstGeom prst="rect">
            <a:avLst/>
          </a:prstGeom>
          <a:solidFill>
            <a:srgbClr val="B6D7A8"/>
          </a:solidFill>
          <a:ln>
            <a:noFill/>
          </a:ln>
        </p:spPr>
        <p:txBody>
          <a:bodyPr spcFirstLastPara="1" wrap="square" lIns="91425" tIns="91425" rIns="91425" bIns="91425" anchor="t" anchorCtr="0">
            <a:noAutofit/>
          </a:bodyPr>
          <a:lstStyle/>
          <a:p>
            <a:pPr>
              <a:buClr>
                <a:schemeClr val="dk1"/>
              </a:buClr>
              <a:buSzPts val="1100"/>
            </a:pPr>
            <a:r>
              <a:rPr lang="en" sz="2200" b="1" dirty="0">
                <a:solidFill>
                  <a:schemeClr val="dk1"/>
                </a:solidFill>
                <a:latin typeface="Calibri"/>
                <a:ea typeface="Calibri"/>
                <a:cs typeface="Calibri"/>
                <a:sym typeface="Calibri"/>
              </a:rPr>
              <a:t>+</a:t>
            </a:r>
            <a:r>
              <a:rPr lang="en" sz="2200" dirty="0">
                <a:solidFill>
                  <a:schemeClr val="dk1"/>
                </a:solidFill>
                <a:latin typeface="Calibri"/>
                <a:ea typeface="Calibri"/>
                <a:cs typeface="Calibri"/>
                <a:sym typeface="Calibri"/>
              </a:rPr>
              <a:t> = in place w/evidence </a:t>
            </a:r>
            <a:endParaRPr sz="2200" dirty="0">
              <a:solidFill>
                <a:schemeClr val="dk1"/>
              </a:solidFill>
              <a:latin typeface="Calibri"/>
              <a:ea typeface="Calibri"/>
              <a:cs typeface="Calibri"/>
              <a:sym typeface="Calibri"/>
            </a:endParaRPr>
          </a:p>
          <a:p>
            <a:pPr>
              <a:buClr>
                <a:schemeClr val="dk1"/>
              </a:buClr>
              <a:buSzPts val="1100"/>
            </a:pPr>
            <a:r>
              <a:rPr lang="en" sz="2200" b="1" dirty="0">
                <a:solidFill>
                  <a:schemeClr val="dk1"/>
                </a:solidFill>
                <a:latin typeface="Calibri"/>
                <a:ea typeface="Calibri"/>
                <a:cs typeface="Calibri"/>
                <a:sym typeface="Calibri"/>
              </a:rPr>
              <a:t>√</a:t>
            </a:r>
            <a:r>
              <a:rPr lang="en" sz="2200" dirty="0">
                <a:solidFill>
                  <a:schemeClr val="dk1"/>
                </a:solidFill>
                <a:latin typeface="Calibri"/>
                <a:ea typeface="Calibri"/>
                <a:cs typeface="Calibri"/>
                <a:sym typeface="Calibri"/>
              </a:rPr>
              <a:t> = in place w/out evidence </a:t>
            </a:r>
            <a:endParaRPr sz="2200" dirty="0">
              <a:solidFill>
                <a:schemeClr val="dk1"/>
              </a:solidFill>
              <a:latin typeface="Calibri"/>
              <a:ea typeface="Calibri"/>
              <a:cs typeface="Calibri"/>
              <a:sym typeface="Calibri"/>
            </a:endParaRPr>
          </a:p>
          <a:p>
            <a:r>
              <a:rPr lang="en" sz="2200" b="1" dirty="0">
                <a:solidFill>
                  <a:schemeClr val="dk1"/>
                </a:solidFill>
                <a:latin typeface="Calibri"/>
                <a:ea typeface="Calibri"/>
                <a:cs typeface="Calibri"/>
                <a:sym typeface="Calibri"/>
              </a:rPr>
              <a:t>-</a:t>
            </a:r>
            <a:r>
              <a:rPr lang="en" sz="2200" dirty="0">
                <a:solidFill>
                  <a:schemeClr val="dk1"/>
                </a:solidFill>
                <a:latin typeface="Calibri"/>
                <a:ea typeface="Calibri"/>
                <a:cs typeface="Calibri"/>
                <a:sym typeface="Calibri"/>
              </a:rPr>
              <a:t> = not currently in place</a:t>
            </a:r>
            <a:endParaRPr sz="2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9"/>
          <p:cNvSpPr txBox="1">
            <a:spLocks noGrp="1"/>
          </p:cNvSpPr>
          <p:nvPr>
            <p:ph type="title"/>
          </p:nvPr>
        </p:nvSpPr>
        <p:spPr>
          <a:xfrm>
            <a:off x="311700" y="504896"/>
            <a:ext cx="8520600" cy="572700"/>
          </a:xfrm>
          <a:prstGeom prst="rect">
            <a:avLst/>
          </a:prstGeom>
        </p:spPr>
        <p:txBody>
          <a:bodyPr spcFirstLastPara="1" wrap="square" lIns="91425" tIns="91425" rIns="91425" bIns="91425" anchor="t" anchorCtr="0">
            <a:normAutofit fontScale="90000"/>
          </a:bodyPr>
          <a:lstStyle/>
          <a:p>
            <a:pPr algn="ctr"/>
            <a:r>
              <a:rPr lang="en-US" dirty="0"/>
              <a:t>S</a:t>
            </a:r>
            <a:r>
              <a:rPr lang="en" dirty="0"/>
              <a:t>ituation Crafting </a:t>
            </a:r>
            <a:br>
              <a:rPr lang="en" dirty="0"/>
            </a:br>
            <a:r>
              <a:rPr lang="en" dirty="0"/>
              <a:t>Schoolwide </a:t>
            </a:r>
            <a:r>
              <a:rPr lang="en" b="1" dirty="0"/>
              <a:t>Consequences</a:t>
            </a:r>
            <a:endParaRPr b="1" dirty="0"/>
          </a:p>
        </p:txBody>
      </p:sp>
      <p:graphicFrame>
        <p:nvGraphicFramePr>
          <p:cNvPr id="182" name="Google Shape;182;p29"/>
          <p:cNvGraphicFramePr/>
          <p:nvPr>
            <p:extLst>
              <p:ext uri="{D42A27DB-BD31-4B8C-83A1-F6EECF244321}">
                <p14:modId xmlns:p14="http://schemas.microsoft.com/office/powerpoint/2010/main" val="2995060497"/>
              </p:ext>
            </p:extLst>
          </p:nvPr>
        </p:nvGraphicFramePr>
        <p:xfrm>
          <a:off x="272150" y="1798350"/>
          <a:ext cx="8323000" cy="4297650"/>
        </p:xfrm>
        <a:graphic>
          <a:graphicData uri="http://schemas.openxmlformats.org/drawingml/2006/table">
            <a:tbl>
              <a:tblPr firstRow="1">
                <a:noFill/>
              </a:tblPr>
              <a:tblGrid>
                <a:gridCol w="4161500">
                  <a:extLst>
                    <a:ext uri="{9D8B030D-6E8A-4147-A177-3AD203B41FA5}">
                      <a16:colId xmlns:a16="http://schemas.microsoft.com/office/drawing/2014/main" val="20000"/>
                    </a:ext>
                  </a:extLst>
                </a:gridCol>
                <a:gridCol w="4161500">
                  <a:extLst>
                    <a:ext uri="{9D8B030D-6E8A-4147-A177-3AD203B41FA5}">
                      <a16:colId xmlns:a16="http://schemas.microsoft.com/office/drawing/2014/main" val="20001"/>
                    </a:ext>
                  </a:extLst>
                </a:gridCol>
              </a:tblGrid>
              <a:tr h="4297650">
                <a:tc>
                  <a:txBody>
                    <a:bodyPr/>
                    <a:lstStyle/>
                    <a:p>
                      <a:pPr marL="0" lvl="0" indent="0" algn="l" rtl="0">
                        <a:spcBef>
                          <a:spcPts val="0"/>
                        </a:spcBef>
                        <a:spcAft>
                          <a:spcPts val="0"/>
                        </a:spcAft>
                        <a:buNone/>
                      </a:pPr>
                      <a:r>
                        <a:rPr lang="en" sz="1200" b="1">
                          <a:solidFill>
                            <a:schemeClr val="dk1"/>
                          </a:solidFill>
                          <a:latin typeface="Calibri"/>
                          <a:ea typeface="Calibri"/>
                          <a:cs typeface="Calibri"/>
                          <a:sym typeface="Calibri"/>
                        </a:rPr>
                        <a:t>How will adults consistently provide a continuum of  positive feedback for schoolwide expected /matrix behaviors and classroom expectations and rules?</a:t>
                      </a: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sz="1100" b="1">
                        <a:solidFill>
                          <a:schemeClr val="dk1"/>
                        </a:solidFill>
                        <a:latin typeface="Calibri"/>
                        <a:ea typeface="Calibri"/>
                        <a:cs typeface="Calibri"/>
                        <a:sym typeface="Calibri"/>
                      </a:endParaRPr>
                    </a:p>
                    <a:p>
                      <a:pPr marL="0" lvl="0" indent="0" algn="l" rtl="0">
                        <a:spcBef>
                          <a:spcPts val="0"/>
                        </a:spcBef>
                        <a:spcAft>
                          <a:spcPts val="0"/>
                        </a:spcAft>
                        <a:buNone/>
                      </a:pPr>
                      <a:r>
                        <a:rPr lang="en" sz="1200" b="1">
                          <a:solidFill>
                            <a:schemeClr val="dk1"/>
                          </a:solidFill>
                          <a:latin typeface="Calibri"/>
                          <a:ea typeface="Calibri"/>
                          <a:cs typeface="Calibri"/>
                          <a:sym typeface="Calibri"/>
                        </a:rPr>
                        <a:t>Plan for Effective Positive Feedback:</a:t>
                      </a: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____ Positive</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____ Specific</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____ Immediate</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____ Genuine</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____ Minimum Ratio of 4:1</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100" b="1">
                          <a:solidFill>
                            <a:schemeClr val="dk1"/>
                          </a:solidFill>
                          <a:latin typeface="Calibri"/>
                          <a:ea typeface="Calibri"/>
                          <a:cs typeface="Calibri"/>
                          <a:sym typeface="Calibri"/>
                        </a:rPr>
                        <a:t>Schoolwide Plan including:</a:t>
                      </a:r>
                      <a:endParaRPr sz="1100" b="1">
                        <a:solidFill>
                          <a:schemeClr val="dk1"/>
                        </a:solidFill>
                        <a:latin typeface="Calibri"/>
                        <a:ea typeface="Calibri"/>
                        <a:cs typeface="Calibri"/>
                        <a:sym typeface="Calibri"/>
                      </a:endParaRPr>
                    </a:p>
                    <a:p>
                      <a:pPr marL="0" lvl="0" indent="0" algn="l" rtl="0">
                        <a:spcBef>
                          <a:spcPts val="0"/>
                        </a:spcBef>
                        <a:spcAft>
                          <a:spcPts val="0"/>
                        </a:spcAft>
                        <a:buNone/>
                      </a:pPr>
                      <a:r>
                        <a:rPr lang="en" sz="1200" b="1">
                          <a:solidFill>
                            <a:schemeClr val="dk1"/>
                          </a:solidFill>
                          <a:latin typeface="Calibri"/>
                          <a:ea typeface="Calibri"/>
                          <a:cs typeface="Calibri"/>
                          <a:sym typeface="Calibri"/>
                        </a:rPr>
                        <a:t>____</a:t>
                      </a:r>
                      <a:r>
                        <a:rPr lang="en" sz="1000" b="1">
                          <a:solidFill>
                            <a:schemeClr val="dk1"/>
                          </a:solidFill>
                          <a:latin typeface="Calibri"/>
                          <a:ea typeface="Calibri"/>
                          <a:cs typeface="Calibri"/>
                          <a:sym typeface="Calibri"/>
                        </a:rPr>
                        <a:t> Free &amp; Frequent</a:t>
                      </a:r>
                      <a:endParaRPr sz="1000" b="1">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Use everyday, in every setting</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000" b="1">
                          <a:solidFill>
                            <a:schemeClr val="dk1"/>
                          </a:solidFill>
                          <a:latin typeface="Calibri"/>
                          <a:ea typeface="Calibri"/>
                          <a:cs typeface="Calibri"/>
                          <a:sym typeface="Calibri"/>
                        </a:rPr>
                        <a:t>____ Intermittent</a:t>
                      </a:r>
                      <a:endParaRPr sz="1000" b="1">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Award Occasionally</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b="1">
                          <a:solidFill>
                            <a:schemeClr val="dk1"/>
                          </a:solidFill>
                          <a:latin typeface="Calibri"/>
                          <a:ea typeface="Calibri"/>
                          <a:cs typeface="Calibri"/>
                          <a:sym typeface="Calibri"/>
                        </a:rPr>
                        <a:t>____ </a:t>
                      </a:r>
                      <a:r>
                        <a:rPr lang="en" sz="1000" b="1">
                          <a:solidFill>
                            <a:schemeClr val="dk1"/>
                          </a:solidFill>
                          <a:latin typeface="Calibri"/>
                          <a:ea typeface="Calibri"/>
                          <a:cs typeface="Calibri"/>
                          <a:sym typeface="Calibri"/>
                        </a:rPr>
                        <a:t>Occasional </a:t>
                      </a:r>
                      <a:endParaRPr sz="1000" b="1">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Quarterly or Year Long Goal</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b="1">
                          <a:solidFill>
                            <a:schemeClr val="dk1"/>
                          </a:solidFill>
                          <a:latin typeface="Calibri"/>
                          <a:ea typeface="Calibri"/>
                          <a:cs typeface="Calibri"/>
                          <a:sym typeface="Calibri"/>
                        </a:rPr>
                        <a:t>____ Performance Feedback for Staff</a:t>
                      </a:r>
                      <a:endParaRPr sz="1200" b="1">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200" b="1" dirty="0">
                          <a:solidFill>
                            <a:schemeClr val="dk1"/>
                          </a:solidFill>
                          <a:latin typeface="Calibri"/>
                          <a:ea typeface="Calibri"/>
                          <a:cs typeface="Calibri"/>
                          <a:sym typeface="Calibri"/>
                        </a:rPr>
                        <a:t>How will adults consistently respond to unexpected behaviors (social errors) that includes a continuum of corrective interventions?</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 sz="1200" b="1" dirty="0">
                          <a:solidFill>
                            <a:schemeClr val="dk1"/>
                          </a:solidFill>
                          <a:latin typeface="Calibri"/>
                          <a:ea typeface="Calibri"/>
                          <a:cs typeface="Calibri"/>
                          <a:sym typeface="Calibri"/>
                        </a:rPr>
                        <a:t>Plan for Effective Discouraging Unexpected / Error Correction:</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Immediate</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Specific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Private/Quiet</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Calm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Quick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b="1" dirty="0">
                          <a:solidFill>
                            <a:schemeClr val="dk1"/>
                          </a:solidFill>
                          <a:latin typeface="Calibri"/>
                          <a:ea typeface="Calibri"/>
                          <a:cs typeface="Calibri"/>
                          <a:sym typeface="Calibri"/>
                        </a:rPr>
                        <a:t>Schoolwide Continuum to Include:</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Prompt</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6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Redirect</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6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Re-teach</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6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____Provide Choices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6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____Conference</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6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____Short Removal</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bl>
          </a:graphicData>
        </a:graphic>
      </p:graphicFrame>
      <p:sp>
        <p:nvSpPr>
          <p:cNvPr id="183" name="Google Shape;183;p29"/>
          <p:cNvSpPr txBox="1"/>
          <p:nvPr/>
        </p:nvSpPr>
        <p:spPr>
          <a:xfrm rot="1189938">
            <a:off x="3283631" y="3183497"/>
            <a:ext cx="3232841" cy="1081159"/>
          </a:xfrm>
          <a:prstGeom prst="rect">
            <a:avLst/>
          </a:prstGeom>
          <a:solidFill>
            <a:srgbClr val="B6D7A8"/>
          </a:solidFill>
          <a:ln>
            <a:noFill/>
          </a:ln>
        </p:spPr>
        <p:txBody>
          <a:bodyPr spcFirstLastPara="1" wrap="square" lIns="91425" tIns="91425" rIns="91425" bIns="91425" anchor="t" anchorCtr="0">
            <a:noAutofit/>
          </a:bodyPr>
          <a:lstStyle/>
          <a:p>
            <a:r>
              <a:rPr lang="en" sz="2000" b="1">
                <a:solidFill>
                  <a:schemeClr val="dk1"/>
                </a:solidFill>
                <a:latin typeface="Calibri"/>
                <a:ea typeface="Calibri"/>
                <a:cs typeface="Calibri"/>
                <a:sym typeface="Calibri"/>
              </a:rPr>
              <a:t>+ </a:t>
            </a:r>
            <a:r>
              <a:rPr lang="en" sz="2000">
                <a:solidFill>
                  <a:schemeClr val="dk1"/>
                </a:solidFill>
                <a:latin typeface="Calibri"/>
                <a:ea typeface="Calibri"/>
                <a:cs typeface="Calibri"/>
                <a:sym typeface="Calibri"/>
              </a:rPr>
              <a:t>= in place w/evidence </a:t>
            </a:r>
            <a:endParaRPr sz="2000">
              <a:solidFill>
                <a:schemeClr val="dk1"/>
              </a:solidFill>
              <a:latin typeface="Calibri"/>
              <a:ea typeface="Calibri"/>
              <a:cs typeface="Calibri"/>
              <a:sym typeface="Calibri"/>
            </a:endParaRPr>
          </a:p>
          <a:p>
            <a:r>
              <a:rPr lang="en" sz="2000" b="1">
                <a:solidFill>
                  <a:schemeClr val="dk1"/>
                </a:solidFill>
                <a:latin typeface="Calibri"/>
                <a:ea typeface="Calibri"/>
                <a:cs typeface="Calibri"/>
                <a:sym typeface="Calibri"/>
              </a:rPr>
              <a:t>√ </a:t>
            </a:r>
            <a:r>
              <a:rPr lang="en" sz="2000">
                <a:solidFill>
                  <a:schemeClr val="dk1"/>
                </a:solidFill>
                <a:latin typeface="Calibri"/>
                <a:ea typeface="Calibri"/>
                <a:cs typeface="Calibri"/>
                <a:sym typeface="Calibri"/>
              </a:rPr>
              <a:t>= in place w/out evidence </a:t>
            </a:r>
            <a:endParaRPr sz="2000">
              <a:solidFill>
                <a:schemeClr val="dk1"/>
              </a:solidFill>
              <a:latin typeface="Calibri"/>
              <a:ea typeface="Calibri"/>
              <a:cs typeface="Calibri"/>
              <a:sym typeface="Calibri"/>
            </a:endParaRPr>
          </a:p>
          <a:p>
            <a:r>
              <a:rPr lang="en" sz="2000" b="1">
                <a:solidFill>
                  <a:schemeClr val="dk1"/>
                </a:solidFill>
                <a:latin typeface="Calibri"/>
                <a:ea typeface="Calibri"/>
                <a:cs typeface="Calibri"/>
                <a:sym typeface="Calibri"/>
              </a:rPr>
              <a:t>- </a:t>
            </a:r>
            <a:r>
              <a:rPr lang="en" sz="2000">
                <a:solidFill>
                  <a:schemeClr val="dk1"/>
                </a:solidFill>
                <a:latin typeface="Calibri"/>
                <a:ea typeface="Calibri"/>
                <a:cs typeface="Calibri"/>
                <a:sym typeface="Calibri"/>
              </a:rPr>
              <a:t>= not currently in place</a:t>
            </a:r>
            <a:endParaRPr sz="2300"/>
          </a:p>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2"/>
          <p:cNvSpPr txBox="1">
            <a:spLocks noGrp="1"/>
          </p:cNvSpPr>
          <p:nvPr>
            <p:ph type="title"/>
          </p:nvPr>
        </p:nvSpPr>
        <p:spPr>
          <a:xfrm>
            <a:off x="122250" y="853080"/>
            <a:ext cx="8899500" cy="572700"/>
          </a:xfrm>
          <a:prstGeom prst="rect">
            <a:avLst/>
          </a:prstGeom>
        </p:spPr>
        <p:txBody>
          <a:bodyPr spcFirstLastPara="1" wrap="square" lIns="91425" tIns="91425" rIns="91425" bIns="91425" anchor="t" anchorCtr="0">
            <a:noAutofit/>
          </a:bodyPr>
          <a:lstStyle/>
          <a:p>
            <a:pPr algn="ctr">
              <a:buSzPts val="1100"/>
            </a:pPr>
            <a:r>
              <a:rPr lang="en" sz="3600" dirty="0"/>
              <a:t>Situation Crafting  Schoolwide Planning</a:t>
            </a:r>
            <a:endParaRPr sz="3600" dirty="0"/>
          </a:p>
        </p:txBody>
      </p:sp>
      <p:graphicFrame>
        <p:nvGraphicFramePr>
          <p:cNvPr id="200" name="Google Shape;200;p32"/>
          <p:cNvGraphicFramePr/>
          <p:nvPr>
            <p:extLst>
              <p:ext uri="{D42A27DB-BD31-4B8C-83A1-F6EECF244321}">
                <p14:modId xmlns:p14="http://schemas.microsoft.com/office/powerpoint/2010/main" val="3080587957"/>
              </p:ext>
            </p:extLst>
          </p:nvPr>
        </p:nvGraphicFramePr>
        <p:xfrm>
          <a:off x="311700" y="1634082"/>
          <a:ext cx="8674900" cy="4194341"/>
        </p:xfrm>
        <a:graphic>
          <a:graphicData uri="http://schemas.openxmlformats.org/drawingml/2006/table">
            <a:tbl>
              <a:tblPr firstRow="1">
                <a:noFill/>
              </a:tblPr>
              <a:tblGrid>
                <a:gridCol w="2835250">
                  <a:extLst>
                    <a:ext uri="{9D8B030D-6E8A-4147-A177-3AD203B41FA5}">
                      <a16:colId xmlns:a16="http://schemas.microsoft.com/office/drawing/2014/main" val="20000"/>
                    </a:ext>
                  </a:extLst>
                </a:gridCol>
                <a:gridCol w="3028600">
                  <a:extLst>
                    <a:ext uri="{9D8B030D-6E8A-4147-A177-3AD203B41FA5}">
                      <a16:colId xmlns:a16="http://schemas.microsoft.com/office/drawing/2014/main" val="20001"/>
                    </a:ext>
                  </a:extLst>
                </a:gridCol>
                <a:gridCol w="2811050">
                  <a:extLst>
                    <a:ext uri="{9D8B030D-6E8A-4147-A177-3AD203B41FA5}">
                      <a16:colId xmlns:a16="http://schemas.microsoft.com/office/drawing/2014/main" val="20002"/>
                    </a:ext>
                  </a:extLst>
                </a:gridCol>
              </a:tblGrid>
              <a:tr h="1024451">
                <a:tc>
                  <a:txBody>
                    <a:bodyPr/>
                    <a:lstStyle/>
                    <a:p>
                      <a:pPr marL="0" lvl="0" indent="0" algn="ctr" rtl="0">
                        <a:spcBef>
                          <a:spcPts val="0"/>
                        </a:spcBef>
                        <a:spcAft>
                          <a:spcPts val="0"/>
                        </a:spcAft>
                        <a:buNone/>
                      </a:pPr>
                      <a:r>
                        <a:rPr lang="en" sz="2300" b="1" dirty="0"/>
                        <a:t>Antecedents </a:t>
                      </a:r>
                      <a:endParaRPr sz="2300" b="1" dirty="0"/>
                    </a:p>
                  </a:txBody>
                  <a:tcPr marL="91425" marR="91425" marT="91425" marB="91425"/>
                </a:tc>
                <a:tc>
                  <a:txBody>
                    <a:bodyPr/>
                    <a:lstStyle/>
                    <a:p>
                      <a:pPr marL="0" lvl="0" indent="0" algn="ctr" rtl="0">
                        <a:spcBef>
                          <a:spcPts val="0"/>
                        </a:spcBef>
                        <a:spcAft>
                          <a:spcPts val="0"/>
                        </a:spcAft>
                        <a:buNone/>
                      </a:pPr>
                      <a:r>
                        <a:rPr lang="en" sz="2300" b="1"/>
                        <a:t>Expected Behaviors</a:t>
                      </a:r>
                      <a:endParaRPr sz="2300" b="1"/>
                    </a:p>
                    <a:p>
                      <a:pPr marL="0" lvl="0" indent="0" algn="ctr" rtl="0">
                        <a:spcBef>
                          <a:spcPts val="0"/>
                        </a:spcBef>
                        <a:spcAft>
                          <a:spcPts val="0"/>
                        </a:spcAft>
                        <a:buNone/>
                      </a:pPr>
                      <a:r>
                        <a:rPr lang="en" b="1"/>
                        <a:t>(</a:t>
                      </a:r>
                      <a:r>
                        <a:rPr lang="en"/>
                        <a:t>What </a:t>
                      </a:r>
                      <a:r>
                        <a:rPr lang="en" i="1"/>
                        <a:t>Expected Behaviors</a:t>
                      </a:r>
                      <a:r>
                        <a:rPr lang="en"/>
                        <a:t> does our school need to focus on?</a:t>
                      </a:r>
                      <a:r>
                        <a:rPr lang="en" b="1"/>
                        <a:t>)</a:t>
                      </a:r>
                      <a:endParaRPr b="1"/>
                    </a:p>
                  </a:txBody>
                  <a:tcPr marL="91425" marR="91425" marT="91425" marB="91425"/>
                </a:tc>
                <a:tc>
                  <a:txBody>
                    <a:bodyPr/>
                    <a:lstStyle/>
                    <a:p>
                      <a:pPr marL="0" lvl="0" indent="0" algn="ctr" rtl="0">
                        <a:spcBef>
                          <a:spcPts val="0"/>
                        </a:spcBef>
                        <a:spcAft>
                          <a:spcPts val="0"/>
                        </a:spcAft>
                        <a:buNone/>
                      </a:pPr>
                      <a:r>
                        <a:rPr lang="en" sz="2300" b="1" dirty="0"/>
                        <a:t>Consequences</a:t>
                      </a:r>
                    </a:p>
                    <a:p>
                      <a:pPr marL="0" lvl="0" indent="0" algn="ctr" rtl="0">
                        <a:spcBef>
                          <a:spcPts val="0"/>
                        </a:spcBef>
                        <a:spcAft>
                          <a:spcPts val="0"/>
                        </a:spcAft>
                        <a:buNone/>
                      </a:pPr>
                      <a:r>
                        <a:rPr lang="en" sz="1400" b="0" dirty="0"/>
                        <a:t>Encourage = Sustain / increase</a:t>
                      </a:r>
                    </a:p>
                    <a:p>
                      <a:pPr marL="0" lvl="0" indent="0" algn="ctr" rtl="0">
                        <a:spcBef>
                          <a:spcPts val="0"/>
                        </a:spcBef>
                        <a:spcAft>
                          <a:spcPts val="0"/>
                        </a:spcAft>
                        <a:buNone/>
                      </a:pPr>
                      <a:r>
                        <a:rPr lang="en" sz="1400" b="0" dirty="0"/>
                        <a:t>Discourage = Reduce</a:t>
                      </a:r>
                      <a:endParaRPr sz="1400" b="0" dirty="0"/>
                    </a:p>
                  </a:txBody>
                  <a:tcPr marL="91425" marR="91425" marT="91425" marB="91425"/>
                </a:tc>
                <a:extLst>
                  <a:ext uri="{0D108BD9-81ED-4DB2-BD59-A6C34878D82A}">
                    <a16:rowId xmlns:a16="http://schemas.microsoft.com/office/drawing/2014/main" val="10000"/>
                  </a:ext>
                </a:extLst>
              </a:tr>
              <a:tr h="1119600">
                <a:tc>
                  <a:txBody>
                    <a:bodyPr/>
                    <a:lstStyle/>
                    <a:p>
                      <a:pPr marL="0" lvl="0" indent="0" algn="l" rtl="0">
                        <a:spcBef>
                          <a:spcPts val="0"/>
                        </a:spcBef>
                        <a:spcAft>
                          <a:spcPts val="0"/>
                        </a:spcAft>
                        <a:buClr>
                          <a:schemeClr val="dk1"/>
                        </a:buClr>
                        <a:buSzPts val="1100"/>
                        <a:buFont typeface="Arial"/>
                        <a:buNone/>
                      </a:pPr>
                      <a:r>
                        <a:rPr lang="en">
                          <a:solidFill>
                            <a:schemeClr val="dk1"/>
                          </a:solidFill>
                        </a:rPr>
                        <a:t>Keep Doing: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Tweak:</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Rethink - Start:</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US" b="1" dirty="0"/>
                        <a:t>Schoolwide Expectations &amp; Rules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Common Classroom Expectations</a:t>
                      </a:r>
                      <a:endParaRPr b="1" dirty="0"/>
                    </a:p>
                  </a:txBody>
                  <a:tcPr marL="91425" marR="91425" marT="91425" marB="91425"/>
                </a:tc>
                <a:tc>
                  <a:txBody>
                    <a:bodyPr/>
                    <a:lstStyle/>
                    <a:p>
                      <a:pPr marL="0" lvl="0" indent="0" algn="l" rtl="0">
                        <a:spcBef>
                          <a:spcPts val="0"/>
                        </a:spcBef>
                        <a:spcAft>
                          <a:spcPts val="0"/>
                        </a:spcAft>
                        <a:buNone/>
                      </a:pPr>
                      <a:r>
                        <a:rPr lang="en" dirty="0"/>
                        <a:t>Keep Doing:</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Tweak:</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Rethink - Start:</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2" name="Title 1">
            <a:extLst>
              <a:ext uri="{FF2B5EF4-FFF2-40B4-BE49-F238E27FC236}">
                <a16:creationId xmlns:a16="http://schemas.microsoft.com/office/drawing/2014/main" id="{42E97A81-306A-907B-FC6B-3764486B27BE}"/>
              </a:ext>
            </a:extLst>
          </p:cNvPr>
          <p:cNvSpPr>
            <a:spLocks noGrp="1"/>
          </p:cNvSpPr>
          <p:nvPr>
            <p:ph type="title"/>
          </p:nvPr>
        </p:nvSpPr>
        <p:spPr>
          <a:xfrm>
            <a:off x="311700" y="-763600"/>
            <a:ext cx="8520600" cy="763600"/>
          </a:xfrm>
        </p:spPr>
        <p:txBody>
          <a:bodyPr spcFirstLastPara="1" wrap="square" lIns="91425" tIns="91425" rIns="91425" bIns="91425" anchor="b" anchorCtr="0">
            <a:normAutofit fontScale="90000"/>
          </a:bodyPr>
          <a:lstStyle/>
          <a:p>
            <a:r>
              <a:rPr lang="en-US" dirty="0"/>
              <a:t>Change the Environment to Change the Behavior</a:t>
            </a:r>
          </a:p>
        </p:txBody>
      </p:sp>
      <p:sp>
        <p:nvSpPr>
          <p:cNvPr id="103" name="Google Shape;103;p20"/>
          <p:cNvSpPr txBox="1">
            <a:spLocks noGrp="1"/>
          </p:cNvSpPr>
          <p:nvPr>
            <p:ph type="body" idx="1"/>
          </p:nvPr>
        </p:nvSpPr>
        <p:spPr>
          <a:xfrm>
            <a:off x="327525" y="1163025"/>
            <a:ext cx="4302300" cy="4513200"/>
          </a:xfrm>
          <a:prstGeom prst="rect">
            <a:avLst/>
          </a:prstGeom>
        </p:spPr>
        <p:txBody>
          <a:bodyPr spcFirstLastPara="1" wrap="square" lIns="91425" tIns="91425" rIns="91425" bIns="91425" anchor="t" anchorCtr="0">
            <a:normAutofit fontScale="92500" lnSpcReduction="10000"/>
          </a:bodyPr>
          <a:lstStyle/>
          <a:p>
            <a:pPr marL="0" indent="0" algn="ctr">
              <a:buNone/>
            </a:pPr>
            <a:r>
              <a:rPr lang="en" sz="3600" b="1" dirty="0"/>
              <a:t>Environmental Interventions Are Key</a:t>
            </a:r>
            <a:endParaRPr b="1" dirty="0">
              <a:solidFill>
                <a:schemeClr val="dk1"/>
              </a:solidFill>
            </a:endParaRPr>
          </a:p>
          <a:p>
            <a:pPr marL="0" indent="0">
              <a:lnSpc>
                <a:spcPct val="100000"/>
              </a:lnSpc>
              <a:spcBef>
                <a:spcPts val="1200"/>
              </a:spcBef>
              <a:buNone/>
            </a:pPr>
            <a:endParaRPr sz="1810" dirty="0"/>
          </a:p>
          <a:p>
            <a:pPr marL="0" indent="0">
              <a:lnSpc>
                <a:spcPct val="100000"/>
              </a:lnSpc>
              <a:spcBef>
                <a:spcPts val="640"/>
              </a:spcBef>
              <a:buSzPct val="36666"/>
              <a:buNone/>
            </a:pPr>
            <a:r>
              <a:rPr lang="en" sz="3000" dirty="0"/>
              <a:t>Environments that increase the likelihood </a:t>
            </a:r>
            <a:r>
              <a:rPr lang="en" sz="3000" b="1" u="sng" dirty="0"/>
              <a:t>expected </a:t>
            </a:r>
            <a:r>
              <a:rPr lang="en" sz="3000" dirty="0"/>
              <a:t>behaviors will occur/recur are guided by a core set of effective practices that are implemented with </a:t>
            </a:r>
            <a:r>
              <a:rPr lang="en" sz="3000" b="1" i="1" dirty="0">
                <a:solidFill>
                  <a:srgbClr val="FF0000"/>
                </a:solidFill>
              </a:rPr>
              <a:t>fidelity</a:t>
            </a:r>
            <a:r>
              <a:rPr lang="en" sz="3000" b="1" i="1" dirty="0"/>
              <a:t>, </a:t>
            </a:r>
            <a:r>
              <a:rPr lang="en" sz="3000" b="1" i="1" dirty="0">
                <a:solidFill>
                  <a:srgbClr val="FF0000"/>
                </a:solidFill>
              </a:rPr>
              <a:t>consistency</a:t>
            </a:r>
            <a:r>
              <a:rPr lang="en" sz="3000" b="1" i="1" dirty="0"/>
              <a:t> and </a:t>
            </a:r>
            <a:r>
              <a:rPr lang="en" sz="3000" b="1" i="1" dirty="0">
                <a:solidFill>
                  <a:srgbClr val="FF0000"/>
                </a:solidFill>
              </a:rPr>
              <a:t>equity</a:t>
            </a:r>
            <a:r>
              <a:rPr lang="en" sz="3000" b="1" i="1" dirty="0"/>
              <a:t>.</a:t>
            </a:r>
            <a:endParaRPr dirty="0">
              <a:solidFill>
                <a:schemeClr val="dk1"/>
              </a:solidFill>
            </a:endParaRPr>
          </a:p>
        </p:txBody>
      </p:sp>
      <p:pic>
        <p:nvPicPr>
          <p:cNvPr id="104" name="Google Shape;104;p2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781793" y="550485"/>
            <a:ext cx="4175940" cy="5511648"/>
          </a:xfrm>
          <a:prstGeom prst="rect">
            <a:avLst/>
          </a:prstGeom>
          <a:noFill/>
          <a:ln>
            <a:noFill/>
          </a:ln>
        </p:spPr>
      </p:pic>
    </p:spTree>
    <p:extLst>
      <p:ext uri="{BB962C8B-B14F-4D97-AF65-F5344CB8AC3E}">
        <p14:creationId xmlns:p14="http://schemas.microsoft.com/office/powerpoint/2010/main" val="374068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Attention Signal</a:t>
            </a:r>
            <a:endParaRPr/>
          </a:p>
        </p:txBody>
      </p:sp>
      <p:sp>
        <p:nvSpPr>
          <p:cNvPr id="99" name="Google Shape;99;p1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rgbClr val="FF0000"/>
              </a:buClr>
              <a:buSzPts val="2800"/>
              <a:buNone/>
            </a:pPr>
            <a:endParaRPr/>
          </a:p>
        </p:txBody>
      </p:sp>
    </p:spTree>
    <p:extLst>
      <p:ext uri="{BB962C8B-B14F-4D97-AF65-F5344CB8AC3E}">
        <p14:creationId xmlns:p14="http://schemas.microsoft.com/office/powerpoint/2010/main" val="1064518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Closing and Next Steps</a:t>
            </a:r>
            <a:endParaRPr/>
          </a:p>
        </p:txBody>
      </p:sp>
      <p:sp>
        <p:nvSpPr>
          <p:cNvPr id="226" name="Google Shape;226;p40"/>
          <p:cNvSpPr txBox="1">
            <a:spLocks noGrp="1"/>
          </p:cNvSpPr>
          <p:nvPr>
            <p:ph type="body" idx="1"/>
          </p:nvPr>
        </p:nvSpPr>
        <p:spPr>
          <a:xfrm>
            <a:off x="628650" y="4131439"/>
            <a:ext cx="7886700" cy="1093519"/>
          </a:xfrm>
          <a:prstGeom prst="rect">
            <a:avLst/>
          </a:prstGeom>
          <a:noFill/>
          <a:ln>
            <a:noFill/>
          </a:ln>
        </p:spPr>
        <p:txBody>
          <a:bodyPr spcFirstLastPara="1" wrap="square" lIns="91425" tIns="45700" rIns="91425" bIns="45700" anchor="t" anchorCtr="0">
            <a:normAutofit/>
          </a:bodyPr>
          <a:lstStyle/>
          <a:p>
            <a:pPr marL="457200" lvl="0" indent="0" algn="l" rtl="0">
              <a:lnSpc>
                <a:spcPct val="90000"/>
              </a:lnSpc>
              <a:spcBef>
                <a:spcPts val="0"/>
              </a:spcBef>
              <a:spcAft>
                <a:spcPts val="0"/>
              </a:spcAft>
              <a:buSzPts val="2800"/>
              <a:buNone/>
            </a:pPr>
            <a:r>
              <a:rPr lang="en-US"/>
              <a:t>Challenge yourself to regularly apply the ABC model to your professional practice. </a:t>
            </a:r>
            <a:endParaRPr/>
          </a:p>
        </p:txBody>
      </p:sp>
      <p:sp>
        <p:nvSpPr>
          <p:cNvPr id="227" name="Google Shape;227;p40"/>
          <p:cNvSpPr txBox="1"/>
          <p:nvPr/>
        </p:nvSpPr>
        <p:spPr>
          <a:xfrm>
            <a:off x="457200" y="1633042"/>
            <a:ext cx="8229600" cy="179595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0000"/>
              </a:buClr>
              <a:buSzPts val="2800"/>
              <a:buFont typeface="Arial"/>
              <a:buNone/>
            </a:pPr>
            <a:r>
              <a:rPr lang="en-US" sz="2800" b="0" i="0" u="none" strike="noStrike" cap="none" dirty="0">
                <a:solidFill>
                  <a:srgbClr val="008000"/>
                </a:solidFill>
                <a:latin typeface="Calibri"/>
                <a:ea typeface="Calibri"/>
                <a:cs typeface="Calibri"/>
                <a:sym typeface="Calibri"/>
              </a:rPr>
              <a:t>Effective school and classroom managers are known, not by what they do when misbehavior occurs, but by what they do to set their classroom up for academic success and to prevent problems from occurring.</a:t>
            </a:r>
            <a:endParaRPr sz="2800" b="0" i="0" u="none" strike="noStrike" cap="none" dirty="0">
              <a:solidFill>
                <a:srgbClr val="008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References</a:t>
            </a:r>
            <a:endParaRPr/>
          </a:p>
        </p:txBody>
      </p:sp>
      <p:sp>
        <p:nvSpPr>
          <p:cNvPr id="234" name="Google Shape;234;p4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00"/>
              <a:buNone/>
            </a:pPr>
            <a:r>
              <a:rPr lang="en-US" sz="1600" dirty="0"/>
              <a:t>Alberto, P. A., &amp; Troutman, A. C. (2012). </a:t>
            </a:r>
            <a:r>
              <a:rPr lang="en-US" sz="1600" i="1" dirty="0"/>
              <a:t>Applied behavior analysis for teachers</a:t>
            </a:r>
            <a:r>
              <a:rPr lang="en-US" sz="1600" dirty="0"/>
              <a:t> (9th ed.). Upper Saddle River, NJ: Pearson.</a:t>
            </a:r>
            <a:endParaRPr dirty="0"/>
          </a:p>
          <a:p>
            <a:pPr marL="0" lvl="0" indent="0" algn="l" rtl="0">
              <a:lnSpc>
                <a:spcPct val="90000"/>
              </a:lnSpc>
              <a:spcBef>
                <a:spcPts val="1000"/>
              </a:spcBef>
              <a:spcAft>
                <a:spcPts val="0"/>
              </a:spcAft>
              <a:buSzPts val="1600"/>
              <a:buNone/>
            </a:pPr>
            <a:endParaRPr sz="1600" dirty="0"/>
          </a:p>
          <a:p>
            <a:pPr marL="0" lvl="0" indent="0" algn="l" rtl="0">
              <a:lnSpc>
                <a:spcPct val="90000"/>
              </a:lnSpc>
              <a:spcBef>
                <a:spcPts val="1000"/>
              </a:spcBef>
              <a:spcAft>
                <a:spcPts val="0"/>
              </a:spcAft>
              <a:buSzPts val="1600"/>
              <a:buNone/>
            </a:pPr>
            <a:r>
              <a:rPr lang="en-US" sz="1600" dirty="0"/>
              <a:t>Baer, D., Wolf, M., &amp; Risley, R. (1968). Some current dimensions of applied behavior analysis. </a:t>
            </a:r>
            <a:r>
              <a:rPr lang="en-US" sz="1600" i="1" dirty="0"/>
              <a:t>Journal of Applied Behavior Analysis</a:t>
            </a:r>
            <a:r>
              <a:rPr lang="en-US" sz="1600" dirty="0"/>
              <a:t>, </a:t>
            </a:r>
            <a:r>
              <a:rPr lang="en-US" sz="1600" i="1" dirty="0"/>
              <a:t>1</a:t>
            </a:r>
            <a:r>
              <a:rPr lang="en-US" sz="1600" dirty="0"/>
              <a:t>(1), 91–97. </a:t>
            </a:r>
            <a:r>
              <a:rPr lang="en-US" sz="1600" u="sng" dirty="0">
                <a:solidFill>
                  <a:schemeClr val="hlink"/>
                </a:solidFill>
                <a:hlinkClick r:id="rId3"/>
              </a:rPr>
              <a:t>https://doi.org/10.1901/jaba.1968.1-91</a:t>
            </a:r>
            <a:r>
              <a:rPr lang="en-US" sz="1600" dirty="0"/>
              <a:t> </a:t>
            </a:r>
            <a:endParaRPr dirty="0"/>
          </a:p>
          <a:p>
            <a:pPr marL="0" lvl="0" indent="0" algn="l" rtl="0">
              <a:lnSpc>
                <a:spcPct val="90000"/>
              </a:lnSpc>
              <a:spcBef>
                <a:spcPts val="1000"/>
              </a:spcBef>
              <a:spcAft>
                <a:spcPts val="0"/>
              </a:spcAft>
              <a:buSzPts val="1600"/>
              <a:buNone/>
            </a:pPr>
            <a:endParaRPr sz="1600" dirty="0"/>
          </a:p>
          <a:p>
            <a:pPr marL="0" lvl="0" indent="0" algn="l" rtl="0">
              <a:lnSpc>
                <a:spcPct val="90000"/>
              </a:lnSpc>
              <a:spcBef>
                <a:spcPts val="1000"/>
              </a:spcBef>
              <a:spcAft>
                <a:spcPts val="0"/>
              </a:spcAft>
              <a:buSzPts val="1600"/>
              <a:buNone/>
            </a:pPr>
            <a:r>
              <a:rPr lang="en-US" sz="1600" dirty="0"/>
              <a:t>The IRIS Center. (2009). </a:t>
            </a:r>
            <a:r>
              <a:rPr lang="en-US" sz="1600" i="1" dirty="0"/>
              <a:t>Functional behavioral assessment: Identifying the reasons for problem behavior and developing a behavior plan. </a:t>
            </a:r>
            <a:r>
              <a:rPr lang="en-US" sz="1600" dirty="0"/>
              <a:t>Retrieved from </a:t>
            </a:r>
            <a:r>
              <a:rPr lang="en-US" sz="1600" u="sng" dirty="0">
                <a:solidFill>
                  <a:schemeClr val="hlink"/>
                </a:solidFill>
                <a:hlinkClick r:id="rId4"/>
              </a:rPr>
              <a:t>https://iris.peabody.vanderbilt.edu/module/fba/#content</a:t>
            </a:r>
            <a:r>
              <a:rPr lang="en-US" sz="1600" dirty="0"/>
              <a:t> </a:t>
            </a:r>
            <a:endParaRPr dirty="0"/>
          </a:p>
          <a:p>
            <a:pPr marL="0" lvl="0" indent="0" algn="l" rtl="0">
              <a:lnSpc>
                <a:spcPct val="90000"/>
              </a:lnSpc>
              <a:spcBef>
                <a:spcPts val="1000"/>
              </a:spcBef>
              <a:spcAft>
                <a:spcPts val="0"/>
              </a:spcAft>
              <a:buSzPts val="1600"/>
              <a:buNone/>
            </a:pPr>
            <a:endParaRPr sz="1600" dirty="0"/>
          </a:p>
          <a:p>
            <a:pPr marL="0" lvl="0" indent="0" algn="l" rtl="0">
              <a:lnSpc>
                <a:spcPct val="90000"/>
              </a:lnSpc>
              <a:spcBef>
                <a:spcPts val="1000"/>
              </a:spcBef>
              <a:spcAft>
                <a:spcPts val="0"/>
              </a:spcAft>
              <a:buSzPts val="1600"/>
              <a:buNone/>
            </a:pPr>
            <a:r>
              <a:rPr lang="en-US" sz="1600" dirty="0"/>
              <a:t>Sulzer-</a:t>
            </a:r>
            <a:r>
              <a:rPr lang="en-US" sz="1600" dirty="0" err="1"/>
              <a:t>Azaroff</a:t>
            </a:r>
            <a:r>
              <a:rPr lang="en-US" sz="1600" dirty="0"/>
              <a:t>, B., &amp; Mayer, G. R. (1991). </a:t>
            </a:r>
            <a:r>
              <a:rPr lang="en-US" sz="1600" i="1" dirty="0"/>
              <a:t>Behavior analysis for lasting change. </a:t>
            </a:r>
            <a:r>
              <a:rPr lang="en-US" sz="1600" dirty="0"/>
              <a:t>Fort Worth, TX: Holt, Rinehart, &amp; Winston.</a:t>
            </a:r>
            <a:endParaRPr dirty="0"/>
          </a:p>
          <a:p>
            <a:pPr marL="0" lvl="0" indent="0" algn="l" rtl="0">
              <a:lnSpc>
                <a:spcPct val="90000"/>
              </a:lnSpc>
              <a:spcBef>
                <a:spcPts val="1000"/>
              </a:spcBef>
              <a:spcAft>
                <a:spcPts val="0"/>
              </a:spcAft>
              <a:buSzPts val="2800"/>
              <a:buNone/>
            </a:pP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59"/>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Contact Information</a:t>
            </a:r>
            <a:endParaRPr/>
          </a:p>
        </p:txBody>
      </p:sp>
      <p:sp>
        <p:nvSpPr>
          <p:cNvPr id="241" name="Google Shape;241;p159"/>
          <p:cNvSpPr txBox="1">
            <a:spLocks noGrp="1"/>
          </p:cNvSpPr>
          <p:nvPr>
            <p:ph type="body" idx="1"/>
          </p:nvPr>
        </p:nvSpPr>
        <p:spPr>
          <a:xfrm>
            <a:off x="546652" y="1969039"/>
            <a:ext cx="3971408" cy="617935"/>
          </a:xfrm>
          <a:prstGeom prst="rect">
            <a:avLst/>
          </a:prstGeom>
          <a:noFill/>
          <a:ln>
            <a:noFill/>
          </a:ln>
        </p:spPr>
        <p:txBody>
          <a:bodyPr spcFirstLastPara="1" wrap="square" lIns="91425" tIns="45700" rIns="91425" bIns="45700" anchor="b"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en-US"/>
              <a:t>Check Out MO SW-PBS on Social Media:</a:t>
            </a:r>
            <a:endParaRPr/>
          </a:p>
        </p:txBody>
      </p:sp>
      <p:pic>
        <p:nvPicPr>
          <p:cNvPr id="242" name="Google Shape;242;p159" descr="MO SW-PBS Logo"/>
          <p:cNvPicPr preferRelativeResize="0">
            <a:picLocks noGrp="1"/>
          </p:cNvPicPr>
          <p:nvPr>
            <p:ph type="body" idx="2"/>
          </p:nvPr>
        </p:nvPicPr>
        <p:blipFill rotWithShape="1">
          <a:blip r:embed="rId3">
            <a:alphaModFix/>
          </a:blip>
          <a:srcRect/>
          <a:stretch/>
        </p:blipFill>
        <p:spPr>
          <a:xfrm>
            <a:off x="883553" y="2871703"/>
            <a:ext cx="715203" cy="617935"/>
          </a:xfrm>
          <a:prstGeom prst="rect">
            <a:avLst/>
          </a:prstGeom>
          <a:noFill/>
          <a:ln>
            <a:noFill/>
          </a:ln>
        </p:spPr>
      </p:pic>
      <p:sp>
        <p:nvSpPr>
          <p:cNvPr id="247" name="Google Shape;247;p159"/>
          <p:cNvSpPr txBox="1"/>
          <p:nvPr/>
        </p:nvSpPr>
        <p:spPr>
          <a:xfrm>
            <a:off x="1729724" y="2963210"/>
            <a:ext cx="2276061"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dk1"/>
                </a:solidFill>
                <a:latin typeface="Calibri"/>
                <a:ea typeface="Calibri"/>
                <a:cs typeface="Calibri"/>
                <a:sym typeface="Calibri"/>
              </a:rPr>
              <a:t>pbismissouri.org</a:t>
            </a:r>
            <a:endParaRPr sz="2100" b="0" i="0" u="none" strike="noStrike" cap="none">
              <a:solidFill>
                <a:schemeClr val="dk1"/>
              </a:solidFill>
              <a:latin typeface="Calibri"/>
              <a:ea typeface="Calibri"/>
              <a:cs typeface="Calibri"/>
              <a:sym typeface="Calibri"/>
            </a:endParaRPr>
          </a:p>
        </p:txBody>
      </p:sp>
      <p:pic>
        <p:nvPicPr>
          <p:cNvPr id="245" name="Google Shape;245;p159" descr="Facebook Logo"/>
          <p:cNvPicPr preferRelativeResize="0"/>
          <p:nvPr/>
        </p:nvPicPr>
        <p:blipFill rotWithShape="1">
          <a:blip r:embed="rId4">
            <a:alphaModFix/>
          </a:blip>
          <a:srcRect/>
          <a:stretch/>
        </p:blipFill>
        <p:spPr>
          <a:xfrm>
            <a:off x="883554" y="3677336"/>
            <a:ext cx="788531" cy="788531"/>
          </a:xfrm>
          <a:prstGeom prst="rect">
            <a:avLst/>
          </a:prstGeom>
          <a:noFill/>
          <a:ln>
            <a:noFill/>
          </a:ln>
        </p:spPr>
      </p:pic>
      <p:sp>
        <p:nvSpPr>
          <p:cNvPr id="248" name="Google Shape;248;p159"/>
          <p:cNvSpPr txBox="1"/>
          <p:nvPr/>
        </p:nvSpPr>
        <p:spPr>
          <a:xfrm>
            <a:off x="1729720" y="3772486"/>
            <a:ext cx="2992640"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dirty="0">
                <a:solidFill>
                  <a:schemeClr val="dk1"/>
                </a:solidFill>
                <a:latin typeface="Calibri"/>
                <a:ea typeface="Calibri"/>
                <a:cs typeface="Calibri"/>
                <a:sym typeface="Calibri"/>
              </a:rPr>
              <a:t>facebook.com/</a:t>
            </a:r>
            <a:r>
              <a:rPr lang="en-US" sz="2100" b="0" i="0" u="none" strike="noStrike" cap="none" dirty="0" err="1">
                <a:solidFill>
                  <a:schemeClr val="dk1"/>
                </a:solidFill>
                <a:latin typeface="Calibri"/>
                <a:ea typeface="Calibri"/>
                <a:cs typeface="Calibri"/>
                <a:sym typeface="Calibri"/>
              </a:rPr>
              <a:t>moswpbs</a:t>
            </a:r>
            <a:endParaRPr sz="2100" b="0" i="0" u="none" strike="noStrike" cap="none" dirty="0">
              <a:solidFill>
                <a:schemeClr val="dk1"/>
              </a:solidFill>
              <a:latin typeface="Calibri"/>
              <a:ea typeface="Calibri"/>
              <a:cs typeface="Calibri"/>
              <a:sym typeface="Calibri"/>
            </a:endParaRPr>
          </a:p>
        </p:txBody>
      </p:sp>
      <p:sp>
        <p:nvSpPr>
          <p:cNvPr id="243" name="Google Shape;243;p159"/>
          <p:cNvSpPr txBox="1">
            <a:spLocks noGrp="1"/>
          </p:cNvSpPr>
          <p:nvPr>
            <p:ph type="body" idx="3"/>
          </p:nvPr>
        </p:nvSpPr>
        <p:spPr>
          <a:xfrm>
            <a:off x="4649031" y="1969039"/>
            <a:ext cx="3887391" cy="617935"/>
          </a:xfrm>
          <a:prstGeom prst="rect">
            <a:avLst/>
          </a:prstGeom>
          <a:noFill/>
          <a:ln>
            <a:noFill/>
          </a:ln>
        </p:spPr>
        <p:txBody>
          <a:bodyPr spcFirstLastPara="1" wrap="square" lIns="91425" tIns="45700" rIns="91425" bIns="45700" anchor="b"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en-US"/>
              <a:t>Facilitator Contact Information:</a:t>
            </a:r>
            <a:endParaRPr/>
          </a:p>
        </p:txBody>
      </p:sp>
      <p:sp>
        <p:nvSpPr>
          <p:cNvPr id="244" name="Google Shape;244;p159"/>
          <p:cNvSpPr txBox="1">
            <a:spLocks noGrp="1"/>
          </p:cNvSpPr>
          <p:nvPr>
            <p:ph type="body" idx="4"/>
          </p:nvPr>
        </p:nvSpPr>
        <p:spPr>
          <a:xfrm>
            <a:off x="4649031" y="2586974"/>
            <a:ext cx="3887391" cy="2763441"/>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Introductions</a:t>
            </a:r>
            <a:endParaRPr/>
          </a:p>
        </p:txBody>
      </p:sp>
      <p:sp>
        <p:nvSpPr>
          <p:cNvPr id="106" name="Google Shape;106;p1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rgbClr val="FF0000"/>
              </a:buClr>
              <a:buSzPts val="2800"/>
              <a:buNone/>
            </a:pPr>
            <a:endParaRPr/>
          </a:p>
        </p:txBody>
      </p:sp>
    </p:spTree>
    <p:extLst>
      <p:ext uri="{BB962C8B-B14F-4D97-AF65-F5344CB8AC3E}">
        <p14:creationId xmlns:p14="http://schemas.microsoft.com/office/powerpoint/2010/main" val="2766008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26f9a9b4d1b_0_5"/>
          <p:cNvSpPr txBox="1">
            <a:spLocks noGrp="1"/>
          </p:cNvSpPr>
          <p:nvPr>
            <p:ph type="title"/>
          </p:nvPr>
        </p:nvSpPr>
        <p:spPr>
          <a:prstGeom prst="rect">
            <a:avLst/>
          </a:prstGeom>
          <a:noFill/>
          <a:ln>
            <a:noFill/>
          </a:ln>
        </p:spPr>
        <p:txBody>
          <a:bodyPr spcFirstLastPara="1" wrap="square" lIns="68569" tIns="68569" rIns="68569" bIns="68569" anchor="ctr" anchorCtr="0">
            <a:noAutofit/>
          </a:bodyPr>
          <a:lstStyle/>
          <a:p>
            <a:pPr>
              <a:lnSpc>
                <a:spcPct val="100000"/>
              </a:lnSpc>
            </a:pPr>
            <a:r>
              <a:rPr lang="en-US" dirty="0"/>
              <a:t>Handouts</a:t>
            </a:r>
            <a:endParaRPr dirty="0"/>
          </a:p>
        </p:txBody>
      </p:sp>
      <p:sp>
        <p:nvSpPr>
          <p:cNvPr id="2" name="Text Placeholder 1">
            <a:extLst>
              <a:ext uri="{FF2B5EF4-FFF2-40B4-BE49-F238E27FC236}">
                <a16:creationId xmlns:a16="http://schemas.microsoft.com/office/drawing/2014/main" id="{AA5750F5-64AA-A794-2F63-E60E81DE4BF5}"/>
              </a:ext>
            </a:extLst>
          </p:cNvPr>
          <p:cNvSpPr>
            <a:spLocks noGrp="1"/>
          </p:cNvSpPr>
          <p:nvPr>
            <p:ph type="body" idx="1"/>
          </p:nvPr>
        </p:nvSpPr>
        <p:spPr/>
        <p:txBody>
          <a:bodyPr/>
          <a:lstStyle/>
          <a:p>
            <a:pPr marL="285750" lvl="0" indent="-285750" algn="l" rtl="0">
              <a:lnSpc>
                <a:spcPct val="90000"/>
              </a:lnSpc>
              <a:spcBef>
                <a:spcPts val="0"/>
              </a:spcBef>
              <a:spcAft>
                <a:spcPts val="0"/>
              </a:spcAft>
              <a:buSzPts val="2800"/>
              <a:buChar char="•"/>
            </a:pPr>
            <a:r>
              <a:rPr lang="en-US" sz="2800" dirty="0">
                <a:latin typeface="Calibri"/>
                <a:ea typeface="Calibri"/>
                <a:cs typeface="Calibri"/>
                <a:sym typeface="Calibri"/>
              </a:rPr>
              <a:t>HO 1 ABC Worksheet</a:t>
            </a:r>
          </a:p>
          <a:p>
            <a:pPr marL="285750" lvl="0" indent="-285750" algn="l" rtl="0">
              <a:lnSpc>
                <a:spcPct val="90000"/>
              </a:lnSpc>
              <a:spcBef>
                <a:spcPts val="0"/>
              </a:spcBef>
              <a:spcAft>
                <a:spcPts val="0"/>
              </a:spcAft>
              <a:buSzPts val="2800"/>
              <a:buChar char="•"/>
            </a:pPr>
            <a:r>
              <a:rPr lang="en-US" sz="2800" dirty="0">
                <a:solidFill>
                  <a:srgbClr val="231F20"/>
                </a:solidFill>
                <a:latin typeface="Calibri"/>
                <a:ea typeface="Calibri"/>
                <a:cs typeface="Calibri"/>
                <a:sym typeface="Calibri"/>
              </a:rPr>
              <a:t>HO2 ABC Worksheet Answers</a:t>
            </a:r>
          </a:p>
          <a:p>
            <a:pPr marL="285750" lvl="0" indent="-285750" algn="l" rtl="0">
              <a:lnSpc>
                <a:spcPct val="90000"/>
              </a:lnSpc>
              <a:spcBef>
                <a:spcPts val="0"/>
              </a:spcBef>
              <a:spcAft>
                <a:spcPts val="0"/>
              </a:spcAft>
              <a:buSzPts val="2800"/>
              <a:buChar char="•"/>
            </a:pPr>
            <a:r>
              <a:rPr lang="en-US" dirty="0">
                <a:solidFill>
                  <a:srgbClr val="231F20"/>
                </a:solidFill>
              </a:rPr>
              <a:t>HO3 ABC Schoolwide Planning Document</a:t>
            </a:r>
            <a:endParaRPr lang="en-US" sz="2800" dirty="0">
              <a:latin typeface="Calibri"/>
              <a:ea typeface="Calibri"/>
              <a:cs typeface="Calibri"/>
              <a:sym typeface="Calibri"/>
            </a:endParaRP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9"/>
          <p:cNvSpPr txBox="1">
            <a:spLocks noGrp="1"/>
          </p:cNvSpPr>
          <p:nvPr>
            <p:ph type="title"/>
          </p:nvPr>
        </p:nvSpPr>
        <p:spPr>
          <a:prstGeom prst="rect">
            <a:avLst/>
          </a:prstGeom>
          <a:noFill/>
          <a:ln>
            <a:noFill/>
          </a:ln>
        </p:spPr>
        <p:txBody>
          <a:bodyPr spcFirstLastPara="1" wrap="square" lIns="68569" tIns="68569" rIns="68569" bIns="68569" anchor="ctr" anchorCtr="0">
            <a:noAutofit/>
          </a:bodyPr>
          <a:lstStyle/>
          <a:p>
            <a:pPr>
              <a:lnSpc>
                <a:spcPct val="100000"/>
              </a:lnSpc>
            </a:pPr>
            <a:r>
              <a:rPr lang="en-US"/>
              <a:t>Lesson Description</a:t>
            </a:r>
            <a:endParaRPr/>
          </a:p>
        </p:txBody>
      </p:sp>
      <p:sp>
        <p:nvSpPr>
          <p:cNvPr id="2" name="Text Placeholder 1">
            <a:extLst>
              <a:ext uri="{FF2B5EF4-FFF2-40B4-BE49-F238E27FC236}">
                <a16:creationId xmlns:a16="http://schemas.microsoft.com/office/drawing/2014/main" id="{C829E64E-EC85-C940-C770-D911C3682E62}"/>
              </a:ext>
            </a:extLst>
          </p:cNvPr>
          <p:cNvSpPr>
            <a:spLocks noGrp="1"/>
          </p:cNvSpPr>
          <p:nvPr>
            <p:ph type="body" idx="1"/>
          </p:nvPr>
        </p:nvSpPr>
        <p:spPr/>
        <p:txBody>
          <a:bodyPr/>
          <a:lstStyle/>
          <a:p>
            <a:pPr marL="50800" indent="0">
              <a:buNone/>
            </a:pPr>
            <a:r>
              <a:rPr lang="en-US" dirty="0"/>
              <a:t>This is the first lesson in a 4-part series that explains </a:t>
            </a:r>
          </a:p>
          <a:p>
            <a:r>
              <a:rPr lang="en-US" dirty="0"/>
              <a:t>the ABC’s of behavior, </a:t>
            </a:r>
          </a:p>
          <a:p>
            <a:r>
              <a:rPr lang="en-US" dirty="0"/>
              <a:t>the function of behavior, </a:t>
            </a:r>
          </a:p>
          <a:p>
            <a:r>
              <a:rPr lang="en-US" dirty="0"/>
              <a:t>motivation and self-regulation,</a:t>
            </a:r>
          </a:p>
          <a:p>
            <a:r>
              <a:rPr lang="en-US" dirty="0"/>
              <a:t>self regulation and the science of behavior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2" name="Title 1">
            <a:extLst>
              <a:ext uri="{FF2B5EF4-FFF2-40B4-BE49-F238E27FC236}">
                <a16:creationId xmlns:a16="http://schemas.microsoft.com/office/drawing/2014/main" id="{4B50F479-7EB5-EA8E-27BF-F37DCDF949D7}"/>
              </a:ext>
            </a:extLst>
          </p:cNvPr>
          <p:cNvSpPr>
            <a:spLocks noGrp="1"/>
          </p:cNvSpPr>
          <p:nvPr>
            <p:ph type="title"/>
          </p:nvPr>
        </p:nvSpPr>
        <p:spPr>
          <a:xfrm>
            <a:off x="628650" y="-1325563"/>
            <a:ext cx="7886700" cy="1325563"/>
          </a:xfrm>
        </p:spPr>
        <p:txBody>
          <a:bodyPr spcFirstLastPara="1" wrap="square" lIns="91425" tIns="45700" rIns="91425" bIns="45700" anchor="b" anchorCtr="0">
            <a:normAutofit/>
          </a:bodyPr>
          <a:lstStyle/>
          <a:p>
            <a:r>
              <a:rPr lang="en-US" dirty="0"/>
              <a:t>Outcomes</a:t>
            </a:r>
          </a:p>
        </p:txBody>
      </p:sp>
      <p:sp>
        <p:nvSpPr>
          <p:cNvPr id="174" name="Google Shape;174;g26f9a9b4d1b_0_26"/>
          <p:cNvSpPr txBox="1"/>
          <p:nvPr/>
        </p:nvSpPr>
        <p:spPr>
          <a:xfrm>
            <a:off x="526201" y="746450"/>
            <a:ext cx="8024400" cy="4572000"/>
          </a:xfrm>
          <a:prstGeom prst="rect">
            <a:avLst/>
          </a:prstGeom>
          <a:noFill/>
          <a:ln>
            <a:noFill/>
          </a:ln>
        </p:spPr>
        <p:txBody>
          <a:bodyPr spcFirstLastPara="1" wrap="square" lIns="91425" tIns="91425" rIns="91425" bIns="91425" anchor="t" anchorCtr="0">
            <a:noAutofit/>
          </a:bodyPr>
          <a:lstStyle/>
          <a:p>
            <a:pPr lvl="0">
              <a:buSzPts val="3200"/>
            </a:pPr>
            <a:r>
              <a:rPr lang="en-US" sz="3600" b="1" dirty="0">
                <a:solidFill>
                  <a:schemeClr val="dk1"/>
                </a:solidFill>
                <a:latin typeface="Calibri"/>
                <a:ea typeface="Calibri"/>
                <a:cs typeface="Calibri"/>
                <a:sym typeface="Calibri"/>
              </a:rPr>
              <a:t>At the end of this session, you will …</a:t>
            </a:r>
          </a:p>
          <a:p>
            <a:pPr lvl="0">
              <a:buSzPts val="3200"/>
            </a:pPr>
            <a:endParaRPr lang="en-US" sz="3600" b="1" dirty="0">
              <a:solidFill>
                <a:schemeClr val="dk1"/>
              </a:solidFill>
              <a:latin typeface="Calibri"/>
              <a:ea typeface="Calibri"/>
              <a:cs typeface="Calibri"/>
              <a:sym typeface="Calibri"/>
            </a:endParaRPr>
          </a:p>
          <a:p>
            <a:pPr marL="228600" lvl="0" indent="-228600">
              <a:lnSpc>
                <a:spcPct val="110000"/>
              </a:lnSpc>
              <a:spcBef>
                <a:spcPts val="451"/>
              </a:spcBef>
              <a:buSzPts val="2800"/>
              <a:buChar char="•"/>
            </a:pPr>
            <a:r>
              <a:rPr lang="en-US" sz="3200" b="1" dirty="0">
                <a:solidFill>
                  <a:schemeClr val="dk1"/>
                </a:solidFill>
              </a:rPr>
              <a:t>understand that behavior is predictable. </a:t>
            </a:r>
          </a:p>
          <a:p>
            <a:pPr lvl="0">
              <a:lnSpc>
                <a:spcPct val="110000"/>
              </a:lnSpc>
              <a:spcBef>
                <a:spcPts val="451"/>
              </a:spcBef>
              <a:buSzPts val="2800"/>
            </a:pPr>
            <a:endParaRPr lang="en-US" sz="3200" b="1" dirty="0">
              <a:solidFill>
                <a:srgbClr val="008000"/>
              </a:solidFill>
            </a:endParaRPr>
          </a:p>
          <a:p>
            <a:pPr marL="228600" lvl="0" indent="-228600">
              <a:lnSpc>
                <a:spcPct val="110000"/>
              </a:lnSpc>
              <a:spcBef>
                <a:spcPts val="451"/>
              </a:spcBef>
              <a:buSzPts val="2800"/>
              <a:buChar char="•"/>
            </a:pPr>
            <a:r>
              <a:rPr lang="en-US" sz="3200" b="1" dirty="0">
                <a:solidFill>
                  <a:schemeClr val="dk1"/>
                </a:solidFill>
              </a:rPr>
              <a:t>identify antecedent(s), behavior(s), and consequence(s) from scenarios. </a:t>
            </a:r>
          </a:p>
          <a:p>
            <a:pPr marL="0" marR="0" lvl="0" indent="0" algn="l" rtl="0">
              <a:lnSpc>
                <a:spcPct val="100000"/>
              </a:lnSpc>
              <a:spcBef>
                <a:spcPts val="0"/>
              </a:spcBef>
              <a:spcAft>
                <a:spcPts val="0"/>
              </a:spcAft>
              <a:buClr>
                <a:srgbClr val="000000"/>
              </a:buClr>
              <a:buSzPts val="3200"/>
              <a:buFont typeface="Arial"/>
              <a:buNone/>
            </a:pPr>
            <a:endParaRPr sz="3200" b="1" i="0" u="none" strike="noStrike" cap="none" dirty="0">
              <a:solidFill>
                <a:schemeClr val="dk1"/>
              </a:solidFill>
              <a:latin typeface="Calibri"/>
              <a:ea typeface="Calibri"/>
              <a:cs typeface="Calibri"/>
              <a:sym typeface="Calibri"/>
            </a:endParaRPr>
          </a:p>
        </p:txBody>
      </p:sp>
      <p:pic>
        <p:nvPicPr>
          <p:cNvPr id="173" name="Google Shape;173;g26f9a9b4d1b_0_26">
            <a:extLst>
              <a:ext uri="{C183D7F6-B498-43B3-948B-1728B52AA6E4}">
                <adec:decorative xmlns:adec="http://schemas.microsoft.com/office/drawing/2017/decorative" val="1"/>
              </a:ext>
            </a:extLst>
          </p:cNvPr>
          <p:cNvPicPr preferRelativeResize="0"/>
          <p:nvPr/>
        </p:nvPicPr>
        <p:blipFill rotWithShape="1">
          <a:blip r:embed="rId3">
            <a:alphaModFix amt="35000"/>
          </a:blip>
          <a:srcRect/>
          <a:stretch/>
        </p:blipFill>
        <p:spPr>
          <a:xfrm>
            <a:off x="0" y="-563"/>
            <a:ext cx="9144003" cy="62495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2"/>
          <p:cNvSpPr txBox="1">
            <a:spLocks noGrp="1"/>
          </p:cNvSpPr>
          <p:nvPr>
            <p:ph type="title"/>
          </p:nvPr>
        </p:nvSpPr>
        <p:spPr>
          <a:prstGeom prst="rect">
            <a:avLst/>
          </a:prstGeom>
          <a:noFill/>
          <a:ln>
            <a:noFill/>
          </a:ln>
        </p:spPr>
        <p:txBody>
          <a:bodyPr spcFirstLastPara="1" wrap="square" lIns="68569" tIns="68569" rIns="68569" bIns="68569" anchor="ctr" anchorCtr="0">
            <a:noAutofit/>
          </a:bodyPr>
          <a:lstStyle/>
          <a:p>
            <a:pPr>
              <a:lnSpc>
                <a:spcPct val="100000"/>
              </a:lnSpc>
            </a:pPr>
            <a:r>
              <a:rPr lang="en-US" b="1"/>
              <a:t>Reflective Questions</a:t>
            </a:r>
            <a:endParaRPr/>
          </a:p>
        </p:txBody>
      </p:sp>
      <p:sp>
        <p:nvSpPr>
          <p:cNvPr id="2" name="Text Placeholder 1">
            <a:extLst>
              <a:ext uri="{FF2B5EF4-FFF2-40B4-BE49-F238E27FC236}">
                <a16:creationId xmlns:a16="http://schemas.microsoft.com/office/drawing/2014/main" id="{B70BD022-F20A-1B3A-7C07-C971B82B63DA}"/>
              </a:ext>
            </a:extLst>
          </p:cNvPr>
          <p:cNvSpPr>
            <a:spLocks noGrp="1"/>
          </p:cNvSpPr>
          <p:nvPr>
            <p:ph type="body" idx="1"/>
          </p:nvPr>
        </p:nvSpPr>
        <p:spPr/>
        <p:txBody>
          <a:bodyPr/>
          <a:lstStyle/>
          <a:p>
            <a:pPr marL="0" lvl="0" indent="0" algn="l" rtl="0">
              <a:lnSpc>
                <a:spcPct val="90000"/>
              </a:lnSpc>
              <a:spcBef>
                <a:spcPts val="1000"/>
              </a:spcBef>
              <a:spcAft>
                <a:spcPts val="0"/>
              </a:spcAft>
              <a:buSzPts val="2800"/>
              <a:buNone/>
            </a:pPr>
            <a:r>
              <a:rPr lang="en-US" dirty="0"/>
              <a:t>Why do people do the things they do? </a:t>
            </a:r>
          </a:p>
          <a:p>
            <a:pPr marL="0" lvl="0" indent="0" algn="l" rtl="0">
              <a:lnSpc>
                <a:spcPct val="90000"/>
              </a:lnSpc>
              <a:spcBef>
                <a:spcPts val="1000"/>
              </a:spcBef>
              <a:spcAft>
                <a:spcPts val="0"/>
              </a:spcAft>
              <a:buSzPts val="2800"/>
              <a:buNone/>
            </a:pPr>
            <a:endParaRPr lang="en-US" dirty="0"/>
          </a:p>
          <a:p>
            <a:pPr marL="0" lvl="0" indent="0" algn="l" rtl="0">
              <a:lnSpc>
                <a:spcPct val="90000"/>
              </a:lnSpc>
              <a:spcBef>
                <a:spcPts val="1000"/>
              </a:spcBef>
              <a:spcAft>
                <a:spcPts val="0"/>
              </a:spcAft>
              <a:buSzPts val="2800"/>
              <a:buNone/>
            </a:pPr>
            <a:r>
              <a:rPr lang="en-US" dirty="0"/>
              <a:t>How would understanding the A-B-C’s of student behavior in the classroom help educators be more effective? </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11" descr="A person in a blue shirt"/>
          <p:cNvPicPr preferRelativeResize="0">
            <a:picLocks noGrp="1"/>
          </p:cNvPicPr>
          <p:nvPr>
            <p:ph type="body" idx="1"/>
          </p:nvPr>
        </p:nvPicPr>
        <p:blipFill rotWithShape="1">
          <a:blip r:embed="rId3">
            <a:alphaModFix/>
          </a:blip>
          <a:srcRect r="2937"/>
          <a:stretch/>
        </p:blipFill>
        <p:spPr>
          <a:xfrm>
            <a:off x="-1" y="0"/>
            <a:ext cx="9144001" cy="6280484"/>
          </a:xfrm>
          <a:prstGeom prst="rect">
            <a:avLst/>
          </a:prstGeom>
          <a:noFill/>
          <a:ln>
            <a:noFill/>
          </a:ln>
        </p:spPr>
      </p:pic>
      <p:sp>
        <p:nvSpPr>
          <p:cNvPr id="187" name="Google Shape;187;p11"/>
          <p:cNvSpPr txBox="1">
            <a:spLocks noGrp="1"/>
          </p:cNvSpPr>
          <p:nvPr>
            <p:ph type="title"/>
          </p:nvPr>
        </p:nvSpPr>
        <p:spPr>
          <a:xfrm>
            <a:off x="383443" y="250573"/>
            <a:ext cx="3549316" cy="68788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dirty="0">
                <a:solidFill>
                  <a:schemeClr val="lt1"/>
                </a:solidFill>
              </a:rPr>
              <a:t>Rationale</a:t>
            </a:r>
            <a:endParaRPr dirty="0"/>
          </a:p>
        </p:txBody>
      </p:sp>
      <p:sp>
        <p:nvSpPr>
          <p:cNvPr id="2" name="TextBox 1">
            <a:extLst>
              <a:ext uri="{FF2B5EF4-FFF2-40B4-BE49-F238E27FC236}">
                <a16:creationId xmlns:a16="http://schemas.microsoft.com/office/drawing/2014/main" id="{D85A0BE9-43EE-D870-366F-C1E4538275DF}"/>
              </a:ext>
            </a:extLst>
          </p:cNvPr>
          <p:cNvSpPr txBox="1"/>
          <p:nvPr/>
        </p:nvSpPr>
        <p:spPr>
          <a:xfrm>
            <a:off x="995082" y="1306015"/>
            <a:ext cx="3576918" cy="3046988"/>
          </a:xfrm>
          <a:prstGeom prst="rect">
            <a:avLst/>
          </a:prstGeom>
          <a:noFill/>
        </p:spPr>
        <p:txBody>
          <a:bodyPr wrap="square" rtlCol="0">
            <a:spAutoFit/>
          </a:bodyPr>
          <a:lstStyle/>
          <a:p>
            <a:r>
              <a:rPr lang="en-US" sz="2400" dirty="0">
                <a:solidFill>
                  <a:schemeClr val="bg1"/>
                </a:solidFill>
              </a:rPr>
              <a:t>We cannot make students learn or behave. We can create environments to increase the likelihood students learn and behave.</a:t>
            </a:r>
          </a:p>
          <a:p>
            <a:r>
              <a:rPr lang="en-US" sz="2400" dirty="0">
                <a:solidFill>
                  <a:schemeClr val="bg1"/>
                </a:solidFill>
              </a:rPr>
              <a:t>-Tim Lewis</a:t>
            </a: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985</TotalTime>
  <Words>5848</Words>
  <Application>Microsoft Office PowerPoint</Application>
  <PresentationFormat>On-screen Show (4:3)</PresentationFormat>
  <Paragraphs>559</Paragraphs>
  <Slides>32</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Times New Roman</vt:lpstr>
      <vt:lpstr>Noto Sans Symbols</vt:lpstr>
      <vt:lpstr>Calibri</vt:lpstr>
      <vt:lpstr>Cambria</vt:lpstr>
      <vt:lpstr>Libre Franklin</vt:lpstr>
      <vt:lpstr>Amazon Ember</vt:lpstr>
      <vt:lpstr>Office Theme</vt:lpstr>
      <vt:lpstr>Knowing the A-B-C’s of Behavior</vt:lpstr>
      <vt:lpstr>Working Agreements</vt:lpstr>
      <vt:lpstr>Attention Signal</vt:lpstr>
      <vt:lpstr>Introductions</vt:lpstr>
      <vt:lpstr>Handouts</vt:lpstr>
      <vt:lpstr>Lesson Description</vt:lpstr>
      <vt:lpstr>Outcomes</vt:lpstr>
      <vt:lpstr>Reflective Questions</vt:lpstr>
      <vt:lpstr>Rationale</vt:lpstr>
      <vt:lpstr>Behavior Results from a Learning History</vt:lpstr>
      <vt:lpstr>Key Concepts</vt:lpstr>
      <vt:lpstr>Key Terms</vt:lpstr>
      <vt:lpstr>ABC’s of Behavior </vt:lpstr>
      <vt:lpstr>A, B, C Contingency Example</vt:lpstr>
      <vt:lpstr>Antecedents</vt:lpstr>
      <vt:lpstr>Behavior</vt:lpstr>
      <vt:lpstr>Consequences  </vt:lpstr>
      <vt:lpstr>Discussion: A, B or C?</vt:lpstr>
      <vt:lpstr>Antecedent, Behavior, Consequence Classroom Example</vt:lpstr>
      <vt:lpstr>Activity: Identifying antecedents, behavior, and consequences</vt:lpstr>
      <vt:lpstr>Discussion:</vt:lpstr>
      <vt:lpstr>Wise Interventions &amp; Situation Crafting </vt:lpstr>
      <vt:lpstr>Situation Crafting in Practice - Schools</vt:lpstr>
      <vt:lpstr>Situation Crafting with A-B-C’s </vt:lpstr>
      <vt:lpstr>Situation Crafting  Schoolwide - BEHAVIOR</vt:lpstr>
      <vt:lpstr>Situation Crafting  Schoolwide Antecedents </vt:lpstr>
      <vt:lpstr>Situation Crafting  Schoolwide Consequences</vt:lpstr>
      <vt:lpstr>Situation Crafting  Schoolwide Planning</vt:lpstr>
      <vt:lpstr>Change the Environment to Change the Behavior</vt:lpstr>
      <vt:lpstr>Closing and Next Steps</vt:lpstr>
      <vt:lpstr>References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Danielle Starkey</dc:creator>
  <cp:lastModifiedBy>Way, Gordon</cp:lastModifiedBy>
  <cp:revision>10</cp:revision>
  <dcterms:created xsi:type="dcterms:W3CDTF">2020-04-07T02:31:16Z</dcterms:created>
  <dcterms:modified xsi:type="dcterms:W3CDTF">2025-02-19T22:40:10Z</dcterms:modified>
</cp:coreProperties>
</file>