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comment1.xml" ContentType="application/vnd.openxmlformats-officedocument.presentationml.comment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Lst>
  <p:sldSz cx="9144000" cy="6858000" type="screen4x3"/>
  <p:notesSz cx="6858000" cy="9144000"/>
  <p:embeddedFontLst>
    <p:embeddedFont>
      <p:font typeface="Cambria" panose="02040503050406030204" pitchFamily="18" charset="0"/>
      <p:regular r:id="rId64"/>
      <p:bold r:id="rId65"/>
      <p:italic r:id="rId66"/>
      <p:boldItalic r:id="rId67"/>
    </p:embeddedFont>
    <p:embeddedFont>
      <p:font typeface="Noto Sans Symbols" pitchFamily="2" charset="0"/>
      <p:regular r:id="rId68"/>
      <p:bold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0" roundtripDataSignature="AMtx7miwM4+mJYiZCQR1Hp6WE5vheMxt6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Loeb"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58"/>
    <p:restoredTop sz="49155"/>
  </p:normalViewPr>
  <p:slideViewPr>
    <p:cSldViewPr snapToGrid="0">
      <p:cViewPr varScale="1">
        <p:scale>
          <a:sx n="51" d="100"/>
          <a:sy n="51" d="100"/>
        </p:scale>
        <p:origin x="1920" y="200"/>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customschemas.google.com/relationships/presentationmetadata" Target="meta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3-15T03:15:18.248" idx="1">
    <p:pos x="6000" y="0"/>
    <p:text>need to finish this slide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HEm1h4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dirty="0"/>
              <a:t>Welcome to Lesson 5 of the MO SW-PBS </a:t>
            </a:r>
            <a:r>
              <a:rPr lang="en-US" sz="1200" b="1" i="1" dirty="0"/>
              <a:t>Effective Teaching &amp; Learning </a:t>
            </a:r>
            <a:r>
              <a:rPr lang="en-US" sz="1200" b="0" dirty="0"/>
              <a:t>or </a:t>
            </a:r>
            <a:r>
              <a:rPr lang="en-US" sz="1200" b="1" dirty="0"/>
              <a:t>ETLP </a:t>
            </a:r>
            <a:r>
              <a:rPr lang="en-US" sz="1200" b="0" dirty="0"/>
              <a:t>series. </a:t>
            </a:r>
            <a:r>
              <a:rPr lang="en-US" b="0" i="0" u="none" strike="noStrike" dirty="0">
                <a:solidFill>
                  <a:srgbClr val="000000"/>
                </a:solidFill>
                <a:latin typeface="Calibri"/>
                <a:ea typeface="Calibri"/>
                <a:cs typeface="Calibri"/>
                <a:sym typeface="Calibri"/>
              </a:rPr>
              <a:t>This lesson describes the use of positive, specific feedback  mirroring a schoolwide recognition system within the classroom environment to encourage expected behavior. This lesson was made possible with funds from the Missouri Department of Elementary and Secondary Education, Division of Special Education; the Center on Positive Behavior Interventions and Supports and the University of Missouri Center for Schoolwide Positive Behavior Support.</a:t>
            </a:r>
            <a:endParaRPr dirty="0"/>
          </a:p>
          <a:p>
            <a:pPr marL="0" lvl="0" indent="0" algn="l" rtl="0">
              <a:lnSpc>
                <a:spcPct val="100000"/>
              </a:lnSpc>
              <a:spcBef>
                <a:spcPts val="0"/>
              </a:spcBef>
              <a:spcAft>
                <a:spcPts val="0"/>
              </a:spcAft>
              <a:buSzPts val="1400"/>
              <a:buNone/>
            </a:pPr>
            <a:endParaRPr dirty="0"/>
          </a:p>
        </p:txBody>
      </p:sp>
      <p:sp>
        <p:nvSpPr>
          <p:cNvPr id="137" name="Google Shape;13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c0d8cc366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2c0d8cc366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t>Trainer Notes:</a:t>
            </a:r>
            <a:endParaRPr dirty="0"/>
          </a:p>
          <a:p>
            <a:pPr marL="0" lvl="0" indent="0" algn="l" rtl="0">
              <a:lnSpc>
                <a:spcPct val="100000"/>
              </a:lnSpc>
              <a:spcBef>
                <a:spcPts val="0"/>
              </a:spcBef>
              <a:spcAft>
                <a:spcPts val="0"/>
              </a:spcAft>
              <a:buClr>
                <a:schemeClr val="dk1"/>
              </a:buClr>
              <a:buSzPts val="1100"/>
              <a:buFont typeface="Arial"/>
              <a:buNone/>
            </a:pPr>
            <a:r>
              <a:rPr lang="en-US" b="1" dirty="0"/>
              <a:t>To know/To say: </a:t>
            </a:r>
            <a:r>
              <a:rPr lang="en-US" dirty="0"/>
              <a:t>As you begin this lesson, it is important for you as a classroom teacher to reflect on your current implementation of positive, specific feedback:</a:t>
            </a:r>
            <a:endParaRPr dirty="0"/>
          </a:p>
          <a:p>
            <a:pPr marL="457200" lvl="0" indent="-304800" algn="l" rtl="0">
              <a:lnSpc>
                <a:spcPct val="100000"/>
              </a:lnSpc>
              <a:spcBef>
                <a:spcPts val="0"/>
              </a:spcBef>
              <a:spcAft>
                <a:spcPts val="0"/>
              </a:spcAft>
              <a:buClr>
                <a:srgbClr val="303030"/>
              </a:buClr>
              <a:buSzPts val="1200"/>
              <a:buFont typeface="Calibri"/>
              <a:buChar char="●"/>
            </a:pPr>
            <a:r>
              <a:rPr lang="en-US" dirty="0"/>
              <a:t>How do you provide positive specific feedback to students when they demonstrate expected academic, athletic, artistic or other behaviors?</a:t>
            </a:r>
            <a:endParaRPr dirty="0"/>
          </a:p>
          <a:p>
            <a:pPr marL="457200" lvl="0" indent="-304800" algn="l" rtl="0">
              <a:lnSpc>
                <a:spcPct val="100000"/>
              </a:lnSpc>
              <a:spcBef>
                <a:spcPts val="0"/>
              </a:spcBef>
              <a:spcAft>
                <a:spcPts val="0"/>
              </a:spcAft>
              <a:buClr>
                <a:schemeClr val="dk1"/>
              </a:buClr>
              <a:buSzPts val="1200"/>
              <a:buFont typeface="Noto Sans Symbols"/>
              <a:buChar char="●"/>
            </a:pPr>
            <a:r>
              <a:rPr lang="en-US" dirty="0"/>
              <a:t>How do you provide non-contingent and contingent feedback to your students? </a:t>
            </a:r>
            <a:endParaRPr dirty="0"/>
          </a:p>
          <a:p>
            <a:pPr marL="0" lvl="0" indent="0" algn="l" rtl="0">
              <a:lnSpc>
                <a:spcPct val="100000"/>
              </a:lnSpc>
              <a:spcBef>
                <a:spcPts val="0"/>
              </a:spcBef>
              <a:spcAft>
                <a:spcPts val="0"/>
              </a:spcAft>
              <a:buSzPts val="1400"/>
              <a:buNone/>
            </a:pPr>
            <a:endParaRPr dirty="0"/>
          </a:p>
        </p:txBody>
      </p:sp>
      <p:sp>
        <p:nvSpPr>
          <p:cNvPr id="204" name="Google Shape;204;g2c0d8cc366f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c0d8cc366f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2c0d8cc366f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Trainer Notes:</a:t>
            </a:r>
            <a:endParaRPr dirty="0"/>
          </a:p>
          <a:p>
            <a:pPr marL="0" lvl="0" indent="0" algn="l" rtl="0">
              <a:lnSpc>
                <a:spcPct val="100000"/>
              </a:lnSpc>
              <a:spcBef>
                <a:spcPts val="0"/>
              </a:spcBef>
              <a:spcAft>
                <a:spcPts val="0"/>
              </a:spcAft>
              <a:buSzPts val="1400"/>
              <a:buNone/>
            </a:pPr>
            <a:r>
              <a:rPr lang="en-US" b="1" dirty="0"/>
              <a:t>To know/To say: </a:t>
            </a:r>
            <a:r>
              <a:rPr lang="en-US" dirty="0"/>
              <a:t>How do you ensure that you provide behavioral positive specific feedback to all students in an equitable manner? </a:t>
            </a:r>
            <a:endParaRPr dirty="0"/>
          </a:p>
          <a:p>
            <a:pPr marL="457200" lvl="0" indent="-304800" algn="l" rtl="0">
              <a:lnSpc>
                <a:spcPct val="100000"/>
              </a:lnSpc>
              <a:spcBef>
                <a:spcPts val="0"/>
              </a:spcBef>
              <a:spcAft>
                <a:spcPts val="0"/>
              </a:spcAft>
              <a:buClr>
                <a:schemeClr val="dk1"/>
              </a:buClr>
              <a:buSzPts val="1200"/>
              <a:buFont typeface="Noto Sans Symbols"/>
              <a:buChar char="●"/>
            </a:pPr>
            <a:r>
              <a:rPr lang="en-US" dirty="0"/>
              <a:t>What is your ratio of positive to corrective feedback for expected academic behaviors? (How do you know?)</a:t>
            </a:r>
            <a:endParaRPr dirty="0"/>
          </a:p>
          <a:p>
            <a:pPr marL="457200" lvl="0" indent="-304800" algn="l" rtl="0">
              <a:lnSpc>
                <a:spcPct val="100000"/>
              </a:lnSpc>
              <a:spcBef>
                <a:spcPts val="0"/>
              </a:spcBef>
              <a:spcAft>
                <a:spcPts val="0"/>
              </a:spcAft>
              <a:buClr>
                <a:schemeClr val="dk1"/>
              </a:buClr>
              <a:buSzPts val="1200"/>
              <a:buFont typeface="Noto Sans Symbols"/>
              <a:buChar char="●"/>
            </a:pPr>
            <a:r>
              <a:rPr lang="en-US" dirty="0"/>
              <a:t>What is your ratio of positive to corrective feedback for expected social behaviors? (How do you know?)</a:t>
            </a:r>
            <a:endParaRPr dirty="0"/>
          </a:p>
          <a:p>
            <a:pPr marL="457200" lvl="0" indent="-304800" algn="l" rtl="0">
              <a:lnSpc>
                <a:spcPct val="100000"/>
              </a:lnSpc>
              <a:spcBef>
                <a:spcPts val="0"/>
              </a:spcBef>
              <a:spcAft>
                <a:spcPts val="0"/>
              </a:spcAft>
              <a:buClr>
                <a:schemeClr val="dk1"/>
              </a:buClr>
              <a:buSzPts val="1200"/>
              <a:buFont typeface="Noto Sans Symbols"/>
              <a:buChar char="●"/>
            </a:pPr>
            <a:r>
              <a:rPr lang="en-US" dirty="0"/>
              <a:t>How do you self-monitor your use of the evidence-based practice of positive specific feedback? </a:t>
            </a:r>
            <a:endParaRPr dirty="0"/>
          </a:p>
        </p:txBody>
      </p:sp>
      <p:sp>
        <p:nvSpPr>
          <p:cNvPr id="211" name="Google Shape;211;g2c0d8cc366f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t>Trainer Notes:</a:t>
            </a:r>
            <a:r>
              <a:rPr lang="en-US" b="0" dirty="0"/>
              <a:t>   </a:t>
            </a:r>
            <a:endParaRPr dirty="0"/>
          </a:p>
          <a:p>
            <a:pPr marL="0" lvl="0" indent="0" algn="l" rtl="0">
              <a:lnSpc>
                <a:spcPct val="100000"/>
              </a:lnSpc>
              <a:spcBef>
                <a:spcPts val="0"/>
              </a:spcBef>
              <a:spcAft>
                <a:spcPts val="0"/>
              </a:spcAft>
              <a:buSzPts val="1400"/>
              <a:buNone/>
            </a:pPr>
            <a:r>
              <a:rPr lang="en-US" b="1" dirty="0"/>
              <a:t>To Know/To Say:</a:t>
            </a:r>
            <a:r>
              <a:rPr lang="en-US" b="0" dirty="0"/>
              <a:t>   </a:t>
            </a:r>
            <a:r>
              <a:rPr lang="en-US" b="0" i="0" u="none" strike="noStrike" dirty="0">
                <a:solidFill>
                  <a:srgbClr val="000000"/>
                </a:solidFill>
                <a:latin typeface="Calibri"/>
                <a:ea typeface="Calibri"/>
                <a:cs typeface="Calibri"/>
                <a:sym typeface="Calibri"/>
              </a:rPr>
              <a:t>There are several lessons that will be beneficial for you to complete before you begin this lesson. We highly encourage any</a:t>
            </a:r>
            <a:endParaRPr b="0" dirty="0"/>
          </a:p>
          <a:p>
            <a:pPr marL="0" lvl="0" indent="0" algn="l" rtl="0">
              <a:lnSpc>
                <a:spcPct val="100000"/>
              </a:lnSpc>
              <a:spcBef>
                <a:spcPts val="0"/>
              </a:spcBef>
              <a:spcAft>
                <a:spcPts val="0"/>
              </a:spcAft>
              <a:buSzPts val="1400"/>
              <a:buNone/>
            </a:pPr>
            <a:r>
              <a:rPr lang="en-US" b="0" i="0" u="none" strike="noStrike" dirty="0">
                <a:solidFill>
                  <a:srgbClr val="000000"/>
                </a:solidFill>
                <a:latin typeface="Calibri"/>
                <a:ea typeface="Calibri"/>
                <a:cs typeface="Calibri"/>
                <a:sym typeface="Calibri"/>
              </a:rPr>
              <a:t>one who is engaging in this lesson on </a:t>
            </a:r>
            <a:r>
              <a:rPr lang="en-US" b="1" i="0" u="none" strike="noStrike" dirty="0">
                <a:solidFill>
                  <a:srgbClr val="000000"/>
                </a:solidFill>
                <a:latin typeface="Calibri"/>
                <a:ea typeface="Calibri"/>
                <a:cs typeface="Calibri"/>
                <a:sym typeface="Calibri"/>
              </a:rPr>
              <a:t>Classroom Encouraging </a:t>
            </a:r>
            <a:r>
              <a:rPr lang="en-US" b="0" i="0" u="none" strike="noStrike" dirty="0">
                <a:solidFill>
                  <a:srgbClr val="000000"/>
                </a:solidFill>
                <a:latin typeface="Calibri"/>
                <a:ea typeface="Calibri"/>
                <a:cs typeface="Calibri"/>
                <a:sym typeface="Calibri"/>
              </a:rPr>
              <a:t>to first engage with at least one of the </a:t>
            </a:r>
            <a:r>
              <a:rPr lang="en-US" b="1" i="0" u="none" strike="noStrike" dirty="0">
                <a:solidFill>
                  <a:srgbClr val="000000"/>
                </a:solidFill>
                <a:latin typeface="Calibri"/>
                <a:ea typeface="Calibri"/>
                <a:cs typeface="Calibri"/>
                <a:sym typeface="Calibri"/>
              </a:rPr>
              <a:t>Science of Behavior </a:t>
            </a:r>
            <a:r>
              <a:rPr lang="en-US" b="0" i="0" u="none" strike="noStrike" dirty="0">
                <a:solidFill>
                  <a:srgbClr val="000000"/>
                </a:solidFill>
                <a:latin typeface="Calibri"/>
                <a:ea typeface="Calibri"/>
                <a:cs typeface="Calibri"/>
                <a:sym typeface="Calibri"/>
              </a:rPr>
              <a:t>resources listed prior to taking this lesson. Doing so will provide critical background information necessary to be able to understand and apply the concepts shared here for classroom implementation of encouraging expected behaviors with fidelity, consistency and equity. </a:t>
            </a:r>
            <a:endParaRPr b="0" dirty="0"/>
          </a:p>
          <a:p>
            <a:pPr marL="0" lvl="0" indent="0" algn="l" rtl="0">
              <a:lnSpc>
                <a:spcPct val="100000"/>
              </a:lnSpc>
              <a:spcBef>
                <a:spcPts val="0"/>
              </a:spcBef>
              <a:spcAft>
                <a:spcPts val="0"/>
              </a:spcAft>
              <a:buSzPts val="1400"/>
              <a:buNone/>
            </a:pPr>
            <a:br>
              <a:rPr lang="en-US" b="0" dirty="0"/>
            </a:br>
            <a:r>
              <a:rPr lang="en-US" b="0" i="0" u="none" strike="noStrike" dirty="0">
                <a:solidFill>
                  <a:srgbClr val="000000"/>
                </a:solidFill>
                <a:latin typeface="Calibri"/>
                <a:ea typeface="Calibri"/>
                <a:cs typeface="Calibri"/>
                <a:sym typeface="Calibri"/>
              </a:rPr>
              <a:t>In addition, participants should also complete the </a:t>
            </a:r>
            <a:r>
              <a:rPr lang="en-US" b="1" i="1" u="none" strike="noStrike" dirty="0">
                <a:solidFill>
                  <a:srgbClr val="000000"/>
                </a:solidFill>
                <a:latin typeface="Calibri"/>
                <a:ea typeface="Calibri"/>
                <a:cs typeface="Calibri"/>
                <a:sym typeface="Calibri"/>
              </a:rPr>
              <a:t>Overview of the 8 Classroom ETLPs</a:t>
            </a:r>
            <a:r>
              <a:rPr lang="en-US" b="1" i="0" u="none" strike="noStrike" dirty="0">
                <a:solidFill>
                  <a:srgbClr val="000000"/>
                </a:solidFill>
                <a:latin typeface="Calibri"/>
                <a:ea typeface="Calibri"/>
                <a:cs typeface="Calibri"/>
                <a:sym typeface="Calibri"/>
              </a:rPr>
              <a:t>, </a:t>
            </a:r>
            <a:r>
              <a:rPr lang="en-US" b="0" i="0" u="none" strike="noStrike" dirty="0">
                <a:solidFill>
                  <a:srgbClr val="000000"/>
                </a:solidFill>
                <a:latin typeface="Calibri"/>
                <a:ea typeface="Calibri"/>
                <a:cs typeface="Calibri"/>
                <a:sym typeface="Calibri"/>
              </a:rPr>
              <a:t>(Lesson 1) and  </a:t>
            </a:r>
            <a:r>
              <a:rPr lang="en-US" b="1" i="1" u="none" strike="noStrike" dirty="0">
                <a:solidFill>
                  <a:srgbClr val="000000"/>
                </a:solidFill>
                <a:latin typeface="Calibri"/>
                <a:ea typeface="Calibri"/>
                <a:cs typeface="Calibri"/>
                <a:sym typeface="Calibri"/>
              </a:rPr>
              <a:t>Classroom Expectations &amp; Rules</a:t>
            </a:r>
            <a:r>
              <a:rPr lang="en-US" b="0" i="0" u="none" strike="noStrike" dirty="0">
                <a:solidFill>
                  <a:srgbClr val="000000"/>
                </a:solidFill>
                <a:latin typeface="Calibri"/>
                <a:ea typeface="Calibri"/>
                <a:cs typeface="Calibri"/>
                <a:sym typeface="Calibri"/>
              </a:rPr>
              <a:t> (Lesson 3) and Classroom Procedures &amp; Routines (Lesson 4) so that they can make a plan for what expectations  and procedures they will be working to consistently and with fidelity be reinforcing in their classroom.</a:t>
            </a:r>
            <a:endParaRPr b="0" dirty="0"/>
          </a:p>
          <a:p>
            <a:pPr marL="0" lvl="0" indent="0" algn="l" rtl="0">
              <a:lnSpc>
                <a:spcPct val="100000"/>
              </a:lnSpc>
              <a:spcBef>
                <a:spcPts val="0"/>
              </a:spcBef>
              <a:spcAft>
                <a:spcPts val="0"/>
              </a:spcAft>
              <a:buSzPts val="1400"/>
              <a:buNone/>
            </a:pPr>
            <a:br>
              <a:rPr lang="en-US" b="0" dirty="0"/>
            </a:br>
            <a:r>
              <a:rPr lang="en-US" b="0" i="0" u="none" strike="noStrike" dirty="0">
                <a:solidFill>
                  <a:srgbClr val="000000"/>
                </a:solidFill>
                <a:latin typeface="Calibri"/>
                <a:ea typeface="Calibri"/>
                <a:cs typeface="Calibri"/>
                <a:sym typeface="Calibri"/>
              </a:rPr>
              <a:t>If you are a member of a building or district leadership team we encourage you to FIRST complete the </a:t>
            </a:r>
            <a:r>
              <a:rPr lang="en-US" b="1" i="1" u="none" strike="noStrike" dirty="0">
                <a:solidFill>
                  <a:srgbClr val="000000"/>
                </a:solidFill>
                <a:latin typeface="Calibri"/>
                <a:ea typeface="Calibri"/>
                <a:cs typeface="Calibri"/>
                <a:sym typeface="Calibri"/>
              </a:rPr>
              <a:t>Systems to Support Implementation of ETLPs</a:t>
            </a:r>
            <a:r>
              <a:rPr lang="en-US" b="0" i="0" u="none" strike="noStrike" dirty="0">
                <a:solidFill>
                  <a:srgbClr val="000000"/>
                </a:solidFill>
                <a:latin typeface="Calibri"/>
                <a:ea typeface="Calibri"/>
                <a:cs typeface="Calibri"/>
                <a:sym typeface="Calibri"/>
              </a:rPr>
              <a:t> (Lesson2) and establish building or district systems to support all instructional staff in the delivery of all 8 ETLPs.</a:t>
            </a:r>
            <a:endParaRPr b="0" dirty="0"/>
          </a:p>
          <a:p>
            <a:pPr marL="0" lvl="0" indent="0" algn="l" rtl="0">
              <a:lnSpc>
                <a:spcPct val="100000"/>
              </a:lnSpc>
              <a:spcBef>
                <a:spcPts val="0"/>
              </a:spcBef>
              <a:spcAft>
                <a:spcPts val="0"/>
              </a:spcAft>
              <a:buSzPts val="1400"/>
              <a:buNone/>
            </a:pPr>
            <a:br>
              <a:rPr lang="en-US" b="0" dirty="0"/>
            </a:br>
            <a:r>
              <a:rPr lang="en-US" sz="1400" b="0" i="0" u="none" strike="noStrike" dirty="0">
                <a:solidFill>
                  <a:srgbClr val="000000"/>
                </a:solidFill>
                <a:latin typeface="Calibri"/>
                <a:ea typeface="Calibri"/>
                <a:cs typeface="Calibri"/>
                <a:sym typeface="Calibri"/>
              </a:rPr>
              <a:t>All of these resources can be found on the MO SW-PBS website located at </a:t>
            </a:r>
            <a:r>
              <a:rPr lang="en-US" sz="1400" b="0" i="0" u="none" strike="noStrike" dirty="0" err="1">
                <a:solidFill>
                  <a:srgbClr val="000000"/>
                </a:solidFill>
                <a:latin typeface="Calibri"/>
                <a:ea typeface="Calibri"/>
                <a:cs typeface="Calibri"/>
                <a:sym typeface="Calibri"/>
              </a:rPr>
              <a:t>pbismissouri.org</a:t>
            </a:r>
            <a:r>
              <a:rPr lang="en-US" sz="1400" b="0" i="0" u="none" strike="noStrike" dirty="0">
                <a:solidFill>
                  <a:srgbClr val="000000"/>
                </a:solidFill>
                <a:latin typeface="Calibri"/>
                <a:ea typeface="Calibri"/>
                <a:cs typeface="Calibri"/>
                <a:sym typeface="Calibri"/>
              </a:rPr>
              <a:t> .</a:t>
            </a:r>
            <a:endParaRPr sz="1400" b="0" dirty="0"/>
          </a:p>
          <a:p>
            <a:pPr marL="0" lvl="0" indent="0" algn="l" rtl="0">
              <a:lnSpc>
                <a:spcPct val="100000"/>
              </a:lnSpc>
              <a:spcBef>
                <a:spcPts val="0"/>
              </a:spcBef>
              <a:spcAft>
                <a:spcPts val="0"/>
              </a:spcAft>
              <a:buSzPts val="1400"/>
              <a:buNone/>
            </a:pPr>
            <a:br>
              <a:rPr lang="en-US" b="0" dirty="0"/>
            </a:br>
            <a:endParaRPr b="0" dirty="0"/>
          </a:p>
        </p:txBody>
      </p:sp>
      <p:sp>
        <p:nvSpPr>
          <p:cNvPr id="218" name="Google Shape;21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u="none" strike="noStrike" cap="none" dirty="0">
                <a:solidFill>
                  <a:schemeClr val="dk1"/>
                </a:solidFill>
              </a:rPr>
              <a:t>To Know/To Say: </a:t>
            </a:r>
            <a:r>
              <a:rPr lang="en-US" i="0" u="none" strike="noStrike" dirty="0">
                <a:solidFill>
                  <a:srgbClr val="000000"/>
                </a:solidFill>
              </a:rPr>
              <a:t>There are a number of key terms to know and understand that are provided in the Pre-Requisite Resources just shared. These terms are repeated here as a brief primer to prepare you to apply the concepts in planning for encouragement of expected behaviors  in </a:t>
            </a:r>
            <a:r>
              <a:rPr lang="en-US" b="1" i="1" u="none" strike="noStrike" dirty="0">
                <a:solidFill>
                  <a:srgbClr val="000000"/>
                </a:solidFill>
              </a:rPr>
              <a:t>your</a:t>
            </a:r>
            <a:r>
              <a:rPr lang="en-US" i="0" u="none" strike="noStrike" dirty="0">
                <a:solidFill>
                  <a:srgbClr val="000000"/>
                </a:solidFill>
              </a:rPr>
              <a:t> classroom. </a:t>
            </a:r>
            <a:br>
              <a:rPr lang="en-US" dirty="0"/>
            </a:br>
            <a:endParaRPr dirty="0"/>
          </a:p>
          <a:p>
            <a:pPr marL="0" lvl="0" indent="0" algn="l" rtl="0">
              <a:lnSpc>
                <a:spcPct val="100000"/>
              </a:lnSpc>
              <a:spcBef>
                <a:spcPts val="0"/>
              </a:spcBef>
              <a:spcAft>
                <a:spcPts val="0"/>
              </a:spcAft>
              <a:buSzPts val="1400"/>
              <a:buNone/>
            </a:pPr>
            <a:r>
              <a:rPr lang="en-US" b="1" i="0" u="sng" dirty="0">
                <a:solidFill>
                  <a:srgbClr val="000000"/>
                </a:solidFill>
              </a:rPr>
              <a:t>Reinforcement: </a:t>
            </a:r>
            <a:r>
              <a:rPr lang="en-US" i="0" u="none" strike="noStrike" dirty="0">
                <a:solidFill>
                  <a:srgbClr val="000000"/>
                </a:solidFill>
              </a:rPr>
              <a:t>overarching term for a contingently delivered consequence associated with an increased likelihood of future behavior. Reinforcement can take many forms, most commonly general praise or positive, specific  feedback (social reinforcement), but also tangible reinforcement (tickets, tokens, coupons, etc.), and activity reinforcers. </a:t>
            </a:r>
            <a:br>
              <a:rPr lang="en-US" dirty="0"/>
            </a:br>
            <a:br>
              <a:rPr lang="en-US" dirty="0"/>
            </a:br>
            <a:r>
              <a:rPr lang="en-US" b="1" i="0" u="sng" dirty="0">
                <a:solidFill>
                  <a:srgbClr val="000000"/>
                </a:solidFill>
              </a:rPr>
              <a:t>Positive Specific Feedback:</a:t>
            </a:r>
            <a:r>
              <a:rPr lang="en-US" i="0" u="none" strike="noStrike" dirty="0">
                <a:solidFill>
                  <a:srgbClr val="000000"/>
                </a:solidFill>
              </a:rPr>
              <a:t> verbal statement delivered contingent upon successful performance of a task or behavior that provides information describing the successful behavior while reinforcing or increasing the likelihood that behavior will be repeated; combines social attention, instruction, and reinforcement. </a:t>
            </a:r>
            <a:br>
              <a:rPr lang="en-US" dirty="0"/>
            </a:br>
            <a:br>
              <a:rPr lang="en-US" dirty="0"/>
            </a:br>
            <a:r>
              <a:rPr lang="en-US" b="1" i="0" u="sng" dirty="0">
                <a:solidFill>
                  <a:srgbClr val="000000"/>
                </a:solidFill>
              </a:rPr>
              <a:t>Praise:</a:t>
            </a:r>
            <a:r>
              <a:rPr lang="en-US" i="0" u="none" strike="noStrike" dirty="0">
                <a:solidFill>
                  <a:srgbClr val="000000"/>
                </a:solidFill>
              </a:rPr>
              <a:t> a general positive statement directed to an individual or a group; an expression of admiration for performance that serves to reinforce the behavior; verbal recognition.</a:t>
            </a:r>
            <a:r>
              <a:rPr lang="en-US" b="1" i="0" u="none" strike="noStrike" cap="none" dirty="0">
                <a:solidFill>
                  <a:schemeClr val="dk1"/>
                </a:solidFill>
              </a:rPr>
              <a:t> Know/To Say: </a:t>
            </a:r>
            <a:r>
              <a:rPr lang="en-US" b="1" i="0" u="none" strike="noStrike" dirty="0">
                <a:solidFill>
                  <a:srgbClr val="000000"/>
                </a:solidFill>
              </a:rPr>
              <a:t>Here are key terms and acronyms that will be used in this lesson.</a:t>
            </a:r>
            <a:endParaRPr dirty="0"/>
          </a:p>
          <a:p>
            <a:pPr marL="457200" lvl="0" indent="-228600" algn="l" rtl="0">
              <a:lnSpc>
                <a:spcPct val="100000"/>
              </a:lnSpc>
              <a:spcBef>
                <a:spcPts val="0"/>
              </a:spcBef>
              <a:spcAft>
                <a:spcPts val="0"/>
              </a:spcAft>
              <a:buClr>
                <a:schemeClr val="dk1"/>
              </a:buClr>
              <a:buSzPts val="1400"/>
              <a:buFont typeface="Calibri"/>
              <a:buNone/>
            </a:pPr>
            <a:endParaRPr dirty="0"/>
          </a:p>
        </p:txBody>
      </p:sp>
      <p:sp>
        <p:nvSpPr>
          <p:cNvPr id="225" name="Google Shape;22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200"/>
              <a:buFont typeface="Calibri"/>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u="none" strike="noStrike" dirty="0">
                <a:solidFill>
                  <a:srgbClr val="000000"/>
                </a:solidFill>
                <a:latin typeface="Calibri"/>
                <a:ea typeface="Calibri"/>
                <a:cs typeface="Calibri"/>
                <a:sym typeface="Calibri"/>
              </a:rPr>
              <a:t>These additional keywords relate to when positive feedback or attention is delivered. </a:t>
            </a:r>
            <a:br>
              <a:rPr lang="en-US" b="0" dirty="0"/>
            </a:br>
            <a:r>
              <a:rPr lang="en-US" b="1" i="0" u="none" strike="noStrike" dirty="0">
                <a:solidFill>
                  <a:srgbClr val="000000"/>
                </a:solidFill>
                <a:latin typeface="Calibri"/>
                <a:ea typeface="Calibri"/>
                <a:cs typeface="Calibri"/>
                <a:sym typeface="Calibri"/>
              </a:rPr>
              <a:t>Non-contingent attention / behaviors – </a:t>
            </a:r>
            <a:r>
              <a:rPr lang="en-US" b="0" i="0" u="none" strike="noStrike" dirty="0">
                <a:solidFill>
                  <a:srgbClr val="000000"/>
                </a:solidFill>
                <a:latin typeface="Calibri"/>
                <a:ea typeface="Calibri"/>
                <a:cs typeface="Calibri"/>
                <a:sym typeface="Calibri"/>
              </a:rPr>
              <a:t>attention or behaviors provided regardless of performance and includes such things as greetings, proximity, smiles, and conversations.</a:t>
            </a:r>
            <a:br>
              <a:rPr lang="en-US" b="0" dirty="0"/>
            </a:br>
            <a:br>
              <a:rPr lang="en-US" b="0" dirty="0"/>
            </a:br>
            <a:r>
              <a:rPr lang="en-US" b="1" i="0" u="none" strike="noStrike" dirty="0">
                <a:solidFill>
                  <a:srgbClr val="000000"/>
                </a:solidFill>
                <a:latin typeface="Calibri"/>
                <a:ea typeface="Calibri"/>
                <a:cs typeface="Calibri"/>
                <a:sym typeface="Calibri"/>
              </a:rPr>
              <a:t>Contingent feedback –</a:t>
            </a:r>
            <a:r>
              <a:rPr lang="en-US" b="0" i="0" u="none" strike="noStrike" dirty="0">
                <a:solidFill>
                  <a:srgbClr val="000000"/>
                </a:solidFill>
                <a:latin typeface="Calibri"/>
                <a:ea typeface="Calibri"/>
                <a:cs typeface="Calibri"/>
                <a:sym typeface="Calibri"/>
              </a:rPr>
              <a:t> provided upon student performance of an identified expectation or behavior.</a:t>
            </a:r>
            <a:br>
              <a:rPr lang="en-US" b="0" dirty="0"/>
            </a:br>
            <a:br>
              <a:rPr lang="en-US" b="0" dirty="0"/>
            </a:br>
            <a:r>
              <a:rPr lang="en-US" b="1" i="0" u="none" strike="noStrike" dirty="0">
                <a:solidFill>
                  <a:srgbClr val="000000"/>
                </a:solidFill>
                <a:latin typeface="Calibri"/>
                <a:ea typeface="Calibri"/>
                <a:cs typeface="Calibri"/>
                <a:sym typeface="Calibri"/>
              </a:rPr>
              <a:t>Frequent feedback</a:t>
            </a:r>
            <a:r>
              <a:rPr lang="en-US" b="0" i="0" u="none" strike="noStrike" dirty="0">
                <a:solidFill>
                  <a:srgbClr val="000000"/>
                </a:solidFill>
                <a:latin typeface="Calibri"/>
                <a:ea typeface="Calibri"/>
                <a:cs typeface="Calibri"/>
                <a:sym typeface="Calibri"/>
              </a:rPr>
              <a:t>  </a:t>
            </a:r>
            <a:r>
              <a:rPr lang="en-US" b="1" i="0" u="none" strike="noStrike" dirty="0">
                <a:solidFill>
                  <a:srgbClr val="000000"/>
                </a:solidFill>
                <a:latin typeface="Calibri"/>
                <a:ea typeface="Calibri"/>
                <a:cs typeface="Calibri"/>
                <a:sym typeface="Calibri"/>
              </a:rPr>
              <a:t>– </a:t>
            </a:r>
            <a:r>
              <a:rPr lang="en-US" b="0" i="0" u="none" strike="noStrike" dirty="0">
                <a:solidFill>
                  <a:srgbClr val="000000"/>
                </a:solidFill>
                <a:latin typeface="Calibri"/>
                <a:ea typeface="Calibri"/>
                <a:cs typeface="Calibri"/>
                <a:sym typeface="Calibri"/>
              </a:rPr>
              <a:t>positive teacher and staff interactions should occur at a frequent rate, with a ratio of 4:1, or four instances of positive interaction for each corrective or negative interaction.</a:t>
            </a:r>
            <a:endParaRPr b="0" dirty="0"/>
          </a:p>
          <a:p>
            <a:pPr marL="0" lvl="0" indent="0" algn="l" rtl="0">
              <a:lnSpc>
                <a:spcPct val="100000"/>
              </a:lnSpc>
              <a:spcBef>
                <a:spcPts val="0"/>
              </a:spcBef>
              <a:spcAft>
                <a:spcPts val="0"/>
              </a:spcAft>
              <a:buSzPts val="1400"/>
              <a:buNone/>
            </a:pPr>
            <a:br>
              <a:rPr lang="en-US" b="0" dirty="0"/>
            </a:br>
            <a:r>
              <a:rPr lang="en-US" b="1" i="0" u="none" strike="noStrike" dirty="0">
                <a:solidFill>
                  <a:srgbClr val="000000"/>
                </a:solidFill>
                <a:latin typeface="Calibri"/>
                <a:ea typeface="Calibri"/>
                <a:cs typeface="Calibri"/>
                <a:sym typeface="Calibri"/>
              </a:rPr>
              <a:t>Intermittent feedback</a:t>
            </a:r>
            <a:r>
              <a:rPr lang="en-US" b="0" i="0" u="none" strike="noStrike" dirty="0">
                <a:solidFill>
                  <a:srgbClr val="000000"/>
                </a:solidFill>
                <a:latin typeface="Calibri"/>
                <a:ea typeface="Calibri"/>
                <a:cs typeface="Calibri"/>
                <a:sym typeface="Calibri"/>
              </a:rPr>
              <a:t> </a:t>
            </a:r>
            <a:r>
              <a:rPr lang="en-US" b="1" i="0" u="none" strike="noStrike" dirty="0">
                <a:solidFill>
                  <a:srgbClr val="000000"/>
                </a:solidFill>
                <a:latin typeface="Calibri"/>
                <a:ea typeface="Calibri"/>
                <a:cs typeface="Calibri"/>
                <a:sym typeface="Calibri"/>
              </a:rPr>
              <a:t>–</a:t>
            </a:r>
            <a:r>
              <a:rPr lang="en-US" b="0" i="0" u="none" strike="noStrike" dirty="0">
                <a:solidFill>
                  <a:srgbClr val="000000"/>
                </a:solidFill>
                <a:latin typeface="Calibri"/>
                <a:ea typeface="Calibri"/>
                <a:cs typeface="Calibri"/>
                <a:sym typeface="Calibri"/>
              </a:rPr>
              <a:t> acknowledgement of expected behavior may occur less frequently, in an intermittent way, reinforcing skill learning in the fluency stage of learning.</a:t>
            </a:r>
            <a:endParaRPr b="0" dirty="0"/>
          </a:p>
          <a:p>
            <a:pPr marL="0" lvl="0" indent="0" algn="l" rtl="0">
              <a:lnSpc>
                <a:spcPct val="100000"/>
              </a:lnSpc>
              <a:spcBef>
                <a:spcPts val="0"/>
              </a:spcBef>
              <a:spcAft>
                <a:spcPts val="0"/>
              </a:spcAft>
              <a:buSzPts val="1400"/>
              <a:buNone/>
            </a:pPr>
            <a:br>
              <a:rPr lang="en-US" b="0" dirty="0"/>
            </a:br>
            <a:r>
              <a:rPr lang="en-US" b="1" i="0" u="none" strike="noStrike" dirty="0">
                <a:solidFill>
                  <a:srgbClr val="000000"/>
                </a:solidFill>
                <a:latin typeface="Calibri"/>
                <a:ea typeface="Calibri"/>
                <a:cs typeface="Calibri"/>
                <a:sym typeface="Calibri"/>
              </a:rPr>
              <a:t>Occasional feedback – </a:t>
            </a:r>
            <a:r>
              <a:rPr lang="en-US" b="0" i="0" u="none" strike="noStrike" dirty="0">
                <a:solidFill>
                  <a:srgbClr val="000000"/>
                </a:solidFill>
                <a:latin typeface="Calibri"/>
                <a:ea typeface="Calibri"/>
                <a:cs typeface="Calibri"/>
                <a:sym typeface="Calibri"/>
              </a:rPr>
              <a:t> a comprehensive system to encourage expected behavior would also include some long-term, occasional activities. Occasional encouragement assists in the maintenance and generalization stages of learning</a:t>
            </a:r>
            <a:endParaRPr b="0" dirty="0"/>
          </a:p>
        </p:txBody>
      </p:sp>
      <p:sp>
        <p:nvSpPr>
          <p:cNvPr id="233" name="Google Shape;23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200"/>
              <a:buFont typeface="Calibri"/>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dirty="0"/>
              <a:t>Trainer Notes:</a:t>
            </a:r>
            <a:r>
              <a:rPr lang="en-US" b="0" dirty="0"/>
              <a:t>  </a:t>
            </a:r>
            <a:endParaRPr dirty="0"/>
          </a:p>
          <a:p>
            <a:pPr marL="0" lvl="0" indent="0" algn="l" rtl="0">
              <a:lnSpc>
                <a:spcPct val="100000"/>
              </a:lnSpc>
              <a:spcBef>
                <a:spcPts val="0"/>
              </a:spcBef>
              <a:spcAft>
                <a:spcPts val="0"/>
              </a:spcAft>
              <a:buClr>
                <a:schemeClr val="dk1"/>
              </a:buClr>
              <a:buSzPts val="1400"/>
              <a:buFont typeface="Calibri"/>
              <a:buNone/>
            </a:pPr>
            <a:r>
              <a:rPr lang="en-US" b="1" dirty="0"/>
              <a:t>To Know/To Say: </a:t>
            </a:r>
            <a:r>
              <a:rPr lang="en-US" b="0" i="0" u="none" strike="noStrike" dirty="0">
                <a:solidFill>
                  <a:srgbClr val="000000"/>
                </a:solidFill>
                <a:latin typeface="Calibri"/>
                <a:ea typeface="Calibri"/>
                <a:cs typeface="Calibri"/>
                <a:sym typeface="Calibri"/>
              </a:rPr>
              <a:t>The focus of this lesson is on the development and use of the </a:t>
            </a:r>
            <a:r>
              <a:rPr lang="en-US" b="1" i="1" u="none" strike="noStrike" dirty="0">
                <a:solidFill>
                  <a:srgbClr val="000000"/>
                </a:solidFill>
                <a:latin typeface="Calibri"/>
                <a:ea typeface="Calibri"/>
                <a:cs typeface="Calibri"/>
                <a:sym typeface="Calibri"/>
              </a:rPr>
              <a:t>Encouragement  </a:t>
            </a:r>
            <a:r>
              <a:rPr lang="en-US" b="0" i="0" u="none" strike="noStrike" dirty="0">
                <a:solidFill>
                  <a:srgbClr val="000000"/>
                </a:solidFill>
                <a:latin typeface="Calibri"/>
                <a:ea typeface="Calibri"/>
                <a:cs typeface="Calibri"/>
                <a:sym typeface="Calibri"/>
              </a:rPr>
              <a:t>strategies in the classrooms. The </a:t>
            </a:r>
            <a:r>
              <a:rPr lang="en-US" b="1" i="0" u="none" strike="noStrike" dirty="0">
                <a:solidFill>
                  <a:srgbClr val="000000"/>
                </a:solidFill>
                <a:latin typeface="Calibri"/>
                <a:ea typeface="Calibri"/>
                <a:cs typeface="Calibri"/>
                <a:sym typeface="Calibri"/>
              </a:rPr>
              <a:t>MO SW-PBS Classroom Encouraging Expected Behavior Teacher Tool </a:t>
            </a:r>
            <a:r>
              <a:rPr lang="en-US" b="0" i="0" u="none" strike="noStrike" dirty="0">
                <a:solidFill>
                  <a:srgbClr val="000000"/>
                </a:solidFill>
                <a:latin typeface="Calibri"/>
                <a:ea typeface="Calibri"/>
                <a:cs typeface="Calibri"/>
                <a:sym typeface="Calibri"/>
              </a:rPr>
              <a:t>provides you with several resources to understand the importance of,  provide tips for drafting and metrics to progress monitor your development and use of procedures and routines. </a:t>
            </a:r>
            <a:endParaRPr b="0" dirty="0">
              <a:latin typeface="Calibri"/>
              <a:ea typeface="Calibri"/>
              <a:cs typeface="Calibri"/>
              <a:sym typeface="Calibri"/>
            </a:endParaRPr>
          </a:p>
          <a:p>
            <a:pPr marL="0" lvl="0" indent="0" algn="l" rtl="0">
              <a:lnSpc>
                <a:spcPct val="100000"/>
              </a:lnSpc>
              <a:spcBef>
                <a:spcPts val="0"/>
              </a:spcBef>
              <a:spcAft>
                <a:spcPts val="0"/>
              </a:spcAft>
              <a:buSzPts val="1400"/>
              <a:buNone/>
            </a:pPr>
            <a:endParaRPr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b="1" dirty="0">
                <a:latin typeface="Calibri"/>
                <a:ea typeface="Calibri"/>
                <a:cs typeface="Calibri"/>
                <a:sym typeface="Calibri"/>
              </a:rPr>
              <a:t>ARROW </a:t>
            </a:r>
            <a:r>
              <a:rPr lang="en-US" b="0" dirty="0">
                <a:latin typeface="Calibri"/>
                <a:ea typeface="Calibri"/>
                <a:cs typeface="Calibri"/>
                <a:sym typeface="Calibri"/>
              </a:rPr>
              <a:t>&gt; </a:t>
            </a:r>
            <a:r>
              <a:rPr lang="en-US" b="0" i="0" u="none" strike="noStrike" dirty="0">
                <a:solidFill>
                  <a:srgbClr val="000000"/>
                </a:solidFill>
                <a:latin typeface="Calibri"/>
                <a:ea typeface="Calibri"/>
                <a:cs typeface="Calibri"/>
                <a:sym typeface="Calibri"/>
              </a:rPr>
              <a:t>The first 2 pages of each Teacher Tool defines the practice, </a:t>
            </a:r>
            <a:endParaRPr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b="1" dirty="0">
                <a:latin typeface="Calibri"/>
                <a:ea typeface="Calibri"/>
                <a:cs typeface="Calibri"/>
                <a:sym typeface="Calibri"/>
              </a:rPr>
              <a:t>ARROW</a:t>
            </a:r>
            <a:r>
              <a:rPr lang="en-US" b="0" dirty="0">
                <a:latin typeface="Calibri"/>
                <a:ea typeface="Calibri"/>
                <a:cs typeface="Calibri"/>
                <a:sym typeface="Calibri"/>
              </a:rPr>
              <a:t> &gt; </a:t>
            </a:r>
            <a:r>
              <a:rPr lang="en-US" b="0" i="0" u="none" strike="noStrike" dirty="0">
                <a:solidFill>
                  <a:srgbClr val="000000"/>
                </a:solidFill>
                <a:latin typeface="Calibri"/>
                <a:ea typeface="Calibri"/>
                <a:cs typeface="Calibri"/>
                <a:sym typeface="Calibri"/>
              </a:rPr>
              <a:t>shares research regarding the practice, </a:t>
            </a:r>
            <a:br>
              <a:rPr lang="en-US" b="0" dirty="0">
                <a:latin typeface="Calibri"/>
                <a:ea typeface="Calibri"/>
                <a:cs typeface="Calibri"/>
                <a:sym typeface="Calibri"/>
              </a:rPr>
            </a:br>
            <a:r>
              <a:rPr lang="en-US" b="1" i="0" u="none" strike="noStrike" dirty="0">
                <a:solidFill>
                  <a:srgbClr val="000000"/>
                </a:solidFill>
                <a:latin typeface="Calibri"/>
                <a:ea typeface="Calibri"/>
                <a:cs typeface="Calibri"/>
                <a:sym typeface="Calibri"/>
              </a:rPr>
              <a:t>ARROW</a:t>
            </a:r>
            <a:r>
              <a:rPr lang="en-US" b="0" i="0" u="none" strike="noStrike" dirty="0">
                <a:solidFill>
                  <a:schemeClr val="dk1"/>
                </a:solidFill>
                <a:latin typeface="Calibri"/>
                <a:ea typeface="Calibri"/>
                <a:cs typeface="Calibri"/>
                <a:sym typeface="Calibri"/>
              </a:rPr>
              <a:t> &gt; </a:t>
            </a:r>
            <a:r>
              <a:rPr lang="en-US" b="0" i="0" u="none" strike="noStrike" dirty="0">
                <a:solidFill>
                  <a:srgbClr val="000000"/>
                </a:solidFill>
                <a:latin typeface="Calibri"/>
                <a:ea typeface="Calibri"/>
                <a:cs typeface="Calibri"/>
                <a:sym typeface="Calibri"/>
              </a:rPr>
              <a:t>indicates how the practice aligns to Missouri Teacher Standards, </a:t>
            </a:r>
            <a:br>
              <a:rPr lang="en-US" b="0" dirty="0">
                <a:latin typeface="Calibri"/>
                <a:ea typeface="Calibri"/>
                <a:cs typeface="Calibri"/>
                <a:sym typeface="Calibri"/>
              </a:rPr>
            </a:br>
            <a:r>
              <a:rPr lang="en-US" b="1" i="0" u="none" strike="noStrike" dirty="0">
                <a:solidFill>
                  <a:srgbClr val="000000"/>
                </a:solidFill>
                <a:latin typeface="Calibri"/>
                <a:ea typeface="Calibri"/>
                <a:cs typeface="Calibri"/>
                <a:sym typeface="Calibri"/>
              </a:rPr>
              <a:t>ARROW</a:t>
            </a:r>
            <a:r>
              <a:rPr lang="en-US" b="0" i="0" u="none" strike="noStrike" dirty="0">
                <a:solidFill>
                  <a:schemeClr val="dk1"/>
                </a:solidFill>
                <a:latin typeface="Calibri"/>
                <a:ea typeface="Calibri"/>
                <a:cs typeface="Calibri"/>
                <a:sym typeface="Calibri"/>
              </a:rPr>
              <a:t> &gt; </a:t>
            </a:r>
            <a:r>
              <a:rPr lang="en-US" b="0" i="0" u="none" strike="noStrike" dirty="0">
                <a:solidFill>
                  <a:srgbClr val="000000"/>
                </a:solidFill>
                <a:latin typeface="Calibri"/>
                <a:ea typeface="Calibri"/>
                <a:cs typeface="Calibri"/>
                <a:sym typeface="Calibri"/>
              </a:rPr>
              <a:t>describes an example of the practice, </a:t>
            </a:r>
            <a:br>
              <a:rPr lang="en-US" b="0" dirty="0">
                <a:latin typeface="Calibri"/>
                <a:ea typeface="Calibri"/>
                <a:cs typeface="Calibri"/>
                <a:sym typeface="Calibri"/>
              </a:rPr>
            </a:br>
            <a:r>
              <a:rPr lang="en-US" b="1" i="0" u="none" strike="noStrike" dirty="0">
                <a:solidFill>
                  <a:srgbClr val="000000"/>
                </a:solidFill>
                <a:latin typeface="Calibri"/>
                <a:ea typeface="Calibri"/>
                <a:cs typeface="Calibri"/>
                <a:sym typeface="Calibri"/>
              </a:rPr>
              <a:t>ARROW</a:t>
            </a:r>
            <a:r>
              <a:rPr lang="en-US" b="0" i="0" u="none" strike="noStrike" dirty="0">
                <a:solidFill>
                  <a:schemeClr val="dk1"/>
                </a:solidFill>
                <a:latin typeface="Calibri"/>
                <a:ea typeface="Calibri"/>
                <a:cs typeface="Calibri"/>
                <a:sym typeface="Calibri"/>
              </a:rPr>
              <a:t> &gt; </a:t>
            </a:r>
            <a:r>
              <a:rPr lang="en-US" b="0" i="0" u="none" strike="noStrike" dirty="0">
                <a:solidFill>
                  <a:srgbClr val="000000"/>
                </a:solidFill>
                <a:latin typeface="Calibri"/>
                <a:ea typeface="Calibri"/>
                <a:cs typeface="Calibri"/>
                <a:sym typeface="Calibri"/>
              </a:rPr>
              <a:t>provides steps and examples of how to  implement the practice, </a:t>
            </a:r>
            <a:br>
              <a:rPr lang="en-US" b="0" dirty="0">
                <a:latin typeface="Calibri"/>
                <a:ea typeface="Calibri"/>
                <a:cs typeface="Calibri"/>
                <a:sym typeface="Calibri"/>
              </a:rPr>
            </a:br>
            <a:r>
              <a:rPr lang="en-US" b="1" i="0" u="none" strike="noStrike" dirty="0">
                <a:solidFill>
                  <a:srgbClr val="000000"/>
                </a:solidFill>
                <a:latin typeface="Calibri"/>
                <a:ea typeface="Calibri"/>
                <a:cs typeface="Calibri"/>
                <a:sym typeface="Calibri"/>
              </a:rPr>
              <a:t>ARROW</a:t>
            </a:r>
            <a:r>
              <a:rPr lang="en-US" b="0" i="0" u="none" strike="noStrike" dirty="0">
                <a:solidFill>
                  <a:schemeClr val="dk1"/>
                </a:solidFill>
                <a:latin typeface="Calibri"/>
                <a:ea typeface="Calibri"/>
                <a:cs typeface="Calibri"/>
                <a:sym typeface="Calibri"/>
              </a:rPr>
              <a:t> &gt; </a:t>
            </a:r>
            <a:r>
              <a:rPr lang="en-US" b="0" i="0" u="none" strike="noStrike" dirty="0">
                <a:solidFill>
                  <a:srgbClr val="000000"/>
                </a:solidFill>
                <a:latin typeface="Calibri"/>
                <a:ea typeface="Calibri"/>
                <a:cs typeface="Calibri"/>
                <a:sym typeface="Calibri"/>
              </a:rPr>
              <a:t>and lists research references for further study. </a:t>
            </a:r>
            <a:endParaRPr b="0" dirty="0">
              <a:latin typeface="Calibri"/>
              <a:ea typeface="Calibri"/>
              <a:cs typeface="Calibri"/>
              <a:sym typeface="Calibri"/>
            </a:endParaRPr>
          </a:p>
          <a:p>
            <a:pPr marL="0" lvl="0" indent="0" algn="l" rtl="0">
              <a:lnSpc>
                <a:spcPct val="100000"/>
              </a:lnSpc>
              <a:spcBef>
                <a:spcPts val="0"/>
              </a:spcBef>
              <a:spcAft>
                <a:spcPts val="0"/>
              </a:spcAft>
              <a:buSzPts val="1400"/>
              <a:buNone/>
            </a:pPr>
            <a:br>
              <a:rPr lang="en-US" b="0" dirty="0">
                <a:latin typeface="Calibri"/>
                <a:ea typeface="Calibri"/>
                <a:cs typeface="Calibri"/>
                <a:sym typeface="Calibri"/>
              </a:rPr>
            </a:br>
            <a:r>
              <a:rPr lang="en-US" b="0" i="0" u="none" strike="noStrike" dirty="0">
                <a:solidFill>
                  <a:srgbClr val="000000"/>
                </a:solidFill>
                <a:latin typeface="Calibri"/>
                <a:ea typeface="Calibri"/>
                <a:cs typeface="Calibri"/>
                <a:sym typeface="Calibri"/>
              </a:rPr>
              <a:t>You will learn more about page 3 the</a:t>
            </a:r>
            <a:r>
              <a:rPr lang="en-US" b="1" i="0" u="none" strike="noStrike" dirty="0">
                <a:solidFill>
                  <a:srgbClr val="000000"/>
                </a:solidFill>
                <a:latin typeface="Calibri"/>
                <a:ea typeface="Calibri"/>
                <a:cs typeface="Calibri"/>
                <a:sym typeface="Calibri"/>
              </a:rPr>
              <a:t> Self-Assessment </a:t>
            </a:r>
            <a:r>
              <a:rPr lang="en-US" b="0" i="0" u="none" strike="noStrike" dirty="0">
                <a:solidFill>
                  <a:srgbClr val="000000"/>
                </a:solidFill>
                <a:latin typeface="Calibri"/>
                <a:ea typeface="Calibri"/>
                <a:cs typeface="Calibri"/>
                <a:sym typeface="Calibri"/>
              </a:rPr>
              <a:t>and page 4 the </a:t>
            </a:r>
            <a:r>
              <a:rPr lang="en-US" b="1" i="0" u="none" strike="noStrike" dirty="0">
                <a:solidFill>
                  <a:srgbClr val="000000"/>
                </a:solidFill>
                <a:latin typeface="Calibri"/>
                <a:ea typeface="Calibri"/>
                <a:cs typeface="Calibri"/>
                <a:sym typeface="Calibri"/>
              </a:rPr>
              <a:t>Practice Profile </a:t>
            </a:r>
            <a:r>
              <a:rPr lang="en-US" b="0" i="0" u="none" strike="noStrike" dirty="0">
                <a:solidFill>
                  <a:srgbClr val="000000"/>
                </a:solidFill>
                <a:latin typeface="Calibri"/>
                <a:ea typeface="Calibri"/>
                <a:cs typeface="Calibri"/>
                <a:sym typeface="Calibri"/>
              </a:rPr>
              <a:t>later in this course.  Make sure to have a copy of the </a:t>
            </a:r>
            <a:r>
              <a:rPr lang="en-US" b="1" i="1" u="none" strike="noStrike" dirty="0">
                <a:solidFill>
                  <a:srgbClr val="000000"/>
                </a:solidFill>
                <a:latin typeface="Calibri"/>
                <a:ea typeface="Calibri"/>
                <a:cs typeface="Calibri"/>
                <a:sym typeface="Calibri"/>
              </a:rPr>
              <a:t>Classroom Encouraging Expected Behavior Teacher Too</a:t>
            </a:r>
            <a:r>
              <a:rPr lang="en-US" b="0" i="0" u="none" strike="noStrike" dirty="0">
                <a:solidFill>
                  <a:srgbClr val="000000"/>
                </a:solidFill>
                <a:latin typeface="Calibri"/>
                <a:ea typeface="Calibri"/>
                <a:cs typeface="Calibri"/>
                <a:sym typeface="Calibri"/>
              </a:rPr>
              <a:t>l handy during this lesson. </a:t>
            </a:r>
            <a:endParaRPr dirty="0">
              <a:latin typeface="Calibri"/>
              <a:ea typeface="Calibri"/>
              <a:cs typeface="Calibri"/>
              <a:sym typeface="Calibri"/>
            </a:endParaRPr>
          </a:p>
        </p:txBody>
      </p:sp>
      <p:sp>
        <p:nvSpPr>
          <p:cNvPr id="241" name="Google Shape;24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sz="1600" b="0" i="0" u="none" strike="noStrike">
                <a:solidFill>
                  <a:srgbClr val="000000"/>
                </a:solidFill>
                <a:latin typeface="Calibri"/>
                <a:ea typeface="Calibri"/>
                <a:cs typeface="Calibri"/>
                <a:sym typeface="Calibri"/>
              </a:rPr>
              <a:t>There is strong scientific evidence that feedback is a powerful strategy for promoting student success (Brophy, 2006; Cameron &amp; Pierce, 2002, Hattie, 2009).  In a meta-analysis of 196 studies, John Hattie (2009) found feedback was among one of the 10 most influential practices on student achievement. </a:t>
            </a:r>
            <a:endParaRPr sz="1600" b="0"/>
          </a:p>
          <a:p>
            <a:pPr marL="0" lvl="0" indent="0" algn="l" rtl="0">
              <a:lnSpc>
                <a:spcPct val="100000"/>
              </a:lnSpc>
              <a:spcBef>
                <a:spcPts val="0"/>
              </a:spcBef>
              <a:spcAft>
                <a:spcPts val="0"/>
              </a:spcAft>
              <a:buSzPts val="1400"/>
              <a:buNone/>
            </a:pPr>
            <a:br>
              <a:rPr lang="en-US" sz="1600" b="0"/>
            </a:br>
            <a:r>
              <a:rPr lang="en-US" sz="1600" b="0" i="0" u="none" strike="noStrike">
                <a:solidFill>
                  <a:srgbClr val="000000"/>
                </a:solidFill>
                <a:latin typeface="Calibri"/>
                <a:ea typeface="Calibri"/>
                <a:cs typeface="Calibri"/>
                <a:sym typeface="Calibri"/>
              </a:rPr>
              <a:t>Despite strong evidence that teacher feedback is a highly effective instructional practice, a large scale study of over 6,700 classroom observations in 2017  (Scott, Hirn &amp; Cooper, 2017) indicated that the rates and ratios of positive, specific feedback remain startlingly low, especially in middle and high school classrooms. Even in elementary classrooms, positive feedback only happens on average  every 7:29 minutes. For most students this rate may be insufficient to sustain student engagement, let alone student learning. </a:t>
            </a:r>
            <a:endParaRPr sz="1600" b="0"/>
          </a:p>
          <a:p>
            <a:pPr marL="0" lvl="0" indent="0" algn="l" rtl="0">
              <a:lnSpc>
                <a:spcPct val="100000"/>
              </a:lnSpc>
              <a:spcBef>
                <a:spcPts val="0"/>
              </a:spcBef>
              <a:spcAft>
                <a:spcPts val="0"/>
              </a:spcAft>
              <a:buSzPts val="1400"/>
              <a:buNone/>
            </a:pPr>
            <a:br>
              <a:rPr lang="en-US"/>
            </a:br>
            <a:endParaRPr/>
          </a:p>
        </p:txBody>
      </p:sp>
      <p:sp>
        <p:nvSpPr>
          <p:cNvPr id="255" name="Google Shape;255;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Researchers continue to observe  in classrooms across all grade levels that a positive ratio of positive teacher feedback to reprimands or corrections, has a powerful impact on improving not only student behavior, but also increasing their engagement in class and their academic grades.  In the case of middle schools, if a teacher could even maintain a 1:1 ratio of positive to negative feedback, there was a greater likelihood of improved student behavior (see Caldarella and colleagues in references at the end of this presentation). </a:t>
            </a:r>
            <a:br>
              <a:rPr lang="en-US" b="0"/>
            </a:br>
            <a:endParaRPr/>
          </a:p>
        </p:txBody>
      </p:sp>
      <p:sp>
        <p:nvSpPr>
          <p:cNvPr id="262" name="Google Shape;262;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But despite strong evidence that teacher feedback is a highly effective instructional practice, a large-scale study of over 6,700 classroom observations in 2017  (Scott, Hirn &amp; Cooper, 2017) indicated that the rates and ratios of positive, specific feedback remain startlingly low, especially in middle and high school classrooms. Even in elementary classrooms, positive feedback only happens on average  every 7:29 minutes. For most students this rate may be insufficient to sustain student engagement, let alone student learning. </a:t>
            </a:r>
            <a:endParaRPr b="0"/>
          </a:p>
          <a:p>
            <a:pPr marL="0" lvl="0" indent="0" algn="l" rtl="0">
              <a:lnSpc>
                <a:spcPct val="100000"/>
              </a:lnSpc>
              <a:spcBef>
                <a:spcPts val="0"/>
              </a:spcBef>
              <a:spcAft>
                <a:spcPts val="0"/>
              </a:spcAft>
              <a:buSzPts val="1400"/>
              <a:buNone/>
            </a:pPr>
            <a:br>
              <a:rPr lang="en-US" b="0"/>
            </a:br>
            <a:r>
              <a:rPr lang="en-US" b="0" i="0" u="none" strike="noStrike">
                <a:solidFill>
                  <a:srgbClr val="000000"/>
                </a:solidFill>
                <a:latin typeface="Calibri"/>
                <a:ea typeface="Calibri"/>
                <a:cs typeface="Calibri"/>
                <a:sym typeface="Calibri"/>
              </a:rPr>
              <a:t>Revisiting  the </a:t>
            </a:r>
            <a:r>
              <a:rPr lang="en-US" b="1" i="1" u="none" strike="noStrike">
                <a:solidFill>
                  <a:srgbClr val="000000"/>
                </a:solidFill>
                <a:latin typeface="Calibri"/>
                <a:ea typeface="Calibri"/>
                <a:cs typeface="Calibri"/>
                <a:sym typeface="Calibri"/>
              </a:rPr>
              <a:t>science of behavior </a:t>
            </a:r>
            <a:r>
              <a:rPr lang="en-US" b="0" i="0" u="none" strike="noStrike">
                <a:solidFill>
                  <a:srgbClr val="000000"/>
                </a:solidFill>
                <a:latin typeface="Calibri"/>
                <a:ea typeface="Calibri"/>
                <a:cs typeface="Calibri"/>
                <a:sym typeface="Calibri"/>
              </a:rPr>
              <a:t>can perhaps go a long way in helping teachers reflect upon and improve their feedback ratios. </a:t>
            </a:r>
            <a:endParaRPr/>
          </a:p>
          <a:p>
            <a:pPr marL="0" lvl="0" indent="0" algn="l" rtl="0">
              <a:lnSpc>
                <a:spcPct val="100000"/>
              </a:lnSpc>
              <a:spcBef>
                <a:spcPts val="0"/>
              </a:spcBef>
              <a:spcAft>
                <a:spcPts val="0"/>
              </a:spcAft>
              <a:buSzPts val="1400"/>
              <a:buNone/>
            </a:pPr>
            <a:endParaRPr/>
          </a:p>
        </p:txBody>
      </p:sp>
      <p:sp>
        <p:nvSpPr>
          <p:cNvPr id="269" name="Google Shape;269;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Recall from the Science of Behavior course, one of the researched tenets that is basic to schoolwide positive behavior support is the Antecedent - Behavior - Consequence continuum, which posits that a </a:t>
            </a:r>
            <a:r>
              <a:rPr lang="en-US" b="1" i="0" u="sng">
                <a:solidFill>
                  <a:srgbClr val="000000"/>
                </a:solidFill>
                <a:latin typeface="Calibri"/>
                <a:ea typeface="Calibri"/>
                <a:cs typeface="Calibri"/>
                <a:sym typeface="Calibri"/>
              </a:rPr>
              <a:t>reinforcing</a:t>
            </a:r>
            <a:r>
              <a:rPr lang="en-US" b="0" i="0" u="none" strike="noStrike">
                <a:solidFill>
                  <a:srgbClr val="000000"/>
                </a:solidFill>
                <a:latin typeface="Calibri"/>
                <a:ea typeface="Calibri"/>
                <a:cs typeface="Calibri"/>
                <a:sym typeface="Calibri"/>
              </a:rPr>
              <a:t> consequence following a behavior will increase the likelihood of a future occurrence of the behavior.</a:t>
            </a:r>
            <a:endParaRPr b="0"/>
          </a:p>
          <a:p>
            <a:pPr marL="0" lvl="0" indent="0" algn="l" rtl="0">
              <a:lnSpc>
                <a:spcPct val="100000"/>
              </a:lnSpc>
              <a:spcBef>
                <a:spcPts val="0"/>
              </a:spcBef>
              <a:spcAft>
                <a:spcPts val="0"/>
              </a:spcAft>
              <a:buSzPts val="1400"/>
              <a:buNone/>
            </a:pPr>
            <a:br>
              <a:rPr lang="en-US" b="0"/>
            </a:br>
            <a:r>
              <a:rPr lang="en-US" b="0" i="0" u="none" strike="noStrike">
                <a:solidFill>
                  <a:srgbClr val="000000"/>
                </a:solidFill>
                <a:latin typeface="Calibri"/>
                <a:ea typeface="Calibri"/>
                <a:cs typeface="Calibri"/>
                <a:sym typeface="Calibri"/>
              </a:rPr>
              <a:t>In other words, if we deliver a positive, specific comment or provide access to a desired activity or tangible item after an expected  behavior  is demonstrated by a student, we are </a:t>
            </a:r>
            <a:r>
              <a:rPr lang="en-US" b="1" i="1" u="none" strike="noStrike">
                <a:solidFill>
                  <a:srgbClr val="000000"/>
                </a:solidFill>
                <a:latin typeface="Calibri"/>
                <a:ea typeface="Calibri"/>
                <a:cs typeface="Calibri"/>
                <a:sym typeface="Calibri"/>
              </a:rPr>
              <a:t>intending</a:t>
            </a:r>
            <a:r>
              <a:rPr lang="en-US" b="0" i="0" u="none" strike="noStrike">
                <a:solidFill>
                  <a:srgbClr val="000000"/>
                </a:solidFill>
                <a:latin typeface="Calibri"/>
                <a:ea typeface="Calibri"/>
                <a:cs typeface="Calibri"/>
                <a:sym typeface="Calibri"/>
              </a:rPr>
              <a:t> to increase the likelihood the expected behavior will take place again in the future.  </a:t>
            </a:r>
            <a:endParaRPr/>
          </a:p>
        </p:txBody>
      </p:sp>
      <p:sp>
        <p:nvSpPr>
          <p:cNvPr id="276" name="Google Shape;276;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4" name="Google Shape;14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“These will be the Working Agreements for our time together.”</a:t>
            </a:r>
            <a:endParaRPr/>
          </a:p>
          <a:p>
            <a:pPr marL="0" lvl="0" indent="0" algn="l" rtl="0">
              <a:lnSpc>
                <a:spcPct val="100000"/>
              </a:lnSpc>
              <a:spcBef>
                <a:spcPts val="0"/>
              </a:spcBef>
              <a:spcAft>
                <a:spcPts val="0"/>
              </a:spcAft>
              <a:buSzPts val="1400"/>
              <a:buNone/>
            </a:pPr>
            <a:endParaRPr/>
          </a:p>
        </p:txBody>
      </p:sp>
      <p:sp>
        <p:nvSpPr>
          <p:cNvPr id="145" name="Google Shape;14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Calibri"/>
                <a:ea typeface="Calibri"/>
                <a:cs typeface="Calibri"/>
                <a:sym typeface="Calibri"/>
              </a:rPr>
              <a:t>2</a:t>
            </a:fld>
            <a:endParaRPr sz="1200">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It is important/ KEY  to note consequence is only reinforcing when it serves to strengthen or increase the use of the expected behavior. </a:t>
            </a:r>
            <a:endParaRPr b="0"/>
          </a:p>
          <a:p>
            <a:pPr marL="0" lvl="0" indent="0" algn="l" rtl="0">
              <a:lnSpc>
                <a:spcPct val="100000"/>
              </a:lnSpc>
              <a:spcBef>
                <a:spcPts val="0"/>
              </a:spcBef>
              <a:spcAft>
                <a:spcPts val="0"/>
              </a:spcAft>
              <a:buSzPts val="1400"/>
              <a:buNone/>
            </a:pPr>
            <a:br>
              <a:rPr lang="en-US" b="0"/>
            </a:br>
            <a:r>
              <a:rPr lang="en-US" b="0" i="0" u="none" strike="noStrike">
                <a:solidFill>
                  <a:srgbClr val="000000"/>
                </a:solidFill>
                <a:latin typeface="Calibri"/>
                <a:ea typeface="Calibri"/>
                <a:cs typeface="Calibri"/>
                <a:sym typeface="Calibri"/>
              </a:rPr>
              <a:t>In other words, the </a:t>
            </a:r>
            <a:r>
              <a:rPr lang="en-US" b="1" i="0" u="none" strike="noStrike">
                <a:solidFill>
                  <a:srgbClr val="000000"/>
                </a:solidFill>
                <a:latin typeface="Calibri"/>
                <a:ea typeface="Calibri"/>
                <a:cs typeface="Calibri"/>
                <a:sym typeface="Calibri"/>
              </a:rPr>
              <a:t>function</a:t>
            </a:r>
            <a:r>
              <a:rPr lang="en-US" b="0" i="0" u="none" strike="noStrike">
                <a:solidFill>
                  <a:srgbClr val="000000"/>
                </a:solidFill>
                <a:latin typeface="Calibri"/>
                <a:ea typeface="Calibri"/>
                <a:cs typeface="Calibri"/>
                <a:sym typeface="Calibri"/>
              </a:rPr>
              <a:t> of the consequence is always based from the perspective of the learner, not the intentions of the individual delivering the consequence. There are no universal reinforcers. </a:t>
            </a:r>
            <a:endParaRPr/>
          </a:p>
        </p:txBody>
      </p:sp>
      <p:sp>
        <p:nvSpPr>
          <p:cNvPr id="283" name="Google Shape;283;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The function of most human behavior falls within two broad categories, either to OBTAIN attention, objects or experiences; or to AVOID attention, objects or experiences. For many, but not all students, teacher attention functions as a positive reinforcer, IF it increases the likelihood that the demonstrated behavior will recur. </a:t>
            </a:r>
            <a:br>
              <a:rPr lang="en-US" b="0"/>
            </a:br>
            <a:r>
              <a:rPr lang="en-US">
                <a:solidFill>
                  <a:srgbClr val="000000"/>
                </a:solidFill>
              </a:rPr>
              <a:t>F</a:t>
            </a:r>
            <a:r>
              <a:rPr lang="en-US" b="0" i="0" u="none" strike="noStrike">
                <a:solidFill>
                  <a:srgbClr val="000000"/>
                </a:solidFill>
                <a:latin typeface="Calibri"/>
                <a:ea typeface="Calibri"/>
                <a:cs typeface="Calibri"/>
                <a:sym typeface="Calibri"/>
              </a:rPr>
              <a:t>or a more thorough explanation regarding all facets of </a:t>
            </a:r>
            <a:r>
              <a:rPr lang="en-US" b="1" i="1" u="none" strike="noStrike">
                <a:solidFill>
                  <a:srgbClr val="000000"/>
                </a:solidFill>
                <a:latin typeface="Calibri"/>
                <a:ea typeface="Calibri"/>
                <a:cs typeface="Calibri"/>
                <a:sym typeface="Calibri"/>
              </a:rPr>
              <a:t> the Science of Behavior</a:t>
            </a:r>
            <a:r>
              <a:rPr lang="en-US" b="0" i="0" u="none" strike="noStrike">
                <a:solidFill>
                  <a:srgbClr val="000000"/>
                </a:solidFill>
                <a:latin typeface="Calibri"/>
                <a:ea typeface="Calibri"/>
                <a:cs typeface="Calibri"/>
                <a:sym typeface="Calibri"/>
              </a:rPr>
              <a:t> </a:t>
            </a:r>
            <a:r>
              <a:rPr lang="en-US">
                <a:solidFill>
                  <a:srgbClr val="000000"/>
                </a:solidFill>
              </a:rPr>
              <a:t> see </a:t>
            </a:r>
            <a:r>
              <a:rPr lang="en-US" b="0" i="0" u="none" strike="noStrike">
                <a:solidFill>
                  <a:srgbClr val="000000"/>
                </a:solidFill>
                <a:latin typeface="Calibri"/>
                <a:ea typeface="Calibri"/>
                <a:cs typeface="Calibri"/>
                <a:sym typeface="Calibri"/>
              </a:rPr>
              <a:t>the MO SW-PBS website. </a:t>
            </a:r>
            <a:endParaRPr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If you have not previously engaged with those resources, we strongly encourage you to pause this video, and access those materials before proceeding. </a:t>
            </a:r>
            <a:endParaRPr/>
          </a:p>
          <a:p>
            <a:pPr marL="0" lvl="0" indent="0" algn="l" rtl="0">
              <a:lnSpc>
                <a:spcPct val="100000"/>
              </a:lnSpc>
              <a:spcBef>
                <a:spcPts val="0"/>
              </a:spcBef>
              <a:spcAft>
                <a:spcPts val="0"/>
              </a:spcAft>
              <a:buSzPts val="1400"/>
              <a:buNone/>
            </a:pPr>
            <a:endParaRPr/>
          </a:p>
        </p:txBody>
      </p:sp>
      <p:sp>
        <p:nvSpPr>
          <p:cNvPr id="290" name="Google Shape;290;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a:t>Recall from the </a:t>
            </a:r>
            <a:r>
              <a:rPr lang="en-US" b="1"/>
              <a:t>Science of Behavior Course, </a:t>
            </a:r>
            <a:r>
              <a:rPr lang="en-US"/>
              <a:t>which is referenced as a suggested pre-requisite for the ELTPs, ALL humans have 3 primary needs to support their internal motivation: competence, autonomy and relatedness.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 you learn more about ETLPs in the classroom, keep these needs in mind. </a:t>
            </a:r>
            <a:r>
              <a:rPr lang="en-US" b="0" i="0" u="none" strike="noStrike">
                <a:solidFill>
                  <a:srgbClr val="000000"/>
                </a:solidFill>
                <a:latin typeface="Calibri"/>
                <a:ea typeface="Calibri"/>
                <a:cs typeface="Calibri"/>
                <a:sym typeface="Calibri"/>
              </a:rPr>
              <a:t>How might encouragement support a student’s sense of competence or relatedness in your classroom?</a:t>
            </a:r>
            <a:endParaRPr/>
          </a:p>
        </p:txBody>
      </p:sp>
      <p:sp>
        <p:nvSpPr>
          <p:cNvPr id="297" name="Google Shape;297;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u="none" strike="noStrike">
                <a:solidFill>
                  <a:schemeClr val="dk1"/>
                </a:solidFill>
                <a:latin typeface="Calibri"/>
                <a:ea typeface="Calibri"/>
                <a:cs typeface="Calibri"/>
                <a:sym typeface="Calibri"/>
              </a:rPr>
              <a:t>To do: Read the slide </a:t>
            </a:r>
            <a:endParaRPr/>
          </a:p>
          <a:p>
            <a:pPr marL="0" lvl="0" indent="0" algn="l" rtl="0">
              <a:lnSpc>
                <a:spcPct val="100000"/>
              </a:lnSpc>
              <a:spcBef>
                <a:spcPts val="0"/>
              </a:spcBef>
              <a:spcAft>
                <a:spcPts val="0"/>
              </a:spcAft>
              <a:buSzPts val="1400"/>
              <a:buNone/>
            </a:pPr>
            <a:r>
              <a:rPr lang="en-US" b="1" i="0" u="none" strike="noStrike">
                <a:solidFill>
                  <a:schemeClr val="dk1"/>
                </a:solidFill>
                <a:latin typeface="Calibri"/>
                <a:ea typeface="Calibri"/>
                <a:cs typeface="Calibri"/>
                <a:sym typeface="Calibri"/>
              </a:rPr>
              <a:t>To say: </a:t>
            </a:r>
            <a:r>
              <a:rPr lang="en-US" b="0" i="0" u="none" strike="noStrike">
                <a:solidFill>
                  <a:schemeClr val="dk1"/>
                </a:solidFill>
                <a:latin typeface="Calibri"/>
                <a:ea typeface="Calibri"/>
                <a:cs typeface="Calibri"/>
                <a:sym typeface="Calibri"/>
              </a:rPr>
              <a:t>“Both non-contingent and contingent attention have a positive impact on teacher-student and student-student interactions in schools. Together, both types of attention create a positive school climate and build rapport and relationships, and help students learn social behavioral expectations.”</a:t>
            </a:r>
            <a:endParaRPr/>
          </a:p>
        </p:txBody>
      </p:sp>
      <p:sp>
        <p:nvSpPr>
          <p:cNvPr id="304" name="Google Shape;304;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f79a8b7b75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2f79a8b7b75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To do: </a:t>
            </a:r>
            <a:endParaRPr/>
          </a:p>
          <a:p>
            <a:pPr marL="0" lvl="0" indent="0" algn="l" rtl="0">
              <a:lnSpc>
                <a:spcPct val="100000"/>
              </a:lnSpc>
              <a:spcBef>
                <a:spcPts val="0"/>
              </a:spcBef>
              <a:spcAft>
                <a:spcPts val="0"/>
              </a:spcAft>
              <a:buSzPts val="1400"/>
              <a:buNone/>
            </a:pPr>
            <a:r>
              <a:rPr lang="en-US" b="1"/>
              <a:t>To say: </a:t>
            </a:r>
            <a:r>
              <a:rPr lang="en-US"/>
              <a:t>Access the</a:t>
            </a:r>
            <a:r>
              <a:rPr lang="en-US" b="1"/>
              <a:t> Classroom Encouraging Planning Guide </a:t>
            </a:r>
            <a:r>
              <a:rPr lang="en-US"/>
              <a:t>handout # 2 and use this resource to document your reflections and ideas as you plan for a comprehensive classroom encouraging plan. The following slides will walk you through  </a:t>
            </a:r>
            <a:endParaRPr/>
          </a:p>
          <a:p>
            <a:pPr marL="457200" lvl="0" indent="-317500" algn="l" rtl="0">
              <a:lnSpc>
                <a:spcPct val="115000"/>
              </a:lnSpc>
              <a:spcBef>
                <a:spcPts val="640"/>
              </a:spcBef>
              <a:spcAft>
                <a:spcPts val="0"/>
              </a:spcAft>
              <a:buClr>
                <a:srgbClr val="FF0000"/>
              </a:buClr>
              <a:buSzPts val="1400"/>
              <a:buAutoNum type="arabicPeriod"/>
            </a:pPr>
            <a:r>
              <a:rPr lang="en-US" sz="1400"/>
              <a:t>Non-Contingent Attention </a:t>
            </a:r>
            <a:endParaRPr sz="1400"/>
          </a:p>
          <a:p>
            <a:pPr marL="457200" lvl="0" indent="-317500" algn="l" rtl="0">
              <a:lnSpc>
                <a:spcPct val="115000"/>
              </a:lnSpc>
              <a:spcBef>
                <a:spcPts val="0"/>
              </a:spcBef>
              <a:spcAft>
                <a:spcPts val="0"/>
              </a:spcAft>
              <a:buClr>
                <a:srgbClr val="FF0000"/>
              </a:buClr>
              <a:buSzPts val="1400"/>
              <a:buAutoNum type="arabicPeriod"/>
            </a:pPr>
            <a:r>
              <a:rPr lang="en-US" sz="1400"/>
              <a:t>Positive, Specific Feedback </a:t>
            </a:r>
            <a:endParaRPr sz="1400"/>
          </a:p>
          <a:p>
            <a:pPr marL="457200" lvl="0" indent="-317500" algn="l" rtl="0">
              <a:lnSpc>
                <a:spcPct val="115000"/>
              </a:lnSpc>
              <a:spcBef>
                <a:spcPts val="0"/>
              </a:spcBef>
              <a:spcAft>
                <a:spcPts val="0"/>
              </a:spcAft>
              <a:buClr>
                <a:srgbClr val="FF0000"/>
              </a:buClr>
              <a:buSzPts val="1400"/>
              <a:buAutoNum type="arabicPeriod"/>
            </a:pPr>
            <a:r>
              <a:rPr lang="en-US" sz="1400"/>
              <a:t>Menu of Classroom Reinforcers</a:t>
            </a:r>
            <a:endParaRPr sz="1400"/>
          </a:p>
          <a:p>
            <a:pPr marL="457200" lvl="0" indent="-317500" algn="l" rtl="0">
              <a:lnSpc>
                <a:spcPct val="115000"/>
              </a:lnSpc>
              <a:spcBef>
                <a:spcPts val="0"/>
              </a:spcBef>
              <a:spcAft>
                <a:spcPts val="0"/>
              </a:spcAft>
              <a:buClr>
                <a:srgbClr val="FF0000"/>
              </a:buClr>
              <a:buSzPts val="1400"/>
              <a:buAutoNum type="arabicPeriod"/>
            </a:pPr>
            <a:r>
              <a:rPr lang="en-US" sz="1400"/>
              <a:t>Classroom Continuum of Reinforcers - With Frequency in Mind… and finally a </a:t>
            </a:r>
            <a:endParaRPr sz="1400"/>
          </a:p>
          <a:p>
            <a:pPr marL="457200" lvl="0" indent="-317500" algn="l" rtl="0">
              <a:lnSpc>
                <a:spcPct val="115000"/>
              </a:lnSpc>
              <a:spcBef>
                <a:spcPts val="0"/>
              </a:spcBef>
              <a:spcAft>
                <a:spcPts val="0"/>
              </a:spcAft>
              <a:buClr>
                <a:srgbClr val="FF0000"/>
              </a:buClr>
              <a:buSzPts val="1400"/>
              <a:buAutoNum type="arabicPeriod"/>
            </a:pPr>
            <a:r>
              <a:rPr lang="en-US" sz="1400"/>
              <a:t>Teacher Self-monitoring Plan</a:t>
            </a:r>
            <a:endParaRPr sz="1400"/>
          </a:p>
        </p:txBody>
      </p:sp>
      <p:sp>
        <p:nvSpPr>
          <p:cNvPr id="316" name="Google Shape;316;g2f79a8b7b75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There is a growing body of research that indicates academic achievement and stu­dents’ behavior are both influenced by the quality of teacher-student relationship (Jones &amp; Jones, 1998 and Algozzine, Wang, &amp; Violette, 2010). </a:t>
            </a:r>
            <a:endParaRPr/>
          </a:p>
          <a:p>
            <a:pPr marL="0" lvl="0" indent="0" algn="l" rtl="0">
              <a:lnSpc>
                <a:spcPct val="100000"/>
              </a:lnSpc>
              <a:spcBef>
                <a:spcPts val="0"/>
              </a:spcBef>
              <a:spcAft>
                <a:spcPts val="0"/>
              </a:spcAft>
              <a:buSzPts val="1400"/>
              <a:buNone/>
            </a:pPr>
            <a:endParaRPr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We sometimes call non-contingent teacher attention, </a:t>
            </a:r>
            <a:r>
              <a:rPr lang="en-US" b="1" i="0" u="none" strike="noStrike">
                <a:solidFill>
                  <a:srgbClr val="000000"/>
                </a:solidFill>
                <a:latin typeface="Calibri"/>
                <a:ea typeface="Calibri"/>
                <a:cs typeface="Calibri"/>
                <a:sym typeface="Calibri"/>
              </a:rPr>
              <a:t>Preferred Teacher Attention </a:t>
            </a:r>
            <a:r>
              <a:rPr lang="en-US" b="0" i="0" u="none" strike="noStrike">
                <a:solidFill>
                  <a:srgbClr val="000000"/>
                </a:solidFill>
                <a:latin typeface="Calibri"/>
                <a:ea typeface="Calibri"/>
                <a:cs typeface="Calibri"/>
                <a:sym typeface="Calibri"/>
              </a:rPr>
              <a:t>because by definition students should be able to access positive interaction, regardless of their performance. For students who struggle academically as well as behaviorally this may be the only interactions during which the student feels safe or as a valued member of the classroom community. </a:t>
            </a:r>
            <a:br>
              <a:rPr lang="en-US" b="0"/>
            </a:br>
            <a:endParaRPr/>
          </a:p>
        </p:txBody>
      </p:sp>
      <p:sp>
        <p:nvSpPr>
          <p:cNvPr id="325" name="Google Shape;325;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c0575e90b0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2c0575e90b0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a:t>Proximity</a:t>
            </a:r>
            <a:r>
              <a:rPr lang="en-US" i="1"/>
              <a:t>–communicate privately at 20” distance with individual students; remember that communication across the room is reserved for information intended for the entire group only</a:t>
            </a:r>
            <a:endParaRPr/>
          </a:p>
        </p:txBody>
      </p:sp>
      <p:sp>
        <p:nvSpPr>
          <p:cNvPr id="332" name="Google Shape;332;g2c0575e90b0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c0575e90b0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2c0575e90b0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34"/>
              </a:spcBef>
              <a:spcAft>
                <a:spcPts val="0"/>
              </a:spcAft>
              <a:buSzPts val="1400"/>
              <a:buNone/>
            </a:pPr>
            <a:r>
              <a:rPr lang="en-US" b="1"/>
              <a:t>Trainer Notes:</a:t>
            </a:r>
            <a:r>
              <a:rPr lang="en-US"/>
              <a:t>  </a:t>
            </a:r>
            <a:endParaRPr/>
          </a:p>
          <a:p>
            <a:pPr marL="0" lvl="0" indent="0" algn="l" rtl="0">
              <a:lnSpc>
                <a:spcPct val="100000"/>
              </a:lnSpc>
              <a:spcBef>
                <a:spcPts val="434"/>
              </a:spcBef>
              <a:spcAft>
                <a:spcPts val="0"/>
              </a:spcAft>
              <a:buSzPts val="1400"/>
              <a:buNone/>
            </a:pPr>
            <a:r>
              <a:rPr lang="en-US" b="1"/>
              <a:t>To Know/To Say: </a:t>
            </a:r>
            <a:r>
              <a:rPr lang="en-US"/>
              <a:t>Listening</a:t>
            </a:r>
            <a:r>
              <a:rPr lang="en-US" i="1"/>
              <a:t>–pause, attend thoughtfully to the student</a:t>
            </a:r>
            <a:endParaRPr/>
          </a:p>
        </p:txBody>
      </p:sp>
      <p:sp>
        <p:nvSpPr>
          <p:cNvPr id="339" name="Google Shape;339;g2c0575e90b0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c0575e90b0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2c0575e90b0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a:t>Eye Contact–</a:t>
            </a:r>
            <a:r>
              <a:rPr lang="en-US" i="1"/>
              <a:t>communicate at eye level; as appropriate look student in the eye when instructing or directing. in some cultures direct eye gaze is not the norm, so be aware of student preferences. </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346" name="Google Shape;346;g2c0575e90b0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c0575e90b0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2c0575e90b0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34"/>
              </a:spcBef>
              <a:spcAft>
                <a:spcPts val="0"/>
              </a:spcAft>
              <a:buSzPts val="1400"/>
              <a:buNone/>
            </a:pPr>
            <a:r>
              <a:rPr lang="en-US" b="1"/>
              <a:t>Trainer Notes:</a:t>
            </a:r>
            <a:r>
              <a:rPr lang="en-US"/>
              <a:t>  </a:t>
            </a:r>
            <a:endParaRPr/>
          </a:p>
          <a:p>
            <a:pPr marL="0" lvl="0" indent="0" algn="l" rtl="0">
              <a:lnSpc>
                <a:spcPct val="100000"/>
              </a:lnSpc>
              <a:spcBef>
                <a:spcPts val="434"/>
              </a:spcBef>
              <a:spcAft>
                <a:spcPts val="0"/>
              </a:spcAft>
              <a:buSzPts val="1400"/>
              <a:buNone/>
            </a:pPr>
            <a:r>
              <a:rPr lang="en-US" b="1"/>
              <a:t>To Know/To Say:  </a:t>
            </a:r>
            <a:r>
              <a:rPr lang="en-US"/>
              <a:t>Tone, Volume and Language–</a:t>
            </a:r>
            <a:r>
              <a:rPr lang="en-US" i="1"/>
              <a:t>use calm pleasant voice when talking with, praising, and/or correcting students</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353" name="Google Shape;353;g2c0575e90b0_0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1" name="Google Shape;15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“One of our agreements is to follow the attention signal.”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“Your team will work with your school to develop an attention signal you will use in every setting.”</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“In order to get all of you focused after discussions, activities or breaks, I </a:t>
            </a:r>
            <a:r>
              <a:rPr lang="en-US" u="none">
                <a:latin typeface="Arial"/>
                <a:ea typeface="Arial"/>
                <a:cs typeface="Arial"/>
                <a:sym typeface="Arial"/>
              </a:rPr>
              <a:t>will __</a:t>
            </a:r>
            <a:r>
              <a:rPr lang="en-US" u="none">
                <a:solidFill>
                  <a:srgbClr val="FF0000"/>
                </a:solidFill>
                <a:latin typeface="Arial"/>
                <a:ea typeface="Arial"/>
                <a:cs typeface="Arial"/>
                <a:sym typeface="Arial"/>
              </a:rPr>
              <a:t>______________________</a:t>
            </a:r>
            <a:r>
              <a:rPr lang="en-US">
                <a:solidFill>
                  <a:srgbClr val="FF0000"/>
                </a:solidFill>
                <a:latin typeface="Arial"/>
                <a:ea typeface="Arial"/>
                <a:cs typeface="Arial"/>
                <a:sym typeface="Arial"/>
              </a:rPr>
              <a:t>.”</a:t>
            </a:r>
            <a:endParaRPr/>
          </a:p>
          <a:p>
            <a:pPr marL="0" lvl="0" indent="0" algn="l" rtl="0">
              <a:lnSpc>
                <a:spcPct val="100000"/>
              </a:lnSpc>
              <a:spcBef>
                <a:spcPts val="0"/>
              </a:spcBef>
              <a:spcAft>
                <a:spcPts val="0"/>
              </a:spcAft>
              <a:buSzPts val="1400"/>
              <a:buNone/>
            </a:pPr>
            <a:r>
              <a:rPr lang="en-US">
                <a:solidFill>
                  <a:srgbClr val="FF0000"/>
                </a:solidFill>
                <a:latin typeface="Arial"/>
                <a:ea typeface="Arial"/>
                <a:cs typeface="Arial"/>
                <a:sym typeface="Arial"/>
              </a:rPr>
              <a:t>											</a:t>
            </a:r>
            <a:r>
              <a:rPr lang="en-US" b="1">
                <a:solidFill>
                  <a:srgbClr val="FF0000"/>
                </a:solidFill>
                <a:latin typeface="Arial"/>
                <a:ea typeface="Arial"/>
                <a:cs typeface="Arial"/>
                <a:sym typeface="Arial"/>
              </a:rPr>
              <a:t>(</a:t>
            </a:r>
            <a:r>
              <a:rPr lang="en-US" b="1" u="none">
                <a:solidFill>
                  <a:srgbClr val="FF0000"/>
                </a:solidFill>
                <a:latin typeface="Arial"/>
                <a:ea typeface="Arial"/>
                <a:cs typeface="Arial"/>
                <a:sym typeface="Arial"/>
              </a:rPr>
              <a:t>Insert your attention signal here.)</a:t>
            </a:r>
            <a:endParaRPr/>
          </a:p>
          <a:p>
            <a:pPr marL="0" lvl="0" indent="0" algn="l" rtl="0">
              <a:lnSpc>
                <a:spcPct val="100000"/>
              </a:lnSpc>
              <a:spcBef>
                <a:spcPts val="0"/>
              </a:spcBef>
              <a:spcAft>
                <a:spcPts val="0"/>
              </a:spcAft>
              <a:buSzPts val="1400"/>
              <a:buNone/>
            </a:pPr>
            <a:r>
              <a:rPr lang="en-US">
                <a:latin typeface="Arial"/>
                <a:ea typeface="Arial"/>
                <a:cs typeface="Arial"/>
                <a:sym typeface="Arial"/>
              </a:rPr>
              <a:t>“Your task will be to finish your sentence, quiet your voice and ____________________________.”</a:t>
            </a:r>
            <a:endParaRPr/>
          </a:p>
          <a:p>
            <a:pPr marL="0" lvl="0" indent="0" algn="l" rtl="0">
              <a:lnSpc>
                <a:spcPct val="100000"/>
              </a:lnSpc>
              <a:spcBef>
                <a:spcPts val="0"/>
              </a:spcBef>
              <a:spcAft>
                <a:spcPts val="0"/>
              </a:spcAft>
              <a:buSzPts val="1400"/>
              <a:buNone/>
            </a:pPr>
            <a:r>
              <a:rPr lang="en-US">
                <a:latin typeface="Arial"/>
                <a:ea typeface="Arial"/>
                <a:cs typeface="Arial"/>
                <a:sym typeface="Arial"/>
              </a:rPr>
              <a:t>									</a:t>
            </a:r>
            <a:r>
              <a:rPr lang="en-US" b="1">
                <a:latin typeface="Arial"/>
                <a:ea typeface="Arial"/>
                <a:cs typeface="Arial"/>
                <a:sym typeface="Arial"/>
              </a:rPr>
              <a:t>(Insert what you want participants to do.)</a:t>
            </a:r>
            <a:endParaRPr b="1">
              <a:latin typeface="Arial"/>
              <a:ea typeface="Arial"/>
              <a:cs typeface="Arial"/>
              <a:sym typeface="Arial"/>
            </a:endParaRPr>
          </a:p>
        </p:txBody>
      </p:sp>
      <p:sp>
        <p:nvSpPr>
          <p:cNvPr id="152" name="Google Shape;15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c0575e90b0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2c0575e90b0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Trainer Notes:</a:t>
            </a:r>
            <a:r>
              <a:rPr lang="en-US"/>
              <a:t>  </a:t>
            </a:r>
            <a:endParaRPr/>
          </a:p>
          <a:p>
            <a:pPr marL="0" lvl="0" indent="0" algn="l" rtl="0">
              <a:lnSpc>
                <a:spcPct val="100000"/>
              </a:lnSpc>
              <a:spcBef>
                <a:spcPts val="434"/>
              </a:spcBef>
              <a:spcAft>
                <a:spcPts val="0"/>
              </a:spcAft>
              <a:buSzPts val="1400"/>
              <a:buNone/>
            </a:pPr>
            <a:r>
              <a:rPr lang="en-US" b="1"/>
              <a:t>To Know/To Say: </a:t>
            </a:r>
            <a:r>
              <a:rPr lang="en-US"/>
              <a:t>Smiles–sustain </a:t>
            </a:r>
            <a:r>
              <a:rPr lang="en-US" i="1"/>
              <a:t>pleasant facial expression and frequent smiles</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360" name="Google Shape;360;g2c0575e90b0_0_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c0575e90b0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2c0575e90b0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a:t>
            </a:r>
            <a:r>
              <a:rPr lang="en-US"/>
              <a:t> Touch–offer </a:t>
            </a:r>
            <a:r>
              <a:rPr lang="en-US" i="1"/>
              <a:t>appropriate brief nurturing touch</a:t>
            </a:r>
            <a:endParaRPr/>
          </a:p>
        </p:txBody>
      </p:sp>
      <p:sp>
        <p:nvSpPr>
          <p:cNvPr id="367" name="Google Shape;367;g2c0575e90b0_0_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c0575e90b0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2c0575e90b0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a:t>  </a:t>
            </a:r>
            <a:endParaRPr/>
          </a:p>
          <a:p>
            <a:pPr marL="0" lvl="0" indent="0" algn="l" rtl="0">
              <a:lnSpc>
                <a:spcPct val="100000"/>
              </a:lnSpc>
              <a:spcBef>
                <a:spcPts val="434"/>
              </a:spcBef>
              <a:spcAft>
                <a:spcPts val="0"/>
              </a:spcAft>
              <a:buSzPts val="1400"/>
              <a:buNone/>
            </a:pPr>
            <a:r>
              <a:rPr lang="en-US" b="1"/>
              <a:t>To Know/To Say: </a:t>
            </a:r>
            <a:r>
              <a:rPr lang="en-US"/>
              <a:t>Use of Student’s Name–</a:t>
            </a:r>
            <a:r>
              <a:rPr lang="en-US" i="1"/>
              <a:t>begin interactions with student name and use frequently during interactions</a:t>
            </a:r>
            <a:endParaRPr/>
          </a:p>
        </p:txBody>
      </p:sp>
      <p:sp>
        <p:nvSpPr>
          <p:cNvPr id="374" name="Google Shape;374;g2c0575e90b0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f79a8b7b75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2f79a8b7b75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1" u="none" strike="noStrike">
                <a:solidFill>
                  <a:srgbClr val="000000"/>
                </a:solidFill>
                <a:latin typeface="Calibri"/>
                <a:ea typeface="Calibri"/>
                <a:cs typeface="Calibri"/>
                <a:sym typeface="Calibri"/>
              </a:rPr>
              <a:t>Use the  </a:t>
            </a:r>
            <a:r>
              <a:rPr lang="en-US" b="1" i="1" u="none" strike="noStrike">
                <a:solidFill>
                  <a:srgbClr val="000000"/>
                </a:solidFill>
                <a:latin typeface="Calibri"/>
                <a:ea typeface="Calibri"/>
                <a:cs typeface="Calibri"/>
                <a:sym typeface="Calibri"/>
              </a:rPr>
              <a:t>Classroom Encouraging Planning &amp; Implementation Guide  </a:t>
            </a:r>
            <a:r>
              <a:rPr lang="en-US" b="0" i="0" u="none" strike="noStrike">
                <a:solidFill>
                  <a:srgbClr val="000000"/>
                </a:solidFill>
                <a:latin typeface="Calibri"/>
                <a:ea typeface="Calibri"/>
                <a:cs typeface="Calibri"/>
                <a:sym typeface="Calibri"/>
              </a:rPr>
              <a:t>handout </a:t>
            </a:r>
            <a:r>
              <a:rPr lang="en-US" sz="1800" b="1">
                <a:solidFill>
                  <a:srgbClr val="231F20"/>
                </a:solidFill>
              </a:rPr>
              <a:t>Step 1:</a:t>
            </a:r>
            <a:r>
              <a:rPr lang="en-US" sz="1400" b="1">
                <a:solidFill>
                  <a:srgbClr val="231F20"/>
                </a:solidFill>
              </a:rPr>
              <a:t> </a:t>
            </a:r>
            <a:r>
              <a:rPr lang="en-US" sz="1400">
                <a:solidFill>
                  <a:srgbClr val="231F20"/>
                </a:solidFill>
              </a:rPr>
              <a:t>Review listed examples of </a:t>
            </a:r>
            <a:r>
              <a:rPr lang="en-US" sz="1400" b="1">
                <a:solidFill>
                  <a:srgbClr val="231F20"/>
                </a:solidFill>
              </a:rPr>
              <a:t>non-contingent attention </a:t>
            </a:r>
            <a:r>
              <a:rPr lang="en-US" sz="1400">
                <a:solidFill>
                  <a:srgbClr val="231F20"/>
                </a:solidFill>
              </a:rPr>
              <a:t>and follow directions to build your plan for use of this powerful encouragement strategy for establishing and maintaining  </a:t>
            </a:r>
            <a:r>
              <a:rPr lang="en-US" sz="1400" b="1" i="1">
                <a:solidFill>
                  <a:srgbClr val="231F20"/>
                </a:solidFill>
              </a:rPr>
              <a:t>relatedness </a:t>
            </a:r>
            <a:r>
              <a:rPr lang="en-US" sz="1400">
                <a:solidFill>
                  <a:srgbClr val="231F20"/>
                </a:solidFill>
              </a:rPr>
              <a:t>for all students.</a:t>
            </a:r>
            <a:endParaRPr b="0"/>
          </a:p>
          <a:p>
            <a:pPr marL="0" lvl="0" indent="0" algn="l" rtl="0">
              <a:lnSpc>
                <a:spcPct val="100000"/>
              </a:lnSpc>
              <a:spcBef>
                <a:spcPts val="0"/>
              </a:spcBef>
              <a:spcAft>
                <a:spcPts val="0"/>
              </a:spcAft>
              <a:buSzPts val="1400"/>
              <a:buNone/>
            </a:pPr>
            <a:br>
              <a:rPr lang="en-US"/>
            </a:br>
            <a:endParaRPr/>
          </a:p>
        </p:txBody>
      </p:sp>
      <p:sp>
        <p:nvSpPr>
          <p:cNvPr id="381" name="Google Shape;381;g2f79a8b7b75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a:t>
            </a:r>
            <a:r>
              <a:rPr lang="en-US" b="1">
                <a:solidFill>
                  <a:srgbClr val="000000"/>
                </a:solidFill>
              </a:rPr>
              <a:t> </a:t>
            </a:r>
            <a:endParaRPr b="1">
              <a:solidFill>
                <a:srgbClr val="000000"/>
              </a:solidFill>
            </a:endParaRPr>
          </a:p>
          <a:p>
            <a:pPr marL="0" lvl="0" indent="0" algn="l" rtl="0">
              <a:lnSpc>
                <a:spcPct val="100000"/>
              </a:lnSpc>
              <a:spcBef>
                <a:spcPts val="0"/>
              </a:spcBef>
              <a:spcAft>
                <a:spcPts val="0"/>
              </a:spcAft>
              <a:buSzPts val="1400"/>
              <a:buNone/>
            </a:pPr>
            <a:endParaRPr b="1">
              <a:solidFill>
                <a:srgbClr val="000000"/>
              </a:solidFill>
            </a:endParaRPr>
          </a:p>
          <a:p>
            <a:pPr marL="0" lvl="0" indent="0" algn="l" rtl="0">
              <a:lnSpc>
                <a:spcPct val="100000"/>
              </a:lnSpc>
              <a:spcBef>
                <a:spcPts val="0"/>
              </a:spcBef>
              <a:spcAft>
                <a:spcPts val="0"/>
              </a:spcAft>
              <a:buSzPts val="1400"/>
              <a:buNone/>
            </a:pPr>
            <a:r>
              <a:rPr lang="en-US" b="1" i="0" u="none" strike="noStrike">
                <a:solidFill>
                  <a:srgbClr val="000000"/>
                </a:solidFill>
                <a:latin typeface="Calibri"/>
                <a:ea typeface="Calibri"/>
                <a:cs typeface="Calibri"/>
                <a:sym typeface="Calibri"/>
              </a:rPr>
              <a:t>Positive, specific feedback has several 2 core elements:</a:t>
            </a:r>
            <a:endParaRPr b="0"/>
          </a:p>
          <a:p>
            <a:pPr marL="0" lvl="0" indent="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It is</a:t>
            </a:r>
            <a:r>
              <a:rPr lang="en-US" b="1" i="0" u="none" strike="noStrike">
                <a:solidFill>
                  <a:srgbClr val="000000"/>
                </a:solidFill>
                <a:latin typeface="Calibri"/>
                <a:ea typeface="Calibri"/>
                <a:cs typeface="Calibri"/>
                <a:sym typeface="Calibri"/>
              </a:rPr>
              <a:t> contingently </a:t>
            </a:r>
            <a:r>
              <a:rPr lang="en-US" b="0" i="0" u="none" strike="noStrike">
                <a:solidFill>
                  <a:srgbClr val="000000"/>
                </a:solidFill>
                <a:latin typeface="Calibri"/>
                <a:ea typeface="Calibri"/>
                <a:cs typeface="Calibri"/>
                <a:sym typeface="Calibri"/>
              </a:rPr>
              <a:t>delivered following the expected behavior, preferably as soon after the expected behavior is demonstrated</a:t>
            </a:r>
            <a:endParaRPr/>
          </a:p>
          <a:p>
            <a:pPr marL="0" lvl="0" indent="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It includes a positive acknowledgement that </a:t>
            </a:r>
            <a:r>
              <a:rPr lang="en-US" b="1" i="0" u="none" strike="noStrike">
                <a:solidFill>
                  <a:srgbClr val="000000"/>
                </a:solidFill>
                <a:latin typeface="Calibri"/>
                <a:ea typeface="Calibri"/>
                <a:cs typeface="Calibri"/>
                <a:sym typeface="Calibri"/>
              </a:rPr>
              <a:t>specifically describes </a:t>
            </a:r>
            <a:r>
              <a:rPr lang="en-US" b="0" i="0" u="none" strike="noStrike">
                <a:solidFill>
                  <a:srgbClr val="000000"/>
                </a:solidFill>
                <a:latin typeface="Calibri"/>
                <a:ea typeface="Calibri"/>
                <a:cs typeface="Calibri"/>
                <a:sym typeface="Calibri"/>
              </a:rPr>
              <a:t>how the behavior was an example of the expectations.</a:t>
            </a:r>
            <a:endParaRPr/>
          </a:p>
          <a:p>
            <a:pPr marL="0" lvl="0" indent="0" algn="l" rtl="0">
              <a:lnSpc>
                <a:spcPct val="100000"/>
              </a:lnSpc>
              <a:spcBef>
                <a:spcPts val="500"/>
              </a:spcBef>
              <a:spcAft>
                <a:spcPts val="0"/>
              </a:spcAft>
              <a:buSzPts val="1400"/>
              <a:buNone/>
            </a:pPr>
            <a:r>
              <a:rPr lang="en-US" b="0" i="1" u="none" strike="noStrike">
                <a:solidFill>
                  <a:srgbClr val="008000"/>
                </a:solidFill>
                <a:latin typeface="Calibri"/>
                <a:ea typeface="Calibri"/>
                <a:cs typeface="Calibri"/>
                <a:sym typeface="Calibri"/>
              </a:rPr>
              <a:t>“When I said it was time to begin, you cleared off your desk, got your materials out immediately, and began working quickly.”</a:t>
            </a:r>
            <a:br>
              <a:rPr lang="en-US" b="0"/>
            </a:br>
            <a:r>
              <a:rPr lang="en-US" b="0" i="0" u="none" strike="noStrike">
                <a:solidFill>
                  <a:srgbClr val="000000"/>
                </a:solidFill>
                <a:latin typeface="Calibri"/>
                <a:ea typeface="Calibri"/>
                <a:cs typeface="Calibri"/>
                <a:sym typeface="Calibri"/>
              </a:rPr>
              <a:t>Positive, specific feedback also frequently includes a rationale of why the expected behavior is important.</a:t>
            </a:r>
            <a:endParaRPr b="0" i="1" u="none" strike="noStrike">
              <a:solidFill>
                <a:srgbClr val="008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0" i="1" u="none" strike="noStrike">
                <a:solidFill>
                  <a:srgbClr val="008000"/>
                </a:solidFill>
                <a:latin typeface="Calibri"/>
                <a:ea typeface="Calibri"/>
                <a:cs typeface="Calibri"/>
                <a:sym typeface="Calibri"/>
              </a:rPr>
              <a:t>“Getting started right away shows  cooperation, and if we save time during</a:t>
            </a:r>
            <a:r>
              <a:rPr lang="en-US" b="0" i="0" u="none" strike="noStrike">
                <a:solidFill>
                  <a:schemeClr val="dk1"/>
                </a:solidFill>
                <a:latin typeface="Calibri"/>
                <a:ea typeface="Calibri"/>
                <a:cs typeface="Calibri"/>
                <a:sym typeface="Calibri"/>
              </a:rPr>
              <a:t> </a:t>
            </a:r>
            <a:r>
              <a:rPr lang="en-US" b="0" i="1" u="none" strike="noStrike">
                <a:solidFill>
                  <a:srgbClr val="008000"/>
                </a:solidFill>
                <a:latin typeface="Calibri"/>
                <a:ea typeface="Calibri"/>
                <a:cs typeface="Calibri"/>
                <a:sym typeface="Calibri"/>
              </a:rPr>
              <a:t>directions, you will have more time to </a:t>
            </a:r>
            <a:r>
              <a:rPr lang="en-US" b="0" i="0" u="none" strike="noStrike">
                <a:solidFill>
                  <a:schemeClr val="dk1"/>
                </a:solidFill>
                <a:latin typeface="Calibri"/>
                <a:ea typeface="Calibri"/>
                <a:cs typeface="Calibri"/>
                <a:sym typeface="Calibri"/>
              </a:rPr>
              <a:t> </a:t>
            </a:r>
            <a:r>
              <a:rPr lang="en-US" b="0" i="1" u="none" strike="noStrike">
                <a:solidFill>
                  <a:srgbClr val="008000"/>
                </a:solidFill>
                <a:latin typeface="Calibri"/>
                <a:ea typeface="Calibri"/>
                <a:cs typeface="Calibri"/>
                <a:sym typeface="Calibri"/>
              </a:rPr>
              <a:t>complete your work, and possibly</a:t>
            </a:r>
            <a:r>
              <a:rPr lang="en-US" b="0" i="0" u="none" strike="noStrike">
                <a:solidFill>
                  <a:schemeClr val="dk1"/>
                </a:solidFill>
                <a:latin typeface="Calibri"/>
                <a:ea typeface="Calibri"/>
                <a:cs typeface="Calibri"/>
                <a:sym typeface="Calibri"/>
              </a:rPr>
              <a:t> </a:t>
            </a:r>
            <a:r>
              <a:rPr lang="en-US" b="0" i="1" u="none" strike="noStrike">
                <a:solidFill>
                  <a:srgbClr val="008000"/>
                </a:solidFill>
                <a:latin typeface="Calibri"/>
                <a:ea typeface="Calibri"/>
                <a:cs typeface="Calibri"/>
                <a:sym typeface="Calibri"/>
              </a:rPr>
              <a:t>less homework.”</a:t>
            </a:r>
            <a:endParaRPr b="0"/>
          </a:p>
          <a:p>
            <a:pPr marL="0" lvl="0" indent="0" algn="l" rtl="0">
              <a:lnSpc>
                <a:spcPct val="100000"/>
              </a:lnSpc>
              <a:spcBef>
                <a:spcPts val="0"/>
              </a:spcBef>
              <a:spcAft>
                <a:spcPts val="0"/>
              </a:spcAft>
              <a:buSzPts val="1400"/>
              <a:buNone/>
            </a:pPr>
            <a:br>
              <a:rPr lang="en-US"/>
            </a:br>
            <a:endParaRPr/>
          </a:p>
        </p:txBody>
      </p:sp>
      <p:sp>
        <p:nvSpPr>
          <p:cNvPr id="389" name="Google Shape;389;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a:t>
            </a:r>
            <a:r>
              <a:rPr lang="en-US">
                <a:solidFill>
                  <a:srgbClr val="000000"/>
                </a:solidFill>
              </a:rPr>
              <a:t> </a:t>
            </a:r>
            <a:r>
              <a:rPr lang="en-US" b="0" i="0" u="none" strike="noStrike">
                <a:solidFill>
                  <a:srgbClr val="000000"/>
                </a:solidFill>
                <a:latin typeface="Calibri"/>
                <a:ea typeface="Calibri"/>
                <a:cs typeface="Calibri"/>
                <a:sym typeface="Calibri"/>
              </a:rPr>
              <a:t>In ETLP Lesson 3, you developed your classroom</a:t>
            </a:r>
            <a:r>
              <a:rPr lang="en-US" b="1" i="1" u="none" strike="noStrike">
                <a:solidFill>
                  <a:srgbClr val="000000"/>
                </a:solidFill>
                <a:latin typeface="Calibri"/>
                <a:ea typeface="Calibri"/>
                <a:cs typeface="Calibri"/>
                <a:sym typeface="Calibri"/>
              </a:rPr>
              <a:t> Rules and Expectations Matrix,</a:t>
            </a:r>
            <a:r>
              <a:rPr lang="en-US" b="0" i="0" u="none" strike="noStrike">
                <a:solidFill>
                  <a:srgbClr val="000000"/>
                </a:solidFill>
                <a:latin typeface="Calibri"/>
                <a:ea typeface="Calibri"/>
                <a:cs typeface="Calibri"/>
                <a:sym typeface="Calibri"/>
              </a:rPr>
              <a:t> making sure that it was aligned to the schoolwide expectations and rules that your building has developed. Review examples of </a:t>
            </a:r>
            <a:r>
              <a:rPr lang="en-US" b="1" i="0" u="none" strike="noStrike">
                <a:solidFill>
                  <a:srgbClr val="000000"/>
                </a:solidFill>
                <a:latin typeface="Calibri"/>
                <a:ea typeface="Calibri"/>
                <a:cs typeface="Calibri"/>
                <a:sym typeface="Calibri"/>
              </a:rPr>
              <a:t>effective</a:t>
            </a:r>
            <a:r>
              <a:rPr lang="en-US" b="0" i="0" u="none" strike="noStrike">
                <a:solidFill>
                  <a:srgbClr val="000000"/>
                </a:solidFill>
                <a:latin typeface="Calibri"/>
                <a:ea typeface="Calibri"/>
                <a:cs typeface="Calibri"/>
                <a:sym typeface="Calibri"/>
              </a:rPr>
              <a:t> Positive Specific Feedback stems to see how feedback statements can be specifically aligned to typical schoolwide and/or classroom expectations and rules. </a:t>
            </a:r>
            <a:endParaRPr/>
          </a:p>
        </p:txBody>
      </p:sp>
      <p:sp>
        <p:nvSpPr>
          <p:cNvPr id="396" name="Google Shape;396;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1" u="none" strike="noStrike">
                <a:solidFill>
                  <a:srgbClr val="000000"/>
                </a:solidFill>
                <a:latin typeface="Calibri"/>
                <a:ea typeface="Calibri"/>
                <a:cs typeface="Calibri"/>
                <a:sym typeface="Calibri"/>
              </a:rPr>
              <a:t>Use the  </a:t>
            </a:r>
            <a:r>
              <a:rPr lang="en-US" b="1" i="1" u="none" strike="noStrike">
                <a:solidFill>
                  <a:srgbClr val="000000"/>
                </a:solidFill>
                <a:latin typeface="Calibri"/>
                <a:ea typeface="Calibri"/>
                <a:cs typeface="Calibri"/>
                <a:sym typeface="Calibri"/>
              </a:rPr>
              <a:t>Classroom Encouraging Planning &amp; Implementation Guide  </a:t>
            </a:r>
            <a:r>
              <a:rPr lang="en-US" b="0" i="0" u="none" strike="noStrike">
                <a:solidFill>
                  <a:srgbClr val="000000"/>
                </a:solidFill>
                <a:latin typeface="Calibri"/>
                <a:ea typeface="Calibri"/>
                <a:cs typeface="Calibri"/>
                <a:sym typeface="Calibri"/>
              </a:rPr>
              <a:t>handout Step 2. to develop positive, specific feedback statements you can use with your classroom expectations and rules to ensure you are ready to implement this effective teaching and learning practice with speed and fluency.</a:t>
            </a:r>
            <a:endParaRPr b="0"/>
          </a:p>
          <a:p>
            <a:pPr marL="0" lvl="0" indent="0" algn="l" rtl="0">
              <a:lnSpc>
                <a:spcPct val="100000"/>
              </a:lnSpc>
              <a:spcBef>
                <a:spcPts val="0"/>
              </a:spcBef>
              <a:spcAft>
                <a:spcPts val="0"/>
              </a:spcAft>
              <a:buSzPts val="1400"/>
              <a:buNone/>
            </a:pPr>
            <a:br>
              <a:rPr lang="en-US"/>
            </a:br>
            <a:endParaRPr/>
          </a:p>
        </p:txBody>
      </p:sp>
      <p:sp>
        <p:nvSpPr>
          <p:cNvPr id="403" name="Google Shape;40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With prepared positive specific feedback statements aligned with the classroom matrix, and with a renewed understanding of the benefits of non-contingent teacher behaviors to further enrich the depth and breadth of positive student-teacher relationships, the next step is to plan to provide positive specific feedback across a continuum.</a:t>
            </a:r>
            <a:endParaRPr b="0"/>
          </a:p>
          <a:p>
            <a:pPr marL="0" lvl="0" indent="0" algn="l" rtl="0">
              <a:lnSpc>
                <a:spcPct val="100000"/>
              </a:lnSpc>
              <a:spcBef>
                <a:spcPts val="592"/>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Reinforce </a:t>
            </a:r>
            <a:r>
              <a:rPr lang="en-US" b="1" i="0" u="none" strike="noStrike">
                <a:solidFill>
                  <a:srgbClr val="000000"/>
                </a:solidFill>
                <a:latin typeface="Calibri"/>
                <a:ea typeface="Calibri"/>
                <a:cs typeface="Calibri"/>
                <a:sym typeface="Calibri"/>
              </a:rPr>
              <a:t>frequently</a:t>
            </a:r>
            <a:r>
              <a:rPr lang="en-US" b="0" i="0" u="none" strike="noStrike">
                <a:solidFill>
                  <a:srgbClr val="000000"/>
                </a:solidFill>
                <a:latin typeface="Calibri"/>
                <a:ea typeface="Calibri"/>
                <a:cs typeface="Calibri"/>
                <a:sym typeface="Calibri"/>
              </a:rPr>
              <a:t> </a:t>
            </a:r>
            <a:r>
              <a:rPr lang="en-US" b="0" i="1" u="none" strike="noStrike">
                <a:solidFill>
                  <a:srgbClr val="000000"/>
                </a:solidFill>
                <a:latin typeface="Calibri"/>
                <a:ea typeface="Calibri"/>
                <a:cs typeface="Calibri"/>
                <a:sym typeface="Calibri"/>
              </a:rPr>
              <a:t>when trying to build a new behavior.</a:t>
            </a:r>
            <a:endParaRPr b="0" i="0" u="none" strike="noStrike">
              <a:solidFill>
                <a:srgbClr val="000000"/>
              </a:solidFill>
              <a:latin typeface="Arial"/>
              <a:ea typeface="Arial"/>
              <a:cs typeface="Arial"/>
              <a:sym typeface="Arial"/>
            </a:endParaRPr>
          </a:p>
          <a:p>
            <a:pPr marL="0" lvl="0" indent="0" algn="l" rtl="0">
              <a:lnSpc>
                <a:spcPct val="100000"/>
              </a:lnSpc>
              <a:spcBef>
                <a:spcPts val="592"/>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Reinforce </a:t>
            </a:r>
            <a:r>
              <a:rPr lang="en-US" b="1" i="0" u="none" strike="noStrike">
                <a:solidFill>
                  <a:srgbClr val="000000"/>
                </a:solidFill>
                <a:latin typeface="Calibri"/>
                <a:ea typeface="Calibri"/>
                <a:cs typeface="Calibri"/>
                <a:sym typeface="Calibri"/>
              </a:rPr>
              <a:t>unpredictably or intermittently </a:t>
            </a:r>
            <a:r>
              <a:rPr lang="en-US" b="0" i="1" u="none" strike="noStrike">
                <a:solidFill>
                  <a:srgbClr val="000000"/>
                </a:solidFill>
                <a:latin typeface="Calibri"/>
                <a:ea typeface="Calibri"/>
                <a:cs typeface="Calibri"/>
                <a:sym typeface="Calibri"/>
              </a:rPr>
              <a:t>once the skill or behavior has been learned to maintain the behavior.</a:t>
            </a:r>
            <a:endParaRPr b="0" i="0" u="none" strike="noStrike">
              <a:solidFill>
                <a:srgbClr val="000000"/>
              </a:solidFill>
              <a:latin typeface="Arial"/>
              <a:ea typeface="Arial"/>
              <a:cs typeface="Arial"/>
              <a:sym typeface="Arial"/>
            </a:endParaRPr>
          </a:p>
          <a:p>
            <a:pPr marL="0" lvl="0" indent="0" algn="l" rtl="0">
              <a:lnSpc>
                <a:spcPct val="100000"/>
              </a:lnSpc>
              <a:spcBef>
                <a:spcPts val="592"/>
              </a:spcBef>
              <a:spcAft>
                <a:spcPts val="0"/>
              </a:spcAft>
              <a:buClr>
                <a:srgbClr val="000000"/>
              </a:buClr>
              <a:buSzPts val="1200"/>
              <a:buFont typeface="Arial"/>
              <a:buChar char="•"/>
            </a:pPr>
            <a:r>
              <a:rPr lang="en-US" b="0" i="1" u="none" strike="noStrike">
                <a:solidFill>
                  <a:srgbClr val="000000"/>
                </a:solidFill>
                <a:latin typeface="Calibri"/>
                <a:ea typeface="Calibri"/>
                <a:cs typeface="Calibri"/>
                <a:sym typeface="Calibri"/>
              </a:rPr>
              <a:t>Eventually fade to </a:t>
            </a:r>
            <a:r>
              <a:rPr lang="en-US" b="1" i="0" u="none" strike="noStrike">
                <a:solidFill>
                  <a:srgbClr val="000000"/>
                </a:solidFill>
                <a:latin typeface="Calibri"/>
                <a:ea typeface="Calibri"/>
                <a:cs typeface="Calibri"/>
                <a:sym typeface="Calibri"/>
              </a:rPr>
              <a:t>occasionally </a:t>
            </a:r>
            <a:r>
              <a:rPr lang="en-US" b="0" i="0" u="none" strike="noStrike">
                <a:solidFill>
                  <a:srgbClr val="000000"/>
                </a:solidFill>
                <a:latin typeface="Calibri"/>
                <a:ea typeface="Calibri"/>
                <a:cs typeface="Calibri"/>
                <a:sym typeface="Calibri"/>
              </a:rPr>
              <a:t>reinforcing to support long term use of expectations. </a:t>
            </a:r>
            <a:endParaRPr b="0" i="1" u="none" strike="noStrike">
              <a:solidFill>
                <a:srgbClr val="000000"/>
              </a:solidFill>
              <a:latin typeface="Calibri"/>
              <a:ea typeface="Calibri"/>
              <a:cs typeface="Calibri"/>
              <a:sym typeface="Calibri"/>
            </a:endParaRPr>
          </a:p>
          <a:p>
            <a:pPr marL="0" lvl="0" indent="0" algn="l" rtl="0">
              <a:lnSpc>
                <a:spcPct val="100000"/>
              </a:lnSpc>
              <a:spcBef>
                <a:spcPts val="592"/>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Remember to be genuine, sincere</a:t>
            </a:r>
            <a:r>
              <a:rPr lang="en-US" b="0" i="1" u="none" strike="noStrike">
                <a:solidFill>
                  <a:srgbClr val="000000"/>
                </a:solidFill>
                <a:latin typeface="Calibri"/>
                <a:ea typeface="Calibri"/>
                <a:cs typeface="Calibri"/>
                <a:sym typeface="Calibri"/>
              </a:rPr>
              <a:t>, appropriate for the situation and individual, </a:t>
            </a:r>
            <a:r>
              <a:rPr lang="en-US" b="0" i="0" u="none" strike="noStrike">
                <a:solidFill>
                  <a:srgbClr val="000000"/>
                </a:solidFill>
                <a:latin typeface="Calibri"/>
                <a:ea typeface="Calibri"/>
                <a:cs typeface="Calibri"/>
                <a:sym typeface="Calibri"/>
              </a:rPr>
              <a:t>be creative a</a:t>
            </a:r>
            <a:r>
              <a:rPr lang="en-US" b="0" i="1" u="none" strike="noStrike">
                <a:solidFill>
                  <a:srgbClr val="000000"/>
                </a:solidFill>
                <a:latin typeface="Calibri"/>
                <a:ea typeface="Calibri"/>
                <a:cs typeface="Calibri"/>
                <a:sym typeface="Calibri"/>
              </a:rPr>
              <a:t>nd  mix it up and keep it fresh.</a:t>
            </a:r>
            <a:endParaRPr/>
          </a:p>
          <a:p>
            <a:pPr marL="0" lvl="0" indent="0" algn="l" rtl="0">
              <a:lnSpc>
                <a:spcPct val="100000"/>
              </a:lnSpc>
              <a:spcBef>
                <a:spcPts val="0"/>
              </a:spcBef>
              <a:spcAft>
                <a:spcPts val="0"/>
              </a:spcAft>
              <a:buSzPts val="1400"/>
              <a:buNone/>
            </a:pPr>
            <a:endParaRPr/>
          </a:p>
        </p:txBody>
      </p:sp>
      <p:sp>
        <p:nvSpPr>
          <p:cNvPr id="411" name="Google Shape;41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t>Trainer Notes:</a:t>
            </a:r>
            <a:r>
              <a:rPr lang="en-US" dirty="0"/>
              <a:t>  </a:t>
            </a:r>
            <a:endParaRPr dirty="0"/>
          </a:p>
          <a:p>
            <a:pPr marL="0" lvl="0" indent="0" algn="l" rtl="0">
              <a:lnSpc>
                <a:spcPct val="100000"/>
              </a:lnSpc>
              <a:spcBef>
                <a:spcPts val="0"/>
              </a:spcBef>
              <a:spcAft>
                <a:spcPts val="0"/>
              </a:spcAft>
              <a:buSzPts val="1400"/>
              <a:buNone/>
            </a:pPr>
            <a:r>
              <a:rPr lang="en-US" b="1" dirty="0"/>
              <a:t>To Know/To Say: </a:t>
            </a:r>
            <a:r>
              <a:rPr lang="en-US" b="0" i="0" u="none" strike="noStrike" dirty="0">
                <a:solidFill>
                  <a:srgbClr val="000000"/>
                </a:solidFill>
                <a:latin typeface="Calibri"/>
                <a:ea typeface="Calibri"/>
                <a:cs typeface="Calibri"/>
                <a:sym typeface="Calibri"/>
              </a:rPr>
              <a:t>Review the Menu of Reinforcers in Step 3 of the </a:t>
            </a:r>
            <a:r>
              <a:rPr lang="en-US" b="1" i="0" u="none" strike="noStrike" dirty="0">
                <a:solidFill>
                  <a:srgbClr val="000000"/>
                </a:solidFill>
                <a:latin typeface="Calibri"/>
                <a:ea typeface="Calibri"/>
                <a:cs typeface="Calibri"/>
                <a:sym typeface="Calibri"/>
              </a:rPr>
              <a:t>Classroom Encouraging Planning &amp; Implementation Guide.</a:t>
            </a:r>
            <a:r>
              <a:rPr lang="en-US" b="0" i="0" u="none" strike="noStrike" dirty="0">
                <a:solidFill>
                  <a:srgbClr val="000000"/>
                </a:solidFill>
                <a:latin typeface="Calibri"/>
                <a:ea typeface="Calibri"/>
                <a:cs typeface="Calibri"/>
                <a:sym typeface="Calibri"/>
              </a:rPr>
              <a:t> The example displayed is for Social </a:t>
            </a:r>
            <a:r>
              <a:rPr lang="en-US" dirty="0">
                <a:solidFill>
                  <a:srgbClr val="000000"/>
                </a:solidFill>
              </a:rPr>
              <a:t>Attention. the handout includes categories that also include Activities or Privileges or Tangible items as well. </a:t>
            </a:r>
            <a:endParaRPr dirty="0">
              <a:solidFill>
                <a:srgbClr val="000000"/>
              </a:solidFill>
            </a:endParaRPr>
          </a:p>
          <a:p>
            <a:pPr marL="0" lvl="0" indent="0" algn="l" rtl="0">
              <a:lnSpc>
                <a:spcPct val="100000"/>
              </a:lnSpc>
              <a:spcBef>
                <a:spcPts val="0"/>
              </a:spcBef>
              <a:spcAft>
                <a:spcPts val="0"/>
              </a:spcAft>
              <a:buSzPts val="1400"/>
              <a:buNone/>
            </a:pPr>
            <a:r>
              <a:rPr lang="en-US" b="0" i="0" u="none" strike="noStrike" dirty="0">
                <a:solidFill>
                  <a:srgbClr val="000000"/>
                </a:solidFill>
                <a:latin typeface="Calibri"/>
                <a:ea typeface="Calibri"/>
                <a:cs typeface="Calibri"/>
                <a:sym typeface="Calibri"/>
              </a:rPr>
              <a:t>Remembering that there are no universal reinforcers, and that within your classroom there will be students who are seeking attention and access to items or activities and those who will actively avoid attention, </a:t>
            </a:r>
            <a:r>
              <a:rPr lang="en-US" sz="1800" b="0" i="0" u="none" strike="noStrike" dirty="0">
                <a:solidFill>
                  <a:srgbClr val="000000"/>
                </a:solidFill>
                <a:latin typeface="Calibri"/>
                <a:ea typeface="Calibri"/>
                <a:cs typeface="Calibri"/>
                <a:sym typeface="Calibri"/>
              </a:rPr>
              <a:t> </a:t>
            </a:r>
            <a:r>
              <a:rPr lang="en-US" sz="1200" b="0" i="0" u="none" strike="noStrike" dirty="0">
                <a:solidFill>
                  <a:srgbClr val="000000"/>
                </a:solidFill>
                <a:latin typeface="Calibri"/>
                <a:ea typeface="Calibri"/>
                <a:cs typeface="Calibri"/>
                <a:sym typeface="Calibri"/>
              </a:rPr>
              <a:t>activities or certain experiences you  need to consider a continuum of options. From the examples offered:</a:t>
            </a:r>
            <a:endParaRPr sz="1200" b="0" dirty="0"/>
          </a:p>
          <a:p>
            <a:pPr marL="0" lvl="0" indent="0" algn="l" rtl="0">
              <a:lnSpc>
                <a:spcPct val="100000"/>
              </a:lnSpc>
              <a:spcBef>
                <a:spcPts val="0"/>
              </a:spcBef>
              <a:spcAft>
                <a:spcPts val="0"/>
              </a:spcAft>
              <a:buClr>
                <a:srgbClr val="000000"/>
              </a:buClr>
              <a:buSzPts val="1200"/>
              <a:buFont typeface="Arial"/>
              <a:buChar char="•"/>
            </a:pPr>
            <a:r>
              <a:rPr lang="en-US" b="0" i="0" u="none" strike="noStrike" dirty="0">
                <a:solidFill>
                  <a:srgbClr val="000000"/>
                </a:solidFill>
                <a:latin typeface="Calibri"/>
                <a:ea typeface="Calibri"/>
                <a:cs typeface="Calibri"/>
                <a:sym typeface="Calibri"/>
              </a:rPr>
              <a:t> Circle those reinforcers you currently  use.</a:t>
            </a:r>
            <a:endParaRPr dirty="0"/>
          </a:p>
          <a:p>
            <a:pPr marL="0" lvl="0" indent="0" algn="l" rtl="0">
              <a:lnSpc>
                <a:spcPct val="100000"/>
              </a:lnSpc>
              <a:spcBef>
                <a:spcPts val="0"/>
              </a:spcBef>
              <a:spcAft>
                <a:spcPts val="0"/>
              </a:spcAft>
              <a:buClr>
                <a:schemeClr val="dk1"/>
              </a:buClr>
              <a:buSzPts val="1200"/>
              <a:buFont typeface="Arial"/>
              <a:buChar char="•"/>
            </a:pPr>
            <a:r>
              <a:rPr lang="en-US" b="0" i="0" u="none" strike="noStrike" dirty="0">
                <a:solidFill>
                  <a:srgbClr val="000000"/>
                </a:solidFill>
                <a:latin typeface="Calibri"/>
                <a:ea typeface="Calibri"/>
                <a:cs typeface="Calibri"/>
                <a:sym typeface="Calibri"/>
              </a:rPr>
              <a:t> Star those reinforcers that you  can foresee adding to your current continuum of reinforcement.</a:t>
            </a:r>
            <a:endParaRPr dirty="0"/>
          </a:p>
          <a:p>
            <a:pPr marL="0" lvl="0" indent="0" algn="l" rtl="0">
              <a:lnSpc>
                <a:spcPct val="100000"/>
              </a:lnSpc>
              <a:spcBef>
                <a:spcPts val="0"/>
              </a:spcBef>
              <a:spcAft>
                <a:spcPts val="0"/>
              </a:spcAft>
              <a:buClr>
                <a:schemeClr val="dk1"/>
              </a:buClr>
              <a:buSzPts val="1200"/>
              <a:buFont typeface="Arial"/>
              <a:buChar char="•"/>
            </a:pPr>
            <a:r>
              <a:rPr lang="en-US" b="0" i="0" u="none" strike="noStrike" dirty="0">
                <a:solidFill>
                  <a:srgbClr val="000000"/>
                </a:solidFill>
                <a:latin typeface="Calibri"/>
                <a:ea typeface="Calibri"/>
                <a:cs typeface="Calibri"/>
                <a:sym typeface="Calibri"/>
              </a:rPr>
              <a:t> Add one or two ideas specific to your classroom context. </a:t>
            </a:r>
            <a:endParaRPr dirty="0"/>
          </a:p>
          <a:p>
            <a:pPr marL="0" lvl="0" indent="0" algn="l" rtl="0">
              <a:lnSpc>
                <a:spcPct val="100000"/>
              </a:lnSpc>
              <a:spcBef>
                <a:spcPts val="0"/>
              </a:spcBef>
              <a:spcAft>
                <a:spcPts val="0"/>
              </a:spcAft>
              <a:buSzPts val="1400"/>
              <a:buNone/>
            </a:pPr>
            <a:r>
              <a:rPr lang="en-US" sz="800" b="0" dirty="0"/>
              <a:t>.</a:t>
            </a:r>
            <a:br>
              <a:rPr lang="en-US" b="0" dirty="0"/>
            </a:br>
            <a:r>
              <a:rPr lang="en-US" b="0" i="0" u="none" strike="noStrike" dirty="0">
                <a:solidFill>
                  <a:srgbClr val="000000"/>
                </a:solidFill>
                <a:latin typeface="Calibri"/>
                <a:ea typeface="Calibri"/>
                <a:cs typeface="Calibri"/>
                <a:sym typeface="Calibri"/>
              </a:rPr>
              <a:t>Now with a working list, consider how to engage student and family voice in drafting your menu of reinforcers. </a:t>
            </a:r>
            <a:endParaRPr b="0" dirty="0"/>
          </a:p>
          <a:p>
            <a:pPr marL="0" lvl="0" indent="0" algn="l" rtl="0">
              <a:lnSpc>
                <a:spcPct val="100000"/>
              </a:lnSpc>
              <a:spcBef>
                <a:spcPts val="0"/>
              </a:spcBef>
              <a:spcAft>
                <a:spcPts val="0"/>
              </a:spcAft>
              <a:buSzPts val="1400"/>
              <a:buNone/>
            </a:pPr>
            <a:br>
              <a:rPr lang="en-US" b="0" dirty="0"/>
            </a:br>
            <a:r>
              <a:rPr lang="en-US" b="0" i="0" u="none" strike="noStrike" dirty="0">
                <a:solidFill>
                  <a:srgbClr val="000000"/>
                </a:solidFill>
                <a:latin typeface="Calibri"/>
                <a:ea typeface="Calibri"/>
                <a:cs typeface="Calibri"/>
                <a:sym typeface="Calibri"/>
              </a:rPr>
              <a:t>Consider what information about your menu of reinforcers you could leave for a substitute or consider a special menu when a substitute fills in for you. </a:t>
            </a:r>
            <a:endParaRPr b="0" dirty="0"/>
          </a:p>
          <a:p>
            <a:pPr marL="0" lvl="0" indent="0" algn="l" rtl="0">
              <a:lnSpc>
                <a:spcPct val="100000"/>
              </a:lnSpc>
              <a:spcBef>
                <a:spcPts val="0"/>
              </a:spcBef>
              <a:spcAft>
                <a:spcPts val="0"/>
              </a:spcAft>
              <a:buSzPts val="1400"/>
              <a:buNone/>
            </a:pPr>
            <a:br>
              <a:rPr lang="en-US" dirty="0"/>
            </a:br>
            <a:endParaRPr dirty="0"/>
          </a:p>
        </p:txBody>
      </p:sp>
      <p:sp>
        <p:nvSpPr>
          <p:cNvPr id="418" name="Google Shape;418;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Now that you have a menu of reinforcers that provide options for reinforcing all your students, consider when to use options that work in your classroom context. </a:t>
            </a:r>
            <a:endParaRPr/>
          </a:p>
          <a:p>
            <a:pPr marL="0" lvl="0" indent="0" algn="l" rtl="0">
              <a:lnSpc>
                <a:spcPct val="100000"/>
              </a:lnSpc>
              <a:spcBef>
                <a:spcPts val="0"/>
              </a:spcBef>
              <a:spcAft>
                <a:spcPts val="0"/>
              </a:spcAft>
              <a:buSzPts val="1400"/>
              <a:buNone/>
            </a:pPr>
            <a:endParaRPr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CLICK</a:t>
            </a:r>
            <a:endParaRPr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Note in both the elementary and secondary examples they planned for encouragement delivered Frequently, Intermittently or only Occasionally.  They also planned for a sufficient variety of both social and tangible that students can receive as a consequence of demonstrating  expected classroom behaviors. This kind of detail in planning increases the likelihood that you deliver feedback with fidelity and consistency, but also with equity. </a:t>
            </a:r>
            <a:endParaRPr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Finally, as their plan was developed, they also considered how to monitor ongoing delivery of the planned reinforcement. </a:t>
            </a:r>
            <a:endParaRPr/>
          </a:p>
          <a:p>
            <a:pPr marL="0" lvl="0" indent="0" algn="l" rtl="0">
              <a:lnSpc>
                <a:spcPct val="100000"/>
              </a:lnSpc>
              <a:spcBef>
                <a:spcPts val="0"/>
              </a:spcBef>
              <a:spcAft>
                <a:spcPts val="0"/>
              </a:spcAft>
              <a:buSzPts val="1400"/>
              <a:buNone/>
            </a:pPr>
            <a:endParaRPr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US"/>
            </a:br>
            <a:endParaRPr/>
          </a:p>
        </p:txBody>
      </p:sp>
      <p:sp>
        <p:nvSpPr>
          <p:cNvPr id="426" name="Google Shape;426;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8" name="Google Shape;15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Choose an Introductions Activity/Ice Breaker appropriate for your context and audience</a:t>
            </a:r>
            <a:endParaRPr/>
          </a:p>
        </p:txBody>
      </p:sp>
      <p:sp>
        <p:nvSpPr>
          <p:cNvPr id="159" name="Google Shape;15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Use the </a:t>
            </a:r>
            <a:r>
              <a:rPr lang="en-US" b="1" i="0" u="none" strike="noStrike">
                <a:solidFill>
                  <a:srgbClr val="000000"/>
                </a:solidFill>
                <a:latin typeface="Calibri"/>
                <a:ea typeface="Calibri"/>
                <a:cs typeface="Calibri"/>
                <a:sym typeface="Calibri"/>
              </a:rPr>
              <a:t>Classroom Encouraging Planning &amp; Implementation Guide</a:t>
            </a:r>
            <a:r>
              <a:rPr lang="en-US" b="0" i="0" u="none" strike="noStrike">
                <a:solidFill>
                  <a:srgbClr val="000000"/>
                </a:solidFill>
                <a:latin typeface="Calibri"/>
                <a:ea typeface="Calibri"/>
                <a:cs typeface="Calibri"/>
                <a:sym typeface="Calibri"/>
              </a:rPr>
              <a:t>, your ratings and additional ideas from </a:t>
            </a:r>
            <a:r>
              <a:rPr lang="en-US" b="1" i="0" u="none" strike="noStrike">
                <a:solidFill>
                  <a:srgbClr val="000000"/>
                </a:solidFill>
              </a:rPr>
              <a:t>step 3</a:t>
            </a:r>
            <a:r>
              <a:rPr lang="en-US" b="0" i="0" u="none" strike="noStrike">
                <a:solidFill>
                  <a:srgbClr val="000000"/>
                </a:solidFill>
                <a:latin typeface="Calibri"/>
                <a:ea typeface="Calibri"/>
                <a:cs typeface="Calibri"/>
                <a:sym typeface="Calibri"/>
              </a:rPr>
              <a:t> to either create or update your classroom recognition continuum. St</a:t>
            </a:r>
            <a:r>
              <a:rPr lang="en-US">
                <a:solidFill>
                  <a:srgbClr val="000000"/>
                </a:solidFill>
              </a:rPr>
              <a:t>ep </a:t>
            </a:r>
            <a:r>
              <a:rPr lang="en-US" b="0" i="0" u="none" strike="noStrike">
                <a:solidFill>
                  <a:srgbClr val="000000"/>
                </a:solidFill>
                <a:latin typeface="Calibri"/>
                <a:ea typeface="Calibri"/>
                <a:cs typeface="Calibri"/>
                <a:sym typeface="Calibri"/>
              </a:rPr>
              <a:t> 4  of the handout offers </a:t>
            </a:r>
            <a:r>
              <a:rPr lang="en-US"/>
              <a:t>you a framework (as seen on the screen), which helps you consider if the reinforcement is something you will deliver </a:t>
            </a:r>
            <a:r>
              <a:rPr lang="en-US" b="1"/>
              <a:t>frequently, intermittently or only occasionally. </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How will engage partner voice (think students and families) as you develop your encouraging continuum to ensure it is developmentally and culturally relevant for everyone? </a:t>
            </a:r>
            <a:endParaRPr/>
          </a:p>
          <a:p>
            <a:pPr marL="0" lvl="0" indent="0" algn="l" rtl="0">
              <a:lnSpc>
                <a:spcPct val="100000"/>
              </a:lnSpc>
              <a:spcBef>
                <a:spcPts val="0"/>
              </a:spcBef>
              <a:spcAft>
                <a:spcPts val="0"/>
              </a:spcAft>
              <a:buSzPts val="1400"/>
              <a:buNone/>
            </a:pPr>
            <a:endParaRPr b="1" i="0" u="none" strike="noStrike">
              <a:solidFill>
                <a:srgbClr val="000000"/>
              </a:solidFill>
              <a:latin typeface="Calibri"/>
              <a:ea typeface="Calibri"/>
              <a:cs typeface="Calibri"/>
              <a:sym typeface="Calibri"/>
            </a:endParaRPr>
          </a:p>
        </p:txBody>
      </p:sp>
      <p:sp>
        <p:nvSpPr>
          <p:cNvPr id="434" name="Google Shape;434;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t>Trainer Notes:</a:t>
            </a:r>
            <a:r>
              <a:rPr lang="en-US" dirty="0"/>
              <a:t>  </a:t>
            </a:r>
            <a:endParaRPr dirty="0"/>
          </a:p>
          <a:p>
            <a:pPr marL="0" lvl="0" indent="0" algn="l" rtl="0">
              <a:lnSpc>
                <a:spcPct val="100000"/>
              </a:lnSpc>
              <a:spcBef>
                <a:spcPts val="0"/>
              </a:spcBef>
              <a:spcAft>
                <a:spcPts val="0"/>
              </a:spcAft>
              <a:buSzPts val="1400"/>
              <a:buNone/>
            </a:pPr>
            <a:r>
              <a:rPr lang="en-US" b="1" dirty="0"/>
              <a:t>To Know/To Say: Once your encouraging continuum is completed, how will you share it with</a:t>
            </a:r>
            <a:endParaRPr dirty="0"/>
          </a:p>
          <a:p>
            <a:pPr marL="0" lvl="0" indent="76200" algn="l" rtl="0">
              <a:lnSpc>
                <a:spcPct val="100000"/>
              </a:lnSpc>
              <a:spcBef>
                <a:spcPts val="100"/>
              </a:spcBef>
              <a:spcAft>
                <a:spcPts val="0"/>
              </a:spcAft>
              <a:buClr>
                <a:srgbClr val="000000"/>
              </a:buClr>
              <a:buSzPts val="1200"/>
              <a:buFont typeface="Arial"/>
              <a:buNone/>
            </a:pPr>
            <a:endParaRPr sz="800" dirty="0"/>
          </a:p>
          <a:p>
            <a:pPr marL="0" lvl="0" indent="0" algn="l" rtl="0">
              <a:lnSpc>
                <a:spcPct val="100000"/>
              </a:lnSpc>
              <a:spcBef>
                <a:spcPts val="100"/>
              </a:spcBef>
              <a:spcAft>
                <a:spcPts val="0"/>
              </a:spcAft>
              <a:buClr>
                <a:srgbClr val="000000"/>
              </a:buClr>
              <a:buSzPts val="1200"/>
              <a:buFont typeface="Arial"/>
              <a:buChar char="•"/>
            </a:pPr>
            <a:r>
              <a:rPr lang="en-US" b="0" i="0" u="none" strike="noStrike" dirty="0">
                <a:solidFill>
                  <a:srgbClr val="000000"/>
                </a:solidFill>
                <a:latin typeface="Calibri"/>
                <a:ea typeface="Calibri"/>
                <a:cs typeface="Calibri"/>
                <a:sym typeface="Calibri"/>
              </a:rPr>
              <a:t> Students</a:t>
            </a:r>
            <a:endParaRPr dirty="0"/>
          </a:p>
          <a:p>
            <a:pPr marL="0" lvl="0" indent="0" algn="l" rtl="0">
              <a:lnSpc>
                <a:spcPct val="100000"/>
              </a:lnSpc>
              <a:spcBef>
                <a:spcPts val="100"/>
              </a:spcBef>
              <a:spcAft>
                <a:spcPts val="0"/>
              </a:spcAft>
              <a:buClr>
                <a:srgbClr val="000000"/>
              </a:buClr>
              <a:buSzPts val="1200"/>
              <a:buFont typeface="Arial"/>
              <a:buChar char="•"/>
            </a:pPr>
            <a:r>
              <a:rPr lang="en-US" b="0" i="0" u="none" strike="noStrike" dirty="0">
                <a:solidFill>
                  <a:srgbClr val="000000"/>
                </a:solidFill>
                <a:latin typeface="Calibri"/>
                <a:ea typeface="Calibri"/>
                <a:cs typeface="Calibri"/>
                <a:sym typeface="Calibri"/>
              </a:rPr>
              <a:t>Families,</a:t>
            </a:r>
            <a:endParaRPr dirty="0"/>
          </a:p>
          <a:p>
            <a:pPr marL="0" lvl="0" indent="0" algn="l" rtl="0">
              <a:lnSpc>
                <a:spcPct val="100000"/>
              </a:lnSpc>
              <a:spcBef>
                <a:spcPts val="100"/>
              </a:spcBef>
              <a:spcAft>
                <a:spcPts val="0"/>
              </a:spcAft>
              <a:buClr>
                <a:srgbClr val="000000"/>
              </a:buClr>
              <a:buSzPts val="1200"/>
              <a:buFont typeface="Arial"/>
              <a:buChar char="•"/>
            </a:pPr>
            <a:r>
              <a:rPr lang="en-US" b="0" i="0" u="none" strike="noStrike" dirty="0">
                <a:solidFill>
                  <a:srgbClr val="000000"/>
                </a:solidFill>
                <a:latin typeface="Calibri"/>
                <a:ea typeface="Calibri"/>
                <a:cs typeface="Calibri"/>
                <a:sym typeface="Calibri"/>
              </a:rPr>
              <a:t>Grade level or departmental team: </a:t>
            </a:r>
            <a:endParaRPr dirty="0"/>
          </a:p>
          <a:p>
            <a:pPr marL="0" lvl="0" indent="0" algn="l" rtl="0">
              <a:lnSpc>
                <a:spcPct val="100000"/>
              </a:lnSpc>
              <a:spcBef>
                <a:spcPts val="100"/>
              </a:spcBef>
              <a:spcAft>
                <a:spcPts val="0"/>
              </a:spcAft>
              <a:buClr>
                <a:srgbClr val="000000"/>
              </a:buClr>
              <a:buSzPts val="1200"/>
              <a:buFont typeface="Arial"/>
              <a:buChar char="•"/>
            </a:pPr>
            <a:r>
              <a:rPr lang="en-US" b="0" i="0" u="none" strike="noStrike" dirty="0">
                <a:solidFill>
                  <a:srgbClr val="000000"/>
                </a:solidFill>
                <a:latin typeface="Calibri"/>
                <a:ea typeface="Calibri"/>
                <a:cs typeface="Calibri"/>
                <a:sym typeface="Calibri"/>
              </a:rPr>
              <a:t> Your building administrator:</a:t>
            </a:r>
            <a:endParaRPr dirty="0"/>
          </a:p>
          <a:p>
            <a:pPr marL="0" lvl="0" indent="0" algn="l" rtl="0">
              <a:lnSpc>
                <a:spcPct val="100000"/>
              </a:lnSpc>
              <a:spcBef>
                <a:spcPts val="100"/>
              </a:spcBef>
              <a:spcAft>
                <a:spcPts val="0"/>
              </a:spcAft>
              <a:buSzPts val="1400"/>
              <a:buNone/>
            </a:pPr>
            <a:br>
              <a:rPr lang="en-US" b="0" dirty="0"/>
            </a:br>
            <a:r>
              <a:rPr lang="en-US" b="1" i="0" u="none" strike="noStrike" dirty="0">
                <a:solidFill>
                  <a:srgbClr val="000000"/>
                </a:solidFill>
                <a:latin typeface="Calibri"/>
                <a:ea typeface="Calibri"/>
                <a:cs typeface="Calibri"/>
                <a:sym typeface="Calibri"/>
              </a:rPr>
              <a:t>What parts of this plan would be beneficial to share with substitute teachers? </a:t>
            </a:r>
            <a:endParaRPr b="0" dirty="0"/>
          </a:p>
          <a:p>
            <a:pPr marL="0" lvl="0" indent="0" algn="l" rtl="0">
              <a:lnSpc>
                <a:spcPct val="100000"/>
              </a:lnSpc>
              <a:spcBef>
                <a:spcPts val="100"/>
              </a:spcBef>
              <a:spcAft>
                <a:spcPts val="0"/>
              </a:spcAft>
              <a:buSzPts val="1400"/>
              <a:buNone/>
            </a:pPr>
            <a:br>
              <a:rPr lang="en-US" dirty="0"/>
            </a:br>
            <a:endParaRPr dirty="0"/>
          </a:p>
        </p:txBody>
      </p:sp>
      <p:sp>
        <p:nvSpPr>
          <p:cNvPr id="442" name="Google Shape;442;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Many educators may think, “I already give kids non-contingent and contingent attention.” </a:t>
            </a:r>
            <a:br>
              <a:rPr lang="en-US" b="0"/>
            </a:br>
            <a:r>
              <a:rPr lang="en-US" b="0" i="0" u="none" strike="noStrike">
                <a:solidFill>
                  <a:srgbClr val="000000"/>
                </a:solidFill>
                <a:latin typeface="Calibri"/>
                <a:ea typeface="Calibri"/>
                <a:cs typeface="Calibri"/>
                <a:sym typeface="Calibri"/>
              </a:rPr>
              <a:t>How do you know for sure?</a:t>
            </a:r>
            <a:br>
              <a:rPr lang="en-US" b="0"/>
            </a:br>
            <a:r>
              <a:rPr lang="en-US" b="0" i="0" u="none" strike="noStrike">
                <a:solidFill>
                  <a:srgbClr val="000000"/>
                </a:solidFill>
                <a:latin typeface="Calibri"/>
                <a:ea typeface="Calibri"/>
                <a:cs typeface="Calibri"/>
                <a:sym typeface="Calibri"/>
              </a:rPr>
              <a:t>Research has shown us that the average teacher fails to take advantage of the power of attention. </a:t>
            </a:r>
            <a:br>
              <a:rPr lang="en-US" b="0"/>
            </a:br>
            <a:r>
              <a:rPr lang="en-US" b="0" i="0" u="none" strike="noStrike">
                <a:solidFill>
                  <a:srgbClr val="000000"/>
                </a:solidFill>
                <a:latin typeface="Calibri"/>
                <a:ea typeface="Calibri"/>
                <a:cs typeface="Calibri"/>
                <a:sym typeface="Calibri"/>
              </a:rPr>
              <a:t>In fact years of research has shown that teachers positively respond to student academic performance much more frequently than expected  student social behavior.  </a:t>
            </a:r>
            <a:r>
              <a:rPr lang="en-US" b="0" i="0" u="none" strike="noStrike">
                <a:solidFill>
                  <a:srgbClr val="222222"/>
                </a:solidFill>
                <a:latin typeface="Calibri"/>
                <a:ea typeface="Calibri"/>
                <a:cs typeface="Calibri"/>
                <a:sym typeface="Calibri"/>
              </a:rPr>
              <a:t>(Beaman &amp; Wheldall, 2000). </a:t>
            </a:r>
            <a:br>
              <a:rPr lang="en-US" b="0"/>
            </a:br>
            <a:r>
              <a:rPr lang="en-US" b="0" i="0" u="none" strike="noStrike">
                <a:solidFill>
                  <a:srgbClr val="222222"/>
                </a:solidFill>
                <a:latin typeface="Calibri"/>
                <a:ea typeface="Calibri"/>
                <a:cs typeface="Calibri"/>
                <a:sym typeface="Calibri"/>
              </a:rPr>
              <a:t>In addition, teachers’ heightened attention to unexpected classroom behavior can in fact be reinforcing or increasing that behavior rather than reducing it. </a:t>
            </a:r>
            <a:endParaRPr b="0"/>
          </a:p>
          <a:p>
            <a:pPr marL="0" lvl="0" indent="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The good news is we can change this to help us improve the learning environment and teach and support student use of important social skills…which are important life skills.</a:t>
            </a:r>
            <a:endParaRPr b="0"/>
          </a:p>
          <a:p>
            <a:pPr marL="0" lvl="0" indent="0" algn="l" rtl="0">
              <a:lnSpc>
                <a:spcPct val="100000"/>
              </a:lnSpc>
              <a:spcBef>
                <a:spcPts val="0"/>
              </a:spcBef>
              <a:spcAft>
                <a:spcPts val="0"/>
              </a:spcAft>
              <a:buSzPts val="1400"/>
              <a:buNone/>
            </a:pPr>
            <a:br>
              <a:rPr lang="en-US"/>
            </a:br>
            <a:endParaRPr/>
          </a:p>
        </p:txBody>
      </p:sp>
      <p:sp>
        <p:nvSpPr>
          <p:cNvPr id="453" name="Google Shape;453;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In fact, years of research has shown that teachers positively respond to student academic performance much more frequently than expected  student social behavior. </a:t>
            </a:r>
            <a:r>
              <a:rPr lang="en-US" b="0" i="0" u="none" strike="noStrike">
                <a:solidFill>
                  <a:srgbClr val="222222"/>
                </a:solidFill>
                <a:latin typeface="Calibri"/>
                <a:ea typeface="Calibri"/>
                <a:cs typeface="Calibri"/>
                <a:sym typeface="Calibri"/>
              </a:rPr>
              <a:t>In addition, teachers’ heightened attention to unexpected classroom behavior can in fact be reinforcing or increasing unexpected  behavior rather than reducing it. </a:t>
            </a:r>
            <a:r>
              <a:rPr lang="en-US" b="0" i="0" u="none" strike="noStrike">
                <a:solidFill>
                  <a:srgbClr val="000000"/>
                </a:solidFill>
                <a:latin typeface="Calibri"/>
                <a:ea typeface="Calibri"/>
                <a:cs typeface="Calibri"/>
                <a:sym typeface="Calibri"/>
              </a:rPr>
              <a:t>The good news is we can change this to help us improve the learning environment and teach and support student use of important social skills…which are important life skills.</a:t>
            </a:r>
            <a:endParaRPr b="0"/>
          </a:p>
          <a:p>
            <a:pPr marL="0" lvl="0" indent="0" algn="l" rtl="0">
              <a:lnSpc>
                <a:spcPct val="100000"/>
              </a:lnSpc>
              <a:spcBef>
                <a:spcPts val="0"/>
              </a:spcBef>
              <a:spcAft>
                <a:spcPts val="0"/>
              </a:spcAft>
              <a:buSzPts val="1400"/>
              <a:buNone/>
            </a:pPr>
            <a:br>
              <a:rPr lang="en-US"/>
            </a:br>
            <a:endParaRPr/>
          </a:p>
        </p:txBody>
      </p:sp>
      <p:sp>
        <p:nvSpPr>
          <p:cNvPr id="460" name="Google Shape;460;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sz="1600" b="1"/>
              <a:t>To Know/To Say: </a:t>
            </a:r>
            <a:r>
              <a:rPr lang="en-US" sz="1600" b="0" i="0" u="none" strike="noStrike">
                <a:solidFill>
                  <a:srgbClr val="222222"/>
                </a:solidFill>
                <a:latin typeface="Calibri"/>
                <a:ea typeface="Calibri"/>
                <a:cs typeface="Calibri"/>
                <a:sym typeface="Calibri"/>
              </a:rPr>
              <a:t>Finally, consider how the increase in your positive to negative feedback ratio can help increase a students’ sense of RELATEDNESS and COMPETENCE, both of which are key elements of self-determination and ultimately support intrinsic motivation. </a:t>
            </a:r>
            <a:br>
              <a:rPr lang="en-US" sz="1600" b="0"/>
            </a:br>
            <a:r>
              <a:rPr lang="en-US" sz="1600" b="0" i="0" u="none" strike="noStrike">
                <a:solidFill>
                  <a:srgbClr val="222222"/>
                </a:solidFill>
                <a:latin typeface="Calibri"/>
                <a:ea typeface="Calibri"/>
                <a:cs typeface="Calibri"/>
                <a:sym typeface="Calibri"/>
              </a:rPr>
              <a:t>Historic research had often reported a 3:1 or 4:1 positives to reprimand statement was optimal. There have been recent nuanced outcomes that indicate needed updates to the recommended ratio based on student age and/or risk categorization. </a:t>
            </a:r>
            <a:endParaRPr sz="1600"/>
          </a:p>
          <a:p>
            <a:pPr marL="0" lvl="0" indent="0" algn="l" rtl="0">
              <a:lnSpc>
                <a:spcPct val="100000"/>
              </a:lnSpc>
              <a:spcBef>
                <a:spcPts val="0"/>
              </a:spcBef>
              <a:spcAft>
                <a:spcPts val="0"/>
              </a:spcAft>
              <a:buSzPts val="1400"/>
              <a:buNone/>
            </a:pPr>
            <a:r>
              <a:rPr lang="en-US" sz="1600" b="0" i="0" u="none" strike="noStrike">
                <a:solidFill>
                  <a:srgbClr val="222222"/>
                </a:solidFill>
                <a:latin typeface="Calibri"/>
                <a:ea typeface="Calibri"/>
                <a:cs typeface="Calibri"/>
                <a:sym typeface="Calibri"/>
              </a:rPr>
              <a:t>3:1 (Shores et al., 1993), 4:1 (Trussell, 2008), or 5:1 (Flora, 2000).</a:t>
            </a:r>
            <a:endParaRPr sz="1600"/>
          </a:p>
          <a:p>
            <a:pPr marL="0" lvl="0" indent="0" algn="l" rtl="0">
              <a:lnSpc>
                <a:spcPct val="100000"/>
              </a:lnSpc>
              <a:spcBef>
                <a:spcPts val="0"/>
              </a:spcBef>
              <a:spcAft>
                <a:spcPts val="0"/>
              </a:spcAft>
              <a:buSzPts val="1400"/>
              <a:buNone/>
            </a:pPr>
            <a:endParaRPr sz="2400" b="0"/>
          </a:p>
          <a:p>
            <a:pPr marL="0" lvl="0" indent="0" algn="l" rtl="0">
              <a:lnSpc>
                <a:spcPct val="100000"/>
              </a:lnSpc>
              <a:spcBef>
                <a:spcPts val="0"/>
              </a:spcBef>
              <a:spcAft>
                <a:spcPts val="0"/>
              </a:spcAft>
              <a:buSzPts val="1400"/>
              <a:buNone/>
            </a:pPr>
            <a:br>
              <a:rPr lang="en-US"/>
            </a:br>
            <a:endParaRPr/>
          </a:p>
        </p:txBody>
      </p:sp>
      <p:sp>
        <p:nvSpPr>
          <p:cNvPr id="466" name="Google Shape;466;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sz="1600" b="1"/>
              <a:t>To Know/To Say: </a:t>
            </a:r>
            <a:r>
              <a:rPr lang="en-US" sz="1600" b="0" i="0" u="none" strike="noStrike">
                <a:solidFill>
                  <a:srgbClr val="222222"/>
                </a:solidFill>
                <a:latin typeface="Calibri"/>
                <a:ea typeface="Calibri"/>
                <a:cs typeface="Calibri"/>
                <a:sym typeface="Calibri"/>
              </a:rPr>
              <a:t>In a study with over 500 elementary students across more than 130 teachers new metrics for Praise to Reprimand Ratio or PRR have emerged. For students at-risk for EBD the optimal PRR ratio was closer to 9:1 if the goal was to improve the students’ engagement and disruption rates. </a:t>
            </a:r>
            <a:endParaRPr sz="1600" b="0"/>
          </a:p>
          <a:p>
            <a:pPr marL="0" lvl="0" indent="0" algn="l" rtl="0">
              <a:lnSpc>
                <a:spcPct val="100000"/>
              </a:lnSpc>
              <a:spcBef>
                <a:spcPts val="0"/>
              </a:spcBef>
              <a:spcAft>
                <a:spcPts val="0"/>
              </a:spcAft>
              <a:buSzPts val="1400"/>
              <a:buNone/>
            </a:pPr>
            <a:br>
              <a:rPr lang="en-US" sz="1600" b="0"/>
            </a:br>
            <a:r>
              <a:rPr lang="en-US" sz="1600" b="0" i="0" u="none" strike="noStrike">
                <a:solidFill>
                  <a:srgbClr val="222222"/>
                </a:solidFill>
                <a:latin typeface="Calibri"/>
                <a:ea typeface="Calibri"/>
                <a:cs typeface="Calibri"/>
                <a:sym typeface="Calibri"/>
              </a:rPr>
              <a:t>Caldarella, Larsen, Williams, Wills, &amp; Wehby  (2019).</a:t>
            </a:r>
            <a:endParaRPr sz="1600" b="0"/>
          </a:p>
          <a:p>
            <a:pPr marL="0" lvl="0" indent="0" algn="l" rtl="0">
              <a:lnSpc>
                <a:spcPct val="100000"/>
              </a:lnSpc>
              <a:spcBef>
                <a:spcPts val="0"/>
              </a:spcBef>
              <a:spcAft>
                <a:spcPts val="0"/>
              </a:spcAft>
              <a:buSzPts val="1400"/>
              <a:buNone/>
            </a:pPr>
            <a:br>
              <a:rPr lang="en-US"/>
            </a:br>
            <a:endParaRPr/>
          </a:p>
        </p:txBody>
      </p:sp>
      <p:sp>
        <p:nvSpPr>
          <p:cNvPr id="472" name="Google Shape;47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sz="1600" b="1"/>
              <a:t>To Know/To Say: </a:t>
            </a:r>
            <a:r>
              <a:rPr lang="en-US" sz="1600" b="0" i="0" u="none" strike="noStrike">
                <a:solidFill>
                  <a:srgbClr val="222222"/>
                </a:solidFill>
                <a:latin typeface="Calibri"/>
                <a:ea typeface="Calibri"/>
                <a:cs typeface="Calibri"/>
                <a:sym typeface="Calibri"/>
              </a:rPr>
              <a:t>It is critical to note, in a recent study of over 149 teachers across 19 elementary schools in 3 states (including Missouri) focused on 311 students at-risk for emotional and behavioral disorders, </a:t>
            </a:r>
            <a:r>
              <a:rPr lang="en-US" sz="1600" b="0" i="0" u="none" strike="noStrike">
                <a:solidFill>
                  <a:srgbClr val="333333"/>
                </a:solidFill>
                <a:latin typeface="Calibri"/>
                <a:ea typeface="Calibri"/>
                <a:cs typeface="Calibri"/>
                <a:sym typeface="Calibri"/>
              </a:rPr>
              <a:t>teacher reprimands did not decrease students’ future disruptive behavior or increase their engagement or vice versa. Teachers may indeed find reprimands may suppress misbehavior momentarily; however they do not appear to be effective in decreasing students’ disruptive behavior or increasing their engagement over time. </a:t>
            </a:r>
            <a:br>
              <a:rPr lang="en-US" sz="1600" b="0"/>
            </a:br>
            <a:r>
              <a:rPr lang="en-US" sz="1600" b="0" i="0" u="none" strike="noStrike">
                <a:solidFill>
                  <a:srgbClr val="333333"/>
                </a:solidFill>
                <a:latin typeface="Calibri"/>
                <a:ea typeface="Calibri"/>
                <a:cs typeface="Calibri"/>
                <a:sym typeface="Calibri"/>
              </a:rPr>
              <a:t>Caldarella, Larsen, Williams, Wills, &amp; Wehby (2021)</a:t>
            </a:r>
            <a:endParaRPr sz="1600" b="0" i="0" u="none" strike="noStrike">
              <a:solidFill>
                <a:srgbClr val="333333"/>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600">
              <a:solidFill>
                <a:srgbClr val="333333"/>
              </a:solidFill>
            </a:endParaRPr>
          </a:p>
          <a:p>
            <a:pPr marL="0" lvl="0" indent="0" algn="l" rtl="0">
              <a:lnSpc>
                <a:spcPct val="100000"/>
              </a:lnSpc>
              <a:spcBef>
                <a:spcPts val="0"/>
              </a:spcBef>
              <a:spcAft>
                <a:spcPts val="0"/>
              </a:spcAft>
              <a:buSzPts val="1400"/>
              <a:buNone/>
            </a:pPr>
            <a:r>
              <a:rPr lang="en-US" sz="1600">
                <a:solidFill>
                  <a:srgbClr val="333333"/>
                </a:solidFill>
              </a:rPr>
              <a:t>Self-Determination Theory, Punishment is imposing control on students, students will be subversive because they do not want to get caught.  Where are Positive Specific Feedback gives them information that helps them work towards competence and relatedness. </a:t>
            </a:r>
            <a:endParaRPr sz="1600">
              <a:solidFill>
                <a:srgbClr val="333333"/>
              </a:solidFill>
            </a:endParaRPr>
          </a:p>
          <a:p>
            <a:pPr marL="0" lvl="0" indent="0" algn="l" rtl="0">
              <a:lnSpc>
                <a:spcPct val="100000"/>
              </a:lnSpc>
              <a:spcBef>
                <a:spcPts val="0"/>
              </a:spcBef>
              <a:spcAft>
                <a:spcPts val="0"/>
              </a:spcAft>
              <a:buSzPts val="1400"/>
              <a:buNone/>
            </a:pPr>
            <a:br>
              <a:rPr lang="en-US"/>
            </a:br>
            <a:endParaRPr/>
          </a:p>
        </p:txBody>
      </p:sp>
      <p:sp>
        <p:nvSpPr>
          <p:cNvPr id="478" name="Google Shape;478;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600" b="1"/>
              <a:t>Trainer Notes:</a:t>
            </a:r>
            <a:r>
              <a:rPr lang="en-US" sz="1600"/>
              <a:t>  </a:t>
            </a:r>
            <a:endParaRPr sz="1600"/>
          </a:p>
          <a:p>
            <a:pPr marL="0" lvl="0" indent="0" algn="l" rtl="0">
              <a:lnSpc>
                <a:spcPct val="100000"/>
              </a:lnSpc>
              <a:spcBef>
                <a:spcPts val="0"/>
              </a:spcBef>
              <a:spcAft>
                <a:spcPts val="0"/>
              </a:spcAft>
              <a:buSzPts val="1400"/>
              <a:buNone/>
            </a:pPr>
            <a:r>
              <a:rPr lang="en-US" sz="1600" b="1"/>
              <a:t>To Know/To Say: </a:t>
            </a:r>
            <a:r>
              <a:rPr lang="en-US" sz="1600" b="0" i="0" u="none" strike="noStrike">
                <a:solidFill>
                  <a:srgbClr val="000000"/>
                </a:solidFill>
                <a:latin typeface="Calibri"/>
                <a:ea typeface="Calibri"/>
                <a:cs typeface="Calibri"/>
                <a:sym typeface="Calibri"/>
              </a:rPr>
              <a:t>In a recent study of 28 middle schools a novel finding showed that as </a:t>
            </a:r>
            <a:r>
              <a:rPr lang="en-US" sz="1600" b="0" i="0" u="none" strike="noStrike">
                <a:solidFill>
                  <a:srgbClr val="222222"/>
                </a:solidFill>
                <a:latin typeface="Calibri"/>
                <a:ea typeface="Calibri"/>
                <a:cs typeface="Calibri"/>
                <a:sym typeface="Calibri"/>
              </a:rPr>
              <a:t>Praise to Reprimand Ratio (PPR)</a:t>
            </a:r>
            <a:r>
              <a:rPr lang="en-US" sz="1600" b="0" i="0" u="none" strike="noStrike">
                <a:solidFill>
                  <a:srgbClr val="000000"/>
                </a:solidFill>
                <a:latin typeface="Calibri"/>
                <a:ea typeface="Calibri"/>
                <a:cs typeface="Calibri"/>
                <a:sym typeface="Calibri"/>
              </a:rPr>
              <a:t> increased so did the grades of target students, in addition if teachers could reach a simple 1:1 PRR ratio they could see significant improvement in classwide on-task behavior and a </a:t>
            </a:r>
            <a:r>
              <a:rPr lang="en-US" sz="1600" b="1" i="0" u="none" strike="noStrike">
                <a:solidFill>
                  <a:srgbClr val="000000"/>
                </a:solidFill>
              </a:rPr>
              <a:t>50% reduction in disruptions for target students, </a:t>
            </a:r>
            <a:r>
              <a:rPr lang="en-US" sz="1600" b="0" i="0" u="none" strike="noStrike">
                <a:solidFill>
                  <a:srgbClr val="000000"/>
                </a:solidFill>
                <a:latin typeface="Calibri"/>
                <a:ea typeface="Calibri"/>
                <a:cs typeface="Calibri"/>
                <a:sym typeface="Calibri"/>
              </a:rPr>
              <a:t>and grades for target students averaging a C. In no-praise classrooms, target students were predicted to have, on average, D grades.</a:t>
            </a:r>
            <a:endParaRPr sz="1600"/>
          </a:p>
          <a:p>
            <a:pPr marL="0" lvl="0" indent="0" algn="l" rtl="0">
              <a:lnSpc>
                <a:spcPct val="100000"/>
              </a:lnSpc>
              <a:spcBef>
                <a:spcPts val="0"/>
              </a:spcBef>
              <a:spcAft>
                <a:spcPts val="0"/>
              </a:spcAft>
              <a:buSzPts val="1400"/>
              <a:buNone/>
            </a:pPr>
            <a:r>
              <a:rPr lang="en-US" sz="1600" b="0" i="0" u="none" strike="noStrike">
                <a:solidFill>
                  <a:srgbClr val="000000"/>
                </a:solidFill>
                <a:latin typeface="Calibri"/>
                <a:ea typeface="Calibri"/>
                <a:cs typeface="Calibri"/>
                <a:sym typeface="Calibri"/>
              </a:rPr>
              <a:t>The authors speculate that the difference in PRR ratios between elementary and middle school classrooms can be attributed to the relatively non-existent rates of praise for behavior in secondary classrooms (White, 1975) and potentially greater capacity for self-management in older students.</a:t>
            </a:r>
            <a:br>
              <a:rPr lang="en-US" sz="1600" b="0"/>
            </a:br>
            <a:r>
              <a:rPr lang="en-US" sz="1600" b="0" i="0" u="none" strike="noStrike">
                <a:solidFill>
                  <a:srgbClr val="000000"/>
                </a:solidFill>
                <a:latin typeface="Calibri"/>
                <a:ea typeface="Calibri"/>
                <a:cs typeface="Calibri"/>
                <a:sym typeface="Calibri"/>
              </a:rPr>
              <a:t>(Caldarella, Larsen,  Williams, &amp; Wills, 2023)</a:t>
            </a:r>
            <a:endParaRPr sz="1600" b="0"/>
          </a:p>
          <a:p>
            <a:pPr marL="0" lvl="0" indent="0" algn="l" rtl="0">
              <a:lnSpc>
                <a:spcPct val="100000"/>
              </a:lnSpc>
              <a:spcBef>
                <a:spcPts val="0"/>
              </a:spcBef>
              <a:spcAft>
                <a:spcPts val="0"/>
              </a:spcAft>
              <a:buSzPts val="1400"/>
              <a:buNone/>
            </a:pPr>
            <a:br>
              <a:rPr lang="en-US"/>
            </a:br>
            <a:endParaRPr/>
          </a:p>
        </p:txBody>
      </p:sp>
      <p:sp>
        <p:nvSpPr>
          <p:cNvPr id="484" name="Google Shape;484;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sz="1600" b="1"/>
              <a:t>To Know/To Say: </a:t>
            </a:r>
            <a:r>
              <a:rPr lang="en-US" sz="1600" b="0" i="0" u="none" strike="noStrike">
                <a:solidFill>
                  <a:srgbClr val="000000"/>
                </a:solidFill>
                <a:latin typeface="Calibri"/>
                <a:ea typeface="Calibri"/>
                <a:cs typeface="Calibri"/>
                <a:sym typeface="Calibri"/>
              </a:rPr>
              <a:t>The </a:t>
            </a:r>
            <a:r>
              <a:rPr lang="en-US" sz="1600" b="0" i="0" u="none" strike="noStrike">
                <a:solidFill>
                  <a:srgbClr val="222222"/>
                </a:solidFill>
                <a:latin typeface="Calibri"/>
                <a:ea typeface="Calibri"/>
                <a:cs typeface="Calibri"/>
                <a:sym typeface="Calibri"/>
              </a:rPr>
              <a:t>Praise to Reprimand Ratio (PPR)</a:t>
            </a:r>
            <a:r>
              <a:rPr lang="en-US" sz="1600" b="0" i="0" u="none" strike="noStrike">
                <a:solidFill>
                  <a:srgbClr val="000000"/>
                </a:solidFill>
                <a:latin typeface="Calibri"/>
                <a:ea typeface="Calibri"/>
                <a:cs typeface="Calibri"/>
                <a:sym typeface="Calibri"/>
              </a:rPr>
              <a:t> for high school classrooms have not been studied as widely as those for elementary and middle school students. In recent pilot and single subject studies </a:t>
            </a:r>
            <a:r>
              <a:rPr lang="en-US" sz="1600" b="0" i="0" u="none" strike="noStrike">
                <a:solidFill>
                  <a:srgbClr val="222222"/>
                </a:solidFill>
                <a:latin typeface="Calibri"/>
                <a:ea typeface="Calibri"/>
                <a:cs typeface="Calibri"/>
                <a:sym typeface="Calibri"/>
              </a:rPr>
              <a:t>the results demonstrate that teachers appeared to be able under study conditions to increase their behavior-specific praise rates and decrease their reprimand rates, while students appeared to respond with increased on-task behavior. </a:t>
            </a:r>
            <a:r>
              <a:rPr lang="en-US" sz="1600" b="0" i="0" u="none" strike="noStrike">
                <a:solidFill>
                  <a:srgbClr val="000000"/>
                </a:solidFill>
                <a:latin typeface="Calibri"/>
                <a:ea typeface="Calibri"/>
                <a:cs typeface="Calibri"/>
                <a:sym typeface="Calibri"/>
              </a:rPr>
              <a:t>One can hypothesize that if secondary teachers tend on average to deliver little if any positive feedback for behavior, </a:t>
            </a:r>
            <a:r>
              <a:rPr lang="en-US" sz="1600" b="1" i="0" u="none" strike="noStrike">
                <a:solidFill>
                  <a:srgbClr val="000000"/>
                </a:solidFill>
                <a:latin typeface="Calibri"/>
                <a:ea typeface="Calibri"/>
                <a:cs typeface="Calibri"/>
                <a:sym typeface="Calibri"/>
              </a:rPr>
              <a:t>if they can find a mechanism to increase their PRR to more of a 1:1 ratio for behavior that all students would benefit both behaviorally as well as academically.</a:t>
            </a:r>
            <a:r>
              <a:rPr lang="en-US" sz="1600" b="0" i="0" u="none" strike="noStrike">
                <a:solidFill>
                  <a:srgbClr val="222222"/>
                </a:solidFill>
                <a:latin typeface="Arial"/>
                <a:ea typeface="Arial"/>
                <a:cs typeface="Arial"/>
                <a:sym typeface="Arial"/>
              </a:rPr>
              <a:t>(Caldarella, Richards, Williams, &amp; Warburton, 2023; Speight, Kucharczyk, &amp; Whitby, 2022).</a:t>
            </a:r>
            <a:endParaRPr sz="1600" b="0"/>
          </a:p>
          <a:p>
            <a:pPr marL="0" lvl="0" indent="0" algn="l" rtl="0">
              <a:lnSpc>
                <a:spcPct val="100000"/>
              </a:lnSpc>
              <a:spcBef>
                <a:spcPts val="0"/>
              </a:spcBef>
              <a:spcAft>
                <a:spcPts val="0"/>
              </a:spcAft>
              <a:buSzPts val="1400"/>
              <a:buNone/>
            </a:pPr>
            <a:br>
              <a:rPr lang="en-US"/>
            </a:br>
            <a:endParaRPr/>
          </a:p>
        </p:txBody>
      </p:sp>
      <p:sp>
        <p:nvSpPr>
          <p:cNvPr id="490" name="Google Shape;490;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You began planning for delivering encouragement by using </a:t>
            </a:r>
            <a:r>
              <a:rPr lang="en-US" b="1" i="0" u="none" strike="noStrike">
                <a:solidFill>
                  <a:srgbClr val="000000"/>
                </a:solidFill>
                <a:latin typeface="Calibri"/>
                <a:ea typeface="Calibri"/>
                <a:cs typeface="Calibri"/>
                <a:sym typeface="Calibri"/>
              </a:rPr>
              <a:t>Classroom Encouraging Planning &amp; Implementation Guide</a:t>
            </a:r>
            <a:r>
              <a:rPr lang="en-US" b="0" i="0" u="none" strike="noStrike">
                <a:solidFill>
                  <a:srgbClr val="000000"/>
                </a:solidFill>
                <a:latin typeface="Calibri"/>
                <a:ea typeface="Calibri"/>
                <a:cs typeface="Calibri"/>
                <a:sym typeface="Calibri"/>
              </a:rPr>
              <a:t> and now you can turn to the Self-Assessment section on the </a:t>
            </a:r>
            <a:r>
              <a:rPr lang="en-US" b="1" i="0" u="none" strike="noStrike">
                <a:solidFill>
                  <a:srgbClr val="000000"/>
                </a:solidFill>
                <a:latin typeface="Calibri"/>
                <a:ea typeface="Calibri"/>
                <a:cs typeface="Calibri"/>
                <a:sym typeface="Calibri"/>
              </a:rPr>
              <a:t>MO SW-PBS Classroom Encouraging Teacher Too</a:t>
            </a:r>
            <a:r>
              <a:rPr lang="en-US" b="0" i="0" u="none" strike="noStrike">
                <a:solidFill>
                  <a:srgbClr val="000000"/>
                </a:solidFill>
                <a:latin typeface="Calibri"/>
                <a:ea typeface="Calibri"/>
                <a:cs typeface="Calibri"/>
                <a:sym typeface="Calibri"/>
              </a:rPr>
              <a:t>l, to rate your current implementation of encouragement for expected classroom behavior. </a:t>
            </a:r>
            <a:endParaRPr/>
          </a:p>
        </p:txBody>
      </p:sp>
      <p:sp>
        <p:nvSpPr>
          <p:cNvPr id="498" name="Google Shape;498;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solidFill>
                  <a:srgbClr val="000000"/>
                </a:solidFill>
              </a:rPr>
              <a:t>To know/say: </a:t>
            </a:r>
            <a:r>
              <a:rPr lang="en-US" i="0" u="none" strike="noStrike">
                <a:solidFill>
                  <a:srgbClr val="000000"/>
                </a:solidFill>
              </a:rPr>
              <a:t>There are  several handouts that will be referenced during this lesson. If you have not downloaded them from the lesson website, please do so now. </a:t>
            </a:r>
            <a:endParaRPr/>
          </a:p>
        </p:txBody>
      </p:sp>
      <p:sp>
        <p:nvSpPr>
          <p:cNvPr id="166" name="Google Shape;16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Then, turn to the </a:t>
            </a:r>
            <a:r>
              <a:rPr lang="en-US" b="1" i="1" u="none" strike="noStrike">
                <a:solidFill>
                  <a:srgbClr val="000000"/>
                </a:solidFill>
                <a:latin typeface="Calibri"/>
                <a:ea typeface="Calibri"/>
                <a:cs typeface="Calibri"/>
                <a:sym typeface="Calibri"/>
              </a:rPr>
              <a:t>Practice Profile </a:t>
            </a:r>
            <a:r>
              <a:rPr lang="en-US" b="0" i="1" u="none" strike="noStrike">
                <a:solidFill>
                  <a:srgbClr val="000000"/>
                </a:solidFill>
                <a:latin typeface="Calibri"/>
                <a:ea typeface="Calibri"/>
                <a:cs typeface="Calibri"/>
                <a:sym typeface="Calibri"/>
              </a:rPr>
              <a:t>on the </a:t>
            </a:r>
            <a:r>
              <a:rPr lang="en-US" b="0" i="0" u="none" strike="noStrike">
                <a:solidFill>
                  <a:srgbClr val="000000"/>
                </a:solidFill>
                <a:latin typeface="Calibri"/>
                <a:ea typeface="Calibri"/>
                <a:cs typeface="Calibri"/>
                <a:sym typeface="Calibri"/>
              </a:rPr>
              <a:t> </a:t>
            </a:r>
            <a:r>
              <a:rPr lang="en-US" b="1" i="1" u="none" strike="noStrike">
                <a:solidFill>
                  <a:srgbClr val="000000"/>
                </a:solidFill>
                <a:latin typeface="Calibri"/>
                <a:ea typeface="Calibri"/>
                <a:cs typeface="Calibri"/>
                <a:sym typeface="Calibri"/>
              </a:rPr>
              <a:t>MO SW-PBS Classroom Encouraging Expected Behavior Teacher Tool </a:t>
            </a:r>
            <a:r>
              <a:rPr lang="en-US" b="0" i="0" u="none" strike="noStrike">
                <a:solidFill>
                  <a:srgbClr val="000000"/>
                </a:solidFill>
                <a:latin typeface="Calibri"/>
                <a:ea typeface="Calibri"/>
                <a:cs typeface="Calibri"/>
                <a:sym typeface="Calibri"/>
              </a:rPr>
              <a:t> to consider where your current implementation falls on a continuum from </a:t>
            </a:r>
            <a:r>
              <a:rPr lang="en-US" b="1" i="1" u="none" strike="noStrike">
                <a:solidFill>
                  <a:srgbClr val="000000"/>
                </a:solidFill>
                <a:latin typeface="Calibri"/>
                <a:ea typeface="Calibri"/>
                <a:cs typeface="Calibri"/>
                <a:sym typeface="Calibri"/>
              </a:rPr>
              <a:t>Exemplary or Ideal</a:t>
            </a:r>
            <a:r>
              <a:rPr lang="en-US" b="0" i="0" u="none" strike="noStrike">
                <a:solidFill>
                  <a:srgbClr val="000000"/>
                </a:solidFill>
                <a:latin typeface="Calibri"/>
                <a:ea typeface="Calibri"/>
                <a:cs typeface="Calibri"/>
                <a:sym typeface="Calibri"/>
              </a:rPr>
              <a:t>, through </a:t>
            </a:r>
            <a:r>
              <a:rPr lang="en-US" b="1" i="1" u="none" strike="noStrike">
                <a:solidFill>
                  <a:srgbClr val="000000"/>
                </a:solidFill>
                <a:latin typeface="Calibri"/>
                <a:ea typeface="Calibri"/>
                <a:cs typeface="Calibri"/>
                <a:sym typeface="Calibri"/>
              </a:rPr>
              <a:t>Proficient,</a:t>
            </a:r>
            <a:r>
              <a:rPr lang="en-US" b="0" i="0" u="none" strike="noStrike">
                <a:solidFill>
                  <a:srgbClr val="000000"/>
                </a:solidFill>
                <a:latin typeface="Calibri"/>
                <a:ea typeface="Calibri"/>
                <a:cs typeface="Calibri"/>
                <a:sym typeface="Calibri"/>
              </a:rPr>
              <a:t> </a:t>
            </a:r>
            <a:r>
              <a:rPr lang="en-US" b="1" i="1" u="none" strike="noStrike">
                <a:solidFill>
                  <a:srgbClr val="000000"/>
                </a:solidFill>
                <a:latin typeface="Calibri"/>
                <a:ea typeface="Calibri"/>
                <a:cs typeface="Calibri"/>
                <a:sym typeface="Calibri"/>
              </a:rPr>
              <a:t>Close to Proficient</a:t>
            </a:r>
            <a:r>
              <a:rPr lang="en-US" b="0" i="0" u="none" strike="noStrike">
                <a:solidFill>
                  <a:srgbClr val="000000"/>
                </a:solidFill>
                <a:latin typeface="Calibri"/>
                <a:ea typeface="Calibri"/>
                <a:cs typeface="Calibri"/>
                <a:sym typeface="Calibri"/>
              </a:rPr>
              <a:t>, or </a:t>
            </a:r>
            <a:r>
              <a:rPr lang="en-US" b="1" i="1" u="none" strike="noStrike">
                <a:solidFill>
                  <a:srgbClr val="000000"/>
                </a:solidFill>
                <a:latin typeface="Calibri"/>
                <a:ea typeface="Calibri"/>
                <a:cs typeface="Calibri"/>
                <a:sym typeface="Calibri"/>
              </a:rPr>
              <a:t>Far From Proficient</a:t>
            </a:r>
            <a:endParaRPr/>
          </a:p>
        </p:txBody>
      </p:sp>
      <p:sp>
        <p:nvSpPr>
          <p:cNvPr id="507" name="Google Shape;507;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endParaRPr/>
          </a:p>
          <a:p>
            <a:pPr marL="0" lvl="0" indent="0" algn="l" rtl="0">
              <a:lnSpc>
                <a:spcPct val="100000"/>
              </a:lnSpc>
              <a:spcBef>
                <a:spcPts val="0"/>
              </a:spcBef>
              <a:spcAft>
                <a:spcPts val="0"/>
              </a:spcAft>
              <a:buSzPts val="1400"/>
              <a:buNone/>
            </a:pPr>
            <a:r>
              <a:rPr lang="en-US"/>
              <a:t>Whatever template you use to develop your self-monitoring plan,  you need to consider when and how you will self-monitor your delivery of encouraging expected behaviors in your classroom. </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Clr>
                <a:schemeClr val="dk1"/>
              </a:buClr>
              <a:buSzPts val="1400"/>
              <a:buFont typeface="Arial"/>
              <a:buNone/>
            </a:pPr>
            <a:r>
              <a:rPr lang="en-US"/>
              <a:t>Step 5 of the </a:t>
            </a:r>
            <a:r>
              <a:rPr lang="en-US" b="1"/>
              <a:t>Classroom Encouraging Planning &amp; Implementation Guide </a:t>
            </a:r>
            <a:r>
              <a:rPr lang="en-US"/>
              <a:t>offers prompts to get you going, let’s take a closer look!</a:t>
            </a:r>
            <a:endParaRPr b="1"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b="1"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Specific questions for developing a self-monitoring plan for  </a:t>
            </a:r>
            <a:r>
              <a:rPr lang="en-US" b="1" i="0" u="none" strike="noStrike">
                <a:solidFill>
                  <a:srgbClr val="000000"/>
                </a:solidFill>
                <a:latin typeface="Calibri"/>
                <a:ea typeface="Calibri"/>
                <a:cs typeface="Calibri"/>
                <a:sym typeface="Calibri"/>
              </a:rPr>
              <a:t>encouraging expected behaviors </a:t>
            </a:r>
            <a:r>
              <a:rPr lang="en-US" b="0" i="0" u="none" strike="noStrike">
                <a:solidFill>
                  <a:srgbClr val="000000"/>
                </a:solidFill>
                <a:latin typeface="Calibri"/>
                <a:ea typeface="Calibri"/>
                <a:cs typeface="Calibri"/>
                <a:sym typeface="Calibri"/>
              </a:rPr>
              <a:t>include:</a:t>
            </a:r>
            <a:endParaRPr/>
          </a:p>
          <a:p>
            <a:pPr marL="457200" lvl="0" indent="-419100" algn="l" rtl="0">
              <a:lnSpc>
                <a:spcPct val="100000"/>
              </a:lnSpc>
              <a:spcBef>
                <a:spcPts val="0"/>
              </a:spcBef>
              <a:spcAft>
                <a:spcPts val="0"/>
              </a:spcAft>
              <a:buClr>
                <a:srgbClr val="000000"/>
              </a:buClr>
              <a:buSzPts val="1200"/>
              <a:buFont typeface="Arial"/>
              <a:buChar char="•"/>
            </a:pPr>
            <a:r>
              <a:rPr lang="en-US" b="1" i="0" u="none" strike="noStrike">
                <a:solidFill>
                  <a:srgbClr val="000000"/>
                </a:solidFill>
                <a:latin typeface="Calibri"/>
                <a:ea typeface="Calibri"/>
                <a:cs typeface="Calibri"/>
                <a:sym typeface="Calibri"/>
              </a:rPr>
              <a:t>What time of day</a:t>
            </a:r>
            <a:r>
              <a:rPr lang="en-US" b="0" i="0" u="none" strike="noStrike">
                <a:solidFill>
                  <a:srgbClr val="000000"/>
                </a:solidFill>
                <a:latin typeface="Calibri"/>
                <a:ea typeface="Calibri"/>
                <a:cs typeface="Calibri"/>
                <a:sym typeface="Calibri"/>
              </a:rPr>
              <a:t> or </a:t>
            </a:r>
            <a:r>
              <a:rPr lang="en-US" b="1" i="0" u="none" strike="noStrike">
                <a:solidFill>
                  <a:srgbClr val="000000"/>
                </a:solidFill>
                <a:latin typeface="Calibri"/>
                <a:ea typeface="Calibri"/>
                <a:cs typeface="Calibri"/>
                <a:sym typeface="Calibri"/>
              </a:rPr>
              <a:t>during what instructional time</a:t>
            </a:r>
            <a:r>
              <a:rPr lang="en-US" b="0" i="0" u="none" strike="noStrike">
                <a:solidFill>
                  <a:srgbClr val="000000"/>
                </a:solidFill>
                <a:latin typeface="Calibri"/>
                <a:ea typeface="Calibri"/>
                <a:cs typeface="Calibri"/>
                <a:sym typeface="Calibri"/>
              </a:rPr>
              <a:t> do you think your rates or ratios of positive specific feedback are optimum? When are they not optimum? How do you know?</a:t>
            </a:r>
            <a:endParaRPr/>
          </a:p>
          <a:p>
            <a:pPr marL="457200" lvl="0" indent="-419100" algn="l" rtl="0">
              <a:lnSpc>
                <a:spcPct val="100000"/>
              </a:lnSpc>
              <a:spcBef>
                <a:spcPts val="0"/>
              </a:spcBef>
              <a:spcAft>
                <a:spcPts val="0"/>
              </a:spcAft>
              <a:buClr>
                <a:srgbClr val="000000"/>
              </a:buClr>
              <a:buSzPts val="1200"/>
              <a:buFont typeface="Arial"/>
              <a:buChar char="•"/>
            </a:pPr>
            <a:r>
              <a:rPr lang="en-US" b="1" i="0" u="none" strike="noStrike">
                <a:solidFill>
                  <a:srgbClr val="000000"/>
                </a:solidFill>
                <a:latin typeface="Calibri"/>
                <a:ea typeface="Calibri"/>
                <a:cs typeface="Calibri"/>
                <a:sym typeface="Calibri"/>
              </a:rPr>
              <a:t>What dimension of delivering positive specific feedback</a:t>
            </a:r>
            <a:r>
              <a:rPr lang="en-US" b="0" i="0" u="none" strike="noStrike">
                <a:solidFill>
                  <a:srgbClr val="000000"/>
                </a:solidFill>
                <a:latin typeface="Calibri"/>
                <a:ea typeface="Calibri"/>
                <a:cs typeface="Calibri"/>
                <a:sym typeface="Calibri"/>
              </a:rPr>
              <a:t> will you monitor? For instance, your: </a:t>
            </a:r>
            <a:endParaRPr/>
          </a:p>
          <a:p>
            <a:pPr marL="1200150" lvl="2" indent="-24765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RATE  per minute</a:t>
            </a:r>
            <a:endParaRPr/>
          </a:p>
          <a:p>
            <a:pPr marL="1371600" lvl="1" indent="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or </a:t>
            </a:r>
            <a:endParaRPr b="0"/>
          </a:p>
          <a:p>
            <a:pPr marL="914400" lvl="1" indent="-762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  RATIO  of positive specific feedback to corrective feedback? </a:t>
            </a:r>
            <a:endParaRPr/>
          </a:p>
          <a:p>
            <a:pPr marL="0" lvl="0" indent="0" algn="l" rtl="0">
              <a:lnSpc>
                <a:spcPct val="100000"/>
              </a:lnSpc>
              <a:spcBef>
                <a:spcPts val="0"/>
              </a:spcBef>
              <a:spcAft>
                <a:spcPts val="0"/>
              </a:spcAft>
              <a:buSzPts val="1400"/>
              <a:buNone/>
            </a:pPr>
            <a:endParaRPr/>
          </a:p>
        </p:txBody>
      </p:sp>
      <p:sp>
        <p:nvSpPr>
          <p:cNvPr id="516" name="Google Shape;516;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1" i="0" u="none" strike="noStrike">
                <a:solidFill>
                  <a:srgbClr val="000000"/>
                </a:solidFill>
                <a:latin typeface="Calibri"/>
                <a:ea typeface="Calibri"/>
                <a:cs typeface="Calibri"/>
                <a:sym typeface="Calibri"/>
              </a:rPr>
              <a:t>What procedure can you use to self-monitor your delivery</a:t>
            </a:r>
            <a:r>
              <a:rPr lang="en-US" b="0" i="0" u="none" strike="noStrike">
                <a:solidFill>
                  <a:srgbClr val="000000"/>
                </a:solidFill>
                <a:latin typeface="Calibri"/>
                <a:ea typeface="Calibri"/>
                <a:cs typeface="Calibri"/>
                <a:sym typeface="Calibri"/>
              </a:rPr>
              <a:t> of positive, specific feedback? For example, each time you deliver positive specific feedback</a:t>
            </a:r>
            <a:endParaRPr/>
          </a:p>
          <a:p>
            <a:pPr marL="1828800" lvl="1" indent="-317500" algn="l" rtl="0">
              <a:lnSpc>
                <a:spcPct val="100000"/>
              </a:lnSpc>
              <a:spcBef>
                <a:spcPts val="0"/>
              </a:spcBef>
              <a:spcAft>
                <a:spcPts val="0"/>
              </a:spcAft>
              <a:buClr>
                <a:srgbClr val="000000"/>
              </a:buClr>
              <a:buSzPts val="1400"/>
              <a:buFont typeface="Calibri"/>
              <a:buChar char="•"/>
            </a:pPr>
            <a:r>
              <a:rPr lang="en-US" b="0" i="0" u="none" strike="noStrike">
                <a:solidFill>
                  <a:srgbClr val="000000"/>
                </a:solidFill>
                <a:latin typeface="Calibri"/>
                <a:ea typeface="Calibri"/>
                <a:cs typeface="Calibri"/>
                <a:sym typeface="Calibri"/>
              </a:rPr>
              <a:t>move a paper clip from your one pocket to another, </a:t>
            </a:r>
            <a:endParaRPr>
              <a:solidFill>
                <a:srgbClr val="000000"/>
              </a:solidFill>
            </a:endParaRPr>
          </a:p>
          <a:p>
            <a:pPr marL="1828800" lvl="1" indent="-317500" algn="l" rtl="0">
              <a:lnSpc>
                <a:spcPct val="100000"/>
              </a:lnSpc>
              <a:spcBef>
                <a:spcPts val="0"/>
              </a:spcBef>
              <a:spcAft>
                <a:spcPts val="0"/>
              </a:spcAft>
              <a:buClr>
                <a:srgbClr val="000000"/>
              </a:buClr>
              <a:buSzPts val="1400"/>
              <a:buFont typeface="Calibri"/>
              <a:buChar char="•"/>
            </a:pPr>
            <a:r>
              <a:rPr lang="en-US" b="0" i="0" u="none" strike="noStrike">
                <a:solidFill>
                  <a:srgbClr val="000000"/>
                </a:solidFill>
                <a:latin typeface="Calibri"/>
                <a:ea typeface="Calibri"/>
                <a:cs typeface="Calibri"/>
                <a:sym typeface="Calibri"/>
              </a:rPr>
              <a:t>add a tick mark on a post-it note, or </a:t>
            </a:r>
            <a:endParaRPr/>
          </a:p>
          <a:p>
            <a:pPr marL="1828800" lvl="1" indent="-317500" algn="l" rtl="0">
              <a:lnSpc>
                <a:spcPct val="100000"/>
              </a:lnSpc>
              <a:spcBef>
                <a:spcPts val="0"/>
              </a:spcBef>
              <a:spcAft>
                <a:spcPts val="0"/>
              </a:spcAft>
              <a:buClr>
                <a:srgbClr val="000000"/>
              </a:buClr>
              <a:buSzPts val="1400"/>
              <a:buFont typeface="Calibri"/>
              <a:buChar char="•"/>
            </a:pPr>
            <a:r>
              <a:rPr lang="en-US" b="0" i="0" u="none" strike="noStrike">
                <a:solidFill>
                  <a:srgbClr val="000000"/>
                </a:solidFill>
                <a:latin typeface="Calibri"/>
                <a:ea typeface="Calibri"/>
                <a:cs typeface="Calibri"/>
                <a:sym typeface="Calibri"/>
              </a:rPr>
              <a:t>use a golf  stroke counter to keep track. </a:t>
            </a:r>
            <a:endParaRPr/>
          </a:p>
          <a:p>
            <a:pPr marL="0" lvl="0" indent="0" algn="l" rtl="0">
              <a:lnSpc>
                <a:spcPct val="100000"/>
              </a:lnSpc>
              <a:spcBef>
                <a:spcPts val="0"/>
              </a:spcBef>
              <a:spcAft>
                <a:spcPts val="0"/>
              </a:spcAft>
              <a:buSzPts val="1400"/>
              <a:buNone/>
            </a:pPr>
            <a:endParaRPr/>
          </a:p>
        </p:txBody>
      </p:sp>
      <p:sp>
        <p:nvSpPr>
          <p:cNvPr id="523" name="Google Shape;523;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1">
                <a:solidFill>
                  <a:srgbClr val="000000"/>
                </a:solidFill>
              </a:rPr>
              <a:t>What procedure can you use to self-monitor your </a:t>
            </a:r>
            <a:r>
              <a:rPr lang="en-US" b="1" u="sng">
                <a:solidFill>
                  <a:srgbClr val="000000"/>
                </a:solidFill>
              </a:rPr>
              <a:t>RATIO</a:t>
            </a:r>
            <a:r>
              <a:rPr lang="en-US" b="1">
                <a:solidFill>
                  <a:srgbClr val="000000"/>
                </a:solidFill>
              </a:rPr>
              <a:t> </a:t>
            </a:r>
            <a:r>
              <a:rPr lang="en-US">
                <a:solidFill>
                  <a:srgbClr val="000000"/>
                </a:solidFill>
              </a:rPr>
              <a:t>of positive, specific feedback to corrective feedback? </a:t>
            </a:r>
            <a:endParaRPr/>
          </a:p>
          <a:p>
            <a:pPr marL="914400" lvl="1" indent="-304800" algn="l" rtl="0">
              <a:lnSpc>
                <a:spcPct val="100000"/>
              </a:lnSpc>
              <a:spcBef>
                <a:spcPts val="0"/>
              </a:spcBef>
              <a:spcAft>
                <a:spcPts val="0"/>
              </a:spcAft>
              <a:buSzPts val="1200"/>
              <a:buChar char="•"/>
            </a:pPr>
            <a:r>
              <a:rPr lang="en-US">
                <a:solidFill>
                  <a:srgbClr val="000000"/>
                </a:solidFill>
              </a:rPr>
              <a:t>You could use tick marks on a post-it note to count positive specific feedback and corrective feedback statements. </a:t>
            </a:r>
            <a:endParaRPr/>
          </a:p>
          <a:p>
            <a:pPr marL="914400" lvl="1" indent="-304800" algn="l" rtl="0">
              <a:lnSpc>
                <a:spcPct val="100000"/>
              </a:lnSpc>
              <a:spcBef>
                <a:spcPts val="0"/>
              </a:spcBef>
              <a:spcAft>
                <a:spcPts val="0"/>
              </a:spcAft>
              <a:buSzPts val="1200"/>
              <a:buChar char="•"/>
            </a:pPr>
            <a:r>
              <a:rPr lang="en-US">
                <a:solidFill>
                  <a:srgbClr val="000000"/>
                </a:solidFill>
              </a:rPr>
              <a:t>Consider having a colleague conduct a 5-minute classroom observation</a:t>
            </a:r>
            <a:endParaRPr>
              <a:solidFill>
                <a:srgbClr val="000000"/>
              </a:solidFill>
            </a:endParaRPr>
          </a:p>
          <a:p>
            <a:pPr marL="914400" lvl="1" indent="-317500" algn="l" rtl="0">
              <a:lnSpc>
                <a:spcPct val="100000"/>
              </a:lnSpc>
              <a:spcBef>
                <a:spcPts val="0"/>
              </a:spcBef>
              <a:spcAft>
                <a:spcPts val="0"/>
              </a:spcAft>
              <a:buSzPts val="1400"/>
              <a:buChar char="•"/>
            </a:pPr>
            <a:r>
              <a:rPr lang="en-US"/>
              <a:t>or record yourself using audio or video during  part or all of a lesson. </a:t>
            </a:r>
            <a:endParaRPr>
              <a:solidFill>
                <a:srgbClr val="000000"/>
              </a:solidFill>
            </a:endParaRPr>
          </a:p>
        </p:txBody>
      </p:sp>
      <p:sp>
        <p:nvSpPr>
          <p:cNvPr id="530" name="Google Shape;530;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a:t>
            </a:r>
            <a:r>
              <a:rPr lang="en-US" b="0" i="0" u="none" strike="noStrike">
                <a:solidFill>
                  <a:srgbClr val="000000"/>
                </a:solidFill>
                <a:latin typeface="Calibri"/>
                <a:ea typeface="Calibri"/>
                <a:cs typeface="Calibri"/>
                <a:sym typeface="Calibri"/>
              </a:rPr>
              <a:t>Finally, </a:t>
            </a:r>
            <a:r>
              <a:rPr lang="en-US" b="1" i="0" u="none" strike="noStrike">
                <a:solidFill>
                  <a:srgbClr val="000000"/>
                </a:solidFill>
                <a:latin typeface="Calibri"/>
                <a:ea typeface="Calibri"/>
                <a:cs typeface="Calibri"/>
                <a:sym typeface="Calibri"/>
              </a:rPr>
              <a:t>what student group  might you want to target in your delivery of positive specific feedback</a:t>
            </a:r>
            <a:r>
              <a:rPr lang="en-US" b="0" i="0" u="none" strike="noStrike">
                <a:solidFill>
                  <a:srgbClr val="000000"/>
                </a:solidFill>
                <a:latin typeface="Calibri"/>
                <a:ea typeface="Calibri"/>
                <a:cs typeface="Calibri"/>
                <a:sym typeface="Calibri"/>
              </a:rPr>
              <a:t>? </a:t>
            </a:r>
            <a:endParaRPr/>
          </a:p>
          <a:p>
            <a:pPr marL="914400" lvl="1" indent="-317500" algn="l" rtl="0">
              <a:lnSpc>
                <a:spcPct val="100000"/>
              </a:lnSpc>
              <a:spcBef>
                <a:spcPts val="0"/>
              </a:spcBef>
              <a:spcAft>
                <a:spcPts val="0"/>
              </a:spcAft>
              <a:buClr>
                <a:srgbClr val="000000"/>
              </a:buClr>
              <a:buSzPts val="1400"/>
              <a:buFont typeface="Calibri"/>
              <a:buChar char="•"/>
            </a:pPr>
            <a:r>
              <a:rPr lang="en-US" b="0" i="0" u="none" strike="noStrike">
                <a:solidFill>
                  <a:srgbClr val="000000"/>
                </a:solidFill>
                <a:latin typeface="Calibri"/>
                <a:ea typeface="Calibri"/>
                <a:cs typeface="Calibri"/>
                <a:sym typeface="Calibri"/>
              </a:rPr>
              <a:t>students with IEPs,</a:t>
            </a:r>
            <a:r>
              <a:rPr lang="en-US" sz="2400" b="0" i="0" u="none" strike="noStrike">
                <a:solidFill>
                  <a:srgbClr val="000000"/>
                </a:solidFill>
                <a:latin typeface="Calibri"/>
                <a:ea typeface="Calibri"/>
                <a:cs typeface="Calibri"/>
                <a:sym typeface="Calibri"/>
              </a:rPr>
              <a:t> </a:t>
            </a:r>
            <a:endParaRPr sz="2400"/>
          </a:p>
          <a:p>
            <a:pPr marL="914400" lvl="1" indent="-317500" algn="l" rtl="0">
              <a:lnSpc>
                <a:spcPct val="100000"/>
              </a:lnSpc>
              <a:spcBef>
                <a:spcPts val="0"/>
              </a:spcBef>
              <a:spcAft>
                <a:spcPts val="0"/>
              </a:spcAft>
              <a:buClr>
                <a:srgbClr val="000000"/>
              </a:buClr>
              <a:buSzPts val="1400"/>
              <a:buFont typeface="Calibri"/>
              <a:buChar char="•"/>
            </a:pPr>
            <a:r>
              <a:rPr lang="en-US" b="0" i="0" u="none" strike="noStrike">
                <a:solidFill>
                  <a:srgbClr val="000000"/>
                </a:solidFill>
                <a:latin typeface="Calibri"/>
                <a:ea typeface="Calibri"/>
                <a:cs typeface="Calibri"/>
                <a:sym typeface="Calibri"/>
              </a:rPr>
              <a:t>students who display higher rates of unexpected behavior</a:t>
            </a:r>
            <a:endParaRPr/>
          </a:p>
          <a:p>
            <a:pPr marL="914400" lvl="1" indent="-317500" algn="l" rtl="0">
              <a:lnSpc>
                <a:spcPct val="100000"/>
              </a:lnSpc>
              <a:spcBef>
                <a:spcPts val="0"/>
              </a:spcBef>
              <a:spcAft>
                <a:spcPts val="0"/>
              </a:spcAft>
              <a:buClr>
                <a:srgbClr val="000000"/>
              </a:buClr>
              <a:buSzPts val="1400"/>
              <a:buFont typeface="Calibri"/>
              <a:buChar char="•"/>
            </a:pPr>
            <a:r>
              <a:rPr lang="en-US"/>
              <a:t>or </a:t>
            </a:r>
            <a:r>
              <a:rPr lang="en-US" b="0" i="0" u="none" strike="noStrike">
                <a:solidFill>
                  <a:srgbClr val="000000"/>
                </a:solidFill>
                <a:latin typeface="Calibri"/>
                <a:ea typeface="Calibri"/>
                <a:cs typeface="Calibri"/>
                <a:sym typeface="Calibri"/>
              </a:rPr>
              <a:t>students who are struggling with a specific academic area?</a:t>
            </a:r>
            <a:endParaRPr/>
          </a:p>
          <a:p>
            <a:pPr marL="0" lvl="0" indent="0" algn="l" rtl="0">
              <a:lnSpc>
                <a:spcPct val="100000"/>
              </a:lnSpc>
              <a:spcBef>
                <a:spcPts val="0"/>
              </a:spcBef>
              <a:spcAft>
                <a:spcPts val="0"/>
              </a:spcAft>
              <a:buSzPts val="1400"/>
              <a:buNone/>
            </a:pPr>
            <a:endParaRPr/>
          </a:p>
        </p:txBody>
      </p:sp>
      <p:sp>
        <p:nvSpPr>
          <p:cNvPr id="537" name="Google Shape;537;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Once you have set your goal, established a process to monitor, collected your implementation data, it is time to analyze your results and either: </a:t>
            </a:r>
            <a:endParaRPr b="0"/>
          </a:p>
          <a:p>
            <a:pPr marL="457200" lvl="1" indent="-762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celebrate, self-reward  and plan how to sustain; </a:t>
            </a:r>
            <a:endParaRPr/>
          </a:p>
          <a:p>
            <a:pPr marL="457200" lvl="1" indent="-762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celebrate,  self-reward and plan how to adjust and enhance; </a:t>
            </a:r>
            <a:endParaRPr/>
          </a:p>
          <a:p>
            <a:pPr marL="457200" lvl="1" indent="-762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or pause to consider how to improve your delivery of positive, specific feedback. </a:t>
            </a:r>
            <a:endParaRPr/>
          </a:p>
          <a:p>
            <a:pPr marL="0" lvl="0" indent="0" algn="l" rtl="0">
              <a:lnSpc>
                <a:spcPct val="100000"/>
              </a:lnSpc>
              <a:spcBef>
                <a:spcPts val="0"/>
              </a:spcBef>
              <a:spcAft>
                <a:spcPts val="0"/>
              </a:spcAft>
              <a:buSzPts val="1400"/>
              <a:buNone/>
            </a:pPr>
            <a:endParaRPr/>
          </a:p>
        </p:txBody>
      </p:sp>
      <p:sp>
        <p:nvSpPr>
          <p:cNvPr id="544" name="Google Shape;544;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Finally, recall the Teacher ETLP Self-Monitoring Plan - Template shared in </a:t>
            </a:r>
            <a:r>
              <a:rPr lang="en-US" b="1" i="1" u="none" strike="noStrike">
                <a:solidFill>
                  <a:srgbClr val="000000"/>
                </a:solidFill>
                <a:latin typeface="Calibri"/>
                <a:ea typeface="Calibri"/>
                <a:cs typeface="Calibri"/>
                <a:sym typeface="Calibri"/>
              </a:rPr>
              <a:t>Lesson 2 Systems for ETLPs </a:t>
            </a:r>
            <a:r>
              <a:rPr lang="en-US" b="0" i="0" u="none" strike="noStrike">
                <a:solidFill>
                  <a:srgbClr val="000000"/>
                </a:solidFill>
                <a:latin typeface="Calibri"/>
                <a:ea typeface="Calibri"/>
                <a:cs typeface="Calibri"/>
                <a:sym typeface="Calibri"/>
              </a:rPr>
              <a:t> to help you create an implementation and self-monitoring plan for each of the 8 ETLPs.  </a:t>
            </a:r>
            <a:br>
              <a:rPr lang="en-US" b="0"/>
            </a:br>
            <a:r>
              <a:rPr lang="en-US" b="0" i="0" u="none" strike="noStrike">
                <a:solidFill>
                  <a:srgbClr val="000000"/>
                </a:solidFill>
                <a:latin typeface="Calibri"/>
                <a:ea typeface="Calibri"/>
                <a:cs typeface="Calibri"/>
                <a:sym typeface="Calibri"/>
              </a:rPr>
              <a:t>Use the template offered, or one provided by your building leadership team, to now formally plan for your implementation and self-monitoring of </a:t>
            </a:r>
            <a:r>
              <a:rPr lang="en-US" b="1" i="1" u="none" strike="noStrike">
                <a:solidFill>
                  <a:srgbClr val="000000"/>
                </a:solidFill>
                <a:latin typeface="Calibri"/>
                <a:ea typeface="Calibri"/>
                <a:cs typeface="Calibri"/>
                <a:sym typeface="Calibri"/>
              </a:rPr>
              <a:t>Encouraging Expected Behaviors in your classroom. </a:t>
            </a:r>
            <a:r>
              <a:rPr lang="en-US" b="0" i="0" u="none" strike="noStrike">
                <a:solidFill>
                  <a:srgbClr val="000000"/>
                </a:solidFill>
                <a:latin typeface="Calibri"/>
                <a:ea typeface="Calibri"/>
                <a:cs typeface="Calibri"/>
                <a:sym typeface="Calibri"/>
              </a:rPr>
              <a:t>What is your personal base rate for delivering encouragement for expected behaviors in your classroom? What is your goal to either enhance or sustain your delivery of this high leverage instructional practice? </a:t>
            </a:r>
            <a:br>
              <a:rPr lang="en-US"/>
            </a:br>
            <a:endParaRPr/>
          </a:p>
          <a:p>
            <a:pPr marL="0" lvl="0" indent="0" algn="l" rtl="0">
              <a:lnSpc>
                <a:spcPct val="100000"/>
              </a:lnSpc>
              <a:spcBef>
                <a:spcPts val="0"/>
              </a:spcBef>
              <a:spcAft>
                <a:spcPts val="0"/>
              </a:spcAft>
              <a:buSzPts val="1400"/>
              <a:buNone/>
            </a:pPr>
            <a:endParaRPr/>
          </a:p>
        </p:txBody>
      </p:sp>
      <p:sp>
        <p:nvSpPr>
          <p:cNvPr id="551" name="Google Shape;551;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0" i="0" u="none" strike="noStrike" dirty="0">
                <a:solidFill>
                  <a:srgbClr val="FF0000"/>
                </a:solidFill>
                <a:latin typeface="Calibri"/>
                <a:ea typeface="Calibri"/>
                <a:cs typeface="Calibri"/>
                <a:sym typeface="Calibri"/>
              </a:rPr>
              <a:t>Next steps include: </a:t>
            </a:r>
            <a:endParaRPr sz="1400" b="0" dirty="0"/>
          </a:p>
          <a:p>
            <a:pPr marL="457200" lvl="0" indent="-457200" algn="l" rtl="0">
              <a:lnSpc>
                <a:spcPct val="100000"/>
              </a:lnSpc>
              <a:spcBef>
                <a:spcPts val="0"/>
              </a:spcBef>
              <a:spcAft>
                <a:spcPts val="0"/>
              </a:spcAft>
              <a:buSzPts val="2400"/>
              <a:buFont typeface="Arial"/>
              <a:buChar char="•"/>
            </a:pPr>
            <a:r>
              <a:rPr lang="en-US" sz="1400" b="0" i="0" u="none" strike="noStrike" dirty="0">
                <a:solidFill>
                  <a:srgbClr val="000000"/>
                </a:solidFill>
                <a:latin typeface="Calibri"/>
                <a:ea typeface="Calibri"/>
                <a:cs typeface="Calibri"/>
                <a:sym typeface="Calibri"/>
              </a:rPr>
              <a:t>Use the </a:t>
            </a:r>
            <a:r>
              <a:rPr lang="en-US" sz="1400" b="1" i="1" u="none" strike="noStrike" dirty="0">
                <a:solidFill>
                  <a:srgbClr val="000000"/>
                </a:solidFill>
                <a:latin typeface="Calibri"/>
                <a:ea typeface="Calibri"/>
                <a:cs typeface="Calibri"/>
                <a:sym typeface="Calibri"/>
              </a:rPr>
              <a:t>Classroom Encouraging Planning &amp; Implementation Guide </a:t>
            </a:r>
            <a:r>
              <a:rPr lang="en-US" sz="1400" b="0" i="0" u="none" strike="noStrike" dirty="0">
                <a:solidFill>
                  <a:srgbClr val="000000"/>
                </a:solidFill>
                <a:latin typeface="Calibri"/>
                <a:ea typeface="Calibri"/>
                <a:cs typeface="Calibri"/>
                <a:sym typeface="Calibri"/>
              </a:rPr>
              <a:t>to</a:t>
            </a:r>
            <a:endParaRPr sz="1400" dirty="0"/>
          </a:p>
          <a:p>
            <a:pPr marL="742950" lvl="1" indent="-285750" algn="l" rtl="0">
              <a:lnSpc>
                <a:spcPct val="100000"/>
              </a:lnSpc>
              <a:spcBef>
                <a:spcPts val="0"/>
              </a:spcBef>
              <a:spcAft>
                <a:spcPts val="0"/>
              </a:spcAft>
              <a:buSzPts val="2400"/>
              <a:buFont typeface="Arial"/>
              <a:buChar char="•"/>
            </a:pPr>
            <a:r>
              <a:rPr lang="en-US" sz="1400" b="0" i="0" u="none" strike="noStrike" dirty="0">
                <a:solidFill>
                  <a:srgbClr val="000000"/>
                </a:solidFill>
                <a:latin typeface="Calibri"/>
                <a:ea typeface="Calibri"/>
                <a:cs typeface="Calibri"/>
                <a:sym typeface="Calibri"/>
              </a:rPr>
              <a:t>Develop a draft for classroom encouragement systems and resources; make a plan to engage student and family voice in the final review and editing.</a:t>
            </a:r>
            <a:endParaRPr sz="1400" dirty="0"/>
          </a:p>
          <a:p>
            <a:pPr marL="742950" lvl="1" indent="-285750" algn="l" rtl="0">
              <a:lnSpc>
                <a:spcPct val="100000"/>
              </a:lnSpc>
              <a:spcBef>
                <a:spcPts val="0"/>
              </a:spcBef>
              <a:spcAft>
                <a:spcPts val="0"/>
              </a:spcAft>
              <a:buSzPts val="2400"/>
              <a:buFont typeface="Arial"/>
              <a:buChar char="•"/>
            </a:pPr>
            <a:r>
              <a:rPr lang="en-US" sz="1400" b="0" i="0" u="none" strike="noStrike" dirty="0">
                <a:solidFill>
                  <a:srgbClr val="000000"/>
                </a:solidFill>
                <a:latin typeface="Calibri"/>
                <a:ea typeface="Calibri"/>
                <a:cs typeface="Calibri"/>
                <a:sym typeface="Calibri"/>
              </a:rPr>
              <a:t>Consistently provide positive specific feedback to students on classroom expectations &amp; rules and procedures as needed.</a:t>
            </a:r>
            <a:endParaRPr sz="1400" dirty="0"/>
          </a:p>
          <a:p>
            <a:pPr marL="457200" lvl="0" indent="-457200" algn="l" rtl="0">
              <a:lnSpc>
                <a:spcPct val="100000"/>
              </a:lnSpc>
              <a:spcBef>
                <a:spcPts val="480"/>
              </a:spcBef>
              <a:spcAft>
                <a:spcPts val="0"/>
              </a:spcAft>
              <a:buSzPts val="2400"/>
              <a:buFont typeface="Arial"/>
              <a:buChar char="•"/>
            </a:pPr>
            <a:r>
              <a:rPr lang="en-US" sz="1400" b="0" i="0" u="none" strike="noStrike" dirty="0">
                <a:solidFill>
                  <a:srgbClr val="000000"/>
                </a:solidFill>
                <a:latin typeface="Calibri"/>
                <a:ea typeface="Calibri"/>
                <a:cs typeface="Calibri"/>
                <a:sym typeface="Calibri"/>
              </a:rPr>
              <a:t>Use the </a:t>
            </a:r>
            <a:r>
              <a:rPr lang="en-US" sz="1400" b="1" i="0" u="none" strike="noStrike" dirty="0">
                <a:solidFill>
                  <a:srgbClr val="000000"/>
                </a:solidFill>
                <a:latin typeface="Calibri"/>
                <a:ea typeface="Calibri"/>
                <a:cs typeface="Calibri"/>
                <a:sym typeface="Calibri"/>
              </a:rPr>
              <a:t>Teacher Tool -</a:t>
            </a:r>
            <a:r>
              <a:rPr lang="en-US" sz="1400" b="0" i="0" u="none" strike="noStrike" dirty="0">
                <a:solidFill>
                  <a:srgbClr val="000000"/>
                </a:solidFill>
                <a:latin typeface="Calibri"/>
                <a:ea typeface="Calibri"/>
                <a:cs typeface="Calibri"/>
                <a:sym typeface="Calibri"/>
              </a:rPr>
              <a:t> </a:t>
            </a:r>
            <a:r>
              <a:rPr lang="en-US" sz="1400" b="1" i="0" u="none" strike="noStrike" dirty="0">
                <a:solidFill>
                  <a:srgbClr val="000000"/>
                </a:solidFill>
                <a:latin typeface="Calibri"/>
                <a:ea typeface="Calibri"/>
                <a:cs typeface="Calibri"/>
                <a:sym typeface="Calibri"/>
              </a:rPr>
              <a:t>Procedures and Routines Self-Assessment and Practice Profile</a:t>
            </a:r>
            <a:r>
              <a:rPr lang="en-US" sz="1400" b="0" i="0" u="none" strike="noStrike" dirty="0">
                <a:solidFill>
                  <a:srgbClr val="000000"/>
                </a:solidFill>
                <a:latin typeface="Calibri"/>
                <a:ea typeface="Calibri"/>
                <a:cs typeface="Calibri"/>
                <a:sym typeface="Calibri"/>
              </a:rPr>
              <a:t> and the</a:t>
            </a:r>
            <a:r>
              <a:rPr lang="en-US" sz="1400" b="1" i="0" u="none" strike="noStrike" dirty="0">
                <a:solidFill>
                  <a:srgbClr val="000000"/>
                </a:solidFill>
                <a:latin typeface="Calibri"/>
                <a:ea typeface="Calibri"/>
                <a:cs typeface="Calibri"/>
                <a:sym typeface="Calibri"/>
              </a:rPr>
              <a:t> </a:t>
            </a:r>
            <a:r>
              <a:rPr lang="en-US" sz="1400" b="1" i="1" u="none" strike="noStrike" dirty="0">
                <a:solidFill>
                  <a:srgbClr val="000000"/>
                </a:solidFill>
                <a:latin typeface="Calibri"/>
                <a:ea typeface="Calibri"/>
                <a:cs typeface="Calibri"/>
                <a:sym typeface="Calibri"/>
              </a:rPr>
              <a:t>Teacher ETLP Self-Monitoring Plan </a:t>
            </a:r>
            <a:r>
              <a:rPr lang="en-US" sz="1400" b="0" i="0" u="none" strike="noStrike" dirty="0">
                <a:solidFill>
                  <a:srgbClr val="000000"/>
                </a:solidFill>
                <a:latin typeface="Calibri"/>
                <a:ea typeface="Calibri"/>
                <a:cs typeface="Calibri"/>
                <a:sym typeface="Calibri"/>
              </a:rPr>
              <a:t>to monitor your development and use of classroom expectations and rules. to monitor your development and use of classroom encouraging.</a:t>
            </a:r>
            <a:endParaRPr sz="1400" dirty="0"/>
          </a:p>
        </p:txBody>
      </p:sp>
      <p:sp>
        <p:nvSpPr>
          <p:cNvPr id="567" name="Google Shape;567;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References </a:t>
            </a:r>
            <a:endParaRPr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Here are the references used to develop this material. If you need more information, see the MO SW-PBS tier 1 Workbook available online at </a:t>
            </a:r>
            <a:r>
              <a:rPr lang="en-US" dirty="0" err="1"/>
              <a:t>pbismissouri.org</a:t>
            </a:r>
            <a:endParaRPr dirty="0"/>
          </a:p>
        </p:txBody>
      </p:sp>
      <p:sp>
        <p:nvSpPr>
          <p:cNvPr id="574" name="Google Shape;574;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4" name="Google Shape;17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To Know/</a:t>
            </a:r>
            <a:r>
              <a:rPr lang="en-US" b="1">
                <a:latin typeface="Calibri"/>
                <a:ea typeface="Calibri"/>
                <a:cs typeface="Calibri"/>
                <a:sym typeface="Calibri"/>
              </a:rPr>
              <a:t>Say: </a:t>
            </a:r>
            <a:r>
              <a:rPr lang="en-US" b="0">
                <a:latin typeface="Calibri"/>
                <a:ea typeface="Calibri"/>
                <a:cs typeface="Calibri"/>
                <a:sym typeface="Calibri"/>
              </a:rPr>
              <a:t>“Here are the outcomes for this session. </a:t>
            </a:r>
            <a:endParaRPr b="1">
              <a:latin typeface="Calibri"/>
              <a:ea typeface="Calibri"/>
              <a:cs typeface="Calibri"/>
              <a:sym typeface="Calibri"/>
            </a:endParaRPr>
          </a:p>
          <a:p>
            <a:pPr marL="38100" lvl="0" indent="-762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Create a plan to leverage Preferred Adult Behaviors. </a:t>
            </a:r>
            <a:endParaRPr/>
          </a:p>
          <a:p>
            <a:pPr marL="38100" lvl="0" indent="-76200" algn="l" rtl="0">
              <a:lnSpc>
                <a:spcPct val="100000"/>
              </a:lnSpc>
              <a:spcBef>
                <a:spcPts val="40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Explain the rationale for using positive specific feedback to reinforce expected student behaviors within classrooms.</a:t>
            </a:r>
            <a:endParaRPr/>
          </a:p>
          <a:p>
            <a:pPr marL="38100" lvl="0" indent="-76200" algn="l" rtl="0">
              <a:lnSpc>
                <a:spcPct val="100000"/>
              </a:lnSpc>
              <a:spcBef>
                <a:spcPts val="40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Develop a menu of reinforcers that includes social attention, activities and tangibles that appeal to all students, that are available frequently, intermittently and/or occasionally. </a:t>
            </a:r>
            <a:endParaRPr/>
          </a:p>
          <a:p>
            <a:pPr marL="38100" lvl="0" indent="-762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Establish and implement a process/strategy for self-monitoring the use of positive specific feedback with fidelity, consistency and equity with all students.</a:t>
            </a:r>
            <a:endParaRPr b="0" i="0" u="none" strike="noStrike">
              <a:solidFill>
                <a:srgbClr val="000000"/>
              </a:solidFill>
              <a:latin typeface="Noto Sans Symbols"/>
              <a:ea typeface="Noto Sans Symbols"/>
              <a:cs typeface="Noto Sans Symbols"/>
              <a:sym typeface="Noto Sans Symbols"/>
            </a:endParaRPr>
          </a:p>
          <a:p>
            <a:pPr marL="0" lvl="0" indent="0" algn="l" rtl="0">
              <a:lnSpc>
                <a:spcPct val="100000"/>
              </a:lnSpc>
              <a:spcBef>
                <a:spcPts val="0"/>
              </a:spcBef>
              <a:spcAft>
                <a:spcPts val="0"/>
              </a:spcAft>
              <a:buSzPts val="1400"/>
              <a:buNone/>
            </a:pPr>
            <a:endParaRPr b="1">
              <a:latin typeface="Calibri"/>
              <a:ea typeface="Calibri"/>
              <a:cs typeface="Calibri"/>
              <a:sym typeface="Calibri"/>
            </a:endParaRPr>
          </a:p>
        </p:txBody>
      </p:sp>
      <p:sp>
        <p:nvSpPr>
          <p:cNvPr id="175" name="Google Shape;175;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Calibri"/>
                <a:ea typeface="Calibri"/>
                <a:cs typeface="Calibri"/>
                <a:sym typeface="Calibri"/>
              </a:rPr>
              <a:t>6</a:t>
            </a:fld>
            <a:endParaRPr sz="1200">
              <a:solidFill>
                <a:srgbClr val="000000"/>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References Continued</a:t>
            </a:r>
            <a:endParaRPr dirty="0"/>
          </a:p>
        </p:txBody>
      </p:sp>
      <p:sp>
        <p:nvSpPr>
          <p:cNvPr id="581" name="Google Shape;581;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a:solidFill>
                  <a:srgbClr val="000000"/>
                </a:solidFill>
                <a:latin typeface="Calibri"/>
                <a:ea typeface="Calibri"/>
                <a:cs typeface="Calibri"/>
                <a:sym typeface="Calibri"/>
              </a:rPr>
              <a:t>This lesson was made possible with funds from the Missouri Department of Elementary and Secondary Education, Division of Special Education; the Center on Positive Behavior Interventions and Supports and the University of Missouri Center for Schoolwide Positive Behavior Support.</a:t>
            </a:r>
            <a:endParaRPr/>
          </a:p>
          <a:p>
            <a:pPr marL="0" lvl="0" indent="0" algn="l" rtl="0">
              <a:lnSpc>
                <a:spcPct val="100000"/>
              </a:lnSpc>
              <a:spcBef>
                <a:spcPts val="0"/>
              </a:spcBef>
              <a:spcAft>
                <a:spcPts val="0"/>
              </a:spcAft>
              <a:buSzPts val="1400"/>
              <a:buNone/>
            </a:pPr>
            <a:endParaRPr/>
          </a:p>
        </p:txBody>
      </p:sp>
      <p:sp>
        <p:nvSpPr>
          <p:cNvPr id="588" name="Google Shape;58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u="none" strike="noStrike" cap="none">
                <a:solidFill>
                  <a:schemeClr val="dk1"/>
                </a:solidFill>
                <a:latin typeface="Calibri"/>
                <a:ea typeface="Calibri"/>
                <a:cs typeface="Calibri"/>
                <a:sym typeface="Calibri"/>
              </a:rPr>
              <a:t>To Know/To Say: </a:t>
            </a:r>
            <a:endParaRPr/>
          </a:p>
          <a:p>
            <a:pPr marL="0" lvl="0" indent="0" algn="l" rtl="0">
              <a:lnSpc>
                <a:spcPct val="100000"/>
              </a:lnSpc>
              <a:spcBef>
                <a:spcPts val="0"/>
              </a:spcBef>
              <a:spcAft>
                <a:spcPts val="0"/>
              </a:spcAft>
              <a:buSzPts val="1400"/>
              <a:buNone/>
            </a:pPr>
            <a:r>
              <a:rPr lang="en-US" b="0" i="0" u="none" strike="noStrike">
                <a:solidFill>
                  <a:srgbClr val="303030"/>
                </a:solidFill>
                <a:latin typeface="Calibri"/>
                <a:ea typeface="Calibri"/>
                <a:cs typeface="Calibri"/>
                <a:sym typeface="Calibri"/>
              </a:rPr>
              <a:t>“When students can predict the events throughout their school day, they are more likely to be engaged and less likely to display problem behavior. One way to increase predictability in a classroom is to establish routines, particularly early in the school year”</a:t>
            </a:r>
            <a:endParaRPr b="0"/>
          </a:p>
          <a:p>
            <a:pPr marL="0" lvl="0" indent="0" algn="l" rtl="0">
              <a:lnSpc>
                <a:spcPct val="100000"/>
              </a:lnSpc>
              <a:spcBef>
                <a:spcPts val="0"/>
              </a:spcBef>
              <a:spcAft>
                <a:spcPts val="0"/>
              </a:spcAft>
              <a:buSzPts val="1400"/>
              <a:buNone/>
            </a:pPr>
            <a:r>
              <a:rPr lang="en-US" b="0" i="0" u="none" strike="noStrike">
                <a:solidFill>
                  <a:srgbClr val="303030"/>
                </a:solidFill>
                <a:latin typeface="Calibri"/>
                <a:ea typeface="Calibri"/>
                <a:cs typeface="Calibri"/>
                <a:sym typeface="Calibri"/>
              </a:rPr>
              <a:t>~ Kern &amp; Clemens, 2007</a:t>
            </a:r>
            <a:endParaRPr b="0"/>
          </a:p>
          <a:p>
            <a:pPr marL="0" lvl="0" indent="0" algn="l" rtl="0">
              <a:lnSpc>
                <a:spcPct val="100000"/>
              </a:lnSpc>
              <a:spcBef>
                <a:spcPts val="1500"/>
              </a:spcBef>
              <a:spcAft>
                <a:spcPts val="0"/>
              </a:spcAft>
              <a:buSzPts val="1400"/>
              <a:buNone/>
            </a:pPr>
            <a:br>
              <a:rPr lang="en-US"/>
            </a:br>
            <a:endParaRPr/>
          </a:p>
        </p:txBody>
      </p:sp>
      <p:sp>
        <p:nvSpPr>
          <p:cNvPr id="182" name="Google Shape;18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1">
                <a:latin typeface="Calibri"/>
                <a:ea typeface="Calibri"/>
                <a:cs typeface="Calibri"/>
                <a:sym typeface="Calibri"/>
              </a:rPr>
              <a:t>Trainer Notes:</a:t>
            </a:r>
            <a:endParaRPr/>
          </a:p>
          <a:p>
            <a:pPr marL="457200" marR="0" lvl="0" indent="-228600" algn="l" rtl="0">
              <a:lnSpc>
                <a:spcPct val="100000"/>
              </a:lnSpc>
              <a:spcBef>
                <a:spcPts val="0"/>
              </a:spcBef>
              <a:spcAft>
                <a:spcPts val="0"/>
              </a:spcAft>
              <a:buClr>
                <a:srgbClr val="000000"/>
              </a:buClr>
              <a:buSzPts val="1400"/>
              <a:buFont typeface="Arial"/>
              <a:buNone/>
            </a:pPr>
            <a:r>
              <a:rPr lang="en-US" sz="1200" b="1">
                <a:latin typeface="Calibri"/>
                <a:ea typeface="Calibri"/>
                <a:cs typeface="Calibri"/>
                <a:sym typeface="Calibri"/>
              </a:rPr>
              <a:t>To know/To say: </a:t>
            </a:r>
            <a:r>
              <a:rPr lang="en-US" sz="1200">
                <a:latin typeface="Calibri"/>
                <a:ea typeface="Calibri"/>
                <a:cs typeface="Calibri"/>
                <a:sym typeface="Calibri"/>
              </a:rPr>
              <a:t>These are the Missouri Teacher Standards that will be addressed in this lesson. If you want more information regarding these standards visit DESE.MO.GOV </a:t>
            </a:r>
            <a:endParaRPr sz="1200"/>
          </a:p>
        </p:txBody>
      </p:sp>
      <p:sp>
        <p:nvSpPr>
          <p:cNvPr id="190" name="Google Shape;19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04800" algn="l" rtl="0">
              <a:lnSpc>
                <a:spcPct val="100000"/>
              </a:lnSpc>
              <a:spcBef>
                <a:spcPts val="0"/>
              </a:spcBef>
              <a:spcAft>
                <a:spcPts val="0"/>
              </a:spcAft>
              <a:buClr>
                <a:srgbClr val="303030"/>
              </a:buClr>
              <a:buSzPts val="1200"/>
              <a:buFont typeface="Calibri"/>
              <a:buChar char="●"/>
            </a:pPr>
            <a:r>
              <a:rPr lang="en-US" sz="1400" dirty="0"/>
              <a:t>How do you provide positive specific feedback to students when they demonstrate expected academic, athletic, artistic or other behaviors?</a:t>
            </a:r>
            <a:endParaRPr sz="1400" dirty="0"/>
          </a:p>
          <a:p>
            <a:pPr marL="457200" lvl="0" indent="-304800" algn="l" rtl="0">
              <a:lnSpc>
                <a:spcPct val="100000"/>
              </a:lnSpc>
              <a:spcBef>
                <a:spcPts val="0"/>
              </a:spcBef>
              <a:spcAft>
                <a:spcPts val="0"/>
              </a:spcAft>
              <a:buClr>
                <a:schemeClr val="dk1"/>
              </a:buClr>
              <a:buSzPts val="1200"/>
              <a:buFont typeface="Noto Sans Symbols"/>
              <a:buChar char="●"/>
            </a:pPr>
            <a:r>
              <a:rPr lang="en-US" sz="1400" dirty="0"/>
              <a:t>How do you provide non-contingent and contingent feedback to your students? </a:t>
            </a:r>
            <a:endParaRPr sz="1400" dirty="0"/>
          </a:p>
          <a:p>
            <a:pPr marL="457200" lvl="0" indent="-228600" algn="l" rtl="0">
              <a:lnSpc>
                <a:spcPct val="100000"/>
              </a:lnSpc>
              <a:spcBef>
                <a:spcPts val="0"/>
              </a:spcBef>
              <a:spcAft>
                <a:spcPts val="0"/>
              </a:spcAft>
              <a:buSzPts val="1400"/>
              <a:buFont typeface="Arial"/>
              <a:buChar char="•"/>
            </a:pPr>
            <a:r>
              <a:rPr lang="en-US" sz="1400" dirty="0"/>
              <a:t>How do you ensure that you provide behavioral positive specific feedback to all students in an equitable manner? </a:t>
            </a:r>
            <a:endParaRPr sz="1400" dirty="0"/>
          </a:p>
          <a:p>
            <a:pPr marL="914400" lvl="1" indent="-304800" algn="l" rtl="0">
              <a:lnSpc>
                <a:spcPct val="100000"/>
              </a:lnSpc>
              <a:spcBef>
                <a:spcPts val="0"/>
              </a:spcBef>
              <a:spcAft>
                <a:spcPts val="0"/>
              </a:spcAft>
              <a:buClr>
                <a:schemeClr val="dk1"/>
              </a:buClr>
              <a:buSzPts val="1200"/>
              <a:buFont typeface="Noto Sans Symbols"/>
              <a:buChar char="●"/>
            </a:pPr>
            <a:r>
              <a:rPr lang="en-US" sz="1400" dirty="0"/>
              <a:t>What is your ratio of positive to corrective feedback for expected academic behaviors? (How do you know?)</a:t>
            </a:r>
            <a:endParaRPr sz="1400" dirty="0"/>
          </a:p>
          <a:p>
            <a:pPr marL="914400" lvl="1" indent="-304800" algn="l" rtl="0">
              <a:lnSpc>
                <a:spcPct val="100000"/>
              </a:lnSpc>
              <a:spcBef>
                <a:spcPts val="0"/>
              </a:spcBef>
              <a:spcAft>
                <a:spcPts val="0"/>
              </a:spcAft>
              <a:buClr>
                <a:schemeClr val="dk1"/>
              </a:buClr>
              <a:buSzPts val="1200"/>
              <a:buFont typeface="Noto Sans Symbols"/>
              <a:buChar char="●"/>
            </a:pPr>
            <a:r>
              <a:rPr lang="en-US" sz="1400" dirty="0"/>
              <a:t>What is your ratio of positive to corrective feedback for expected social behaviors? (How do you know?)</a:t>
            </a:r>
            <a:endParaRPr sz="1400" dirty="0"/>
          </a:p>
          <a:p>
            <a:pPr marL="914400" lvl="1" indent="-304800" algn="l" rtl="0">
              <a:lnSpc>
                <a:spcPct val="100000"/>
              </a:lnSpc>
              <a:spcBef>
                <a:spcPts val="0"/>
              </a:spcBef>
              <a:spcAft>
                <a:spcPts val="0"/>
              </a:spcAft>
              <a:buClr>
                <a:schemeClr val="dk1"/>
              </a:buClr>
              <a:buSzPts val="1200"/>
              <a:buFont typeface="Noto Sans Symbols"/>
              <a:buChar char="●"/>
            </a:pPr>
            <a:r>
              <a:rPr lang="en-US" sz="1400" dirty="0"/>
              <a:t>How do you self-monitor your use of the evidence-based practice of positive specific feedback? </a:t>
            </a:r>
            <a:endParaRPr sz="1400" dirty="0"/>
          </a:p>
          <a:p>
            <a:pPr marL="457200" marR="0" lvl="0" indent="-228600" algn="l" rtl="0">
              <a:lnSpc>
                <a:spcPct val="100000"/>
              </a:lnSpc>
              <a:spcBef>
                <a:spcPts val="0"/>
              </a:spcBef>
              <a:spcAft>
                <a:spcPts val="0"/>
              </a:spcAft>
              <a:buClr>
                <a:srgbClr val="000000"/>
              </a:buClr>
              <a:buSzPts val="1400"/>
              <a:buFont typeface="Arial"/>
              <a:buNone/>
            </a:pPr>
            <a:endParaRPr sz="1600" dirty="0"/>
          </a:p>
        </p:txBody>
      </p:sp>
      <p:sp>
        <p:nvSpPr>
          <p:cNvPr id="197" name="Google Shape;197;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52"/>
          <p:cNvSpPr txBox="1">
            <a:spLocks noGrp="1"/>
          </p:cNvSpPr>
          <p:nvPr>
            <p:ph type="ctrTitle"/>
          </p:nvPr>
        </p:nvSpPr>
        <p:spPr>
          <a:xfrm>
            <a:off x="685800" y="461424"/>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52"/>
          <p:cNvSpPr txBox="1">
            <a:spLocks noGrp="1"/>
          </p:cNvSpPr>
          <p:nvPr>
            <p:ph type="subTitle" idx="1"/>
          </p:nvPr>
        </p:nvSpPr>
        <p:spPr>
          <a:xfrm>
            <a:off x="1371600" y="2004134"/>
            <a:ext cx="6400800" cy="650289"/>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SzPts val="3200"/>
              <a:buNone/>
              <a:defRPr>
                <a:solidFill>
                  <a:srgbClr val="FF0000"/>
                </a:solidFill>
              </a:defRPr>
            </a:lvl1pPr>
            <a:lvl2pPr lvl="1" algn="ctr">
              <a:lnSpc>
                <a:spcPct val="100000"/>
              </a:lnSpc>
              <a:spcBef>
                <a:spcPts val="560"/>
              </a:spcBef>
              <a:spcAft>
                <a:spcPts val="0"/>
              </a:spcAft>
              <a:buSzPts val="2800"/>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5" name="Google Shape;15;p52" descr="MO_SWPBS_Logo-2011.jpg"/>
          <p:cNvPicPr preferRelativeResize="0"/>
          <p:nvPr/>
        </p:nvPicPr>
        <p:blipFill rotWithShape="1">
          <a:blip r:embed="rId2">
            <a:alphaModFix/>
          </a:blip>
          <a:srcRect/>
          <a:stretch/>
        </p:blipFill>
        <p:spPr>
          <a:xfrm>
            <a:off x="3190875" y="2752725"/>
            <a:ext cx="2689225" cy="2324100"/>
          </a:xfrm>
          <a:prstGeom prst="rect">
            <a:avLst/>
          </a:prstGeom>
          <a:noFill/>
          <a:ln>
            <a:noFill/>
          </a:ln>
        </p:spPr>
      </p:pic>
      <p:pic>
        <p:nvPicPr>
          <p:cNvPr id="16" name="Google Shape;16;p52"/>
          <p:cNvPicPr preferRelativeResize="0"/>
          <p:nvPr/>
        </p:nvPicPr>
        <p:blipFill rotWithShape="1">
          <a:blip r:embed="rId3">
            <a:alphaModFix/>
          </a:blip>
          <a:srcRect/>
          <a:stretch/>
        </p:blipFill>
        <p:spPr>
          <a:xfrm>
            <a:off x="331788" y="5618163"/>
            <a:ext cx="520700" cy="577850"/>
          </a:xfrm>
          <a:prstGeom prst="rect">
            <a:avLst/>
          </a:prstGeom>
          <a:noFill/>
          <a:ln>
            <a:noFill/>
          </a:ln>
        </p:spPr>
      </p:pic>
      <p:sp>
        <p:nvSpPr>
          <p:cNvPr id="17" name="Google Shape;17;p52"/>
          <p:cNvSpPr txBox="1"/>
          <p:nvPr/>
        </p:nvSpPr>
        <p:spPr>
          <a:xfrm>
            <a:off x="950913" y="5519321"/>
            <a:ext cx="1871662" cy="9540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MU Center for SW-PBS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College of Education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University of Missouri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pic>
        <p:nvPicPr>
          <p:cNvPr id="18" name="Google Shape;18;p52" descr="M:\BD\SUGAI\PBIS LOGO-LARGE.TIF"/>
          <p:cNvPicPr preferRelativeResize="0"/>
          <p:nvPr/>
        </p:nvPicPr>
        <p:blipFill rotWithShape="1">
          <a:blip r:embed="rId4">
            <a:alphaModFix/>
          </a:blip>
          <a:srcRect/>
          <a:stretch/>
        </p:blipFill>
        <p:spPr>
          <a:xfrm>
            <a:off x="7458075" y="5448300"/>
            <a:ext cx="1077913" cy="784225"/>
          </a:xfrm>
          <a:prstGeom prst="rect">
            <a:avLst/>
          </a:prstGeom>
          <a:noFill/>
          <a:ln>
            <a:noFill/>
          </a:ln>
        </p:spPr>
      </p:pic>
      <p:pic>
        <p:nvPicPr>
          <p:cNvPr id="19" name="Google Shape;19;p52" descr="C:\Users\joann\Pictures\iPod Photo Cache\DESE-color.jpg"/>
          <p:cNvPicPr preferRelativeResize="0"/>
          <p:nvPr/>
        </p:nvPicPr>
        <p:blipFill rotWithShape="1">
          <a:blip r:embed="rId5">
            <a:alphaModFix/>
          </a:blip>
          <a:srcRect/>
          <a:stretch/>
        </p:blipFill>
        <p:spPr>
          <a:xfrm>
            <a:off x="3470275" y="5618163"/>
            <a:ext cx="2697163" cy="9715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1"/>
        <p:cNvGrpSpPr/>
        <p:nvPr/>
      </p:nvGrpSpPr>
      <p:grpSpPr>
        <a:xfrm>
          <a:off x="0" y="0"/>
          <a:ext cx="0" cy="0"/>
          <a:chOff x="0" y="0"/>
          <a:chExt cx="0" cy="0"/>
        </a:xfrm>
      </p:grpSpPr>
      <p:sp>
        <p:nvSpPr>
          <p:cNvPr id="82" name="Google Shape;82;p60"/>
          <p:cNvSpPr txBox="1">
            <a:spLocks noGrp="1"/>
          </p:cNvSpPr>
          <p:nvPr>
            <p:ph type="title"/>
          </p:nvPr>
        </p:nvSpPr>
        <p:spPr>
          <a:xfrm>
            <a:off x="784457" y="2453812"/>
            <a:ext cx="7772400" cy="1362075"/>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Clr>
                <a:srgbClr val="009E47"/>
              </a:buClr>
              <a:buSzPts val="4000"/>
              <a:buFont typeface="Calibri"/>
              <a:buNone/>
              <a:defRPr sz="4000" b="0" cap="none">
                <a:solidFill>
                  <a:srgbClr val="009E4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3" name="Google Shape;83;p60"/>
          <p:cNvGrpSpPr/>
          <p:nvPr/>
        </p:nvGrpSpPr>
        <p:grpSpPr>
          <a:xfrm>
            <a:off x="12700" y="6288897"/>
            <a:ext cx="9144378" cy="581802"/>
            <a:chOff x="12700" y="6288897"/>
            <a:chExt cx="9144378" cy="581802"/>
          </a:xfrm>
        </p:grpSpPr>
        <p:sp>
          <p:nvSpPr>
            <p:cNvPr id="84" name="Google Shape;84;p60"/>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5" name="Google Shape;85;p60"/>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6" name="Google Shape;86;p60"/>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pic>
        <p:nvPicPr>
          <p:cNvPr id="87" name="Google Shape;87;p60" descr="SWPBSLogo-2011-highres-transbg-web.png"/>
          <p:cNvPicPr preferRelativeResize="0"/>
          <p:nvPr/>
        </p:nvPicPr>
        <p:blipFill rotWithShape="1">
          <a:blip r:embed="rId2">
            <a:alphaModFix/>
          </a:blip>
          <a:srcRect/>
          <a:stretch/>
        </p:blipFill>
        <p:spPr>
          <a:xfrm>
            <a:off x="160847" y="5470010"/>
            <a:ext cx="1606469" cy="138799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8"/>
        <p:cNvGrpSpPr/>
        <p:nvPr/>
      </p:nvGrpSpPr>
      <p:grpSpPr>
        <a:xfrm>
          <a:off x="0" y="0"/>
          <a:ext cx="0" cy="0"/>
          <a:chOff x="0" y="0"/>
          <a:chExt cx="0" cy="0"/>
        </a:xfrm>
      </p:grpSpPr>
      <p:sp>
        <p:nvSpPr>
          <p:cNvPr id="89" name="Google Shape;89;p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6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FF0000"/>
              </a:buClr>
              <a:buSzPts val="2800"/>
              <a:buFont typeface="Arial"/>
              <a:buChar char="•"/>
              <a:defRPr sz="2800"/>
            </a:lvl1pPr>
            <a:lvl2pPr marL="914400" lvl="1" indent="-381000" algn="l">
              <a:lnSpc>
                <a:spcPct val="100000"/>
              </a:lnSpc>
              <a:spcBef>
                <a:spcPts val="480"/>
              </a:spcBef>
              <a:spcAft>
                <a:spcPts val="0"/>
              </a:spcAft>
              <a:buClr>
                <a:srgbClr val="FF0000"/>
              </a:buClr>
              <a:buSzPts val="2400"/>
              <a:buFont typeface="Arial"/>
              <a:buChar char="•"/>
              <a:defRPr sz="2400"/>
            </a:lvl2pPr>
            <a:lvl3pPr marL="1371600" lvl="2" indent="-355600" algn="l">
              <a:lnSpc>
                <a:spcPct val="100000"/>
              </a:lnSpc>
              <a:spcBef>
                <a:spcPts val="400"/>
              </a:spcBef>
              <a:spcAft>
                <a:spcPts val="0"/>
              </a:spcAft>
              <a:buClr>
                <a:srgbClr val="FF0000"/>
              </a:buClr>
              <a:buSzPts val="2000"/>
              <a:buFont typeface="Arial"/>
              <a:buChar char="•"/>
              <a:defRPr sz="2000"/>
            </a:lvl3pPr>
            <a:lvl4pPr marL="1828800" lvl="3" indent="-342900" algn="l">
              <a:lnSpc>
                <a:spcPct val="100000"/>
              </a:lnSpc>
              <a:spcBef>
                <a:spcPts val="360"/>
              </a:spcBef>
              <a:spcAft>
                <a:spcPts val="0"/>
              </a:spcAft>
              <a:buClr>
                <a:srgbClr val="FF0000"/>
              </a:buClr>
              <a:buSzPts val="1800"/>
              <a:buFont typeface="Arial"/>
              <a:buChar char="•"/>
              <a:defRPr sz="1800"/>
            </a:lvl4pPr>
            <a:lvl5pPr marL="2286000" lvl="4" indent="-342900" algn="l">
              <a:lnSpc>
                <a:spcPct val="100000"/>
              </a:lnSpc>
              <a:spcBef>
                <a:spcPts val="360"/>
              </a:spcBef>
              <a:spcAft>
                <a:spcPts val="0"/>
              </a:spcAft>
              <a:buClr>
                <a:srgbClr val="FF0000"/>
              </a:buClr>
              <a:buSzPts val="1800"/>
              <a:buFont typeface="Arial"/>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91" name="Google Shape;91;p6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FF0000"/>
              </a:buClr>
              <a:buSzPts val="2800"/>
              <a:buFont typeface="Arial"/>
              <a:buChar char="•"/>
              <a:defRPr sz="2800"/>
            </a:lvl1pPr>
            <a:lvl2pPr marL="914400" lvl="1" indent="-381000" algn="l">
              <a:lnSpc>
                <a:spcPct val="100000"/>
              </a:lnSpc>
              <a:spcBef>
                <a:spcPts val="480"/>
              </a:spcBef>
              <a:spcAft>
                <a:spcPts val="0"/>
              </a:spcAft>
              <a:buClr>
                <a:srgbClr val="FF0000"/>
              </a:buClr>
              <a:buSzPts val="2400"/>
              <a:buFont typeface="Arial"/>
              <a:buChar char="•"/>
              <a:defRPr sz="2400"/>
            </a:lvl2pPr>
            <a:lvl3pPr marL="1371600" lvl="2" indent="-355600" algn="l">
              <a:lnSpc>
                <a:spcPct val="100000"/>
              </a:lnSpc>
              <a:spcBef>
                <a:spcPts val="400"/>
              </a:spcBef>
              <a:spcAft>
                <a:spcPts val="0"/>
              </a:spcAft>
              <a:buClr>
                <a:srgbClr val="FF0000"/>
              </a:buClr>
              <a:buSzPts val="2000"/>
              <a:buFont typeface="Arial"/>
              <a:buChar char="•"/>
              <a:defRPr sz="2000"/>
            </a:lvl3pPr>
            <a:lvl4pPr marL="1828800" lvl="3" indent="-342900" algn="l">
              <a:lnSpc>
                <a:spcPct val="100000"/>
              </a:lnSpc>
              <a:spcBef>
                <a:spcPts val="360"/>
              </a:spcBef>
              <a:spcAft>
                <a:spcPts val="0"/>
              </a:spcAft>
              <a:buClr>
                <a:srgbClr val="FF0000"/>
              </a:buClr>
              <a:buSzPts val="1800"/>
              <a:buFont typeface="Arial"/>
              <a:buChar char="•"/>
              <a:defRPr sz="1800"/>
            </a:lvl4pPr>
            <a:lvl5pPr marL="2286000" lvl="4" indent="-342900" algn="l">
              <a:lnSpc>
                <a:spcPct val="100000"/>
              </a:lnSpc>
              <a:spcBef>
                <a:spcPts val="360"/>
              </a:spcBef>
              <a:spcAft>
                <a:spcPts val="0"/>
              </a:spcAft>
              <a:buClr>
                <a:srgbClr val="FF0000"/>
              </a:buClr>
              <a:buSzPts val="1800"/>
              <a:buFont typeface="Arial"/>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grpSp>
        <p:nvGrpSpPr>
          <p:cNvPr id="92" name="Google Shape;92;p61"/>
          <p:cNvGrpSpPr/>
          <p:nvPr/>
        </p:nvGrpSpPr>
        <p:grpSpPr>
          <a:xfrm>
            <a:off x="12700" y="6211407"/>
            <a:ext cx="9144378" cy="659292"/>
            <a:chOff x="12700" y="6211407"/>
            <a:chExt cx="9144378" cy="659292"/>
          </a:xfrm>
        </p:grpSpPr>
        <p:sp>
          <p:nvSpPr>
            <p:cNvPr id="93" name="Google Shape;93;p61"/>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4" name="Google Shape;94;p61"/>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5" name="Google Shape;95;p61"/>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6" name="Google Shape;96;p61"/>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7"/>
        <p:cNvGrpSpPr/>
        <p:nvPr/>
      </p:nvGrpSpPr>
      <p:grpSpPr>
        <a:xfrm>
          <a:off x="0" y="0"/>
          <a:ext cx="0" cy="0"/>
          <a:chOff x="0" y="0"/>
          <a:chExt cx="0" cy="0"/>
        </a:xfrm>
      </p:grpSpPr>
      <p:sp>
        <p:nvSpPr>
          <p:cNvPr id="98" name="Google Shape;98;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6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SzPts val="2400"/>
              <a:buNone/>
              <a:defRPr sz="2400" b="1"/>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00" name="Google Shape;100;p6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01" name="Google Shape;101;p6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SzPts val="2400"/>
              <a:buNone/>
              <a:defRPr sz="2400" b="1"/>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02" name="Google Shape;102;p6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grpSp>
        <p:nvGrpSpPr>
          <p:cNvPr id="103" name="Google Shape;103;p62"/>
          <p:cNvGrpSpPr/>
          <p:nvPr/>
        </p:nvGrpSpPr>
        <p:grpSpPr>
          <a:xfrm>
            <a:off x="12700" y="6211407"/>
            <a:ext cx="9144378" cy="659292"/>
            <a:chOff x="12700" y="6211407"/>
            <a:chExt cx="9144378" cy="659292"/>
          </a:xfrm>
        </p:grpSpPr>
        <p:sp>
          <p:nvSpPr>
            <p:cNvPr id="104" name="Google Shape;104;p62"/>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 name="Google Shape;105;p62"/>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6" name="Google Shape;106;p62"/>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7" name="Google Shape;107;p62"/>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08"/>
        <p:cNvGrpSpPr/>
        <p:nvPr/>
      </p:nvGrpSpPr>
      <p:grpSpPr>
        <a:xfrm>
          <a:off x="0" y="0"/>
          <a:ext cx="0" cy="0"/>
          <a:chOff x="0" y="0"/>
          <a:chExt cx="0" cy="0"/>
        </a:xfrm>
      </p:grpSpPr>
      <p:sp>
        <p:nvSpPr>
          <p:cNvPr id="109" name="Google Shape;109;p63"/>
          <p:cNvSpPr txBox="1">
            <a:spLocks noGrp="1"/>
          </p:cNvSpPr>
          <p:nvPr>
            <p:ph type="title"/>
          </p:nvPr>
        </p:nvSpPr>
        <p:spPr>
          <a:xfrm>
            <a:off x="1982788" y="536575"/>
            <a:ext cx="6710362" cy="93821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0" name="Google Shape;110;p63" descr="Macintosh HD:Users:wellspl:Desktop:6-Free-Teamwork-Clipart-Illustration-Showing-Diversity.jpg"/>
          <p:cNvPicPr preferRelativeResize="0"/>
          <p:nvPr/>
        </p:nvPicPr>
        <p:blipFill rotWithShape="1">
          <a:blip r:embed="rId2">
            <a:alphaModFix/>
          </a:blip>
          <a:srcRect r="25555"/>
          <a:stretch/>
        </p:blipFill>
        <p:spPr>
          <a:xfrm>
            <a:off x="552450" y="587375"/>
            <a:ext cx="1371600" cy="771525"/>
          </a:xfrm>
          <a:prstGeom prst="rect">
            <a:avLst/>
          </a:prstGeom>
          <a:noFill/>
          <a:ln>
            <a:noFill/>
          </a:ln>
        </p:spPr>
      </p:pic>
      <p:sp>
        <p:nvSpPr>
          <p:cNvPr id="111" name="Google Shape;111;p6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40"/>
              </a:spcBef>
              <a:spcAft>
                <a:spcPts val="0"/>
              </a:spcAft>
              <a:buClr>
                <a:srgbClr val="FF0000"/>
              </a:buClr>
              <a:buSzPts val="3200"/>
              <a:buFont typeface="Arial"/>
              <a:buNone/>
              <a:defRPr>
                <a:solidFill>
                  <a:srgbClr val="009E47"/>
                </a:solidFill>
              </a:defRPr>
            </a:lvl1pPr>
            <a:lvl2pPr marL="914400" lvl="1" indent="-406400" algn="l">
              <a:lnSpc>
                <a:spcPct val="100000"/>
              </a:lnSpc>
              <a:spcBef>
                <a:spcPts val="560"/>
              </a:spcBef>
              <a:spcAft>
                <a:spcPts val="0"/>
              </a:spcAft>
              <a:buClr>
                <a:srgbClr val="FF0000"/>
              </a:buClr>
              <a:buSzPts val="2800"/>
              <a:buFont typeface="Arial"/>
              <a:buChar char="•"/>
              <a:defRPr i="1"/>
            </a:lvl2pPr>
            <a:lvl3pPr marL="1371600" lvl="2" indent="-381000" algn="l">
              <a:lnSpc>
                <a:spcPct val="100000"/>
              </a:lnSpc>
              <a:spcBef>
                <a:spcPts val="480"/>
              </a:spcBef>
              <a:spcAft>
                <a:spcPts val="0"/>
              </a:spcAft>
              <a:buClr>
                <a:srgbClr val="FF0000"/>
              </a:buClr>
              <a:buSzPts val="2400"/>
              <a:buFont typeface="Arial"/>
              <a:buChar char="•"/>
              <a:defRPr i="1"/>
            </a:lvl3pPr>
            <a:lvl4pPr marL="1828800" lvl="3" indent="-355600" algn="l">
              <a:lnSpc>
                <a:spcPct val="100000"/>
              </a:lnSpc>
              <a:spcBef>
                <a:spcPts val="400"/>
              </a:spcBef>
              <a:spcAft>
                <a:spcPts val="0"/>
              </a:spcAft>
              <a:buClr>
                <a:srgbClr val="FF0000"/>
              </a:buClr>
              <a:buSzPts val="2000"/>
              <a:buFont typeface="Arial"/>
              <a:buChar char="•"/>
              <a:defRPr i="1"/>
            </a:lvl4pPr>
            <a:lvl5pPr marL="2286000" lvl="4" indent="-355600" algn="l">
              <a:lnSpc>
                <a:spcPct val="100000"/>
              </a:lnSpc>
              <a:spcBef>
                <a:spcPts val="400"/>
              </a:spcBef>
              <a:spcAft>
                <a:spcPts val="0"/>
              </a:spcAft>
              <a:buClr>
                <a:srgbClr val="FF0000"/>
              </a:buClr>
              <a:buSzPts val="2000"/>
              <a:buFont typeface="Arial"/>
              <a:buChar char="•"/>
              <a:defRPr i="1"/>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112" name="Google Shape;112;p63"/>
          <p:cNvGrpSpPr/>
          <p:nvPr/>
        </p:nvGrpSpPr>
        <p:grpSpPr>
          <a:xfrm>
            <a:off x="12700" y="6211407"/>
            <a:ext cx="9144378" cy="659292"/>
            <a:chOff x="12700" y="6211407"/>
            <a:chExt cx="9144378" cy="659292"/>
          </a:xfrm>
        </p:grpSpPr>
        <p:sp>
          <p:nvSpPr>
            <p:cNvPr id="113" name="Google Shape;113;p63"/>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4" name="Google Shape;114;p63"/>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5" name="Google Shape;115;p63"/>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6" name="Google Shape;116;p63"/>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17"/>
        <p:cNvGrpSpPr/>
        <p:nvPr/>
      </p:nvGrpSpPr>
      <p:grpSpPr>
        <a:xfrm>
          <a:off x="0" y="0"/>
          <a:ext cx="0" cy="0"/>
          <a:chOff x="0" y="0"/>
          <a:chExt cx="0" cy="0"/>
        </a:xfrm>
      </p:grpSpPr>
      <p:sp>
        <p:nvSpPr>
          <p:cNvPr id="118" name="Google Shape;118;p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19" name="Google Shape;119;p65"/>
          <p:cNvGrpSpPr/>
          <p:nvPr/>
        </p:nvGrpSpPr>
        <p:grpSpPr>
          <a:xfrm>
            <a:off x="12700" y="6211888"/>
            <a:ext cx="9144000" cy="658812"/>
            <a:chOff x="12700" y="6211407"/>
            <a:chExt cx="9144378" cy="659292"/>
          </a:xfrm>
        </p:grpSpPr>
        <p:sp>
          <p:nvSpPr>
            <p:cNvPr id="120" name="Google Shape;120;p65"/>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1" name="Google Shape;121;p65"/>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2" name="Google Shape;122;p65"/>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3" name="Google Shape;123;p65"/>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MO SW-PBS</a:t>
              </a:r>
              <a:endParaRPr sz="1400" b="0" i="0" u="none" strike="noStrike" cap="none">
                <a:solidFill>
                  <a:srgbClr val="000000"/>
                </a:solidFill>
                <a:latin typeface="Arial"/>
                <a:ea typeface="Arial"/>
                <a:cs typeface="Arial"/>
                <a:sym typeface="Arial"/>
              </a:endParaRPr>
            </a:p>
          </p:txBody>
        </p:sp>
      </p:grpSp>
      <p:sp>
        <p:nvSpPr>
          <p:cNvPr id="124" name="Google Shape;124;p65"/>
          <p:cNvSpPr/>
          <p:nvPr/>
        </p:nvSpPr>
        <p:spPr>
          <a:xfrm>
            <a:off x="3492500" y="4505325"/>
            <a:ext cx="2032000" cy="1198563"/>
          </a:xfrm>
          <a:custGeom>
            <a:avLst/>
            <a:gdLst/>
            <a:ahLst/>
            <a:cxnLst/>
            <a:rect l="l" t="t" r="r" b="b"/>
            <a:pathLst>
              <a:path w="120000" h="120000" extrusionOk="0">
                <a:moveTo>
                  <a:pt x="0" y="0"/>
                </a:moveTo>
                <a:lnTo>
                  <a:pt x="120000" y="0"/>
                </a:lnTo>
                <a:lnTo>
                  <a:pt x="120000" y="120000"/>
                </a:lnTo>
                <a:lnTo>
                  <a:pt x="0" y="120000"/>
                </a:lnTo>
                <a:close/>
                <a:moveTo>
                  <a:pt x="33457" y="37000"/>
                </a:moveTo>
                <a:lnTo>
                  <a:pt x="33457" y="54813"/>
                </a:lnTo>
                <a:lnTo>
                  <a:pt x="37033" y="54813"/>
                </a:lnTo>
                <a:lnTo>
                  <a:pt x="38139" y="52779"/>
                </a:lnTo>
                <a:lnTo>
                  <a:pt x="39171" y="52779"/>
                </a:lnTo>
                <a:lnTo>
                  <a:pt x="39171" y="79967"/>
                </a:lnTo>
                <a:lnTo>
                  <a:pt x="75262" y="79967"/>
                </a:lnTo>
                <a:lnTo>
                  <a:pt x="75262" y="70592"/>
                </a:lnTo>
                <a:lnTo>
                  <a:pt x="80976" y="70592"/>
                </a:lnTo>
                <a:lnTo>
                  <a:pt x="84073" y="75750"/>
                </a:lnTo>
                <a:lnTo>
                  <a:pt x="86543" y="75750"/>
                </a:lnTo>
                <a:lnTo>
                  <a:pt x="86543" y="42625"/>
                </a:lnTo>
                <a:lnTo>
                  <a:pt x="84073" y="42625"/>
                </a:lnTo>
                <a:lnTo>
                  <a:pt x="81935" y="46217"/>
                </a:lnTo>
                <a:lnTo>
                  <a:pt x="75262" y="46217"/>
                </a:lnTo>
                <a:lnTo>
                  <a:pt x="75262" y="42625"/>
                </a:lnTo>
                <a:lnTo>
                  <a:pt x="73161" y="38875"/>
                </a:lnTo>
                <a:lnTo>
                  <a:pt x="38139" y="38875"/>
                </a:lnTo>
                <a:lnTo>
                  <a:pt x="37033" y="37000"/>
                </a:lnTo>
                <a:close/>
              </a:path>
              <a:path w="120000" h="120000" fill="darken" extrusionOk="0">
                <a:moveTo>
                  <a:pt x="33457" y="37000"/>
                </a:moveTo>
                <a:lnTo>
                  <a:pt x="33457" y="54813"/>
                </a:lnTo>
                <a:lnTo>
                  <a:pt x="37033" y="54813"/>
                </a:lnTo>
                <a:lnTo>
                  <a:pt x="38139" y="52779"/>
                </a:lnTo>
                <a:lnTo>
                  <a:pt x="39171" y="52779"/>
                </a:lnTo>
                <a:lnTo>
                  <a:pt x="39171" y="79967"/>
                </a:lnTo>
                <a:lnTo>
                  <a:pt x="75262" y="79967"/>
                </a:lnTo>
                <a:lnTo>
                  <a:pt x="75262" y="70592"/>
                </a:lnTo>
                <a:lnTo>
                  <a:pt x="80976" y="70592"/>
                </a:lnTo>
                <a:lnTo>
                  <a:pt x="84073" y="75750"/>
                </a:lnTo>
                <a:lnTo>
                  <a:pt x="86543" y="75750"/>
                </a:lnTo>
                <a:lnTo>
                  <a:pt x="86543" y="42625"/>
                </a:lnTo>
                <a:lnTo>
                  <a:pt x="84073" y="42625"/>
                </a:lnTo>
                <a:lnTo>
                  <a:pt x="81935" y="46217"/>
                </a:lnTo>
                <a:lnTo>
                  <a:pt x="75262" y="46217"/>
                </a:lnTo>
                <a:lnTo>
                  <a:pt x="75262" y="42625"/>
                </a:lnTo>
                <a:lnTo>
                  <a:pt x="73161" y="38875"/>
                </a:lnTo>
                <a:lnTo>
                  <a:pt x="38139" y="38875"/>
                </a:lnTo>
                <a:lnTo>
                  <a:pt x="37033" y="37000"/>
                </a:lnTo>
                <a:close/>
              </a:path>
              <a:path w="120000" h="120000" fill="none" extrusionOk="0">
                <a:moveTo>
                  <a:pt x="33457" y="37000"/>
                </a:moveTo>
                <a:lnTo>
                  <a:pt x="37033" y="37000"/>
                </a:lnTo>
                <a:lnTo>
                  <a:pt x="38139" y="38875"/>
                </a:lnTo>
                <a:lnTo>
                  <a:pt x="73161" y="38875"/>
                </a:lnTo>
                <a:lnTo>
                  <a:pt x="75262" y="42625"/>
                </a:lnTo>
                <a:lnTo>
                  <a:pt x="75262" y="46217"/>
                </a:lnTo>
                <a:lnTo>
                  <a:pt x="81935" y="46217"/>
                </a:lnTo>
                <a:lnTo>
                  <a:pt x="84073" y="42625"/>
                </a:lnTo>
                <a:lnTo>
                  <a:pt x="86543" y="42625"/>
                </a:lnTo>
                <a:lnTo>
                  <a:pt x="86543" y="75750"/>
                </a:lnTo>
                <a:lnTo>
                  <a:pt x="84073" y="75750"/>
                </a:lnTo>
                <a:lnTo>
                  <a:pt x="80976" y="70592"/>
                </a:lnTo>
                <a:lnTo>
                  <a:pt x="75262" y="70592"/>
                </a:lnTo>
                <a:lnTo>
                  <a:pt x="75262" y="79967"/>
                </a:lnTo>
                <a:lnTo>
                  <a:pt x="39171" y="79967"/>
                </a:lnTo>
                <a:lnTo>
                  <a:pt x="39171" y="52779"/>
                </a:lnTo>
                <a:lnTo>
                  <a:pt x="38139" y="52779"/>
                </a:lnTo>
                <a:lnTo>
                  <a:pt x="37033" y="54813"/>
                </a:lnTo>
                <a:lnTo>
                  <a:pt x="33457" y="54813"/>
                </a:lnTo>
                <a:close/>
              </a:path>
              <a:path w="120000" h="120000" fill="none" extrusionOk="0">
                <a:moveTo>
                  <a:pt x="0" y="0"/>
                </a:moveTo>
                <a:lnTo>
                  <a:pt x="120000" y="0"/>
                </a:lnTo>
                <a:lnTo>
                  <a:pt x="120000" y="120000"/>
                </a:lnTo>
                <a:lnTo>
                  <a:pt x="0" y="120000"/>
                </a:lnTo>
                <a:close/>
              </a:path>
            </a:pathLst>
          </a:custGeom>
          <a:solidFill>
            <a:srgbClr val="C2D59B"/>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5" name="Google Shape;125;p6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Font typeface="Arial"/>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26"/>
        <p:cNvGrpSpPr/>
        <p:nvPr/>
      </p:nvGrpSpPr>
      <p:grpSpPr>
        <a:xfrm>
          <a:off x="0" y="0"/>
          <a:ext cx="0" cy="0"/>
          <a:chOff x="0" y="0"/>
          <a:chExt cx="0" cy="0"/>
        </a:xfrm>
      </p:grpSpPr>
      <p:pic>
        <p:nvPicPr>
          <p:cNvPr id="127" name="Google Shape;127;p66" descr="sneak-peek-icon-web-2.jpg"/>
          <p:cNvPicPr preferRelativeResize="0"/>
          <p:nvPr/>
        </p:nvPicPr>
        <p:blipFill rotWithShape="1">
          <a:blip r:embed="rId2">
            <a:alphaModFix/>
          </a:blip>
          <a:srcRect b="38000"/>
          <a:stretch/>
        </p:blipFill>
        <p:spPr>
          <a:xfrm>
            <a:off x="430429" y="323197"/>
            <a:ext cx="2884127" cy="1490134"/>
          </a:xfrm>
          <a:prstGeom prst="rect">
            <a:avLst/>
          </a:prstGeom>
          <a:noFill/>
          <a:ln>
            <a:noFill/>
          </a:ln>
        </p:spPr>
      </p:pic>
      <p:sp>
        <p:nvSpPr>
          <p:cNvPr id="128" name="Google Shape;128;p66"/>
          <p:cNvSpPr txBox="1">
            <a:spLocks noGrp="1"/>
          </p:cNvSpPr>
          <p:nvPr>
            <p:ph type="body" idx="1"/>
          </p:nvPr>
        </p:nvSpPr>
        <p:spPr>
          <a:xfrm>
            <a:off x="800099" y="1447802"/>
            <a:ext cx="7466229" cy="374649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129" name="Google Shape;129;p66"/>
          <p:cNvGrpSpPr/>
          <p:nvPr/>
        </p:nvGrpSpPr>
        <p:grpSpPr>
          <a:xfrm>
            <a:off x="12700" y="6211407"/>
            <a:ext cx="9144378" cy="659292"/>
            <a:chOff x="12700" y="6211407"/>
            <a:chExt cx="9144378" cy="659292"/>
          </a:xfrm>
        </p:grpSpPr>
        <p:sp>
          <p:nvSpPr>
            <p:cNvPr id="130" name="Google Shape;130;p66"/>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1" name="Google Shape;131;p66"/>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2" name="Google Shape;132;p66"/>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3" name="Google Shape;133;p66"/>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FF0000"/>
              </a:buClr>
              <a:buSzPts val="3200"/>
              <a:buFont typeface="Arial"/>
              <a:buChar char="•"/>
              <a:defRPr/>
            </a:lvl1pPr>
            <a:lvl2pPr marL="914400" lvl="1" indent="-406400" algn="l">
              <a:lnSpc>
                <a:spcPct val="100000"/>
              </a:lnSpc>
              <a:spcBef>
                <a:spcPts val="560"/>
              </a:spcBef>
              <a:spcAft>
                <a:spcPts val="0"/>
              </a:spcAft>
              <a:buClr>
                <a:srgbClr val="FF0000"/>
              </a:buClr>
              <a:buSzPts val="2800"/>
              <a:buFont typeface="Arial"/>
              <a:buChar char="•"/>
              <a:defRPr/>
            </a:lvl2pPr>
            <a:lvl3pPr marL="1371600" lvl="2" indent="-381000" algn="l">
              <a:lnSpc>
                <a:spcPct val="100000"/>
              </a:lnSpc>
              <a:spcBef>
                <a:spcPts val="480"/>
              </a:spcBef>
              <a:spcAft>
                <a:spcPts val="0"/>
              </a:spcAft>
              <a:buClr>
                <a:srgbClr val="FF0000"/>
              </a:buClr>
              <a:buSzPts val="2400"/>
              <a:buFont typeface="Arial"/>
              <a:buChar char="•"/>
              <a:defRPr/>
            </a:lvl3pPr>
            <a:lvl4pPr marL="1828800" lvl="3" indent="-355600" algn="l">
              <a:lnSpc>
                <a:spcPct val="100000"/>
              </a:lnSpc>
              <a:spcBef>
                <a:spcPts val="400"/>
              </a:spcBef>
              <a:spcAft>
                <a:spcPts val="0"/>
              </a:spcAft>
              <a:buClr>
                <a:srgbClr val="FF0000"/>
              </a:buClr>
              <a:buSzPts val="2000"/>
              <a:buFont typeface="Arial"/>
              <a:buChar char="•"/>
              <a:defRPr/>
            </a:lvl4pPr>
            <a:lvl5pPr marL="2286000" lvl="4" indent="-355600" algn="l">
              <a:lnSpc>
                <a:spcPct val="100000"/>
              </a:lnSpc>
              <a:spcBef>
                <a:spcPts val="400"/>
              </a:spcBef>
              <a:spcAft>
                <a:spcPts val="0"/>
              </a:spcAft>
              <a:buClr>
                <a:srgbClr val="FF0000"/>
              </a:buClr>
              <a:buSzPts val="2000"/>
              <a:buFont typeface="Arial"/>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23" name="Google Shape;23;p53"/>
          <p:cNvGrpSpPr/>
          <p:nvPr/>
        </p:nvGrpSpPr>
        <p:grpSpPr>
          <a:xfrm>
            <a:off x="12700" y="6211407"/>
            <a:ext cx="9144378" cy="659292"/>
            <a:chOff x="12700" y="6211407"/>
            <a:chExt cx="9144378" cy="659292"/>
          </a:xfrm>
        </p:grpSpPr>
        <p:sp>
          <p:nvSpPr>
            <p:cNvPr id="24" name="Google Shape;24;p53"/>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 name="Google Shape;25;p53"/>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 name="Google Shape;26;p53"/>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7" name="Google Shape;27;p53"/>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grpSp>
        <p:nvGrpSpPr>
          <p:cNvPr id="29" name="Google Shape;29;p54"/>
          <p:cNvGrpSpPr/>
          <p:nvPr/>
        </p:nvGrpSpPr>
        <p:grpSpPr>
          <a:xfrm>
            <a:off x="12700" y="6211407"/>
            <a:ext cx="9144378" cy="659292"/>
            <a:chOff x="12700" y="6211407"/>
            <a:chExt cx="9144378" cy="659292"/>
          </a:xfrm>
        </p:grpSpPr>
        <p:sp>
          <p:nvSpPr>
            <p:cNvPr id="30" name="Google Shape;30;p54"/>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 name="Google Shape;31;p54"/>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 name="Google Shape;32;p54"/>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3" name="Google Shape;33;p54"/>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55"/>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5"/>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5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5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5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40"/>
        <p:cNvGrpSpPr/>
        <p:nvPr/>
      </p:nvGrpSpPr>
      <p:grpSpPr>
        <a:xfrm>
          <a:off x="0" y="0"/>
          <a:ext cx="0" cy="0"/>
          <a:chOff x="0" y="0"/>
          <a:chExt cx="0" cy="0"/>
        </a:xfrm>
      </p:grpSpPr>
      <p:sp>
        <p:nvSpPr>
          <p:cNvPr id="41" name="Google Shape;41;p56"/>
          <p:cNvSpPr txBox="1">
            <a:spLocks noGrp="1"/>
          </p:cNvSpPr>
          <p:nvPr>
            <p:ph type="title"/>
          </p:nvPr>
        </p:nvSpPr>
        <p:spPr>
          <a:xfrm>
            <a:off x="457200" y="274638"/>
            <a:ext cx="8229600" cy="96996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6"/>
          <p:cNvSpPr txBox="1">
            <a:spLocks noGrp="1"/>
          </p:cNvSpPr>
          <p:nvPr>
            <p:ph type="body" idx="1"/>
          </p:nvPr>
        </p:nvSpPr>
        <p:spPr>
          <a:xfrm>
            <a:off x="457200" y="1117600"/>
            <a:ext cx="8229600" cy="508859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43" name="Google Shape;43;p56"/>
          <p:cNvGrpSpPr/>
          <p:nvPr/>
        </p:nvGrpSpPr>
        <p:grpSpPr>
          <a:xfrm>
            <a:off x="12700" y="6211888"/>
            <a:ext cx="9144000" cy="658812"/>
            <a:chOff x="12700" y="6211407"/>
            <a:chExt cx="9144378" cy="659292"/>
          </a:xfrm>
        </p:grpSpPr>
        <p:sp>
          <p:nvSpPr>
            <p:cNvPr id="44" name="Google Shape;44;p56"/>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5" name="Google Shape;45;p56"/>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6" name="Google Shape;46;p56"/>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7" name="Google Shape;47;p56"/>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0" name="Google Shape;50;p57"/>
          <p:cNvGrpSpPr/>
          <p:nvPr/>
        </p:nvGrpSpPr>
        <p:grpSpPr>
          <a:xfrm>
            <a:off x="12700" y="6211407"/>
            <a:ext cx="9144378" cy="659292"/>
            <a:chOff x="12700" y="6211407"/>
            <a:chExt cx="9144378" cy="659292"/>
          </a:xfrm>
        </p:grpSpPr>
        <p:sp>
          <p:nvSpPr>
            <p:cNvPr id="51" name="Google Shape;51;p57"/>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2" name="Google Shape;52;p57"/>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3" name="Google Shape;53;p57"/>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 name="Google Shape;54;p57"/>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5"/>
        <p:cNvGrpSpPr/>
        <p:nvPr/>
      </p:nvGrpSpPr>
      <p:grpSpPr>
        <a:xfrm>
          <a:off x="0" y="0"/>
          <a:ext cx="0" cy="0"/>
          <a:chOff x="0" y="0"/>
          <a:chExt cx="0" cy="0"/>
        </a:xfrm>
      </p:grpSpPr>
      <p:sp>
        <p:nvSpPr>
          <p:cNvPr id="56" name="Google Shape;56;p58"/>
          <p:cNvSpPr txBox="1">
            <a:spLocks noGrp="1"/>
          </p:cNvSpPr>
          <p:nvPr>
            <p:ph type="title"/>
          </p:nvPr>
        </p:nvSpPr>
        <p:spPr>
          <a:xfrm>
            <a:off x="1471881" y="491686"/>
            <a:ext cx="7472093" cy="92595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7" name="Google Shape;57;p58"/>
          <p:cNvPicPr preferRelativeResize="0"/>
          <p:nvPr/>
        </p:nvPicPr>
        <p:blipFill rotWithShape="1">
          <a:blip r:embed="rId2">
            <a:alphaModFix/>
          </a:blip>
          <a:srcRect/>
          <a:stretch/>
        </p:blipFill>
        <p:spPr>
          <a:xfrm>
            <a:off x="86608" y="207049"/>
            <a:ext cx="1463040" cy="1463040"/>
          </a:xfrm>
          <a:prstGeom prst="rect">
            <a:avLst/>
          </a:prstGeom>
          <a:noFill/>
          <a:ln>
            <a:noFill/>
          </a:ln>
        </p:spPr>
      </p:pic>
      <p:sp>
        <p:nvSpPr>
          <p:cNvPr id="58" name="Google Shape;58;p58"/>
          <p:cNvSpPr txBox="1">
            <a:spLocks noGrp="1"/>
          </p:cNvSpPr>
          <p:nvPr>
            <p:ph type="body" idx="1"/>
          </p:nvPr>
        </p:nvSpPr>
        <p:spPr>
          <a:xfrm>
            <a:off x="596900" y="1922540"/>
            <a:ext cx="8001000" cy="363644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Font typeface="Arial"/>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59" name="Google Shape;59;p58"/>
          <p:cNvGrpSpPr/>
          <p:nvPr/>
        </p:nvGrpSpPr>
        <p:grpSpPr>
          <a:xfrm>
            <a:off x="12700" y="6211407"/>
            <a:ext cx="9144378" cy="659292"/>
            <a:chOff x="12700" y="6211407"/>
            <a:chExt cx="9144378" cy="659292"/>
          </a:xfrm>
        </p:grpSpPr>
        <p:sp>
          <p:nvSpPr>
            <p:cNvPr id="60" name="Google Shape;60;p58"/>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1" name="Google Shape;61;p58"/>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2" name="Google Shape;62;p58"/>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3" name="Google Shape;63;p58"/>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4"/>
        <p:cNvGrpSpPr/>
        <p:nvPr/>
      </p:nvGrpSpPr>
      <p:grpSpPr>
        <a:xfrm>
          <a:off x="0" y="0"/>
          <a:ext cx="0" cy="0"/>
          <a:chOff x="0" y="0"/>
          <a:chExt cx="0" cy="0"/>
        </a:xfrm>
      </p:grpSpPr>
      <p:pic>
        <p:nvPicPr>
          <p:cNvPr id="65" name="Google Shape;65;p64" descr="Green-Pencil-Icon-pencils-7151356-150-150.jpg"/>
          <p:cNvPicPr preferRelativeResize="0"/>
          <p:nvPr/>
        </p:nvPicPr>
        <p:blipFill rotWithShape="1">
          <a:blip r:embed="rId2">
            <a:alphaModFix/>
          </a:blip>
          <a:srcRect/>
          <a:stretch/>
        </p:blipFill>
        <p:spPr>
          <a:xfrm flipH="1">
            <a:off x="471522" y="440886"/>
            <a:ext cx="1234222" cy="1234222"/>
          </a:xfrm>
          <a:prstGeom prst="rect">
            <a:avLst/>
          </a:prstGeom>
          <a:noFill/>
          <a:ln>
            <a:noFill/>
          </a:ln>
        </p:spPr>
      </p:pic>
      <p:sp>
        <p:nvSpPr>
          <p:cNvPr id="66" name="Google Shape;66;p64"/>
          <p:cNvSpPr txBox="1">
            <a:spLocks noGrp="1"/>
          </p:cNvSpPr>
          <p:nvPr>
            <p:ph type="title"/>
          </p:nvPr>
        </p:nvSpPr>
        <p:spPr>
          <a:xfrm>
            <a:off x="1471882" y="491686"/>
            <a:ext cx="7363508" cy="92595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7" name="Google Shape;67;p64"/>
          <p:cNvGrpSpPr/>
          <p:nvPr/>
        </p:nvGrpSpPr>
        <p:grpSpPr>
          <a:xfrm>
            <a:off x="12700" y="6211407"/>
            <a:ext cx="9144378" cy="659292"/>
            <a:chOff x="12700" y="6211407"/>
            <a:chExt cx="9144378" cy="659292"/>
          </a:xfrm>
        </p:grpSpPr>
        <p:sp>
          <p:nvSpPr>
            <p:cNvPr id="68" name="Google Shape;68;p64"/>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9" name="Google Shape;69;p64"/>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0" name="Google Shape;70;p64"/>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1" name="Google Shape;71;p64"/>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MO SW-PBS</a:t>
              </a:r>
              <a:endParaRPr sz="1400" b="0" i="0" u="none" strike="noStrike" cap="none">
                <a:solidFill>
                  <a:srgbClr val="000000"/>
                </a:solidFill>
                <a:latin typeface="Arial"/>
                <a:ea typeface="Arial"/>
                <a:cs typeface="Arial"/>
                <a:sym typeface="Arial"/>
              </a:endParaRPr>
            </a:p>
          </p:txBody>
        </p:sp>
      </p:grpSp>
      <p:sp>
        <p:nvSpPr>
          <p:cNvPr id="72" name="Google Shape;72;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40"/>
              </a:spcBef>
              <a:spcAft>
                <a:spcPts val="0"/>
              </a:spcAft>
              <a:buClr>
                <a:srgbClr val="FF0000"/>
              </a:buClr>
              <a:buSzPts val="3200"/>
              <a:buFont typeface="Arial"/>
              <a:buNone/>
              <a:defRPr>
                <a:solidFill>
                  <a:srgbClr val="009E47"/>
                </a:solidFill>
              </a:defRPr>
            </a:lvl1pPr>
            <a:lvl2pPr marL="914400" lvl="1" indent="-406400" algn="l">
              <a:lnSpc>
                <a:spcPct val="100000"/>
              </a:lnSpc>
              <a:spcBef>
                <a:spcPts val="560"/>
              </a:spcBef>
              <a:spcAft>
                <a:spcPts val="0"/>
              </a:spcAft>
              <a:buClr>
                <a:srgbClr val="FF0000"/>
              </a:buClr>
              <a:buSzPts val="2800"/>
              <a:buFont typeface="Arial"/>
              <a:buChar char="•"/>
              <a:defRPr i="1"/>
            </a:lvl2pPr>
            <a:lvl3pPr marL="1371600" lvl="2" indent="-381000" algn="l">
              <a:lnSpc>
                <a:spcPct val="100000"/>
              </a:lnSpc>
              <a:spcBef>
                <a:spcPts val="480"/>
              </a:spcBef>
              <a:spcAft>
                <a:spcPts val="0"/>
              </a:spcAft>
              <a:buClr>
                <a:srgbClr val="FF0000"/>
              </a:buClr>
              <a:buSzPts val="2400"/>
              <a:buFont typeface="Arial"/>
              <a:buChar char="•"/>
              <a:defRPr i="1"/>
            </a:lvl3pPr>
            <a:lvl4pPr marL="1828800" lvl="3" indent="-355600" algn="l">
              <a:lnSpc>
                <a:spcPct val="100000"/>
              </a:lnSpc>
              <a:spcBef>
                <a:spcPts val="400"/>
              </a:spcBef>
              <a:spcAft>
                <a:spcPts val="0"/>
              </a:spcAft>
              <a:buClr>
                <a:srgbClr val="FF0000"/>
              </a:buClr>
              <a:buSzPts val="2000"/>
              <a:buFont typeface="Arial"/>
              <a:buChar char="•"/>
              <a:defRPr i="1"/>
            </a:lvl4pPr>
            <a:lvl5pPr marL="2286000" lvl="4" indent="-355600" algn="l">
              <a:lnSpc>
                <a:spcPct val="100000"/>
              </a:lnSpc>
              <a:spcBef>
                <a:spcPts val="400"/>
              </a:spcBef>
              <a:spcAft>
                <a:spcPts val="0"/>
              </a:spcAft>
              <a:buClr>
                <a:srgbClr val="FF0000"/>
              </a:buClr>
              <a:buSzPts val="2000"/>
              <a:buFont typeface="Arial"/>
              <a:buChar char="•"/>
              <a:defRPr i="1"/>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3"/>
        <p:cNvGrpSpPr/>
        <p:nvPr/>
      </p:nvGrpSpPr>
      <p:grpSpPr>
        <a:xfrm>
          <a:off x="0" y="0"/>
          <a:ext cx="0" cy="0"/>
          <a:chOff x="0" y="0"/>
          <a:chExt cx="0" cy="0"/>
        </a:xfrm>
      </p:grpSpPr>
      <p:sp>
        <p:nvSpPr>
          <p:cNvPr id="74" name="Google Shape;74;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59"/>
          <p:cNvSpPr txBox="1">
            <a:spLocks noGrp="1"/>
          </p:cNvSpPr>
          <p:nvPr>
            <p:ph type="body" idx="1"/>
          </p:nvPr>
        </p:nvSpPr>
        <p:spPr>
          <a:xfrm>
            <a:off x="1022350" y="1417638"/>
            <a:ext cx="8229600" cy="452596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76" name="Google Shape;76;p59"/>
          <p:cNvGrpSpPr/>
          <p:nvPr/>
        </p:nvGrpSpPr>
        <p:grpSpPr>
          <a:xfrm>
            <a:off x="12700" y="6211407"/>
            <a:ext cx="9144378" cy="659292"/>
            <a:chOff x="12700" y="6211407"/>
            <a:chExt cx="9144378" cy="659292"/>
          </a:xfrm>
        </p:grpSpPr>
        <p:sp>
          <p:nvSpPr>
            <p:cNvPr id="77" name="Google Shape;77;p59"/>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8" name="Google Shape;78;p59"/>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9" name="Google Shape;79;p59"/>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0" name="Google Shape;80;p59"/>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FF0000"/>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rgbClr val="FF0000"/>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FF0000"/>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doi.org/10.1177/10983007211035185"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 descr="A graphic of a state with a triangle"/>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3190875" y="2752725"/>
            <a:ext cx="2689225" cy="2324100"/>
          </a:xfrm>
          <a:prstGeom prst="rect">
            <a:avLst/>
          </a:prstGeom>
          <a:noFill/>
          <a:ln>
            <a:noFill/>
          </a:ln>
        </p:spPr>
      </p:pic>
      <p:sp>
        <p:nvSpPr>
          <p:cNvPr id="141" name="Google Shape;141;p1"/>
          <p:cNvSpPr txBox="1">
            <a:spLocks noGrp="1" noRot="1" noMove="1" noResize="1" noEditPoints="1" noAdjustHandles="1" noChangeArrowheads="1" noChangeShapeType="1"/>
          </p:cNvSpPr>
          <p:nvPr/>
        </p:nvSpPr>
        <p:spPr>
          <a:xfrm>
            <a:off x="1752600" y="1885569"/>
            <a:ext cx="4572000" cy="5909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FF0000"/>
              </a:buClr>
              <a:buSzPts val="2400"/>
              <a:buFont typeface="Calibri"/>
              <a:buNone/>
            </a:pPr>
            <a:r>
              <a:rPr lang="en-US" sz="1800" b="1" i="0" u="none" strike="noStrike" cap="none">
                <a:solidFill>
                  <a:srgbClr val="FF0000"/>
                </a:solidFill>
                <a:latin typeface="Calibri"/>
                <a:ea typeface="Calibri"/>
                <a:cs typeface="Calibri"/>
                <a:sym typeface="Calibri"/>
              </a:rPr>
              <a:t> Tier 1 Effective Teaching &amp; Learning Practices </a:t>
            </a:r>
            <a:endParaRPr sz="1800" b="0" i="0" u="none" strike="noStrike" cap="none">
              <a:solidFill>
                <a:srgbClr val="FF0000"/>
              </a:solidFill>
              <a:latin typeface="Calibri"/>
              <a:ea typeface="Calibri"/>
              <a:cs typeface="Calibri"/>
              <a:sym typeface="Calibri"/>
            </a:endParaRPr>
          </a:p>
          <a:p>
            <a:pPr marL="0" marR="0" lvl="0" indent="0" algn="ctr" rtl="0">
              <a:lnSpc>
                <a:spcPct val="90000"/>
              </a:lnSpc>
              <a:spcBef>
                <a:spcPts val="0"/>
              </a:spcBef>
              <a:spcAft>
                <a:spcPts val="0"/>
              </a:spcAft>
              <a:buClr>
                <a:srgbClr val="FF0000"/>
              </a:buClr>
              <a:buSzPts val="2400"/>
              <a:buFont typeface="Calibri"/>
              <a:buNone/>
            </a:pPr>
            <a:r>
              <a:rPr lang="en-US" sz="1800" b="1" i="0" u="none" strike="noStrike" cap="none">
                <a:solidFill>
                  <a:srgbClr val="FF0000"/>
                </a:solidFill>
                <a:latin typeface="Calibri"/>
                <a:ea typeface="Calibri"/>
                <a:cs typeface="Calibri"/>
                <a:sym typeface="Calibri"/>
              </a:rPr>
              <a:t>(ETLPs) for the Classroom </a:t>
            </a:r>
            <a:endParaRPr sz="1800" b="0" i="0" u="none" strike="noStrike" cap="none">
              <a:solidFill>
                <a:srgbClr val="FF0000"/>
              </a:solidFill>
              <a:latin typeface="Calibri"/>
              <a:ea typeface="Calibri"/>
              <a:cs typeface="Calibri"/>
              <a:sym typeface="Calibri"/>
            </a:endParaRPr>
          </a:p>
        </p:txBody>
      </p:sp>
      <p:sp>
        <p:nvSpPr>
          <p:cNvPr id="140" name="Google Shape;140;p1"/>
          <p:cNvSpPr txBox="1">
            <a:spLocks noGrp="1" noRot="1" noMove="1" noResize="1" noEditPoints="1" noAdjustHandles="1" noChangeArrowheads="1" noChangeShapeType="1"/>
          </p:cNvSpPr>
          <p:nvPr>
            <p:ph type="ctrTitle"/>
          </p:nvPr>
        </p:nvSpPr>
        <p:spPr>
          <a:xfrm>
            <a:off x="406400" y="1885569"/>
            <a:ext cx="7670800" cy="1244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600"/>
              <a:buFont typeface="Calibri"/>
              <a:buNone/>
            </a:pPr>
            <a:r>
              <a:rPr lang="en-US" sz="3600" dirty="0"/>
              <a:t>T1C8L5 Classroom</a:t>
            </a:r>
            <a:br>
              <a:rPr lang="en-US" sz="3600" dirty="0"/>
            </a:br>
            <a:r>
              <a:rPr lang="en-US" sz="3600" dirty="0"/>
              <a:t>Encouraging Expected Behavior</a:t>
            </a:r>
            <a:br>
              <a:rPr lang="en-US" sz="3600" dirty="0"/>
            </a:br>
            <a:br>
              <a:rPr lang="en-US" sz="3600" dirty="0"/>
            </a:br>
            <a:br>
              <a:rPr lang="en-US" sz="3600" dirty="0">
                <a:solidFill>
                  <a:srgbClr val="FF0000"/>
                </a:solidFill>
              </a:rPr>
            </a:br>
            <a:br>
              <a:rPr lang="en-US" sz="3600" dirty="0"/>
            </a:br>
            <a:br>
              <a:rPr lang="en-US" sz="3600" dirty="0"/>
            </a:br>
            <a:br>
              <a:rPr lang="en-US" sz="2900" dirty="0"/>
            </a:br>
            <a:endParaRPr sz="2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2c0d8cc366f_0_0"/>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a:t>Teacher giving student a high five</a:t>
            </a:r>
            <a:endParaRPr/>
          </a:p>
        </p:txBody>
      </p:sp>
      <p:pic>
        <p:nvPicPr>
          <p:cNvPr id="207" name="Google Shape;207;g2c0d8cc366f_0_0" descr="A person and a child giving each other high fives"/>
          <p:cNvPicPr preferRelativeResize="0"/>
          <p:nvPr/>
        </p:nvPicPr>
        <p:blipFill rotWithShape="1">
          <a:blip r:embed="rId3">
            <a:alphaModFix/>
          </a:blip>
          <a:srcRect/>
          <a:stretch/>
        </p:blipFill>
        <p:spPr>
          <a:xfrm>
            <a:off x="0" y="0"/>
            <a:ext cx="9144000" cy="630104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2c0d8cc366f_0_6"/>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a:t>Teacher talking to students</a:t>
            </a:r>
            <a:endParaRPr/>
          </a:p>
        </p:txBody>
      </p:sp>
      <p:pic>
        <p:nvPicPr>
          <p:cNvPr id="214" name="Google Shape;214;g2c0d8cc366f_0_6" descr="A teacher teaching students in a classroom"/>
          <p:cNvPicPr preferRelativeResize="0"/>
          <p:nvPr/>
        </p:nvPicPr>
        <p:blipFill rotWithShape="1">
          <a:blip r:embed="rId3">
            <a:alphaModFix/>
          </a:blip>
          <a:srcRect/>
          <a:stretch/>
        </p:blipFill>
        <p:spPr>
          <a:xfrm>
            <a:off x="2768350" y="134725"/>
            <a:ext cx="3948250" cy="5922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0"/>
          <p:cNvSpPr txBox="1">
            <a:spLocks noGrp="1"/>
          </p:cNvSpPr>
          <p:nvPr>
            <p:ph type="title"/>
          </p:nvPr>
        </p:nvSpPr>
        <p:spPr>
          <a:xfrm>
            <a:off x="623888" y="-2852737"/>
            <a:ext cx="78867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a:t>Pre-requisites</a:t>
            </a:r>
            <a:endParaRPr/>
          </a:p>
        </p:txBody>
      </p:sp>
      <p:sp>
        <p:nvSpPr>
          <p:cNvPr id="221" name="Google Shape;221;p10"/>
          <p:cNvSpPr txBox="1"/>
          <p:nvPr/>
        </p:nvSpPr>
        <p:spPr>
          <a:xfrm>
            <a:off x="680143" y="557175"/>
            <a:ext cx="7783713" cy="58784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3200" b="1" i="0" u="none" strike="noStrike" cap="none">
                <a:solidFill>
                  <a:srgbClr val="FF0000"/>
                </a:solidFill>
                <a:latin typeface="Calibri"/>
                <a:ea typeface="Calibri"/>
                <a:cs typeface="Calibri"/>
                <a:sym typeface="Calibri"/>
              </a:rPr>
              <a:t>Pre-Requisites </a:t>
            </a:r>
            <a:r>
              <a:rPr lang="en-US" sz="32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800" b="0" i="0" u="none" strike="noStrike" cap="none">
              <a:solidFill>
                <a:srgbClr val="00000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Knowledge of The Science of Behavior </a:t>
            </a:r>
            <a:r>
              <a:rPr lang="en-US" sz="2400" b="0" i="0" u="none" strike="noStrike" cap="none">
                <a:solidFill>
                  <a:srgbClr val="000000"/>
                </a:solidFill>
                <a:latin typeface="Calibri"/>
                <a:ea typeface="Calibri"/>
                <a:cs typeface="Calibri"/>
                <a:sym typeface="Calibri"/>
              </a:rPr>
              <a:t>(completion of </a:t>
            </a:r>
            <a:r>
              <a:rPr lang="en-US" sz="2400" b="1" i="0" u="none" strike="noStrike" cap="none">
                <a:solidFill>
                  <a:srgbClr val="000000"/>
                </a:solidFill>
                <a:latin typeface="Calibri"/>
                <a:ea typeface="Calibri"/>
                <a:cs typeface="Calibri"/>
                <a:sym typeface="Calibri"/>
              </a:rPr>
              <a:t>at least ONE </a:t>
            </a:r>
            <a:r>
              <a:rPr lang="en-US" sz="2400" b="0" i="0" u="none" strike="noStrike" cap="none">
                <a:solidFill>
                  <a:srgbClr val="000000"/>
                </a:solidFill>
                <a:latin typeface="Calibri"/>
                <a:ea typeface="Calibri"/>
                <a:cs typeface="Calibri"/>
                <a:sym typeface="Calibri"/>
              </a:rPr>
              <a:t>of the courses/resources below)</a:t>
            </a:r>
            <a:r>
              <a:rPr lang="en-US" sz="2400" b="1" i="0" u="none" strike="noStrike" cap="none">
                <a:solidFill>
                  <a:srgbClr val="000000"/>
                </a:solidFill>
                <a:latin typeface="Calibri"/>
                <a:ea typeface="Calibri"/>
                <a:cs typeface="Calibri"/>
                <a:sym typeface="Calibri"/>
              </a:rPr>
              <a:t>:</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Calibri"/>
                <a:ea typeface="Calibri"/>
                <a:cs typeface="Calibri"/>
                <a:sym typeface="Calibri"/>
              </a:rPr>
              <a:t> MO SW-PBS Handbook</a:t>
            </a:r>
            <a:r>
              <a:rPr lang="en-US" sz="2400" b="0" i="0" u="none" strike="noStrike" cap="none">
                <a:solidFill>
                  <a:srgbClr val="000000"/>
                </a:solidFill>
                <a:latin typeface="Calibri"/>
                <a:ea typeface="Calibri"/>
                <a:cs typeface="Calibri"/>
                <a:sym typeface="Calibri"/>
              </a:rPr>
              <a:t> - Function Based Thinking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Calibri"/>
                <a:ea typeface="Calibri"/>
                <a:cs typeface="Calibri"/>
                <a:sym typeface="Calibri"/>
              </a:rPr>
              <a:t> Tier 1 Implementation Guide</a:t>
            </a:r>
            <a:r>
              <a:rPr lang="en-US" sz="2400" b="0" i="0" u="none" strike="noStrike" cap="none">
                <a:solidFill>
                  <a:srgbClr val="000000"/>
                </a:solidFill>
                <a:latin typeface="Calibri"/>
                <a:ea typeface="Calibri"/>
                <a:cs typeface="Calibri"/>
                <a:sym typeface="Calibri"/>
              </a:rPr>
              <a:t> - Encouraging Expected Behavior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Calibri"/>
                <a:ea typeface="Calibri"/>
                <a:cs typeface="Calibri"/>
                <a:sym typeface="Calibri"/>
              </a:rPr>
              <a:t> MO SW-PBS Online Course</a:t>
            </a:r>
            <a:r>
              <a:rPr lang="en-US" sz="2400" b="0" i="0" u="none" strike="noStrike" cap="none">
                <a:solidFill>
                  <a:srgbClr val="000000"/>
                </a:solidFill>
                <a:latin typeface="Calibri"/>
                <a:ea typeface="Calibri"/>
                <a:cs typeface="Calibri"/>
                <a:sym typeface="Calibri"/>
              </a:rPr>
              <a:t> - </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Calibri"/>
                <a:ea typeface="Calibri"/>
                <a:cs typeface="Calibri"/>
                <a:sym typeface="Calibri"/>
              </a:rPr>
              <a:t>Foundation</a:t>
            </a:r>
            <a:r>
              <a:rPr lang="en-US" sz="2400" b="0" i="0" u="none" strike="noStrike" cap="none">
                <a:solidFill>
                  <a:srgbClr val="000000"/>
                </a:solidFill>
                <a:latin typeface="Calibri"/>
                <a:ea typeface="Calibri"/>
                <a:cs typeface="Calibri"/>
                <a:sym typeface="Calibri"/>
              </a:rPr>
              <a:t> - Science of Behavior </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Calibri"/>
                <a:ea typeface="Calibri"/>
                <a:cs typeface="Calibri"/>
                <a:sym typeface="Calibri"/>
              </a:rPr>
              <a:t>Tier 1 </a:t>
            </a:r>
            <a:r>
              <a:rPr lang="en-US" sz="2400" b="0" i="0" u="none" strike="noStrike" cap="none">
                <a:solidFill>
                  <a:srgbClr val="000000"/>
                </a:solidFill>
                <a:latin typeface="Calibri"/>
                <a:ea typeface="Calibri"/>
                <a:cs typeface="Calibri"/>
                <a:sym typeface="Calibri"/>
              </a:rPr>
              <a:t>- Encouraging Expected Behavior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br>
              <a:rPr lang="en-US" sz="2400" b="0" i="0" u="none" strike="noStrike" cap="none">
                <a:solidFill>
                  <a:schemeClr val="dk1"/>
                </a:solidFill>
                <a:latin typeface="Calibri"/>
                <a:ea typeface="Calibri"/>
                <a:cs typeface="Calibri"/>
                <a:sym typeface="Calibri"/>
              </a:rPr>
            </a:br>
            <a:r>
              <a:rPr lang="en-US" sz="2400" b="1" i="0" u="none" strike="noStrike" cap="none">
                <a:solidFill>
                  <a:srgbClr val="000000"/>
                </a:solidFill>
                <a:latin typeface="Calibri"/>
                <a:ea typeface="Calibri"/>
                <a:cs typeface="Calibri"/>
                <a:sym typeface="Calibri"/>
              </a:rPr>
              <a:t>Completion of the following ETLP Lessons:</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 Lesson 1: Overview of the 8 Classroom ETLPs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 Lesson 2: Systems to Support Implementation of ETLPs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 Lesson 3 - Classroom Expectations &amp; Rules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 Lesson 4 - Classroom Procedures &amp; Routines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11" descr="An open book on a table"/>
          <p:cNvPicPr preferRelativeResize="0"/>
          <p:nvPr/>
        </p:nvPicPr>
        <p:blipFill rotWithShape="1">
          <a:blip r:embed="rId3">
            <a:alphaModFix/>
          </a:blip>
          <a:srcRect l="5556" r="5555"/>
          <a:stretch/>
        </p:blipFill>
        <p:spPr>
          <a:xfrm>
            <a:off x="0" y="0"/>
            <a:ext cx="9144000" cy="6858000"/>
          </a:xfrm>
          <a:prstGeom prst="rect">
            <a:avLst/>
          </a:prstGeom>
          <a:noFill/>
          <a:ln>
            <a:noFill/>
          </a:ln>
        </p:spPr>
      </p:pic>
      <p:sp>
        <p:nvSpPr>
          <p:cNvPr id="228" name="Google Shape;228;p11"/>
          <p:cNvSpPr txBox="1">
            <a:spLocks noGrp="1"/>
          </p:cNvSpPr>
          <p:nvPr>
            <p:ph type="title"/>
          </p:nvPr>
        </p:nvSpPr>
        <p:spPr>
          <a:xfrm>
            <a:off x="628650" y="0"/>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solidFill>
                  <a:schemeClr val="lt1"/>
                </a:solidFill>
              </a:rPr>
              <a:t>Keywords</a:t>
            </a:r>
            <a:endParaRPr/>
          </a:p>
        </p:txBody>
      </p:sp>
      <p:sp>
        <p:nvSpPr>
          <p:cNvPr id="229" name="Google Shape;229;p11"/>
          <p:cNvSpPr txBox="1">
            <a:spLocks noGrp="1"/>
          </p:cNvSpPr>
          <p:nvPr>
            <p:ph type="body" idx="1"/>
          </p:nvPr>
        </p:nvSpPr>
        <p:spPr>
          <a:xfrm>
            <a:off x="628650" y="984738"/>
            <a:ext cx="7886700" cy="519222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200"/>
              <a:buNone/>
            </a:pPr>
            <a:r>
              <a:rPr lang="en-US" b="1" i="0">
                <a:solidFill>
                  <a:schemeClr val="lt1"/>
                </a:solidFill>
                <a:latin typeface="Calibri"/>
                <a:ea typeface="Calibri"/>
                <a:cs typeface="Calibri"/>
                <a:sym typeface="Calibri"/>
              </a:rPr>
              <a:t>Reinforcement</a:t>
            </a:r>
            <a:endParaRPr b="0">
              <a:solidFill>
                <a:schemeClr val="lt1"/>
              </a:solidFill>
            </a:endParaRPr>
          </a:p>
          <a:p>
            <a:pPr marL="0" lvl="0" indent="0" algn="l" rtl="0">
              <a:lnSpc>
                <a:spcPct val="100000"/>
              </a:lnSpc>
              <a:spcBef>
                <a:spcPts val="0"/>
              </a:spcBef>
              <a:spcAft>
                <a:spcPts val="0"/>
              </a:spcAft>
              <a:buSzPts val="3200"/>
              <a:buNone/>
            </a:pPr>
            <a:br>
              <a:rPr lang="en-US" b="0">
                <a:solidFill>
                  <a:schemeClr val="lt1"/>
                </a:solidFill>
              </a:rPr>
            </a:br>
            <a:r>
              <a:rPr lang="en-US" b="1" i="0">
                <a:solidFill>
                  <a:schemeClr val="lt1"/>
                </a:solidFill>
                <a:latin typeface="Calibri"/>
                <a:ea typeface="Calibri"/>
                <a:cs typeface="Calibri"/>
                <a:sym typeface="Calibri"/>
              </a:rPr>
              <a:t>Positive Specific Feedback</a:t>
            </a:r>
            <a:endParaRPr b="0">
              <a:solidFill>
                <a:schemeClr val="lt1"/>
              </a:solidFill>
            </a:endParaRPr>
          </a:p>
          <a:p>
            <a:pPr marL="0" lvl="0" indent="0" algn="l" rtl="0">
              <a:lnSpc>
                <a:spcPct val="100000"/>
              </a:lnSpc>
              <a:spcBef>
                <a:spcPts val="0"/>
              </a:spcBef>
              <a:spcAft>
                <a:spcPts val="0"/>
              </a:spcAft>
              <a:buSzPts val="3200"/>
              <a:buNone/>
            </a:pPr>
            <a:br>
              <a:rPr lang="en-US" b="0">
                <a:solidFill>
                  <a:schemeClr val="lt1"/>
                </a:solidFill>
              </a:rPr>
            </a:br>
            <a:r>
              <a:rPr lang="en-US" b="1" i="0">
                <a:solidFill>
                  <a:schemeClr val="lt1"/>
                </a:solidFill>
                <a:latin typeface="Calibri"/>
                <a:ea typeface="Calibri"/>
                <a:cs typeface="Calibri"/>
                <a:sym typeface="Calibri"/>
              </a:rPr>
              <a:t>Praise</a:t>
            </a:r>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12" descr="An open book on a table"/>
          <p:cNvPicPr preferRelativeResize="0">
            <a:picLocks noGrp="1" noRot="1" noMove="1" noResize="1" noEditPoints="1" noAdjustHandles="1" noChangeArrowheads="1" noChangeShapeType="1" noCrop="1"/>
          </p:cNvPicPr>
          <p:nvPr/>
        </p:nvPicPr>
        <p:blipFill rotWithShape="1">
          <a:blip r:embed="rId3">
            <a:alphaModFix/>
          </a:blip>
          <a:srcRect l="5556" r="5555"/>
          <a:stretch/>
        </p:blipFill>
        <p:spPr>
          <a:xfrm>
            <a:off x="0" y="0"/>
            <a:ext cx="9144000" cy="6858000"/>
          </a:xfrm>
          <a:prstGeom prst="rect">
            <a:avLst/>
          </a:prstGeom>
          <a:noFill/>
          <a:ln>
            <a:noFill/>
          </a:ln>
        </p:spPr>
      </p:pic>
      <p:sp>
        <p:nvSpPr>
          <p:cNvPr id="237" name="Google Shape;237;p12"/>
          <p:cNvSpPr txBox="1">
            <a:spLocks noGrp="1" noRot="1" noMove="1" noResize="1" noEditPoints="1" noAdjustHandles="1" noChangeArrowheads="1" noChangeShapeType="1"/>
          </p:cNvSpPr>
          <p:nvPr>
            <p:ph type="body" idx="1"/>
          </p:nvPr>
        </p:nvSpPr>
        <p:spPr>
          <a:xfrm>
            <a:off x="628650" y="984738"/>
            <a:ext cx="7886700" cy="519222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200"/>
              <a:buNone/>
            </a:pPr>
            <a:r>
              <a:rPr lang="en-US" i="0" u="none" strike="noStrike">
                <a:solidFill>
                  <a:schemeClr val="lt1"/>
                </a:solidFill>
                <a:latin typeface="Calibri"/>
                <a:ea typeface="Calibri"/>
                <a:cs typeface="Calibri"/>
                <a:sym typeface="Calibri"/>
              </a:rPr>
              <a:t>Non-contingent attention / behaviors</a:t>
            </a:r>
            <a:br>
              <a:rPr lang="en-US">
                <a:solidFill>
                  <a:schemeClr val="lt1"/>
                </a:solidFill>
              </a:rPr>
            </a:br>
            <a:r>
              <a:rPr lang="en-US" i="0" u="none" strike="noStrike">
                <a:solidFill>
                  <a:schemeClr val="lt1"/>
                </a:solidFill>
                <a:latin typeface="Calibri"/>
                <a:ea typeface="Calibri"/>
                <a:cs typeface="Calibri"/>
                <a:sym typeface="Calibri"/>
              </a:rPr>
              <a:t>Contingent feedback</a:t>
            </a:r>
            <a:br>
              <a:rPr lang="en-US">
                <a:solidFill>
                  <a:schemeClr val="lt1"/>
                </a:solidFill>
              </a:rPr>
            </a:br>
            <a:r>
              <a:rPr lang="en-US" i="0" u="none" strike="noStrike">
                <a:solidFill>
                  <a:schemeClr val="lt1"/>
                </a:solidFill>
                <a:latin typeface="Calibri"/>
                <a:ea typeface="Calibri"/>
                <a:cs typeface="Calibri"/>
                <a:sym typeface="Calibri"/>
              </a:rPr>
              <a:t>Frequent feedback  </a:t>
            </a:r>
            <a:br>
              <a:rPr lang="en-US">
                <a:solidFill>
                  <a:schemeClr val="lt1"/>
                </a:solidFill>
              </a:rPr>
            </a:br>
            <a:r>
              <a:rPr lang="en-US" i="0" u="none" strike="noStrike">
                <a:solidFill>
                  <a:schemeClr val="lt1"/>
                </a:solidFill>
                <a:latin typeface="Calibri"/>
                <a:ea typeface="Calibri"/>
                <a:cs typeface="Calibri"/>
                <a:sym typeface="Calibri"/>
              </a:rPr>
              <a:t>Intermittent feedback </a:t>
            </a:r>
            <a:br>
              <a:rPr lang="en-US">
                <a:solidFill>
                  <a:schemeClr val="lt1"/>
                </a:solidFill>
              </a:rPr>
            </a:br>
            <a:r>
              <a:rPr lang="en-US" i="0" u="none" strike="noStrike">
                <a:solidFill>
                  <a:schemeClr val="lt1"/>
                </a:solidFill>
                <a:latin typeface="Calibri"/>
                <a:ea typeface="Calibri"/>
                <a:cs typeface="Calibri"/>
                <a:sym typeface="Calibri"/>
              </a:rPr>
              <a:t>Occasional feedback </a:t>
            </a:r>
            <a:endParaRPr>
              <a:solidFill>
                <a:schemeClr val="lt1"/>
              </a:solidFill>
            </a:endParaRPr>
          </a:p>
          <a:p>
            <a:pPr marL="342900" lvl="0" indent="-215900" algn="l" rtl="0">
              <a:lnSpc>
                <a:spcPct val="100000"/>
              </a:lnSpc>
              <a:spcBef>
                <a:spcPts val="0"/>
              </a:spcBef>
              <a:spcAft>
                <a:spcPts val="0"/>
              </a:spcAft>
              <a:buSzPts val="2000"/>
              <a:buNone/>
            </a:pPr>
            <a:endParaRPr sz="2000">
              <a:solidFill>
                <a:schemeClr val="lt1"/>
              </a:solidFill>
            </a:endParaRPr>
          </a:p>
        </p:txBody>
      </p:sp>
      <p:sp>
        <p:nvSpPr>
          <p:cNvPr id="236" name="Google Shape;236;p12"/>
          <p:cNvSpPr txBox="1">
            <a:spLocks noGrp="1" noRot="1" noMove="1" noResize="1" noEditPoints="1" noAdjustHandles="1" noChangeArrowheads="1" noChangeShapeType="1"/>
          </p:cNvSpPr>
          <p:nvPr>
            <p:ph type="title"/>
          </p:nvPr>
        </p:nvSpPr>
        <p:spPr>
          <a:xfrm>
            <a:off x="628650" y="1"/>
            <a:ext cx="7886700" cy="98473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solidFill>
                  <a:schemeClr val="lt1"/>
                </a:solidFill>
              </a:rPr>
              <a:t>Keywords/Vocabulary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4" name="Google Shape;244;p13" descr="Green star for a handout."/>
          <p:cNvSpPr>
            <a:spLocks noGrp="1" noRot="1" noMove="1" noResize="1" noEditPoints="1" noAdjustHandles="1" noChangeArrowheads="1" noChangeShapeType="1"/>
          </p:cNvSpPr>
          <p:nvPr/>
        </p:nvSpPr>
        <p:spPr>
          <a:xfrm>
            <a:off x="7853082" y="262141"/>
            <a:ext cx="824753" cy="831553"/>
          </a:xfrm>
          <a:prstGeom prst="star5">
            <a:avLst>
              <a:gd name="adj" fmla="val 19098"/>
              <a:gd name="hf" fmla="val 105146"/>
              <a:gd name="vf" fmla="val 110557"/>
            </a:avLst>
          </a:prstGeom>
          <a:solidFill>
            <a:srgbClr val="00B05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51" name="Google Shape;251;p13" descr="Green arrow pointing to an area on the teacher tool."/>
          <p:cNvCxnSpPr>
            <a:cxnSpLocks noGrp="1" noRot="1" noMove="1" noResize="1" noEditPoints="1" noAdjustHandles="1" noChangeArrowheads="1" noChangeShapeType="1"/>
          </p:cNvCxnSpPr>
          <p:nvPr/>
        </p:nvCxnSpPr>
        <p:spPr>
          <a:xfrm>
            <a:off x="1446265" y="4994143"/>
            <a:ext cx="1649506" cy="0"/>
          </a:xfrm>
          <a:prstGeom prst="straightConnector1">
            <a:avLst/>
          </a:prstGeom>
          <a:noFill/>
          <a:ln w="50800" cap="flat" cmpd="sng">
            <a:solidFill>
              <a:srgbClr val="008000"/>
            </a:solidFill>
            <a:prstDash val="solid"/>
            <a:round/>
            <a:headEnd type="none" w="sm" len="sm"/>
            <a:tailEnd type="triangle" w="med" len="med"/>
          </a:ln>
          <a:effectLst>
            <a:outerShdw blurRad="40000" dist="20000" dir="5400000" rotWithShape="0">
              <a:srgbClr val="000000">
                <a:alpha val="36470"/>
              </a:srgbClr>
            </a:outerShdw>
          </a:effectLst>
        </p:spPr>
      </p:cxnSp>
      <p:cxnSp>
        <p:nvCxnSpPr>
          <p:cNvPr id="250" name="Google Shape;250;p13" descr="Green arrow pointing to an area on the teacher tool."/>
          <p:cNvCxnSpPr>
            <a:cxnSpLocks noGrp="1" noRot="1" noMove="1" noResize="1" noEditPoints="1" noAdjustHandles="1" noChangeArrowheads="1" noChangeShapeType="1"/>
          </p:cNvCxnSpPr>
          <p:nvPr/>
        </p:nvCxnSpPr>
        <p:spPr>
          <a:xfrm>
            <a:off x="1523999" y="3126210"/>
            <a:ext cx="1649506" cy="0"/>
          </a:xfrm>
          <a:prstGeom prst="straightConnector1">
            <a:avLst/>
          </a:prstGeom>
          <a:noFill/>
          <a:ln w="50800" cap="flat" cmpd="sng">
            <a:solidFill>
              <a:srgbClr val="008000"/>
            </a:solidFill>
            <a:prstDash val="solid"/>
            <a:round/>
            <a:headEnd type="none" w="sm" len="sm"/>
            <a:tailEnd type="triangle" w="med" len="med"/>
          </a:ln>
          <a:effectLst>
            <a:outerShdw blurRad="40000" dist="20000" dir="5400000" rotWithShape="0">
              <a:srgbClr val="000000">
                <a:alpha val="36470"/>
              </a:srgbClr>
            </a:outerShdw>
          </a:effectLst>
        </p:spPr>
      </p:cxnSp>
      <p:cxnSp>
        <p:nvCxnSpPr>
          <p:cNvPr id="249" name="Google Shape;249;p13" descr="Green arrow pointing to an area on the teacher tool."/>
          <p:cNvCxnSpPr>
            <a:cxnSpLocks noGrp="1" noRot="1" noMove="1" noResize="1" noEditPoints="1" noAdjustHandles="1" noChangeArrowheads="1" noChangeShapeType="1"/>
          </p:cNvCxnSpPr>
          <p:nvPr/>
        </p:nvCxnSpPr>
        <p:spPr>
          <a:xfrm>
            <a:off x="1523999" y="1995419"/>
            <a:ext cx="1649506" cy="0"/>
          </a:xfrm>
          <a:prstGeom prst="straightConnector1">
            <a:avLst/>
          </a:prstGeom>
          <a:noFill/>
          <a:ln w="50800" cap="flat" cmpd="sng">
            <a:solidFill>
              <a:srgbClr val="008000"/>
            </a:solidFill>
            <a:prstDash val="solid"/>
            <a:round/>
            <a:headEnd type="none" w="sm" len="sm"/>
            <a:tailEnd type="triangle" w="med" len="med"/>
          </a:ln>
          <a:effectLst>
            <a:outerShdw blurRad="40000" dist="20000" dir="5400000" rotWithShape="0">
              <a:srgbClr val="000000">
                <a:alpha val="36470"/>
              </a:srgbClr>
            </a:outerShdw>
          </a:effectLst>
        </p:spPr>
      </p:cxnSp>
      <p:cxnSp>
        <p:nvCxnSpPr>
          <p:cNvPr id="248" name="Google Shape;248;p13" descr="Green arrow pointing to an area on the teacher tool."/>
          <p:cNvCxnSpPr>
            <a:cxnSpLocks noGrp="1" noRot="1" noMove="1" noResize="1" noEditPoints="1" noAdjustHandles="1" noChangeArrowheads="1" noChangeShapeType="1"/>
          </p:cNvCxnSpPr>
          <p:nvPr/>
        </p:nvCxnSpPr>
        <p:spPr>
          <a:xfrm>
            <a:off x="1523999" y="1764501"/>
            <a:ext cx="1649506" cy="0"/>
          </a:xfrm>
          <a:prstGeom prst="straightConnector1">
            <a:avLst/>
          </a:prstGeom>
          <a:noFill/>
          <a:ln w="50800" cap="flat" cmpd="sng">
            <a:solidFill>
              <a:srgbClr val="008000"/>
            </a:solidFill>
            <a:prstDash val="solid"/>
            <a:round/>
            <a:headEnd type="none" w="sm" len="sm"/>
            <a:tailEnd type="triangle" w="med" len="med"/>
          </a:ln>
          <a:effectLst>
            <a:outerShdw blurRad="40000" dist="20000" dir="5400000" rotWithShape="0">
              <a:srgbClr val="000000">
                <a:alpha val="36470"/>
              </a:srgbClr>
            </a:outerShdw>
          </a:effectLst>
        </p:spPr>
      </p:cxnSp>
      <p:cxnSp>
        <p:nvCxnSpPr>
          <p:cNvPr id="247" name="Google Shape;247;p13" descr="Green arrow pointing to an area on the teacher tool."/>
          <p:cNvCxnSpPr>
            <a:cxnSpLocks noGrp="1" noRot="1" noMove="1" noResize="1" noEditPoints="1" noAdjustHandles="1" noChangeArrowheads="1" noChangeShapeType="1"/>
          </p:cNvCxnSpPr>
          <p:nvPr/>
        </p:nvCxnSpPr>
        <p:spPr>
          <a:xfrm>
            <a:off x="1523999" y="944076"/>
            <a:ext cx="1649506" cy="0"/>
          </a:xfrm>
          <a:prstGeom prst="straightConnector1">
            <a:avLst/>
          </a:prstGeom>
          <a:noFill/>
          <a:ln w="50800" cap="flat" cmpd="sng">
            <a:solidFill>
              <a:srgbClr val="008000"/>
            </a:solidFill>
            <a:prstDash val="solid"/>
            <a:round/>
            <a:headEnd type="none" w="sm" len="sm"/>
            <a:tailEnd type="triangle" w="med" len="med"/>
          </a:ln>
          <a:effectLst>
            <a:outerShdw blurRad="40000" dist="20000" dir="5400000" rotWithShape="0">
              <a:srgbClr val="000000">
                <a:alpha val="36470"/>
              </a:srgbClr>
            </a:outerShdw>
          </a:effectLst>
        </p:spPr>
      </p:cxnSp>
      <p:cxnSp>
        <p:nvCxnSpPr>
          <p:cNvPr id="246" name="Google Shape;246;p13" descr="Green arrow pointing to an area on the teacher tool."/>
          <p:cNvCxnSpPr>
            <a:cxnSpLocks noGrp="1" noRot="1" noMove="1" noResize="1" noEditPoints="1" noAdjustHandles="1" noChangeArrowheads="1" noChangeShapeType="1"/>
          </p:cNvCxnSpPr>
          <p:nvPr/>
        </p:nvCxnSpPr>
        <p:spPr>
          <a:xfrm>
            <a:off x="1523999" y="643294"/>
            <a:ext cx="1649506" cy="0"/>
          </a:xfrm>
          <a:prstGeom prst="straightConnector1">
            <a:avLst/>
          </a:prstGeom>
          <a:noFill/>
          <a:ln w="50800" cap="flat" cmpd="sng">
            <a:solidFill>
              <a:srgbClr val="008000"/>
            </a:solidFill>
            <a:prstDash val="solid"/>
            <a:round/>
            <a:headEnd type="none" w="sm" len="sm"/>
            <a:tailEnd type="triangle" w="med" len="med"/>
          </a:ln>
          <a:effectLst>
            <a:outerShdw blurRad="40000" dist="20000" dir="5400000" rotWithShape="0">
              <a:srgbClr val="000000">
                <a:alpha val="36470"/>
              </a:srgbClr>
            </a:outerShdw>
          </a:effectLst>
        </p:spPr>
      </p:cxnSp>
      <p:pic>
        <p:nvPicPr>
          <p:cNvPr id="245" name="Google Shape;245;p13" descr="A paper with text and black text"/>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2665466" y="262141"/>
            <a:ext cx="4812792" cy="5980945"/>
          </a:xfrm>
          <a:prstGeom prst="rect">
            <a:avLst/>
          </a:prstGeom>
          <a:noFill/>
          <a:ln>
            <a:noFill/>
          </a:ln>
        </p:spPr>
      </p:pic>
      <p:sp>
        <p:nvSpPr>
          <p:cNvPr id="243" name="Google Shape;243;p13"/>
          <p:cNvSpPr txBox="1">
            <a:spLocks noGrp="1" noRot="1" noMove="1" noResize="1" noEditPoints="1" noAdjustHandles="1" noChangeArrowheads="1" noChangeShapeType="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fontScale="90000"/>
          </a:bodyPr>
          <a:lstStyle/>
          <a:p>
            <a:pPr marL="0" marR="0" lvl="0" indent="0" algn="ctr" rtl="0">
              <a:lnSpc>
                <a:spcPct val="100000"/>
              </a:lnSpc>
              <a:spcBef>
                <a:spcPts val="0"/>
              </a:spcBef>
              <a:spcAft>
                <a:spcPts val="0"/>
              </a:spcAft>
              <a:buClr>
                <a:schemeClr val="dk1"/>
              </a:buClr>
              <a:buSzPct val="111111"/>
              <a:buFont typeface="Calibri"/>
              <a:buNone/>
            </a:pPr>
            <a:r>
              <a:rPr lang="en-US"/>
              <a:t>Classroom Encouraging Expected Behavior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4"/>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a:t>Effective feedback scale</a:t>
            </a:r>
            <a:endParaRPr/>
          </a:p>
        </p:txBody>
      </p:sp>
      <p:pic>
        <p:nvPicPr>
          <p:cNvPr id="258" name="Google Shape;258;p14" descr="A diagram of a customer feedback"/>
          <p:cNvPicPr preferRelativeResize="0"/>
          <p:nvPr/>
        </p:nvPicPr>
        <p:blipFill rotWithShape="1">
          <a:blip r:embed="rId3">
            <a:alphaModFix/>
          </a:blip>
          <a:srcRect/>
          <a:stretch/>
        </p:blipFill>
        <p:spPr>
          <a:xfrm>
            <a:off x="1304521" y="860828"/>
            <a:ext cx="7044574" cy="485832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5"/>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a:t>Te</a:t>
            </a:r>
            <a:endParaRPr/>
          </a:p>
        </p:txBody>
      </p:sp>
      <p:pic>
        <p:nvPicPr>
          <p:cNvPr id="265" name="Google Shape;265;p15" descr="A teacher and students in a classroom"/>
          <p:cNvPicPr preferRelativeResize="0"/>
          <p:nvPr/>
        </p:nvPicPr>
        <p:blipFill rotWithShape="1">
          <a:blip r:embed="rId3">
            <a:alphaModFix/>
          </a:blip>
          <a:srcRect/>
          <a:stretch/>
        </p:blipFill>
        <p:spPr>
          <a:xfrm>
            <a:off x="0" y="0"/>
            <a:ext cx="9144000" cy="626165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6"/>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fontScale="90000"/>
          </a:bodyPr>
          <a:lstStyle/>
          <a:p>
            <a:pPr marL="0" marR="0" lvl="0" indent="0" algn="ctr" rtl="0">
              <a:lnSpc>
                <a:spcPct val="100000"/>
              </a:lnSpc>
              <a:spcBef>
                <a:spcPts val="0"/>
              </a:spcBef>
              <a:spcAft>
                <a:spcPts val="0"/>
              </a:spcAft>
              <a:buClr>
                <a:schemeClr val="dk1"/>
              </a:buClr>
              <a:buSzPct val="111111"/>
              <a:buFont typeface="Calibri"/>
              <a:buNone/>
            </a:pPr>
            <a:r>
              <a:rPr lang="en-US"/>
              <a:t>Picture of a book “Teacher and Student Behaviors</a:t>
            </a:r>
            <a:endParaRPr/>
          </a:p>
        </p:txBody>
      </p:sp>
      <p:pic>
        <p:nvPicPr>
          <p:cNvPr id="272" name="Google Shape;272;p16" descr="A teacher teaching students in a classroom"/>
          <p:cNvPicPr preferRelativeResize="0"/>
          <p:nvPr/>
        </p:nvPicPr>
        <p:blipFill rotWithShape="1">
          <a:blip r:embed="rId3">
            <a:alphaModFix/>
          </a:blip>
          <a:srcRect/>
          <a:stretch/>
        </p:blipFill>
        <p:spPr>
          <a:xfrm>
            <a:off x="2035589" y="0"/>
            <a:ext cx="4762776" cy="632128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7"/>
          <p:cNvSpPr txBox="1">
            <a:spLocks noGrp="1"/>
          </p:cNvSpPr>
          <p:nvPr>
            <p:ph type="title"/>
          </p:nvPr>
        </p:nvSpPr>
        <p:spPr>
          <a:xfrm>
            <a:off x="457200" y="-969962"/>
            <a:ext cx="8229600" cy="969962"/>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dk1"/>
              </a:buClr>
              <a:buSzPts val="1800"/>
              <a:buNone/>
            </a:pPr>
            <a:r>
              <a:rPr lang="en-US"/>
              <a:t>ABC Chart for Behavior</a:t>
            </a:r>
            <a:endParaRPr/>
          </a:p>
        </p:txBody>
      </p:sp>
      <p:pic>
        <p:nvPicPr>
          <p:cNvPr id="279" name="Google Shape;279;p17" descr="A diagram of a behavior"/>
          <p:cNvPicPr preferRelativeResize="0">
            <a:picLocks noGrp="1"/>
          </p:cNvPicPr>
          <p:nvPr>
            <p:ph type="body" idx="1"/>
          </p:nvPr>
        </p:nvPicPr>
        <p:blipFill rotWithShape="1">
          <a:blip r:embed="rId3">
            <a:alphaModFix/>
          </a:blip>
          <a:srcRect/>
          <a:stretch/>
        </p:blipFill>
        <p:spPr>
          <a:xfrm>
            <a:off x="545048" y="1121063"/>
            <a:ext cx="8053904" cy="46158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a:t>Working Agreements</a:t>
            </a:r>
            <a:endParaRPr/>
          </a:p>
        </p:txBody>
      </p:sp>
      <p:sp>
        <p:nvSpPr>
          <p:cNvPr id="148" name="Google Shape;148;p2"/>
          <p:cNvSpPr txBox="1">
            <a:spLocks noGrp="1"/>
          </p:cNvSpPr>
          <p:nvPr>
            <p:ph type="body" idx="1"/>
          </p:nvPr>
        </p:nvSpPr>
        <p:spPr>
          <a:xfrm>
            <a:off x="1022350" y="1417638"/>
            <a:ext cx="8229600" cy="4525962"/>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2600"/>
              <a:buFont typeface="Arial"/>
              <a:buNone/>
            </a:pPr>
            <a:r>
              <a:rPr lang="en-US" sz="2600" b="1"/>
              <a:t>Be Respectful</a:t>
            </a:r>
            <a:endParaRPr/>
          </a:p>
          <a:p>
            <a:pPr marL="342900" lvl="0" indent="-342900" algn="l" rtl="0">
              <a:lnSpc>
                <a:spcPct val="100000"/>
              </a:lnSpc>
              <a:spcBef>
                <a:spcPts val="440"/>
              </a:spcBef>
              <a:spcAft>
                <a:spcPts val="0"/>
              </a:spcAft>
              <a:buClr>
                <a:srgbClr val="FF0000"/>
              </a:buClr>
              <a:buSzPts val="2200"/>
              <a:buChar char="•"/>
            </a:pPr>
            <a:r>
              <a:rPr lang="en-US" sz="2200"/>
              <a:t>Be an active listener—open to new ideas</a:t>
            </a:r>
            <a:endParaRPr/>
          </a:p>
          <a:p>
            <a:pPr marL="342900" lvl="0" indent="-342900" algn="l" rtl="0">
              <a:lnSpc>
                <a:spcPct val="100000"/>
              </a:lnSpc>
              <a:spcBef>
                <a:spcPts val="440"/>
              </a:spcBef>
              <a:spcAft>
                <a:spcPts val="0"/>
              </a:spcAft>
              <a:buClr>
                <a:srgbClr val="FF0000"/>
              </a:buClr>
              <a:buSzPts val="2200"/>
              <a:buChar char="•"/>
            </a:pPr>
            <a:r>
              <a:rPr lang="en-US" sz="2200"/>
              <a:t>Use notes for side bar conversations</a:t>
            </a:r>
            <a:endParaRPr/>
          </a:p>
          <a:p>
            <a:pPr marL="342900" lvl="0" indent="-342900" algn="l" rtl="0">
              <a:lnSpc>
                <a:spcPct val="100000"/>
              </a:lnSpc>
              <a:spcBef>
                <a:spcPts val="520"/>
              </a:spcBef>
              <a:spcAft>
                <a:spcPts val="0"/>
              </a:spcAft>
              <a:buSzPts val="2600"/>
              <a:buFont typeface="Arial"/>
              <a:buNone/>
            </a:pPr>
            <a:r>
              <a:rPr lang="en-US" sz="2600" b="1"/>
              <a:t>Be Responsible</a:t>
            </a:r>
            <a:endParaRPr/>
          </a:p>
          <a:p>
            <a:pPr marL="342900" lvl="0" indent="-342900" algn="l" rtl="0">
              <a:lnSpc>
                <a:spcPct val="100000"/>
              </a:lnSpc>
              <a:spcBef>
                <a:spcPts val="440"/>
              </a:spcBef>
              <a:spcAft>
                <a:spcPts val="0"/>
              </a:spcAft>
              <a:buClr>
                <a:srgbClr val="FF0000"/>
              </a:buClr>
              <a:buSzPts val="2200"/>
              <a:buChar char="•"/>
            </a:pPr>
            <a:r>
              <a:rPr lang="en-US" sz="2200"/>
              <a:t>Be on time for sessions</a:t>
            </a:r>
            <a:endParaRPr/>
          </a:p>
          <a:p>
            <a:pPr marL="342900" lvl="0" indent="-342900" algn="l" rtl="0">
              <a:lnSpc>
                <a:spcPct val="100000"/>
              </a:lnSpc>
              <a:spcBef>
                <a:spcPts val="440"/>
              </a:spcBef>
              <a:spcAft>
                <a:spcPts val="0"/>
              </a:spcAft>
              <a:buClr>
                <a:srgbClr val="FF0000"/>
              </a:buClr>
              <a:buSzPts val="2200"/>
              <a:buChar char="•"/>
            </a:pPr>
            <a:r>
              <a:rPr lang="en-US" sz="2200"/>
              <a:t>Silence cell phones—reply appropriately</a:t>
            </a:r>
            <a:endParaRPr/>
          </a:p>
          <a:p>
            <a:pPr marL="342900" lvl="0" indent="-342900" algn="l" rtl="0">
              <a:lnSpc>
                <a:spcPct val="100000"/>
              </a:lnSpc>
              <a:spcBef>
                <a:spcPts val="720"/>
              </a:spcBef>
              <a:spcAft>
                <a:spcPts val="0"/>
              </a:spcAft>
              <a:buSzPts val="2600"/>
              <a:buFont typeface="Arial"/>
              <a:buNone/>
            </a:pPr>
            <a:r>
              <a:rPr lang="en-US" sz="2600" b="1"/>
              <a:t>Be</a:t>
            </a:r>
            <a:r>
              <a:rPr lang="en-US" sz="3600" b="1"/>
              <a:t> </a:t>
            </a:r>
            <a:r>
              <a:rPr lang="en-US" sz="2600" b="1"/>
              <a:t>a Problem Solver</a:t>
            </a:r>
            <a:endParaRPr/>
          </a:p>
          <a:p>
            <a:pPr marL="342900" lvl="0" indent="-342900" algn="l" rtl="0">
              <a:lnSpc>
                <a:spcPct val="100000"/>
              </a:lnSpc>
              <a:spcBef>
                <a:spcPts val="440"/>
              </a:spcBef>
              <a:spcAft>
                <a:spcPts val="0"/>
              </a:spcAft>
              <a:buClr>
                <a:srgbClr val="FF0000"/>
              </a:buClr>
              <a:buSzPts val="2200"/>
              <a:buChar char="•"/>
            </a:pPr>
            <a:r>
              <a:rPr lang="en-US" sz="2200"/>
              <a:t>Follow the decision making process</a:t>
            </a:r>
            <a:endParaRPr/>
          </a:p>
          <a:p>
            <a:pPr marL="342900" lvl="0" indent="-342900" algn="l" rtl="0">
              <a:lnSpc>
                <a:spcPct val="100000"/>
              </a:lnSpc>
              <a:spcBef>
                <a:spcPts val="440"/>
              </a:spcBef>
              <a:spcAft>
                <a:spcPts val="0"/>
              </a:spcAft>
              <a:buClr>
                <a:srgbClr val="FF0000"/>
              </a:buClr>
              <a:buSzPts val="2200"/>
              <a:buChar char="•"/>
            </a:pPr>
            <a:r>
              <a:rPr lang="en-US" sz="2200"/>
              <a:t>Work toward consensus and support decisions of the group</a:t>
            </a:r>
            <a:endParaRPr/>
          </a:p>
          <a:p>
            <a:pPr marL="342900" lvl="0" indent="-139700" algn="l" rtl="0">
              <a:lnSpc>
                <a:spcPct val="100000"/>
              </a:lnSpc>
              <a:spcBef>
                <a:spcPts val="640"/>
              </a:spcBef>
              <a:spcAft>
                <a:spcPts val="0"/>
              </a:spcAft>
              <a:buSzPts val="32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18" descr="Image of an old fashioned skeleton key."/>
          <p:cNvPicPr preferRelativeResize="0"/>
          <p:nvPr/>
        </p:nvPicPr>
        <p:blipFill rotWithShape="1">
          <a:blip r:embed="rId3">
            <a:alphaModFix/>
          </a:blip>
          <a:srcRect/>
          <a:stretch/>
        </p:blipFill>
        <p:spPr>
          <a:xfrm>
            <a:off x="-71349" y="924311"/>
            <a:ext cx="9286698" cy="5009378"/>
          </a:xfrm>
          <a:prstGeom prst="rect">
            <a:avLst/>
          </a:prstGeom>
          <a:noFill/>
          <a:ln>
            <a:noFill/>
          </a:ln>
        </p:spPr>
      </p:pic>
      <p:sp>
        <p:nvSpPr>
          <p:cNvPr id="286" name="Google Shape;286;p18"/>
          <p:cNvSpPr txBox="1">
            <a:spLocks noGrp="1"/>
          </p:cNvSpPr>
          <p:nvPr>
            <p:ph type="title"/>
          </p:nvPr>
        </p:nvSpPr>
        <p:spPr>
          <a:xfrm>
            <a:off x="457200" y="-969962"/>
            <a:ext cx="8229600" cy="969962"/>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dk1"/>
              </a:buClr>
              <a:buSzPts val="1800"/>
              <a:buNone/>
            </a:pPr>
            <a:r>
              <a:rPr lang="en-US"/>
              <a:t>Picture of a key</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Function of Behavior</a:t>
            </a:r>
            <a:endParaRPr/>
          </a:p>
        </p:txBody>
      </p:sp>
      <p:pic>
        <p:nvPicPr>
          <p:cNvPr id="293" name="Google Shape;293;p19" descr="A diagram of behavior"/>
          <p:cNvPicPr preferRelativeResize="0"/>
          <p:nvPr/>
        </p:nvPicPr>
        <p:blipFill rotWithShape="1">
          <a:blip r:embed="rId3">
            <a:alphaModFix/>
          </a:blip>
          <a:srcRect/>
          <a:stretch/>
        </p:blipFill>
        <p:spPr>
          <a:xfrm>
            <a:off x="1156000" y="1417638"/>
            <a:ext cx="7077075" cy="4229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0"/>
          <p:cNvSpPr txBox="1">
            <a:spLocks noGrp="1"/>
          </p:cNvSpPr>
          <p:nvPr>
            <p:ph type="title"/>
          </p:nvPr>
        </p:nvSpPr>
        <p:spPr>
          <a:xfrm>
            <a:off x="457200" y="274638"/>
            <a:ext cx="8229600" cy="9699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Increasing Student Motivation</a:t>
            </a:r>
            <a:endParaRPr/>
          </a:p>
        </p:txBody>
      </p:sp>
      <p:sp>
        <p:nvSpPr>
          <p:cNvPr id="300" name="Google Shape;300;p20"/>
          <p:cNvSpPr txBox="1">
            <a:spLocks noGrp="1"/>
          </p:cNvSpPr>
          <p:nvPr>
            <p:ph type="body" idx="1"/>
          </p:nvPr>
        </p:nvSpPr>
        <p:spPr>
          <a:xfrm>
            <a:off x="457200" y="1679170"/>
            <a:ext cx="8229600" cy="452701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200"/>
              <a:buNone/>
            </a:pPr>
            <a:r>
              <a:rPr lang="en-US" i="1"/>
              <a:t>Self-Determination Theory </a:t>
            </a:r>
            <a:r>
              <a:rPr lang="en-US"/>
              <a:t>has identified 3 primary human needs that help individuals to grow their internal motivation:</a:t>
            </a:r>
            <a:endParaRPr/>
          </a:p>
          <a:p>
            <a:pPr marL="0" lvl="0" indent="0" algn="l" rtl="0">
              <a:lnSpc>
                <a:spcPct val="100000"/>
              </a:lnSpc>
              <a:spcBef>
                <a:spcPts val="320"/>
              </a:spcBef>
              <a:spcAft>
                <a:spcPts val="0"/>
              </a:spcAft>
              <a:buSzPts val="1600"/>
              <a:buNone/>
            </a:pPr>
            <a:endParaRPr sz="1600"/>
          </a:p>
          <a:p>
            <a:pPr marL="342900" lvl="0" indent="-342900" algn="l" rtl="0">
              <a:lnSpc>
                <a:spcPct val="100000"/>
              </a:lnSpc>
              <a:spcBef>
                <a:spcPts val="640"/>
              </a:spcBef>
              <a:spcAft>
                <a:spcPts val="0"/>
              </a:spcAft>
              <a:buSzPts val="3200"/>
              <a:buChar char="•"/>
            </a:pPr>
            <a:r>
              <a:rPr lang="en-US"/>
              <a:t>Competence</a:t>
            </a:r>
            <a:endParaRPr/>
          </a:p>
          <a:p>
            <a:pPr marL="342900" lvl="0" indent="-342900" algn="l" rtl="0">
              <a:lnSpc>
                <a:spcPct val="100000"/>
              </a:lnSpc>
              <a:spcBef>
                <a:spcPts val="640"/>
              </a:spcBef>
              <a:spcAft>
                <a:spcPts val="0"/>
              </a:spcAft>
              <a:buSzPts val="3200"/>
              <a:buChar char="•"/>
            </a:pPr>
            <a:r>
              <a:rPr lang="en-US"/>
              <a:t>Autonomy </a:t>
            </a:r>
            <a:endParaRPr/>
          </a:p>
          <a:p>
            <a:pPr marL="342900" lvl="0" indent="-342900" algn="l" rtl="0">
              <a:lnSpc>
                <a:spcPct val="100000"/>
              </a:lnSpc>
              <a:spcBef>
                <a:spcPts val="640"/>
              </a:spcBef>
              <a:spcAft>
                <a:spcPts val="0"/>
              </a:spcAft>
              <a:buSzPts val="3200"/>
              <a:buChar char="•"/>
            </a:pPr>
            <a:r>
              <a:rPr lang="en-US"/>
              <a:t>Relatedness</a:t>
            </a:r>
            <a:endParaRPr/>
          </a:p>
          <a:p>
            <a:pPr marL="342900" lvl="0" indent="-139700" algn="l" rtl="0">
              <a:lnSpc>
                <a:spcPct val="100000"/>
              </a:lnSpc>
              <a:spcBef>
                <a:spcPts val="640"/>
              </a:spcBef>
              <a:spcAft>
                <a:spcPts val="0"/>
              </a:spcAft>
              <a:buSzPts val="3200"/>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Adult Attention</a:t>
            </a:r>
            <a:endParaRPr/>
          </a:p>
        </p:txBody>
      </p:sp>
      <p:sp>
        <p:nvSpPr>
          <p:cNvPr id="307" name="Google Shape;307;p21"/>
          <p:cNvSpPr txBox="1">
            <a:spLocks noGrp="1"/>
          </p:cNvSpPr>
          <p:nvPr>
            <p:ph type="body" idx="1"/>
          </p:nvPr>
        </p:nvSpPr>
        <p:spPr>
          <a:xfrm>
            <a:off x="457200" y="1444704"/>
            <a:ext cx="8229600" cy="45259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200"/>
              <a:buNone/>
            </a:pPr>
            <a:r>
              <a:rPr lang="en-US"/>
              <a:t>Two types of adult attention:</a:t>
            </a:r>
            <a:endParaRPr/>
          </a:p>
          <a:p>
            <a:pPr marL="469900" lvl="1" indent="-420688" algn="l" rtl="0">
              <a:lnSpc>
                <a:spcPct val="100000"/>
              </a:lnSpc>
              <a:spcBef>
                <a:spcPts val="640"/>
              </a:spcBef>
              <a:spcAft>
                <a:spcPts val="0"/>
              </a:spcAft>
              <a:buSzPts val="3200"/>
              <a:buFont typeface="Calibri"/>
              <a:buAutoNum type="arabicPeriod"/>
            </a:pPr>
            <a:r>
              <a:rPr lang="en-US" sz="3200">
                <a:solidFill>
                  <a:srgbClr val="008000"/>
                </a:solidFill>
              </a:rPr>
              <a:t>Non-contingent </a:t>
            </a:r>
            <a:r>
              <a:rPr lang="en-US" sz="3200"/>
              <a:t>– attention provided regardless of performance</a:t>
            </a:r>
            <a:endParaRPr/>
          </a:p>
          <a:p>
            <a:pPr marL="1314450" lvl="2" indent="-225425" algn="l" rtl="0">
              <a:lnSpc>
                <a:spcPct val="100000"/>
              </a:lnSpc>
              <a:spcBef>
                <a:spcPts val="480"/>
              </a:spcBef>
              <a:spcAft>
                <a:spcPts val="0"/>
              </a:spcAft>
              <a:buClr>
                <a:srgbClr val="FF0000"/>
              </a:buClr>
              <a:buSzPts val="2400"/>
              <a:buChar char="•"/>
            </a:pPr>
            <a:r>
              <a:rPr lang="en-US"/>
              <a:t>Greetings, proximity, smiles, conversations, jobs, etc.</a:t>
            </a:r>
            <a:endParaRPr/>
          </a:p>
          <a:p>
            <a:pPr marL="469900" lvl="0" indent="-469900" algn="l" rtl="0">
              <a:lnSpc>
                <a:spcPct val="100000"/>
              </a:lnSpc>
              <a:spcBef>
                <a:spcPts val="640"/>
              </a:spcBef>
              <a:spcAft>
                <a:spcPts val="0"/>
              </a:spcAft>
              <a:buSzPts val="3200"/>
              <a:buFont typeface="Calibri"/>
              <a:buAutoNum type="arabicPeriod" startAt="2"/>
            </a:pPr>
            <a:r>
              <a:rPr lang="en-US">
                <a:solidFill>
                  <a:srgbClr val="008000"/>
                </a:solidFill>
              </a:rPr>
              <a:t>Contingent </a:t>
            </a:r>
            <a:r>
              <a:rPr lang="en-US"/>
              <a:t>– provided based upon student 		performance of an identified 	expectation or behavior</a:t>
            </a:r>
            <a:endParaRPr/>
          </a:p>
          <a:p>
            <a:pPr marL="1308100" lvl="2" indent="-219075" algn="l" rtl="0">
              <a:lnSpc>
                <a:spcPct val="100000"/>
              </a:lnSpc>
              <a:spcBef>
                <a:spcPts val="480"/>
              </a:spcBef>
              <a:spcAft>
                <a:spcPts val="0"/>
              </a:spcAft>
              <a:buClr>
                <a:srgbClr val="FF0000"/>
              </a:buClr>
              <a:buSzPts val="2400"/>
              <a:buChar char="•"/>
            </a:pPr>
            <a:r>
              <a:rPr lang="en-US"/>
              <a:t>Praise, Positive Specific Feedback, Reinforcement, and/or a Tangible item.</a:t>
            </a:r>
            <a:endParaRPr/>
          </a:p>
          <a:p>
            <a:pPr marL="1603375" lvl="2" indent="-361950" algn="l" rtl="0">
              <a:lnSpc>
                <a:spcPct val="100000"/>
              </a:lnSpc>
              <a:spcBef>
                <a:spcPts val="480"/>
              </a:spcBef>
              <a:spcAft>
                <a:spcPts val="0"/>
              </a:spcAft>
              <a:buSzPts val="2400"/>
              <a:buNone/>
            </a:pPr>
            <a:endParaRPr/>
          </a:p>
        </p:txBody>
      </p:sp>
      <p:grpSp>
        <p:nvGrpSpPr>
          <p:cNvPr id="308" name="Google Shape;308;p21" descr="2 types to adult attention"/>
          <p:cNvGrpSpPr/>
          <p:nvPr/>
        </p:nvGrpSpPr>
        <p:grpSpPr>
          <a:xfrm>
            <a:off x="12700" y="6211407"/>
            <a:ext cx="9144378" cy="659292"/>
            <a:chOff x="12700" y="6211407"/>
            <a:chExt cx="9144378" cy="659292"/>
          </a:xfrm>
        </p:grpSpPr>
        <p:sp>
          <p:nvSpPr>
            <p:cNvPr id="309" name="Google Shape;309;p21"/>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0" name="Google Shape;310;p21"/>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1" name="Google Shape;311;p21"/>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2" name="Google Shape;312;p21"/>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21" name="Google Shape;321;g2f79a8b7b75_0_3" descr="Green star to indicate a handout is available."/>
          <p:cNvSpPr>
            <a:spLocks noGrp="1" noRot="1" noMove="1" noResize="1" noEditPoints="1" noAdjustHandles="1" noChangeArrowheads="1" noChangeShapeType="1"/>
          </p:cNvSpPr>
          <p:nvPr/>
        </p:nvSpPr>
        <p:spPr>
          <a:xfrm>
            <a:off x="7908497" y="569384"/>
            <a:ext cx="824753" cy="831553"/>
          </a:xfrm>
          <a:prstGeom prst="star5">
            <a:avLst>
              <a:gd name="adj" fmla="val 19098"/>
              <a:gd name="hf" fmla="val 105146"/>
              <a:gd name="vf" fmla="val 110557"/>
            </a:avLst>
          </a:prstGeom>
          <a:solidFill>
            <a:srgbClr val="00B05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9" name="Google Shape;319;g2f79a8b7b75_0_3"/>
          <p:cNvSpPr txBox="1">
            <a:spLocks noGrp="1" noRot="1" noMove="1" noResize="1" noEditPoints="1" noAdjustHandles="1" noChangeArrowheads="1" noChangeShapeType="1"/>
          </p:cNvSpPr>
          <p:nvPr>
            <p:ph type="body" idx="1"/>
          </p:nvPr>
        </p:nvSpPr>
        <p:spPr>
          <a:xfrm>
            <a:off x="551275" y="2135450"/>
            <a:ext cx="3790800" cy="3962400"/>
          </a:xfrm>
          <a:prstGeom prst="rect">
            <a:avLst/>
          </a:prstGeom>
          <a:noFill/>
          <a:ln>
            <a:noFill/>
          </a:ln>
        </p:spPr>
        <p:txBody>
          <a:bodyPr spcFirstLastPara="1" wrap="square" lIns="91425" tIns="45700" rIns="91425" bIns="45700" anchor="t" anchorCtr="0">
            <a:normAutofit lnSpcReduction="10000"/>
          </a:bodyPr>
          <a:lstStyle/>
          <a:p>
            <a:pPr marL="457200" lvl="0" indent="-374650" algn="l" rtl="0">
              <a:lnSpc>
                <a:spcPct val="115000"/>
              </a:lnSpc>
              <a:spcBef>
                <a:spcPts val="640"/>
              </a:spcBef>
              <a:spcAft>
                <a:spcPts val="0"/>
              </a:spcAft>
              <a:buSzPts val="2300"/>
              <a:buAutoNum type="arabicPeriod"/>
            </a:pPr>
            <a:r>
              <a:rPr lang="en-US" sz="2300"/>
              <a:t>Non-Contingent Attention </a:t>
            </a:r>
            <a:endParaRPr sz="2300"/>
          </a:p>
          <a:p>
            <a:pPr marL="457200" lvl="0" indent="-374650" algn="l" rtl="0">
              <a:lnSpc>
                <a:spcPct val="115000"/>
              </a:lnSpc>
              <a:spcBef>
                <a:spcPts val="0"/>
              </a:spcBef>
              <a:spcAft>
                <a:spcPts val="0"/>
              </a:spcAft>
              <a:buSzPts val="2300"/>
              <a:buAutoNum type="arabicPeriod"/>
            </a:pPr>
            <a:r>
              <a:rPr lang="en-US" sz="2300"/>
              <a:t>Positive, Specific Feedback </a:t>
            </a:r>
            <a:endParaRPr sz="2300"/>
          </a:p>
          <a:p>
            <a:pPr marL="457200" lvl="0" indent="-374650" algn="l" rtl="0">
              <a:lnSpc>
                <a:spcPct val="115000"/>
              </a:lnSpc>
              <a:spcBef>
                <a:spcPts val="0"/>
              </a:spcBef>
              <a:spcAft>
                <a:spcPts val="0"/>
              </a:spcAft>
              <a:buSzPts val="2300"/>
              <a:buAutoNum type="arabicPeriod"/>
            </a:pPr>
            <a:r>
              <a:rPr lang="en-US" sz="2300"/>
              <a:t>Menu of Classroom Reinforcers</a:t>
            </a:r>
            <a:endParaRPr sz="2300"/>
          </a:p>
          <a:p>
            <a:pPr marL="457200" lvl="0" indent="-374650" algn="l" rtl="0">
              <a:lnSpc>
                <a:spcPct val="115000"/>
              </a:lnSpc>
              <a:spcBef>
                <a:spcPts val="0"/>
              </a:spcBef>
              <a:spcAft>
                <a:spcPts val="0"/>
              </a:spcAft>
              <a:buSzPts val="2300"/>
              <a:buAutoNum type="arabicPeriod"/>
            </a:pPr>
            <a:r>
              <a:rPr lang="en-US" sz="2300"/>
              <a:t>Classroom Continuum of Reinforcers - With Frequency in Mind</a:t>
            </a:r>
            <a:endParaRPr sz="2300"/>
          </a:p>
          <a:p>
            <a:pPr marL="457200" lvl="0" indent="-374650" algn="l" rtl="0">
              <a:lnSpc>
                <a:spcPct val="115000"/>
              </a:lnSpc>
              <a:spcBef>
                <a:spcPts val="0"/>
              </a:spcBef>
              <a:spcAft>
                <a:spcPts val="0"/>
              </a:spcAft>
              <a:buSzPts val="2300"/>
              <a:buAutoNum type="arabicPeriod"/>
            </a:pPr>
            <a:r>
              <a:rPr lang="en-US" sz="2300"/>
              <a:t>Teacher Self-monitoring Plan</a:t>
            </a:r>
            <a:endParaRPr sz="2300"/>
          </a:p>
        </p:txBody>
      </p:sp>
      <p:pic>
        <p:nvPicPr>
          <p:cNvPr id="320" name="Google Shape;320;g2f79a8b7b75_0_3" descr="A form with text and images"/>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4942300" y="1661411"/>
            <a:ext cx="3790950" cy="4876800"/>
          </a:xfrm>
          <a:prstGeom prst="rect">
            <a:avLst/>
          </a:prstGeom>
          <a:noFill/>
          <a:ln>
            <a:noFill/>
          </a:ln>
        </p:spPr>
      </p:pic>
      <p:sp>
        <p:nvSpPr>
          <p:cNvPr id="318" name="Google Shape;318;g2f79a8b7b75_0_3"/>
          <p:cNvSpPr txBox="1">
            <a:spLocks noGrp="1" noRot="1" noMove="1" noResize="1" noEditPoints="1" noAdjustHandles="1" noChangeArrowheads="1" noChangeShapeType="1"/>
          </p:cNvSpPr>
          <p:nvPr>
            <p:ph type="title"/>
          </p:nvPr>
        </p:nvSpPr>
        <p:spPr>
          <a:xfrm>
            <a:off x="1426256" y="522111"/>
            <a:ext cx="7472100" cy="926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US"/>
              <a:t>Classroom Encouraging Planning Guide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22" descr="A person and children posing for a photo"/>
          <p:cNvPicPr preferRelativeResize="0"/>
          <p:nvPr/>
        </p:nvPicPr>
        <p:blipFill rotWithShape="1">
          <a:blip r:embed="rId3">
            <a:alphaModFix/>
          </a:blip>
          <a:srcRect/>
          <a:stretch/>
        </p:blipFill>
        <p:spPr>
          <a:xfrm>
            <a:off x="0" y="-1"/>
            <a:ext cx="9144000" cy="6301409"/>
          </a:xfrm>
          <a:prstGeom prst="rect">
            <a:avLst/>
          </a:prstGeom>
          <a:noFill/>
          <a:ln>
            <a:noFill/>
          </a:ln>
        </p:spPr>
      </p:pic>
      <p:sp>
        <p:nvSpPr>
          <p:cNvPr id="328" name="Google Shape;328;p22"/>
          <p:cNvSpPr txBox="1">
            <a:spLocks noGrp="1"/>
          </p:cNvSpPr>
          <p:nvPr>
            <p:ph type="title"/>
          </p:nvPr>
        </p:nvSpPr>
        <p:spPr>
          <a:xfrm>
            <a:off x="457200" y="-969962"/>
            <a:ext cx="8229600" cy="969962"/>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dk1"/>
              </a:buClr>
              <a:buSzPts val="1800"/>
              <a:buNone/>
            </a:pPr>
            <a:r>
              <a:rPr lang="en-US"/>
              <a:t>Picture of a teacher and students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2c0575e90b0_0_2"/>
          <p:cNvSpPr txBox="1">
            <a:spLocks noGrp="1"/>
          </p:cNvSpPr>
          <p:nvPr>
            <p:ph type="title"/>
          </p:nvPr>
        </p:nvSpPr>
        <p:spPr>
          <a:xfrm>
            <a:off x="457200" y="-969962"/>
            <a:ext cx="8229600" cy="96996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dk1"/>
              </a:buClr>
              <a:buSzPct val="45454"/>
              <a:buNone/>
            </a:pPr>
            <a:r>
              <a:rPr lang="en-US"/>
              <a:t>Picture of a teacher and students in a classroom</a:t>
            </a:r>
            <a:endParaRPr/>
          </a:p>
        </p:txBody>
      </p:sp>
      <p:pic>
        <p:nvPicPr>
          <p:cNvPr id="335" name="Google Shape;335;g2c0575e90b0_0_2" descr="A teacher standing in front of students"/>
          <p:cNvPicPr preferRelativeResize="0"/>
          <p:nvPr/>
        </p:nvPicPr>
        <p:blipFill rotWithShape="1">
          <a:blip r:embed="rId3">
            <a:alphaModFix/>
          </a:blip>
          <a:srcRect/>
          <a:stretch/>
        </p:blipFill>
        <p:spPr>
          <a:xfrm>
            <a:off x="2475575" y="222100"/>
            <a:ext cx="3982850" cy="58656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2c0575e90b0_0_8"/>
          <p:cNvSpPr txBox="1">
            <a:spLocks noGrp="1"/>
          </p:cNvSpPr>
          <p:nvPr>
            <p:ph type="title"/>
          </p:nvPr>
        </p:nvSpPr>
        <p:spPr>
          <a:xfrm>
            <a:off x="457200" y="-969962"/>
            <a:ext cx="8229600" cy="96996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dk1"/>
              </a:buClr>
              <a:buSzPct val="45454"/>
              <a:buNone/>
            </a:pPr>
            <a:r>
              <a:rPr lang="en-US"/>
              <a:t>Picture of a teacher and students sitting in a circle.</a:t>
            </a:r>
            <a:endParaRPr/>
          </a:p>
        </p:txBody>
      </p:sp>
      <p:pic>
        <p:nvPicPr>
          <p:cNvPr id="342" name="Google Shape;342;g2c0575e90b0_0_8" descr="A teacher and children sitting on the floor"/>
          <p:cNvPicPr preferRelativeResize="0"/>
          <p:nvPr/>
        </p:nvPicPr>
        <p:blipFill rotWithShape="1">
          <a:blip r:embed="rId3">
            <a:alphaModFix/>
          </a:blip>
          <a:srcRect/>
          <a:stretch/>
        </p:blipFill>
        <p:spPr>
          <a:xfrm>
            <a:off x="0" y="0"/>
            <a:ext cx="9144000" cy="634116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g2c0575e90b0_0_14" descr="A person and a child looking at a tablet"/>
          <p:cNvPicPr preferRelativeResize="0"/>
          <p:nvPr/>
        </p:nvPicPr>
        <p:blipFill rotWithShape="1">
          <a:blip r:embed="rId3">
            <a:alphaModFix/>
          </a:blip>
          <a:srcRect/>
          <a:stretch/>
        </p:blipFill>
        <p:spPr>
          <a:xfrm>
            <a:off x="0" y="-1"/>
            <a:ext cx="9144000" cy="6321287"/>
          </a:xfrm>
          <a:prstGeom prst="rect">
            <a:avLst/>
          </a:prstGeom>
          <a:noFill/>
          <a:ln>
            <a:noFill/>
          </a:ln>
        </p:spPr>
      </p:pic>
      <p:sp>
        <p:nvSpPr>
          <p:cNvPr id="349" name="Google Shape;349;g2c0575e90b0_0_14"/>
          <p:cNvSpPr txBox="1">
            <a:spLocks noGrp="1"/>
          </p:cNvSpPr>
          <p:nvPr>
            <p:ph type="title"/>
          </p:nvPr>
        </p:nvSpPr>
        <p:spPr>
          <a:xfrm>
            <a:off x="457200" y="-969962"/>
            <a:ext cx="8229600" cy="96996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dk1"/>
              </a:buClr>
              <a:buSzPct val="45454"/>
              <a:buNone/>
            </a:pPr>
            <a:r>
              <a:rPr lang="en-US"/>
              <a:t>Picture of a teacher working with a student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2c0575e90b0_0_20"/>
          <p:cNvSpPr txBox="1">
            <a:spLocks noGrp="1"/>
          </p:cNvSpPr>
          <p:nvPr>
            <p:ph type="title"/>
          </p:nvPr>
        </p:nvSpPr>
        <p:spPr>
          <a:xfrm>
            <a:off x="457200" y="-969962"/>
            <a:ext cx="8229600" cy="969962"/>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dk1"/>
              </a:buClr>
              <a:buSzPts val="1800"/>
              <a:buNone/>
            </a:pPr>
            <a:r>
              <a:rPr lang="en-US"/>
              <a:t>Teacher reading to students</a:t>
            </a:r>
            <a:endParaRPr/>
          </a:p>
        </p:txBody>
      </p:sp>
      <p:pic>
        <p:nvPicPr>
          <p:cNvPr id="356" name="Google Shape;356;g2c0575e90b0_0_20" descr="A teacher reading a book to children"/>
          <p:cNvPicPr preferRelativeResize="0"/>
          <p:nvPr/>
        </p:nvPicPr>
        <p:blipFill rotWithShape="1">
          <a:blip r:embed="rId3">
            <a:alphaModFix/>
          </a:blip>
          <a:srcRect/>
          <a:stretch/>
        </p:blipFill>
        <p:spPr>
          <a:xfrm>
            <a:off x="-1" y="0"/>
            <a:ext cx="9342783" cy="630140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9593"/>
        </a:solidFill>
        <a:effectLst/>
      </p:bgPr>
    </p:bg>
    <p:spTree>
      <p:nvGrpSpPr>
        <p:cNvPr id="1" name="Shape 153"/>
        <p:cNvGrpSpPr/>
        <p:nvPr/>
      </p:nvGrpSpPr>
      <p:grpSpPr>
        <a:xfrm>
          <a:off x="0" y="0"/>
          <a:ext cx="0" cy="0"/>
          <a:chOff x="0" y="0"/>
          <a:chExt cx="0" cy="0"/>
        </a:xfrm>
      </p:grpSpPr>
      <p:sp>
        <p:nvSpPr>
          <p:cNvPr id="154" name="Google Shape;154;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Attention Signal Practice</a:t>
            </a:r>
            <a:endParaRPr/>
          </a:p>
        </p:txBody>
      </p:sp>
      <p:sp>
        <p:nvSpPr>
          <p:cNvPr id="155" name="Google Shape;155;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3200"/>
              <a:buChar char="•"/>
            </a:pPr>
            <a:r>
              <a:rPr lang="en-US"/>
              <a:t>Select and teach an attention signal.</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2c0575e90b0_0_26"/>
          <p:cNvSpPr txBox="1">
            <a:spLocks noGrp="1"/>
          </p:cNvSpPr>
          <p:nvPr>
            <p:ph type="title"/>
          </p:nvPr>
        </p:nvSpPr>
        <p:spPr>
          <a:xfrm>
            <a:off x="457200" y="-969962"/>
            <a:ext cx="8229600" cy="969962"/>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dk1"/>
              </a:buClr>
              <a:buSzPts val="1800"/>
              <a:buNone/>
            </a:pPr>
            <a:r>
              <a:rPr lang="en-US"/>
              <a:t>Teacher working with students</a:t>
            </a:r>
            <a:endParaRPr/>
          </a:p>
        </p:txBody>
      </p:sp>
      <p:pic>
        <p:nvPicPr>
          <p:cNvPr id="363" name="Google Shape;363;g2c0575e90b0_0_26" descr="A person helping children with homework"/>
          <p:cNvPicPr preferRelativeResize="0"/>
          <p:nvPr/>
        </p:nvPicPr>
        <p:blipFill rotWithShape="1">
          <a:blip r:embed="rId3">
            <a:alphaModFix/>
          </a:blip>
          <a:srcRect/>
          <a:stretch/>
        </p:blipFill>
        <p:spPr>
          <a:xfrm>
            <a:off x="0" y="0"/>
            <a:ext cx="9144000" cy="626165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g2c0575e90b0_0_38" descr="A person helping a child with a book"/>
          <p:cNvPicPr preferRelativeResize="0"/>
          <p:nvPr/>
        </p:nvPicPr>
        <p:blipFill rotWithShape="1">
          <a:blip r:embed="rId3">
            <a:alphaModFix/>
          </a:blip>
          <a:srcRect/>
          <a:stretch/>
        </p:blipFill>
        <p:spPr>
          <a:xfrm>
            <a:off x="0" y="-1"/>
            <a:ext cx="9144000" cy="6301409"/>
          </a:xfrm>
          <a:prstGeom prst="rect">
            <a:avLst/>
          </a:prstGeom>
          <a:noFill/>
          <a:ln>
            <a:noFill/>
          </a:ln>
        </p:spPr>
      </p:pic>
      <p:sp>
        <p:nvSpPr>
          <p:cNvPr id="370" name="Google Shape;370;g2c0575e90b0_0_38"/>
          <p:cNvSpPr txBox="1">
            <a:spLocks noGrp="1"/>
          </p:cNvSpPr>
          <p:nvPr>
            <p:ph type="title"/>
          </p:nvPr>
        </p:nvSpPr>
        <p:spPr>
          <a:xfrm>
            <a:off x="457200" y="-969962"/>
            <a:ext cx="8229600" cy="969962"/>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dk1"/>
              </a:buClr>
              <a:buSzPts val="1800"/>
              <a:buNone/>
            </a:pPr>
            <a:r>
              <a:rPr lang="en-US"/>
              <a:t>Teacher talking to student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2c0575e90b0_0_44"/>
          <p:cNvSpPr txBox="1">
            <a:spLocks noGrp="1"/>
          </p:cNvSpPr>
          <p:nvPr>
            <p:ph type="title"/>
          </p:nvPr>
        </p:nvSpPr>
        <p:spPr>
          <a:xfrm>
            <a:off x="457200" y="-969962"/>
            <a:ext cx="8229600" cy="969962"/>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dk1"/>
              </a:buClr>
              <a:buSzPts val="1800"/>
              <a:buNone/>
            </a:pPr>
            <a:r>
              <a:rPr lang="en-US"/>
              <a:t>Teacher in front of the class</a:t>
            </a:r>
            <a:endParaRPr/>
          </a:p>
        </p:txBody>
      </p:sp>
      <p:pic>
        <p:nvPicPr>
          <p:cNvPr id="377" name="Google Shape;377;g2c0575e90b0_0_44" descr="Teacher teaching at the front of a classroom."/>
          <p:cNvPicPr preferRelativeResize="0"/>
          <p:nvPr/>
        </p:nvPicPr>
        <p:blipFill rotWithShape="1">
          <a:blip r:embed="rId3">
            <a:alphaModFix/>
          </a:blip>
          <a:srcRect/>
          <a:stretch/>
        </p:blipFill>
        <p:spPr>
          <a:xfrm>
            <a:off x="0" y="0"/>
            <a:ext cx="9144000" cy="630140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5" name="Google Shape;385;g2f79a8b7b75_0_22" descr="Green star to indicate a handout is available."/>
          <p:cNvSpPr>
            <a:spLocks noGrp="1" noRot="1" noMove="1" noResize="1" noEditPoints="1" noAdjustHandles="1" noChangeArrowheads="1" noChangeShapeType="1"/>
          </p:cNvSpPr>
          <p:nvPr/>
        </p:nvSpPr>
        <p:spPr>
          <a:xfrm>
            <a:off x="8010629" y="123183"/>
            <a:ext cx="824753" cy="831553"/>
          </a:xfrm>
          <a:prstGeom prst="star5">
            <a:avLst>
              <a:gd name="adj" fmla="val 19098"/>
              <a:gd name="hf" fmla="val 105146"/>
              <a:gd name="vf" fmla="val 110557"/>
            </a:avLst>
          </a:prstGeom>
          <a:solidFill>
            <a:srgbClr val="00B05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84" name="Google Shape;384;g2f79a8b7b75_0_22" descr="A white sheet with black text"/>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475283" y="2156147"/>
            <a:ext cx="8360099" cy="3485350"/>
          </a:xfrm>
          <a:prstGeom prst="rect">
            <a:avLst/>
          </a:prstGeom>
          <a:noFill/>
          <a:ln>
            <a:noFill/>
          </a:ln>
        </p:spPr>
      </p:pic>
      <p:sp>
        <p:nvSpPr>
          <p:cNvPr id="383" name="Google Shape;383;g2f79a8b7b75_0_22"/>
          <p:cNvSpPr txBox="1">
            <a:spLocks noGrp="1" noRot="1" noMove="1" noResize="1" noEditPoints="1" noAdjustHandles="1" noChangeArrowheads="1" noChangeShapeType="1"/>
          </p:cNvSpPr>
          <p:nvPr>
            <p:ph type="title"/>
          </p:nvPr>
        </p:nvSpPr>
        <p:spPr>
          <a:xfrm>
            <a:off x="1471882" y="491686"/>
            <a:ext cx="7363500" cy="926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US"/>
              <a:t>Step 1. Non-Contingent Attention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23"/>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a:t>Student raising their hand</a:t>
            </a:r>
            <a:endParaRPr/>
          </a:p>
        </p:txBody>
      </p:sp>
      <p:pic>
        <p:nvPicPr>
          <p:cNvPr id="392" name="Google Shape;392;p23" descr="A teacher giving a high five to a child"/>
          <p:cNvPicPr preferRelativeResize="0"/>
          <p:nvPr/>
        </p:nvPicPr>
        <p:blipFill rotWithShape="1">
          <a:blip r:embed="rId3">
            <a:alphaModFix/>
          </a:blip>
          <a:srcRect/>
          <a:stretch/>
        </p:blipFill>
        <p:spPr>
          <a:xfrm>
            <a:off x="0" y="0"/>
            <a:ext cx="9144000" cy="632128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4"/>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fontScale="90000"/>
          </a:bodyPr>
          <a:lstStyle/>
          <a:p>
            <a:pPr marL="0" marR="0" lvl="0" indent="0" algn="ctr" rtl="0">
              <a:lnSpc>
                <a:spcPct val="100000"/>
              </a:lnSpc>
              <a:spcBef>
                <a:spcPts val="0"/>
              </a:spcBef>
              <a:spcAft>
                <a:spcPts val="0"/>
              </a:spcAft>
              <a:buClr>
                <a:schemeClr val="dk1"/>
              </a:buClr>
              <a:buSzPct val="111111"/>
              <a:buFont typeface="Calibri"/>
              <a:buNone/>
            </a:pPr>
            <a:r>
              <a:rPr lang="en-US"/>
              <a:t>Effective Positive Specific Feedback Statements</a:t>
            </a:r>
            <a:endParaRPr/>
          </a:p>
        </p:txBody>
      </p:sp>
      <p:pic>
        <p:nvPicPr>
          <p:cNvPr id="399" name="Google Shape;399;p24" descr="A writing a positive feedback form"/>
          <p:cNvPicPr preferRelativeResize="0"/>
          <p:nvPr/>
        </p:nvPicPr>
        <p:blipFill rotWithShape="1">
          <a:blip r:embed="rId3">
            <a:alphaModFix/>
          </a:blip>
          <a:srcRect/>
          <a:stretch/>
        </p:blipFill>
        <p:spPr>
          <a:xfrm>
            <a:off x="876162" y="238539"/>
            <a:ext cx="7391676" cy="590384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7" name="Google Shape;407;p25" descr="Green star to indicate a handout is available."/>
          <p:cNvSpPr/>
          <p:nvPr/>
        </p:nvSpPr>
        <p:spPr>
          <a:xfrm>
            <a:off x="8279571" y="157037"/>
            <a:ext cx="555811" cy="602008"/>
          </a:xfrm>
          <a:prstGeom prst="star5">
            <a:avLst>
              <a:gd name="adj" fmla="val 19098"/>
              <a:gd name="hf" fmla="val 105146"/>
              <a:gd name="vf" fmla="val 110557"/>
            </a:avLst>
          </a:prstGeom>
          <a:solidFill>
            <a:srgbClr val="00B05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6" name="Google Shape;406;p25" descr="A white sheet with black lines"/>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843803" y="1796303"/>
            <a:ext cx="7772400" cy="4242904"/>
          </a:xfrm>
          <a:prstGeom prst="rect">
            <a:avLst/>
          </a:prstGeom>
          <a:noFill/>
          <a:ln>
            <a:noFill/>
          </a:ln>
        </p:spPr>
      </p:pic>
      <p:sp>
        <p:nvSpPr>
          <p:cNvPr id="405" name="Google Shape;405;p25"/>
          <p:cNvSpPr txBox="1">
            <a:spLocks noGrp="1" noRot="1" noMove="1" noResize="1" noEditPoints="1" noAdjustHandles="1" noChangeArrowheads="1" noChangeShapeType="1"/>
          </p:cNvSpPr>
          <p:nvPr>
            <p:ph type="title"/>
          </p:nvPr>
        </p:nvSpPr>
        <p:spPr>
          <a:xfrm>
            <a:off x="1471882" y="491686"/>
            <a:ext cx="7363500" cy="926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US"/>
              <a:t>2. Write Feedback Statements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6"/>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fontScale="90000"/>
          </a:bodyPr>
          <a:lstStyle/>
          <a:p>
            <a:pPr marL="0" marR="0" lvl="0" indent="0" algn="ctr" rtl="0">
              <a:lnSpc>
                <a:spcPct val="100000"/>
              </a:lnSpc>
              <a:spcBef>
                <a:spcPts val="0"/>
              </a:spcBef>
              <a:spcAft>
                <a:spcPts val="0"/>
              </a:spcAft>
              <a:buClr>
                <a:schemeClr val="dk1"/>
              </a:buClr>
              <a:buSzPct val="111111"/>
              <a:buFont typeface="Calibri"/>
              <a:buNone/>
            </a:pPr>
            <a:r>
              <a:rPr lang="en-US"/>
              <a:t>Positive Specific Feedback Continuum</a:t>
            </a:r>
            <a:endParaRPr/>
          </a:p>
        </p:txBody>
      </p:sp>
      <p:pic>
        <p:nvPicPr>
          <p:cNvPr id="414" name="Google Shape;414;p26" descr="A diagram of a positive specific feedback"/>
          <p:cNvPicPr preferRelativeResize="0"/>
          <p:nvPr/>
        </p:nvPicPr>
        <p:blipFill rotWithShape="1">
          <a:blip r:embed="rId3">
            <a:alphaModFix/>
          </a:blip>
          <a:srcRect/>
          <a:stretch/>
        </p:blipFill>
        <p:spPr>
          <a:xfrm>
            <a:off x="195262" y="1767207"/>
            <a:ext cx="8753475" cy="36588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7"/>
          <p:cNvSpPr txBox="1">
            <a:spLocks noGrp="1"/>
          </p:cNvSpPr>
          <p:nvPr>
            <p:ph type="title"/>
          </p:nvPr>
        </p:nvSpPr>
        <p:spPr>
          <a:xfrm>
            <a:off x="1471881" y="491686"/>
            <a:ext cx="7472100" cy="926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US"/>
              <a:t>Step 3. Menu of Reinforcers</a:t>
            </a:r>
            <a:endParaRPr/>
          </a:p>
        </p:txBody>
      </p:sp>
      <p:pic>
        <p:nvPicPr>
          <p:cNvPr id="421" name="Google Shape;421;p27" descr="A white sheet with black text"/>
          <p:cNvPicPr preferRelativeResize="0"/>
          <p:nvPr/>
        </p:nvPicPr>
        <p:blipFill rotWithShape="1">
          <a:blip r:embed="rId3">
            <a:alphaModFix/>
          </a:blip>
          <a:srcRect/>
          <a:stretch/>
        </p:blipFill>
        <p:spPr>
          <a:xfrm>
            <a:off x="836675" y="1600586"/>
            <a:ext cx="7181850" cy="4467225"/>
          </a:xfrm>
          <a:prstGeom prst="rect">
            <a:avLst/>
          </a:prstGeom>
          <a:noFill/>
          <a:ln>
            <a:noFill/>
          </a:ln>
        </p:spPr>
      </p:pic>
      <p:sp>
        <p:nvSpPr>
          <p:cNvPr id="422" name="Google Shape;422;p27" descr="Green star to indicate a handout is available."/>
          <p:cNvSpPr/>
          <p:nvPr/>
        </p:nvSpPr>
        <p:spPr>
          <a:xfrm>
            <a:off x="8265459" y="167594"/>
            <a:ext cx="502023" cy="602008"/>
          </a:xfrm>
          <a:prstGeom prst="star5">
            <a:avLst>
              <a:gd name="adj" fmla="val 19098"/>
              <a:gd name="hf" fmla="val 105146"/>
              <a:gd name="vf" fmla="val 110557"/>
            </a:avLst>
          </a:prstGeom>
          <a:solidFill>
            <a:srgbClr val="00B05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8"/>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a:t>My Classroom Recognition System</a:t>
            </a:r>
            <a:endParaRPr/>
          </a:p>
        </p:txBody>
      </p:sp>
      <p:pic>
        <p:nvPicPr>
          <p:cNvPr id="429" name="Google Shape;429;p28" descr="A classroom recognition system with white text"/>
          <p:cNvPicPr preferRelativeResize="0"/>
          <p:nvPr/>
        </p:nvPicPr>
        <p:blipFill rotWithShape="1">
          <a:blip r:embed="rId3">
            <a:alphaModFix/>
          </a:blip>
          <a:srcRect/>
          <a:stretch/>
        </p:blipFill>
        <p:spPr>
          <a:xfrm>
            <a:off x="304799" y="288924"/>
            <a:ext cx="6510338" cy="4340225"/>
          </a:xfrm>
          <a:prstGeom prst="rect">
            <a:avLst/>
          </a:prstGeom>
          <a:noFill/>
          <a:ln>
            <a:noFill/>
          </a:ln>
        </p:spPr>
      </p:pic>
      <p:pic>
        <p:nvPicPr>
          <p:cNvPr id="430" name="Google Shape;430;p28" descr="A white rectangular box with black text"/>
          <p:cNvPicPr preferRelativeResize="0"/>
          <p:nvPr/>
        </p:nvPicPr>
        <p:blipFill rotWithShape="1">
          <a:blip r:embed="rId4">
            <a:alphaModFix/>
          </a:blip>
          <a:srcRect/>
          <a:stretch/>
        </p:blipFill>
        <p:spPr>
          <a:xfrm>
            <a:off x="3571875" y="2791177"/>
            <a:ext cx="5572125" cy="33937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9593"/>
        </a:solidFill>
        <a:effectLst/>
      </p:bgPr>
    </p:bg>
    <p:spTree>
      <p:nvGrpSpPr>
        <p:cNvPr id="1" name="Shape 160"/>
        <p:cNvGrpSpPr/>
        <p:nvPr/>
      </p:nvGrpSpPr>
      <p:grpSpPr>
        <a:xfrm>
          <a:off x="0" y="0"/>
          <a:ext cx="0" cy="0"/>
          <a:chOff x="0" y="0"/>
          <a:chExt cx="0" cy="0"/>
        </a:xfrm>
      </p:grpSpPr>
      <p:sp>
        <p:nvSpPr>
          <p:cNvPr id="161" name="Google Shape;161;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Introductions</a:t>
            </a:r>
            <a:endParaRPr/>
          </a:p>
        </p:txBody>
      </p:sp>
      <p:sp>
        <p:nvSpPr>
          <p:cNvPr id="162" name="Google Shape;162;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3200"/>
              <a:buChar char="•"/>
            </a:pPr>
            <a:r>
              <a:rPr lang="en-US"/>
              <a:t>Insert an Introductions Activity.</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29"/>
          <p:cNvSpPr txBox="1">
            <a:spLocks noGrp="1"/>
          </p:cNvSpPr>
          <p:nvPr>
            <p:ph type="title"/>
          </p:nvPr>
        </p:nvSpPr>
        <p:spPr>
          <a:xfrm>
            <a:off x="1471881" y="491686"/>
            <a:ext cx="7472100" cy="926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US"/>
              <a:t>Step 4. Classroom Continuum</a:t>
            </a:r>
            <a:endParaRPr/>
          </a:p>
        </p:txBody>
      </p:sp>
      <p:pic>
        <p:nvPicPr>
          <p:cNvPr id="437" name="Google Shape;437;p29" descr="Green star to indicate a handout is available."/>
          <p:cNvPicPr preferRelativeResize="0"/>
          <p:nvPr/>
        </p:nvPicPr>
        <p:blipFill rotWithShape="1">
          <a:blip r:embed="rId3">
            <a:alphaModFix/>
          </a:blip>
          <a:srcRect/>
          <a:stretch/>
        </p:blipFill>
        <p:spPr>
          <a:xfrm>
            <a:off x="1498788" y="1417775"/>
            <a:ext cx="6146425" cy="4524225"/>
          </a:xfrm>
          <a:prstGeom prst="rect">
            <a:avLst/>
          </a:prstGeom>
          <a:noFill/>
          <a:ln>
            <a:noFill/>
          </a:ln>
        </p:spPr>
      </p:pic>
      <p:sp>
        <p:nvSpPr>
          <p:cNvPr id="438" name="Google Shape;438;p29" descr="Green star to indicate a handout is available."/>
          <p:cNvSpPr/>
          <p:nvPr/>
        </p:nvSpPr>
        <p:spPr>
          <a:xfrm>
            <a:off x="8247529" y="167594"/>
            <a:ext cx="537882" cy="602008"/>
          </a:xfrm>
          <a:prstGeom prst="star5">
            <a:avLst>
              <a:gd name="adj" fmla="val 19098"/>
              <a:gd name="hf" fmla="val 105146"/>
              <a:gd name="vf" fmla="val 110557"/>
            </a:avLst>
          </a:prstGeom>
          <a:solidFill>
            <a:srgbClr val="00B05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30"/>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a:t>Picture of various speech bubbles</a:t>
            </a:r>
            <a:endParaRPr/>
          </a:p>
        </p:txBody>
      </p:sp>
      <p:pic>
        <p:nvPicPr>
          <p:cNvPr id="445" name="Google Shape;445;p30" descr="Hands holding up colorful speech bubbles"/>
          <p:cNvPicPr preferRelativeResize="0"/>
          <p:nvPr/>
        </p:nvPicPr>
        <p:blipFill rotWithShape="1">
          <a:blip r:embed="rId3">
            <a:alphaModFix/>
          </a:blip>
          <a:srcRect/>
          <a:stretch/>
        </p:blipFill>
        <p:spPr>
          <a:xfrm>
            <a:off x="0" y="1"/>
            <a:ext cx="9375728" cy="6229350"/>
          </a:xfrm>
          <a:prstGeom prst="rect">
            <a:avLst/>
          </a:prstGeom>
          <a:noFill/>
          <a:ln>
            <a:noFill/>
          </a:ln>
        </p:spPr>
      </p:pic>
      <p:sp>
        <p:nvSpPr>
          <p:cNvPr id="446" name="Google Shape;446;p30"/>
          <p:cNvSpPr txBox="1"/>
          <p:nvPr/>
        </p:nvSpPr>
        <p:spPr>
          <a:xfrm>
            <a:off x="3550814" y="812233"/>
            <a:ext cx="260307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Colleagues</a:t>
            </a:r>
            <a:endParaRPr sz="1400" b="0" i="0" u="none" strike="noStrike" cap="none">
              <a:solidFill>
                <a:srgbClr val="000000"/>
              </a:solidFill>
              <a:latin typeface="Arial"/>
              <a:ea typeface="Arial"/>
              <a:cs typeface="Arial"/>
              <a:sym typeface="Arial"/>
            </a:endParaRPr>
          </a:p>
        </p:txBody>
      </p:sp>
      <p:sp>
        <p:nvSpPr>
          <p:cNvPr id="447" name="Google Shape;447;p30"/>
          <p:cNvSpPr txBox="1"/>
          <p:nvPr/>
        </p:nvSpPr>
        <p:spPr>
          <a:xfrm>
            <a:off x="6415452" y="1516954"/>
            <a:ext cx="220027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FAMILIES</a:t>
            </a:r>
            <a:endParaRPr sz="1400" b="0" i="0" u="none" strike="noStrike" cap="none">
              <a:solidFill>
                <a:srgbClr val="000000"/>
              </a:solidFill>
              <a:latin typeface="Arial"/>
              <a:ea typeface="Arial"/>
              <a:cs typeface="Arial"/>
              <a:sym typeface="Arial"/>
            </a:endParaRPr>
          </a:p>
        </p:txBody>
      </p:sp>
      <p:sp>
        <p:nvSpPr>
          <p:cNvPr id="448" name="Google Shape;448;p30"/>
          <p:cNvSpPr txBox="1"/>
          <p:nvPr/>
        </p:nvSpPr>
        <p:spPr>
          <a:xfrm rot="-537731">
            <a:off x="2450677" y="2300908"/>
            <a:ext cx="220027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STUDENTS</a:t>
            </a:r>
            <a:endParaRPr sz="1400" b="0" i="0" u="none" strike="noStrike" cap="none">
              <a:solidFill>
                <a:srgbClr val="000000"/>
              </a:solidFill>
              <a:latin typeface="Arial"/>
              <a:ea typeface="Arial"/>
              <a:cs typeface="Arial"/>
              <a:sym typeface="Arial"/>
            </a:endParaRPr>
          </a:p>
        </p:txBody>
      </p:sp>
      <p:sp>
        <p:nvSpPr>
          <p:cNvPr id="449" name="Google Shape;449;p30"/>
          <p:cNvSpPr txBox="1"/>
          <p:nvPr/>
        </p:nvSpPr>
        <p:spPr>
          <a:xfrm rot="-537731">
            <a:off x="6452365" y="3788047"/>
            <a:ext cx="220027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ADMINS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31"/>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a:t>Teacher high fiving a student</a:t>
            </a:r>
            <a:endParaRPr/>
          </a:p>
        </p:txBody>
      </p:sp>
      <p:pic>
        <p:nvPicPr>
          <p:cNvPr id="456" name="Google Shape;456;p31" descr="A person giving a high five to a child"/>
          <p:cNvPicPr preferRelativeResize="0"/>
          <p:nvPr/>
        </p:nvPicPr>
        <p:blipFill rotWithShape="1">
          <a:blip r:embed="rId3">
            <a:alphaModFix/>
          </a:blip>
          <a:srcRect/>
          <a:stretch/>
        </p:blipFill>
        <p:spPr>
          <a:xfrm>
            <a:off x="7142" y="0"/>
            <a:ext cx="9386888" cy="62579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2"/>
          <p:cNvSpPr txBox="1">
            <a:spLocks noGrp="1"/>
          </p:cNvSpPr>
          <p:nvPr>
            <p:ph type="title" idx="4294967295"/>
          </p:nvPr>
        </p:nvSpPr>
        <p:spPr>
          <a:xfrm>
            <a:off x="257174" y="317798"/>
            <a:ext cx="8886825" cy="56425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00000"/>
                </a:solidFill>
                <a:latin typeface="Calibri"/>
                <a:ea typeface="Calibri"/>
                <a:cs typeface="Calibri"/>
                <a:sym typeface="Calibri"/>
              </a:rPr>
              <a:t>Why Monitor Your Classroom Encouragement?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rPr>
              <a:t> Average teacher fails to take advantage of the power of attention.</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544"/>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rPr>
              <a:t> Approval statements for academic responses far outweigh those for social behavior.</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544"/>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rPr>
              <a:t> Highest rates of attention for social behavior occur in 2</a:t>
            </a:r>
            <a:r>
              <a:rPr lang="en-US" sz="2800" b="0" i="0" u="none" strike="noStrike" cap="none" baseline="30000">
                <a:solidFill>
                  <a:srgbClr val="000000"/>
                </a:solidFill>
                <a:latin typeface="Calibri"/>
                <a:ea typeface="Calibri"/>
                <a:cs typeface="Calibri"/>
                <a:sym typeface="Calibri"/>
              </a:rPr>
              <a:t>nd</a:t>
            </a:r>
            <a:r>
              <a:rPr lang="en-US" sz="2800" b="0" i="0" u="none" strike="noStrike" cap="none">
                <a:solidFill>
                  <a:srgbClr val="000000"/>
                </a:solidFill>
                <a:latin typeface="Calibri"/>
                <a:ea typeface="Calibri"/>
                <a:cs typeface="Calibri"/>
                <a:sym typeface="Calibri"/>
              </a:rPr>
              <a:t> grade and decrease dramatically after that.</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544"/>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rPr>
              <a:t> Teachers respond more frequently to inappropriate social behavior than to appropriate social behavior.</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544"/>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rPr>
              <a:t> This attention inadvertently maintains or increases the misbehavior.</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3"/>
          <p:cNvSpPr txBox="1">
            <a:spLocks noGrp="1"/>
          </p:cNvSpPr>
          <p:nvPr>
            <p:ph type="title"/>
          </p:nvPr>
        </p:nvSpPr>
        <p:spPr>
          <a:xfrm>
            <a:off x="457200" y="395194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7200"/>
              <a:buFont typeface="Calibri"/>
              <a:buNone/>
            </a:pPr>
            <a:r>
              <a:rPr lang="en-US" sz="7200" b="1" i="0" u="none" strike="noStrike">
                <a:solidFill>
                  <a:srgbClr val="FF0000"/>
                </a:solidFill>
                <a:latin typeface="Calibri"/>
                <a:ea typeface="Calibri"/>
                <a:cs typeface="Calibri"/>
                <a:sym typeface="Calibri"/>
              </a:rPr>
              <a:t>3 : 1 or 4 : 1</a:t>
            </a:r>
            <a:br>
              <a:rPr lang="en-US" sz="7200" b="1" i="0" u="none" strike="noStrike">
                <a:solidFill>
                  <a:srgbClr val="FF0000"/>
                </a:solidFill>
                <a:latin typeface="Calibri"/>
                <a:ea typeface="Calibri"/>
                <a:cs typeface="Calibri"/>
                <a:sym typeface="Calibri"/>
              </a:rPr>
            </a:br>
            <a:br>
              <a:rPr lang="en-US" sz="7200" b="1" i="0" u="none" strike="noStrike">
                <a:solidFill>
                  <a:srgbClr val="FF0000"/>
                </a:solidFill>
                <a:latin typeface="Calibri"/>
                <a:ea typeface="Calibri"/>
                <a:cs typeface="Calibri"/>
                <a:sym typeface="Calibri"/>
              </a:rPr>
            </a:br>
            <a:r>
              <a:rPr lang="en-US" sz="2400" b="0" i="0" u="none" strike="noStrike">
                <a:solidFill>
                  <a:srgbClr val="222222"/>
                </a:solidFill>
                <a:latin typeface="Calibri"/>
                <a:ea typeface="Calibri"/>
                <a:cs typeface="Calibri"/>
                <a:sym typeface="Calibri"/>
              </a:rPr>
              <a:t>3:1 (Shores, Gunter &amp; Jack, 1993), 4:1 (Trussell, 2008), </a:t>
            </a:r>
            <a:br>
              <a:rPr lang="en-US" sz="2400" b="0" i="0" u="none" strike="noStrike">
                <a:solidFill>
                  <a:srgbClr val="222222"/>
                </a:solidFill>
                <a:latin typeface="Calibri"/>
                <a:ea typeface="Calibri"/>
                <a:cs typeface="Calibri"/>
                <a:sym typeface="Calibri"/>
              </a:rPr>
            </a:br>
            <a:r>
              <a:rPr lang="en-US" sz="2400" b="0" i="0" u="none" strike="noStrike">
                <a:solidFill>
                  <a:srgbClr val="222222"/>
                </a:solidFill>
                <a:latin typeface="Calibri"/>
                <a:ea typeface="Calibri"/>
                <a:cs typeface="Calibri"/>
                <a:sym typeface="Calibri"/>
              </a:rPr>
              <a:t>or 5:1 (Flora, 2000)</a:t>
            </a:r>
            <a:br>
              <a:rPr lang="en-US" sz="7200" b="0" i="0" u="none" strike="noStrike">
                <a:solidFill>
                  <a:srgbClr val="222222"/>
                </a:solidFill>
                <a:latin typeface="Calibri"/>
                <a:ea typeface="Calibri"/>
                <a:cs typeface="Calibri"/>
                <a:sym typeface="Calibri"/>
              </a:rPr>
            </a:br>
            <a:br>
              <a:rPr lang="en-US" sz="7200" b="1" i="0" u="none" strike="noStrike">
                <a:solidFill>
                  <a:srgbClr val="FF0000"/>
                </a:solidFill>
                <a:latin typeface="Calibri"/>
                <a:ea typeface="Calibri"/>
                <a:cs typeface="Calibri"/>
                <a:sym typeface="Calibri"/>
              </a:rPr>
            </a:br>
            <a:endParaRPr sz="72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4"/>
          <p:cNvSpPr txBox="1">
            <a:spLocks noGrp="1"/>
          </p:cNvSpPr>
          <p:nvPr>
            <p:ph type="title"/>
          </p:nvPr>
        </p:nvSpPr>
        <p:spPr>
          <a:xfrm>
            <a:off x="457200" y="342900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FF0000"/>
              </a:buClr>
              <a:buSzPct val="100000"/>
              <a:buFont typeface="Calibri"/>
              <a:buNone/>
            </a:pPr>
            <a:r>
              <a:rPr lang="en-US" sz="8000" b="1" i="0" u="none" strike="noStrike">
                <a:solidFill>
                  <a:srgbClr val="FF0000"/>
                </a:solidFill>
                <a:latin typeface="Calibri"/>
                <a:ea typeface="Calibri"/>
                <a:cs typeface="Calibri"/>
                <a:sym typeface="Calibri"/>
              </a:rPr>
              <a:t>9 : 1</a:t>
            </a:r>
            <a:br>
              <a:rPr lang="en-US" sz="8000" b="0"/>
            </a:br>
            <a:r>
              <a:rPr lang="en-US" sz="8000" b="1" i="0" u="none" strike="noStrike">
                <a:solidFill>
                  <a:srgbClr val="FF0000"/>
                </a:solidFill>
                <a:latin typeface="Calibri"/>
                <a:ea typeface="Calibri"/>
                <a:cs typeface="Calibri"/>
                <a:sym typeface="Calibri"/>
              </a:rPr>
              <a:t>elementary students</a:t>
            </a:r>
            <a:endParaRPr sz="8000" b="1" i="0" u="none" strike="noStrike">
              <a:solidFill>
                <a:srgbClr val="FF0000"/>
              </a:solidFill>
              <a:latin typeface="Calibri"/>
              <a:ea typeface="Calibri"/>
              <a:cs typeface="Calibri"/>
              <a:sym typeface="Calibri"/>
            </a:endParaRPr>
          </a:p>
          <a:p>
            <a:pPr marL="0" lvl="0" indent="0" algn="ctr" rtl="0">
              <a:lnSpc>
                <a:spcPct val="100000"/>
              </a:lnSpc>
              <a:spcBef>
                <a:spcPts val="0"/>
              </a:spcBef>
              <a:spcAft>
                <a:spcPts val="0"/>
              </a:spcAft>
              <a:buClr>
                <a:srgbClr val="FF0000"/>
              </a:buClr>
              <a:buSzPct val="100000"/>
              <a:buFont typeface="Calibri"/>
              <a:buNone/>
            </a:pPr>
            <a:r>
              <a:rPr lang="en-US" sz="8000" b="1">
                <a:solidFill>
                  <a:srgbClr val="FF0000"/>
                </a:solidFill>
              </a:rPr>
              <a:t>w/ EBD</a:t>
            </a:r>
            <a:br>
              <a:rPr lang="en-US" b="0"/>
            </a:br>
            <a:br>
              <a:rPr lang="en-US" b="0"/>
            </a:br>
            <a:r>
              <a:rPr lang="en-US" sz="2700" b="0" i="0" u="none" strike="noStrike">
                <a:solidFill>
                  <a:srgbClr val="222222"/>
                </a:solidFill>
                <a:latin typeface="Calibri"/>
                <a:ea typeface="Calibri"/>
                <a:cs typeface="Calibri"/>
                <a:sym typeface="Calibri"/>
              </a:rPr>
              <a:t>(Caldarella, Larsen, Williams, Wills, &amp; Wehby, 2019)</a:t>
            </a:r>
            <a:br>
              <a:rPr lang="en-US" sz="2700" b="0"/>
            </a:br>
            <a:r>
              <a:rPr lang="en-US" sz="2700"/>
              <a:t>PRR = Praise to Reprimand Ratio</a:t>
            </a:r>
            <a:br>
              <a:rPr lang="en-US"/>
            </a:b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35"/>
          <p:cNvSpPr txBox="1">
            <a:spLocks noGrp="1"/>
          </p:cNvSpPr>
          <p:nvPr>
            <p:ph type="title"/>
          </p:nvPr>
        </p:nvSpPr>
        <p:spPr>
          <a:xfrm>
            <a:off x="457200" y="3429000"/>
            <a:ext cx="8229600" cy="1143000"/>
          </a:xfrm>
          <a:prstGeom prst="rect">
            <a:avLst/>
          </a:prstGeom>
          <a:noFill/>
          <a:ln>
            <a:noFill/>
          </a:ln>
        </p:spPr>
        <p:txBody>
          <a:bodyPr spcFirstLastPara="1" wrap="square" lIns="91425" tIns="45700" rIns="91425" bIns="45700" anchor="ctr" anchorCtr="0">
            <a:normAutofit fontScale="90000"/>
          </a:bodyPr>
          <a:lstStyle/>
          <a:p>
            <a:pPr marL="342900" marR="266700" lvl="0" indent="0" algn="ctr" rtl="0">
              <a:lnSpc>
                <a:spcPct val="100000"/>
              </a:lnSpc>
              <a:spcBef>
                <a:spcPts val="0"/>
              </a:spcBef>
              <a:spcAft>
                <a:spcPts val="0"/>
              </a:spcAft>
              <a:buClr>
                <a:srgbClr val="333333"/>
              </a:buClr>
              <a:buSzPct val="100000"/>
              <a:buFont typeface="Calibri"/>
              <a:buNone/>
            </a:pPr>
            <a:r>
              <a:rPr lang="en-US" sz="4900" b="1" i="0" u="none" strike="noStrike">
                <a:solidFill>
                  <a:srgbClr val="333333"/>
                </a:solidFill>
                <a:latin typeface="Calibri"/>
                <a:ea typeface="Calibri"/>
                <a:cs typeface="Calibri"/>
                <a:sym typeface="Calibri"/>
              </a:rPr>
              <a:t>“...teacher reprimands did not decrease students’ future disruptive behavior or increase their engagement or vice versa.”</a:t>
            </a:r>
            <a:br>
              <a:rPr lang="en-US" sz="6000" b="0"/>
            </a:br>
            <a:br>
              <a:rPr lang="en-US" b="0"/>
            </a:br>
            <a:r>
              <a:rPr lang="en-US" sz="1800" b="0" i="0" u="none" strike="noStrike">
                <a:solidFill>
                  <a:srgbClr val="333333"/>
                </a:solidFill>
                <a:latin typeface="Calibri"/>
                <a:ea typeface="Calibri"/>
                <a:cs typeface="Calibri"/>
                <a:sym typeface="Calibri"/>
              </a:rPr>
              <a:t>(Caldarella, Larsen, Williams, Wills, &amp; Wehby, 2021)</a:t>
            </a:r>
            <a:br>
              <a:rPr lang="en-US" b="0"/>
            </a:br>
            <a:br>
              <a:rPr lang="en-US"/>
            </a:b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6"/>
          <p:cNvSpPr txBox="1">
            <a:spLocks noGrp="1"/>
          </p:cNvSpPr>
          <p:nvPr>
            <p:ph type="title"/>
          </p:nvPr>
        </p:nvSpPr>
        <p:spPr>
          <a:xfrm>
            <a:off x="324465" y="3429000"/>
            <a:ext cx="8819535"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FF0000"/>
              </a:buClr>
              <a:buSzPct val="100000"/>
              <a:buFont typeface="Calibri"/>
              <a:buNone/>
            </a:pPr>
            <a:r>
              <a:rPr lang="en-US" sz="8000" b="1" i="0" u="none" strike="noStrike">
                <a:solidFill>
                  <a:srgbClr val="FF0000"/>
                </a:solidFill>
                <a:latin typeface="Calibri"/>
                <a:ea typeface="Calibri"/>
                <a:cs typeface="Calibri"/>
                <a:sym typeface="Calibri"/>
              </a:rPr>
              <a:t>1 : 1</a:t>
            </a:r>
            <a:br>
              <a:rPr lang="en-US" sz="8000" b="0"/>
            </a:br>
            <a:r>
              <a:rPr lang="en-US" sz="8000" b="1" i="0" u="none" strike="noStrike">
                <a:solidFill>
                  <a:srgbClr val="FF0000"/>
                </a:solidFill>
                <a:latin typeface="Calibri"/>
                <a:ea typeface="Calibri"/>
                <a:cs typeface="Calibri"/>
                <a:sym typeface="Calibri"/>
              </a:rPr>
              <a:t>middle school students</a:t>
            </a:r>
            <a:br>
              <a:rPr lang="en-US" b="0"/>
            </a:br>
            <a:br>
              <a:rPr lang="en-US" b="0"/>
            </a:br>
            <a:r>
              <a:rPr lang="en-US" sz="1800" b="0" i="0" u="none" strike="noStrike">
                <a:solidFill>
                  <a:srgbClr val="000000"/>
                </a:solidFill>
                <a:latin typeface="Calibri"/>
                <a:ea typeface="Calibri"/>
                <a:cs typeface="Calibri"/>
                <a:sym typeface="Calibri"/>
              </a:rPr>
              <a:t>(Caldarella, Larsen,  Williams, &amp; Wills, 2023)</a:t>
            </a:r>
            <a:br>
              <a:rPr lang="en-US" b="0"/>
            </a:br>
            <a:br>
              <a:rPr lang="en-US"/>
            </a:b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4" name="Google Shape;494;p37" descr="A person standing in front of a whiteboard"/>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0" y="0"/>
            <a:ext cx="10108925" cy="6295377"/>
          </a:xfrm>
          <a:prstGeom prst="rect">
            <a:avLst/>
          </a:prstGeom>
          <a:noFill/>
          <a:ln>
            <a:noFill/>
          </a:ln>
        </p:spPr>
      </p:pic>
      <p:pic>
        <p:nvPicPr>
          <p:cNvPr id="493" name="Google Shape;493;p37" descr="A person standing in front of a whiteboard"/>
          <p:cNvPicPr preferRelativeResize="0">
            <a:picLocks noGrp="1" noRot="1" noMove="1" noResize="1" noEditPoints="1" noAdjustHandles="1" noChangeArrowheads="1" noChangeShapeType="1" noCrop="1"/>
          </p:cNvPicPr>
          <p:nvPr/>
        </p:nvPicPr>
        <p:blipFill rotWithShape="1">
          <a:blip r:embed="rId3">
            <a:alphaModFix amt="20000"/>
          </a:blip>
          <a:srcRect/>
          <a:stretch/>
        </p:blipFill>
        <p:spPr>
          <a:xfrm>
            <a:off x="0" y="0"/>
            <a:ext cx="10108925" cy="6295377"/>
          </a:xfrm>
          <a:prstGeom prst="rect">
            <a:avLst/>
          </a:prstGeom>
          <a:noFill/>
          <a:ln>
            <a:noFill/>
          </a:ln>
        </p:spPr>
      </p:pic>
      <p:sp>
        <p:nvSpPr>
          <p:cNvPr id="492" name="Google Shape;492;p37"/>
          <p:cNvSpPr txBox="1">
            <a:spLocks noGrp="1" noRot="1" noMove="1" noResize="1" noEditPoints="1" noAdjustHandles="1" noChangeArrowheads="1" noChangeShapeType="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a:t>Teacher in front of the classroom</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3" name="Google Shape;503;p38" descr="Green star to indicate a handout is available."/>
          <p:cNvSpPr>
            <a:spLocks noGrp="1" noRot="1" noMove="1" noResize="1" noEditPoints="1" noAdjustHandles="1" noChangeArrowheads="1" noChangeShapeType="1"/>
          </p:cNvSpPr>
          <p:nvPr/>
        </p:nvSpPr>
        <p:spPr>
          <a:xfrm>
            <a:off x="8184777" y="190682"/>
            <a:ext cx="609600" cy="602008"/>
          </a:xfrm>
          <a:prstGeom prst="star5">
            <a:avLst>
              <a:gd name="adj" fmla="val 19098"/>
              <a:gd name="hf" fmla="val 105146"/>
              <a:gd name="vf" fmla="val 110557"/>
            </a:avLst>
          </a:prstGeom>
          <a:solidFill>
            <a:srgbClr val="00B05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1" name="Google Shape;501;p38"/>
          <p:cNvSpPr txBox="1">
            <a:spLocks noGrp="1" noRot="1" noMove="1" noResize="1" noEditPoints="1" noAdjustHandles="1" noChangeArrowheads="1" noChangeShapeType="1"/>
          </p:cNvSpPr>
          <p:nvPr>
            <p:ph type="body" idx="1"/>
          </p:nvPr>
        </p:nvSpPr>
        <p:spPr>
          <a:xfrm>
            <a:off x="596900" y="1922539"/>
            <a:ext cx="2809688" cy="3886589"/>
          </a:xfrm>
          <a:prstGeom prst="rect">
            <a:avLst/>
          </a:prstGeom>
          <a:noFill/>
          <a:ln>
            <a:noFill/>
          </a:ln>
        </p:spPr>
        <p:txBody>
          <a:bodyPr spcFirstLastPara="1" wrap="square" lIns="91425" tIns="45700" rIns="91425" bIns="45700" anchor="t" anchorCtr="0">
            <a:normAutofit fontScale="92500" lnSpcReduction="20000"/>
          </a:bodyPr>
          <a:lstStyle/>
          <a:p>
            <a:pPr marL="25400" lvl="0" indent="0" algn="l" rtl="0">
              <a:lnSpc>
                <a:spcPct val="100000"/>
              </a:lnSpc>
              <a:spcBef>
                <a:spcPts val="640"/>
              </a:spcBef>
              <a:spcAft>
                <a:spcPts val="0"/>
              </a:spcAft>
              <a:buSzPct val="108108"/>
              <a:buNone/>
            </a:pPr>
            <a:r>
              <a:rPr lang="en-US"/>
              <a:t>Turn to page 3 of the Classroom Encouraging Expected Behavior  “Teacher Tool”</a:t>
            </a:r>
            <a:endParaRPr/>
          </a:p>
          <a:p>
            <a:pPr marL="25400" lvl="0" indent="0" algn="l" rtl="0">
              <a:lnSpc>
                <a:spcPct val="100000"/>
              </a:lnSpc>
              <a:spcBef>
                <a:spcPts val="640"/>
              </a:spcBef>
              <a:spcAft>
                <a:spcPts val="0"/>
              </a:spcAft>
              <a:buSzPct val="345945"/>
              <a:buNone/>
            </a:pPr>
            <a:endParaRPr sz="1000"/>
          </a:p>
          <a:p>
            <a:pPr marL="25400" lvl="0" indent="0" algn="l" rtl="0">
              <a:lnSpc>
                <a:spcPct val="100000"/>
              </a:lnSpc>
              <a:spcBef>
                <a:spcPts val="640"/>
              </a:spcBef>
              <a:spcAft>
                <a:spcPts val="0"/>
              </a:spcAft>
              <a:buSzPct val="108108"/>
              <a:buNone/>
            </a:pPr>
            <a:r>
              <a:rPr lang="en-US"/>
              <a:t>Complete the Self Assessment </a:t>
            </a:r>
            <a:endParaRPr/>
          </a:p>
          <a:p>
            <a:pPr marL="457200" lvl="0" indent="-228600" algn="l" rtl="0">
              <a:lnSpc>
                <a:spcPct val="100000"/>
              </a:lnSpc>
              <a:spcBef>
                <a:spcPts val="640"/>
              </a:spcBef>
              <a:spcAft>
                <a:spcPts val="0"/>
              </a:spcAft>
              <a:buSzPct val="108108"/>
              <a:buFont typeface="Arial"/>
              <a:buNone/>
            </a:pPr>
            <a:endParaRPr/>
          </a:p>
        </p:txBody>
      </p:sp>
      <p:pic>
        <p:nvPicPr>
          <p:cNvPr id="502" name="Google Shape;502;p38" descr="A screenshot of a classroom self assessment"/>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3665307" y="2326374"/>
            <a:ext cx="5129070" cy="3160026"/>
          </a:xfrm>
          <a:prstGeom prst="rect">
            <a:avLst/>
          </a:prstGeom>
          <a:noFill/>
          <a:ln>
            <a:noFill/>
          </a:ln>
        </p:spPr>
      </p:pic>
      <p:sp>
        <p:nvSpPr>
          <p:cNvPr id="500" name="Google Shape;500;p38"/>
          <p:cNvSpPr txBox="1">
            <a:spLocks noGrp="1" noRot="1" noMove="1" noResize="1" noEditPoints="1" noAdjustHandles="1" noChangeArrowheads="1" noChangeShapeType="1"/>
          </p:cNvSpPr>
          <p:nvPr>
            <p:ph type="title"/>
          </p:nvPr>
        </p:nvSpPr>
        <p:spPr>
          <a:xfrm>
            <a:off x="1471881" y="491686"/>
            <a:ext cx="7472093" cy="92595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a:t>Step 5a: Self Assessment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9" name="Google Shape;169;p5" descr="A close-up of a stack of files"/>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0" y="2024"/>
            <a:ext cx="9144000" cy="6234874"/>
          </a:xfrm>
          <a:prstGeom prst="rect">
            <a:avLst/>
          </a:prstGeom>
          <a:noFill/>
          <a:ln>
            <a:noFill/>
          </a:ln>
        </p:spPr>
      </p:pic>
      <p:sp>
        <p:nvSpPr>
          <p:cNvPr id="170" name="Google Shape;170;p5"/>
          <p:cNvSpPr txBox="1">
            <a:spLocks noGrp="1" noRot="1" noMove="1" noResize="1" noEditPoints="1" noAdjustHandles="1" noChangeArrowheads="1" noChangeShapeType="1"/>
          </p:cNvSpPr>
          <p:nvPr/>
        </p:nvSpPr>
        <p:spPr>
          <a:xfrm>
            <a:off x="379562" y="942589"/>
            <a:ext cx="4382219" cy="52629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AutoNum type="arabicPeriod"/>
            </a:pPr>
            <a:r>
              <a:rPr lang="en-US" sz="2800" b="1" i="0" u="none" strike="noStrike" cap="none">
                <a:solidFill>
                  <a:srgbClr val="000000"/>
                </a:solidFill>
                <a:latin typeface="Calibri"/>
                <a:ea typeface="Calibri"/>
                <a:cs typeface="Calibri"/>
                <a:sym typeface="Calibri"/>
              </a:rPr>
              <a:t>MO SW-PBS Classroom Encouraging Expected Behavior Teacher Tool</a:t>
            </a:r>
            <a:endParaRPr sz="2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Calibri"/>
              <a:buAutoNum type="arabicPeriod"/>
            </a:pPr>
            <a:r>
              <a:rPr lang="en-US" sz="2800" b="1" i="1" u="none" strike="noStrike" cap="none">
                <a:solidFill>
                  <a:srgbClr val="000000"/>
                </a:solidFill>
                <a:latin typeface="Calibri"/>
                <a:ea typeface="Calibri"/>
                <a:cs typeface="Calibri"/>
                <a:sym typeface="Calibri"/>
              </a:rPr>
              <a:t>Classroom Encouraging Planning &amp; Implementation Guide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Calibri"/>
              <a:buNone/>
            </a:pPr>
            <a:endParaRPr sz="2800" b="1"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000000"/>
                </a:solidFill>
                <a:latin typeface="Calibri"/>
                <a:ea typeface="Calibri"/>
                <a:cs typeface="Calibri"/>
                <a:sym typeface="Calibri"/>
              </a:rPr>
              <a:t>3. </a:t>
            </a:r>
            <a:r>
              <a:rPr lang="en-US" sz="2800" b="1" i="0" u="none" strike="noStrike" cap="none">
                <a:solidFill>
                  <a:srgbClr val="000000"/>
                </a:solidFill>
                <a:latin typeface="Calibri"/>
                <a:ea typeface="Calibri"/>
                <a:cs typeface="Calibri"/>
                <a:sym typeface="Calibri"/>
              </a:rPr>
              <a:t>Teacher Effective Teaching &amp; Learning Practices (ETLP) Self-Monitoring Plan </a:t>
            </a:r>
            <a:endParaRPr sz="2800" b="0" i="0" u="none" strike="noStrike" cap="none">
              <a:solidFill>
                <a:srgbClr val="000000"/>
              </a:solidFill>
              <a:latin typeface="Calibri"/>
              <a:ea typeface="Calibri"/>
              <a:cs typeface="Calibri"/>
              <a:sym typeface="Calibri"/>
            </a:endParaRPr>
          </a:p>
        </p:txBody>
      </p:sp>
      <p:sp>
        <p:nvSpPr>
          <p:cNvPr id="171" name="Google Shape;171;p5"/>
          <p:cNvSpPr txBox="1">
            <a:spLocks noGrp="1" noRot="1" noMove="1" noResize="1" noEditPoints="1" noAdjustHandles="1" noChangeArrowheads="1" noChangeShapeType="1"/>
          </p:cNvSpPr>
          <p:nvPr/>
        </p:nvSpPr>
        <p:spPr>
          <a:xfrm>
            <a:off x="189781" y="205624"/>
            <a:ext cx="438221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Calibri"/>
              <a:buNone/>
            </a:pPr>
            <a:r>
              <a:rPr lang="en-US" sz="3600" b="1" i="0" u="none" strike="noStrike" cap="none">
                <a:solidFill>
                  <a:srgbClr val="000000"/>
                </a:solidFill>
                <a:latin typeface="Calibri"/>
                <a:ea typeface="Calibri"/>
                <a:cs typeface="Calibri"/>
                <a:sym typeface="Calibri"/>
              </a:rPr>
              <a:t>Handouts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i="0" u="none" strike="noStrike" cap="none">
              <a:solidFill>
                <a:srgbClr val="000000"/>
              </a:solidFill>
              <a:latin typeface="Calibri"/>
              <a:ea typeface="Calibri"/>
              <a:cs typeface="Calibri"/>
              <a:sym typeface="Calibri"/>
            </a:endParaRPr>
          </a:p>
        </p:txBody>
      </p:sp>
      <p:sp>
        <p:nvSpPr>
          <p:cNvPr id="168" name="Google Shape;168;p5"/>
          <p:cNvSpPr txBox="1">
            <a:spLocks noGrp="1" noRot="1" noMove="1" noResize="1" noEditPoints="1" noAdjustHandles="1" noChangeArrowheads="1" noChangeShapeType="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a:t>Handouts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2" name="Google Shape;512;p39" descr="Green star to indicate a handout is available."/>
          <p:cNvSpPr>
            <a:spLocks noGrp="1" noRot="1" noMove="1" noResize="1" noEditPoints="1" noAdjustHandles="1" noChangeArrowheads="1" noChangeShapeType="1"/>
          </p:cNvSpPr>
          <p:nvPr/>
        </p:nvSpPr>
        <p:spPr>
          <a:xfrm>
            <a:off x="8184777" y="190682"/>
            <a:ext cx="609600" cy="602008"/>
          </a:xfrm>
          <a:prstGeom prst="star5">
            <a:avLst>
              <a:gd name="adj" fmla="val 19098"/>
              <a:gd name="hf" fmla="val 105146"/>
              <a:gd name="vf" fmla="val 110557"/>
            </a:avLst>
          </a:prstGeom>
          <a:solidFill>
            <a:srgbClr val="00B05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0" name="Google Shape;510;p39"/>
          <p:cNvSpPr txBox="1">
            <a:spLocks noGrp="1" noRot="1" noMove="1" noResize="1" noEditPoints="1" noAdjustHandles="1" noChangeArrowheads="1" noChangeShapeType="1"/>
          </p:cNvSpPr>
          <p:nvPr>
            <p:ph type="body" idx="1"/>
          </p:nvPr>
        </p:nvSpPr>
        <p:spPr>
          <a:xfrm>
            <a:off x="291154" y="2012188"/>
            <a:ext cx="2882352" cy="4191388"/>
          </a:xfrm>
          <a:prstGeom prst="rect">
            <a:avLst/>
          </a:prstGeom>
          <a:noFill/>
          <a:ln>
            <a:noFill/>
          </a:ln>
        </p:spPr>
        <p:txBody>
          <a:bodyPr spcFirstLastPara="1" wrap="square" lIns="91425" tIns="45700" rIns="91425" bIns="45700" anchor="t" anchorCtr="0">
            <a:normAutofit lnSpcReduction="10000"/>
          </a:bodyPr>
          <a:lstStyle/>
          <a:p>
            <a:pPr marL="25400" lvl="0" indent="0" algn="l" rtl="0">
              <a:lnSpc>
                <a:spcPct val="100000"/>
              </a:lnSpc>
              <a:spcBef>
                <a:spcPts val="640"/>
              </a:spcBef>
              <a:spcAft>
                <a:spcPts val="0"/>
              </a:spcAft>
              <a:buSzPts val="3200"/>
              <a:buNone/>
            </a:pPr>
            <a:r>
              <a:rPr lang="en-US" sz="2800"/>
              <a:t>Turn to page 4 of the Classroom Encouraging Expected Behavior  “Teacher Tool”</a:t>
            </a:r>
            <a:endParaRPr/>
          </a:p>
          <a:p>
            <a:pPr marL="25400" lvl="0" indent="0" algn="l" rtl="0">
              <a:lnSpc>
                <a:spcPct val="100000"/>
              </a:lnSpc>
              <a:spcBef>
                <a:spcPts val="640"/>
              </a:spcBef>
              <a:spcAft>
                <a:spcPts val="0"/>
              </a:spcAft>
              <a:buSzPts val="3200"/>
              <a:buNone/>
            </a:pPr>
            <a:endParaRPr sz="2800"/>
          </a:p>
          <a:p>
            <a:pPr marL="25400" lvl="0" indent="0" algn="l" rtl="0">
              <a:lnSpc>
                <a:spcPct val="100000"/>
              </a:lnSpc>
              <a:spcBef>
                <a:spcPts val="640"/>
              </a:spcBef>
              <a:spcAft>
                <a:spcPts val="0"/>
              </a:spcAft>
              <a:buSzPts val="3200"/>
              <a:buNone/>
            </a:pPr>
            <a:r>
              <a:rPr lang="en-US" sz="2800"/>
              <a:t>Where does your current practice fit on the rubric?</a:t>
            </a:r>
            <a:endParaRPr/>
          </a:p>
          <a:p>
            <a:pPr marL="457200" lvl="0" indent="-228600" algn="l" rtl="0">
              <a:lnSpc>
                <a:spcPct val="100000"/>
              </a:lnSpc>
              <a:spcBef>
                <a:spcPts val="640"/>
              </a:spcBef>
              <a:spcAft>
                <a:spcPts val="0"/>
              </a:spcAft>
              <a:buSzPts val="3200"/>
              <a:buFont typeface="Arial"/>
              <a:buNone/>
            </a:pPr>
            <a:endParaRPr/>
          </a:p>
        </p:txBody>
      </p:sp>
      <p:pic>
        <p:nvPicPr>
          <p:cNvPr id="511" name="Google Shape;511;p39" descr="A chart of a teacher tool"/>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2908951" y="2438400"/>
            <a:ext cx="6123090" cy="3390010"/>
          </a:xfrm>
          <a:prstGeom prst="rect">
            <a:avLst/>
          </a:prstGeom>
          <a:noFill/>
          <a:ln>
            <a:noFill/>
          </a:ln>
        </p:spPr>
      </p:pic>
      <p:sp>
        <p:nvSpPr>
          <p:cNvPr id="509" name="Google Shape;509;p39"/>
          <p:cNvSpPr txBox="1">
            <a:spLocks noGrp="1" noRot="1" noMove="1" noResize="1" noEditPoints="1" noAdjustHandles="1" noChangeArrowheads="1" noChangeShapeType="1"/>
          </p:cNvSpPr>
          <p:nvPr>
            <p:ph type="title"/>
          </p:nvPr>
        </p:nvSpPr>
        <p:spPr>
          <a:xfrm>
            <a:off x="1471881" y="491686"/>
            <a:ext cx="7472093" cy="92595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a:t>Step 5b: Identify Current Implementation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41" descr="A clock with many clocks flying"/>
          <p:cNvPicPr preferRelativeResize="0"/>
          <p:nvPr/>
        </p:nvPicPr>
        <p:blipFill rotWithShape="1">
          <a:blip r:embed="rId3">
            <a:alphaModFix/>
          </a:blip>
          <a:srcRect/>
          <a:stretch/>
        </p:blipFill>
        <p:spPr>
          <a:xfrm>
            <a:off x="-1" y="-1"/>
            <a:ext cx="9446331" cy="6315075"/>
          </a:xfrm>
          <a:prstGeom prst="rect">
            <a:avLst/>
          </a:prstGeom>
          <a:noFill/>
          <a:ln>
            <a:noFill/>
          </a:ln>
        </p:spPr>
      </p:pic>
      <p:sp>
        <p:nvSpPr>
          <p:cNvPr id="519" name="Google Shape;519;p41"/>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a:t>Picture pf clocks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2"/>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a:t>Picture of post-its</a:t>
            </a:r>
            <a:endParaRPr/>
          </a:p>
        </p:txBody>
      </p:sp>
      <p:pic>
        <p:nvPicPr>
          <p:cNvPr id="526" name="Google Shape;526;p42" descr="Picture of post-it notes"/>
          <p:cNvPicPr preferRelativeResize="0"/>
          <p:nvPr/>
        </p:nvPicPr>
        <p:blipFill rotWithShape="1">
          <a:blip r:embed="rId3">
            <a:alphaModFix/>
          </a:blip>
          <a:srcRect/>
          <a:stretch/>
        </p:blipFill>
        <p:spPr>
          <a:xfrm>
            <a:off x="530275" y="1732175"/>
            <a:ext cx="7902425" cy="2633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3"/>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fontScale="90000"/>
          </a:bodyPr>
          <a:lstStyle/>
          <a:p>
            <a:pPr marL="0" marR="0" lvl="0" indent="0" algn="ctr" rtl="0">
              <a:lnSpc>
                <a:spcPct val="100000"/>
              </a:lnSpc>
              <a:spcBef>
                <a:spcPts val="0"/>
              </a:spcBef>
              <a:spcAft>
                <a:spcPts val="0"/>
              </a:spcAft>
              <a:buClr>
                <a:schemeClr val="dk1"/>
              </a:buClr>
              <a:buSzPct val="111111"/>
              <a:buFont typeface="Calibri"/>
              <a:buNone/>
            </a:pPr>
            <a:r>
              <a:rPr lang="en-US"/>
              <a:t>Teacher reading to students in the circle</a:t>
            </a:r>
            <a:endParaRPr/>
          </a:p>
        </p:txBody>
      </p:sp>
      <p:pic>
        <p:nvPicPr>
          <p:cNvPr id="533" name="Google Shape;533;p43" descr="A group of children and a teacher reading a book"/>
          <p:cNvPicPr preferRelativeResize="0"/>
          <p:nvPr/>
        </p:nvPicPr>
        <p:blipFill rotWithShape="1">
          <a:blip r:embed="rId3">
            <a:alphaModFix/>
          </a:blip>
          <a:srcRect/>
          <a:stretch/>
        </p:blipFill>
        <p:spPr>
          <a:xfrm>
            <a:off x="0" y="0"/>
            <a:ext cx="9144000" cy="638092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44" descr="A person helping a child with homework"/>
          <p:cNvPicPr preferRelativeResize="0"/>
          <p:nvPr/>
        </p:nvPicPr>
        <p:blipFill rotWithShape="1">
          <a:blip r:embed="rId3">
            <a:alphaModFix/>
          </a:blip>
          <a:srcRect/>
          <a:stretch/>
        </p:blipFill>
        <p:spPr>
          <a:xfrm>
            <a:off x="0" y="-1"/>
            <a:ext cx="9144000" cy="6341165"/>
          </a:xfrm>
          <a:prstGeom prst="rect">
            <a:avLst/>
          </a:prstGeom>
          <a:noFill/>
          <a:ln>
            <a:noFill/>
          </a:ln>
        </p:spPr>
      </p:pic>
      <p:sp>
        <p:nvSpPr>
          <p:cNvPr id="540" name="Google Shape;540;p44"/>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a:t>Teacher working with student</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45"/>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a:t>Two adults working together</a:t>
            </a:r>
            <a:endParaRPr/>
          </a:p>
        </p:txBody>
      </p:sp>
      <p:pic>
        <p:nvPicPr>
          <p:cNvPr id="547" name="Google Shape;547;p45" descr="Women looking at a computer screen"/>
          <p:cNvPicPr preferRelativeResize="0"/>
          <p:nvPr/>
        </p:nvPicPr>
        <p:blipFill rotWithShape="1">
          <a:blip r:embed="rId3">
            <a:alphaModFix/>
          </a:blip>
          <a:srcRect/>
          <a:stretch/>
        </p:blipFill>
        <p:spPr>
          <a:xfrm>
            <a:off x="0" y="0"/>
            <a:ext cx="9144000" cy="634116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6" name="Google Shape;556;p40" descr="Green star to indicate a handout is available."/>
          <p:cNvSpPr>
            <a:spLocks noGrp="1" noRot="1" noMove="1" noResize="1" noEditPoints="1" noAdjustHandles="1" noChangeArrowheads="1" noChangeShapeType="1"/>
          </p:cNvSpPr>
          <p:nvPr/>
        </p:nvSpPr>
        <p:spPr>
          <a:xfrm>
            <a:off x="8334374" y="190682"/>
            <a:ext cx="609600" cy="602008"/>
          </a:xfrm>
          <a:prstGeom prst="star5">
            <a:avLst>
              <a:gd name="adj" fmla="val 16404"/>
              <a:gd name="hf" fmla="val 105146"/>
              <a:gd name="vf" fmla="val 110557"/>
            </a:avLst>
          </a:prstGeom>
          <a:solidFill>
            <a:srgbClr val="00B05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4" name="Google Shape;554;p40"/>
          <p:cNvSpPr txBox="1">
            <a:spLocks noGrp="1" noRot="1" noMove="1" noResize="1" noEditPoints="1" noAdjustHandles="1" noChangeArrowheads="1" noChangeShapeType="1"/>
          </p:cNvSpPr>
          <p:nvPr>
            <p:ph type="body" idx="1"/>
          </p:nvPr>
        </p:nvSpPr>
        <p:spPr>
          <a:xfrm>
            <a:off x="408960" y="1922539"/>
            <a:ext cx="3257924" cy="4155532"/>
          </a:xfrm>
          <a:prstGeom prst="rect">
            <a:avLst/>
          </a:prstGeom>
          <a:noFill/>
          <a:ln>
            <a:noFill/>
          </a:ln>
        </p:spPr>
        <p:txBody>
          <a:bodyPr spcFirstLastPara="1" wrap="square" lIns="91425" tIns="45700" rIns="91425" bIns="45700" anchor="t" anchorCtr="0">
            <a:normAutofit lnSpcReduction="10000"/>
          </a:bodyPr>
          <a:lstStyle/>
          <a:p>
            <a:pPr marL="25400" lvl="0" indent="0" algn="l" rtl="0">
              <a:lnSpc>
                <a:spcPct val="100000"/>
              </a:lnSpc>
              <a:spcBef>
                <a:spcPts val="640"/>
              </a:spcBef>
              <a:spcAft>
                <a:spcPts val="0"/>
              </a:spcAft>
              <a:buSzPts val="3200"/>
              <a:buNone/>
            </a:pPr>
            <a:r>
              <a:rPr lang="en-US"/>
              <a:t>Access the Teacher ETLP Self-Monitoring Plan </a:t>
            </a:r>
            <a:endParaRPr/>
          </a:p>
          <a:p>
            <a:pPr marL="25400" lvl="0" indent="0" algn="l" rtl="0">
              <a:lnSpc>
                <a:spcPct val="100000"/>
              </a:lnSpc>
              <a:spcBef>
                <a:spcPts val="640"/>
              </a:spcBef>
              <a:spcAft>
                <a:spcPts val="0"/>
              </a:spcAft>
              <a:buSzPts val="3200"/>
              <a:buNone/>
            </a:pPr>
            <a:endParaRPr sz="1000"/>
          </a:p>
          <a:p>
            <a:pPr marL="25400" lvl="0" indent="0" algn="l" rtl="0">
              <a:lnSpc>
                <a:spcPct val="100000"/>
              </a:lnSpc>
              <a:spcBef>
                <a:spcPts val="640"/>
              </a:spcBef>
              <a:spcAft>
                <a:spcPts val="0"/>
              </a:spcAft>
              <a:buSzPts val="3200"/>
              <a:buNone/>
            </a:pPr>
            <a:r>
              <a:rPr lang="en-US"/>
              <a:t>Set a SMART Goal a process for self-monitoring, sustaining &amp; rewarding.</a:t>
            </a:r>
            <a:endParaRPr/>
          </a:p>
          <a:p>
            <a:pPr marL="457200" lvl="0" indent="-228600" algn="l" rtl="0">
              <a:lnSpc>
                <a:spcPct val="100000"/>
              </a:lnSpc>
              <a:spcBef>
                <a:spcPts val="640"/>
              </a:spcBef>
              <a:spcAft>
                <a:spcPts val="0"/>
              </a:spcAft>
              <a:buSzPts val="3200"/>
              <a:buFont typeface="Arial"/>
              <a:buNone/>
            </a:pPr>
            <a:endParaRPr/>
          </a:p>
        </p:txBody>
      </p:sp>
      <p:pic>
        <p:nvPicPr>
          <p:cNvPr id="555" name="Google Shape;555;p40" descr="A close-up of a form"/>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3944473" y="2066109"/>
            <a:ext cx="4810166" cy="3349301"/>
          </a:xfrm>
          <a:prstGeom prst="rect">
            <a:avLst/>
          </a:prstGeom>
          <a:noFill/>
          <a:ln>
            <a:noFill/>
          </a:ln>
        </p:spPr>
      </p:pic>
      <p:sp>
        <p:nvSpPr>
          <p:cNvPr id="553" name="Google Shape;553;p40"/>
          <p:cNvSpPr txBox="1">
            <a:spLocks noGrp="1" noRot="1" noMove="1" noResize="1" noEditPoints="1" noAdjustHandles="1" noChangeArrowheads="1" noChangeShapeType="1"/>
          </p:cNvSpPr>
          <p:nvPr>
            <p:ph type="title"/>
          </p:nvPr>
        </p:nvSpPr>
        <p:spPr>
          <a:xfrm>
            <a:off x="1471881" y="491686"/>
            <a:ext cx="7472093" cy="92595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a:t>Step 5c: Self-Monitoring Plan</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46"/>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fontScale="90000"/>
          </a:bodyPr>
          <a:lstStyle/>
          <a:p>
            <a:pPr marL="0" marR="0" lvl="0" indent="0" algn="ctr" rtl="0">
              <a:lnSpc>
                <a:spcPct val="100000"/>
              </a:lnSpc>
              <a:spcBef>
                <a:spcPts val="0"/>
              </a:spcBef>
              <a:spcAft>
                <a:spcPts val="0"/>
              </a:spcAft>
              <a:buClr>
                <a:schemeClr val="dk1"/>
              </a:buClr>
              <a:buSzPct val="111111"/>
              <a:buFont typeface="Calibri"/>
              <a:buNone/>
            </a:pPr>
            <a:r>
              <a:rPr lang="en-US"/>
              <a:t>Picture of hand holding a magnifying glass</a:t>
            </a:r>
            <a:endParaRPr/>
          </a:p>
        </p:txBody>
      </p:sp>
      <p:pic>
        <p:nvPicPr>
          <p:cNvPr id="563" name="Google Shape;563;p46" descr="A hand holding a magnifying glass over a blackboard"/>
          <p:cNvPicPr preferRelativeResize="0"/>
          <p:nvPr/>
        </p:nvPicPr>
        <p:blipFill rotWithShape="1">
          <a:blip r:embed="rId3">
            <a:alphaModFix/>
          </a:blip>
          <a:srcRect/>
          <a:stretch/>
        </p:blipFill>
        <p:spPr>
          <a:xfrm>
            <a:off x="0" y="0"/>
            <a:ext cx="9392478" cy="626165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47"/>
          <p:cNvSpPr txBox="1">
            <a:spLocks noGrp="1"/>
          </p:cNvSpPr>
          <p:nvPr>
            <p:ph type="title"/>
          </p:nvPr>
        </p:nvSpPr>
        <p:spPr>
          <a:xfrm>
            <a:off x="1443306" y="291661"/>
            <a:ext cx="7472093" cy="92595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a:t>Next Steps</a:t>
            </a:r>
            <a:endParaRPr/>
          </a:p>
        </p:txBody>
      </p:sp>
      <p:sp>
        <p:nvSpPr>
          <p:cNvPr id="570" name="Google Shape;570;p47"/>
          <p:cNvSpPr txBox="1">
            <a:spLocks noGrp="1"/>
          </p:cNvSpPr>
          <p:nvPr>
            <p:ph type="body" idx="1"/>
          </p:nvPr>
        </p:nvSpPr>
        <p:spPr>
          <a:xfrm>
            <a:off x="405888" y="1737113"/>
            <a:ext cx="8332224" cy="4829226"/>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SzPts val="2400"/>
              <a:buFont typeface="Arial"/>
              <a:buChar char="•"/>
            </a:pPr>
            <a:r>
              <a:rPr lang="en-US" sz="2400" b="0" i="0" u="none" strike="noStrike">
                <a:solidFill>
                  <a:srgbClr val="000000"/>
                </a:solidFill>
                <a:latin typeface="Calibri"/>
                <a:ea typeface="Calibri"/>
                <a:cs typeface="Calibri"/>
                <a:sym typeface="Calibri"/>
              </a:rPr>
              <a:t>Use the </a:t>
            </a:r>
            <a:r>
              <a:rPr lang="en-US" sz="2400" b="1" i="1" u="none" strike="noStrike">
                <a:solidFill>
                  <a:srgbClr val="000000"/>
                </a:solidFill>
                <a:latin typeface="Calibri"/>
                <a:ea typeface="Calibri"/>
                <a:cs typeface="Calibri"/>
                <a:sym typeface="Calibri"/>
              </a:rPr>
              <a:t>Classroom Encouraging Planning &amp; Implementation Guide </a:t>
            </a:r>
            <a:r>
              <a:rPr lang="en-US" sz="2400" b="0" i="0" u="none" strike="noStrike">
                <a:solidFill>
                  <a:srgbClr val="000000"/>
                </a:solidFill>
                <a:latin typeface="Calibri"/>
                <a:ea typeface="Calibri"/>
                <a:cs typeface="Calibri"/>
                <a:sym typeface="Calibri"/>
              </a:rPr>
              <a:t>to</a:t>
            </a:r>
            <a:endParaRPr/>
          </a:p>
          <a:p>
            <a:pPr marL="742950" lvl="1" indent="-285750" algn="l" rtl="0">
              <a:lnSpc>
                <a:spcPct val="100000"/>
              </a:lnSpc>
              <a:spcBef>
                <a:spcPts val="0"/>
              </a:spcBef>
              <a:spcAft>
                <a:spcPts val="0"/>
              </a:spcAft>
              <a:buSzPts val="2400"/>
              <a:buFont typeface="Arial"/>
              <a:buChar char="•"/>
            </a:pPr>
            <a:r>
              <a:rPr lang="en-US" sz="2400" b="0" i="0" u="none" strike="noStrike">
                <a:solidFill>
                  <a:srgbClr val="000000"/>
                </a:solidFill>
                <a:latin typeface="Calibri"/>
                <a:ea typeface="Calibri"/>
                <a:cs typeface="Calibri"/>
                <a:sym typeface="Calibri"/>
              </a:rPr>
              <a:t>Develop a draft for classroom encouragement systems and resources; make a plan to engage student and family voice in the final review and editing.</a:t>
            </a:r>
            <a:endParaRPr/>
          </a:p>
          <a:p>
            <a:pPr marL="742950" lvl="1" indent="-285750" algn="l" rtl="0">
              <a:lnSpc>
                <a:spcPct val="100000"/>
              </a:lnSpc>
              <a:spcBef>
                <a:spcPts val="0"/>
              </a:spcBef>
              <a:spcAft>
                <a:spcPts val="0"/>
              </a:spcAft>
              <a:buSzPts val="2400"/>
              <a:buFont typeface="Arial"/>
              <a:buChar char="•"/>
            </a:pPr>
            <a:r>
              <a:rPr lang="en-US" sz="2400" b="0" i="0" u="none" strike="noStrike">
                <a:solidFill>
                  <a:srgbClr val="000000"/>
                </a:solidFill>
                <a:latin typeface="Calibri"/>
                <a:ea typeface="Calibri"/>
                <a:cs typeface="Calibri"/>
                <a:sym typeface="Calibri"/>
              </a:rPr>
              <a:t>Consistently provide positive specific feedback to students on classroom expectations &amp; rules and procedures as needed.</a:t>
            </a:r>
            <a:endParaRPr/>
          </a:p>
          <a:p>
            <a:pPr marL="457200" lvl="0" indent="-457200" algn="l" rtl="0">
              <a:lnSpc>
                <a:spcPct val="100000"/>
              </a:lnSpc>
              <a:spcBef>
                <a:spcPts val="480"/>
              </a:spcBef>
              <a:spcAft>
                <a:spcPts val="0"/>
              </a:spcAft>
              <a:buSzPts val="2400"/>
              <a:buFont typeface="Arial"/>
              <a:buChar char="•"/>
            </a:pPr>
            <a:r>
              <a:rPr lang="en-US" sz="2400" b="0" i="0" u="none" strike="noStrike">
                <a:solidFill>
                  <a:srgbClr val="000000"/>
                </a:solidFill>
                <a:latin typeface="Calibri"/>
                <a:ea typeface="Calibri"/>
                <a:cs typeface="Calibri"/>
                <a:sym typeface="Calibri"/>
              </a:rPr>
              <a:t>Use the </a:t>
            </a:r>
            <a:r>
              <a:rPr lang="en-US" sz="2400" b="1" i="0" u="none" strike="noStrike">
                <a:solidFill>
                  <a:srgbClr val="000000"/>
                </a:solidFill>
                <a:latin typeface="Calibri"/>
                <a:ea typeface="Calibri"/>
                <a:cs typeface="Calibri"/>
                <a:sym typeface="Calibri"/>
              </a:rPr>
              <a:t>Teacher Tool -</a:t>
            </a:r>
            <a:r>
              <a:rPr lang="en-US" sz="2400" b="0" i="0" u="none" strike="noStrike">
                <a:solidFill>
                  <a:srgbClr val="000000"/>
                </a:solidFill>
                <a:latin typeface="Calibri"/>
                <a:ea typeface="Calibri"/>
                <a:cs typeface="Calibri"/>
                <a:sym typeface="Calibri"/>
              </a:rPr>
              <a:t> </a:t>
            </a:r>
            <a:r>
              <a:rPr lang="en-US" sz="2400" b="1" i="0" u="none" strike="noStrike">
                <a:solidFill>
                  <a:srgbClr val="000000"/>
                </a:solidFill>
                <a:latin typeface="Calibri"/>
                <a:ea typeface="Calibri"/>
                <a:cs typeface="Calibri"/>
                <a:sym typeface="Calibri"/>
              </a:rPr>
              <a:t>Procedures and Routines Self-Assessment and Practice Profile</a:t>
            </a:r>
            <a:r>
              <a:rPr lang="en-US" sz="2400" b="0" i="0" u="none" strike="noStrike">
                <a:solidFill>
                  <a:srgbClr val="000000"/>
                </a:solidFill>
                <a:latin typeface="Calibri"/>
                <a:ea typeface="Calibri"/>
                <a:cs typeface="Calibri"/>
                <a:sym typeface="Calibri"/>
              </a:rPr>
              <a:t> and the</a:t>
            </a:r>
            <a:r>
              <a:rPr lang="en-US" sz="2400" b="1" i="0" u="none" strike="noStrike">
                <a:solidFill>
                  <a:srgbClr val="000000"/>
                </a:solidFill>
                <a:latin typeface="Calibri"/>
                <a:ea typeface="Calibri"/>
                <a:cs typeface="Calibri"/>
                <a:sym typeface="Calibri"/>
              </a:rPr>
              <a:t> </a:t>
            </a:r>
            <a:r>
              <a:rPr lang="en-US" sz="2400" b="1" i="1" u="none" strike="noStrike">
                <a:solidFill>
                  <a:srgbClr val="000000"/>
                </a:solidFill>
                <a:latin typeface="Calibri"/>
                <a:ea typeface="Calibri"/>
                <a:cs typeface="Calibri"/>
                <a:sym typeface="Calibri"/>
              </a:rPr>
              <a:t>Teacher ETLP Self-Monitoring Plan </a:t>
            </a:r>
            <a:r>
              <a:rPr lang="en-US" sz="2400" b="0" i="0" u="none" strike="noStrike">
                <a:solidFill>
                  <a:srgbClr val="000000"/>
                </a:solidFill>
                <a:latin typeface="Calibri"/>
                <a:ea typeface="Calibri"/>
                <a:cs typeface="Calibri"/>
                <a:sym typeface="Calibri"/>
              </a:rPr>
              <a:t>to monitor your development and use of classroom encouraging.</a:t>
            </a:r>
            <a:endParaRPr sz="24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48"/>
          <p:cNvSpPr txBox="1">
            <a:spLocks noGrp="1"/>
          </p:cNvSpPr>
          <p:nvPr>
            <p:ph type="title"/>
          </p:nvPr>
        </p:nvSpPr>
        <p:spPr>
          <a:xfrm>
            <a:off x="457200" y="-118369"/>
            <a:ext cx="8229600" cy="9699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References</a:t>
            </a:r>
            <a:endParaRPr/>
          </a:p>
        </p:txBody>
      </p:sp>
      <p:sp>
        <p:nvSpPr>
          <p:cNvPr id="577" name="Google Shape;577;p48"/>
          <p:cNvSpPr txBox="1">
            <a:spLocks noGrp="1"/>
          </p:cNvSpPr>
          <p:nvPr>
            <p:ph type="body" idx="1"/>
          </p:nvPr>
        </p:nvSpPr>
        <p:spPr>
          <a:xfrm>
            <a:off x="457200" y="681644"/>
            <a:ext cx="8229600" cy="521771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None/>
            </a:pPr>
            <a:r>
              <a:rPr lang="en-US" sz="1200" b="0" i="0" u="none" strike="noStrike">
                <a:solidFill>
                  <a:srgbClr val="333333"/>
                </a:solidFill>
                <a:latin typeface="Calibri"/>
                <a:ea typeface="Calibri"/>
                <a:cs typeface="Calibri"/>
                <a:sym typeface="Calibri"/>
              </a:rPr>
              <a:t>Beaman, R., &amp; Wheldall, K. (2000). Teachers' use of approval and disapproval in the classroom. </a:t>
            </a:r>
            <a:r>
              <a:rPr lang="en-US" sz="1200" b="0" i="1" u="none" strike="noStrike">
                <a:solidFill>
                  <a:srgbClr val="333333"/>
                </a:solidFill>
                <a:latin typeface="Calibri"/>
                <a:ea typeface="Calibri"/>
                <a:cs typeface="Calibri"/>
                <a:sym typeface="Calibri"/>
              </a:rPr>
              <a:t>Educational Psychology, 20</a:t>
            </a:r>
            <a:r>
              <a:rPr lang="en-US" sz="1200" b="0" i="0" u="none" strike="noStrike">
                <a:solidFill>
                  <a:srgbClr val="333333"/>
                </a:solidFill>
                <a:latin typeface="Calibri"/>
                <a:ea typeface="Calibri"/>
                <a:cs typeface="Calibri"/>
                <a:sym typeface="Calibri"/>
              </a:rPr>
              <a:t>(4), 431–446. </a:t>
            </a:r>
            <a:endParaRPr sz="1200"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200"/>
              <a:buNone/>
            </a:pPr>
            <a:endParaRPr sz="120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200"/>
              <a:buNone/>
            </a:pPr>
            <a:r>
              <a:rPr lang="en-US" sz="1200" b="0" i="0" u="none" strike="noStrike">
                <a:solidFill>
                  <a:srgbClr val="000000"/>
                </a:solidFill>
                <a:latin typeface="Calibri"/>
                <a:ea typeface="Calibri"/>
                <a:cs typeface="Calibri"/>
                <a:sym typeface="Calibri"/>
              </a:rPr>
              <a:t>Brophy, J. (1998). </a:t>
            </a:r>
            <a:r>
              <a:rPr lang="en-US" sz="1200" b="0" i="1" u="none" strike="noStrike">
                <a:solidFill>
                  <a:srgbClr val="000000"/>
                </a:solidFill>
                <a:latin typeface="Calibri"/>
                <a:ea typeface="Calibri"/>
                <a:cs typeface="Calibri"/>
                <a:sym typeface="Calibri"/>
              </a:rPr>
              <a:t>Motivating students to learn. Boston: McGraw Hill</a:t>
            </a:r>
            <a:r>
              <a:rPr lang="en-US" sz="1200" b="0" i="1" u="none" strike="noStrike">
                <a:solidFill>
                  <a:srgbClr val="221E1F"/>
                </a:solidFill>
                <a:latin typeface="Calibri"/>
                <a:ea typeface="Calibri"/>
                <a:cs typeface="Calibri"/>
                <a:sym typeface="Calibri"/>
              </a:rPr>
              <a:t>.</a:t>
            </a:r>
            <a:endParaRPr sz="1200" b="0"/>
          </a:p>
          <a:p>
            <a:pPr marL="0" lvl="0" indent="0" algn="l" rtl="0">
              <a:lnSpc>
                <a:spcPct val="100000"/>
              </a:lnSpc>
              <a:spcBef>
                <a:spcPts val="0"/>
              </a:spcBef>
              <a:spcAft>
                <a:spcPts val="0"/>
              </a:spcAft>
              <a:buSzPts val="1200"/>
              <a:buNone/>
            </a:pPr>
            <a:br>
              <a:rPr lang="en-US" sz="1200" b="0"/>
            </a:br>
            <a:r>
              <a:rPr lang="en-US" sz="1200" b="0" i="0" u="none" strike="noStrike">
                <a:solidFill>
                  <a:srgbClr val="222222"/>
                </a:solidFill>
                <a:latin typeface="Arial"/>
                <a:ea typeface="Arial"/>
                <a:cs typeface="Arial"/>
                <a:sym typeface="Arial"/>
              </a:rPr>
              <a:t>Brophy, J. (2006). History of research on classroom management. </a:t>
            </a:r>
            <a:r>
              <a:rPr lang="en-US" sz="1200" b="0" i="1" u="none" strike="noStrike">
                <a:solidFill>
                  <a:srgbClr val="222222"/>
                </a:solidFill>
                <a:latin typeface="Arial"/>
                <a:ea typeface="Arial"/>
                <a:cs typeface="Arial"/>
                <a:sym typeface="Arial"/>
              </a:rPr>
              <a:t>Handbook of classroom management: Research, practice, and contemporary issues, </a:t>
            </a:r>
            <a:r>
              <a:rPr lang="en-US" sz="1200" b="0" i="0" u="none" strike="noStrike">
                <a:solidFill>
                  <a:srgbClr val="222222"/>
                </a:solidFill>
                <a:latin typeface="Arial"/>
                <a:ea typeface="Arial"/>
                <a:cs typeface="Arial"/>
                <a:sym typeface="Arial"/>
              </a:rPr>
              <a:t>17-43.</a:t>
            </a:r>
            <a:endParaRPr sz="1200" b="0"/>
          </a:p>
          <a:p>
            <a:pPr marL="0" lvl="0" indent="0" algn="l" rtl="0">
              <a:lnSpc>
                <a:spcPct val="100000"/>
              </a:lnSpc>
              <a:spcBef>
                <a:spcPts val="0"/>
              </a:spcBef>
              <a:spcAft>
                <a:spcPts val="0"/>
              </a:spcAft>
              <a:buSzPts val="1200"/>
              <a:buNone/>
            </a:pPr>
            <a:br>
              <a:rPr lang="en-US" sz="1200" b="0"/>
            </a:br>
            <a:r>
              <a:rPr lang="en-US" sz="1200" b="0" i="0" u="none" strike="noStrike">
                <a:solidFill>
                  <a:srgbClr val="222222"/>
                </a:solidFill>
                <a:latin typeface="Calibri"/>
                <a:ea typeface="Calibri"/>
                <a:cs typeface="Calibri"/>
                <a:sym typeface="Calibri"/>
              </a:rPr>
              <a:t>Caldarella, P., Richards, E.J., Williams, L. et al.</a:t>
            </a:r>
            <a:r>
              <a:rPr lang="en-US" sz="1200" b="0" i="1" u="none" strike="noStrike">
                <a:solidFill>
                  <a:srgbClr val="222222"/>
                </a:solidFill>
                <a:latin typeface="Calibri"/>
                <a:ea typeface="Calibri"/>
                <a:cs typeface="Calibri"/>
                <a:sym typeface="Calibri"/>
              </a:rPr>
              <a:t> Improving Behavior in an Alternative High School Summer Program Using Class-Wide Function-Related Intervention Teams: A Pilot Study. </a:t>
            </a:r>
            <a:r>
              <a:rPr lang="en-US" sz="1200" b="0" i="0" u="none" strike="noStrike">
                <a:solidFill>
                  <a:srgbClr val="222222"/>
                </a:solidFill>
                <a:latin typeface="Calibri"/>
                <a:ea typeface="Calibri"/>
                <a:cs typeface="Calibri"/>
                <a:sym typeface="Calibri"/>
              </a:rPr>
              <a:t>Educ. Treat. Child. 46, 351–365 (2023). </a:t>
            </a:r>
            <a:endParaRPr sz="1200" b="0"/>
          </a:p>
          <a:p>
            <a:pPr marL="0" lvl="0" indent="0" algn="l" rtl="0">
              <a:lnSpc>
                <a:spcPct val="100000"/>
              </a:lnSpc>
              <a:spcBef>
                <a:spcPts val="0"/>
              </a:spcBef>
              <a:spcAft>
                <a:spcPts val="0"/>
              </a:spcAft>
              <a:buSzPts val="1200"/>
              <a:buNone/>
            </a:pPr>
            <a:br>
              <a:rPr lang="en-US" sz="1200" b="0"/>
            </a:br>
            <a:r>
              <a:rPr lang="en-US" sz="1200" b="0" i="1" u="none" strike="noStrike">
                <a:solidFill>
                  <a:srgbClr val="222222"/>
                </a:solidFill>
                <a:latin typeface="Calibri"/>
                <a:ea typeface="Calibri"/>
                <a:cs typeface="Calibri"/>
                <a:sym typeface="Calibri"/>
              </a:rPr>
              <a:t>Caldarella, P., Larsen, R. A., Williams, L., Wills, H. P., &amp; Wehby, J. H. (2019). Teacher Praise-to-Reprimand Ratios. Education and Treatment of Children, 42(4), 447-468</a:t>
            </a:r>
            <a:endParaRPr sz="1200" b="0"/>
          </a:p>
          <a:p>
            <a:pPr marL="0" lvl="0" indent="0" algn="l" rtl="0">
              <a:lnSpc>
                <a:spcPct val="100000"/>
              </a:lnSpc>
              <a:spcBef>
                <a:spcPts val="0"/>
              </a:spcBef>
              <a:spcAft>
                <a:spcPts val="0"/>
              </a:spcAft>
              <a:buSzPts val="1200"/>
              <a:buNone/>
            </a:pPr>
            <a:br>
              <a:rPr lang="en-US" sz="1200" b="0"/>
            </a:br>
            <a:r>
              <a:rPr lang="en-US" sz="1200" b="0" i="0" u="none" strike="noStrike">
                <a:solidFill>
                  <a:srgbClr val="000000"/>
                </a:solidFill>
                <a:latin typeface="Calibri"/>
                <a:ea typeface="Calibri"/>
                <a:cs typeface="Calibri"/>
                <a:sym typeface="Calibri"/>
              </a:rPr>
              <a:t>Caldarella, P., Larsen, R. A. A., Williams, L., &amp; Wills, H. P. (2023). </a:t>
            </a:r>
            <a:r>
              <a:rPr lang="en-US" sz="1200" b="0" i="1" u="none" strike="noStrike">
                <a:solidFill>
                  <a:srgbClr val="000000"/>
                </a:solidFill>
                <a:latin typeface="Calibri"/>
                <a:ea typeface="Calibri"/>
                <a:cs typeface="Calibri"/>
                <a:sym typeface="Calibri"/>
              </a:rPr>
              <a:t>Effects of Middle School Teachers’ Praise-to-Reprimand Ratios on Students’ Classroom Behavior.</a:t>
            </a:r>
            <a:r>
              <a:rPr lang="en-US" sz="1200" b="0" i="0" u="none" strike="noStrike">
                <a:solidFill>
                  <a:srgbClr val="000000"/>
                </a:solidFill>
                <a:latin typeface="Calibri"/>
                <a:ea typeface="Calibri"/>
                <a:cs typeface="Calibri"/>
                <a:sym typeface="Calibri"/>
              </a:rPr>
              <a:t> Journal of Positive Behavior Interventions, 25(1), 28-40.</a:t>
            </a:r>
            <a:r>
              <a:rPr lang="en-US" sz="1200" b="0" i="0" u="sng" strike="noStrike">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endParaRPr sz="1200" b="0"/>
          </a:p>
          <a:p>
            <a:pPr marL="0" lvl="0" indent="0" algn="l" rtl="0">
              <a:lnSpc>
                <a:spcPct val="100000"/>
              </a:lnSpc>
              <a:spcBef>
                <a:spcPts val="0"/>
              </a:spcBef>
              <a:spcAft>
                <a:spcPts val="0"/>
              </a:spcAft>
              <a:buSzPts val="1200"/>
              <a:buNone/>
            </a:pPr>
            <a:br>
              <a:rPr lang="en-US" sz="1200" b="0"/>
            </a:br>
            <a:r>
              <a:rPr lang="en-US" sz="1200" b="0" i="0" u="none" strike="noStrike">
                <a:solidFill>
                  <a:srgbClr val="222222"/>
                </a:solidFill>
                <a:latin typeface="Arial"/>
                <a:ea typeface="Arial"/>
                <a:cs typeface="Arial"/>
                <a:sym typeface="Arial"/>
              </a:rPr>
              <a:t>Cameron, J., &amp; Pierce, W. D. (1994).</a:t>
            </a:r>
            <a:r>
              <a:rPr lang="en-US" sz="1200" b="0" i="1" u="none" strike="noStrike">
                <a:solidFill>
                  <a:srgbClr val="222222"/>
                </a:solidFill>
                <a:latin typeface="Arial"/>
                <a:ea typeface="Arial"/>
                <a:cs typeface="Arial"/>
                <a:sym typeface="Arial"/>
              </a:rPr>
              <a:t> Reinforcement, reward, and intrinsic motivation: A meta-analysis. </a:t>
            </a:r>
            <a:r>
              <a:rPr lang="en-US" sz="1200" b="0" i="0" u="none" strike="noStrike">
                <a:solidFill>
                  <a:srgbClr val="222222"/>
                </a:solidFill>
                <a:latin typeface="Arial"/>
                <a:ea typeface="Arial"/>
                <a:cs typeface="Arial"/>
                <a:sym typeface="Arial"/>
              </a:rPr>
              <a:t>Review of Educational research, 64(3), 363-423.</a:t>
            </a:r>
            <a:endParaRPr sz="1200" b="0" i="0" u="none" strike="noStrike">
              <a:solidFill>
                <a:srgbClr val="222222"/>
              </a:solidFill>
              <a:latin typeface="Arial"/>
              <a:ea typeface="Arial"/>
              <a:cs typeface="Arial"/>
              <a:sym typeface="Arial"/>
            </a:endParaRPr>
          </a:p>
          <a:p>
            <a:pPr marL="0" lvl="0" indent="0" algn="l" rtl="0">
              <a:lnSpc>
                <a:spcPct val="100000"/>
              </a:lnSpc>
              <a:spcBef>
                <a:spcPts val="0"/>
              </a:spcBef>
              <a:spcAft>
                <a:spcPts val="0"/>
              </a:spcAft>
              <a:buSzPts val="1200"/>
              <a:buNone/>
            </a:pPr>
            <a:endParaRPr sz="1200">
              <a:solidFill>
                <a:srgbClr val="222222"/>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sz="1200"/>
              <a:t>Everston, C. M., &amp; Emmer, E. T. (1982)</a:t>
            </a:r>
            <a:r>
              <a:rPr lang="en-US" sz="1200" i="1"/>
              <a:t>. Preventive classroom management. </a:t>
            </a:r>
            <a:r>
              <a:rPr lang="en-US" sz="1200"/>
              <a:t>Alexandria, VA: Association for Supervision and Curriculum Development.</a:t>
            </a:r>
            <a:endParaRPr sz="1200"/>
          </a:p>
          <a:p>
            <a:pPr marL="0" lvl="0" indent="0" algn="l" rtl="0">
              <a:spcBef>
                <a:spcPts val="0"/>
              </a:spcBef>
              <a:spcAft>
                <a:spcPts val="0"/>
              </a:spcAft>
              <a:buClr>
                <a:schemeClr val="dk1"/>
              </a:buClr>
              <a:buSzPts val="1200"/>
              <a:buFont typeface="Arial"/>
              <a:buNone/>
            </a:pPr>
            <a:br>
              <a:rPr lang="en-US" sz="1200"/>
            </a:br>
            <a:r>
              <a:rPr lang="en-US" sz="1200"/>
              <a:t>Evertson, C. M., Emmer, E. T., &amp; Worsham, M. E. (2003). </a:t>
            </a:r>
            <a:r>
              <a:rPr lang="en-US" sz="1200" i="1"/>
              <a:t>Classroom management for secondary teachers</a:t>
            </a:r>
            <a:r>
              <a:rPr lang="en-US" sz="1200"/>
              <a:t>. Allyn and Bacon. </a:t>
            </a:r>
            <a:endParaRPr/>
          </a:p>
          <a:p>
            <a:pPr marL="0" lvl="0" indent="0" algn="l" rtl="0">
              <a:spcBef>
                <a:spcPts val="0"/>
              </a:spcBef>
              <a:spcAft>
                <a:spcPts val="0"/>
              </a:spcAft>
              <a:buClr>
                <a:schemeClr val="dk1"/>
              </a:buClr>
              <a:buSzPts val="1200"/>
              <a:buFont typeface="Arial"/>
              <a:buNone/>
            </a:pPr>
            <a:endParaRPr sz="1200"/>
          </a:p>
          <a:p>
            <a:pPr marL="0" lvl="0" indent="0" algn="l" rtl="0">
              <a:spcBef>
                <a:spcPts val="0"/>
              </a:spcBef>
              <a:spcAft>
                <a:spcPts val="0"/>
              </a:spcAft>
              <a:buClr>
                <a:schemeClr val="dk1"/>
              </a:buClr>
              <a:buSzPts val="1200"/>
              <a:buFont typeface="Arial"/>
              <a:buNone/>
            </a:pPr>
            <a:r>
              <a:rPr lang="en-US" sz="1200" i="1">
                <a:solidFill>
                  <a:srgbClr val="211D1E"/>
                </a:solidFill>
              </a:rPr>
              <a:t>Flora, S. R. (2000). Praise’s magic reinforcement ratio: Five to one gets the job done. The Behavior Analyst Today, 1, 64 – 69. doi:10.1037 /h0099898 </a:t>
            </a:r>
            <a:endParaRPr sz="1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6"/>
          <p:cNvSpPr txBox="1">
            <a:spLocks noGrp="1"/>
          </p:cNvSpPr>
          <p:nvPr>
            <p:ph type="title"/>
          </p:nvPr>
        </p:nvSpPr>
        <p:spPr>
          <a:xfrm>
            <a:off x="457200" y="274638"/>
            <a:ext cx="8229600" cy="9699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latin typeface="Calibri"/>
                <a:ea typeface="Calibri"/>
                <a:cs typeface="Calibri"/>
                <a:sym typeface="Calibri"/>
              </a:rPr>
              <a:t>Session Outcomes</a:t>
            </a:r>
            <a:endParaRPr/>
          </a:p>
        </p:txBody>
      </p:sp>
      <p:sp>
        <p:nvSpPr>
          <p:cNvPr id="178" name="Google Shape;178;p6"/>
          <p:cNvSpPr txBox="1">
            <a:spLocks noGrp="1"/>
          </p:cNvSpPr>
          <p:nvPr>
            <p:ph type="body" idx="1"/>
          </p:nvPr>
        </p:nvSpPr>
        <p:spPr>
          <a:xfrm>
            <a:off x="457200" y="1244600"/>
            <a:ext cx="8229600" cy="4783138"/>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100000"/>
              </a:lnSpc>
              <a:spcBef>
                <a:spcPts val="0"/>
              </a:spcBef>
              <a:spcAft>
                <a:spcPts val="0"/>
              </a:spcAft>
              <a:buSzPct val="100000"/>
              <a:buFont typeface="Arial"/>
              <a:buNone/>
            </a:pPr>
            <a:r>
              <a:rPr lang="en-US" sz="2400" i="1">
                <a:solidFill>
                  <a:srgbClr val="008000"/>
                </a:solidFill>
                <a:latin typeface="Calibri"/>
                <a:ea typeface="Calibri"/>
                <a:cs typeface="Calibri"/>
                <a:sym typeface="Calibri"/>
              </a:rPr>
              <a:t>At the end of the session, you will be able to…</a:t>
            </a:r>
            <a:endParaRPr/>
          </a:p>
          <a:p>
            <a:pPr marL="0" lvl="0" indent="0" algn="ctr" rtl="0">
              <a:lnSpc>
                <a:spcPct val="100000"/>
              </a:lnSpc>
              <a:spcBef>
                <a:spcPts val="600"/>
              </a:spcBef>
              <a:spcAft>
                <a:spcPts val="0"/>
              </a:spcAft>
              <a:buSzPct val="100000"/>
              <a:buFont typeface="Arial"/>
              <a:buNone/>
            </a:pPr>
            <a:endParaRPr sz="800" i="1">
              <a:solidFill>
                <a:srgbClr val="008000"/>
              </a:solidFill>
              <a:latin typeface="Calibri"/>
              <a:ea typeface="Calibri"/>
              <a:cs typeface="Calibri"/>
              <a:sym typeface="Calibri"/>
            </a:endParaRPr>
          </a:p>
          <a:p>
            <a:pPr marL="342900" lvl="0" indent="-342900" algn="l" rtl="0">
              <a:lnSpc>
                <a:spcPct val="100000"/>
              </a:lnSpc>
              <a:spcBef>
                <a:spcPts val="600"/>
              </a:spcBef>
              <a:spcAft>
                <a:spcPts val="0"/>
              </a:spcAft>
              <a:buSzPct val="100000"/>
              <a:buFont typeface="Arial"/>
              <a:buChar char="•"/>
            </a:pPr>
            <a:r>
              <a:rPr lang="en-US" sz="2800">
                <a:solidFill>
                  <a:srgbClr val="000000"/>
                </a:solidFill>
                <a:latin typeface="Calibri"/>
                <a:ea typeface="Calibri"/>
                <a:cs typeface="Calibri"/>
                <a:sym typeface="Calibri"/>
              </a:rPr>
              <a:t>C</a:t>
            </a:r>
            <a:r>
              <a:rPr lang="en-US" sz="2800" b="0" i="0" u="none" strike="noStrike">
                <a:solidFill>
                  <a:srgbClr val="000000"/>
                </a:solidFill>
                <a:latin typeface="Calibri"/>
                <a:ea typeface="Calibri"/>
                <a:cs typeface="Calibri"/>
                <a:sym typeface="Calibri"/>
              </a:rPr>
              <a:t>reate a plan to leverage Preferred Adult Behaviors. </a:t>
            </a:r>
            <a:endParaRPr/>
          </a:p>
          <a:p>
            <a:pPr marL="342900" lvl="0" indent="-342900" algn="l" rtl="0">
              <a:lnSpc>
                <a:spcPct val="100000"/>
              </a:lnSpc>
              <a:spcBef>
                <a:spcPts val="400"/>
              </a:spcBef>
              <a:spcAft>
                <a:spcPts val="0"/>
              </a:spcAft>
              <a:buSzPct val="100000"/>
              <a:buFont typeface="Arial"/>
              <a:buChar char="•"/>
            </a:pPr>
            <a:r>
              <a:rPr lang="en-US" sz="2800" b="0" i="0" u="none" strike="noStrike">
                <a:solidFill>
                  <a:srgbClr val="000000"/>
                </a:solidFill>
                <a:latin typeface="Calibri"/>
                <a:ea typeface="Calibri"/>
                <a:cs typeface="Calibri"/>
                <a:sym typeface="Calibri"/>
              </a:rPr>
              <a:t>Explain the rationale for using positive specific feedback to reinforce expected student behaviors within classrooms.</a:t>
            </a:r>
            <a:endParaRPr/>
          </a:p>
          <a:p>
            <a:pPr marL="342900" lvl="0" indent="-342900" algn="l" rtl="0">
              <a:lnSpc>
                <a:spcPct val="100000"/>
              </a:lnSpc>
              <a:spcBef>
                <a:spcPts val="400"/>
              </a:spcBef>
              <a:spcAft>
                <a:spcPts val="0"/>
              </a:spcAft>
              <a:buSzPct val="100000"/>
              <a:buFont typeface="Arial"/>
              <a:buChar char="•"/>
            </a:pPr>
            <a:r>
              <a:rPr lang="en-US" sz="2800" b="0" i="0" u="none" strike="noStrike">
                <a:solidFill>
                  <a:srgbClr val="000000"/>
                </a:solidFill>
                <a:latin typeface="Calibri"/>
                <a:ea typeface="Calibri"/>
                <a:cs typeface="Calibri"/>
                <a:sym typeface="Calibri"/>
              </a:rPr>
              <a:t>Develop a menu of reinforcers that includes social attention, activities and tangibles that appeal to all students, that are available frequently, intermittently and/or occasionally. </a:t>
            </a:r>
            <a:endParaRPr/>
          </a:p>
          <a:p>
            <a:pPr marL="342900" lvl="0" indent="-342900" algn="l" rtl="0">
              <a:lnSpc>
                <a:spcPct val="100000"/>
              </a:lnSpc>
              <a:spcBef>
                <a:spcPts val="0"/>
              </a:spcBef>
              <a:spcAft>
                <a:spcPts val="0"/>
              </a:spcAft>
              <a:buSzPct val="100000"/>
              <a:buFont typeface="Arial"/>
              <a:buChar char="•"/>
            </a:pPr>
            <a:br>
              <a:rPr lang="en-US" sz="2000" b="0"/>
            </a:br>
            <a:r>
              <a:rPr lang="en-US" sz="2800" b="0" i="0" u="none" strike="noStrike">
                <a:solidFill>
                  <a:srgbClr val="000000"/>
                </a:solidFill>
                <a:latin typeface="Calibri"/>
                <a:ea typeface="Calibri"/>
                <a:cs typeface="Calibri"/>
                <a:sym typeface="Calibri"/>
              </a:rPr>
              <a:t>Establish and implement a process/strategy for self-monitoring the use of positive specific feedback with fidelity, consistency and equity with all students. </a:t>
            </a:r>
            <a:endParaRPr sz="2800" b="0" i="0" u="none" strike="noStrike">
              <a:solidFill>
                <a:srgbClr val="000000"/>
              </a:solidFill>
              <a:latin typeface="Noto Sans Symbols"/>
              <a:ea typeface="Noto Sans Symbols"/>
              <a:cs typeface="Noto Sans Symbols"/>
              <a:sym typeface="Noto Sans Symbols"/>
            </a:endParaRPr>
          </a:p>
          <a:p>
            <a:pPr marL="342900" lvl="0" indent="-201930" algn="l" rtl="0">
              <a:lnSpc>
                <a:spcPct val="100000"/>
              </a:lnSpc>
              <a:spcBef>
                <a:spcPts val="444"/>
              </a:spcBef>
              <a:spcAft>
                <a:spcPts val="0"/>
              </a:spcAft>
              <a:buSzPct val="100000"/>
              <a:buNone/>
            </a:pPr>
            <a:endParaRPr sz="2400"/>
          </a:p>
          <a:p>
            <a:pPr marL="342900" lvl="0" indent="-201930" algn="l" rtl="0">
              <a:lnSpc>
                <a:spcPct val="100000"/>
              </a:lnSpc>
              <a:spcBef>
                <a:spcPts val="444"/>
              </a:spcBef>
              <a:spcAft>
                <a:spcPts val="0"/>
              </a:spcAft>
              <a:buSzPct val="100000"/>
              <a:buNone/>
            </a:pPr>
            <a:endParaRPr sz="24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49"/>
          <p:cNvSpPr txBox="1">
            <a:spLocks noGrp="1"/>
          </p:cNvSpPr>
          <p:nvPr>
            <p:ph type="title"/>
          </p:nvPr>
        </p:nvSpPr>
        <p:spPr>
          <a:xfrm>
            <a:off x="457200" y="274638"/>
            <a:ext cx="8229600" cy="69875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dirty="0"/>
              <a:t>References Continued</a:t>
            </a:r>
            <a:endParaRPr dirty="0"/>
          </a:p>
        </p:txBody>
      </p:sp>
      <p:sp>
        <p:nvSpPr>
          <p:cNvPr id="584" name="Google Shape;584;p49"/>
          <p:cNvSpPr txBox="1">
            <a:spLocks noGrp="1"/>
          </p:cNvSpPr>
          <p:nvPr>
            <p:ph type="body" idx="1"/>
          </p:nvPr>
        </p:nvSpPr>
        <p:spPr>
          <a:xfrm>
            <a:off x="457200" y="1166018"/>
            <a:ext cx="8229600" cy="5006182"/>
          </a:xfrm>
          <a:prstGeom prst="rect">
            <a:avLst/>
          </a:prstGeom>
          <a:noFill/>
          <a:ln>
            <a:noFill/>
          </a:ln>
        </p:spPr>
        <p:txBody>
          <a:bodyPr spcFirstLastPara="1" wrap="square" lIns="91425" tIns="45700" rIns="91425" bIns="45700" anchor="t" anchorCtr="0">
            <a:normAutofit fontScale="47500" lnSpcReduction="20000"/>
          </a:bodyPr>
          <a:lstStyle/>
          <a:p>
            <a:pPr marL="0" lvl="0" indent="0" algn="l" rtl="0">
              <a:lnSpc>
                <a:spcPct val="100000"/>
              </a:lnSpc>
              <a:spcBef>
                <a:spcPts val="0"/>
              </a:spcBef>
              <a:spcAft>
                <a:spcPts val="0"/>
              </a:spcAft>
              <a:buSzPct val="100000"/>
              <a:buNone/>
            </a:pPr>
            <a:r>
              <a:rPr lang="en-US" sz="2900" b="0" i="0" u="none" strike="noStrike">
                <a:solidFill>
                  <a:srgbClr val="000000"/>
                </a:solidFill>
                <a:latin typeface="Calibri"/>
                <a:ea typeface="Calibri"/>
                <a:cs typeface="Calibri"/>
                <a:sym typeface="Calibri"/>
              </a:rPr>
              <a:t>Good, T. L., &amp; Brophy, J. E. (2003). Looking in classrooms (9th ed.). Boston: Allyn &amp; Bacon.</a:t>
            </a:r>
            <a:endParaRPr sz="2900" b="0"/>
          </a:p>
          <a:p>
            <a:pPr marL="0" lvl="0" indent="0" algn="l" rtl="0">
              <a:lnSpc>
                <a:spcPct val="100000"/>
              </a:lnSpc>
              <a:spcBef>
                <a:spcPts val="0"/>
              </a:spcBef>
              <a:spcAft>
                <a:spcPts val="0"/>
              </a:spcAft>
              <a:buSzPct val="100000"/>
              <a:buNone/>
            </a:pPr>
            <a:br>
              <a:rPr lang="en-US" sz="2900" b="0"/>
            </a:br>
            <a:r>
              <a:rPr lang="en-US" sz="2900" b="0" i="0" u="none" strike="noStrike">
                <a:solidFill>
                  <a:srgbClr val="222222"/>
                </a:solidFill>
                <a:latin typeface="Arial"/>
                <a:ea typeface="Arial"/>
                <a:cs typeface="Arial"/>
                <a:sym typeface="Arial"/>
              </a:rPr>
              <a:t>Hattie, J., &amp; Yates, G. C. (2013). </a:t>
            </a:r>
            <a:r>
              <a:rPr lang="en-US" sz="2900" b="0" i="1" u="none" strike="noStrike">
                <a:solidFill>
                  <a:srgbClr val="222222"/>
                </a:solidFill>
                <a:latin typeface="Arial"/>
                <a:ea typeface="Arial"/>
                <a:cs typeface="Arial"/>
                <a:sym typeface="Arial"/>
              </a:rPr>
              <a:t>Visible learning and the science of how we learn</a:t>
            </a:r>
            <a:r>
              <a:rPr lang="en-US" sz="2900" b="0" i="0" u="none" strike="noStrike">
                <a:solidFill>
                  <a:srgbClr val="222222"/>
                </a:solidFill>
                <a:latin typeface="Arial"/>
                <a:ea typeface="Arial"/>
                <a:cs typeface="Arial"/>
                <a:sym typeface="Arial"/>
              </a:rPr>
              <a:t>. Routledge.</a:t>
            </a:r>
            <a:endParaRPr sz="2900" b="0"/>
          </a:p>
          <a:p>
            <a:pPr marL="0" lvl="0" indent="0" algn="l" rtl="0">
              <a:lnSpc>
                <a:spcPct val="100000"/>
              </a:lnSpc>
              <a:spcBef>
                <a:spcPts val="0"/>
              </a:spcBef>
              <a:spcAft>
                <a:spcPts val="0"/>
              </a:spcAft>
              <a:buSzPct val="100000"/>
              <a:buNone/>
            </a:pPr>
            <a:br>
              <a:rPr lang="en-US" sz="2900" b="0"/>
            </a:br>
            <a:r>
              <a:rPr lang="en-US" sz="2900" b="0" i="0" u="none" strike="noStrike">
                <a:solidFill>
                  <a:srgbClr val="000000"/>
                </a:solidFill>
                <a:latin typeface="Calibri"/>
                <a:ea typeface="Calibri"/>
                <a:cs typeface="Calibri"/>
                <a:sym typeface="Calibri"/>
              </a:rPr>
              <a:t>Kern, L., &amp; Clemens, N.H. (2007). Antecedent strategies to promote appropriate classroom behavior. </a:t>
            </a:r>
            <a:r>
              <a:rPr lang="en-US" sz="2900" b="0" i="1" u="none" strike="noStrike">
                <a:solidFill>
                  <a:srgbClr val="000000"/>
                </a:solidFill>
                <a:latin typeface="Calibri"/>
                <a:ea typeface="Calibri"/>
                <a:cs typeface="Calibri"/>
                <a:sym typeface="Calibri"/>
              </a:rPr>
              <a:t>Psychology in the Schools</a:t>
            </a:r>
            <a:r>
              <a:rPr lang="en-US" sz="2900" b="0" i="0" u="none" strike="noStrike">
                <a:solidFill>
                  <a:srgbClr val="000000"/>
                </a:solidFill>
                <a:latin typeface="Calibri"/>
                <a:ea typeface="Calibri"/>
                <a:cs typeface="Calibri"/>
                <a:sym typeface="Calibri"/>
              </a:rPr>
              <a:t>, 44(1), 65-75. </a:t>
            </a:r>
            <a:endParaRPr sz="2900" b="0"/>
          </a:p>
          <a:p>
            <a:pPr marL="0" lvl="0" indent="0" algn="l" rtl="0">
              <a:lnSpc>
                <a:spcPct val="100000"/>
              </a:lnSpc>
              <a:spcBef>
                <a:spcPts val="0"/>
              </a:spcBef>
              <a:spcAft>
                <a:spcPts val="0"/>
              </a:spcAft>
              <a:buSzPct val="100000"/>
              <a:buNone/>
            </a:pPr>
            <a:br>
              <a:rPr lang="en-US" sz="2900" b="0"/>
            </a:br>
            <a:r>
              <a:rPr lang="en-US" sz="2900" b="0" i="0" u="none" strike="noStrike">
                <a:solidFill>
                  <a:srgbClr val="000000"/>
                </a:solidFill>
                <a:latin typeface="Calibri"/>
                <a:ea typeface="Calibri"/>
                <a:cs typeface="Calibri"/>
                <a:sym typeface="Calibri"/>
              </a:rPr>
              <a:t>Missouri Schoolwide Positive Behavior Support (2019). </a:t>
            </a:r>
            <a:r>
              <a:rPr lang="en-US" sz="2900" b="0" i="1" u="none" strike="noStrike">
                <a:solidFill>
                  <a:srgbClr val="000000"/>
                </a:solidFill>
                <a:latin typeface="Calibri"/>
                <a:ea typeface="Calibri"/>
                <a:cs typeface="Calibri"/>
                <a:sym typeface="Calibri"/>
              </a:rPr>
              <a:t>Missouri Schoolwide Positive Behavior Support Handbook. </a:t>
            </a:r>
            <a:endParaRPr sz="2900" b="0"/>
          </a:p>
          <a:p>
            <a:pPr marL="0" lvl="0" indent="0" algn="l" rtl="0">
              <a:lnSpc>
                <a:spcPct val="100000"/>
              </a:lnSpc>
              <a:spcBef>
                <a:spcPts val="0"/>
              </a:spcBef>
              <a:spcAft>
                <a:spcPts val="0"/>
              </a:spcAft>
              <a:buSzPct val="100000"/>
              <a:buNone/>
            </a:pPr>
            <a:br>
              <a:rPr lang="en-US" sz="2900" b="0"/>
            </a:br>
            <a:r>
              <a:rPr lang="en-US" sz="2900" b="0" i="0" u="none" strike="noStrike">
                <a:solidFill>
                  <a:srgbClr val="000000"/>
                </a:solidFill>
                <a:latin typeface="Calibri"/>
                <a:ea typeface="Calibri"/>
                <a:cs typeface="Calibri"/>
                <a:sym typeface="Calibri"/>
              </a:rPr>
              <a:t>Missouri Schoolwide Positive Behavior Support (2019). </a:t>
            </a:r>
            <a:r>
              <a:rPr lang="en-US" sz="2900" b="0" i="1" u="none" strike="noStrike">
                <a:solidFill>
                  <a:srgbClr val="000000"/>
                </a:solidFill>
                <a:latin typeface="Calibri"/>
                <a:ea typeface="Calibri"/>
                <a:cs typeface="Calibri"/>
                <a:sym typeface="Calibri"/>
              </a:rPr>
              <a:t>Missouri Schoolwide Positive Behavior Support Tier 1 Implementation Guide.</a:t>
            </a:r>
            <a:endParaRPr sz="2900" b="0"/>
          </a:p>
          <a:p>
            <a:pPr marL="0" lvl="0" indent="0" algn="l" rtl="0">
              <a:lnSpc>
                <a:spcPct val="100000"/>
              </a:lnSpc>
              <a:spcBef>
                <a:spcPts val="0"/>
              </a:spcBef>
              <a:spcAft>
                <a:spcPts val="0"/>
              </a:spcAft>
              <a:buSzPct val="100000"/>
              <a:buNone/>
            </a:pPr>
            <a:br>
              <a:rPr lang="en-US" sz="2900" b="0"/>
            </a:br>
            <a:r>
              <a:rPr lang="en-US" sz="2900" b="0" i="0" u="none" strike="noStrike">
                <a:solidFill>
                  <a:srgbClr val="000000"/>
                </a:solidFill>
                <a:latin typeface="Calibri"/>
                <a:ea typeface="Calibri"/>
                <a:cs typeface="Calibri"/>
                <a:sym typeface="Calibri"/>
              </a:rPr>
              <a:t>Scott, T., Hirn., R. and Cooper, J. (2017). </a:t>
            </a:r>
            <a:r>
              <a:rPr lang="en-US" sz="2900" b="0" i="1" u="none" strike="noStrike">
                <a:solidFill>
                  <a:srgbClr val="000000"/>
                </a:solidFill>
                <a:latin typeface="Calibri"/>
                <a:ea typeface="Calibri"/>
                <a:cs typeface="Calibri"/>
                <a:sym typeface="Calibri"/>
              </a:rPr>
              <a:t>Teacher and student behaviors: Keys to success in classroom instruction.</a:t>
            </a:r>
            <a:r>
              <a:rPr lang="en-US" sz="2900" b="0" i="0" u="none" strike="noStrike">
                <a:solidFill>
                  <a:srgbClr val="000000"/>
                </a:solidFill>
                <a:latin typeface="Calibri"/>
                <a:ea typeface="Calibri"/>
                <a:cs typeface="Calibri"/>
                <a:sym typeface="Calibri"/>
              </a:rPr>
              <a:t> Rowman &amp; Littlefield.</a:t>
            </a:r>
            <a:endParaRPr/>
          </a:p>
          <a:p>
            <a:pPr marL="0" lvl="0" indent="0" algn="l" rtl="0">
              <a:lnSpc>
                <a:spcPct val="100000"/>
              </a:lnSpc>
              <a:spcBef>
                <a:spcPts val="0"/>
              </a:spcBef>
              <a:spcAft>
                <a:spcPts val="0"/>
              </a:spcAft>
              <a:buSzPct val="100000"/>
              <a:buNone/>
            </a:pPr>
            <a:endParaRPr sz="2900"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SzPct val="100000"/>
              <a:buNone/>
            </a:pPr>
            <a:r>
              <a:rPr lang="en-US" sz="2900" b="0" i="0" u="none" strike="noStrike">
                <a:solidFill>
                  <a:srgbClr val="211D1E"/>
                </a:solidFill>
                <a:latin typeface="Calibri"/>
                <a:ea typeface="Calibri"/>
                <a:cs typeface="Calibri"/>
                <a:sym typeface="Calibri"/>
              </a:rPr>
              <a:t>Shores, R. E., Gunter, P. L., &amp; Jack, S. L. (1993). Classroom management strategies: Are they setting events for coercion? </a:t>
            </a:r>
            <a:r>
              <a:rPr lang="en-US" sz="2900" b="0" i="1" u="none" strike="noStrike">
                <a:solidFill>
                  <a:srgbClr val="211D1E"/>
                </a:solidFill>
                <a:latin typeface="Calibri"/>
                <a:ea typeface="Calibri"/>
                <a:cs typeface="Calibri"/>
                <a:sym typeface="Calibri"/>
              </a:rPr>
              <a:t>Behavioral Disorders, 18</a:t>
            </a:r>
            <a:r>
              <a:rPr lang="en-US" sz="2900" b="0" i="0" u="none" strike="noStrike">
                <a:solidFill>
                  <a:srgbClr val="211D1E"/>
                </a:solidFill>
                <a:latin typeface="Calibri"/>
                <a:ea typeface="Calibri"/>
                <a:cs typeface="Calibri"/>
                <a:sym typeface="Calibri"/>
              </a:rPr>
              <a:t>, 92 – 102. doi:10.1177/019874299301800207 </a:t>
            </a:r>
            <a:endParaRPr sz="2900" b="0"/>
          </a:p>
          <a:p>
            <a:pPr marL="0" lvl="0" indent="0" algn="l" rtl="0">
              <a:lnSpc>
                <a:spcPct val="100000"/>
              </a:lnSpc>
              <a:spcBef>
                <a:spcPts val="0"/>
              </a:spcBef>
              <a:spcAft>
                <a:spcPts val="0"/>
              </a:spcAft>
              <a:buSzPct val="100000"/>
              <a:buNone/>
            </a:pPr>
            <a:br>
              <a:rPr lang="en-US" sz="2900" b="0"/>
            </a:br>
            <a:r>
              <a:rPr lang="en-US" sz="2900" b="0" i="0" u="none" strike="noStrike">
                <a:solidFill>
                  <a:srgbClr val="000000"/>
                </a:solidFill>
                <a:latin typeface="Calibri"/>
                <a:ea typeface="Calibri"/>
                <a:cs typeface="Calibri"/>
                <a:sym typeface="Calibri"/>
              </a:rPr>
              <a:t>Soar, R., &amp; Soar, R. (1979). Emotional climate and management. In P.L. Peterson &amp; H. J. Walberg (Eds.), </a:t>
            </a:r>
            <a:r>
              <a:rPr lang="en-US" sz="2900" b="0" i="1" u="none" strike="noStrike">
                <a:solidFill>
                  <a:srgbClr val="000000"/>
                </a:solidFill>
                <a:latin typeface="Calibri"/>
                <a:ea typeface="Calibri"/>
                <a:cs typeface="Calibri"/>
                <a:sym typeface="Calibri"/>
              </a:rPr>
              <a:t>Research on teaching.</a:t>
            </a:r>
            <a:r>
              <a:rPr lang="en-US" sz="2900" b="0" i="0" u="none" strike="noStrike">
                <a:solidFill>
                  <a:srgbClr val="000000"/>
                </a:solidFill>
                <a:latin typeface="Calibri"/>
                <a:ea typeface="Calibri"/>
                <a:cs typeface="Calibri"/>
                <a:sym typeface="Calibri"/>
              </a:rPr>
              <a:t> Berkeley, CA: McCutchan.</a:t>
            </a:r>
            <a:endParaRPr/>
          </a:p>
          <a:p>
            <a:pPr marL="0" lvl="0" indent="0" algn="l" rtl="0">
              <a:lnSpc>
                <a:spcPct val="100000"/>
              </a:lnSpc>
              <a:spcBef>
                <a:spcPts val="0"/>
              </a:spcBef>
              <a:spcAft>
                <a:spcPts val="0"/>
              </a:spcAft>
              <a:buSzPct val="100000"/>
              <a:buNone/>
            </a:pPr>
            <a:endParaRPr sz="2900">
              <a:solidFill>
                <a:srgbClr val="000000"/>
              </a:solidFill>
              <a:latin typeface="Calibri"/>
              <a:ea typeface="Calibri"/>
              <a:cs typeface="Calibri"/>
              <a:sym typeface="Calibri"/>
            </a:endParaRPr>
          </a:p>
          <a:p>
            <a:pPr marL="0" lvl="0" indent="0" algn="l" rtl="0">
              <a:lnSpc>
                <a:spcPct val="100000"/>
              </a:lnSpc>
              <a:spcBef>
                <a:spcPts val="0"/>
              </a:spcBef>
              <a:spcAft>
                <a:spcPts val="0"/>
              </a:spcAft>
              <a:buSzPct val="100000"/>
              <a:buNone/>
            </a:pPr>
            <a:r>
              <a:rPr lang="en-US" sz="2900" b="0" i="0" u="none" strike="noStrike">
                <a:solidFill>
                  <a:srgbClr val="222222"/>
                </a:solidFill>
                <a:latin typeface="Arial"/>
                <a:ea typeface="Arial"/>
                <a:cs typeface="Arial"/>
                <a:sym typeface="Arial"/>
              </a:rPr>
              <a:t>Speight, R., Kucharczyk, S., &amp; Whitby, P. (2022). Effects of a behavior management strategy, CW-FIT, on high school student and teacher behavior. </a:t>
            </a:r>
            <a:r>
              <a:rPr lang="en-US" sz="2900" b="0" i="1" u="none" strike="noStrike">
                <a:solidFill>
                  <a:srgbClr val="222222"/>
                </a:solidFill>
                <a:latin typeface="Arial"/>
                <a:ea typeface="Arial"/>
                <a:cs typeface="Arial"/>
                <a:sym typeface="Arial"/>
              </a:rPr>
              <a:t>Journal of Behavioral Education</a:t>
            </a:r>
            <a:r>
              <a:rPr lang="en-US" sz="2900" b="0" i="0" u="none" strike="noStrike">
                <a:solidFill>
                  <a:srgbClr val="222222"/>
                </a:solidFill>
                <a:latin typeface="Arial"/>
                <a:ea typeface="Arial"/>
                <a:cs typeface="Arial"/>
                <a:sym typeface="Arial"/>
              </a:rPr>
              <a:t>, </a:t>
            </a:r>
            <a:r>
              <a:rPr lang="en-US" sz="2900" b="0" i="1" u="none" strike="noStrike">
                <a:solidFill>
                  <a:srgbClr val="222222"/>
                </a:solidFill>
                <a:latin typeface="Arial"/>
                <a:ea typeface="Arial"/>
                <a:cs typeface="Arial"/>
                <a:sym typeface="Arial"/>
              </a:rPr>
              <a:t>31</a:t>
            </a:r>
            <a:r>
              <a:rPr lang="en-US" sz="2900" b="0" i="0" u="none" strike="noStrike">
                <a:solidFill>
                  <a:srgbClr val="222222"/>
                </a:solidFill>
                <a:latin typeface="Arial"/>
                <a:ea typeface="Arial"/>
                <a:cs typeface="Arial"/>
                <a:sym typeface="Arial"/>
              </a:rPr>
              <a:t>(4), 751-770.</a:t>
            </a:r>
            <a:endParaRPr/>
          </a:p>
          <a:p>
            <a:pPr marL="0" lvl="0" indent="0" algn="l" rtl="0">
              <a:lnSpc>
                <a:spcPct val="100000"/>
              </a:lnSpc>
              <a:spcBef>
                <a:spcPts val="0"/>
              </a:spcBef>
              <a:spcAft>
                <a:spcPts val="0"/>
              </a:spcAft>
              <a:buSzPct val="100000"/>
              <a:buNone/>
            </a:pPr>
            <a:endParaRPr sz="2900" b="0"/>
          </a:p>
          <a:p>
            <a:pPr marL="0" lvl="0" indent="0" algn="l" rtl="0">
              <a:lnSpc>
                <a:spcPct val="100000"/>
              </a:lnSpc>
              <a:spcBef>
                <a:spcPts val="275"/>
              </a:spcBef>
              <a:spcAft>
                <a:spcPts val="0"/>
              </a:spcAft>
              <a:buSzPct val="100000"/>
              <a:buNone/>
            </a:pPr>
            <a:r>
              <a:rPr lang="en-US" sz="2900" b="0" i="0" u="none" strike="noStrike">
                <a:solidFill>
                  <a:srgbClr val="211D1E"/>
                </a:solidFill>
                <a:latin typeface="Arial"/>
                <a:ea typeface="Arial"/>
                <a:cs typeface="Arial"/>
                <a:sym typeface="Arial"/>
              </a:rPr>
              <a:t>Trussell, R. P. (2008). Classroom universals to prevent problem behaviors. </a:t>
            </a:r>
            <a:r>
              <a:rPr lang="en-US" sz="2900" b="0" i="1" u="none" strike="noStrike">
                <a:solidFill>
                  <a:srgbClr val="211D1E"/>
                </a:solidFill>
                <a:latin typeface="Arial"/>
                <a:ea typeface="Arial"/>
                <a:cs typeface="Arial"/>
                <a:sym typeface="Arial"/>
              </a:rPr>
              <a:t>Intervention in School and Clinic, 43</a:t>
            </a:r>
            <a:r>
              <a:rPr lang="en-US" sz="2900" b="0" i="0" u="none" strike="noStrike">
                <a:solidFill>
                  <a:srgbClr val="211D1E"/>
                </a:solidFill>
                <a:latin typeface="Arial"/>
                <a:ea typeface="Arial"/>
                <a:cs typeface="Arial"/>
                <a:sym typeface="Arial"/>
              </a:rPr>
              <a:t>, 179 – 185. doi:10.1177 /1053451207311678 </a:t>
            </a:r>
            <a:endParaRPr sz="2900" b="0" i="0" u="none" strike="noStrike">
              <a:solidFill>
                <a:srgbClr val="000000"/>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99593"/>
        </a:solidFill>
        <a:effectLst/>
      </p:bgPr>
    </p:bg>
    <p:spTree>
      <p:nvGrpSpPr>
        <p:cNvPr id="1" name="Shape 589"/>
        <p:cNvGrpSpPr/>
        <p:nvPr/>
      </p:nvGrpSpPr>
      <p:grpSpPr>
        <a:xfrm>
          <a:off x="0" y="0"/>
          <a:ext cx="0" cy="0"/>
          <a:chOff x="0" y="0"/>
          <a:chExt cx="0" cy="0"/>
        </a:xfrm>
      </p:grpSpPr>
      <p:sp>
        <p:nvSpPr>
          <p:cNvPr id="590" name="Google Shape;590;p50"/>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a:t>Slide with Contact Information</a:t>
            </a:r>
            <a:endParaRPr/>
          </a:p>
        </p:txBody>
      </p:sp>
      <p:sp>
        <p:nvSpPr>
          <p:cNvPr id="591" name="Google Shape;591;p50"/>
          <p:cNvSpPr txBox="1"/>
          <p:nvPr/>
        </p:nvSpPr>
        <p:spPr>
          <a:xfrm>
            <a:off x="1543648" y="456756"/>
            <a:ext cx="6082104" cy="6679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Contact Information</a:t>
            </a:r>
            <a:endParaRPr sz="1400" b="0" i="0" u="none" strike="noStrike" cap="none">
              <a:solidFill>
                <a:srgbClr val="000000"/>
              </a:solidFill>
              <a:latin typeface="Arial"/>
              <a:ea typeface="Arial"/>
              <a:cs typeface="Arial"/>
              <a:sym typeface="Arial"/>
            </a:endParaRPr>
          </a:p>
        </p:txBody>
      </p:sp>
      <p:sp>
        <p:nvSpPr>
          <p:cNvPr id="592" name="Google Shape;592;p50"/>
          <p:cNvSpPr txBox="1"/>
          <p:nvPr/>
        </p:nvSpPr>
        <p:spPr>
          <a:xfrm>
            <a:off x="4997622" y="1404527"/>
            <a:ext cx="3839788"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Facilitator Contact Information: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Email: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Phone:</a:t>
            </a:r>
            <a:endParaRPr sz="1400" b="0" i="0" u="none" strike="noStrike" cap="none">
              <a:solidFill>
                <a:srgbClr val="000000"/>
              </a:solidFill>
              <a:latin typeface="Arial"/>
              <a:ea typeface="Arial"/>
              <a:cs typeface="Arial"/>
              <a:sym typeface="Arial"/>
            </a:endParaRPr>
          </a:p>
        </p:txBody>
      </p:sp>
      <p:grpSp>
        <p:nvGrpSpPr>
          <p:cNvPr id="593" name="Google Shape;593;p50" descr="Icons for the pbismissouri website, facebool and instagram accounts."/>
          <p:cNvGrpSpPr/>
          <p:nvPr/>
        </p:nvGrpSpPr>
        <p:grpSpPr>
          <a:xfrm>
            <a:off x="306591" y="2653923"/>
            <a:ext cx="4673440" cy="2550716"/>
            <a:chOff x="244548" y="1398759"/>
            <a:chExt cx="4673440" cy="2550716"/>
          </a:xfrm>
        </p:grpSpPr>
        <p:pic>
          <p:nvPicPr>
            <p:cNvPr id="594" name="Google Shape;594;p50"/>
            <p:cNvPicPr preferRelativeResize="0"/>
            <p:nvPr/>
          </p:nvPicPr>
          <p:blipFill rotWithShape="1">
            <a:blip r:embed="rId3">
              <a:alphaModFix/>
            </a:blip>
            <a:srcRect/>
            <a:stretch/>
          </p:blipFill>
          <p:spPr>
            <a:xfrm>
              <a:off x="244548" y="2200146"/>
              <a:ext cx="1051375" cy="1051375"/>
            </a:xfrm>
            <a:prstGeom prst="rect">
              <a:avLst/>
            </a:prstGeom>
            <a:noFill/>
            <a:ln>
              <a:noFill/>
            </a:ln>
          </p:spPr>
        </p:pic>
        <p:pic>
          <p:nvPicPr>
            <p:cNvPr id="595" name="Google Shape;595;p50"/>
            <p:cNvPicPr preferRelativeResize="0"/>
            <p:nvPr/>
          </p:nvPicPr>
          <p:blipFill rotWithShape="1">
            <a:blip r:embed="rId4">
              <a:alphaModFix/>
            </a:blip>
            <a:srcRect/>
            <a:stretch/>
          </p:blipFill>
          <p:spPr>
            <a:xfrm>
              <a:off x="399061" y="3345688"/>
              <a:ext cx="742351" cy="603787"/>
            </a:xfrm>
            <a:prstGeom prst="rect">
              <a:avLst/>
            </a:prstGeom>
            <a:noFill/>
            <a:ln>
              <a:noFill/>
            </a:ln>
          </p:spPr>
        </p:pic>
        <p:pic>
          <p:nvPicPr>
            <p:cNvPr id="596" name="Google Shape;596;p50" descr="MO_SWPBS_Logo-2011.jpg"/>
            <p:cNvPicPr preferRelativeResize="0"/>
            <p:nvPr/>
          </p:nvPicPr>
          <p:blipFill rotWithShape="1">
            <a:blip r:embed="rId5">
              <a:alphaModFix/>
            </a:blip>
            <a:srcRect/>
            <a:stretch/>
          </p:blipFill>
          <p:spPr>
            <a:xfrm>
              <a:off x="306591" y="1398759"/>
              <a:ext cx="927288" cy="801387"/>
            </a:xfrm>
            <a:prstGeom prst="rect">
              <a:avLst/>
            </a:prstGeom>
            <a:noFill/>
            <a:ln>
              <a:noFill/>
            </a:ln>
          </p:spPr>
        </p:pic>
        <p:sp>
          <p:nvSpPr>
            <p:cNvPr id="597" name="Google Shape;597;p50"/>
            <p:cNvSpPr txBox="1"/>
            <p:nvPr/>
          </p:nvSpPr>
          <p:spPr>
            <a:xfrm>
              <a:off x="1233879" y="1614786"/>
              <a:ext cx="314015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pbismissouri.org</a:t>
              </a:r>
              <a:endParaRPr sz="1800" b="0" i="0" u="none" strike="noStrike" cap="none">
                <a:solidFill>
                  <a:schemeClr val="dk1"/>
                </a:solidFill>
                <a:latin typeface="Calibri"/>
                <a:ea typeface="Calibri"/>
                <a:cs typeface="Calibri"/>
                <a:sym typeface="Calibri"/>
              </a:endParaRPr>
            </a:p>
          </p:txBody>
        </p:sp>
        <p:sp>
          <p:nvSpPr>
            <p:cNvPr id="598" name="Google Shape;598;p50"/>
            <p:cNvSpPr txBox="1"/>
            <p:nvPr/>
          </p:nvSpPr>
          <p:spPr>
            <a:xfrm>
              <a:off x="1233878" y="2541167"/>
              <a:ext cx="368411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facebook.com/moswpbs</a:t>
              </a:r>
              <a:endParaRPr sz="1800" b="0" i="0" u="none" strike="noStrike" cap="none">
                <a:solidFill>
                  <a:schemeClr val="dk1"/>
                </a:solidFill>
                <a:latin typeface="Calibri"/>
                <a:ea typeface="Calibri"/>
                <a:cs typeface="Calibri"/>
                <a:sym typeface="Calibri"/>
              </a:endParaRPr>
            </a:p>
          </p:txBody>
        </p:sp>
        <p:sp>
          <p:nvSpPr>
            <p:cNvPr id="599" name="Google Shape;599;p50"/>
            <p:cNvSpPr txBox="1"/>
            <p:nvPr/>
          </p:nvSpPr>
          <p:spPr>
            <a:xfrm>
              <a:off x="1233878" y="3407876"/>
              <a:ext cx="368411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@MOSWPBS</a:t>
              </a:r>
              <a:endParaRPr sz="1400" b="0" i="0" u="none" strike="noStrike" cap="none">
                <a:solidFill>
                  <a:srgbClr val="000000"/>
                </a:solidFill>
                <a:latin typeface="Arial"/>
                <a:ea typeface="Arial"/>
                <a:cs typeface="Arial"/>
                <a:sym typeface="Arial"/>
              </a:endParaRPr>
            </a:p>
          </p:txBody>
        </p:sp>
      </p:grpSp>
      <p:grpSp>
        <p:nvGrpSpPr>
          <p:cNvPr id="600" name="Google Shape;600;p50" descr="Contact Information page"/>
          <p:cNvGrpSpPr/>
          <p:nvPr/>
        </p:nvGrpSpPr>
        <p:grpSpPr>
          <a:xfrm>
            <a:off x="12700" y="6211407"/>
            <a:ext cx="9144378" cy="659292"/>
            <a:chOff x="12700" y="6211407"/>
            <a:chExt cx="9144378" cy="659292"/>
          </a:xfrm>
        </p:grpSpPr>
        <p:sp>
          <p:nvSpPr>
            <p:cNvPr id="601" name="Google Shape;601;p50"/>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2" name="Google Shape;602;p50"/>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3" name="Google Shape;603;p50"/>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4" name="Google Shape;604;p50"/>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7" descr="A person in a blue shirt"/>
          <p:cNvPicPr preferRelativeResize="0">
            <a:picLocks noGrp="1" noRot="1" noMove="1" noResize="1" noEditPoints="1" noAdjustHandles="1" noChangeArrowheads="1" noChangeShapeType="1" noCrop="1"/>
          </p:cNvPicPr>
          <p:nvPr>
            <p:ph type="body" idx="1"/>
          </p:nvPr>
        </p:nvPicPr>
        <p:blipFill rotWithShape="1">
          <a:blip r:embed="rId3">
            <a:alphaModFix/>
          </a:blip>
          <a:srcRect r="9680"/>
          <a:stretch/>
        </p:blipFill>
        <p:spPr>
          <a:xfrm>
            <a:off x="-73378" y="0"/>
            <a:ext cx="9290756" cy="6858000"/>
          </a:xfrm>
          <a:prstGeom prst="rect">
            <a:avLst/>
          </a:prstGeom>
          <a:noFill/>
          <a:ln>
            <a:noFill/>
          </a:ln>
        </p:spPr>
      </p:pic>
      <p:sp>
        <p:nvSpPr>
          <p:cNvPr id="185" name="Google Shape;185;p7"/>
          <p:cNvSpPr txBox="1">
            <a:spLocks noGrp="1" noRot="1" noMove="1" noResize="1" noEditPoints="1" noAdjustHandles="1" noChangeArrowheads="1" noChangeShapeType="1"/>
          </p:cNvSpPr>
          <p:nvPr>
            <p:ph type="title"/>
          </p:nvPr>
        </p:nvSpPr>
        <p:spPr>
          <a:xfrm>
            <a:off x="198775" y="1257300"/>
            <a:ext cx="5016600" cy="5402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lt1"/>
              </a:buClr>
              <a:buSzPct val="100000"/>
              <a:buFont typeface="Calibri"/>
              <a:buNone/>
            </a:pPr>
            <a:br>
              <a:rPr lang="en-US" sz="2700">
                <a:solidFill>
                  <a:schemeClr val="lt1"/>
                </a:solidFill>
                <a:latin typeface="Arial"/>
                <a:ea typeface="Arial"/>
                <a:cs typeface="Arial"/>
                <a:sym typeface="Arial"/>
              </a:rPr>
            </a:br>
            <a:endParaRPr sz="850">
              <a:solidFill>
                <a:schemeClr val="lt1"/>
              </a:solidFill>
              <a:latin typeface="Arial"/>
              <a:ea typeface="Arial"/>
              <a:cs typeface="Arial"/>
              <a:sym typeface="Arial"/>
            </a:endParaRPr>
          </a:p>
          <a:p>
            <a:pPr marL="0" lvl="0" indent="0" algn="l" rtl="0">
              <a:lnSpc>
                <a:spcPct val="100000"/>
              </a:lnSpc>
              <a:spcBef>
                <a:spcPts val="0"/>
              </a:spcBef>
              <a:spcAft>
                <a:spcPts val="0"/>
              </a:spcAft>
              <a:buClr>
                <a:schemeClr val="lt1"/>
              </a:buClr>
              <a:buSzPct val="100000"/>
              <a:buFont typeface="Calibri"/>
              <a:buNone/>
            </a:pPr>
            <a:endParaRPr sz="2700">
              <a:solidFill>
                <a:schemeClr val="lt1"/>
              </a:solidFill>
            </a:endParaRPr>
          </a:p>
          <a:p>
            <a:pPr marL="0" lvl="0" indent="0" algn="l" rtl="0">
              <a:lnSpc>
                <a:spcPct val="100000"/>
              </a:lnSpc>
              <a:spcBef>
                <a:spcPts val="0"/>
              </a:spcBef>
              <a:spcAft>
                <a:spcPts val="0"/>
              </a:spcAft>
              <a:buClr>
                <a:schemeClr val="lt1"/>
              </a:buClr>
              <a:buSzPct val="100000"/>
              <a:buFont typeface="Calibri"/>
              <a:buNone/>
            </a:pPr>
            <a:r>
              <a:rPr lang="en-US" sz="2700">
                <a:solidFill>
                  <a:schemeClr val="lt1"/>
                </a:solidFill>
                <a:latin typeface="Calibri"/>
                <a:ea typeface="Calibri"/>
                <a:cs typeface="Calibri"/>
                <a:sym typeface="Calibri"/>
              </a:rPr>
              <a:t>E</a:t>
            </a:r>
            <a:r>
              <a:rPr lang="en-US" sz="2700" b="0" i="0" u="none" strike="noStrike">
                <a:solidFill>
                  <a:schemeClr val="lt1"/>
                </a:solidFill>
                <a:latin typeface="Calibri"/>
                <a:ea typeface="Calibri"/>
                <a:cs typeface="Calibri"/>
                <a:sym typeface="Calibri"/>
              </a:rPr>
              <a:t>ncouraging </a:t>
            </a:r>
            <a:r>
              <a:rPr lang="en-US" sz="2700">
                <a:solidFill>
                  <a:schemeClr val="lt1"/>
                </a:solidFill>
              </a:rPr>
              <a:t>whether</a:t>
            </a:r>
            <a:r>
              <a:rPr lang="en-US" sz="2700" b="0" i="0" u="none" strike="noStrike">
                <a:solidFill>
                  <a:schemeClr val="lt1"/>
                </a:solidFill>
                <a:latin typeface="Calibri"/>
                <a:ea typeface="Calibri"/>
                <a:cs typeface="Calibri"/>
                <a:sym typeface="Calibri"/>
              </a:rPr>
              <a:t> academics </a:t>
            </a:r>
            <a:r>
              <a:rPr lang="en-US" sz="2700">
                <a:solidFill>
                  <a:schemeClr val="lt1"/>
                </a:solidFill>
              </a:rPr>
              <a:t>or </a:t>
            </a:r>
            <a:r>
              <a:rPr lang="en-US" sz="2700" b="0" i="0" u="none" strike="noStrike">
                <a:solidFill>
                  <a:schemeClr val="lt1"/>
                </a:solidFill>
                <a:latin typeface="Calibri"/>
                <a:ea typeface="Calibri"/>
                <a:cs typeface="Calibri"/>
                <a:sym typeface="Calibri"/>
              </a:rPr>
              <a:t>behavior is the same process.</a:t>
            </a:r>
            <a:r>
              <a:rPr lang="en-US" sz="2700">
                <a:solidFill>
                  <a:schemeClr val="lt1"/>
                </a:solidFill>
              </a:rPr>
              <a:t> T</a:t>
            </a:r>
            <a:r>
              <a:rPr lang="en-US" sz="2700" b="0" i="0" u="none" strike="noStrike">
                <a:solidFill>
                  <a:schemeClr val="lt1"/>
                </a:solidFill>
                <a:latin typeface="Calibri"/>
                <a:ea typeface="Calibri"/>
                <a:cs typeface="Calibri"/>
                <a:sym typeface="Calibri"/>
              </a:rPr>
              <a:t>eachers use</a:t>
            </a:r>
            <a:r>
              <a:rPr lang="en-US" sz="2700">
                <a:solidFill>
                  <a:schemeClr val="lt1"/>
                </a:solidFill>
              </a:rPr>
              <a:t> encouragement to m</a:t>
            </a:r>
            <a:r>
              <a:rPr lang="en-US" sz="2700" b="0" i="0" u="none" strike="noStrike">
                <a:solidFill>
                  <a:schemeClr val="lt1"/>
                </a:solidFill>
                <a:latin typeface="Calibri"/>
                <a:ea typeface="Calibri"/>
                <a:cs typeface="Calibri"/>
                <a:sym typeface="Calibri"/>
              </a:rPr>
              <a:t>otivate students as they are initially learning expected </a:t>
            </a:r>
            <a:r>
              <a:rPr lang="en-US" sz="2700">
                <a:solidFill>
                  <a:schemeClr val="lt1"/>
                </a:solidFill>
              </a:rPr>
              <a:t>skills </a:t>
            </a:r>
            <a:r>
              <a:rPr lang="en-US" sz="2700" b="0" i="0" u="none" strike="noStrike">
                <a:solidFill>
                  <a:schemeClr val="lt1"/>
                </a:solidFill>
                <a:latin typeface="Calibri"/>
                <a:ea typeface="Calibri"/>
                <a:cs typeface="Calibri"/>
                <a:sym typeface="Calibri"/>
              </a:rPr>
              <a:t>and it maintains the </a:t>
            </a:r>
            <a:r>
              <a:rPr lang="en-US" sz="2700">
                <a:solidFill>
                  <a:schemeClr val="lt1"/>
                </a:solidFill>
              </a:rPr>
              <a:t>expectations</a:t>
            </a:r>
            <a:r>
              <a:rPr lang="en-US" sz="2700" b="0" i="0" u="none" strike="noStrike">
                <a:solidFill>
                  <a:schemeClr val="lt1"/>
                </a:solidFill>
                <a:latin typeface="Calibri"/>
                <a:ea typeface="Calibri"/>
                <a:cs typeface="Calibri"/>
                <a:sym typeface="Calibri"/>
              </a:rPr>
              <a:t> as students become more fluent with use of the skill. </a:t>
            </a:r>
            <a:r>
              <a:rPr lang="en-US" sz="2700">
                <a:solidFill>
                  <a:schemeClr val="lt1"/>
                </a:solidFill>
              </a:rPr>
              <a:t>Encouraging also </a:t>
            </a:r>
            <a:r>
              <a:rPr lang="en-US" sz="2700" b="0" i="0" u="none" strike="noStrike">
                <a:solidFill>
                  <a:schemeClr val="lt1"/>
                </a:solidFill>
                <a:latin typeface="Calibri"/>
                <a:ea typeface="Calibri"/>
                <a:cs typeface="Calibri"/>
                <a:sym typeface="Calibri"/>
              </a:rPr>
              <a:t>leads to a more positive classroom environment. </a:t>
            </a:r>
            <a:endParaRPr sz="2700" b="0" i="0" u="none" strike="noStrike">
              <a:solidFill>
                <a:schemeClr val="lt1"/>
              </a:solidFill>
              <a:latin typeface="Calibri"/>
              <a:ea typeface="Calibri"/>
              <a:cs typeface="Calibri"/>
              <a:sym typeface="Calibri"/>
            </a:endParaRPr>
          </a:p>
          <a:p>
            <a:pPr marL="0" lvl="0" indent="0" algn="l" rtl="0">
              <a:lnSpc>
                <a:spcPct val="100000"/>
              </a:lnSpc>
              <a:spcBef>
                <a:spcPts val="0"/>
              </a:spcBef>
              <a:spcAft>
                <a:spcPts val="0"/>
              </a:spcAft>
              <a:buClr>
                <a:schemeClr val="lt1"/>
              </a:buClr>
              <a:buSzPct val="317646"/>
              <a:buFont typeface="Calibri"/>
              <a:buNone/>
            </a:pPr>
            <a:endParaRPr sz="850">
              <a:solidFill>
                <a:schemeClr val="lt1"/>
              </a:solidFill>
            </a:endParaRPr>
          </a:p>
          <a:p>
            <a:pPr marL="0" lvl="0" indent="0" algn="l" rtl="0">
              <a:lnSpc>
                <a:spcPct val="100000"/>
              </a:lnSpc>
              <a:spcBef>
                <a:spcPts val="0"/>
              </a:spcBef>
              <a:spcAft>
                <a:spcPts val="0"/>
              </a:spcAft>
              <a:buClr>
                <a:schemeClr val="lt1"/>
              </a:buClr>
              <a:buSzPct val="150000"/>
              <a:buFont typeface="Calibri"/>
              <a:buNone/>
            </a:pPr>
            <a:br>
              <a:rPr lang="en-US" sz="1800" b="0" i="0" u="none" strike="noStrike">
                <a:solidFill>
                  <a:srgbClr val="FF0000"/>
                </a:solidFill>
                <a:latin typeface="Arial"/>
                <a:ea typeface="Arial"/>
                <a:cs typeface="Arial"/>
                <a:sym typeface="Arial"/>
              </a:rPr>
            </a:br>
            <a:br>
              <a:rPr lang="en-US" b="0"/>
            </a:br>
            <a:br>
              <a:rPr lang="en-US"/>
            </a:br>
            <a:endParaRPr>
              <a:solidFill>
                <a:schemeClr val="lt1"/>
              </a:solidFill>
            </a:endParaRPr>
          </a:p>
        </p:txBody>
      </p:sp>
      <p:sp>
        <p:nvSpPr>
          <p:cNvPr id="186" name="Google Shape;186;p7"/>
          <p:cNvSpPr txBox="1">
            <a:spLocks noGrp="1" noRot="1" noMove="1" noResize="1" noEditPoints="1" noAdjustHandles="1" noChangeArrowheads="1" noChangeShapeType="1"/>
          </p:cNvSpPr>
          <p:nvPr/>
        </p:nvSpPr>
        <p:spPr>
          <a:xfrm>
            <a:off x="628650" y="-133350"/>
            <a:ext cx="78867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lt1"/>
              </a:buClr>
              <a:buSzPts val="4400"/>
              <a:buFont typeface="Calibri"/>
              <a:buNone/>
            </a:pPr>
            <a:r>
              <a:rPr lang="en-US" sz="4400" b="0" i="0" u="none" strike="noStrike" cap="none">
                <a:solidFill>
                  <a:schemeClr val="lt1"/>
                </a:solidFill>
                <a:latin typeface="Calibri"/>
                <a:ea typeface="Calibri"/>
                <a:cs typeface="Calibri"/>
                <a:sym typeface="Calibri"/>
              </a:rPr>
              <a:t>Rationale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628650" y="538747"/>
            <a:ext cx="7886700" cy="109328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11111"/>
              <a:buFont typeface="Calibri"/>
              <a:buNone/>
            </a:pPr>
            <a:r>
              <a:rPr lang="en-US" sz="4400" b="1">
                <a:latin typeface="Calibri"/>
                <a:ea typeface="Calibri"/>
                <a:cs typeface="Calibri"/>
                <a:sym typeface="Calibri"/>
              </a:rPr>
              <a:t>Missouri Teacher Standards Addressed</a:t>
            </a:r>
            <a:br>
              <a:rPr lang="en-US" sz="4400">
                <a:latin typeface="Cambria"/>
                <a:ea typeface="Cambria"/>
                <a:cs typeface="Cambria"/>
                <a:sym typeface="Cambria"/>
              </a:rPr>
            </a:br>
            <a:endParaRPr/>
          </a:p>
        </p:txBody>
      </p:sp>
      <p:sp>
        <p:nvSpPr>
          <p:cNvPr id="193" name="Google Shape;193;p8"/>
          <p:cNvSpPr txBox="1">
            <a:spLocks noGrp="1"/>
          </p:cNvSpPr>
          <p:nvPr>
            <p:ph type="body" idx="1"/>
          </p:nvPr>
        </p:nvSpPr>
        <p:spPr>
          <a:xfrm>
            <a:off x="628650" y="1466491"/>
            <a:ext cx="7886700" cy="4710472"/>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2.1: Cognitive, social, emotional and physical development</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2.6: Language, culture, family and knowledge of community</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3.1: Implementation of curriculum standards</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solidFill>
                  <a:srgbClr val="221E1F"/>
                </a:solidFill>
                <a:latin typeface="Calibri"/>
                <a:ea typeface="Calibri"/>
                <a:cs typeface="Calibri"/>
                <a:sym typeface="Calibri"/>
              </a:rPr>
              <a:t>5.</a:t>
            </a:r>
            <a:r>
              <a:rPr lang="en-US" sz="1800">
                <a:latin typeface="Calibri"/>
                <a:ea typeface="Calibri"/>
                <a:cs typeface="Calibri"/>
                <a:sym typeface="Calibri"/>
              </a:rPr>
              <a:t>1: Classroom management, motivation and engagement</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5.2: Managing time, space, transitions and activities</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5.3: Classroom, school and community culture</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6.1: Verbal and nonverbal communication</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6.2: Sensitivity to culture, gender, intellectual and physical differences</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8.1: Self-assessment and improvement</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8.2: Professional learning</a:t>
            </a:r>
            <a:endParaRPr sz="1800">
              <a:latin typeface="Cambria"/>
              <a:ea typeface="Cambria"/>
              <a:cs typeface="Cambria"/>
              <a:sym typeface="Cambria"/>
            </a:endParaRPr>
          </a:p>
          <a:p>
            <a:pPr marL="457200" lvl="0" indent="-228600" algn="l" rtl="0">
              <a:lnSpc>
                <a:spcPct val="90000"/>
              </a:lnSpc>
              <a:spcBef>
                <a:spcPts val="1000"/>
              </a:spcBef>
              <a:spcAft>
                <a:spcPts val="0"/>
              </a:spcAft>
              <a:buClr>
                <a:srgbClr val="FF0000"/>
              </a:buClr>
              <a:buSzPts val="28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r>
              <a:rPr lang="en-US"/>
              <a:t>Reflective Questions </a:t>
            </a:r>
            <a:endParaRPr/>
          </a:p>
        </p:txBody>
      </p:sp>
      <p:sp>
        <p:nvSpPr>
          <p:cNvPr id="200" name="Google Shape;200;p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fontScale="92500"/>
          </a:bodyPr>
          <a:lstStyle/>
          <a:p>
            <a:pPr marL="457200" lvl="0" indent="-304800" algn="l" rtl="0">
              <a:lnSpc>
                <a:spcPct val="100000"/>
              </a:lnSpc>
              <a:spcBef>
                <a:spcPts val="0"/>
              </a:spcBef>
              <a:spcAft>
                <a:spcPts val="0"/>
              </a:spcAft>
              <a:buClr>
                <a:srgbClr val="FF0000"/>
              </a:buClr>
              <a:buSzPct val="40540"/>
              <a:buFont typeface="Calibri"/>
              <a:buChar char="●"/>
            </a:pPr>
            <a:r>
              <a:rPr lang="en-US"/>
              <a:t>How do you provide positive specific feedback to students when they demonstrate expected academic, athletic, artistic or other behaviors?</a:t>
            </a:r>
            <a:endParaRPr/>
          </a:p>
          <a:p>
            <a:pPr marL="457200" lvl="0" indent="-304800" algn="l" rtl="0">
              <a:lnSpc>
                <a:spcPct val="100000"/>
              </a:lnSpc>
              <a:spcBef>
                <a:spcPts val="0"/>
              </a:spcBef>
              <a:spcAft>
                <a:spcPts val="0"/>
              </a:spcAft>
              <a:buClr>
                <a:srgbClr val="FF0000"/>
              </a:buClr>
              <a:buSzPct val="40540"/>
              <a:buFont typeface="Noto Sans Symbols"/>
              <a:buChar char="●"/>
            </a:pPr>
            <a:r>
              <a:rPr lang="en-US"/>
              <a:t>How do you provide non-contingent and contingent feedback to your students? </a:t>
            </a:r>
            <a:endParaRPr/>
          </a:p>
          <a:p>
            <a:pPr marL="457200" lvl="0" indent="-431800" algn="l" rtl="0">
              <a:lnSpc>
                <a:spcPct val="100000"/>
              </a:lnSpc>
              <a:spcBef>
                <a:spcPts val="640"/>
              </a:spcBef>
              <a:spcAft>
                <a:spcPts val="0"/>
              </a:spcAft>
              <a:buClr>
                <a:srgbClr val="FF0000"/>
              </a:buClr>
              <a:buSzPct val="108107"/>
              <a:buFont typeface="Arial"/>
              <a:buChar char="•"/>
            </a:pPr>
            <a:r>
              <a:rPr lang="en-US"/>
              <a:t>How do you ensure that you provide behavioral positive specific feedback to all students in an equitable manner? </a:t>
            </a:r>
            <a:endParaRPr/>
          </a:p>
          <a:p>
            <a:pPr marL="457200" lvl="0" indent="-431800" algn="l" rtl="0">
              <a:lnSpc>
                <a:spcPct val="100000"/>
              </a:lnSpc>
              <a:spcBef>
                <a:spcPts val="640"/>
              </a:spcBef>
              <a:spcAft>
                <a:spcPts val="0"/>
              </a:spcAft>
              <a:buClr>
                <a:srgbClr val="FF0000"/>
              </a:buClr>
              <a:buSzPct val="108107"/>
              <a:buFont typeface="Arial"/>
              <a:buChar char="•"/>
            </a:pPr>
            <a:r>
              <a:rPr lang="en-US"/>
              <a:t>How do you know?</a:t>
            </a:r>
            <a:endParaRPr/>
          </a:p>
        </p:txBody>
      </p:sp>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7136</Words>
  <Application>Microsoft Macintosh PowerPoint</Application>
  <PresentationFormat>On-screen Show (4:3)</PresentationFormat>
  <Paragraphs>496</Paragraphs>
  <Slides>61</Slides>
  <Notes>61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Cambria</vt:lpstr>
      <vt:lpstr>Times New Roman</vt:lpstr>
      <vt:lpstr>Noto Sans Symbols</vt:lpstr>
      <vt:lpstr>Calibri</vt:lpstr>
      <vt:lpstr>1_Office Theme</vt:lpstr>
      <vt:lpstr>T1C8L5 Classroom Encouraging Expected Behavior      </vt:lpstr>
      <vt:lpstr>Working Agreements</vt:lpstr>
      <vt:lpstr>Attention Signal Practice</vt:lpstr>
      <vt:lpstr>Introductions</vt:lpstr>
      <vt:lpstr>Handouts</vt:lpstr>
      <vt:lpstr>Session Outcomes</vt:lpstr>
      <vt:lpstr>   Encouraging whether academics or behavior is the same process. Teachers use encouragement to motivate students as they are initially learning expected skills and it maintains the expectations as students become more fluent with use of the skill. Encouraging also leads to a more positive classroom environment.      </vt:lpstr>
      <vt:lpstr>Missouri Teacher Standards Addressed </vt:lpstr>
      <vt:lpstr>Reflective Questions </vt:lpstr>
      <vt:lpstr>Teacher giving student a high five</vt:lpstr>
      <vt:lpstr>Teacher talking to students</vt:lpstr>
      <vt:lpstr>Pre-requisites</vt:lpstr>
      <vt:lpstr>Keywords</vt:lpstr>
      <vt:lpstr>Keywords/Vocabulary</vt:lpstr>
      <vt:lpstr>Classroom Encouraging Expected Behavior</vt:lpstr>
      <vt:lpstr>Effective feedback scale</vt:lpstr>
      <vt:lpstr>Te</vt:lpstr>
      <vt:lpstr>Picture of a book “Teacher and Student Behaviors</vt:lpstr>
      <vt:lpstr>ABC Chart for Behavior</vt:lpstr>
      <vt:lpstr>Picture of a key</vt:lpstr>
      <vt:lpstr>Function of Behavior</vt:lpstr>
      <vt:lpstr>Increasing Student Motivation</vt:lpstr>
      <vt:lpstr>Adult Attention</vt:lpstr>
      <vt:lpstr>Classroom Encouraging Planning Guide </vt:lpstr>
      <vt:lpstr>Picture of a teacher and students</vt:lpstr>
      <vt:lpstr>Picture of a teacher and students in a classroom</vt:lpstr>
      <vt:lpstr>Picture of a teacher and students sitting in a circle.</vt:lpstr>
      <vt:lpstr>Picture of a teacher working with a student</vt:lpstr>
      <vt:lpstr>Teacher reading to students</vt:lpstr>
      <vt:lpstr>Teacher working with students</vt:lpstr>
      <vt:lpstr>Teacher talking to student</vt:lpstr>
      <vt:lpstr>Teacher in front of the class</vt:lpstr>
      <vt:lpstr>Step 1. Non-Contingent Attention</vt:lpstr>
      <vt:lpstr>Student raising their hand</vt:lpstr>
      <vt:lpstr>Effective Positive Specific Feedback Statements</vt:lpstr>
      <vt:lpstr>2. Write Feedback Statements</vt:lpstr>
      <vt:lpstr>Positive Specific Feedback Continuum</vt:lpstr>
      <vt:lpstr>Step 3. Menu of Reinforcers</vt:lpstr>
      <vt:lpstr>My Classroom Recognition System</vt:lpstr>
      <vt:lpstr>Step 4. Classroom Continuum</vt:lpstr>
      <vt:lpstr>Picture of various speech bubbles</vt:lpstr>
      <vt:lpstr>Teacher high fiving a student</vt:lpstr>
      <vt:lpstr>Why Monitor Your Classroom Encouragement?   Average teacher fails to take advantage of the power of attention.  Approval statements for academic responses far outweigh those for social behavior.  Highest rates of attention for social behavior occur in 2nd grade and decrease dramatically after that.  Teachers respond more frequently to inappropriate social behavior than to appropriate social behavior.  This attention inadvertently maintains or increases the misbehavior.</vt:lpstr>
      <vt:lpstr>3 : 1 or 4 : 1  3:1 (Shores, Gunter &amp; Jack, 1993), 4:1 (Trussell, 2008),  or 5:1 (Flora, 2000)  </vt:lpstr>
      <vt:lpstr>9 : 1 elementary students w/ EBD  (Caldarella, Larsen, Williams, Wills, &amp; Wehby, 2019) PRR = Praise to Reprimand Ratio </vt:lpstr>
      <vt:lpstr>“...teacher reprimands did not decrease students’ future disruptive behavior or increase their engagement or vice versa.”  (Caldarella, Larsen, Williams, Wills, &amp; Wehby, 2021)  </vt:lpstr>
      <vt:lpstr>1 : 1 middle school students  (Caldarella, Larsen,  Williams, &amp; Wills, 2023)  </vt:lpstr>
      <vt:lpstr>Teacher in front of the classroom</vt:lpstr>
      <vt:lpstr>Step 5a: Self Assessment</vt:lpstr>
      <vt:lpstr>Step 5b: Identify Current Implementation </vt:lpstr>
      <vt:lpstr>Picture pf clocks</vt:lpstr>
      <vt:lpstr>Picture of post-its</vt:lpstr>
      <vt:lpstr>Teacher reading to students in the circle</vt:lpstr>
      <vt:lpstr>Teacher working with student</vt:lpstr>
      <vt:lpstr>Two adults working together</vt:lpstr>
      <vt:lpstr>Step 5c: Self-Monitoring Plan</vt:lpstr>
      <vt:lpstr>Picture of hand holding a magnifying glass</vt:lpstr>
      <vt:lpstr>Next Steps</vt:lpstr>
      <vt:lpstr>References</vt:lpstr>
      <vt:lpstr>References Continued</vt:lpstr>
      <vt:lpstr>Slide with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MO SW-PBS</dc:creator>
  <cp:lastModifiedBy>Johnson, Nanci</cp:lastModifiedBy>
  <cp:revision>5</cp:revision>
  <dcterms:created xsi:type="dcterms:W3CDTF">2014-01-07T15:41:04Z</dcterms:created>
  <dcterms:modified xsi:type="dcterms:W3CDTF">2025-01-02T20:27:18Z</dcterms:modified>
</cp:coreProperties>
</file>