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6858000" cy="9144000"/>
  <p:embeddedFontLst>
    <p:embeddedFont>
      <p:font typeface="Cambria" panose="02040503050406030204" pitchFamily="18" charset="0"/>
      <p:regular r:id="rId48"/>
      <p:bold r:id="rId49"/>
      <p:italic r:id="rId50"/>
      <p:boldItalic r:id="rId51"/>
    </p:embeddedFont>
    <p:embeddedFont>
      <p:font typeface="Noto Sans Symbols" pitchFamily="2" charset="0"/>
      <p:regular r:id="rId52"/>
      <p:bold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iMTIDLpRWnky+EQWaG/Wy6+c5M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49689"/>
  </p:normalViewPr>
  <p:slideViewPr>
    <p:cSldViewPr snapToGrid="0">
      <p:cViewPr varScale="1">
        <p:scale>
          <a:sx n="51" d="100"/>
          <a:sy n="51" d="100"/>
        </p:scale>
        <p:origin x="34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meo.com/17428258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Trainer Notes:</a:t>
            </a:r>
            <a:r>
              <a:rPr lang="en-US" b="0" dirty="0"/>
              <a:t>  </a:t>
            </a:r>
            <a:endParaRPr dirty="0"/>
          </a:p>
          <a:p>
            <a:pPr marL="0" lvl="0" indent="0" algn="l" rtl="0">
              <a:lnSpc>
                <a:spcPct val="100000"/>
              </a:lnSpc>
              <a:spcBef>
                <a:spcPts val="0"/>
              </a:spcBef>
              <a:spcAft>
                <a:spcPts val="0"/>
              </a:spcAft>
              <a:buSzPts val="1400"/>
              <a:buNone/>
            </a:pPr>
            <a:r>
              <a:rPr lang="en-US" b="1" dirty="0"/>
              <a:t>To Know/To Say:</a:t>
            </a:r>
            <a:r>
              <a:rPr lang="en-US" b="0" dirty="0"/>
              <a:t>  </a:t>
            </a:r>
            <a:r>
              <a:rPr lang="en-US" sz="1400" b="0" dirty="0"/>
              <a:t>Welcome to Lesson 3 MO SW-PBS of the </a:t>
            </a:r>
            <a:r>
              <a:rPr lang="en-US" sz="1400" b="1" i="1" dirty="0"/>
              <a:t>Effective Teaching &amp; Learning </a:t>
            </a:r>
            <a:r>
              <a:rPr lang="en-US" sz="1400" b="0" dirty="0"/>
              <a:t>or </a:t>
            </a:r>
            <a:r>
              <a:rPr lang="en-US" sz="1400" b="1" dirty="0"/>
              <a:t> ETLP </a:t>
            </a:r>
            <a:r>
              <a:rPr lang="en-US" sz="1400" b="0" dirty="0"/>
              <a:t>series. </a:t>
            </a:r>
            <a:r>
              <a:rPr lang="en-US" sz="1800" b="0" i="0" u="none" strike="noStrike" dirty="0">
                <a:solidFill>
                  <a:srgbClr val="000000"/>
                </a:solidFill>
                <a:effectLst/>
                <a:latin typeface="Calibri" panose="020F0502020204030204" pitchFamily="34" charset="0"/>
              </a:rPr>
              <a:t>This lesson describes the value of having classroom expectations and rules clarified and aligned to schoolwide and/or districtwide expectations. The key to successful classroom management is prevention of problems before they occur. Clarifying specific expected rules for the classroom is essential, and the same rules that reduce classroom disruptions are clearly associated with increased student learning.</a:t>
            </a:r>
            <a:endParaRPr b="1" dirty="0"/>
          </a:p>
        </p:txBody>
      </p:sp>
      <p:sp>
        <p:nvSpPr>
          <p:cNvPr id="81" name="Google Shape;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Trainer Notes:</a:t>
            </a:r>
            <a:r>
              <a:rPr lang="en-US" b="0" dirty="0"/>
              <a:t>   </a:t>
            </a:r>
            <a:endParaRPr dirty="0"/>
          </a:p>
          <a:p>
            <a:pPr marL="0" marR="0" lvl="0" indent="0" algn="l" rtl="0">
              <a:lnSpc>
                <a:spcPct val="100000"/>
              </a:lnSpc>
              <a:spcBef>
                <a:spcPts val="0"/>
              </a:spcBef>
              <a:spcAft>
                <a:spcPts val="0"/>
              </a:spcAft>
              <a:buSzPts val="1400"/>
              <a:buNone/>
            </a:pPr>
            <a:r>
              <a:rPr lang="en-US" b="1" dirty="0"/>
              <a:t>To Know/To Say:</a:t>
            </a:r>
            <a:r>
              <a:rPr lang="en-US" b="0" dirty="0"/>
              <a:t>  There a</a:t>
            </a:r>
            <a:r>
              <a:rPr lang="en-US" dirty="0">
                <a:latin typeface="Calibri"/>
                <a:ea typeface="Calibri"/>
                <a:cs typeface="Calibri"/>
                <a:sym typeface="Calibri"/>
              </a:rPr>
              <a:t>re are several courses and lessons that will be beneficial for you to complete before you begin this lesson. </a:t>
            </a:r>
            <a:r>
              <a:rPr lang="en-US" dirty="0">
                <a:solidFill>
                  <a:srgbClr val="000000"/>
                </a:solidFill>
              </a:rPr>
              <a:t>W</a:t>
            </a:r>
            <a:r>
              <a:rPr lang="en-US" b="0" i="0" u="none" strike="noStrike" dirty="0">
                <a:solidFill>
                  <a:srgbClr val="000000"/>
                </a:solidFill>
                <a:latin typeface="Calibri"/>
                <a:ea typeface="Calibri"/>
                <a:cs typeface="Calibri"/>
                <a:sym typeface="Calibri"/>
              </a:rPr>
              <a:t>e highly encourage anyone who is engaging in this lesson on </a:t>
            </a:r>
            <a:r>
              <a:rPr lang="en-US" b="1" i="0" u="none" strike="noStrike" dirty="0">
                <a:solidFill>
                  <a:srgbClr val="000000"/>
                </a:solidFill>
                <a:latin typeface="Calibri"/>
                <a:ea typeface="Calibri"/>
                <a:cs typeface="Calibri"/>
                <a:sym typeface="Calibri"/>
              </a:rPr>
              <a:t>Classroom Expectations &amp; Rules  </a:t>
            </a:r>
            <a:r>
              <a:rPr lang="en-US" b="0" i="0" u="none" strike="noStrike" dirty="0">
                <a:solidFill>
                  <a:srgbClr val="000000"/>
                </a:solidFill>
                <a:latin typeface="Calibri"/>
                <a:ea typeface="Calibri"/>
                <a:cs typeface="Calibri"/>
                <a:sym typeface="Calibri"/>
              </a:rPr>
              <a:t>to first engage with at least one of the </a:t>
            </a:r>
            <a:r>
              <a:rPr lang="en-US" b="1" i="0" u="none" strike="noStrike" dirty="0">
                <a:solidFill>
                  <a:srgbClr val="000000"/>
                </a:solidFill>
                <a:latin typeface="Calibri"/>
                <a:ea typeface="Calibri"/>
                <a:cs typeface="Calibri"/>
                <a:sym typeface="Calibri"/>
              </a:rPr>
              <a:t>Science of Behavior </a:t>
            </a:r>
            <a:r>
              <a:rPr lang="en-US" b="0" i="0" u="none" strike="noStrike" dirty="0">
                <a:solidFill>
                  <a:srgbClr val="000000"/>
                </a:solidFill>
                <a:latin typeface="Calibri"/>
                <a:ea typeface="Calibri"/>
                <a:cs typeface="Calibri"/>
                <a:sym typeface="Calibri"/>
              </a:rPr>
              <a:t>resources listed prior to taking this lesson. Doing so will provide critical background information necessary to be able to understand and apply the concepts shared here for classroom implementation of encouraging expected behaviors with fidelity, consistency and equity. </a:t>
            </a:r>
            <a:endParaRPr b="0"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In addition, participants should also complete the </a:t>
            </a:r>
            <a:r>
              <a:rPr lang="en-US" b="1" i="1" u="none" strike="noStrike" dirty="0">
                <a:solidFill>
                  <a:srgbClr val="000000"/>
                </a:solidFill>
                <a:latin typeface="Calibri"/>
                <a:ea typeface="Calibri"/>
                <a:cs typeface="Calibri"/>
                <a:sym typeface="Calibri"/>
              </a:rPr>
              <a:t>Overview of the 8 Classroom ETLPs</a:t>
            </a:r>
            <a:r>
              <a:rPr lang="en-US" b="1" i="0" u="none" strike="noStrike" dirty="0">
                <a:solidFill>
                  <a:srgbClr val="000000"/>
                </a:solidFill>
                <a:latin typeface="Calibri"/>
                <a:ea typeface="Calibri"/>
                <a:cs typeface="Calibri"/>
                <a:sym typeface="Calibri"/>
              </a:rPr>
              <a:t>, </a:t>
            </a:r>
            <a:r>
              <a:rPr lang="en-US" b="0" i="0" u="none" strike="noStrike" dirty="0">
                <a:solidFill>
                  <a:srgbClr val="000000"/>
                </a:solidFill>
                <a:latin typeface="Calibri"/>
                <a:ea typeface="Calibri"/>
                <a:cs typeface="Calibri"/>
                <a:sym typeface="Calibri"/>
              </a:rPr>
              <a:t>(Lesson 1) </a:t>
            </a:r>
            <a:endParaRPr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If you are a member of a building or district leadership team we encourage you to FIRST complete the </a:t>
            </a:r>
            <a:r>
              <a:rPr lang="en-US" b="1" i="1" u="none" strike="noStrike" dirty="0">
                <a:solidFill>
                  <a:srgbClr val="000000"/>
                </a:solidFill>
                <a:latin typeface="Calibri"/>
                <a:ea typeface="Calibri"/>
                <a:cs typeface="Calibri"/>
                <a:sym typeface="Calibri"/>
              </a:rPr>
              <a:t>Systems to Support Implementation of ETLPs</a:t>
            </a:r>
            <a:r>
              <a:rPr lang="en-US" b="0" i="0" u="none" strike="noStrike" dirty="0">
                <a:solidFill>
                  <a:srgbClr val="000000"/>
                </a:solidFill>
                <a:latin typeface="Calibri"/>
                <a:ea typeface="Calibri"/>
                <a:cs typeface="Calibri"/>
                <a:sym typeface="Calibri"/>
              </a:rPr>
              <a:t> (Lesson2) and establish building or district systems to support </a:t>
            </a:r>
            <a:r>
              <a:rPr lang="en-US" dirty="0"/>
              <a:t> </a:t>
            </a:r>
            <a:r>
              <a:rPr lang="en-US" dirty="0" err="1"/>
              <a:t>The</a:t>
            </a:r>
            <a:r>
              <a:rPr lang="en-US" b="0" i="0" u="none" strike="noStrike" dirty="0" err="1">
                <a:solidFill>
                  <a:srgbClr val="000000"/>
                </a:solidFill>
                <a:latin typeface="Calibri"/>
                <a:ea typeface="Calibri"/>
                <a:cs typeface="Calibri"/>
                <a:sym typeface="Calibri"/>
              </a:rPr>
              <a:t>all</a:t>
            </a:r>
            <a:r>
              <a:rPr lang="en-US" b="0" i="0" u="none" strike="noStrike" dirty="0">
                <a:solidFill>
                  <a:srgbClr val="000000"/>
                </a:solidFill>
                <a:latin typeface="Calibri"/>
                <a:ea typeface="Calibri"/>
                <a:cs typeface="Calibri"/>
                <a:sym typeface="Calibri"/>
              </a:rPr>
              <a:t> instructional staff in the delivery of all 8 ETLPs.</a:t>
            </a:r>
          </a:p>
          <a:p>
            <a:pPr marL="241300" lvl="0" indent="0" algn="l" rtl="0">
              <a:lnSpc>
                <a:spcPct val="100000"/>
              </a:lnSpc>
              <a:spcBef>
                <a:spcPts val="0"/>
              </a:spcBef>
              <a:spcAft>
                <a:spcPts val="0"/>
              </a:spcAft>
              <a:buSzPts val="1200"/>
              <a:buFont typeface="Arial"/>
              <a:buNone/>
            </a:pPr>
            <a:r>
              <a:rPr lang="en-US" b="1" i="0" u="none" strike="noStrike" dirty="0">
                <a:solidFill>
                  <a:srgbClr val="000000"/>
                </a:solidFill>
                <a:latin typeface="Calibri"/>
                <a:ea typeface="Calibri"/>
                <a:cs typeface="Calibri"/>
                <a:sym typeface="Calibri"/>
              </a:rPr>
              <a:t>Note:</a:t>
            </a:r>
            <a:r>
              <a:rPr lang="en-US" b="0" i="0" u="none" strike="noStrike" dirty="0">
                <a:solidFill>
                  <a:srgbClr val="000000"/>
                </a:solidFill>
                <a:latin typeface="Calibri"/>
                <a:ea typeface="Calibri"/>
                <a:cs typeface="Calibri"/>
                <a:sym typeface="Calibri"/>
              </a:rPr>
              <a:t> ETLP Lessons 3-10 will </a:t>
            </a:r>
            <a:r>
              <a:rPr lang="en-US" b="0" i="1" u="none" strike="noStrike" dirty="0">
                <a:solidFill>
                  <a:srgbClr val="000000"/>
                </a:solidFill>
                <a:latin typeface="Calibri"/>
                <a:ea typeface="Calibri"/>
                <a:cs typeface="Calibri"/>
                <a:sym typeface="Calibri"/>
              </a:rPr>
              <a:t>primarily </a:t>
            </a:r>
            <a:r>
              <a:rPr lang="en-US" b="0" i="0" u="none" strike="noStrike" dirty="0">
                <a:solidFill>
                  <a:srgbClr val="000000"/>
                </a:solidFill>
                <a:latin typeface="Calibri"/>
                <a:ea typeface="Calibri"/>
                <a:cs typeface="Calibri"/>
                <a:sym typeface="Calibri"/>
              </a:rPr>
              <a:t>focus on the 8 Classroom ETLPs through the lens of INDIVIDUAL classroom educators. If</a:t>
            </a:r>
            <a:endParaRPr b="0"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All of these resources can be found on the MO SW-PBS website located at </a:t>
            </a:r>
            <a:r>
              <a:rPr lang="en-US" b="0" i="0" u="none" strike="noStrike" dirty="0" err="1">
                <a:solidFill>
                  <a:srgbClr val="000000"/>
                </a:solidFill>
                <a:latin typeface="Calibri"/>
                <a:ea typeface="Calibri"/>
                <a:cs typeface="Calibri"/>
                <a:sym typeface="Calibri"/>
              </a:rPr>
              <a:t>pbismissouri.org</a:t>
            </a:r>
            <a:r>
              <a:rPr lang="en-US" b="0" i="0" u="none" strike="noStrike" dirty="0">
                <a:solidFill>
                  <a:srgbClr val="000000"/>
                </a:solidFill>
                <a:latin typeface="Calibri"/>
                <a:ea typeface="Calibri"/>
                <a:cs typeface="Calibri"/>
                <a:sym typeface="Calibri"/>
              </a:rPr>
              <a:t> . </a:t>
            </a:r>
            <a:endParaRPr dirty="0"/>
          </a:p>
          <a:p>
            <a:pPr marL="0" lvl="0" indent="0" algn="l" rtl="0">
              <a:lnSpc>
                <a:spcPct val="100000"/>
              </a:lnSpc>
              <a:spcBef>
                <a:spcPts val="0"/>
              </a:spcBef>
              <a:spcAft>
                <a:spcPts val="0"/>
              </a:spcAft>
              <a:buSzPts val="1400"/>
              <a:buNone/>
            </a:pPr>
            <a:endParaRPr b="0" dirty="0"/>
          </a:p>
        </p:txBody>
      </p:sp>
      <p:sp>
        <p:nvSpPr>
          <p:cNvPr id="144" name="Google Shape;144;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u="none" strike="noStrike" cap="none" dirty="0">
                <a:solidFill>
                  <a:schemeClr val="dk1"/>
                </a:solidFill>
                <a:latin typeface="Arial"/>
                <a:ea typeface="Arial"/>
                <a:cs typeface="Arial"/>
                <a:sym typeface="Arial"/>
              </a:rPr>
              <a:t>To Know/To Say: </a:t>
            </a:r>
            <a:r>
              <a:rPr lang="en-US" b="1" i="0" u="none" strike="noStrike" dirty="0">
                <a:solidFill>
                  <a:srgbClr val="000000"/>
                </a:solidFill>
                <a:latin typeface="Roboto"/>
                <a:ea typeface="Roboto"/>
                <a:cs typeface="Roboto"/>
                <a:sym typeface="Roboto"/>
              </a:rPr>
              <a:t>Here are key terms and acronyms that will be used in this lesson.</a:t>
            </a:r>
            <a:endParaRPr b="0" dirty="0"/>
          </a:p>
          <a:p>
            <a:pPr marL="457200" lvl="0" indent="-228600" algn="l" rtl="0">
              <a:lnSpc>
                <a:spcPct val="100000"/>
              </a:lnSpc>
              <a:spcBef>
                <a:spcPts val="0"/>
              </a:spcBef>
              <a:spcAft>
                <a:spcPts val="0"/>
              </a:spcAft>
              <a:buSzPts val="1400"/>
              <a:buNone/>
            </a:pPr>
            <a:r>
              <a:rPr lang="en-US" sz="800" b="0" dirty="0"/>
              <a:t>.</a:t>
            </a:r>
            <a:br>
              <a:rPr lang="en-US" sz="1600" b="0" dirty="0"/>
            </a:br>
            <a:r>
              <a:rPr lang="en-US" sz="1600" b="1" i="0" u="sng" dirty="0">
                <a:solidFill>
                  <a:srgbClr val="000000"/>
                </a:solidFill>
                <a:latin typeface="Calibri"/>
                <a:ea typeface="Calibri"/>
                <a:cs typeface="Calibri"/>
                <a:sym typeface="Calibri"/>
              </a:rPr>
              <a:t>Expectations</a:t>
            </a:r>
            <a:r>
              <a:rPr lang="en-US" sz="1600" b="1" i="0" u="none" strike="noStrike" dirty="0">
                <a:solidFill>
                  <a:srgbClr val="000000"/>
                </a:solidFill>
                <a:latin typeface="Calibri"/>
                <a:ea typeface="Calibri"/>
                <a:cs typeface="Calibri"/>
                <a:sym typeface="Calibri"/>
              </a:rPr>
              <a:t>:</a:t>
            </a:r>
            <a:r>
              <a:rPr lang="en-US" sz="1600" b="0" i="0" u="none" strike="noStrike" dirty="0">
                <a:solidFill>
                  <a:srgbClr val="000000"/>
                </a:solidFill>
                <a:latin typeface="Calibri"/>
                <a:ea typeface="Calibri"/>
                <a:cs typeface="Calibri"/>
                <a:sym typeface="Calibri"/>
              </a:rPr>
              <a:t> three to five words/phrases that define the kind of people you want your students to be, which are a direct outgrowth of your beliefs, vision and mission.</a:t>
            </a:r>
            <a:r>
              <a:rPr lang="en-US" sz="1600" b="0" i="0" u="none" strike="noStrike" baseline="30000" dirty="0">
                <a:solidFill>
                  <a:srgbClr val="000000"/>
                </a:solidFill>
                <a:latin typeface="Calibri"/>
                <a:ea typeface="Calibri"/>
                <a:cs typeface="Calibri"/>
                <a:sym typeface="Calibri"/>
              </a:rPr>
              <a:t> </a:t>
            </a:r>
            <a:r>
              <a:rPr lang="en-US" sz="1600" b="0" i="0" u="none" strike="noStrike" dirty="0">
                <a:solidFill>
                  <a:srgbClr val="000000"/>
                </a:solidFill>
                <a:latin typeface="Calibri"/>
                <a:ea typeface="Calibri"/>
                <a:cs typeface="Calibri"/>
                <a:sym typeface="Calibri"/>
              </a:rPr>
              <a:t>Typically, the </a:t>
            </a:r>
            <a:r>
              <a:rPr lang="en-US" sz="1600" b="1" i="0" u="none" strike="noStrike" dirty="0">
                <a:solidFill>
                  <a:srgbClr val="000000"/>
                </a:solidFill>
                <a:latin typeface="Calibri"/>
                <a:ea typeface="Calibri"/>
                <a:cs typeface="Calibri"/>
                <a:sym typeface="Calibri"/>
              </a:rPr>
              <a:t>schoolwide expectations</a:t>
            </a:r>
            <a:r>
              <a:rPr lang="en-US" sz="1600" b="0" i="0" u="none" strike="noStrike" dirty="0">
                <a:solidFill>
                  <a:srgbClr val="000000"/>
                </a:solidFill>
                <a:latin typeface="Calibri"/>
                <a:ea typeface="Calibri"/>
                <a:cs typeface="Calibri"/>
                <a:sym typeface="Calibri"/>
              </a:rPr>
              <a:t> may be set by a building LEADERSHIP TEAM( BLT) or the district LEADERSHIP TEAM (DLT). </a:t>
            </a:r>
            <a:endParaRPr sz="1600" b="0" dirty="0"/>
          </a:p>
          <a:p>
            <a:pPr marL="457200" marR="0" lvl="0" indent="-228600" algn="l" rtl="0">
              <a:lnSpc>
                <a:spcPct val="100000"/>
              </a:lnSpc>
              <a:spcBef>
                <a:spcPts val="0"/>
              </a:spcBef>
              <a:spcAft>
                <a:spcPts val="0"/>
              </a:spcAft>
              <a:buClr>
                <a:srgbClr val="000000"/>
              </a:buClr>
              <a:buSzPts val="1400"/>
              <a:buFont typeface="Arial"/>
              <a:buNone/>
            </a:pPr>
            <a:r>
              <a:rPr lang="en-US" sz="800" b="0" dirty="0"/>
              <a:t>.</a:t>
            </a:r>
            <a:br>
              <a:rPr lang="en-US" sz="1600" b="0" dirty="0"/>
            </a:br>
            <a:r>
              <a:rPr lang="en-US" sz="1600" b="1" i="0" u="sng" dirty="0">
                <a:solidFill>
                  <a:srgbClr val="000000"/>
                </a:solidFill>
                <a:latin typeface="Calibri"/>
                <a:ea typeface="Calibri"/>
                <a:cs typeface="Calibri"/>
                <a:sym typeface="Calibri"/>
              </a:rPr>
              <a:t>Behaviors/Rules</a:t>
            </a:r>
            <a:r>
              <a:rPr lang="en-US" sz="1600" b="1" i="0" u="none" strike="noStrike" dirty="0">
                <a:solidFill>
                  <a:srgbClr val="000000"/>
                </a:solidFill>
                <a:latin typeface="Calibri"/>
                <a:ea typeface="Calibri"/>
                <a:cs typeface="Calibri"/>
                <a:sym typeface="Calibri"/>
              </a:rPr>
              <a:t>:</a:t>
            </a:r>
            <a:r>
              <a:rPr lang="en-US" sz="1600" b="0" i="0" u="none" strike="noStrike" dirty="0">
                <a:solidFill>
                  <a:srgbClr val="000000"/>
                </a:solidFill>
                <a:latin typeface="Calibri"/>
                <a:ea typeface="Calibri"/>
                <a:cs typeface="Calibri"/>
                <a:sym typeface="Calibri"/>
              </a:rPr>
              <a:t> the specific tasks students are to do to demonstrate the schoolwide expectations.</a:t>
            </a:r>
            <a:r>
              <a:rPr lang="en-US" sz="1600" b="0" i="0" u="none" strike="noStrike" baseline="30000" dirty="0">
                <a:solidFill>
                  <a:srgbClr val="000000"/>
                </a:solidFill>
                <a:latin typeface="Calibri"/>
                <a:ea typeface="Calibri"/>
                <a:cs typeface="Calibri"/>
                <a:sym typeface="Calibri"/>
              </a:rPr>
              <a:t> </a:t>
            </a:r>
            <a:r>
              <a:rPr lang="en-US" sz="1600" b="0" i="0" u="none" strike="noStrike" dirty="0">
                <a:solidFill>
                  <a:srgbClr val="000000"/>
                </a:solidFill>
                <a:latin typeface="Calibri"/>
                <a:ea typeface="Calibri"/>
                <a:cs typeface="Calibri"/>
                <a:sym typeface="Calibri"/>
              </a:rPr>
              <a:t>For the remainder of this lesson we will use the term RULES to mean the specific tasks that demonstrate the expectation. </a:t>
            </a:r>
            <a:endParaRPr sz="1600" dirty="0"/>
          </a:p>
        </p:txBody>
      </p:sp>
      <p:sp>
        <p:nvSpPr>
          <p:cNvPr id="151" name="Google Shape;1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400"/>
              <a:buNone/>
            </a:pPr>
            <a:r>
              <a:rPr lang="en-US" b="1" dirty="0">
                <a:latin typeface="Calibri"/>
                <a:ea typeface="Calibri"/>
                <a:cs typeface="Calibri"/>
                <a:sym typeface="Calibri"/>
              </a:rPr>
              <a:t>Trainer Notes</a:t>
            </a:r>
            <a:endParaRPr dirty="0"/>
          </a:p>
          <a:p>
            <a:pPr marL="228600" lvl="0" indent="0" algn="l" rtl="0">
              <a:lnSpc>
                <a:spcPct val="100000"/>
              </a:lnSpc>
              <a:spcBef>
                <a:spcPts val="0"/>
              </a:spcBef>
              <a:spcAft>
                <a:spcPts val="0"/>
              </a:spcAft>
              <a:buSzPts val="1400"/>
              <a:buNone/>
            </a:pPr>
            <a:r>
              <a:rPr lang="en-US" b="1" dirty="0">
                <a:latin typeface="Calibri"/>
                <a:ea typeface="Calibri"/>
                <a:cs typeface="Calibri"/>
                <a:sym typeface="Calibri"/>
              </a:rPr>
              <a:t>To know/To say</a:t>
            </a:r>
            <a:r>
              <a:rPr lang="en-US" dirty="0">
                <a:latin typeface="Calibri"/>
                <a:ea typeface="Calibri"/>
                <a:cs typeface="Calibri"/>
                <a:sym typeface="Calibri"/>
              </a:rPr>
              <a:t>:</a:t>
            </a:r>
            <a:r>
              <a:rPr lang="en-US" dirty="0"/>
              <a:t> </a:t>
            </a:r>
            <a:r>
              <a:rPr lang="en-US" b="0" i="0" u="none" strike="noStrike" dirty="0">
                <a:solidFill>
                  <a:srgbClr val="000000"/>
                </a:solidFill>
                <a:latin typeface="Calibri"/>
                <a:ea typeface="Calibri"/>
                <a:cs typeface="Calibri"/>
                <a:sym typeface="Calibri"/>
              </a:rPr>
              <a:t>The </a:t>
            </a:r>
            <a:r>
              <a:rPr lang="en-US" b="1" i="0" u="none" strike="noStrike" dirty="0">
                <a:solidFill>
                  <a:srgbClr val="000000"/>
                </a:solidFill>
                <a:latin typeface="Calibri"/>
                <a:ea typeface="Calibri"/>
                <a:cs typeface="Calibri"/>
                <a:sym typeface="Calibri"/>
              </a:rPr>
              <a:t>current</a:t>
            </a:r>
            <a:r>
              <a:rPr lang="en-US" b="0" i="0" u="none" strike="noStrike" dirty="0">
                <a:solidFill>
                  <a:srgbClr val="000000"/>
                </a:solidFill>
                <a:latin typeface="Calibri"/>
                <a:ea typeface="Calibri"/>
                <a:cs typeface="Calibri"/>
                <a:sym typeface="Calibri"/>
              </a:rPr>
              <a:t> need for clear and consistent classroom rules is evident. In a large-scale study in over 6,500 classrooms in the late-2010’s, Scott, Hirn and Cooper found the commonality across all classrooms was the generally low level of implementation of teaching and learning practices with large effect sizes.</a:t>
            </a:r>
            <a:endParaRPr b="0" dirty="0"/>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The work of  Scoot and colleagues is undergirded by research spanning more than 40 years which consistently indicates that clarifying specific expected behaviors and rules for the classroom is essential, and the same behaviors and rules that reduce classroom disruptions are clearly associated with increased student learning.</a:t>
            </a:r>
            <a:endParaRPr dirty="0"/>
          </a:p>
          <a:p>
            <a:pPr marL="457200" lvl="0" indent="-228600" algn="l" rtl="0">
              <a:lnSpc>
                <a:spcPct val="100000"/>
              </a:lnSpc>
              <a:spcBef>
                <a:spcPts val="0"/>
              </a:spcBef>
              <a:spcAft>
                <a:spcPts val="0"/>
              </a:spcAft>
              <a:buSzPts val="1400"/>
              <a:buNone/>
            </a:pPr>
            <a:endParaRPr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0" u="none" strike="noStrike" dirty="0">
                <a:solidFill>
                  <a:srgbClr val="000000"/>
                </a:solidFill>
                <a:latin typeface="Calibri"/>
                <a:ea typeface="Calibri"/>
                <a:cs typeface="Calibri"/>
                <a:sym typeface="Calibri"/>
              </a:rPr>
              <a:t>In addition we know from research that </a:t>
            </a:r>
            <a:endParaRPr b="0"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A dependable system of rules and procedures provides structure for students and helps them to be engaged with instructional tasks.</a:t>
            </a:r>
            <a:r>
              <a:rPr lang="en-US" b="0" i="0" u="none" strike="noStrike" baseline="30000" dirty="0">
                <a:solidFill>
                  <a:srgbClr val="000000"/>
                </a:solidFill>
                <a:latin typeface="Calibri"/>
                <a:ea typeface="Calibri"/>
                <a:cs typeface="Calibri"/>
                <a:sym typeface="Calibri"/>
              </a:rPr>
              <a:t>4</a:t>
            </a:r>
            <a:r>
              <a:rPr lang="en-US" b="0" i="0" u="none" strike="noStrike" dirty="0">
                <a:solidFill>
                  <a:srgbClr val="000000"/>
                </a:solidFill>
                <a:latin typeface="Calibri"/>
                <a:ea typeface="Calibri"/>
                <a:cs typeface="Calibri"/>
                <a:sym typeface="Calibri"/>
              </a:rPr>
              <a:t> </a:t>
            </a:r>
            <a:endParaRPr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Teaching rules and routines to students at the beginning of the year and enforcing them consistently across time increases student academic achievement and task engagement. </a:t>
            </a:r>
            <a:r>
              <a:rPr lang="en-US" b="0" i="0" u="none" strike="noStrike" baseline="30000" dirty="0">
                <a:solidFill>
                  <a:srgbClr val="000000"/>
                </a:solidFill>
                <a:latin typeface="Calibri"/>
                <a:ea typeface="Calibri"/>
                <a:cs typeface="Calibri"/>
                <a:sym typeface="Calibri"/>
              </a:rPr>
              <a:t>5,6  </a:t>
            </a:r>
            <a:r>
              <a:rPr lang="en-US" b="0" i="0" u="none" strike="noStrike" dirty="0">
                <a:solidFill>
                  <a:srgbClr val="000000"/>
                </a:solidFill>
                <a:latin typeface="Calibri"/>
                <a:ea typeface="Calibri"/>
                <a:cs typeface="Calibri"/>
                <a:sym typeface="Calibri"/>
              </a:rPr>
              <a:t> </a:t>
            </a:r>
            <a:endParaRPr dirty="0"/>
          </a:p>
          <a:p>
            <a:pPr marL="457200" lvl="0" indent="-215900" algn="l" rtl="0">
              <a:lnSpc>
                <a:spcPct val="100000"/>
              </a:lnSpc>
              <a:spcBef>
                <a:spcPts val="0"/>
              </a:spcBef>
              <a:spcAft>
                <a:spcPts val="0"/>
              </a:spcAft>
              <a:buSzPts val="1200"/>
              <a:buFont typeface="Arial"/>
              <a:buChar char="•"/>
            </a:pPr>
            <a:r>
              <a:rPr lang="en-US" b="0" i="0" u="none" strike="noStrike" dirty="0">
                <a:solidFill>
                  <a:srgbClr val="000000"/>
                </a:solidFill>
                <a:latin typeface="Calibri"/>
                <a:ea typeface="Calibri"/>
                <a:cs typeface="Calibri"/>
                <a:sym typeface="Calibri"/>
              </a:rPr>
              <a:t>Clearly established classroom expectations and rules provide language for teaching and feedback for students, staff and parents.</a:t>
            </a:r>
            <a:r>
              <a:rPr lang="en-US" b="0" i="0" u="none" strike="noStrike" baseline="30000" dirty="0">
                <a:solidFill>
                  <a:srgbClr val="000000"/>
                </a:solidFill>
                <a:latin typeface="Calibri"/>
                <a:ea typeface="Calibri"/>
                <a:cs typeface="Calibri"/>
                <a:sym typeface="Calibri"/>
              </a:rPr>
              <a:t>7</a:t>
            </a:r>
            <a:endParaRPr b="0" i="0" u="none" strike="noStrik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br>
              <a:rPr lang="en-US" b="0" dirty="0"/>
            </a:br>
            <a:r>
              <a:rPr lang="en-US" b="0" i="0" u="none" strike="noStrike" dirty="0">
                <a:solidFill>
                  <a:srgbClr val="000000"/>
                </a:solidFill>
                <a:latin typeface="Calibri"/>
                <a:ea typeface="Calibri"/>
                <a:cs typeface="Calibri"/>
                <a:sym typeface="Calibri"/>
              </a:rPr>
              <a:t>For further research on this topic, see the citations at the end of this lesson. </a:t>
            </a:r>
            <a:endParaRPr dirty="0"/>
          </a:p>
        </p:txBody>
      </p:sp>
      <p:sp>
        <p:nvSpPr>
          <p:cNvPr id="159" name="Google Shape;159;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en-US" b="1"/>
              <a:t>Trainer Notes</a:t>
            </a:r>
            <a:endParaRPr/>
          </a:p>
          <a:p>
            <a:pPr marL="457200" lvl="0" indent="-228600" algn="l" rtl="0">
              <a:lnSpc>
                <a:spcPct val="100000"/>
              </a:lnSpc>
              <a:spcBef>
                <a:spcPts val="0"/>
              </a:spcBef>
              <a:spcAft>
                <a:spcPts val="0"/>
              </a:spcAft>
              <a:buSzPts val="1400"/>
              <a:buNone/>
            </a:pPr>
            <a:r>
              <a:rPr lang="en-US" b="1"/>
              <a:t>To know/To say</a:t>
            </a:r>
            <a:r>
              <a:rPr lang="en-US"/>
              <a:t>:</a:t>
            </a:r>
            <a:r>
              <a:rPr lang="en-US" b="0" i="0" u="none" strike="noStrike">
                <a:solidFill>
                  <a:srgbClr val="000000"/>
                </a:solidFill>
                <a:latin typeface="Calibri"/>
                <a:ea typeface="Calibri"/>
                <a:cs typeface="Calibri"/>
                <a:sym typeface="Calibri"/>
              </a:rPr>
              <a:t>Recall from the </a:t>
            </a:r>
            <a:r>
              <a:rPr lang="en-US" b="1" i="1" u="none" strike="noStrike">
                <a:solidFill>
                  <a:srgbClr val="000000"/>
                </a:solidFill>
                <a:latin typeface="Calibri"/>
                <a:ea typeface="Calibri"/>
                <a:cs typeface="Calibri"/>
                <a:sym typeface="Calibri"/>
              </a:rPr>
              <a:t>Science of Behavior Course</a:t>
            </a:r>
            <a:r>
              <a:rPr lang="en-US" b="0" i="0" u="none" strike="noStrike">
                <a:solidFill>
                  <a:srgbClr val="000000"/>
                </a:solidFill>
                <a:latin typeface="Calibri"/>
                <a:ea typeface="Calibri"/>
                <a:cs typeface="Calibri"/>
                <a:sym typeface="Calibri"/>
              </a:rPr>
              <a:t>, which is referenced as a suggested pre-requisite for the ELTPs, ALL humans have 3 primary needs to support their self-determination and internal motivation: competence, autonomy and relatedness.</a:t>
            </a:r>
            <a:br>
              <a:rPr lang="en-US" b="0"/>
            </a:br>
            <a:r>
              <a:rPr lang="en-US" b="0" i="0" u="none" strike="noStrike">
                <a:solidFill>
                  <a:srgbClr val="000000"/>
                </a:solidFill>
                <a:latin typeface="Calibri"/>
                <a:ea typeface="Calibri"/>
                <a:cs typeface="Calibri"/>
                <a:sym typeface="Calibri"/>
              </a:rPr>
              <a:t>As you learn more about ETLPs in the classroom, keep these needs in mind. How might having clear and consistent classroom expectations and rules support a student’s sense of competence, autonomy or relatedness in your classroom? </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67" name="Google Shape;16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7000"/>
              </a:lnSpc>
              <a:spcBef>
                <a:spcPts val="0"/>
              </a:spcBef>
              <a:spcAft>
                <a:spcPts val="0"/>
              </a:spcAft>
              <a:buClr>
                <a:srgbClr val="000000"/>
              </a:buClr>
              <a:buSzPts val="1400"/>
              <a:buFont typeface="Arial"/>
              <a:buNone/>
            </a:pPr>
            <a:r>
              <a:rPr lang="en-US" b="1"/>
              <a:t>To Know/To Say: </a:t>
            </a:r>
            <a:r>
              <a:rPr lang="en-US">
                <a:latin typeface="Calibri"/>
                <a:ea typeface="Calibri"/>
                <a:cs typeface="Calibri"/>
                <a:sym typeface="Calibri"/>
              </a:rPr>
              <a:t>Watch this 12-minute video that includes classroom implementation examples and interviews with teachers about having clear classroom expectations &amp; rules. Consider how establishing clear classroom expectations and rules that align with schoolwide expectations could benefit classrooms. </a:t>
            </a:r>
            <a:endParaRPr/>
          </a:p>
          <a:p>
            <a:pPr marL="0" marR="0" lvl="0" indent="0" algn="l" rtl="0">
              <a:lnSpc>
                <a:spcPct val="107000"/>
              </a:lnSpc>
              <a:spcBef>
                <a:spcPts val="800"/>
              </a:spcBef>
              <a:spcAft>
                <a:spcPts val="0"/>
              </a:spcAft>
              <a:buSzPts val="1400"/>
              <a:buNone/>
            </a:pPr>
            <a:endParaRPr>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a:latin typeface="Calibri"/>
                <a:ea typeface="Calibri"/>
                <a:cs typeface="Calibri"/>
                <a:sym typeface="Calibri"/>
              </a:rPr>
              <a:t> </a:t>
            </a:r>
            <a:endParaRPr/>
          </a:p>
          <a:p>
            <a:pPr marL="0" marR="0" lvl="0" indent="0" algn="l" rtl="0">
              <a:lnSpc>
                <a:spcPct val="100000"/>
              </a:lnSpc>
              <a:spcBef>
                <a:spcPts val="2000"/>
              </a:spcBef>
              <a:spcAft>
                <a:spcPts val="1200"/>
              </a:spcAft>
              <a:buSzPts val="1400"/>
              <a:buNone/>
            </a:pPr>
            <a:endParaRPr/>
          </a:p>
        </p:txBody>
      </p:sp>
      <p:sp>
        <p:nvSpPr>
          <p:cNvPr id="174" name="Google Shape;17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Trainer Notes:</a:t>
            </a:r>
            <a:endParaRPr/>
          </a:p>
          <a:p>
            <a:pPr marL="0" marR="0" lvl="0" indent="0" algn="l" rtl="0">
              <a:lnSpc>
                <a:spcPct val="115000"/>
              </a:lnSpc>
              <a:spcBef>
                <a:spcPts val="0"/>
              </a:spcBef>
              <a:spcAft>
                <a:spcPts val="0"/>
              </a:spcAft>
              <a:buSzPts val="1400"/>
              <a:buNone/>
            </a:pPr>
            <a:r>
              <a:rPr lang="en-US" b="1">
                <a:latin typeface="Calibri"/>
                <a:ea typeface="Calibri"/>
                <a:cs typeface="Calibri"/>
                <a:sym typeface="Calibri"/>
              </a:rPr>
              <a:t> To know/To say: </a:t>
            </a:r>
            <a:r>
              <a:rPr lang="en-US">
                <a:latin typeface="Calibri"/>
                <a:ea typeface="Calibri"/>
                <a:cs typeface="Calibri"/>
                <a:sym typeface="Calibri"/>
              </a:rPr>
              <a:t>A classroom matrix describes the expectations for successful learning in all classroom activities.  The rules describe how to demonstrate successful learning behavior.   </a:t>
            </a:r>
            <a:r>
              <a:rPr lang="en-US" b="1">
                <a:solidFill>
                  <a:srgbClr val="222222"/>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This sample matrix describes the expectations and rules in a middle school classroom. </a:t>
            </a:r>
            <a:r>
              <a:rPr lang="en-US" b="1">
                <a:solidFill>
                  <a:srgbClr val="FF0000"/>
                </a:solidFill>
                <a:latin typeface="Calibri"/>
                <a:ea typeface="Calibri"/>
                <a:cs typeface="Calibri"/>
                <a:sym typeface="Calibri"/>
              </a:rPr>
              <a:t>image adapted from Simonsen &amp; Myers 2015 </a:t>
            </a:r>
            <a:endParaRPr>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This lesson will walk you through the process of drafting classroom rules aligned to schoolwide expectations, developing a classroom matrix, creating a plan to teach and reinforce your classroom rules, and finally self-assess your implementation of classroom expectations and rules. </a:t>
            </a:r>
            <a:endParaRPr b="1"/>
          </a:p>
        </p:txBody>
      </p:sp>
      <p:sp>
        <p:nvSpPr>
          <p:cNvPr id="182" name="Google Shape;182;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457200" lvl="0" indent="-22860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You will need to know what the schoolwide </a:t>
            </a:r>
            <a:r>
              <a:rPr lang="en-US" b="1" i="1" u="none" strike="noStrike">
                <a:solidFill>
                  <a:srgbClr val="000000"/>
                </a:solidFill>
                <a:latin typeface="Calibri"/>
                <a:ea typeface="Calibri"/>
                <a:cs typeface="Calibri"/>
                <a:sym typeface="Calibri"/>
              </a:rPr>
              <a:t>Expectations</a:t>
            </a:r>
            <a:r>
              <a:rPr lang="en-US" b="0" i="1" u="none" strike="noStrike">
                <a:solidFill>
                  <a:srgbClr val="000000"/>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 are and which if any </a:t>
            </a:r>
            <a:r>
              <a:rPr lang="en-US" b="1" i="1" u="none" strike="noStrike">
                <a:solidFill>
                  <a:srgbClr val="000000"/>
                </a:solidFill>
                <a:latin typeface="Calibri"/>
                <a:ea typeface="Calibri"/>
                <a:cs typeface="Calibri"/>
                <a:sym typeface="Calibri"/>
              </a:rPr>
              <a:t>Rules</a:t>
            </a:r>
            <a:r>
              <a:rPr lang="en-US" b="0" i="0" u="none" strike="noStrike">
                <a:solidFill>
                  <a:srgbClr val="000000"/>
                </a:solidFill>
                <a:latin typeface="Calibri"/>
                <a:ea typeface="Calibri"/>
                <a:cs typeface="Calibri"/>
                <a:sym typeface="Calibri"/>
              </a:rPr>
              <a:t> have been established by the leadership team for ALL classroom settings. In the example schoolwide matrix the building leadership team opted to create certain rules that apply in all classrooms. </a:t>
            </a:r>
            <a:endParaRPr b="0"/>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189" name="Google Shape;189;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en-US" b="1" dirty="0"/>
              <a:t>Trainer Notes</a:t>
            </a:r>
            <a:endParaRPr dirty="0"/>
          </a:p>
          <a:p>
            <a:pPr marL="457200" lvl="0" indent="-228600" algn="l" rtl="0">
              <a:lnSpc>
                <a:spcPct val="100000"/>
              </a:lnSpc>
              <a:spcBef>
                <a:spcPts val="0"/>
              </a:spcBef>
              <a:spcAft>
                <a:spcPts val="0"/>
              </a:spcAft>
              <a:buSzPts val="1400"/>
              <a:buNone/>
            </a:pPr>
            <a:r>
              <a:rPr lang="en-US" b="1" dirty="0"/>
              <a:t>To know/To say</a:t>
            </a:r>
            <a:r>
              <a:rPr lang="en-US" dirty="0"/>
              <a:t>: </a:t>
            </a:r>
            <a:r>
              <a:rPr lang="en-US" sz="1100" dirty="0"/>
              <a:t>This slide is just here as a reference to remind you to pull out the handout!</a:t>
            </a:r>
            <a:endParaRPr sz="1100" dirty="0"/>
          </a:p>
          <a:p>
            <a:pPr marL="457200" lvl="0" indent="-228600" algn="l" rtl="0">
              <a:lnSpc>
                <a:spcPct val="100000"/>
              </a:lnSpc>
              <a:spcBef>
                <a:spcPts val="0"/>
              </a:spcBef>
              <a:spcAft>
                <a:spcPts val="0"/>
              </a:spcAft>
              <a:buSzPts val="1400"/>
              <a:buNone/>
            </a:pPr>
            <a:r>
              <a:rPr lang="en-US" sz="1100" b="0" i="0" u="none" strike="noStrike" dirty="0">
                <a:solidFill>
                  <a:srgbClr val="000000"/>
                </a:solidFill>
                <a:latin typeface="Calibri"/>
                <a:ea typeface="Calibri"/>
                <a:cs typeface="Calibri"/>
                <a:sym typeface="Calibri"/>
              </a:rPr>
              <a:t>The </a:t>
            </a:r>
            <a:r>
              <a:rPr lang="en-US" sz="1100" b="1" i="0" u="none" strike="noStrike" dirty="0">
                <a:solidFill>
                  <a:srgbClr val="000000"/>
                </a:solidFill>
                <a:latin typeface="Calibri"/>
                <a:ea typeface="Calibri"/>
                <a:cs typeface="Calibri"/>
                <a:sym typeface="Calibri"/>
              </a:rPr>
              <a:t>MO SW-PBS Classroom Expectations and Rules  Teacher Tool </a:t>
            </a:r>
            <a:r>
              <a:rPr lang="en-US" sz="1100" b="0" i="0" u="none" strike="noStrike" dirty="0">
                <a:solidFill>
                  <a:srgbClr val="000000"/>
                </a:solidFill>
                <a:latin typeface="Calibri"/>
                <a:ea typeface="Calibri"/>
                <a:cs typeface="Calibri"/>
                <a:sym typeface="Calibri"/>
              </a:rPr>
              <a:t>provides you with several resources to understand the importance of, provide tips for drafting and metrics to progress monitor your development and use of classroom procedures and routines. </a:t>
            </a:r>
            <a:endParaRPr sz="1100" b="0" dirty="0"/>
          </a:p>
          <a:p>
            <a:pPr marL="457200" lvl="0" indent="-228600" algn="l" rtl="0">
              <a:lnSpc>
                <a:spcPct val="100000"/>
              </a:lnSpc>
              <a:spcBef>
                <a:spcPts val="0"/>
              </a:spcBef>
              <a:spcAft>
                <a:spcPts val="0"/>
              </a:spcAft>
              <a:buSzPts val="1400"/>
              <a:buNone/>
            </a:pPr>
            <a:r>
              <a:rPr lang="en-US" sz="1100" b="0" i="0" u="none" strike="noStrike" dirty="0">
                <a:solidFill>
                  <a:srgbClr val="000000"/>
                </a:solidFill>
                <a:latin typeface="Calibri"/>
                <a:ea typeface="Calibri"/>
                <a:cs typeface="Calibri"/>
                <a:sym typeface="Calibri"/>
              </a:rPr>
              <a:t>1. The first 2 pages of each Teacher Tool defines the practice, </a:t>
            </a:r>
            <a:endParaRPr sz="1100" b="0" dirty="0"/>
          </a:p>
          <a:p>
            <a:pPr marL="457200" lvl="0" indent="-228600" algn="l" rtl="0">
              <a:lnSpc>
                <a:spcPct val="100000"/>
              </a:lnSpc>
              <a:spcBef>
                <a:spcPts val="0"/>
              </a:spcBef>
              <a:spcAft>
                <a:spcPts val="0"/>
              </a:spcAft>
              <a:buSzPts val="1400"/>
              <a:buNone/>
            </a:pPr>
            <a:endParaRPr sz="800" b="0" dirty="0"/>
          </a:p>
          <a:p>
            <a:pPr marL="457200" lvl="0" indent="-228600" algn="l" rtl="0">
              <a:lnSpc>
                <a:spcPct val="100000"/>
              </a:lnSpc>
              <a:spcBef>
                <a:spcPts val="0"/>
              </a:spcBef>
              <a:spcAft>
                <a:spcPts val="0"/>
              </a:spcAft>
              <a:buSzPts val="1400"/>
              <a:buNone/>
            </a:pPr>
            <a:r>
              <a:rPr lang="en-US" sz="1100" b="0" i="0" u="none" strike="noStrike" dirty="0">
                <a:solidFill>
                  <a:srgbClr val="000000"/>
                </a:solidFill>
                <a:latin typeface="Calibri"/>
                <a:ea typeface="Calibri"/>
                <a:cs typeface="Calibri"/>
                <a:sym typeface="Calibri"/>
              </a:rPr>
              <a:t>2. shares research regarding the practice, </a:t>
            </a:r>
            <a:endParaRPr sz="1100" dirty="0"/>
          </a:p>
          <a:p>
            <a:pPr marL="457200" lvl="0" indent="-228600" algn="l" rtl="0">
              <a:lnSpc>
                <a:spcPct val="100000"/>
              </a:lnSpc>
              <a:spcBef>
                <a:spcPts val="0"/>
              </a:spcBef>
              <a:spcAft>
                <a:spcPts val="0"/>
              </a:spcAft>
              <a:buSzPts val="1400"/>
              <a:buNone/>
            </a:pPr>
            <a:endParaRPr sz="800" b="0" dirty="0"/>
          </a:p>
          <a:p>
            <a:pPr marL="457200" lvl="0" indent="-228600" algn="l" rtl="0">
              <a:lnSpc>
                <a:spcPct val="100000"/>
              </a:lnSpc>
              <a:spcBef>
                <a:spcPts val="0"/>
              </a:spcBef>
              <a:spcAft>
                <a:spcPts val="0"/>
              </a:spcAft>
              <a:buSzPts val="1400"/>
              <a:buNone/>
            </a:pPr>
            <a:r>
              <a:rPr lang="en-US" b="0" dirty="0"/>
              <a:t>3. </a:t>
            </a:r>
            <a:r>
              <a:rPr lang="en-US" sz="1200" b="0" i="0" u="none" strike="noStrike" dirty="0">
                <a:solidFill>
                  <a:srgbClr val="000000"/>
                </a:solidFill>
                <a:latin typeface="Calibri"/>
                <a:ea typeface="Calibri"/>
                <a:cs typeface="Calibri"/>
                <a:sym typeface="Calibri"/>
              </a:rPr>
              <a:t>indicates how the practice aligns to Missouri Teacher Standards, </a:t>
            </a:r>
            <a:endParaRPr b="0" dirty="0"/>
          </a:p>
          <a:p>
            <a:pPr marL="457200" lvl="0" indent="-228600" algn="l" rtl="0">
              <a:lnSpc>
                <a:spcPct val="100000"/>
              </a:lnSpc>
              <a:spcBef>
                <a:spcPts val="0"/>
              </a:spcBef>
              <a:spcAft>
                <a:spcPts val="0"/>
              </a:spcAft>
              <a:buSzPts val="1400"/>
              <a:buNone/>
            </a:pPr>
            <a:endParaRPr sz="800" b="0" dirty="0"/>
          </a:p>
          <a:p>
            <a:pPr marL="4572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4. describes an example of the practice, </a:t>
            </a:r>
            <a:endParaRPr b="0" dirty="0"/>
          </a:p>
          <a:p>
            <a:pPr marL="457200" lvl="0" indent="-228600" algn="l" rtl="0">
              <a:lnSpc>
                <a:spcPct val="100000"/>
              </a:lnSpc>
              <a:spcBef>
                <a:spcPts val="0"/>
              </a:spcBef>
              <a:spcAft>
                <a:spcPts val="0"/>
              </a:spcAft>
              <a:buSzPts val="1400"/>
              <a:buNone/>
            </a:pPr>
            <a:endParaRPr sz="800" b="0" dirty="0"/>
          </a:p>
          <a:p>
            <a:pPr marL="4572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5. provides steps and examples of how to  implement the practice, </a:t>
            </a:r>
            <a:endParaRPr b="0" dirty="0"/>
          </a:p>
          <a:p>
            <a:pPr marL="457200" lvl="0" indent="-228600" algn="l" rtl="0">
              <a:lnSpc>
                <a:spcPct val="100000"/>
              </a:lnSpc>
              <a:spcBef>
                <a:spcPts val="0"/>
              </a:spcBef>
              <a:spcAft>
                <a:spcPts val="0"/>
              </a:spcAft>
              <a:buSzPts val="1400"/>
              <a:buNone/>
            </a:pPr>
            <a:endParaRPr sz="800" b="0" dirty="0"/>
          </a:p>
          <a:p>
            <a:pPr marL="4572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6. and lists research references for further study. </a:t>
            </a:r>
            <a:endParaRPr b="0" dirty="0"/>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dirty="0">
                <a:solidFill>
                  <a:srgbClr val="000000"/>
                </a:solidFill>
                <a:latin typeface="Calibri"/>
                <a:ea typeface="Calibri"/>
                <a:cs typeface="Calibri"/>
                <a:sym typeface="Calibri"/>
              </a:rPr>
              <a:t>You will learn more about page 3 </a:t>
            </a:r>
            <a:r>
              <a:rPr lang="en-US" sz="1200" b="1" i="1" u="none" strike="noStrike" dirty="0">
                <a:solidFill>
                  <a:srgbClr val="000000"/>
                </a:solidFill>
                <a:latin typeface="Calibri"/>
                <a:ea typeface="Calibri"/>
                <a:cs typeface="Calibri"/>
                <a:sym typeface="Calibri"/>
              </a:rPr>
              <a:t>Self-Assessment </a:t>
            </a:r>
            <a:r>
              <a:rPr lang="en-US" sz="1200" b="0" i="0" u="none" strike="noStrike" dirty="0">
                <a:solidFill>
                  <a:srgbClr val="000000"/>
                </a:solidFill>
                <a:latin typeface="Calibri"/>
                <a:ea typeface="Calibri"/>
                <a:cs typeface="Calibri"/>
                <a:sym typeface="Calibri"/>
              </a:rPr>
              <a:t>and page 4 </a:t>
            </a:r>
            <a:r>
              <a:rPr lang="en-US" sz="1200" b="1" i="1" u="none" strike="noStrike" dirty="0">
                <a:solidFill>
                  <a:srgbClr val="000000"/>
                </a:solidFill>
                <a:latin typeface="Calibri"/>
                <a:ea typeface="Calibri"/>
                <a:cs typeface="Calibri"/>
                <a:sym typeface="Calibri"/>
              </a:rPr>
              <a:t>Practice Profile</a:t>
            </a:r>
            <a:r>
              <a:rPr lang="en-US" sz="1200" b="0" i="0" u="none" strike="noStrike" dirty="0">
                <a:solidFill>
                  <a:srgbClr val="000000"/>
                </a:solidFill>
                <a:latin typeface="Calibri"/>
                <a:ea typeface="Calibri"/>
                <a:cs typeface="Calibri"/>
                <a:sym typeface="Calibri"/>
              </a:rPr>
              <a:t> later in this course.  Make sure to have a copy of the </a:t>
            </a:r>
            <a:r>
              <a:rPr lang="en-US" sz="1200" b="1" i="1" u="none" strike="noStrike" dirty="0">
                <a:solidFill>
                  <a:srgbClr val="000000"/>
                </a:solidFill>
                <a:latin typeface="Calibri"/>
                <a:ea typeface="Calibri"/>
                <a:cs typeface="Calibri"/>
                <a:sym typeface="Calibri"/>
              </a:rPr>
              <a:t>Classroom Expectations &amp; Rules Teacher Too</a:t>
            </a:r>
            <a:r>
              <a:rPr lang="en-US" sz="1200" b="0" i="0" u="none" strike="noStrike" dirty="0">
                <a:solidFill>
                  <a:srgbClr val="000000"/>
                </a:solidFill>
                <a:latin typeface="Calibri"/>
                <a:ea typeface="Calibri"/>
                <a:cs typeface="Calibri"/>
                <a:sym typeface="Calibri"/>
              </a:rPr>
              <a:t>l handy during this</a:t>
            </a:r>
            <a:endParaRPr dirty="0"/>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dirty="0">
                <a:solidFill>
                  <a:srgbClr val="000000"/>
                </a:solidFill>
                <a:latin typeface="Calibri"/>
                <a:ea typeface="Calibri"/>
                <a:cs typeface="Calibri"/>
                <a:sym typeface="Calibri"/>
              </a:rPr>
              <a:t>lesson.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96" name="Google Shape;19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15000"/>
              </a:lnSpc>
              <a:spcBef>
                <a:spcPts val="0"/>
              </a:spcBef>
              <a:spcAft>
                <a:spcPts val="0"/>
              </a:spcAft>
              <a:buSzPts val="1400"/>
              <a:buNone/>
            </a:pPr>
            <a:r>
              <a:rPr lang="en-US" b="1"/>
              <a:t>To Know/To Say: </a:t>
            </a:r>
            <a:r>
              <a:rPr lang="en-US" b="1">
                <a:latin typeface="Calibri"/>
                <a:ea typeface="Calibri"/>
                <a:cs typeface="Calibri"/>
                <a:sym typeface="Calibri"/>
              </a:rPr>
              <a:t>Drafting Classroom Rules that are OMPUA</a:t>
            </a:r>
            <a:endParaRPr>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a:latin typeface="Calibri"/>
                <a:ea typeface="Calibri"/>
                <a:cs typeface="Calibri"/>
                <a:sym typeface="Calibri"/>
              </a:rPr>
              <a:t>No matter which option your LEADERSHIP TEAM chooses, it is important that all YOUR classroom rules that are selected to define the expectations follow the same OMPUA Guidelines used for development of the rules that define the expectations at the building level in schoolwide settings (think hallway, cafeteria, commons or on the playground). </a:t>
            </a:r>
            <a:endParaRPr/>
          </a:p>
          <a:p>
            <a:pPr marL="0" marR="0" lvl="0" indent="0" algn="l" rtl="0">
              <a:lnSpc>
                <a:spcPct val="115000"/>
              </a:lnSpc>
              <a:spcBef>
                <a:spcPts val="0"/>
              </a:spcBef>
              <a:spcAft>
                <a:spcPts val="0"/>
              </a:spcAft>
              <a:buSzPts val="1400"/>
              <a:buNone/>
            </a:pPr>
            <a:r>
              <a:rPr lang="en-US">
                <a:latin typeface="Calibri"/>
                <a:ea typeface="Calibri"/>
                <a:cs typeface="Calibri"/>
                <a:sym typeface="Calibri"/>
              </a:rPr>
              <a:t>Specifically Identified behaviors should be:</a:t>
            </a:r>
            <a:endParaRPr/>
          </a:p>
          <a:p>
            <a:pPr marL="400050" marR="0" lvl="0" indent="-228600" algn="l" rtl="0">
              <a:lnSpc>
                <a:spcPct val="115000"/>
              </a:lnSpc>
              <a:spcBef>
                <a:spcPts val="0"/>
              </a:spcBef>
              <a:spcAft>
                <a:spcPts val="0"/>
              </a:spcAft>
              <a:buSzPts val="1400"/>
              <a:buNone/>
            </a:pPr>
            <a:r>
              <a:rPr lang="en-US">
                <a:latin typeface="Calibri"/>
                <a:ea typeface="Calibri"/>
                <a:cs typeface="Calibri"/>
                <a:sym typeface="Calibri"/>
              </a:rPr>
              <a:t>•       </a:t>
            </a:r>
            <a:r>
              <a:rPr lang="en-US" b="1">
                <a:latin typeface="Calibri"/>
                <a:ea typeface="Calibri"/>
                <a:cs typeface="Calibri"/>
                <a:sym typeface="Calibri"/>
              </a:rPr>
              <a:t>O</a:t>
            </a:r>
            <a:r>
              <a:rPr lang="en-US">
                <a:latin typeface="Calibri"/>
                <a:ea typeface="Calibri"/>
                <a:cs typeface="Calibri"/>
                <a:sym typeface="Calibri"/>
              </a:rPr>
              <a:t>bservable – Behaviors we can see</a:t>
            </a:r>
            <a:endParaRPr/>
          </a:p>
          <a:p>
            <a:pPr marL="400050" marR="0" lvl="0" indent="-228600" algn="l" rtl="0">
              <a:lnSpc>
                <a:spcPct val="115000"/>
              </a:lnSpc>
              <a:spcBef>
                <a:spcPts val="0"/>
              </a:spcBef>
              <a:spcAft>
                <a:spcPts val="0"/>
              </a:spcAft>
              <a:buSzPts val="1400"/>
              <a:buNone/>
            </a:pPr>
            <a:r>
              <a:rPr lang="en-US">
                <a:latin typeface="Calibri"/>
                <a:ea typeface="Calibri"/>
                <a:cs typeface="Calibri"/>
                <a:sym typeface="Calibri"/>
              </a:rPr>
              <a:t>•       </a:t>
            </a:r>
            <a:r>
              <a:rPr lang="en-US" b="1">
                <a:latin typeface="Calibri"/>
                <a:ea typeface="Calibri"/>
                <a:cs typeface="Calibri"/>
                <a:sym typeface="Calibri"/>
              </a:rPr>
              <a:t>M</a:t>
            </a:r>
            <a:r>
              <a:rPr lang="en-US">
                <a:latin typeface="Calibri"/>
                <a:ea typeface="Calibri"/>
                <a:cs typeface="Calibri"/>
                <a:sym typeface="Calibri"/>
              </a:rPr>
              <a:t>easurable – We can count occurrences</a:t>
            </a:r>
            <a:endParaRPr/>
          </a:p>
          <a:p>
            <a:pPr marL="400050" marR="0" lvl="0" indent="-228600" algn="l" rtl="0">
              <a:lnSpc>
                <a:spcPct val="115000"/>
              </a:lnSpc>
              <a:spcBef>
                <a:spcPts val="0"/>
              </a:spcBef>
              <a:spcAft>
                <a:spcPts val="0"/>
              </a:spcAft>
              <a:buSzPts val="1400"/>
              <a:buNone/>
            </a:pPr>
            <a:r>
              <a:rPr lang="en-US">
                <a:latin typeface="Calibri"/>
                <a:ea typeface="Calibri"/>
                <a:cs typeface="Calibri"/>
                <a:sym typeface="Calibri"/>
              </a:rPr>
              <a:t>•       </a:t>
            </a:r>
            <a:r>
              <a:rPr lang="en-US" b="1">
                <a:latin typeface="Calibri"/>
                <a:ea typeface="Calibri"/>
                <a:cs typeface="Calibri"/>
                <a:sym typeface="Calibri"/>
              </a:rPr>
              <a:t>P</a:t>
            </a:r>
            <a:r>
              <a:rPr lang="en-US">
                <a:latin typeface="Calibri"/>
                <a:ea typeface="Calibri"/>
                <a:cs typeface="Calibri"/>
                <a:sym typeface="Calibri"/>
              </a:rPr>
              <a:t>ositively Stated – What we do to be successful</a:t>
            </a:r>
            <a:endParaRPr/>
          </a:p>
          <a:p>
            <a:pPr marL="400050" marR="0" lvl="0" indent="-228600" algn="l" rtl="0">
              <a:lnSpc>
                <a:spcPct val="115000"/>
              </a:lnSpc>
              <a:spcBef>
                <a:spcPts val="0"/>
              </a:spcBef>
              <a:spcAft>
                <a:spcPts val="0"/>
              </a:spcAft>
              <a:buSzPts val="1400"/>
              <a:buNone/>
            </a:pPr>
            <a:r>
              <a:rPr lang="en-US">
                <a:latin typeface="Calibri"/>
                <a:ea typeface="Calibri"/>
                <a:cs typeface="Calibri"/>
                <a:sym typeface="Calibri"/>
              </a:rPr>
              <a:t>•       </a:t>
            </a:r>
            <a:r>
              <a:rPr lang="en-US" b="1">
                <a:latin typeface="Calibri"/>
                <a:ea typeface="Calibri"/>
                <a:cs typeface="Calibri"/>
                <a:sym typeface="Calibri"/>
              </a:rPr>
              <a:t>U</a:t>
            </a:r>
            <a:r>
              <a:rPr lang="en-US">
                <a:latin typeface="Calibri"/>
                <a:ea typeface="Calibri"/>
                <a:cs typeface="Calibri"/>
                <a:sym typeface="Calibri"/>
              </a:rPr>
              <a:t>nderstandable – Student-friendly language</a:t>
            </a:r>
            <a:endParaRPr/>
          </a:p>
          <a:p>
            <a:pPr marL="400050" marR="0" lvl="0" indent="-228600" algn="l" rtl="0">
              <a:lnSpc>
                <a:spcPct val="115000"/>
              </a:lnSpc>
              <a:spcBef>
                <a:spcPts val="0"/>
              </a:spcBef>
              <a:spcAft>
                <a:spcPts val="0"/>
              </a:spcAft>
              <a:buSzPts val="1400"/>
              <a:buNone/>
            </a:pPr>
            <a:r>
              <a:rPr lang="en-US">
                <a:latin typeface="Calibri"/>
                <a:ea typeface="Calibri"/>
                <a:cs typeface="Calibri"/>
                <a:sym typeface="Calibri"/>
              </a:rPr>
              <a:t>•       </a:t>
            </a:r>
            <a:r>
              <a:rPr lang="en-US" b="1">
                <a:latin typeface="Calibri"/>
                <a:ea typeface="Calibri"/>
                <a:cs typeface="Calibri"/>
                <a:sym typeface="Calibri"/>
              </a:rPr>
              <a:t>A</a:t>
            </a:r>
            <a:r>
              <a:rPr lang="en-US">
                <a:latin typeface="Calibri"/>
                <a:ea typeface="Calibri"/>
                <a:cs typeface="Calibri"/>
                <a:sym typeface="Calibri"/>
              </a:rPr>
              <a:t>lways Applicable – The same everyday </a:t>
            </a:r>
            <a:endParaRPr/>
          </a:p>
          <a:p>
            <a:pPr marL="0" marR="0" lvl="0" indent="0" algn="l" rtl="0">
              <a:lnSpc>
                <a:spcPct val="115000"/>
              </a:lnSpc>
              <a:spcBef>
                <a:spcPts val="0"/>
              </a:spcBef>
              <a:spcAft>
                <a:spcPts val="0"/>
              </a:spcAft>
              <a:buSzPts val="1400"/>
              <a:buNone/>
            </a:pPr>
            <a:r>
              <a:rPr lang="en-US">
                <a:latin typeface="Calibri"/>
                <a:ea typeface="Calibri"/>
                <a:cs typeface="Calibri"/>
                <a:sym typeface="Calibri"/>
              </a:rPr>
              <a:t>For instance, being respectful means different things to different people. We have to define what respect looks like for our students at our school and in our classrooms. It may mean ‘Eyes on the speaker,’ ‘Sitting quietly with hands to self,’ or ‘Asking for your partner’s opinion,’ depending on the context or </a:t>
            </a:r>
            <a:r>
              <a:rPr lang="en-US" b="1">
                <a:latin typeface="Calibri"/>
                <a:ea typeface="Calibri"/>
                <a:cs typeface="Calibri"/>
                <a:sym typeface="Calibri"/>
              </a:rPr>
              <a:t>routine</a:t>
            </a:r>
            <a:r>
              <a:rPr lang="en-US">
                <a:latin typeface="Calibri"/>
                <a:ea typeface="Calibri"/>
                <a:cs typeface="Calibri"/>
                <a:sym typeface="Calibri"/>
              </a:rPr>
              <a:t>. </a:t>
            </a:r>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p>
          <a:p>
            <a:pPr marL="0" marR="0" lvl="0" indent="0" algn="l" rtl="0">
              <a:lnSpc>
                <a:spcPct val="100000"/>
              </a:lnSpc>
              <a:spcBef>
                <a:spcPts val="0"/>
              </a:spcBef>
              <a:spcAft>
                <a:spcPts val="0"/>
              </a:spcAft>
              <a:buSzPts val="1400"/>
              <a:buNone/>
            </a:pPr>
            <a:endParaRPr/>
          </a:p>
        </p:txBody>
      </p:sp>
      <p:sp>
        <p:nvSpPr>
          <p:cNvPr id="210" name="Google Shape;210;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r>
              <a:rPr lang="en-US" sz="1100"/>
              <a:t>Recall the video shared earlier &lt; </a:t>
            </a:r>
            <a:r>
              <a:rPr lang="en-US" sz="1100" u="sng">
                <a:solidFill>
                  <a:srgbClr val="980000"/>
                </a:solidFill>
                <a:hlinkClick r:id="rId3">
                  <a:extLst>
                    <a:ext uri="{A12FA001-AC4F-418D-AE19-62706E023703}">
                      <ahyp:hlinkClr xmlns:ahyp="http://schemas.microsoft.com/office/drawing/2018/hyperlinkcolor" val="tx"/>
                    </a:ext>
                  </a:extLst>
                </a:hlinkClick>
              </a:rPr>
              <a:t>https://vimeo.com/174282584</a:t>
            </a:r>
            <a:r>
              <a:rPr lang="en-US" sz="1100"/>
              <a:t>&gt;. </a:t>
            </a:r>
            <a:endParaRPr sz="1000"/>
          </a:p>
          <a:p>
            <a:pPr marL="0" lvl="0" indent="0" algn="l" rtl="0">
              <a:lnSpc>
                <a:spcPct val="100000"/>
              </a:lnSpc>
              <a:spcBef>
                <a:spcPts val="0"/>
              </a:spcBef>
              <a:spcAft>
                <a:spcPts val="0"/>
              </a:spcAft>
              <a:buSzPts val="1400"/>
              <a:buNone/>
            </a:pPr>
            <a:r>
              <a:rPr lang="en-US" b="0"/>
              <a:t> </a:t>
            </a:r>
            <a:endParaRPr/>
          </a:p>
          <a:p>
            <a:pPr marL="0" marR="0" lvl="0" indent="0" algn="l" rtl="0">
              <a:lnSpc>
                <a:spcPct val="115000"/>
              </a:lnSpc>
              <a:spcBef>
                <a:spcPts val="0"/>
              </a:spcBef>
              <a:spcAft>
                <a:spcPts val="0"/>
              </a:spcAft>
              <a:buClr>
                <a:srgbClr val="000000"/>
              </a:buClr>
              <a:buSzPts val="1400"/>
              <a:buFont typeface="Arial"/>
              <a:buNone/>
            </a:pPr>
            <a:r>
              <a:rPr lang="en-US" b="1"/>
              <a:t>To Know/To Say: </a:t>
            </a:r>
            <a:r>
              <a:rPr lang="en-US">
                <a:latin typeface="Calibri"/>
                <a:ea typeface="Calibri"/>
                <a:cs typeface="Calibri"/>
                <a:sym typeface="Calibri"/>
              </a:rPr>
              <a:t>Take a moment to review the examples and non-examples of rules and the ratings each has been given in regard to a specific OMPUA guideline. </a:t>
            </a:r>
            <a:endParaRPr/>
          </a:p>
          <a:p>
            <a:pPr marL="0" marR="0" lvl="0" indent="0" algn="l" rtl="0">
              <a:lnSpc>
                <a:spcPct val="115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t>This OMPUA checklist is part of the Teacher Tool collection, see </a:t>
            </a:r>
            <a:r>
              <a:rPr lang="en-US" b="1" i="1"/>
              <a:t>MO SW-PBS  Classroom Expectations &amp; Rules</a:t>
            </a:r>
            <a:r>
              <a:rPr lang="en-US"/>
              <a:t> handout. </a:t>
            </a:r>
            <a:endParaRPr/>
          </a:p>
          <a:p>
            <a:pPr marL="0" marR="0" lvl="0" indent="0" algn="l" rtl="0">
              <a:lnSpc>
                <a:spcPct val="100000"/>
              </a:lnSpc>
              <a:spcBef>
                <a:spcPts val="1200"/>
              </a:spcBef>
              <a:spcAft>
                <a:spcPts val="1200"/>
              </a:spcAft>
              <a:buSzPts val="1400"/>
              <a:buNone/>
            </a:pPr>
            <a:endParaRPr/>
          </a:p>
        </p:txBody>
      </p:sp>
      <p:sp>
        <p:nvSpPr>
          <p:cNvPr id="217" name="Google Shape;217;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lvl="0" indent="0" algn="l" rtl="0">
              <a:lnSpc>
                <a:spcPct val="100000"/>
              </a:lnSpc>
              <a:spcBef>
                <a:spcPts val="0"/>
              </a:spcBef>
              <a:spcAft>
                <a:spcPts val="0"/>
              </a:spcAft>
              <a:buSzPts val="1400"/>
              <a:buNone/>
            </a:pPr>
            <a:r>
              <a:rPr lang="en-US" b="1"/>
              <a:t>To Know/To Say:</a:t>
            </a:r>
            <a:r>
              <a:rPr lang="en-US" b="0"/>
              <a:t>  </a:t>
            </a:r>
            <a:endParaRPr b="1"/>
          </a:p>
        </p:txBody>
      </p:sp>
      <p:sp>
        <p:nvSpPr>
          <p:cNvPr id="88" name="Google Shape;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b="1">
                <a:latin typeface="Calibri"/>
                <a:ea typeface="Calibri"/>
                <a:cs typeface="Calibri"/>
                <a:sym typeface="Calibri"/>
              </a:rPr>
              <a:t>To Know/To Say: </a:t>
            </a:r>
            <a:r>
              <a:rPr lang="en-US">
                <a:latin typeface="Calibri"/>
                <a:ea typeface="Calibri"/>
                <a:cs typeface="Calibri"/>
                <a:sym typeface="Calibri"/>
              </a:rPr>
              <a:t>Now it is time to practice writing classroom rules that are aligned with your schoolwide expectations, your instructional contexts and follow the OMPUA Guidelines. </a:t>
            </a:r>
            <a:r>
              <a:rPr lang="en-US" b="0" i="0" u="none" strike="noStrike">
                <a:solidFill>
                  <a:srgbClr val="000000"/>
                </a:solidFill>
                <a:latin typeface="Calibri"/>
                <a:ea typeface="Calibri"/>
                <a:cs typeface="Calibri"/>
                <a:sym typeface="Calibri"/>
              </a:rPr>
              <a:t>First, review the </a:t>
            </a:r>
            <a:r>
              <a:rPr lang="en-US" b="1" i="1" u="none" strike="noStrike">
                <a:solidFill>
                  <a:srgbClr val="000000"/>
                </a:solidFill>
                <a:latin typeface="Calibri"/>
                <a:ea typeface="Calibri"/>
                <a:cs typeface="Calibri"/>
                <a:sym typeface="Calibri"/>
              </a:rPr>
              <a:t>Classroom Expectations &amp; Rules Planning &amp; Implementation Guide </a:t>
            </a:r>
            <a:r>
              <a:rPr lang="en-US" b="0" i="0" u="none" strike="noStrike">
                <a:solidFill>
                  <a:srgbClr val="000000"/>
                </a:solidFill>
                <a:latin typeface="Calibri"/>
                <a:ea typeface="Calibri"/>
                <a:cs typeface="Calibri"/>
                <a:sym typeface="Calibri"/>
              </a:rPr>
              <a:t>handout</a:t>
            </a:r>
            <a:r>
              <a:rPr lang="en-US" b="1" i="1" u="none" strike="noStrike">
                <a:solidFill>
                  <a:srgbClr val="000000"/>
                </a:solidFill>
                <a:latin typeface="Calibri"/>
                <a:ea typeface="Calibri"/>
                <a:cs typeface="Calibri"/>
                <a:sym typeface="Calibri"/>
              </a:rPr>
              <a:t>.</a:t>
            </a:r>
            <a:r>
              <a:rPr lang="en-US" b="0" i="0" u="none" strike="noStrike">
                <a:solidFill>
                  <a:srgbClr val="000000"/>
                </a:solidFill>
                <a:latin typeface="Calibri"/>
                <a:ea typeface="Calibri"/>
                <a:cs typeface="Calibri"/>
                <a:sym typeface="Calibri"/>
              </a:rPr>
              <a:t> </a:t>
            </a:r>
            <a:r>
              <a:rPr lang="en-US">
                <a:solidFill>
                  <a:srgbClr val="000000"/>
                </a:solidFill>
              </a:rPr>
              <a:t>R</a:t>
            </a:r>
            <a:r>
              <a:rPr lang="en-US" b="0" i="0" u="none" strike="noStrike">
                <a:solidFill>
                  <a:srgbClr val="000000"/>
                </a:solidFill>
                <a:latin typeface="Calibri"/>
                <a:ea typeface="Calibri"/>
                <a:cs typeface="Calibri"/>
                <a:sym typeface="Calibri"/>
              </a:rPr>
              <a:t>eview the example and formulate your thoughts. </a:t>
            </a:r>
            <a:endParaRPr/>
          </a:p>
          <a:p>
            <a:pPr marL="342900" marR="0" lvl="0" indent="-342900" algn="l" rtl="0">
              <a:lnSpc>
                <a:spcPct val="115000"/>
              </a:lnSpc>
              <a:spcBef>
                <a:spcPts val="0"/>
              </a:spcBef>
              <a:spcAft>
                <a:spcPts val="0"/>
              </a:spcAft>
              <a:buSzPts val="1400"/>
              <a:buFont typeface="Arial"/>
              <a:buChar char="●"/>
            </a:pPr>
            <a:r>
              <a:rPr lang="en-US" u="none" strike="noStrike">
                <a:latin typeface="Calibri"/>
                <a:ea typeface="Calibri"/>
                <a:cs typeface="Calibri"/>
                <a:sym typeface="Calibri"/>
              </a:rPr>
              <a:t>What were the unexpected behaviors this teacher observed? </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What were the possible replacement behaviors this teacher listed? </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Consider if you agree that this  teacher’s brainstormed list of behaviors and rules meet the OMPU guidelines.</a:t>
            </a:r>
            <a:endParaRPr/>
          </a:p>
          <a:p>
            <a:pPr marL="0" marR="0" lvl="0" indent="0" algn="l" rtl="0">
              <a:lnSpc>
                <a:spcPct val="115000"/>
              </a:lnSpc>
              <a:spcBef>
                <a:spcPts val="0"/>
              </a:spcBef>
              <a:spcAft>
                <a:spcPts val="0"/>
              </a:spcAft>
              <a:buSzPts val="1400"/>
              <a:buNone/>
            </a:pPr>
            <a:endParaRPr/>
          </a:p>
        </p:txBody>
      </p:sp>
      <p:sp>
        <p:nvSpPr>
          <p:cNvPr id="224" name="Google Shape;224;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sz="1200">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200" b="1">
                <a:latin typeface="Calibri"/>
                <a:ea typeface="Calibri"/>
                <a:cs typeface="Calibri"/>
                <a:sym typeface="Calibri"/>
              </a:rPr>
              <a:t>To Know/To Say:</a:t>
            </a:r>
            <a:r>
              <a:rPr lang="en-US" sz="1100" b="1">
                <a:latin typeface="Calibri"/>
                <a:ea typeface="Calibri"/>
                <a:cs typeface="Calibri"/>
                <a:sym typeface="Calibri"/>
              </a:rPr>
              <a:t> </a:t>
            </a:r>
            <a:r>
              <a:rPr lang="en-US" sz="1100"/>
              <a:t>This slide is just here as a reference to remind you to pull out the handout!</a:t>
            </a:r>
            <a:endParaRPr sz="1100"/>
          </a:p>
          <a:p>
            <a:pPr marL="457200" lvl="0" indent="-228600" algn="l" rtl="0">
              <a:lnSpc>
                <a:spcPct val="100000"/>
              </a:lnSpc>
              <a:spcBef>
                <a:spcPts val="0"/>
              </a:spcBef>
              <a:spcAft>
                <a:spcPts val="0"/>
              </a:spcAft>
              <a:buSzPts val="1400"/>
              <a:buNone/>
            </a:pPr>
            <a:r>
              <a:rPr lang="en-US" sz="1100" b="0" i="0" u="none" strike="noStrike">
                <a:solidFill>
                  <a:srgbClr val="000000"/>
                </a:solidFill>
                <a:latin typeface="Calibri"/>
                <a:ea typeface="Calibri"/>
                <a:cs typeface="Calibri"/>
                <a:sym typeface="Calibri"/>
              </a:rPr>
              <a:t>Now work on drafting your classroom rules using the </a:t>
            </a:r>
            <a:r>
              <a:rPr lang="en-US" sz="1100" b="1" i="1" u="none" strike="noStrike">
                <a:solidFill>
                  <a:srgbClr val="000000"/>
                </a:solidFill>
                <a:latin typeface="Calibri"/>
                <a:ea typeface="Calibri"/>
                <a:cs typeface="Calibri"/>
                <a:sym typeface="Calibri"/>
              </a:rPr>
              <a:t>Classroom Expectations &amp; Rules Planning &amp; Implementation Guide </a:t>
            </a:r>
            <a:r>
              <a:rPr lang="en-US" sz="1100" b="0" i="0" u="none" strike="noStrike">
                <a:solidFill>
                  <a:srgbClr val="000000"/>
                </a:solidFill>
                <a:latin typeface="Calibri"/>
                <a:ea typeface="Calibri"/>
                <a:cs typeface="Calibri"/>
                <a:sym typeface="Calibri"/>
              </a:rPr>
              <a:t>handout</a:t>
            </a:r>
            <a:r>
              <a:rPr lang="en-US" sz="1100" b="1" i="1" u="none" strike="noStrike">
                <a:solidFill>
                  <a:srgbClr val="000000"/>
                </a:solidFill>
                <a:latin typeface="Calibri"/>
                <a:ea typeface="Calibri"/>
                <a:cs typeface="Calibri"/>
                <a:sym typeface="Calibri"/>
              </a:rPr>
              <a:t>.</a:t>
            </a:r>
            <a:r>
              <a:rPr lang="en-US" sz="1100" b="0" i="0" u="none" strike="noStrike">
                <a:solidFill>
                  <a:srgbClr val="000000"/>
                </a:solidFill>
                <a:latin typeface="Calibri"/>
                <a:ea typeface="Calibri"/>
                <a:cs typeface="Calibri"/>
                <a:sym typeface="Calibri"/>
              </a:rPr>
              <a:t> As you do so, consider</a:t>
            </a:r>
            <a:endParaRPr sz="1100" b="0"/>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What are the behaviors that would be unexpected in YOUR classroom setting?</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What would be possible replacement behaviors for those that are unexpected?</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Now group or categorize  your brainstormed behaviors or rules so they align to the building wide expectations AND provide expected replacement behaviors for YOUR Classroom.</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Finally, review each of your draft rules and consider if they meet the OMPUA guidelines. </a:t>
            </a:r>
            <a:endParaRPr/>
          </a:p>
          <a:p>
            <a:pPr marL="457200" marR="0" lvl="0" indent="-228600" algn="l" rtl="0">
              <a:lnSpc>
                <a:spcPct val="100000"/>
              </a:lnSpc>
              <a:spcBef>
                <a:spcPts val="0"/>
              </a:spcBef>
              <a:spcAft>
                <a:spcPts val="0"/>
              </a:spcAft>
              <a:buClr>
                <a:srgbClr val="000000"/>
              </a:buClr>
              <a:buSzPts val="1400"/>
              <a:buFont typeface="Arial"/>
              <a:buNone/>
            </a:pPr>
            <a:br>
              <a:rPr lang="en-US" b="0"/>
            </a:br>
            <a:endParaRPr/>
          </a:p>
        </p:txBody>
      </p:sp>
      <p:sp>
        <p:nvSpPr>
          <p:cNvPr id="231" name="Google Shape;231;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15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You have just spent time writing your classroom expectations and rules that are somewhat broad in scope while also being aligned to your schoolwide expectations. Now consider the configurations of learning that occur in your classroom and reflect on how you expect students to behave during those particular learning times:</a:t>
            </a:r>
            <a:endParaRPr b="1">
              <a:latin typeface="Calibri"/>
              <a:ea typeface="Calibri"/>
              <a:cs typeface="Calibri"/>
              <a:sym typeface="Calibri"/>
            </a:endParaRPr>
          </a:p>
          <a:p>
            <a:pPr marL="0" marR="0" lvl="0" indent="0" algn="l" rtl="0">
              <a:lnSpc>
                <a:spcPct val="115000"/>
              </a:lnSpc>
              <a:spcBef>
                <a:spcPts val="0"/>
              </a:spcBef>
              <a:spcAft>
                <a:spcPts val="0"/>
              </a:spcAft>
              <a:buSzPts val="1400"/>
              <a:buNone/>
            </a:pPr>
            <a:r>
              <a:rPr lang="en-US">
                <a:latin typeface="Calibri"/>
                <a:ea typeface="Calibri"/>
                <a:cs typeface="Calibri"/>
                <a:sym typeface="Calibri"/>
              </a:rPr>
              <a:t>Consider the configurations of learning that occur in your classroom and reflect on how you expect students to behave during those particular learning times:</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Entering or exiting the classroom.</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Whole group instruction.</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Small group instruction. </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Individual work time. </a:t>
            </a:r>
            <a:endParaRPr/>
          </a:p>
          <a:p>
            <a:pPr marL="342900" marR="0" lvl="0" indent="-330200" algn="l" rtl="0">
              <a:lnSpc>
                <a:spcPct val="115000"/>
              </a:lnSpc>
              <a:spcBef>
                <a:spcPts val="0"/>
              </a:spcBef>
              <a:spcAft>
                <a:spcPts val="0"/>
              </a:spcAft>
              <a:buSzPts val="1200"/>
              <a:buFont typeface="Arial"/>
              <a:buChar char="●"/>
            </a:pPr>
            <a:r>
              <a:rPr lang="en-US" u="none" strike="noStrike">
                <a:latin typeface="Calibri"/>
                <a:ea typeface="Calibri"/>
                <a:cs typeface="Calibri"/>
                <a:sym typeface="Calibri"/>
              </a:rPr>
              <a:t>Transitions between whole-group-individual learning times</a:t>
            </a:r>
            <a:endParaRPr/>
          </a:p>
          <a:p>
            <a:pPr marL="0" marR="0" lvl="0" indent="0" algn="l" rtl="0">
              <a:lnSpc>
                <a:spcPct val="107000"/>
              </a:lnSpc>
              <a:spcBef>
                <a:spcPts val="0"/>
              </a:spcBef>
              <a:spcAft>
                <a:spcPts val="0"/>
              </a:spcAft>
              <a:buSzPts val="1400"/>
              <a:buNone/>
            </a:pPr>
            <a:endParaRPr>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a:latin typeface="Calibri"/>
                <a:ea typeface="Calibri"/>
                <a:cs typeface="Calibri"/>
                <a:sym typeface="Calibri"/>
              </a:rPr>
              <a:t> </a:t>
            </a:r>
            <a:endParaRPr/>
          </a:p>
          <a:p>
            <a:pPr marL="0" marR="0" lvl="0" indent="0" algn="l" rtl="0">
              <a:lnSpc>
                <a:spcPct val="100000"/>
              </a:lnSpc>
              <a:spcBef>
                <a:spcPts val="2000"/>
              </a:spcBef>
              <a:spcAft>
                <a:spcPts val="1200"/>
              </a:spcAft>
              <a:buSzPts val="1400"/>
              <a:buNone/>
            </a:pPr>
            <a:endParaRPr/>
          </a:p>
        </p:txBody>
      </p:sp>
      <p:sp>
        <p:nvSpPr>
          <p:cNvPr id="239" name="Google Shape;2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To Know/To Say: </a:t>
            </a:r>
            <a:r>
              <a:rPr lang="en-US">
                <a:latin typeface="Calibri"/>
                <a:ea typeface="Calibri"/>
                <a:cs typeface="Calibri"/>
                <a:sym typeface="Calibri"/>
              </a:rPr>
              <a:t> Now that you have reviewed your draft rules to ensure alignment to schoolwide expectations and OMPUA guidelines, you are ready to draft a matrix that clarifies for students which rules apply during various instructional contexts including transitions, whole group, small group and individual work time as well as when students need help.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endParaRPr>
              <a:latin typeface="Cambria"/>
              <a:ea typeface="Cambria"/>
              <a:cs typeface="Cambria"/>
              <a:sym typeface="Cambria"/>
            </a:endParaRPr>
          </a:p>
          <a:p>
            <a:pPr marL="0" marR="0" lvl="0" indent="0" algn="l" rtl="0">
              <a:lnSpc>
                <a:spcPct val="100000"/>
              </a:lnSpc>
              <a:spcBef>
                <a:spcPts val="0"/>
              </a:spcBef>
              <a:spcAft>
                <a:spcPts val="0"/>
              </a:spcAft>
              <a:buSzPts val="1400"/>
              <a:buNone/>
            </a:pPr>
            <a:endParaRPr/>
          </a:p>
        </p:txBody>
      </p:sp>
      <p:sp>
        <p:nvSpPr>
          <p:cNvPr id="246" name="Google Shape;246;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457200" lvl="0" indent="-228600" algn="l" rtl="0">
              <a:lnSpc>
                <a:spcPct val="100000"/>
              </a:lnSpc>
              <a:spcBef>
                <a:spcPts val="0"/>
              </a:spcBef>
              <a:spcAft>
                <a:spcPts val="0"/>
              </a:spcAft>
              <a:buSzPts val="1400"/>
              <a:buNone/>
            </a:pPr>
            <a:r>
              <a:rPr lang="en-US" b="1"/>
              <a:t>To Know/To Say: </a:t>
            </a:r>
            <a:r>
              <a:rPr lang="en-US" b="0" i="0" u="none" strike="noStrike">
                <a:solidFill>
                  <a:srgbClr val="231F20"/>
                </a:solidFill>
                <a:latin typeface="Calibri"/>
                <a:ea typeface="Calibri"/>
                <a:cs typeface="Calibri"/>
                <a:sym typeface="Calibri"/>
              </a:rPr>
              <a:t>Students will have more ownership of classroom rules if they have given input on their development. This ownership will go a long way in fostering the students' sense of competence, relatedness and ultimately autonomy as they go about the daily workings of the classroom. </a:t>
            </a:r>
            <a:endParaRPr b="0"/>
          </a:p>
          <a:p>
            <a:pPr marL="457200" lvl="0" indent="-228600" algn="l" rtl="0">
              <a:lnSpc>
                <a:spcPct val="100000"/>
              </a:lnSpc>
              <a:spcBef>
                <a:spcPts val="0"/>
              </a:spcBef>
              <a:spcAft>
                <a:spcPts val="0"/>
              </a:spcAft>
              <a:buSzPts val="1400"/>
              <a:buNone/>
            </a:pPr>
            <a:endParaRPr b="0" i="0" u="none" strike="noStrike">
              <a:solidFill>
                <a:srgbClr val="231F2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0" u="none" strike="noStrike">
                <a:solidFill>
                  <a:srgbClr val="231F20"/>
                </a:solidFill>
                <a:latin typeface="Calibri"/>
                <a:ea typeface="Calibri"/>
                <a:cs typeface="Calibri"/>
                <a:sym typeface="Calibri"/>
              </a:rPr>
              <a:t>There are several ways to involve students including: </a:t>
            </a:r>
            <a:endParaRPr b="0"/>
          </a:p>
          <a:p>
            <a:pPr marL="457200" lvl="0" indent="-215900" algn="l" rtl="0">
              <a:lnSpc>
                <a:spcPct val="100000"/>
              </a:lnSpc>
              <a:spcBef>
                <a:spcPts val="0"/>
              </a:spcBef>
              <a:spcAft>
                <a:spcPts val="0"/>
              </a:spcAft>
              <a:buSzPts val="1200"/>
              <a:buFont typeface="Arial"/>
              <a:buChar char="•"/>
            </a:pPr>
            <a:r>
              <a:rPr lang="en-US" b="0" i="0" u="none" strike="noStrike">
                <a:solidFill>
                  <a:srgbClr val="231F20"/>
                </a:solidFill>
                <a:latin typeface="Calibri"/>
                <a:ea typeface="Calibri"/>
                <a:cs typeface="Calibri"/>
                <a:sym typeface="Calibri"/>
              </a:rPr>
              <a:t>discuss why rules are important in the classroom and community, there are numerous picture books and academic outcomes that would align with this strategy.</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231F20"/>
                </a:solidFill>
                <a:latin typeface="Calibri"/>
                <a:ea typeface="Calibri"/>
                <a:cs typeface="Calibri"/>
                <a:sym typeface="Calibri"/>
              </a:rPr>
              <a:t>have students make a list of rules aligned to schoolwide expectations that they believe would be helpful in the classroom.</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231F20"/>
                </a:solidFill>
                <a:latin typeface="Calibri"/>
                <a:ea typeface="Calibri"/>
                <a:cs typeface="Calibri"/>
                <a:sym typeface="Calibri"/>
              </a:rPr>
              <a:t>have students check all current or drafted rules for OMPUA.</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53" name="Google Shape;2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To Know and Say</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231F20"/>
                </a:solidFill>
                <a:latin typeface="Calibri"/>
                <a:ea typeface="Calibri"/>
                <a:cs typeface="Calibri"/>
                <a:sym typeface="Calibri"/>
              </a:rPr>
              <a:t>have a class discussion to clarify expectations and rules and begin having students model or practice them in the classroom.</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231F20"/>
                </a:solidFill>
                <a:latin typeface="Calibri"/>
                <a:ea typeface="Calibri"/>
                <a:cs typeface="Calibri"/>
                <a:sym typeface="Calibri"/>
              </a:rPr>
              <a:t>get student commitment and for older students consider having them sign a classroom covenant that includes the collectively developed rules.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60" name="Google Shape;2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To Know and Say</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Now that you have engaged student voice into your classroom rules, consider what strategies has your building leadership team suggested for engaging family voice? What is your plan to share your DRAFT Classroom Expectations and Rules with your families?</a:t>
            </a:r>
            <a:endParaRPr/>
          </a:p>
          <a:p>
            <a:pPr marL="457200" lvl="0" indent="-139700" algn="l" rtl="0">
              <a:lnSpc>
                <a:spcPct val="100000"/>
              </a:lnSpc>
              <a:spcBef>
                <a:spcPts val="0"/>
              </a:spcBef>
              <a:spcAft>
                <a:spcPts val="0"/>
              </a:spcAft>
              <a:buSzPts val="1200"/>
              <a:buFont typeface="Arial"/>
              <a:buNone/>
            </a:pPr>
            <a:endParaRPr b="0" i="0" u="none" strike="noStrike">
              <a:solidFill>
                <a:srgbClr val="000000"/>
              </a:solidFill>
              <a:latin typeface="Calibri"/>
              <a:ea typeface="Calibri"/>
              <a:cs typeface="Calibri"/>
              <a:sym typeface="Calibri"/>
            </a:endParaRPr>
          </a:p>
          <a:p>
            <a:pPr marL="457200" lvl="0" indent="-215900" algn="l" rtl="0">
              <a:lnSpc>
                <a:spcPct val="100000"/>
              </a:lnSpc>
              <a:spcBef>
                <a:spcPts val="0"/>
              </a:spcBef>
              <a:spcAft>
                <a:spcPts val="0"/>
              </a:spcAft>
              <a:buSzPts val="1200"/>
              <a:buFont typeface="Arial"/>
              <a:buChar char="•"/>
            </a:pP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Expectations &amp; Rules Planning &amp; Implementation Guide </a:t>
            </a:r>
            <a:r>
              <a:rPr lang="en-US" b="0" i="0" u="none" strike="noStrike">
                <a:solidFill>
                  <a:srgbClr val="000000"/>
                </a:solidFill>
                <a:latin typeface="Calibri"/>
                <a:ea typeface="Calibri"/>
                <a:cs typeface="Calibri"/>
                <a:sym typeface="Calibri"/>
              </a:rPr>
              <a:t>to take notes and jot potential future plans</a:t>
            </a:r>
            <a:endParaRPr b="0" i="0" u="none" strike="noStrike">
              <a:solidFill>
                <a:srgbClr val="000000"/>
              </a:solidFill>
              <a:latin typeface="Calibri"/>
              <a:ea typeface="Calibri"/>
              <a:cs typeface="Calibri"/>
              <a:sym typeface="Calibri"/>
            </a:endParaRPr>
          </a:p>
          <a:p>
            <a:pPr marL="457200" lvl="0" indent="-139700" algn="l" rtl="0">
              <a:lnSpc>
                <a:spcPct val="100000"/>
              </a:lnSpc>
              <a:spcBef>
                <a:spcPts val="0"/>
              </a:spcBef>
              <a:spcAft>
                <a:spcPts val="0"/>
              </a:spcAft>
              <a:buSzPts val="1200"/>
              <a:buFont typeface="Arial"/>
              <a:buNone/>
            </a:pPr>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To Know and Say</a:t>
            </a:r>
            <a:endParaRPr/>
          </a:p>
          <a:p>
            <a:pPr marL="457200" marR="0" lvl="0" indent="-228600" algn="l" rtl="0">
              <a:lnSpc>
                <a:spcPct val="100000"/>
              </a:lnSpc>
              <a:spcBef>
                <a:spcPts val="0"/>
              </a:spcBef>
              <a:spcAft>
                <a:spcPts val="0"/>
              </a:spcAft>
              <a:buClr>
                <a:srgbClr val="000000"/>
              </a:buClr>
              <a:buSzPts val="1400"/>
              <a:buFont typeface="Arial"/>
              <a:buNone/>
            </a:pPr>
            <a:r>
              <a:rPr lang="en-US" sz="1100"/>
              <a:t>This slide is just here as a reference to remind you to pull out the handout!</a:t>
            </a:r>
            <a:endParaRPr sz="1100"/>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You have spent time drafting your classroom rules and ensured they align to the schoolwide expectations, considered instructional contexts (e.g., </a:t>
            </a:r>
            <a:endParaRPr/>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entering and exiting the classroom, whole group instruction, small group instruction, transitions, etc.) ensuring your rules provide effective structure for </a:t>
            </a:r>
            <a:endParaRPr/>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each, you have engaged student and family voice in refining your rules and you organized your classroom rules into a matrix format.</a:t>
            </a:r>
            <a:endParaRPr b="0"/>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Take a moment to assess the quality of your efforts before you finalize and post or share your classroom matrix. The first 3 Essential Functions of the </a:t>
            </a:r>
            <a:endParaRPr/>
          </a:p>
          <a:p>
            <a:pPr marL="457200" marR="0" lvl="0" indent="-228600" algn="l" rtl="0">
              <a:lnSpc>
                <a:spcPct val="100000"/>
              </a:lnSpc>
              <a:spcBef>
                <a:spcPts val="0"/>
              </a:spcBef>
              <a:spcAft>
                <a:spcPts val="0"/>
              </a:spcAft>
              <a:buClr>
                <a:srgbClr val="000000"/>
              </a:buClr>
              <a:buSzPts val="1400"/>
              <a:buFont typeface="Arial"/>
              <a:buNone/>
            </a:pPr>
            <a:r>
              <a:rPr lang="en-US" b="1" i="1" u="none" strike="noStrike">
                <a:solidFill>
                  <a:srgbClr val="000000"/>
                </a:solidFill>
                <a:latin typeface="Calibri"/>
                <a:ea typeface="Calibri"/>
                <a:cs typeface="Calibri"/>
                <a:sym typeface="Calibri"/>
              </a:rPr>
              <a:t>Expectations and Rules Self-Assessment</a:t>
            </a:r>
            <a:r>
              <a:rPr lang="en-US" b="0" i="0" u="none" strike="noStrike">
                <a:solidFill>
                  <a:srgbClr val="000000"/>
                </a:solidFill>
                <a:latin typeface="Calibri"/>
                <a:ea typeface="Calibri"/>
                <a:cs typeface="Calibri"/>
                <a:sym typeface="Calibri"/>
              </a:rPr>
              <a:t> has</a:t>
            </a:r>
            <a:r>
              <a:rPr lang="en-US" b="1" i="1" u="none" strike="noStrike">
                <a:solidFill>
                  <a:srgbClr val="000000"/>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prompts designed to help you do just that. </a:t>
            </a:r>
            <a:endParaRPr/>
          </a:p>
          <a:p>
            <a:pPr marL="457200" marR="0" lvl="0" indent="-228600" algn="l" rtl="0">
              <a:lnSpc>
                <a:spcPct val="100000"/>
              </a:lnSpc>
              <a:spcBef>
                <a:spcPts val="0"/>
              </a:spcBef>
              <a:spcAft>
                <a:spcPts val="0"/>
              </a:spcAft>
              <a:buClr>
                <a:srgbClr val="000000"/>
              </a:buClr>
              <a:buSzPts val="1400"/>
              <a:buFont typeface="Arial"/>
              <a:buNone/>
            </a:pPr>
            <a:endParaRPr b="0" i="0" u="none" strike="noStrik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Expectations &amp; Rules Planning &amp; Implementation Guide </a:t>
            </a:r>
            <a:r>
              <a:rPr lang="en-US" b="0" i="0" u="none" strike="noStrike">
                <a:solidFill>
                  <a:srgbClr val="000000"/>
                </a:solidFill>
                <a:latin typeface="Calibri"/>
                <a:ea typeface="Calibri"/>
                <a:cs typeface="Calibri"/>
                <a:sym typeface="Calibri"/>
              </a:rPr>
              <a:t>to take notes and jot potential future plans</a:t>
            </a:r>
            <a:endParaRPr/>
          </a:p>
        </p:txBody>
      </p:sp>
      <p:sp>
        <p:nvSpPr>
          <p:cNvPr id="274" name="Google Shape;2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To Know and Say</a:t>
            </a:r>
            <a:endParaRPr/>
          </a:p>
          <a:p>
            <a:pPr marL="457200" marR="0" lvl="0" indent="-228600" algn="l" rtl="0">
              <a:lnSpc>
                <a:spcPct val="100000"/>
              </a:lnSpc>
              <a:spcBef>
                <a:spcPts val="0"/>
              </a:spcBef>
              <a:spcAft>
                <a:spcPts val="0"/>
              </a:spcAft>
              <a:buClr>
                <a:srgbClr val="000000"/>
              </a:buClr>
              <a:buSzPts val="1400"/>
              <a:buFont typeface="Arial"/>
              <a:buNone/>
            </a:pPr>
            <a:r>
              <a:rPr lang="en-US" sz="1100"/>
              <a:t>This slide is just here as a reference to remind you to pull out the handout!</a:t>
            </a:r>
            <a:endParaRPr sz="1100"/>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You can use your Self-Assessment answers, in conjunction with the </a:t>
            </a:r>
            <a:r>
              <a:rPr lang="en-US" b="1" i="1" u="none" strike="noStrike">
                <a:solidFill>
                  <a:srgbClr val="000000"/>
                </a:solidFill>
                <a:latin typeface="Calibri"/>
                <a:ea typeface="Calibri"/>
                <a:cs typeface="Calibri"/>
                <a:sym typeface="Calibri"/>
              </a:rPr>
              <a:t>Expectations &amp; Rules Practice Profile</a:t>
            </a:r>
            <a:r>
              <a:rPr lang="en-US" b="0" i="0" u="none" strike="noStrike">
                <a:solidFill>
                  <a:srgbClr val="000000"/>
                </a:solidFill>
                <a:latin typeface="Calibri"/>
                <a:ea typeface="Calibri"/>
                <a:cs typeface="Calibri"/>
                <a:sym typeface="Calibri"/>
              </a:rPr>
              <a:t> as a mechanism to assess your current </a:t>
            </a:r>
            <a:endParaRPr/>
          </a:p>
          <a:p>
            <a:pPr marL="457200" marR="0" lvl="0" indent="-22860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implementation of Expectations and Rules in YOUR classroom, and as feedback for final edits to your matrix.</a:t>
            </a:r>
            <a:endParaRPr/>
          </a:p>
          <a:p>
            <a:pPr marL="457200" marR="0" lvl="0" indent="-228600" algn="l" rtl="0">
              <a:lnSpc>
                <a:spcPct val="100000"/>
              </a:lnSpc>
              <a:spcBef>
                <a:spcPts val="0"/>
              </a:spcBef>
              <a:spcAft>
                <a:spcPts val="0"/>
              </a:spcAft>
              <a:buClr>
                <a:srgbClr val="000000"/>
              </a:buClr>
              <a:buSzPts val="1400"/>
              <a:buFont typeface="Arial"/>
              <a:buNone/>
            </a:pP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Expectations &amp; Rules Planning &amp; Implementation Guide </a:t>
            </a:r>
            <a:r>
              <a:rPr lang="en-US" b="0" i="0" u="none" strike="noStrike">
                <a:solidFill>
                  <a:srgbClr val="000000"/>
                </a:solidFill>
                <a:latin typeface="Calibri"/>
                <a:ea typeface="Calibri"/>
                <a:cs typeface="Calibri"/>
                <a:sym typeface="Calibri"/>
              </a:rPr>
              <a:t>to take notes and jot potential future plans</a:t>
            </a:r>
            <a:endParaRPr/>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To Know/To Say: </a:t>
            </a:r>
            <a:r>
              <a:rPr lang="en-US">
                <a:latin typeface="Calibri"/>
                <a:ea typeface="Calibri"/>
                <a:cs typeface="Calibri"/>
                <a:sym typeface="Calibri"/>
              </a:rPr>
              <a:t> Once you have developed consistent classroom rules that follow the OMPUA guidelines and reflect stakeholder voice, it is important to use that language on a regular basis. Having the expectations and rules displayed in the classroom in a big, bold way will make it easier for YOU the classroom teacher (or a substitute) to consistently use the language.  Signage should directly match the expectations and rules from the matrix and should incorporate schoolwide as well as your additional classroom rules as applicable (Option 2 or 3 from above).  </a:t>
            </a:r>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Review the following signage examples and decide if they are appropriate for your context.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88" name="Google Shape;288;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To Know/To Say</a:t>
            </a:r>
            <a:r>
              <a:rPr lang="en-US" b="0"/>
              <a:t>: “</a:t>
            </a:r>
            <a:r>
              <a:rPr lang="en-US"/>
              <a:t>These will be the Working Agreements we will honor during all our training sessions this year.”</a:t>
            </a:r>
            <a:endParaRPr/>
          </a:p>
          <a:p>
            <a:pPr marL="0" lvl="0" indent="0" algn="l" rtl="0">
              <a:lnSpc>
                <a:spcPct val="100000"/>
              </a:lnSpc>
              <a:spcBef>
                <a:spcPts val="0"/>
              </a:spcBef>
              <a:spcAft>
                <a:spcPts val="0"/>
              </a:spcAft>
              <a:buSzPts val="1400"/>
              <a:buNone/>
            </a:pPr>
            <a:endParaRPr/>
          </a:p>
        </p:txBody>
      </p:sp>
      <p:sp>
        <p:nvSpPr>
          <p:cNvPr id="95" name="Google Shape;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To Know/To Say: </a:t>
            </a:r>
            <a:r>
              <a:rPr lang="en-US">
                <a:latin typeface="Calibri"/>
                <a:ea typeface="Calibri"/>
                <a:cs typeface="Calibri"/>
                <a:sym typeface="Calibri"/>
              </a:rPr>
              <a:t> Classroom Signage should include behaviors/rules that are aligned with schoolwide / districtwide expectations and are visually large enough for the YOU and your students to refer to during academic instruction times from various locations in the classroom.</a:t>
            </a:r>
            <a:endParaRPr/>
          </a:p>
          <a:p>
            <a:pPr marL="0" marR="0" lvl="0" indent="0" algn="l"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u="none" strike="noStrike">
                <a:solidFill>
                  <a:srgbClr val="000000"/>
                </a:solidFill>
                <a:latin typeface="Calibri"/>
                <a:ea typeface="Calibri"/>
                <a:cs typeface="Calibri"/>
                <a:sym typeface="Calibri"/>
              </a:rPr>
              <a:t>You may choose to display the entire matrix, or smaller chunks as in this example</a:t>
            </a:r>
            <a:endParaRPr>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95" name="Google Shape;295;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b="1">
                <a:latin typeface="Calibri"/>
                <a:ea typeface="Calibri"/>
                <a:cs typeface="Calibri"/>
                <a:sym typeface="Calibri"/>
              </a:rPr>
              <a:t>To Know/To Say: </a:t>
            </a:r>
            <a:r>
              <a:rPr lang="en-US">
                <a:latin typeface="Calibri"/>
                <a:ea typeface="Calibri"/>
                <a:cs typeface="Calibri"/>
                <a:sym typeface="Calibri"/>
              </a:rPr>
              <a:t> In the final matrix, from a Secondary building,  the Rules in Red were  to be more clearly defined in OMPUA terms by the classroom teacher in language specific to the course content and classroom context. </a:t>
            </a:r>
            <a:endParaRPr/>
          </a:p>
          <a:p>
            <a:pPr marL="0" marR="0" lvl="0" indent="0" algn="l" rtl="0">
              <a:lnSpc>
                <a:spcPct val="100000"/>
              </a:lnSpc>
              <a:spcBef>
                <a:spcPts val="155"/>
              </a:spcBef>
              <a:spcAft>
                <a:spcPts val="0"/>
              </a:spcAft>
              <a:buSzPts val="1400"/>
              <a:buNone/>
            </a:pPr>
            <a:r>
              <a:rPr lang="en-US">
                <a:latin typeface="Calibri"/>
                <a:ea typeface="Calibri"/>
                <a:cs typeface="Calibri"/>
                <a:sym typeface="Calibri"/>
              </a:rPr>
              <a:t> </a:t>
            </a:r>
            <a:endParaRPr/>
          </a:p>
          <a:p>
            <a:pPr marL="0" marR="0" lvl="0" indent="0" algn="l" rtl="0">
              <a:lnSpc>
                <a:spcPct val="100000"/>
              </a:lnSpc>
              <a:spcBef>
                <a:spcPts val="155"/>
              </a:spcBef>
              <a:spcAft>
                <a:spcPts val="0"/>
              </a:spcAft>
              <a:buSzPts val="1400"/>
              <a:buNone/>
            </a:pPr>
            <a:r>
              <a:rPr lang="en-US">
                <a:latin typeface="Calibri"/>
                <a:ea typeface="Calibri"/>
                <a:cs typeface="Calibri"/>
                <a:sym typeface="Calibri"/>
              </a:rPr>
              <a:t>Make a plan to develop your classroom expectations and rules signage and note ideas on the back of your classroom matrix draft. </a:t>
            </a:r>
            <a:endParaRPr/>
          </a:p>
          <a:p>
            <a:pPr marL="0" marR="0" lvl="0" indent="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2" name="Google Shape;302;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b="1">
                <a:latin typeface="Calibri"/>
                <a:ea typeface="Calibri"/>
                <a:cs typeface="Calibri"/>
                <a:sym typeface="Calibri"/>
              </a:rPr>
              <a:t>To Know/To Say: </a:t>
            </a:r>
            <a:r>
              <a:rPr lang="en-US">
                <a:latin typeface="Calibri"/>
                <a:ea typeface="Calibri"/>
                <a:cs typeface="Calibri"/>
                <a:sym typeface="Calibri"/>
              </a:rPr>
              <a:t>We have to make sure students understand what we expect  behaviorally before we hold them accountable for meeting our expectations. If a student is behaving unexpectedly, it will be very difficult for that student—and other students—to learn.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In addition, correcting unexpected behaviors takes up valuable instructional time, so why not teach students how you want them to behave </a:t>
            </a:r>
            <a:r>
              <a:rPr lang="en-US" i="1">
                <a:latin typeface="Calibri"/>
                <a:ea typeface="Calibri"/>
                <a:cs typeface="Calibri"/>
                <a:sym typeface="Calibri"/>
              </a:rPr>
              <a:t>before </a:t>
            </a:r>
            <a:r>
              <a:rPr lang="en-US">
                <a:latin typeface="Calibri"/>
                <a:ea typeface="Calibri"/>
                <a:cs typeface="Calibri"/>
                <a:sym typeface="Calibri"/>
              </a:rPr>
              <a:t>there is a problem? </a:t>
            </a:r>
            <a:endParaRPr>
              <a:latin typeface="Cambria"/>
              <a:ea typeface="Cambria"/>
              <a:cs typeface="Cambria"/>
              <a:sym typeface="Cambria"/>
            </a:endParaRPr>
          </a:p>
          <a:p>
            <a:pPr marL="0" marR="0" lvl="0" indent="0" algn="l" rtl="0">
              <a:lnSpc>
                <a:spcPct val="115000"/>
              </a:lnSpc>
              <a:spcBef>
                <a:spcPts val="0"/>
              </a:spcBef>
              <a:spcAft>
                <a:spcPts val="0"/>
              </a:spcAft>
              <a:buSzPts val="1400"/>
              <a:buNone/>
            </a:pPr>
            <a:r>
              <a:rPr lang="en-US" i="1">
                <a:latin typeface="Calibri"/>
                <a:ea typeface="Calibri"/>
                <a:cs typeface="Calibri"/>
                <a:sym typeface="Calibri"/>
              </a:rPr>
              <a:t>Research continues to demonstrate that teaching rules and routines to students at the beginning of the year and enforcing them consistently across time increases student academic achievement and task engagement.</a:t>
            </a:r>
            <a:endParaRPr>
              <a:latin typeface="Cambria"/>
              <a:ea typeface="Cambria"/>
              <a:cs typeface="Cambria"/>
              <a:sym typeface="Cambria"/>
            </a:endParaRPr>
          </a:p>
          <a:p>
            <a:pPr marL="0" marR="0" lvl="0" indent="0" algn="l" rtl="0">
              <a:lnSpc>
                <a:spcPct val="115000"/>
              </a:lnSpc>
              <a:spcBef>
                <a:spcPts val="0"/>
              </a:spcBef>
              <a:spcAft>
                <a:spcPts val="0"/>
              </a:spcAft>
              <a:buClr>
                <a:srgbClr val="000000"/>
              </a:buClr>
              <a:buSzPts val="1400"/>
              <a:buFont typeface="Arial"/>
              <a:buNone/>
            </a:pPr>
            <a:r>
              <a:rPr lang="en-US">
                <a:latin typeface="Calibri"/>
                <a:ea typeface="Calibri"/>
                <a:cs typeface="Calibri"/>
                <a:sym typeface="Calibri"/>
              </a:rPr>
              <a:t>Remember, as you plan to teach behavioral expectations to be efficient and effective and plan to intertwine academic and behavior instruction,  rather than deliver them as separate systems in the classroom. </a:t>
            </a:r>
            <a:endParaRPr>
              <a:latin typeface="Cambria"/>
              <a:ea typeface="Cambria"/>
              <a:cs typeface="Cambria"/>
              <a:sym typeface="Cambria"/>
            </a:endParaRPr>
          </a:p>
          <a:p>
            <a:pPr marL="0" marR="0" lvl="0" indent="0" algn="l" rtl="0">
              <a:lnSpc>
                <a:spcPct val="115000"/>
              </a:lnSpc>
              <a:spcBef>
                <a:spcPts val="0"/>
              </a:spcBef>
              <a:spcAft>
                <a:spcPts val="0"/>
              </a:spcAft>
              <a:buSzPts val="1400"/>
              <a:buNone/>
            </a:pPr>
            <a:endParaRPr>
              <a:latin typeface="Cambria"/>
              <a:ea typeface="Cambria"/>
              <a:cs typeface="Cambria"/>
              <a:sym typeface="Cambria"/>
            </a:endParaRPr>
          </a:p>
        </p:txBody>
      </p:sp>
      <p:sp>
        <p:nvSpPr>
          <p:cNvPr id="309" name="Google Shape;309;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b="1">
                <a:latin typeface="Calibri"/>
                <a:ea typeface="Calibri"/>
                <a:cs typeface="Calibri"/>
                <a:sym typeface="Calibri"/>
              </a:rPr>
              <a:t>To Know/To Say: </a:t>
            </a:r>
            <a:r>
              <a:rPr lang="en-US">
                <a:latin typeface="Calibri"/>
                <a:ea typeface="Calibri"/>
                <a:cs typeface="Calibri"/>
                <a:sym typeface="Calibri"/>
              </a:rPr>
              <a:t>Here is a suggested schedule for teaching your rules.  </a:t>
            </a:r>
            <a:endParaRPr>
              <a:latin typeface="Cambria"/>
              <a:ea typeface="Cambria"/>
              <a:cs typeface="Cambria"/>
              <a:sym typeface="Cambria"/>
            </a:endParaRPr>
          </a:p>
          <a:p>
            <a:pPr marL="342900" marR="0" lvl="0" indent="-330200" algn="l" rtl="0">
              <a:lnSpc>
                <a:spcPct val="100000"/>
              </a:lnSpc>
              <a:spcBef>
                <a:spcPts val="0"/>
              </a:spcBef>
              <a:spcAft>
                <a:spcPts val="0"/>
              </a:spcAft>
              <a:buSzPts val="1200"/>
              <a:buFont typeface="Arial"/>
              <a:buChar char="●"/>
            </a:pPr>
            <a:r>
              <a:rPr lang="en-US">
                <a:latin typeface="Calibri"/>
                <a:ea typeface="Calibri"/>
                <a:cs typeface="Calibri"/>
                <a:sym typeface="Calibri"/>
              </a:rPr>
              <a:t>Directly teach and prompt classroom rules daily during the first week of school, </a:t>
            </a:r>
            <a:endParaRPr>
              <a:latin typeface="Noto Sans Symbols"/>
              <a:ea typeface="Noto Sans Symbols"/>
              <a:cs typeface="Noto Sans Symbols"/>
              <a:sym typeface="Noto Sans Symbols"/>
            </a:endParaRPr>
          </a:p>
          <a:p>
            <a:pPr marL="342900" marR="0" lvl="0" indent="-330200" algn="l" rtl="0">
              <a:lnSpc>
                <a:spcPct val="100000"/>
              </a:lnSpc>
              <a:spcBef>
                <a:spcPts val="0"/>
              </a:spcBef>
              <a:spcAft>
                <a:spcPts val="0"/>
              </a:spcAft>
              <a:buSzPts val="1200"/>
              <a:buFont typeface="Arial"/>
              <a:buChar char="●"/>
            </a:pPr>
            <a:r>
              <a:rPr lang="en-US">
                <a:latin typeface="Calibri"/>
                <a:ea typeface="Calibri"/>
                <a:cs typeface="Calibri"/>
                <a:sym typeface="Calibri"/>
              </a:rPr>
              <a:t>Then review the rules 2-3 times per week during the first grading period (quarter or trimester). </a:t>
            </a:r>
            <a:endParaRPr>
              <a:latin typeface="Noto Sans Symbols"/>
              <a:ea typeface="Noto Sans Symbols"/>
              <a:cs typeface="Noto Sans Symbols"/>
              <a:sym typeface="Noto Sans Symbols"/>
            </a:endParaRPr>
          </a:p>
          <a:p>
            <a:pPr marL="742950" marR="0" lvl="1" indent="-273050" algn="l" rtl="0">
              <a:lnSpc>
                <a:spcPct val="100000"/>
              </a:lnSpc>
              <a:spcBef>
                <a:spcPts val="0"/>
              </a:spcBef>
              <a:spcAft>
                <a:spcPts val="0"/>
              </a:spcAft>
              <a:buSzPts val="1200"/>
              <a:buFont typeface="Courier New"/>
              <a:buChar char="o"/>
            </a:pPr>
            <a:r>
              <a:rPr lang="en-US">
                <a:latin typeface="Calibri"/>
                <a:ea typeface="Calibri"/>
                <a:cs typeface="Calibri"/>
                <a:sym typeface="Calibri"/>
              </a:rPr>
              <a:t>This provides students with multiple opportunities for review and practice.  Along with practice opportunities it is important to continue providing frequent reinforcement and acknowledgement when rules are followed.  </a:t>
            </a:r>
            <a:endParaRPr>
              <a:latin typeface="Courier New"/>
              <a:ea typeface="Courier New"/>
              <a:cs typeface="Courier New"/>
              <a:sym typeface="Courier New"/>
            </a:endParaRPr>
          </a:p>
          <a:p>
            <a:pPr marL="742950" marR="0" lvl="1" indent="-273050" algn="l" rtl="0">
              <a:lnSpc>
                <a:spcPct val="100000"/>
              </a:lnSpc>
              <a:spcBef>
                <a:spcPts val="0"/>
              </a:spcBef>
              <a:spcAft>
                <a:spcPts val="0"/>
              </a:spcAft>
              <a:buSzPts val="1200"/>
              <a:buFont typeface="Courier New"/>
              <a:buChar char="o"/>
            </a:pPr>
            <a:r>
              <a:rPr lang="en-US">
                <a:latin typeface="Calibri"/>
                <a:ea typeface="Calibri"/>
                <a:cs typeface="Calibri"/>
                <a:sym typeface="Calibri"/>
              </a:rPr>
              <a:t>Examples for practice with older students includes oral review during the first or last few minutes of class; surprise quizzes about rules for extra credit points; or dividing students into teams, asking questions about rules and awarding team points for correct answers.</a:t>
            </a:r>
            <a:endParaRPr>
              <a:latin typeface="Courier New"/>
              <a:ea typeface="Courier New"/>
              <a:cs typeface="Courier New"/>
              <a:sym typeface="Courier New"/>
            </a:endParaRPr>
          </a:p>
          <a:p>
            <a:pPr marL="742950" marR="0" lvl="1" indent="-273050" algn="l" rtl="0">
              <a:lnSpc>
                <a:spcPct val="115000"/>
              </a:lnSpc>
              <a:spcBef>
                <a:spcPts val="0"/>
              </a:spcBef>
              <a:spcAft>
                <a:spcPts val="0"/>
              </a:spcAft>
              <a:buSzPts val="1200"/>
              <a:buFont typeface="Courier New"/>
              <a:buChar char="o"/>
            </a:pPr>
            <a:r>
              <a:rPr lang="en-US">
                <a:latin typeface="Calibri"/>
                <a:ea typeface="Calibri"/>
                <a:cs typeface="Calibri"/>
                <a:sym typeface="Calibri"/>
              </a:rPr>
              <a:t>For younger students provide meta cognitive or “thinking out loud” narration as students demonstrate the classroom expected behavior and rules,</a:t>
            </a:r>
            <a:endParaRPr>
              <a:latin typeface="Courier New"/>
              <a:ea typeface="Courier New"/>
              <a:cs typeface="Courier New"/>
              <a:sym typeface="Courier New"/>
            </a:endParaRPr>
          </a:p>
          <a:p>
            <a:pPr marL="742950" marR="0" lvl="1" indent="-273050" algn="l" rtl="0">
              <a:lnSpc>
                <a:spcPct val="100000"/>
              </a:lnSpc>
              <a:spcBef>
                <a:spcPts val="0"/>
              </a:spcBef>
              <a:spcAft>
                <a:spcPts val="0"/>
              </a:spcAft>
              <a:buSzPts val="1200"/>
              <a:buFont typeface="Courier New"/>
              <a:buChar char="o"/>
            </a:pPr>
            <a:r>
              <a:rPr lang="en-US">
                <a:latin typeface="Calibri"/>
                <a:ea typeface="Calibri"/>
                <a:cs typeface="Calibri"/>
                <a:sym typeface="Calibri"/>
              </a:rPr>
              <a:t>Just as we do with an academic task we continue to teach, review, practice and acknowledge success on behavioral tasks – which include following classroom rules.</a:t>
            </a:r>
            <a:endParaRPr>
              <a:latin typeface="Courier New"/>
              <a:ea typeface="Courier New"/>
              <a:cs typeface="Courier New"/>
              <a:sym typeface="Courier New"/>
            </a:endParaRPr>
          </a:p>
          <a:p>
            <a:pPr marL="342900" marR="0" lvl="0" indent="-330200" algn="l" rtl="0">
              <a:lnSpc>
                <a:spcPct val="100000"/>
              </a:lnSpc>
              <a:spcBef>
                <a:spcPts val="0"/>
              </a:spcBef>
              <a:spcAft>
                <a:spcPts val="0"/>
              </a:spcAft>
              <a:buSzPts val="1200"/>
              <a:buFont typeface="Arial"/>
              <a:buChar char="●"/>
            </a:pPr>
            <a:r>
              <a:rPr lang="en-US" i="1">
                <a:latin typeface="Calibri"/>
                <a:ea typeface="Calibri"/>
                <a:cs typeface="Calibri"/>
                <a:sym typeface="Calibri"/>
              </a:rPr>
              <a:t>Plan on BOOSTER teaching, prompting and reviewing after planned and unplanned breaks in school (e.g. winter break, snow days, etc.)</a:t>
            </a:r>
            <a:endParaRPr>
              <a:latin typeface="Noto Sans Symbols"/>
              <a:ea typeface="Noto Sans Symbols"/>
              <a:cs typeface="Noto Sans Symbols"/>
              <a:sym typeface="Noto Sans Symbols"/>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0" i="1"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Expectations &amp; Rules Planning &amp; Implementation Guide </a:t>
            </a:r>
            <a:r>
              <a:rPr lang="en-US" b="0" i="0" u="none" strike="noStrike">
                <a:solidFill>
                  <a:srgbClr val="000000"/>
                </a:solidFill>
                <a:latin typeface="Calibri"/>
                <a:ea typeface="Calibri"/>
                <a:cs typeface="Calibri"/>
                <a:sym typeface="Calibri"/>
              </a:rPr>
              <a:t>to take notes and jot potential future plans</a:t>
            </a:r>
            <a:endParaRPr/>
          </a:p>
          <a:p>
            <a:pPr marL="0" marR="0" lvl="0" indent="0" algn="l" rtl="0">
              <a:lnSpc>
                <a:spcPct val="100000"/>
              </a:lnSpc>
              <a:spcBef>
                <a:spcPts val="0"/>
              </a:spcBef>
              <a:spcAft>
                <a:spcPts val="0"/>
              </a:spcAft>
              <a:buSzPts val="1400"/>
              <a:buNone/>
            </a:pPr>
            <a:endParaRPr/>
          </a:p>
        </p:txBody>
      </p:sp>
      <p:sp>
        <p:nvSpPr>
          <p:cNvPr id="316" name="Google Shape;316;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7000"/>
              </a:lnSpc>
              <a:spcBef>
                <a:spcPts val="0"/>
              </a:spcBef>
              <a:spcAft>
                <a:spcPts val="0"/>
              </a:spcAft>
              <a:buSzPts val="1400"/>
              <a:buNone/>
            </a:pPr>
            <a:r>
              <a:rPr lang="en-US" b="1"/>
              <a:t>To Know/To Say: </a:t>
            </a:r>
            <a:r>
              <a:rPr lang="en-US" i="0">
                <a:solidFill>
                  <a:srgbClr val="000000"/>
                </a:solidFill>
                <a:latin typeface="Calibri"/>
                <a:ea typeface="Calibri"/>
                <a:cs typeface="Calibri"/>
                <a:sym typeface="Calibri"/>
              </a:rPr>
              <a:t>Take a moment to jot down your thoughts for developing a teaching plan for your classroom expectations and rules on the Classroom Expectation and Rules - Development prompts worksheet. </a:t>
            </a:r>
            <a:endParaRPr i="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i="0">
                <a:latin typeface="Calibri"/>
                <a:ea typeface="Calibri"/>
                <a:cs typeface="Calibri"/>
                <a:sym typeface="Calibri"/>
              </a:rPr>
              <a:t> </a:t>
            </a:r>
            <a:endParaRPr/>
          </a:p>
          <a:p>
            <a:pPr marL="0" marR="0" lvl="0" indent="0" algn="l" rtl="0">
              <a:lnSpc>
                <a:spcPct val="100000"/>
              </a:lnSpc>
              <a:spcBef>
                <a:spcPts val="2000"/>
              </a:spcBef>
              <a:spcAft>
                <a:spcPts val="1200"/>
              </a:spcAft>
              <a:buSzPts val="1400"/>
              <a:buNone/>
            </a:pPr>
            <a:endParaRPr/>
          </a:p>
        </p:txBody>
      </p:sp>
      <p:sp>
        <p:nvSpPr>
          <p:cNvPr id="323" name="Google Shape;323;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To Know and Say:</a:t>
            </a:r>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While teaching the expectations and rules is a critical step, teachers should also plan to use pre-correction to reduce learning errors. Pre-Correcting is a strategy to remind students of expected behaviors or rules BEFORE they are to be used by the students, especially for rules that students sometimes </a:t>
            </a:r>
            <a:r>
              <a:rPr lang="en-US" b="0" i="0" u="none" strike="noStrike">
                <a:solidFill>
                  <a:schemeClr val="dk1"/>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do not follow correctly. </a:t>
            </a:r>
            <a:endParaRPr b="0"/>
          </a:p>
          <a:p>
            <a:pPr marL="457200" lvl="0" indent="-228600" algn="l" rtl="0">
              <a:lnSpc>
                <a:spcPct val="100000"/>
              </a:lnSpc>
              <a:spcBef>
                <a:spcPts val="0"/>
              </a:spcBef>
              <a:spcAft>
                <a:spcPts val="0"/>
              </a:spcAft>
              <a:buSzPts val="1400"/>
              <a:buNone/>
            </a:pPr>
            <a:endParaRPr b="0"/>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For instance, a teacher might say, “In a minute, but not yet, you will need to put away your reading materials and prepare to transition into line to head to go to the cafeteria for lunch. When I call your name it will be your turn to stow your reading materials, get your lunch from your backpack if you brought it </a:t>
            </a:r>
            <a:r>
              <a:rPr lang="en-US" b="0" i="0" u="none" strike="noStrike">
                <a:solidFill>
                  <a:schemeClr val="dk1"/>
                </a:solidFill>
                <a:latin typeface="Calibri"/>
                <a:ea typeface="Calibri"/>
                <a:cs typeface="Calibri"/>
                <a:sym typeface="Calibri"/>
              </a:rPr>
              <a:t> </a:t>
            </a:r>
            <a:r>
              <a:rPr lang="en-US" b="0" i="0" u="none" strike="noStrike">
                <a:solidFill>
                  <a:srgbClr val="000000"/>
                </a:solidFill>
                <a:latin typeface="Calibri"/>
                <a:ea typeface="Calibri"/>
                <a:cs typeface="Calibri"/>
                <a:sym typeface="Calibri"/>
              </a:rPr>
              <a:t>and then stand on your line spot, facing forward, with your voice at a zero.”</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331" name="Google Shape;33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Trainer Notes:</a:t>
            </a:r>
            <a:r>
              <a:rPr lang="en-US"/>
              <a:t>  </a:t>
            </a:r>
            <a:endParaRPr/>
          </a:p>
          <a:p>
            <a:pPr marL="457200" lvl="0" indent="-228600" algn="l" rtl="0">
              <a:lnSpc>
                <a:spcPct val="100000"/>
              </a:lnSpc>
              <a:spcBef>
                <a:spcPts val="0"/>
              </a:spcBef>
              <a:spcAft>
                <a:spcPts val="0"/>
              </a:spcAft>
              <a:buSzPts val="1400"/>
              <a:buNone/>
            </a:pPr>
            <a:r>
              <a:rPr lang="en-US" b="1"/>
              <a:t>To Know/To Say: </a:t>
            </a:r>
            <a:r>
              <a:rPr lang="en-US" b="0" i="0" u="none" strike="noStrike">
                <a:solidFill>
                  <a:srgbClr val="000000"/>
                </a:solidFill>
                <a:latin typeface="Calibri"/>
                <a:ea typeface="Calibri"/>
                <a:cs typeface="Calibri"/>
                <a:sym typeface="Calibri"/>
              </a:rPr>
              <a:t>A teacher in a secondary classroom might say, </a:t>
            </a:r>
            <a:r>
              <a:rPr lang="en-US" b="0" i="1" u="none" strike="noStrike">
                <a:solidFill>
                  <a:srgbClr val="000000"/>
                </a:solidFill>
                <a:latin typeface="Calibri"/>
                <a:ea typeface="Calibri"/>
                <a:cs typeface="Calibri"/>
                <a:sym typeface="Calibri"/>
              </a:rPr>
              <a:t>“Heads up everyone, you have 3 more minutes to complete your lab notes for today. When the timer rings, you will need to submit your notebook, work with your lab partner to return your experiment materials in the designated containers, and get your </a:t>
            </a:r>
            <a:r>
              <a:rPr lang="en-US" b="0" i="1" u="none" strike="noStrike">
                <a:solidFill>
                  <a:schemeClr val="dk1"/>
                </a:solidFill>
                <a:latin typeface="Calibri"/>
                <a:ea typeface="Calibri"/>
                <a:cs typeface="Calibri"/>
                <a:sym typeface="Calibri"/>
              </a:rPr>
              <a:t> </a:t>
            </a:r>
            <a:r>
              <a:rPr lang="en-US" b="0" i="1" u="none" strike="noStrike">
                <a:solidFill>
                  <a:srgbClr val="000000"/>
                </a:solidFill>
                <a:latin typeface="Calibri"/>
                <a:ea typeface="Calibri"/>
                <a:cs typeface="Calibri"/>
                <a:sym typeface="Calibri"/>
              </a:rPr>
              <a:t>backpacks and other materials ready to move to your final class of the day.” </a:t>
            </a:r>
            <a:endParaRPr/>
          </a:p>
          <a:p>
            <a:pPr marL="457200" lvl="0" indent="-22860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What rules or transitions are typically ones that you find you are frequently correcting in your classroom? How can you use pre-correction to remind students of the expectation or rule, right before they would need to demonstrate it to increase their rule following behavior? </a:t>
            </a:r>
            <a:endParaRPr/>
          </a:p>
          <a:p>
            <a:pPr marL="457200" lvl="0" indent="-228600" algn="l" rtl="0">
              <a:lnSpc>
                <a:spcPct val="100000"/>
              </a:lnSpc>
              <a:spcBef>
                <a:spcPts val="0"/>
              </a:spcBef>
              <a:spcAft>
                <a:spcPts val="0"/>
              </a:spcAft>
              <a:buSzPts val="1400"/>
              <a:buNone/>
            </a:pPr>
            <a:endParaRPr b="0" i="0" u="none" strike="noStrike">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b="0" i="1" u="none" strike="noStrike">
                <a:solidFill>
                  <a:srgbClr val="000000"/>
                </a:solidFill>
                <a:latin typeface="Calibri"/>
                <a:ea typeface="Calibri"/>
                <a:cs typeface="Calibri"/>
                <a:sym typeface="Calibri"/>
              </a:rPr>
              <a:t>Take a moment to jot down your thoughts regarding necessary times for Pre-correction using the prompts on the </a:t>
            </a:r>
            <a:r>
              <a:rPr lang="en-US" b="1" i="1" u="none" strike="noStrike">
                <a:solidFill>
                  <a:srgbClr val="000000"/>
                </a:solidFill>
                <a:latin typeface="Calibri"/>
                <a:ea typeface="Calibri"/>
                <a:cs typeface="Calibri"/>
                <a:sym typeface="Calibri"/>
              </a:rPr>
              <a:t>Classroom Expectations &amp; Rules Planning &amp; Implementation Guide</a:t>
            </a:r>
            <a:br>
              <a:rPr lang="en-US"/>
            </a:br>
            <a:endParaRPr/>
          </a:p>
        </p:txBody>
      </p:sp>
      <p:sp>
        <p:nvSpPr>
          <p:cNvPr id="338" name="Google Shape;3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0000"/>
              </a:lnSpc>
              <a:spcBef>
                <a:spcPts val="0"/>
              </a:spcBef>
              <a:spcAft>
                <a:spcPts val="0"/>
              </a:spcAft>
              <a:buSzPts val="1400"/>
              <a:buNone/>
            </a:pPr>
            <a:r>
              <a:rPr lang="en-US" b="1"/>
              <a:t>To Know/To Say: </a:t>
            </a:r>
            <a:r>
              <a:rPr lang="en-US">
                <a:latin typeface="Calibri"/>
                <a:ea typeface="Calibri"/>
                <a:cs typeface="Calibri"/>
                <a:sym typeface="Calibri"/>
              </a:rPr>
              <a:t>Recall that positive, specific feedback delivered soon after the classroom expectation and rule have been demonstrated is a critical piece of the tell-show-practice-feedback process for learning. It does not go without saying that as a teacher you need to consider a plan that helps you deliver positive, specific feedback with fidelity, consistency and equity.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For more ideas on HOW to provide effective positive, specific feedback take time to engage with Lesson 5: Classroom Encouraging Expected Behavior</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mbria"/>
              <a:ea typeface="Cambria"/>
              <a:cs typeface="Cambria"/>
              <a:sym typeface="Cambria"/>
            </a:endParaRPr>
          </a:p>
          <a:p>
            <a:pPr marL="0" marR="0" lvl="0" indent="0" algn="l" rtl="0">
              <a:lnSpc>
                <a:spcPct val="100000"/>
              </a:lnSpc>
              <a:spcBef>
                <a:spcPts val="0"/>
              </a:spcBef>
              <a:spcAft>
                <a:spcPts val="0"/>
              </a:spcAft>
              <a:buSzPts val="1400"/>
              <a:buNone/>
            </a:pPr>
            <a:r>
              <a:rPr lang="en-US">
                <a:latin typeface="Calibri"/>
                <a:ea typeface="Calibri"/>
                <a:cs typeface="Calibri"/>
                <a:sym typeface="Calibri"/>
              </a:rPr>
              <a:t>Also know there will be times when students display unexpected behaviors in the classroom, even after you have clearly defined, demonstrated, taught, prompted practice and given positive, specific feedback. For strategies on how to respond to unexpected classroom behavior engage in Lesson 6: Classroom Discouraging Unexpected Behavior </a:t>
            </a:r>
            <a:endParaRPr>
              <a:latin typeface="Cambria"/>
              <a:ea typeface="Cambria"/>
              <a:cs typeface="Cambria"/>
              <a:sym typeface="Cambria"/>
            </a:endParaRPr>
          </a:p>
          <a:p>
            <a:pPr marL="0" marR="0" lvl="0" indent="0" algn="l" rtl="0">
              <a:lnSpc>
                <a:spcPct val="107000"/>
              </a:lnSpc>
              <a:spcBef>
                <a:spcPts val="0"/>
              </a:spcBef>
              <a:spcAft>
                <a:spcPts val="800"/>
              </a:spcAft>
              <a:buSzPts val="1400"/>
              <a:buNone/>
            </a:pPr>
            <a:endParaRPr/>
          </a:p>
        </p:txBody>
      </p:sp>
      <p:sp>
        <p:nvSpPr>
          <p:cNvPr id="345" name="Google Shape;345;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7000"/>
              </a:lnSpc>
              <a:spcBef>
                <a:spcPts val="0"/>
              </a:spcBef>
              <a:spcAft>
                <a:spcPts val="0"/>
              </a:spcAft>
              <a:buSzPts val="1400"/>
              <a:buNone/>
            </a:pPr>
            <a:r>
              <a:rPr lang="en-US" b="1"/>
              <a:t>To Know/To Say: </a:t>
            </a:r>
            <a:r>
              <a:rPr lang="en-US" i="0">
                <a:solidFill>
                  <a:srgbClr val="000000"/>
                </a:solidFill>
                <a:latin typeface="Calibri"/>
                <a:ea typeface="Calibri"/>
                <a:cs typeface="Calibri"/>
                <a:sym typeface="Calibri"/>
              </a:rPr>
              <a:t>Take a moment to jot down your thoughts for developing a feedback plan for your classroom expectations and rules on the Classroom Expectation and Rules </a:t>
            </a:r>
            <a:endParaRPr i="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i="0">
                <a:latin typeface="Calibri"/>
                <a:ea typeface="Calibri"/>
                <a:cs typeface="Calibri"/>
                <a:sym typeface="Calibri"/>
              </a:rPr>
              <a:t> </a:t>
            </a:r>
            <a:endParaRPr/>
          </a:p>
          <a:p>
            <a:pPr marL="0" marR="0" lvl="0" indent="0" algn="l" rtl="0">
              <a:lnSpc>
                <a:spcPct val="100000"/>
              </a:lnSpc>
              <a:spcBef>
                <a:spcPts val="2000"/>
              </a:spcBef>
              <a:spcAft>
                <a:spcPts val="1200"/>
              </a:spcAft>
              <a:buSzPts val="1400"/>
              <a:buNone/>
            </a:pPr>
            <a:endParaRPr/>
          </a:p>
        </p:txBody>
      </p:sp>
      <p:sp>
        <p:nvSpPr>
          <p:cNvPr id="352" name="Google Shape;352;p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7000"/>
              </a:lnSpc>
              <a:spcBef>
                <a:spcPts val="0"/>
              </a:spcBef>
              <a:spcAft>
                <a:spcPts val="0"/>
              </a:spcAft>
              <a:buClr>
                <a:srgbClr val="000000"/>
              </a:buClr>
              <a:buSzPts val="1400"/>
              <a:buFont typeface="Arial"/>
              <a:buNone/>
            </a:pPr>
            <a:r>
              <a:rPr lang="en-US" b="1"/>
              <a:t>To Know/To Say: </a:t>
            </a:r>
            <a:r>
              <a:rPr lang="en-US" b="0" i="0" u="none" strike="noStrike">
                <a:solidFill>
                  <a:srgbClr val="000000"/>
                </a:solidFill>
                <a:latin typeface="Calibri"/>
                <a:ea typeface="Calibri"/>
                <a:cs typeface="Calibri"/>
                <a:sym typeface="Calibri"/>
              </a:rPr>
              <a:t>You developed a draft plan to teach your classroom Expectations and Rules across the school year that included telling, showing, offering opportunities to practice the rules and you developed a plan to deliver positive, specific feedback  as well as corrective feedback with fidelity, consistency and equity. </a:t>
            </a:r>
            <a:endParaRPr/>
          </a:p>
          <a:p>
            <a:pPr marL="0" marR="0" lvl="0" indent="0" algn="l" rtl="0">
              <a:lnSpc>
                <a:spcPct val="107000"/>
              </a:lnSpc>
              <a:spcBef>
                <a:spcPts val="0"/>
              </a:spcBef>
              <a:spcAft>
                <a:spcPts val="0"/>
              </a:spcAft>
              <a:buClr>
                <a:srgbClr val="000000"/>
              </a:buClr>
              <a:buSzPts val="1400"/>
              <a:buFont typeface="Arial"/>
              <a:buNone/>
            </a:pPr>
            <a:endParaRPr b="0"/>
          </a:p>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How will you KNOW that you have engaged in the effective steps to implement and leverage the classroom expectations and rules you developed? </a:t>
            </a:r>
            <a:endParaRPr/>
          </a:p>
          <a:p>
            <a:pPr marL="0" lvl="0" indent="0" algn="l" rtl="0">
              <a:lnSpc>
                <a:spcPct val="100000"/>
              </a:lnSpc>
              <a:spcBef>
                <a:spcPts val="0"/>
              </a:spcBef>
              <a:spcAft>
                <a:spcPts val="0"/>
              </a:spcAft>
              <a:buSzPts val="1400"/>
              <a:buNone/>
            </a:pPr>
            <a:endParaRPr b="1">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400"/>
              <a:buFont typeface="Arial"/>
              <a:buNone/>
            </a:pPr>
            <a:r>
              <a:rPr lang="en-US">
                <a:latin typeface="Calibri"/>
                <a:ea typeface="Calibri"/>
                <a:cs typeface="Calibri"/>
                <a:sym typeface="Calibri"/>
              </a:rPr>
              <a:t>Take a moment to assess the quality of your efforts to implement Classroom Expectations and Rules with fidelity, consistency and equity. The final Essential Function of the </a:t>
            </a:r>
            <a:r>
              <a:rPr lang="en-US" b="1" i="1">
                <a:latin typeface="Calibri"/>
                <a:ea typeface="Calibri"/>
                <a:cs typeface="Calibri"/>
                <a:sym typeface="Calibri"/>
              </a:rPr>
              <a:t>Expectations and Rules Self-Assessment </a:t>
            </a:r>
            <a:r>
              <a:rPr lang="en-US">
                <a:latin typeface="Calibri"/>
                <a:ea typeface="Calibri"/>
                <a:cs typeface="Calibri"/>
                <a:sym typeface="Calibri"/>
              </a:rPr>
              <a:t>has</a:t>
            </a:r>
            <a:r>
              <a:rPr lang="en-US" b="1" i="1">
                <a:latin typeface="Calibri"/>
                <a:ea typeface="Calibri"/>
                <a:cs typeface="Calibri"/>
                <a:sym typeface="Calibri"/>
              </a:rPr>
              <a:t> </a:t>
            </a:r>
            <a:r>
              <a:rPr lang="en-US">
                <a:latin typeface="Calibri"/>
                <a:ea typeface="Calibri"/>
                <a:cs typeface="Calibri"/>
                <a:sym typeface="Calibri"/>
              </a:rPr>
              <a:t>prompts that are designed to help you do just that.</a:t>
            </a:r>
            <a:endParaRPr/>
          </a:p>
        </p:txBody>
      </p:sp>
      <p:sp>
        <p:nvSpPr>
          <p:cNvPr id="360" name="Google Shape;360;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a:latin typeface="Arial"/>
                <a:ea typeface="Arial"/>
                <a:cs typeface="Arial"/>
                <a:sym typeface="Arial"/>
              </a:rPr>
              <a:t>Select an attention signal.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team will work with your school to develop an attention signal you will use in every setting.”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order to get all of you focused after discussions, activities or breaks, </a:t>
            </a:r>
            <a:endParaRPr/>
          </a:p>
          <a:p>
            <a:pPr marL="0" lvl="0" indent="0" algn="l" rtl="0">
              <a:lnSpc>
                <a:spcPct val="100000"/>
              </a:lnSpc>
              <a:spcBef>
                <a:spcPts val="0"/>
              </a:spcBef>
              <a:spcAft>
                <a:spcPts val="0"/>
              </a:spcAft>
              <a:buSzPts val="1400"/>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lnSpc>
                <a:spcPct val="100000"/>
              </a:lnSpc>
              <a:spcBef>
                <a:spcPts val="0"/>
              </a:spcBef>
              <a:spcAft>
                <a:spcPts val="0"/>
              </a:spcAft>
              <a:buSzPts val="1400"/>
              <a:buNone/>
            </a:pPr>
            <a:endParaRPr u="none">
              <a:solidFill>
                <a:srgbClr val="FF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“Your task will be to finish your sentence, quiet your voice and ____________________________.”</a:t>
            </a:r>
            <a:endParaRPr/>
          </a:p>
          <a:p>
            <a:pPr marL="0" lvl="0" indent="0" algn="l" rtl="0">
              <a:lnSpc>
                <a:spcPct val="100000"/>
              </a:lnSpc>
              <a:spcBef>
                <a:spcPts val="0"/>
              </a:spcBef>
              <a:spcAft>
                <a:spcPts val="0"/>
              </a:spcAft>
              <a:buSzPts val="1400"/>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2" name="Google Shape;10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7000"/>
              </a:lnSpc>
              <a:spcBef>
                <a:spcPts val="0"/>
              </a:spcBef>
              <a:spcAft>
                <a:spcPts val="0"/>
              </a:spcAft>
              <a:buClr>
                <a:srgbClr val="000000"/>
              </a:buClr>
              <a:buSzPts val="1400"/>
              <a:buFont typeface="Arial"/>
              <a:buNone/>
            </a:pPr>
            <a:r>
              <a:rPr lang="en-US" b="1"/>
              <a:t>To Know/To Say: </a:t>
            </a:r>
            <a:r>
              <a:rPr lang="en-US">
                <a:latin typeface="Calibri"/>
                <a:ea typeface="Calibri"/>
                <a:cs typeface="Calibri"/>
                <a:sym typeface="Calibri"/>
              </a:rPr>
              <a:t>You can use your Self-Assessment answers, in conjunction with the </a:t>
            </a:r>
            <a:r>
              <a:rPr lang="en-US" b="1" i="1">
                <a:latin typeface="Calibri"/>
                <a:ea typeface="Calibri"/>
                <a:cs typeface="Calibri"/>
                <a:sym typeface="Calibri"/>
              </a:rPr>
              <a:t>Expectations &amp; Rules Practice Profile</a:t>
            </a:r>
            <a:r>
              <a:rPr lang="en-US">
                <a:latin typeface="Calibri"/>
                <a:ea typeface="Calibri"/>
                <a:cs typeface="Calibri"/>
                <a:sym typeface="Calibri"/>
              </a:rPr>
              <a:t> as a mechanism to assess your current implementation of Expectations and Rules in YOUR classroom, and as feedback for ongoing adjustments or celebrations of your implementation efforts. </a:t>
            </a:r>
            <a:endParaRPr>
              <a:latin typeface="Cambria"/>
              <a:ea typeface="Cambria"/>
              <a:cs typeface="Cambria"/>
              <a:sym typeface="Cambria"/>
            </a:endParaRPr>
          </a:p>
          <a:p>
            <a:pPr marL="0" marR="0" lvl="0" indent="0" algn="l" rtl="0">
              <a:lnSpc>
                <a:spcPct val="107000"/>
              </a:lnSpc>
              <a:spcBef>
                <a:spcPts val="800"/>
              </a:spcBef>
              <a:spcAft>
                <a:spcPts val="800"/>
              </a:spcAft>
              <a:buClr>
                <a:srgbClr val="000000"/>
              </a:buClr>
              <a:buSzPts val="1400"/>
              <a:buFont typeface="Arial"/>
              <a:buNone/>
            </a:pPr>
            <a:endParaRPr/>
          </a:p>
        </p:txBody>
      </p:sp>
      <p:sp>
        <p:nvSpPr>
          <p:cNvPr id="367" name="Google Shape;367;p1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en-US" b="1"/>
              <a:t>Trainer Notes</a:t>
            </a:r>
            <a:endParaRPr/>
          </a:p>
          <a:p>
            <a:pPr marL="457200" lvl="0" indent="-228600" algn="l" rtl="0">
              <a:lnSpc>
                <a:spcPct val="100000"/>
              </a:lnSpc>
              <a:spcBef>
                <a:spcPts val="0"/>
              </a:spcBef>
              <a:spcAft>
                <a:spcPts val="0"/>
              </a:spcAft>
              <a:buSzPts val="1400"/>
              <a:buNone/>
            </a:pPr>
            <a:r>
              <a:rPr lang="en-US" b="1"/>
              <a:t>To know/To say</a:t>
            </a:r>
            <a:r>
              <a:rPr lang="en-US"/>
              <a:t>:</a:t>
            </a:r>
            <a:r>
              <a:rPr lang="en-US" sz="1000"/>
              <a:t> </a:t>
            </a:r>
            <a:endParaRPr sz="1000"/>
          </a:p>
          <a:p>
            <a:pPr marL="457200" lvl="0" indent="-228600" algn="l" rtl="0">
              <a:lnSpc>
                <a:spcPct val="100000"/>
              </a:lnSpc>
              <a:spcBef>
                <a:spcPts val="0"/>
              </a:spcBef>
              <a:spcAft>
                <a:spcPts val="0"/>
              </a:spcAft>
              <a:buSzPts val="1400"/>
              <a:buNone/>
            </a:pPr>
            <a:r>
              <a:rPr lang="en-US" sz="1000" b="0" i="0" u="none" strike="noStrike">
                <a:solidFill>
                  <a:srgbClr val="000000"/>
                </a:solidFill>
                <a:latin typeface="Calibri"/>
                <a:ea typeface="Calibri"/>
                <a:cs typeface="Calibri"/>
                <a:sym typeface="Calibri"/>
              </a:rPr>
              <a:t>Finally, recall the Teacher ETLP Self-Monitoring Plan - Template shared in </a:t>
            </a:r>
            <a:r>
              <a:rPr lang="en-US" sz="1000" b="1" i="1" u="none" strike="noStrike">
                <a:solidFill>
                  <a:srgbClr val="000000"/>
                </a:solidFill>
                <a:latin typeface="Calibri"/>
                <a:ea typeface="Calibri"/>
                <a:cs typeface="Calibri"/>
                <a:sym typeface="Calibri"/>
              </a:rPr>
              <a:t>Lesson 2 Systems for ETLPs </a:t>
            </a:r>
            <a:r>
              <a:rPr lang="en-US" sz="1000" b="0" i="0" u="none" strike="noStrike">
                <a:solidFill>
                  <a:srgbClr val="000000"/>
                </a:solidFill>
                <a:latin typeface="Calibri"/>
                <a:ea typeface="Calibri"/>
                <a:cs typeface="Calibri"/>
                <a:sym typeface="Calibri"/>
              </a:rPr>
              <a:t> to help you create an implementation and self-monitoring plan for each of the 8 ETLPs. </a:t>
            </a:r>
            <a:endParaRPr sz="1000" b="0"/>
          </a:p>
          <a:p>
            <a:pPr marL="457200" marR="0" lvl="0" indent="-228600" algn="l" rtl="0">
              <a:lnSpc>
                <a:spcPct val="100000"/>
              </a:lnSpc>
              <a:spcBef>
                <a:spcPts val="0"/>
              </a:spcBef>
              <a:spcAft>
                <a:spcPts val="0"/>
              </a:spcAft>
              <a:buClr>
                <a:srgbClr val="000000"/>
              </a:buClr>
              <a:buSzPts val="1400"/>
              <a:buFont typeface="Arial"/>
              <a:buNone/>
            </a:pPr>
            <a:br>
              <a:rPr lang="en-US" sz="1000" b="0"/>
            </a:br>
            <a:r>
              <a:rPr lang="en-US" sz="1000" b="0" i="0" u="none" strike="noStrike">
                <a:solidFill>
                  <a:srgbClr val="000000"/>
                </a:solidFill>
                <a:latin typeface="Calibri"/>
                <a:ea typeface="Calibri"/>
                <a:cs typeface="Calibri"/>
                <a:sym typeface="Calibri"/>
              </a:rPr>
              <a:t>Use the template offered, or one provided by your building leadership team, to now formally plan for your implementation and self-monitoring of </a:t>
            </a:r>
            <a:r>
              <a:rPr lang="en-US" sz="1000" b="1" i="1" u="none" strike="noStrike">
                <a:solidFill>
                  <a:srgbClr val="000000"/>
                </a:solidFill>
                <a:latin typeface="Calibri"/>
                <a:ea typeface="Calibri"/>
                <a:cs typeface="Calibri"/>
                <a:sym typeface="Calibri"/>
              </a:rPr>
              <a:t>Classroom Expectations &amp; Rules in your classroom. </a:t>
            </a:r>
            <a:endParaRPr sz="1000"/>
          </a:p>
        </p:txBody>
      </p:sp>
      <p:sp>
        <p:nvSpPr>
          <p:cNvPr id="376" name="Google Shape;37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en-US" b="1"/>
              <a:t>Trainer Notes</a:t>
            </a:r>
            <a:endParaRPr/>
          </a:p>
          <a:p>
            <a:pPr marL="457200" lvl="0" indent="-228600" algn="l" rtl="0">
              <a:lnSpc>
                <a:spcPct val="100000"/>
              </a:lnSpc>
              <a:spcBef>
                <a:spcPts val="0"/>
              </a:spcBef>
              <a:spcAft>
                <a:spcPts val="0"/>
              </a:spcAft>
              <a:buSzPts val="1400"/>
              <a:buNone/>
            </a:pPr>
            <a:r>
              <a:rPr lang="en-US" b="1"/>
              <a:t>To know/To say</a:t>
            </a:r>
            <a:r>
              <a:rPr lang="en-US"/>
              <a:t>:</a:t>
            </a:r>
            <a:r>
              <a:rPr lang="en-US" b="0" i="0" u="none" strike="noStrike">
                <a:solidFill>
                  <a:srgbClr val="000000"/>
                </a:solidFill>
                <a:latin typeface="Calibri"/>
                <a:ea typeface="Calibri"/>
                <a:cs typeface="Calibri"/>
                <a:sym typeface="Calibri"/>
              </a:rPr>
              <a:t>Remember the predictability of the classroom is a key to fostering student self-determination. By having clear and consistent expectations and rules that are taught with fidelity, consistency and equity you will increase student confidence and </a:t>
            </a:r>
            <a:r>
              <a:rPr lang="en-US" b="1" i="0" u="none" strike="noStrike">
                <a:solidFill>
                  <a:srgbClr val="000000"/>
                </a:solidFill>
                <a:latin typeface="Calibri"/>
                <a:ea typeface="Calibri"/>
                <a:cs typeface="Calibri"/>
                <a:sym typeface="Calibri"/>
              </a:rPr>
              <a:t>competence</a:t>
            </a:r>
            <a:r>
              <a:rPr lang="en-US" b="0" i="0" u="none" strike="noStrike">
                <a:solidFill>
                  <a:srgbClr val="000000"/>
                </a:solidFill>
                <a:latin typeface="Calibri"/>
                <a:ea typeface="Calibri"/>
                <a:cs typeface="Calibri"/>
                <a:sym typeface="Calibri"/>
              </a:rPr>
              <a:t> to be a successful classroom participant.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sense of </a:t>
            </a:r>
            <a:r>
              <a:rPr lang="en-US" b="1" i="0" u="none" strike="noStrike">
                <a:solidFill>
                  <a:srgbClr val="000000"/>
                </a:solidFill>
                <a:latin typeface="Calibri"/>
                <a:ea typeface="Calibri"/>
                <a:cs typeface="Calibri"/>
                <a:sym typeface="Calibri"/>
              </a:rPr>
              <a:t>relatedness</a:t>
            </a:r>
            <a:r>
              <a:rPr lang="en-US" b="0" i="0" u="none" strike="noStrike">
                <a:solidFill>
                  <a:srgbClr val="000000"/>
                </a:solidFill>
                <a:latin typeface="Calibri"/>
                <a:ea typeface="Calibri"/>
                <a:cs typeface="Calibri"/>
                <a:sym typeface="Calibri"/>
              </a:rPr>
              <a:t> to you and their classmates and their</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sense of </a:t>
            </a:r>
            <a:r>
              <a:rPr lang="en-US" b="1" i="0" u="none" strike="noStrike">
                <a:solidFill>
                  <a:srgbClr val="000000"/>
                </a:solidFill>
                <a:latin typeface="Calibri"/>
                <a:ea typeface="Calibri"/>
                <a:cs typeface="Calibri"/>
                <a:sym typeface="Calibri"/>
              </a:rPr>
              <a:t>autonom</a:t>
            </a:r>
            <a:r>
              <a:rPr lang="en-US" b="0" i="0" u="none" strike="noStrike">
                <a:solidFill>
                  <a:srgbClr val="000000"/>
                </a:solidFill>
                <a:latin typeface="Calibri"/>
                <a:ea typeface="Calibri"/>
                <a:cs typeface="Calibri"/>
                <a:sym typeface="Calibri"/>
              </a:rPr>
              <a:t>y to work independently within your classroom setting.</a:t>
            </a:r>
            <a:endParaRPr/>
          </a:p>
          <a:p>
            <a:pPr marL="457200" lvl="0" indent="-22860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Based on your Self-Assessment and Rating on the Practice profile, and the plan you developed using the </a:t>
            </a:r>
            <a:r>
              <a:rPr lang="en-US" b="1" i="0" u="none" strike="noStrike">
                <a:solidFill>
                  <a:srgbClr val="000000"/>
                </a:solidFill>
                <a:latin typeface="Calibri"/>
                <a:ea typeface="Calibri"/>
                <a:cs typeface="Calibri"/>
                <a:sym typeface="Calibri"/>
              </a:rPr>
              <a:t>Teacher ETLP Self-Monitoring Plan, </a:t>
            </a:r>
            <a:r>
              <a:rPr lang="en-US" b="0" i="0" u="none" strike="noStrike">
                <a:solidFill>
                  <a:srgbClr val="000000"/>
                </a:solidFill>
                <a:latin typeface="Calibri"/>
                <a:ea typeface="Calibri"/>
                <a:cs typeface="Calibri"/>
                <a:sym typeface="Calibri"/>
              </a:rPr>
              <a:t>what are your next steps for utilizing the powerful tools  of Expectations and Rules , for creating a safe, efficient, effective and productive classroom environment?</a:t>
            </a:r>
            <a:endParaRPr b="0"/>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383" name="Google Shape;3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a:spLocks noGrp="1" noRot="1" noChangeAspect="1"/>
          </p:cNvSpPr>
          <p:nvPr>
            <p:ph type="sldImg" idx="2"/>
          </p:nvPr>
        </p:nvSpPr>
        <p:spPr>
          <a:xfrm>
            <a:off x="1371600" y="4572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9:notes"/>
          <p:cNvSpPr txBox="1">
            <a:spLocks noGrp="1"/>
          </p:cNvSpPr>
          <p:nvPr>
            <p:ph type="body" idx="1"/>
          </p:nvPr>
        </p:nvSpPr>
        <p:spPr>
          <a:xfrm>
            <a:off x="428625" y="3929063"/>
            <a:ext cx="6000749" cy="46434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endParaRPr b="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b="1">
                <a:latin typeface="Calibri"/>
                <a:ea typeface="Calibri"/>
                <a:cs typeface="Calibri"/>
                <a:sym typeface="Calibri"/>
              </a:rPr>
              <a:t>To Know/To Say: </a:t>
            </a:r>
            <a:r>
              <a:rPr lang="en-US">
                <a:latin typeface="Calibri"/>
                <a:ea typeface="Calibri"/>
                <a:cs typeface="Calibri"/>
                <a:sym typeface="Calibri"/>
              </a:rPr>
              <a:t>During this lesson </a:t>
            </a:r>
            <a:r>
              <a:rPr lang="en-US" b="1">
                <a:latin typeface="Calibri"/>
                <a:ea typeface="Calibri"/>
                <a:cs typeface="Calibri"/>
                <a:sym typeface="Calibri"/>
              </a:rPr>
              <a:t>INDIVIDUALS</a:t>
            </a:r>
            <a:r>
              <a:rPr lang="en-US">
                <a:latin typeface="Calibri"/>
                <a:ea typeface="Calibri"/>
                <a:cs typeface="Calibri"/>
                <a:sym typeface="Calibri"/>
              </a:rPr>
              <a:t> learned:</a:t>
            </a:r>
            <a:endParaRPr/>
          </a:p>
          <a:p>
            <a:pPr marL="342900" marR="0" lvl="0" indent="-330200" algn="l" rtl="0">
              <a:lnSpc>
                <a:spcPct val="100000"/>
              </a:lnSpc>
              <a:spcBef>
                <a:spcPts val="0"/>
              </a:spcBef>
              <a:spcAft>
                <a:spcPts val="0"/>
              </a:spcAft>
              <a:buSzPts val="1200"/>
              <a:buFont typeface="Arial"/>
              <a:buChar char="●"/>
            </a:pPr>
            <a:r>
              <a:rPr lang="en-US" u="none" strike="noStrike">
                <a:latin typeface="Calibri"/>
                <a:ea typeface="Calibri"/>
                <a:cs typeface="Calibri"/>
                <a:sym typeface="Calibri"/>
              </a:rPr>
              <a:t>the language of the classroom expectations reflects the language of school / districtwide expectations. </a:t>
            </a:r>
            <a:endParaRPr/>
          </a:p>
          <a:p>
            <a:pPr marL="342900" marR="0" lvl="0" indent="-330200" algn="l" rtl="0">
              <a:lnSpc>
                <a:spcPct val="100000"/>
              </a:lnSpc>
              <a:spcBef>
                <a:spcPts val="0"/>
              </a:spcBef>
              <a:spcAft>
                <a:spcPts val="0"/>
              </a:spcAft>
              <a:buSzPts val="1200"/>
              <a:buFont typeface="Arial"/>
              <a:buChar char="●"/>
            </a:pPr>
            <a:r>
              <a:rPr lang="en-US" u="none" strike="noStrike">
                <a:latin typeface="Calibri"/>
                <a:ea typeface="Calibri"/>
                <a:cs typeface="Calibri"/>
                <a:sym typeface="Calibri"/>
              </a:rPr>
              <a:t>classroom rules are the behaviors that demonstrate the expectations specific criteria for meeting expectations.</a:t>
            </a:r>
            <a:endParaRPr/>
          </a:p>
          <a:p>
            <a:pPr marL="342900" marR="0" lvl="0" indent="-330200" algn="l" rtl="0">
              <a:lnSpc>
                <a:spcPct val="100000"/>
              </a:lnSpc>
              <a:spcBef>
                <a:spcPts val="0"/>
              </a:spcBef>
              <a:spcAft>
                <a:spcPts val="0"/>
              </a:spcAft>
              <a:buSzPts val="1200"/>
              <a:buFont typeface="Arial"/>
              <a:buChar char="●"/>
            </a:pPr>
            <a:r>
              <a:rPr lang="en-US" u="none" strike="noStrike">
                <a:latin typeface="Calibri"/>
                <a:ea typeface="Calibri"/>
                <a:cs typeface="Calibri"/>
                <a:sym typeface="Calibri"/>
              </a:rPr>
              <a:t>classroom rules should meet the 5 guidelines of OMPUA (observable, measurable, positively stated, understandable, always applicable). </a:t>
            </a:r>
            <a:endParaRPr/>
          </a:p>
          <a:p>
            <a:pPr marL="342900" marR="0" lvl="0" indent="-330200" algn="l" rtl="0">
              <a:lnSpc>
                <a:spcPct val="100000"/>
              </a:lnSpc>
              <a:spcBef>
                <a:spcPts val="0"/>
              </a:spcBef>
              <a:spcAft>
                <a:spcPts val="0"/>
              </a:spcAft>
              <a:buSzPts val="1200"/>
              <a:buFont typeface="Arial"/>
              <a:buChar char="●"/>
            </a:pPr>
            <a:r>
              <a:rPr lang="en-US" u="none" strike="noStrike">
                <a:latin typeface="Calibri"/>
                <a:ea typeface="Calibri"/>
                <a:cs typeface="Calibri"/>
                <a:sym typeface="Calibri"/>
              </a:rPr>
              <a:t>classroom expectations and rules must be taught, modeled, and practiced; feedback is regularly given. </a:t>
            </a:r>
            <a:endParaRPr/>
          </a:p>
          <a:p>
            <a:pPr marL="342900" marR="0" lvl="0" indent="-330200" algn="l" rtl="0">
              <a:lnSpc>
                <a:spcPct val="100000"/>
              </a:lnSpc>
              <a:spcBef>
                <a:spcPts val="0"/>
              </a:spcBef>
              <a:spcAft>
                <a:spcPts val="0"/>
              </a:spcAft>
              <a:buSzPts val="1200"/>
              <a:buFont typeface="Arial"/>
              <a:buChar char="●"/>
            </a:pPr>
            <a:r>
              <a:rPr lang="en-US" u="none" strike="noStrike">
                <a:latin typeface="Calibri"/>
                <a:ea typeface="Calibri"/>
                <a:cs typeface="Calibri"/>
                <a:sym typeface="Calibri"/>
              </a:rPr>
              <a:t>how to develop classroom expectations and rules and establish a system to consistently teach and reinforce these expectations and rules. </a:t>
            </a:r>
            <a:endParaRPr/>
          </a:p>
          <a:p>
            <a:pPr marL="342900" marR="0" lvl="0" indent="-330200" algn="l" rtl="0">
              <a:lnSpc>
                <a:spcPct val="100000"/>
              </a:lnSpc>
              <a:spcBef>
                <a:spcPts val="0"/>
              </a:spcBef>
              <a:spcAft>
                <a:spcPts val="0"/>
              </a:spcAft>
              <a:buSzPts val="1200"/>
              <a:buFont typeface="Arial"/>
              <a:buChar char="●"/>
            </a:pPr>
            <a:r>
              <a:rPr lang="en-US" u="none" strike="noStrike">
                <a:solidFill>
                  <a:srgbClr val="303030"/>
                </a:solidFill>
                <a:latin typeface="Calibri"/>
                <a:ea typeface="Calibri"/>
                <a:cs typeface="Calibri"/>
                <a:sym typeface="Calibri"/>
              </a:rPr>
              <a:t>how to self monitor the implementation of classroom procedures and routines with fidelity, consistency and equity.</a:t>
            </a:r>
            <a:r>
              <a:rPr lang="en-US">
                <a:latin typeface="Calibri"/>
                <a:ea typeface="Calibri"/>
                <a:cs typeface="Calibri"/>
                <a:sym typeface="Calibri"/>
              </a:rPr>
              <a:t> </a:t>
            </a:r>
            <a:endParaRPr/>
          </a:p>
          <a:p>
            <a:pPr marL="0" marR="0" lvl="0" indent="0" algn="l" rtl="0">
              <a:lnSpc>
                <a:spcPct val="100000"/>
              </a:lnSpc>
              <a:spcBef>
                <a:spcPts val="0"/>
              </a:spcBef>
              <a:spcAft>
                <a:spcPts val="0"/>
              </a:spcAft>
              <a:buSzPts val="1400"/>
              <a:buNone/>
            </a:pPr>
            <a:endParaRPr>
              <a:solidFill>
                <a:srgbClr val="FF0000"/>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a:solidFill>
                  <a:srgbClr val="FF0000"/>
                </a:solidFill>
                <a:latin typeface="Calibri"/>
                <a:ea typeface="Calibri"/>
                <a:cs typeface="Calibri"/>
                <a:sym typeface="Calibri"/>
              </a:rPr>
              <a:t>Next steps for INDIVIDUALS include: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Use the </a:t>
            </a:r>
            <a:r>
              <a:rPr lang="en-US" b="1" i="1" u="none" strike="noStrike">
                <a:solidFill>
                  <a:srgbClr val="000000"/>
                </a:solidFill>
                <a:latin typeface="Calibri"/>
                <a:ea typeface="Calibri"/>
                <a:cs typeface="Calibri"/>
                <a:sym typeface="Calibri"/>
              </a:rPr>
              <a:t>Classroom Expectations &amp; Rules Planning &amp; Implementation Guide</a:t>
            </a:r>
            <a:endParaRPr b="0" i="0" u="none" strike="noStrike">
              <a:solidFill>
                <a:srgbClr val="000000"/>
              </a:solidFill>
              <a:latin typeface="Calibri"/>
              <a:ea typeface="Calibri"/>
              <a:cs typeface="Calibri"/>
              <a:sym typeface="Calibri"/>
            </a:endParaRPr>
          </a:p>
          <a:p>
            <a:pPr marL="742950" lvl="1" indent="-285750" algn="l" rtl="0">
              <a:lnSpc>
                <a:spcPct val="100000"/>
              </a:lnSpc>
              <a:spcBef>
                <a:spcPts val="0"/>
              </a:spcBef>
              <a:spcAft>
                <a:spcPts val="0"/>
              </a:spcAft>
              <a:buSzPts val="1400"/>
              <a:buFont typeface="Arial"/>
              <a:buChar char="•"/>
            </a:pPr>
            <a:r>
              <a:rPr lang="en-US" b="0" i="0" u="none" strike="noStrike">
                <a:solidFill>
                  <a:srgbClr val="000000"/>
                </a:solidFill>
                <a:latin typeface="Calibri"/>
                <a:ea typeface="Calibri"/>
                <a:cs typeface="Calibri"/>
                <a:sym typeface="Calibri"/>
              </a:rPr>
              <a:t>Develop classroom expectations and rules into a matrix that aligns with school/districtwide expectations and rules</a:t>
            </a:r>
            <a:r>
              <a:rPr lang="en-US" sz="1600" b="0" i="0" u="none" strike="noStrike">
                <a:solidFill>
                  <a:srgbClr val="000000"/>
                </a:solidFill>
                <a:latin typeface="Calibri"/>
                <a:ea typeface="Calibri"/>
                <a:cs typeface="Calibri"/>
                <a:sym typeface="Calibri"/>
              </a:rPr>
              <a:t>.</a:t>
            </a:r>
            <a:endParaRPr/>
          </a:p>
          <a:p>
            <a:pPr marL="742950" lvl="1" indent="-27305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Develop a plan to consistently teach and provide feedback to students on classroom expectations and rules as needed for fluency of expected behaviors. </a:t>
            </a:r>
            <a:endParaRPr/>
          </a:p>
          <a:p>
            <a:pPr marL="457200" lvl="0" indent="-215900" algn="l" rtl="0">
              <a:lnSpc>
                <a:spcPct val="100000"/>
              </a:lnSpc>
              <a:spcBef>
                <a:spcPts val="0"/>
              </a:spcBef>
              <a:spcAft>
                <a:spcPts val="0"/>
              </a:spcAft>
              <a:buSzPts val="1200"/>
              <a:buFont typeface="Arial"/>
              <a:buChar char="•"/>
            </a:pPr>
            <a:r>
              <a:rPr lang="en-US" b="0" i="0" u="none" strike="noStrike">
                <a:solidFill>
                  <a:srgbClr val="000000"/>
                </a:solidFill>
                <a:latin typeface="Calibri"/>
                <a:ea typeface="Calibri"/>
                <a:cs typeface="Calibri"/>
                <a:sym typeface="Calibri"/>
              </a:rPr>
              <a:t>Use the </a:t>
            </a:r>
            <a:r>
              <a:rPr lang="en-US" b="1" i="0" u="none" strike="noStrike">
                <a:solidFill>
                  <a:srgbClr val="000000"/>
                </a:solidFill>
                <a:latin typeface="Calibri"/>
                <a:ea typeface="Calibri"/>
                <a:cs typeface="Calibri"/>
                <a:sym typeface="Calibri"/>
              </a:rPr>
              <a:t>Expectations and Rules Self-Assessment and Practice Profile</a:t>
            </a:r>
            <a:r>
              <a:rPr lang="en-US" b="0" i="0" u="none" strike="noStrike">
                <a:solidFill>
                  <a:srgbClr val="000000"/>
                </a:solidFill>
                <a:latin typeface="Calibri"/>
                <a:ea typeface="Calibri"/>
                <a:cs typeface="Calibri"/>
                <a:sym typeface="Calibri"/>
              </a:rPr>
              <a:t> to monitor your development and use of classroom expectations and rules. </a:t>
            </a:r>
            <a:endParaRPr/>
          </a:p>
        </p:txBody>
      </p:sp>
      <p:sp>
        <p:nvSpPr>
          <p:cNvPr id="390" name="Google Shape;39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lvl="0" indent="0" algn="l" rtl="0">
              <a:lnSpc>
                <a:spcPct val="100000"/>
              </a:lnSpc>
              <a:spcBef>
                <a:spcPts val="0"/>
              </a:spcBef>
              <a:spcAft>
                <a:spcPts val="0"/>
              </a:spcAft>
              <a:buSzPts val="1400"/>
              <a:buNone/>
            </a:pPr>
            <a:r>
              <a:rPr lang="en-US" b="1"/>
              <a:t>To Know/To Say:</a:t>
            </a:r>
            <a:r>
              <a:rPr lang="en-US" b="0"/>
              <a:t> </a:t>
            </a:r>
            <a:endParaRPr/>
          </a:p>
        </p:txBody>
      </p:sp>
      <p:sp>
        <p:nvSpPr>
          <p:cNvPr id="398" name="Google Shape;3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a:t>
            </a:r>
            <a:r>
              <a:rPr lang="en-US" b="0"/>
              <a:t> </a:t>
            </a:r>
            <a:r>
              <a:rPr lang="en-US"/>
              <a:t>Select an introductions activity. </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a:t>
            </a:r>
            <a:endParaRPr/>
          </a:p>
        </p:txBody>
      </p:sp>
      <p:sp>
        <p:nvSpPr>
          <p:cNvPr id="109" name="Google Shape;10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800"/>
              <a:t>There are  handouts that will be referenced during this lesson. If you have not downloaded them from the lesson website, please pause the video while you access these documents.</a:t>
            </a:r>
            <a:endParaRPr sz="2800"/>
          </a:p>
          <a:p>
            <a:pPr marL="0" lvl="0" indent="0" algn="l" rtl="0">
              <a:lnSpc>
                <a:spcPct val="100000"/>
              </a:lnSpc>
              <a:spcBef>
                <a:spcPts val="0"/>
              </a:spcBef>
              <a:spcAft>
                <a:spcPts val="0"/>
              </a:spcAft>
              <a:buClr>
                <a:schemeClr val="dk1"/>
              </a:buClr>
              <a:buSzPts val="1400"/>
              <a:buFont typeface="Arial"/>
              <a:buNone/>
            </a:pPr>
            <a:endParaRPr sz="2800"/>
          </a:p>
          <a:p>
            <a:pPr marL="0" lvl="0" indent="0" algn="l" rtl="0">
              <a:lnSpc>
                <a:spcPct val="100000"/>
              </a:lnSpc>
              <a:spcBef>
                <a:spcPts val="0"/>
              </a:spcBef>
              <a:spcAft>
                <a:spcPts val="0"/>
              </a:spcAft>
              <a:buClr>
                <a:schemeClr val="dk1"/>
              </a:buClr>
              <a:buSzPts val="1400"/>
              <a:buFont typeface="Arial"/>
              <a:buNone/>
            </a:pPr>
            <a:r>
              <a:rPr lang="en-US" sz="2800"/>
              <a:t>Read slide.</a:t>
            </a:r>
            <a:endParaRPr sz="2800"/>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6" name="Google Shape;1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Trainer Notes:</a:t>
            </a:r>
            <a:r>
              <a:rPr lang="en-US" b="0"/>
              <a:t>  </a:t>
            </a:r>
            <a:endParaRPr/>
          </a:p>
          <a:p>
            <a:pPr marL="0" marR="0" lvl="0" indent="0" algn="l" rtl="0">
              <a:lnSpc>
                <a:spcPct val="100000"/>
              </a:lnSpc>
              <a:spcBef>
                <a:spcPts val="0"/>
              </a:spcBef>
              <a:spcAft>
                <a:spcPts val="0"/>
              </a:spcAft>
              <a:buClr>
                <a:srgbClr val="000000"/>
              </a:buClr>
              <a:buSzPts val="1400"/>
              <a:buFont typeface="Arial"/>
              <a:buNone/>
            </a:pPr>
            <a:r>
              <a:rPr lang="en-US" b="1"/>
              <a:t>To Know/To Say:</a:t>
            </a:r>
            <a:r>
              <a:rPr lang="en-US" b="0"/>
              <a:t> </a:t>
            </a:r>
            <a:r>
              <a:rPr lang="en-US"/>
              <a:t>Read slide.</a:t>
            </a:r>
            <a:endParaRPr/>
          </a:p>
        </p:txBody>
      </p:sp>
      <p:sp>
        <p:nvSpPr>
          <p:cNvPr id="123" name="Google Shape;1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Trainer Notes:</a:t>
            </a:r>
            <a:endParaRPr/>
          </a:p>
          <a:p>
            <a:pPr marL="457200" marR="0" lvl="0" indent="-228600" algn="l" rtl="0">
              <a:lnSpc>
                <a:spcPct val="100000"/>
              </a:lnSpc>
              <a:spcBef>
                <a:spcPts val="0"/>
              </a:spcBef>
              <a:spcAft>
                <a:spcPts val="0"/>
              </a:spcAft>
              <a:buClr>
                <a:srgbClr val="000000"/>
              </a:buClr>
              <a:buSzPts val="1400"/>
              <a:buFont typeface="Arial"/>
              <a:buNone/>
            </a:pPr>
            <a:r>
              <a:rPr lang="en-US" b="1">
                <a:latin typeface="Calibri"/>
                <a:ea typeface="Calibri"/>
                <a:cs typeface="Calibri"/>
                <a:sym typeface="Calibri"/>
              </a:rPr>
              <a:t>To know/To say: </a:t>
            </a:r>
            <a:r>
              <a:rPr lang="en-US">
                <a:latin typeface="Calibri"/>
                <a:ea typeface="Calibri"/>
                <a:cs typeface="Calibri"/>
                <a:sym typeface="Calibri"/>
              </a:rPr>
              <a:t>These are the Missouri Teacher Standards that will be addressed in this lesson. If you want more information regarding these standards visit DESE.MO.GOV </a:t>
            </a:r>
            <a:endParaRPr/>
          </a:p>
        </p:txBody>
      </p:sp>
      <p:sp>
        <p:nvSpPr>
          <p:cNvPr id="137" name="Google Shape;13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105"/>
          <p:cNvSpPr txBox="1">
            <a:spLocks noGrp="1"/>
          </p:cNvSpPr>
          <p:nvPr>
            <p:ph type="ctrTitle"/>
          </p:nvPr>
        </p:nvSpPr>
        <p:spPr>
          <a:xfrm>
            <a:off x="685800" y="720612"/>
            <a:ext cx="7772400" cy="90135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5"/>
          <p:cNvSpPr txBox="1">
            <a:spLocks noGrp="1"/>
          </p:cNvSpPr>
          <p:nvPr>
            <p:ph type="subTitle" idx="1"/>
          </p:nvPr>
        </p:nvSpPr>
        <p:spPr>
          <a:xfrm>
            <a:off x="1240971" y="2110859"/>
            <a:ext cx="6901543" cy="6076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F0000"/>
              </a:buClr>
              <a:buSzPts val="2400"/>
              <a:buNone/>
              <a:defRPr sz="2400">
                <a:solidFill>
                  <a:srgbClr val="FF000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105"/>
          <p:cNvPicPr preferRelativeResize="0"/>
          <p:nvPr/>
        </p:nvPicPr>
        <p:blipFill rotWithShape="1">
          <a:blip r:embed="rId2">
            <a:alphaModFix/>
          </a:blip>
          <a:srcRect/>
          <a:stretch/>
        </p:blipFill>
        <p:spPr>
          <a:xfrm>
            <a:off x="166152" y="5395979"/>
            <a:ext cx="3267871" cy="788797"/>
          </a:xfrm>
          <a:prstGeom prst="rect">
            <a:avLst/>
          </a:prstGeom>
          <a:noFill/>
          <a:ln>
            <a:noFill/>
          </a:ln>
        </p:spPr>
      </p:pic>
      <p:pic>
        <p:nvPicPr>
          <p:cNvPr id="24" name="Google Shape;24;p105"/>
          <p:cNvPicPr preferRelativeResize="0"/>
          <p:nvPr/>
        </p:nvPicPr>
        <p:blipFill rotWithShape="1">
          <a:blip r:embed="rId3">
            <a:alphaModFix/>
          </a:blip>
          <a:srcRect/>
          <a:stretch/>
        </p:blipFill>
        <p:spPr>
          <a:xfrm>
            <a:off x="3434023" y="3086327"/>
            <a:ext cx="2602527" cy="2248584"/>
          </a:xfrm>
          <a:prstGeom prst="rect">
            <a:avLst/>
          </a:prstGeom>
          <a:noFill/>
          <a:ln>
            <a:noFill/>
          </a:ln>
        </p:spPr>
      </p:pic>
      <p:pic>
        <p:nvPicPr>
          <p:cNvPr id="25" name="Google Shape;25;p105"/>
          <p:cNvPicPr preferRelativeResize="0"/>
          <p:nvPr/>
        </p:nvPicPr>
        <p:blipFill rotWithShape="1">
          <a:blip r:embed="rId4">
            <a:alphaModFix/>
          </a:blip>
          <a:srcRect/>
          <a:stretch/>
        </p:blipFill>
        <p:spPr>
          <a:xfrm>
            <a:off x="3831325" y="5409020"/>
            <a:ext cx="2343623" cy="840842"/>
          </a:xfrm>
          <a:prstGeom prst="rect">
            <a:avLst/>
          </a:prstGeom>
          <a:noFill/>
          <a:ln>
            <a:noFill/>
          </a:ln>
        </p:spPr>
      </p:pic>
      <p:pic>
        <p:nvPicPr>
          <p:cNvPr id="26" name="Google Shape;26;p105"/>
          <p:cNvPicPr preferRelativeResize="0"/>
          <p:nvPr/>
        </p:nvPicPr>
        <p:blipFill rotWithShape="1">
          <a:blip r:embed="rId5">
            <a:alphaModFix/>
          </a:blip>
          <a:srcRect/>
          <a:stretch/>
        </p:blipFill>
        <p:spPr>
          <a:xfrm>
            <a:off x="6743555" y="5511265"/>
            <a:ext cx="2234293" cy="781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1"/>
        <p:cNvGrpSpPr/>
        <p:nvPr/>
      </p:nvGrpSpPr>
      <p:grpSpPr>
        <a:xfrm>
          <a:off x="0" y="0"/>
          <a:ext cx="0" cy="0"/>
          <a:chOff x="0" y="0"/>
          <a:chExt cx="0" cy="0"/>
        </a:xfrm>
      </p:grpSpPr>
      <p:sp>
        <p:nvSpPr>
          <p:cNvPr id="72" name="Google Shape;72;p1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0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0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0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457200" y="1117600"/>
            <a:ext cx="8229600" cy="508859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8" name="Google Shape;48;p22"/>
          <p:cNvGrpSpPr/>
          <p:nvPr/>
        </p:nvGrpSpPr>
        <p:grpSpPr>
          <a:xfrm>
            <a:off x="12700" y="6211888"/>
            <a:ext cx="9144000" cy="658812"/>
            <a:chOff x="12700" y="6211407"/>
            <a:chExt cx="9144378" cy="659292"/>
          </a:xfrm>
        </p:grpSpPr>
        <p:sp>
          <p:nvSpPr>
            <p:cNvPr id="49" name="Google Shape;49;p2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 name="Google Shape;50;p2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 name="Google Shape;51;p2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 name="Google Shape;52;p2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3"/>
        <p:cNvGrpSpPr/>
        <p:nvPr/>
      </p:nvGrpSpPr>
      <p:grpSpPr>
        <a:xfrm>
          <a:off x="0" y="0"/>
          <a:ext cx="0" cy="0"/>
          <a:chOff x="0" y="0"/>
          <a:chExt cx="0" cy="0"/>
        </a:xfrm>
      </p:grpSpPr>
      <p:pic>
        <p:nvPicPr>
          <p:cNvPr id="54" name="Google Shape;54;p142" descr="Green-Pencil-Icon-pencils-7151356-150-150.jpg"/>
          <p:cNvPicPr preferRelativeResize="0"/>
          <p:nvPr/>
        </p:nvPicPr>
        <p:blipFill rotWithShape="1">
          <a:blip r:embed="rId2">
            <a:alphaModFix/>
          </a:blip>
          <a:srcRect/>
          <a:stretch/>
        </p:blipFill>
        <p:spPr>
          <a:xfrm flipH="1">
            <a:off x="471522" y="440886"/>
            <a:ext cx="1234222" cy="1234222"/>
          </a:xfrm>
          <a:prstGeom prst="rect">
            <a:avLst/>
          </a:prstGeom>
          <a:noFill/>
          <a:ln>
            <a:noFill/>
          </a:ln>
        </p:spPr>
      </p:pic>
      <p:sp>
        <p:nvSpPr>
          <p:cNvPr id="55" name="Google Shape;55;p142"/>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6" name="Google Shape;56;p142"/>
          <p:cNvGrpSpPr/>
          <p:nvPr/>
        </p:nvGrpSpPr>
        <p:grpSpPr>
          <a:xfrm>
            <a:off x="12700" y="6211407"/>
            <a:ext cx="9144378" cy="659292"/>
            <a:chOff x="12700" y="6211407"/>
            <a:chExt cx="9144378" cy="659292"/>
          </a:xfrm>
        </p:grpSpPr>
        <p:sp>
          <p:nvSpPr>
            <p:cNvPr id="57" name="Google Shape;57;p14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 name="Google Shape;58;p14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 name="Google Shape;59;p14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 name="Google Shape;60;p142"/>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
        <p:nvSpPr>
          <p:cNvPr id="61" name="Google Shape;61;p1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rgbClr val="FF0000"/>
              </a:buClr>
              <a:buSzPts val="3200"/>
              <a:buFont typeface="Arial"/>
              <a:buNone/>
              <a:defRPr>
                <a:solidFill>
                  <a:srgbClr val="009E47"/>
                </a:solidFill>
              </a:defRPr>
            </a:lvl1pPr>
            <a:lvl2pPr marL="914400" lvl="1" indent="-406400" algn="l">
              <a:lnSpc>
                <a:spcPct val="100000"/>
              </a:lnSpc>
              <a:spcBef>
                <a:spcPts val="560"/>
              </a:spcBef>
              <a:spcAft>
                <a:spcPts val="0"/>
              </a:spcAft>
              <a:buClr>
                <a:srgbClr val="FF0000"/>
              </a:buClr>
              <a:buSzPts val="2800"/>
              <a:buFont typeface="Arial"/>
              <a:buChar char="•"/>
              <a:defRPr i="1"/>
            </a:lvl2pPr>
            <a:lvl3pPr marL="1371600" lvl="2" indent="-381000" algn="l">
              <a:lnSpc>
                <a:spcPct val="100000"/>
              </a:lnSpc>
              <a:spcBef>
                <a:spcPts val="480"/>
              </a:spcBef>
              <a:spcAft>
                <a:spcPts val="0"/>
              </a:spcAft>
              <a:buClr>
                <a:srgbClr val="FF0000"/>
              </a:buClr>
              <a:buSzPts val="2400"/>
              <a:buFont typeface="Arial"/>
              <a:buChar char="•"/>
              <a:defRPr i="1"/>
            </a:lvl3pPr>
            <a:lvl4pPr marL="1828800" lvl="3" indent="-355600" algn="l">
              <a:lnSpc>
                <a:spcPct val="100000"/>
              </a:lnSpc>
              <a:spcBef>
                <a:spcPts val="400"/>
              </a:spcBef>
              <a:spcAft>
                <a:spcPts val="0"/>
              </a:spcAft>
              <a:buClr>
                <a:srgbClr val="FF0000"/>
              </a:buClr>
              <a:buSzPts val="2000"/>
              <a:buFont typeface="Arial"/>
              <a:buChar char="•"/>
              <a:defRPr i="1"/>
            </a:lvl4pPr>
            <a:lvl5pPr marL="2286000" lvl="4" indent="-355600" algn="l">
              <a:lnSpc>
                <a:spcPct val="100000"/>
              </a:lnSpc>
              <a:spcBef>
                <a:spcPts val="400"/>
              </a:spcBef>
              <a:spcAft>
                <a:spcPts val="0"/>
              </a:spcAft>
              <a:buClr>
                <a:srgbClr val="FF0000"/>
              </a:buClr>
              <a:buSzPts val="2000"/>
              <a:buFont typeface="Arial"/>
              <a:buChar char="•"/>
              <a:defRPr i="1"/>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10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0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0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8"/>
        <p:cNvGrpSpPr/>
        <p:nvPr/>
      </p:nvGrpSpPr>
      <p:grpSpPr>
        <a:xfrm>
          <a:off x="0" y="0"/>
          <a:ext cx="0" cy="0"/>
          <a:chOff x="0" y="0"/>
          <a:chExt cx="0" cy="0"/>
        </a:xfrm>
      </p:grpSpPr>
      <p:sp>
        <p:nvSpPr>
          <p:cNvPr id="69" name="Google Shape;69;p10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104"/>
          <p:cNvGrpSpPr/>
          <p:nvPr/>
        </p:nvGrpSpPr>
        <p:grpSpPr>
          <a:xfrm>
            <a:off x="3175" y="6211407"/>
            <a:ext cx="9144378" cy="659292"/>
            <a:chOff x="12700" y="6211407"/>
            <a:chExt cx="9144378" cy="659292"/>
          </a:xfrm>
        </p:grpSpPr>
        <p:sp>
          <p:nvSpPr>
            <p:cNvPr id="16" name="Google Shape;16;p10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7" name="Google Shape;17;p10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8" name="Google Shape;18;p10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9" name="Google Shape;19;p104"/>
            <p:cNvSpPr txBox="1"/>
            <p:nvPr/>
          </p:nvSpPr>
          <p:spPr>
            <a:xfrm>
              <a:off x="673596" y="6211407"/>
              <a:ext cx="1752104" cy="30021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1"/>
                <a:buFont typeface="Arial"/>
                <a:buNone/>
              </a:pPr>
              <a:r>
                <a:rPr lang="en-US" sz="1351"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17428258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txBox="1">
            <a:spLocks noGrp="1"/>
          </p:cNvSpPr>
          <p:nvPr>
            <p:ph type="ctrTitle"/>
          </p:nvPr>
        </p:nvSpPr>
        <p:spPr>
          <a:xfrm>
            <a:off x="301558" y="-22586"/>
            <a:ext cx="8156642" cy="2036864"/>
          </a:xfrm>
          <a:prstGeom prst="rect">
            <a:avLst/>
          </a:prstGeom>
          <a:noFill/>
          <a:ln>
            <a:noFill/>
          </a:ln>
        </p:spPr>
        <p:txBody>
          <a:bodyPr spcFirstLastPara="1" wrap="square" lIns="91425" tIns="45700" rIns="91425" bIns="45700" anchor="b" anchorCtr="0">
            <a:noAutofit/>
          </a:bodyPr>
          <a:lstStyle/>
          <a:p>
            <a:pPr marL="0" lvl="0" indent="0" algn="ctr" rtl="0">
              <a:lnSpc>
                <a:spcPct val="107916"/>
              </a:lnSpc>
              <a:spcBef>
                <a:spcPts val="0"/>
              </a:spcBef>
              <a:spcAft>
                <a:spcPts val="800"/>
              </a:spcAft>
              <a:buClr>
                <a:schemeClr val="dk1"/>
              </a:buClr>
              <a:buSzPts val="1100"/>
              <a:buFont typeface="Arial"/>
              <a:buNone/>
            </a:pPr>
            <a:r>
              <a:rPr lang="en-US" sz="3000" b="1"/>
              <a:t>	</a:t>
            </a:r>
            <a:r>
              <a:rPr lang="en-US" sz="3600" b="1" i="0" u="none" strike="noStrike">
                <a:solidFill>
                  <a:srgbClr val="000000"/>
                </a:solidFill>
                <a:latin typeface="Calibri"/>
                <a:ea typeface="Calibri"/>
                <a:cs typeface="Calibri"/>
                <a:sym typeface="Calibri"/>
              </a:rPr>
              <a:t>T1C8L3 Classroom Expectations </a:t>
            </a:r>
            <a:br>
              <a:rPr lang="en-US" sz="3600" b="1" i="0" u="none" strike="noStrike">
                <a:solidFill>
                  <a:srgbClr val="000000"/>
                </a:solidFill>
                <a:latin typeface="Calibri"/>
                <a:ea typeface="Calibri"/>
                <a:cs typeface="Calibri"/>
                <a:sym typeface="Calibri"/>
              </a:rPr>
            </a:br>
            <a:r>
              <a:rPr lang="en-US" sz="3600" b="1" i="0" u="none" strike="noStrike">
                <a:solidFill>
                  <a:srgbClr val="000000"/>
                </a:solidFill>
                <a:latin typeface="Calibri"/>
                <a:ea typeface="Calibri"/>
                <a:cs typeface="Calibri"/>
                <a:sym typeface="Calibri"/>
              </a:rPr>
              <a:t>&amp; Rules</a:t>
            </a:r>
            <a:endParaRPr sz="3600" b="1"/>
          </a:p>
        </p:txBody>
      </p:sp>
      <p:sp>
        <p:nvSpPr>
          <p:cNvPr id="84" name="Google Shape;84;p4"/>
          <p:cNvSpPr txBox="1">
            <a:spLocks noGrp="1"/>
          </p:cNvSpPr>
          <p:nvPr>
            <p:ph type="subTitle" idx="1"/>
          </p:nvPr>
        </p:nvSpPr>
        <p:spPr>
          <a:xfrm>
            <a:off x="301558" y="2178952"/>
            <a:ext cx="8540884" cy="6076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 Tier 1 Effective Teaching &amp; Learning Practices </a:t>
            </a:r>
            <a:endParaRPr/>
          </a:p>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(ETLPs) for the Classroom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14" descr="pre-requisites"/>
          <p:cNvSpPr txBox="1">
            <a:spLocks noGrp="1"/>
          </p:cNvSpPr>
          <p:nvPr>
            <p:ph type="title"/>
          </p:nvPr>
        </p:nvSpPr>
        <p:spPr>
          <a:xfrm>
            <a:off x="623888" y="-2852737"/>
            <a:ext cx="78867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Pre-requisites</a:t>
            </a:r>
            <a:endParaRPr/>
          </a:p>
        </p:txBody>
      </p:sp>
      <p:sp>
        <p:nvSpPr>
          <p:cNvPr id="147" name="Google Shape;147;p114"/>
          <p:cNvSpPr txBox="1"/>
          <p:nvPr/>
        </p:nvSpPr>
        <p:spPr>
          <a:xfrm>
            <a:off x="576904" y="571924"/>
            <a:ext cx="7783713"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a:solidFill>
                  <a:srgbClr val="FF0000"/>
                </a:solidFill>
                <a:latin typeface="Calibri"/>
                <a:ea typeface="Calibri"/>
                <a:cs typeface="Calibri"/>
                <a:sym typeface="Calibri"/>
              </a:rPr>
              <a:t>Pre-Requisites </a:t>
            </a:r>
            <a:r>
              <a:rPr lang="en-US" sz="32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Knowledge of The Science of Behavior </a:t>
            </a:r>
            <a:r>
              <a:rPr lang="en-US" sz="2400" b="0" i="0" u="none" strike="noStrike" cap="none">
                <a:solidFill>
                  <a:srgbClr val="000000"/>
                </a:solidFill>
                <a:latin typeface="Calibri"/>
                <a:ea typeface="Calibri"/>
                <a:cs typeface="Calibri"/>
                <a:sym typeface="Calibri"/>
              </a:rPr>
              <a:t>(completion of </a:t>
            </a:r>
            <a:r>
              <a:rPr lang="en-US" sz="2400" b="1" i="0" u="none" strike="noStrike" cap="none">
                <a:solidFill>
                  <a:srgbClr val="000000"/>
                </a:solidFill>
                <a:latin typeface="Calibri"/>
                <a:ea typeface="Calibri"/>
                <a:cs typeface="Calibri"/>
                <a:sym typeface="Calibri"/>
              </a:rPr>
              <a:t>at least ONE </a:t>
            </a:r>
            <a:r>
              <a:rPr lang="en-US" sz="2400" b="0" i="0" u="none" strike="noStrike" cap="none">
                <a:solidFill>
                  <a:srgbClr val="000000"/>
                </a:solidFill>
                <a:latin typeface="Calibri"/>
                <a:ea typeface="Calibri"/>
                <a:cs typeface="Calibri"/>
                <a:sym typeface="Calibri"/>
              </a:rPr>
              <a:t>of the courses/resources below)</a:t>
            </a:r>
            <a:r>
              <a:rPr lang="en-US" sz="2400" b="1"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MO SW-PBS Handbook</a:t>
            </a:r>
            <a:r>
              <a:rPr lang="en-US" sz="2400" b="0" i="0" u="none" strike="noStrike" cap="none">
                <a:solidFill>
                  <a:srgbClr val="000000"/>
                </a:solidFill>
                <a:latin typeface="Calibri"/>
                <a:ea typeface="Calibri"/>
                <a:cs typeface="Calibri"/>
                <a:sym typeface="Calibri"/>
              </a:rPr>
              <a:t> - Function Based Thinking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Tier 1 Implementation Guide</a:t>
            </a:r>
            <a:r>
              <a:rPr lang="en-US" sz="2400" b="0" i="0" u="none" strike="noStrike" cap="none">
                <a:solidFill>
                  <a:srgbClr val="000000"/>
                </a:solidFill>
                <a:latin typeface="Calibri"/>
                <a:ea typeface="Calibri"/>
                <a:cs typeface="Calibri"/>
                <a:sym typeface="Calibri"/>
              </a:rPr>
              <a:t> - Encouraging Expected Behavior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 MO SW-PBS Online Course</a:t>
            </a:r>
            <a:r>
              <a:rPr lang="en-US" sz="2400" b="0" i="0" u="none" strike="noStrike" cap="none">
                <a:solidFill>
                  <a:srgbClr val="000000"/>
                </a:solidFill>
                <a:latin typeface="Calibri"/>
                <a:ea typeface="Calibri"/>
                <a:cs typeface="Calibri"/>
                <a:sym typeface="Calibri"/>
              </a:rPr>
              <a:t> -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Foundation</a:t>
            </a:r>
            <a:r>
              <a:rPr lang="en-US" sz="2400" b="0" i="0" u="none" strike="noStrike" cap="none">
                <a:solidFill>
                  <a:srgbClr val="000000"/>
                </a:solidFill>
                <a:latin typeface="Calibri"/>
                <a:ea typeface="Calibri"/>
                <a:cs typeface="Calibri"/>
                <a:sym typeface="Calibri"/>
              </a:rPr>
              <a:t> - Science of Behavior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Calibri"/>
                <a:ea typeface="Calibri"/>
                <a:cs typeface="Calibri"/>
                <a:sym typeface="Calibri"/>
              </a:rPr>
              <a:t>Tier 1 </a:t>
            </a:r>
            <a:r>
              <a:rPr lang="en-US" sz="2400" b="0" i="0" u="none" strike="noStrike" cap="none">
                <a:solidFill>
                  <a:srgbClr val="000000"/>
                </a:solidFill>
                <a:latin typeface="Calibri"/>
                <a:ea typeface="Calibri"/>
                <a:cs typeface="Calibri"/>
                <a:sym typeface="Calibri"/>
              </a:rPr>
              <a:t>- Encouraging Expected Behavior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a:solidFill>
                  <a:srgbClr val="000000"/>
                </a:solidFill>
                <a:latin typeface="Arial"/>
                <a:ea typeface="Arial"/>
                <a:cs typeface="Arial"/>
                <a:sym typeface="Arial"/>
              </a:rPr>
            </a:br>
            <a:r>
              <a:rPr lang="en-US" sz="2400" b="1" i="0" u="none" strike="noStrike" cap="none">
                <a:solidFill>
                  <a:srgbClr val="000000"/>
                </a:solidFill>
                <a:latin typeface="Calibri"/>
                <a:ea typeface="Calibri"/>
                <a:cs typeface="Calibri"/>
                <a:sym typeface="Calibri"/>
              </a:rPr>
              <a:t>Effective Teaching &amp; Learning Practices Lessons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1: Overview of the 8 Classroom ETLPs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 Lesson 2: Systems to Support Implementation of ETLPs (for LEADERSHIP TEAM members)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3200" b="0" i="0" u="none" strike="noStrike" cap="none">
              <a:solidFill>
                <a:srgbClr val="000000"/>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 descr="Open dictionary with keywords on the page"/>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154" name="Google Shape;154;p3"/>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lt1"/>
                </a:solidFill>
              </a:rPr>
              <a:t>Keywords</a:t>
            </a:r>
            <a:endParaRPr/>
          </a:p>
        </p:txBody>
      </p:sp>
      <p:sp>
        <p:nvSpPr>
          <p:cNvPr id="155" name="Google Shape;155;p3"/>
          <p:cNvSpPr txBox="1">
            <a:spLocks noGrp="1"/>
          </p:cNvSpPr>
          <p:nvPr>
            <p:ph type="body" idx="1"/>
          </p:nvPr>
        </p:nvSpPr>
        <p:spPr>
          <a:xfrm>
            <a:off x="628650" y="1466491"/>
            <a:ext cx="7886700" cy="4710472"/>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sz="2000" b="1" i="0" u="sng">
                <a:solidFill>
                  <a:schemeClr val="lt1"/>
                </a:solidFill>
                <a:latin typeface="Calibri"/>
                <a:ea typeface="Calibri"/>
                <a:cs typeface="Calibri"/>
                <a:sym typeface="Calibri"/>
              </a:rPr>
              <a:t>Expectations</a:t>
            </a:r>
            <a:r>
              <a:rPr lang="en-US" sz="2000" b="1" i="0" u="none" strike="noStrike">
                <a:solidFill>
                  <a:schemeClr val="lt1"/>
                </a:solidFill>
                <a:latin typeface="Calibri"/>
                <a:ea typeface="Calibri"/>
                <a:cs typeface="Calibri"/>
                <a:sym typeface="Calibri"/>
              </a:rPr>
              <a:t>:</a:t>
            </a:r>
            <a:r>
              <a:rPr lang="en-US" sz="2000" b="0" i="0" u="none" strike="noStrike">
                <a:solidFill>
                  <a:schemeClr val="lt1"/>
                </a:solidFill>
                <a:latin typeface="Calibri"/>
                <a:ea typeface="Calibri"/>
                <a:cs typeface="Calibri"/>
                <a:sym typeface="Calibri"/>
              </a:rPr>
              <a:t> three to five words/phrases that define the kind of people you want your students to be, which are a direct outgrowth of your beliefs, vision and mission.</a:t>
            </a:r>
            <a:endParaRPr sz="2000" b="0">
              <a:solidFill>
                <a:schemeClr val="lt1"/>
              </a:solidFill>
            </a:endParaRPr>
          </a:p>
          <a:p>
            <a:pPr marL="457200" lvl="0" indent="-406400" algn="l" rtl="0">
              <a:lnSpc>
                <a:spcPct val="90000"/>
              </a:lnSpc>
              <a:spcBef>
                <a:spcPts val="1000"/>
              </a:spcBef>
              <a:spcAft>
                <a:spcPts val="0"/>
              </a:spcAft>
              <a:buClr>
                <a:srgbClr val="FF0000"/>
              </a:buClr>
              <a:buSzPts val="2800"/>
              <a:buChar char="•"/>
            </a:pPr>
            <a:br>
              <a:rPr lang="en-US" sz="2000" b="0">
                <a:solidFill>
                  <a:schemeClr val="lt1"/>
                </a:solidFill>
              </a:rPr>
            </a:br>
            <a:r>
              <a:rPr lang="en-US" sz="2000" b="1" i="0" u="sng">
                <a:solidFill>
                  <a:schemeClr val="lt1"/>
                </a:solidFill>
                <a:latin typeface="Calibri"/>
                <a:ea typeface="Calibri"/>
                <a:cs typeface="Calibri"/>
                <a:sym typeface="Calibri"/>
              </a:rPr>
              <a:t>Behaviors/Rules</a:t>
            </a:r>
            <a:r>
              <a:rPr lang="en-US" sz="2000" b="1" i="0" u="none" strike="noStrike">
                <a:solidFill>
                  <a:schemeClr val="lt1"/>
                </a:solidFill>
                <a:latin typeface="Calibri"/>
                <a:ea typeface="Calibri"/>
                <a:cs typeface="Calibri"/>
                <a:sym typeface="Calibri"/>
              </a:rPr>
              <a:t>:</a:t>
            </a:r>
            <a:r>
              <a:rPr lang="en-US" sz="2000" b="0" i="0" u="none" strike="noStrike">
                <a:solidFill>
                  <a:schemeClr val="lt1"/>
                </a:solidFill>
                <a:latin typeface="Calibri"/>
                <a:ea typeface="Calibri"/>
                <a:cs typeface="Calibri"/>
                <a:sym typeface="Calibri"/>
              </a:rPr>
              <a:t> the specific tasks students are to do to demonstrate the schoolwide expectations.</a:t>
            </a:r>
            <a:r>
              <a:rPr lang="en-US" sz="2000" b="0" i="0" u="none" strike="noStrike" baseline="30000">
                <a:solidFill>
                  <a:schemeClr val="lt1"/>
                </a:solidFill>
                <a:latin typeface="Calibri"/>
                <a:ea typeface="Calibri"/>
                <a:cs typeface="Calibri"/>
                <a:sym typeface="Calibri"/>
              </a:rPr>
              <a:t> </a:t>
            </a:r>
            <a:endParaRPr sz="20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15"/>
          <p:cNvSpPr txBox="1">
            <a:spLocks noGrp="1"/>
          </p:cNvSpPr>
          <p:nvPr>
            <p:ph type="title"/>
          </p:nvPr>
        </p:nvSpPr>
        <p:spPr>
          <a:xfrm>
            <a:off x="1" y="133201"/>
            <a:ext cx="9144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1"/>
              <a:t>Overview of Classroom Expectations &amp;  Rules</a:t>
            </a:r>
            <a:endParaRPr sz="3600"/>
          </a:p>
        </p:txBody>
      </p:sp>
      <p:pic>
        <p:nvPicPr>
          <p:cNvPr id="162" name="Google Shape;162;p115" descr="A person standing in front of a classroom"/>
          <p:cNvPicPr preferRelativeResize="0"/>
          <p:nvPr/>
        </p:nvPicPr>
        <p:blipFill rotWithShape="1">
          <a:blip r:embed="rId3">
            <a:alphaModFix/>
          </a:blip>
          <a:srcRect/>
          <a:stretch/>
        </p:blipFill>
        <p:spPr>
          <a:xfrm>
            <a:off x="913562" y="1458901"/>
            <a:ext cx="3261624" cy="4902957"/>
          </a:xfrm>
          <a:prstGeom prst="rect">
            <a:avLst/>
          </a:prstGeom>
          <a:noFill/>
          <a:ln>
            <a:noFill/>
          </a:ln>
        </p:spPr>
      </p:pic>
      <p:sp>
        <p:nvSpPr>
          <p:cNvPr id="163" name="Google Shape;163;p115"/>
          <p:cNvSpPr txBox="1"/>
          <p:nvPr/>
        </p:nvSpPr>
        <p:spPr>
          <a:xfrm>
            <a:off x="4572000" y="1458901"/>
            <a:ext cx="3943350"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Large scale study of over 6,500 classroom </a:t>
            </a:r>
            <a:r>
              <a:rPr lang="en-US" sz="2000" b="0" i="0" u="none" strike="noStrike" cap="none">
                <a:solidFill>
                  <a:srgbClr val="000000"/>
                </a:solidFill>
                <a:latin typeface="Calibri"/>
                <a:ea typeface="Calibri"/>
                <a:cs typeface="Calibri"/>
                <a:sym typeface="Calibri"/>
              </a:rPr>
              <a:t>found the commonality across all classrooms was the generally low level of implementation of teaching and learning practices.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In addition, clarifying specific expected behaviors and rules for the classroom is essential, and the same behaviors and rules that reduce classroom disruptions are clearly associated with increased student learning.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b="1"/>
              <a:t>Supporting Student Needs </a:t>
            </a:r>
            <a:endParaRPr/>
          </a:p>
        </p:txBody>
      </p:sp>
      <p:sp>
        <p:nvSpPr>
          <p:cNvPr id="170" name="Google Shape;170;p18"/>
          <p:cNvSpPr txBox="1">
            <a:spLocks noGrp="1"/>
          </p:cNvSpPr>
          <p:nvPr>
            <p:ph type="body" idx="1"/>
          </p:nvPr>
        </p:nvSpPr>
        <p:spPr>
          <a:xfrm>
            <a:off x="457200" y="1436913"/>
            <a:ext cx="8229600" cy="47692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00"/>
              </a:spcBef>
              <a:spcAft>
                <a:spcPts val="0"/>
              </a:spcAft>
              <a:buSzPts val="2800"/>
              <a:buNone/>
            </a:pPr>
            <a:r>
              <a:rPr lang="en-US" sz="3600" b="1" i="1" u="none" strike="noStrike">
                <a:solidFill>
                  <a:srgbClr val="000000"/>
                </a:solidFill>
                <a:latin typeface="Calibri"/>
                <a:ea typeface="Calibri"/>
                <a:cs typeface="Calibri"/>
                <a:sym typeface="Calibri"/>
              </a:rPr>
              <a:t>Self-Determination Theory </a:t>
            </a:r>
            <a:r>
              <a:rPr lang="en-US" sz="3600" i="0" u="none" strike="noStrike">
                <a:solidFill>
                  <a:srgbClr val="000000"/>
                </a:solidFill>
                <a:latin typeface="Calibri"/>
                <a:ea typeface="Calibri"/>
                <a:cs typeface="Calibri"/>
                <a:sym typeface="Calibri"/>
              </a:rPr>
              <a:t>has identified 3 primary human needs that help individuals to grow their internal motivation:</a:t>
            </a:r>
            <a:endParaRPr sz="3600"/>
          </a:p>
          <a:p>
            <a:pPr marL="457200" lvl="0" indent="-406400" algn="l" rtl="0">
              <a:lnSpc>
                <a:spcPct val="90000"/>
              </a:lnSpc>
              <a:spcBef>
                <a:spcPts val="700"/>
              </a:spcBef>
              <a:spcAft>
                <a:spcPts val="0"/>
              </a:spcAft>
              <a:buSzPts val="2800"/>
              <a:buFont typeface="Arial"/>
              <a:buChar char="•"/>
            </a:pPr>
            <a:r>
              <a:rPr lang="en-US" sz="3600" b="1" i="0" u="none" strike="noStrike">
                <a:solidFill>
                  <a:srgbClr val="000000"/>
                </a:solidFill>
                <a:latin typeface="Calibri"/>
                <a:ea typeface="Calibri"/>
                <a:cs typeface="Calibri"/>
                <a:sym typeface="Calibri"/>
              </a:rPr>
              <a:t>Competence</a:t>
            </a:r>
            <a:endParaRPr sz="3600" b="1" i="0" u="none" strike="noStrike">
              <a:solidFill>
                <a:srgbClr val="000000"/>
              </a:solidFill>
              <a:latin typeface="Cambria"/>
              <a:ea typeface="Cambria"/>
              <a:cs typeface="Cambria"/>
              <a:sym typeface="Cambria"/>
            </a:endParaRPr>
          </a:p>
          <a:p>
            <a:pPr marL="457200" lvl="0" indent="-406400" algn="l" rtl="0">
              <a:lnSpc>
                <a:spcPct val="90000"/>
              </a:lnSpc>
              <a:spcBef>
                <a:spcPts val="0"/>
              </a:spcBef>
              <a:spcAft>
                <a:spcPts val="0"/>
              </a:spcAft>
              <a:buSzPts val="2800"/>
              <a:buFont typeface="Arial"/>
              <a:buChar char="•"/>
            </a:pPr>
            <a:r>
              <a:rPr lang="en-US" sz="3600" b="1" i="0" u="none" strike="noStrike">
                <a:solidFill>
                  <a:srgbClr val="000000"/>
                </a:solidFill>
                <a:latin typeface="Calibri"/>
                <a:ea typeface="Calibri"/>
                <a:cs typeface="Calibri"/>
                <a:sym typeface="Calibri"/>
              </a:rPr>
              <a:t>Autonomy</a:t>
            </a:r>
            <a:endParaRPr sz="3600" b="1" i="0" u="none" strike="noStrike">
              <a:solidFill>
                <a:srgbClr val="000000"/>
              </a:solidFill>
              <a:latin typeface="Cambria"/>
              <a:ea typeface="Cambria"/>
              <a:cs typeface="Cambria"/>
              <a:sym typeface="Cambria"/>
            </a:endParaRPr>
          </a:p>
          <a:p>
            <a:pPr marL="457200" lvl="0" indent="-406400" algn="l" rtl="0">
              <a:lnSpc>
                <a:spcPct val="90000"/>
              </a:lnSpc>
              <a:spcBef>
                <a:spcPts val="0"/>
              </a:spcBef>
              <a:spcAft>
                <a:spcPts val="0"/>
              </a:spcAft>
              <a:buSzPts val="2800"/>
              <a:buFont typeface="Arial"/>
              <a:buChar char="•"/>
            </a:pPr>
            <a:r>
              <a:rPr lang="en-US" sz="3600" b="1" i="0" u="none" strike="noStrike">
                <a:solidFill>
                  <a:srgbClr val="000000"/>
                </a:solidFill>
                <a:latin typeface="Calibri"/>
                <a:ea typeface="Calibri"/>
                <a:cs typeface="Calibri"/>
                <a:sym typeface="Calibri"/>
              </a:rPr>
              <a:t>Relatedness</a:t>
            </a:r>
            <a:endParaRPr sz="3600" b="1" i="0" u="none" strike="noStrike">
              <a:solidFill>
                <a:srgbClr val="000000"/>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7"/>
          <p:cNvSpPr txBox="1">
            <a:spLocks noGrp="1"/>
          </p:cNvSpPr>
          <p:nvPr>
            <p:ph type="title"/>
          </p:nvPr>
        </p:nvSpPr>
        <p:spPr>
          <a:xfrm>
            <a:off x="1733919" y="142549"/>
            <a:ext cx="7270230" cy="140143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3600">
                <a:solidFill>
                  <a:srgbClr val="008000"/>
                </a:solidFill>
              </a:rPr>
              <a:t>Activity : Classroom Rules and Expectations in Practice</a:t>
            </a:r>
            <a:endParaRPr sz="3600">
              <a:solidFill>
                <a:srgbClr val="FF0000"/>
              </a:solidFill>
            </a:endParaRPr>
          </a:p>
        </p:txBody>
      </p:sp>
      <p:sp>
        <p:nvSpPr>
          <p:cNvPr id="177" name="Google Shape;177;p117"/>
          <p:cNvSpPr txBox="1">
            <a:spLocks noGrp="1"/>
          </p:cNvSpPr>
          <p:nvPr>
            <p:ph type="body" idx="1"/>
          </p:nvPr>
        </p:nvSpPr>
        <p:spPr>
          <a:xfrm>
            <a:off x="1547550" y="4921120"/>
            <a:ext cx="6048900" cy="11220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SzPts val="3200"/>
              <a:buNone/>
            </a:pPr>
            <a:r>
              <a:rPr lang="en-US" sz="1800" u="sng">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Expectations &amp; Rules</a:t>
            </a:r>
            <a:r>
              <a:rPr lang="en-US" sz="1800" b="1" u="sng">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 Training </a:t>
            </a:r>
            <a:r>
              <a:rPr lang="en-US" sz="1800" u="sng">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Video </a:t>
            </a:r>
            <a:r>
              <a:rPr lang="en-US" sz="1800">
                <a:highlight>
                  <a:srgbClr val="FFFFFF"/>
                </a:highlight>
                <a:latin typeface="Calibri"/>
                <a:ea typeface="Calibri"/>
                <a:cs typeface="Calibri"/>
                <a:sym typeface="Calibri"/>
              </a:rPr>
              <a:t>(12-minutes)</a:t>
            </a:r>
            <a:endParaRPr sz="1800">
              <a:latin typeface="Cambria"/>
              <a:ea typeface="Cambria"/>
              <a:cs typeface="Cambria"/>
              <a:sym typeface="Cambria"/>
            </a:endParaRPr>
          </a:p>
          <a:p>
            <a:pPr marL="457200" lvl="0" indent="-228600" algn="l" rtl="0">
              <a:lnSpc>
                <a:spcPct val="100000"/>
              </a:lnSpc>
              <a:spcBef>
                <a:spcPts val="640"/>
              </a:spcBef>
              <a:spcAft>
                <a:spcPts val="0"/>
              </a:spcAft>
              <a:buClr>
                <a:srgbClr val="FF0000"/>
              </a:buClr>
              <a:buSzPts val="3200"/>
              <a:buFont typeface="Arial"/>
              <a:buNone/>
            </a:pPr>
            <a:r>
              <a:rPr lang="en-US" sz="1800">
                <a:solidFill>
                  <a:srgbClr val="980000"/>
                </a:solidFill>
                <a:latin typeface="Calibri"/>
                <a:ea typeface="Calibri"/>
                <a:cs typeface="Calibri"/>
                <a:sym typeface="Calibri"/>
              </a:rPr>
              <a:t>(Embed Vimeo Link - </a:t>
            </a:r>
            <a:r>
              <a:rPr lang="en-US" sz="1800" u="sng">
                <a:solidFill>
                  <a:srgbClr val="98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https://vimeo.com/174282584</a:t>
            </a:r>
            <a:endParaRPr/>
          </a:p>
        </p:txBody>
      </p:sp>
      <p:pic>
        <p:nvPicPr>
          <p:cNvPr id="178" name="Google Shape;178;p117" descr="MO SW PBS logo"/>
          <p:cNvPicPr preferRelativeResize="0"/>
          <p:nvPr/>
        </p:nvPicPr>
        <p:blipFill rotWithShape="1">
          <a:blip r:embed="rId4">
            <a:alphaModFix/>
          </a:blip>
          <a:srcRect/>
          <a:stretch/>
        </p:blipFill>
        <p:spPr>
          <a:xfrm>
            <a:off x="2161006" y="1936880"/>
            <a:ext cx="4705620" cy="2755890"/>
          </a:xfrm>
          <a:prstGeom prst="rect">
            <a:avLst/>
          </a:prstGeom>
          <a:noFill/>
          <a:ln w="12700" cap="flat" cmpd="sng">
            <a:solidFill>
              <a:schemeClr val="lt1"/>
            </a:solidFill>
            <a:prstDash val="solid"/>
            <a:miter lim="8000"/>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6"/>
          <p:cNvSpPr txBox="1">
            <a:spLocks noGrp="1"/>
          </p:cNvSpPr>
          <p:nvPr>
            <p:ph type="title"/>
          </p:nvPr>
        </p:nvSpPr>
        <p:spPr>
          <a:xfrm>
            <a:off x="628650" y="-22147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Classroom Matrix </a:t>
            </a:r>
            <a:endParaRPr/>
          </a:p>
        </p:txBody>
      </p:sp>
      <p:pic>
        <p:nvPicPr>
          <p:cNvPr id="185" name="Google Shape;185;p116" descr="Visual chart of classrooom matrix"/>
          <p:cNvPicPr preferRelativeResize="0"/>
          <p:nvPr/>
        </p:nvPicPr>
        <p:blipFill rotWithShape="1">
          <a:blip r:embed="rId3">
            <a:alphaModFix/>
          </a:blip>
          <a:srcRect/>
          <a:stretch/>
        </p:blipFill>
        <p:spPr>
          <a:xfrm>
            <a:off x="628650" y="914072"/>
            <a:ext cx="8101282" cy="54522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9"/>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87"/>
              <a:buFont typeface="Calibri"/>
              <a:buNone/>
            </a:pPr>
            <a:r>
              <a:rPr lang="en-US" sz="3843"/>
              <a:t>Common Classroom Expectations &amp;  Rules - Teachers Augment</a:t>
            </a:r>
            <a:endParaRPr/>
          </a:p>
        </p:txBody>
      </p:sp>
      <p:pic>
        <p:nvPicPr>
          <p:cNvPr id="192" name="Google Shape;192;p119" descr="Visual chart of Common Classroom Expectations and Rules - Teachers Augment"/>
          <p:cNvPicPr preferRelativeResize="0"/>
          <p:nvPr/>
        </p:nvPicPr>
        <p:blipFill rotWithShape="1">
          <a:blip r:embed="rId3">
            <a:alphaModFix/>
          </a:blip>
          <a:srcRect/>
          <a:stretch/>
        </p:blipFill>
        <p:spPr>
          <a:xfrm>
            <a:off x="393075" y="1325563"/>
            <a:ext cx="8526638" cy="52650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descr="Classroom Expectations and Rules"/>
          <p:cNvSpPr txBox="1">
            <a:spLocks noGrp="1"/>
          </p:cNvSpPr>
          <p:nvPr>
            <p:ph type="title" idx="4294967295"/>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Classroom Expectations and Rules</a:t>
            </a:r>
            <a:endParaRPr/>
          </a:p>
        </p:txBody>
      </p:sp>
      <p:cxnSp>
        <p:nvCxnSpPr>
          <p:cNvPr id="199" name="Google Shape;199;p5" descr="Green arrow"/>
          <p:cNvCxnSpPr/>
          <p:nvPr/>
        </p:nvCxnSpPr>
        <p:spPr>
          <a:xfrm>
            <a:off x="3136801" y="605641"/>
            <a:ext cx="676894" cy="0"/>
          </a:xfrm>
          <a:prstGeom prst="straightConnector1">
            <a:avLst/>
          </a:prstGeom>
          <a:noFill/>
          <a:ln w="34925" cap="flat" cmpd="sng">
            <a:solidFill>
              <a:srgbClr val="00B050"/>
            </a:solidFill>
            <a:prstDash val="solid"/>
            <a:round/>
            <a:headEnd type="none" w="sm" len="sm"/>
            <a:tailEnd type="triangle" w="med" len="med"/>
          </a:ln>
        </p:spPr>
      </p:cxnSp>
      <p:pic>
        <p:nvPicPr>
          <p:cNvPr id="200" name="Google Shape;200;p5" descr="A paper with text on it"/>
          <p:cNvPicPr preferRelativeResize="0"/>
          <p:nvPr/>
        </p:nvPicPr>
        <p:blipFill rotWithShape="1">
          <a:blip r:embed="rId3">
            <a:alphaModFix/>
          </a:blip>
          <a:srcRect/>
          <a:stretch/>
        </p:blipFill>
        <p:spPr>
          <a:xfrm>
            <a:off x="3475248" y="0"/>
            <a:ext cx="5138587" cy="6858000"/>
          </a:xfrm>
          <a:prstGeom prst="rect">
            <a:avLst/>
          </a:prstGeom>
          <a:noFill/>
          <a:ln>
            <a:noFill/>
          </a:ln>
        </p:spPr>
      </p:pic>
      <p:cxnSp>
        <p:nvCxnSpPr>
          <p:cNvPr id="201" name="Google Shape;201;p5" descr="green arrow"/>
          <p:cNvCxnSpPr/>
          <p:nvPr/>
        </p:nvCxnSpPr>
        <p:spPr>
          <a:xfrm>
            <a:off x="3195650" y="5294415"/>
            <a:ext cx="676894" cy="0"/>
          </a:xfrm>
          <a:prstGeom prst="straightConnector1">
            <a:avLst/>
          </a:prstGeom>
          <a:noFill/>
          <a:ln w="34925" cap="flat" cmpd="sng">
            <a:solidFill>
              <a:srgbClr val="00B050"/>
            </a:solidFill>
            <a:prstDash val="solid"/>
            <a:round/>
            <a:headEnd type="none" w="sm" len="sm"/>
            <a:tailEnd type="triangle" w="med" len="med"/>
          </a:ln>
        </p:spPr>
      </p:cxnSp>
      <p:cxnSp>
        <p:nvCxnSpPr>
          <p:cNvPr id="202" name="Google Shape;202;p5" descr="green arrow"/>
          <p:cNvCxnSpPr/>
          <p:nvPr/>
        </p:nvCxnSpPr>
        <p:spPr>
          <a:xfrm>
            <a:off x="3214651" y="4486893"/>
            <a:ext cx="676894" cy="0"/>
          </a:xfrm>
          <a:prstGeom prst="straightConnector1">
            <a:avLst/>
          </a:prstGeom>
          <a:noFill/>
          <a:ln w="34925" cap="flat" cmpd="sng">
            <a:solidFill>
              <a:srgbClr val="00B050"/>
            </a:solidFill>
            <a:prstDash val="solid"/>
            <a:round/>
            <a:headEnd type="none" w="sm" len="sm"/>
            <a:tailEnd type="triangle" w="med" len="med"/>
          </a:ln>
        </p:spPr>
      </p:cxnSp>
      <p:cxnSp>
        <p:nvCxnSpPr>
          <p:cNvPr id="203" name="Google Shape;203;p5" descr="Green arrow"/>
          <p:cNvCxnSpPr/>
          <p:nvPr/>
        </p:nvCxnSpPr>
        <p:spPr>
          <a:xfrm>
            <a:off x="3160024" y="2194956"/>
            <a:ext cx="676894" cy="0"/>
          </a:xfrm>
          <a:prstGeom prst="straightConnector1">
            <a:avLst/>
          </a:prstGeom>
          <a:noFill/>
          <a:ln w="34925" cap="flat" cmpd="sng">
            <a:solidFill>
              <a:srgbClr val="00B050"/>
            </a:solidFill>
            <a:prstDash val="solid"/>
            <a:round/>
            <a:headEnd type="none" w="sm" len="sm"/>
            <a:tailEnd type="triangle" w="med" len="med"/>
          </a:ln>
        </p:spPr>
      </p:cxnSp>
      <p:cxnSp>
        <p:nvCxnSpPr>
          <p:cNvPr id="204" name="Google Shape;204;p5" descr="green arrow"/>
          <p:cNvCxnSpPr/>
          <p:nvPr/>
        </p:nvCxnSpPr>
        <p:spPr>
          <a:xfrm>
            <a:off x="3154350" y="1933699"/>
            <a:ext cx="676894" cy="0"/>
          </a:xfrm>
          <a:prstGeom prst="straightConnector1">
            <a:avLst/>
          </a:prstGeom>
          <a:noFill/>
          <a:ln w="34925" cap="flat" cmpd="sng">
            <a:solidFill>
              <a:srgbClr val="00B050"/>
            </a:solidFill>
            <a:prstDash val="solid"/>
            <a:round/>
            <a:headEnd type="none" w="sm" len="sm"/>
            <a:tailEnd type="triangle" w="med" len="med"/>
          </a:ln>
        </p:spPr>
      </p:cxnSp>
      <p:cxnSp>
        <p:nvCxnSpPr>
          <p:cNvPr id="205" name="Google Shape;205;p5" descr="green arrow"/>
          <p:cNvCxnSpPr/>
          <p:nvPr/>
        </p:nvCxnSpPr>
        <p:spPr>
          <a:xfrm>
            <a:off x="3154350" y="959922"/>
            <a:ext cx="676894" cy="0"/>
          </a:xfrm>
          <a:prstGeom prst="straightConnector1">
            <a:avLst/>
          </a:prstGeom>
          <a:noFill/>
          <a:ln w="34925" cap="flat" cmpd="sng">
            <a:solidFill>
              <a:srgbClr val="00B050"/>
            </a:solidFill>
            <a:prstDash val="solid"/>
            <a:round/>
            <a:headEnd type="none" w="sm" len="sm"/>
            <a:tailEnd type="triangle" w="med" len="med"/>
          </a:ln>
        </p:spPr>
      </p:cxnSp>
      <p:sp>
        <p:nvSpPr>
          <p:cNvPr id="206" name="Google Shape;206;p5"/>
          <p:cNvSpPr/>
          <p:nvPr/>
        </p:nvSpPr>
        <p:spPr>
          <a:xfrm>
            <a:off x="8515350" y="88375"/>
            <a:ext cx="512700" cy="6057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b="1">
                <a:latin typeface="Calibri"/>
                <a:ea typeface="Calibri"/>
                <a:cs typeface="Calibri"/>
                <a:sym typeface="Calibri"/>
              </a:rPr>
              <a:t>Drafting Classroom Rules that are OMPUA</a:t>
            </a:r>
            <a:br>
              <a:rPr lang="en-US" sz="3600">
                <a:latin typeface="Cambria"/>
                <a:ea typeface="Cambria"/>
                <a:cs typeface="Cambria"/>
                <a:sym typeface="Cambria"/>
              </a:rPr>
            </a:br>
            <a:endParaRPr sz="3600"/>
          </a:p>
        </p:txBody>
      </p:sp>
      <p:sp>
        <p:nvSpPr>
          <p:cNvPr id="213" name="Google Shape;213;p121"/>
          <p:cNvSpPr txBox="1"/>
          <p:nvPr/>
        </p:nvSpPr>
        <p:spPr>
          <a:xfrm>
            <a:off x="424350" y="1690700"/>
            <a:ext cx="8504700" cy="2658380"/>
          </a:xfrm>
          <a:prstGeom prst="rect">
            <a:avLst/>
          </a:prstGeom>
          <a:noFill/>
          <a:ln>
            <a:noFill/>
          </a:ln>
        </p:spPr>
        <p:txBody>
          <a:bodyPr spcFirstLastPara="1" wrap="square" lIns="91425" tIns="45700" rIns="91425" bIns="45700" anchor="t" anchorCtr="0">
            <a:spAutoFit/>
          </a:bodyPr>
          <a:lstStyle/>
          <a:p>
            <a:pPr marL="342900" marR="0" lvl="0" indent="0" algn="l" rtl="0">
              <a:lnSpc>
                <a:spcPct val="115000"/>
              </a:lnSpc>
              <a:spcBef>
                <a:spcPts val="0"/>
              </a:spcBef>
              <a:spcAft>
                <a:spcPts val="0"/>
              </a:spcAft>
              <a:buClr>
                <a:srgbClr val="000000"/>
              </a:buClr>
              <a:buSzPts val="2400"/>
              <a:buFont typeface="Arial"/>
              <a:buNone/>
            </a:pPr>
            <a:r>
              <a:rPr lang="en-US" sz="2900" b="0" i="0" u="none" strike="noStrike" cap="none">
                <a:solidFill>
                  <a:srgbClr val="000000"/>
                </a:solidFill>
                <a:latin typeface="Calibri"/>
                <a:ea typeface="Calibri"/>
                <a:cs typeface="Calibri"/>
                <a:sym typeface="Calibri"/>
              </a:rPr>
              <a:t>•       </a:t>
            </a:r>
            <a:r>
              <a:rPr lang="en-US" sz="2900" b="1" i="0" u="none" strike="noStrike" cap="none">
                <a:solidFill>
                  <a:srgbClr val="000000"/>
                </a:solidFill>
                <a:latin typeface="Calibri"/>
                <a:ea typeface="Calibri"/>
                <a:cs typeface="Calibri"/>
                <a:sym typeface="Calibri"/>
              </a:rPr>
              <a:t>O</a:t>
            </a:r>
            <a:r>
              <a:rPr lang="en-US" sz="2900" b="0" i="0" u="none" strike="noStrike" cap="none">
                <a:solidFill>
                  <a:srgbClr val="000000"/>
                </a:solidFill>
                <a:latin typeface="Calibri"/>
                <a:ea typeface="Calibri"/>
                <a:cs typeface="Calibri"/>
                <a:sym typeface="Calibri"/>
              </a:rPr>
              <a:t>bservable – Behaviors we can see</a:t>
            </a:r>
            <a:endParaRPr sz="2900" b="0" i="0" u="none" strike="noStrike" cap="none">
              <a:solidFill>
                <a:srgbClr val="000000"/>
              </a:solidFill>
              <a:latin typeface="Cambria"/>
              <a:ea typeface="Cambria"/>
              <a:cs typeface="Cambria"/>
              <a:sym typeface="Cambria"/>
            </a:endParaRPr>
          </a:p>
          <a:p>
            <a:pPr marL="342900" marR="0" lvl="0" indent="0" algn="l" rtl="0">
              <a:lnSpc>
                <a:spcPct val="115000"/>
              </a:lnSpc>
              <a:spcBef>
                <a:spcPts val="0"/>
              </a:spcBef>
              <a:spcAft>
                <a:spcPts val="0"/>
              </a:spcAft>
              <a:buClr>
                <a:srgbClr val="000000"/>
              </a:buClr>
              <a:buSzPts val="2400"/>
              <a:buFont typeface="Arial"/>
              <a:buNone/>
            </a:pPr>
            <a:r>
              <a:rPr lang="en-US" sz="2900" b="0" i="0" u="none" strike="noStrike" cap="none">
                <a:solidFill>
                  <a:srgbClr val="000000"/>
                </a:solidFill>
                <a:latin typeface="Calibri"/>
                <a:ea typeface="Calibri"/>
                <a:cs typeface="Calibri"/>
                <a:sym typeface="Calibri"/>
              </a:rPr>
              <a:t>•       </a:t>
            </a:r>
            <a:r>
              <a:rPr lang="en-US" sz="2900" b="1" i="0" u="none" strike="noStrike" cap="none">
                <a:solidFill>
                  <a:srgbClr val="000000"/>
                </a:solidFill>
                <a:latin typeface="Calibri"/>
                <a:ea typeface="Calibri"/>
                <a:cs typeface="Calibri"/>
                <a:sym typeface="Calibri"/>
              </a:rPr>
              <a:t>M</a:t>
            </a:r>
            <a:r>
              <a:rPr lang="en-US" sz="2900" b="0" i="0" u="none" strike="noStrike" cap="none">
                <a:solidFill>
                  <a:srgbClr val="000000"/>
                </a:solidFill>
                <a:latin typeface="Calibri"/>
                <a:ea typeface="Calibri"/>
                <a:cs typeface="Calibri"/>
                <a:sym typeface="Calibri"/>
              </a:rPr>
              <a:t>easurable – We can count occurrences</a:t>
            </a:r>
            <a:endParaRPr sz="2900" b="0" i="0" u="none" strike="noStrike" cap="none">
              <a:solidFill>
                <a:srgbClr val="000000"/>
              </a:solidFill>
              <a:latin typeface="Cambria"/>
              <a:ea typeface="Cambria"/>
              <a:cs typeface="Cambria"/>
              <a:sym typeface="Cambria"/>
            </a:endParaRPr>
          </a:p>
          <a:p>
            <a:pPr marL="342900" marR="0" lvl="0" indent="0" algn="l" rtl="0">
              <a:lnSpc>
                <a:spcPct val="115000"/>
              </a:lnSpc>
              <a:spcBef>
                <a:spcPts val="0"/>
              </a:spcBef>
              <a:spcAft>
                <a:spcPts val="0"/>
              </a:spcAft>
              <a:buClr>
                <a:srgbClr val="000000"/>
              </a:buClr>
              <a:buSzPts val="2400"/>
              <a:buFont typeface="Arial"/>
              <a:buNone/>
            </a:pPr>
            <a:r>
              <a:rPr lang="en-US" sz="2900" b="0" i="0" u="none" strike="noStrike" cap="none">
                <a:solidFill>
                  <a:srgbClr val="000000"/>
                </a:solidFill>
                <a:latin typeface="Calibri"/>
                <a:ea typeface="Calibri"/>
                <a:cs typeface="Calibri"/>
                <a:sym typeface="Calibri"/>
              </a:rPr>
              <a:t>•       </a:t>
            </a:r>
            <a:r>
              <a:rPr lang="en-US" sz="2900" b="1" i="0" u="none" strike="noStrike" cap="none">
                <a:solidFill>
                  <a:srgbClr val="000000"/>
                </a:solidFill>
                <a:latin typeface="Calibri"/>
                <a:ea typeface="Calibri"/>
                <a:cs typeface="Calibri"/>
                <a:sym typeface="Calibri"/>
              </a:rPr>
              <a:t>P</a:t>
            </a:r>
            <a:r>
              <a:rPr lang="en-US" sz="2900" b="0" i="0" u="none" strike="noStrike" cap="none">
                <a:solidFill>
                  <a:srgbClr val="000000"/>
                </a:solidFill>
                <a:latin typeface="Calibri"/>
                <a:ea typeface="Calibri"/>
                <a:cs typeface="Calibri"/>
                <a:sym typeface="Calibri"/>
              </a:rPr>
              <a:t>ositively Stated – What we do to be successful</a:t>
            </a:r>
            <a:endParaRPr sz="2900" b="0" i="0" u="none" strike="noStrike" cap="none">
              <a:solidFill>
                <a:srgbClr val="000000"/>
              </a:solidFill>
              <a:latin typeface="Cambria"/>
              <a:ea typeface="Cambria"/>
              <a:cs typeface="Cambria"/>
              <a:sym typeface="Cambria"/>
            </a:endParaRPr>
          </a:p>
          <a:p>
            <a:pPr marL="342900" marR="0" lvl="0" indent="0" algn="l" rtl="0">
              <a:lnSpc>
                <a:spcPct val="115000"/>
              </a:lnSpc>
              <a:spcBef>
                <a:spcPts val="0"/>
              </a:spcBef>
              <a:spcAft>
                <a:spcPts val="0"/>
              </a:spcAft>
              <a:buClr>
                <a:srgbClr val="000000"/>
              </a:buClr>
              <a:buSzPts val="2400"/>
              <a:buFont typeface="Arial"/>
              <a:buNone/>
            </a:pPr>
            <a:r>
              <a:rPr lang="en-US" sz="2900" b="0" i="0" u="none" strike="noStrike" cap="none">
                <a:solidFill>
                  <a:srgbClr val="000000"/>
                </a:solidFill>
                <a:latin typeface="Calibri"/>
                <a:ea typeface="Calibri"/>
                <a:cs typeface="Calibri"/>
                <a:sym typeface="Calibri"/>
              </a:rPr>
              <a:t>•       </a:t>
            </a:r>
            <a:r>
              <a:rPr lang="en-US" sz="2900" b="1" i="0" u="none" strike="noStrike" cap="none">
                <a:solidFill>
                  <a:srgbClr val="000000"/>
                </a:solidFill>
                <a:latin typeface="Calibri"/>
                <a:ea typeface="Calibri"/>
                <a:cs typeface="Calibri"/>
                <a:sym typeface="Calibri"/>
              </a:rPr>
              <a:t>U</a:t>
            </a:r>
            <a:r>
              <a:rPr lang="en-US" sz="2900" b="0" i="0" u="none" strike="noStrike" cap="none">
                <a:solidFill>
                  <a:srgbClr val="000000"/>
                </a:solidFill>
                <a:latin typeface="Calibri"/>
                <a:ea typeface="Calibri"/>
                <a:cs typeface="Calibri"/>
                <a:sym typeface="Calibri"/>
              </a:rPr>
              <a:t>nderstandable – Student-friendly language</a:t>
            </a:r>
            <a:endParaRPr sz="2900" b="0" i="0" u="none" strike="noStrike" cap="none">
              <a:solidFill>
                <a:srgbClr val="000000"/>
              </a:solidFill>
              <a:latin typeface="Cambria"/>
              <a:ea typeface="Cambria"/>
              <a:cs typeface="Cambria"/>
              <a:sym typeface="Cambria"/>
            </a:endParaRPr>
          </a:p>
          <a:p>
            <a:pPr marL="342900" marR="0" lvl="0" indent="0" algn="l" rtl="0">
              <a:lnSpc>
                <a:spcPct val="115000"/>
              </a:lnSpc>
              <a:spcBef>
                <a:spcPts val="0"/>
              </a:spcBef>
              <a:spcAft>
                <a:spcPts val="0"/>
              </a:spcAft>
              <a:buClr>
                <a:srgbClr val="000000"/>
              </a:buClr>
              <a:buSzPts val="2400"/>
              <a:buFont typeface="Arial"/>
              <a:buNone/>
            </a:pPr>
            <a:r>
              <a:rPr lang="en-US" sz="2900" b="0" i="0" u="none" strike="noStrike" cap="none">
                <a:solidFill>
                  <a:srgbClr val="000000"/>
                </a:solidFill>
                <a:latin typeface="Calibri"/>
                <a:ea typeface="Calibri"/>
                <a:cs typeface="Calibri"/>
                <a:sym typeface="Calibri"/>
              </a:rPr>
              <a:t>•       </a:t>
            </a:r>
            <a:r>
              <a:rPr lang="en-US" sz="2900" b="1" i="0" u="none" strike="noStrike" cap="none">
                <a:solidFill>
                  <a:srgbClr val="000000"/>
                </a:solidFill>
                <a:latin typeface="Calibri"/>
                <a:ea typeface="Calibri"/>
                <a:cs typeface="Calibri"/>
                <a:sym typeface="Calibri"/>
              </a:rPr>
              <a:t>A</a:t>
            </a:r>
            <a:r>
              <a:rPr lang="en-US" sz="2900" b="0" i="0" u="none" strike="noStrike" cap="none">
                <a:solidFill>
                  <a:srgbClr val="000000"/>
                </a:solidFill>
                <a:latin typeface="Calibri"/>
                <a:ea typeface="Calibri"/>
                <a:cs typeface="Calibri"/>
                <a:sym typeface="Calibri"/>
              </a:rPr>
              <a:t>lways Applicable – The same everyday</a:t>
            </a:r>
            <a:endParaRPr sz="2900" b="0" i="0" u="none" strike="noStrike" cap="none">
              <a:solidFill>
                <a:srgbClr val="000000"/>
              </a:solidFill>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2" descr="Activity: Classroom Rules and Expectations in Practice"/>
          <p:cNvSpPr txBox="1">
            <a:spLocks noGrp="1"/>
          </p:cNvSpPr>
          <p:nvPr>
            <p:ph type="title" idx="4294967295"/>
          </p:nvPr>
        </p:nvSpPr>
        <p:spPr>
          <a:xfrm>
            <a:off x="1873770" y="0"/>
            <a:ext cx="727023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in Practice</a:t>
            </a:r>
            <a:endParaRPr sz="3600" b="0" i="0" u="none" strike="noStrike" cap="none">
              <a:solidFill>
                <a:srgbClr val="FF0000"/>
              </a:solidFill>
              <a:latin typeface="Calibri"/>
              <a:ea typeface="Calibri"/>
              <a:cs typeface="Calibri"/>
              <a:sym typeface="Calibri"/>
            </a:endParaRPr>
          </a:p>
        </p:txBody>
      </p:sp>
      <p:pic>
        <p:nvPicPr>
          <p:cNvPr id="220" name="Google Shape;220;p122" descr="Chart for Activity:Classroom Rules and Expectations in Practice"/>
          <p:cNvPicPr preferRelativeResize="0"/>
          <p:nvPr/>
        </p:nvPicPr>
        <p:blipFill rotWithShape="1">
          <a:blip r:embed="rId3">
            <a:alphaModFix/>
          </a:blip>
          <a:srcRect/>
          <a:stretch/>
        </p:blipFill>
        <p:spPr>
          <a:xfrm>
            <a:off x="665301" y="1841324"/>
            <a:ext cx="7962525" cy="4167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descr="Classroom Expectations and Rules"/>
          <p:cNvSpPr txBox="1">
            <a:spLocks noGrp="1"/>
          </p:cNvSpPr>
          <p:nvPr>
            <p:ph type="ctrTitle"/>
          </p:nvPr>
        </p:nvSpPr>
        <p:spPr>
          <a:xfrm>
            <a:off x="301558" y="-22586"/>
            <a:ext cx="8156642" cy="2036864"/>
          </a:xfrm>
          <a:prstGeom prst="rect">
            <a:avLst/>
          </a:prstGeom>
          <a:noFill/>
          <a:ln>
            <a:noFill/>
          </a:ln>
        </p:spPr>
        <p:txBody>
          <a:bodyPr spcFirstLastPara="1" wrap="square" lIns="91425" tIns="45700" rIns="91425" bIns="45700" anchor="b" anchorCtr="0">
            <a:noAutofit/>
          </a:bodyPr>
          <a:lstStyle/>
          <a:p>
            <a:pPr marL="0" lvl="0" indent="0" algn="ctr" rtl="0">
              <a:lnSpc>
                <a:spcPct val="107916"/>
              </a:lnSpc>
              <a:spcBef>
                <a:spcPts val="0"/>
              </a:spcBef>
              <a:spcAft>
                <a:spcPts val="800"/>
              </a:spcAft>
              <a:buClr>
                <a:schemeClr val="dk1"/>
              </a:buClr>
              <a:buSzPts val="1100"/>
              <a:buFont typeface="Arial"/>
              <a:buNone/>
            </a:pPr>
            <a:r>
              <a:rPr lang="en-US" sz="3000" b="1"/>
              <a:t>	</a:t>
            </a:r>
            <a:r>
              <a:rPr lang="en-US" sz="3600" b="1" i="0" u="none" strike="noStrike">
                <a:solidFill>
                  <a:srgbClr val="000000"/>
                </a:solidFill>
                <a:latin typeface="Calibri"/>
                <a:ea typeface="Calibri"/>
                <a:cs typeface="Calibri"/>
                <a:sym typeface="Calibri"/>
              </a:rPr>
              <a:t>T1C8L3 Classroom Expectations </a:t>
            </a:r>
            <a:br>
              <a:rPr lang="en-US" sz="3600" b="1" i="0" u="none" strike="noStrike">
                <a:solidFill>
                  <a:srgbClr val="000000"/>
                </a:solidFill>
                <a:latin typeface="Calibri"/>
                <a:ea typeface="Calibri"/>
                <a:cs typeface="Calibri"/>
                <a:sym typeface="Calibri"/>
              </a:rPr>
            </a:br>
            <a:r>
              <a:rPr lang="en-US" sz="3600" b="1" i="0" u="none" strike="noStrike">
                <a:solidFill>
                  <a:srgbClr val="000000"/>
                </a:solidFill>
                <a:latin typeface="Calibri"/>
                <a:ea typeface="Calibri"/>
                <a:cs typeface="Calibri"/>
                <a:sym typeface="Calibri"/>
              </a:rPr>
              <a:t>and Rules</a:t>
            </a:r>
            <a:endParaRPr sz="3600" b="1"/>
          </a:p>
        </p:txBody>
      </p:sp>
      <p:sp>
        <p:nvSpPr>
          <p:cNvPr id="91" name="Google Shape;91;p14"/>
          <p:cNvSpPr txBox="1">
            <a:spLocks noGrp="1"/>
          </p:cNvSpPr>
          <p:nvPr>
            <p:ph type="subTitle" idx="1"/>
          </p:nvPr>
        </p:nvSpPr>
        <p:spPr>
          <a:xfrm>
            <a:off x="301558" y="2178952"/>
            <a:ext cx="8540884" cy="6076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 Tier 1 Effective Teaching &amp; Learning Practices </a:t>
            </a:r>
            <a:endParaRPr/>
          </a:p>
          <a:p>
            <a:pPr marL="0" lvl="0" indent="0" algn="ctr" rtl="0">
              <a:lnSpc>
                <a:spcPct val="90000"/>
              </a:lnSpc>
              <a:spcBef>
                <a:spcPts val="0"/>
              </a:spcBef>
              <a:spcAft>
                <a:spcPts val="0"/>
              </a:spcAft>
              <a:buClr>
                <a:srgbClr val="FF0000"/>
              </a:buClr>
              <a:buSzPts val="2400"/>
              <a:buNone/>
            </a:pPr>
            <a:r>
              <a:rPr lang="en-US" b="1" i="0" u="none" strike="noStrike">
                <a:latin typeface="Calibri"/>
                <a:ea typeface="Calibri"/>
                <a:cs typeface="Calibri"/>
                <a:sym typeface="Calibri"/>
              </a:rPr>
              <a:t>(ETLPs) for the Classroom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5" descr="Activity : Classroom Rules and Expectations in Practice &#10;"/>
          <p:cNvSpPr txBox="1">
            <a:spLocks noGrp="1"/>
          </p:cNvSpPr>
          <p:nvPr>
            <p:ph type="title" idx="4294967295"/>
          </p:nvPr>
        </p:nvSpPr>
        <p:spPr>
          <a:xfrm>
            <a:off x="2061986" y="194236"/>
            <a:ext cx="634084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 Classroom Rules </a:t>
            </a:r>
            <a:r>
              <a:rPr lang="en-US" sz="3600">
                <a:solidFill>
                  <a:srgbClr val="008000"/>
                </a:solidFill>
              </a:rPr>
              <a:t>&amp;</a:t>
            </a:r>
            <a:r>
              <a:rPr lang="en-US" sz="3600" b="0" i="0" u="none" strike="noStrike" cap="none">
                <a:solidFill>
                  <a:srgbClr val="008000"/>
                </a:solidFill>
                <a:latin typeface="Calibri"/>
                <a:ea typeface="Calibri"/>
                <a:cs typeface="Calibri"/>
                <a:sym typeface="Calibri"/>
              </a:rPr>
              <a:t> Expectations in Practice</a:t>
            </a:r>
            <a:endParaRPr sz="3600" b="0" i="0" u="none" strike="noStrike" cap="none">
              <a:solidFill>
                <a:srgbClr val="FF0000"/>
              </a:solidFill>
              <a:latin typeface="Calibri"/>
              <a:ea typeface="Calibri"/>
              <a:cs typeface="Calibri"/>
              <a:sym typeface="Calibri"/>
            </a:endParaRPr>
          </a:p>
        </p:txBody>
      </p:sp>
      <p:pic>
        <p:nvPicPr>
          <p:cNvPr id="227" name="Google Shape;227;p125" descr="Visual chart for Activity: Classroom Rules and Expectations in Practice"/>
          <p:cNvPicPr preferRelativeResize="0"/>
          <p:nvPr/>
        </p:nvPicPr>
        <p:blipFill rotWithShape="1">
          <a:blip r:embed="rId3">
            <a:alphaModFix/>
          </a:blip>
          <a:srcRect/>
          <a:stretch/>
        </p:blipFill>
        <p:spPr>
          <a:xfrm>
            <a:off x="1574101" y="1595674"/>
            <a:ext cx="6828725" cy="4539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26" descr="Activity: Classroom Rules and Expectations in Action"/>
          <p:cNvSpPr txBox="1">
            <a:spLocks noGrp="1"/>
          </p:cNvSpPr>
          <p:nvPr>
            <p:ph type="title" idx="4294967295"/>
          </p:nvPr>
        </p:nvSpPr>
        <p:spPr>
          <a:xfrm>
            <a:off x="2039949" y="0"/>
            <a:ext cx="634084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in Action</a:t>
            </a:r>
            <a:endParaRPr sz="3600" b="0" i="0" u="none" strike="noStrike" cap="none">
              <a:solidFill>
                <a:srgbClr val="FF0000"/>
              </a:solidFill>
              <a:latin typeface="Calibri"/>
              <a:ea typeface="Calibri"/>
              <a:cs typeface="Calibri"/>
              <a:sym typeface="Calibri"/>
            </a:endParaRPr>
          </a:p>
        </p:txBody>
      </p:sp>
      <p:pic>
        <p:nvPicPr>
          <p:cNvPr id="234" name="Google Shape;234;p126" descr="Visual handout Activity: Classroom Rules and Expectations in Action"/>
          <p:cNvPicPr preferRelativeResize="0"/>
          <p:nvPr/>
        </p:nvPicPr>
        <p:blipFill rotWithShape="1">
          <a:blip r:embed="rId3">
            <a:alphaModFix/>
          </a:blip>
          <a:srcRect/>
          <a:stretch/>
        </p:blipFill>
        <p:spPr>
          <a:xfrm>
            <a:off x="2039949" y="1245723"/>
            <a:ext cx="6091137" cy="5612275"/>
          </a:xfrm>
          <a:prstGeom prst="rect">
            <a:avLst/>
          </a:prstGeom>
          <a:noFill/>
          <a:ln>
            <a:noFill/>
          </a:ln>
        </p:spPr>
      </p:pic>
      <p:sp>
        <p:nvSpPr>
          <p:cNvPr id="235" name="Google Shape;235;p126"/>
          <p:cNvSpPr/>
          <p:nvPr/>
        </p:nvSpPr>
        <p:spPr>
          <a:xfrm>
            <a:off x="8131075" y="498125"/>
            <a:ext cx="654000" cy="747600"/>
          </a:xfrm>
          <a:prstGeom prst="star5">
            <a:avLst>
              <a:gd name="adj" fmla="val 19098"/>
              <a:gd name="hf" fmla="val 105146"/>
              <a:gd name="vf" fmla="val 11055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23" descr="Matrix&#10;"/>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Matrix</a:t>
            </a:r>
            <a:endParaRPr/>
          </a:p>
        </p:txBody>
      </p:sp>
      <p:pic>
        <p:nvPicPr>
          <p:cNvPr id="242" name="Google Shape;242;p123" descr="Visual Matrix"/>
          <p:cNvPicPr preferRelativeResize="0"/>
          <p:nvPr/>
        </p:nvPicPr>
        <p:blipFill rotWithShape="1">
          <a:blip r:embed="rId3">
            <a:alphaModFix/>
          </a:blip>
          <a:srcRect/>
          <a:stretch/>
        </p:blipFill>
        <p:spPr>
          <a:xfrm>
            <a:off x="900358" y="560267"/>
            <a:ext cx="7415506" cy="5478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28" descr="Activity: Classroom Rules and Expectations in Action"/>
          <p:cNvSpPr txBox="1">
            <a:spLocks noGrp="1"/>
          </p:cNvSpPr>
          <p:nvPr>
            <p:ph type="title" idx="4294967295"/>
          </p:nvPr>
        </p:nvSpPr>
        <p:spPr>
          <a:xfrm>
            <a:off x="1869510" y="492698"/>
            <a:ext cx="634084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t>
            </a:r>
            <a:r>
              <a:rPr lang="en-US" sz="3600">
                <a:solidFill>
                  <a:srgbClr val="008000"/>
                </a:solidFill>
              </a:rPr>
              <a:t>&amp;</a:t>
            </a:r>
            <a:r>
              <a:rPr lang="en-US" sz="3600" b="0" i="0" u="none" strike="noStrike" cap="none">
                <a:solidFill>
                  <a:srgbClr val="008000"/>
                </a:solidFill>
                <a:latin typeface="Calibri"/>
                <a:ea typeface="Calibri"/>
                <a:cs typeface="Calibri"/>
                <a:sym typeface="Calibri"/>
              </a:rPr>
              <a:t> Expectations in Action</a:t>
            </a:r>
            <a:endParaRPr sz="3600" b="0" i="0" u="none" strike="noStrike" cap="none">
              <a:solidFill>
                <a:srgbClr val="FF0000"/>
              </a:solidFill>
              <a:latin typeface="Calibri"/>
              <a:ea typeface="Calibri"/>
              <a:cs typeface="Calibri"/>
              <a:sym typeface="Calibri"/>
            </a:endParaRPr>
          </a:p>
        </p:txBody>
      </p:sp>
      <p:pic>
        <p:nvPicPr>
          <p:cNvPr id="249" name="Google Shape;249;p128" descr="Visual Activity: Classroom Rules and Expectations in Action"/>
          <p:cNvPicPr preferRelativeResize="0"/>
          <p:nvPr/>
        </p:nvPicPr>
        <p:blipFill rotWithShape="1">
          <a:blip r:embed="rId3">
            <a:alphaModFix/>
          </a:blip>
          <a:srcRect/>
          <a:stretch/>
        </p:blipFill>
        <p:spPr>
          <a:xfrm>
            <a:off x="933650" y="1825125"/>
            <a:ext cx="7537001" cy="4369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descr="Picture of students"/>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Picture of students</a:t>
            </a:r>
            <a:endParaRPr/>
          </a:p>
        </p:txBody>
      </p:sp>
      <p:pic>
        <p:nvPicPr>
          <p:cNvPr id="256" name="Google Shape;256;p6" descr="Picture of students"/>
          <p:cNvPicPr preferRelativeResize="0"/>
          <p:nvPr/>
        </p:nvPicPr>
        <p:blipFill rotWithShape="1">
          <a:blip r:embed="rId3">
            <a:alphaModFix/>
          </a:blip>
          <a:srcRect/>
          <a:stretch/>
        </p:blipFill>
        <p:spPr>
          <a:xfrm>
            <a:off x="0" y="0"/>
            <a:ext cx="9144000" cy="62701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7"/>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Picture of teacher and students</a:t>
            </a:r>
            <a:endParaRPr/>
          </a:p>
        </p:txBody>
      </p:sp>
      <p:pic>
        <p:nvPicPr>
          <p:cNvPr id="263" name="Google Shape;263;p7" descr="Picture of teacher and students"/>
          <p:cNvPicPr preferRelativeResize="0"/>
          <p:nvPr/>
        </p:nvPicPr>
        <p:blipFill rotWithShape="1">
          <a:blip r:embed="rId3">
            <a:alphaModFix/>
          </a:blip>
          <a:srcRect/>
          <a:stretch/>
        </p:blipFill>
        <p:spPr>
          <a:xfrm>
            <a:off x="0" y="0"/>
            <a:ext cx="9144000" cy="62701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descr="Picture of teacher working with students"/>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Picture of teacher working with students</a:t>
            </a:r>
            <a:endParaRPr/>
          </a:p>
        </p:txBody>
      </p:sp>
      <p:pic>
        <p:nvPicPr>
          <p:cNvPr id="270" name="Google Shape;270;p8" descr="A person standing around a table with children"/>
          <p:cNvPicPr preferRelativeResize="0"/>
          <p:nvPr/>
        </p:nvPicPr>
        <p:blipFill rotWithShape="1">
          <a:blip r:embed="rId3">
            <a:alphaModFix/>
          </a:blip>
          <a:srcRect/>
          <a:stretch/>
        </p:blipFill>
        <p:spPr>
          <a:xfrm>
            <a:off x="0" y="0"/>
            <a:ext cx="9400492" cy="62627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9" descr="Expectations and Rules Practice Profile"/>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Expectations and Rules Practice Profile</a:t>
            </a:r>
            <a:endParaRPr/>
          </a:p>
        </p:txBody>
      </p:sp>
      <p:pic>
        <p:nvPicPr>
          <p:cNvPr id="277" name="Google Shape;277;p9" descr="Visual picture of Expectations and Rules Self Assessment"/>
          <p:cNvPicPr preferRelativeResize="0"/>
          <p:nvPr/>
        </p:nvPicPr>
        <p:blipFill rotWithShape="1">
          <a:blip r:embed="rId3">
            <a:alphaModFix/>
          </a:blip>
          <a:srcRect/>
          <a:stretch/>
        </p:blipFill>
        <p:spPr>
          <a:xfrm>
            <a:off x="1991503" y="99203"/>
            <a:ext cx="5236953" cy="62843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0" descr="Visual picture of Expectations and Rules Practice Profile"/>
          <p:cNvPicPr preferRelativeResize="0"/>
          <p:nvPr/>
        </p:nvPicPr>
        <p:blipFill rotWithShape="1">
          <a:blip r:embed="rId3">
            <a:alphaModFix/>
          </a:blip>
          <a:srcRect/>
          <a:stretch/>
        </p:blipFill>
        <p:spPr>
          <a:xfrm>
            <a:off x="1854200" y="-1"/>
            <a:ext cx="5033482" cy="6538823"/>
          </a:xfrm>
          <a:prstGeom prst="rect">
            <a:avLst/>
          </a:prstGeom>
          <a:noFill/>
          <a:ln>
            <a:noFill/>
          </a:ln>
        </p:spPr>
      </p:pic>
      <p:sp>
        <p:nvSpPr>
          <p:cNvPr id="284" name="Google Shape;284;p10" descr="Visual chart for the practice profile"/>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Visual chart for the practice profile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9"/>
          <p:cNvSpPr txBox="1">
            <a:spLocks noGrp="1"/>
          </p:cNvSpPr>
          <p:nvPr>
            <p:ph type="title"/>
          </p:nvPr>
        </p:nvSpPr>
        <p:spPr>
          <a:xfrm>
            <a:off x="510539" y="243284"/>
            <a:ext cx="8386717"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Classroom </a:t>
            </a:r>
            <a:r>
              <a:rPr lang="en-US" sz="3600" b="0">
                <a:solidFill>
                  <a:srgbClr val="008000"/>
                </a:solidFill>
              </a:rPr>
              <a:t>Signage</a:t>
            </a:r>
            <a:endParaRPr sz="3600" b="0" i="0" u="none" strike="noStrike" cap="none">
              <a:solidFill>
                <a:srgbClr val="FF0000"/>
              </a:solidFill>
              <a:latin typeface="Calibri"/>
              <a:ea typeface="Calibri"/>
              <a:cs typeface="Calibri"/>
              <a:sym typeface="Calibri"/>
            </a:endParaRPr>
          </a:p>
        </p:txBody>
      </p:sp>
      <p:pic>
        <p:nvPicPr>
          <p:cNvPr id="291" name="Google Shape;291;p129" descr="Picture Chart of Classroom Signage"/>
          <p:cNvPicPr preferRelativeResize="0"/>
          <p:nvPr/>
        </p:nvPicPr>
        <p:blipFill rotWithShape="1">
          <a:blip r:embed="rId3">
            <a:alphaModFix/>
          </a:blip>
          <a:srcRect/>
          <a:stretch/>
        </p:blipFill>
        <p:spPr>
          <a:xfrm>
            <a:off x="786309" y="1872343"/>
            <a:ext cx="7835175" cy="39333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98" name="Google Shape;98;p15"/>
          <p:cNvSpPr txBox="1">
            <a:spLocks noGrp="1"/>
          </p:cNvSpPr>
          <p:nvPr>
            <p:ph type="body" idx="1"/>
          </p:nvPr>
        </p:nvSpPr>
        <p:spPr>
          <a:xfrm>
            <a:off x="628651" y="2033587"/>
            <a:ext cx="7886700" cy="326350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SzPct val="100000"/>
              <a:buNone/>
            </a:pPr>
            <a:r>
              <a:rPr lang="en-US" sz="2400" b="1">
                <a:latin typeface="Calibri"/>
                <a:ea typeface="Calibri"/>
                <a:cs typeface="Calibri"/>
                <a:sym typeface="Calibri"/>
              </a:rPr>
              <a:t>Be Respectful</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Be an active listener—open to new ideas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Use notes for side bar conversations</a:t>
            </a:r>
            <a:endParaRPr/>
          </a:p>
          <a:p>
            <a:pPr marL="228600" lvl="0" indent="-228600" algn="l" rtl="0">
              <a:lnSpc>
                <a:spcPct val="90000"/>
              </a:lnSpc>
              <a:spcBef>
                <a:spcPts val="1000"/>
              </a:spcBef>
              <a:spcAft>
                <a:spcPts val="0"/>
              </a:spcAft>
              <a:buSzPct val="100000"/>
              <a:buNone/>
            </a:pPr>
            <a:r>
              <a:rPr lang="en-US" sz="2400" b="1">
                <a:latin typeface="Calibri"/>
                <a:ea typeface="Calibri"/>
                <a:cs typeface="Calibri"/>
                <a:sym typeface="Calibri"/>
              </a:rPr>
              <a:t>Be Responsible</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Be on time for sessions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Silence cell phones—reply appropriately</a:t>
            </a:r>
            <a:endParaRPr/>
          </a:p>
          <a:p>
            <a:pPr marL="228600" lvl="0" indent="-228600" algn="l" rtl="0">
              <a:lnSpc>
                <a:spcPct val="90000"/>
              </a:lnSpc>
              <a:spcBef>
                <a:spcPts val="1000"/>
              </a:spcBef>
              <a:spcAft>
                <a:spcPts val="0"/>
              </a:spcAft>
              <a:buSzPct val="100000"/>
              <a:buNone/>
            </a:pPr>
            <a:r>
              <a:rPr lang="en-US" sz="2400" b="1">
                <a:latin typeface="Calibri"/>
                <a:ea typeface="Calibri"/>
                <a:cs typeface="Calibri"/>
                <a:sym typeface="Calibri"/>
              </a:rPr>
              <a:t>Be</a:t>
            </a:r>
            <a:r>
              <a:rPr lang="en-US" sz="3000" b="1">
                <a:latin typeface="Calibri"/>
                <a:ea typeface="Calibri"/>
                <a:cs typeface="Calibri"/>
                <a:sym typeface="Calibri"/>
              </a:rPr>
              <a:t> </a:t>
            </a:r>
            <a:r>
              <a:rPr lang="en-US" sz="2400" b="1">
                <a:latin typeface="Calibri"/>
                <a:ea typeface="Calibri"/>
                <a:cs typeface="Calibri"/>
                <a:sym typeface="Calibri"/>
              </a:rPr>
              <a:t>a Problem Solver</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Follow the decision making process</a:t>
            </a:r>
            <a:endParaRPr/>
          </a:p>
          <a:p>
            <a:pPr marL="228600" lvl="0" indent="-228600" algn="l" rtl="0">
              <a:lnSpc>
                <a:spcPct val="90000"/>
              </a:lnSpc>
              <a:spcBef>
                <a:spcPts val="1000"/>
              </a:spcBef>
              <a:spcAft>
                <a:spcPts val="0"/>
              </a:spcAft>
              <a:buClr>
                <a:srgbClr val="FF0000"/>
              </a:buClr>
              <a:buSzPct val="100000"/>
              <a:buChar char="•"/>
            </a:pPr>
            <a:r>
              <a:rPr lang="en-US">
                <a:latin typeface="Calibri"/>
                <a:ea typeface="Calibri"/>
                <a:cs typeface="Calibri"/>
                <a:sym typeface="Calibri"/>
              </a:rPr>
              <a:t>Work toward consensus and support decisions of the group</a:t>
            </a:r>
            <a:endParaRPr/>
          </a:p>
          <a:p>
            <a:pPr marL="0" lvl="0" indent="0" algn="l" rtl="0">
              <a:lnSpc>
                <a:spcPct val="90000"/>
              </a:lnSpc>
              <a:spcBef>
                <a:spcPts val="1000"/>
              </a:spcBef>
              <a:spcAft>
                <a:spcPts val="0"/>
              </a:spcAft>
              <a:buSzPct val="100000"/>
              <a:buNone/>
            </a:pP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30"/>
          <p:cNvSpPr txBox="1">
            <a:spLocks noGrp="1"/>
          </p:cNvSpPr>
          <p:nvPr>
            <p:ph type="title"/>
          </p:nvPr>
        </p:nvSpPr>
        <p:spPr>
          <a:xfrm>
            <a:off x="628650" y="1"/>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0">
                <a:solidFill>
                  <a:srgbClr val="00B050"/>
                </a:solidFill>
              </a:rPr>
              <a:t>Classroom</a:t>
            </a:r>
            <a:r>
              <a:rPr lang="en-US">
                <a:solidFill>
                  <a:srgbClr val="00B050"/>
                </a:solidFill>
              </a:rPr>
              <a:t> </a:t>
            </a:r>
            <a:r>
              <a:rPr lang="en-US" sz="3600" b="0">
                <a:solidFill>
                  <a:srgbClr val="00B050"/>
                </a:solidFill>
              </a:rPr>
              <a:t>Signage</a:t>
            </a:r>
            <a:r>
              <a:rPr lang="en-US">
                <a:solidFill>
                  <a:srgbClr val="00B050"/>
                </a:solidFill>
              </a:rPr>
              <a:t> </a:t>
            </a:r>
            <a:endParaRPr/>
          </a:p>
        </p:txBody>
      </p:sp>
      <p:pic>
        <p:nvPicPr>
          <p:cNvPr id="298" name="Google Shape;298;p130" descr="Picture of real life example of Classroom Signage"/>
          <p:cNvPicPr preferRelativeResize="0"/>
          <p:nvPr/>
        </p:nvPicPr>
        <p:blipFill rotWithShape="1">
          <a:blip r:embed="rId3">
            <a:alphaModFix/>
          </a:blip>
          <a:srcRect/>
          <a:stretch/>
        </p:blipFill>
        <p:spPr>
          <a:xfrm>
            <a:off x="417398" y="1530473"/>
            <a:ext cx="8097950" cy="417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0">
                <a:solidFill>
                  <a:srgbClr val="00B050"/>
                </a:solidFill>
              </a:rPr>
              <a:t>Classroom Signage Secondary</a:t>
            </a:r>
            <a:endParaRPr/>
          </a:p>
        </p:txBody>
      </p:sp>
      <p:pic>
        <p:nvPicPr>
          <p:cNvPr id="305" name="Google Shape;305;p131" descr="Visual Chart of Classroom Signage"/>
          <p:cNvPicPr preferRelativeResize="0"/>
          <p:nvPr/>
        </p:nvPicPr>
        <p:blipFill rotWithShape="1">
          <a:blip r:embed="rId3">
            <a:alphaModFix/>
          </a:blip>
          <a:srcRect/>
          <a:stretch/>
        </p:blipFill>
        <p:spPr>
          <a:xfrm>
            <a:off x="628645" y="1304770"/>
            <a:ext cx="8045700" cy="4700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35"/>
          <p:cNvSpPr txBox="1">
            <a:spLocks noGrp="1"/>
          </p:cNvSpPr>
          <p:nvPr>
            <p:ph type="title"/>
          </p:nvPr>
        </p:nvSpPr>
        <p:spPr>
          <a:xfrm>
            <a:off x="628650" y="413657"/>
            <a:ext cx="7886700" cy="9128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0">
                <a:solidFill>
                  <a:srgbClr val="00B050"/>
                </a:solidFill>
              </a:rPr>
              <a:t>Teach Classroom Rules and Expectations</a:t>
            </a:r>
            <a:endParaRPr/>
          </a:p>
        </p:txBody>
      </p:sp>
      <p:pic>
        <p:nvPicPr>
          <p:cNvPr id="312" name="Google Shape;312;p135" descr="Picture of adult and student"/>
          <p:cNvPicPr preferRelativeResize="0"/>
          <p:nvPr/>
        </p:nvPicPr>
        <p:blipFill rotWithShape="1">
          <a:blip r:embed="rId3">
            <a:alphaModFix/>
          </a:blip>
          <a:srcRect/>
          <a:stretch/>
        </p:blipFill>
        <p:spPr>
          <a:xfrm>
            <a:off x="814861" y="1484122"/>
            <a:ext cx="7514276" cy="45657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b="0">
                <a:solidFill>
                  <a:srgbClr val="00B050"/>
                </a:solidFill>
              </a:rPr>
              <a:t>Teaching Schedule</a:t>
            </a:r>
            <a:endParaRPr/>
          </a:p>
        </p:txBody>
      </p:sp>
      <p:sp>
        <p:nvSpPr>
          <p:cNvPr id="319" name="Google Shape;319;p136"/>
          <p:cNvSpPr txBox="1"/>
          <p:nvPr/>
        </p:nvSpPr>
        <p:spPr>
          <a:xfrm>
            <a:off x="421500" y="1428000"/>
            <a:ext cx="8301000" cy="410877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900"/>
              <a:buFont typeface="Arial"/>
              <a:buChar char="•"/>
            </a:pPr>
            <a:r>
              <a:rPr lang="en-US" sz="2900" b="0" i="1" u="none" strike="noStrike" cap="none">
                <a:solidFill>
                  <a:srgbClr val="000000"/>
                </a:solidFill>
                <a:latin typeface="Calibri"/>
                <a:ea typeface="Calibri"/>
                <a:cs typeface="Calibri"/>
                <a:sym typeface="Calibri"/>
              </a:rPr>
              <a:t>Directly teach, and prompt DAILY during the first weeks of school.</a:t>
            </a:r>
            <a:endParaRPr sz="29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900"/>
              <a:buFont typeface="Arial"/>
              <a:buChar char="•"/>
            </a:pPr>
            <a:r>
              <a:rPr lang="en-US" sz="2900" b="0" i="1" u="none" strike="noStrike" cap="none">
                <a:solidFill>
                  <a:srgbClr val="000000"/>
                </a:solidFill>
                <a:latin typeface="Calibri"/>
                <a:ea typeface="Calibri"/>
                <a:cs typeface="Calibri"/>
                <a:sym typeface="Calibri"/>
              </a:rPr>
              <a:t>Periodic weekly review through the first grading period</a:t>
            </a:r>
            <a:endParaRPr sz="29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900"/>
              <a:buFont typeface="Arial"/>
              <a:buChar char="•"/>
            </a:pPr>
            <a:r>
              <a:rPr lang="en-US" sz="2900" b="0" i="1" u="none" strike="noStrike" cap="none">
                <a:solidFill>
                  <a:srgbClr val="000000"/>
                </a:solidFill>
                <a:latin typeface="Calibri"/>
                <a:ea typeface="Calibri"/>
                <a:cs typeface="Calibri"/>
                <a:sym typeface="Calibri"/>
              </a:rPr>
              <a:t>Periodically review and re-teach throughout the remainder of the year.</a:t>
            </a:r>
            <a:endParaRPr sz="29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900"/>
              <a:buFont typeface="Arial"/>
              <a:buChar char="•"/>
            </a:pPr>
            <a:r>
              <a:rPr lang="en-US" sz="2900" b="0" i="1" u="none" strike="noStrike" cap="none">
                <a:solidFill>
                  <a:srgbClr val="000000"/>
                </a:solidFill>
                <a:latin typeface="Calibri"/>
                <a:ea typeface="Calibri"/>
                <a:cs typeface="Calibri"/>
                <a:sym typeface="Calibri"/>
              </a:rPr>
              <a:t>Plan on BOOSTER teaching, prompting and reviewing after planned and unplanned breaks in school (e.g. winter break, snow days, etc.)</a:t>
            </a:r>
            <a:endParaRPr sz="2900" b="0"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37" descr="Directions for writing down your feedback for the activity"/>
          <p:cNvSpPr txBox="1">
            <a:spLocks noGrp="1"/>
          </p:cNvSpPr>
          <p:nvPr>
            <p:ph type="title"/>
          </p:nvPr>
        </p:nvSpPr>
        <p:spPr>
          <a:xfrm>
            <a:off x="1471882" y="-1401438"/>
            <a:ext cx="7363508" cy="140143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4400"/>
              <a:buFont typeface="Calibri"/>
              <a:buNone/>
            </a:pPr>
            <a:r>
              <a:rPr lang="en-US"/>
              <a:t>Directions for writing down your feedback for the activity</a:t>
            </a:r>
            <a:endParaRPr/>
          </a:p>
        </p:txBody>
      </p:sp>
      <p:sp>
        <p:nvSpPr>
          <p:cNvPr id="326" name="Google Shape;326;p137"/>
          <p:cNvSpPr txBox="1"/>
          <p:nvPr/>
        </p:nvSpPr>
        <p:spPr>
          <a:xfrm>
            <a:off x="475112" y="2184351"/>
            <a:ext cx="7869900"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4000" b="0" i="1" u="none" strike="noStrike" cap="none">
                <a:solidFill>
                  <a:srgbClr val="000000"/>
                </a:solidFill>
                <a:latin typeface="Calibri"/>
                <a:ea typeface="Calibri"/>
                <a:cs typeface="Calibri"/>
                <a:sym typeface="Calibri"/>
              </a:rPr>
              <a:t>Write down your thoughts for developing a teaching plan for your classroom expectations and rules on the </a:t>
            </a:r>
            <a:r>
              <a:rPr lang="en-US" sz="4000" b="1" i="1" u="none" strike="noStrike" cap="none">
                <a:solidFill>
                  <a:srgbClr val="000000"/>
                </a:solidFill>
                <a:latin typeface="Calibri"/>
                <a:ea typeface="Calibri"/>
                <a:cs typeface="Calibri"/>
                <a:sym typeface="Calibri"/>
              </a:rPr>
              <a:t>Classroom Expectations &amp; Rules Planning &amp; Implementation Guide </a:t>
            </a:r>
            <a:endParaRPr sz="4000" b="0" i="0" u="none" strike="noStrike" cap="none">
              <a:solidFill>
                <a:srgbClr val="000000"/>
              </a:solidFill>
              <a:latin typeface="Arial"/>
              <a:ea typeface="Arial"/>
              <a:cs typeface="Arial"/>
              <a:sym typeface="Arial"/>
            </a:endParaRPr>
          </a:p>
        </p:txBody>
      </p:sp>
      <p:sp>
        <p:nvSpPr>
          <p:cNvPr id="327" name="Google Shape;327;p137"/>
          <p:cNvSpPr txBox="1"/>
          <p:nvPr/>
        </p:nvSpPr>
        <p:spPr>
          <a:xfrm>
            <a:off x="2004172" y="0"/>
            <a:ext cx="634084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in Action</a:t>
            </a:r>
            <a:endParaRPr sz="3600" b="0" i="0" u="none" strike="noStrike" cap="none">
              <a:solidFill>
                <a:srgbClr val="FF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1" descr="A group of children standing in a row"/>
          <p:cNvPicPr preferRelativeResize="0"/>
          <p:nvPr/>
        </p:nvPicPr>
        <p:blipFill rotWithShape="1">
          <a:blip r:embed="rId3">
            <a:alphaModFix/>
          </a:blip>
          <a:srcRect/>
          <a:stretch/>
        </p:blipFill>
        <p:spPr>
          <a:xfrm>
            <a:off x="-1" y="-1"/>
            <a:ext cx="9282377" cy="6281057"/>
          </a:xfrm>
          <a:prstGeom prst="rect">
            <a:avLst/>
          </a:prstGeom>
          <a:noFill/>
          <a:ln>
            <a:noFill/>
          </a:ln>
        </p:spPr>
      </p:pic>
      <p:sp>
        <p:nvSpPr>
          <p:cNvPr id="334" name="Google Shape;334;p11" descr="Picture of teacher and students in a row."/>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Picture of teacher and students in a row</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2" descr="A person standing in front of a whiteboard"/>
          <p:cNvPicPr preferRelativeResize="0"/>
          <p:nvPr/>
        </p:nvPicPr>
        <p:blipFill rotWithShape="1">
          <a:blip r:embed="rId3">
            <a:alphaModFix/>
          </a:blip>
          <a:srcRect/>
          <a:stretch/>
        </p:blipFill>
        <p:spPr>
          <a:xfrm>
            <a:off x="0" y="-1"/>
            <a:ext cx="9144000" cy="6281057"/>
          </a:xfrm>
          <a:prstGeom prst="rect">
            <a:avLst/>
          </a:prstGeom>
          <a:noFill/>
          <a:ln>
            <a:noFill/>
          </a:ln>
        </p:spPr>
      </p:pic>
      <p:sp>
        <p:nvSpPr>
          <p:cNvPr id="341" name="Google Shape;341;p12" descr="Picture of teacher talking to the classroom."/>
          <p:cNvSpPr txBox="1">
            <a:spLocks noGrp="1"/>
          </p:cNvSpPr>
          <p:nvPr>
            <p:ph type="title"/>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a:t>Picture of teacher talking to the classroom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38" descr="Picture of teacher and students"/>
          <p:cNvSpPr txBox="1">
            <a:spLocks noGrp="1"/>
          </p:cNvSpPr>
          <p:nvPr>
            <p:ph type="title"/>
          </p:nvPr>
        </p:nvSpPr>
        <p:spPr>
          <a:xfrm>
            <a:off x="623888" y="-2852737"/>
            <a:ext cx="78867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Picture of teacher and students Secondary</a:t>
            </a:r>
            <a:endParaRPr/>
          </a:p>
        </p:txBody>
      </p:sp>
      <p:pic>
        <p:nvPicPr>
          <p:cNvPr id="348" name="Google Shape;348;p138" descr="Picture of teacher and students"/>
          <p:cNvPicPr preferRelativeResize="0"/>
          <p:nvPr/>
        </p:nvPicPr>
        <p:blipFill rotWithShape="1">
          <a:blip r:embed="rId3">
            <a:alphaModFix/>
          </a:blip>
          <a:srcRect/>
          <a:stretch/>
        </p:blipFill>
        <p:spPr>
          <a:xfrm>
            <a:off x="0" y="0"/>
            <a:ext cx="9144000" cy="62627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39" descr="Directions to write down your feedback about the activity"/>
          <p:cNvSpPr txBox="1">
            <a:spLocks noGrp="1"/>
          </p:cNvSpPr>
          <p:nvPr>
            <p:ph type="title"/>
          </p:nvPr>
        </p:nvSpPr>
        <p:spPr>
          <a:xfrm>
            <a:off x="1471882" y="-1401438"/>
            <a:ext cx="7363508" cy="140143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4400"/>
              <a:buFont typeface="Calibri"/>
              <a:buNone/>
            </a:pPr>
            <a:r>
              <a:rPr lang="en-US"/>
              <a:t>Directions to write down your feedback about the activity</a:t>
            </a:r>
            <a:endParaRPr/>
          </a:p>
        </p:txBody>
      </p:sp>
      <p:sp>
        <p:nvSpPr>
          <p:cNvPr id="355" name="Google Shape;355;p139"/>
          <p:cNvSpPr txBox="1"/>
          <p:nvPr/>
        </p:nvSpPr>
        <p:spPr>
          <a:xfrm>
            <a:off x="475300" y="1748450"/>
            <a:ext cx="8334900"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4400" b="0" i="1" u="none" strike="noStrike" cap="none">
                <a:solidFill>
                  <a:srgbClr val="000000"/>
                </a:solidFill>
                <a:latin typeface="Calibri"/>
                <a:ea typeface="Calibri"/>
                <a:cs typeface="Calibri"/>
                <a:sym typeface="Calibri"/>
              </a:rPr>
              <a:t>Write down your thoughts for developing a feedback plan for your classroom expectations and rules on the </a:t>
            </a:r>
            <a:r>
              <a:rPr lang="en-US" sz="4400" b="1" i="1" u="none" strike="noStrike" cap="none">
                <a:solidFill>
                  <a:srgbClr val="000000"/>
                </a:solidFill>
                <a:latin typeface="Calibri"/>
                <a:ea typeface="Calibri"/>
                <a:cs typeface="Calibri"/>
                <a:sym typeface="Calibri"/>
              </a:rPr>
              <a:t>Classroom Expectations &amp; Rules Planning &amp; Implementation Guide.</a:t>
            </a:r>
            <a:endParaRPr sz="4400" b="0" i="0" u="none" strike="noStrike" cap="none">
              <a:solidFill>
                <a:srgbClr val="000000"/>
              </a:solidFill>
              <a:latin typeface="Arial"/>
              <a:ea typeface="Arial"/>
              <a:cs typeface="Arial"/>
              <a:sym typeface="Arial"/>
            </a:endParaRPr>
          </a:p>
        </p:txBody>
      </p:sp>
      <p:sp>
        <p:nvSpPr>
          <p:cNvPr id="356" name="Google Shape;356;p139"/>
          <p:cNvSpPr txBox="1"/>
          <p:nvPr/>
        </p:nvSpPr>
        <p:spPr>
          <a:xfrm>
            <a:off x="2004172" y="0"/>
            <a:ext cx="6340840" cy="14014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in Action</a:t>
            </a:r>
            <a:endParaRPr sz="36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40"/>
          <p:cNvSpPr txBox="1">
            <a:spLocks noGrp="1"/>
          </p:cNvSpPr>
          <p:nvPr>
            <p:ph type="title"/>
          </p:nvPr>
        </p:nvSpPr>
        <p:spPr>
          <a:xfrm>
            <a:off x="1921556" y="458817"/>
            <a:ext cx="6471329" cy="92551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a:t>
            </a:r>
            <a:endParaRPr sz="3600" b="0" i="0" u="none" strike="noStrike" cap="none">
              <a:solidFill>
                <a:srgbClr val="FF0000"/>
              </a:solidFill>
              <a:latin typeface="Calibri"/>
              <a:ea typeface="Calibri"/>
              <a:cs typeface="Calibri"/>
              <a:sym typeface="Calibri"/>
            </a:endParaRPr>
          </a:p>
        </p:txBody>
      </p:sp>
      <p:pic>
        <p:nvPicPr>
          <p:cNvPr id="363" name="Google Shape;363;p140" descr="Picture of adult sitting at a laptop computer"/>
          <p:cNvPicPr preferRelativeResize="0"/>
          <p:nvPr/>
        </p:nvPicPr>
        <p:blipFill rotWithShape="1">
          <a:blip r:embed="rId3">
            <a:alphaModFix/>
          </a:blip>
          <a:srcRect/>
          <a:stretch/>
        </p:blipFill>
        <p:spPr>
          <a:xfrm>
            <a:off x="1150954" y="1765232"/>
            <a:ext cx="6471327" cy="42124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Attention Signal</a:t>
            </a:r>
            <a:endParaRPr/>
          </a:p>
        </p:txBody>
      </p:sp>
      <p:sp>
        <p:nvSpPr>
          <p:cNvPr id="105" name="Google Shape;105;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41"/>
          <p:cNvSpPr txBox="1">
            <a:spLocks noGrp="1"/>
          </p:cNvSpPr>
          <p:nvPr>
            <p:ph type="title"/>
          </p:nvPr>
        </p:nvSpPr>
        <p:spPr>
          <a:xfrm>
            <a:off x="1921556" y="458817"/>
            <a:ext cx="6471329" cy="92551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3600" b="0" i="0" u="none" strike="noStrike" cap="none">
                <a:solidFill>
                  <a:srgbClr val="008000"/>
                </a:solidFill>
                <a:latin typeface="Calibri"/>
                <a:ea typeface="Calibri"/>
                <a:cs typeface="Calibri"/>
                <a:sym typeface="Calibri"/>
              </a:rPr>
              <a:t>Activity: Classroom Rules and Expectations Practice Profile</a:t>
            </a:r>
            <a:endParaRPr sz="3600" b="0" i="0" u="none" strike="noStrike" cap="none">
              <a:solidFill>
                <a:srgbClr val="FF0000"/>
              </a:solidFill>
              <a:latin typeface="Calibri"/>
              <a:ea typeface="Calibri"/>
              <a:cs typeface="Calibri"/>
              <a:sym typeface="Calibri"/>
            </a:endParaRPr>
          </a:p>
        </p:txBody>
      </p:sp>
      <p:sp>
        <p:nvSpPr>
          <p:cNvPr id="370" name="Google Shape;370;p141"/>
          <p:cNvSpPr txBox="1"/>
          <p:nvPr/>
        </p:nvSpPr>
        <p:spPr>
          <a:xfrm>
            <a:off x="950686" y="1527987"/>
            <a:ext cx="724262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You can use your Self-Assessment answers, in conjunction with the </a:t>
            </a:r>
            <a:r>
              <a:rPr lang="en-US" sz="2000" b="1" i="1" u="none" strike="noStrike" cap="none">
                <a:solidFill>
                  <a:srgbClr val="000000"/>
                </a:solidFill>
                <a:latin typeface="Calibri"/>
                <a:ea typeface="Calibri"/>
                <a:cs typeface="Calibri"/>
                <a:sym typeface="Calibri"/>
              </a:rPr>
              <a:t>Expectations &amp; Rules Practice Profile</a:t>
            </a:r>
            <a:r>
              <a:rPr lang="en-US" sz="2000" b="0" i="0" u="none" strike="noStrike" cap="none">
                <a:solidFill>
                  <a:srgbClr val="000000"/>
                </a:solidFill>
                <a:latin typeface="Calibri"/>
                <a:ea typeface="Calibri"/>
                <a:cs typeface="Calibri"/>
                <a:sym typeface="Calibri"/>
              </a:rPr>
              <a:t> as a mechanism to assess your current implementation of Expectations and Rules in YOUR classroom. </a:t>
            </a:r>
            <a:endParaRPr sz="2000" b="0" i="0" u="none" strike="noStrike" cap="none">
              <a:solidFill>
                <a:srgbClr val="000000"/>
              </a:solidFill>
              <a:latin typeface="Cambria"/>
              <a:ea typeface="Cambria"/>
              <a:cs typeface="Cambria"/>
              <a:sym typeface="Cambria"/>
            </a:endParaRPr>
          </a:p>
        </p:txBody>
      </p:sp>
      <p:pic>
        <p:nvPicPr>
          <p:cNvPr id="371" name="Google Shape;371;p141" descr="Pictures of Self Assessment and Practice Profile"/>
          <p:cNvPicPr preferRelativeResize="0"/>
          <p:nvPr/>
        </p:nvPicPr>
        <p:blipFill rotWithShape="1">
          <a:blip r:embed="rId3">
            <a:alphaModFix/>
          </a:blip>
          <a:srcRect/>
          <a:stretch/>
        </p:blipFill>
        <p:spPr>
          <a:xfrm>
            <a:off x="2435634" y="2627086"/>
            <a:ext cx="3312023" cy="3414845"/>
          </a:xfrm>
          <a:prstGeom prst="rect">
            <a:avLst/>
          </a:prstGeom>
          <a:noFill/>
          <a:ln>
            <a:noFill/>
          </a:ln>
        </p:spPr>
      </p:pic>
      <p:pic>
        <p:nvPicPr>
          <p:cNvPr id="372" name="Google Shape;372;p141" descr="Picture of Practice Profile"/>
          <p:cNvPicPr preferRelativeResize="0"/>
          <p:nvPr/>
        </p:nvPicPr>
        <p:blipFill rotWithShape="1">
          <a:blip r:embed="rId4">
            <a:alphaModFix/>
          </a:blip>
          <a:srcRect/>
          <a:stretch/>
        </p:blipFill>
        <p:spPr>
          <a:xfrm>
            <a:off x="5869726" y="2627086"/>
            <a:ext cx="2770345" cy="36391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0" descr="Effective Teaching and Learning Practices – Self monitoring plan"/>
          <p:cNvSpPr txBox="1">
            <a:spLocks noGrp="1"/>
          </p:cNvSpPr>
          <p:nvPr>
            <p:ph type="title" idx="4294967295"/>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Effective Teaching and Learning Practices – Self monitoring plan</a:t>
            </a:r>
            <a:endParaRPr/>
          </a:p>
        </p:txBody>
      </p:sp>
      <p:pic>
        <p:nvPicPr>
          <p:cNvPr id="379" name="Google Shape;379;p20" descr="A paper with text on it"/>
          <p:cNvPicPr preferRelativeResize="0"/>
          <p:nvPr/>
        </p:nvPicPr>
        <p:blipFill rotWithShape="1">
          <a:blip r:embed="rId3">
            <a:alphaModFix/>
          </a:blip>
          <a:srcRect/>
          <a:stretch/>
        </p:blipFill>
        <p:spPr>
          <a:xfrm>
            <a:off x="2178458" y="129868"/>
            <a:ext cx="5164783" cy="62119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1" descr="Picture of teacher in front of the class"/>
          <p:cNvSpPr txBox="1">
            <a:spLocks noGrp="1"/>
          </p:cNvSpPr>
          <p:nvPr>
            <p:ph type="title" idx="4294967295"/>
          </p:nvPr>
        </p:nvSpPr>
        <p:spPr>
          <a:xfrm>
            <a:off x="628650" y="-1325563"/>
            <a:ext cx="7886700"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Calibri"/>
              <a:buNone/>
            </a:pPr>
            <a:r>
              <a:rPr lang="en-US"/>
              <a:t>Picture of teacher in front of the class</a:t>
            </a:r>
            <a:endParaRPr/>
          </a:p>
        </p:txBody>
      </p:sp>
      <p:pic>
        <p:nvPicPr>
          <p:cNvPr id="386" name="Google Shape;386;p21" descr="A teacher teaching a class"/>
          <p:cNvPicPr preferRelativeResize="0"/>
          <p:nvPr/>
        </p:nvPicPr>
        <p:blipFill rotWithShape="1">
          <a:blip r:embed="rId3">
            <a:alphaModFix/>
          </a:blip>
          <a:srcRect/>
          <a:stretch/>
        </p:blipFill>
        <p:spPr>
          <a:xfrm>
            <a:off x="0" y="0"/>
            <a:ext cx="9455630" cy="629756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9"/>
          <p:cNvSpPr txBox="1">
            <a:spLocks noGrp="1"/>
          </p:cNvSpPr>
          <p:nvPr>
            <p:ph type="title"/>
          </p:nvPr>
        </p:nvSpPr>
        <p:spPr>
          <a:xfrm>
            <a:off x="628649" y="133680"/>
            <a:ext cx="7886700" cy="776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a:t>Closing/Next Steps</a:t>
            </a:r>
            <a:endParaRPr sz="3600"/>
          </a:p>
        </p:txBody>
      </p:sp>
      <p:sp>
        <p:nvSpPr>
          <p:cNvPr id="393" name="Google Shape;393;p29" descr="Text box with next steps printed"/>
          <p:cNvSpPr txBox="1">
            <a:spLocks noGrp="1"/>
          </p:cNvSpPr>
          <p:nvPr>
            <p:ph type="body" idx="1"/>
          </p:nvPr>
        </p:nvSpPr>
        <p:spPr>
          <a:xfrm>
            <a:off x="481025" y="1019550"/>
            <a:ext cx="8262900" cy="51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2200"/>
          </a:p>
          <a:p>
            <a:pPr marL="0" lvl="0" indent="0" algn="l" rtl="0">
              <a:lnSpc>
                <a:spcPct val="100000"/>
              </a:lnSpc>
              <a:spcBef>
                <a:spcPts val="0"/>
              </a:spcBef>
              <a:spcAft>
                <a:spcPts val="0"/>
              </a:spcAft>
              <a:buClr>
                <a:schemeClr val="dk1"/>
              </a:buClr>
              <a:buSzPts val="1100"/>
              <a:buFont typeface="Arial"/>
              <a:buNone/>
            </a:pPr>
            <a:endParaRPr sz="2200"/>
          </a:p>
        </p:txBody>
      </p:sp>
      <p:sp>
        <p:nvSpPr>
          <p:cNvPr id="394" name="Google Shape;394;p29"/>
          <p:cNvSpPr txBox="1"/>
          <p:nvPr/>
        </p:nvSpPr>
        <p:spPr>
          <a:xfrm>
            <a:off x="595312" y="910080"/>
            <a:ext cx="8034325" cy="53860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Next steps include : </a:t>
            </a:r>
            <a:endParaRPr sz="4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Use the </a:t>
            </a:r>
            <a:r>
              <a:rPr lang="en-US" sz="2400" b="1" i="1" u="none" strike="noStrike" cap="none">
                <a:solidFill>
                  <a:srgbClr val="000000"/>
                </a:solidFill>
                <a:latin typeface="Calibri"/>
                <a:ea typeface="Calibri"/>
                <a:cs typeface="Calibri"/>
                <a:sym typeface="Calibri"/>
              </a:rPr>
              <a:t>Classroom Expectations &amp; Rules Planning &amp; Implementation Guide</a:t>
            </a:r>
            <a:endParaRPr sz="2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Develop classroom expectations and rules into a matrix that aligns with school/districtwide expectations and rules.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Develop a plan to consistently teach and provide feedback to students on classroom expectations and rules as needed for fluency of expected behaviors.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Use the </a:t>
            </a:r>
            <a:r>
              <a:rPr lang="en-US" sz="2400" b="1" i="0" u="none" strike="noStrike" cap="none">
                <a:solidFill>
                  <a:srgbClr val="000000"/>
                </a:solidFill>
                <a:latin typeface="Calibri"/>
                <a:ea typeface="Calibri"/>
                <a:cs typeface="Calibri"/>
                <a:sym typeface="Calibri"/>
              </a:rPr>
              <a:t>Expectations and Rules Self-Assessment and Practice Profile</a:t>
            </a:r>
            <a:r>
              <a:rPr lang="en-US" sz="2400" b="0" i="0" u="none" strike="noStrike" cap="none">
                <a:solidFill>
                  <a:srgbClr val="000000"/>
                </a:solidFill>
                <a:latin typeface="Calibri"/>
                <a:ea typeface="Calibri"/>
                <a:cs typeface="Calibri"/>
                <a:sym typeface="Calibri"/>
              </a:rPr>
              <a:t> to monitor your development and use of classroom expectations and rules.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Additional information about developing and implementing classroom expectations and rules can be found in the MO SW-PBS Handbook</a:t>
            </a:r>
            <a:r>
              <a:rPr lang="en-US" sz="2000" b="0" i="0" u="none" strike="noStrike" cap="none" baseline="30000">
                <a:solidFill>
                  <a:srgbClr val="000000"/>
                </a:solidFill>
                <a:latin typeface="Calibri"/>
                <a:ea typeface="Calibri"/>
                <a:cs typeface="Calibri"/>
                <a:sym typeface="Calibri"/>
              </a:rPr>
              <a:t>2 </a:t>
            </a:r>
            <a:r>
              <a:rPr lang="en-US" sz="2000" b="0" i="0" u="none" strike="noStrike" cap="none">
                <a:solidFill>
                  <a:srgbClr val="000000"/>
                </a:solidFill>
                <a:latin typeface="Calibri"/>
                <a:ea typeface="Calibri"/>
                <a:cs typeface="Calibri"/>
                <a:sym typeface="Calibri"/>
              </a:rPr>
              <a:t>and the Tier 1 Implementation Guide.</a:t>
            </a:r>
            <a:r>
              <a:rPr lang="en-US" sz="1400" b="0" i="0" u="none" strike="noStrike" cap="none" baseline="30000">
                <a:solidFill>
                  <a:srgbClr val="000000"/>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0"/>
          <p:cNvSpPr txBox="1">
            <a:spLocks noGrp="1"/>
          </p:cNvSpPr>
          <p:nvPr>
            <p:ph type="title"/>
          </p:nvPr>
        </p:nvSpPr>
        <p:spPr>
          <a:xfrm>
            <a:off x="628650" y="-93774"/>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References</a:t>
            </a:r>
            <a:endParaRPr/>
          </a:p>
        </p:txBody>
      </p:sp>
      <p:sp>
        <p:nvSpPr>
          <p:cNvPr id="401" name="Google Shape;401;p30"/>
          <p:cNvSpPr txBox="1">
            <a:spLocks noGrp="1"/>
          </p:cNvSpPr>
          <p:nvPr>
            <p:ph type="body" idx="1"/>
          </p:nvPr>
        </p:nvSpPr>
        <p:spPr>
          <a:xfrm>
            <a:off x="267700" y="1096250"/>
            <a:ext cx="8744700" cy="49713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SzPct val="189189"/>
              <a:buNone/>
            </a:pPr>
            <a:r>
              <a:rPr lang="en-US" sz="1600" i="1"/>
              <a:t>Brophy, J. (1998). Motivating students to learn. Boston: McGraw Hill.</a:t>
            </a:r>
            <a:endParaRPr sz="1600" i="1"/>
          </a:p>
          <a:p>
            <a:pPr marL="0" lvl="0" indent="0" algn="l" rtl="0">
              <a:lnSpc>
                <a:spcPct val="115000"/>
              </a:lnSpc>
              <a:spcBef>
                <a:spcPts val="1200"/>
              </a:spcBef>
              <a:spcAft>
                <a:spcPts val="0"/>
              </a:spcAft>
              <a:buSzPct val="189189"/>
              <a:buNone/>
            </a:pPr>
            <a:r>
              <a:rPr lang="en-US" sz="1600"/>
              <a:t>Brophy, J. &amp; Evertson, C. (1976). </a:t>
            </a:r>
            <a:r>
              <a:rPr lang="en-US" sz="1600" i="1"/>
              <a:t>Learning from teaching: A developmental perspective. </a:t>
            </a:r>
            <a:r>
              <a:rPr lang="en-US" sz="1600"/>
              <a:t>Boston, MA: Allyn and Bacon.</a:t>
            </a:r>
            <a:endParaRPr sz="1600"/>
          </a:p>
          <a:p>
            <a:pPr marL="0" lvl="0" indent="0" algn="l" rtl="0">
              <a:lnSpc>
                <a:spcPct val="115000"/>
              </a:lnSpc>
              <a:spcBef>
                <a:spcPts val="0"/>
              </a:spcBef>
              <a:spcAft>
                <a:spcPts val="0"/>
              </a:spcAft>
              <a:buSzPct val="189189"/>
              <a:buNone/>
            </a:pPr>
            <a:endParaRPr sz="1600" i="1"/>
          </a:p>
          <a:p>
            <a:pPr marL="0" lvl="0" indent="0" algn="l" rtl="0">
              <a:lnSpc>
                <a:spcPct val="115000"/>
              </a:lnSpc>
              <a:spcBef>
                <a:spcPts val="0"/>
              </a:spcBef>
              <a:spcAft>
                <a:spcPts val="0"/>
              </a:spcAft>
              <a:buSzPct val="189189"/>
              <a:buNone/>
            </a:pPr>
            <a:r>
              <a:rPr lang="en-US" sz="1600" i="1"/>
              <a:t>Everston, C. M., &amp; Emmer, E. T. (1982). Preventive classroom management. Alexandria, VA: Association for Supervision and Curriculum Development.</a:t>
            </a:r>
            <a:endParaRPr sz="1600"/>
          </a:p>
          <a:p>
            <a:pPr marL="0" lvl="0" indent="0" algn="l" rtl="0">
              <a:lnSpc>
                <a:spcPct val="115000"/>
              </a:lnSpc>
              <a:spcBef>
                <a:spcPts val="0"/>
              </a:spcBef>
              <a:spcAft>
                <a:spcPts val="0"/>
              </a:spcAft>
              <a:buSzPct val="189189"/>
              <a:buNone/>
            </a:pPr>
            <a:endParaRPr sz="1600" i="1"/>
          </a:p>
          <a:p>
            <a:pPr marL="0" lvl="0" indent="0" algn="l" rtl="0">
              <a:lnSpc>
                <a:spcPct val="115000"/>
              </a:lnSpc>
              <a:spcBef>
                <a:spcPts val="0"/>
              </a:spcBef>
              <a:spcAft>
                <a:spcPts val="0"/>
              </a:spcAft>
              <a:buSzPct val="189189"/>
              <a:buNone/>
            </a:pPr>
            <a:r>
              <a:rPr lang="en-US" sz="1600" i="1"/>
              <a:t>Good, T. J., &amp; Brophy, J. (2000). Looking into classrooms (8th Ed.) New York, NY: Longman Press. </a:t>
            </a:r>
            <a:endParaRPr sz="1600" i="1"/>
          </a:p>
          <a:p>
            <a:pPr marL="0" lvl="0" indent="0" algn="l" rtl="0">
              <a:lnSpc>
                <a:spcPct val="115000"/>
              </a:lnSpc>
              <a:spcBef>
                <a:spcPts val="0"/>
              </a:spcBef>
              <a:spcAft>
                <a:spcPts val="0"/>
              </a:spcAft>
              <a:buSzPct val="189189"/>
              <a:buNone/>
            </a:pPr>
            <a:endParaRPr sz="1600" i="1"/>
          </a:p>
          <a:p>
            <a:pPr marL="0" lvl="0" indent="0" algn="l" rtl="0">
              <a:lnSpc>
                <a:spcPct val="115000"/>
              </a:lnSpc>
              <a:spcBef>
                <a:spcPts val="0"/>
              </a:spcBef>
              <a:spcAft>
                <a:spcPts val="0"/>
              </a:spcAft>
              <a:buSzPct val="189189"/>
              <a:buNone/>
            </a:pPr>
            <a:r>
              <a:rPr lang="en-US" sz="1600" i="1"/>
              <a:t>Johnson, T. C., Stoner, G. &amp; Green, S. K. (1996). Demonstrating the experimenting society model with classwide behavior management interventions. School Psychology Review, 25(2), 199-214.</a:t>
            </a:r>
            <a:endParaRPr sz="1600"/>
          </a:p>
          <a:p>
            <a:pPr marL="0" lvl="0" indent="0" algn="l" rtl="0">
              <a:lnSpc>
                <a:spcPct val="115000"/>
              </a:lnSpc>
              <a:spcBef>
                <a:spcPts val="0"/>
              </a:spcBef>
              <a:spcAft>
                <a:spcPts val="0"/>
              </a:spcAft>
              <a:buSzPct val="189189"/>
              <a:buNone/>
            </a:pPr>
            <a:endParaRPr sz="1600"/>
          </a:p>
          <a:p>
            <a:pPr marL="0" lvl="0" indent="0" algn="l" rtl="0">
              <a:lnSpc>
                <a:spcPct val="115000"/>
              </a:lnSpc>
              <a:spcBef>
                <a:spcPts val="0"/>
              </a:spcBef>
              <a:spcAft>
                <a:spcPts val="0"/>
              </a:spcAft>
              <a:buSzPct val="189189"/>
              <a:buNone/>
            </a:pPr>
            <a:r>
              <a:rPr lang="en-US" sz="1600"/>
              <a:t>Missouri Schoolwide Positive Behavior Support (2019). </a:t>
            </a:r>
            <a:r>
              <a:rPr lang="en-US" sz="1600" i="1"/>
              <a:t>Missouri Schoolwide Positive Behavior Support Handbook. </a:t>
            </a:r>
            <a:endParaRPr sz="1600" i="1"/>
          </a:p>
          <a:p>
            <a:pPr marL="0" lvl="0" indent="0" algn="l" rtl="0">
              <a:lnSpc>
                <a:spcPct val="115000"/>
              </a:lnSpc>
              <a:spcBef>
                <a:spcPts val="0"/>
              </a:spcBef>
              <a:spcAft>
                <a:spcPts val="0"/>
              </a:spcAft>
              <a:buSzPct val="189189"/>
              <a:buNone/>
            </a:pPr>
            <a:endParaRPr sz="1600" i="1"/>
          </a:p>
          <a:p>
            <a:pPr marL="0" lvl="0" indent="0" algn="l" rtl="0">
              <a:lnSpc>
                <a:spcPct val="115000"/>
              </a:lnSpc>
              <a:spcBef>
                <a:spcPts val="0"/>
              </a:spcBef>
              <a:spcAft>
                <a:spcPts val="0"/>
              </a:spcAft>
              <a:buSzPct val="189189"/>
              <a:buNone/>
            </a:pPr>
            <a:r>
              <a:rPr lang="en-US" sz="1600"/>
              <a:t>Missouri Schoolwide Positive Behavior Support (2019). </a:t>
            </a:r>
            <a:r>
              <a:rPr lang="en-US" sz="1600" i="1"/>
              <a:t>Missouri Schoolwide Positive Behavior Support Tier 1 Implementation Guide.</a:t>
            </a:r>
            <a:endParaRPr sz="1600" i="1"/>
          </a:p>
          <a:p>
            <a:pPr marL="0" lvl="0" indent="0" algn="l" rtl="0">
              <a:lnSpc>
                <a:spcPct val="115000"/>
              </a:lnSpc>
              <a:spcBef>
                <a:spcPts val="1200"/>
              </a:spcBef>
              <a:spcAft>
                <a:spcPts val="0"/>
              </a:spcAft>
              <a:buSzPct val="189189"/>
              <a:buNone/>
            </a:pPr>
            <a:r>
              <a:rPr lang="en-US" sz="1600">
                <a:highlight>
                  <a:srgbClr val="FFFFFF"/>
                </a:highlight>
              </a:rPr>
              <a:t>Scott, T., Hirn., R. and Cooper, J. (2017). </a:t>
            </a:r>
            <a:r>
              <a:rPr lang="en-US" sz="1600" i="1">
                <a:highlight>
                  <a:srgbClr val="FFFFFF"/>
                </a:highlight>
              </a:rPr>
              <a:t>Teacher and student behaviors: Keys to success in classroom instruction.</a:t>
            </a:r>
            <a:r>
              <a:rPr lang="en-US" sz="1600">
                <a:highlight>
                  <a:srgbClr val="FFFFFF"/>
                </a:highlight>
              </a:rPr>
              <a:t> Rowman &amp; Littlefield</a:t>
            </a:r>
            <a:r>
              <a:rPr lang="en-US" sz="1300">
                <a:highlight>
                  <a:srgbClr val="FFFFFF"/>
                </a:highlight>
              </a:rPr>
              <a:t>.</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Shape 406"/>
        <p:cNvGrpSpPr/>
        <p:nvPr/>
      </p:nvGrpSpPr>
      <p:grpSpPr>
        <a:xfrm>
          <a:off x="0" y="0"/>
          <a:ext cx="0" cy="0"/>
          <a:chOff x="0" y="0"/>
          <a:chExt cx="0" cy="0"/>
        </a:xfrm>
      </p:grpSpPr>
      <p:sp>
        <p:nvSpPr>
          <p:cNvPr id="407" name="Google Shape;407;p10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Contact Information</a:t>
            </a:r>
            <a:endParaRPr/>
          </a:p>
        </p:txBody>
      </p:sp>
      <p:sp>
        <p:nvSpPr>
          <p:cNvPr id="408" name="Google Shape;408;p103"/>
          <p:cNvSpPr txBox="1">
            <a:spLocks noGrp="1"/>
          </p:cNvSpPr>
          <p:nvPr>
            <p:ph type="body" idx="1"/>
          </p:nvPr>
        </p:nvSpPr>
        <p:spPr>
          <a:xfrm>
            <a:off x="546652" y="1969039"/>
            <a:ext cx="3971408"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Check Out MO SW-PBS on Social Media:</a:t>
            </a:r>
            <a:endParaRPr/>
          </a:p>
        </p:txBody>
      </p:sp>
      <p:sp>
        <p:nvSpPr>
          <p:cNvPr id="409" name="Google Shape;409;p103"/>
          <p:cNvSpPr txBox="1">
            <a:spLocks noGrp="1"/>
          </p:cNvSpPr>
          <p:nvPr>
            <p:ph type="body" idx="3"/>
          </p:nvPr>
        </p:nvSpPr>
        <p:spPr>
          <a:xfrm>
            <a:off x="4649031" y="1969039"/>
            <a:ext cx="3887391" cy="617935"/>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Facilitator Contact Information:</a:t>
            </a:r>
            <a:endParaRPr/>
          </a:p>
        </p:txBody>
      </p:sp>
      <p:pic>
        <p:nvPicPr>
          <p:cNvPr id="410" name="Google Shape;410;p103" descr="Facilitator contact information"/>
          <p:cNvPicPr preferRelativeResize="0">
            <a:picLocks noGrp="1"/>
          </p:cNvPicPr>
          <p:nvPr>
            <p:ph type="body" idx="2"/>
          </p:nvPr>
        </p:nvPicPr>
        <p:blipFill rotWithShape="1">
          <a:blip r:embed="rId3">
            <a:alphaModFix/>
          </a:blip>
          <a:srcRect/>
          <a:stretch/>
        </p:blipFill>
        <p:spPr>
          <a:xfrm>
            <a:off x="883553" y="2871703"/>
            <a:ext cx="715203" cy="617935"/>
          </a:xfrm>
          <a:prstGeom prst="rect">
            <a:avLst/>
          </a:prstGeom>
          <a:noFill/>
          <a:ln>
            <a:noFill/>
          </a:ln>
        </p:spPr>
      </p:pic>
      <p:sp>
        <p:nvSpPr>
          <p:cNvPr id="411" name="Google Shape;411;p103"/>
          <p:cNvSpPr txBox="1"/>
          <p:nvPr/>
        </p:nvSpPr>
        <p:spPr>
          <a:xfrm>
            <a:off x="1729724" y="2963210"/>
            <a:ext cx="227606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pbismissouri.org</a:t>
            </a:r>
            <a:endParaRPr sz="2100" b="0" i="0" u="none" strike="noStrike" cap="none">
              <a:solidFill>
                <a:schemeClr val="dk1"/>
              </a:solidFill>
              <a:latin typeface="Calibri"/>
              <a:ea typeface="Calibri"/>
              <a:cs typeface="Calibri"/>
              <a:sym typeface="Calibri"/>
            </a:endParaRPr>
          </a:p>
        </p:txBody>
      </p:sp>
      <p:pic>
        <p:nvPicPr>
          <p:cNvPr id="412" name="Google Shape;412;p103" descr="Facebook logo"/>
          <p:cNvPicPr preferRelativeResize="0"/>
          <p:nvPr/>
        </p:nvPicPr>
        <p:blipFill rotWithShape="1">
          <a:blip r:embed="rId4">
            <a:alphaModFix/>
          </a:blip>
          <a:srcRect/>
          <a:stretch/>
        </p:blipFill>
        <p:spPr>
          <a:xfrm>
            <a:off x="883554" y="3677336"/>
            <a:ext cx="788531" cy="788531"/>
          </a:xfrm>
          <a:prstGeom prst="rect">
            <a:avLst/>
          </a:prstGeom>
          <a:noFill/>
          <a:ln>
            <a:noFill/>
          </a:ln>
        </p:spPr>
      </p:pic>
      <p:sp>
        <p:nvSpPr>
          <p:cNvPr id="413" name="Google Shape;413;p103"/>
          <p:cNvSpPr txBox="1"/>
          <p:nvPr/>
        </p:nvSpPr>
        <p:spPr>
          <a:xfrm>
            <a:off x="1729720" y="3772486"/>
            <a:ext cx="284228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facebook.com/moswpbs</a:t>
            </a:r>
            <a:endParaRPr sz="2100" b="0" i="0" u="none" strike="noStrike" cap="none">
              <a:solidFill>
                <a:schemeClr val="dk1"/>
              </a:solidFill>
              <a:latin typeface="Calibri"/>
              <a:ea typeface="Calibri"/>
              <a:cs typeface="Calibri"/>
              <a:sym typeface="Calibri"/>
            </a:endParaRPr>
          </a:p>
        </p:txBody>
      </p:sp>
      <p:pic>
        <p:nvPicPr>
          <p:cNvPr id="414" name="Google Shape;414;p103" descr="“X” (formerly Twitter) logo"/>
          <p:cNvPicPr preferRelativeResize="0"/>
          <p:nvPr/>
        </p:nvPicPr>
        <p:blipFill rotWithShape="1">
          <a:blip r:embed="rId5">
            <a:alphaModFix/>
          </a:blip>
          <a:srcRect/>
          <a:stretch/>
        </p:blipFill>
        <p:spPr>
          <a:xfrm>
            <a:off x="1088127" y="4580000"/>
            <a:ext cx="406400" cy="406400"/>
          </a:xfrm>
          <a:prstGeom prst="rect">
            <a:avLst/>
          </a:prstGeom>
          <a:noFill/>
          <a:ln>
            <a:noFill/>
          </a:ln>
        </p:spPr>
      </p:pic>
      <p:sp>
        <p:nvSpPr>
          <p:cNvPr id="415" name="Google Shape;415;p103"/>
          <p:cNvSpPr txBox="1"/>
          <p:nvPr/>
        </p:nvSpPr>
        <p:spPr>
          <a:xfrm>
            <a:off x="1729724" y="4580275"/>
            <a:ext cx="2276061"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@MOSWPBS</a:t>
            </a:r>
            <a:endParaRPr sz="1400" b="0" i="0" u="none" strike="noStrike" cap="none">
              <a:solidFill>
                <a:srgbClr val="000000"/>
              </a:solidFill>
              <a:latin typeface="Arial"/>
              <a:ea typeface="Arial"/>
              <a:cs typeface="Arial"/>
              <a:sym typeface="Arial"/>
            </a:endParaRPr>
          </a:p>
        </p:txBody>
      </p:sp>
      <p:sp>
        <p:nvSpPr>
          <p:cNvPr id="416" name="Google Shape;416;p103"/>
          <p:cNvSpPr txBox="1">
            <a:spLocks noGrp="1"/>
          </p:cNvSpPr>
          <p:nvPr>
            <p:ph type="body" idx="4"/>
          </p:nvPr>
        </p:nvSpPr>
        <p:spPr>
          <a:xfrm>
            <a:off x="4649031" y="2586974"/>
            <a:ext cx="3887391" cy="2763441"/>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Introductions</a:t>
            </a:r>
            <a:endParaRPr/>
          </a:p>
        </p:txBody>
      </p:sp>
      <p:sp>
        <p:nvSpPr>
          <p:cNvPr id="112" name="Google Shape;112;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 descr="A close-up of a stack of files"/>
          <p:cNvPicPr preferRelativeResize="0"/>
          <p:nvPr/>
        </p:nvPicPr>
        <p:blipFill rotWithShape="1">
          <a:blip r:embed="rId3">
            <a:alphaModFix/>
          </a:blip>
          <a:srcRect/>
          <a:stretch/>
        </p:blipFill>
        <p:spPr>
          <a:xfrm>
            <a:off x="0" y="-101600"/>
            <a:ext cx="9144000" cy="6234874"/>
          </a:xfrm>
          <a:prstGeom prst="rect">
            <a:avLst/>
          </a:prstGeom>
          <a:noFill/>
          <a:ln>
            <a:noFill/>
          </a:ln>
        </p:spPr>
      </p:pic>
      <p:sp>
        <p:nvSpPr>
          <p:cNvPr id="119" name="Google Shape;119;p1"/>
          <p:cNvSpPr txBox="1"/>
          <p:nvPr/>
        </p:nvSpPr>
        <p:spPr>
          <a:xfrm>
            <a:off x="327804" y="764970"/>
            <a:ext cx="4382219" cy="4370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Handouts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AutoNum type="arabicPeriod"/>
            </a:pPr>
            <a:r>
              <a:rPr lang="en-US" sz="2400" b="0" i="0" u="none" strike="noStrike" cap="none" dirty="0">
                <a:solidFill>
                  <a:srgbClr val="000000"/>
                </a:solidFill>
                <a:latin typeface="Calibri"/>
                <a:ea typeface="Calibri"/>
                <a:cs typeface="Calibri"/>
                <a:sym typeface="Calibri"/>
              </a:rPr>
              <a:t>T1C8L3 HO1. MO SW-PBS TT Expectations &amp; Rules</a:t>
            </a:r>
          </a:p>
          <a:p>
            <a:pPr marL="0" marR="0" lvl="0" indent="0" algn="l" rtl="0">
              <a:lnSpc>
                <a:spcPct val="100000"/>
              </a:lnSpc>
              <a:spcBef>
                <a:spcPts val="0"/>
              </a:spcBef>
              <a:spcAft>
                <a:spcPts val="0"/>
              </a:spcAft>
              <a:buClr>
                <a:srgbClr val="000000"/>
              </a:buClr>
              <a:buSzPts val="2400"/>
              <a:buFont typeface="Arial"/>
              <a:buAutoNum type="arabicPeriod"/>
            </a:pPr>
            <a:endParaRPr lang="en-US"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AutoNum type="arabicPeriod"/>
            </a:pPr>
            <a:r>
              <a:rPr lang="en-US" sz="2400" b="0" i="0" u="none" strike="noStrike" cap="none" dirty="0">
                <a:solidFill>
                  <a:srgbClr val="000000"/>
                </a:solidFill>
                <a:latin typeface="Calibri"/>
                <a:ea typeface="Calibri"/>
                <a:cs typeface="Calibri"/>
                <a:sym typeface="Calibri"/>
              </a:rPr>
              <a:t>T1C8L3 HO2. MO SW-PBS Classroom Expectations and Rules Teacher Tool</a:t>
            </a:r>
          </a:p>
          <a:p>
            <a:pPr marL="0" marR="0" lvl="0" indent="0" algn="l" rtl="0">
              <a:lnSpc>
                <a:spcPct val="100000"/>
              </a:lnSpc>
              <a:spcBef>
                <a:spcPts val="0"/>
              </a:spcBef>
              <a:spcAft>
                <a:spcPts val="0"/>
              </a:spcAft>
              <a:buClr>
                <a:srgbClr val="000000"/>
              </a:buClr>
              <a:buSzPts val="2400"/>
              <a:buFont typeface="Arial"/>
              <a:buAutoNum type="arabicPeriod"/>
            </a:pPr>
            <a:endParaRPr lang="en-US" dirty="0">
              <a:ea typeface="Calibri"/>
            </a:endParaRPr>
          </a:p>
          <a:p>
            <a:pPr marL="0" marR="0" lvl="0" indent="0" algn="l" rtl="0">
              <a:lnSpc>
                <a:spcPct val="100000"/>
              </a:lnSpc>
              <a:spcBef>
                <a:spcPts val="0"/>
              </a:spcBef>
              <a:spcAft>
                <a:spcPts val="0"/>
              </a:spcAft>
              <a:buClr>
                <a:srgbClr val="000000"/>
              </a:buClr>
              <a:buSzPts val="2400"/>
              <a:buFont typeface="Arial"/>
              <a:buAutoNum type="arabicPeriod"/>
            </a:pPr>
            <a:r>
              <a:rPr lang="en-US" sz="2400" b="0" i="0" u="none" strike="noStrike" cap="none" dirty="0">
                <a:solidFill>
                  <a:srgbClr val="000000"/>
                </a:solidFill>
                <a:latin typeface="Calibri"/>
                <a:ea typeface="Calibri"/>
                <a:cs typeface="Calibri"/>
                <a:sym typeface="Calibri"/>
              </a:rPr>
              <a:t>T1C8L3 HO3. Classroom Expectations &amp; Rules Planning &amp; Implementation Guide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628650" y="0"/>
            <a:ext cx="7886700" cy="1027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Lesson Outcomes</a:t>
            </a:r>
            <a:endParaRPr/>
          </a:p>
        </p:txBody>
      </p:sp>
      <p:sp>
        <p:nvSpPr>
          <p:cNvPr id="126" name="Google Shape;126;p19"/>
          <p:cNvSpPr txBox="1">
            <a:spLocks noGrp="1"/>
          </p:cNvSpPr>
          <p:nvPr>
            <p:ph type="body" idx="1"/>
          </p:nvPr>
        </p:nvSpPr>
        <p:spPr>
          <a:xfrm>
            <a:off x="207034" y="759125"/>
            <a:ext cx="8816196" cy="5296075"/>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ts val="2800"/>
              <a:buNone/>
            </a:pPr>
            <a:r>
              <a:rPr lang="en-US" sz="2000" i="1">
                <a:solidFill>
                  <a:srgbClr val="008000"/>
                </a:solidFill>
              </a:rPr>
              <a:t>At the end of this session, you will be able to…</a:t>
            </a:r>
            <a:endParaRPr sz="2000" i="1">
              <a:solidFill>
                <a:srgbClr val="008000"/>
              </a:solidFill>
            </a:endParaRPr>
          </a:p>
          <a:p>
            <a:pPr marL="342900" marR="0" lvl="0" indent="-304800" algn="l" rtl="0">
              <a:lnSpc>
                <a:spcPct val="150000"/>
              </a:lnSpc>
              <a:spcBef>
                <a:spcPts val="0"/>
              </a:spcBef>
              <a:spcAft>
                <a:spcPts val="0"/>
              </a:spcAft>
              <a:buClr>
                <a:schemeClr val="dk1"/>
              </a:buClr>
              <a:buSzPts val="2200"/>
              <a:buFont typeface="Arial"/>
              <a:buChar char="•"/>
            </a:pPr>
            <a:r>
              <a:rPr lang="en-US" sz="2000">
                <a:latin typeface="Calibri"/>
                <a:ea typeface="Calibri"/>
                <a:cs typeface="Calibri"/>
                <a:sym typeface="Calibri"/>
              </a:rPr>
              <a:t>Understand how the language of the </a:t>
            </a:r>
            <a:r>
              <a:rPr lang="en-US" sz="2000" b="1">
                <a:latin typeface="Calibri"/>
                <a:ea typeface="Calibri"/>
                <a:cs typeface="Calibri"/>
                <a:sym typeface="Calibri"/>
              </a:rPr>
              <a:t>classroom expectations reflects the language of school/districtwide expectations</a:t>
            </a:r>
            <a:r>
              <a:rPr lang="en-US" sz="2000">
                <a:latin typeface="Calibri"/>
                <a:ea typeface="Calibri"/>
                <a:cs typeface="Calibri"/>
                <a:sym typeface="Calibri"/>
              </a:rPr>
              <a:t>. </a:t>
            </a:r>
            <a:endParaRPr sz="2000"/>
          </a:p>
          <a:p>
            <a:pPr marL="342900" marR="0" lvl="0" indent="-304800" algn="l" rtl="0">
              <a:lnSpc>
                <a:spcPct val="150000"/>
              </a:lnSpc>
              <a:spcBef>
                <a:spcPts val="0"/>
              </a:spcBef>
              <a:spcAft>
                <a:spcPts val="0"/>
              </a:spcAft>
              <a:buClr>
                <a:schemeClr val="dk1"/>
              </a:buClr>
              <a:buSzPts val="2200"/>
              <a:buFont typeface="Arial"/>
              <a:buChar char="•"/>
            </a:pPr>
            <a:r>
              <a:rPr lang="en-US" sz="2000">
                <a:latin typeface="Calibri"/>
                <a:ea typeface="Calibri"/>
                <a:cs typeface="Calibri"/>
                <a:sym typeface="Calibri"/>
              </a:rPr>
              <a:t>Understand that </a:t>
            </a:r>
            <a:r>
              <a:rPr lang="en-US" sz="2000" b="1">
                <a:latin typeface="Calibri"/>
                <a:ea typeface="Calibri"/>
                <a:cs typeface="Calibri"/>
                <a:sym typeface="Calibri"/>
              </a:rPr>
              <a:t>classroom rules are specific criteria for meeting expectations.</a:t>
            </a:r>
            <a:endParaRPr sz="2000" b="1">
              <a:latin typeface="Calibri"/>
              <a:ea typeface="Calibri"/>
              <a:cs typeface="Calibri"/>
              <a:sym typeface="Calibri"/>
            </a:endParaRPr>
          </a:p>
          <a:p>
            <a:pPr marL="342900" marR="0" lvl="0" indent="-304800" algn="l" rtl="0">
              <a:lnSpc>
                <a:spcPct val="150000"/>
              </a:lnSpc>
              <a:spcBef>
                <a:spcPts val="0"/>
              </a:spcBef>
              <a:spcAft>
                <a:spcPts val="0"/>
              </a:spcAft>
              <a:buClr>
                <a:schemeClr val="dk1"/>
              </a:buClr>
              <a:buSzPts val="2200"/>
              <a:buFont typeface="Arial"/>
              <a:buChar char="•"/>
            </a:pPr>
            <a:r>
              <a:rPr lang="en-US" sz="2000">
                <a:latin typeface="Calibri"/>
                <a:ea typeface="Calibri"/>
                <a:cs typeface="Calibri"/>
                <a:sym typeface="Calibri"/>
              </a:rPr>
              <a:t>Understand that </a:t>
            </a:r>
            <a:r>
              <a:rPr lang="en-US" sz="2000" b="1">
                <a:latin typeface="Calibri"/>
                <a:ea typeface="Calibri"/>
                <a:cs typeface="Calibri"/>
                <a:sym typeface="Calibri"/>
              </a:rPr>
              <a:t>classroom rules meet the 5 guidelines of OMPUA.</a:t>
            </a:r>
            <a:endParaRPr sz="2000">
              <a:latin typeface="Calibri"/>
              <a:ea typeface="Calibri"/>
              <a:cs typeface="Calibri"/>
              <a:sym typeface="Calibri"/>
            </a:endParaRPr>
          </a:p>
          <a:p>
            <a:pPr marL="342900" marR="0" lvl="0" indent="-304800" algn="l" rtl="0">
              <a:lnSpc>
                <a:spcPct val="150000"/>
              </a:lnSpc>
              <a:spcBef>
                <a:spcPts val="0"/>
              </a:spcBef>
              <a:spcAft>
                <a:spcPts val="0"/>
              </a:spcAft>
              <a:buClr>
                <a:schemeClr val="dk1"/>
              </a:buClr>
              <a:buSzPts val="2200"/>
              <a:buFont typeface="Arial"/>
              <a:buChar char="•"/>
            </a:pPr>
            <a:r>
              <a:rPr lang="en-US" sz="2000">
                <a:latin typeface="Calibri"/>
                <a:ea typeface="Calibri"/>
                <a:cs typeface="Calibri"/>
                <a:sym typeface="Calibri"/>
              </a:rPr>
              <a:t>Understand that </a:t>
            </a:r>
            <a:r>
              <a:rPr lang="en-US" sz="2000" b="1">
                <a:latin typeface="Calibri"/>
                <a:ea typeface="Calibri"/>
                <a:cs typeface="Calibri"/>
                <a:sym typeface="Calibri"/>
              </a:rPr>
              <a:t>classroom expectations and rules must be taught, modeled, and practiced, and that feedback is regularly given</a:t>
            </a:r>
            <a:r>
              <a:rPr lang="en-US" sz="2000">
                <a:latin typeface="Calibri"/>
                <a:ea typeface="Calibri"/>
                <a:cs typeface="Calibri"/>
                <a:sym typeface="Calibri"/>
              </a:rPr>
              <a:t>. </a:t>
            </a:r>
            <a:endParaRPr sz="2000">
              <a:latin typeface="Calibri"/>
              <a:ea typeface="Calibri"/>
              <a:cs typeface="Calibri"/>
              <a:sym typeface="Calibri"/>
            </a:endParaRPr>
          </a:p>
          <a:p>
            <a:pPr marL="342900" marR="0" lvl="0" indent="-304800" algn="l" rtl="0">
              <a:lnSpc>
                <a:spcPct val="150000"/>
              </a:lnSpc>
              <a:spcBef>
                <a:spcPts val="0"/>
              </a:spcBef>
              <a:spcAft>
                <a:spcPts val="0"/>
              </a:spcAft>
              <a:buClr>
                <a:schemeClr val="dk1"/>
              </a:buClr>
              <a:buSzPts val="2200"/>
              <a:buFont typeface="Arial"/>
              <a:buChar char="•"/>
            </a:pPr>
            <a:r>
              <a:rPr lang="en-US" sz="2000">
                <a:latin typeface="Calibri"/>
                <a:ea typeface="Calibri"/>
                <a:cs typeface="Calibri"/>
                <a:sym typeface="Calibri"/>
              </a:rPr>
              <a:t>Develop </a:t>
            </a:r>
            <a:r>
              <a:rPr lang="en-US" sz="2000" b="1">
                <a:latin typeface="Calibri"/>
                <a:ea typeface="Calibri"/>
                <a:cs typeface="Calibri"/>
                <a:sym typeface="Calibri"/>
              </a:rPr>
              <a:t>classroom expectations and rules </a:t>
            </a:r>
            <a:r>
              <a:rPr lang="en-US" sz="2000">
                <a:latin typeface="Calibri"/>
                <a:ea typeface="Calibri"/>
                <a:cs typeface="Calibri"/>
                <a:sym typeface="Calibri"/>
              </a:rPr>
              <a:t>and </a:t>
            </a:r>
            <a:r>
              <a:rPr lang="en-US" sz="2000" b="1">
                <a:latin typeface="Calibri"/>
                <a:ea typeface="Calibri"/>
                <a:cs typeface="Calibri"/>
                <a:sym typeface="Calibri"/>
              </a:rPr>
              <a:t>establish a system to consistently teach and reinforce these expectations and rules</a:t>
            </a:r>
            <a:r>
              <a:rPr lang="en-US" sz="2000">
                <a:latin typeface="Calibri"/>
                <a:ea typeface="Calibri"/>
                <a:cs typeface="Calibri"/>
                <a:sym typeface="Calibri"/>
              </a:rPr>
              <a:t>. </a:t>
            </a:r>
            <a:endParaRPr sz="2000">
              <a:latin typeface="Calibri"/>
              <a:ea typeface="Calibri"/>
              <a:cs typeface="Calibri"/>
              <a:sym typeface="Calibri"/>
            </a:endParaRPr>
          </a:p>
          <a:p>
            <a:pPr marL="342900" marR="0" lvl="0" indent="-304800" algn="l" rtl="0">
              <a:lnSpc>
                <a:spcPct val="150000"/>
              </a:lnSpc>
              <a:spcBef>
                <a:spcPts val="0"/>
              </a:spcBef>
              <a:spcAft>
                <a:spcPts val="0"/>
              </a:spcAft>
              <a:buClr>
                <a:schemeClr val="dk1"/>
              </a:buClr>
              <a:buSzPts val="2200"/>
              <a:buFont typeface="Arial"/>
              <a:buChar char="•"/>
            </a:pPr>
            <a:r>
              <a:rPr lang="en-US" sz="2000">
                <a:solidFill>
                  <a:schemeClr val="dk1"/>
                </a:solidFill>
                <a:latin typeface="Calibri"/>
                <a:ea typeface="Calibri"/>
                <a:cs typeface="Calibri"/>
                <a:sym typeface="Calibri"/>
              </a:rPr>
              <a:t>Establish a </a:t>
            </a:r>
            <a:r>
              <a:rPr lang="en-US" sz="2000" b="1">
                <a:solidFill>
                  <a:schemeClr val="dk1"/>
                </a:solidFill>
                <a:latin typeface="Calibri"/>
                <a:ea typeface="Calibri"/>
                <a:cs typeface="Calibri"/>
                <a:sym typeface="Calibri"/>
              </a:rPr>
              <a:t>process to self monitor the implementation </a:t>
            </a:r>
            <a:r>
              <a:rPr lang="en-US" sz="2000">
                <a:solidFill>
                  <a:schemeClr val="dk1"/>
                </a:solidFill>
                <a:latin typeface="Calibri"/>
                <a:ea typeface="Calibri"/>
                <a:cs typeface="Calibri"/>
                <a:sym typeface="Calibri"/>
              </a:rPr>
              <a:t>of classroom procedures and routines with </a:t>
            </a:r>
            <a:r>
              <a:rPr lang="en-US" sz="2000" b="1">
                <a:solidFill>
                  <a:schemeClr val="dk1"/>
                </a:solidFill>
                <a:latin typeface="Calibri"/>
                <a:ea typeface="Calibri"/>
                <a:cs typeface="Calibri"/>
                <a:sym typeface="Calibri"/>
              </a:rPr>
              <a:t>fidelity, consistency and equity.</a:t>
            </a:r>
            <a:endParaRPr sz="2000" b="1">
              <a:solidFill>
                <a:schemeClr val="dk1"/>
              </a:solidFill>
              <a:latin typeface="Calibri"/>
              <a:ea typeface="Calibri"/>
              <a:cs typeface="Calibri"/>
              <a:sym typeface="Calibri"/>
            </a:endParaRPr>
          </a:p>
          <a:p>
            <a:pPr marL="0" lvl="0" indent="0" algn="ctr" rtl="0">
              <a:lnSpc>
                <a:spcPct val="90000"/>
              </a:lnSpc>
              <a:spcBef>
                <a:spcPts val="451"/>
              </a:spcBef>
              <a:spcAft>
                <a:spcPts val="0"/>
              </a:spcAft>
              <a:buSzPts val="225"/>
              <a:buNone/>
            </a:pPr>
            <a:endParaRPr sz="2000" i="1">
              <a:solidFill>
                <a:schemeClr val="dk1"/>
              </a:solidFill>
              <a:latin typeface="Calibri"/>
              <a:ea typeface="Calibri"/>
              <a:cs typeface="Calibri"/>
              <a:sym typeface="Calibri"/>
            </a:endParaRPr>
          </a:p>
          <a:p>
            <a:pPr marL="457200" lvl="0" indent="-228600" algn="l" rtl="0">
              <a:lnSpc>
                <a:spcPct val="107916"/>
              </a:lnSpc>
              <a:spcBef>
                <a:spcPts val="1000"/>
              </a:spcBef>
              <a:spcAft>
                <a:spcPts val="0"/>
              </a:spcAft>
              <a:buClr>
                <a:srgbClr val="222222"/>
              </a:buClr>
              <a:buSzPts val="2400"/>
              <a:buNone/>
            </a:pP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descr="Quote"/>
          <p:cNvSpPr txBox="1">
            <a:spLocks noGrp="1"/>
          </p:cNvSpPr>
          <p:nvPr>
            <p:ph type="title"/>
          </p:nvPr>
        </p:nvSpPr>
        <p:spPr>
          <a:xfrm>
            <a:off x="623888" y="-2852737"/>
            <a:ext cx="78867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Quote</a:t>
            </a:r>
            <a:endParaRPr/>
          </a:p>
        </p:txBody>
      </p:sp>
      <p:sp>
        <p:nvSpPr>
          <p:cNvPr id="133" name="Google Shape;133;p2"/>
          <p:cNvSpPr txBox="1"/>
          <p:nvPr/>
        </p:nvSpPr>
        <p:spPr>
          <a:xfrm>
            <a:off x="776376" y="1222242"/>
            <a:ext cx="8082615" cy="4413516"/>
          </a:xfrm>
          <a:prstGeom prst="rect">
            <a:avLst/>
          </a:prstGeom>
          <a:noFill/>
          <a:ln>
            <a:noFill/>
          </a:ln>
        </p:spPr>
        <p:txBody>
          <a:bodyPr spcFirstLastPara="1" wrap="square" lIns="91425" tIns="45700" rIns="91425" bIns="45700" anchor="t" anchorCtr="0">
            <a:spAutoFit/>
          </a:bodyPr>
          <a:lstStyle/>
          <a:p>
            <a:pPr marL="222250" marR="771525" lvl="0" indent="0" algn="l" rtl="0">
              <a:lnSpc>
                <a:spcPct val="100000"/>
              </a:lnSpc>
              <a:spcBef>
                <a:spcPts val="0"/>
              </a:spcBef>
              <a:spcAft>
                <a:spcPts val="0"/>
              </a:spcAft>
              <a:buClr>
                <a:srgbClr val="000000"/>
              </a:buClr>
              <a:buSzPts val="2800"/>
              <a:buFont typeface="Arial"/>
              <a:buNone/>
            </a:pPr>
            <a:r>
              <a:rPr lang="en-US" sz="3600" b="0" i="1" u="none" strike="noStrike" cap="none">
                <a:solidFill>
                  <a:srgbClr val="000000"/>
                </a:solidFill>
                <a:latin typeface="Calibri"/>
                <a:ea typeface="Calibri"/>
                <a:cs typeface="Calibri"/>
                <a:sym typeface="Calibri"/>
              </a:rPr>
              <a:t>“Although expectations used by effective educators may vary from teacher to teacher and school to school, we do not find effectively managed schools and classrooms operating without them.”</a:t>
            </a:r>
            <a:endParaRPr sz="3600" b="0" i="0" u="none" strike="noStrike" cap="none">
              <a:solidFill>
                <a:srgbClr val="000000"/>
              </a:solidFill>
              <a:latin typeface="Cambria"/>
              <a:ea typeface="Cambria"/>
              <a:cs typeface="Cambria"/>
              <a:sym typeface="Cambria"/>
            </a:endParaRPr>
          </a:p>
          <a:p>
            <a:pPr marL="0" marR="0" lvl="0" indent="0" algn="l" rtl="0">
              <a:lnSpc>
                <a:spcPct val="90000"/>
              </a:lnSpc>
              <a:spcBef>
                <a:spcPts val="0"/>
              </a:spcBef>
              <a:spcAft>
                <a:spcPts val="0"/>
              </a:spcAft>
              <a:buClr>
                <a:srgbClr val="000000"/>
              </a:buClr>
              <a:buSzPts val="28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1800" b="0" i="0" u="none" strike="noStrike" cap="none">
                <a:solidFill>
                  <a:srgbClr val="000000"/>
                </a:solidFill>
                <a:latin typeface="Calibri"/>
                <a:ea typeface="Calibri"/>
                <a:cs typeface="Calibri"/>
                <a:sym typeface="Calibri"/>
              </a:rPr>
              <a:t>     ~ Carolyn Evertson, PhD – Peabody College, Vanderbilt University</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628650" y="538747"/>
            <a:ext cx="7886700" cy="109328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sz="4400" b="1">
                <a:latin typeface="Calibri"/>
                <a:ea typeface="Calibri"/>
                <a:cs typeface="Calibri"/>
                <a:sym typeface="Calibri"/>
              </a:rPr>
              <a:t>Missouri Teacher Standards Addressed</a:t>
            </a:r>
            <a:br>
              <a:rPr lang="en-US" sz="4400">
                <a:latin typeface="Cambria"/>
                <a:ea typeface="Cambria"/>
                <a:cs typeface="Cambria"/>
                <a:sym typeface="Cambria"/>
              </a:rPr>
            </a:br>
            <a:endParaRPr/>
          </a:p>
        </p:txBody>
      </p:sp>
      <p:sp>
        <p:nvSpPr>
          <p:cNvPr id="140" name="Google Shape;140;p28"/>
          <p:cNvSpPr txBox="1">
            <a:spLocks noGrp="1"/>
          </p:cNvSpPr>
          <p:nvPr>
            <p:ph type="body" idx="1"/>
          </p:nvPr>
        </p:nvSpPr>
        <p:spPr>
          <a:xfrm>
            <a:off x="628650" y="1466491"/>
            <a:ext cx="7886700" cy="4710472"/>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2.1: Cognitive, social, emotional and physical development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2.6: Language, culture, family and knowledge of community</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3.1: Implementation of curriculum standards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solidFill>
                  <a:srgbClr val="221E1F"/>
                </a:solidFill>
                <a:latin typeface="Calibri"/>
                <a:ea typeface="Calibri"/>
                <a:cs typeface="Calibri"/>
                <a:sym typeface="Calibri"/>
              </a:rPr>
              <a:t>5.</a:t>
            </a:r>
            <a:r>
              <a:rPr lang="en-US" sz="1800">
                <a:latin typeface="Calibri"/>
                <a:ea typeface="Calibri"/>
                <a:cs typeface="Calibri"/>
                <a:sym typeface="Calibri"/>
              </a:rPr>
              <a:t>1: Classroom management, motivation and engagement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5.2: Managing time, space, transitions and activities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5.3: Classroom, school and community culture</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6.1: Verbal and nonverbal communication</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6.2: Sensitivity to culture, gender, intellectual and physical differences</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8.1: Self-assessment and improvement</a:t>
            </a:r>
            <a:endParaRPr sz="1800">
              <a:latin typeface="Cambria"/>
              <a:ea typeface="Cambria"/>
              <a:cs typeface="Cambria"/>
              <a:sym typeface="Cambria"/>
            </a:endParaRPr>
          </a:p>
          <a:p>
            <a:pPr marL="0" marR="0" lvl="0" indent="0" algn="l" rtl="0">
              <a:lnSpc>
                <a:spcPct val="150000"/>
              </a:lnSpc>
              <a:spcBef>
                <a:spcPts val="0"/>
              </a:spcBef>
              <a:spcAft>
                <a:spcPts val="0"/>
              </a:spcAft>
              <a:buSzPts val="2800"/>
              <a:buNone/>
            </a:pPr>
            <a:r>
              <a:rPr lang="en-US" sz="1800">
                <a:latin typeface="Calibri"/>
                <a:ea typeface="Calibri"/>
                <a:cs typeface="Calibri"/>
                <a:sym typeface="Calibri"/>
              </a:rPr>
              <a:t>8.2: Professional learning</a:t>
            </a:r>
            <a:endParaRPr sz="1800">
              <a:latin typeface="Cambria"/>
              <a:ea typeface="Cambria"/>
              <a:cs typeface="Cambria"/>
              <a:sym typeface="Cambria"/>
            </a:endParaRPr>
          </a:p>
          <a:p>
            <a:pPr marL="457200" lvl="0" indent="-228600" algn="l" rtl="0">
              <a:lnSpc>
                <a:spcPct val="90000"/>
              </a:lnSpc>
              <a:spcBef>
                <a:spcPts val="1000"/>
              </a:spcBef>
              <a:spcAft>
                <a:spcPts val="0"/>
              </a:spcAft>
              <a:buClr>
                <a:srgbClr val="FF0000"/>
              </a:buClr>
              <a:buSzPts val="2800"/>
              <a:buNone/>
            </a:pP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5543</Words>
  <Application>Microsoft Macintosh PowerPoint</Application>
  <PresentationFormat>On-screen Show (4:3)</PresentationFormat>
  <Paragraphs>417</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Courier New</vt:lpstr>
      <vt:lpstr>Roboto</vt:lpstr>
      <vt:lpstr>Arial</vt:lpstr>
      <vt:lpstr>Cambria</vt:lpstr>
      <vt:lpstr>Noto Sans Symbols</vt:lpstr>
      <vt:lpstr>Calibri</vt:lpstr>
      <vt:lpstr>Office Theme</vt:lpstr>
      <vt:lpstr> T1C8L3 Classroom Expectations  &amp; Rules</vt:lpstr>
      <vt:lpstr> T1C8L3 Classroom Expectations  and Rules</vt:lpstr>
      <vt:lpstr>Working Agreements</vt:lpstr>
      <vt:lpstr>Attention Signal</vt:lpstr>
      <vt:lpstr>Introductions</vt:lpstr>
      <vt:lpstr>PowerPoint Presentation</vt:lpstr>
      <vt:lpstr>Lesson Outcomes</vt:lpstr>
      <vt:lpstr>Quote</vt:lpstr>
      <vt:lpstr>Missouri Teacher Standards Addressed </vt:lpstr>
      <vt:lpstr>Pre-requisites</vt:lpstr>
      <vt:lpstr>Keywords</vt:lpstr>
      <vt:lpstr>Overview of Classroom Expectations &amp;  Rules</vt:lpstr>
      <vt:lpstr>Supporting Student Needs </vt:lpstr>
      <vt:lpstr>Activity : Classroom Rules and Expectations in Practice</vt:lpstr>
      <vt:lpstr>Classroom Matrix </vt:lpstr>
      <vt:lpstr>Common Classroom Expectations &amp;  Rules - Teachers Augment</vt:lpstr>
      <vt:lpstr>Classroom Expectations and Rules</vt:lpstr>
      <vt:lpstr>Drafting Classroom Rules that are OMPUA </vt:lpstr>
      <vt:lpstr>Activity: Classroom Rules and Expectations in Practice</vt:lpstr>
      <vt:lpstr>Activity : Classroom Rules &amp; Expectations in Practice</vt:lpstr>
      <vt:lpstr>Activity: Classroom Rules and Expectations in Action</vt:lpstr>
      <vt:lpstr>Matrix</vt:lpstr>
      <vt:lpstr>Activity: Classroom Rules &amp; Expectations in Action</vt:lpstr>
      <vt:lpstr>Picture of students</vt:lpstr>
      <vt:lpstr>Picture of teacher and students</vt:lpstr>
      <vt:lpstr>Picture of teacher working with students</vt:lpstr>
      <vt:lpstr>Expectations and Rules Practice Profile</vt:lpstr>
      <vt:lpstr>Visual chart for the practice profile</vt:lpstr>
      <vt:lpstr>Classroom Signage</vt:lpstr>
      <vt:lpstr>Classroom Signage </vt:lpstr>
      <vt:lpstr>Classroom Signage Secondary</vt:lpstr>
      <vt:lpstr>Teach Classroom Rules and Expectations</vt:lpstr>
      <vt:lpstr>Teaching Schedule</vt:lpstr>
      <vt:lpstr>Directions for writing down your feedback for the activity</vt:lpstr>
      <vt:lpstr>Picture of teacher and students in a row</vt:lpstr>
      <vt:lpstr>Picture of teacher talking to the classroom</vt:lpstr>
      <vt:lpstr>Picture of teacher and students Secondary</vt:lpstr>
      <vt:lpstr>Directions to write down your feedback about the activity</vt:lpstr>
      <vt:lpstr>Activity: Classroom Rules and Expectations </vt:lpstr>
      <vt:lpstr>Activity: Classroom Rules and Expectations Practice Profile</vt:lpstr>
      <vt:lpstr>Effective Teaching and Learning Practices – Self monitoring plan</vt:lpstr>
      <vt:lpstr>Picture of teacher in front of the class</vt:lpstr>
      <vt:lpstr>Closing/Next Steps</vt:lpstr>
      <vt:lpstr>References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Starkey</dc:creator>
  <cp:lastModifiedBy>Johnson, Nanci</cp:lastModifiedBy>
  <cp:revision>3</cp:revision>
  <cp:lastPrinted>2024-12-16T17:33:06Z</cp:lastPrinted>
  <dcterms:created xsi:type="dcterms:W3CDTF">2020-04-07T02:31:16Z</dcterms:created>
  <dcterms:modified xsi:type="dcterms:W3CDTF">2024-12-16T18:52:28Z</dcterms:modified>
</cp:coreProperties>
</file>