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embeddedFontLst>
    <p:embeddedFont>
      <p:font typeface="Cambria" panose="02040503050406030204" pitchFamily="18"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Umv0ySuI7HUgBGNaMswbeNlBe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AC82E4-BF12-4609-9BC4-3AA32E8A9DC3}">
  <a:tblStyle styleId="{63AC82E4-BF12-4609-9BC4-3AA32E8A9DC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110"/>
  </p:normalViewPr>
  <p:slideViewPr>
    <p:cSldViewPr snapToGrid="0">
      <p:cViewPr varScale="1">
        <p:scale>
          <a:sx n="92" d="100"/>
          <a:sy n="92" d="100"/>
        </p:scale>
        <p:origin x="274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bismissouri.org/tier-1-course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bismissouri.org/tier-1-effective-classroom-practice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Trainer Notes:</a:t>
            </a:r>
            <a:r>
              <a:rPr lang="en-US" b="0" dirty="0"/>
              <a:t>  </a:t>
            </a:r>
            <a:endParaRPr dirty="0"/>
          </a:p>
          <a:p>
            <a:pPr marL="0" lvl="0" indent="0" algn="l" rtl="0">
              <a:lnSpc>
                <a:spcPct val="100000"/>
              </a:lnSpc>
              <a:spcBef>
                <a:spcPts val="0"/>
              </a:spcBef>
              <a:spcAft>
                <a:spcPts val="0"/>
              </a:spcAft>
              <a:buSzPts val="1400"/>
              <a:buNone/>
            </a:pPr>
            <a:r>
              <a:rPr lang="en-US" b="1" dirty="0"/>
              <a:t>To Know/To Say:</a:t>
            </a:r>
            <a:r>
              <a:rPr lang="en-US" b="0" dirty="0"/>
              <a:t>  </a:t>
            </a:r>
            <a:r>
              <a:rPr lang="en-US" sz="1800" b="0" dirty="0"/>
              <a:t>Welcome to Lesson 2 MO SW-PBS of the </a:t>
            </a:r>
            <a:r>
              <a:rPr lang="en-US" sz="1800" b="1" i="1" dirty="0"/>
              <a:t>Effective Teaching &amp; Learning </a:t>
            </a:r>
            <a:r>
              <a:rPr lang="en-US" sz="1800" b="0" dirty="0"/>
              <a:t>or </a:t>
            </a:r>
            <a:r>
              <a:rPr lang="en-US" sz="1800" b="1" dirty="0"/>
              <a:t> ETLP </a:t>
            </a:r>
            <a:r>
              <a:rPr lang="en-US" sz="1800" b="0" dirty="0"/>
              <a:t>series. </a:t>
            </a:r>
            <a:r>
              <a:rPr lang="en-US" sz="1800" b="0" i="0" u="none" strike="noStrike" dirty="0">
                <a:solidFill>
                  <a:srgbClr val="303030"/>
                </a:solidFill>
                <a:highlight>
                  <a:srgbClr val="FFFFFF"/>
                </a:highlight>
                <a:latin typeface="Calibri"/>
                <a:ea typeface="Calibri"/>
                <a:cs typeface="Calibri"/>
                <a:sym typeface="Calibri"/>
              </a:rPr>
              <a:t>This lesson describes the tools and processes for supporting INDIVIDUALS in the implementation of Effective Teaching and Learning Practices (ETLPs).  Using the Self-Assessments and Practice Profiles provided for each of the ETLPs, the LEADERSHIP TEAM will reflect on a plan for training, coaching,  and providing feedback to support teachers. This lesson is most applicable for LEADERSHIP TEAMs.</a:t>
            </a:r>
            <a:endParaRPr b="1" dirty="0"/>
          </a:p>
        </p:txBody>
      </p:sp>
      <p:sp>
        <p:nvSpPr>
          <p:cNvPr id="68" name="Google Shape;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a:p>
            <a:pPr marL="50800" lvl="0" indent="0" algn="l" rtl="0">
              <a:lnSpc>
                <a:spcPct val="100000"/>
              </a:lnSpc>
              <a:spcBef>
                <a:spcPts val="0"/>
              </a:spcBef>
              <a:spcAft>
                <a:spcPts val="0"/>
              </a:spcAft>
              <a:buSzPts val="1400"/>
              <a:buNone/>
            </a:pPr>
            <a:r>
              <a:rPr lang="en-US" dirty="0"/>
              <a:t>Does your district / school have plan to offer differentiated training and support to all teachers in growth of knowledge around and capacity to deliver evidence based instructional practices? </a:t>
            </a:r>
            <a:endParaRPr dirty="0"/>
          </a:p>
          <a:p>
            <a:pPr marL="50800" lvl="0" indent="0" algn="l" rtl="0">
              <a:lnSpc>
                <a:spcPct val="100000"/>
              </a:lnSpc>
              <a:spcBef>
                <a:spcPts val="0"/>
              </a:spcBef>
              <a:spcAft>
                <a:spcPts val="0"/>
              </a:spcAft>
              <a:buSzPts val="1400"/>
              <a:buNone/>
            </a:pPr>
            <a:endParaRPr dirty="0"/>
          </a:p>
          <a:p>
            <a:pPr marL="50800" marR="0" lvl="0" indent="0" algn="l" rtl="0">
              <a:lnSpc>
                <a:spcPct val="100000"/>
              </a:lnSpc>
              <a:spcBef>
                <a:spcPts val="0"/>
              </a:spcBef>
              <a:spcAft>
                <a:spcPts val="0"/>
              </a:spcAft>
              <a:buClr>
                <a:srgbClr val="000000"/>
              </a:buClr>
              <a:buSzPts val="1400"/>
              <a:buFont typeface="Arial"/>
              <a:buNone/>
            </a:pPr>
            <a:r>
              <a:rPr lang="en-US" dirty="0"/>
              <a:t>If yes, is the plan implemented universally with fidelity, consistency and equity?</a:t>
            </a:r>
            <a:endParaRPr dirty="0"/>
          </a:p>
          <a:p>
            <a:pPr marL="50800" lvl="0" indent="0" algn="l" rtl="0">
              <a:lnSpc>
                <a:spcPct val="100000"/>
              </a:lnSpc>
              <a:spcBef>
                <a:spcPts val="0"/>
              </a:spcBef>
              <a:spcAft>
                <a:spcPts val="0"/>
              </a:spcAft>
              <a:buSzPts val="1400"/>
              <a:buNone/>
            </a:pPr>
            <a:endParaRPr dirty="0"/>
          </a:p>
          <a:p>
            <a:pPr marL="50800" lvl="0" indent="0" algn="l" rtl="0">
              <a:lnSpc>
                <a:spcPct val="100000"/>
              </a:lnSpc>
              <a:spcBef>
                <a:spcPts val="0"/>
              </a:spcBef>
              <a:spcAft>
                <a:spcPts val="0"/>
              </a:spcAft>
              <a:buSzPts val="1400"/>
              <a:buNone/>
            </a:pPr>
            <a:r>
              <a:rPr lang="en-US" dirty="0"/>
              <a:t>Does your district / school provide tools to all teachers for reflection and self-monitoring of professional growth?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29" name="Google Shape;12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1" i="0" u="none" strike="noStrike" cap="none">
                <a:solidFill>
                  <a:schemeClr val="dk1"/>
                </a:solidFill>
                <a:latin typeface="Arial"/>
                <a:ea typeface="Arial"/>
                <a:cs typeface="Arial"/>
                <a:sym typeface="Arial"/>
              </a:rPr>
              <a:t>To Know/To Say: </a:t>
            </a:r>
            <a:r>
              <a:rPr lang="en-US" b="1" i="0" u="none" strike="noStrike">
                <a:solidFill>
                  <a:srgbClr val="000000"/>
                </a:solidFill>
                <a:latin typeface="Roboto"/>
                <a:ea typeface="Roboto"/>
                <a:cs typeface="Roboto"/>
                <a:sym typeface="Roboto"/>
              </a:rPr>
              <a:t>Here are key terms and acronyms that will be used in this lesson.</a:t>
            </a:r>
            <a:endParaRPr sz="600" b="0"/>
          </a:p>
          <a:p>
            <a:pPr marL="457200" lvl="0" indent="-228600" algn="l" rtl="0">
              <a:lnSpc>
                <a:spcPct val="100000"/>
              </a:lnSpc>
              <a:spcBef>
                <a:spcPts val="0"/>
              </a:spcBef>
              <a:spcAft>
                <a:spcPts val="0"/>
              </a:spcAft>
              <a:buSzPts val="1400"/>
              <a:buNone/>
            </a:pPr>
            <a:r>
              <a:rPr lang="en-US" sz="1800" b="1" i="1" u="none" strike="noStrike">
                <a:solidFill>
                  <a:srgbClr val="303030"/>
                </a:solidFill>
                <a:highlight>
                  <a:srgbClr val="FFFFFF"/>
                </a:highlight>
                <a:latin typeface="Calibri"/>
                <a:ea typeface="Calibri"/>
                <a:cs typeface="Calibri"/>
                <a:sym typeface="Calibri"/>
              </a:rPr>
              <a:t>Self-Assessment</a:t>
            </a:r>
            <a:r>
              <a:rPr lang="en-US" sz="1800" b="1" i="0" u="none" strike="noStrike">
                <a:solidFill>
                  <a:srgbClr val="303030"/>
                </a:solidFill>
                <a:highlight>
                  <a:srgbClr val="FFFFFF"/>
                </a:highlight>
                <a:latin typeface="Calibri"/>
                <a:ea typeface="Calibri"/>
                <a:cs typeface="Calibri"/>
                <a:sym typeface="Calibri"/>
              </a:rPr>
              <a:t>:</a:t>
            </a:r>
            <a:r>
              <a:rPr lang="en-US" sz="1800" b="0" i="0" u="none" strike="noStrike">
                <a:solidFill>
                  <a:srgbClr val="303030"/>
                </a:solidFill>
                <a:highlight>
                  <a:srgbClr val="FFFFFF"/>
                </a:highlight>
                <a:latin typeface="Calibri"/>
                <a:ea typeface="Calibri"/>
                <a:cs typeface="Calibri"/>
                <a:sym typeface="Calibri"/>
              </a:rPr>
              <a:t>  a tool designed to be used by teachers and teacher teams to gauge the depth of their implementation of selected effective teaching and learning practices.</a:t>
            </a:r>
            <a:endParaRPr sz="3200" b="0">
              <a:highlight>
                <a:srgbClr val="FFFFFF"/>
              </a:highlight>
            </a:endParaRPr>
          </a:p>
          <a:p>
            <a:pPr marL="457200" lvl="0" indent="-228600" algn="l" rtl="0">
              <a:lnSpc>
                <a:spcPct val="100000"/>
              </a:lnSpc>
              <a:spcBef>
                <a:spcPts val="0"/>
              </a:spcBef>
              <a:spcAft>
                <a:spcPts val="0"/>
              </a:spcAft>
              <a:buSzPts val="1400"/>
              <a:buNone/>
            </a:pPr>
            <a:r>
              <a:rPr lang="en-US" sz="1800" b="1" i="1" u="none" strike="noStrike">
                <a:solidFill>
                  <a:srgbClr val="303030"/>
                </a:solidFill>
                <a:highlight>
                  <a:srgbClr val="FFFFFF"/>
                </a:highlight>
                <a:latin typeface="Calibri"/>
                <a:ea typeface="Calibri"/>
                <a:cs typeface="Calibri"/>
                <a:sym typeface="Calibri"/>
              </a:rPr>
              <a:t>Practice Profile</a:t>
            </a:r>
            <a:r>
              <a:rPr lang="en-US" sz="1800" b="1" i="0" u="none" strike="noStrike">
                <a:solidFill>
                  <a:srgbClr val="303030"/>
                </a:solidFill>
                <a:highlight>
                  <a:srgbClr val="FFFFFF"/>
                </a:highlight>
                <a:latin typeface="Calibri"/>
                <a:ea typeface="Calibri"/>
                <a:cs typeface="Calibri"/>
                <a:sym typeface="Calibri"/>
              </a:rPr>
              <a:t>:</a:t>
            </a:r>
            <a:r>
              <a:rPr lang="en-US" sz="1800" b="0" i="0" u="none" strike="noStrike">
                <a:solidFill>
                  <a:srgbClr val="303030"/>
                </a:solidFill>
                <a:highlight>
                  <a:srgbClr val="FFFFFF"/>
                </a:highlight>
                <a:latin typeface="Calibri"/>
                <a:ea typeface="Calibri"/>
                <a:cs typeface="Calibri"/>
                <a:sym typeface="Calibri"/>
              </a:rPr>
              <a:t> A framework developed by the National Implementation Research Network (NIRN) as a way of outlining criteria using a rubric structure with clearly defined practice-level characteristics.</a:t>
            </a:r>
            <a:endParaRPr sz="3200" b="0">
              <a:highlight>
                <a:srgbClr val="FFFFFF"/>
              </a:highlight>
            </a:endParaRPr>
          </a:p>
          <a:p>
            <a:pPr marL="457200" lvl="0" indent="-228600" algn="l" rtl="0">
              <a:lnSpc>
                <a:spcPct val="100000"/>
              </a:lnSpc>
              <a:spcBef>
                <a:spcPts val="0"/>
              </a:spcBef>
              <a:spcAft>
                <a:spcPts val="0"/>
              </a:spcAft>
              <a:buSzPts val="1400"/>
              <a:buNone/>
            </a:pPr>
            <a:r>
              <a:rPr lang="en-US" sz="1800" b="1" i="0" u="none" strike="noStrike">
                <a:solidFill>
                  <a:srgbClr val="211D1E"/>
                </a:solidFill>
                <a:highlight>
                  <a:srgbClr val="FFFFFF"/>
                </a:highlight>
                <a:latin typeface="Calibri"/>
                <a:ea typeface="Calibri"/>
                <a:cs typeface="Calibri"/>
                <a:sym typeface="Calibri"/>
              </a:rPr>
              <a:t>Didactic Teaching / Training : </a:t>
            </a:r>
            <a:r>
              <a:rPr lang="en-US" sz="1800" b="0" i="0" u="none" strike="noStrike">
                <a:solidFill>
                  <a:srgbClr val="211D1E"/>
                </a:solidFill>
                <a:highlight>
                  <a:srgbClr val="FFFFFF"/>
                </a:highlight>
                <a:latin typeface="Calibri"/>
                <a:ea typeface="Calibri"/>
                <a:cs typeface="Calibri"/>
                <a:sym typeface="Calibri"/>
              </a:rPr>
              <a:t>Didaktikos is a Greek word that means "apt at teaching." </a:t>
            </a:r>
            <a:endParaRPr sz="3200" b="0">
              <a:highlight>
                <a:srgbClr val="FFFFFF"/>
              </a:highlight>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211D1E"/>
                </a:solidFill>
                <a:highlight>
                  <a:srgbClr val="FFFFFF"/>
                </a:highlight>
                <a:latin typeface="Calibri"/>
                <a:ea typeface="Calibri"/>
                <a:cs typeface="Calibri"/>
                <a:sym typeface="Calibri"/>
              </a:rPr>
              <a:t>Define the concept </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211D1E"/>
                </a:solidFill>
                <a:highlight>
                  <a:srgbClr val="FFFFFF"/>
                </a:highlight>
                <a:latin typeface="Calibri"/>
                <a:ea typeface="Calibri"/>
                <a:cs typeface="Calibri"/>
                <a:sym typeface="Calibri"/>
              </a:rPr>
              <a:t>Model the concept </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211D1E"/>
                </a:solidFill>
                <a:highlight>
                  <a:srgbClr val="FFFFFF"/>
                </a:highlight>
                <a:latin typeface="Calibri"/>
                <a:ea typeface="Calibri"/>
                <a:cs typeface="Calibri"/>
                <a:sym typeface="Calibri"/>
              </a:rPr>
              <a:t>Offer practice opportunities &amp; provide feedback </a:t>
            </a:r>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211D1E"/>
                </a:solidFill>
                <a:highlight>
                  <a:srgbClr val="FFFFFF"/>
                </a:highlight>
                <a:latin typeface="Calibri"/>
                <a:ea typeface="Calibri"/>
                <a:cs typeface="Calibri"/>
                <a:sym typeface="Calibri"/>
              </a:rPr>
              <a:t>Test knowledge of concept</a:t>
            </a:r>
            <a:endParaRPr/>
          </a:p>
          <a:p>
            <a:pPr marL="457200" lvl="0" indent="-228600" algn="l" rtl="0">
              <a:lnSpc>
                <a:spcPct val="100000"/>
              </a:lnSpc>
              <a:spcBef>
                <a:spcPts val="0"/>
              </a:spcBef>
              <a:spcAft>
                <a:spcPts val="0"/>
              </a:spcAft>
              <a:buSzPts val="1400"/>
              <a:buNone/>
            </a:pPr>
            <a:endParaRPr sz="2000"/>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dfd16d52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cdfd16d5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rgbClr val="303030"/>
                </a:solidFill>
              </a:rPr>
              <a:t>To ensure students receive the support they need, we must offer teachers the training, support, and feedback necessary to support implementation of the Effective Teaching and Learning practices, or ETLPs.</a:t>
            </a:r>
            <a:endParaRPr sz="1100">
              <a:solidFill>
                <a:srgbClr val="303030"/>
              </a:solidFill>
            </a:endParaRPr>
          </a:p>
          <a:p>
            <a:pPr marL="0" lvl="0" indent="0" algn="l" rtl="0">
              <a:lnSpc>
                <a:spcPct val="115000"/>
              </a:lnSpc>
              <a:spcBef>
                <a:spcPts val="1500"/>
              </a:spcBef>
              <a:spcAft>
                <a:spcPts val="0"/>
              </a:spcAft>
              <a:buClr>
                <a:schemeClr val="dk1"/>
              </a:buClr>
              <a:buSzPts val="1100"/>
              <a:buFont typeface="Arial"/>
              <a:buNone/>
            </a:pPr>
            <a:r>
              <a:rPr lang="en-US" sz="1100">
                <a:solidFill>
                  <a:srgbClr val="303030"/>
                </a:solidFill>
              </a:rPr>
              <a:t>In a multi-year study, Terry Scott and colleagues observed 6,752 classrooms (Pre-K – 12), in schools considered high-risk to low risk, across numerous content areas, and in classrooms with diverse teacher and student populations</a:t>
            </a:r>
            <a:r>
              <a:rPr lang="en-US" sz="1100" baseline="30000">
                <a:solidFill>
                  <a:srgbClr val="303030"/>
                </a:solidFill>
                <a:highlight>
                  <a:srgbClr val="00FF00"/>
                </a:highlight>
              </a:rPr>
              <a:t>1</a:t>
            </a:r>
            <a:r>
              <a:rPr lang="en-US" sz="1100">
                <a:solidFill>
                  <a:srgbClr val="303030"/>
                </a:solidFill>
              </a:rPr>
              <a:t>. The commonality across all classrooms was the generally low level of implementation of teaching and learning practices with large effect sizes.</a:t>
            </a:r>
            <a:endParaRPr sz="1100"/>
          </a:p>
          <a:p>
            <a:pPr marL="0" lvl="0" indent="0" algn="l" rtl="0">
              <a:lnSpc>
                <a:spcPct val="100000"/>
              </a:lnSpc>
              <a:spcBef>
                <a:spcPts val="1500"/>
              </a:spcBef>
              <a:spcAft>
                <a:spcPts val="0"/>
              </a:spcAft>
              <a:buSzPts val="1400"/>
              <a:buNone/>
            </a:pPr>
            <a:endParaRPr/>
          </a:p>
        </p:txBody>
      </p:sp>
      <p:sp>
        <p:nvSpPr>
          <p:cNvPr id="144" name="Google Shape;144;g2cdfd16d5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t>Trainer Notes:</a:t>
            </a:r>
            <a:r>
              <a:rPr lang="en-US" dirty="0"/>
              <a:t>   </a:t>
            </a:r>
            <a:endParaRPr dirty="0"/>
          </a:p>
          <a:p>
            <a:pPr marL="0" lvl="0" indent="0" algn="l" rtl="0">
              <a:lnSpc>
                <a:spcPct val="100000"/>
              </a:lnSpc>
              <a:spcBef>
                <a:spcPts val="0"/>
              </a:spcBef>
              <a:spcAft>
                <a:spcPts val="0"/>
              </a:spcAft>
              <a:buSzPts val="1400"/>
              <a:buNone/>
            </a:pPr>
            <a:r>
              <a:rPr lang="en-US" b="1" dirty="0"/>
              <a:t>To Know/To Say: </a:t>
            </a:r>
            <a:r>
              <a:rPr lang="en-US" sz="1100" dirty="0">
                <a:solidFill>
                  <a:srgbClr val="303030"/>
                </a:solidFill>
              </a:rPr>
              <a:t>One efficient and effective way to get teachers engaged in professional learning is offer them a limited set of evidence based instructional practices that are applicable across grade levels and content domains and can easily be interleaved with academic instruction to provide robust classroom instruction. MO SW-PBS offers  8 Effective Teaching and Learning Practices (ETLPs) which have been shown to increase instructional time and improve student engagement.  </a:t>
            </a:r>
            <a:endParaRPr sz="1100" dirty="0">
              <a:solidFill>
                <a:srgbClr val="303030"/>
              </a:solidFill>
            </a:endParaRPr>
          </a:p>
          <a:p>
            <a:pPr marL="0" lvl="0" indent="0" algn="l" rtl="0">
              <a:lnSpc>
                <a:spcPct val="115000"/>
              </a:lnSpc>
              <a:spcBef>
                <a:spcPts val="1400"/>
              </a:spcBef>
              <a:spcAft>
                <a:spcPts val="0"/>
              </a:spcAft>
              <a:buClr>
                <a:schemeClr val="dk1"/>
              </a:buClr>
              <a:buSzPts val="1100"/>
              <a:buFont typeface="Arial"/>
              <a:buNone/>
            </a:pPr>
            <a:r>
              <a:rPr lang="en-US" sz="1100" dirty="0">
                <a:solidFill>
                  <a:srgbClr val="303030"/>
                </a:solidFill>
              </a:rPr>
              <a:t>Classroom Expectations &amp; Rules</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303030"/>
                </a:solidFill>
              </a:rPr>
              <a:t>Classroom Procedures &amp; Routines</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303030"/>
                </a:solidFill>
              </a:rPr>
              <a:t>Classroom Encouraging Expected Behavior</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303030"/>
                </a:solidFill>
              </a:rPr>
              <a:t>Classroom Discouraging Unexpected  Behavior</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303030"/>
                </a:solidFill>
              </a:rPr>
              <a:t>Active Supervision</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303030"/>
                </a:solidFill>
              </a:rPr>
              <a:t>Opportunities to Respond</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303030"/>
                </a:solidFill>
              </a:rPr>
              <a:t>Activity Sequencing &amp; Choice</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303030"/>
                </a:solidFill>
              </a:rPr>
              <a:t>Adjusting Task Difficulty</a:t>
            </a:r>
            <a:endParaRPr sz="1100" dirty="0"/>
          </a:p>
          <a:p>
            <a:pPr marL="457200" marR="0" lvl="0" indent="-228600" algn="l" rtl="0">
              <a:lnSpc>
                <a:spcPct val="100000"/>
              </a:lnSpc>
              <a:spcBef>
                <a:spcPts val="1500"/>
              </a:spcBef>
              <a:spcAft>
                <a:spcPts val="0"/>
              </a:spcAft>
              <a:buClr>
                <a:srgbClr val="000000"/>
              </a:buClr>
              <a:buSzPts val="1400"/>
              <a:buFont typeface="Arial"/>
              <a:buNone/>
            </a:pPr>
            <a:br>
              <a:rPr lang="en-US" b="0" dirty="0"/>
            </a:br>
            <a:endParaRPr dirty="0"/>
          </a:p>
        </p:txBody>
      </p:sp>
      <p:sp>
        <p:nvSpPr>
          <p:cNvPr id="152" name="Google Shape;15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dfd16d52e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cdfd16d52e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solidFill>
                  <a:srgbClr val="211D1E"/>
                </a:solidFill>
              </a:rPr>
              <a:t>One of the most important roles of the district or building  LEADERSHIP TEAM is to provide quality professional learning activities that engage teachers in each step of the process. We have already discussed how teachers can use the </a:t>
            </a:r>
            <a:r>
              <a:rPr lang="en-US" sz="1100" b="1" i="1">
                <a:solidFill>
                  <a:srgbClr val="211D1E"/>
                </a:solidFill>
              </a:rPr>
              <a:t>MO SW-PBS ETLP Teacher Tool Self-Assessment and Practice Profiles</a:t>
            </a:r>
            <a:r>
              <a:rPr lang="en-US" sz="1100">
                <a:solidFill>
                  <a:srgbClr val="211D1E"/>
                </a:solidFill>
              </a:rPr>
              <a:t> for self reflection and how the </a:t>
            </a:r>
            <a:r>
              <a:rPr lang="en-US" sz="1100" b="1" i="1">
                <a:solidFill>
                  <a:srgbClr val="211D1E"/>
                </a:solidFill>
              </a:rPr>
              <a:t>Teacher ETLP Self- Monitoring Plan</a:t>
            </a:r>
            <a:r>
              <a:rPr lang="en-US" sz="1100">
                <a:solidFill>
                  <a:srgbClr val="211D1E"/>
                </a:solidFill>
              </a:rPr>
              <a:t> can walk a teacher through the steps of goal setting and self-monitoring. </a:t>
            </a:r>
            <a:endParaRPr sz="1100">
              <a:solidFill>
                <a:srgbClr val="211D1E"/>
              </a:solidFill>
            </a:endParaRPr>
          </a:p>
          <a:p>
            <a:pPr marL="0" lvl="0" indent="0" algn="l" rtl="0">
              <a:lnSpc>
                <a:spcPct val="100000"/>
              </a:lnSpc>
              <a:spcBef>
                <a:spcPts val="1500"/>
              </a:spcBef>
              <a:spcAft>
                <a:spcPts val="0"/>
              </a:spcAft>
              <a:buSzPts val="1400"/>
              <a:buNone/>
            </a:pPr>
            <a:r>
              <a:rPr lang="en-US" sz="1100">
                <a:solidFill>
                  <a:srgbClr val="211D1E"/>
                </a:solidFill>
              </a:rPr>
              <a:t>Simonsen et al. (2014)</a:t>
            </a:r>
            <a:r>
              <a:rPr lang="en-US" sz="1100" baseline="30000">
                <a:solidFill>
                  <a:srgbClr val="211D1E"/>
                </a:solidFill>
                <a:highlight>
                  <a:srgbClr val="00FF00"/>
                </a:highlight>
              </a:rPr>
              <a:t>6</a:t>
            </a:r>
            <a:r>
              <a:rPr lang="en-US" sz="1100">
                <a:solidFill>
                  <a:srgbClr val="211D1E"/>
                </a:solidFill>
              </a:rPr>
              <a:t> offer a professional learning model to provide efficient methods to enhance teachers' use of ETLPs while engaging teachers in learning and self-reflection. This model is based on the same prevention theory and science of behavior that form the foundation of SW-PBS. </a:t>
            </a:r>
            <a:endParaRPr sz="1100">
              <a:solidFill>
                <a:srgbClr val="211D1E"/>
              </a:solidFill>
            </a:endParaRPr>
          </a:p>
          <a:p>
            <a:pPr marL="0" lvl="0" indent="0" algn="l" rtl="0">
              <a:lnSpc>
                <a:spcPct val="100000"/>
              </a:lnSpc>
              <a:spcBef>
                <a:spcPts val="1500"/>
              </a:spcBef>
              <a:spcAft>
                <a:spcPts val="0"/>
              </a:spcAft>
              <a:buSzPts val="1400"/>
              <a:buNone/>
            </a:pPr>
            <a:r>
              <a:rPr lang="en-US" sz="1100">
                <a:solidFill>
                  <a:srgbClr val="211D1E"/>
                </a:solidFill>
                <a:highlight>
                  <a:srgbClr val="FFFF00"/>
                </a:highlight>
              </a:rPr>
              <a:t>Arrow &gt;</a:t>
            </a:r>
            <a:r>
              <a:rPr lang="en-US" sz="1100">
                <a:solidFill>
                  <a:srgbClr val="211D1E"/>
                </a:solidFill>
              </a:rPr>
              <a:t> Universal PD for all teachers should include brief, direct training on an ETLP,  offer resources for the teachers to self-monitor, record one’s own behavior, and a process for ongoing feedback. </a:t>
            </a:r>
            <a:endParaRPr sz="1100">
              <a:solidFill>
                <a:srgbClr val="211D1E"/>
              </a:solidFill>
            </a:endParaRPr>
          </a:p>
          <a:p>
            <a:pPr marL="0" lvl="0" indent="0" algn="l" rtl="0">
              <a:lnSpc>
                <a:spcPct val="100000"/>
              </a:lnSpc>
              <a:spcBef>
                <a:spcPts val="1500"/>
              </a:spcBef>
              <a:spcAft>
                <a:spcPts val="0"/>
              </a:spcAft>
              <a:buSzPts val="1400"/>
              <a:buNone/>
            </a:pPr>
            <a:r>
              <a:rPr lang="en-US" sz="1100" i="1">
                <a:solidFill>
                  <a:srgbClr val="211D1E"/>
                </a:solidFill>
                <a:highlight>
                  <a:srgbClr val="FFFF00"/>
                </a:highlight>
              </a:rPr>
              <a:t>Arrow &gt;</a:t>
            </a:r>
            <a:r>
              <a:rPr lang="en-US" sz="1100" i="1">
                <a:solidFill>
                  <a:srgbClr val="211D1E"/>
                </a:solidFill>
              </a:rPr>
              <a:t> </a:t>
            </a:r>
            <a:r>
              <a:rPr lang="en-US" sz="1100" b="1">
                <a:solidFill>
                  <a:srgbClr val="211D1E"/>
                </a:solidFill>
              </a:rPr>
              <a:t>Progress monitoring </a:t>
            </a:r>
            <a:r>
              <a:rPr lang="en-US" sz="1100">
                <a:solidFill>
                  <a:srgbClr val="211D1E"/>
                </a:solidFill>
              </a:rPr>
              <a:t>takes place in the form of classroom observation and feedback for all instructional staff. This also offers a process to determine which staff may require more support to become fluent in the ETLP.  All staff who are identified as fluent continue a process of ongoing or periodic self-monitor to sustain their implementation fidelity, consistency and equity. </a:t>
            </a:r>
            <a:endParaRPr sz="1100">
              <a:solidFill>
                <a:srgbClr val="211D1E"/>
              </a:solidFill>
            </a:endParaRPr>
          </a:p>
          <a:p>
            <a:pPr marL="0" lvl="0" indent="0" algn="l" rtl="0">
              <a:lnSpc>
                <a:spcPct val="100000"/>
              </a:lnSpc>
              <a:spcBef>
                <a:spcPts val="1500"/>
              </a:spcBef>
              <a:spcAft>
                <a:spcPts val="0"/>
              </a:spcAft>
              <a:buSzPts val="1400"/>
              <a:buNone/>
            </a:pPr>
            <a:r>
              <a:rPr lang="en-US" sz="1100" i="1">
                <a:solidFill>
                  <a:srgbClr val="211D1E"/>
                </a:solidFill>
                <a:highlight>
                  <a:srgbClr val="FFFF00"/>
                </a:highlight>
              </a:rPr>
              <a:t>Arrow</a:t>
            </a:r>
            <a:r>
              <a:rPr lang="en-US" sz="1100" i="1">
                <a:solidFill>
                  <a:srgbClr val="211D1E"/>
                </a:solidFill>
              </a:rPr>
              <a:t> &gt;  </a:t>
            </a:r>
            <a:r>
              <a:rPr lang="en-US" sz="1100">
                <a:solidFill>
                  <a:srgbClr val="211D1E"/>
                </a:solidFill>
              </a:rPr>
              <a:t>A new cycle of </a:t>
            </a:r>
            <a:r>
              <a:rPr lang="en-US" sz="1100" b="1">
                <a:solidFill>
                  <a:srgbClr val="211D1E"/>
                </a:solidFill>
              </a:rPr>
              <a:t>Targeted </a:t>
            </a:r>
            <a:r>
              <a:rPr lang="en-US" sz="1100">
                <a:solidFill>
                  <a:srgbClr val="211D1E"/>
                </a:solidFill>
              </a:rPr>
              <a:t>support, in the form of additional training, feedback and progress monitoring for some teachers commences with those who are not yet demonstrating fluency of implementation with the selected  ETLP.  Teachers who  demonstrate improved fidelity after receiving targeted support shift to ongoing self-monitoring. </a:t>
            </a:r>
            <a:endParaRPr sz="1100">
              <a:solidFill>
                <a:srgbClr val="211D1E"/>
              </a:solidFill>
            </a:endParaRPr>
          </a:p>
          <a:p>
            <a:pPr marL="0" lvl="0" indent="0" algn="l" rtl="0">
              <a:lnSpc>
                <a:spcPct val="100000"/>
              </a:lnSpc>
              <a:spcBef>
                <a:spcPts val="1500"/>
              </a:spcBef>
              <a:spcAft>
                <a:spcPts val="0"/>
              </a:spcAft>
              <a:buSzPts val="1400"/>
              <a:buNone/>
            </a:pPr>
            <a:r>
              <a:rPr lang="en-US" sz="1100" i="1">
                <a:solidFill>
                  <a:srgbClr val="211D1E"/>
                </a:solidFill>
                <a:highlight>
                  <a:srgbClr val="FFFF00"/>
                </a:highlight>
              </a:rPr>
              <a:t>Arrow </a:t>
            </a:r>
            <a:r>
              <a:rPr lang="en-US" sz="1100" i="1">
                <a:solidFill>
                  <a:srgbClr val="211D1E"/>
                </a:solidFill>
              </a:rPr>
              <a:t>&gt; </a:t>
            </a:r>
            <a:r>
              <a:rPr lang="en-US" sz="1100">
                <a:solidFill>
                  <a:srgbClr val="211D1E"/>
                </a:solidFill>
              </a:rPr>
              <a:t>Finally the leadership team will implement a cycle of  </a:t>
            </a:r>
            <a:r>
              <a:rPr lang="en-US" sz="1100" b="1">
                <a:solidFill>
                  <a:srgbClr val="211D1E"/>
                </a:solidFill>
              </a:rPr>
              <a:t>Individualized</a:t>
            </a:r>
            <a:r>
              <a:rPr lang="en-US" sz="1100">
                <a:solidFill>
                  <a:srgbClr val="211D1E"/>
                </a:solidFill>
              </a:rPr>
              <a:t> support for a few teachers who continue to demonstrate a need for ongoing support</a:t>
            </a:r>
            <a:r>
              <a:rPr lang="en-US" sz="1100" i="1">
                <a:solidFill>
                  <a:srgbClr val="211D1E"/>
                </a:solidFill>
              </a:rPr>
              <a:t>, </a:t>
            </a:r>
            <a:r>
              <a:rPr lang="en-US" sz="1100">
                <a:solidFill>
                  <a:srgbClr val="211D1E"/>
                </a:solidFill>
              </a:rPr>
              <a:t>while all others maintain fluency w/ self-monitoring. </a:t>
            </a:r>
            <a:endParaRPr sz="1100">
              <a:solidFill>
                <a:srgbClr val="211D1E"/>
              </a:solidFill>
            </a:endParaRPr>
          </a:p>
          <a:p>
            <a:pPr marL="0" lvl="0" indent="0" algn="l" rtl="0">
              <a:lnSpc>
                <a:spcPct val="100000"/>
              </a:lnSpc>
              <a:spcBef>
                <a:spcPts val="1500"/>
              </a:spcBef>
              <a:spcAft>
                <a:spcPts val="0"/>
              </a:spcAft>
              <a:buSzPts val="1400"/>
              <a:buNone/>
            </a:pPr>
            <a:r>
              <a:rPr lang="en-US" sz="1100">
                <a:solidFill>
                  <a:srgbClr val="303030"/>
                </a:solidFill>
              </a:rPr>
              <a:t>For the sake of brevity, this lesson will focus on providing systems planning for </a:t>
            </a:r>
            <a:r>
              <a:rPr lang="en-US" sz="1100" b="1" i="1">
                <a:solidFill>
                  <a:srgbClr val="303030"/>
                </a:solidFill>
              </a:rPr>
              <a:t>Universal PD  </a:t>
            </a:r>
            <a:r>
              <a:rPr lang="en-US" sz="1100">
                <a:solidFill>
                  <a:srgbClr val="303030"/>
                </a:solidFill>
              </a:rPr>
              <a:t>training and self-monitoring for all teachers and </a:t>
            </a:r>
            <a:r>
              <a:rPr lang="en-US" sz="1100" i="1">
                <a:solidFill>
                  <a:srgbClr val="303030"/>
                </a:solidFill>
              </a:rPr>
              <a:t>organizational </a:t>
            </a:r>
            <a:r>
              <a:rPr lang="en-US" sz="1100" b="1">
                <a:solidFill>
                  <a:srgbClr val="303030"/>
                </a:solidFill>
              </a:rPr>
              <a:t>Progress Monitoring for the ETLPs</a:t>
            </a:r>
            <a:r>
              <a:rPr lang="en-US" sz="1100">
                <a:solidFill>
                  <a:srgbClr val="303030"/>
                </a:solidFill>
              </a:rPr>
              <a:t>. Look to the pbismissouri.org website for more information on Tier 2 Targeted PD with self-management and tier 3 Intensive PD and learning supports. </a:t>
            </a:r>
            <a:endParaRPr sz="1100"/>
          </a:p>
          <a:p>
            <a:pPr marL="0" lvl="0" indent="0" algn="l" rtl="0">
              <a:lnSpc>
                <a:spcPct val="100000"/>
              </a:lnSpc>
              <a:spcBef>
                <a:spcPts val="1500"/>
              </a:spcBef>
              <a:spcAft>
                <a:spcPts val="0"/>
              </a:spcAft>
              <a:buSzPts val="1400"/>
              <a:buNone/>
            </a:pPr>
            <a:endParaRPr sz="1100">
              <a:solidFill>
                <a:srgbClr val="211D1E"/>
              </a:solidFill>
            </a:endParaRPr>
          </a:p>
          <a:p>
            <a:pPr marL="0" lvl="0" indent="0" algn="l" rtl="0">
              <a:lnSpc>
                <a:spcPct val="100000"/>
              </a:lnSpc>
              <a:spcBef>
                <a:spcPts val="1500"/>
              </a:spcBef>
              <a:spcAft>
                <a:spcPts val="1500"/>
              </a:spcAft>
              <a:buClr>
                <a:schemeClr val="dk1"/>
              </a:buClr>
              <a:buSzPts val="1100"/>
              <a:buFont typeface="Arial"/>
              <a:buNone/>
            </a:pPr>
            <a:endParaRPr sz="1100">
              <a:solidFill>
                <a:srgbClr val="211D1E"/>
              </a:solidFill>
            </a:endParaRPr>
          </a:p>
        </p:txBody>
      </p:sp>
      <p:sp>
        <p:nvSpPr>
          <p:cNvPr id="159" name="Google Shape;159;g2cdfd16d52e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dfd16d52e_0_1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2cdfd16d52e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The Multi-Tiered Support Framework for Teachers  begins with Tier 1 Universal PD which may pose a potential chicken or the egg issue.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a:t>If buildings or the entire district are all new to SW-PBS the  leadership team may opt to take an approach that begins with Universal PD for All, then have  All Teachers Self-Assess and Set Goals, conduct classroom walk-throughs in all classrooms  and analyze collated data to determine next steps.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a:t>If on the other hand some or all buildings in a district have been working to implement SW-PBS for some time, the leadership team may decide to provide brief reviews of a few targeted ETLP, then ask All Teachers to Self-Assess and Set Goals, conduct classroom walk throughs are completed and data are collated and analyzed to determine next steps in buildings considered veteran to the SW-PBS work, while providing  a more comprehensive or universal approach in buildings that are new to SW-PBS . </a:t>
            </a:r>
            <a:endParaRPr sz="1100" b="1"/>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Clr>
                <a:schemeClr val="dk1"/>
              </a:buClr>
              <a:buSzPts val="1100"/>
              <a:buFont typeface="Arial"/>
              <a:buNone/>
            </a:pPr>
            <a:r>
              <a:rPr lang="en-US" sz="1100"/>
              <a:t>This lesson will take the approach that the majority of buildings are new to SW-PBS and the district begins with Universal PD Training for ALL instructional staff. The scope of this lesson will be training, self-assessment and individual teacher goal setting along with a process to utilize data to identify organizational priorities from self-assessment and other available data..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endParaRPr/>
          </a:p>
        </p:txBody>
      </p:sp>
      <p:sp>
        <p:nvSpPr>
          <p:cNvPr id="172" name="Google Shape;172;g2cdfd16d52e_0_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cdfd16d52e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cdfd16d52e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The first steps in a districtwide or buildingwide Universal PD approach are to </a:t>
            </a:r>
            <a:r>
              <a:rPr lang="en-US" sz="1100" b="1"/>
              <a:t>establish organizational expectations</a:t>
            </a:r>
            <a:r>
              <a:rPr lang="en-US" sz="1100"/>
              <a:t>. Clear is kind and before embarking on comprehensive process to support the implementation of the ETLPs the organization should establish and communicate leadership team expectations for</a:t>
            </a:r>
            <a:endParaRPr sz="1100"/>
          </a:p>
          <a:p>
            <a:pPr marL="0" lvl="0" indent="0" algn="l" rtl="0">
              <a:lnSpc>
                <a:spcPct val="100000"/>
              </a:lnSpc>
              <a:spcBef>
                <a:spcPts val="0"/>
              </a:spcBef>
              <a:spcAft>
                <a:spcPts val="0"/>
              </a:spcAft>
              <a:buClr>
                <a:schemeClr val="dk1"/>
              </a:buClr>
              <a:buSzPts val="1100"/>
              <a:buFont typeface="Arial"/>
              <a:buNone/>
            </a:pPr>
            <a:endParaRPr sz="1100"/>
          </a:p>
          <a:p>
            <a:pPr marL="457200" lvl="0" indent="-298450" algn="l" rtl="0">
              <a:lnSpc>
                <a:spcPct val="100000"/>
              </a:lnSpc>
              <a:spcBef>
                <a:spcPts val="0"/>
              </a:spcBef>
              <a:spcAft>
                <a:spcPts val="0"/>
              </a:spcAft>
              <a:buClr>
                <a:srgbClr val="303030"/>
              </a:buClr>
              <a:buSzPts val="1100"/>
              <a:buFont typeface="Calibri"/>
              <a:buChar char="●"/>
            </a:pPr>
            <a:r>
              <a:rPr lang="en-US" sz="1100"/>
              <a:t>learning and implementation by all instructional staff  including planning for and protecting time for both training and expected post-learning activities.</a:t>
            </a:r>
            <a:endParaRPr sz="1100">
              <a:solidFill>
                <a:srgbClr val="303030"/>
              </a:solidFill>
            </a:endParaRPr>
          </a:p>
          <a:p>
            <a:pPr marL="457200" lvl="0" indent="-298450" algn="l" rtl="0">
              <a:lnSpc>
                <a:spcPct val="100000"/>
              </a:lnSpc>
              <a:spcBef>
                <a:spcPts val="600"/>
              </a:spcBef>
              <a:spcAft>
                <a:spcPts val="0"/>
              </a:spcAft>
              <a:buClr>
                <a:srgbClr val="303030"/>
              </a:buClr>
              <a:buSzPts val="1100"/>
              <a:buFont typeface="Calibri"/>
              <a:buChar char="●"/>
            </a:pPr>
            <a:r>
              <a:rPr lang="en-US" sz="1100">
                <a:solidFill>
                  <a:srgbClr val="303030"/>
                </a:solidFill>
              </a:rPr>
              <a:t>procedures to identify a districtwide or buildingwide ETLP of focus, the potential desired student outcome, and determine the evidence that will be used to measure progress toward the goal.</a:t>
            </a:r>
            <a:endParaRPr sz="1100">
              <a:solidFill>
                <a:srgbClr val="303030"/>
              </a:solidFill>
            </a:endParaRPr>
          </a:p>
          <a:p>
            <a:pPr marL="0" lvl="0" indent="0" algn="l" rtl="0">
              <a:lnSpc>
                <a:spcPct val="100000"/>
              </a:lnSpc>
              <a:spcBef>
                <a:spcPts val="600"/>
              </a:spcBef>
              <a:spcAft>
                <a:spcPts val="0"/>
              </a:spcAft>
              <a:buClr>
                <a:schemeClr val="dk1"/>
              </a:buClr>
              <a:buSzPts val="1100"/>
              <a:buFont typeface="Arial"/>
              <a:buNone/>
            </a:pPr>
            <a:endParaRPr sz="1100">
              <a:solidFill>
                <a:srgbClr val="303030"/>
              </a:solidFill>
            </a:endParaRPr>
          </a:p>
          <a:p>
            <a:pPr marL="0" lvl="0" indent="0" algn="l" rtl="0">
              <a:lnSpc>
                <a:spcPct val="100000"/>
              </a:lnSpc>
              <a:spcBef>
                <a:spcPts val="0"/>
              </a:spcBef>
              <a:spcAft>
                <a:spcPts val="0"/>
              </a:spcAft>
              <a:buClr>
                <a:schemeClr val="dk1"/>
              </a:buClr>
              <a:buSzPts val="1100"/>
              <a:buFont typeface="Arial"/>
              <a:buNone/>
            </a:pPr>
            <a:r>
              <a:rPr lang="en-US" sz="1100" b="1"/>
              <a:t>At timestamp *:**, do CHECKLIST .jpg</a:t>
            </a:r>
            <a:endParaRPr sz="1100">
              <a:solidFill>
                <a:srgbClr val="303030"/>
              </a:solidFill>
            </a:endParaRPr>
          </a:p>
          <a:p>
            <a:pPr marL="457200" lvl="0" indent="-298450" algn="l" rtl="0">
              <a:lnSpc>
                <a:spcPct val="115000"/>
              </a:lnSpc>
              <a:spcBef>
                <a:spcPts val="0"/>
              </a:spcBef>
              <a:spcAft>
                <a:spcPts val="0"/>
              </a:spcAft>
              <a:buClr>
                <a:srgbClr val="303030"/>
              </a:buClr>
              <a:buSzPts val="1100"/>
              <a:buFont typeface="Calibri"/>
              <a:buChar char="●"/>
            </a:pPr>
            <a:r>
              <a:rPr lang="en-US" sz="1100">
                <a:solidFill>
                  <a:srgbClr val="303030"/>
                </a:solidFill>
              </a:rPr>
              <a:t>completion of Self-Assessment (SA) and Practice Profiles. </a:t>
            </a:r>
            <a:endParaRPr sz="1100">
              <a:solidFill>
                <a:srgbClr val="303030"/>
              </a:solidFill>
            </a:endParaRPr>
          </a:p>
          <a:p>
            <a:pPr marL="457200" lvl="0" indent="-298450" algn="l" rtl="0">
              <a:lnSpc>
                <a:spcPct val="115000"/>
              </a:lnSpc>
              <a:spcBef>
                <a:spcPts val="0"/>
              </a:spcBef>
              <a:spcAft>
                <a:spcPts val="0"/>
              </a:spcAft>
              <a:buClr>
                <a:srgbClr val="303030"/>
              </a:buClr>
              <a:buSzPts val="1100"/>
              <a:buFont typeface="Calibri"/>
              <a:buChar char="●"/>
            </a:pPr>
            <a:r>
              <a:rPr lang="en-US" sz="1100">
                <a:solidFill>
                  <a:srgbClr val="303030"/>
                </a:solidFill>
              </a:rPr>
              <a:t>systems for ongoing self-monitoring.</a:t>
            </a:r>
            <a:endParaRPr sz="1100">
              <a:solidFill>
                <a:srgbClr val="303030"/>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303030"/>
              </a:solidFill>
            </a:endParaRPr>
          </a:p>
          <a:p>
            <a:pPr marL="0" lvl="0" indent="0" algn="l" rtl="0">
              <a:lnSpc>
                <a:spcPct val="100000"/>
              </a:lnSpc>
              <a:spcBef>
                <a:spcPts val="0"/>
              </a:spcBef>
              <a:spcAft>
                <a:spcPts val="0"/>
              </a:spcAft>
              <a:buClr>
                <a:schemeClr val="dk1"/>
              </a:buClr>
              <a:buSzPts val="1100"/>
              <a:buFont typeface="Arial"/>
              <a:buNone/>
            </a:pPr>
            <a:r>
              <a:rPr lang="en-US" sz="1100" b="1"/>
              <a:t>At timestamp *:**, do BINOCULARS .jpg</a:t>
            </a:r>
            <a:endParaRPr sz="1100">
              <a:solidFill>
                <a:srgbClr val="303030"/>
              </a:solidFill>
            </a:endParaRPr>
          </a:p>
          <a:p>
            <a:pPr marL="457200" lvl="0" indent="-298450" algn="l" rtl="0">
              <a:lnSpc>
                <a:spcPct val="115000"/>
              </a:lnSpc>
              <a:spcBef>
                <a:spcPts val="0"/>
              </a:spcBef>
              <a:spcAft>
                <a:spcPts val="0"/>
              </a:spcAft>
              <a:buClr>
                <a:srgbClr val="303030"/>
              </a:buClr>
              <a:buSzPts val="1100"/>
              <a:buFont typeface="Calibri"/>
              <a:buChar char="●"/>
            </a:pPr>
            <a:r>
              <a:rPr lang="en-US" sz="1100">
                <a:solidFill>
                  <a:srgbClr val="303030"/>
                </a:solidFill>
              </a:rPr>
              <a:t>classroom walkthrough observations.</a:t>
            </a:r>
            <a:endParaRPr sz="1100">
              <a:solidFill>
                <a:srgbClr val="303030"/>
              </a:solidFill>
            </a:endParaRPr>
          </a:p>
          <a:p>
            <a:pPr marL="457200" lvl="0" indent="-298450" algn="l" rtl="0">
              <a:lnSpc>
                <a:spcPct val="115000"/>
              </a:lnSpc>
              <a:spcBef>
                <a:spcPts val="0"/>
              </a:spcBef>
              <a:spcAft>
                <a:spcPts val="0"/>
              </a:spcAft>
              <a:buClr>
                <a:srgbClr val="303030"/>
              </a:buClr>
              <a:buSzPts val="1100"/>
              <a:buFont typeface="Calibri"/>
              <a:buChar char="●"/>
            </a:pPr>
            <a:r>
              <a:rPr lang="en-US" sz="1100">
                <a:solidFill>
                  <a:srgbClr val="303030"/>
                </a:solidFill>
              </a:rPr>
              <a:t>standard procedures to collect and collate Self Assessment and walk-through data,</a:t>
            </a:r>
            <a:endParaRPr sz="1100">
              <a:solidFill>
                <a:srgbClr val="303030"/>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303030"/>
              </a:solidFill>
            </a:endParaRPr>
          </a:p>
          <a:p>
            <a:pPr marL="0" lvl="0" indent="0" algn="l" rtl="0">
              <a:lnSpc>
                <a:spcPct val="100000"/>
              </a:lnSpc>
              <a:spcBef>
                <a:spcPts val="0"/>
              </a:spcBef>
              <a:spcAft>
                <a:spcPts val="0"/>
              </a:spcAft>
              <a:buClr>
                <a:schemeClr val="dk1"/>
              </a:buClr>
              <a:buSzPts val="1100"/>
              <a:buFont typeface="Arial"/>
              <a:buNone/>
            </a:pPr>
            <a:r>
              <a:rPr lang="en-US" sz="1100" b="1"/>
              <a:t>At timestamp *:**, do DBDM .jpg</a:t>
            </a:r>
            <a:endParaRPr sz="1100">
              <a:solidFill>
                <a:srgbClr val="303030"/>
              </a:solidFill>
            </a:endParaRPr>
          </a:p>
          <a:p>
            <a:pPr marL="457200" lvl="0" indent="-298450" algn="l" rtl="0">
              <a:lnSpc>
                <a:spcPct val="115000"/>
              </a:lnSpc>
              <a:spcBef>
                <a:spcPts val="0"/>
              </a:spcBef>
              <a:spcAft>
                <a:spcPts val="0"/>
              </a:spcAft>
              <a:buClr>
                <a:srgbClr val="303030"/>
              </a:buClr>
              <a:buSzPts val="1100"/>
              <a:buFont typeface="Calibri"/>
              <a:buChar char="●"/>
            </a:pPr>
            <a:r>
              <a:rPr lang="en-US" sz="1100">
                <a:solidFill>
                  <a:srgbClr val="303030"/>
                </a:solidFill>
              </a:rPr>
              <a:t>standard procedures to analyze SA and walk-through data</a:t>
            </a:r>
            <a:endParaRPr sz="1100">
              <a:solidFill>
                <a:srgbClr val="303030"/>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303030"/>
              </a:solidFill>
            </a:endParaRPr>
          </a:p>
          <a:p>
            <a:pPr marL="0" lvl="0" indent="0" algn="l" rtl="0">
              <a:lnSpc>
                <a:spcPct val="100000"/>
              </a:lnSpc>
              <a:spcBef>
                <a:spcPts val="0"/>
              </a:spcBef>
              <a:spcAft>
                <a:spcPts val="0"/>
              </a:spcAft>
              <a:buClr>
                <a:schemeClr val="dk1"/>
              </a:buClr>
              <a:buSzPts val="1100"/>
              <a:buFont typeface="Arial"/>
              <a:buNone/>
            </a:pPr>
            <a:r>
              <a:rPr lang="en-US" sz="1100" b="1"/>
              <a:t>At timestamp *:**, do Bullhorn .jpg</a:t>
            </a:r>
            <a:endParaRPr sz="1100">
              <a:solidFill>
                <a:srgbClr val="303030"/>
              </a:solidFill>
            </a:endParaRPr>
          </a:p>
          <a:p>
            <a:pPr marL="457200" lvl="0" indent="-298450" algn="l" rtl="0">
              <a:lnSpc>
                <a:spcPct val="115000"/>
              </a:lnSpc>
              <a:spcBef>
                <a:spcPts val="0"/>
              </a:spcBef>
              <a:spcAft>
                <a:spcPts val="0"/>
              </a:spcAft>
              <a:buClr>
                <a:srgbClr val="303030"/>
              </a:buClr>
              <a:buSzPts val="1100"/>
              <a:buFont typeface="Calibri"/>
              <a:buChar char="●"/>
            </a:pPr>
            <a:r>
              <a:rPr lang="en-US" sz="1100">
                <a:solidFill>
                  <a:srgbClr val="303030"/>
                </a:solidFill>
              </a:rPr>
              <a:t>standard procedures to communicate de-identified SA and walkthrough results to teachers (e.g., district wide, building wide or collaborative team levels or rates).</a:t>
            </a:r>
            <a:endParaRPr sz="1100">
              <a:solidFill>
                <a:srgbClr val="303030"/>
              </a:solidFill>
            </a:endParaRPr>
          </a:p>
          <a:p>
            <a:pPr marL="0" lvl="0" indent="0" algn="l" rtl="0">
              <a:lnSpc>
                <a:spcPct val="100000"/>
              </a:lnSpc>
              <a:spcBef>
                <a:spcPts val="0"/>
              </a:spcBef>
              <a:spcAft>
                <a:spcPts val="0"/>
              </a:spcAft>
              <a:buSzPts val="1400"/>
              <a:buNone/>
            </a:pPr>
            <a:endParaRPr/>
          </a:p>
        </p:txBody>
      </p:sp>
      <p:sp>
        <p:nvSpPr>
          <p:cNvPr id="179" name="Google Shape;179;g2cdfd16d52e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dfd16d52e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cdfd16d52e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solidFill>
                  <a:srgbClr val="211D1E"/>
                </a:solidFill>
              </a:rPr>
              <a:t>At a minimum, Simonsen and colleagues indicate that all teachers need a universal dose or session of  Didactic Teaching or Training on the instructional practices they are expected to deliver to ensure there is no ambiguity regarding what the practice is and is not.  Didactic stems for the Greek word </a:t>
            </a:r>
            <a:r>
              <a:rPr lang="en-US" sz="1100" b="1">
                <a:solidFill>
                  <a:srgbClr val="211D1E"/>
                </a:solidFill>
              </a:rPr>
              <a:t> </a:t>
            </a:r>
            <a:r>
              <a:rPr lang="en-US" sz="1100">
                <a:solidFill>
                  <a:srgbClr val="211D1E"/>
                </a:solidFill>
              </a:rPr>
              <a:t>Didaktikos that means "apt at teaching” and within the Multi-tiered support Framework for teachers at the UNIVERSAL Level, the following steps are suggested:</a:t>
            </a:r>
            <a:endParaRPr sz="1100">
              <a:solidFill>
                <a:srgbClr val="211D1E"/>
              </a:solidFill>
            </a:endParaRPr>
          </a:p>
          <a:p>
            <a:pPr marL="457200" lvl="0" indent="-298450" algn="l" rtl="0">
              <a:lnSpc>
                <a:spcPct val="115000"/>
              </a:lnSpc>
              <a:spcBef>
                <a:spcPts val="0"/>
              </a:spcBef>
              <a:spcAft>
                <a:spcPts val="0"/>
              </a:spcAft>
              <a:buClr>
                <a:srgbClr val="211D1E"/>
              </a:buClr>
              <a:buSzPts val="1100"/>
              <a:buChar char="●"/>
            </a:pPr>
            <a:r>
              <a:rPr lang="en-US" sz="1100">
                <a:solidFill>
                  <a:srgbClr val="211D1E"/>
                </a:solidFill>
              </a:rPr>
              <a:t>Define the concept </a:t>
            </a:r>
            <a:endParaRPr sz="1100">
              <a:solidFill>
                <a:srgbClr val="211D1E"/>
              </a:solidFill>
            </a:endParaRPr>
          </a:p>
          <a:p>
            <a:pPr marL="457200" lvl="0" indent="-298450" algn="l" rtl="0">
              <a:lnSpc>
                <a:spcPct val="115000"/>
              </a:lnSpc>
              <a:spcBef>
                <a:spcPts val="0"/>
              </a:spcBef>
              <a:spcAft>
                <a:spcPts val="0"/>
              </a:spcAft>
              <a:buClr>
                <a:srgbClr val="211D1E"/>
              </a:buClr>
              <a:buSzPts val="1100"/>
              <a:buFont typeface="Calibri"/>
              <a:buChar char="●"/>
            </a:pPr>
            <a:r>
              <a:rPr lang="en-US" sz="1100">
                <a:solidFill>
                  <a:srgbClr val="211D1E"/>
                </a:solidFill>
              </a:rPr>
              <a:t>Model the concept </a:t>
            </a:r>
            <a:endParaRPr sz="1100">
              <a:solidFill>
                <a:srgbClr val="211D1E"/>
              </a:solidFill>
            </a:endParaRPr>
          </a:p>
          <a:p>
            <a:pPr marL="457200" lvl="0" indent="-298450" algn="l" rtl="0">
              <a:lnSpc>
                <a:spcPct val="115000"/>
              </a:lnSpc>
              <a:spcBef>
                <a:spcPts val="0"/>
              </a:spcBef>
              <a:spcAft>
                <a:spcPts val="0"/>
              </a:spcAft>
              <a:buClr>
                <a:srgbClr val="211D1E"/>
              </a:buClr>
              <a:buSzPts val="1100"/>
              <a:buFont typeface="Calibri"/>
              <a:buChar char="●"/>
            </a:pPr>
            <a:r>
              <a:rPr lang="en-US" sz="1100">
                <a:solidFill>
                  <a:srgbClr val="211D1E"/>
                </a:solidFill>
              </a:rPr>
              <a:t>Offer practice opportunities &amp; provide feedback </a:t>
            </a:r>
            <a:endParaRPr sz="1100">
              <a:solidFill>
                <a:srgbClr val="211D1E"/>
              </a:solidFill>
            </a:endParaRPr>
          </a:p>
          <a:p>
            <a:pPr marL="457200" lvl="0" indent="-298450" algn="l" rtl="0">
              <a:lnSpc>
                <a:spcPct val="115000"/>
              </a:lnSpc>
              <a:spcBef>
                <a:spcPts val="0"/>
              </a:spcBef>
              <a:spcAft>
                <a:spcPts val="0"/>
              </a:spcAft>
              <a:buClr>
                <a:srgbClr val="211D1E"/>
              </a:buClr>
              <a:buSzPts val="1100"/>
              <a:buFont typeface="Calibri"/>
              <a:buChar char="●"/>
            </a:pPr>
            <a:r>
              <a:rPr lang="en-US" sz="1100">
                <a:solidFill>
                  <a:srgbClr val="211D1E"/>
                </a:solidFill>
              </a:rPr>
              <a:t>Test knowledge of concept</a:t>
            </a:r>
            <a:endParaRPr sz="1100">
              <a:solidFill>
                <a:srgbClr val="211D1E"/>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211D1E"/>
              </a:solidFill>
            </a:endParaRPr>
          </a:p>
          <a:p>
            <a:pPr marL="0" lvl="0" indent="0" algn="l" rtl="0">
              <a:lnSpc>
                <a:spcPct val="115000"/>
              </a:lnSpc>
              <a:spcBef>
                <a:spcPts val="0"/>
              </a:spcBef>
              <a:spcAft>
                <a:spcPts val="0"/>
              </a:spcAft>
              <a:buClr>
                <a:schemeClr val="dk1"/>
              </a:buClr>
              <a:buSzPts val="1100"/>
              <a:buFont typeface="Arial"/>
              <a:buNone/>
            </a:pPr>
            <a:r>
              <a:rPr lang="en-US" sz="1100">
                <a:solidFill>
                  <a:srgbClr val="211D1E"/>
                </a:solidFill>
              </a:rPr>
              <a:t>The  lesson materials that MO SW-PBS has developed offer clear definitions of each practice and walk the teacher through any pre-implementation planning necessary and suggest ways to practice. Each lesson also includes directions for teachers to utilize the MO SW-PBS Teacher Tools associated with the target ETLP, which offer practitioners an opportunity to “test” their knowledge and implementation of the ETLPs. Anyone interested can establish a  free account for the website. </a:t>
            </a:r>
            <a:endParaRPr sz="1100">
              <a:solidFill>
                <a:srgbClr val="211D1E"/>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211D1E"/>
              </a:solidFill>
            </a:endParaRPr>
          </a:p>
          <a:p>
            <a:pPr marL="0" lvl="0" indent="0" algn="l" rtl="0">
              <a:lnSpc>
                <a:spcPct val="100000"/>
              </a:lnSpc>
              <a:spcBef>
                <a:spcPts val="0"/>
              </a:spcBef>
              <a:spcAft>
                <a:spcPts val="0"/>
              </a:spcAft>
              <a:buSzPts val="1400"/>
              <a:buNone/>
            </a:pPr>
            <a:endParaRPr/>
          </a:p>
        </p:txBody>
      </p:sp>
      <p:sp>
        <p:nvSpPr>
          <p:cNvPr id="190" name="Google Shape;190;g2cdfd16d52e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dfd16d52e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cdfd16d52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t>Universal PD &gt; Training </a:t>
            </a:r>
            <a:endParaRPr sz="1100" b="1"/>
          </a:p>
          <a:p>
            <a:pPr marL="0" lvl="0" indent="0" algn="l" rtl="0">
              <a:lnSpc>
                <a:spcPct val="100000"/>
              </a:lnSpc>
              <a:spcBef>
                <a:spcPts val="0"/>
              </a:spcBef>
              <a:spcAft>
                <a:spcPts val="0"/>
              </a:spcAft>
              <a:buSzPts val="1400"/>
              <a:buNone/>
            </a:pPr>
            <a:r>
              <a:rPr lang="en-US" sz="1100"/>
              <a:t>Planning all details of a  </a:t>
            </a:r>
            <a:r>
              <a:rPr lang="en-US" sz="1100" i="1"/>
              <a:t>Universal </a:t>
            </a:r>
            <a:r>
              <a:rPr lang="en-US" sz="1100" b="1"/>
              <a:t>Professional Development</a:t>
            </a:r>
            <a:r>
              <a:rPr lang="en-US" sz="1100"/>
              <a:t> process is beyond the scope of this single lesson.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b="1"/>
              <a:t>The focus of the remainder this lesson will be to create awareness of the resources MO SW-PBS has developed</a:t>
            </a:r>
            <a:r>
              <a:rPr lang="en-US" sz="1100"/>
              <a:t> to assist leadership teams in planning and delivering training and ongoing support for the implementation of the ETLPs. </a:t>
            </a:r>
            <a:r>
              <a:rPr lang="en-US" sz="1100" b="1"/>
              <a:t>We will also provide some tips specific to organizational efficiency in the planning process.</a:t>
            </a:r>
            <a:r>
              <a:rPr lang="en-US" sz="1100"/>
              <a:t>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b="1"/>
              <a:t>At timestamp *:**, do</a:t>
            </a:r>
            <a:endParaRPr sz="1100"/>
          </a:p>
          <a:p>
            <a:pPr marL="0" lvl="0" indent="0" algn="l" rtl="0">
              <a:lnSpc>
                <a:spcPct val="100000"/>
              </a:lnSpc>
              <a:spcBef>
                <a:spcPts val="0"/>
              </a:spcBef>
              <a:spcAft>
                <a:spcPts val="0"/>
              </a:spcAft>
              <a:buSzPts val="1400"/>
              <a:buNone/>
            </a:pPr>
            <a:r>
              <a:rPr lang="en-US" sz="1100" b="1">
                <a:solidFill>
                  <a:srgbClr val="FF0000"/>
                </a:solidFill>
              </a:rPr>
              <a:t>Insert Star at Course 9 </a:t>
            </a:r>
            <a:r>
              <a:rPr lang="en-US" sz="1100"/>
              <a:t>&gt; To learn more about a comprehensive PD process see </a:t>
            </a:r>
            <a:r>
              <a:rPr lang="en-US" sz="1100" b="1" i="1"/>
              <a:t>Effective Professional Development Course </a:t>
            </a:r>
            <a:r>
              <a:rPr lang="en-US" sz="1100"/>
              <a:t>in the Tier 1 Course section of the webpage  </a:t>
            </a:r>
            <a:r>
              <a:rPr lang="en-US" sz="1100" u="sng">
                <a:solidFill>
                  <a:srgbClr val="1155CC"/>
                </a:solidFill>
                <a:hlinkClick r:id="rId3">
                  <a:extLst>
                    <a:ext uri="{A12FA001-AC4F-418D-AE19-62706E023703}">
                      <ahyp:hlinkClr xmlns:ahyp="http://schemas.microsoft.com/office/drawing/2018/hyperlinkcolor" val="tx"/>
                    </a:ext>
                  </a:extLst>
                </a:hlinkClick>
              </a:rPr>
              <a:t>https://pbismissouri.org/tier-1-courses/</a:t>
            </a:r>
            <a:r>
              <a:rPr lang="en-US" sz="1100"/>
              <a:t>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b="1"/>
              <a:t>At timestamp *:**, do</a:t>
            </a:r>
            <a:endParaRPr sz="1100"/>
          </a:p>
          <a:p>
            <a:pPr marL="0" lvl="0" indent="0" algn="l" rtl="0">
              <a:lnSpc>
                <a:spcPct val="100000"/>
              </a:lnSpc>
              <a:spcBef>
                <a:spcPts val="0"/>
              </a:spcBef>
              <a:spcAft>
                <a:spcPts val="0"/>
              </a:spcAft>
              <a:buSzPts val="1400"/>
              <a:buNone/>
            </a:pPr>
            <a:r>
              <a:rPr lang="en-US" sz="1100" b="1">
                <a:solidFill>
                  <a:srgbClr val="FF0000"/>
                </a:solidFill>
              </a:rPr>
              <a:t>Insert Star at Course 8 &gt; </a:t>
            </a:r>
            <a:r>
              <a:rPr lang="en-US" sz="1100"/>
              <a:t>It is on this same page that you will also be able to access self-paced online video lessons for each of the ETLPs.</a:t>
            </a:r>
            <a:endParaRPr sz="1100"/>
          </a:p>
          <a:p>
            <a:pPr marL="0" lvl="0" indent="0" algn="l" rtl="0">
              <a:lnSpc>
                <a:spcPct val="100000"/>
              </a:lnSpc>
              <a:spcBef>
                <a:spcPts val="0"/>
              </a:spcBef>
              <a:spcAft>
                <a:spcPts val="0"/>
              </a:spcAft>
              <a:buSzPts val="1400"/>
              <a:buNone/>
            </a:pPr>
            <a:r>
              <a:rPr lang="en-US" sz="1100" b="1"/>
              <a:t> </a:t>
            </a:r>
            <a:endParaRPr sz="1100" b="1"/>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b="1"/>
              <a:t>At timestamp *:**, do</a:t>
            </a:r>
            <a:endParaRPr sz="1100"/>
          </a:p>
          <a:p>
            <a:pPr marL="0" lvl="0" indent="0" algn="l" rtl="0">
              <a:lnSpc>
                <a:spcPct val="100000"/>
              </a:lnSpc>
              <a:spcBef>
                <a:spcPts val="0"/>
              </a:spcBef>
              <a:spcAft>
                <a:spcPts val="0"/>
              </a:spcAft>
              <a:buSzPts val="1400"/>
              <a:buNone/>
            </a:pPr>
            <a:r>
              <a:rPr lang="en-US" sz="1100"/>
              <a:t>MO SW-PBS has also developed ETLP course and lesson materials for teams to use for professional development activities. These can be found on the ETLP section of their website. </a:t>
            </a:r>
            <a:r>
              <a:rPr lang="en-US" sz="1100" u="sng">
                <a:solidFill>
                  <a:srgbClr val="1155CC"/>
                </a:solidFill>
                <a:hlinkClick r:id="rId4">
                  <a:extLst>
                    <a:ext uri="{A12FA001-AC4F-418D-AE19-62706E023703}">
                      <ahyp:hlinkClr xmlns:ahyp="http://schemas.microsoft.com/office/drawing/2018/hyperlinkcolor" val="tx"/>
                    </a:ext>
                  </a:extLst>
                </a:hlinkClick>
              </a:rPr>
              <a:t>https://pbismissouri.org/tier-1-effective-classroom-practices/</a:t>
            </a:r>
            <a:r>
              <a:rPr lang="en-US" sz="1100"/>
              <a:t>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a:p>
        </p:txBody>
      </p:sp>
      <p:sp>
        <p:nvSpPr>
          <p:cNvPr id="197" name="Google Shape;197;g2cdfd16d52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dfd16d52e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cdfd16d52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rgbClr val="303030"/>
                </a:solidFill>
              </a:rPr>
              <a:t>For each ETLP there is a </a:t>
            </a:r>
            <a:r>
              <a:rPr lang="en-US" sz="1100" b="1">
                <a:solidFill>
                  <a:srgbClr val="222222"/>
                </a:solidFill>
              </a:rPr>
              <a:t>MO SW-PBS Classroom ETLP Teacher Tool </a:t>
            </a:r>
            <a:r>
              <a:rPr lang="en-US" sz="1100">
                <a:solidFill>
                  <a:srgbClr val="222222"/>
                </a:solidFill>
              </a:rPr>
              <a:t>that serves 3 distinct functions. These </a:t>
            </a:r>
            <a:r>
              <a:rPr lang="en-US" sz="1100" b="1" i="1">
                <a:solidFill>
                  <a:srgbClr val="222222"/>
                </a:solidFill>
              </a:rPr>
              <a:t>Teacher Tools </a:t>
            </a:r>
            <a:r>
              <a:rPr lang="en-US" sz="1100">
                <a:solidFill>
                  <a:srgbClr val="222222"/>
                </a:solidFill>
              </a:rPr>
              <a:t>are available within each lesson’s materials and online at PBISmissouri.org.  Let’s take a deeper look at one to understand how to use them to support a professional learning continuum.</a:t>
            </a:r>
            <a:endParaRPr sz="1100" b="1"/>
          </a:p>
          <a:p>
            <a:pPr marL="0" lvl="0" indent="0" algn="l" rtl="0">
              <a:lnSpc>
                <a:spcPct val="100000"/>
              </a:lnSpc>
              <a:spcBef>
                <a:spcPts val="1500"/>
              </a:spcBef>
              <a:spcAft>
                <a:spcPts val="0"/>
              </a:spcAft>
              <a:buClr>
                <a:schemeClr val="dk1"/>
              </a:buClr>
              <a:buSzPts val="1100"/>
              <a:buFont typeface="Arial"/>
              <a:buNone/>
            </a:pPr>
            <a:r>
              <a:rPr lang="en-US" sz="1100" b="1"/>
              <a:t>Transcript</a:t>
            </a:r>
            <a:endParaRPr sz="1100" b="1"/>
          </a:p>
          <a:p>
            <a:pPr marL="0" lvl="0" indent="0" algn="l" rtl="0">
              <a:lnSpc>
                <a:spcPct val="100000"/>
              </a:lnSpc>
              <a:spcBef>
                <a:spcPts val="0"/>
              </a:spcBef>
              <a:spcAft>
                <a:spcPts val="0"/>
              </a:spcAft>
              <a:buClr>
                <a:schemeClr val="dk1"/>
              </a:buClr>
              <a:buSzPts val="1100"/>
              <a:buFont typeface="Arial"/>
              <a:buNone/>
            </a:pPr>
            <a:r>
              <a:rPr lang="en-US" sz="1100"/>
              <a:t>Each </a:t>
            </a:r>
            <a:r>
              <a:rPr lang="en-US" sz="1100" b="1"/>
              <a:t>MO SW-PBS Classroom Expectations and Rules Teacher Tool </a:t>
            </a:r>
            <a:r>
              <a:rPr lang="en-US" sz="1100"/>
              <a:t>provides  individual teachers with several resources to understand the importance of, provide tips for drafting and metrics to progress monitor their development and use of classroom ETLPs.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b="1">
                <a:highlight>
                  <a:srgbClr val="FFFF00"/>
                </a:highlight>
              </a:rPr>
              <a:t>At timestamp *:**, do… insert arrow next to PRACTICE: </a:t>
            </a:r>
            <a:endParaRPr sz="1100">
              <a:highlight>
                <a:srgbClr val="FFFF00"/>
              </a:highlight>
            </a:endParaRPr>
          </a:p>
          <a:p>
            <a:pPr marL="0" lvl="0" indent="0" algn="l" rtl="0">
              <a:lnSpc>
                <a:spcPct val="100000"/>
              </a:lnSpc>
              <a:spcBef>
                <a:spcPts val="0"/>
              </a:spcBef>
              <a:spcAft>
                <a:spcPts val="0"/>
              </a:spcAft>
              <a:buClr>
                <a:schemeClr val="dk1"/>
              </a:buClr>
              <a:buSzPts val="1100"/>
              <a:buFont typeface="Arial"/>
              <a:buNone/>
            </a:pPr>
            <a:r>
              <a:rPr lang="en-US" sz="1100"/>
              <a:t>The first 2 pages of each Teacher Tool defines the practice,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b="1">
                <a:highlight>
                  <a:srgbClr val="FFFF00"/>
                </a:highlight>
              </a:rPr>
              <a:t>At timestamp *:**, do… insert arrow next to RESEARCH STATES</a:t>
            </a:r>
            <a:endParaRPr sz="1100"/>
          </a:p>
          <a:p>
            <a:pPr marL="0" lvl="0" indent="0" algn="l" rtl="0">
              <a:lnSpc>
                <a:spcPct val="100000"/>
              </a:lnSpc>
              <a:spcBef>
                <a:spcPts val="0"/>
              </a:spcBef>
              <a:spcAft>
                <a:spcPts val="0"/>
              </a:spcAft>
              <a:buClr>
                <a:schemeClr val="dk1"/>
              </a:buClr>
              <a:buSzPts val="1100"/>
              <a:buFont typeface="Arial"/>
              <a:buNone/>
            </a:pPr>
            <a:r>
              <a:rPr lang="en-US" sz="1100"/>
              <a:t>shares research regarding the practice,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b="1">
                <a:highlight>
                  <a:srgbClr val="FFFF00"/>
                </a:highlight>
              </a:rPr>
              <a:t>At timestamp *:**, do… insert arrow next to Aligns to…</a:t>
            </a:r>
            <a:endParaRPr sz="1100"/>
          </a:p>
          <a:p>
            <a:pPr marL="0" lvl="0" indent="0" algn="l" rtl="0">
              <a:lnSpc>
                <a:spcPct val="100000"/>
              </a:lnSpc>
              <a:spcBef>
                <a:spcPts val="0"/>
              </a:spcBef>
              <a:spcAft>
                <a:spcPts val="0"/>
              </a:spcAft>
              <a:buClr>
                <a:schemeClr val="dk1"/>
              </a:buClr>
              <a:buSzPts val="1100"/>
              <a:buFont typeface="Arial"/>
              <a:buNone/>
            </a:pPr>
            <a:r>
              <a:rPr lang="en-US" sz="1100"/>
              <a:t>indicates how the practice aligns to Missouri Teacher Standards,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b="1">
                <a:highlight>
                  <a:srgbClr val="FFFF00"/>
                </a:highlight>
              </a:rPr>
              <a:t>At timestamp *:**, do… insert arrow next to What are they?</a:t>
            </a:r>
            <a:endParaRPr sz="1100"/>
          </a:p>
          <a:p>
            <a:pPr marL="0" lvl="0" indent="0" algn="l" rtl="0">
              <a:lnSpc>
                <a:spcPct val="100000"/>
              </a:lnSpc>
              <a:spcBef>
                <a:spcPts val="0"/>
              </a:spcBef>
              <a:spcAft>
                <a:spcPts val="0"/>
              </a:spcAft>
              <a:buClr>
                <a:schemeClr val="dk1"/>
              </a:buClr>
              <a:buSzPts val="1100"/>
              <a:buFont typeface="Arial"/>
              <a:buNone/>
            </a:pPr>
            <a:r>
              <a:rPr lang="en-US" sz="1100"/>
              <a:t>describes an example of the practice,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b="1">
                <a:highlight>
                  <a:srgbClr val="FFFF00"/>
                </a:highlight>
              </a:rPr>
              <a:t>At timestamp *:**, do… insert arrow next to IMPLEMENTATION</a:t>
            </a:r>
            <a:endParaRPr sz="1100"/>
          </a:p>
          <a:p>
            <a:pPr marL="0" lvl="0" indent="0" algn="l" rtl="0">
              <a:lnSpc>
                <a:spcPct val="100000"/>
              </a:lnSpc>
              <a:spcBef>
                <a:spcPts val="0"/>
              </a:spcBef>
              <a:spcAft>
                <a:spcPts val="0"/>
              </a:spcAft>
              <a:buClr>
                <a:schemeClr val="dk1"/>
              </a:buClr>
              <a:buSzPts val="1100"/>
              <a:buFont typeface="Arial"/>
              <a:buNone/>
            </a:pPr>
            <a:r>
              <a:rPr lang="en-US" sz="1100"/>
              <a:t>provides steps and examples of how to  implement the practice,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b="1">
                <a:highlight>
                  <a:srgbClr val="FFFF00"/>
                </a:highlight>
              </a:rPr>
              <a:t>At timestamp *:**, do… insert arrow next to REFERENCES</a:t>
            </a:r>
            <a:endParaRPr sz="1100"/>
          </a:p>
          <a:p>
            <a:pPr marL="0" lvl="0" indent="0" algn="l" rtl="0">
              <a:lnSpc>
                <a:spcPct val="100000"/>
              </a:lnSpc>
              <a:spcBef>
                <a:spcPts val="0"/>
              </a:spcBef>
              <a:spcAft>
                <a:spcPts val="0"/>
              </a:spcAft>
              <a:buClr>
                <a:schemeClr val="dk1"/>
              </a:buClr>
              <a:buSzPts val="1100"/>
              <a:buFont typeface="Arial"/>
              <a:buNone/>
            </a:pPr>
            <a:r>
              <a:rPr lang="en-US" sz="1100"/>
              <a:t>and lists research references for further study. </a:t>
            </a:r>
            <a:endParaRPr sz="1100"/>
          </a:p>
          <a:p>
            <a:pPr marL="0" lvl="0" indent="0" algn="l" rtl="0">
              <a:lnSpc>
                <a:spcPct val="100000"/>
              </a:lnSpc>
              <a:spcBef>
                <a:spcPts val="0"/>
              </a:spcBef>
              <a:spcAft>
                <a:spcPts val="0"/>
              </a:spcAft>
              <a:buSzPts val="1400"/>
              <a:buNone/>
            </a:pPr>
            <a:endParaRPr/>
          </a:p>
        </p:txBody>
      </p:sp>
      <p:sp>
        <p:nvSpPr>
          <p:cNvPr id="205" name="Google Shape;205;g2cdfd16d52e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To Know/To Say</a:t>
            </a:r>
            <a:r>
              <a:rPr lang="en-US" b="0"/>
              <a:t>: “</a:t>
            </a:r>
            <a:r>
              <a:rPr lang="en-US"/>
              <a:t>These will be the Working Agreements we will honor during all our training sessions this year.”</a:t>
            </a:r>
            <a:endParaRPr/>
          </a:p>
          <a:p>
            <a:pPr marL="0" lvl="0" indent="0" algn="l" rtl="0">
              <a:lnSpc>
                <a:spcPct val="100000"/>
              </a:lnSpc>
              <a:spcBef>
                <a:spcPts val="0"/>
              </a:spcBef>
              <a:spcAft>
                <a:spcPts val="0"/>
              </a:spcAft>
              <a:buSzPts val="1400"/>
              <a:buNone/>
            </a:pPr>
            <a:endParaRPr/>
          </a:p>
        </p:txBody>
      </p:sp>
      <p:sp>
        <p:nvSpPr>
          <p:cNvPr id="75" name="Google Shape;7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dfd16d52e_0_1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dfd16d52e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303030"/>
              </a:solidFill>
            </a:endParaRPr>
          </a:p>
          <a:p>
            <a:pPr marL="0" lvl="0" indent="0" algn="l" rtl="0">
              <a:lnSpc>
                <a:spcPct val="100000"/>
              </a:lnSpc>
              <a:spcBef>
                <a:spcPts val="1500"/>
              </a:spcBef>
              <a:spcAft>
                <a:spcPts val="0"/>
              </a:spcAft>
              <a:buSzPts val="1400"/>
              <a:buNone/>
            </a:pPr>
            <a:r>
              <a:rPr lang="en-US">
                <a:solidFill>
                  <a:srgbClr val="303030"/>
                </a:solidFill>
              </a:rPr>
              <a:t>Practice Profiles have been  developed for each ETLP. They outline expectations for the skills and knowledge that should be learned, practiced, and steps taken to prepare to deliver the ETLP with fidelity, consistency and equity.  Criteria for the Essential Functions of each ETLP is described with specific information regarding how a practice should look when applied in context. Educators are able to assess their own current levels of knowledge, skills, and abilities relative to each ETLP.</a:t>
            </a:r>
            <a:endParaRPr>
              <a:solidFill>
                <a:srgbClr val="303030"/>
              </a:solidFill>
            </a:endParaRPr>
          </a:p>
          <a:p>
            <a:pPr marL="0" lvl="0" indent="0" algn="l" rtl="0">
              <a:lnSpc>
                <a:spcPct val="100000"/>
              </a:lnSpc>
              <a:spcBef>
                <a:spcPts val="1500"/>
              </a:spcBef>
              <a:spcAft>
                <a:spcPts val="0"/>
              </a:spcAft>
              <a:buSzPts val="1400"/>
              <a:buNone/>
            </a:pPr>
            <a:r>
              <a:rPr lang="en-US">
                <a:solidFill>
                  <a:srgbClr val="303030"/>
                </a:solidFill>
              </a:rPr>
              <a:t>Self Assessment questionnaires are developed for each ETLP to provide a method of determining where along the Practice Profile rubric an individual or group feels they align most closely to the criteria. Each Self Assessment includes the Essential Functions which in turn each have several descriptor stems that the user self-rates.</a:t>
            </a:r>
            <a:endParaRPr>
              <a:solidFill>
                <a:srgbClr val="303030"/>
              </a:solidFill>
            </a:endParaRPr>
          </a:p>
          <a:p>
            <a:pPr marL="0" lvl="0" indent="0" algn="l" rtl="0">
              <a:lnSpc>
                <a:spcPct val="100000"/>
              </a:lnSpc>
              <a:spcBef>
                <a:spcPts val="1500"/>
              </a:spcBef>
              <a:spcAft>
                <a:spcPts val="0"/>
              </a:spcAft>
              <a:buSzPts val="1400"/>
              <a:buNone/>
            </a:pPr>
            <a:endParaRPr>
              <a:solidFill>
                <a:srgbClr val="303030"/>
              </a:solidFill>
            </a:endParaRPr>
          </a:p>
          <a:p>
            <a:pPr marL="0" lvl="0" indent="0" algn="l" rtl="0">
              <a:lnSpc>
                <a:spcPct val="100000"/>
              </a:lnSpc>
              <a:spcBef>
                <a:spcPts val="1500"/>
              </a:spcBef>
              <a:spcAft>
                <a:spcPts val="0"/>
              </a:spcAft>
              <a:buSzPts val="1400"/>
              <a:buNone/>
            </a:pPr>
            <a:endParaRPr>
              <a:solidFill>
                <a:srgbClr val="303030"/>
              </a:solidFill>
            </a:endParaRPr>
          </a:p>
          <a:p>
            <a:pPr marL="0" lvl="0" indent="0" algn="l" rtl="0">
              <a:lnSpc>
                <a:spcPct val="100000"/>
              </a:lnSpc>
              <a:spcBef>
                <a:spcPts val="1500"/>
              </a:spcBef>
              <a:spcAft>
                <a:spcPts val="0"/>
              </a:spcAft>
              <a:buClr>
                <a:schemeClr val="dk1"/>
              </a:buClr>
              <a:buSzPts val="1100"/>
              <a:buFont typeface="Arial"/>
              <a:buNone/>
            </a:pPr>
            <a:r>
              <a:rPr lang="en-US">
                <a:solidFill>
                  <a:srgbClr val="303030"/>
                </a:solidFill>
              </a:rPr>
              <a:t>Selecting a focus ETLP and / or progress monitoring implementation will be dependent on the data available to the leadership team. A  leadership team can use the teacher self-assessment and practice profile ratings data to drive decision making if the establish a process for teachers self-report their ratings:</a:t>
            </a:r>
            <a:endParaRPr>
              <a:solidFill>
                <a:srgbClr val="303030"/>
              </a:solidFill>
            </a:endParaRPr>
          </a:p>
          <a:p>
            <a:pPr marL="457200" lvl="0" indent="-304800" algn="l" rtl="0">
              <a:lnSpc>
                <a:spcPct val="100000"/>
              </a:lnSpc>
              <a:spcBef>
                <a:spcPts val="1500"/>
              </a:spcBef>
              <a:spcAft>
                <a:spcPts val="0"/>
              </a:spcAft>
              <a:buClr>
                <a:srgbClr val="303030"/>
              </a:buClr>
              <a:buSzPts val="1200"/>
              <a:buFont typeface="Calibri"/>
              <a:buChar char="●"/>
            </a:pPr>
            <a:r>
              <a:rPr lang="en-US">
                <a:solidFill>
                  <a:srgbClr val="303030"/>
                </a:solidFill>
              </a:rPr>
              <a:t>First, teachers use the self-assessment stems to reflect upon their current implementation of the Essential Functions of the ETLP and use their collective self-assessment ratings for each Essential Function in order to select their perceived Implementation level (Exemplary /  Ideal, Proficient, Close to Proficient or Far From Proficient).</a:t>
            </a:r>
            <a:endParaRPr/>
          </a:p>
        </p:txBody>
      </p:sp>
      <p:sp>
        <p:nvSpPr>
          <p:cNvPr id="225" name="Google Shape;225;g2cdfd16d52e_0_1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cdfd16d52e_0_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cdfd16d52e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t>From their Self-Assessment and Practice Profile ratings, teachers can set plans to improve or sustain their implementation of the ELTPs as an individually motivated process, or as part of districtwide or buildingwide improvement process. The Teacher ETLP Self-Monitoring Plan is intended to help teachers go step-by-step to create an implementation and self-monitoring plan for each of the 8 ETLPs. </a:t>
            </a:r>
            <a:endParaRPr sz="1100"/>
          </a:p>
          <a:p>
            <a:pPr marL="0" lvl="0" indent="0" algn="l" rtl="0">
              <a:lnSpc>
                <a:spcPct val="100000"/>
              </a:lnSpc>
              <a:spcBef>
                <a:spcPts val="1500"/>
              </a:spcBef>
              <a:spcAft>
                <a:spcPts val="0"/>
              </a:spcAft>
              <a:buSzPts val="1400"/>
              <a:buNone/>
            </a:pPr>
            <a:r>
              <a:rPr lang="en-US" sz="1100"/>
              <a:t>We will briefly walk through each of the 9 steps.  </a:t>
            </a:r>
            <a:endParaRPr sz="1100"/>
          </a:p>
          <a:p>
            <a:pPr marL="0" lvl="0" indent="0" algn="l" rtl="0">
              <a:lnSpc>
                <a:spcPct val="100000"/>
              </a:lnSpc>
              <a:spcBef>
                <a:spcPts val="1500"/>
              </a:spcBef>
              <a:spcAft>
                <a:spcPts val="0"/>
              </a:spcAft>
              <a:buSzPts val="1400"/>
              <a:buNone/>
            </a:pPr>
            <a:r>
              <a:rPr lang="en-US" sz="1100" b="1"/>
              <a:t>Step 1 </a:t>
            </a:r>
            <a:r>
              <a:rPr lang="en-US" sz="1100"/>
              <a:t>The teacher indicates the ETLP they are targeting for implementation and monitoring. The ETLP can be self-selected or assigned as part of a comprehensive district or school level  improvement process. </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Tchr-ETLP-SMP-Step2.jpg</a:t>
            </a:r>
            <a:endParaRPr sz="1100" b="1"/>
          </a:p>
          <a:p>
            <a:pPr marL="0" lvl="0" indent="0" algn="l" rtl="0">
              <a:lnSpc>
                <a:spcPct val="100000"/>
              </a:lnSpc>
              <a:spcBef>
                <a:spcPts val="0"/>
              </a:spcBef>
              <a:spcAft>
                <a:spcPts val="0"/>
              </a:spcAft>
              <a:buSzPts val="1400"/>
              <a:buNone/>
            </a:pPr>
            <a:r>
              <a:rPr lang="en-US" sz="1100" b="1"/>
              <a:t>Step 2 </a:t>
            </a:r>
            <a:r>
              <a:rPr lang="en-US" sz="1100"/>
              <a:t>the teacher indicates their overall self-rating based on the corresponding ETLP Self-Assessment and Practice Profile. </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Tchr-ETLP-SMP-Step3.jpg</a:t>
            </a:r>
            <a:endParaRPr sz="1100" b="1"/>
          </a:p>
          <a:p>
            <a:pPr marL="0" lvl="0" indent="0" algn="l" rtl="0">
              <a:lnSpc>
                <a:spcPct val="100000"/>
              </a:lnSpc>
              <a:spcBef>
                <a:spcPts val="0"/>
              </a:spcBef>
              <a:spcAft>
                <a:spcPts val="0"/>
              </a:spcAft>
              <a:buSzPts val="1400"/>
              <a:buNone/>
            </a:pPr>
            <a:r>
              <a:rPr lang="en-US" sz="1100" b="1"/>
              <a:t>Step 3 the teacher establishes a SMART Goal that is</a:t>
            </a:r>
            <a:endParaRPr sz="1100" b="1"/>
          </a:p>
          <a:p>
            <a:pPr marL="0" lvl="0" indent="0" algn="l" rtl="0">
              <a:lnSpc>
                <a:spcPct val="100000"/>
              </a:lnSpc>
              <a:spcBef>
                <a:spcPts val="0"/>
              </a:spcBef>
              <a:spcAft>
                <a:spcPts val="0"/>
              </a:spcAft>
              <a:buSzPts val="1400"/>
              <a:buNone/>
            </a:pPr>
            <a:r>
              <a:rPr lang="en-US" sz="1100">
                <a:solidFill>
                  <a:srgbClr val="040C28"/>
                </a:solidFill>
                <a:highlight>
                  <a:srgbClr val="D3E3FD"/>
                </a:highlight>
              </a:rPr>
              <a:t>Specific, </a:t>
            </a:r>
            <a:endParaRPr sz="1100">
              <a:solidFill>
                <a:srgbClr val="040C28"/>
              </a:solidFill>
              <a:highlight>
                <a:srgbClr val="D3E3FD"/>
              </a:highlight>
            </a:endParaRPr>
          </a:p>
          <a:p>
            <a:pPr marL="0" lvl="0" indent="0" algn="l" rtl="0">
              <a:lnSpc>
                <a:spcPct val="100000"/>
              </a:lnSpc>
              <a:spcBef>
                <a:spcPts val="0"/>
              </a:spcBef>
              <a:spcAft>
                <a:spcPts val="0"/>
              </a:spcAft>
              <a:buSzPts val="1400"/>
              <a:buNone/>
            </a:pPr>
            <a:r>
              <a:rPr lang="en-US" sz="1100">
                <a:solidFill>
                  <a:srgbClr val="040C28"/>
                </a:solidFill>
                <a:highlight>
                  <a:srgbClr val="D3E3FD"/>
                </a:highlight>
              </a:rPr>
              <a:t>Measurable, </a:t>
            </a:r>
            <a:endParaRPr sz="1100">
              <a:solidFill>
                <a:srgbClr val="040C28"/>
              </a:solidFill>
              <a:highlight>
                <a:srgbClr val="D3E3FD"/>
              </a:highlight>
            </a:endParaRPr>
          </a:p>
          <a:p>
            <a:pPr marL="0" lvl="0" indent="0" algn="l" rtl="0">
              <a:lnSpc>
                <a:spcPct val="100000"/>
              </a:lnSpc>
              <a:spcBef>
                <a:spcPts val="0"/>
              </a:spcBef>
              <a:spcAft>
                <a:spcPts val="0"/>
              </a:spcAft>
              <a:buSzPts val="1400"/>
              <a:buNone/>
            </a:pPr>
            <a:r>
              <a:rPr lang="en-US" sz="1100">
                <a:solidFill>
                  <a:srgbClr val="040C28"/>
                </a:solidFill>
                <a:highlight>
                  <a:srgbClr val="D3E3FD"/>
                </a:highlight>
              </a:rPr>
              <a:t>Achievable, </a:t>
            </a:r>
            <a:endParaRPr sz="1100">
              <a:solidFill>
                <a:srgbClr val="040C28"/>
              </a:solidFill>
              <a:highlight>
                <a:srgbClr val="D3E3FD"/>
              </a:highlight>
            </a:endParaRPr>
          </a:p>
          <a:p>
            <a:pPr marL="0" lvl="0" indent="0" algn="l" rtl="0">
              <a:lnSpc>
                <a:spcPct val="100000"/>
              </a:lnSpc>
              <a:spcBef>
                <a:spcPts val="0"/>
              </a:spcBef>
              <a:spcAft>
                <a:spcPts val="0"/>
              </a:spcAft>
              <a:buSzPts val="1400"/>
              <a:buNone/>
            </a:pPr>
            <a:r>
              <a:rPr lang="en-US" sz="1100">
                <a:solidFill>
                  <a:srgbClr val="040C28"/>
                </a:solidFill>
                <a:highlight>
                  <a:srgbClr val="D3E3FD"/>
                </a:highlight>
              </a:rPr>
              <a:t>Relevant, and </a:t>
            </a:r>
            <a:endParaRPr sz="1100">
              <a:solidFill>
                <a:srgbClr val="040C28"/>
              </a:solidFill>
              <a:highlight>
                <a:srgbClr val="D3E3FD"/>
              </a:highlight>
            </a:endParaRPr>
          </a:p>
          <a:p>
            <a:pPr marL="0" lvl="0" indent="0" algn="l" rtl="0">
              <a:lnSpc>
                <a:spcPct val="100000"/>
              </a:lnSpc>
              <a:spcBef>
                <a:spcPts val="0"/>
              </a:spcBef>
              <a:spcAft>
                <a:spcPts val="0"/>
              </a:spcAft>
              <a:buSzPts val="1400"/>
              <a:buNone/>
            </a:pPr>
            <a:r>
              <a:rPr lang="en-US" sz="1100">
                <a:solidFill>
                  <a:srgbClr val="040C28"/>
                </a:solidFill>
                <a:highlight>
                  <a:srgbClr val="D3E3FD"/>
                </a:highlight>
              </a:rPr>
              <a:t>Time-Bound</a:t>
            </a:r>
            <a:endParaRPr sz="1100">
              <a:solidFill>
                <a:srgbClr val="040C28"/>
              </a:solidFill>
              <a:highlight>
                <a:srgbClr val="D3E3FD"/>
              </a:highlight>
            </a:endParaRPr>
          </a:p>
          <a:p>
            <a:pPr marL="0" lvl="0" indent="0" algn="l" rtl="0">
              <a:lnSpc>
                <a:spcPct val="100000"/>
              </a:lnSpc>
              <a:spcBef>
                <a:spcPts val="0"/>
              </a:spcBef>
              <a:spcAft>
                <a:spcPts val="0"/>
              </a:spcAft>
              <a:buSzPts val="1400"/>
              <a:buNone/>
            </a:pPr>
            <a:r>
              <a:rPr lang="en-US" sz="1100">
                <a:solidFill>
                  <a:srgbClr val="040C28"/>
                </a:solidFill>
                <a:highlight>
                  <a:srgbClr val="D3E3FD"/>
                </a:highlight>
              </a:rPr>
              <a:t>first using the prompts and then if desired rewording into a straight forward or restated SMART Goal.  </a:t>
            </a:r>
            <a:endParaRPr sz="1100">
              <a:solidFill>
                <a:srgbClr val="040C28"/>
              </a:solidFill>
              <a:highlight>
                <a:srgbClr val="D3E3FD"/>
              </a:highlight>
            </a:endParaRPr>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Tchr-ETLP-SMP-Step4.jpg</a:t>
            </a:r>
            <a:endParaRPr sz="1100" b="1"/>
          </a:p>
          <a:p>
            <a:pPr marL="0" lvl="0" indent="0" algn="l" rtl="0">
              <a:lnSpc>
                <a:spcPct val="100000"/>
              </a:lnSpc>
              <a:spcBef>
                <a:spcPts val="0"/>
              </a:spcBef>
              <a:spcAft>
                <a:spcPts val="0"/>
              </a:spcAft>
              <a:buSzPts val="1400"/>
              <a:buNone/>
            </a:pPr>
            <a:r>
              <a:rPr lang="en-US" sz="1100" b="1"/>
              <a:t>Step 4 </a:t>
            </a:r>
            <a:r>
              <a:rPr lang="en-US" sz="1100"/>
              <a:t>the teacher identifies for themselves possible antecedent strategies that will serve as cues that the time is right to implement the SMART Goal to either improve or sustain implementation of the ETLP with fidelity, consistency and equity.</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Tchr-ETLP-SMP-Step5.jpg</a:t>
            </a:r>
            <a:endParaRPr sz="1100" b="1"/>
          </a:p>
          <a:p>
            <a:pPr marL="0" lvl="0" indent="0" algn="l" rtl="0">
              <a:lnSpc>
                <a:spcPct val="100000"/>
              </a:lnSpc>
              <a:spcBef>
                <a:spcPts val="0"/>
              </a:spcBef>
              <a:spcAft>
                <a:spcPts val="0"/>
              </a:spcAft>
              <a:buSzPts val="1400"/>
              <a:buNone/>
            </a:pPr>
            <a:r>
              <a:rPr lang="en-US" sz="1100" b="1"/>
              <a:t>Step 5</a:t>
            </a:r>
            <a:r>
              <a:rPr lang="en-US" sz="1100"/>
              <a:t> the teacher identifies ways to monitor the use of the ETLP in the expected manner in real time. more information on methods to monitor are on the backside of the plan and will be discussed in just a few minutes. </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Tchr-ETLP-SMP-Step6.jpg</a:t>
            </a:r>
            <a:endParaRPr sz="1100" b="1"/>
          </a:p>
          <a:p>
            <a:pPr marL="0" lvl="0" indent="0" algn="l" rtl="0">
              <a:lnSpc>
                <a:spcPct val="100000"/>
              </a:lnSpc>
              <a:spcBef>
                <a:spcPts val="0"/>
              </a:spcBef>
              <a:spcAft>
                <a:spcPts val="0"/>
              </a:spcAft>
              <a:buSzPts val="1400"/>
              <a:buNone/>
            </a:pPr>
            <a:r>
              <a:rPr lang="en-US" sz="1100" b="1"/>
              <a:t>Step 6 </a:t>
            </a:r>
            <a:r>
              <a:rPr lang="en-US" sz="1100"/>
              <a:t>prompts the teacher to consider where they will keep track of their self-monitoring data and ultimately their progress towards their goal. Some data options will be easily documented in a spreadsheet, while others are contemplative and better suited to narrative reflection. </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Tchr-ETLP-SMP-Step7.jpg</a:t>
            </a:r>
            <a:endParaRPr sz="1100" b="1"/>
          </a:p>
          <a:p>
            <a:pPr marL="0" lvl="0" indent="0" algn="l" rtl="0">
              <a:lnSpc>
                <a:spcPct val="100000"/>
              </a:lnSpc>
              <a:spcBef>
                <a:spcPts val="0"/>
              </a:spcBef>
              <a:spcAft>
                <a:spcPts val="0"/>
              </a:spcAft>
              <a:buSzPts val="1400"/>
              <a:buNone/>
            </a:pPr>
            <a:r>
              <a:rPr lang="en-US" sz="1100" b="1"/>
              <a:t>Step 7 </a:t>
            </a:r>
            <a:r>
              <a:rPr lang="en-US" sz="1100"/>
              <a:t>directs the teacher to consider action steps if their progress towards the goal is not proceeding at a pace or in the direction desired. </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Tchr-ETLP-SMP-Step8.jpg</a:t>
            </a:r>
            <a:endParaRPr sz="1100" b="1"/>
          </a:p>
          <a:p>
            <a:pPr marL="0" lvl="0" indent="0" algn="l" rtl="0">
              <a:lnSpc>
                <a:spcPct val="100000"/>
              </a:lnSpc>
              <a:spcBef>
                <a:spcPts val="0"/>
              </a:spcBef>
              <a:spcAft>
                <a:spcPts val="0"/>
              </a:spcAft>
              <a:buSzPts val="1400"/>
              <a:buNone/>
            </a:pPr>
            <a:r>
              <a:rPr lang="en-US" sz="1100" b="1"/>
              <a:t>Step 8 </a:t>
            </a:r>
            <a:r>
              <a:rPr lang="en-US" sz="1100"/>
              <a:t>prompts the teacher to consider how to sustain implementation with fidelity, consistency and equity long term once they meet the SMART Goal.</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Tchr-ETLP-SMP-Step9.jpg</a:t>
            </a:r>
            <a:endParaRPr sz="1100" b="1"/>
          </a:p>
          <a:p>
            <a:pPr marL="0" lvl="0" indent="0" algn="l" rtl="0">
              <a:lnSpc>
                <a:spcPct val="100000"/>
              </a:lnSpc>
              <a:spcBef>
                <a:spcPts val="0"/>
              </a:spcBef>
              <a:spcAft>
                <a:spcPts val="0"/>
              </a:spcAft>
              <a:buSzPts val="1400"/>
              <a:buNone/>
            </a:pPr>
            <a:r>
              <a:rPr lang="en-US" sz="1100" b="1"/>
              <a:t>Step 9 </a:t>
            </a:r>
            <a:r>
              <a:rPr lang="en-US" sz="1100"/>
              <a:t>encourages the teacher to consider how they might self-reinforce for meeting the SMART Goal. Teachers should ponder a reinforcer that is not a daily habit, but something that they would consider a “treat” or a “bonus” in their everyday life. This could include making time for a “Happy Hour” event with friends that could be a walk, visit to a museum or other activity of collective interest.  </a:t>
            </a:r>
            <a:endParaRPr sz="1100"/>
          </a:p>
          <a:p>
            <a:pPr marL="0" lvl="0" indent="0" algn="l" rtl="0">
              <a:lnSpc>
                <a:spcPct val="100000"/>
              </a:lnSpc>
              <a:spcBef>
                <a:spcPts val="0"/>
              </a:spcBef>
              <a:spcAft>
                <a:spcPts val="1500"/>
              </a:spcAft>
              <a:buClr>
                <a:schemeClr val="dk1"/>
              </a:buClr>
              <a:buSzPts val="1100"/>
              <a:buFont typeface="Arial"/>
              <a:buNone/>
            </a:pPr>
            <a:endParaRPr sz="1100"/>
          </a:p>
        </p:txBody>
      </p:sp>
      <p:sp>
        <p:nvSpPr>
          <p:cNvPr id="236" name="Google Shape;236;g2cdfd16d52e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cdfd16d52e_0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cdfd16d52e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Once the teacher has set a SMART goal, considered antecedent strategies to prompt their implementation, a decision needs to be made on HOW the ETLP implementation will be monitored and WHO will be enlisted to assist them in the monitoring process.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Clr>
                <a:schemeClr val="dk1"/>
              </a:buClr>
              <a:buSzPts val="1100"/>
              <a:buFont typeface="Arial"/>
              <a:buNone/>
            </a:pPr>
            <a:r>
              <a:rPr lang="en-US" sz="1100"/>
              <a:t>Depending upon your leadership team’s approach this may be something that is mandated for all, at the discretion of each individual or somewhere in between.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A short primer on ETLP monitoring will be shared here, for more information on monitoring see the Professional Learning Course. </a:t>
            </a:r>
            <a:endParaRPr/>
          </a:p>
        </p:txBody>
      </p:sp>
      <p:sp>
        <p:nvSpPr>
          <p:cNvPr id="253" name="Google Shape;253;g2cdfd16d52e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cdfd16d52e_0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cdfd16d52e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method for monitoring implementation is somewhat dictated by the ETLP the teacher is targeting. methods for monitoring implementation include: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Artifact review</a:t>
            </a:r>
            <a:r>
              <a:rPr lang="en-US" sz="1100">
                <a:latin typeface="Arial"/>
                <a:ea typeface="Arial"/>
                <a:cs typeface="Arial"/>
                <a:sym typeface="Arial"/>
              </a:rPr>
              <a:t> &gt; for example, has the teacher documented their </a:t>
            </a:r>
            <a:r>
              <a:rPr lang="en-US" sz="1100" b="1">
                <a:latin typeface="Arial"/>
                <a:ea typeface="Arial"/>
                <a:cs typeface="Arial"/>
                <a:sym typeface="Arial"/>
              </a:rPr>
              <a:t>classroom expectations and rules</a:t>
            </a:r>
            <a:r>
              <a:rPr lang="en-US" sz="1100">
                <a:latin typeface="Arial"/>
                <a:ea typeface="Arial"/>
                <a:cs typeface="Arial"/>
                <a:sym typeface="Arial"/>
              </a:rPr>
              <a:t>, </a:t>
            </a:r>
            <a:r>
              <a:rPr lang="en-US" sz="1100" b="1">
                <a:latin typeface="Arial"/>
                <a:ea typeface="Arial"/>
                <a:cs typeface="Arial"/>
                <a:sym typeface="Arial"/>
              </a:rPr>
              <a:t>classroom procedure &amp; routines</a:t>
            </a:r>
            <a:r>
              <a:rPr lang="en-US" sz="1100">
                <a:latin typeface="Arial"/>
                <a:ea typeface="Arial"/>
                <a:cs typeface="Arial"/>
                <a:sym typeface="Arial"/>
              </a:rPr>
              <a:t>? Have they spent time alone or with a team writing possible </a:t>
            </a:r>
            <a:r>
              <a:rPr lang="en-US" sz="1100" b="1">
                <a:latin typeface="Arial"/>
                <a:ea typeface="Arial"/>
                <a:cs typeface="Arial"/>
                <a:sym typeface="Arial"/>
              </a:rPr>
              <a:t>scripts for providing positive specific feedback </a:t>
            </a:r>
            <a:r>
              <a:rPr lang="en-US" sz="1100">
                <a:latin typeface="Arial"/>
                <a:ea typeface="Arial"/>
                <a:cs typeface="Arial"/>
                <a:sym typeface="Arial"/>
              </a:rPr>
              <a:t>and/or </a:t>
            </a:r>
            <a:r>
              <a:rPr lang="en-US" sz="1100" b="1">
                <a:latin typeface="Arial"/>
                <a:ea typeface="Arial"/>
                <a:cs typeface="Arial"/>
                <a:sym typeface="Arial"/>
              </a:rPr>
              <a:t>corrective feedback </a:t>
            </a:r>
            <a:r>
              <a:rPr lang="en-US" sz="1100">
                <a:latin typeface="Arial"/>
                <a:ea typeface="Arial"/>
                <a:cs typeface="Arial"/>
                <a:sym typeface="Arial"/>
              </a:rPr>
              <a:t>statements that align with their content area and development level of their students? Do lesson plans indicate </a:t>
            </a:r>
            <a:r>
              <a:rPr lang="en-US" sz="1100" b="1">
                <a:latin typeface="Arial"/>
                <a:ea typeface="Arial"/>
                <a:cs typeface="Arial"/>
                <a:sym typeface="Arial"/>
              </a:rPr>
              <a:t>Opportunities to Respond</a:t>
            </a:r>
            <a:r>
              <a:rPr lang="en-US" sz="1100">
                <a:latin typeface="Arial"/>
                <a:ea typeface="Arial"/>
                <a:cs typeface="Arial"/>
                <a:sym typeface="Arial"/>
              </a:rPr>
              <a:t>, options for </a:t>
            </a:r>
            <a:r>
              <a:rPr lang="en-US" sz="1100" b="1">
                <a:latin typeface="Arial"/>
                <a:ea typeface="Arial"/>
                <a:cs typeface="Arial"/>
                <a:sym typeface="Arial"/>
              </a:rPr>
              <a:t>activity sequencing and choice</a:t>
            </a:r>
            <a:r>
              <a:rPr lang="en-US" sz="1100">
                <a:latin typeface="Arial"/>
                <a:ea typeface="Arial"/>
                <a:cs typeface="Arial"/>
                <a:sym typeface="Arial"/>
              </a:rPr>
              <a:t> and </a:t>
            </a:r>
            <a:r>
              <a:rPr lang="en-US" sz="1100" b="1">
                <a:latin typeface="Arial"/>
                <a:ea typeface="Arial"/>
                <a:cs typeface="Arial"/>
                <a:sym typeface="Arial"/>
              </a:rPr>
              <a:t>variety of difficulty levels</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Rate Tallies </a:t>
            </a:r>
            <a:r>
              <a:rPr lang="en-US" sz="1100">
                <a:latin typeface="Arial"/>
                <a:ea typeface="Arial"/>
                <a:cs typeface="Arial"/>
                <a:sym typeface="Arial"/>
              </a:rPr>
              <a:t>&gt; are applicable in the implementation of all 8 ETLPs. Does the teacher refer to expectations, demonstrate or provide feedback on the use of procedures, deliver feedback, engage in active supervision?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Ratios</a:t>
            </a:r>
            <a:r>
              <a:rPr lang="en-US" sz="1100">
                <a:latin typeface="Arial"/>
                <a:ea typeface="Arial"/>
                <a:cs typeface="Arial"/>
                <a:sym typeface="Arial"/>
              </a:rPr>
              <a:t> &gt; can be calculated from tallies of </a:t>
            </a:r>
            <a:r>
              <a:rPr lang="en-US" sz="1100" b="1">
                <a:latin typeface="Arial"/>
                <a:ea typeface="Arial"/>
                <a:cs typeface="Arial"/>
                <a:sym typeface="Arial"/>
              </a:rPr>
              <a:t>Positive Specific Feedback </a:t>
            </a:r>
            <a:r>
              <a:rPr lang="en-US" sz="1100">
                <a:latin typeface="Arial"/>
                <a:ea typeface="Arial"/>
                <a:cs typeface="Arial"/>
                <a:sym typeface="Arial"/>
              </a:rPr>
              <a:t>to </a:t>
            </a:r>
            <a:r>
              <a:rPr lang="en-US" sz="1100" b="1">
                <a:latin typeface="Arial"/>
                <a:ea typeface="Arial"/>
                <a:cs typeface="Arial"/>
                <a:sym typeface="Arial"/>
              </a:rPr>
              <a:t>Corrective Feedback</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Duration</a:t>
            </a:r>
            <a:r>
              <a:rPr lang="en-US" sz="1100">
                <a:latin typeface="Arial"/>
                <a:ea typeface="Arial"/>
                <a:cs typeface="Arial"/>
                <a:sym typeface="Arial"/>
              </a:rPr>
              <a:t> &gt; the length of time the teacher engages in the instructional practice is most applicable during </a:t>
            </a:r>
            <a:r>
              <a:rPr lang="en-US" sz="1100" b="1">
                <a:latin typeface="Arial"/>
                <a:ea typeface="Arial"/>
                <a:cs typeface="Arial"/>
                <a:sym typeface="Arial"/>
              </a:rPr>
              <a:t>Active Supervision. </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Checklists </a:t>
            </a:r>
            <a:r>
              <a:rPr lang="en-US" sz="1100">
                <a:latin typeface="Arial"/>
                <a:ea typeface="Arial"/>
                <a:cs typeface="Arial"/>
                <a:sym typeface="Arial"/>
              </a:rPr>
              <a:t>&gt; can be an option for documenting the evidence of or implementation of all 8 ETLPs.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See the table on page 2 of the Teacher Self-Monitoring Plan for guidance and then select resources that are representative of that method. </a:t>
            </a:r>
            <a:endParaRPr sz="1100" b="1"/>
          </a:p>
          <a:p>
            <a:pPr marL="0" lvl="0" indent="0" algn="l" rtl="0">
              <a:lnSpc>
                <a:spcPct val="100000"/>
              </a:lnSpc>
              <a:spcBef>
                <a:spcPts val="0"/>
              </a:spcBef>
              <a:spcAft>
                <a:spcPts val="0"/>
              </a:spcAft>
              <a:buSzPts val="1400"/>
              <a:buNone/>
            </a:pPr>
            <a:endParaRPr/>
          </a:p>
        </p:txBody>
      </p:sp>
      <p:sp>
        <p:nvSpPr>
          <p:cNvPr id="260" name="Google Shape;260;g2cdfd16d52e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cdfd16d52e_0_1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cdfd16d52e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Once the method for monitoring has been selected based on  the target ETLP, consider how to help the teachers plan for who might assist them in this effort. Some methods lend themselves to independent monitoring while others might require a trusted colleague or an impartial observer assigned by the leadership team to function as the observer.</a:t>
            </a:r>
            <a:endParaRPr/>
          </a:p>
          <a:p>
            <a:pPr marL="457200" lvl="0" indent="-298450" algn="l" rtl="0">
              <a:lnSpc>
                <a:spcPct val="100000"/>
              </a:lnSpc>
              <a:spcBef>
                <a:spcPts val="0"/>
              </a:spcBef>
              <a:spcAft>
                <a:spcPts val="0"/>
              </a:spcAft>
              <a:buSzPts val="1100"/>
              <a:buFont typeface="Arial"/>
              <a:buChar char="●"/>
            </a:pPr>
            <a:r>
              <a:rPr lang="en-US" sz="1100" b="1">
                <a:latin typeface="Arial"/>
                <a:ea typeface="Arial"/>
                <a:cs typeface="Arial"/>
                <a:sym typeface="Arial"/>
              </a:rPr>
              <a:t>Self-monitoring:</a:t>
            </a:r>
            <a:r>
              <a:rPr lang="en-US" sz="1100">
                <a:latin typeface="Arial"/>
                <a:ea typeface="Arial"/>
                <a:cs typeface="Arial"/>
                <a:sym typeface="Arial"/>
              </a:rPr>
              <a:t> using tallies, or a golf stroke counting device</a:t>
            </a:r>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Video Taping</a:t>
            </a:r>
            <a:r>
              <a:rPr lang="en-US" sz="1100">
                <a:latin typeface="Arial"/>
                <a:ea typeface="Arial"/>
                <a:cs typeface="Arial"/>
                <a:sym typeface="Arial"/>
              </a:rPr>
              <a:t>: set up a small recording device and select a specific period to record for review</a:t>
            </a:r>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Student monitors:</a:t>
            </a:r>
            <a:r>
              <a:rPr lang="en-US" sz="1100">
                <a:latin typeface="Arial"/>
                <a:ea typeface="Arial"/>
                <a:cs typeface="Arial"/>
                <a:sym typeface="Arial"/>
              </a:rPr>
              <a:t> ask students to tally the number of OTRs or positive and negative feedback statements</a:t>
            </a:r>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Collegial Peer Observation: </a:t>
            </a:r>
            <a:r>
              <a:rPr lang="en-US" sz="1100">
                <a:latin typeface="Arial"/>
                <a:ea typeface="Arial"/>
                <a:cs typeface="Arial"/>
                <a:sym typeface="Arial"/>
              </a:rPr>
              <a:t>work within your grade level team, department, or with administrators to identify a peer who can come and conduct a non-evaluative observation during a specified time, using the method and target ETLP you choose. </a:t>
            </a:r>
            <a:endParaRPr sz="1100"/>
          </a:p>
        </p:txBody>
      </p:sp>
      <p:sp>
        <p:nvSpPr>
          <p:cNvPr id="267" name="Google Shape;267;g2cdfd16d52e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rgbClr val="303030"/>
                </a:solidFill>
              </a:rPr>
              <a:t>Selecting a focus ETLP and / or progress monitoring implementation will be dependent on the data available to the leadership team. A  leadership team can use the teacher self-assessment and practice profile ratings data to drive decision making if the establish a process for teachers self-report their ratings:</a:t>
            </a:r>
            <a:endParaRPr>
              <a:solidFill>
                <a:srgbClr val="303030"/>
              </a:solidFill>
            </a:endParaRPr>
          </a:p>
          <a:p>
            <a:pPr marL="457200" lvl="0" indent="-304800" algn="l" rtl="0">
              <a:lnSpc>
                <a:spcPct val="100000"/>
              </a:lnSpc>
              <a:spcBef>
                <a:spcPts val="1500"/>
              </a:spcBef>
              <a:spcAft>
                <a:spcPts val="0"/>
              </a:spcAft>
              <a:buClr>
                <a:srgbClr val="303030"/>
              </a:buClr>
              <a:buSzPts val="1200"/>
              <a:buFont typeface="Calibri"/>
              <a:buChar char="●"/>
            </a:pPr>
            <a:r>
              <a:rPr lang="en-US">
                <a:solidFill>
                  <a:srgbClr val="303030"/>
                </a:solidFill>
              </a:rPr>
              <a:t>First, teachers use the self-assessment stems to reflect upon their current implementation of the Essential Functions of the ETLP and use their collective self-assessment ratings for each Essential Function in order to select their perceived Implementation level (Exemplary /  Ideal, Proficient, Close to Proficient or Far From Proficient).</a:t>
            </a:r>
            <a:endParaRPr>
              <a:solidFill>
                <a:srgbClr val="303030"/>
              </a:solidFill>
            </a:endParaRPr>
          </a:p>
          <a:p>
            <a:pPr marL="457200" lvl="0" indent="-304800" algn="l" rtl="0">
              <a:lnSpc>
                <a:spcPct val="100000"/>
              </a:lnSpc>
              <a:spcBef>
                <a:spcPts val="0"/>
              </a:spcBef>
              <a:spcAft>
                <a:spcPts val="0"/>
              </a:spcAft>
              <a:buClr>
                <a:srgbClr val="303030"/>
              </a:buClr>
              <a:buSzPts val="1200"/>
              <a:buFont typeface="Calibri"/>
              <a:buChar char="●"/>
            </a:pPr>
            <a:r>
              <a:rPr lang="en-US">
                <a:solidFill>
                  <a:srgbClr val="303030"/>
                </a:solidFill>
              </a:rPr>
              <a:t>Next, teachers report their self-rated implementation level for each Essential Function so that an aggregate perception of implementation can be assessed. </a:t>
            </a:r>
            <a:endParaRPr>
              <a:solidFill>
                <a:srgbClr val="303030"/>
              </a:solidFill>
            </a:endParaRPr>
          </a:p>
          <a:p>
            <a:pPr marL="0" lvl="0" indent="0" algn="l" rtl="0">
              <a:lnSpc>
                <a:spcPct val="100000"/>
              </a:lnSpc>
              <a:spcBef>
                <a:spcPts val="0"/>
              </a:spcBef>
              <a:spcAft>
                <a:spcPts val="0"/>
              </a:spcAft>
              <a:buSzPts val="1400"/>
              <a:buNone/>
            </a:pPr>
            <a:endParaRPr>
              <a:solidFill>
                <a:srgbClr val="303030"/>
              </a:solidFill>
            </a:endParaRPr>
          </a:p>
          <a:p>
            <a:pPr marL="0" lvl="0" indent="0" algn="l" rtl="0">
              <a:lnSpc>
                <a:spcPct val="100000"/>
              </a:lnSpc>
              <a:spcBef>
                <a:spcPts val="0"/>
              </a:spcBef>
              <a:spcAft>
                <a:spcPts val="0"/>
              </a:spcAft>
              <a:buSzPts val="1400"/>
              <a:buNone/>
            </a:pPr>
            <a:r>
              <a:rPr lang="en-US">
                <a:solidFill>
                  <a:srgbClr val="303030"/>
                </a:solidFill>
              </a:rPr>
              <a:t>ANIMATION</a:t>
            </a:r>
            <a:endParaRPr>
              <a:solidFill>
                <a:srgbClr val="303030"/>
              </a:solidFill>
            </a:endParaRPr>
          </a:p>
          <a:p>
            <a:pPr marL="457200" lvl="0" indent="-304800" algn="l" rtl="0">
              <a:lnSpc>
                <a:spcPct val="100000"/>
              </a:lnSpc>
              <a:spcBef>
                <a:spcPts val="0"/>
              </a:spcBef>
              <a:spcAft>
                <a:spcPts val="0"/>
              </a:spcAft>
              <a:buClr>
                <a:srgbClr val="303030"/>
              </a:buClr>
              <a:buSzPts val="1200"/>
              <a:buFont typeface="Calibri"/>
              <a:buChar char="●"/>
            </a:pPr>
            <a:r>
              <a:rPr lang="en-US">
                <a:solidFill>
                  <a:srgbClr val="303030"/>
                </a:solidFill>
              </a:rPr>
              <a:t>This aggregation of self-ratings could be done in a Google Survey, with sticky dots on chart paper, or a method of the DLT or BLTs choosing. Depending upon the size of the buildings and district this aggregation can begin in collaborative or departmental teams, at the BLT or DLT level.</a:t>
            </a:r>
            <a:endParaRPr>
              <a:solidFill>
                <a:srgbClr val="303030"/>
              </a:solidFill>
            </a:endParaRPr>
          </a:p>
          <a:p>
            <a:pPr marL="0" lvl="0" indent="0" algn="l" rtl="0">
              <a:lnSpc>
                <a:spcPct val="100000"/>
              </a:lnSpc>
              <a:spcBef>
                <a:spcPts val="0"/>
              </a:spcBef>
              <a:spcAft>
                <a:spcPts val="0"/>
              </a:spcAft>
              <a:buSzPts val="1400"/>
              <a:buNone/>
            </a:pPr>
            <a:endParaRPr sz="1100">
              <a:solidFill>
                <a:srgbClr val="303030"/>
              </a:solidFill>
            </a:endParaRPr>
          </a:p>
        </p:txBody>
      </p:sp>
      <p:sp>
        <p:nvSpPr>
          <p:cNvPr id="274" name="Google Shape;2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solidFill>
                  <a:srgbClr val="303030"/>
                </a:solidFill>
              </a:rPr>
              <a:t>Leadership teams can also use the aggregate self-rating data in conjunction with </a:t>
            </a:r>
            <a:r>
              <a:rPr lang="en-US" sz="1100" b="1">
                <a:solidFill>
                  <a:srgbClr val="303030"/>
                </a:solidFill>
              </a:rPr>
              <a:t>Classroom Items </a:t>
            </a:r>
            <a:r>
              <a:rPr lang="en-US" sz="1100">
                <a:solidFill>
                  <a:srgbClr val="303030"/>
                </a:solidFill>
              </a:rPr>
              <a:t>on the </a:t>
            </a:r>
            <a:r>
              <a:rPr lang="en-US" sz="1100" b="1">
                <a:solidFill>
                  <a:srgbClr val="303030"/>
                </a:solidFill>
              </a:rPr>
              <a:t>Self-Assessment Survey (or SAS) 4.0 (available free to schools from PBIS</a:t>
            </a:r>
            <a:r>
              <a:rPr lang="en-US" sz="1100" b="1" i="1">
                <a:solidFill>
                  <a:srgbClr val="303030"/>
                </a:solidFill>
              </a:rPr>
              <a:t>Apps.org</a:t>
            </a:r>
            <a:r>
              <a:rPr lang="en-US" sz="1100" b="1">
                <a:solidFill>
                  <a:srgbClr val="303030"/>
                </a:solidFill>
              </a:rPr>
              <a:t>)</a:t>
            </a:r>
            <a:r>
              <a:rPr lang="en-US" sz="1100">
                <a:solidFill>
                  <a:srgbClr val="303030"/>
                </a:solidFill>
              </a:rPr>
              <a:t> that all </a:t>
            </a:r>
            <a:endParaRPr sz="1100">
              <a:solidFill>
                <a:srgbClr val="303030"/>
              </a:solidFill>
            </a:endParaRPr>
          </a:p>
          <a:p>
            <a:pPr marL="0" lvl="0" indent="0" algn="l" rtl="0">
              <a:lnSpc>
                <a:spcPct val="100000"/>
              </a:lnSpc>
              <a:spcBef>
                <a:spcPts val="0"/>
              </a:spcBef>
              <a:spcAft>
                <a:spcPts val="1500"/>
              </a:spcAft>
              <a:buClr>
                <a:schemeClr val="dk1"/>
              </a:buClr>
              <a:buSzPts val="1100"/>
              <a:buFont typeface="Arial"/>
              <a:buNone/>
            </a:pPr>
            <a:r>
              <a:rPr lang="en-US" sz="1100">
                <a:solidFill>
                  <a:srgbClr val="303030"/>
                </a:solidFill>
              </a:rPr>
              <a:t>MO SW-PBS participating schools are strongly encouraged to complete. </a:t>
            </a:r>
            <a:endParaRPr/>
          </a:p>
        </p:txBody>
      </p:sp>
      <p:sp>
        <p:nvSpPr>
          <p:cNvPr id="282" name="Google Shape;28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t>Here is a report for Missouri Middle School after they completed the SAS 4.0 Classroom Items. </a:t>
            </a:r>
            <a:endParaRPr/>
          </a:p>
        </p:txBody>
      </p:sp>
      <p:sp>
        <p:nvSpPr>
          <p:cNvPr id="288" name="Google Shape;28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rgbClr val="303030"/>
                </a:solidFill>
              </a:rPr>
              <a:t>Review the data Missouri Middle School has at their fingertips at this point:</a:t>
            </a:r>
            <a:endParaRPr/>
          </a:p>
          <a:p>
            <a:pPr marL="457200" lvl="0" indent="-298450" algn="l" rtl="0">
              <a:lnSpc>
                <a:spcPct val="100000"/>
              </a:lnSpc>
              <a:spcBef>
                <a:spcPts val="1500"/>
              </a:spcBef>
              <a:spcAft>
                <a:spcPts val="0"/>
              </a:spcAft>
              <a:buClr>
                <a:srgbClr val="303030"/>
              </a:buClr>
              <a:buSzPts val="1100"/>
              <a:buFont typeface="Calibri"/>
              <a:buChar char="●"/>
            </a:pPr>
            <a:r>
              <a:rPr lang="en-US" sz="1200">
                <a:solidFill>
                  <a:srgbClr val="303030"/>
                </a:solidFill>
              </a:rPr>
              <a:t>Teacher Self Ratings on the Classroom Expectations &amp; Rules Practice Profile</a:t>
            </a:r>
            <a:endParaRPr/>
          </a:p>
          <a:p>
            <a:pPr marL="457200" lvl="0" indent="-298450" algn="l" rtl="0">
              <a:lnSpc>
                <a:spcPct val="100000"/>
              </a:lnSpc>
              <a:spcBef>
                <a:spcPts val="0"/>
              </a:spcBef>
              <a:spcAft>
                <a:spcPts val="0"/>
              </a:spcAft>
              <a:buClr>
                <a:srgbClr val="303030"/>
              </a:buClr>
              <a:buSzPts val="1100"/>
              <a:buFont typeface="Calibri"/>
              <a:buChar char="●"/>
            </a:pPr>
            <a:r>
              <a:rPr lang="en-US" sz="1200">
                <a:solidFill>
                  <a:srgbClr val="303030"/>
                </a:solidFill>
              </a:rPr>
              <a:t>SAS 4.0 Classroom Items. </a:t>
            </a:r>
            <a:endParaRPr/>
          </a:p>
          <a:p>
            <a:pPr marL="0" lvl="0" indent="0" algn="l" rtl="0">
              <a:lnSpc>
                <a:spcPct val="100000"/>
              </a:lnSpc>
              <a:spcBef>
                <a:spcPts val="1500"/>
              </a:spcBef>
              <a:spcAft>
                <a:spcPts val="0"/>
              </a:spcAft>
              <a:buClr>
                <a:schemeClr val="dk1"/>
              </a:buClr>
              <a:buSzPts val="1100"/>
              <a:buFont typeface="Arial"/>
              <a:buNone/>
            </a:pPr>
            <a:r>
              <a:rPr lang="en-US" sz="1200">
                <a:solidFill>
                  <a:srgbClr val="303030"/>
                </a:solidFill>
              </a:rPr>
              <a:t>Consider what the Missouri Middle School team might want to focus on after having provided the Universal Professional Development for Classroom Expectations &amp; Rules and receiving teacher Practice Profile self-ratings and generating an aggregate report of the Self-Assessment Survey or SAS 4.0 Classroom Items? </a:t>
            </a:r>
            <a:endParaRPr/>
          </a:p>
          <a:p>
            <a:pPr marL="0" marR="0" lvl="0" indent="0" algn="l" rtl="0">
              <a:lnSpc>
                <a:spcPct val="100000"/>
              </a:lnSpc>
              <a:spcBef>
                <a:spcPts val="2700"/>
              </a:spcBef>
              <a:spcAft>
                <a:spcPts val="1200"/>
              </a:spcAft>
              <a:buSzPts val="1400"/>
              <a:buNone/>
            </a:pPr>
            <a:endParaRPr/>
          </a:p>
        </p:txBody>
      </p:sp>
      <p:sp>
        <p:nvSpPr>
          <p:cNvPr id="295" name="Google Shape;2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dfd16d52e_0_1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cdfd16d52e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The ETLPs are organized in a somewhat linear fashion and we recommend for first time groups that they begin with Expectations &amp; Rules and complete the entire series in order. As the leadership team plans to deliver the direct training they should ahead of time:</a:t>
            </a:r>
            <a:endParaRPr sz="1100"/>
          </a:p>
          <a:p>
            <a:pPr marL="228600" lvl="0" indent="0" algn="l" rtl="0">
              <a:lnSpc>
                <a:spcPct val="100000"/>
              </a:lnSpc>
              <a:spcBef>
                <a:spcPts val="600"/>
              </a:spcBef>
              <a:spcAft>
                <a:spcPts val="0"/>
              </a:spcAft>
              <a:buSzPts val="1400"/>
              <a:buNone/>
            </a:pPr>
            <a:r>
              <a:rPr lang="en-US" sz="1100"/>
              <a:t>Set date, time and location for professional learning.</a:t>
            </a:r>
            <a:endParaRPr sz="1100"/>
          </a:p>
          <a:p>
            <a:pPr marL="228600" lvl="0" indent="0" algn="l" rtl="0">
              <a:lnSpc>
                <a:spcPct val="100000"/>
              </a:lnSpc>
              <a:spcBef>
                <a:spcPts val="600"/>
              </a:spcBef>
              <a:spcAft>
                <a:spcPts val="0"/>
              </a:spcAft>
              <a:buSzPts val="1400"/>
              <a:buNone/>
            </a:pPr>
            <a:r>
              <a:rPr lang="en-US" sz="1100"/>
              <a:t>Consider the best modality for training including offering some resources as flipped instructional “pre-activities”.</a:t>
            </a:r>
            <a:endParaRPr sz="1100"/>
          </a:p>
          <a:p>
            <a:pPr marL="228600" lvl="0" indent="0" algn="l" rtl="0">
              <a:lnSpc>
                <a:spcPct val="100000"/>
              </a:lnSpc>
              <a:spcBef>
                <a:spcPts val="600"/>
              </a:spcBef>
              <a:spcAft>
                <a:spcPts val="0"/>
              </a:spcAft>
              <a:buSzPts val="1400"/>
              <a:buNone/>
            </a:pPr>
            <a:r>
              <a:rPr lang="en-US" sz="1100"/>
              <a:t>Gather training materials and resources. </a:t>
            </a:r>
            <a:endParaRPr sz="1100"/>
          </a:p>
          <a:p>
            <a:pPr marL="228600" lvl="0" indent="0" algn="l" rtl="0">
              <a:lnSpc>
                <a:spcPct val="100000"/>
              </a:lnSpc>
              <a:spcBef>
                <a:spcPts val="600"/>
              </a:spcBef>
              <a:spcAft>
                <a:spcPts val="0"/>
              </a:spcAft>
              <a:buSzPts val="1400"/>
              <a:buNone/>
            </a:pPr>
            <a:r>
              <a:rPr lang="en-US" sz="1100"/>
              <a:t>Send pre-meeting information including date, time, location information and instructions for any expected pre-activities to all participants.</a:t>
            </a:r>
            <a:endParaRPr sz="1100"/>
          </a:p>
          <a:p>
            <a:pPr marL="0" lvl="0" indent="0" algn="l" rtl="0">
              <a:lnSpc>
                <a:spcPct val="100000"/>
              </a:lnSpc>
              <a:spcBef>
                <a:spcPts val="0"/>
              </a:spcBef>
              <a:spcAft>
                <a:spcPts val="0"/>
              </a:spcAft>
              <a:buSzPts val="1400"/>
              <a:buNone/>
            </a:pPr>
            <a:endParaRPr/>
          </a:p>
        </p:txBody>
      </p:sp>
      <p:sp>
        <p:nvSpPr>
          <p:cNvPr id="303" name="Google Shape;303;g2cdfd16d52e_0_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a:latin typeface="Arial"/>
                <a:ea typeface="Arial"/>
                <a:cs typeface="Arial"/>
                <a:sym typeface="Arial"/>
              </a:rPr>
              <a:t>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endParaRPr u="non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82" name="Google Shape;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dfd16d52e_0_1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cdfd16d52e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solidFill>
                  <a:srgbClr val="303030"/>
                </a:solidFill>
              </a:rPr>
              <a:t>Using data from a variety of sources can provide the leadership team with a well-rounded set of information from which to  identify needs for all, some or just a few teachers in terms of training or coaching needed. </a:t>
            </a:r>
            <a:endParaRPr sz="1100" i="1">
              <a:solidFill>
                <a:srgbClr val="303030"/>
              </a:solidFill>
            </a:endParaRPr>
          </a:p>
          <a:p>
            <a:pPr marL="0" lvl="0" indent="0" algn="l" rtl="0">
              <a:lnSpc>
                <a:spcPct val="115000"/>
              </a:lnSpc>
              <a:spcBef>
                <a:spcPts val="1500"/>
              </a:spcBef>
              <a:spcAft>
                <a:spcPts val="0"/>
              </a:spcAft>
              <a:buClr>
                <a:schemeClr val="dk1"/>
              </a:buClr>
              <a:buSzPts val="1100"/>
              <a:buFont typeface="Arial"/>
              <a:buNone/>
            </a:pPr>
            <a:r>
              <a:rPr lang="en-US" sz="1100" i="1">
                <a:solidFill>
                  <a:srgbClr val="303030"/>
                </a:solidFill>
              </a:rPr>
              <a:t>What additional data might a Leadership Team use to prioritize the selection of the focus ETLP or to progress monitor implementation efforts buildingwide or districtwide? </a:t>
            </a:r>
            <a:r>
              <a:rPr lang="en-US" sz="1100">
                <a:solidFill>
                  <a:srgbClr val="303030"/>
                </a:solidFill>
              </a:rPr>
              <a:t>Consider adding the following, typically available data to your leadership team decision-making process:</a:t>
            </a:r>
            <a:endParaRPr sz="1100">
              <a:solidFill>
                <a:srgbClr val="303030"/>
              </a:solidFill>
            </a:endParaRPr>
          </a:p>
          <a:p>
            <a:pPr marL="457200" lvl="0" indent="-314325" algn="l" rtl="0">
              <a:lnSpc>
                <a:spcPct val="115000"/>
              </a:lnSpc>
              <a:spcBef>
                <a:spcPts val="0"/>
              </a:spcBef>
              <a:spcAft>
                <a:spcPts val="0"/>
              </a:spcAft>
              <a:buClr>
                <a:srgbClr val="303030"/>
              </a:buClr>
              <a:buSzPts val="1350"/>
              <a:buChar char="●"/>
            </a:pPr>
            <a:r>
              <a:rPr lang="en-US" sz="1100">
                <a:solidFill>
                  <a:srgbClr val="303030"/>
                </a:solidFill>
              </a:rPr>
              <a:t>Patterns of unexpected  classroom managed or minor behaviors in the classroom.</a:t>
            </a:r>
            <a:endParaRPr>
              <a:latin typeface="Cambria"/>
              <a:ea typeface="Cambria"/>
              <a:cs typeface="Cambria"/>
              <a:sym typeface="Cambria"/>
            </a:endParaRPr>
          </a:p>
          <a:p>
            <a:pPr marL="457200" lvl="0" indent="-314325" algn="l" rtl="0">
              <a:lnSpc>
                <a:spcPct val="115000"/>
              </a:lnSpc>
              <a:spcBef>
                <a:spcPts val="0"/>
              </a:spcBef>
              <a:spcAft>
                <a:spcPts val="0"/>
              </a:spcAft>
              <a:buClr>
                <a:srgbClr val="303030"/>
              </a:buClr>
              <a:buSzPts val="1350"/>
              <a:buChar char="●"/>
            </a:pPr>
            <a:r>
              <a:rPr lang="en-US" sz="1100">
                <a:solidFill>
                  <a:srgbClr val="303030"/>
                </a:solidFill>
              </a:rPr>
              <a:t>Office Discipline Referrals (ODRs).</a:t>
            </a:r>
            <a:endParaRPr>
              <a:latin typeface="Cambria"/>
              <a:ea typeface="Cambria"/>
              <a:cs typeface="Cambria"/>
              <a:sym typeface="Cambria"/>
            </a:endParaRPr>
          </a:p>
          <a:p>
            <a:pPr marL="457200" lvl="0" indent="-314325" algn="l" rtl="0">
              <a:lnSpc>
                <a:spcPct val="115000"/>
              </a:lnSpc>
              <a:spcBef>
                <a:spcPts val="0"/>
              </a:spcBef>
              <a:spcAft>
                <a:spcPts val="0"/>
              </a:spcAft>
              <a:buClr>
                <a:srgbClr val="303030"/>
              </a:buClr>
              <a:buSzPts val="1350"/>
              <a:buChar char="●"/>
            </a:pPr>
            <a:r>
              <a:rPr lang="en-US" sz="1100">
                <a:solidFill>
                  <a:srgbClr val="303030"/>
                </a:solidFill>
              </a:rPr>
              <a:t>Student academic performance. </a:t>
            </a:r>
            <a:endParaRPr>
              <a:latin typeface="Cambria"/>
              <a:ea typeface="Cambria"/>
              <a:cs typeface="Cambria"/>
              <a:sym typeface="Cambria"/>
            </a:endParaRPr>
          </a:p>
          <a:p>
            <a:pPr marL="457200" lvl="0" indent="-314325" algn="l" rtl="0">
              <a:lnSpc>
                <a:spcPct val="115000"/>
              </a:lnSpc>
              <a:spcBef>
                <a:spcPts val="0"/>
              </a:spcBef>
              <a:spcAft>
                <a:spcPts val="0"/>
              </a:spcAft>
              <a:buClr>
                <a:srgbClr val="303030"/>
              </a:buClr>
              <a:buSzPts val="1350"/>
              <a:buChar char="●"/>
            </a:pPr>
            <a:r>
              <a:rPr lang="en-US" sz="1100">
                <a:solidFill>
                  <a:srgbClr val="303030"/>
                </a:solidFill>
              </a:rPr>
              <a:t>Observation of instructional practices (including the ETLPs) identified as a priority for delivery at the districtwide, schoolwide, grade level, or content area.</a:t>
            </a:r>
            <a:endParaRPr>
              <a:latin typeface="Cambria"/>
              <a:ea typeface="Cambria"/>
              <a:cs typeface="Cambria"/>
              <a:sym typeface="Cambria"/>
            </a:endParaRPr>
          </a:p>
          <a:p>
            <a:pPr marL="457200" lvl="0" indent="-314325" algn="l" rtl="0">
              <a:lnSpc>
                <a:spcPct val="115000"/>
              </a:lnSpc>
              <a:spcBef>
                <a:spcPts val="0"/>
              </a:spcBef>
              <a:spcAft>
                <a:spcPts val="0"/>
              </a:spcAft>
              <a:buClr>
                <a:srgbClr val="303030"/>
              </a:buClr>
              <a:buSzPts val="1350"/>
              <a:buChar char="●"/>
            </a:pPr>
            <a:r>
              <a:rPr lang="en-US" sz="1100">
                <a:solidFill>
                  <a:srgbClr val="303030"/>
                </a:solidFill>
              </a:rPr>
              <a:t>Current rate or ratio of positive to corrective feedback.</a:t>
            </a:r>
            <a:endParaRPr>
              <a:latin typeface="Cambria"/>
              <a:ea typeface="Cambria"/>
              <a:cs typeface="Cambria"/>
              <a:sym typeface="Cambria"/>
            </a:endParaRPr>
          </a:p>
          <a:p>
            <a:pPr marL="457200" lvl="0" indent="-314325" algn="l" rtl="0">
              <a:lnSpc>
                <a:spcPct val="115000"/>
              </a:lnSpc>
              <a:spcBef>
                <a:spcPts val="0"/>
              </a:spcBef>
              <a:spcAft>
                <a:spcPts val="0"/>
              </a:spcAft>
              <a:buClr>
                <a:srgbClr val="303030"/>
              </a:buClr>
              <a:buSzPts val="1350"/>
              <a:buChar char="●"/>
            </a:pPr>
            <a:r>
              <a:rPr lang="en-US" sz="1100">
                <a:solidFill>
                  <a:srgbClr val="303030"/>
                </a:solidFill>
              </a:rPr>
              <a:t>Frequency and quality of current </a:t>
            </a:r>
            <a:r>
              <a:rPr lang="en-US" sz="1100" i="1">
                <a:solidFill>
                  <a:srgbClr val="303030"/>
                </a:solidFill>
              </a:rPr>
              <a:t>Opportunities to Respond (OTRs). </a:t>
            </a:r>
            <a:endParaRPr>
              <a:latin typeface="Cambria"/>
              <a:ea typeface="Cambria"/>
              <a:cs typeface="Cambria"/>
              <a:sym typeface="Cambria"/>
            </a:endParaRPr>
          </a:p>
          <a:p>
            <a:pPr marL="0" lvl="0" indent="0" algn="l" rtl="0">
              <a:lnSpc>
                <a:spcPct val="100000"/>
              </a:lnSpc>
              <a:spcBef>
                <a:spcPts val="1400"/>
              </a:spcBef>
              <a:spcAft>
                <a:spcPts val="0"/>
              </a:spcAft>
              <a:buSzPts val="1400"/>
              <a:buNone/>
            </a:pPr>
            <a:endParaRPr/>
          </a:p>
        </p:txBody>
      </p:sp>
      <p:sp>
        <p:nvSpPr>
          <p:cNvPr id="310" name="Google Shape;310;g2cdfd16d52e_0_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b="1" i="0" u="none" strike="noStrike">
                <a:solidFill>
                  <a:srgbClr val="000000"/>
                </a:solidFill>
                <a:latin typeface="Calibri"/>
                <a:ea typeface="Calibri"/>
                <a:cs typeface="Calibri"/>
                <a:sym typeface="Calibri"/>
              </a:rPr>
              <a:t>Next steps for your Leadership Team include: </a:t>
            </a:r>
            <a:endParaRPr b="0"/>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7" name="Google Shape;31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800" b="0" i="0" u="none" strike="noStrike">
                <a:solidFill>
                  <a:srgbClr val="444746"/>
                </a:solidFill>
                <a:latin typeface="Roboto"/>
                <a:ea typeface="Roboto"/>
                <a:cs typeface="Roboto"/>
                <a:sym typeface="Roboto"/>
              </a:rPr>
              <a:t>Here are the references for this lesson. If more references are needed, you can refer to the Reference section in the Missouri SW-PBS Tier 1 Implementation Guide available on the Missouri SW-PBS website.</a:t>
            </a:r>
            <a:endParaRPr/>
          </a:p>
        </p:txBody>
      </p:sp>
      <p:sp>
        <p:nvSpPr>
          <p:cNvPr id="324" name="Google Shape;32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a:solidFill>
                  <a:srgbClr val="000000"/>
                </a:solidFill>
                <a:latin typeface="Calibri"/>
                <a:ea typeface="Calibri"/>
                <a:cs typeface="Calibri"/>
                <a:sym typeface="Calibri"/>
              </a:rPr>
              <a:t>This lesson was made possible with funds from the Missouri Department of Elementary and Secondary Education, Division of Special Education; the Center on Positive Behavior Interventions and Supports and the University of Missouri Center for Schoolwide Positive Behavior Support.</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1" name="Google Shape;3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89" name="Google Shape;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dirty="0">
                <a:solidFill>
                  <a:srgbClr val="444746"/>
                </a:solidFill>
              </a:rPr>
              <a:t>There are several handouts that will be referenced during this lesson. If you have not downloaded them from the lesson website, please pause the video while you access these documents.</a:t>
            </a:r>
            <a:endParaRPr sz="1100" dirty="0">
              <a:solidFill>
                <a:srgbClr val="444746"/>
              </a:solidFill>
            </a:endParaRPr>
          </a:p>
          <a:p>
            <a:pPr marL="0" lvl="0" indent="0" algn="l" rtl="0">
              <a:lnSpc>
                <a:spcPct val="100000"/>
              </a:lnSpc>
              <a:spcBef>
                <a:spcPts val="0"/>
              </a:spcBef>
              <a:spcAft>
                <a:spcPts val="0"/>
              </a:spcAft>
              <a:buClr>
                <a:schemeClr val="dk1"/>
              </a:buClr>
              <a:buSzPts val="1100"/>
              <a:buFont typeface="Arial"/>
              <a:buNone/>
            </a:pPr>
            <a:endParaRPr sz="1100" dirty="0">
              <a:solidFill>
                <a:srgbClr val="444746"/>
              </a:solidFil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444746"/>
                </a:solidFill>
              </a:rPr>
              <a:t>*Note there are 8 different Teacher Tools, one for each Effective Teaching and Learning Practice or ETLP.</a:t>
            </a:r>
            <a:r>
              <a:rPr lang="en-US" sz="1100" dirty="0">
                <a:solidFill>
                  <a:srgbClr val="222222"/>
                </a:solidFill>
              </a:rPr>
              <a:t> These are available with course materials and online at </a:t>
            </a:r>
            <a:r>
              <a:rPr lang="en-US" sz="1100" dirty="0" err="1">
                <a:solidFill>
                  <a:srgbClr val="222222"/>
                </a:solidFill>
              </a:rPr>
              <a:t>PBISmissouri.org</a:t>
            </a:r>
            <a:r>
              <a:rPr lang="en-US" sz="1100" dirty="0">
                <a:solidFill>
                  <a:srgbClr val="222222"/>
                </a:solidFill>
              </a:rPr>
              <a:t>. </a:t>
            </a:r>
            <a:endParaRPr dirty="0"/>
          </a:p>
        </p:txBody>
      </p:sp>
      <p:sp>
        <p:nvSpPr>
          <p:cNvPr id="95" name="Google Shape;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457200" lvl="0" indent="-228600" algn="l" rtl="0">
              <a:lnSpc>
                <a:spcPct val="100000"/>
              </a:lnSpc>
              <a:spcBef>
                <a:spcPts val="0"/>
              </a:spcBef>
              <a:spcAft>
                <a:spcPts val="0"/>
              </a:spcAft>
              <a:buSzPts val="1400"/>
              <a:buNone/>
            </a:pPr>
            <a:r>
              <a:rPr lang="en-US" b="1"/>
              <a:t>To Know/To Say </a:t>
            </a:r>
            <a:r>
              <a:rPr lang="en-US" b="0" i="0" u="none" strike="noStrike">
                <a:solidFill>
                  <a:srgbClr val="000000"/>
                </a:solidFill>
                <a:latin typeface="Calibri"/>
                <a:ea typeface="Calibri"/>
                <a:cs typeface="Calibri"/>
                <a:sym typeface="Calibri"/>
              </a:rPr>
              <a:t>By the end of this lesson, participants will ….</a:t>
            </a:r>
            <a:endParaRPr b="0"/>
          </a:p>
          <a:p>
            <a:pPr marL="0" marR="0" lvl="0" indent="0" algn="l" rtl="0">
              <a:lnSpc>
                <a:spcPct val="100000"/>
              </a:lnSpc>
              <a:spcBef>
                <a:spcPts val="800"/>
              </a:spcBef>
              <a:spcAft>
                <a:spcPts val="0"/>
              </a:spcAft>
              <a:buClr>
                <a:srgbClr val="000000"/>
              </a:buClr>
              <a:buSzPts val="1400"/>
              <a:buFont typeface="Arial"/>
              <a:buNone/>
            </a:pPr>
            <a:endParaRPr/>
          </a:p>
        </p:txBody>
      </p:sp>
      <p:sp>
        <p:nvSpPr>
          <p:cNvPr id="102" name="Google Shape;10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rgbClr val="303030"/>
                </a:solidFill>
              </a:rPr>
              <a:t>Years of educational research has shown that in classrooms where ETLPs are consistently in use, students are less likely to demonstrate unexpected behaviors</a:t>
            </a:r>
            <a:r>
              <a:rPr lang="en-US" sz="1100" baseline="30000">
                <a:solidFill>
                  <a:srgbClr val="303030"/>
                </a:solidFill>
              </a:rPr>
              <a:t>2</a:t>
            </a:r>
            <a:r>
              <a:rPr lang="en-US" sz="1100">
                <a:solidFill>
                  <a:srgbClr val="303030"/>
                </a:solidFill>
                <a:highlight>
                  <a:srgbClr val="00FF00"/>
                </a:highlight>
              </a:rPr>
              <a:t> </a:t>
            </a:r>
            <a:r>
              <a:rPr lang="en-US" sz="1100">
                <a:solidFill>
                  <a:srgbClr val="303030"/>
                </a:solidFill>
              </a:rPr>
              <a:t>and more likely to achieve greater levels of academic success</a:t>
            </a:r>
            <a:r>
              <a:rPr lang="en-US" sz="1100" baseline="30000">
                <a:solidFill>
                  <a:srgbClr val="303030"/>
                </a:solidFill>
                <a:highlight>
                  <a:srgbClr val="00FF00"/>
                </a:highlight>
              </a:rPr>
              <a:t>3</a:t>
            </a:r>
            <a:r>
              <a:rPr lang="en-US" sz="1100">
                <a:solidFill>
                  <a:srgbClr val="303030"/>
                </a:solidFill>
              </a:rPr>
              <a:t>. However, for students in high-risk schools, the evidence suggests that teachers historically tend to have the lowest use of ETLPs</a:t>
            </a:r>
            <a:r>
              <a:rPr lang="en-US" sz="1100" baseline="30000">
                <a:solidFill>
                  <a:srgbClr val="303030"/>
                </a:solidFill>
                <a:highlight>
                  <a:srgbClr val="00FF00"/>
                </a:highlight>
              </a:rPr>
              <a:t>4</a:t>
            </a:r>
            <a:r>
              <a:rPr lang="en-US" sz="1100">
                <a:solidFill>
                  <a:srgbClr val="303030"/>
                </a:solidFill>
              </a:rPr>
              <a:t>.</a:t>
            </a:r>
            <a:endParaRPr sz="1100">
              <a:solidFill>
                <a:srgbClr val="303030"/>
              </a:solidFill>
            </a:endParaRPr>
          </a:p>
          <a:p>
            <a:pPr marL="0" lvl="0" indent="0" algn="l" rtl="0">
              <a:lnSpc>
                <a:spcPct val="100000"/>
              </a:lnSpc>
              <a:spcBef>
                <a:spcPts val="1500"/>
              </a:spcBef>
              <a:spcAft>
                <a:spcPts val="0"/>
              </a:spcAft>
              <a:buClr>
                <a:schemeClr val="dk1"/>
              </a:buClr>
              <a:buSzPts val="1100"/>
              <a:buFont typeface="Arial"/>
              <a:buNone/>
            </a:pPr>
            <a:endParaRPr sz="1100">
              <a:solidFill>
                <a:srgbClr val="303030"/>
              </a:solidFill>
              <a:highlight>
                <a:srgbClr val="00FF00"/>
              </a:highlight>
            </a:endParaRPr>
          </a:p>
          <a:p>
            <a:pPr marL="0" lvl="0" indent="0" algn="l" rtl="0">
              <a:lnSpc>
                <a:spcPct val="115000"/>
              </a:lnSpc>
              <a:spcBef>
                <a:spcPts val="0"/>
              </a:spcBef>
              <a:spcAft>
                <a:spcPts val="0"/>
              </a:spcAft>
              <a:buClr>
                <a:schemeClr val="dk1"/>
              </a:buClr>
              <a:buSzPts val="1100"/>
              <a:buFont typeface="Arial"/>
              <a:buNone/>
            </a:pPr>
            <a:r>
              <a:rPr lang="en-US" sz="1100">
                <a:solidFill>
                  <a:srgbClr val="303030"/>
                </a:solidFill>
              </a:rPr>
              <a:t>Given the relatively low rates of ETLP implementation  in general, and for students deemed high-risk in particular, education is calling for more robust systems of professional learning, including elements of training, teacher self-monitoring, coaching and feedback. These systems must include opportunities for collaboration and dialog, to support sustainable professional learning</a:t>
            </a:r>
            <a:r>
              <a:rPr lang="en-US" sz="1100" baseline="30000">
                <a:solidFill>
                  <a:srgbClr val="303030"/>
                </a:solidFill>
              </a:rPr>
              <a:t>1,</a:t>
            </a:r>
            <a:r>
              <a:rPr lang="en-US" sz="1100">
                <a:solidFill>
                  <a:srgbClr val="303030"/>
                </a:solidFill>
              </a:rPr>
              <a:t>.</a:t>
            </a:r>
            <a:r>
              <a:rPr lang="en-US" sz="1100" baseline="30000">
                <a:solidFill>
                  <a:srgbClr val="303030"/>
                </a:solidFill>
                <a:highlight>
                  <a:srgbClr val="00FF00"/>
                </a:highlight>
              </a:rPr>
              <a:t>5</a:t>
            </a:r>
            <a:r>
              <a:rPr lang="en-US" sz="1100">
                <a:solidFill>
                  <a:srgbClr val="303030"/>
                </a:solidFill>
              </a:rPr>
              <a:t>.</a:t>
            </a:r>
            <a:endParaRPr sz="1100">
              <a:solidFill>
                <a:srgbClr val="303030"/>
              </a:solidFill>
            </a:endParaRPr>
          </a:p>
          <a:p>
            <a:pPr marL="0" lvl="0" indent="0" algn="l" rtl="0">
              <a:lnSpc>
                <a:spcPct val="115000"/>
              </a:lnSpc>
              <a:spcBef>
                <a:spcPts val="1500"/>
              </a:spcBef>
              <a:spcAft>
                <a:spcPts val="0"/>
              </a:spcAft>
              <a:buClr>
                <a:schemeClr val="dk1"/>
              </a:buClr>
              <a:buSzPts val="1100"/>
              <a:buFont typeface="Arial"/>
              <a:buNone/>
            </a:pPr>
            <a:r>
              <a:rPr lang="en-US" sz="1100">
                <a:solidFill>
                  <a:srgbClr val="303030"/>
                </a:solidFill>
              </a:rPr>
              <a:t>A key component for sustainable professional learning that is sometimes overlooked is meaningfully engaging all teachers in the process. It is important for teachers to set goals, make plans to self-monitor, and participate in professional dialogs.</a:t>
            </a:r>
            <a:endParaRPr sz="1100"/>
          </a:p>
          <a:p>
            <a:pPr marL="0" lvl="0" indent="0" algn="l" rtl="0">
              <a:lnSpc>
                <a:spcPct val="100000"/>
              </a:lnSpc>
              <a:spcBef>
                <a:spcPts val="1500"/>
              </a:spcBef>
              <a:spcAft>
                <a:spcPts val="0"/>
              </a:spcAft>
              <a:buSzPts val="1400"/>
              <a:buNone/>
            </a:pPr>
            <a:endParaRPr/>
          </a:p>
        </p:txBody>
      </p:sp>
      <p:sp>
        <p:nvSpPr>
          <p:cNvPr id="108" name="Google Shape;10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latin typeface="Calibri"/>
                <a:ea typeface="Calibri"/>
                <a:cs typeface="Calibri"/>
                <a:sym typeface="Calibri"/>
              </a:rPr>
              <a:t>Trainer Notes:</a:t>
            </a:r>
            <a:endParaRPr/>
          </a:p>
          <a:p>
            <a:pPr marL="457200" marR="0" lvl="0" indent="-228600" algn="l" rtl="0">
              <a:lnSpc>
                <a:spcPct val="100000"/>
              </a:lnSpc>
              <a:spcBef>
                <a:spcPts val="0"/>
              </a:spcBef>
              <a:spcAft>
                <a:spcPts val="0"/>
              </a:spcAft>
              <a:buClr>
                <a:srgbClr val="000000"/>
              </a:buClr>
              <a:buSzPts val="1400"/>
              <a:buFont typeface="Arial"/>
              <a:buNone/>
            </a:pPr>
            <a:r>
              <a:rPr lang="en-US" b="1">
                <a:latin typeface="Calibri"/>
                <a:ea typeface="Calibri"/>
                <a:cs typeface="Calibri"/>
                <a:sym typeface="Calibri"/>
              </a:rPr>
              <a:t>To know/To say: </a:t>
            </a:r>
            <a:r>
              <a:rPr lang="en-US">
                <a:latin typeface="Calibri"/>
                <a:ea typeface="Calibri"/>
                <a:cs typeface="Calibri"/>
                <a:sym typeface="Calibri"/>
              </a:rPr>
              <a:t>These are the Missouri Teacher Standards that will be addressed in this lesson. If you want more information regarding these standards visit DESE.MO.GOV </a:t>
            </a:r>
            <a:endParaRPr/>
          </a:p>
        </p:txBody>
      </p:sp>
      <p:sp>
        <p:nvSpPr>
          <p:cNvPr id="115" name="Google Shape;11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endParaRPr b="1"/>
          </a:p>
          <a:p>
            <a:pPr marL="0" marR="0" lvl="0" indent="0" algn="l" rtl="0">
              <a:lnSpc>
                <a:spcPct val="100000"/>
              </a:lnSpc>
              <a:spcBef>
                <a:spcPts val="0"/>
              </a:spcBef>
              <a:spcAft>
                <a:spcPts val="0"/>
              </a:spcAft>
              <a:buSzPts val="1400"/>
              <a:buNone/>
            </a:pPr>
            <a:endParaRPr b="1"/>
          </a:p>
          <a:p>
            <a:pPr marL="0" lvl="0" indent="0" algn="l" rtl="0">
              <a:lnSpc>
                <a:spcPct val="150000"/>
              </a:lnSpc>
              <a:spcBef>
                <a:spcPts val="0"/>
              </a:spcBef>
              <a:spcAft>
                <a:spcPts val="0"/>
              </a:spcAft>
              <a:buClr>
                <a:schemeClr val="dk1"/>
              </a:buClr>
              <a:buSzPts val="2400"/>
              <a:buFont typeface="Arial"/>
              <a:buNone/>
            </a:pPr>
            <a:r>
              <a:rPr lang="en-US" b="1"/>
              <a:t>Knowledge of The Science of Behavior </a:t>
            </a:r>
            <a:r>
              <a:rPr lang="en-US"/>
              <a:t>(completion of </a:t>
            </a:r>
            <a:r>
              <a:rPr lang="en-US" b="1"/>
              <a:t>at least ONE </a:t>
            </a:r>
            <a:r>
              <a:rPr lang="en-US"/>
              <a:t>of the courses / access to resources below)</a:t>
            </a:r>
            <a:r>
              <a:rPr lang="en-US" b="1"/>
              <a:t>:</a:t>
            </a:r>
            <a:endParaRPr>
              <a:latin typeface="Arial"/>
              <a:ea typeface="Arial"/>
              <a:cs typeface="Arial"/>
              <a:sym typeface="Arial"/>
            </a:endParaRPr>
          </a:p>
          <a:p>
            <a:pPr marL="342900" lvl="4" indent="-266700" algn="l" rtl="0">
              <a:lnSpc>
                <a:spcPct val="150000"/>
              </a:lnSpc>
              <a:spcBef>
                <a:spcPts val="0"/>
              </a:spcBef>
              <a:spcAft>
                <a:spcPts val="0"/>
              </a:spcAft>
              <a:buClr>
                <a:schemeClr val="dk1"/>
              </a:buClr>
              <a:buSzPts val="1200"/>
              <a:buChar char="•"/>
            </a:pPr>
            <a:r>
              <a:rPr lang="en-US" b="1"/>
              <a:t> MO SW-PBS Handbook</a:t>
            </a:r>
            <a:r>
              <a:rPr lang="en-US"/>
              <a:t> - Function Based Thinking</a:t>
            </a:r>
            <a:endParaRPr>
              <a:latin typeface="Arial"/>
              <a:ea typeface="Arial"/>
              <a:cs typeface="Arial"/>
              <a:sym typeface="Arial"/>
            </a:endParaRPr>
          </a:p>
          <a:p>
            <a:pPr marL="342900" lvl="4" indent="-266700" algn="l" rtl="0">
              <a:lnSpc>
                <a:spcPct val="150000"/>
              </a:lnSpc>
              <a:spcBef>
                <a:spcPts val="0"/>
              </a:spcBef>
              <a:spcAft>
                <a:spcPts val="0"/>
              </a:spcAft>
              <a:buClr>
                <a:schemeClr val="dk1"/>
              </a:buClr>
              <a:buSzPts val="1200"/>
              <a:buChar char="•"/>
            </a:pPr>
            <a:r>
              <a:rPr lang="en-US" b="1"/>
              <a:t> MO SW-PBS Online Course</a:t>
            </a:r>
            <a:r>
              <a:rPr lang="en-US"/>
              <a:t> - </a:t>
            </a:r>
            <a:endParaRPr>
              <a:latin typeface="Arial"/>
              <a:ea typeface="Arial"/>
              <a:cs typeface="Arial"/>
              <a:sym typeface="Arial"/>
            </a:endParaRPr>
          </a:p>
          <a:p>
            <a:pPr marL="742950" lvl="1" indent="-209550" algn="l" rtl="0">
              <a:lnSpc>
                <a:spcPct val="150000"/>
              </a:lnSpc>
              <a:spcBef>
                <a:spcPts val="0"/>
              </a:spcBef>
              <a:spcAft>
                <a:spcPts val="0"/>
              </a:spcAft>
              <a:buClr>
                <a:schemeClr val="dk1"/>
              </a:buClr>
              <a:buSzPts val="1200"/>
              <a:buChar char="•"/>
            </a:pPr>
            <a:r>
              <a:rPr lang="en-US" b="1"/>
              <a:t>Foundations</a:t>
            </a:r>
            <a:r>
              <a:rPr lang="en-US"/>
              <a:t> - Science of Behavior </a:t>
            </a:r>
            <a:r>
              <a:rPr lang="en-US">
                <a:latin typeface="Calibri"/>
                <a:ea typeface="Calibri"/>
                <a:cs typeface="Calibri"/>
                <a:sym typeface="Calibri"/>
              </a:rPr>
              <a:t> </a:t>
            </a:r>
            <a:endParaRPr>
              <a:latin typeface="Cambria"/>
              <a:ea typeface="Cambria"/>
              <a:cs typeface="Cambria"/>
              <a:sym typeface="Cambria"/>
            </a:endParaRPr>
          </a:p>
          <a:p>
            <a:pPr marL="457200" lvl="0" indent="-298450" algn="l" rtl="0">
              <a:lnSpc>
                <a:spcPct val="100000"/>
              </a:lnSpc>
              <a:spcBef>
                <a:spcPts val="0"/>
              </a:spcBef>
              <a:spcAft>
                <a:spcPts val="0"/>
              </a:spcAft>
              <a:buClr>
                <a:schemeClr val="dk1"/>
              </a:buClr>
              <a:buSzPts val="1100"/>
              <a:buFont typeface="Calibri"/>
              <a:buChar char="●"/>
            </a:pPr>
            <a:r>
              <a:rPr lang="en-US" sz="1100" b="1"/>
              <a:t>Lesson 1: is an Overview of the 8 Classroom ETLPs.</a:t>
            </a:r>
            <a:r>
              <a:rPr lang="en-US" sz="1100"/>
              <a:t> provides a broad overview of the classroom ETLPs and how they parallel schoolwide work defining, and teaching expected behaviors and then providing performance feedback. If you are either a classroom teacher or a leadership team member and have not yet engaged with that lesson, pause this video and do so now. </a:t>
            </a:r>
            <a:endParaRPr b="0"/>
          </a:p>
        </p:txBody>
      </p:sp>
      <p:sp>
        <p:nvSpPr>
          <p:cNvPr id="122" name="Google Shape;122;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05"/>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5"/>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105"/>
          <p:cNvPicPr preferRelativeResize="0"/>
          <p:nvPr/>
        </p:nvPicPr>
        <p:blipFill rotWithShape="1">
          <a:blip r:embed="rId2">
            <a:alphaModFix/>
          </a:blip>
          <a:srcRect/>
          <a:stretch/>
        </p:blipFill>
        <p:spPr>
          <a:xfrm>
            <a:off x="166152" y="5395979"/>
            <a:ext cx="3267871" cy="788797"/>
          </a:xfrm>
          <a:prstGeom prst="rect">
            <a:avLst/>
          </a:prstGeom>
          <a:noFill/>
          <a:ln>
            <a:noFill/>
          </a:ln>
        </p:spPr>
      </p:pic>
      <p:pic>
        <p:nvPicPr>
          <p:cNvPr id="24" name="Google Shape;24;p105"/>
          <p:cNvPicPr preferRelativeResize="0"/>
          <p:nvPr/>
        </p:nvPicPr>
        <p:blipFill rotWithShape="1">
          <a:blip r:embed="rId3">
            <a:alphaModFix/>
          </a:blip>
          <a:srcRect/>
          <a:stretch/>
        </p:blipFill>
        <p:spPr>
          <a:xfrm>
            <a:off x="3434023" y="3086327"/>
            <a:ext cx="2602527" cy="2248584"/>
          </a:xfrm>
          <a:prstGeom prst="rect">
            <a:avLst/>
          </a:prstGeom>
          <a:noFill/>
          <a:ln>
            <a:noFill/>
          </a:ln>
        </p:spPr>
      </p:pic>
      <p:pic>
        <p:nvPicPr>
          <p:cNvPr id="25" name="Google Shape;25;p105"/>
          <p:cNvPicPr preferRelativeResize="0"/>
          <p:nvPr/>
        </p:nvPicPr>
        <p:blipFill rotWithShape="1">
          <a:blip r:embed="rId4">
            <a:alphaModFix/>
          </a:blip>
          <a:srcRect/>
          <a:stretch/>
        </p:blipFill>
        <p:spPr>
          <a:xfrm>
            <a:off x="3831325" y="5409020"/>
            <a:ext cx="2343623" cy="840842"/>
          </a:xfrm>
          <a:prstGeom prst="rect">
            <a:avLst/>
          </a:prstGeom>
          <a:noFill/>
          <a:ln>
            <a:noFill/>
          </a:ln>
        </p:spPr>
      </p:pic>
      <p:pic>
        <p:nvPicPr>
          <p:cNvPr id="26" name="Google Shape;26;p105"/>
          <p:cNvPicPr preferRelativeResize="0"/>
          <p:nvPr/>
        </p:nvPicPr>
        <p:blipFill rotWithShape="1">
          <a:blip r:embed="rId5">
            <a:alphaModFix/>
          </a:blip>
          <a:srcRect/>
          <a:stretch/>
        </p:blipFill>
        <p:spPr>
          <a:xfrm>
            <a:off x="6743555" y="5511265"/>
            <a:ext cx="2234293" cy="7813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0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0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0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sp>
        <p:nvSpPr>
          <p:cNvPr id="41" name="Google Shape;41;p1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3"/>
        <p:cNvGrpSpPr/>
        <p:nvPr/>
      </p:nvGrpSpPr>
      <p:grpSpPr>
        <a:xfrm>
          <a:off x="0" y="0"/>
          <a:ext cx="0" cy="0"/>
          <a:chOff x="0" y="0"/>
          <a:chExt cx="0" cy="0"/>
        </a:xfrm>
      </p:grpSpPr>
      <p:pic>
        <p:nvPicPr>
          <p:cNvPr id="44" name="Google Shape;44;p9" descr="Green-Pencil-Icon-pencils-7151356-150-150.jpg"/>
          <p:cNvPicPr preferRelativeResize="0"/>
          <p:nvPr/>
        </p:nvPicPr>
        <p:blipFill rotWithShape="1">
          <a:blip r:embed="rId2">
            <a:alphaModFix/>
          </a:blip>
          <a:srcRect/>
          <a:stretch/>
        </p:blipFill>
        <p:spPr>
          <a:xfrm flipH="1">
            <a:off x="471522" y="440886"/>
            <a:ext cx="1234222" cy="1234222"/>
          </a:xfrm>
          <a:prstGeom prst="rect">
            <a:avLst/>
          </a:prstGeom>
          <a:noFill/>
          <a:ln>
            <a:noFill/>
          </a:ln>
        </p:spPr>
      </p:pic>
      <p:sp>
        <p:nvSpPr>
          <p:cNvPr id="45" name="Google Shape;45;p9"/>
          <p:cNvSpPr txBox="1">
            <a:spLocks noGrp="1"/>
          </p:cNvSpPr>
          <p:nvPr>
            <p:ph type="title"/>
          </p:nvPr>
        </p:nvSpPr>
        <p:spPr>
          <a:xfrm>
            <a:off x="1471882" y="491686"/>
            <a:ext cx="7363508" cy="9259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6" name="Google Shape;46;p9"/>
          <p:cNvGrpSpPr/>
          <p:nvPr/>
        </p:nvGrpSpPr>
        <p:grpSpPr>
          <a:xfrm>
            <a:off x="12700" y="6211407"/>
            <a:ext cx="9144378" cy="659292"/>
            <a:chOff x="12700" y="6211407"/>
            <a:chExt cx="9144378" cy="659292"/>
          </a:xfrm>
        </p:grpSpPr>
        <p:sp>
          <p:nvSpPr>
            <p:cNvPr id="47" name="Google Shape;47;p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 name="Google Shape;48;p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 name="Google Shape;49;p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 name="Google Shape;50;p9"/>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MO SW-PBS</a:t>
              </a:r>
              <a:endParaRPr sz="1400" b="0" i="0" u="none" strike="noStrike" cap="none">
                <a:solidFill>
                  <a:srgbClr val="000000"/>
                </a:solidFill>
                <a:latin typeface="Arial"/>
                <a:ea typeface="Arial"/>
                <a:cs typeface="Arial"/>
                <a:sym typeface="Arial"/>
              </a:endParaRPr>
            </a:p>
          </p:txBody>
        </p:sp>
      </p:grpSp>
      <p:sp>
        <p:nvSpPr>
          <p:cNvPr id="51" name="Google Shape;5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40"/>
              </a:spcBef>
              <a:spcAft>
                <a:spcPts val="0"/>
              </a:spcAft>
              <a:buClr>
                <a:srgbClr val="FF0000"/>
              </a:buClr>
              <a:buSzPts val="3200"/>
              <a:buFont typeface="Arial"/>
              <a:buNone/>
              <a:defRPr>
                <a:solidFill>
                  <a:srgbClr val="009E47"/>
                </a:solidFill>
              </a:defRPr>
            </a:lvl1pPr>
            <a:lvl2pPr marL="914400" lvl="1" indent="-406400" algn="l">
              <a:lnSpc>
                <a:spcPct val="100000"/>
              </a:lnSpc>
              <a:spcBef>
                <a:spcPts val="560"/>
              </a:spcBef>
              <a:spcAft>
                <a:spcPts val="0"/>
              </a:spcAft>
              <a:buClr>
                <a:srgbClr val="FF0000"/>
              </a:buClr>
              <a:buSzPts val="2800"/>
              <a:buFont typeface="Arial"/>
              <a:buChar char="•"/>
              <a:defRPr i="1"/>
            </a:lvl2pPr>
            <a:lvl3pPr marL="1371600" lvl="2" indent="-381000" algn="l">
              <a:lnSpc>
                <a:spcPct val="100000"/>
              </a:lnSpc>
              <a:spcBef>
                <a:spcPts val="480"/>
              </a:spcBef>
              <a:spcAft>
                <a:spcPts val="0"/>
              </a:spcAft>
              <a:buClr>
                <a:srgbClr val="FF0000"/>
              </a:buClr>
              <a:buSzPts val="2400"/>
              <a:buFont typeface="Arial"/>
              <a:buChar char="•"/>
              <a:defRPr i="1"/>
            </a:lvl3pPr>
            <a:lvl4pPr marL="1828800" lvl="3" indent="-355600" algn="l">
              <a:lnSpc>
                <a:spcPct val="100000"/>
              </a:lnSpc>
              <a:spcBef>
                <a:spcPts val="400"/>
              </a:spcBef>
              <a:spcAft>
                <a:spcPts val="0"/>
              </a:spcAft>
              <a:buClr>
                <a:srgbClr val="FF0000"/>
              </a:buClr>
              <a:buSzPts val="2000"/>
              <a:buFont typeface="Arial"/>
              <a:buChar char="•"/>
              <a:defRPr i="1"/>
            </a:lvl4pPr>
            <a:lvl5pPr marL="2286000" lvl="4" indent="-355600" algn="l">
              <a:lnSpc>
                <a:spcPct val="100000"/>
              </a:lnSpc>
              <a:spcBef>
                <a:spcPts val="400"/>
              </a:spcBef>
              <a:spcAft>
                <a:spcPts val="0"/>
              </a:spcAft>
              <a:buClr>
                <a:srgbClr val="FF0000"/>
              </a:buClr>
              <a:buSzPts val="2000"/>
              <a:buFont typeface="Arial"/>
              <a:buChar char="•"/>
              <a:defRPr i="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2"/>
        <p:cNvGrpSpPr/>
        <p:nvPr/>
      </p:nvGrpSpPr>
      <p:grpSpPr>
        <a:xfrm>
          <a:off x="0" y="0"/>
          <a:ext cx="0" cy="0"/>
          <a:chOff x="0" y="0"/>
          <a:chExt cx="0" cy="0"/>
        </a:xfrm>
      </p:grpSpPr>
      <p:sp>
        <p:nvSpPr>
          <p:cNvPr id="53" name="Google Shape;53;p10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10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0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0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1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104"/>
          <p:cNvGrpSpPr/>
          <p:nvPr/>
        </p:nvGrpSpPr>
        <p:grpSpPr>
          <a:xfrm>
            <a:off x="3175" y="6211407"/>
            <a:ext cx="9144378" cy="659292"/>
            <a:chOff x="12700" y="6211407"/>
            <a:chExt cx="9144378" cy="659292"/>
          </a:xfrm>
        </p:grpSpPr>
        <p:sp>
          <p:nvSpPr>
            <p:cNvPr id="16" name="Google Shape;16;p10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7" name="Google Shape;17;p10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8" name="Google Shape;18;p10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9" name="Google Shape;19;p104"/>
            <p:cNvSpPr txBox="1"/>
            <p:nvPr/>
          </p:nvSpPr>
          <p:spPr>
            <a:xfrm>
              <a:off x="673596" y="6211407"/>
              <a:ext cx="1752104" cy="30021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1"/>
                <a:buFont typeface="Arial"/>
                <a:buNone/>
              </a:pPr>
              <a:r>
                <a:rPr lang="en-US" sz="1351"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ctrTitle"/>
          </p:nvPr>
        </p:nvSpPr>
        <p:spPr>
          <a:xfrm>
            <a:off x="301558" y="-22586"/>
            <a:ext cx="8156642" cy="2036864"/>
          </a:xfrm>
          <a:prstGeom prst="rect">
            <a:avLst/>
          </a:prstGeom>
          <a:noFill/>
          <a:ln>
            <a:noFill/>
          </a:ln>
        </p:spPr>
        <p:txBody>
          <a:bodyPr spcFirstLastPara="1" wrap="square" lIns="91425" tIns="45700" rIns="91425" bIns="45700" anchor="b" anchorCtr="0">
            <a:noAutofit/>
          </a:bodyPr>
          <a:lstStyle/>
          <a:p>
            <a:pPr marL="0" lvl="0" indent="0" algn="ctr" rtl="0">
              <a:lnSpc>
                <a:spcPct val="107916"/>
              </a:lnSpc>
              <a:spcBef>
                <a:spcPts val="0"/>
              </a:spcBef>
              <a:spcAft>
                <a:spcPts val="800"/>
              </a:spcAft>
              <a:buClr>
                <a:schemeClr val="dk1"/>
              </a:buClr>
              <a:buSzPts val="1100"/>
              <a:buFont typeface="Arial"/>
              <a:buNone/>
            </a:pPr>
            <a:r>
              <a:rPr lang="en-US" sz="3000" b="1"/>
              <a:t>	</a:t>
            </a:r>
            <a:r>
              <a:rPr lang="en-US" sz="3600" b="1" i="0" u="none" strike="noStrike">
                <a:solidFill>
                  <a:srgbClr val="000000"/>
                </a:solidFill>
                <a:latin typeface="Calibri"/>
                <a:ea typeface="Calibri"/>
                <a:cs typeface="Calibri"/>
                <a:sym typeface="Calibri"/>
              </a:rPr>
              <a:t>T1C8L2 </a:t>
            </a:r>
            <a:r>
              <a:rPr lang="en-US" sz="3600" b="1">
                <a:solidFill>
                  <a:srgbClr val="000000"/>
                </a:solidFill>
              </a:rPr>
              <a:t>Systems to Support ETLPs</a:t>
            </a:r>
            <a:endParaRPr sz="3600" b="1"/>
          </a:p>
        </p:txBody>
      </p:sp>
      <p:sp>
        <p:nvSpPr>
          <p:cNvPr id="71" name="Google Shape;71;p4"/>
          <p:cNvSpPr txBox="1">
            <a:spLocks noGrp="1"/>
          </p:cNvSpPr>
          <p:nvPr>
            <p:ph type="subTitle" idx="1"/>
          </p:nvPr>
        </p:nvSpPr>
        <p:spPr>
          <a:xfrm>
            <a:off x="301558" y="2178952"/>
            <a:ext cx="8540884" cy="6076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2400"/>
              <a:buNone/>
            </a:pPr>
            <a:r>
              <a:rPr lang="en-US" b="1" i="0" u="none" strike="noStrike">
                <a:latin typeface="Calibri"/>
                <a:ea typeface="Calibri"/>
                <a:cs typeface="Calibri"/>
                <a:sym typeface="Calibri"/>
              </a:rPr>
              <a:t> Tier </a:t>
            </a:r>
            <a:r>
              <a:rPr lang="en-US" b="1"/>
              <a:t>1</a:t>
            </a:r>
            <a:r>
              <a:rPr lang="en-US" b="1" i="0" u="none" strike="noStrike">
                <a:latin typeface="Calibri"/>
                <a:ea typeface="Calibri"/>
                <a:cs typeface="Calibri"/>
                <a:sym typeface="Calibri"/>
              </a:rPr>
              <a:t> Effective Teaching &amp; Learning Practices </a:t>
            </a:r>
            <a:endParaRPr/>
          </a:p>
          <a:p>
            <a:pPr marL="0" lvl="0" indent="0" algn="ctr" rtl="0">
              <a:lnSpc>
                <a:spcPct val="90000"/>
              </a:lnSpc>
              <a:spcBef>
                <a:spcPts val="0"/>
              </a:spcBef>
              <a:spcAft>
                <a:spcPts val="0"/>
              </a:spcAft>
              <a:buClr>
                <a:srgbClr val="FF0000"/>
              </a:buClr>
              <a:buSzPts val="2400"/>
              <a:buNone/>
            </a:pPr>
            <a:r>
              <a:rPr lang="en-US" b="1" i="0" u="none" strike="noStrike">
                <a:latin typeface="Calibri"/>
                <a:ea typeface="Calibri"/>
                <a:cs typeface="Calibri"/>
                <a:sym typeface="Calibri"/>
              </a:rPr>
              <a:t>(ETLPs) for the Classroom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Reflection Question</a:t>
            </a:r>
            <a:endParaRPr/>
          </a:p>
        </p:txBody>
      </p:sp>
      <p:sp>
        <p:nvSpPr>
          <p:cNvPr id="132" name="Google Shape;132;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10000"/>
          </a:bodyPr>
          <a:lstStyle/>
          <a:p>
            <a:pPr marL="50800" lvl="0" indent="0" algn="l" rtl="0">
              <a:lnSpc>
                <a:spcPct val="90000"/>
              </a:lnSpc>
              <a:spcBef>
                <a:spcPts val="1000"/>
              </a:spcBef>
              <a:spcAft>
                <a:spcPts val="0"/>
              </a:spcAft>
              <a:buSzPct val="108108"/>
              <a:buNone/>
            </a:pPr>
            <a:r>
              <a:rPr lang="en-US" dirty="0"/>
              <a:t>Does your district / school have a plan to offer differentiated training and support to all teachers in growth of knowledge around and capacity to deliver evidence based instructional practices? </a:t>
            </a:r>
            <a:endParaRPr dirty="0"/>
          </a:p>
          <a:p>
            <a:pPr marL="50800" lvl="0" indent="0" algn="l" rtl="0">
              <a:lnSpc>
                <a:spcPct val="90000"/>
              </a:lnSpc>
              <a:spcBef>
                <a:spcPts val="1000"/>
              </a:spcBef>
              <a:spcAft>
                <a:spcPts val="0"/>
              </a:spcAft>
              <a:buSzPct val="108108"/>
              <a:buNone/>
            </a:pPr>
            <a:endParaRPr dirty="0"/>
          </a:p>
          <a:p>
            <a:pPr marL="50800" lvl="0" indent="0" algn="l" rtl="0">
              <a:lnSpc>
                <a:spcPct val="90000"/>
              </a:lnSpc>
              <a:spcBef>
                <a:spcPts val="1000"/>
              </a:spcBef>
              <a:spcAft>
                <a:spcPts val="0"/>
              </a:spcAft>
              <a:buSzPct val="108108"/>
              <a:buNone/>
            </a:pPr>
            <a:r>
              <a:rPr lang="en-US" dirty="0"/>
              <a:t>If yes, is the plan implemented universally with fidelity, consistency and equity?</a:t>
            </a:r>
            <a:endParaRPr dirty="0"/>
          </a:p>
          <a:p>
            <a:pPr marL="50800" lvl="0" indent="0" algn="l" rtl="0">
              <a:lnSpc>
                <a:spcPct val="90000"/>
              </a:lnSpc>
              <a:spcBef>
                <a:spcPts val="1000"/>
              </a:spcBef>
              <a:spcAft>
                <a:spcPts val="0"/>
              </a:spcAft>
              <a:buSzPct val="108108"/>
              <a:buNone/>
            </a:pPr>
            <a:endParaRPr dirty="0"/>
          </a:p>
          <a:p>
            <a:pPr marL="50800" lvl="0" indent="0" algn="l" rtl="0">
              <a:lnSpc>
                <a:spcPct val="90000"/>
              </a:lnSpc>
              <a:spcBef>
                <a:spcPts val="1000"/>
              </a:spcBef>
              <a:spcAft>
                <a:spcPts val="0"/>
              </a:spcAft>
              <a:buSzPct val="108108"/>
              <a:buNone/>
            </a:pPr>
            <a:r>
              <a:rPr lang="en-US" dirty="0"/>
              <a:t>Does your district / school provide tools to all teachers for reflection and self-monitoring of professional growth?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3" descr="Picture of open dictionary"/>
          <p:cNvPicPr preferRelativeResize="0"/>
          <p:nvPr/>
        </p:nvPicPr>
        <p:blipFill rotWithShape="1">
          <a:blip r:embed="rId3">
            <a:alphaModFix/>
          </a:blip>
          <a:srcRect l="5556" r="5555"/>
          <a:stretch/>
        </p:blipFill>
        <p:spPr>
          <a:xfrm>
            <a:off x="0" y="0"/>
            <a:ext cx="9144000" cy="6858000"/>
          </a:xfrm>
          <a:prstGeom prst="rect">
            <a:avLst/>
          </a:prstGeom>
          <a:noFill/>
          <a:ln>
            <a:noFill/>
          </a:ln>
        </p:spPr>
      </p:pic>
      <p:sp>
        <p:nvSpPr>
          <p:cNvPr id="139" name="Google Shape;139;p3"/>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solidFill>
                  <a:schemeClr val="lt1"/>
                </a:solidFill>
              </a:rPr>
              <a:t>Keywords</a:t>
            </a:r>
            <a:endParaRPr/>
          </a:p>
        </p:txBody>
      </p:sp>
      <p:sp>
        <p:nvSpPr>
          <p:cNvPr id="140" name="Google Shape;140;p3"/>
          <p:cNvSpPr txBox="1">
            <a:spLocks noGrp="1"/>
          </p:cNvSpPr>
          <p:nvPr>
            <p:ph type="body" idx="1"/>
          </p:nvPr>
        </p:nvSpPr>
        <p:spPr>
          <a:xfrm>
            <a:off x="628650" y="1073764"/>
            <a:ext cx="7886700" cy="4710472"/>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0"/>
              </a:spcBef>
              <a:spcAft>
                <a:spcPts val="0"/>
              </a:spcAft>
              <a:buSzPts val="2800"/>
              <a:buNone/>
            </a:pPr>
            <a:r>
              <a:rPr lang="en-US" sz="3200" b="1" i="1" u="none" strike="noStrike">
                <a:solidFill>
                  <a:schemeClr val="lt1"/>
                </a:solidFill>
                <a:latin typeface="Calibri"/>
                <a:ea typeface="Calibri"/>
                <a:cs typeface="Calibri"/>
                <a:sym typeface="Calibri"/>
              </a:rPr>
              <a:t>Self-Assessment</a:t>
            </a:r>
            <a:endParaRPr/>
          </a:p>
          <a:p>
            <a:pPr marL="50800" lvl="0" indent="0" algn="l" rtl="0">
              <a:lnSpc>
                <a:spcPct val="90000"/>
              </a:lnSpc>
              <a:spcBef>
                <a:spcPts val="0"/>
              </a:spcBef>
              <a:spcAft>
                <a:spcPts val="0"/>
              </a:spcAft>
              <a:buSzPts val="2800"/>
              <a:buNone/>
            </a:pPr>
            <a:endParaRPr sz="3200" b="1" i="1">
              <a:solidFill>
                <a:schemeClr val="lt1"/>
              </a:solidFill>
            </a:endParaRPr>
          </a:p>
          <a:p>
            <a:pPr marL="50800" lvl="0" indent="0" algn="l" rtl="0">
              <a:lnSpc>
                <a:spcPct val="90000"/>
              </a:lnSpc>
              <a:spcBef>
                <a:spcPts val="0"/>
              </a:spcBef>
              <a:spcAft>
                <a:spcPts val="0"/>
              </a:spcAft>
              <a:buSzPts val="2800"/>
              <a:buNone/>
            </a:pPr>
            <a:r>
              <a:rPr lang="en-US" sz="3200" b="1" i="1">
                <a:solidFill>
                  <a:schemeClr val="lt1"/>
                </a:solidFill>
              </a:rPr>
              <a:t>Practice Profile</a:t>
            </a:r>
            <a:endParaRPr/>
          </a:p>
          <a:p>
            <a:pPr marL="50800" lvl="0" indent="0" algn="l" rtl="0">
              <a:lnSpc>
                <a:spcPct val="90000"/>
              </a:lnSpc>
              <a:spcBef>
                <a:spcPts val="0"/>
              </a:spcBef>
              <a:spcAft>
                <a:spcPts val="0"/>
              </a:spcAft>
              <a:buSzPts val="2800"/>
              <a:buNone/>
            </a:pPr>
            <a:endParaRPr sz="3200" b="1" i="1">
              <a:solidFill>
                <a:schemeClr val="lt1"/>
              </a:solidFill>
            </a:endParaRPr>
          </a:p>
          <a:p>
            <a:pPr marL="50800" lvl="0" indent="0" algn="l" rtl="0">
              <a:lnSpc>
                <a:spcPct val="90000"/>
              </a:lnSpc>
              <a:spcBef>
                <a:spcPts val="0"/>
              </a:spcBef>
              <a:spcAft>
                <a:spcPts val="0"/>
              </a:spcAft>
              <a:buSzPts val="2800"/>
              <a:buNone/>
            </a:pPr>
            <a:r>
              <a:rPr lang="en-US" sz="3200" b="1" i="1">
                <a:solidFill>
                  <a:schemeClr val="lt1"/>
                </a:solidFill>
              </a:rPr>
              <a:t>Didactic Teaching / Training </a:t>
            </a:r>
            <a:endParaRPr sz="32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cdfd16d52e_0_0"/>
          <p:cNvSpPr txBox="1">
            <a:spLocks noGrp="1"/>
          </p:cNvSpPr>
          <p:nvPr>
            <p:ph type="title" idx="4294967295"/>
          </p:nvPr>
        </p:nvSpPr>
        <p:spPr>
          <a:xfrm>
            <a:off x="628650" y="-2103931"/>
            <a:ext cx="7886700" cy="1863300"/>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90000"/>
              </a:lnSpc>
              <a:spcBef>
                <a:spcPts val="0"/>
              </a:spcBef>
              <a:spcAft>
                <a:spcPts val="0"/>
              </a:spcAft>
              <a:buClr>
                <a:schemeClr val="dk1"/>
              </a:buClr>
              <a:buSzPct val="111111"/>
              <a:buFont typeface="Calibri"/>
              <a:buNone/>
            </a:pPr>
            <a:r>
              <a:rPr lang="en-US"/>
              <a:t>Based on observation in 6,752, K-12 classrooms. </a:t>
            </a:r>
            <a:br>
              <a:rPr lang="en-US"/>
            </a:br>
            <a:endParaRPr/>
          </a:p>
        </p:txBody>
      </p:sp>
      <p:pic>
        <p:nvPicPr>
          <p:cNvPr id="147" name="Google Shape;147;g2cdfd16d52e_0_0" descr="Screenshot of book, Teacher and Student Behaviors"/>
          <p:cNvPicPr preferRelativeResize="0"/>
          <p:nvPr/>
        </p:nvPicPr>
        <p:blipFill rotWithShape="1">
          <a:blip r:embed="rId3">
            <a:alphaModFix/>
          </a:blip>
          <a:srcRect/>
          <a:stretch/>
        </p:blipFill>
        <p:spPr>
          <a:xfrm>
            <a:off x="1213450" y="230025"/>
            <a:ext cx="3833000" cy="5807575"/>
          </a:xfrm>
          <a:prstGeom prst="rect">
            <a:avLst/>
          </a:prstGeom>
          <a:noFill/>
          <a:ln>
            <a:noFill/>
          </a:ln>
        </p:spPr>
      </p:pic>
      <p:sp>
        <p:nvSpPr>
          <p:cNvPr id="148" name="Google Shape;148;g2cdfd16d52e_0_0"/>
          <p:cNvSpPr txBox="1"/>
          <p:nvPr/>
        </p:nvSpPr>
        <p:spPr>
          <a:xfrm>
            <a:off x="5952225" y="1190450"/>
            <a:ext cx="2458500" cy="18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Based on observation in 6,752, K-12 classrooms. </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0" y="365126"/>
            <a:ext cx="9144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000"/>
              <a:t>Effective Teaching &amp; Learning Practices </a:t>
            </a:r>
            <a:br>
              <a:rPr lang="en-US" sz="4000"/>
            </a:br>
            <a:r>
              <a:rPr lang="en-US" sz="4000"/>
              <a:t>(aka ETLPs)</a:t>
            </a:r>
            <a:endParaRPr/>
          </a:p>
        </p:txBody>
      </p:sp>
      <p:sp>
        <p:nvSpPr>
          <p:cNvPr id="155" name="Google Shape;155;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Font typeface="Arial"/>
              <a:buAutoNum type="arabicPeriod"/>
            </a:pPr>
            <a:r>
              <a:rPr lang="en-US" sz="3200" b="0" i="0" u="none" strike="noStrike">
                <a:solidFill>
                  <a:srgbClr val="000000"/>
                </a:solidFill>
                <a:latin typeface="Calibri"/>
                <a:ea typeface="Calibri"/>
                <a:cs typeface="Calibri"/>
                <a:sym typeface="Calibri"/>
              </a:rPr>
              <a:t>Classroom Expectations &amp; Rules </a:t>
            </a:r>
            <a:endParaRPr/>
          </a:p>
          <a:p>
            <a:pPr marL="457200" lvl="0" indent="-406400" algn="l" rtl="0">
              <a:lnSpc>
                <a:spcPct val="90000"/>
              </a:lnSpc>
              <a:spcBef>
                <a:spcPts val="0"/>
              </a:spcBef>
              <a:spcAft>
                <a:spcPts val="0"/>
              </a:spcAft>
              <a:buSzPts val="2800"/>
              <a:buFont typeface="Arial"/>
              <a:buAutoNum type="arabicPeriod"/>
            </a:pPr>
            <a:r>
              <a:rPr lang="en-US" sz="3200" b="0" i="0" u="none" strike="noStrike">
                <a:solidFill>
                  <a:srgbClr val="000000"/>
                </a:solidFill>
                <a:latin typeface="Calibri"/>
                <a:ea typeface="Calibri"/>
                <a:cs typeface="Calibri"/>
                <a:sym typeface="Calibri"/>
              </a:rPr>
              <a:t>Classroom Procedures &amp; Routines</a:t>
            </a:r>
            <a:endParaRPr/>
          </a:p>
          <a:p>
            <a:pPr marL="457200" lvl="0" indent="-406400" algn="l" rtl="0">
              <a:lnSpc>
                <a:spcPct val="90000"/>
              </a:lnSpc>
              <a:spcBef>
                <a:spcPts val="0"/>
              </a:spcBef>
              <a:spcAft>
                <a:spcPts val="0"/>
              </a:spcAft>
              <a:buSzPts val="2800"/>
              <a:buFont typeface="Arial"/>
              <a:buAutoNum type="arabicPeriod"/>
            </a:pPr>
            <a:r>
              <a:rPr lang="en-US" sz="3200" b="0" i="0" u="none" strike="noStrike">
                <a:solidFill>
                  <a:srgbClr val="000000"/>
                </a:solidFill>
                <a:latin typeface="Calibri"/>
                <a:ea typeface="Calibri"/>
                <a:cs typeface="Calibri"/>
                <a:sym typeface="Calibri"/>
              </a:rPr>
              <a:t>Classroom Encouraging Expected Behavior</a:t>
            </a:r>
            <a:endParaRPr/>
          </a:p>
          <a:p>
            <a:pPr marL="457200" lvl="0" indent="-406400" algn="l" rtl="0">
              <a:lnSpc>
                <a:spcPct val="90000"/>
              </a:lnSpc>
              <a:spcBef>
                <a:spcPts val="0"/>
              </a:spcBef>
              <a:spcAft>
                <a:spcPts val="0"/>
              </a:spcAft>
              <a:buSzPts val="2800"/>
              <a:buFont typeface="Arial"/>
              <a:buAutoNum type="arabicPeriod"/>
            </a:pPr>
            <a:r>
              <a:rPr lang="en-US" sz="3200" b="0" i="0" u="none" strike="noStrike">
                <a:solidFill>
                  <a:srgbClr val="000000"/>
                </a:solidFill>
                <a:latin typeface="Calibri"/>
                <a:ea typeface="Calibri"/>
                <a:cs typeface="Calibri"/>
                <a:sym typeface="Calibri"/>
              </a:rPr>
              <a:t>Classroom Discouraging Unexpected Behavior</a:t>
            </a:r>
            <a:endParaRPr/>
          </a:p>
          <a:p>
            <a:pPr marL="457200" lvl="0" indent="-406400" algn="l" rtl="0">
              <a:lnSpc>
                <a:spcPct val="90000"/>
              </a:lnSpc>
              <a:spcBef>
                <a:spcPts val="0"/>
              </a:spcBef>
              <a:spcAft>
                <a:spcPts val="0"/>
              </a:spcAft>
              <a:buSzPts val="2800"/>
              <a:buFont typeface="Arial"/>
              <a:buAutoNum type="arabicPeriod"/>
            </a:pPr>
            <a:r>
              <a:rPr lang="en-US" sz="3200" b="0" i="0" u="none" strike="noStrike">
                <a:solidFill>
                  <a:srgbClr val="000000"/>
                </a:solidFill>
                <a:latin typeface="Calibri"/>
                <a:ea typeface="Calibri"/>
                <a:cs typeface="Calibri"/>
                <a:sym typeface="Calibri"/>
              </a:rPr>
              <a:t>Classroom Active Supervision</a:t>
            </a:r>
            <a:endParaRPr/>
          </a:p>
          <a:p>
            <a:pPr marL="457200" lvl="0" indent="-406400" algn="l" rtl="0">
              <a:lnSpc>
                <a:spcPct val="90000"/>
              </a:lnSpc>
              <a:spcBef>
                <a:spcPts val="0"/>
              </a:spcBef>
              <a:spcAft>
                <a:spcPts val="0"/>
              </a:spcAft>
              <a:buSzPts val="2800"/>
              <a:buFont typeface="Arial"/>
              <a:buAutoNum type="arabicPeriod"/>
            </a:pPr>
            <a:r>
              <a:rPr lang="en-US" sz="3200" b="0" i="0" u="none" strike="noStrike">
                <a:solidFill>
                  <a:srgbClr val="000000"/>
                </a:solidFill>
                <a:latin typeface="Calibri"/>
                <a:ea typeface="Calibri"/>
                <a:cs typeface="Calibri"/>
                <a:sym typeface="Calibri"/>
              </a:rPr>
              <a:t>Classroom Opportunities to Respond</a:t>
            </a:r>
            <a:endParaRPr/>
          </a:p>
          <a:p>
            <a:pPr marL="457200" lvl="0" indent="-406400" algn="l" rtl="0">
              <a:lnSpc>
                <a:spcPct val="90000"/>
              </a:lnSpc>
              <a:spcBef>
                <a:spcPts val="0"/>
              </a:spcBef>
              <a:spcAft>
                <a:spcPts val="0"/>
              </a:spcAft>
              <a:buSzPts val="2800"/>
              <a:buFont typeface="Arial"/>
              <a:buAutoNum type="arabicPeriod"/>
            </a:pPr>
            <a:r>
              <a:rPr lang="en-US" sz="3200" b="0" i="0" u="none" strike="noStrike">
                <a:solidFill>
                  <a:srgbClr val="000000"/>
                </a:solidFill>
                <a:latin typeface="Calibri"/>
                <a:ea typeface="Calibri"/>
                <a:cs typeface="Calibri"/>
                <a:sym typeface="Calibri"/>
              </a:rPr>
              <a:t>Classroom Activity Sequencing &amp; Choice</a:t>
            </a:r>
            <a:endParaRPr/>
          </a:p>
          <a:p>
            <a:pPr marL="457200" lvl="0" indent="-406400" algn="l" rtl="0">
              <a:lnSpc>
                <a:spcPct val="90000"/>
              </a:lnSpc>
              <a:spcBef>
                <a:spcPts val="0"/>
              </a:spcBef>
              <a:spcAft>
                <a:spcPts val="0"/>
              </a:spcAft>
              <a:buSzPts val="2800"/>
              <a:buFont typeface="Arial"/>
              <a:buAutoNum type="arabicPeriod"/>
            </a:pPr>
            <a:r>
              <a:rPr lang="en-US" sz="3200" b="0" i="0" u="none" strike="noStrike">
                <a:solidFill>
                  <a:srgbClr val="000000"/>
                </a:solidFill>
                <a:latin typeface="Calibri"/>
                <a:ea typeface="Calibri"/>
                <a:cs typeface="Calibri"/>
                <a:sym typeface="Calibri"/>
              </a:rPr>
              <a:t>Classroom Task Difficulty</a:t>
            </a:r>
            <a:endParaRPr/>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cdfd16d52e_0_9"/>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Multi-Tiered Support Framework</a:t>
            </a:r>
            <a:endParaRPr/>
          </a:p>
        </p:txBody>
      </p:sp>
      <p:pic>
        <p:nvPicPr>
          <p:cNvPr id="162" name="Google Shape;162;g2cdfd16d52e_0_9" descr="A multi-tiered support framework"/>
          <p:cNvPicPr preferRelativeResize="0"/>
          <p:nvPr/>
        </p:nvPicPr>
        <p:blipFill rotWithShape="1">
          <a:blip r:embed="rId3">
            <a:alphaModFix/>
          </a:blip>
          <a:srcRect/>
          <a:stretch/>
        </p:blipFill>
        <p:spPr>
          <a:xfrm>
            <a:off x="1477988" y="255925"/>
            <a:ext cx="6188025" cy="5922075"/>
          </a:xfrm>
          <a:prstGeom prst="rect">
            <a:avLst/>
          </a:prstGeom>
          <a:noFill/>
          <a:ln>
            <a:noFill/>
          </a:ln>
        </p:spPr>
      </p:pic>
      <p:sp>
        <p:nvSpPr>
          <p:cNvPr id="163" name="Google Shape;163;g2cdfd16d52e_0_9"/>
          <p:cNvSpPr txBox="1"/>
          <p:nvPr/>
        </p:nvSpPr>
        <p:spPr>
          <a:xfrm>
            <a:off x="7124700" y="5916390"/>
            <a:ext cx="19304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(Simonsen, </a:t>
            </a:r>
            <a:r>
              <a:rPr lang="en-US" sz="1100" b="0" i="1" u="none" strike="noStrike" cap="none">
                <a:solidFill>
                  <a:srgbClr val="000000"/>
                </a:solidFill>
                <a:latin typeface="Arial"/>
                <a:ea typeface="Arial"/>
                <a:cs typeface="Arial"/>
                <a:sym typeface="Arial"/>
              </a:rPr>
              <a:t>et al</a:t>
            </a:r>
            <a:r>
              <a:rPr lang="en-US" sz="1100" b="0" i="0" u="none" strike="noStrike" cap="none">
                <a:solidFill>
                  <a:srgbClr val="000000"/>
                </a:solidFill>
                <a:latin typeface="Arial"/>
                <a:ea typeface="Arial"/>
                <a:cs typeface="Arial"/>
                <a:sym typeface="Arial"/>
              </a:rPr>
              <a:t>., 2014)</a:t>
            </a:r>
            <a:endParaRPr sz="1400" b="0" i="0" u="none" strike="noStrike" cap="none">
              <a:solidFill>
                <a:srgbClr val="000000"/>
              </a:solidFill>
              <a:latin typeface="Arial"/>
              <a:ea typeface="Arial"/>
              <a:cs typeface="Arial"/>
              <a:sym typeface="Arial"/>
            </a:endParaRPr>
          </a:p>
        </p:txBody>
      </p:sp>
      <p:cxnSp>
        <p:nvCxnSpPr>
          <p:cNvPr id="164" name="Google Shape;164;g2cdfd16d52e_0_9" descr="straight arrow"/>
          <p:cNvCxnSpPr/>
          <p:nvPr/>
        </p:nvCxnSpPr>
        <p:spPr>
          <a:xfrm rot="10800000">
            <a:off x="7124700" y="4791456"/>
            <a:ext cx="1554480" cy="0"/>
          </a:xfrm>
          <a:prstGeom prst="straightConnector1">
            <a:avLst/>
          </a:prstGeom>
          <a:noFill/>
          <a:ln w="34925" cap="flat" cmpd="sng">
            <a:solidFill>
              <a:srgbClr val="FF0000"/>
            </a:solidFill>
            <a:prstDash val="solid"/>
            <a:round/>
            <a:headEnd type="none" w="sm" len="sm"/>
            <a:tailEnd type="triangle" w="med" len="med"/>
          </a:ln>
        </p:spPr>
      </p:cxnSp>
      <p:cxnSp>
        <p:nvCxnSpPr>
          <p:cNvPr id="165" name="Google Shape;165;g2cdfd16d52e_0_9" descr="straight arrow"/>
          <p:cNvCxnSpPr/>
          <p:nvPr/>
        </p:nvCxnSpPr>
        <p:spPr>
          <a:xfrm rot="10800000">
            <a:off x="7243865" y="3041904"/>
            <a:ext cx="1554480" cy="0"/>
          </a:xfrm>
          <a:prstGeom prst="straightConnector1">
            <a:avLst/>
          </a:prstGeom>
          <a:noFill/>
          <a:ln w="34925" cap="flat" cmpd="sng">
            <a:solidFill>
              <a:srgbClr val="FF0000"/>
            </a:solidFill>
            <a:prstDash val="solid"/>
            <a:round/>
            <a:headEnd type="none" w="sm" len="sm"/>
            <a:tailEnd type="triangle" w="med" len="med"/>
          </a:ln>
        </p:spPr>
      </p:cxnSp>
      <p:cxnSp>
        <p:nvCxnSpPr>
          <p:cNvPr id="166" name="Google Shape;166;g2cdfd16d52e_0_9" descr="straight arrow"/>
          <p:cNvCxnSpPr/>
          <p:nvPr/>
        </p:nvCxnSpPr>
        <p:spPr>
          <a:xfrm rot="10800000">
            <a:off x="7243865" y="1706880"/>
            <a:ext cx="1554480" cy="0"/>
          </a:xfrm>
          <a:prstGeom prst="straightConnector1">
            <a:avLst/>
          </a:prstGeom>
          <a:noFill/>
          <a:ln w="34925" cap="flat" cmpd="sng">
            <a:solidFill>
              <a:srgbClr val="FF0000"/>
            </a:solidFill>
            <a:prstDash val="solid"/>
            <a:round/>
            <a:headEnd type="none" w="sm" len="sm"/>
            <a:tailEnd type="triangle" w="med" len="med"/>
          </a:ln>
        </p:spPr>
      </p:cxnSp>
      <p:cxnSp>
        <p:nvCxnSpPr>
          <p:cNvPr id="167" name="Google Shape;167;g2cdfd16d52e_0_9" descr="straight arrow"/>
          <p:cNvCxnSpPr/>
          <p:nvPr/>
        </p:nvCxnSpPr>
        <p:spPr>
          <a:xfrm>
            <a:off x="347472" y="3041904"/>
            <a:ext cx="1699260" cy="0"/>
          </a:xfrm>
          <a:prstGeom prst="straightConnector1">
            <a:avLst/>
          </a:prstGeom>
          <a:noFill/>
          <a:ln w="34925" cap="flat" cmpd="sng">
            <a:solidFill>
              <a:srgbClr val="FF0000"/>
            </a:solidFill>
            <a:prstDash val="solid"/>
            <a:round/>
            <a:headEnd type="none" w="sm" len="sm"/>
            <a:tailEnd type="triangle" w="med" len="med"/>
          </a:ln>
        </p:spPr>
      </p:cxnSp>
      <p:cxnSp>
        <p:nvCxnSpPr>
          <p:cNvPr id="168" name="Google Shape;168;g2cdfd16d52e_0_9" descr="straight arrow"/>
          <p:cNvCxnSpPr/>
          <p:nvPr/>
        </p:nvCxnSpPr>
        <p:spPr>
          <a:xfrm>
            <a:off x="347472" y="4511040"/>
            <a:ext cx="1699260" cy="0"/>
          </a:xfrm>
          <a:prstGeom prst="straightConnector1">
            <a:avLst/>
          </a:prstGeom>
          <a:noFill/>
          <a:ln w="34925" cap="flat" cmpd="sng">
            <a:solidFill>
              <a:srgbClr val="FF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cdfd16d52e_0_162"/>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Graphic of chicken and egg</a:t>
            </a:r>
            <a:endParaRPr/>
          </a:p>
        </p:txBody>
      </p:sp>
      <p:pic>
        <p:nvPicPr>
          <p:cNvPr id="175" name="Google Shape;175;g2cdfd16d52e_0_162" descr="two chickens and a clutch of eggs"/>
          <p:cNvPicPr preferRelativeResize="0"/>
          <p:nvPr/>
        </p:nvPicPr>
        <p:blipFill rotWithShape="1">
          <a:blip r:embed="rId3">
            <a:alphaModFix/>
          </a:blip>
          <a:srcRect/>
          <a:stretch/>
        </p:blipFill>
        <p:spPr>
          <a:xfrm>
            <a:off x="0" y="0"/>
            <a:ext cx="9406551" cy="6269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2cdfd16d52e_0_32" descr="woman on a megaphone"/>
          <p:cNvPicPr preferRelativeResize="0"/>
          <p:nvPr/>
        </p:nvPicPr>
        <p:blipFill rotWithShape="1">
          <a:blip r:embed="rId3">
            <a:alphaModFix/>
          </a:blip>
          <a:srcRect/>
          <a:stretch/>
        </p:blipFill>
        <p:spPr>
          <a:xfrm>
            <a:off x="478424" y="288795"/>
            <a:ext cx="7066051" cy="5739052"/>
          </a:xfrm>
          <a:prstGeom prst="rect">
            <a:avLst/>
          </a:prstGeom>
          <a:noFill/>
          <a:ln>
            <a:noFill/>
          </a:ln>
        </p:spPr>
      </p:pic>
      <p:sp>
        <p:nvSpPr>
          <p:cNvPr id="182" name="Google Shape;182;g2cdfd16d52e_0_32"/>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Woman on megaphone </a:t>
            </a:r>
            <a:endParaRPr/>
          </a:p>
        </p:txBody>
      </p:sp>
      <p:pic>
        <p:nvPicPr>
          <p:cNvPr id="183" name="Google Shape;183;g2cdfd16d52e_0_32" descr="Woman on a megaphone"/>
          <p:cNvPicPr preferRelativeResize="0"/>
          <p:nvPr/>
        </p:nvPicPr>
        <p:blipFill rotWithShape="1">
          <a:blip r:embed="rId4">
            <a:alphaModFix/>
          </a:blip>
          <a:srcRect/>
          <a:stretch/>
        </p:blipFill>
        <p:spPr>
          <a:xfrm>
            <a:off x="951167" y="251715"/>
            <a:ext cx="7475526" cy="4983675"/>
          </a:xfrm>
          <a:prstGeom prst="rect">
            <a:avLst/>
          </a:prstGeom>
          <a:noFill/>
          <a:ln>
            <a:noFill/>
          </a:ln>
        </p:spPr>
      </p:pic>
      <p:pic>
        <p:nvPicPr>
          <p:cNvPr id="184" name="Google Shape;184;g2cdfd16d52e_0_32" descr="picture of woman on a megaphone"/>
          <p:cNvPicPr preferRelativeResize="0"/>
          <p:nvPr/>
        </p:nvPicPr>
        <p:blipFill rotWithShape="1">
          <a:blip r:embed="rId5">
            <a:alphaModFix/>
          </a:blip>
          <a:srcRect/>
          <a:stretch/>
        </p:blipFill>
        <p:spPr>
          <a:xfrm>
            <a:off x="671302" y="437860"/>
            <a:ext cx="7663923" cy="5132724"/>
          </a:xfrm>
          <a:prstGeom prst="rect">
            <a:avLst/>
          </a:prstGeom>
          <a:noFill/>
          <a:ln>
            <a:noFill/>
          </a:ln>
        </p:spPr>
      </p:pic>
      <p:pic>
        <p:nvPicPr>
          <p:cNvPr id="185" name="Google Shape;185;g2cdfd16d52e_0_32" descr="binoculars"/>
          <p:cNvPicPr preferRelativeResize="0"/>
          <p:nvPr/>
        </p:nvPicPr>
        <p:blipFill rotWithShape="1">
          <a:blip r:embed="rId6">
            <a:alphaModFix/>
          </a:blip>
          <a:srcRect/>
          <a:stretch/>
        </p:blipFill>
        <p:spPr>
          <a:xfrm>
            <a:off x="-55015" y="221647"/>
            <a:ext cx="8610693" cy="5739050"/>
          </a:xfrm>
          <a:prstGeom prst="rect">
            <a:avLst/>
          </a:prstGeom>
          <a:noFill/>
          <a:ln>
            <a:noFill/>
          </a:ln>
        </p:spPr>
      </p:pic>
      <p:pic>
        <p:nvPicPr>
          <p:cNvPr id="186" name="Google Shape;186;g2cdfd16d52e_0_32" descr="picture of woman on a megaphone"/>
          <p:cNvPicPr preferRelativeResize="0"/>
          <p:nvPr/>
        </p:nvPicPr>
        <p:blipFill rotWithShape="1">
          <a:blip r:embed="rId7">
            <a:alphaModFix/>
          </a:blip>
          <a:srcRect/>
          <a:stretch/>
        </p:blipFill>
        <p:spPr>
          <a:xfrm>
            <a:off x="717307" y="375515"/>
            <a:ext cx="7066051" cy="53426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cdfd16d52e_0_5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Universal PD Training</a:t>
            </a:r>
            <a:endParaRPr/>
          </a:p>
        </p:txBody>
      </p:sp>
      <p:sp>
        <p:nvSpPr>
          <p:cNvPr id="193" name="Google Shape;193;g2cdfd16d52e_0_5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457200" lvl="0" indent="-419100" algn="l" rtl="0">
              <a:lnSpc>
                <a:spcPct val="115000"/>
              </a:lnSpc>
              <a:spcBef>
                <a:spcPts val="0"/>
              </a:spcBef>
              <a:spcAft>
                <a:spcPts val="0"/>
              </a:spcAft>
              <a:buClr>
                <a:srgbClr val="211D1E"/>
              </a:buClr>
              <a:buSzPts val="3000"/>
              <a:buFont typeface="Calibri"/>
              <a:buChar char="●"/>
            </a:pPr>
            <a:r>
              <a:rPr lang="en-US" sz="3000">
                <a:solidFill>
                  <a:srgbClr val="211D1E"/>
                </a:solidFill>
              </a:rPr>
              <a:t>Define the concept </a:t>
            </a:r>
            <a:endParaRPr sz="3000">
              <a:solidFill>
                <a:srgbClr val="211D1E"/>
              </a:solidFill>
            </a:endParaRPr>
          </a:p>
          <a:p>
            <a:pPr marL="457200" lvl="0" indent="-419100" algn="l" rtl="0">
              <a:lnSpc>
                <a:spcPct val="115000"/>
              </a:lnSpc>
              <a:spcBef>
                <a:spcPts val="0"/>
              </a:spcBef>
              <a:spcAft>
                <a:spcPts val="0"/>
              </a:spcAft>
              <a:buClr>
                <a:srgbClr val="211D1E"/>
              </a:buClr>
              <a:buSzPts val="3000"/>
              <a:buFont typeface="Calibri"/>
              <a:buChar char="●"/>
            </a:pPr>
            <a:r>
              <a:rPr lang="en-US" sz="3000">
                <a:solidFill>
                  <a:srgbClr val="211D1E"/>
                </a:solidFill>
              </a:rPr>
              <a:t>Model the concept </a:t>
            </a:r>
            <a:endParaRPr sz="3000">
              <a:solidFill>
                <a:srgbClr val="211D1E"/>
              </a:solidFill>
            </a:endParaRPr>
          </a:p>
          <a:p>
            <a:pPr marL="457200" lvl="0" indent="-419100" algn="l" rtl="0">
              <a:lnSpc>
                <a:spcPct val="115000"/>
              </a:lnSpc>
              <a:spcBef>
                <a:spcPts val="0"/>
              </a:spcBef>
              <a:spcAft>
                <a:spcPts val="0"/>
              </a:spcAft>
              <a:buClr>
                <a:srgbClr val="211D1E"/>
              </a:buClr>
              <a:buSzPts val="3000"/>
              <a:buFont typeface="Calibri"/>
              <a:buChar char="●"/>
            </a:pPr>
            <a:r>
              <a:rPr lang="en-US" sz="3000">
                <a:solidFill>
                  <a:srgbClr val="211D1E"/>
                </a:solidFill>
              </a:rPr>
              <a:t>Offer practice opportunities &amp; provide feedback </a:t>
            </a:r>
            <a:endParaRPr sz="3000">
              <a:solidFill>
                <a:srgbClr val="211D1E"/>
              </a:solidFill>
            </a:endParaRPr>
          </a:p>
          <a:p>
            <a:pPr marL="457200" lvl="0" indent="-419100" algn="l" rtl="0">
              <a:lnSpc>
                <a:spcPct val="115000"/>
              </a:lnSpc>
              <a:spcBef>
                <a:spcPts val="0"/>
              </a:spcBef>
              <a:spcAft>
                <a:spcPts val="0"/>
              </a:spcAft>
              <a:buClr>
                <a:srgbClr val="211D1E"/>
              </a:buClr>
              <a:buSzPts val="3000"/>
              <a:buFont typeface="Calibri"/>
              <a:buChar char="●"/>
            </a:pPr>
            <a:r>
              <a:rPr lang="en-US" sz="3000">
                <a:solidFill>
                  <a:srgbClr val="211D1E"/>
                </a:solidFill>
              </a:rPr>
              <a:t>Test knowledge of concept</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cdfd16d52e_0_18"/>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Tier 1 Courses</a:t>
            </a:r>
            <a:endParaRPr/>
          </a:p>
        </p:txBody>
      </p:sp>
      <p:pic>
        <p:nvPicPr>
          <p:cNvPr id="200" name="Google Shape;200;g2cdfd16d52e_0_18" descr="Screenshot from MO-SW PBS website Tier 1 Courses - Course Effective Teaching and Learning Practices"/>
          <p:cNvPicPr preferRelativeResize="0"/>
          <p:nvPr/>
        </p:nvPicPr>
        <p:blipFill rotWithShape="1">
          <a:blip r:embed="rId3">
            <a:alphaModFix/>
          </a:blip>
          <a:srcRect/>
          <a:stretch/>
        </p:blipFill>
        <p:spPr>
          <a:xfrm>
            <a:off x="5144200" y="2892725"/>
            <a:ext cx="4503717" cy="3124200"/>
          </a:xfrm>
          <a:prstGeom prst="rect">
            <a:avLst/>
          </a:prstGeom>
          <a:noFill/>
          <a:ln>
            <a:noFill/>
          </a:ln>
        </p:spPr>
      </p:pic>
      <p:pic>
        <p:nvPicPr>
          <p:cNvPr id="201" name="Google Shape;201;g2cdfd16d52e_0_18" descr="Screenshot of MO-SW PBS website Tier 1 Courses"/>
          <p:cNvPicPr preferRelativeResize="0"/>
          <p:nvPr/>
        </p:nvPicPr>
        <p:blipFill rotWithShape="1">
          <a:blip r:embed="rId4">
            <a:alphaModFix/>
          </a:blip>
          <a:srcRect/>
          <a:stretch/>
        </p:blipFill>
        <p:spPr>
          <a:xfrm>
            <a:off x="305363" y="877025"/>
            <a:ext cx="8533275" cy="4479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cdfd16d52e_0_54"/>
          <p:cNvSpPr txBox="1"/>
          <p:nvPr/>
        </p:nvSpPr>
        <p:spPr>
          <a:xfrm>
            <a:off x="178850" y="587618"/>
            <a:ext cx="2472600" cy="758964"/>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Practice</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8" name="Google Shape;208;g2cdfd16d52e_0_54"/>
          <p:cNvSpPr txBox="1"/>
          <p:nvPr/>
        </p:nvSpPr>
        <p:spPr>
          <a:xfrm>
            <a:off x="39488" y="2463325"/>
            <a:ext cx="2706000" cy="507621"/>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are they?</a:t>
            </a:r>
            <a:endParaRPr sz="2800" b="0" i="0" u="none" strike="noStrike" cap="none">
              <a:solidFill>
                <a:schemeClr val="dk1"/>
              </a:solidFill>
              <a:latin typeface="Calibri"/>
              <a:ea typeface="Calibri"/>
              <a:cs typeface="Calibri"/>
              <a:sym typeface="Calibri"/>
            </a:endParaRPr>
          </a:p>
        </p:txBody>
      </p:sp>
      <p:sp>
        <p:nvSpPr>
          <p:cNvPr id="209" name="Google Shape;209;g2cdfd16d52e_0_54"/>
          <p:cNvSpPr txBox="1"/>
          <p:nvPr/>
        </p:nvSpPr>
        <p:spPr>
          <a:xfrm>
            <a:off x="32626" y="1895695"/>
            <a:ext cx="2363700" cy="615523"/>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800" b="0" i="0" u="none" strike="noStrike" cap="none">
                <a:solidFill>
                  <a:schemeClr val="dk1"/>
                </a:solidFill>
                <a:latin typeface="Calibri"/>
                <a:ea typeface="Calibri"/>
                <a:cs typeface="Calibri"/>
                <a:sym typeface="Calibri"/>
              </a:rPr>
              <a:t>MO Tchr Stand</a:t>
            </a:r>
            <a:endParaRPr sz="2800" b="0" i="0" u="none" strike="noStrike" cap="none">
              <a:solidFill>
                <a:schemeClr val="dk1"/>
              </a:solidFill>
              <a:latin typeface="Calibri"/>
              <a:ea typeface="Calibri"/>
              <a:cs typeface="Calibri"/>
              <a:sym typeface="Calibri"/>
            </a:endParaRPr>
          </a:p>
        </p:txBody>
      </p:sp>
      <p:sp>
        <p:nvSpPr>
          <p:cNvPr id="210" name="Google Shape;210;g2cdfd16d52e_0_54"/>
          <p:cNvSpPr txBox="1"/>
          <p:nvPr/>
        </p:nvSpPr>
        <p:spPr>
          <a:xfrm>
            <a:off x="130630" y="1087776"/>
            <a:ext cx="2472600" cy="615523"/>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800" b="0" i="0" u="none" strike="noStrike" cap="none">
                <a:solidFill>
                  <a:schemeClr val="dk1"/>
                </a:solidFill>
                <a:latin typeface="Calibri"/>
                <a:ea typeface="Calibri"/>
                <a:cs typeface="Calibri"/>
                <a:sym typeface="Calibri"/>
              </a:rPr>
              <a:t>Research States</a:t>
            </a:r>
            <a:endParaRPr sz="1400" b="0" i="0" u="none" strike="noStrike" cap="none">
              <a:solidFill>
                <a:srgbClr val="000000"/>
              </a:solidFill>
              <a:latin typeface="Arial"/>
              <a:ea typeface="Arial"/>
              <a:cs typeface="Arial"/>
              <a:sym typeface="Arial"/>
            </a:endParaRPr>
          </a:p>
        </p:txBody>
      </p:sp>
      <p:cxnSp>
        <p:nvCxnSpPr>
          <p:cNvPr id="211" name="Google Shape;211;g2cdfd16d52e_0_54" descr="Red arrow"/>
          <p:cNvCxnSpPr/>
          <p:nvPr/>
        </p:nvCxnSpPr>
        <p:spPr>
          <a:xfrm>
            <a:off x="3094650" y="4914125"/>
            <a:ext cx="1554900" cy="15600"/>
          </a:xfrm>
          <a:prstGeom prst="straightConnector1">
            <a:avLst/>
          </a:prstGeom>
          <a:noFill/>
          <a:ln w="28575" cap="flat" cmpd="sng">
            <a:solidFill>
              <a:srgbClr val="FF0000"/>
            </a:solidFill>
            <a:prstDash val="solid"/>
            <a:round/>
            <a:headEnd type="none" w="sm" len="sm"/>
            <a:tailEnd type="triangle" w="med" len="med"/>
          </a:ln>
        </p:spPr>
      </p:cxnSp>
      <p:cxnSp>
        <p:nvCxnSpPr>
          <p:cNvPr id="212" name="Google Shape;212;g2cdfd16d52e_0_54" descr="straight arrow"/>
          <p:cNvCxnSpPr/>
          <p:nvPr/>
        </p:nvCxnSpPr>
        <p:spPr>
          <a:xfrm>
            <a:off x="3094650" y="4295200"/>
            <a:ext cx="1554900" cy="15600"/>
          </a:xfrm>
          <a:prstGeom prst="straightConnector1">
            <a:avLst/>
          </a:prstGeom>
          <a:noFill/>
          <a:ln w="28575" cap="flat" cmpd="sng">
            <a:solidFill>
              <a:srgbClr val="FF0000"/>
            </a:solidFill>
            <a:prstDash val="solid"/>
            <a:round/>
            <a:headEnd type="none" w="sm" len="sm"/>
            <a:tailEnd type="triangle" w="med" len="med"/>
          </a:ln>
        </p:spPr>
      </p:cxnSp>
      <p:cxnSp>
        <p:nvCxnSpPr>
          <p:cNvPr id="213" name="Google Shape;213;g2cdfd16d52e_0_54" descr="straight arrow"/>
          <p:cNvCxnSpPr/>
          <p:nvPr/>
        </p:nvCxnSpPr>
        <p:spPr>
          <a:xfrm>
            <a:off x="3094650" y="2447725"/>
            <a:ext cx="1554900" cy="15600"/>
          </a:xfrm>
          <a:prstGeom prst="straightConnector1">
            <a:avLst/>
          </a:prstGeom>
          <a:noFill/>
          <a:ln w="28575" cap="flat" cmpd="sng">
            <a:solidFill>
              <a:srgbClr val="FF0000"/>
            </a:solidFill>
            <a:prstDash val="solid"/>
            <a:round/>
            <a:headEnd type="none" w="sm" len="sm"/>
            <a:tailEnd type="triangle" w="med" len="med"/>
          </a:ln>
        </p:spPr>
      </p:cxnSp>
      <p:cxnSp>
        <p:nvCxnSpPr>
          <p:cNvPr id="214" name="Google Shape;214;g2cdfd16d52e_0_54" descr="straight arrow"/>
          <p:cNvCxnSpPr/>
          <p:nvPr/>
        </p:nvCxnSpPr>
        <p:spPr>
          <a:xfrm>
            <a:off x="3094650" y="2217600"/>
            <a:ext cx="1554900" cy="15600"/>
          </a:xfrm>
          <a:prstGeom prst="straightConnector1">
            <a:avLst/>
          </a:prstGeom>
          <a:noFill/>
          <a:ln w="28575" cap="flat" cmpd="sng">
            <a:solidFill>
              <a:srgbClr val="FF0000"/>
            </a:solidFill>
            <a:prstDash val="solid"/>
            <a:round/>
            <a:headEnd type="none" w="sm" len="sm"/>
            <a:tailEnd type="triangle" w="med" len="med"/>
          </a:ln>
        </p:spPr>
      </p:cxnSp>
      <p:cxnSp>
        <p:nvCxnSpPr>
          <p:cNvPr id="215" name="Google Shape;215;g2cdfd16d52e_0_54" descr="straight arrow"/>
          <p:cNvCxnSpPr/>
          <p:nvPr/>
        </p:nvCxnSpPr>
        <p:spPr>
          <a:xfrm>
            <a:off x="3094650" y="1427600"/>
            <a:ext cx="1554900" cy="15600"/>
          </a:xfrm>
          <a:prstGeom prst="straightConnector1">
            <a:avLst/>
          </a:prstGeom>
          <a:noFill/>
          <a:ln w="28575" cap="flat" cmpd="sng">
            <a:solidFill>
              <a:srgbClr val="FF0000"/>
            </a:solidFill>
            <a:prstDash val="solid"/>
            <a:round/>
            <a:headEnd type="none" w="sm" len="sm"/>
            <a:tailEnd type="triangle" w="med" len="med"/>
          </a:ln>
        </p:spPr>
      </p:cxnSp>
      <p:cxnSp>
        <p:nvCxnSpPr>
          <p:cNvPr id="216" name="Google Shape;216;g2cdfd16d52e_0_54" descr="straight arrow"/>
          <p:cNvCxnSpPr/>
          <p:nvPr/>
        </p:nvCxnSpPr>
        <p:spPr>
          <a:xfrm>
            <a:off x="3094650" y="1150775"/>
            <a:ext cx="1554900" cy="15600"/>
          </a:xfrm>
          <a:prstGeom prst="straightConnector1">
            <a:avLst/>
          </a:prstGeom>
          <a:noFill/>
          <a:ln w="28575" cap="flat" cmpd="sng">
            <a:solidFill>
              <a:srgbClr val="FF0000"/>
            </a:solidFill>
            <a:prstDash val="solid"/>
            <a:round/>
            <a:headEnd type="none" w="sm" len="sm"/>
            <a:tailEnd type="triangle" w="med" len="med"/>
          </a:ln>
        </p:spPr>
      </p:cxnSp>
      <p:pic>
        <p:nvPicPr>
          <p:cNvPr id="217" name="Google Shape;217;g2cdfd16d52e_0_54" descr="Screenshot of Classroom Expectations and Rules"/>
          <p:cNvPicPr preferRelativeResize="0"/>
          <p:nvPr/>
        </p:nvPicPr>
        <p:blipFill rotWithShape="1">
          <a:blip r:embed="rId3">
            <a:alphaModFix/>
          </a:blip>
          <a:srcRect/>
          <a:stretch/>
        </p:blipFill>
        <p:spPr>
          <a:xfrm>
            <a:off x="4856454" y="687251"/>
            <a:ext cx="4108696" cy="5483498"/>
          </a:xfrm>
          <a:prstGeom prst="rect">
            <a:avLst/>
          </a:prstGeom>
          <a:noFill/>
          <a:ln>
            <a:noFill/>
          </a:ln>
        </p:spPr>
      </p:pic>
      <p:sp>
        <p:nvSpPr>
          <p:cNvPr id="218" name="Google Shape;218;g2cdfd16d52e_0_54"/>
          <p:cNvSpPr txBox="1">
            <a:spLocks noGrp="1"/>
          </p:cNvSpPr>
          <p:nvPr>
            <p:ph type="title"/>
          </p:nvPr>
        </p:nvSpPr>
        <p:spPr>
          <a:xfrm>
            <a:off x="366550" y="-159323"/>
            <a:ext cx="88488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sz="3600"/>
              <a:t> MO SW-PBS Teacher Tool</a:t>
            </a:r>
            <a:endParaRPr sz="3600"/>
          </a:p>
        </p:txBody>
      </p:sp>
      <p:sp>
        <p:nvSpPr>
          <p:cNvPr id="219" name="Google Shape;219;g2cdfd16d52e_0_54"/>
          <p:cNvSpPr txBox="1"/>
          <p:nvPr/>
        </p:nvSpPr>
        <p:spPr>
          <a:xfrm>
            <a:off x="32626" y="3934905"/>
            <a:ext cx="299631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Implementation</a:t>
            </a:r>
            <a:endParaRPr sz="1400" b="0" i="0" u="none" strike="noStrike" cap="none">
              <a:solidFill>
                <a:srgbClr val="000000"/>
              </a:solidFill>
              <a:latin typeface="Arial"/>
              <a:ea typeface="Arial"/>
              <a:cs typeface="Arial"/>
              <a:sym typeface="Arial"/>
            </a:endParaRPr>
          </a:p>
        </p:txBody>
      </p:sp>
      <p:sp>
        <p:nvSpPr>
          <p:cNvPr id="220" name="Google Shape;220;g2cdfd16d52e_0_54"/>
          <p:cNvSpPr txBox="1"/>
          <p:nvPr/>
        </p:nvSpPr>
        <p:spPr>
          <a:xfrm>
            <a:off x="36089" y="4668115"/>
            <a:ext cx="30042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References</a:t>
            </a:r>
            <a:endParaRPr sz="1400" b="0" i="0" u="none" strike="noStrike" cap="none">
              <a:solidFill>
                <a:srgbClr val="000000"/>
              </a:solidFill>
              <a:latin typeface="Arial"/>
              <a:ea typeface="Arial"/>
              <a:cs typeface="Arial"/>
              <a:sym typeface="Arial"/>
            </a:endParaRPr>
          </a:p>
        </p:txBody>
      </p:sp>
      <p:sp>
        <p:nvSpPr>
          <p:cNvPr id="221" name="Google Shape;221;g2cdfd16d52e_0_54"/>
          <p:cNvSpPr/>
          <p:nvPr/>
        </p:nvSpPr>
        <p:spPr>
          <a:xfrm>
            <a:off x="8272025" y="241925"/>
            <a:ext cx="548100" cy="523200"/>
          </a:xfrm>
          <a:prstGeom prst="star5">
            <a:avLst>
              <a:gd name="adj" fmla="val 19098"/>
              <a:gd name="hf" fmla="val 105146"/>
              <a:gd name="vf" fmla="val 110557"/>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3C47D"/>
              </a:solidFill>
              <a:highlight>
                <a:srgbClr val="B6D7A8"/>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78" name="Google Shape;78;p15"/>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cdfd16d52e_0_174"/>
          <p:cNvSpPr txBox="1">
            <a:spLocks noGrp="1"/>
          </p:cNvSpPr>
          <p:nvPr>
            <p:ph type="title"/>
          </p:nvPr>
        </p:nvSpPr>
        <p:spPr>
          <a:xfrm>
            <a:off x="628650" y="14897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Universal PD - Self Monitoring </a:t>
            </a:r>
            <a:endParaRPr/>
          </a:p>
        </p:txBody>
      </p:sp>
      <p:pic>
        <p:nvPicPr>
          <p:cNvPr id="228" name="Google Shape;228;g2cdfd16d52e_0_174" descr="Screenshot of Expectations and Rules Self-Assessment"/>
          <p:cNvPicPr preferRelativeResize="0"/>
          <p:nvPr/>
        </p:nvPicPr>
        <p:blipFill rotWithShape="1">
          <a:blip r:embed="rId3">
            <a:alphaModFix/>
          </a:blip>
          <a:srcRect/>
          <a:stretch/>
        </p:blipFill>
        <p:spPr>
          <a:xfrm>
            <a:off x="4888150" y="1199638"/>
            <a:ext cx="4122344" cy="5078525"/>
          </a:xfrm>
          <a:prstGeom prst="rect">
            <a:avLst/>
          </a:prstGeom>
          <a:noFill/>
          <a:ln>
            <a:noFill/>
          </a:ln>
        </p:spPr>
      </p:pic>
      <p:pic>
        <p:nvPicPr>
          <p:cNvPr id="229" name="Google Shape;229;g2cdfd16d52e_0_174" descr="Screenshot of Expectations Practice Profile"/>
          <p:cNvPicPr preferRelativeResize="0"/>
          <p:nvPr/>
        </p:nvPicPr>
        <p:blipFill rotWithShape="1">
          <a:blip r:embed="rId4">
            <a:alphaModFix/>
          </a:blip>
          <a:srcRect/>
          <a:stretch/>
        </p:blipFill>
        <p:spPr>
          <a:xfrm>
            <a:off x="145850" y="1330725"/>
            <a:ext cx="4585100" cy="4816341"/>
          </a:xfrm>
          <a:prstGeom prst="rect">
            <a:avLst/>
          </a:prstGeom>
          <a:noFill/>
          <a:ln>
            <a:noFill/>
          </a:ln>
        </p:spPr>
      </p:pic>
      <p:cxnSp>
        <p:nvCxnSpPr>
          <p:cNvPr id="230" name="Google Shape;230;g2cdfd16d52e_0_174" descr="straight arrow pointing down"/>
          <p:cNvCxnSpPr/>
          <p:nvPr/>
        </p:nvCxnSpPr>
        <p:spPr>
          <a:xfrm>
            <a:off x="805675" y="413575"/>
            <a:ext cx="19800" cy="1061100"/>
          </a:xfrm>
          <a:prstGeom prst="straightConnector1">
            <a:avLst/>
          </a:prstGeom>
          <a:noFill/>
          <a:ln w="28575" cap="flat" cmpd="sng">
            <a:solidFill>
              <a:srgbClr val="FF0000"/>
            </a:solidFill>
            <a:prstDash val="solid"/>
            <a:round/>
            <a:headEnd type="none" w="sm" len="sm"/>
            <a:tailEnd type="triangle" w="med" len="med"/>
          </a:ln>
        </p:spPr>
      </p:cxnSp>
      <p:cxnSp>
        <p:nvCxnSpPr>
          <p:cNvPr id="231" name="Google Shape;231;g2cdfd16d52e_0_174" descr="straight arrow"/>
          <p:cNvCxnSpPr/>
          <p:nvPr/>
        </p:nvCxnSpPr>
        <p:spPr>
          <a:xfrm>
            <a:off x="4696450" y="1434475"/>
            <a:ext cx="309900" cy="428700"/>
          </a:xfrm>
          <a:prstGeom prst="straightConnector1">
            <a:avLst/>
          </a:prstGeom>
          <a:noFill/>
          <a:ln w="28575" cap="flat" cmpd="sng">
            <a:solidFill>
              <a:srgbClr val="FF0000"/>
            </a:solidFill>
            <a:prstDash val="solid"/>
            <a:round/>
            <a:headEnd type="none" w="sm" len="sm"/>
            <a:tailEnd type="triangle" w="med" len="med"/>
          </a:ln>
        </p:spPr>
      </p:cxnSp>
      <p:sp>
        <p:nvSpPr>
          <p:cNvPr id="232" name="Google Shape;232;g2cdfd16d52e_0_174"/>
          <p:cNvSpPr/>
          <p:nvPr/>
        </p:nvSpPr>
        <p:spPr>
          <a:xfrm>
            <a:off x="8201325" y="148975"/>
            <a:ext cx="724800" cy="636300"/>
          </a:xfrm>
          <a:prstGeom prst="star5">
            <a:avLst>
              <a:gd name="adj" fmla="val 19098"/>
              <a:gd name="hf" fmla="val 105146"/>
              <a:gd name="vf" fmla="val 110557"/>
            </a:avLst>
          </a:prstGeom>
          <a:solidFill>
            <a:schemeClr val="accent6"/>
          </a:solidFill>
          <a:ln w="9525" cap="flat" cmpd="sng">
            <a:solidFill>
              <a:srgbClr val="008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cdfd16d52e_0_90"/>
          <p:cNvSpPr txBox="1">
            <a:spLocks noGrp="1"/>
          </p:cNvSpPr>
          <p:nvPr>
            <p:ph type="title"/>
          </p:nvPr>
        </p:nvSpPr>
        <p:spPr>
          <a:xfrm>
            <a:off x="-42012" y="0"/>
            <a:ext cx="90864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Teacher ETLP Self-Monitoring Plan</a:t>
            </a:r>
            <a:endParaRPr/>
          </a:p>
        </p:txBody>
      </p:sp>
      <p:pic>
        <p:nvPicPr>
          <p:cNvPr id="239" name="Google Shape;239;g2cdfd16d52e_0_90" descr="Self monitoring plan"/>
          <p:cNvPicPr preferRelativeResize="0"/>
          <p:nvPr/>
        </p:nvPicPr>
        <p:blipFill rotWithShape="1">
          <a:blip r:embed="rId3">
            <a:alphaModFix/>
          </a:blip>
          <a:srcRect/>
          <a:stretch/>
        </p:blipFill>
        <p:spPr>
          <a:xfrm>
            <a:off x="4855700" y="1356676"/>
            <a:ext cx="4043886" cy="4862374"/>
          </a:xfrm>
          <a:prstGeom prst="rect">
            <a:avLst/>
          </a:prstGeom>
          <a:noFill/>
          <a:ln>
            <a:noFill/>
          </a:ln>
        </p:spPr>
      </p:pic>
      <p:pic>
        <p:nvPicPr>
          <p:cNvPr id="240" name="Google Shape;240;g2cdfd16d52e_0_90" descr="How will you self-reinforce if you meet your goal?"/>
          <p:cNvPicPr preferRelativeResize="0"/>
          <p:nvPr/>
        </p:nvPicPr>
        <p:blipFill rotWithShape="1">
          <a:blip r:embed="rId4">
            <a:alphaModFix/>
          </a:blip>
          <a:srcRect/>
          <a:stretch/>
        </p:blipFill>
        <p:spPr>
          <a:xfrm>
            <a:off x="420250" y="2019300"/>
            <a:ext cx="8095095" cy="1409700"/>
          </a:xfrm>
          <a:prstGeom prst="rect">
            <a:avLst/>
          </a:prstGeom>
          <a:noFill/>
          <a:ln>
            <a:noFill/>
          </a:ln>
        </p:spPr>
      </p:pic>
      <p:pic>
        <p:nvPicPr>
          <p:cNvPr id="241" name="Google Shape;241;g2cdfd16d52e_0_90" descr="A close-up of a text"/>
          <p:cNvPicPr preferRelativeResize="0"/>
          <p:nvPr/>
        </p:nvPicPr>
        <p:blipFill rotWithShape="1">
          <a:blip r:embed="rId5">
            <a:alphaModFix/>
          </a:blip>
          <a:srcRect/>
          <a:stretch/>
        </p:blipFill>
        <p:spPr>
          <a:xfrm>
            <a:off x="332338" y="2019300"/>
            <a:ext cx="8479325" cy="1662613"/>
          </a:xfrm>
          <a:prstGeom prst="rect">
            <a:avLst/>
          </a:prstGeom>
          <a:noFill/>
          <a:ln>
            <a:noFill/>
          </a:ln>
        </p:spPr>
      </p:pic>
      <p:pic>
        <p:nvPicPr>
          <p:cNvPr id="242" name="Google Shape;242;g2cdfd16d52e_0_90" descr="A computer code with red text"/>
          <p:cNvPicPr preferRelativeResize="0"/>
          <p:nvPr/>
        </p:nvPicPr>
        <p:blipFill rotWithShape="1">
          <a:blip r:embed="rId6">
            <a:alphaModFix/>
          </a:blip>
          <a:srcRect/>
          <a:stretch/>
        </p:blipFill>
        <p:spPr>
          <a:xfrm>
            <a:off x="332351" y="2185125"/>
            <a:ext cx="7979600" cy="2077975"/>
          </a:xfrm>
          <a:prstGeom prst="rect">
            <a:avLst/>
          </a:prstGeom>
          <a:noFill/>
          <a:ln>
            <a:noFill/>
          </a:ln>
        </p:spPr>
      </p:pic>
      <p:pic>
        <p:nvPicPr>
          <p:cNvPr id="243" name="Google Shape;243;g2cdfd16d52e_0_90" descr="A close-up of a white background"/>
          <p:cNvPicPr preferRelativeResize="0"/>
          <p:nvPr/>
        </p:nvPicPr>
        <p:blipFill rotWithShape="1">
          <a:blip r:embed="rId7">
            <a:alphaModFix/>
          </a:blip>
          <a:srcRect/>
          <a:stretch/>
        </p:blipFill>
        <p:spPr>
          <a:xfrm>
            <a:off x="478000" y="2129425"/>
            <a:ext cx="8666000" cy="2077975"/>
          </a:xfrm>
          <a:prstGeom prst="rect">
            <a:avLst/>
          </a:prstGeom>
          <a:noFill/>
          <a:ln>
            <a:noFill/>
          </a:ln>
        </p:spPr>
      </p:pic>
      <p:pic>
        <p:nvPicPr>
          <p:cNvPr id="244" name="Google Shape;244;g2cdfd16d52e_0_90" descr="A close-up of a form"/>
          <p:cNvPicPr preferRelativeResize="0"/>
          <p:nvPr/>
        </p:nvPicPr>
        <p:blipFill rotWithShape="1">
          <a:blip r:embed="rId8">
            <a:alphaModFix/>
          </a:blip>
          <a:srcRect/>
          <a:stretch/>
        </p:blipFill>
        <p:spPr>
          <a:xfrm>
            <a:off x="420250" y="2185125"/>
            <a:ext cx="8666000" cy="1662625"/>
          </a:xfrm>
          <a:prstGeom prst="rect">
            <a:avLst/>
          </a:prstGeom>
          <a:noFill/>
          <a:ln>
            <a:noFill/>
          </a:ln>
        </p:spPr>
      </p:pic>
      <p:pic>
        <p:nvPicPr>
          <p:cNvPr id="245" name="Google Shape;245;g2cdfd16d52e_0_90" descr="A white background with black text"/>
          <p:cNvPicPr preferRelativeResize="0"/>
          <p:nvPr/>
        </p:nvPicPr>
        <p:blipFill rotWithShape="1">
          <a:blip r:embed="rId9">
            <a:alphaModFix/>
          </a:blip>
          <a:srcRect/>
          <a:stretch/>
        </p:blipFill>
        <p:spPr>
          <a:xfrm>
            <a:off x="420250" y="2169575"/>
            <a:ext cx="8391401" cy="1933125"/>
          </a:xfrm>
          <a:prstGeom prst="rect">
            <a:avLst/>
          </a:prstGeom>
          <a:noFill/>
          <a:ln>
            <a:noFill/>
          </a:ln>
        </p:spPr>
      </p:pic>
      <p:pic>
        <p:nvPicPr>
          <p:cNvPr id="246" name="Google Shape;246;g2cdfd16d52e_0_90" descr="A white background with black text"/>
          <p:cNvPicPr preferRelativeResize="0"/>
          <p:nvPr/>
        </p:nvPicPr>
        <p:blipFill rotWithShape="1">
          <a:blip r:embed="rId10">
            <a:alphaModFix/>
          </a:blip>
          <a:srcRect/>
          <a:stretch/>
        </p:blipFill>
        <p:spPr>
          <a:xfrm>
            <a:off x="420250" y="2312225"/>
            <a:ext cx="7979600" cy="2280475"/>
          </a:xfrm>
          <a:prstGeom prst="rect">
            <a:avLst/>
          </a:prstGeom>
          <a:noFill/>
          <a:ln>
            <a:noFill/>
          </a:ln>
        </p:spPr>
      </p:pic>
      <p:pic>
        <p:nvPicPr>
          <p:cNvPr id="247" name="Google Shape;247;g2cdfd16d52e_0_90" descr="A white paper with black text"/>
          <p:cNvPicPr preferRelativeResize="0"/>
          <p:nvPr/>
        </p:nvPicPr>
        <p:blipFill rotWithShape="1">
          <a:blip r:embed="rId11">
            <a:alphaModFix/>
          </a:blip>
          <a:srcRect/>
          <a:stretch/>
        </p:blipFill>
        <p:spPr>
          <a:xfrm>
            <a:off x="332350" y="2420706"/>
            <a:ext cx="8337532" cy="2280475"/>
          </a:xfrm>
          <a:prstGeom prst="rect">
            <a:avLst/>
          </a:prstGeom>
          <a:noFill/>
          <a:ln>
            <a:noFill/>
          </a:ln>
        </p:spPr>
      </p:pic>
      <p:pic>
        <p:nvPicPr>
          <p:cNvPr id="248" name="Google Shape;248;g2cdfd16d52e_0_90" descr="A white background with red text"/>
          <p:cNvPicPr preferRelativeResize="0"/>
          <p:nvPr/>
        </p:nvPicPr>
        <p:blipFill rotWithShape="1">
          <a:blip r:embed="rId12">
            <a:alphaModFix/>
          </a:blip>
          <a:srcRect/>
          <a:stretch/>
        </p:blipFill>
        <p:spPr>
          <a:xfrm>
            <a:off x="560054" y="2588229"/>
            <a:ext cx="7802208" cy="2077975"/>
          </a:xfrm>
          <a:prstGeom prst="rect">
            <a:avLst/>
          </a:prstGeom>
          <a:noFill/>
          <a:ln>
            <a:noFill/>
          </a:ln>
        </p:spPr>
      </p:pic>
      <p:sp>
        <p:nvSpPr>
          <p:cNvPr id="249" name="Google Shape;249;g2cdfd16d52e_0_90"/>
          <p:cNvSpPr/>
          <p:nvPr/>
        </p:nvSpPr>
        <p:spPr>
          <a:xfrm>
            <a:off x="8515350" y="265125"/>
            <a:ext cx="401700" cy="477300"/>
          </a:xfrm>
          <a:prstGeom prst="star5">
            <a:avLst>
              <a:gd name="adj" fmla="val 19098"/>
              <a:gd name="hf" fmla="val 105146"/>
              <a:gd name="vf" fmla="val 11055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cdfd16d52e_0_58"/>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Team making a decision</a:t>
            </a:r>
            <a:endParaRPr/>
          </a:p>
        </p:txBody>
      </p:sp>
      <p:pic>
        <p:nvPicPr>
          <p:cNvPr id="256" name="Google Shape;256;g2cdfd16d52e_0_58" descr="A group of people working at a table"/>
          <p:cNvPicPr preferRelativeResize="0"/>
          <p:nvPr/>
        </p:nvPicPr>
        <p:blipFill rotWithShape="1">
          <a:blip r:embed="rId3">
            <a:alphaModFix/>
          </a:blip>
          <a:srcRect/>
          <a:stretch/>
        </p:blipFill>
        <p:spPr>
          <a:xfrm>
            <a:off x="-1163782" y="0"/>
            <a:ext cx="11056550" cy="62899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cdfd16d52e_0_86"/>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Monitoring implementation of the ETLPs</a:t>
            </a:r>
            <a:endParaRPr/>
          </a:p>
        </p:txBody>
      </p:sp>
      <p:pic>
        <p:nvPicPr>
          <p:cNvPr id="263" name="Google Shape;263;g2cdfd16d52e_0_86" descr="Chart for monitoring implementation of ETLPs"/>
          <p:cNvPicPr preferRelativeResize="0"/>
          <p:nvPr/>
        </p:nvPicPr>
        <p:blipFill rotWithShape="1">
          <a:blip r:embed="rId3">
            <a:alphaModFix/>
          </a:blip>
          <a:srcRect/>
          <a:stretch/>
        </p:blipFill>
        <p:spPr>
          <a:xfrm>
            <a:off x="958300" y="121400"/>
            <a:ext cx="7550275" cy="6072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cdfd16d52e_0_129"/>
          <p:cNvSpPr txBox="1">
            <a:spLocks noGrp="1"/>
          </p:cNvSpPr>
          <p:nvPr>
            <p:ph type="title" idx="4294967295"/>
          </p:nvPr>
        </p:nvSpPr>
        <p:spPr>
          <a:xfrm>
            <a:off x="0" y="-927820"/>
            <a:ext cx="91440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Method of documenting implementation</a:t>
            </a:r>
            <a:endParaRPr/>
          </a:p>
        </p:txBody>
      </p:sp>
      <p:pic>
        <p:nvPicPr>
          <p:cNvPr id="270" name="Google Shape;270;g2cdfd16d52e_0_129" descr="A person in a red shirt writing on a tablet"/>
          <p:cNvPicPr preferRelativeResize="0"/>
          <p:nvPr/>
        </p:nvPicPr>
        <p:blipFill rotWithShape="1">
          <a:blip r:embed="rId3">
            <a:alphaModFix/>
          </a:blip>
          <a:srcRect/>
          <a:stretch/>
        </p:blipFill>
        <p:spPr>
          <a:xfrm>
            <a:off x="2708224" y="634165"/>
            <a:ext cx="3727552" cy="558966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6" name="Google Shape;276;p6"/>
          <p:cNvGraphicFramePr/>
          <p:nvPr/>
        </p:nvGraphicFramePr>
        <p:xfrm>
          <a:off x="345057" y="1017918"/>
          <a:ext cx="3000000" cy="3000000"/>
        </p:xfrm>
        <a:graphic>
          <a:graphicData uri="http://schemas.openxmlformats.org/drawingml/2006/table">
            <a:tbl>
              <a:tblPr firstRow="1" bandRow="1">
                <a:noFill/>
                <a:tableStyleId>{63AC82E4-BF12-4609-9BC4-3AA32E8A9DC3}</a:tableStyleId>
              </a:tblPr>
              <a:tblGrid>
                <a:gridCol w="2239450">
                  <a:extLst>
                    <a:ext uri="{9D8B030D-6E8A-4147-A177-3AD203B41FA5}">
                      <a16:colId xmlns:a16="http://schemas.microsoft.com/office/drawing/2014/main" val="20000"/>
                    </a:ext>
                  </a:extLst>
                </a:gridCol>
                <a:gridCol w="1366400">
                  <a:extLst>
                    <a:ext uri="{9D8B030D-6E8A-4147-A177-3AD203B41FA5}">
                      <a16:colId xmlns:a16="http://schemas.microsoft.com/office/drawing/2014/main" val="20001"/>
                    </a:ext>
                  </a:extLst>
                </a:gridCol>
                <a:gridCol w="1690775">
                  <a:extLst>
                    <a:ext uri="{9D8B030D-6E8A-4147-A177-3AD203B41FA5}">
                      <a16:colId xmlns:a16="http://schemas.microsoft.com/office/drawing/2014/main" val="20002"/>
                    </a:ext>
                  </a:extLst>
                </a:gridCol>
                <a:gridCol w="1639025">
                  <a:extLst>
                    <a:ext uri="{9D8B030D-6E8A-4147-A177-3AD203B41FA5}">
                      <a16:colId xmlns:a16="http://schemas.microsoft.com/office/drawing/2014/main" val="20003"/>
                    </a:ext>
                  </a:extLst>
                </a:gridCol>
                <a:gridCol w="1518250">
                  <a:extLst>
                    <a:ext uri="{9D8B030D-6E8A-4147-A177-3AD203B41FA5}">
                      <a16:colId xmlns:a16="http://schemas.microsoft.com/office/drawing/2014/main" val="20004"/>
                    </a:ext>
                  </a:extLst>
                </a:gridCol>
              </a:tblGrid>
              <a:tr h="57042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Essential Functions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Exemplary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Proficient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Close to Proficient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Far From Proficient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491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The language of the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classroom expectations reflects the language of the schoolwide expectations.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88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Rules are specific</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criteria for</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achieving expectations.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792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Rules meet these 5</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guidelines: (OMPUA)</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Observable Measurable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Positively Stated</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Understandable Always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Applicable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19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Expectations and rules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are taught, modeled,</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practiced, and feedback</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is regularly provided.</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77" name="Google Shape;277;p6"/>
          <p:cNvSpPr txBox="1">
            <a:spLocks noGrp="1"/>
          </p:cNvSpPr>
          <p:nvPr>
            <p:ph type="title" idx="4294967295"/>
          </p:nvPr>
        </p:nvSpPr>
        <p:spPr>
          <a:xfrm>
            <a:off x="345056" y="176524"/>
            <a:ext cx="8453885" cy="8925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Missouri Middle School – Teacher Self-Ratings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Arial"/>
                <a:ea typeface="Arial"/>
                <a:cs typeface="Arial"/>
                <a:sym typeface="Arial"/>
              </a:rPr>
              <a:t>Classroom Expectations &amp; Rules </a:t>
            </a:r>
            <a:endParaRPr sz="1400" b="0" i="0" u="none" strike="noStrike" cap="none">
              <a:solidFill>
                <a:srgbClr val="000000"/>
              </a:solidFill>
              <a:latin typeface="Arial"/>
              <a:ea typeface="Arial"/>
              <a:cs typeface="Arial"/>
              <a:sym typeface="Arial"/>
            </a:endParaRPr>
          </a:p>
        </p:txBody>
      </p:sp>
      <p:pic>
        <p:nvPicPr>
          <p:cNvPr id="278" name="Google Shape;278;p6" descr="Chart of Teacher Self-Rating"/>
          <p:cNvPicPr preferRelativeResize="0"/>
          <p:nvPr/>
        </p:nvPicPr>
        <p:blipFill rotWithShape="1">
          <a:blip r:embed="rId3">
            <a:alphaModFix/>
          </a:blip>
          <a:srcRect/>
          <a:stretch/>
        </p:blipFill>
        <p:spPr>
          <a:xfrm>
            <a:off x="76200" y="176525"/>
            <a:ext cx="8991600" cy="61075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7"/>
          <p:cNvSpPr txBox="1">
            <a:spLocks noGrp="1"/>
          </p:cNvSpPr>
          <p:nvPr>
            <p:ph type="title"/>
          </p:nvPr>
        </p:nvSpPr>
        <p:spPr>
          <a:xfrm>
            <a:off x="628650" y="24299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Alignment of SAS 4.0 &amp; ETLPs</a:t>
            </a:r>
            <a:endParaRPr/>
          </a:p>
        </p:txBody>
      </p:sp>
      <p:graphicFrame>
        <p:nvGraphicFramePr>
          <p:cNvPr id="285" name="Google Shape;285;p7"/>
          <p:cNvGraphicFramePr/>
          <p:nvPr/>
        </p:nvGraphicFramePr>
        <p:xfrm>
          <a:off x="241540" y="1397000"/>
          <a:ext cx="3000000" cy="3000000"/>
        </p:xfrm>
        <a:graphic>
          <a:graphicData uri="http://schemas.openxmlformats.org/drawingml/2006/table">
            <a:tbl>
              <a:tblPr firstRow="1" bandRow="1">
                <a:noFill/>
                <a:tableStyleId>{63AC82E4-BF12-4609-9BC4-3AA32E8A9DC3}</a:tableStyleId>
              </a:tblPr>
              <a:tblGrid>
                <a:gridCol w="4261450">
                  <a:extLst>
                    <a:ext uri="{9D8B030D-6E8A-4147-A177-3AD203B41FA5}">
                      <a16:colId xmlns:a16="http://schemas.microsoft.com/office/drawing/2014/main" val="20000"/>
                    </a:ext>
                  </a:extLst>
                </a:gridCol>
                <a:gridCol w="4261450">
                  <a:extLst>
                    <a:ext uri="{9D8B030D-6E8A-4147-A177-3AD203B41FA5}">
                      <a16:colId xmlns:a16="http://schemas.microsoft.com/office/drawing/2014/main" val="20001"/>
                    </a:ext>
                  </a:extLst>
                </a:gridCol>
              </a:tblGrid>
              <a:tr h="4915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SAS 4.0  Classroom Items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ETLPs</a:t>
                      </a:r>
                      <a:endParaRPr sz="1400" u="none" strike="noStrike" cap="none"/>
                    </a:p>
                  </a:txBody>
                  <a:tcPr marL="91450" marR="91450" marT="45725" marB="45725"/>
                </a:tc>
                <a:extLst>
                  <a:ext uri="{0D108BD9-81ED-4DB2-BD59-A6C34878D82A}">
                    <a16:rowId xmlns:a16="http://schemas.microsoft.com/office/drawing/2014/main" val="10000"/>
                  </a:ext>
                </a:extLst>
              </a:tr>
              <a:tr h="4260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 Behavioral Expectations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Classroom Expectations &amp; Rules</a:t>
                      </a:r>
                      <a:endParaRPr sz="1400" u="none" strike="noStrike" cap="none"/>
                    </a:p>
                  </a:txBody>
                  <a:tcPr marL="91450" marR="91450" marT="45725" marB="45725"/>
                </a:tc>
                <a:extLst>
                  <a:ext uri="{0D108BD9-81ED-4DB2-BD59-A6C34878D82A}">
                    <a16:rowId xmlns:a16="http://schemas.microsoft.com/office/drawing/2014/main" val="10001"/>
                  </a:ext>
                </a:extLst>
              </a:tr>
              <a:tr h="4260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2. Procedures &amp; Routines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Classroom Procedures &amp; Routines</a:t>
                      </a:r>
                      <a:endParaRPr sz="1400" u="none" strike="noStrike" cap="none"/>
                    </a:p>
                  </a:txBody>
                  <a:tcPr marL="91450" marR="91450" marT="45725" marB="45725"/>
                </a:tc>
                <a:extLst>
                  <a:ext uri="{0D108BD9-81ED-4DB2-BD59-A6C34878D82A}">
                    <a16:rowId xmlns:a16="http://schemas.microsoft.com/office/drawing/2014/main" val="10002"/>
                  </a:ext>
                </a:extLst>
              </a:tr>
              <a:tr h="7537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3. Feedback &amp; Acknowledgement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Classroom Encouraging Expected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n-US" sz="2000" u="none" strike="noStrike" cap="none"/>
                        <a:t>  Behavior </a:t>
                      </a:r>
                      <a:endParaRPr sz="1400" u="none" strike="noStrike" cap="none"/>
                    </a:p>
                  </a:txBody>
                  <a:tcPr marL="91450" marR="91450" marT="45725" marB="45725"/>
                </a:tc>
                <a:extLst>
                  <a:ext uri="{0D108BD9-81ED-4DB2-BD59-A6C34878D82A}">
                    <a16:rowId xmlns:a16="http://schemas.microsoft.com/office/drawing/2014/main" val="10003"/>
                  </a:ext>
                </a:extLst>
              </a:tr>
              <a:tr h="7537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4. Response to Behavior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Classroom Discouraging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n-US" sz="2000" u="none" strike="noStrike" cap="none"/>
                        <a:t>  Unexpected Behavior</a:t>
                      </a:r>
                      <a:endParaRPr sz="1400" u="none" strike="noStrike" cap="none"/>
                    </a:p>
                  </a:txBody>
                  <a:tcPr marL="91450" marR="91450" marT="45725" marB="45725"/>
                </a:tc>
                <a:extLst>
                  <a:ext uri="{0D108BD9-81ED-4DB2-BD59-A6C34878D82A}">
                    <a16:rowId xmlns:a16="http://schemas.microsoft.com/office/drawing/2014/main" val="10004"/>
                  </a:ext>
                </a:extLst>
              </a:tr>
              <a:tr h="4260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5. Active Supervision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Active Supervision</a:t>
                      </a:r>
                      <a:endParaRPr sz="1400" u="none" strike="noStrike" cap="none"/>
                    </a:p>
                  </a:txBody>
                  <a:tcPr marL="91450" marR="91450" marT="45725" marB="45725"/>
                </a:tc>
                <a:extLst>
                  <a:ext uri="{0D108BD9-81ED-4DB2-BD59-A6C34878D82A}">
                    <a16:rowId xmlns:a16="http://schemas.microsoft.com/office/drawing/2014/main" val="10005"/>
                  </a:ext>
                </a:extLst>
              </a:tr>
              <a:tr h="4260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6. Actively Engage Students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Opportunities to Respond </a:t>
                      </a:r>
                      <a:endParaRPr sz="1400" u="none" strike="noStrike" cap="none"/>
                    </a:p>
                  </a:txBody>
                  <a:tcPr marL="91450" marR="91450" marT="45725" marB="45725"/>
                </a:tc>
                <a:extLst>
                  <a:ext uri="{0D108BD9-81ED-4DB2-BD59-A6C34878D82A}">
                    <a16:rowId xmlns:a16="http://schemas.microsoft.com/office/drawing/2014/main" val="10006"/>
                  </a:ext>
                </a:extLst>
              </a:tr>
              <a:tr h="4260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7. Differentiated Instruction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Activity Sequencing &amp; Choice</a:t>
                      </a:r>
                      <a:endParaRPr sz="1400" u="none" strike="noStrike" cap="none"/>
                    </a:p>
                  </a:txBody>
                  <a:tcPr marL="91450" marR="91450" marT="45725" marB="45725"/>
                </a:tc>
                <a:extLst>
                  <a:ext uri="{0D108BD9-81ED-4DB2-BD59-A6C34878D82A}">
                    <a16:rowId xmlns:a16="http://schemas.microsoft.com/office/drawing/2014/main" val="10007"/>
                  </a:ext>
                </a:extLst>
              </a:tr>
              <a:tr h="4260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8. Academic Success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  Adjusting Task Difficulty</a:t>
                      </a:r>
                      <a:endParaRPr sz="1400" u="none" strike="noStrike" cap="none"/>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Missouri Middle School</a:t>
            </a:r>
            <a:br>
              <a:rPr lang="en-US"/>
            </a:br>
            <a:r>
              <a:rPr lang="en-US"/>
              <a:t>SAS 4.0 Classroom Items</a:t>
            </a:r>
            <a:endParaRPr/>
          </a:p>
        </p:txBody>
      </p:sp>
      <p:pic>
        <p:nvPicPr>
          <p:cNvPr id="291" name="Google Shape;291;p8" descr="SAS 4.0 Classroom items scoring example"/>
          <p:cNvPicPr preferRelativeResize="0"/>
          <p:nvPr/>
        </p:nvPicPr>
        <p:blipFill rotWithShape="1">
          <a:blip r:embed="rId3">
            <a:alphaModFix/>
          </a:blip>
          <a:srcRect/>
          <a:stretch/>
        </p:blipFill>
        <p:spPr>
          <a:xfrm>
            <a:off x="207034" y="2180401"/>
            <a:ext cx="8729932" cy="10962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
          <p:cNvSpPr txBox="1">
            <a:spLocks noGrp="1"/>
          </p:cNvSpPr>
          <p:nvPr>
            <p:ph type="title" idx="4294967295"/>
          </p:nvPr>
        </p:nvSpPr>
        <p:spPr>
          <a:xfrm>
            <a:off x="1873770" y="0"/>
            <a:ext cx="7270230" cy="14014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400"/>
              <a:buFont typeface="Calibri"/>
              <a:buNone/>
            </a:pPr>
            <a:r>
              <a:rPr lang="en-US" sz="3600" b="0" i="0" u="none" strike="noStrike" cap="none">
                <a:solidFill>
                  <a:srgbClr val="008000"/>
                </a:solidFill>
                <a:latin typeface="Calibri"/>
                <a:ea typeface="Calibri"/>
                <a:cs typeface="Calibri"/>
                <a:sym typeface="Calibri"/>
              </a:rPr>
              <a:t>Activity: Practice with Example Data</a:t>
            </a:r>
            <a:endParaRPr sz="3600" b="0" i="0" u="none" strike="noStrike" cap="none">
              <a:solidFill>
                <a:srgbClr val="FF0000"/>
              </a:solidFill>
              <a:latin typeface="Calibri"/>
              <a:ea typeface="Calibri"/>
              <a:cs typeface="Calibri"/>
              <a:sym typeface="Calibri"/>
            </a:endParaRPr>
          </a:p>
        </p:txBody>
      </p:sp>
      <p:pic>
        <p:nvPicPr>
          <p:cNvPr id="298" name="Google Shape;298;p2" descr="chart of teacher self-rating"/>
          <p:cNvPicPr preferRelativeResize="0"/>
          <p:nvPr/>
        </p:nvPicPr>
        <p:blipFill rotWithShape="1">
          <a:blip r:embed="rId3">
            <a:alphaModFix/>
          </a:blip>
          <a:srcRect/>
          <a:stretch/>
        </p:blipFill>
        <p:spPr>
          <a:xfrm>
            <a:off x="1873770" y="1234584"/>
            <a:ext cx="5905800" cy="4008900"/>
          </a:xfrm>
          <a:prstGeom prst="rect">
            <a:avLst/>
          </a:prstGeom>
          <a:noFill/>
          <a:ln>
            <a:noFill/>
          </a:ln>
        </p:spPr>
      </p:pic>
      <p:pic>
        <p:nvPicPr>
          <p:cNvPr id="299" name="Google Shape;299;p2" descr="SAS 4.0 Classrom scoring example"/>
          <p:cNvPicPr preferRelativeResize="0"/>
          <p:nvPr/>
        </p:nvPicPr>
        <p:blipFill rotWithShape="1">
          <a:blip r:embed="rId4">
            <a:alphaModFix/>
          </a:blip>
          <a:srcRect/>
          <a:stretch/>
        </p:blipFill>
        <p:spPr>
          <a:xfrm>
            <a:off x="0" y="5243484"/>
            <a:ext cx="9144000" cy="10443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cdfd16d52e_0_169"/>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Setting up ahead of time</a:t>
            </a:r>
            <a:endParaRPr/>
          </a:p>
        </p:txBody>
      </p:sp>
      <p:pic>
        <p:nvPicPr>
          <p:cNvPr id="306" name="Google Shape;306;g2cdfd16d52e_0_169" descr="A group of people looking at a computer"/>
          <p:cNvPicPr preferRelativeResize="0"/>
          <p:nvPr/>
        </p:nvPicPr>
        <p:blipFill rotWithShape="1">
          <a:blip r:embed="rId3">
            <a:alphaModFix/>
          </a:blip>
          <a:srcRect/>
          <a:stretch/>
        </p:blipFill>
        <p:spPr>
          <a:xfrm>
            <a:off x="0" y="0"/>
            <a:ext cx="9471264" cy="62899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85" name="Google Shape;85;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cdfd16d52e_0_15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Leadership Team Data</a:t>
            </a:r>
            <a:endParaRPr/>
          </a:p>
        </p:txBody>
      </p:sp>
      <p:sp>
        <p:nvSpPr>
          <p:cNvPr id="313" name="Google Shape;313;g2cdfd16d52e_0_152"/>
          <p:cNvSpPr txBox="1">
            <a:spLocks noGrp="1"/>
          </p:cNvSpPr>
          <p:nvPr>
            <p:ph type="body" idx="1"/>
          </p:nvPr>
        </p:nvSpPr>
        <p:spPr>
          <a:xfrm>
            <a:off x="628650" y="1511075"/>
            <a:ext cx="7886700" cy="4665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a:t>What additional data or information does your leadership team have readily at your fingertips?</a:t>
            </a:r>
            <a:endParaRPr/>
          </a:p>
          <a:p>
            <a:pPr marL="0" lvl="0" indent="0" algn="l" rtl="0">
              <a:lnSpc>
                <a:spcPct val="90000"/>
              </a:lnSpc>
              <a:spcBef>
                <a:spcPts val="1000"/>
              </a:spcBef>
              <a:spcAft>
                <a:spcPts val="0"/>
              </a:spcAft>
              <a:buSzPts val="2800"/>
              <a:buNone/>
            </a:pPr>
            <a:endParaRPr sz="1700"/>
          </a:p>
          <a:p>
            <a:pPr marL="457200" lvl="0" indent="-355600" algn="l" rtl="0">
              <a:lnSpc>
                <a:spcPct val="115000"/>
              </a:lnSpc>
              <a:spcBef>
                <a:spcPts val="0"/>
              </a:spcBef>
              <a:spcAft>
                <a:spcPts val="0"/>
              </a:spcAft>
              <a:buClr>
                <a:srgbClr val="303030"/>
              </a:buClr>
              <a:buSzPts val="2000"/>
              <a:buChar char="●"/>
            </a:pPr>
            <a:r>
              <a:rPr lang="en-US" sz="2000">
                <a:solidFill>
                  <a:srgbClr val="303030"/>
                </a:solidFill>
              </a:rPr>
              <a:t>Patterns of unexpected classroom managed or minor behaviors in the classroom.</a:t>
            </a:r>
            <a:endParaRPr sz="2000">
              <a:latin typeface="Cambria"/>
              <a:ea typeface="Cambria"/>
              <a:cs typeface="Cambria"/>
              <a:sym typeface="Cambria"/>
            </a:endParaRPr>
          </a:p>
          <a:p>
            <a:pPr marL="457200" lvl="0" indent="-355600" algn="l" rtl="0">
              <a:lnSpc>
                <a:spcPct val="115000"/>
              </a:lnSpc>
              <a:spcBef>
                <a:spcPts val="0"/>
              </a:spcBef>
              <a:spcAft>
                <a:spcPts val="0"/>
              </a:spcAft>
              <a:buClr>
                <a:srgbClr val="303030"/>
              </a:buClr>
              <a:buSzPts val="2000"/>
              <a:buChar char="●"/>
            </a:pPr>
            <a:r>
              <a:rPr lang="en-US" sz="2000">
                <a:solidFill>
                  <a:srgbClr val="303030"/>
                </a:solidFill>
              </a:rPr>
              <a:t>Patterns of Office Discipline Referrals (ODRs).</a:t>
            </a:r>
            <a:endParaRPr sz="2000">
              <a:latin typeface="Cambria"/>
              <a:ea typeface="Cambria"/>
              <a:cs typeface="Cambria"/>
              <a:sym typeface="Cambria"/>
            </a:endParaRPr>
          </a:p>
          <a:p>
            <a:pPr marL="457200" lvl="0" indent="-355600" algn="l" rtl="0">
              <a:lnSpc>
                <a:spcPct val="115000"/>
              </a:lnSpc>
              <a:spcBef>
                <a:spcPts val="0"/>
              </a:spcBef>
              <a:spcAft>
                <a:spcPts val="0"/>
              </a:spcAft>
              <a:buClr>
                <a:srgbClr val="303030"/>
              </a:buClr>
              <a:buSzPts val="2000"/>
              <a:buChar char="●"/>
            </a:pPr>
            <a:r>
              <a:rPr lang="en-US" sz="2000">
                <a:solidFill>
                  <a:srgbClr val="303030"/>
                </a:solidFill>
              </a:rPr>
              <a:t>Student academic performance. </a:t>
            </a:r>
            <a:endParaRPr sz="2000">
              <a:latin typeface="Cambria"/>
              <a:ea typeface="Cambria"/>
              <a:cs typeface="Cambria"/>
              <a:sym typeface="Cambria"/>
            </a:endParaRPr>
          </a:p>
          <a:p>
            <a:pPr marL="457200" lvl="0" indent="-355600" algn="l" rtl="0">
              <a:lnSpc>
                <a:spcPct val="115000"/>
              </a:lnSpc>
              <a:spcBef>
                <a:spcPts val="0"/>
              </a:spcBef>
              <a:spcAft>
                <a:spcPts val="0"/>
              </a:spcAft>
              <a:buClr>
                <a:srgbClr val="303030"/>
              </a:buClr>
              <a:buSzPts val="2000"/>
              <a:buChar char="●"/>
            </a:pPr>
            <a:r>
              <a:rPr lang="en-US" sz="2000">
                <a:solidFill>
                  <a:srgbClr val="303030"/>
                </a:solidFill>
              </a:rPr>
              <a:t>Observation of instructional practices (including the ETLPs) identified as a priority for delivery at the districtwide, schoolwide, grade level, or content area.</a:t>
            </a:r>
            <a:endParaRPr sz="2000">
              <a:latin typeface="Cambria"/>
              <a:ea typeface="Cambria"/>
              <a:cs typeface="Cambria"/>
              <a:sym typeface="Cambria"/>
            </a:endParaRPr>
          </a:p>
          <a:p>
            <a:pPr marL="457200" lvl="0" indent="-355600" algn="l" rtl="0">
              <a:lnSpc>
                <a:spcPct val="115000"/>
              </a:lnSpc>
              <a:spcBef>
                <a:spcPts val="0"/>
              </a:spcBef>
              <a:spcAft>
                <a:spcPts val="0"/>
              </a:spcAft>
              <a:buClr>
                <a:srgbClr val="303030"/>
              </a:buClr>
              <a:buSzPts val="2000"/>
              <a:buChar char="●"/>
            </a:pPr>
            <a:r>
              <a:rPr lang="en-US" sz="2000">
                <a:solidFill>
                  <a:srgbClr val="303030"/>
                </a:solidFill>
              </a:rPr>
              <a:t>Current rate or ratio of positive to corrective feedback.</a:t>
            </a:r>
            <a:endParaRPr sz="2000">
              <a:latin typeface="Cambria"/>
              <a:ea typeface="Cambria"/>
              <a:cs typeface="Cambria"/>
              <a:sym typeface="Cambria"/>
            </a:endParaRPr>
          </a:p>
          <a:p>
            <a:pPr marL="457200" lvl="0" indent="-355600" algn="l" rtl="0">
              <a:lnSpc>
                <a:spcPct val="115000"/>
              </a:lnSpc>
              <a:spcBef>
                <a:spcPts val="0"/>
              </a:spcBef>
              <a:spcAft>
                <a:spcPts val="1400"/>
              </a:spcAft>
              <a:buClr>
                <a:srgbClr val="303030"/>
              </a:buClr>
              <a:buSzPts val="2000"/>
              <a:buChar char="●"/>
            </a:pPr>
            <a:r>
              <a:rPr lang="en-US" sz="2000">
                <a:solidFill>
                  <a:srgbClr val="303030"/>
                </a:solidFill>
              </a:rPr>
              <a:t>Frequency and quality of current </a:t>
            </a:r>
            <a:r>
              <a:rPr lang="en-US" sz="2000" i="1">
                <a:solidFill>
                  <a:srgbClr val="303030"/>
                </a:solidFill>
              </a:rPr>
              <a:t>Opportunities to Respond (OTRs).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b="1" i="0" u="none" strike="noStrike">
                <a:solidFill>
                  <a:srgbClr val="000000"/>
                </a:solidFill>
                <a:latin typeface="Calibri"/>
                <a:ea typeface="Calibri"/>
                <a:cs typeface="Calibri"/>
                <a:sym typeface="Calibri"/>
              </a:rPr>
              <a:t>Next steps for your Leadership Team include: </a:t>
            </a:r>
            <a:endParaRPr sz="3200"/>
          </a:p>
        </p:txBody>
      </p:sp>
      <p:sp>
        <p:nvSpPr>
          <p:cNvPr id="320" name="Google Shape;320;p45"/>
          <p:cNvSpPr txBox="1">
            <a:spLocks noGrp="1"/>
          </p:cNvSpPr>
          <p:nvPr>
            <p:ph type="body" idx="1"/>
          </p:nvPr>
        </p:nvSpPr>
        <p:spPr>
          <a:xfrm>
            <a:off x="137160" y="1271146"/>
            <a:ext cx="8869680" cy="4763894"/>
          </a:xfrm>
          <a:prstGeom prst="rect">
            <a:avLst/>
          </a:prstGeom>
          <a:noFill/>
          <a:ln>
            <a:noFill/>
          </a:ln>
        </p:spPr>
        <p:txBody>
          <a:bodyPr spcFirstLastPara="1" wrap="square" lIns="91425" tIns="45700" rIns="91425" bIns="45700" anchor="t" anchorCtr="0">
            <a:normAutofit lnSpcReduction="10000"/>
          </a:bodyPr>
          <a:lstStyle/>
          <a:p>
            <a:pPr marL="571500" lvl="0" indent="-342900" algn="l" rtl="0">
              <a:lnSpc>
                <a:spcPct val="90000"/>
              </a:lnSpc>
              <a:spcBef>
                <a:spcPts val="1000"/>
              </a:spcBef>
              <a:spcAft>
                <a:spcPts val="0"/>
              </a:spcAft>
              <a:buSzPts val="2800"/>
              <a:buChar char="•"/>
            </a:pPr>
            <a:r>
              <a:rPr lang="en-US" sz="2400"/>
              <a:t>Consider data you already have available to identify teacher support needs,  and plan how to integrate Self-Assessment results to help inform decision-making. </a:t>
            </a:r>
            <a:endParaRPr/>
          </a:p>
          <a:p>
            <a:pPr marL="571500" lvl="0" indent="-342900" algn="l" rtl="0">
              <a:lnSpc>
                <a:spcPct val="90000"/>
              </a:lnSpc>
              <a:spcBef>
                <a:spcPts val="1000"/>
              </a:spcBef>
              <a:spcAft>
                <a:spcPts val="0"/>
              </a:spcAft>
              <a:buSzPts val="2800"/>
              <a:buChar char="•"/>
            </a:pPr>
            <a:r>
              <a:rPr lang="en-US" sz="2400"/>
              <a:t>Establish systems &amp; tools for teachers to self-assess and/or receive observation feedback</a:t>
            </a:r>
            <a:endParaRPr/>
          </a:p>
          <a:p>
            <a:pPr marL="571500" lvl="0" indent="-342900" algn="l" rtl="0">
              <a:lnSpc>
                <a:spcPct val="90000"/>
              </a:lnSpc>
              <a:spcBef>
                <a:spcPts val="1000"/>
              </a:spcBef>
              <a:spcAft>
                <a:spcPts val="0"/>
              </a:spcAft>
              <a:buSzPts val="2800"/>
              <a:buChar char="•"/>
            </a:pPr>
            <a:r>
              <a:rPr lang="en-US" sz="2400"/>
              <a:t>Use the current Data Collection and PD Schedule  to Allocate time for </a:t>
            </a:r>
            <a:endParaRPr/>
          </a:p>
          <a:p>
            <a:pPr marL="1028700" lvl="1" indent="-342900" algn="l" rtl="0">
              <a:lnSpc>
                <a:spcPct val="90000"/>
              </a:lnSpc>
              <a:spcBef>
                <a:spcPts val="500"/>
              </a:spcBef>
              <a:spcAft>
                <a:spcPts val="0"/>
              </a:spcAft>
              <a:buSzPts val="1800"/>
              <a:buChar char="•"/>
            </a:pPr>
            <a:r>
              <a:rPr lang="en-US"/>
              <a:t>teacher self-assessment &amp; BLT DBDM cycles</a:t>
            </a:r>
            <a:endParaRPr/>
          </a:p>
          <a:p>
            <a:pPr marL="1028700" lvl="1" indent="-342900" algn="l" rtl="0">
              <a:lnSpc>
                <a:spcPct val="90000"/>
              </a:lnSpc>
              <a:spcBef>
                <a:spcPts val="500"/>
              </a:spcBef>
              <a:spcAft>
                <a:spcPts val="0"/>
              </a:spcAft>
              <a:buSzPts val="1800"/>
              <a:buChar char="•"/>
            </a:pPr>
            <a:r>
              <a:rPr lang="en-US"/>
              <a:t>PD for all teachers, begin with </a:t>
            </a:r>
            <a:endParaRPr/>
          </a:p>
          <a:p>
            <a:pPr marL="1485900" lvl="2" indent="-342900" algn="l" rtl="0">
              <a:lnSpc>
                <a:spcPct val="90000"/>
              </a:lnSpc>
              <a:spcBef>
                <a:spcPts val="500"/>
              </a:spcBef>
              <a:spcAft>
                <a:spcPts val="0"/>
              </a:spcAft>
              <a:buSzPts val="1800"/>
              <a:buChar char="•"/>
            </a:pPr>
            <a:r>
              <a:rPr lang="en-US" sz="2400"/>
              <a:t>Selected ETLP</a:t>
            </a:r>
            <a:endParaRPr/>
          </a:p>
          <a:p>
            <a:pPr marL="1485900" lvl="2" indent="-342900" algn="l" rtl="0">
              <a:lnSpc>
                <a:spcPct val="90000"/>
              </a:lnSpc>
              <a:spcBef>
                <a:spcPts val="500"/>
              </a:spcBef>
              <a:spcAft>
                <a:spcPts val="0"/>
              </a:spcAft>
              <a:buSzPts val="1800"/>
              <a:buChar char="•"/>
            </a:pPr>
            <a:r>
              <a:rPr lang="en-US" sz="2400"/>
              <a:t>Use of the Teacher Self-Monitoring Plan</a:t>
            </a:r>
            <a:endParaRPr/>
          </a:p>
          <a:p>
            <a:pPr marL="571500" lvl="0" indent="-406400" algn="l" rtl="0">
              <a:lnSpc>
                <a:spcPct val="90000"/>
              </a:lnSpc>
              <a:spcBef>
                <a:spcPts val="1000"/>
              </a:spcBef>
              <a:spcAft>
                <a:spcPts val="0"/>
              </a:spcAft>
              <a:buSzPts val="2800"/>
              <a:buChar char="•"/>
            </a:pPr>
            <a:r>
              <a:rPr lang="en-US" sz="2200"/>
              <a:t>Engage in cycles of PD,  implementation, data collection  &amp; analysis while providing levels of support needed as indicated by analysis</a:t>
            </a:r>
            <a:endParaRPr/>
          </a:p>
          <a:p>
            <a:pPr marL="571500" lvl="0" indent="-165100" algn="l" rtl="0">
              <a:lnSpc>
                <a:spcPct val="90000"/>
              </a:lnSpc>
              <a:spcBef>
                <a:spcPts val="1000"/>
              </a:spcBef>
              <a:spcAft>
                <a:spcPts val="0"/>
              </a:spcAft>
              <a:buSzPts val="2800"/>
              <a:buNone/>
            </a:pPr>
            <a:endParaRPr sz="2400"/>
          </a:p>
          <a:p>
            <a:pPr marL="571500" lvl="0" indent="-165100" algn="l" rtl="0">
              <a:lnSpc>
                <a:spcPct val="90000"/>
              </a:lnSpc>
              <a:spcBef>
                <a:spcPts val="1000"/>
              </a:spcBef>
              <a:spcAft>
                <a:spcPts val="0"/>
              </a:spcAft>
              <a:buSzPts val="2800"/>
              <a:buNone/>
            </a:pP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504825" y="-152399"/>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327" name="Google Shape;327;p30"/>
          <p:cNvSpPr txBox="1">
            <a:spLocks noGrp="1"/>
          </p:cNvSpPr>
          <p:nvPr>
            <p:ph type="body" idx="1"/>
          </p:nvPr>
        </p:nvSpPr>
        <p:spPr>
          <a:xfrm>
            <a:off x="381000" y="850900"/>
            <a:ext cx="8458200" cy="52416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1400">
                <a:solidFill>
                  <a:srgbClr val="222222"/>
                </a:solidFill>
                <a:highlight>
                  <a:srgbClr val="FFFFFF"/>
                </a:highlight>
                <a:latin typeface="Calibri"/>
                <a:ea typeface="Calibri"/>
                <a:cs typeface="Calibri"/>
                <a:sym typeface="Calibri"/>
              </a:rPr>
              <a:t>Hofmeister, A. M., &amp; Lubke, M. (1990). Research into practice: Implementing effective teaching strategies.</a:t>
            </a:r>
            <a:endParaRPr sz="1400">
              <a:solidFill>
                <a:srgbClr val="222222"/>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2800"/>
              <a:buNone/>
            </a:pPr>
            <a:endParaRPr sz="800">
              <a:solidFill>
                <a:srgbClr val="222222"/>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2800"/>
              <a:buNone/>
            </a:pPr>
            <a:r>
              <a:rPr lang="en-US" sz="1400">
                <a:latin typeface="Calibri"/>
                <a:ea typeface="Calibri"/>
                <a:cs typeface="Calibri"/>
                <a:sym typeface="Calibri"/>
              </a:rPr>
              <a:t>Reinke, W.M., Herman, K.C., &amp; Stormont, M. (2013). Classroom-level positive behavior supports in schools implementing SW-PBIS: Identifying areas for enhancement</a:t>
            </a:r>
            <a:r>
              <a:rPr lang="en-US" sz="1400" i="1">
                <a:latin typeface="Calibri"/>
                <a:ea typeface="Calibri"/>
                <a:cs typeface="Calibri"/>
                <a:sym typeface="Calibri"/>
              </a:rPr>
              <a:t>. Journal of Positive Behavior Interventions, 15(1)</a:t>
            </a:r>
            <a:r>
              <a:rPr lang="en-US" sz="1400">
                <a:latin typeface="Calibri"/>
                <a:ea typeface="Calibri"/>
                <a:cs typeface="Calibri"/>
                <a:sym typeface="Calibri"/>
              </a:rPr>
              <a:t>, 39-50.</a:t>
            </a:r>
            <a:endParaRPr sz="1400">
              <a:latin typeface="Calibri"/>
              <a:ea typeface="Calibri"/>
              <a:cs typeface="Calibri"/>
              <a:sym typeface="Calibri"/>
            </a:endParaRPr>
          </a:p>
          <a:p>
            <a:pPr marL="0" lvl="0" indent="0" algn="l" rtl="0">
              <a:lnSpc>
                <a:spcPct val="100000"/>
              </a:lnSpc>
              <a:spcBef>
                <a:spcPts val="0"/>
              </a:spcBef>
              <a:spcAft>
                <a:spcPts val="0"/>
              </a:spcAft>
              <a:buSzPts val="2800"/>
              <a:buNone/>
            </a:pPr>
            <a:endParaRPr sz="800">
              <a:latin typeface="Calibri"/>
              <a:ea typeface="Calibri"/>
              <a:cs typeface="Calibri"/>
              <a:sym typeface="Calibri"/>
            </a:endParaRPr>
          </a:p>
          <a:p>
            <a:pPr marL="0" lvl="0" indent="0" algn="l" rtl="0">
              <a:lnSpc>
                <a:spcPct val="100000"/>
              </a:lnSpc>
              <a:spcBef>
                <a:spcPts val="0"/>
              </a:spcBef>
              <a:spcAft>
                <a:spcPts val="0"/>
              </a:spcAft>
              <a:buSzPts val="2800"/>
              <a:buNone/>
            </a:pPr>
            <a:r>
              <a:rPr lang="en-US" sz="1400">
                <a:latin typeface="Calibri"/>
                <a:ea typeface="Calibri"/>
                <a:cs typeface="Calibri"/>
                <a:sym typeface="Calibri"/>
              </a:rPr>
              <a:t>Scheuermann, B. K. and Hall, J. A. (2008).  </a:t>
            </a:r>
            <a:r>
              <a:rPr lang="en-US" sz="1400" i="1">
                <a:latin typeface="Calibri"/>
                <a:ea typeface="Calibri"/>
                <a:cs typeface="Calibri"/>
                <a:sym typeface="Calibri"/>
              </a:rPr>
              <a:t>Positive behavioral supports for the classroom.</a:t>
            </a:r>
            <a:r>
              <a:rPr lang="en-US" sz="1400">
                <a:latin typeface="Calibri"/>
                <a:ea typeface="Calibri"/>
                <a:cs typeface="Calibri"/>
                <a:sym typeface="Calibri"/>
              </a:rPr>
              <a:t> Upper Saddle River, NJ: Pearson Merrill Prentice Hall.</a:t>
            </a:r>
            <a:endParaRPr sz="1400">
              <a:latin typeface="Calibri"/>
              <a:ea typeface="Calibri"/>
              <a:cs typeface="Calibri"/>
              <a:sym typeface="Calibri"/>
            </a:endParaRPr>
          </a:p>
          <a:p>
            <a:pPr marL="0" marR="227139" lvl="0" indent="0" algn="l" rtl="0">
              <a:lnSpc>
                <a:spcPct val="99960"/>
              </a:lnSpc>
              <a:spcBef>
                <a:spcPts val="937"/>
              </a:spcBef>
              <a:spcAft>
                <a:spcPts val="0"/>
              </a:spcAft>
              <a:buSzPts val="2800"/>
              <a:buNone/>
            </a:pPr>
            <a:r>
              <a:rPr lang="en-US" sz="1400">
                <a:solidFill>
                  <a:srgbClr val="222222"/>
                </a:solidFill>
                <a:highlight>
                  <a:srgbClr val="FFFFFF"/>
                </a:highlight>
                <a:latin typeface="Calibri"/>
                <a:ea typeface="Calibri"/>
                <a:cs typeface="Calibri"/>
                <a:sym typeface="Calibri"/>
              </a:rPr>
              <a:t>Scott, T. M., Hirn, R., &amp; Cooper, J. (2017). </a:t>
            </a:r>
            <a:r>
              <a:rPr lang="en-US" sz="1400" i="1">
                <a:solidFill>
                  <a:srgbClr val="222222"/>
                </a:solidFill>
                <a:highlight>
                  <a:srgbClr val="FFFFFF"/>
                </a:highlight>
                <a:latin typeface="Calibri"/>
                <a:ea typeface="Calibri"/>
                <a:cs typeface="Calibri"/>
                <a:sym typeface="Calibri"/>
              </a:rPr>
              <a:t>Teacher and student behaviors: Keys to success in classroom instruction</a:t>
            </a:r>
            <a:r>
              <a:rPr lang="en-US" sz="1400">
                <a:solidFill>
                  <a:srgbClr val="222222"/>
                </a:solidFill>
                <a:highlight>
                  <a:srgbClr val="FFFFFF"/>
                </a:highlight>
                <a:latin typeface="Calibri"/>
                <a:ea typeface="Calibri"/>
                <a:cs typeface="Calibri"/>
                <a:sym typeface="Calibri"/>
              </a:rPr>
              <a:t>. Rowman &amp; Littlefield.</a:t>
            </a:r>
            <a:endParaRPr sz="1400">
              <a:highlight>
                <a:srgbClr val="00FF00"/>
              </a:highlight>
              <a:latin typeface="Calibri"/>
              <a:ea typeface="Calibri"/>
              <a:cs typeface="Calibri"/>
              <a:sym typeface="Calibri"/>
            </a:endParaRPr>
          </a:p>
          <a:p>
            <a:pPr marL="0" lvl="0" indent="0" algn="l" rtl="0">
              <a:lnSpc>
                <a:spcPct val="100000"/>
              </a:lnSpc>
              <a:spcBef>
                <a:spcPts val="0"/>
              </a:spcBef>
              <a:spcAft>
                <a:spcPts val="0"/>
              </a:spcAft>
              <a:buSzPts val="2800"/>
              <a:buNone/>
            </a:pPr>
            <a:endParaRPr sz="800">
              <a:latin typeface="Calibri"/>
              <a:ea typeface="Calibri"/>
              <a:cs typeface="Calibri"/>
              <a:sym typeface="Calibri"/>
            </a:endParaRPr>
          </a:p>
          <a:p>
            <a:pPr marL="0" lvl="0" indent="0" algn="l" rtl="0">
              <a:lnSpc>
                <a:spcPct val="100000"/>
              </a:lnSpc>
              <a:spcBef>
                <a:spcPts val="0"/>
              </a:spcBef>
              <a:spcAft>
                <a:spcPts val="0"/>
              </a:spcAft>
              <a:buSzPts val="2800"/>
              <a:buNone/>
            </a:pPr>
            <a:r>
              <a:rPr lang="en-US" sz="1400" b="0" i="0">
                <a:solidFill>
                  <a:srgbClr val="222222"/>
                </a:solidFill>
                <a:latin typeface="Calibri"/>
                <a:ea typeface="Calibri"/>
                <a:cs typeface="Calibri"/>
                <a:sym typeface="Calibri"/>
              </a:rPr>
              <a:t>Simonsen, B., MacSuga-Gage, A. S., Briere III, D. E., Freeman, J., Myers, D., Scott, T. M., &amp; Sugai, G. (2014). Multitiered support framework for teachers’ classroom-management practices: Overview and case study of building the triangle for teachers. </a:t>
            </a:r>
            <a:r>
              <a:rPr lang="en-US" sz="1400" b="0" i="1">
                <a:solidFill>
                  <a:srgbClr val="222222"/>
                </a:solidFill>
                <a:latin typeface="Calibri"/>
                <a:ea typeface="Calibri"/>
                <a:cs typeface="Calibri"/>
                <a:sym typeface="Calibri"/>
              </a:rPr>
              <a:t>Journal of Positive Behavior Interventions</a:t>
            </a:r>
            <a:r>
              <a:rPr lang="en-US" sz="1400" b="0" i="0">
                <a:solidFill>
                  <a:srgbClr val="222222"/>
                </a:solidFill>
                <a:latin typeface="Calibri"/>
                <a:ea typeface="Calibri"/>
                <a:cs typeface="Calibri"/>
                <a:sym typeface="Calibri"/>
              </a:rPr>
              <a:t>, </a:t>
            </a:r>
            <a:r>
              <a:rPr lang="en-US" sz="1400" b="0" i="1">
                <a:solidFill>
                  <a:srgbClr val="222222"/>
                </a:solidFill>
                <a:latin typeface="Calibri"/>
                <a:ea typeface="Calibri"/>
                <a:cs typeface="Calibri"/>
                <a:sym typeface="Calibri"/>
              </a:rPr>
              <a:t>16</a:t>
            </a:r>
            <a:r>
              <a:rPr lang="en-US" sz="1400" b="0" i="0">
                <a:solidFill>
                  <a:srgbClr val="222222"/>
                </a:solidFill>
                <a:latin typeface="Calibri"/>
                <a:ea typeface="Calibri"/>
                <a:cs typeface="Calibri"/>
                <a:sym typeface="Calibri"/>
              </a:rPr>
              <a:t>(3), 179-190.</a:t>
            </a:r>
            <a:endParaRPr/>
          </a:p>
          <a:p>
            <a:pPr marL="0" lvl="0" indent="0" algn="l" rtl="0">
              <a:lnSpc>
                <a:spcPct val="100000"/>
              </a:lnSpc>
              <a:spcBef>
                <a:spcPts val="0"/>
              </a:spcBef>
              <a:spcAft>
                <a:spcPts val="0"/>
              </a:spcAft>
              <a:buSzPts val="2800"/>
              <a:buNone/>
            </a:pPr>
            <a:endParaRPr sz="800">
              <a:latin typeface="Calibri"/>
              <a:ea typeface="Calibri"/>
              <a:cs typeface="Calibri"/>
              <a:sym typeface="Calibri"/>
            </a:endParaRPr>
          </a:p>
          <a:p>
            <a:pPr marL="0" lvl="0" indent="0" algn="l" rtl="0">
              <a:lnSpc>
                <a:spcPct val="100000"/>
              </a:lnSpc>
              <a:spcBef>
                <a:spcPts val="0"/>
              </a:spcBef>
              <a:spcAft>
                <a:spcPts val="0"/>
              </a:spcAft>
              <a:buSzPts val="2800"/>
              <a:buNone/>
            </a:pPr>
            <a:r>
              <a:rPr lang="en-US" sz="1400">
                <a:latin typeface="Calibri"/>
                <a:ea typeface="Calibri"/>
                <a:cs typeface="Calibri"/>
                <a:sym typeface="Calibri"/>
              </a:rPr>
              <a:t>Sprick, R., Knight, J., Reinke, W. &amp; McKale, T. (2006). </a:t>
            </a:r>
            <a:r>
              <a:rPr lang="en-US" sz="1400" i="1">
                <a:latin typeface="Calibri"/>
                <a:ea typeface="Calibri"/>
                <a:cs typeface="Calibri"/>
                <a:sym typeface="Calibri"/>
              </a:rPr>
              <a:t>Coaching classroom management: Strategies and tools for administrators and coaches. </a:t>
            </a:r>
            <a:r>
              <a:rPr lang="en-US" sz="1400">
                <a:latin typeface="Calibri"/>
                <a:ea typeface="Calibri"/>
                <a:cs typeface="Calibri"/>
                <a:sym typeface="Calibri"/>
              </a:rPr>
              <a:t>Eugene, OR:  Pacific Northwest Publishing.</a:t>
            </a:r>
            <a:endParaRPr sz="1400">
              <a:latin typeface="Calibri"/>
              <a:ea typeface="Calibri"/>
              <a:cs typeface="Calibri"/>
              <a:sym typeface="Calibri"/>
            </a:endParaRPr>
          </a:p>
          <a:p>
            <a:pPr marL="0" lvl="0" indent="0" algn="l" rtl="0">
              <a:lnSpc>
                <a:spcPct val="100000"/>
              </a:lnSpc>
              <a:spcBef>
                <a:spcPts val="0"/>
              </a:spcBef>
              <a:spcAft>
                <a:spcPts val="0"/>
              </a:spcAft>
              <a:buSzPts val="2800"/>
              <a:buNone/>
            </a:pPr>
            <a:endParaRPr sz="800">
              <a:latin typeface="Calibri"/>
              <a:ea typeface="Calibri"/>
              <a:cs typeface="Calibri"/>
              <a:sym typeface="Calibri"/>
            </a:endParaRPr>
          </a:p>
          <a:p>
            <a:pPr marL="0" lvl="0" indent="0" algn="l" rtl="0">
              <a:lnSpc>
                <a:spcPct val="100000"/>
              </a:lnSpc>
              <a:spcBef>
                <a:spcPts val="0"/>
              </a:spcBef>
              <a:spcAft>
                <a:spcPts val="0"/>
              </a:spcAft>
              <a:buSzPts val="2800"/>
              <a:buNone/>
            </a:pPr>
            <a:r>
              <a:rPr lang="en-US" sz="1400">
                <a:solidFill>
                  <a:srgbClr val="222222"/>
                </a:solidFill>
                <a:highlight>
                  <a:srgbClr val="FFFFFF"/>
                </a:highlight>
                <a:latin typeface="Calibri"/>
                <a:ea typeface="Calibri"/>
                <a:cs typeface="Calibri"/>
                <a:sym typeface="Calibri"/>
              </a:rPr>
              <a:t>Stichter, J. P., Lewis, T. J., Johnson, N., &amp; Trussell, R. (2004). Toward a structural assessment: Analyzing the merits of an assessment tool for a student with E/BD. </a:t>
            </a:r>
            <a:r>
              <a:rPr lang="en-US" sz="1400" i="1">
                <a:solidFill>
                  <a:srgbClr val="222222"/>
                </a:solidFill>
                <a:highlight>
                  <a:srgbClr val="FFFFFF"/>
                </a:highlight>
                <a:latin typeface="Calibri"/>
                <a:ea typeface="Calibri"/>
                <a:cs typeface="Calibri"/>
                <a:sym typeface="Calibri"/>
              </a:rPr>
              <a:t>Assessment for Effective Intervention</a:t>
            </a:r>
            <a:r>
              <a:rPr lang="en-US" sz="1400">
                <a:solidFill>
                  <a:srgbClr val="222222"/>
                </a:solidFill>
                <a:highlight>
                  <a:srgbClr val="FFFFFF"/>
                </a:highlight>
                <a:latin typeface="Calibri"/>
                <a:ea typeface="Calibri"/>
                <a:cs typeface="Calibri"/>
                <a:sym typeface="Calibri"/>
              </a:rPr>
              <a:t>, </a:t>
            </a:r>
            <a:r>
              <a:rPr lang="en-US" sz="1400" i="1">
                <a:solidFill>
                  <a:srgbClr val="222222"/>
                </a:solidFill>
                <a:highlight>
                  <a:srgbClr val="FFFFFF"/>
                </a:highlight>
                <a:latin typeface="Calibri"/>
                <a:ea typeface="Calibri"/>
                <a:cs typeface="Calibri"/>
                <a:sym typeface="Calibri"/>
              </a:rPr>
              <a:t>30</a:t>
            </a:r>
            <a:r>
              <a:rPr lang="en-US" sz="1400">
                <a:solidFill>
                  <a:srgbClr val="222222"/>
                </a:solidFill>
                <a:highlight>
                  <a:srgbClr val="FFFFFF"/>
                </a:highlight>
                <a:latin typeface="Calibri"/>
                <a:ea typeface="Calibri"/>
                <a:cs typeface="Calibri"/>
                <a:sym typeface="Calibri"/>
              </a:rPr>
              <a:t>(1), 25-40.</a:t>
            </a:r>
            <a:endParaRPr sz="1400">
              <a:solidFill>
                <a:srgbClr val="222222"/>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2800"/>
              <a:buNone/>
            </a:pPr>
            <a:endParaRPr sz="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2800"/>
              <a:buNone/>
            </a:pPr>
            <a:r>
              <a:rPr lang="en-US" sz="1400">
                <a:latin typeface="Calibri"/>
                <a:ea typeface="Calibri"/>
                <a:cs typeface="Calibri"/>
                <a:sym typeface="Calibri"/>
              </a:rPr>
              <a:t>Sugai, H., Horner, R. H. &amp; McIntosh, K.,  2018. </a:t>
            </a:r>
            <a:r>
              <a:rPr lang="en-US" sz="1400" i="1">
                <a:latin typeface="Calibri"/>
                <a:ea typeface="Calibri"/>
                <a:cs typeface="Calibri"/>
                <a:sym typeface="Calibri"/>
              </a:rPr>
              <a:t>Multi-Tiered Systems of Behavior Support, Implementing PBIS at Scales of Social Significance.</a:t>
            </a:r>
            <a:r>
              <a:rPr lang="en-US" sz="1400">
                <a:latin typeface="Calibri"/>
                <a:ea typeface="Calibri"/>
                <a:cs typeface="Calibri"/>
                <a:sym typeface="Calibri"/>
              </a:rPr>
              <a:t> OSEP Center on Positive Behavior Interventions &amp; Support</a:t>
            </a:r>
            <a:endParaRPr sz="1400">
              <a:latin typeface="Calibri"/>
              <a:ea typeface="Calibri"/>
              <a:cs typeface="Calibri"/>
              <a:sym typeface="Calibri"/>
            </a:endParaRPr>
          </a:p>
          <a:p>
            <a:pPr marL="0" lvl="0" indent="0" algn="l" rtl="0">
              <a:lnSpc>
                <a:spcPct val="115000"/>
              </a:lnSpc>
              <a:spcBef>
                <a:spcPts val="0"/>
              </a:spcBef>
              <a:spcAft>
                <a:spcPts val="0"/>
              </a:spcAft>
              <a:buSzPts val="2800"/>
              <a:buNone/>
            </a:pPr>
            <a:endParaRPr sz="1400">
              <a:latin typeface="Calibri"/>
              <a:ea typeface="Calibri"/>
              <a:cs typeface="Calibri"/>
              <a:sym typeface="Calibri"/>
            </a:endParaRPr>
          </a:p>
          <a:p>
            <a:pPr marL="0" lvl="0" indent="0" algn="l" rtl="0">
              <a:lnSpc>
                <a:spcPct val="100000"/>
              </a:lnSpc>
              <a:spcBef>
                <a:spcPts val="0"/>
              </a:spcBef>
              <a:spcAft>
                <a:spcPts val="0"/>
              </a:spcAft>
              <a:buSzPts val="2800"/>
              <a:buNone/>
            </a:pPr>
            <a:r>
              <a:rPr lang="en-US" sz="1400">
                <a:latin typeface="Calibri"/>
                <a:ea typeface="Calibri"/>
                <a:cs typeface="Calibri"/>
                <a:sym typeface="Calibri"/>
              </a:rPr>
              <a:t>Walberg, H. (1988). Synthesis of research on time and learning. </a:t>
            </a:r>
            <a:r>
              <a:rPr lang="en-US" sz="1400" i="1">
                <a:latin typeface="Calibri"/>
                <a:ea typeface="Calibri"/>
                <a:cs typeface="Calibri"/>
                <a:sym typeface="Calibri"/>
              </a:rPr>
              <a:t>Educational Leadership</a:t>
            </a:r>
            <a:r>
              <a:rPr lang="en-US" sz="1400">
                <a:latin typeface="Calibri"/>
                <a:ea typeface="Calibri"/>
                <a:cs typeface="Calibri"/>
                <a:sym typeface="Calibri"/>
              </a:rPr>
              <a:t> </a:t>
            </a:r>
            <a:r>
              <a:rPr lang="en-US" sz="1400" i="1">
                <a:latin typeface="Calibri"/>
                <a:ea typeface="Calibri"/>
                <a:cs typeface="Calibri"/>
                <a:sym typeface="Calibri"/>
              </a:rPr>
              <a:t>45</a:t>
            </a:r>
            <a:r>
              <a:rPr lang="en-US" sz="1400">
                <a:latin typeface="Calibri"/>
                <a:ea typeface="Calibri"/>
                <a:cs typeface="Calibri"/>
                <a:sym typeface="Calibri"/>
              </a:rPr>
              <a:t>(6), 76-85.</a:t>
            </a:r>
            <a:endParaRPr sz="14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70B6"/>
        </a:solidFill>
        <a:effectLst/>
      </p:bgPr>
    </p:bg>
    <p:spTree>
      <p:nvGrpSpPr>
        <p:cNvPr id="1" name="Shape 332"/>
        <p:cNvGrpSpPr/>
        <p:nvPr/>
      </p:nvGrpSpPr>
      <p:grpSpPr>
        <a:xfrm>
          <a:off x="0" y="0"/>
          <a:ext cx="0" cy="0"/>
          <a:chOff x="0" y="0"/>
          <a:chExt cx="0" cy="0"/>
        </a:xfrm>
      </p:grpSpPr>
      <p:sp>
        <p:nvSpPr>
          <p:cNvPr id="333" name="Google Shape;333;p11"/>
          <p:cNvSpPr txBox="1">
            <a:spLocks noGrp="1"/>
          </p:cNvSpPr>
          <p:nvPr>
            <p:ph type="title" idx="4294967295"/>
          </p:nvPr>
        </p:nvSpPr>
        <p:spPr>
          <a:xfrm>
            <a:off x="457200" y="-1143000"/>
            <a:ext cx="8229600" cy="11430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r>
              <a:rPr lang="en-US"/>
              <a:t>Contact Information</a:t>
            </a:r>
            <a:endParaRPr/>
          </a:p>
        </p:txBody>
      </p:sp>
      <p:sp>
        <p:nvSpPr>
          <p:cNvPr id="334" name="Google Shape;334;p11"/>
          <p:cNvSpPr txBox="1"/>
          <p:nvPr/>
        </p:nvSpPr>
        <p:spPr>
          <a:xfrm>
            <a:off x="1543648" y="456756"/>
            <a:ext cx="6082104" cy="6679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Contact Information</a:t>
            </a:r>
            <a:endParaRPr/>
          </a:p>
        </p:txBody>
      </p:sp>
      <p:sp>
        <p:nvSpPr>
          <p:cNvPr id="335" name="Google Shape;335;p11"/>
          <p:cNvSpPr txBox="1"/>
          <p:nvPr/>
        </p:nvSpPr>
        <p:spPr>
          <a:xfrm>
            <a:off x="4997622" y="1404527"/>
            <a:ext cx="3839788"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Facilitator Contact Information:</a:t>
            </a:r>
            <a:endParaRPr/>
          </a:p>
          <a:p>
            <a:pPr marL="0" marR="0" lvl="0" indent="0" algn="l" rtl="0">
              <a:lnSpc>
                <a:spcPct val="100000"/>
              </a:lnSpc>
              <a:spcBef>
                <a:spcPts val="0"/>
              </a:spcBef>
              <a:spcAft>
                <a:spcPts val="0"/>
              </a:spcAft>
              <a:buNone/>
            </a:pP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Email:</a:t>
            </a:r>
            <a:endParaRPr/>
          </a:p>
          <a:p>
            <a:pPr marL="0" marR="0" lvl="0" indent="0" algn="l" rtl="0">
              <a:lnSpc>
                <a:spcPct val="100000"/>
              </a:lnSpc>
              <a:spcBef>
                <a:spcPts val="0"/>
              </a:spcBef>
              <a:spcAft>
                <a:spcPts val="0"/>
              </a:spcAft>
              <a:buNone/>
            </a:pPr>
            <a:endParaRPr sz="14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Phone:</a:t>
            </a:r>
            <a:endParaRPr/>
          </a:p>
        </p:txBody>
      </p:sp>
      <p:grpSp>
        <p:nvGrpSpPr>
          <p:cNvPr id="336" name="Google Shape;336;p11" descr="social media logos and site addresses"/>
          <p:cNvGrpSpPr/>
          <p:nvPr/>
        </p:nvGrpSpPr>
        <p:grpSpPr>
          <a:xfrm>
            <a:off x="306591" y="2653923"/>
            <a:ext cx="4673440" cy="2550716"/>
            <a:chOff x="244548" y="1398759"/>
            <a:chExt cx="4673440" cy="2550716"/>
          </a:xfrm>
        </p:grpSpPr>
        <p:pic>
          <p:nvPicPr>
            <p:cNvPr id="337" name="Google Shape;337;p11" descr="MO_SWPBS_Logo-2011.jpg"/>
            <p:cNvPicPr preferRelativeResize="0"/>
            <p:nvPr/>
          </p:nvPicPr>
          <p:blipFill rotWithShape="1">
            <a:blip r:embed="rId3">
              <a:alphaModFix/>
            </a:blip>
            <a:srcRect/>
            <a:stretch/>
          </p:blipFill>
          <p:spPr>
            <a:xfrm>
              <a:off x="306591" y="1398759"/>
              <a:ext cx="927288" cy="801387"/>
            </a:xfrm>
            <a:prstGeom prst="rect">
              <a:avLst/>
            </a:prstGeom>
            <a:noFill/>
            <a:ln>
              <a:noFill/>
            </a:ln>
          </p:spPr>
        </p:pic>
        <p:sp>
          <p:nvSpPr>
            <p:cNvPr id="338" name="Google Shape;338;p11"/>
            <p:cNvSpPr txBox="1"/>
            <p:nvPr/>
          </p:nvSpPr>
          <p:spPr>
            <a:xfrm>
              <a:off x="1233879" y="1614786"/>
              <a:ext cx="314015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pbismissouri.org</a:t>
              </a:r>
              <a:endParaRPr sz="1400" b="0" i="0" u="none" strike="noStrike" cap="none">
                <a:solidFill>
                  <a:srgbClr val="000000"/>
                </a:solidFill>
                <a:latin typeface="Arial"/>
                <a:ea typeface="Arial"/>
                <a:cs typeface="Arial"/>
                <a:sym typeface="Arial"/>
              </a:endParaRPr>
            </a:p>
          </p:txBody>
        </p:sp>
        <p:pic>
          <p:nvPicPr>
            <p:cNvPr id="339" name="Google Shape;339;p11"/>
            <p:cNvPicPr preferRelativeResize="0"/>
            <p:nvPr/>
          </p:nvPicPr>
          <p:blipFill rotWithShape="1">
            <a:blip r:embed="rId4">
              <a:alphaModFix/>
            </a:blip>
            <a:srcRect/>
            <a:stretch/>
          </p:blipFill>
          <p:spPr>
            <a:xfrm>
              <a:off x="244548" y="2200146"/>
              <a:ext cx="1051375" cy="1051375"/>
            </a:xfrm>
            <a:prstGeom prst="rect">
              <a:avLst/>
            </a:prstGeom>
            <a:noFill/>
            <a:ln>
              <a:noFill/>
            </a:ln>
          </p:spPr>
        </p:pic>
        <p:sp>
          <p:nvSpPr>
            <p:cNvPr id="340" name="Google Shape;340;p11"/>
            <p:cNvSpPr txBox="1"/>
            <p:nvPr/>
          </p:nvSpPr>
          <p:spPr>
            <a:xfrm>
              <a:off x="1233878" y="2541167"/>
              <a:ext cx="36841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facebook.com/moswpbs</a:t>
              </a:r>
              <a:endParaRPr sz="1400" b="0" i="0" u="none" strike="noStrike" cap="none">
                <a:solidFill>
                  <a:srgbClr val="000000"/>
                </a:solidFill>
                <a:latin typeface="Arial"/>
                <a:ea typeface="Arial"/>
                <a:cs typeface="Arial"/>
                <a:sym typeface="Arial"/>
              </a:endParaRPr>
            </a:p>
          </p:txBody>
        </p:sp>
        <p:pic>
          <p:nvPicPr>
            <p:cNvPr id="341" name="Google Shape;341;p11"/>
            <p:cNvPicPr preferRelativeResize="0"/>
            <p:nvPr/>
          </p:nvPicPr>
          <p:blipFill rotWithShape="1">
            <a:blip r:embed="rId5">
              <a:alphaModFix/>
            </a:blip>
            <a:srcRect/>
            <a:stretch/>
          </p:blipFill>
          <p:spPr>
            <a:xfrm>
              <a:off x="399061" y="3345688"/>
              <a:ext cx="742351" cy="603787"/>
            </a:xfrm>
            <a:prstGeom prst="rect">
              <a:avLst/>
            </a:prstGeom>
            <a:noFill/>
            <a:ln>
              <a:noFill/>
            </a:ln>
          </p:spPr>
        </p:pic>
        <p:sp>
          <p:nvSpPr>
            <p:cNvPr id="342" name="Google Shape;342;p11"/>
            <p:cNvSpPr txBox="1"/>
            <p:nvPr/>
          </p:nvSpPr>
          <p:spPr>
            <a:xfrm>
              <a:off x="1233878" y="3407876"/>
              <a:ext cx="36841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@MOSWPBS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92" name="Google Shape;92;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Handouts</a:t>
            </a:r>
            <a:endParaRPr/>
          </a:p>
        </p:txBody>
      </p:sp>
      <p:sp>
        <p:nvSpPr>
          <p:cNvPr id="98" name="Google Shape;98;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3200"/>
              <a:buFont typeface="Calibri"/>
              <a:buChar char="•"/>
            </a:pPr>
            <a:r>
              <a:rPr lang="en-US" sz="3200" dirty="0"/>
              <a:t> MO SW-PBS Classroom ETLP Teacher Tools*</a:t>
            </a:r>
            <a:endParaRPr dirty="0"/>
          </a:p>
          <a:p>
            <a:pPr marL="228600" lvl="0" indent="-228600" algn="l" rtl="0">
              <a:lnSpc>
                <a:spcPct val="150000"/>
              </a:lnSpc>
              <a:spcBef>
                <a:spcPts val="0"/>
              </a:spcBef>
              <a:spcAft>
                <a:spcPts val="0"/>
              </a:spcAft>
              <a:buClr>
                <a:schemeClr val="dk1"/>
              </a:buClr>
              <a:buSzPts val="3200"/>
              <a:buFont typeface="Calibri"/>
              <a:buChar char="•"/>
            </a:pPr>
            <a:r>
              <a:rPr lang="en-US" sz="3200" dirty="0"/>
              <a:t> T1C8L2 HO1. Teacher ETLP Self-Monitoring Plan </a:t>
            </a:r>
            <a:endParaRPr dirty="0"/>
          </a:p>
          <a:p>
            <a:pPr marL="228600" lvl="0" indent="-228600" algn="l" rtl="0">
              <a:lnSpc>
                <a:spcPct val="100000"/>
              </a:lnSpc>
              <a:spcBef>
                <a:spcPts val="0"/>
              </a:spcBef>
              <a:spcAft>
                <a:spcPts val="0"/>
              </a:spcAft>
              <a:buClr>
                <a:schemeClr val="dk1"/>
              </a:buClr>
              <a:buSzPts val="3200"/>
              <a:buFont typeface="Calibri"/>
              <a:buChar char="•"/>
            </a:pPr>
            <a:r>
              <a:rPr lang="en-US" sz="3200" dirty="0">
                <a:solidFill>
                  <a:srgbClr val="303030"/>
                </a:solidFill>
                <a:highlight>
                  <a:srgbClr val="FFFFFF"/>
                </a:highlight>
              </a:rPr>
              <a:t> </a:t>
            </a:r>
            <a:r>
              <a:rPr lang="en-US" sz="3200" dirty="0"/>
              <a:t>T1C8L2 HO1.</a:t>
            </a:r>
            <a:r>
              <a:rPr lang="en-US" sz="3200" dirty="0">
                <a:solidFill>
                  <a:srgbClr val="303030"/>
                </a:solidFill>
                <a:highlight>
                  <a:srgbClr val="FFFFFF"/>
                </a:highlight>
              </a:rPr>
              <a:t> for Planning Professional Learning Supports</a:t>
            </a:r>
          </a:p>
          <a:p>
            <a:pPr marL="228600" lvl="0" indent="-228600" algn="l" rtl="0">
              <a:lnSpc>
                <a:spcPct val="100000"/>
              </a:lnSpc>
              <a:spcBef>
                <a:spcPts val="0"/>
              </a:spcBef>
              <a:spcAft>
                <a:spcPts val="0"/>
              </a:spcAft>
              <a:buClr>
                <a:schemeClr val="dk1"/>
              </a:buClr>
              <a:buSzPts val="3200"/>
              <a:buFont typeface="Calibri"/>
              <a:buChar char="•"/>
            </a:pPr>
            <a:endParaRPr lang="en-US" sz="3200" dirty="0">
              <a:solidFill>
                <a:srgbClr val="303030"/>
              </a:solidFill>
              <a:highlight>
                <a:srgbClr val="FFFFFF"/>
              </a:highlight>
            </a:endParaRPr>
          </a:p>
          <a:p>
            <a:pPr marL="0" lvl="0" indent="0" algn="l" rtl="0">
              <a:lnSpc>
                <a:spcPct val="100000"/>
              </a:lnSpc>
              <a:spcBef>
                <a:spcPts val="0"/>
              </a:spcBef>
              <a:spcAft>
                <a:spcPts val="0"/>
              </a:spcAft>
              <a:buClr>
                <a:schemeClr val="dk1"/>
              </a:buClr>
              <a:buSzPts val="3200"/>
              <a:buNone/>
            </a:pPr>
            <a:r>
              <a:rPr lang="en-US" sz="1600" dirty="0">
                <a:solidFill>
                  <a:srgbClr val="303030"/>
                </a:solidFill>
                <a:highlight>
                  <a:srgbClr val="FFFFFF"/>
                </a:highlight>
              </a:rPr>
              <a:t>*ETLP Teacher Tools are found within each of the </a:t>
            </a:r>
            <a:r>
              <a:rPr lang="en-US" sz="1600">
                <a:solidFill>
                  <a:srgbClr val="303030"/>
                </a:solidFill>
                <a:highlight>
                  <a:srgbClr val="FFFFFF"/>
                </a:highlight>
              </a:rPr>
              <a:t>8 lessons.</a:t>
            </a:r>
            <a:endParaRPr sz="1600" dirty="0"/>
          </a:p>
          <a:p>
            <a:pPr marL="228600" lvl="0" indent="-25400" algn="l" rtl="0">
              <a:lnSpc>
                <a:spcPct val="100000"/>
              </a:lnSpc>
              <a:spcBef>
                <a:spcPts val="0"/>
              </a:spcBef>
              <a:spcAft>
                <a:spcPts val="0"/>
              </a:spcAft>
              <a:buClr>
                <a:schemeClr val="dk1"/>
              </a:buClr>
              <a:buSzPts val="3200"/>
              <a:buFont typeface="Calibri"/>
              <a:buNone/>
            </a:pPr>
            <a:endParaRP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628650" y="0"/>
            <a:ext cx="7886700" cy="1027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05" name="Google Shape;105;p19"/>
          <p:cNvSpPr txBox="1">
            <a:spLocks noGrp="1"/>
          </p:cNvSpPr>
          <p:nvPr>
            <p:ph type="body" idx="1"/>
          </p:nvPr>
        </p:nvSpPr>
        <p:spPr>
          <a:xfrm>
            <a:off x="207034" y="759125"/>
            <a:ext cx="8816196" cy="5296075"/>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2800"/>
              <a:buNone/>
            </a:pPr>
            <a:r>
              <a:rPr lang="en-US" sz="2000" i="1">
                <a:solidFill>
                  <a:srgbClr val="008000"/>
                </a:solidFill>
              </a:rPr>
              <a:t>At the end of this session, you will …</a:t>
            </a:r>
            <a:endParaRPr sz="2000" i="1">
              <a:solidFill>
                <a:schemeClr val="dk1"/>
              </a:solidFill>
              <a:latin typeface="Calibri"/>
              <a:ea typeface="Calibri"/>
              <a:cs typeface="Calibri"/>
              <a:sym typeface="Calibri"/>
            </a:endParaRPr>
          </a:p>
          <a:p>
            <a:pPr marL="457200" lvl="0" indent="-400050" algn="l" rtl="0">
              <a:lnSpc>
                <a:spcPct val="90000"/>
              </a:lnSpc>
              <a:spcBef>
                <a:spcPts val="1400"/>
              </a:spcBef>
              <a:spcAft>
                <a:spcPts val="0"/>
              </a:spcAft>
              <a:buSzPts val="2700"/>
              <a:buFont typeface="Arial"/>
              <a:buChar char="•"/>
            </a:pPr>
            <a:r>
              <a:rPr lang="en-US" sz="2400" b="0" i="0" u="none" strike="noStrike">
                <a:solidFill>
                  <a:srgbClr val="303030"/>
                </a:solidFill>
                <a:latin typeface="Calibri"/>
                <a:ea typeface="Calibri"/>
                <a:cs typeface="Calibri"/>
                <a:sym typeface="Calibri"/>
              </a:rPr>
              <a:t>Understand the logic of multi-tiered approach to teacher professional learning and support. </a:t>
            </a:r>
            <a:endParaRPr/>
          </a:p>
          <a:p>
            <a:pPr marL="457200" lvl="0" indent="-400050" algn="l" rtl="0">
              <a:lnSpc>
                <a:spcPct val="90000"/>
              </a:lnSpc>
              <a:spcBef>
                <a:spcPts val="1400"/>
              </a:spcBef>
              <a:spcAft>
                <a:spcPts val="0"/>
              </a:spcAft>
              <a:buSzPts val="2700"/>
              <a:buFont typeface="Arial"/>
              <a:buChar char="•"/>
            </a:pPr>
            <a:r>
              <a:rPr lang="en-US" sz="2400" b="0" i="0" u="none" strike="noStrike">
                <a:solidFill>
                  <a:srgbClr val="303030"/>
                </a:solidFill>
                <a:latin typeface="Calibri"/>
                <a:ea typeface="Calibri"/>
                <a:cs typeface="Calibri"/>
                <a:sym typeface="Calibri"/>
              </a:rPr>
              <a:t>Become familiar with the </a:t>
            </a:r>
            <a:r>
              <a:rPr lang="en-US" sz="2400" b="1" i="0" u="none" strike="noStrike">
                <a:solidFill>
                  <a:srgbClr val="303030"/>
                </a:solidFill>
                <a:latin typeface="Calibri"/>
                <a:ea typeface="Calibri"/>
                <a:cs typeface="Calibri"/>
                <a:sym typeface="Calibri"/>
              </a:rPr>
              <a:t>MO SW-PBS Classroom Effective Teaching and Learning Practices Teacher Tools </a:t>
            </a:r>
            <a:r>
              <a:rPr lang="en-US" sz="2400" b="0" i="0" u="none" strike="noStrike">
                <a:solidFill>
                  <a:srgbClr val="303030"/>
                </a:solidFill>
                <a:latin typeface="Calibri"/>
                <a:ea typeface="Calibri"/>
                <a:cs typeface="Calibri"/>
                <a:sym typeface="Calibri"/>
              </a:rPr>
              <a:t>that include </a:t>
            </a:r>
            <a:r>
              <a:rPr lang="en-US" sz="2400" b="0" i="1" u="none" strike="noStrike">
                <a:solidFill>
                  <a:srgbClr val="303030"/>
                </a:solidFill>
                <a:latin typeface="Calibri"/>
                <a:ea typeface="Calibri"/>
                <a:cs typeface="Calibri"/>
                <a:sym typeface="Calibri"/>
              </a:rPr>
              <a:t>Self-Assessments</a:t>
            </a:r>
            <a:r>
              <a:rPr lang="en-US" sz="2400" b="0" i="0" u="none" strike="noStrike">
                <a:solidFill>
                  <a:srgbClr val="303030"/>
                </a:solidFill>
                <a:latin typeface="Calibri"/>
                <a:ea typeface="Calibri"/>
                <a:cs typeface="Calibri"/>
                <a:sym typeface="Calibri"/>
              </a:rPr>
              <a:t> and </a:t>
            </a:r>
            <a:r>
              <a:rPr lang="en-US" sz="2400" b="0" i="1" u="none" strike="noStrike">
                <a:solidFill>
                  <a:srgbClr val="303030"/>
                </a:solidFill>
                <a:latin typeface="Calibri"/>
                <a:ea typeface="Calibri"/>
                <a:cs typeface="Calibri"/>
                <a:sym typeface="Calibri"/>
              </a:rPr>
              <a:t>Practice Profiles</a:t>
            </a:r>
            <a:r>
              <a:rPr lang="en-US" sz="2400">
                <a:solidFill>
                  <a:srgbClr val="303030"/>
                </a:solidFill>
              </a:rPr>
              <a:t>,</a:t>
            </a:r>
            <a:r>
              <a:rPr lang="en-US" sz="2400" b="1">
                <a:solidFill>
                  <a:srgbClr val="303030"/>
                </a:solidFill>
              </a:rPr>
              <a:t> a</a:t>
            </a:r>
            <a:r>
              <a:rPr lang="en-US" sz="2400" b="1"/>
              <a:t>nd </a:t>
            </a:r>
            <a:r>
              <a:rPr lang="en-US" sz="2400" b="0" i="0" u="none" strike="noStrike">
                <a:solidFill>
                  <a:srgbClr val="303030"/>
                </a:solidFill>
                <a:latin typeface="Calibri"/>
                <a:ea typeface="Calibri"/>
                <a:cs typeface="Calibri"/>
                <a:sym typeface="Calibri"/>
              </a:rPr>
              <a:t>how the  </a:t>
            </a:r>
            <a:r>
              <a:rPr lang="en-US" sz="2400" b="0" i="1" u="none" strike="noStrike">
                <a:solidFill>
                  <a:srgbClr val="303030"/>
                </a:solidFill>
                <a:latin typeface="Calibri"/>
                <a:ea typeface="Calibri"/>
                <a:cs typeface="Calibri"/>
                <a:sym typeface="Calibri"/>
              </a:rPr>
              <a:t>self-assessments</a:t>
            </a:r>
            <a:r>
              <a:rPr lang="en-US" sz="2400" b="0" i="0" u="none" strike="noStrike">
                <a:solidFill>
                  <a:srgbClr val="303030"/>
                </a:solidFill>
                <a:latin typeface="Calibri"/>
                <a:ea typeface="Calibri"/>
                <a:cs typeface="Calibri"/>
                <a:sym typeface="Calibri"/>
              </a:rPr>
              <a:t> can help teachers and leadership teams set goals and determine professional development priorities</a:t>
            </a:r>
            <a:endParaRPr sz="2400"/>
          </a:p>
          <a:p>
            <a:pPr marL="50800" lvl="0" indent="0" algn="l" rtl="0">
              <a:lnSpc>
                <a:spcPct val="90000"/>
              </a:lnSpc>
              <a:spcBef>
                <a:spcPts val="0"/>
              </a:spcBef>
              <a:spcAft>
                <a:spcPts val="0"/>
              </a:spcAft>
              <a:buSzPts val="2800"/>
              <a:buNone/>
            </a:pPr>
            <a:endParaRPr sz="1400" b="0" i="0" u="none" strike="noStrike">
              <a:solidFill>
                <a:srgbClr val="303030"/>
              </a:solidFill>
              <a:latin typeface="Calibri"/>
              <a:ea typeface="Calibri"/>
              <a:cs typeface="Calibri"/>
              <a:sym typeface="Calibri"/>
            </a:endParaRPr>
          </a:p>
          <a:p>
            <a:pPr marL="457200" lvl="0" indent="-400050" algn="l" rtl="0">
              <a:lnSpc>
                <a:spcPct val="90000"/>
              </a:lnSpc>
              <a:spcBef>
                <a:spcPts val="0"/>
              </a:spcBef>
              <a:spcAft>
                <a:spcPts val="0"/>
              </a:spcAft>
              <a:buSzPts val="2700"/>
              <a:buChar char="•"/>
            </a:pPr>
            <a:r>
              <a:rPr lang="en-US" sz="2400">
                <a:solidFill>
                  <a:srgbClr val="303030"/>
                </a:solidFill>
              </a:rPr>
              <a:t>Become familiar with the Teacher ETLP Self Monitoring  Planning Guide which walks individual teachers through making their own plan for professional growth. </a:t>
            </a:r>
            <a:endParaRPr/>
          </a:p>
          <a:p>
            <a:pPr marL="457200" lvl="0" indent="-228600" algn="l" rtl="0">
              <a:lnSpc>
                <a:spcPct val="90000"/>
              </a:lnSpc>
              <a:spcBef>
                <a:spcPts val="0"/>
              </a:spcBef>
              <a:spcAft>
                <a:spcPts val="0"/>
              </a:spcAft>
              <a:buSzPts val="2700"/>
              <a:buFont typeface="Arial"/>
              <a:buNone/>
            </a:pPr>
            <a:endParaRPr sz="1400" b="0" i="0" u="none" strike="noStrike">
              <a:solidFill>
                <a:srgbClr val="303030"/>
              </a:solidFill>
              <a:latin typeface="Calibri"/>
              <a:ea typeface="Calibri"/>
              <a:cs typeface="Calibri"/>
              <a:sym typeface="Calibri"/>
            </a:endParaRPr>
          </a:p>
          <a:p>
            <a:pPr marL="457200" lvl="0" indent="-400050" algn="l" rtl="0">
              <a:lnSpc>
                <a:spcPct val="90000"/>
              </a:lnSpc>
              <a:spcBef>
                <a:spcPts val="0"/>
              </a:spcBef>
              <a:spcAft>
                <a:spcPts val="0"/>
              </a:spcAft>
              <a:buSzPts val="2700"/>
              <a:buFont typeface="Arial"/>
              <a:buChar char="•"/>
            </a:pPr>
            <a:r>
              <a:rPr lang="en-US" sz="2400" b="0" i="0" u="none" strike="noStrike">
                <a:solidFill>
                  <a:srgbClr val="303030"/>
                </a:solidFill>
                <a:latin typeface="Calibri"/>
                <a:ea typeface="Calibri"/>
                <a:cs typeface="Calibri"/>
                <a:sym typeface="Calibri"/>
              </a:rPr>
              <a:t>Learn the components a leadership team  needs to put in place to provide coordinated, organization wide high-quality professional development (HQPD).</a:t>
            </a:r>
            <a:endParaRPr sz="2400" b="0" i="0" u="none" strike="noStrike">
              <a:solidFill>
                <a:srgbClr val="30303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035425" y="5980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Rationale </a:t>
            </a:r>
            <a:endParaRPr/>
          </a:p>
        </p:txBody>
      </p:sp>
      <p:pic>
        <p:nvPicPr>
          <p:cNvPr id="111" name="Google Shape;111;p5" descr="Picture of teacher talking to student"/>
          <p:cNvPicPr preferRelativeResize="0"/>
          <p:nvPr/>
        </p:nvPicPr>
        <p:blipFill rotWithShape="1">
          <a:blip r:embed="rId3">
            <a:alphaModFix/>
          </a:blip>
          <a:srcRect/>
          <a:stretch/>
        </p:blipFill>
        <p:spPr>
          <a:xfrm>
            <a:off x="602775" y="-7"/>
            <a:ext cx="4252475" cy="637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628650" y="538747"/>
            <a:ext cx="7886700" cy="10932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en-US" sz="4400" b="1">
                <a:latin typeface="Calibri"/>
                <a:ea typeface="Calibri"/>
                <a:cs typeface="Calibri"/>
                <a:sym typeface="Calibri"/>
              </a:rPr>
              <a:t>Missouri Teacher Standards Addressed</a:t>
            </a:r>
            <a:br>
              <a:rPr lang="en-US" sz="4400">
                <a:latin typeface="Cambria"/>
                <a:ea typeface="Cambria"/>
                <a:cs typeface="Cambria"/>
                <a:sym typeface="Cambria"/>
              </a:rPr>
            </a:br>
            <a:endParaRPr/>
          </a:p>
        </p:txBody>
      </p:sp>
      <p:sp>
        <p:nvSpPr>
          <p:cNvPr id="118" name="Google Shape;118;p28"/>
          <p:cNvSpPr txBox="1">
            <a:spLocks noGrp="1"/>
          </p:cNvSpPr>
          <p:nvPr>
            <p:ph type="body" idx="1"/>
          </p:nvPr>
        </p:nvSpPr>
        <p:spPr>
          <a:xfrm>
            <a:off x="628650" y="1466491"/>
            <a:ext cx="7886700" cy="4710472"/>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2.1: Cognitive, social, emotional and physical development</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2.6: Language, culture, family and knowledge of community</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3.1: Implementation of curriculum standards</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solidFill>
                  <a:srgbClr val="221E1F"/>
                </a:solidFill>
                <a:latin typeface="Calibri"/>
                <a:ea typeface="Calibri"/>
                <a:cs typeface="Calibri"/>
                <a:sym typeface="Calibri"/>
              </a:rPr>
              <a:t>5.</a:t>
            </a:r>
            <a:r>
              <a:rPr lang="en-US" sz="1800">
                <a:latin typeface="Calibri"/>
                <a:ea typeface="Calibri"/>
                <a:cs typeface="Calibri"/>
                <a:sym typeface="Calibri"/>
              </a:rPr>
              <a:t>1: Classroom management, motivation and engagement</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5.2: Managing time, space, transitions and activities</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5.3: Classroom, school and community culture</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6.1: Verbal and nonverbal communication</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6.2: Sensitivity to culture, gender, intellectual and physical differences</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8.1: Self-assessment and improvement</a:t>
            </a:r>
            <a:endParaRPr sz="1800">
              <a:latin typeface="Cambria"/>
              <a:ea typeface="Cambria"/>
              <a:cs typeface="Cambria"/>
              <a:sym typeface="Cambria"/>
            </a:endParaRPr>
          </a:p>
          <a:p>
            <a:pPr marL="0" marR="0" lvl="0" indent="0" algn="l" rtl="0">
              <a:lnSpc>
                <a:spcPct val="150000"/>
              </a:lnSpc>
              <a:spcBef>
                <a:spcPts val="0"/>
              </a:spcBef>
              <a:spcAft>
                <a:spcPts val="0"/>
              </a:spcAft>
              <a:buSzPts val="2800"/>
              <a:buNone/>
            </a:pPr>
            <a:r>
              <a:rPr lang="en-US" sz="1800">
                <a:latin typeface="Calibri"/>
                <a:ea typeface="Calibri"/>
                <a:cs typeface="Calibri"/>
                <a:sym typeface="Calibri"/>
              </a:rPr>
              <a:t>8.2: Professional learning</a:t>
            </a:r>
            <a:endParaRPr sz="1800">
              <a:latin typeface="Cambria"/>
              <a:ea typeface="Cambria"/>
              <a:cs typeface="Cambria"/>
              <a:sym typeface="Cambria"/>
            </a:endParaRPr>
          </a:p>
          <a:p>
            <a:pPr marL="457200" lvl="0" indent="-2286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14"/>
          <p:cNvSpPr txBox="1">
            <a:spLocks noGrp="1"/>
          </p:cNvSpPr>
          <p:nvPr>
            <p:ph type="title"/>
          </p:nvPr>
        </p:nvSpPr>
        <p:spPr>
          <a:xfrm>
            <a:off x="623888" y="-2852737"/>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Pre-Requisites</a:t>
            </a:r>
            <a:endParaRPr/>
          </a:p>
        </p:txBody>
      </p:sp>
      <p:sp>
        <p:nvSpPr>
          <p:cNvPr id="125" name="Google Shape;125;p114"/>
          <p:cNvSpPr txBox="1"/>
          <p:nvPr/>
        </p:nvSpPr>
        <p:spPr>
          <a:xfrm>
            <a:off x="212271" y="557175"/>
            <a:ext cx="8251500" cy="512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3200" b="1" i="0" u="none" strike="noStrike" cap="none">
                <a:solidFill>
                  <a:srgbClr val="FF0000"/>
                </a:solidFill>
                <a:latin typeface="Calibri"/>
                <a:ea typeface="Calibri"/>
                <a:cs typeface="Calibri"/>
                <a:sym typeface="Calibri"/>
              </a:rPr>
              <a:t>Pre-Requisites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200" b="1" i="0" u="none" strike="noStrike" cap="none">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Knowledge of The Science of Behavior </a:t>
            </a:r>
            <a:r>
              <a:rPr lang="en-US" sz="2400" b="0" i="0" u="none" strike="noStrike" cap="none">
                <a:solidFill>
                  <a:srgbClr val="000000"/>
                </a:solidFill>
                <a:latin typeface="Calibri"/>
                <a:ea typeface="Calibri"/>
                <a:cs typeface="Calibri"/>
                <a:sym typeface="Calibri"/>
              </a:rPr>
              <a:t>(completion of </a:t>
            </a:r>
            <a:r>
              <a:rPr lang="en-US" sz="2400" b="1" i="0" u="none" strike="noStrike" cap="none">
                <a:solidFill>
                  <a:srgbClr val="000000"/>
                </a:solidFill>
                <a:latin typeface="Calibri"/>
                <a:ea typeface="Calibri"/>
                <a:cs typeface="Calibri"/>
                <a:sym typeface="Calibri"/>
              </a:rPr>
              <a:t>at least ONE </a:t>
            </a:r>
            <a:r>
              <a:rPr lang="en-US" sz="2400" b="0" i="0" u="none" strike="noStrike" cap="none">
                <a:solidFill>
                  <a:srgbClr val="000000"/>
                </a:solidFill>
                <a:latin typeface="Calibri"/>
                <a:ea typeface="Calibri"/>
                <a:cs typeface="Calibri"/>
                <a:sym typeface="Calibri"/>
              </a:rPr>
              <a:t>of the courses / access to resources below)</a:t>
            </a:r>
            <a:r>
              <a:rPr lang="en-US" sz="2400" b="1" i="0" u="none" strike="noStrike" cap="none">
                <a:solidFill>
                  <a:srgbClr val="000000"/>
                </a:solidFill>
                <a:latin typeface="Calibri"/>
                <a:ea typeface="Calibri"/>
                <a:cs typeface="Calibri"/>
                <a:sym typeface="Calibri"/>
              </a:rPr>
              <a:t>:</a:t>
            </a:r>
            <a:endParaRPr sz="2400" b="0" i="0" u="none" strike="noStrike" cap="none">
              <a:solidFill>
                <a:srgbClr val="000000"/>
              </a:solidFill>
              <a:latin typeface="Arial"/>
              <a:ea typeface="Arial"/>
              <a:cs typeface="Arial"/>
              <a:sym typeface="Arial"/>
            </a:endParaRPr>
          </a:p>
          <a:p>
            <a:pPr marL="342900" marR="0" lvl="4" indent="-342900" algn="l" rtl="0">
              <a:lnSpc>
                <a:spcPct val="150000"/>
              </a:lnSpc>
              <a:spcBef>
                <a:spcPts val="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 MO SW-PBS Handbook</a:t>
            </a:r>
            <a:r>
              <a:rPr lang="en-US" sz="2400" b="0" i="0" u="none" strike="noStrike" cap="none">
                <a:solidFill>
                  <a:srgbClr val="000000"/>
                </a:solidFill>
                <a:latin typeface="Calibri"/>
                <a:ea typeface="Calibri"/>
                <a:cs typeface="Calibri"/>
                <a:sym typeface="Calibri"/>
              </a:rPr>
              <a:t> - Function Based Thinking</a:t>
            </a:r>
            <a:endParaRPr sz="1400" b="0" i="0" u="none" strike="noStrike" cap="none">
              <a:solidFill>
                <a:srgbClr val="000000"/>
              </a:solidFill>
              <a:latin typeface="Arial"/>
              <a:ea typeface="Arial"/>
              <a:cs typeface="Arial"/>
              <a:sym typeface="Arial"/>
            </a:endParaRPr>
          </a:p>
          <a:p>
            <a:pPr marL="342900" marR="0" lvl="4" indent="-342900" algn="l" rtl="0">
              <a:lnSpc>
                <a:spcPct val="150000"/>
              </a:lnSpc>
              <a:spcBef>
                <a:spcPts val="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 MO SW-PBS Online Course</a:t>
            </a:r>
            <a:r>
              <a:rPr lang="en-US" sz="2400" b="0" i="0" u="none" strike="noStrike" cap="none">
                <a:solidFill>
                  <a:srgbClr val="000000"/>
                </a:solidFill>
                <a:latin typeface="Calibri"/>
                <a:ea typeface="Calibri"/>
                <a:cs typeface="Calibri"/>
                <a:sym typeface="Calibri"/>
              </a:rPr>
              <a:t> - </a:t>
            </a:r>
            <a:endParaRPr sz="1400" b="0" i="0" u="none" strike="noStrike" cap="none">
              <a:solidFill>
                <a:srgbClr val="000000"/>
              </a:solidFill>
              <a:latin typeface="Arial"/>
              <a:ea typeface="Arial"/>
              <a:cs typeface="Arial"/>
              <a:sym typeface="Arial"/>
            </a:endParaRPr>
          </a:p>
          <a:p>
            <a:pPr marL="742950" marR="0" lvl="1" indent="-285750" algn="l" rtl="0">
              <a:lnSpc>
                <a:spcPct val="150000"/>
              </a:lnSpc>
              <a:spcBef>
                <a:spcPts val="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Foundations</a:t>
            </a:r>
            <a:r>
              <a:rPr lang="en-US" sz="2400" b="0" i="0" u="none" strike="noStrike" cap="none">
                <a:solidFill>
                  <a:srgbClr val="000000"/>
                </a:solidFill>
                <a:latin typeface="Calibri"/>
                <a:ea typeface="Calibri"/>
                <a:cs typeface="Calibri"/>
                <a:sym typeface="Calibri"/>
              </a:rPr>
              <a:t> - Science of Behavior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r>
              <a:rPr lang="en-US" sz="2400" b="1" i="0" u="none" strike="noStrike" cap="none">
                <a:solidFill>
                  <a:schemeClr val="dk1"/>
                </a:solidFill>
                <a:latin typeface="Calibri"/>
                <a:ea typeface="Calibri"/>
                <a:cs typeface="Calibri"/>
                <a:sym typeface="Calibri"/>
              </a:rPr>
              <a:t>Effective Teaching &amp; Learning Practices Course</a:t>
            </a:r>
            <a:endParaRPr sz="2400" b="1" i="0" u="none" strike="noStrike" cap="none">
              <a:solidFill>
                <a:schemeClr val="dk1"/>
              </a:solidFill>
              <a:latin typeface="Calibri"/>
              <a:ea typeface="Calibri"/>
              <a:cs typeface="Calibri"/>
              <a:sym typeface="Calibri"/>
            </a:endParaRPr>
          </a:p>
          <a:p>
            <a:pPr marL="457200" marR="0" lvl="0" indent="-317500" algn="l" rtl="0">
              <a:lnSpc>
                <a:spcPct val="150000"/>
              </a:lnSpc>
              <a:spcBef>
                <a:spcPts val="0"/>
              </a:spcBef>
              <a:spcAft>
                <a:spcPts val="0"/>
              </a:spcAft>
              <a:buClr>
                <a:srgbClr val="000000"/>
              </a:buClr>
              <a:buSzPts val="1400"/>
              <a:buFont typeface="Arial"/>
              <a:buChar char="●"/>
            </a:pPr>
            <a:r>
              <a:rPr lang="en-US" sz="2400" b="1" i="0" u="none" strike="noStrike" cap="none">
                <a:solidFill>
                  <a:schemeClr val="dk1"/>
                </a:solidFill>
                <a:latin typeface="Calibri"/>
                <a:ea typeface="Calibri"/>
                <a:cs typeface="Calibri"/>
                <a:sym typeface="Calibri"/>
              </a:rPr>
              <a:t>Lesson 1:</a:t>
            </a:r>
            <a:r>
              <a:rPr lang="en-US" sz="2400" b="0" i="0" u="none" strike="noStrike" cap="none">
                <a:solidFill>
                  <a:schemeClr val="dk1"/>
                </a:solidFill>
                <a:latin typeface="Calibri"/>
                <a:ea typeface="Calibri"/>
                <a:cs typeface="Calibri"/>
                <a:sym typeface="Calibri"/>
              </a:rPr>
              <a:t> Overview of the 8 Classroom ETLPs  </a:t>
            </a:r>
            <a:br>
              <a:rPr lang="en-US" sz="1000" b="0" i="0" u="none" strike="noStrike" cap="none">
                <a:solidFill>
                  <a:srgbClr val="000000"/>
                </a:solidFill>
                <a:latin typeface="Arial"/>
                <a:ea typeface="Arial"/>
                <a:cs typeface="Arial"/>
                <a:sym typeface="Arial"/>
              </a:rPr>
            </a:br>
            <a:endParaRPr sz="1600" b="0" i="0" u="none" strike="noStrike" cap="none">
              <a:solidFill>
                <a:srgbClr val="000000"/>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5544</Words>
  <Application>Microsoft Macintosh PowerPoint</Application>
  <PresentationFormat>On-screen Show (4:3)</PresentationFormat>
  <Paragraphs>449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Roboto</vt:lpstr>
      <vt:lpstr>Arial</vt:lpstr>
      <vt:lpstr>Cambria</vt:lpstr>
      <vt:lpstr>Calibri</vt:lpstr>
      <vt:lpstr>Office Theme</vt:lpstr>
      <vt:lpstr> T1C8L2 Systems to Support ETLPs</vt:lpstr>
      <vt:lpstr>Working Agreements</vt:lpstr>
      <vt:lpstr>Attention Signal</vt:lpstr>
      <vt:lpstr>Introductions</vt:lpstr>
      <vt:lpstr>Handouts</vt:lpstr>
      <vt:lpstr>Lesson Outcomes</vt:lpstr>
      <vt:lpstr>Rationale </vt:lpstr>
      <vt:lpstr>Missouri Teacher Standards Addressed </vt:lpstr>
      <vt:lpstr>Pre-Requisites</vt:lpstr>
      <vt:lpstr>Reflection Question</vt:lpstr>
      <vt:lpstr>Keywords</vt:lpstr>
      <vt:lpstr>Based on observation in 6,752, K-12 classrooms.  </vt:lpstr>
      <vt:lpstr>Effective Teaching &amp; Learning Practices  (aka ETLPs)</vt:lpstr>
      <vt:lpstr>Multi-Tiered Support Framework</vt:lpstr>
      <vt:lpstr>Graphic of chicken and egg</vt:lpstr>
      <vt:lpstr>Woman on megaphone </vt:lpstr>
      <vt:lpstr>Universal PD Training</vt:lpstr>
      <vt:lpstr>Tier 1 Courses</vt:lpstr>
      <vt:lpstr> MO SW-PBS Teacher Tool</vt:lpstr>
      <vt:lpstr>Universal PD - Self Monitoring </vt:lpstr>
      <vt:lpstr>Teacher ETLP Self-Monitoring Plan</vt:lpstr>
      <vt:lpstr>Team making a decision</vt:lpstr>
      <vt:lpstr>Monitoring implementation of the ETLPs</vt:lpstr>
      <vt:lpstr>Method of documenting implementation</vt:lpstr>
      <vt:lpstr>Missouri Middle School – Teacher Self-Ratings Classroom Expectations &amp; Rules </vt:lpstr>
      <vt:lpstr>Alignment of SAS 4.0 &amp; ETLPs</vt:lpstr>
      <vt:lpstr>Missouri Middle School SAS 4.0 Classroom Items</vt:lpstr>
      <vt:lpstr>Activity: Practice with Example Data</vt:lpstr>
      <vt:lpstr>Setting up ahead of time</vt:lpstr>
      <vt:lpstr>Leadership Team Data</vt:lpstr>
      <vt:lpstr>Next steps for your Leadership Team include: </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Danielle Starkey</dc:creator>
  <cp:lastModifiedBy>Johnson, Nanci</cp:lastModifiedBy>
  <cp:revision>4</cp:revision>
  <dcterms:created xsi:type="dcterms:W3CDTF">2020-04-07T02:31:16Z</dcterms:created>
  <dcterms:modified xsi:type="dcterms:W3CDTF">2024-12-19T14:41:55Z</dcterms:modified>
</cp:coreProperties>
</file>