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Lst>
  <p:sldSz cx="9144000" cy="6858000" type="screen4x3"/>
  <p:notesSz cx="6858000" cy="9144000"/>
  <p:embeddedFontLst>
    <p:embeddedFont>
      <p:font typeface="Cambria" panose="02040503050406030204" pitchFamily="18" charset="0"/>
      <p:regular r:id="rId42"/>
      <p:bold r:id="rId43"/>
      <p:italic r:id="rId44"/>
      <p:boldItalic r:id="rId45"/>
    </p:embeddedFont>
    <p:embeddedFont>
      <p:font typeface="Noto Sans Symbols" pitchFamily="2"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owuX35LXD8ZAeWIC7dsXlR60aW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8"/>
    <p:restoredTop sz="73783"/>
  </p:normalViewPr>
  <p:slideViewPr>
    <p:cSldViewPr snapToGrid="0">
      <p:cViewPr varScale="1">
        <p:scale>
          <a:sx n="79" d="100"/>
          <a:sy n="79" d="100"/>
        </p:scale>
        <p:origin x="544" y="200"/>
      </p:cViewPr>
      <p:guideLst>
        <p:guide orient="horz" pos="2160"/>
        <p:guide pos="2880"/>
      </p:guideLst>
    </p:cSldViewPr>
  </p:slideViewPr>
  <p:outlineViewPr>
    <p:cViewPr>
      <p:scale>
        <a:sx n="33" d="100"/>
        <a:sy n="33" d="100"/>
      </p:scale>
      <p:origin x="0" y="-11272"/>
    </p:cViewPr>
  </p:outlineViewPr>
  <p:notesTextViewPr>
    <p:cViewPr>
      <p:scale>
        <a:sx n="1" d="1"/>
        <a:sy n="1" d="1"/>
      </p:scale>
      <p:origin x="0" y="-52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Trainer Notes:</a:t>
            </a:r>
            <a:r>
              <a:rPr lang="en-US" b="0" dirty="0"/>
              <a:t>  </a:t>
            </a:r>
            <a:endParaRPr dirty="0"/>
          </a:p>
          <a:p>
            <a:pPr marL="0" lvl="0" indent="0" algn="l" rtl="0">
              <a:lnSpc>
                <a:spcPct val="100000"/>
              </a:lnSpc>
              <a:spcBef>
                <a:spcPts val="0"/>
              </a:spcBef>
              <a:spcAft>
                <a:spcPts val="0"/>
              </a:spcAft>
              <a:buSzPts val="1400"/>
              <a:buNone/>
            </a:pPr>
            <a:r>
              <a:rPr lang="en-US" b="1" dirty="0"/>
              <a:t>To Know/To Say:</a:t>
            </a:r>
            <a:r>
              <a:rPr lang="en-US" b="0" dirty="0"/>
              <a:t>   </a:t>
            </a:r>
            <a:r>
              <a:rPr lang="en-US" sz="1400" b="0" dirty="0"/>
              <a:t>Welcome to Lesson 1 MO SW-PBS of the </a:t>
            </a:r>
            <a:r>
              <a:rPr lang="en-US" sz="1400" b="1" i="1" dirty="0"/>
              <a:t>Effective Teaching &amp; Learning </a:t>
            </a:r>
            <a:r>
              <a:rPr lang="en-US" sz="1400" b="0" dirty="0"/>
              <a:t>or </a:t>
            </a:r>
            <a:r>
              <a:rPr lang="en-US" sz="1400" b="1" dirty="0"/>
              <a:t> ETLP </a:t>
            </a:r>
            <a:r>
              <a:rPr lang="en-US" sz="1400" b="0" dirty="0"/>
              <a:t>series. </a:t>
            </a:r>
            <a:r>
              <a:rPr lang="en-US" sz="1400" b="0" i="0" u="none" strike="noStrike" dirty="0">
                <a:solidFill>
                  <a:srgbClr val="222222"/>
                </a:solidFill>
                <a:effectLst/>
                <a:latin typeface="Calibri" panose="020F0502020204030204" pitchFamily="34" charset="0"/>
              </a:rPr>
              <a:t>This lesson introduces the </a:t>
            </a:r>
            <a:r>
              <a:rPr lang="en-US" sz="1400" b="1" i="0" u="none" strike="noStrike" dirty="0">
                <a:solidFill>
                  <a:srgbClr val="222222"/>
                </a:solidFill>
                <a:effectLst/>
                <a:latin typeface="Calibri" panose="020F0502020204030204" pitchFamily="34" charset="0"/>
              </a:rPr>
              <a:t>Classroom Effective Teaching and Learning Practice</a:t>
            </a:r>
            <a:r>
              <a:rPr lang="en-US" sz="1400" b="0" i="0" u="none" strike="noStrike" dirty="0">
                <a:solidFill>
                  <a:srgbClr val="222222"/>
                </a:solidFill>
                <a:effectLst/>
                <a:latin typeface="Calibri" panose="020F0502020204030204" pitchFamily="34" charset="0"/>
              </a:rPr>
              <a:t> (ETLPs) for behavior. These eight instructional practices have been shown to decrease unexpected behavior and increase academic learning time.</a:t>
            </a:r>
            <a:endParaRPr sz="1400" b="1" dirty="0"/>
          </a:p>
        </p:txBody>
      </p:sp>
      <p:sp>
        <p:nvSpPr>
          <p:cNvPr id="59" name="Google Shape;5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28" name="Google Shape;12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This overview lesson introduces the </a:t>
            </a:r>
            <a:r>
              <a:rPr lang="en-US" b="1" i="0" u="none" strike="noStrike">
                <a:solidFill>
                  <a:srgbClr val="000000"/>
                </a:solidFill>
                <a:latin typeface="Calibri"/>
                <a:ea typeface="Calibri"/>
                <a:cs typeface="Calibri"/>
                <a:sym typeface="Calibri"/>
              </a:rPr>
              <a:t>Classroom Effective Teaching and Learning Practice</a:t>
            </a:r>
            <a:r>
              <a:rPr lang="en-US" b="0" i="0" u="none" strike="noStrike">
                <a:solidFill>
                  <a:srgbClr val="000000"/>
                </a:solidFill>
                <a:latin typeface="Calibri"/>
                <a:ea typeface="Calibri"/>
                <a:cs typeface="Calibri"/>
                <a:sym typeface="Calibri"/>
              </a:rPr>
              <a:t> (ETLPs) for Behavior, sometimes also referred to as </a:t>
            </a:r>
            <a:r>
              <a:rPr lang="en-US" b="1" i="0" u="none" strike="noStrike">
                <a:solidFill>
                  <a:srgbClr val="000000"/>
                </a:solidFill>
                <a:latin typeface="Calibri"/>
                <a:ea typeface="Calibri"/>
                <a:cs typeface="Calibri"/>
                <a:sym typeface="Calibri"/>
              </a:rPr>
              <a:t>Effective Classroom Practices</a:t>
            </a:r>
            <a:r>
              <a:rPr lang="en-US" b="0" i="0" u="none" strike="noStrike">
                <a:solidFill>
                  <a:srgbClr val="000000"/>
                </a:solidFill>
                <a:latin typeface="Calibri"/>
                <a:ea typeface="Calibri"/>
                <a:cs typeface="Calibri"/>
                <a:sym typeface="Calibri"/>
              </a:rPr>
              <a:t> (ECPs) in some of the historic training videos and resources. These practices have been shown to increase efficiency, predictability and structure in classrooms, increase expected behavior and student engagement, decrease unexpected behavior and increase academic</a:t>
            </a:r>
            <a:r>
              <a:rPr lang="en-US">
                <a:solidFill>
                  <a:srgbClr val="000000"/>
                </a:solidFill>
              </a:rPr>
              <a:t> l</a:t>
            </a:r>
            <a:r>
              <a:rPr lang="en-US" b="0" i="0" u="none" strike="noStrike">
                <a:solidFill>
                  <a:srgbClr val="000000"/>
                </a:solidFill>
                <a:latin typeface="Calibri"/>
                <a:ea typeface="Calibri"/>
                <a:cs typeface="Calibri"/>
                <a:sym typeface="Calibri"/>
              </a:rPr>
              <a:t>earning time. This lesson provides a rationale for classroom ETLPs and provides a brief overview of the course.</a:t>
            </a:r>
            <a:r>
              <a:rPr lang="en-US" sz="2800" b="0" i="0" u="none" strike="noStrike">
                <a:solidFill>
                  <a:srgbClr val="000000"/>
                </a:solidFill>
                <a:latin typeface="Calibri"/>
                <a:ea typeface="Calibri"/>
                <a:cs typeface="Calibri"/>
                <a:sym typeface="Calibri"/>
              </a:rPr>
              <a:t> </a:t>
            </a:r>
            <a:endParaRPr sz="2800"/>
          </a:p>
        </p:txBody>
      </p:sp>
      <p:sp>
        <p:nvSpPr>
          <p:cNvPr id="135" name="Google Shape;13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1" u="none" strike="noStrike">
                <a:solidFill>
                  <a:srgbClr val="222222"/>
                </a:solidFill>
                <a:latin typeface="Calibri"/>
                <a:ea typeface="Calibri"/>
                <a:cs typeface="Calibri"/>
                <a:sym typeface="Calibri"/>
              </a:rPr>
              <a:t>Lesson 2 Systems for Supporting the Implementation of ETLPs </a:t>
            </a:r>
            <a:r>
              <a:rPr lang="en-US" b="0" u="none" strike="noStrike">
                <a:solidFill>
                  <a:srgbClr val="222222"/>
                </a:solidFill>
                <a:latin typeface="Calibri"/>
                <a:ea typeface="Calibri"/>
                <a:cs typeface="Calibri"/>
                <a:sym typeface="Calibri"/>
              </a:rPr>
              <a:t>course  is geared toward building leadership teams (BLTs) and district leadership teams (DLTs) and gives a broad overview of how to plan the Systems, Data and Practices for professional learning activities related to the ETLPs, thereby increasing the likelihood for achieving organizational student outcome goals.  Lesson 2 will also have extra resources for the BLT or DLT to plan training and coaching support specific to each of the 8 ETLPs. Lessons 3-10 describe each of the 8 ETLPs in detail and are geared for individual classroom teachers.</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141" name="Google Shape;14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i="0" u="none" strike="noStrike" cap="none">
                <a:solidFill>
                  <a:schemeClr val="dk1"/>
                </a:solidFill>
              </a:rPr>
              <a:t>To Know/To Say: </a:t>
            </a:r>
            <a:r>
              <a:rPr lang="en-US" b="1" i="0" u="none" strike="noStrike">
                <a:solidFill>
                  <a:srgbClr val="000000"/>
                </a:solidFill>
              </a:rPr>
              <a:t>Here are key terms and acronyms that will be used in this lesson.</a:t>
            </a:r>
            <a:endParaRPr/>
          </a:p>
          <a:p>
            <a:pPr marL="457200" lvl="0" indent="-228600" algn="l" rtl="0">
              <a:lnSpc>
                <a:spcPct val="100000"/>
              </a:lnSpc>
              <a:spcBef>
                <a:spcPts val="0"/>
              </a:spcBef>
              <a:spcAft>
                <a:spcPts val="0"/>
              </a:spcAft>
              <a:buSzPts val="1400"/>
              <a:buNone/>
            </a:pPr>
            <a:br>
              <a:rPr lang="en-US" b="0"/>
            </a:br>
            <a:r>
              <a:rPr lang="en-US" b="1" i="1" u="none" strike="noStrike">
                <a:solidFill>
                  <a:srgbClr val="222222"/>
                </a:solidFill>
                <a:latin typeface="Calibri"/>
                <a:ea typeface="Calibri"/>
                <a:cs typeface="Calibri"/>
                <a:sym typeface="Calibri"/>
              </a:rPr>
              <a:t>Effective Teaching and Learning Practices:</a:t>
            </a:r>
            <a:r>
              <a:rPr lang="en-US" b="1" i="0" u="none" strike="noStrike">
                <a:solidFill>
                  <a:srgbClr val="222222"/>
                </a:solidFill>
                <a:latin typeface="Calibri"/>
                <a:ea typeface="Calibri"/>
                <a:cs typeface="Calibri"/>
                <a:sym typeface="Calibri"/>
              </a:rPr>
              <a:t> </a:t>
            </a:r>
            <a:r>
              <a:rPr lang="en-US" b="0" i="0" u="none" strike="noStrike">
                <a:solidFill>
                  <a:srgbClr val="222222"/>
                </a:solidFill>
                <a:latin typeface="Calibri"/>
                <a:ea typeface="Calibri"/>
                <a:cs typeface="Calibri"/>
                <a:sym typeface="Calibri"/>
              </a:rPr>
              <a:t>The research-based practices demonstrated to increase the likelihood of expected behavior and decrease unexpected behavior, while increasing academic learning time.</a:t>
            </a:r>
            <a:endParaRPr b="0"/>
          </a:p>
          <a:p>
            <a:pPr marL="457200" lvl="0" indent="-228600" algn="l" rtl="0">
              <a:lnSpc>
                <a:spcPct val="100000"/>
              </a:lnSpc>
              <a:spcBef>
                <a:spcPts val="0"/>
              </a:spcBef>
              <a:spcAft>
                <a:spcPts val="0"/>
              </a:spcAft>
              <a:buSzPts val="1400"/>
              <a:buNone/>
            </a:pPr>
            <a:r>
              <a:rPr lang="en-US" b="1" i="1" u="none" strike="noStrike">
                <a:solidFill>
                  <a:srgbClr val="222222"/>
                </a:solidFill>
                <a:latin typeface="Calibri"/>
                <a:ea typeface="Calibri"/>
                <a:cs typeface="Calibri"/>
                <a:sym typeface="Calibri"/>
              </a:rPr>
              <a:t>Passive Engagement:</a:t>
            </a:r>
            <a:r>
              <a:rPr lang="en-US" b="0" i="0" u="none" strike="noStrike">
                <a:solidFill>
                  <a:srgbClr val="222222"/>
                </a:solidFill>
                <a:latin typeface="Calibri"/>
                <a:ea typeface="Calibri"/>
                <a:cs typeface="Calibri"/>
                <a:sym typeface="Calibri"/>
              </a:rPr>
              <a:t> </a:t>
            </a:r>
            <a:r>
              <a:rPr lang="en-US" b="0" i="0" u="none" strike="noStrike">
                <a:solidFill>
                  <a:srgbClr val="000000"/>
                </a:solidFill>
                <a:latin typeface="Calibri"/>
                <a:ea typeface="Calibri"/>
                <a:cs typeface="Calibri"/>
                <a:sym typeface="Calibri"/>
              </a:rPr>
              <a:t>a teacher is “instructing” but no specific question or task has been posed, the student is attentive and doing what is expected at that time in instruction. For example a student is seated with eyes on the teacher. </a:t>
            </a:r>
            <a:endParaRPr b="0"/>
          </a:p>
          <a:p>
            <a:pPr marL="457200" marR="0" lvl="0" indent="-228600" algn="l" rtl="0">
              <a:lnSpc>
                <a:spcPct val="100000"/>
              </a:lnSpc>
              <a:spcBef>
                <a:spcPts val="0"/>
              </a:spcBef>
              <a:spcAft>
                <a:spcPts val="0"/>
              </a:spcAft>
              <a:buClr>
                <a:srgbClr val="000000"/>
              </a:buClr>
              <a:buSzPts val="1400"/>
              <a:buFont typeface="Arial"/>
              <a:buNone/>
            </a:pPr>
            <a:r>
              <a:rPr lang="en-US" b="1" i="1" u="none" strike="noStrike">
                <a:solidFill>
                  <a:srgbClr val="222222"/>
                </a:solidFill>
                <a:latin typeface="Calibri"/>
                <a:ea typeface="Calibri"/>
                <a:cs typeface="Calibri"/>
                <a:sym typeface="Calibri"/>
              </a:rPr>
              <a:t>Active Engagement:</a:t>
            </a:r>
            <a:r>
              <a:rPr lang="en-US" b="0" i="0" u="none" strike="noStrike">
                <a:solidFill>
                  <a:srgbClr val="222222"/>
                </a:solidFill>
                <a:latin typeface="Calibri"/>
                <a:ea typeface="Calibri"/>
                <a:cs typeface="Calibri"/>
                <a:sym typeface="Calibri"/>
              </a:rPr>
              <a:t> </a:t>
            </a:r>
            <a:r>
              <a:rPr lang="en-US" b="0" i="0" u="none" strike="noStrike">
                <a:solidFill>
                  <a:srgbClr val="000000"/>
                </a:solidFill>
                <a:latin typeface="Calibri"/>
                <a:ea typeface="Calibri"/>
                <a:cs typeface="Calibri"/>
                <a:sym typeface="Calibri"/>
              </a:rPr>
              <a:t>a student has been given a  specific question or task and is responding either verbally or nonverbally. For example a student is asked to work a math problem independently and they do so.</a:t>
            </a:r>
            <a:endParaRPr/>
          </a:p>
        </p:txBody>
      </p:sp>
      <p:sp>
        <p:nvSpPr>
          <p:cNvPr id="147" name="Google Shape;14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t>Trainer Notes:</a:t>
            </a:r>
            <a:r>
              <a:rPr lang="en-US" dirty="0"/>
              <a:t>   </a:t>
            </a:r>
            <a:endParaRPr dirty="0"/>
          </a:p>
          <a:p>
            <a:pPr marL="0" lvl="0" indent="0" algn="l" rtl="0">
              <a:lnSpc>
                <a:spcPct val="100000"/>
              </a:lnSpc>
              <a:spcBef>
                <a:spcPts val="0"/>
              </a:spcBef>
              <a:spcAft>
                <a:spcPts val="0"/>
              </a:spcAft>
              <a:buSzPts val="1400"/>
              <a:buNone/>
            </a:pPr>
            <a:r>
              <a:rPr lang="en-US" b="1" dirty="0"/>
              <a:t>To Know/To Say: </a:t>
            </a:r>
            <a:r>
              <a:rPr lang="en-US" b="0" i="0" u="none" strike="noStrike" dirty="0">
                <a:solidFill>
                  <a:srgbClr val="000000"/>
                </a:solidFill>
                <a:latin typeface="Calibri"/>
                <a:ea typeface="Calibri"/>
                <a:cs typeface="Calibri"/>
                <a:sym typeface="Calibri"/>
              </a:rPr>
              <a:t>Why are the classroom ETLPs so critical?  Take a look at the graphic describing classroom time management by Hofmeister &amp; Lubke (1990). They broke down time  for instruction in the following manner:</a:t>
            </a:r>
            <a:endParaRPr b="0" i="0" u="none" strike="noStrike" dirty="0">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b="0" i="0" u="none" strike="noStrike" dirty="0">
                <a:solidFill>
                  <a:srgbClr val="000000"/>
                </a:solidFill>
                <a:latin typeface="Calibri"/>
                <a:ea typeface="Calibri"/>
                <a:cs typeface="Calibri"/>
                <a:sym typeface="Calibri"/>
              </a:rPr>
              <a:t>CLICK &gt; animates the arrows</a:t>
            </a:r>
            <a:br>
              <a:rPr lang="en-US" b="0" dirty="0"/>
            </a:br>
            <a:r>
              <a:rPr lang="en-US" b="0" i="0" u="none" strike="noStrike" dirty="0">
                <a:solidFill>
                  <a:srgbClr val="000000"/>
                </a:solidFill>
                <a:latin typeface="Calibri"/>
                <a:ea typeface="Calibri"/>
                <a:cs typeface="Calibri"/>
                <a:sym typeface="Calibri"/>
              </a:rPr>
              <a:t>They defined </a:t>
            </a:r>
            <a:r>
              <a:rPr lang="en-US" b="1" i="0" u="none" strike="noStrike" dirty="0">
                <a:solidFill>
                  <a:srgbClr val="000000"/>
                </a:solidFill>
                <a:latin typeface="Calibri"/>
                <a:ea typeface="Calibri"/>
                <a:cs typeface="Calibri"/>
                <a:sym typeface="Calibri"/>
              </a:rPr>
              <a:t>Available Time </a:t>
            </a:r>
            <a:r>
              <a:rPr lang="en-US" b="0" i="0" u="none" strike="noStrike" dirty="0">
                <a:solidFill>
                  <a:srgbClr val="000000"/>
                </a:solidFill>
                <a:latin typeface="Calibri"/>
                <a:ea typeface="Calibri"/>
                <a:cs typeface="Calibri"/>
                <a:sym typeface="Calibri"/>
              </a:rPr>
              <a:t>as</a:t>
            </a:r>
            <a:r>
              <a:rPr lang="en-US" b="1" i="0" u="none" strike="noStrike" dirty="0">
                <a:solidFill>
                  <a:srgbClr val="000000"/>
                </a:solidFill>
                <a:latin typeface="Calibri"/>
                <a:ea typeface="Calibri"/>
                <a:cs typeface="Calibri"/>
                <a:sym typeface="Calibri"/>
              </a:rPr>
              <a:t> </a:t>
            </a:r>
            <a:r>
              <a:rPr lang="en-US" b="0" i="0" u="none" strike="noStrike" dirty="0">
                <a:solidFill>
                  <a:srgbClr val="000000"/>
                </a:solidFill>
                <a:latin typeface="Calibri"/>
                <a:ea typeface="Calibri"/>
                <a:cs typeface="Calibri"/>
                <a:sym typeface="Calibri"/>
              </a:rPr>
              <a:t>the amount of time available for all school activities in a school year, typically 6 hours per day. </a:t>
            </a:r>
            <a:endParaRPr b="0" dirty="0"/>
          </a:p>
          <a:p>
            <a:pPr marL="457200" lvl="0" indent="-228600" algn="l" rtl="0">
              <a:lnSpc>
                <a:spcPct val="100000"/>
              </a:lnSpc>
              <a:spcBef>
                <a:spcPts val="0"/>
              </a:spcBef>
              <a:spcAft>
                <a:spcPts val="0"/>
              </a:spcAft>
              <a:buSzPts val="1400"/>
              <a:buNone/>
            </a:pPr>
            <a:r>
              <a:rPr lang="en-US" b="0" i="0" u="none" strike="noStrike" dirty="0">
                <a:solidFill>
                  <a:srgbClr val="000000"/>
                </a:solidFill>
                <a:latin typeface="Calibri"/>
                <a:ea typeface="Calibri"/>
                <a:cs typeface="Calibri"/>
                <a:sym typeface="Calibri"/>
              </a:rPr>
              <a:t>CLICK &gt; animates the arrows</a:t>
            </a:r>
            <a:endParaRPr dirty="0"/>
          </a:p>
          <a:p>
            <a:pPr marL="457200" lvl="0" indent="-228600" algn="l" rtl="0">
              <a:lnSpc>
                <a:spcPct val="100000"/>
              </a:lnSpc>
              <a:spcBef>
                <a:spcPts val="0"/>
              </a:spcBef>
              <a:spcAft>
                <a:spcPts val="0"/>
              </a:spcAft>
              <a:buSzPts val="1400"/>
              <a:buNone/>
            </a:pPr>
            <a:r>
              <a:rPr lang="en-US" b="0" i="0" u="none" strike="noStrike" dirty="0">
                <a:solidFill>
                  <a:srgbClr val="000000"/>
                </a:solidFill>
                <a:latin typeface="Calibri"/>
                <a:ea typeface="Calibri"/>
                <a:cs typeface="Calibri"/>
                <a:sym typeface="Calibri"/>
              </a:rPr>
              <a:t>They defined </a:t>
            </a:r>
            <a:r>
              <a:rPr lang="en-US" b="1" i="0" u="none" strike="noStrike" dirty="0">
                <a:solidFill>
                  <a:srgbClr val="000000"/>
                </a:solidFill>
                <a:latin typeface="Calibri"/>
                <a:ea typeface="Calibri"/>
                <a:cs typeface="Calibri"/>
                <a:sym typeface="Calibri"/>
              </a:rPr>
              <a:t>Allocated Time </a:t>
            </a:r>
            <a:r>
              <a:rPr lang="en-US" b="0" i="0" u="none" strike="noStrike" dirty="0">
                <a:solidFill>
                  <a:srgbClr val="000000"/>
                </a:solidFill>
                <a:latin typeface="Calibri"/>
                <a:ea typeface="Calibri"/>
                <a:cs typeface="Calibri"/>
                <a:sym typeface="Calibri"/>
              </a:rPr>
              <a:t>as</a:t>
            </a:r>
            <a:r>
              <a:rPr lang="en-US" b="1" i="0" u="none" strike="noStrike" dirty="0">
                <a:solidFill>
                  <a:srgbClr val="000000"/>
                </a:solidFill>
                <a:latin typeface="Calibri"/>
                <a:ea typeface="Calibri"/>
                <a:cs typeface="Calibri"/>
                <a:sym typeface="Calibri"/>
              </a:rPr>
              <a:t> </a:t>
            </a:r>
            <a:r>
              <a:rPr lang="en-US" b="0" i="0" u="none" strike="noStrike" dirty="0">
                <a:solidFill>
                  <a:srgbClr val="000000"/>
                </a:solidFill>
                <a:latin typeface="Calibri"/>
                <a:ea typeface="Calibri"/>
                <a:cs typeface="Calibri"/>
                <a:sym typeface="Calibri"/>
              </a:rPr>
              <a:t>the amount of time allocated for instruction in a content area. Taking into account lunch, assemblies, announcements, bathroom breaks, transitions and in some instances recess, they proposed 79% of a 6 hour day.</a:t>
            </a:r>
            <a:endParaRPr dirty="0"/>
          </a:p>
          <a:p>
            <a:pPr marL="457200" marR="0" lvl="0" indent="-228600" algn="l" rtl="0">
              <a:lnSpc>
                <a:spcPct val="100000"/>
              </a:lnSpc>
              <a:spcBef>
                <a:spcPts val="0"/>
              </a:spcBef>
              <a:spcAft>
                <a:spcPts val="0"/>
              </a:spcAft>
              <a:buClr>
                <a:srgbClr val="000000"/>
              </a:buClr>
              <a:buSzPts val="1400"/>
              <a:buFont typeface="Arial"/>
              <a:buNone/>
            </a:pPr>
            <a:endParaRPr b="0" i="0" u="none" strike="noStrik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b="0" i="0" u="none" strike="noStrike" dirty="0">
                <a:solidFill>
                  <a:srgbClr val="000000"/>
                </a:solidFill>
                <a:latin typeface="Calibri"/>
                <a:ea typeface="Calibri"/>
                <a:cs typeface="Calibri"/>
                <a:sym typeface="Calibri"/>
              </a:rPr>
              <a:t>CLICK . Animates the arrows</a:t>
            </a:r>
            <a:endParaRPr b="0" dirty="0"/>
          </a:p>
          <a:p>
            <a:pPr marL="457200" lvl="0" indent="-228600" algn="l" rtl="0">
              <a:lnSpc>
                <a:spcPct val="100000"/>
              </a:lnSpc>
              <a:spcBef>
                <a:spcPts val="0"/>
              </a:spcBef>
              <a:spcAft>
                <a:spcPts val="0"/>
              </a:spcAft>
              <a:buSzPts val="1400"/>
              <a:buNone/>
            </a:pPr>
            <a:r>
              <a:rPr lang="en-US" b="0" i="0" u="none" strike="noStrike" dirty="0">
                <a:solidFill>
                  <a:srgbClr val="000000"/>
                </a:solidFill>
                <a:latin typeface="Calibri"/>
                <a:ea typeface="Calibri"/>
                <a:cs typeface="Calibri"/>
                <a:sym typeface="Calibri"/>
              </a:rPr>
              <a:t>They defined </a:t>
            </a:r>
            <a:r>
              <a:rPr lang="en-US" b="1" i="0" u="none" strike="noStrike" dirty="0">
                <a:solidFill>
                  <a:srgbClr val="000000"/>
                </a:solidFill>
                <a:latin typeface="Calibri"/>
                <a:ea typeface="Calibri"/>
                <a:cs typeface="Calibri"/>
                <a:sym typeface="Calibri"/>
              </a:rPr>
              <a:t>Engaged Time </a:t>
            </a:r>
            <a:r>
              <a:rPr lang="en-US" b="0" i="0" u="none" strike="noStrike" dirty="0">
                <a:solidFill>
                  <a:srgbClr val="000000"/>
                </a:solidFill>
                <a:latin typeface="Calibri"/>
                <a:ea typeface="Calibri"/>
                <a:cs typeface="Calibri"/>
                <a:sym typeface="Calibri"/>
              </a:rPr>
              <a:t>as the amount of time the student is actively engaged in learning tasks. Characterized as writing, listening to the teacher, or answering questions. The authors posited  that 50% of teacher time was instructional and the other 50% was spent arranging students for instruction, orienting students to the learning task and dealing with disruptive behavior. </a:t>
            </a:r>
            <a:br>
              <a:rPr lang="en-US" b="0" dirty="0"/>
            </a:br>
            <a:r>
              <a:rPr lang="en-US" b="0" i="0" u="sng" dirty="0">
                <a:solidFill>
                  <a:srgbClr val="FF0000"/>
                </a:solidFill>
                <a:latin typeface="Calibri"/>
                <a:ea typeface="Calibri"/>
                <a:cs typeface="Calibri"/>
                <a:sym typeface="Calibri"/>
              </a:rPr>
              <a:t>CLICK &gt; animates the arrows</a:t>
            </a:r>
            <a:endParaRPr b="0" dirty="0"/>
          </a:p>
          <a:p>
            <a:pPr marL="457200" marR="0" lvl="0" indent="-228600" algn="l" rtl="0">
              <a:lnSpc>
                <a:spcPct val="100000"/>
              </a:lnSpc>
              <a:spcBef>
                <a:spcPts val="0"/>
              </a:spcBef>
              <a:spcAft>
                <a:spcPts val="0"/>
              </a:spcAft>
              <a:buClr>
                <a:srgbClr val="000000"/>
              </a:buClr>
              <a:buSzPts val="1400"/>
              <a:buFont typeface="Arial"/>
              <a:buNone/>
            </a:pPr>
            <a:r>
              <a:rPr lang="en-US" b="0" i="0" u="none" strike="noStrike" dirty="0">
                <a:solidFill>
                  <a:srgbClr val="000000"/>
                </a:solidFill>
                <a:latin typeface="Calibri"/>
                <a:ea typeface="Calibri"/>
                <a:cs typeface="Calibri"/>
                <a:sym typeface="Calibri"/>
              </a:rPr>
              <a:t>Finally, they defined</a:t>
            </a:r>
            <a:r>
              <a:rPr lang="en-US" b="1" i="0" u="none" strike="noStrike" dirty="0">
                <a:solidFill>
                  <a:srgbClr val="000000"/>
                </a:solidFill>
                <a:latin typeface="Calibri"/>
                <a:ea typeface="Calibri"/>
                <a:cs typeface="Calibri"/>
                <a:sym typeface="Calibri"/>
              </a:rPr>
              <a:t> Academic Learning  Time or ALT </a:t>
            </a:r>
            <a:r>
              <a:rPr lang="en-US" b="0" i="0" u="none" strike="noStrike" dirty="0">
                <a:solidFill>
                  <a:srgbClr val="000000"/>
                </a:solidFill>
                <a:latin typeface="Calibri"/>
                <a:ea typeface="Calibri"/>
                <a:cs typeface="Calibri"/>
                <a:sym typeface="Calibri"/>
              </a:rPr>
              <a:t>as the amount of time spent by a student engaged in academic learning tasks, in which there are few errors and where the task is directly related to an academic learning outcome (Romberg, 1980).  The average and range for ALT of 10-25% was cited from an often referenced article by Fisher and colleagues in 1980. </a:t>
            </a:r>
            <a:endParaRPr dirty="0"/>
          </a:p>
        </p:txBody>
      </p:sp>
      <p:sp>
        <p:nvSpPr>
          <p:cNvPr id="155" name="Google Shape;15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t>Trainer Notes:</a:t>
            </a:r>
            <a:r>
              <a:rPr lang="en-US" dirty="0"/>
              <a:t>   </a:t>
            </a:r>
            <a:endParaRPr dirty="0"/>
          </a:p>
          <a:p>
            <a:pPr marL="0" lvl="0" indent="0" algn="l" rtl="0">
              <a:lnSpc>
                <a:spcPct val="100000"/>
              </a:lnSpc>
              <a:spcBef>
                <a:spcPts val="0"/>
              </a:spcBef>
              <a:spcAft>
                <a:spcPts val="0"/>
              </a:spcAft>
              <a:buSzPts val="1400"/>
              <a:buNone/>
            </a:pPr>
            <a:r>
              <a:rPr lang="en-US" b="1" dirty="0"/>
              <a:t>To Know/To Say: </a:t>
            </a:r>
            <a:r>
              <a:rPr lang="en-US" b="0" i="0" u="none" strike="noStrike" dirty="0">
                <a:solidFill>
                  <a:srgbClr val="000000"/>
                </a:solidFill>
                <a:latin typeface="Calibri"/>
                <a:ea typeface="Calibri"/>
                <a:cs typeface="Calibri"/>
                <a:sym typeface="Calibri"/>
              </a:rPr>
              <a:t>In a more recent  large-scale study in over 6,500 classrooms some 30 years later by Scott, Hirn and Cooper (2016),  found more promising student engagement data. </a:t>
            </a:r>
            <a:br>
              <a:rPr lang="en-US" b="0" dirty="0"/>
            </a:br>
            <a:r>
              <a:rPr lang="en-US" b="0" i="0" u="none" strike="noStrike" dirty="0">
                <a:solidFill>
                  <a:srgbClr val="000000"/>
                </a:solidFill>
                <a:latin typeface="Calibri"/>
                <a:ea typeface="Calibri"/>
                <a:cs typeface="Calibri"/>
                <a:sym typeface="Calibri"/>
              </a:rPr>
              <a:t>Scott (who coined the term high-probability teaching) and colleagues used slightly different terms, with Engagement being separated into two distinct types:</a:t>
            </a:r>
            <a:endParaRPr dirty="0"/>
          </a:p>
          <a:p>
            <a:pPr marL="0" lvl="0" indent="0" algn="l" rtl="0">
              <a:lnSpc>
                <a:spcPct val="100000"/>
              </a:lnSpc>
              <a:spcBef>
                <a:spcPts val="0"/>
              </a:spcBef>
              <a:spcAft>
                <a:spcPts val="0"/>
              </a:spcAft>
              <a:buSzPts val="1400"/>
              <a:buNone/>
            </a:pPr>
            <a:r>
              <a:rPr lang="en-US" b="0" i="0" u="none" strike="noStrike" dirty="0">
                <a:solidFill>
                  <a:srgbClr val="000000"/>
                </a:solidFill>
                <a:latin typeface="Calibri"/>
                <a:ea typeface="Calibri"/>
                <a:cs typeface="Calibri"/>
                <a:sym typeface="Calibri"/>
              </a:rPr>
              <a:t>CLICK &gt; animates the arrows</a:t>
            </a:r>
            <a:endParaRPr b="0" dirty="0"/>
          </a:p>
          <a:p>
            <a:pPr marL="457200" lvl="0" indent="-228600" algn="l" rtl="0">
              <a:lnSpc>
                <a:spcPct val="100000"/>
              </a:lnSpc>
              <a:spcBef>
                <a:spcPts val="0"/>
              </a:spcBef>
              <a:spcAft>
                <a:spcPts val="0"/>
              </a:spcAft>
              <a:buSzPts val="1400"/>
              <a:buNone/>
            </a:pPr>
            <a:br>
              <a:rPr lang="en-US" b="0" dirty="0"/>
            </a:br>
            <a:r>
              <a:rPr lang="en-US" b="1" i="0" u="none" strike="noStrike" dirty="0">
                <a:solidFill>
                  <a:srgbClr val="000000"/>
                </a:solidFill>
                <a:latin typeface="Calibri"/>
                <a:ea typeface="Calibri"/>
                <a:cs typeface="Calibri"/>
                <a:sym typeface="Calibri"/>
              </a:rPr>
              <a:t>Passive</a:t>
            </a:r>
            <a:r>
              <a:rPr lang="en-US" b="0" i="0" u="none" strike="noStrike" dirty="0">
                <a:solidFill>
                  <a:srgbClr val="000000"/>
                </a:solidFill>
                <a:latin typeface="Calibri"/>
                <a:ea typeface="Calibri"/>
                <a:cs typeface="Calibri"/>
                <a:sym typeface="Calibri"/>
              </a:rPr>
              <a:t> engagement, when a teacher is “instructing” but no specific question or task has been posed,  and the student is attentive and doing what is expected at that time in instruction. Their range for passive engagement was 39-50%.</a:t>
            </a:r>
            <a:endParaRPr b="0" dirty="0"/>
          </a:p>
          <a:p>
            <a:pPr marL="457200" lvl="0" indent="-228600" algn="l" rtl="0">
              <a:lnSpc>
                <a:spcPct val="100000"/>
              </a:lnSpc>
              <a:spcBef>
                <a:spcPts val="0"/>
              </a:spcBef>
              <a:spcAft>
                <a:spcPts val="0"/>
              </a:spcAft>
              <a:buSzPts val="1400"/>
              <a:buNone/>
            </a:pPr>
            <a:br>
              <a:rPr lang="en-US" b="0" dirty="0"/>
            </a:br>
            <a:r>
              <a:rPr lang="en-US" b="0" i="0" u="none" strike="noStrike" dirty="0">
                <a:solidFill>
                  <a:srgbClr val="000000"/>
                </a:solidFill>
                <a:latin typeface="Calibri"/>
                <a:ea typeface="Calibri"/>
                <a:cs typeface="Calibri"/>
                <a:sym typeface="Calibri"/>
              </a:rPr>
              <a:t>CLICK &gt; animates the arrows</a:t>
            </a:r>
            <a:endParaRPr b="0" dirty="0"/>
          </a:p>
          <a:p>
            <a:pPr marL="457200" lvl="0" indent="-228600" algn="l" rtl="0">
              <a:lnSpc>
                <a:spcPct val="100000"/>
              </a:lnSpc>
              <a:spcBef>
                <a:spcPts val="0"/>
              </a:spcBef>
              <a:spcAft>
                <a:spcPts val="0"/>
              </a:spcAft>
              <a:buSzPts val="1400"/>
              <a:buNone/>
            </a:pPr>
            <a:endParaRPr b="0" dirty="0"/>
          </a:p>
          <a:p>
            <a:pPr marL="457200" lvl="0" indent="-228600" algn="l" rtl="0">
              <a:lnSpc>
                <a:spcPct val="100000"/>
              </a:lnSpc>
              <a:spcBef>
                <a:spcPts val="0"/>
              </a:spcBef>
              <a:spcAft>
                <a:spcPts val="0"/>
              </a:spcAft>
              <a:buSzPts val="1400"/>
              <a:buNone/>
            </a:pPr>
            <a:r>
              <a:rPr lang="en-US" b="1" i="0" u="none" strike="noStrike" dirty="0">
                <a:solidFill>
                  <a:srgbClr val="000000"/>
                </a:solidFill>
                <a:latin typeface="Calibri"/>
                <a:ea typeface="Calibri"/>
                <a:cs typeface="Calibri"/>
                <a:sym typeface="Calibri"/>
              </a:rPr>
              <a:t>Active engagement, </a:t>
            </a:r>
            <a:r>
              <a:rPr lang="en-US" b="0" i="0" u="none" strike="noStrike" dirty="0">
                <a:solidFill>
                  <a:srgbClr val="000000"/>
                </a:solidFill>
                <a:latin typeface="Calibri"/>
                <a:ea typeface="Calibri"/>
                <a:cs typeface="Calibri"/>
                <a:sym typeface="Calibri"/>
              </a:rPr>
              <a:t>when a student has been given a  specific question or task and is responding. Their range for active engagement was 39-43%.</a:t>
            </a:r>
            <a:endParaRPr b="0" dirty="0"/>
          </a:p>
          <a:p>
            <a:pPr marL="457200" lvl="0" indent="-228600" algn="l" rtl="0">
              <a:lnSpc>
                <a:spcPct val="100000"/>
              </a:lnSpc>
              <a:spcBef>
                <a:spcPts val="0"/>
              </a:spcBef>
              <a:spcAft>
                <a:spcPts val="0"/>
              </a:spcAft>
              <a:buSzPts val="1400"/>
              <a:buNone/>
            </a:pPr>
            <a:br>
              <a:rPr lang="en-US" b="0" dirty="0"/>
            </a:br>
            <a:br>
              <a:rPr lang="en-US" dirty="0"/>
            </a:br>
            <a:endParaRPr dirty="0"/>
          </a:p>
        </p:txBody>
      </p:sp>
      <p:sp>
        <p:nvSpPr>
          <p:cNvPr id="165" name="Google Shape;16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t>Trainer Notes:</a:t>
            </a:r>
            <a:r>
              <a:rPr lang="en-US" dirty="0"/>
              <a:t>   </a:t>
            </a:r>
            <a:endParaRPr dirty="0"/>
          </a:p>
          <a:p>
            <a:pPr marL="0" marR="0" lvl="0" indent="0" algn="l" rtl="0">
              <a:lnSpc>
                <a:spcPct val="100000"/>
              </a:lnSpc>
              <a:spcBef>
                <a:spcPts val="0"/>
              </a:spcBef>
              <a:spcAft>
                <a:spcPts val="0"/>
              </a:spcAft>
              <a:buClr>
                <a:srgbClr val="000000"/>
              </a:buClr>
              <a:buSzPts val="1400"/>
              <a:buFont typeface="Arial"/>
              <a:buNone/>
            </a:pPr>
            <a:r>
              <a:rPr lang="en-US" b="1" dirty="0"/>
              <a:t>To Know/To Say: </a:t>
            </a:r>
            <a:r>
              <a:rPr lang="en-US" b="0" i="0" u="none" strike="noStrike" dirty="0">
                <a:solidFill>
                  <a:srgbClr val="000000"/>
                </a:solidFill>
                <a:latin typeface="Calibri"/>
                <a:ea typeface="Calibri"/>
                <a:cs typeface="Calibri"/>
                <a:sym typeface="Calibri"/>
              </a:rPr>
              <a:t>In swapping out </a:t>
            </a:r>
            <a:r>
              <a:rPr lang="en-US" b="1" i="1" u="none" strike="noStrike" dirty="0">
                <a:solidFill>
                  <a:srgbClr val="000000"/>
                </a:solidFill>
                <a:latin typeface="Calibri"/>
                <a:ea typeface="Calibri"/>
                <a:cs typeface="Calibri"/>
                <a:sym typeface="Calibri"/>
              </a:rPr>
              <a:t>Engaged Time</a:t>
            </a:r>
            <a:r>
              <a:rPr lang="en-US" b="0" i="0" u="none" strike="noStrike" dirty="0">
                <a:solidFill>
                  <a:srgbClr val="000000"/>
                </a:solidFill>
                <a:latin typeface="Calibri"/>
                <a:ea typeface="Calibri"/>
                <a:cs typeface="Calibri"/>
                <a:sym typeface="Calibri"/>
              </a:rPr>
              <a:t> for </a:t>
            </a:r>
            <a:r>
              <a:rPr lang="en-US" b="1" i="1" u="none" strike="noStrike" dirty="0">
                <a:solidFill>
                  <a:srgbClr val="000000"/>
                </a:solidFill>
                <a:latin typeface="Calibri"/>
                <a:ea typeface="Calibri"/>
                <a:cs typeface="Calibri"/>
                <a:sym typeface="Calibri"/>
              </a:rPr>
              <a:t>Passive Engagement </a:t>
            </a:r>
            <a:r>
              <a:rPr lang="en-US" b="0" i="0" u="none" strike="noStrike" dirty="0">
                <a:solidFill>
                  <a:srgbClr val="000000"/>
                </a:solidFill>
                <a:latin typeface="Calibri"/>
                <a:ea typeface="Calibri"/>
                <a:cs typeface="Calibri"/>
                <a:sym typeface="Calibri"/>
              </a:rPr>
              <a:t>and swapping out </a:t>
            </a:r>
            <a:r>
              <a:rPr lang="en-US" b="1" i="1" u="none" strike="noStrike" dirty="0">
                <a:solidFill>
                  <a:srgbClr val="000000"/>
                </a:solidFill>
                <a:latin typeface="Calibri"/>
                <a:ea typeface="Calibri"/>
                <a:cs typeface="Calibri"/>
                <a:sym typeface="Calibri"/>
              </a:rPr>
              <a:t>Academic Learning Time or ALT</a:t>
            </a:r>
            <a:r>
              <a:rPr lang="en-US" b="0" i="0" u="none" strike="noStrike" dirty="0">
                <a:solidFill>
                  <a:srgbClr val="000000"/>
                </a:solidFill>
                <a:latin typeface="Calibri"/>
                <a:ea typeface="Calibri"/>
                <a:cs typeface="Calibri"/>
                <a:sym typeface="Calibri"/>
              </a:rPr>
              <a:t> for </a:t>
            </a:r>
            <a:r>
              <a:rPr lang="en-US" b="1" i="1" u="none" strike="noStrike" dirty="0">
                <a:solidFill>
                  <a:srgbClr val="000000"/>
                </a:solidFill>
                <a:latin typeface="Calibri"/>
                <a:ea typeface="Calibri"/>
                <a:cs typeface="Calibri"/>
                <a:sym typeface="Calibri"/>
              </a:rPr>
              <a:t>Active Engagement</a:t>
            </a:r>
            <a:r>
              <a:rPr lang="en-US" b="0" i="0" u="none" strike="noStrike" dirty="0">
                <a:solidFill>
                  <a:srgbClr val="000000"/>
                </a:solidFill>
                <a:latin typeface="Calibri"/>
                <a:ea typeface="Calibri"/>
                <a:cs typeface="Calibri"/>
                <a:sym typeface="Calibri"/>
              </a:rPr>
              <a:t> in the model proposed by Hofmeister and Lubke, the more recent study data on classroom instruction looks more promising. </a:t>
            </a:r>
            <a:endParaRPr dirty="0"/>
          </a:p>
          <a:p>
            <a:pPr marL="457200" marR="0" lvl="0" indent="-228600" algn="l" rtl="0">
              <a:lnSpc>
                <a:spcPct val="100000"/>
              </a:lnSpc>
              <a:spcBef>
                <a:spcPts val="0"/>
              </a:spcBef>
              <a:spcAft>
                <a:spcPts val="0"/>
              </a:spcAft>
              <a:buClr>
                <a:srgbClr val="000000"/>
              </a:buClr>
              <a:buSzPts val="1400"/>
              <a:buFont typeface="Arial"/>
              <a:buNone/>
            </a:pPr>
            <a:endParaRPr b="0" i="0" u="none" strike="noStrik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b="0" i="0" u="none" strike="noStrike" dirty="0">
                <a:solidFill>
                  <a:srgbClr val="000000"/>
                </a:solidFill>
                <a:latin typeface="Calibri"/>
                <a:ea typeface="Calibri"/>
                <a:cs typeface="Calibri"/>
                <a:sym typeface="Calibri"/>
              </a:rPr>
              <a:t>When comparing studies of student classroom engagement 30 years or more apart, there is a significant difference in average rates of engagement, with potential improvement noted. However, it is important to note that the passive engagement of students was still 39-50%. This indicates that while there may have been improvements in terms of the amount of </a:t>
            </a:r>
            <a:r>
              <a:rPr lang="en-US" b="1" i="1" u="none" strike="noStrike" dirty="0">
                <a:solidFill>
                  <a:srgbClr val="000000"/>
                </a:solidFill>
                <a:latin typeface="Calibri"/>
                <a:ea typeface="Calibri"/>
                <a:cs typeface="Calibri"/>
                <a:sym typeface="Calibri"/>
              </a:rPr>
              <a:t>overall engaged time</a:t>
            </a:r>
            <a:r>
              <a:rPr lang="en-US" b="0" i="0" u="none" strike="noStrike" dirty="0">
                <a:solidFill>
                  <a:srgbClr val="000000"/>
                </a:solidFill>
                <a:latin typeface="Calibri"/>
                <a:ea typeface="Calibri"/>
                <a:cs typeface="Calibri"/>
                <a:sym typeface="Calibri"/>
              </a:rPr>
              <a:t>, there are opportunities to improve the </a:t>
            </a:r>
            <a:r>
              <a:rPr lang="en-US" b="1" i="1" u="none" strike="noStrike" dirty="0">
                <a:solidFill>
                  <a:srgbClr val="000000"/>
                </a:solidFill>
                <a:latin typeface="Calibri"/>
                <a:ea typeface="Calibri"/>
                <a:cs typeface="Calibri"/>
                <a:sym typeface="Calibri"/>
              </a:rPr>
              <a:t>actively engaged</a:t>
            </a:r>
            <a:r>
              <a:rPr lang="en-US" b="0" i="0" u="none" strike="noStrike" dirty="0">
                <a:solidFill>
                  <a:srgbClr val="000000"/>
                </a:solidFill>
                <a:latin typeface="Calibri"/>
                <a:ea typeface="Calibri"/>
                <a:cs typeface="Calibri"/>
                <a:sym typeface="Calibri"/>
              </a:rPr>
              <a:t> time of students in all grade levels. The Classroom ETLPs are proposed as strategies to do just that. </a:t>
            </a:r>
            <a:endParaRPr dirty="0"/>
          </a:p>
        </p:txBody>
      </p:sp>
      <p:sp>
        <p:nvSpPr>
          <p:cNvPr id="173" name="Google Shape;17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Here are the 8 Effective Teaching and Learning Practices or ETLPs that MO SW-PBS strongly encourages all teachers to implement with fidelity, consistency and equity. </a:t>
            </a:r>
            <a:endParaRPr b="0"/>
          </a:p>
          <a:p>
            <a:pPr marL="457200" lvl="0" indent="-215900" algn="l" rtl="0">
              <a:lnSpc>
                <a:spcPct val="100000"/>
              </a:lnSpc>
              <a:spcBef>
                <a:spcPts val="0"/>
              </a:spcBef>
              <a:spcAft>
                <a:spcPts val="0"/>
              </a:spcAft>
              <a:buSzPts val="1200"/>
              <a:buFont typeface="Arial"/>
              <a:buAutoNum type="arabicPeriod"/>
            </a:pPr>
            <a:r>
              <a:rPr lang="en-US" b="0" i="0" u="none" strike="noStrike">
                <a:solidFill>
                  <a:srgbClr val="000000"/>
                </a:solidFill>
                <a:latin typeface="Calibri"/>
                <a:ea typeface="Calibri"/>
                <a:cs typeface="Calibri"/>
                <a:sym typeface="Calibri"/>
              </a:rPr>
              <a:t>Classroom Expectations &amp; Rules </a:t>
            </a:r>
            <a:endParaRPr/>
          </a:p>
          <a:p>
            <a:pPr marL="457200" lvl="0" indent="-215900" algn="l" rtl="0">
              <a:lnSpc>
                <a:spcPct val="100000"/>
              </a:lnSpc>
              <a:spcBef>
                <a:spcPts val="0"/>
              </a:spcBef>
              <a:spcAft>
                <a:spcPts val="0"/>
              </a:spcAft>
              <a:buSzPts val="1200"/>
              <a:buFont typeface="Arial"/>
              <a:buAutoNum type="arabicPeriod"/>
            </a:pPr>
            <a:r>
              <a:rPr lang="en-US" b="0" i="0" u="none" strike="noStrike">
                <a:solidFill>
                  <a:srgbClr val="000000"/>
                </a:solidFill>
                <a:latin typeface="Calibri"/>
                <a:ea typeface="Calibri"/>
                <a:cs typeface="Calibri"/>
                <a:sym typeface="Calibri"/>
              </a:rPr>
              <a:t>Classroom Procedures &amp; Routines</a:t>
            </a:r>
            <a:endParaRPr/>
          </a:p>
          <a:p>
            <a:pPr marL="457200" lvl="0" indent="-215900" algn="l" rtl="0">
              <a:lnSpc>
                <a:spcPct val="100000"/>
              </a:lnSpc>
              <a:spcBef>
                <a:spcPts val="0"/>
              </a:spcBef>
              <a:spcAft>
                <a:spcPts val="0"/>
              </a:spcAft>
              <a:buSzPts val="1200"/>
              <a:buFont typeface="Arial"/>
              <a:buAutoNum type="arabicPeriod"/>
            </a:pPr>
            <a:r>
              <a:rPr lang="en-US" b="0" i="0" u="none" strike="noStrike">
                <a:solidFill>
                  <a:srgbClr val="000000"/>
                </a:solidFill>
                <a:latin typeface="Calibri"/>
                <a:ea typeface="Calibri"/>
                <a:cs typeface="Calibri"/>
                <a:sym typeface="Calibri"/>
              </a:rPr>
              <a:t>Classroom Encouraging Expected Behavior</a:t>
            </a:r>
            <a:endParaRPr/>
          </a:p>
          <a:p>
            <a:pPr marL="457200" lvl="0" indent="-215900" algn="l" rtl="0">
              <a:lnSpc>
                <a:spcPct val="100000"/>
              </a:lnSpc>
              <a:spcBef>
                <a:spcPts val="0"/>
              </a:spcBef>
              <a:spcAft>
                <a:spcPts val="0"/>
              </a:spcAft>
              <a:buSzPts val="1200"/>
              <a:buFont typeface="Arial"/>
              <a:buAutoNum type="arabicPeriod"/>
            </a:pPr>
            <a:r>
              <a:rPr lang="en-US" b="0" i="0" u="none" strike="noStrike">
                <a:solidFill>
                  <a:srgbClr val="000000"/>
                </a:solidFill>
                <a:latin typeface="Calibri"/>
                <a:ea typeface="Calibri"/>
                <a:cs typeface="Calibri"/>
                <a:sym typeface="Calibri"/>
              </a:rPr>
              <a:t>Classroom Discouraging Unexpected Behavior</a:t>
            </a:r>
            <a:endParaRPr/>
          </a:p>
          <a:p>
            <a:pPr marL="457200" lvl="0" indent="-215900" algn="l" rtl="0">
              <a:lnSpc>
                <a:spcPct val="100000"/>
              </a:lnSpc>
              <a:spcBef>
                <a:spcPts val="0"/>
              </a:spcBef>
              <a:spcAft>
                <a:spcPts val="0"/>
              </a:spcAft>
              <a:buSzPts val="1200"/>
              <a:buFont typeface="Arial"/>
              <a:buAutoNum type="arabicPeriod"/>
            </a:pPr>
            <a:r>
              <a:rPr lang="en-US" b="0" i="0" u="none" strike="noStrike">
                <a:solidFill>
                  <a:srgbClr val="000000"/>
                </a:solidFill>
                <a:latin typeface="Calibri"/>
                <a:ea typeface="Calibri"/>
                <a:cs typeface="Calibri"/>
                <a:sym typeface="Calibri"/>
              </a:rPr>
              <a:t>Classroom Active Supervision</a:t>
            </a:r>
            <a:endParaRPr/>
          </a:p>
          <a:p>
            <a:pPr marL="457200" lvl="0" indent="-215900" algn="l" rtl="0">
              <a:lnSpc>
                <a:spcPct val="100000"/>
              </a:lnSpc>
              <a:spcBef>
                <a:spcPts val="0"/>
              </a:spcBef>
              <a:spcAft>
                <a:spcPts val="0"/>
              </a:spcAft>
              <a:buSzPts val="1200"/>
              <a:buFont typeface="Arial"/>
              <a:buAutoNum type="arabicPeriod"/>
            </a:pPr>
            <a:r>
              <a:rPr lang="en-US" b="0" i="0" u="none" strike="noStrike">
                <a:solidFill>
                  <a:srgbClr val="000000"/>
                </a:solidFill>
                <a:latin typeface="Calibri"/>
                <a:ea typeface="Calibri"/>
                <a:cs typeface="Calibri"/>
                <a:sym typeface="Calibri"/>
              </a:rPr>
              <a:t>Classroom Opportunities to Respond</a:t>
            </a:r>
            <a:endParaRPr/>
          </a:p>
          <a:p>
            <a:pPr marL="457200" lvl="0" indent="-215900" algn="l" rtl="0">
              <a:lnSpc>
                <a:spcPct val="100000"/>
              </a:lnSpc>
              <a:spcBef>
                <a:spcPts val="0"/>
              </a:spcBef>
              <a:spcAft>
                <a:spcPts val="0"/>
              </a:spcAft>
              <a:buSzPts val="1200"/>
              <a:buFont typeface="Arial"/>
              <a:buAutoNum type="arabicPeriod"/>
            </a:pPr>
            <a:r>
              <a:rPr lang="en-US" b="0" i="0" u="none" strike="noStrike">
                <a:solidFill>
                  <a:srgbClr val="000000"/>
                </a:solidFill>
                <a:latin typeface="Calibri"/>
                <a:ea typeface="Calibri"/>
                <a:cs typeface="Calibri"/>
                <a:sym typeface="Calibri"/>
              </a:rPr>
              <a:t>Classroom Activity Sequencing &amp; Choice</a:t>
            </a:r>
            <a:endParaRPr/>
          </a:p>
          <a:p>
            <a:pPr marL="457200" lvl="0" indent="-215900" algn="l" rtl="0">
              <a:lnSpc>
                <a:spcPct val="100000"/>
              </a:lnSpc>
              <a:spcBef>
                <a:spcPts val="0"/>
              </a:spcBef>
              <a:spcAft>
                <a:spcPts val="0"/>
              </a:spcAft>
              <a:buSzPts val="1200"/>
              <a:buFont typeface="Arial"/>
              <a:buAutoNum type="arabicPeriod"/>
            </a:pPr>
            <a:r>
              <a:rPr lang="en-US" b="0" i="0" u="none" strike="noStrike">
                <a:solidFill>
                  <a:srgbClr val="000000"/>
                </a:solidFill>
                <a:latin typeface="Calibri"/>
                <a:ea typeface="Calibri"/>
                <a:cs typeface="Calibri"/>
                <a:sym typeface="Calibri"/>
              </a:rPr>
              <a:t>Classroom Task Difficulty</a:t>
            </a:r>
            <a:br>
              <a:rPr lang="en-US" b="0"/>
            </a:br>
            <a:r>
              <a:rPr lang="en-US" b="0" i="0" u="none" strike="noStrike">
                <a:solidFill>
                  <a:srgbClr val="000000"/>
                </a:solidFill>
                <a:latin typeface="Calibri"/>
                <a:ea typeface="Calibri"/>
                <a:cs typeface="Calibri"/>
                <a:sym typeface="Calibri"/>
              </a:rPr>
              <a:t>Lets break these down a bit more. </a:t>
            </a:r>
            <a:endParaRPr b="0"/>
          </a:p>
          <a:p>
            <a:pPr marL="457200" marR="0" lvl="0" indent="-228600" algn="l" rtl="0">
              <a:lnSpc>
                <a:spcPct val="100000"/>
              </a:lnSpc>
              <a:spcBef>
                <a:spcPts val="0"/>
              </a:spcBef>
              <a:spcAft>
                <a:spcPts val="0"/>
              </a:spcAft>
              <a:buClr>
                <a:srgbClr val="000000"/>
              </a:buClr>
              <a:buSzPts val="1400"/>
              <a:buFont typeface="Arial"/>
              <a:buNone/>
            </a:pPr>
            <a:br>
              <a:rPr lang="en-US" b="0"/>
            </a:br>
            <a:endParaRPr/>
          </a:p>
        </p:txBody>
      </p:sp>
      <p:sp>
        <p:nvSpPr>
          <p:cNvPr id="179" name="Google Shape;17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a:t>
            </a:r>
            <a:r>
              <a:rPr lang="en-US" sz="2400">
                <a:solidFill>
                  <a:srgbClr val="000000"/>
                </a:solidFill>
              </a:rPr>
              <a:t> </a:t>
            </a:r>
            <a:r>
              <a:rPr lang="en-US">
                <a:solidFill>
                  <a:srgbClr val="000000"/>
                </a:solidFill>
              </a:rPr>
              <a:t>In t</a:t>
            </a:r>
            <a:r>
              <a:rPr lang="en-US" b="0" i="0" u="none" strike="noStrike">
                <a:solidFill>
                  <a:srgbClr val="000000"/>
                </a:solidFill>
                <a:latin typeface="Calibri"/>
                <a:ea typeface="Calibri"/>
                <a:cs typeface="Calibri"/>
                <a:sym typeface="Calibri"/>
              </a:rPr>
              <a:t>he first 4 ETLPs …are  practices that impact </a:t>
            </a:r>
            <a:r>
              <a:rPr lang="en-US" b="1" i="1" u="none" strike="noStrike">
                <a:solidFill>
                  <a:srgbClr val="000000"/>
                </a:solidFill>
                <a:latin typeface="Calibri"/>
                <a:ea typeface="Calibri"/>
                <a:cs typeface="Calibri"/>
                <a:sym typeface="Calibri"/>
              </a:rPr>
              <a:t>passively</a:t>
            </a:r>
            <a:r>
              <a:rPr lang="en-US" b="0" i="0" u="none" strike="noStrike">
                <a:solidFill>
                  <a:srgbClr val="000000"/>
                </a:solidFill>
                <a:latin typeface="Calibri"/>
                <a:ea typeface="Calibri"/>
                <a:cs typeface="Calibri"/>
                <a:sym typeface="Calibri"/>
              </a:rPr>
              <a:t> </a:t>
            </a:r>
            <a:r>
              <a:rPr lang="en-US" b="1" i="1" u="none" strike="noStrike">
                <a:solidFill>
                  <a:srgbClr val="000000"/>
                </a:solidFill>
                <a:latin typeface="Calibri"/>
                <a:ea typeface="Calibri"/>
                <a:cs typeface="Calibri"/>
                <a:sym typeface="Calibri"/>
              </a:rPr>
              <a:t>engaged time</a:t>
            </a:r>
            <a:r>
              <a:rPr lang="en-US" b="0" i="0" u="none" strike="noStrike">
                <a:solidFill>
                  <a:srgbClr val="000000"/>
                </a:solidFill>
                <a:latin typeface="Calibri"/>
                <a:ea typeface="Calibri"/>
                <a:cs typeface="Calibri"/>
                <a:sym typeface="Calibri"/>
              </a:rPr>
              <a:t>–the proportion of time allocated for instruction that actually results in teaching or instruction to which the student is attentive in the expected manner. </a:t>
            </a:r>
            <a:endParaRPr b="0"/>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In many classrooms a lack of clear procedures and routines, disruptive student behavior, and lengthy transitions contribute to significantly diminished instructional or passively engaged time. An effective classroom manager will clarify the behaviors needed to be successful in each classroom setting or activity, teach and review those expected behaviors routinely, acknowledge students being successful, and provide immediate, objective correction when behavior does not meet expectations.</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186" name="Google Shape;18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a:t>Trainer Notes:</a:t>
            </a:r>
            <a:r>
              <a:rPr lang="en-US"/>
              <a:t>   </a:t>
            </a:r>
            <a:endParaRPr/>
          </a:p>
          <a:p>
            <a:pPr marL="457200" lvl="0" indent="-228600" algn="l" rtl="0">
              <a:lnSpc>
                <a:spcPct val="100000"/>
              </a:lnSpc>
              <a:spcBef>
                <a:spcPts val="0"/>
              </a:spcBef>
              <a:spcAft>
                <a:spcPts val="0"/>
              </a:spcAft>
              <a:buSzPts val="1400"/>
              <a:buNone/>
            </a:pPr>
            <a:r>
              <a:rPr lang="en-US" b="1"/>
              <a:t>To Know/To Say:  T</a:t>
            </a:r>
            <a:r>
              <a:rPr lang="en-US" b="0" i="0" u="none" strike="noStrike">
                <a:solidFill>
                  <a:srgbClr val="000000"/>
                </a:solidFill>
                <a:latin typeface="Calibri"/>
                <a:ea typeface="Calibri"/>
                <a:cs typeface="Calibri"/>
                <a:sym typeface="Calibri"/>
              </a:rPr>
              <a:t>he final four practices include: </a:t>
            </a:r>
            <a:r>
              <a:rPr lang="en-US" b="0" i="0" u="none" strike="noStrike">
                <a:solidFill>
                  <a:schemeClr val="dk1"/>
                </a:solidFill>
                <a:latin typeface="Calibri"/>
                <a:ea typeface="Calibri"/>
                <a:cs typeface="Calibri"/>
                <a:sym typeface="Calibri"/>
              </a:rPr>
              <a:t> </a:t>
            </a:r>
            <a:r>
              <a:rPr lang="en-US" b="0" i="0" u="none" strike="noStrike">
                <a:solidFill>
                  <a:srgbClr val="000000"/>
                </a:solidFill>
                <a:latin typeface="Calibri"/>
                <a:ea typeface="Calibri"/>
                <a:cs typeface="Calibri"/>
                <a:sym typeface="Calibri"/>
              </a:rPr>
              <a:t>1) active supervision </a:t>
            </a:r>
            <a:r>
              <a:rPr lang="en-US" b="0" i="0" u="none" strike="noStrike">
                <a:solidFill>
                  <a:schemeClr val="dk1"/>
                </a:solidFill>
                <a:latin typeface="Calibri"/>
                <a:ea typeface="Calibri"/>
                <a:cs typeface="Calibri"/>
                <a:sym typeface="Calibri"/>
              </a:rPr>
              <a:t> </a:t>
            </a:r>
            <a:r>
              <a:rPr lang="en-US" b="0" i="0" u="none" strike="noStrike">
                <a:solidFill>
                  <a:srgbClr val="000000"/>
                </a:solidFill>
                <a:latin typeface="Calibri"/>
                <a:ea typeface="Calibri"/>
                <a:cs typeface="Calibri"/>
                <a:sym typeface="Calibri"/>
              </a:rPr>
              <a:t>2) opportunities to respond</a:t>
            </a:r>
            <a:r>
              <a:rPr lang="en-US" b="0" i="0" u="none" strike="noStrike">
                <a:solidFill>
                  <a:schemeClr val="dk1"/>
                </a:solidFill>
                <a:latin typeface="Calibri"/>
                <a:ea typeface="Calibri"/>
                <a:cs typeface="Calibri"/>
                <a:sym typeface="Calibri"/>
              </a:rPr>
              <a:t> </a:t>
            </a:r>
            <a:r>
              <a:rPr lang="en-US" b="0" i="0" u="none" strike="noStrike">
                <a:solidFill>
                  <a:srgbClr val="000000"/>
                </a:solidFill>
                <a:latin typeface="Calibri"/>
                <a:ea typeface="Calibri"/>
                <a:cs typeface="Calibri"/>
                <a:sym typeface="Calibri"/>
              </a:rPr>
              <a:t>3) sequencing and choice of activities</a:t>
            </a:r>
            <a:r>
              <a:rPr lang="en-US" b="0" i="0" u="none" strike="noStrike">
                <a:solidFill>
                  <a:schemeClr val="dk1"/>
                </a:solidFill>
                <a:latin typeface="Calibri"/>
                <a:ea typeface="Calibri"/>
                <a:cs typeface="Calibri"/>
                <a:sym typeface="Calibri"/>
              </a:rPr>
              <a:t>  and </a:t>
            </a:r>
            <a:r>
              <a:rPr lang="en-US" b="0" i="0" u="none" strike="noStrike">
                <a:solidFill>
                  <a:srgbClr val="000000"/>
                </a:solidFill>
                <a:latin typeface="Calibri"/>
                <a:ea typeface="Calibri"/>
                <a:cs typeface="Calibri"/>
                <a:sym typeface="Calibri"/>
              </a:rPr>
              <a:t>4) task difficulty.</a:t>
            </a:r>
            <a:br>
              <a:rPr lang="en-US"/>
            </a:br>
            <a:endParaRPr/>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These practices positively impact </a:t>
            </a:r>
            <a:r>
              <a:rPr lang="en-US" b="1" i="1" u="none" strike="noStrike">
                <a:solidFill>
                  <a:srgbClr val="000000"/>
                </a:solidFill>
                <a:latin typeface="Calibri"/>
                <a:ea typeface="Calibri"/>
                <a:cs typeface="Calibri"/>
                <a:sym typeface="Calibri"/>
              </a:rPr>
              <a:t>active engaged time</a:t>
            </a:r>
            <a:r>
              <a:rPr lang="en-US" b="0" i="0" u="none" strike="noStrike">
                <a:solidFill>
                  <a:srgbClr val="000000"/>
                </a:solidFill>
                <a:latin typeface="Calibri"/>
                <a:ea typeface="Calibri"/>
                <a:cs typeface="Calibri"/>
                <a:sym typeface="Calibri"/>
              </a:rPr>
              <a:t>, that proportion of instructional time where students are actively engaged in learning as evidenced by responding frequently and accurately, completing work, and interacting in expected ways with peers about assigned work.</a:t>
            </a:r>
            <a:endParaRPr b="0"/>
          </a:p>
          <a:p>
            <a:pPr marL="457200" lvl="0" indent="-228600" algn="l" rtl="0">
              <a:lnSpc>
                <a:spcPct val="100000"/>
              </a:lnSpc>
              <a:spcBef>
                <a:spcPts val="0"/>
              </a:spcBef>
              <a:spcAft>
                <a:spcPts val="0"/>
              </a:spcAft>
              <a:buSzPts val="1400"/>
              <a:buNone/>
            </a:pPr>
            <a:r>
              <a:rPr lang="en-US" b="1" i="0" u="none" strike="noStrike">
                <a:solidFill>
                  <a:srgbClr val="000000"/>
                </a:solidFill>
                <a:latin typeface="Calibri"/>
                <a:ea typeface="Calibri"/>
                <a:cs typeface="Calibri"/>
                <a:sym typeface="Calibri"/>
              </a:rPr>
              <a:t> </a:t>
            </a:r>
            <a:endParaRPr b="0"/>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Together these eight practices impact academic learning time (think</a:t>
            </a:r>
            <a:r>
              <a:rPr lang="en-US" b="1" i="1" u="none" strike="noStrike">
                <a:solidFill>
                  <a:srgbClr val="000000"/>
                </a:solidFill>
                <a:latin typeface="Calibri"/>
                <a:ea typeface="Calibri"/>
                <a:cs typeface="Calibri"/>
                <a:sym typeface="Calibri"/>
              </a:rPr>
              <a:t> passive</a:t>
            </a:r>
            <a:r>
              <a:rPr lang="en-US" b="0" i="0" u="none" strike="noStrike">
                <a:solidFill>
                  <a:srgbClr val="000000"/>
                </a:solidFill>
                <a:latin typeface="Calibri"/>
                <a:ea typeface="Calibri"/>
                <a:cs typeface="Calibri"/>
                <a:sym typeface="Calibri"/>
              </a:rPr>
              <a:t> and most importantly</a:t>
            </a:r>
            <a:r>
              <a:rPr lang="en-US" b="1" i="1" u="none" strike="noStrike">
                <a:solidFill>
                  <a:srgbClr val="000000"/>
                </a:solidFill>
                <a:latin typeface="Calibri"/>
                <a:ea typeface="Calibri"/>
                <a:cs typeface="Calibri"/>
                <a:sym typeface="Calibri"/>
              </a:rPr>
              <a:t> active engagement</a:t>
            </a:r>
            <a:r>
              <a:rPr lang="en-US" b="0" i="0" u="none" strike="noStrike">
                <a:solidFill>
                  <a:srgbClr val="000000"/>
                </a:solidFill>
                <a:latin typeface="Calibri"/>
                <a:ea typeface="Calibri"/>
                <a:cs typeface="Calibri"/>
                <a:sym typeface="Calibri"/>
              </a:rPr>
              <a:t>) and ultimately student achievement while ensuring a positive learning environment. They represent facets of classroom teaching under the teacher’s control that have been identified as evidence-based practices to maximize learning for all students while minimizing discipline problems.</a:t>
            </a:r>
            <a:endParaRPr b="0"/>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 </a:t>
            </a:r>
            <a:endParaRPr b="0"/>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Implementation of all eight of these ETLPs by </a:t>
            </a:r>
            <a:r>
              <a:rPr lang="en-US" b="1" i="0" u="sng">
                <a:solidFill>
                  <a:srgbClr val="000000"/>
                </a:solidFill>
                <a:latin typeface="Calibri"/>
                <a:ea typeface="Calibri"/>
                <a:cs typeface="Calibri"/>
                <a:sym typeface="Calibri"/>
              </a:rPr>
              <a:t>ALL</a:t>
            </a:r>
            <a:r>
              <a:rPr lang="en-US" b="0" i="0" u="none" strike="noStrike">
                <a:solidFill>
                  <a:srgbClr val="000000"/>
                </a:solidFill>
                <a:latin typeface="Calibri"/>
                <a:ea typeface="Calibri"/>
                <a:cs typeface="Calibri"/>
                <a:sym typeface="Calibri"/>
              </a:rPr>
              <a:t> classroom teachers is critical to the success of SW-PBS at the classroom level.</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194" name="Google Shape;19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To Know/To Say</a:t>
            </a:r>
            <a:r>
              <a:rPr lang="en-US" b="0"/>
              <a:t>: “</a:t>
            </a:r>
            <a:r>
              <a:rPr lang="en-US"/>
              <a:t>These will be the Working Agreements we will honor during all our training sessions this year.”</a:t>
            </a:r>
            <a:endParaRPr/>
          </a:p>
          <a:p>
            <a:pPr marL="0" lvl="0" indent="0" algn="l" rtl="0">
              <a:lnSpc>
                <a:spcPct val="100000"/>
              </a:lnSpc>
              <a:spcBef>
                <a:spcPts val="0"/>
              </a:spcBef>
              <a:spcAft>
                <a:spcPts val="0"/>
              </a:spcAft>
              <a:buSzPts val="1400"/>
              <a:buNone/>
            </a:pPr>
            <a:endParaRPr/>
          </a:p>
        </p:txBody>
      </p:sp>
      <p:sp>
        <p:nvSpPr>
          <p:cNvPr id="66" name="Google Shape;6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a:t>
            </a:r>
            <a:r>
              <a:rPr lang="en-US" b="0" i="0" u="none" strike="noStrike">
                <a:solidFill>
                  <a:srgbClr val="000000"/>
                </a:solidFill>
                <a:latin typeface="Calibri"/>
                <a:ea typeface="Calibri"/>
                <a:cs typeface="Calibri"/>
                <a:sym typeface="Calibri"/>
              </a:rPr>
              <a:t>The majority of the Classroom Effective Teaching and Learning Practices (ETLPs) act as </a:t>
            </a:r>
            <a:r>
              <a:rPr lang="en-US" b="1" i="1" u="none" strike="noStrike">
                <a:solidFill>
                  <a:srgbClr val="000000"/>
                </a:solidFill>
                <a:latin typeface="Calibri"/>
                <a:ea typeface="Calibri"/>
                <a:cs typeface="Calibri"/>
                <a:sym typeface="Calibri"/>
              </a:rPr>
              <a:t>antecedents</a:t>
            </a:r>
            <a:r>
              <a:rPr lang="en-US" b="0" i="0" u="none" strike="noStrike">
                <a:solidFill>
                  <a:srgbClr val="000000"/>
                </a:solidFill>
                <a:latin typeface="Calibri"/>
                <a:ea typeface="Calibri"/>
                <a:cs typeface="Calibri"/>
                <a:sym typeface="Calibri"/>
              </a:rPr>
              <a:t>;</a:t>
            </a:r>
            <a:endParaRPr b="0"/>
          </a:p>
          <a:p>
            <a:pPr marL="457200" lvl="0" indent="-228600" algn="l" rtl="0">
              <a:lnSpc>
                <a:spcPct val="100000"/>
              </a:lnSpc>
              <a:spcBef>
                <a:spcPts val="1400"/>
              </a:spcBef>
              <a:spcAft>
                <a:spcPts val="0"/>
              </a:spcAft>
              <a:buSzPts val="1400"/>
              <a:buNone/>
            </a:pPr>
            <a:br>
              <a:rPr lang="en-US" b="0"/>
            </a:br>
            <a:r>
              <a:rPr lang="en-US" b="1" i="0" u="none" strike="noStrike">
                <a:solidFill>
                  <a:srgbClr val="000000"/>
                </a:solidFill>
                <a:latin typeface="Calibri"/>
                <a:ea typeface="Calibri"/>
                <a:cs typeface="Calibri"/>
                <a:sym typeface="Calibri"/>
              </a:rPr>
              <a:t>CLICK &gt; STAR</a:t>
            </a:r>
            <a:endParaRPr b="0"/>
          </a:p>
          <a:p>
            <a:pPr marL="457200" lvl="0" indent="-22860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 meaning they set the stage, or trigger, expected  behaviors and maximize the probability of student academic and behavioral success.</a:t>
            </a:r>
            <a:endParaRPr b="0"/>
          </a:p>
          <a:p>
            <a:pPr marL="457200" lvl="0" indent="-228600" algn="l" rtl="0">
              <a:lnSpc>
                <a:spcPct val="100000"/>
              </a:lnSpc>
              <a:spcBef>
                <a:spcPts val="1400"/>
              </a:spcBef>
              <a:spcAft>
                <a:spcPts val="0"/>
              </a:spcAft>
              <a:buSzPts val="1400"/>
              <a:buNone/>
            </a:pPr>
            <a:br>
              <a:rPr lang="en-US" b="0"/>
            </a:br>
            <a:r>
              <a:rPr lang="en-US" b="1" i="0" u="none" strike="noStrike">
                <a:solidFill>
                  <a:srgbClr val="000000"/>
                </a:solidFill>
                <a:latin typeface="Calibri"/>
                <a:ea typeface="Calibri"/>
                <a:cs typeface="Calibri"/>
                <a:sym typeface="Calibri"/>
              </a:rPr>
              <a:t>CLICK STAR</a:t>
            </a:r>
            <a:endParaRPr b="0"/>
          </a:p>
          <a:p>
            <a:pPr marL="457200" lvl="0" indent="-22860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In addition, some of the practices function as </a:t>
            </a:r>
            <a:r>
              <a:rPr lang="en-US" b="1" i="1" u="none" strike="noStrike">
                <a:solidFill>
                  <a:srgbClr val="000000"/>
                </a:solidFill>
                <a:latin typeface="Calibri"/>
                <a:ea typeface="Calibri"/>
                <a:cs typeface="Calibri"/>
                <a:sym typeface="Calibri"/>
              </a:rPr>
              <a:t>consequences</a:t>
            </a:r>
            <a:r>
              <a:rPr lang="en-US" b="0" i="0" u="none" strike="noStrike">
                <a:solidFill>
                  <a:srgbClr val="000000"/>
                </a:solidFill>
                <a:latin typeface="Calibri"/>
                <a:ea typeface="Calibri"/>
                <a:cs typeface="Calibri"/>
                <a:sym typeface="Calibri"/>
              </a:rPr>
              <a:t>, or the resulting event or outcome that occurs immediately following the behavior and impacts future occurrence of the behavior.  Consequences serve to either increase or decrease behavior.</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202" name="Google Shape;20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Establishing clear classroom expectations, increasing predictability through clear procedures and routines, actively supervising,  providing high rates of opportunities to respond, using activity sequencing and offering choice, and adjusting task difficulty support increased student engagement, task completion, and learning. All of these evidence-based practices serve as antecedent interventions and maximize the probability of expected student behaviors occurring and recurring. </a:t>
            </a:r>
            <a:endParaRPr b="0"/>
          </a:p>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Using a full continuum of positive consequences to reinforce expected behaviors, as well as creating and implementing a continuum of strategies to discourage unexpected behavior demonstrates the power of consequence interventions in the classroom. </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210" name="Google Shape;21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Recall from the </a:t>
            </a:r>
            <a:r>
              <a:rPr lang="en-US" b="1" i="1" u="none" strike="noStrike">
                <a:solidFill>
                  <a:srgbClr val="000000"/>
                </a:solidFill>
                <a:latin typeface="Calibri"/>
                <a:ea typeface="Calibri"/>
                <a:cs typeface="Calibri"/>
                <a:sym typeface="Calibri"/>
              </a:rPr>
              <a:t>Science of Behavior Course</a:t>
            </a:r>
            <a:r>
              <a:rPr lang="en-US" b="0" i="0" u="none" strike="noStrike">
                <a:solidFill>
                  <a:srgbClr val="000000"/>
                </a:solidFill>
                <a:latin typeface="Calibri"/>
                <a:ea typeface="Calibri"/>
                <a:cs typeface="Calibri"/>
                <a:sym typeface="Calibri"/>
              </a:rPr>
              <a:t>, which is referenced as a suggested pre-requisite for the ELTPs Course , ALL humans have 3 primary needs to support their self-determination and internal motivation: competence, autonomy and relatedness.</a:t>
            </a:r>
            <a:endParaRPr b="0"/>
          </a:p>
          <a:p>
            <a:pPr marL="22860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When teachers thoughtfully plan for and consistently deliver both antecedent and consequence practices, this instructional sequence sets the stage for a well-managed, positive classroom environment. In addition, these instructional practices also increase the  predictability of the classroom, fostering student self-determination. When teacher leverage the power of the ETLPs by planning for and then implementing them with  fidelity, consistency and equity they all increase student </a:t>
            </a:r>
            <a:endParaRPr b="0"/>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confidence and </a:t>
            </a:r>
            <a:r>
              <a:rPr lang="en-US" b="1" i="0" u="none" strike="noStrike">
                <a:solidFill>
                  <a:srgbClr val="000000"/>
                </a:solidFill>
                <a:latin typeface="Calibri"/>
                <a:ea typeface="Calibri"/>
                <a:cs typeface="Calibri"/>
                <a:sym typeface="Calibri"/>
              </a:rPr>
              <a:t>competence</a:t>
            </a:r>
            <a:r>
              <a:rPr lang="en-US" b="0" i="0" u="none" strike="noStrike">
                <a:solidFill>
                  <a:srgbClr val="000000"/>
                </a:solidFill>
                <a:latin typeface="Calibri"/>
                <a:ea typeface="Calibri"/>
                <a:cs typeface="Calibri"/>
                <a:sym typeface="Calibri"/>
              </a:rPr>
              <a:t> to be a successful classroom participant. </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sense of </a:t>
            </a:r>
            <a:r>
              <a:rPr lang="en-US" b="1" i="0" u="none" strike="noStrike">
                <a:solidFill>
                  <a:srgbClr val="000000"/>
                </a:solidFill>
                <a:latin typeface="Calibri"/>
                <a:ea typeface="Calibri"/>
                <a:cs typeface="Calibri"/>
                <a:sym typeface="Calibri"/>
              </a:rPr>
              <a:t>relatedness</a:t>
            </a:r>
            <a:r>
              <a:rPr lang="en-US" b="0" i="0" u="none" strike="noStrike">
                <a:solidFill>
                  <a:srgbClr val="000000"/>
                </a:solidFill>
                <a:latin typeface="Calibri"/>
                <a:ea typeface="Calibri"/>
                <a:cs typeface="Calibri"/>
                <a:sym typeface="Calibri"/>
              </a:rPr>
              <a:t> to you and their classmates and their</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sense of </a:t>
            </a:r>
            <a:r>
              <a:rPr lang="en-US" b="1" i="0" u="none" strike="noStrike">
                <a:solidFill>
                  <a:srgbClr val="000000"/>
                </a:solidFill>
                <a:latin typeface="Calibri"/>
                <a:ea typeface="Calibri"/>
                <a:cs typeface="Calibri"/>
                <a:sym typeface="Calibri"/>
              </a:rPr>
              <a:t>autonom</a:t>
            </a:r>
            <a:r>
              <a:rPr lang="en-US" b="0" i="0" u="none" strike="noStrike">
                <a:solidFill>
                  <a:srgbClr val="000000"/>
                </a:solidFill>
                <a:latin typeface="Calibri"/>
                <a:ea typeface="Calibri"/>
                <a:cs typeface="Calibri"/>
                <a:sym typeface="Calibri"/>
              </a:rPr>
              <a:t>y to work independently within your classroom setting.</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6" name="Google Shape;21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Pause &amp; Reflect</a:t>
            </a:r>
            <a:endParaRPr b="1"/>
          </a:p>
          <a:p>
            <a:pPr marL="50800" lvl="0" indent="0" algn="l" rtl="0">
              <a:lnSpc>
                <a:spcPct val="100000"/>
              </a:lnSpc>
              <a:spcBef>
                <a:spcPts val="0"/>
              </a:spcBef>
              <a:spcAft>
                <a:spcPts val="0"/>
              </a:spcAft>
              <a:buSzPts val="1400"/>
              <a:buNone/>
            </a:pPr>
            <a:r>
              <a:rPr lang="en-US" b="1" i="0" u="none" strike="noStrike">
                <a:solidFill>
                  <a:srgbClr val="000000"/>
                </a:solidFill>
                <a:latin typeface="Calibri"/>
                <a:ea typeface="Calibri"/>
                <a:cs typeface="Calibri"/>
                <a:sym typeface="Calibri"/>
              </a:rPr>
              <a:t>If you are an administrator, consider the following:</a:t>
            </a:r>
            <a:endParaRPr b="0"/>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What strategies are teachers consistently using to increase</a:t>
            </a:r>
            <a:r>
              <a:rPr lang="en-US" b="1" i="0" u="none" strike="noStrike">
                <a:solidFill>
                  <a:srgbClr val="000000"/>
                </a:solidFill>
                <a:latin typeface="Calibri"/>
                <a:ea typeface="Calibri"/>
                <a:cs typeface="Calibri"/>
                <a:sym typeface="Calibri"/>
              </a:rPr>
              <a:t> passively </a:t>
            </a:r>
            <a:r>
              <a:rPr lang="en-US" b="1" i="1" u="none" strike="noStrike">
                <a:solidFill>
                  <a:srgbClr val="000000"/>
                </a:solidFill>
                <a:latin typeface="Calibri"/>
                <a:ea typeface="Calibri"/>
                <a:cs typeface="Calibri"/>
                <a:sym typeface="Calibri"/>
              </a:rPr>
              <a:t>engaged time</a:t>
            </a:r>
            <a:r>
              <a:rPr lang="en-US" b="1" i="0"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What strategies are teachers consistently using to increase </a:t>
            </a:r>
            <a:r>
              <a:rPr lang="en-US" b="1" i="1" u="none" strike="noStrike">
                <a:solidFill>
                  <a:srgbClr val="000000"/>
                </a:solidFill>
                <a:latin typeface="Calibri"/>
                <a:ea typeface="Calibri"/>
                <a:cs typeface="Calibri"/>
                <a:sym typeface="Calibri"/>
              </a:rPr>
              <a:t>actively engaged time</a:t>
            </a:r>
            <a:r>
              <a:rPr lang="en-US" b="0" i="0" u="none" strike="noStrike">
                <a:solidFill>
                  <a:srgbClr val="000000"/>
                </a:solidFill>
                <a:latin typeface="Calibri"/>
                <a:ea typeface="Calibri"/>
                <a:cs typeface="Calibri"/>
                <a:sym typeface="Calibri"/>
              </a:rPr>
              <a:t>?</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How do you know?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23" name="Google Shape;22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Pause &amp; Reflect</a:t>
            </a:r>
            <a:endParaRPr b="1"/>
          </a:p>
          <a:p>
            <a:pPr marL="50800" lvl="0" indent="0" algn="l" rtl="0">
              <a:lnSpc>
                <a:spcPct val="100000"/>
              </a:lnSpc>
              <a:spcBef>
                <a:spcPts val="0"/>
              </a:spcBef>
              <a:spcAft>
                <a:spcPts val="0"/>
              </a:spcAft>
              <a:buSzPts val="1400"/>
              <a:buNone/>
            </a:pPr>
            <a:r>
              <a:rPr lang="en-US" b="1">
                <a:solidFill>
                  <a:srgbClr val="000000"/>
                </a:solidFill>
                <a:latin typeface="Calibri"/>
                <a:ea typeface="Calibri"/>
                <a:cs typeface="Calibri"/>
                <a:sym typeface="Calibri"/>
              </a:rPr>
              <a:t>I</a:t>
            </a:r>
            <a:r>
              <a:rPr lang="en-US" b="1" i="0" u="none" strike="noStrike">
                <a:solidFill>
                  <a:srgbClr val="000000"/>
                </a:solidFill>
                <a:latin typeface="Calibri"/>
                <a:ea typeface="Calibri"/>
                <a:cs typeface="Calibri"/>
                <a:sym typeface="Calibri"/>
              </a:rPr>
              <a:t>f you are a classroom teacher, consider the following:</a:t>
            </a:r>
            <a:endParaRPr b="0"/>
          </a:p>
          <a:p>
            <a:pPr marL="457200" lvl="0" indent="-215900" algn="l" rtl="0">
              <a:lnSpc>
                <a:spcPct val="100000"/>
              </a:lnSpc>
              <a:spcBef>
                <a:spcPts val="0"/>
              </a:spcBef>
              <a:spcAft>
                <a:spcPts val="0"/>
              </a:spcAft>
              <a:buSzPts val="1200"/>
              <a:buFont typeface="Arial"/>
              <a:buChar char="•"/>
            </a:pPr>
            <a:r>
              <a:rPr lang="en-US" b="0" i="1" u="none" strike="noStrike">
                <a:solidFill>
                  <a:srgbClr val="000000"/>
                </a:solidFill>
                <a:latin typeface="Calibri"/>
                <a:ea typeface="Calibri"/>
                <a:cs typeface="Calibri"/>
                <a:sym typeface="Calibri"/>
              </a:rPr>
              <a:t>What do you currently do to support </a:t>
            </a:r>
            <a:r>
              <a:rPr lang="en-US" b="1" i="1" u="none" strike="noStrike">
                <a:solidFill>
                  <a:srgbClr val="000000"/>
                </a:solidFill>
                <a:latin typeface="Calibri"/>
                <a:ea typeface="Calibri"/>
                <a:cs typeface="Calibri"/>
                <a:sym typeface="Calibri"/>
              </a:rPr>
              <a:t>passively engaged time</a:t>
            </a:r>
            <a:r>
              <a:rPr lang="en-US" b="0" i="1" u="none" strike="noStrike">
                <a:solidFill>
                  <a:srgbClr val="000000"/>
                </a:solidFill>
                <a:latin typeface="Calibri"/>
                <a:ea typeface="Calibri"/>
                <a:cs typeface="Calibri"/>
                <a:sym typeface="Calibri"/>
              </a:rPr>
              <a:t>? </a:t>
            </a:r>
            <a:endParaRPr/>
          </a:p>
          <a:p>
            <a:pPr marL="457200" lvl="0" indent="-215900" algn="l" rtl="0">
              <a:lnSpc>
                <a:spcPct val="100000"/>
              </a:lnSpc>
              <a:spcBef>
                <a:spcPts val="0"/>
              </a:spcBef>
              <a:spcAft>
                <a:spcPts val="0"/>
              </a:spcAft>
              <a:buSzPts val="1200"/>
              <a:buFont typeface="Arial"/>
              <a:buChar char="•"/>
            </a:pPr>
            <a:r>
              <a:rPr lang="en-US" b="0" i="1" u="none" strike="noStrike">
                <a:solidFill>
                  <a:srgbClr val="000000"/>
                </a:solidFill>
                <a:latin typeface="Calibri"/>
                <a:ea typeface="Calibri"/>
                <a:cs typeface="Calibri"/>
                <a:sym typeface="Calibri"/>
              </a:rPr>
              <a:t>What do you currently do to ensure uninterrupted </a:t>
            </a:r>
            <a:r>
              <a:rPr lang="en-US" b="1" i="1" u="none" strike="noStrike">
                <a:solidFill>
                  <a:srgbClr val="000000"/>
                </a:solidFill>
                <a:latin typeface="Calibri"/>
                <a:ea typeface="Calibri"/>
                <a:cs typeface="Calibri"/>
                <a:sym typeface="Calibri"/>
              </a:rPr>
              <a:t>actively engaged time?</a:t>
            </a:r>
            <a:endParaRPr b="0" i="1" u="none" strike="noStrike">
              <a:solidFill>
                <a:srgbClr val="000000"/>
              </a:solidFill>
              <a:latin typeface="Calibri"/>
              <a:ea typeface="Calibri"/>
              <a:cs typeface="Calibri"/>
              <a:sym typeface="Calibri"/>
            </a:endParaRPr>
          </a:p>
          <a:p>
            <a:pPr marL="457200" lvl="0" indent="-215900" algn="l" rtl="0">
              <a:lnSpc>
                <a:spcPct val="100000"/>
              </a:lnSpc>
              <a:spcBef>
                <a:spcPts val="0"/>
              </a:spcBef>
              <a:spcAft>
                <a:spcPts val="0"/>
              </a:spcAft>
              <a:buSzPts val="1200"/>
              <a:buFont typeface="Arial"/>
              <a:buChar char="•"/>
            </a:pPr>
            <a:r>
              <a:rPr lang="en-US" b="0" i="1" u="none" strike="noStrike">
                <a:solidFill>
                  <a:srgbClr val="000000"/>
                </a:solidFill>
                <a:latin typeface="Calibri"/>
                <a:ea typeface="Calibri"/>
                <a:cs typeface="Calibri"/>
                <a:sym typeface="Calibri"/>
              </a:rPr>
              <a:t>How consistent is  your use of these practices? </a:t>
            </a:r>
            <a:endParaRPr/>
          </a:p>
          <a:p>
            <a:pPr marL="457200" lvl="0" indent="-215900" algn="l" rtl="0">
              <a:lnSpc>
                <a:spcPct val="100000"/>
              </a:lnSpc>
              <a:spcBef>
                <a:spcPts val="0"/>
              </a:spcBef>
              <a:spcAft>
                <a:spcPts val="0"/>
              </a:spcAft>
              <a:buSzPts val="1200"/>
              <a:buFont typeface="Arial"/>
              <a:buChar char="•"/>
            </a:pPr>
            <a:r>
              <a:rPr lang="en-US" b="0" i="1" u="none" strike="noStrike">
                <a:solidFill>
                  <a:srgbClr val="000000"/>
                </a:solidFill>
                <a:latin typeface="Calibri"/>
                <a:ea typeface="Calibri"/>
                <a:cs typeface="Calibri"/>
                <a:sym typeface="Calibri"/>
              </a:rPr>
              <a:t>How do you know?</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30" name="Google Shape;23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t>Trainer Notes:</a:t>
            </a:r>
            <a:r>
              <a:rPr lang="en-US" dirty="0"/>
              <a:t>   </a:t>
            </a:r>
            <a:endParaRPr dirty="0"/>
          </a:p>
          <a:p>
            <a:pPr marL="0" lvl="0" indent="0" algn="l" rtl="0">
              <a:lnSpc>
                <a:spcPct val="100000"/>
              </a:lnSpc>
              <a:spcBef>
                <a:spcPts val="0"/>
              </a:spcBef>
              <a:spcAft>
                <a:spcPts val="0"/>
              </a:spcAft>
              <a:buSzPts val="1400"/>
              <a:buNone/>
            </a:pPr>
            <a:r>
              <a:rPr lang="en-US" b="1" dirty="0"/>
              <a:t>To Know/To Say: </a:t>
            </a:r>
            <a:r>
              <a:rPr lang="en-US" b="0" i="0" u="none" strike="noStrike" dirty="0">
                <a:solidFill>
                  <a:srgbClr val="000000"/>
                </a:solidFill>
                <a:latin typeface="Calibri"/>
                <a:ea typeface="Calibri"/>
                <a:cs typeface="Calibri"/>
                <a:sym typeface="Calibri"/>
              </a:rPr>
              <a:t>Throughout the ETLP course teachers will be challenged to investigate not only their plans for, but more importantly their delivery of the evidence based practices with fidelity, consistency and equity. A single subject study illustrates the importance of this concept and provides support for the need of self-monitoring and reflection of all instructional staff.  </a:t>
            </a:r>
            <a:endParaRPr b="0" dirty="0"/>
          </a:p>
          <a:p>
            <a:pPr marL="457200" lvl="0" indent="-228600" algn="l" rtl="0">
              <a:lnSpc>
                <a:spcPct val="100000"/>
              </a:lnSpc>
              <a:spcBef>
                <a:spcPts val="0"/>
              </a:spcBef>
              <a:spcAft>
                <a:spcPts val="0"/>
              </a:spcAft>
              <a:buSzPts val="1400"/>
              <a:buNone/>
            </a:pPr>
            <a:br>
              <a:rPr lang="en-US" b="0" dirty="0"/>
            </a:br>
            <a:r>
              <a:rPr lang="en-US" b="0" i="0" u="none" strike="noStrike" dirty="0">
                <a:solidFill>
                  <a:srgbClr val="000000"/>
                </a:solidFill>
                <a:latin typeface="Calibri"/>
                <a:ea typeface="Calibri"/>
                <a:cs typeface="Calibri"/>
                <a:sym typeface="Calibri"/>
              </a:rPr>
              <a:t>Eli was a second-grade student who already had an IEP for emotional and behavioral disorders (EBD) and was taking medication for ADHD. His teacher had volunteered to be part of a study investigating the impact of ETLP delivery, having identified Eli as a student who might need a re-evaluation of his IEP. The teacher was asked to complete documents articulating their expectations &amp; rules in the form of a matrix, and her classroom routines. </a:t>
            </a:r>
            <a:endParaRPr b="0" dirty="0"/>
          </a:p>
          <a:p>
            <a:pPr marL="457200" marR="0" lvl="0" indent="-228600" algn="l" rtl="0">
              <a:lnSpc>
                <a:spcPct val="100000"/>
              </a:lnSpc>
              <a:spcBef>
                <a:spcPts val="0"/>
              </a:spcBef>
              <a:spcAft>
                <a:spcPts val="0"/>
              </a:spcAft>
              <a:buClr>
                <a:srgbClr val="000000"/>
              </a:buClr>
              <a:buSzPts val="1400"/>
              <a:buFont typeface="Arial"/>
              <a:buNone/>
            </a:pPr>
            <a:br>
              <a:rPr lang="en-US" dirty="0"/>
            </a:br>
            <a:r>
              <a:rPr lang="en-US" b="0" i="0" u="none" strike="noStrike" dirty="0">
                <a:solidFill>
                  <a:srgbClr val="222222"/>
                </a:solidFill>
                <a:latin typeface="Arial"/>
                <a:ea typeface="Arial"/>
                <a:cs typeface="Arial"/>
                <a:sym typeface="Arial"/>
              </a:rPr>
              <a:t>(</a:t>
            </a:r>
            <a:r>
              <a:rPr lang="en-US" b="0" i="0" u="none" strike="noStrike" dirty="0" err="1">
                <a:solidFill>
                  <a:srgbClr val="222222"/>
                </a:solidFill>
                <a:latin typeface="Arial"/>
                <a:ea typeface="Arial"/>
                <a:cs typeface="Arial"/>
                <a:sym typeface="Arial"/>
              </a:rPr>
              <a:t>Stichter</a:t>
            </a:r>
            <a:r>
              <a:rPr lang="en-US" b="0" i="0" u="none" strike="noStrike" dirty="0">
                <a:solidFill>
                  <a:srgbClr val="222222"/>
                </a:solidFill>
                <a:latin typeface="Arial"/>
                <a:ea typeface="Arial"/>
                <a:cs typeface="Arial"/>
                <a:sym typeface="Arial"/>
              </a:rPr>
              <a:t>, Lewis, Johnson, &amp; Trussell 2004) </a:t>
            </a:r>
            <a:endParaRPr dirty="0"/>
          </a:p>
        </p:txBody>
      </p:sp>
      <p:sp>
        <p:nvSpPr>
          <p:cNvPr id="237" name="Google Shape;23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a:t>
            </a:r>
            <a:r>
              <a:rPr lang="en-US" b="0" i="0" u="none" strike="noStrike">
                <a:solidFill>
                  <a:srgbClr val="000000"/>
                </a:solidFill>
                <a:latin typeface="Calibri"/>
                <a:ea typeface="Calibri"/>
                <a:cs typeface="Calibri"/>
                <a:sym typeface="Calibri"/>
              </a:rPr>
              <a:t>The study involved phases or levels of observation and feedback on teacher instructional practices which were grouped as high structure, materials available, rules visible, assistance consistent, and teacher expectations for answering questions consistent. </a:t>
            </a:r>
            <a:endParaRPr b="0"/>
          </a:p>
          <a:p>
            <a:pPr marL="457200" lvl="0" indent="-22860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During the baseline phase the teacher had only 2 of 5 areas at the 50% level observed. After receiving a first round of feedback the teacher increased their classroom structure, materials available and rules visible to 100%. After the second round of feedback the teacher was able to bring the delivery of all 5 areas to 100% and maintained this delivery over time. During the 3 days of follow-up observation several weeks later the teacher’s delivery of the 5 areas did dip. </a:t>
            </a:r>
            <a:endParaRPr b="0"/>
          </a:p>
          <a:p>
            <a:pPr marL="457200" marR="0" lvl="0" indent="-228600" algn="l" rtl="0">
              <a:lnSpc>
                <a:spcPct val="100000"/>
              </a:lnSpc>
              <a:spcBef>
                <a:spcPts val="0"/>
              </a:spcBef>
              <a:spcAft>
                <a:spcPts val="0"/>
              </a:spcAft>
              <a:buClr>
                <a:srgbClr val="000000"/>
              </a:buClr>
              <a:buSzPts val="1400"/>
              <a:buFont typeface="Arial"/>
              <a:buNone/>
            </a:pPr>
            <a:br>
              <a:rPr lang="en-US" b="0"/>
            </a:br>
            <a:r>
              <a:rPr lang="en-US" b="0" i="0" u="none" strike="noStrike">
                <a:solidFill>
                  <a:srgbClr val="222222"/>
                </a:solidFill>
                <a:latin typeface="Arial"/>
                <a:ea typeface="Arial"/>
                <a:cs typeface="Arial"/>
                <a:sym typeface="Arial"/>
              </a:rPr>
              <a:t>(Stichter, Lewis, Johnson, &amp; Trussell 2004) </a:t>
            </a:r>
            <a:endParaRPr/>
          </a:p>
        </p:txBody>
      </p:sp>
      <p:sp>
        <p:nvSpPr>
          <p:cNvPr id="244" name="Google Shape;24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a:t>
            </a:r>
            <a:r>
              <a:rPr lang="en-US" b="0" i="0" u="none" strike="noStrike">
                <a:solidFill>
                  <a:srgbClr val="000000"/>
                </a:solidFill>
                <a:latin typeface="Calibri"/>
                <a:ea typeface="Calibri"/>
                <a:cs typeface="Calibri"/>
                <a:sym typeface="Calibri"/>
              </a:rPr>
              <a:t>During the corresponding observation periods, you can see Eli demonstrating high</a:t>
            </a:r>
            <a:endParaRPr/>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levels of variability in his off-task behavior which ranged from 5-30% with an average close to 20%  of the time. He had verbalizations that ranged from 0 to 50 in one instructional hour. Once the teacher became consistent in classwide expectations, rules and procedures and enforced expectations for seeking assistance or answering questions in whole group that applied with fidelity, consistency and equity to all students, Eli’s out of turn verbalizations had dropped to near 0 and his off-task behavior dropped to an average of less than 10%.</a:t>
            </a:r>
            <a:br>
              <a:rPr lang="en-US" b="0"/>
            </a:br>
            <a:br>
              <a:rPr lang="en-US" b="0"/>
            </a:br>
            <a:r>
              <a:rPr lang="en-US" b="0" i="0" u="none" strike="noStrike">
                <a:solidFill>
                  <a:srgbClr val="000000"/>
                </a:solidFill>
                <a:latin typeface="Calibri"/>
                <a:ea typeface="Calibri"/>
                <a:cs typeface="Calibri"/>
                <a:sym typeface="Calibri"/>
              </a:rPr>
              <a:t>What Eli, and most students, not just students with specialized needs, require to be successful is a classroom where teachers deliver their plan for effective classroom management with fidelity, consistency and equity. Self-monitoring and periodic feedback from an external agent can help teachers make their intentions a day-to-day reality for themselves and their students. This course intended to provide the resources so that teachers can successfully accomplish this goal. </a:t>
            </a:r>
            <a:endParaRPr b="0"/>
          </a:p>
          <a:p>
            <a:pPr marL="457200" marR="0" lvl="0" indent="-228600" algn="l" rtl="0">
              <a:lnSpc>
                <a:spcPct val="100000"/>
              </a:lnSpc>
              <a:spcBef>
                <a:spcPts val="0"/>
              </a:spcBef>
              <a:spcAft>
                <a:spcPts val="0"/>
              </a:spcAft>
              <a:buClr>
                <a:srgbClr val="000000"/>
              </a:buClr>
              <a:buSzPts val="1400"/>
              <a:buFont typeface="Arial"/>
              <a:buNone/>
            </a:pPr>
            <a:br>
              <a:rPr lang="en-US"/>
            </a:br>
            <a:r>
              <a:rPr lang="en-US" b="0" i="0" u="none" strike="noStrike">
                <a:solidFill>
                  <a:srgbClr val="222222"/>
                </a:solidFill>
                <a:latin typeface="Arial"/>
                <a:ea typeface="Arial"/>
                <a:cs typeface="Arial"/>
                <a:sym typeface="Arial"/>
              </a:rPr>
              <a:t>(Stichter, Lewis, Johnson, &amp; Trussell 2004) </a:t>
            </a:r>
            <a:endParaRPr/>
          </a:p>
        </p:txBody>
      </p:sp>
      <p:sp>
        <p:nvSpPr>
          <p:cNvPr id="250" name="Google Shape;25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Visit the MO SW-PBS website at pbismissouri.org</a:t>
            </a:r>
            <a:endParaRPr b="0"/>
          </a:p>
          <a:p>
            <a:pPr marL="457200" lvl="0" indent="-228600" algn="l" rtl="0">
              <a:lnSpc>
                <a:spcPct val="100000"/>
              </a:lnSpc>
              <a:spcBef>
                <a:spcPts val="0"/>
              </a:spcBef>
              <a:spcAft>
                <a:spcPts val="0"/>
              </a:spcAft>
              <a:buSzPts val="1400"/>
              <a:buNone/>
            </a:pPr>
            <a:endParaRPr b="1" i="0" u="none" strike="noStrike">
              <a:solidFill>
                <a:srgbClr val="FF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b="1" i="0" u="none" strike="noStrike">
                <a:solidFill>
                  <a:srgbClr val="FF0000"/>
                </a:solidFill>
                <a:latin typeface="Calibri"/>
                <a:ea typeface="Calibri"/>
                <a:cs typeface="Calibri"/>
                <a:sym typeface="Calibri"/>
              </a:rPr>
              <a:t>CLICK</a:t>
            </a:r>
            <a:endParaRPr/>
          </a:p>
          <a:p>
            <a:pPr marL="457200" lvl="0" indent="-228600" algn="l" rtl="0">
              <a:lnSpc>
                <a:spcPct val="100000"/>
              </a:lnSpc>
              <a:spcBef>
                <a:spcPts val="0"/>
              </a:spcBef>
              <a:spcAft>
                <a:spcPts val="0"/>
              </a:spcAft>
              <a:buSzPts val="1400"/>
              <a:buNone/>
            </a:pPr>
            <a:endParaRPr b="0" i="0" u="none" strike="noStrike">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Select </a:t>
            </a:r>
            <a:r>
              <a:rPr lang="en-US" b="1" i="0" u="none" strike="noStrike">
                <a:solidFill>
                  <a:srgbClr val="000000"/>
                </a:solidFill>
                <a:latin typeface="Calibri"/>
                <a:ea typeface="Calibri"/>
                <a:cs typeface="Calibri"/>
                <a:sym typeface="Calibri"/>
              </a:rPr>
              <a:t>Tier 1</a:t>
            </a:r>
            <a:r>
              <a:rPr lang="en-US" b="0" i="0" u="none" strike="noStrike">
                <a:solidFill>
                  <a:srgbClr val="000000"/>
                </a:solidFill>
                <a:latin typeface="Calibri"/>
                <a:ea typeface="Calibri"/>
                <a:cs typeface="Calibri"/>
                <a:sym typeface="Calibri"/>
              </a:rPr>
              <a:t> along the top menu.</a:t>
            </a:r>
            <a:endParaRPr b="0"/>
          </a:p>
          <a:p>
            <a:pPr marL="457200" lvl="0" indent="-228600" algn="l" rtl="0">
              <a:lnSpc>
                <a:spcPct val="100000"/>
              </a:lnSpc>
              <a:spcBef>
                <a:spcPts val="0"/>
              </a:spcBef>
              <a:spcAft>
                <a:spcPts val="0"/>
              </a:spcAft>
              <a:buSzPts val="1400"/>
              <a:buNone/>
            </a:pPr>
            <a:br>
              <a:rPr lang="en-US" b="0"/>
            </a:br>
            <a:r>
              <a:rPr lang="en-US" b="1" i="0" u="none" strike="noStrike">
                <a:solidFill>
                  <a:srgbClr val="000000"/>
                </a:solidFill>
                <a:latin typeface="Calibri"/>
                <a:ea typeface="Calibri"/>
                <a:cs typeface="Calibri"/>
                <a:sym typeface="Calibri"/>
              </a:rPr>
              <a:t>CLICK</a:t>
            </a:r>
            <a:endParaRPr/>
          </a:p>
          <a:p>
            <a:pPr marL="457200" lvl="0" indent="-228600" algn="l" rtl="0">
              <a:lnSpc>
                <a:spcPct val="100000"/>
              </a:lnSpc>
              <a:spcBef>
                <a:spcPts val="0"/>
              </a:spcBef>
              <a:spcAft>
                <a:spcPts val="0"/>
              </a:spcAft>
              <a:buSzPts val="1400"/>
              <a:buNone/>
            </a:pPr>
            <a:endParaRPr b="0"/>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Select </a:t>
            </a:r>
            <a:r>
              <a:rPr lang="en-US" b="1" i="0" u="none" strike="noStrike">
                <a:solidFill>
                  <a:srgbClr val="000000"/>
                </a:solidFill>
                <a:latin typeface="Calibri"/>
                <a:ea typeface="Calibri"/>
                <a:cs typeface="Calibri"/>
                <a:sym typeface="Calibri"/>
              </a:rPr>
              <a:t>Tier 1 Effective Teaching &amp; Learning Practices</a:t>
            </a:r>
            <a:endParaRPr b="0"/>
          </a:p>
          <a:p>
            <a:pPr marL="457200" lvl="0" indent="-22860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There you will find training materials and resources for each of the 8 ETLPs. For the first 4 ETLPs you will find video examples taken in Missouri classrooms of teachers demonstrating the ETLPs. </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256" name="Google Shape;25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Alternatively, </a:t>
            </a:r>
            <a:endParaRPr>
              <a:solidFill>
                <a:srgbClr val="000000"/>
              </a:solidFill>
            </a:endParaRPr>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“CLICK”</a:t>
            </a:r>
            <a:endParaRPr>
              <a:solidFill>
                <a:srgbClr val="000000"/>
              </a:solidFill>
            </a:endParaRPr>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Select </a:t>
            </a:r>
            <a:r>
              <a:rPr lang="en-US" b="1" i="0" u="none" strike="noStrike">
                <a:solidFill>
                  <a:srgbClr val="000000"/>
                </a:solidFill>
                <a:latin typeface="Calibri"/>
                <a:ea typeface="Calibri"/>
                <a:cs typeface="Calibri"/>
                <a:sym typeface="Calibri"/>
              </a:rPr>
              <a:t>Tier 1 Courses </a:t>
            </a:r>
            <a:r>
              <a:rPr lang="en-US" b="0" i="0" u="none" strike="noStrike">
                <a:solidFill>
                  <a:srgbClr val="000000"/>
                </a:solidFill>
                <a:latin typeface="Calibri"/>
                <a:ea typeface="Calibri"/>
                <a:cs typeface="Calibri"/>
                <a:sym typeface="Calibri"/>
              </a:rPr>
              <a:t>and scroll down to access online courses that can be accessed by individuals or groups for on demand versions of the course ppts available on the ETLP section of the website. </a:t>
            </a:r>
            <a:endParaRPr b="0"/>
          </a:p>
          <a:p>
            <a:pPr marL="457200" lvl="0" indent="-228600" algn="l" rtl="0">
              <a:lnSpc>
                <a:spcPct val="100000"/>
              </a:lnSpc>
              <a:spcBef>
                <a:spcPts val="0"/>
              </a:spcBef>
              <a:spcAft>
                <a:spcPts val="0"/>
              </a:spcAft>
              <a:buSzPts val="1400"/>
              <a:buNone/>
            </a:pPr>
            <a:r>
              <a:rPr lang="en-US" b="0"/>
              <a:t>“CLICK”</a:t>
            </a:r>
            <a:br>
              <a:rPr lang="en-US" b="0"/>
            </a:br>
            <a:r>
              <a:rPr lang="en-US" b="0" i="0" u="none" strike="noStrike">
                <a:solidFill>
                  <a:srgbClr val="000000"/>
                </a:solidFill>
                <a:latin typeface="Calibri"/>
                <a:ea typeface="Calibri"/>
                <a:cs typeface="Calibri"/>
                <a:sym typeface="Calibri"/>
              </a:rPr>
              <a:t>While all courses are free, we do ask those who have access to create a user profile so that we can track without names how often users log in, start or course or complete pre/post tests and where they are from. </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265" name="Google Shape;26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a:latin typeface="Arial"/>
                <a:ea typeface="Arial"/>
                <a:cs typeface="Arial"/>
                <a:sym typeface="Arial"/>
              </a:rPr>
              <a:t>Select an attention signal. </a:t>
            </a:r>
            <a:endParaRPr/>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latin typeface="Arial"/>
                <a:ea typeface="Arial"/>
                <a:cs typeface="Arial"/>
                <a:sym typeface="Arial"/>
              </a:rPr>
              <a:t>“One of our agreements is to follow the attention signal.”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“Your team will work with your school to develop an attention signal you will use in every setting.”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 order to get all of you focused after discussions, activities or breaks,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 </a:t>
            </a:r>
            <a:r>
              <a:rPr lang="en-US" u="none">
                <a:latin typeface="Arial"/>
                <a:ea typeface="Arial"/>
                <a:cs typeface="Arial"/>
                <a:sym typeface="Arial"/>
              </a:rPr>
              <a:t>will __________________</a:t>
            </a:r>
            <a:r>
              <a:rPr lang="en-US" u="none">
                <a:solidFill>
                  <a:srgbClr val="FF0000"/>
                </a:solidFill>
                <a:latin typeface="Arial"/>
                <a:ea typeface="Arial"/>
                <a:cs typeface="Arial"/>
                <a:sym typeface="Arial"/>
              </a:rPr>
              <a:t>______________________</a:t>
            </a:r>
            <a:r>
              <a:rPr lang="en-US">
                <a:solidFill>
                  <a:srgbClr val="FF0000"/>
                </a:solidFill>
                <a:latin typeface="Arial"/>
                <a:ea typeface="Arial"/>
                <a:cs typeface="Arial"/>
                <a:sym typeface="Arial"/>
              </a:rPr>
              <a:t>.”</a:t>
            </a:r>
            <a:endParaRPr/>
          </a:p>
          <a:p>
            <a:pPr marL="0" lvl="0" indent="0" algn="l" rtl="0">
              <a:lnSpc>
                <a:spcPct val="100000"/>
              </a:lnSpc>
              <a:spcBef>
                <a:spcPts val="0"/>
              </a:spcBef>
              <a:spcAft>
                <a:spcPts val="0"/>
              </a:spcAft>
              <a:buSzPts val="1400"/>
              <a:buNone/>
            </a:pPr>
            <a:r>
              <a:rPr lang="en-US">
                <a:solidFill>
                  <a:srgbClr val="FF0000"/>
                </a:solidFill>
                <a:latin typeface="Arial"/>
                <a:ea typeface="Arial"/>
                <a:cs typeface="Arial"/>
                <a:sym typeface="Arial"/>
              </a:rPr>
              <a:t>	(</a:t>
            </a:r>
            <a:r>
              <a:rPr lang="en-US" b="1" u="none">
                <a:solidFill>
                  <a:srgbClr val="FF0000"/>
                </a:solidFill>
                <a:latin typeface="Arial"/>
                <a:ea typeface="Arial"/>
                <a:cs typeface="Arial"/>
                <a:sym typeface="Arial"/>
              </a:rPr>
              <a:t>Insert your attention signal here</a:t>
            </a:r>
            <a:r>
              <a:rPr lang="en-US" u="none">
                <a:solidFill>
                  <a:srgbClr val="FF0000"/>
                </a:solidFill>
                <a:latin typeface="Arial"/>
                <a:ea typeface="Arial"/>
                <a:cs typeface="Arial"/>
                <a:sym typeface="Arial"/>
              </a:rPr>
              <a:t>.)</a:t>
            </a:r>
            <a:endParaRPr/>
          </a:p>
          <a:p>
            <a:pPr marL="0" lvl="0" indent="0" algn="l" rtl="0">
              <a:lnSpc>
                <a:spcPct val="100000"/>
              </a:lnSpc>
              <a:spcBef>
                <a:spcPts val="0"/>
              </a:spcBef>
              <a:spcAft>
                <a:spcPts val="0"/>
              </a:spcAft>
              <a:buSzPts val="1400"/>
              <a:buNone/>
            </a:pPr>
            <a:endParaRPr u="none">
              <a:solidFill>
                <a:srgbClr val="FF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“Your task will be to finish your sentence, quiet your voice and ____________________________.”</a:t>
            </a:r>
            <a:endParaRPr/>
          </a:p>
          <a:p>
            <a:pPr marL="0" lvl="0" indent="0" algn="l" rtl="0">
              <a:lnSpc>
                <a:spcPct val="100000"/>
              </a:lnSpc>
              <a:spcBef>
                <a:spcPts val="0"/>
              </a:spcBef>
              <a:spcAft>
                <a:spcPts val="0"/>
              </a:spcAft>
              <a:buSzPts val="1400"/>
              <a:buNone/>
            </a:pPr>
            <a:r>
              <a:rPr lang="en-US">
                <a:latin typeface="Arial"/>
                <a:ea typeface="Arial"/>
                <a:cs typeface="Arial"/>
                <a:sym typeface="Arial"/>
              </a:rPr>
              <a:t>							(</a:t>
            </a:r>
            <a:r>
              <a:rPr lang="en-US" b="1">
                <a:latin typeface="Arial"/>
                <a:ea typeface="Arial"/>
                <a:cs typeface="Arial"/>
                <a:sym typeface="Arial"/>
              </a:rPr>
              <a:t>Insert what you want participants to do</a:t>
            </a:r>
            <a:r>
              <a:rPr lang="en-US">
                <a:latin typeface="Arial"/>
                <a:ea typeface="Arial"/>
                <a:cs typeface="Arial"/>
                <a:sym typeface="Arial"/>
              </a:rPr>
              <a:t>.)</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3" name="Google Shape;7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marR="0" lvl="0" indent="0" algn="l" rtl="0">
              <a:lnSpc>
                <a:spcPct val="100000"/>
              </a:lnSpc>
              <a:spcBef>
                <a:spcPts val="0"/>
              </a:spcBef>
              <a:spcAft>
                <a:spcPts val="0"/>
              </a:spcAft>
              <a:buClr>
                <a:srgbClr val="000000"/>
              </a:buClr>
              <a:buSzPts val="1400"/>
              <a:buFont typeface="Arial"/>
              <a:buNone/>
            </a:pPr>
            <a:r>
              <a:rPr lang="en-US" b="1"/>
              <a:t>To Know/To Say:</a:t>
            </a:r>
            <a:r>
              <a:rPr lang="en-US" b="0" i="0" u="none" strike="noStrike">
                <a:solidFill>
                  <a:srgbClr val="000000"/>
                </a:solidFill>
                <a:latin typeface="Calibri"/>
                <a:ea typeface="Calibri"/>
                <a:cs typeface="Calibri"/>
                <a:sym typeface="Calibri"/>
              </a:rPr>
              <a:t>The next lesson, Lesson 2 in this course, is designed </a:t>
            </a:r>
            <a:r>
              <a:rPr lang="en-US" b="0" i="1" u="none" strike="noStrike">
                <a:solidFill>
                  <a:srgbClr val="000000"/>
                </a:solidFill>
                <a:latin typeface="Calibri"/>
                <a:ea typeface="Calibri"/>
                <a:cs typeface="Calibri"/>
                <a:sym typeface="Calibri"/>
              </a:rPr>
              <a:t>primarily </a:t>
            </a:r>
            <a:r>
              <a:rPr lang="en-US" b="0" i="0" u="none" strike="noStrike">
                <a:solidFill>
                  <a:srgbClr val="000000"/>
                </a:solidFill>
                <a:latin typeface="Calibri"/>
                <a:ea typeface="Calibri"/>
                <a:cs typeface="Calibri"/>
                <a:sym typeface="Calibri"/>
              </a:rPr>
              <a:t>for </a:t>
            </a:r>
            <a:r>
              <a:rPr lang="en-US" b="1" i="0" u="none" strike="noStrike">
                <a:solidFill>
                  <a:srgbClr val="222222"/>
                </a:solidFill>
                <a:latin typeface="Calibri"/>
                <a:ea typeface="Calibri"/>
                <a:cs typeface="Calibri"/>
                <a:sym typeface="Calibri"/>
              </a:rPr>
              <a:t>collaborative team </a:t>
            </a:r>
            <a:r>
              <a:rPr lang="en-US" b="0" i="0" u="none" strike="noStrike">
                <a:solidFill>
                  <a:srgbClr val="222222"/>
                </a:solidFill>
                <a:latin typeface="Calibri"/>
                <a:ea typeface="Calibri"/>
                <a:cs typeface="Calibri"/>
                <a:sym typeface="Calibri"/>
              </a:rPr>
              <a:t>(CT), </a:t>
            </a:r>
            <a:r>
              <a:rPr lang="en-US" b="1" i="0" u="none" strike="noStrike">
                <a:solidFill>
                  <a:srgbClr val="222222"/>
                </a:solidFill>
                <a:latin typeface="Calibri"/>
                <a:ea typeface="Calibri"/>
                <a:cs typeface="Calibri"/>
                <a:sym typeface="Calibri"/>
              </a:rPr>
              <a:t>building LEADERSHIP TEAM</a:t>
            </a:r>
            <a:r>
              <a:rPr lang="en-US" b="0" i="0" u="none" strike="noStrike">
                <a:solidFill>
                  <a:srgbClr val="222222"/>
                </a:solidFill>
                <a:latin typeface="Calibri"/>
                <a:ea typeface="Calibri"/>
                <a:cs typeface="Calibri"/>
                <a:sym typeface="Calibri"/>
              </a:rPr>
              <a:t>(BLT) and/or </a:t>
            </a:r>
            <a:r>
              <a:rPr lang="en-US" b="1" i="0" u="none" strike="noStrike">
                <a:solidFill>
                  <a:srgbClr val="222222"/>
                </a:solidFill>
                <a:latin typeface="Calibri"/>
                <a:ea typeface="Calibri"/>
                <a:cs typeface="Calibri"/>
                <a:sym typeface="Calibri"/>
              </a:rPr>
              <a:t>district LEADERSHIP TEAM </a:t>
            </a:r>
            <a:r>
              <a:rPr lang="en-US" b="0" i="0" u="none" strike="noStrike">
                <a:solidFill>
                  <a:srgbClr val="222222"/>
                </a:solidFill>
                <a:latin typeface="Calibri"/>
                <a:ea typeface="Calibri"/>
                <a:cs typeface="Calibri"/>
                <a:sym typeface="Calibri"/>
              </a:rPr>
              <a:t>(DLT) aka </a:t>
            </a:r>
            <a:r>
              <a:rPr lang="en-US" b="1" i="0" u="none" strike="noStrike">
                <a:solidFill>
                  <a:srgbClr val="222222"/>
                </a:solidFill>
                <a:latin typeface="Calibri"/>
                <a:ea typeface="Calibri"/>
                <a:cs typeface="Calibri"/>
                <a:sym typeface="Calibri"/>
              </a:rPr>
              <a:t>Leadership Team</a:t>
            </a:r>
            <a:r>
              <a:rPr lang="en-US" b="0" i="0" u="none" strike="noStrike">
                <a:solidFill>
                  <a:srgbClr val="222222"/>
                </a:solidFill>
                <a:latin typeface="Calibri"/>
                <a:ea typeface="Calibri"/>
                <a:cs typeface="Calibri"/>
                <a:sym typeface="Calibri"/>
              </a:rPr>
              <a:t>,</a:t>
            </a:r>
            <a:r>
              <a:rPr lang="en-US" b="1" i="0" u="none" strike="noStrike">
                <a:solidFill>
                  <a:srgbClr val="222222"/>
                </a:solidFill>
                <a:latin typeface="Calibri"/>
                <a:ea typeface="Calibri"/>
                <a:cs typeface="Calibri"/>
                <a:sym typeface="Calibri"/>
              </a:rPr>
              <a:t> </a:t>
            </a:r>
            <a:r>
              <a:rPr lang="en-US" b="0" i="0" u="none" strike="noStrike">
                <a:solidFill>
                  <a:srgbClr val="222222"/>
                </a:solidFill>
                <a:latin typeface="Calibri"/>
                <a:ea typeface="Calibri"/>
                <a:cs typeface="Calibri"/>
                <a:sym typeface="Calibri"/>
              </a:rPr>
              <a:t>to guide planning for the organizational systems necessary for implementation of training, coaching, data collection and reporting components to progress monitor as an INDIVIDUAL or as the Leadership Team. </a:t>
            </a:r>
            <a:endParaRPr/>
          </a:p>
          <a:p>
            <a:pPr marL="457200" marR="0" lvl="0" indent="-228600" algn="l" rtl="0">
              <a:lnSpc>
                <a:spcPct val="100000"/>
              </a:lnSpc>
              <a:spcBef>
                <a:spcPts val="0"/>
              </a:spcBef>
              <a:spcAft>
                <a:spcPts val="0"/>
              </a:spcAft>
              <a:buClr>
                <a:srgbClr val="000000"/>
              </a:buClr>
              <a:buSzPts val="1400"/>
              <a:buFont typeface="Arial"/>
              <a:buNone/>
            </a:pPr>
            <a:endParaRPr b="0" i="0" u="none" strike="noStrike">
              <a:solidFill>
                <a:srgbClr val="22222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0" i="0" u="none" strike="noStrike">
                <a:solidFill>
                  <a:srgbClr val="222222"/>
                </a:solidFill>
                <a:latin typeface="Calibri"/>
                <a:ea typeface="Calibri"/>
                <a:cs typeface="Calibri"/>
                <a:sym typeface="Calibri"/>
              </a:rPr>
              <a:t>Your job will be to use data to identify which ETLPs ALL instructional staff need to learn more about and/or improve the fidelity , consistency or equity of their implementation. Next your team will need to develop organizational systems to provide the support necessary to move each member closer to the agreed upon goal. </a:t>
            </a:r>
            <a:endParaRPr/>
          </a:p>
        </p:txBody>
      </p:sp>
      <p:sp>
        <p:nvSpPr>
          <p:cNvPr id="274" name="Google Shape;27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a:t>
            </a:r>
            <a:r>
              <a:rPr lang="en-US" b="0" i="0" u="none" strike="noStrike">
                <a:solidFill>
                  <a:srgbClr val="000000"/>
                </a:solidFill>
                <a:latin typeface="Calibri"/>
                <a:ea typeface="Calibri"/>
                <a:cs typeface="Calibri"/>
                <a:sym typeface="Calibri"/>
              </a:rPr>
              <a:t>The remaining 8 lessons will cover the </a:t>
            </a:r>
            <a:r>
              <a:rPr lang="en-US" b="1" i="1" u="none" strike="noStrike">
                <a:solidFill>
                  <a:srgbClr val="000000"/>
                </a:solidFill>
                <a:latin typeface="Calibri"/>
                <a:ea typeface="Calibri"/>
                <a:cs typeface="Calibri"/>
                <a:sym typeface="Calibri"/>
              </a:rPr>
              <a:t>Classroom Effective Teaching and Learning Practices for Behavior </a:t>
            </a:r>
            <a:r>
              <a:rPr lang="en-US" b="0" i="0" u="none" strike="noStrike">
                <a:solidFill>
                  <a:srgbClr val="000000"/>
                </a:solidFill>
                <a:latin typeface="Calibri"/>
                <a:ea typeface="Calibri"/>
                <a:cs typeface="Calibri"/>
                <a:sym typeface="Calibri"/>
              </a:rPr>
              <a:t> in more detail, providing  description and implementation features of each practice. These lessons will walk participants step by step through developing resources for implementation and self-monitoring with fidelity, consistency and equity.</a:t>
            </a:r>
            <a:endParaRPr b="0"/>
          </a:p>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Teachers can investigate these ETLPs as an individual, as part of a community of practice (or CoP) or as part of a building or district comprehensive school improvement effort.  The first 4 practices are somewhat linear, and participants are encouraged to engage in them in order.</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280" name="Google Shape;28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a:t>
            </a:r>
            <a:r>
              <a:rPr lang="en-US" b="0" i="0" u="none" strike="noStrike">
                <a:solidFill>
                  <a:srgbClr val="000000"/>
                </a:solidFill>
                <a:latin typeface="Calibri"/>
                <a:ea typeface="Calibri"/>
                <a:cs typeface="Calibri"/>
                <a:sym typeface="Calibri"/>
              </a:rPr>
              <a:t>Recall</a:t>
            </a:r>
            <a:endParaRPr b="0"/>
          </a:p>
          <a:p>
            <a:pPr marL="457200" lvl="0" indent="-317500" algn="l" rtl="0">
              <a:lnSpc>
                <a:spcPct val="100000"/>
              </a:lnSpc>
              <a:spcBef>
                <a:spcPts val="0"/>
              </a:spcBef>
              <a:spcAft>
                <a:spcPts val="0"/>
              </a:spcAft>
              <a:buClr>
                <a:srgbClr val="000000"/>
              </a:buClr>
              <a:buSzPts val="1400"/>
              <a:buFont typeface="Calibri"/>
              <a:buChar char="●"/>
            </a:pPr>
            <a:r>
              <a:rPr lang="en-US" b="0" i="0" u="none" strike="noStrike">
                <a:solidFill>
                  <a:srgbClr val="000000"/>
                </a:solidFill>
                <a:latin typeface="Calibri"/>
                <a:ea typeface="Calibri"/>
                <a:cs typeface="Calibri"/>
                <a:sym typeface="Calibri"/>
              </a:rPr>
              <a:t>classroom expectations </a:t>
            </a:r>
            <a:endParaRPr>
              <a:solidFill>
                <a:srgbClr val="000000"/>
              </a:solidFill>
            </a:endParaRPr>
          </a:p>
          <a:p>
            <a:pPr marL="457200" lvl="0" indent="-317500" algn="l" rtl="0">
              <a:lnSpc>
                <a:spcPct val="100000"/>
              </a:lnSpc>
              <a:spcBef>
                <a:spcPts val="0"/>
              </a:spcBef>
              <a:spcAft>
                <a:spcPts val="0"/>
              </a:spcAft>
              <a:buClr>
                <a:srgbClr val="000000"/>
              </a:buClr>
              <a:buSzPts val="1400"/>
              <a:buFont typeface="Calibri"/>
              <a:buChar char="●"/>
            </a:pPr>
            <a:r>
              <a:rPr lang="en-US" b="0" i="0" u="none" strike="noStrike">
                <a:solidFill>
                  <a:srgbClr val="000000"/>
                </a:solidFill>
                <a:latin typeface="Calibri"/>
                <a:ea typeface="Calibri"/>
                <a:cs typeface="Calibri"/>
                <a:sym typeface="Calibri"/>
              </a:rPr>
              <a:t>classroom procedures and routines </a:t>
            </a:r>
            <a:endParaRPr/>
          </a:p>
          <a:p>
            <a:pPr marL="457200" lvl="0" indent="-317500" algn="l" rtl="0">
              <a:lnSpc>
                <a:spcPct val="100000"/>
              </a:lnSpc>
              <a:spcBef>
                <a:spcPts val="0"/>
              </a:spcBef>
              <a:spcAft>
                <a:spcPts val="0"/>
              </a:spcAft>
              <a:buClr>
                <a:srgbClr val="000000"/>
              </a:buClr>
              <a:buSzPts val="1400"/>
              <a:buFont typeface="Calibri"/>
              <a:buChar char="●"/>
            </a:pPr>
            <a:r>
              <a:rPr lang="en-US" b="0" i="0" u="none" strike="noStrike">
                <a:solidFill>
                  <a:srgbClr val="000000"/>
                </a:solidFill>
                <a:latin typeface="Calibri"/>
                <a:ea typeface="Calibri"/>
                <a:cs typeface="Calibri"/>
                <a:sym typeface="Calibri"/>
              </a:rPr>
              <a:t>classroom encouraging expected behaviorclassroom discouraging unexpected behavior</a:t>
            </a:r>
            <a:endParaRPr b="0"/>
          </a:p>
          <a:p>
            <a:pPr marL="457200" marR="0" lvl="0" indent="-228600" algn="l" rtl="0">
              <a:lnSpc>
                <a:spcPct val="100000"/>
              </a:lnSpc>
              <a:spcBef>
                <a:spcPts val="0"/>
              </a:spcBef>
              <a:spcAft>
                <a:spcPts val="0"/>
              </a:spcAft>
              <a:buClr>
                <a:srgbClr val="000000"/>
              </a:buClr>
              <a:buSzPts val="1400"/>
              <a:buFont typeface="Arial"/>
              <a:buNone/>
            </a:pPr>
            <a:r>
              <a:rPr lang="en-US" b="0"/>
              <a:t>CLICK - Animation</a:t>
            </a:r>
            <a:br>
              <a:rPr lang="en-US" b="0"/>
            </a:br>
            <a:r>
              <a:rPr lang="en-US" b="0" i="0" u="none" strike="noStrike">
                <a:solidFill>
                  <a:srgbClr val="000000"/>
                </a:solidFill>
                <a:latin typeface="Calibri"/>
                <a:ea typeface="Calibri"/>
                <a:cs typeface="Calibri"/>
                <a:sym typeface="Calibri"/>
              </a:rPr>
              <a:t>are intended to increase </a:t>
            </a:r>
            <a:r>
              <a:rPr lang="en-US" b="1" i="1" u="none" strike="noStrike">
                <a:solidFill>
                  <a:srgbClr val="000000"/>
                </a:solidFill>
                <a:latin typeface="Calibri"/>
                <a:ea typeface="Calibri"/>
                <a:cs typeface="Calibri"/>
                <a:sym typeface="Calibri"/>
              </a:rPr>
              <a:t>passive engagement</a:t>
            </a:r>
            <a:r>
              <a:rPr lang="en-US" b="0" i="0" u="none" strike="noStrike">
                <a:solidFill>
                  <a:srgbClr val="000000"/>
                </a:solidFill>
                <a:latin typeface="Calibri"/>
                <a:ea typeface="Calibri"/>
                <a:cs typeface="Calibri"/>
                <a:sym typeface="Calibri"/>
              </a:rPr>
              <a:t> / teacher instructional  time.</a:t>
            </a:r>
            <a:endParaRPr/>
          </a:p>
        </p:txBody>
      </p:sp>
      <p:sp>
        <p:nvSpPr>
          <p:cNvPr id="286" name="Google Shape;28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Know/To Say: </a:t>
            </a:r>
            <a:r>
              <a:rPr lang="en-US" b="0" i="0" u="none" strike="noStrike">
                <a:solidFill>
                  <a:srgbClr val="000000"/>
                </a:solidFill>
                <a:latin typeface="Calibri"/>
                <a:ea typeface="Calibri"/>
                <a:cs typeface="Calibri"/>
                <a:sym typeface="Calibri"/>
              </a:rPr>
              <a:t>While </a:t>
            </a:r>
            <a:endParaRPr b="0"/>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active supervision </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opportunities to respond</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sequencing and choice of activities</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task difficulty.</a:t>
            </a:r>
            <a:endParaRPr/>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 </a:t>
            </a:r>
            <a:endParaRPr/>
          </a:p>
          <a:p>
            <a:pPr marL="457200" lvl="0" indent="-228600" algn="l" rtl="0">
              <a:lnSpc>
                <a:spcPct val="100000"/>
              </a:lnSpc>
              <a:spcBef>
                <a:spcPts val="0"/>
              </a:spcBef>
              <a:spcAft>
                <a:spcPts val="0"/>
              </a:spcAft>
              <a:buSzPts val="1400"/>
              <a:buNone/>
            </a:pPr>
            <a:r>
              <a:rPr lang="en-US" b="0"/>
              <a:t>CLICK - Animation</a:t>
            </a:r>
            <a:endParaRPr b="0" i="0" u="none" strike="noStrike">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b="0"/>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are intended to increase student </a:t>
            </a:r>
            <a:r>
              <a:rPr lang="en-US" b="1" i="1" u="none" strike="noStrike">
                <a:solidFill>
                  <a:srgbClr val="000000"/>
                </a:solidFill>
                <a:latin typeface="Calibri"/>
                <a:ea typeface="Calibri"/>
                <a:cs typeface="Calibri"/>
                <a:sym typeface="Calibri"/>
              </a:rPr>
              <a:t>active engagement </a:t>
            </a:r>
            <a:r>
              <a:rPr lang="en-US" b="0" i="0" u="none" strike="noStrike">
                <a:solidFill>
                  <a:srgbClr val="000000"/>
                </a:solidFill>
                <a:latin typeface="Calibri"/>
                <a:ea typeface="Calibri"/>
                <a:cs typeface="Calibri"/>
                <a:sym typeface="Calibri"/>
              </a:rPr>
              <a:t>and student responding.</a:t>
            </a:r>
            <a:endParaRPr b="0"/>
          </a:p>
          <a:p>
            <a:pPr marL="457200" marR="0" lvl="0" indent="-228600" algn="l" rtl="0">
              <a:lnSpc>
                <a:spcPct val="100000"/>
              </a:lnSpc>
              <a:spcBef>
                <a:spcPts val="0"/>
              </a:spcBef>
              <a:spcAft>
                <a:spcPts val="0"/>
              </a:spcAft>
              <a:buClr>
                <a:srgbClr val="000000"/>
              </a:buClr>
              <a:buSzPts val="1400"/>
              <a:buFont typeface="Arial"/>
              <a:buNone/>
            </a:pPr>
            <a:br>
              <a:rPr lang="en-US" b="0"/>
            </a:br>
            <a:endParaRPr/>
          </a:p>
        </p:txBody>
      </p:sp>
      <p:sp>
        <p:nvSpPr>
          <p:cNvPr id="293" name="Google Shape;29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https://</a:t>
            </a:r>
            <a:r>
              <a:rPr lang="en-US" dirty="0" err="1"/>
              <a:t>safesupportivelearning.ed.gov</a:t>
            </a:r>
            <a:r>
              <a:rPr lang="en-US" dirty="0"/>
              <a:t>/sites/default/files/05_MTSS-B-Implement_2018-01-04.pdf</a:t>
            </a:r>
            <a:endParaRPr dirty="0"/>
          </a:p>
          <a:p>
            <a:pPr marL="0" lvl="0" indent="0" algn="l" rtl="0">
              <a:lnSpc>
                <a:spcPct val="100000"/>
              </a:lnSpc>
              <a:spcBef>
                <a:spcPts val="0"/>
              </a:spcBef>
              <a:spcAft>
                <a:spcPts val="0"/>
              </a:spcAft>
              <a:buClr>
                <a:schemeClr val="dk1"/>
              </a:buClr>
              <a:buSzPts val="1400"/>
              <a:buFont typeface="Arial"/>
              <a:buNone/>
            </a:pPr>
            <a:endParaRPr b="1" dirty="0"/>
          </a:p>
          <a:p>
            <a:pPr marL="0" lvl="0" indent="0" algn="l" rtl="0">
              <a:lnSpc>
                <a:spcPct val="100000"/>
              </a:lnSpc>
              <a:spcBef>
                <a:spcPts val="0"/>
              </a:spcBef>
              <a:spcAft>
                <a:spcPts val="0"/>
              </a:spcAft>
              <a:buClr>
                <a:schemeClr val="dk1"/>
              </a:buClr>
              <a:buSzPts val="1400"/>
              <a:buFont typeface="Arial"/>
              <a:buNone/>
            </a:pPr>
            <a:r>
              <a:rPr lang="en-US" b="1" dirty="0"/>
              <a:t>Trainer Notes:</a:t>
            </a:r>
            <a:r>
              <a:rPr lang="en-US" dirty="0"/>
              <a:t>   </a:t>
            </a:r>
            <a:endParaRPr dirty="0"/>
          </a:p>
          <a:p>
            <a:pPr marL="0" marR="0" lvl="0" indent="0" algn="l" rtl="0">
              <a:lnSpc>
                <a:spcPct val="100000"/>
              </a:lnSpc>
              <a:spcBef>
                <a:spcPts val="0"/>
              </a:spcBef>
              <a:spcAft>
                <a:spcPts val="0"/>
              </a:spcAft>
              <a:buClr>
                <a:srgbClr val="000000"/>
              </a:buClr>
              <a:buSzPts val="1400"/>
              <a:buFont typeface="Arial"/>
              <a:buNone/>
            </a:pPr>
            <a:r>
              <a:rPr lang="en-US" b="1" dirty="0"/>
              <a:t>To Know/To Say:</a:t>
            </a:r>
            <a:r>
              <a:rPr lang="en-US" sz="1200" b="0" i="0" u="none" strike="noStrik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t>
            </a:r>
            <a:r>
              <a:rPr lang="en-US" b="0" i="0" u="none" strike="noStrike" dirty="0">
                <a:solidFill>
                  <a:srgbClr val="000000"/>
                </a:solidFill>
                <a:latin typeface="Calibri"/>
                <a:ea typeface="Calibri"/>
                <a:cs typeface="Calibri"/>
                <a:sym typeface="Calibri"/>
              </a:rPr>
              <a:t>What we have learned from Rob Horner, co-founding partner of the Center for PBIS,  is that…</a:t>
            </a:r>
            <a:endParaRPr b="0" dirty="0"/>
          </a:p>
          <a:p>
            <a:pPr marL="457200" lvl="0" indent="-228600" algn="l" rtl="0">
              <a:lnSpc>
                <a:spcPct val="100000"/>
              </a:lnSpc>
              <a:spcBef>
                <a:spcPts val="0"/>
              </a:spcBef>
              <a:spcAft>
                <a:spcPts val="0"/>
              </a:spcAft>
              <a:buSzPts val="1400"/>
              <a:buNone/>
            </a:pPr>
            <a:br>
              <a:rPr lang="en-US" b="0" dirty="0"/>
            </a:br>
            <a:r>
              <a:rPr lang="en-US" b="0" i="1" u="none" strike="noStrike" dirty="0">
                <a:solidFill>
                  <a:srgbClr val="000000"/>
                </a:solidFill>
                <a:latin typeface="Calibri"/>
                <a:ea typeface="Calibri"/>
                <a:cs typeface="Calibri"/>
                <a:sym typeface="Calibri"/>
              </a:rPr>
              <a:t>‘While students remain the “unit of impact, and schools are the “unit of analysis,” districts are the “unit of implementation,” and remain the key structure for achieving scaled and sustained effects.’</a:t>
            </a:r>
            <a:endParaRPr b="0" dirty="0"/>
          </a:p>
          <a:p>
            <a:pPr marL="457200" lvl="0" indent="-228600" algn="l" rtl="0">
              <a:lnSpc>
                <a:spcPct val="100000"/>
              </a:lnSpc>
              <a:spcBef>
                <a:spcPts val="0"/>
              </a:spcBef>
              <a:spcAft>
                <a:spcPts val="0"/>
              </a:spcAft>
              <a:buSzPts val="1400"/>
              <a:buNone/>
            </a:pPr>
            <a:br>
              <a:rPr lang="en-US" b="0" dirty="0"/>
            </a:br>
            <a:r>
              <a:rPr lang="en-US" b="0" i="0" u="none" strike="noStrike" dirty="0">
                <a:solidFill>
                  <a:srgbClr val="000000"/>
                </a:solidFill>
                <a:latin typeface="Calibri"/>
                <a:ea typeface="Calibri"/>
                <a:cs typeface="Calibri"/>
                <a:sym typeface="Calibri"/>
              </a:rPr>
              <a:t>What SYSTEMs can your district </a:t>
            </a:r>
            <a:r>
              <a:rPr lang="en-US" b="1" i="1" u="none" strike="noStrike" dirty="0">
                <a:solidFill>
                  <a:srgbClr val="000000"/>
                </a:solidFill>
                <a:latin typeface="Calibri"/>
                <a:ea typeface="Calibri"/>
                <a:cs typeface="Calibri"/>
                <a:sym typeface="Calibri"/>
              </a:rPr>
              <a:t>IMPLEMENT </a:t>
            </a:r>
            <a:r>
              <a:rPr lang="en-US" b="0" i="0" u="none" strike="noStrike" dirty="0">
                <a:solidFill>
                  <a:srgbClr val="000000"/>
                </a:solidFill>
                <a:latin typeface="Calibri"/>
                <a:ea typeface="Calibri"/>
                <a:cs typeface="Calibri"/>
                <a:sym typeface="Calibri"/>
              </a:rPr>
              <a:t>across the organization to increase the likelihood that all buildings </a:t>
            </a:r>
            <a:r>
              <a:rPr lang="en-US" b="1" i="1" u="none" strike="noStrike" dirty="0">
                <a:solidFill>
                  <a:srgbClr val="000000"/>
                </a:solidFill>
                <a:latin typeface="Calibri"/>
                <a:ea typeface="Calibri"/>
                <a:cs typeface="Calibri"/>
                <a:sym typeface="Calibri"/>
              </a:rPr>
              <a:t>MONITOR </a:t>
            </a:r>
            <a:r>
              <a:rPr lang="en-US" b="0" i="0" u="none" strike="noStrike" dirty="0">
                <a:solidFill>
                  <a:srgbClr val="000000"/>
                </a:solidFill>
                <a:latin typeface="Calibri"/>
                <a:ea typeface="Calibri"/>
                <a:cs typeface="Calibri"/>
                <a:sym typeface="Calibri"/>
              </a:rPr>
              <a:t>the districtwide implementation of ETLPs with fidelity, consistency and equity by all instructional staff? </a:t>
            </a:r>
            <a:endParaRPr b="0" dirty="0"/>
          </a:p>
          <a:p>
            <a:pPr marL="457200" lvl="0" indent="-228600" algn="l" rtl="0">
              <a:lnSpc>
                <a:spcPct val="100000"/>
              </a:lnSpc>
              <a:spcBef>
                <a:spcPts val="0"/>
              </a:spcBef>
              <a:spcAft>
                <a:spcPts val="0"/>
              </a:spcAft>
              <a:buSzPts val="1400"/>
              <a:buNone/>
            </a:pPr>
            <a:br>
              <a:rPr lang="en-US" b="0" dirty="0"/>
            </a:br>
            <a:r>
              <a:rPr lang="en-US" b="0" i="0" u="none" strike="noStrike" dirty="0">
                <a:solidFill>
                  <a:srgbClr val="000000"/>
                </a:solidFill>
                <a:latin typeface="Calibri"/>
                <a:ea typeface="Calibri"/>
                <a:cs typeface="Calibri"/>
                <a:sym typeface="Calibri"/>
              </a:rPr>
              <a:t>What academic and social behavioral outcomes can we anticipate for all students if in each classroom there is a teacher who is sufficiently trained and supported to DELIVER the ETLPs with fidelity, consistency and equity? </a:t>
            </a:r>
            <a:endParaRPr b="0" dirty="0"/>
          </a:p>
          <a:p>
            <a:pPr marL="457200" lvl="0" indent="-228600" algn="l" rtl="0">
              <a:lnSpc>
                <a:spcPct val="100000"/>
              </a:lnSpc>
              <a:spcBef>
                <a:spcPts val="0"/>
              </a:spcBef>
              <a:spcAft>
                <a:spcPts val="0"/>
              </a:spcAft>
              <a:buSzPts val="1400"/>
              <a:buNone/>
            </a:pPr>
            <a:br>
              <a:rPr lang="en-US" b="0" dirty="0"/>
            </a:br>
            <a:r>
              <a:rPr lang="en-US" b="0" i="0" u="none" strike="noStrike" dirty="0">
                <a:solidFill>
                  <a:srgbClr val="000000"/>
                </a:solidFill>
                <a:latin typeface="Calibri"/>
                <a:ea typeface="Calibri"/>
                <a:cs typeface="Calibri"/>
                <a:sym typeface="Calibri"/>
              </a:rPr>
              <a:t>Reference no need to read. (Sugai, H., Horner, R. H. &amp; McIntosh, K.,  2018. Multi-Tiered Systems of Behavior Support, Implementing PBIS at Scales of Social Significance: OSEP Center on Positive Behavior interventions &amp; Support)</a:t>
            </a:r>
            <a:endParaRPr b="0" dirty="0"/>
          </a:p>
          <a:p>
            <a:pPr marL="457200" marR="0" lvl="0" indent="-228600" algn="l" rtl="0">
              <a:lnSpc>
                <a:spcPct val="100000"/>
              </a:lnSpc>
              <a:spcBef>
                <a:spcPts val="0"/>
              </a:spcBef>
              <a:spcAft>
                <a:spcPts val="0"/>
              </a:spcAft>
              <a:buClr>
                <a:srgbClr val="000000"/>
              </a:buClr>
              <a:buSzPts val="1400"/>
              <a:buFont typeface="Arial"/>
              <a:buNone/>
            </a:pPr>
            <a:br>
              <a:rPr lang="en-US" dirty="0"/>
            </a:br>
            <a:endParaRP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endParaRPr dirty="0"/>
          </a:p>
        </p:txBody>
      </p:sp>
      <p:sp>
        <p:nvSpPr>
          <p:cNvPr id="300" name="Google Shape;30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9:notes"/>
          <p:cNvSpPr>
            <a:spLocks noGrp="1" noRot="1" noChangeAspect="1"/>
          </p:cNvSpPr>
          <p:nvPr>
            <p:ph type="sldImg" idx="2"/>
          </p:nvPr>
        </p:nvSpPr>
        <p:spPr>
          <a:xfrm>
            <a:off x="1371600" y="4572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9:notes"/>
          <p:cNvSpPr txBox="1">
            <a:spLocks noGrp="1"/>
          </p:cNvSpPr>
          <p:nvPr>
            <p:ph type="body" idx="1"/>
          </p:nvPr>
        </p:nvSpPr>
        <p:spPr>
          <a:xfrm>
            <a:off x="428625" y="3929063"/>
            <a:ext cx="6000749" cy="46434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a:t>
            </a:r>
            <a:r>
              <a:rPr lang="en-US" b="0" i="0" u="none" strike="noStrike">
                <a:solidFill>
                  <a:srgbClr val="000000"/>
                </a:solidFill>
                <a:latin typeface="Calibri"/>
                <a:ea typeface="Calibri"/>
                <a:cs typeface="Calibri"/>
                <a:sym typeface="Calibri"/>
              </a:rPr>
              <a:t>During this lesson, you learned how to …</a:t>
            </a:r>
            <a:endParaRPr b="0"/>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Explain to others the power of positive and proactive strategies in establishing an effective classroom learning environment.</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222222"/>
                </a:solidFill>
                <a:latin typeface="Calibri"/>
                <a:ea typeface="Calibri"/>
                <a:cs typeface="Calibri"/>
                <a:sym typeface="Calibri"/>
              </a:rPr>
              <a:t>Access the 8 ETLPs Lessons and Materials available for professional learning and implementation support. </a:t>
            </a:r>
            <a:endParaRPr/>
          </a:p>
        </p:txBody>
      </p:sp>
      <p:sp>
        <p:nvSpPr>
          <p:cNvPr id="319" name="Google Shape;31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457200" lvl="0" indent="-228600" algn="l" rtl="0">
              <a:lnSpc>
                <a:spcPct val="100000"/>
              </a:lnSpc>
              <a:spcBef>
                <a:spcPts val="0"/>
              </a:spcBef>
              <a:spcAft>
                <a:spcPts val="0"/>
              </a:spcAft>
              <a:buSzPts val="1400"/>
              <a:buNone/>
            </a:pPr>
            <a:r>
              <a:rPr lang="en-US" b="1"/>
              <a:t>To Know/To Say: </a:t>
            </a:r>
            <a:r>
              <a:rPr lang="en-US" b="1" i="0" u="none" strike="noStrike">
                <a:solidFill>
                  <a:srgbClr val="000000"/>
                </a:solidFill>
                <a:latin typeface="Calibri"/>
                <a:ea typeface="Calibri"/>
                <a:cs typeface="Calibri"/>
                <a:sym typeface="Calibri"/>
              </a:rPr>
              <a:t>Next steps for your Leadership Team include: </a:t>
            </a:r>
            <a:endParaRPr b="0"/>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Plan for strategies to engage all individual classroom teachers in understanding the need to establish, implement, self-reflect and sustain their classroom instructional practices.</a:t>
            </a:r>
            <a:r>
              <a:rPr lang="en-US" b="1" i="0" u="none" strike="noStrike">
                <a:solidFill>
                  <a:srgbClr val="000000"/>
                </a:solidFill>
                <a:latin typeface="Calibri"/>
                <a:ea typeface="Calibri"/>
                <a:cs typeface="Calibri"/>
                <a:sym typeface="Calibri"/>
              </a:rPr>
              <a:t> Lesson 2 Classroom systems for ETLPs</a:t>
            </a:r>
            <a:r>
              <a:rPr lang="en-US" b="0" i="0" u="none" strike="noStrike">
                <a:solidFill>
                  <a:srgbClr val="000000"/>
                </a:solidFill>
                <a:latin typeface="Calibri"/>
                <a:ea typeface="Calibri"/>
                <a:cs typeface="Calibri"/>
                <a:sym typeface="Calibri"/>
              </a:rPr>
              <a:t>,</a:t>
            </a:r>
            <a:r>
              <a:rPr lang="en-US" b="1" i="0" u="none" strike="noStrike">
                <a:solidFill>
                  <a:srgbClr val="000000"/>
                </a:solidFill>
                <a:latin typeface="Calibri"/>
                <a:ea typeface="Calibri"/>
                <a:cs typeface="Calibri"/>
                <a:sym typeface="Calibri"/>
              </a:rPr>
              <a:t> </a:t>
            </a:r>
            <a:r>
              <a:rPr lang="en-US" b="0" i="0" u="none" strike="noStrike">
                <a:solidFill>
                  <a:srgbClr val="000000"/>
                </a:solidFill>
                <a:latin typeface="Calibri"/>
                <a:ea typeface="Calibri"/>
                <a:cs typeface="Calibri"/>
                <a:sym typeface="Calibri"/>
              </a:rPr>
              <a:t> will provide a framework and tools to make your plan. </a:t>
            </a:r>
            <a:endParaRPr/>
          </a:p>
          <a:p>
            <a:pPr marL="457200" lvl="0" indent="-139700" algn="l" rtl="0">
              <a:lnSpc>
                <a:spcPct val="100000"/>
              </a:lnSpc>
              <a:spcBef>
                <a:spcPts val="0"/>
              </a:spcBef>
              <a:spcAft>
                <a:spcPts val="0"/>
              </a:spcAft>
              <a:buSzPts val="1400"/>
              <a:buFont typeface="Arial"/>
              <a:buNone/>
            </a:pPr>
            <a:endParaRPr b="0" i="0" u="none" strike="noStrike">
              <a:solidFill>
                <a:srgbClr val="000000"/>
              </a:solidFill>
              <a:latin typeface="Calibri"/>
              <a:ea typeface="Calibri"/>
              <a:cs typeface="Calibri"/>
              <a:sym typeface="Calibri"/>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Use the results of the </a:t>
            </a:r>
            <a:r>
              <a:rPr lang="en-US" b="1" i="1" u="none" strike="noStrike">
                <a:solidFill>
                  <a:srgbClr val="000000"/>
                </a:solidFill>
                <a:latin typeface="Calibri"/>
                <a:ea typeface="Calibri"/>
                <a:cs typeface="Calibri"/>
                <a:sym typeface="Calibri"/>
              </a:rPr>
              <a:t>PBIS Self-Assessment Survey</a:t>
            </a:r>
            <a:r>
              <a:rPr lang="en-US" b="0" i="0" u="none" strike="noStrike">
                <a:solidFill>
                  <a:srgbClr val="000000"/>
                </a:solidFill>
                <a:latin typeface="Calibri"/>
                <a:ea typeface="Calibri"/>
                <a:cs typeface="Calibri"/>
                <a:sym typeface="Calibri"/>
              </a:rPr>
              <a:t> (SAS)  to gain perspective from all staff, and results from the </a:t>
            </a:r>
            <a:r>
              <a:rPr lang="en-US" b="1" i="1" u="none" strike="noStrike">
                <a:solidFill>
                  <a:srgbClr val="000000"/>
                </a:solidFill>
                <a:latin typeface="Calibri"/>
                <a:ea typeface="Calibri"/>
                <a:cs typeface="Calibri"/>
                <a:sym typeface="Calibri"/>
              </a:rPr>
              <a:t>PBIS Tiered Fidelity Inventory</a:t>
            </a:r>
            <a:r>
              <a:rPr lang="en-US" b="0" i="0" u="none" strike="noStrike">
                <a:solidFill>
                  <a:srgbClr val="000000"/>
                </a:solidFill>
                <a:latin typeface="Calibri"/>
                <a:ea typeface="Calibri"/>
                <a:cs typeface="Calibri"/>
                <a:sym typeface="Calibri"/>
              </a:rPr>
              <a:t> (TFI) to gain perspective from your Building Leadership Teams. This data in conjunction with classroom walkthroughs will help your organization identify where to begin. </a:t>
            </a:r>
            <a:endParaRPr b="0" i="0" u="none" strike="noStrik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26" name="Google Shape;32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0" lvl="0" indent="0" algn="l" rtl="0">
              <a:lnSpc>
                <a:spcPct val="100000"/>
              </a:lnSpc>
              <a:spcBef>
                <a:spcPts val="0"/>
              </a:spcBef>
              <a:spcAft>
                <a:spcPts val="0"/>
              </a:spcAft>
              <a:buSzPts val="1400"/>
              <a:buNone/>
            </a:pPr>
            <a:r>
              <a:rPr lang="en-US" b="1"/>
              <a:t>To Know/To Say: </a:t>
            </a:r>
            <a:r>
              <a:rPr lang="en-US" b="1" i="0" u="none" strike="noStrike">
                <a:solidFill>
                  <a:srgbClr val="000000"/>
                </a:solidFill>
                <a:latin typeface="Calibri"/>
                <a:ea typeface="Calibri"/>
                <a:cs typeface="Calibri"/>
                <a:sym typeface="Calibri"/>
              </a:rPr>
              <a:t>Next steps for individual teachers include:</a:t>
            </a:r>
            <a:r>
              <a:rPr lang="en-US">
                <a:solidFill>
                  <a:srgbClr val="000000"/>
                </a:solidFill>
              </a:rPr>
              <a:t> R</a:t>
            </a:r>
            <a:r>
              <a:rPr lang="en-US" b="0" i="0" u="none" strike="noStrike">
                <a:solidFill>
                  <a:srgbClr val="000000"/>
                </a:solidFill>
                <a:latin typeface="Calibri"/>
                <a:ea typeface="Calibri"/>
                <a:cs typeface="Calibri"/>
                <a:sym typeface="Calibri"/>
              </a:rPr>
              <a:t>eflect on your current level of knowledge and use of proactive instructional practices to increase instructional time and student engagement.</a:t>
            </a:r>
            <a:r>
              <a:rPr lang="en-US" b="1" i="1" u="none" strike="noStrike">
                <a:solidFill>
                  <a:srgbClr val="000000"/>
                </a:solidFill>
                <a:latin typeface="Calibri"/>
                <a:ea typeface="Calibri"/>
                <a:cs typeface="Calibri"/>
                <a:sym typeface="Calibri"/>
              </a:rPr>
              <a:t> The MO SW-PBS  ETLP Teacher Tools</a:t>
            </a:r>
            <a:r>
              <a:rPr lang="en-US" b="0" i="0" u="none" strike="noStrike">
                <a:solidFill>
                  <a:srgbClr val="000000"/>
                </a:solidFill>
                <a:latin typeface="Calibri"/>
                <a:ea typeface="Calibri"/>
                <a:cs typeface="Calibri"/>
                <a:sym typeface="Calibri"/>
              </a:rPr>
              <a:t> are one strategy for self reflection. </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Investigate the MO SW-PBS website to learn more about the depth and breadth of resources available for your personal learning. </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Additional information about establishing ETLPs in your district, school or classroom can be found in the </a:t>
            </a:r>
            <a:endParaRPr b="0"/>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MO SW-PBS Handbook</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Tier 1 Implementation Guide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33" name="Google Shape;333;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lvl="0" indent="0" algn="l" rtl="0">
              <a:lnSpc>
                <a:spcPct val="100000"/>
              </a:lnSpc>
              <a:spcBef>
                <a:spcPts val="0"/>
              </a:spcBef>
              <a:spcAft>
                <a:spcPts val="0"/>
              </a:spcAft>
              <a:buSzPts val="1400"/>
              <a:buNone/>
            </a:pPr>
            <a:r>
              <a:rPr lang="en-US" b="1"/>
              <a:t>To Know/To Say:</a:t>
            </a:r>
            <a:r>
              <a:rPr lang="en-US" b="0"/>
              <a:t> </a:t>
            </a:r>
            <a:r>
              <a:rPr lang="en-US" i="0" u="none" strike="noStrike">
                <a:solidFill>
                  <a:srgbClr val="444746"/>
                </a:solidFill>
              </a:rPr>
              <a:t>Here are the references for this lesson. If more references are needed, you can refer to the Reference section in the Missouri SW-PBS Tier 1 Team Workbook available on the Missouri SW-PBS website.</a:t>
            </a:r>
            <a:endParaRPr/>
          </a:p>
        </p:txBody>
      </p:sp>
      <p:sp>
        <p:nvSpPr>
          <p:cNvPr id="340" name="Google Shape;34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1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a:t>
            </a:r>
            <a:r>
              <a:rPr lang="en-US" b="0"/>
              <a:t> </a:t>
            </a:r>
            <a:r>
              <a:rPr lang="en-US"/>
              <a:t>Select an introductions activity. </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a:t>
            </a:r>
            <a:endParaRPr/>
          </a:p>
        </p:txBody>
      </p:sp>
      <p:sp>
        <p:nvSpPr>
          <p:cNvPr id="80" name="Google Shape;8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9134a97012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9134a97012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t>Trainer Notes:</a:t>
            </a:r>
            <a:endParaRPr b="1" dirty="0"/>
          </a:p>
          <a:p>
            <a:pPr marL="0" marR="0" lvl="0" indent="0" algn="l" rtl="0">
              <a:lnSpc>
                <a:spcPct val="100000"/>
              </a:lnSpc>
              <a:spcBef>
                <a:spcPts val="0"/>
              </a:spcBef>
              <a:spcAft>
                <a:spcPts val="0"/>
              </a:spcAft>
              <a:buClr>
                <a:srgbClr val="000000"/>
              </a:buClr>
              <a:buSzPts val="1400"/>
              <a:buFont typeface="Arial"/>
              <a:buNone/>
            </a:pPr>
            <a:r>
              <a:rPr lang="en-US" b="1" dirty="0"/>
              <a:t>To Know/To Say</a:t>
            </a:r>
            <a:r>
              <a:rPr lang="en-US" dirty="0"/>
              <a:t>: </a:t>
            </a:r>
            <a:r>
              <a:rPr lang="en-US" b="0" i="0" u="none" strike="noStrike" dirty="0">
                <a:solidFill>
                  <a:srgbClr val="222222"/>
                </a:solidFill>
                <a:latin typeface="Calibri"/>
                <a:ea typeface="Calibri"/>
                <a:cs typeface="Calibri"/>
                <a:sym typeface="Calibri"/>
              </a:rPr>
              <a:t>There are a number of resources available that are related to the ETLP course. While this lesson does not have any specific handouts, participants might be interested in reviewing the </a:t>
            </a:r>
            <a:r>
              <a:rPr lang="en-US" b="1" i="0" u="none" strike="noStrike" dirty="0">
                <a:solidFill>
                  <a:srgbClr val="222222"/>
                </a:solidFill>
                <a:latin typeface="Calibri"/>
                <a:ea typeface="Calibri"/>
                <a:cs typeface="Calibri"/>
                <a:sym typeface="Calibri"/>
              </a:rPr>
              <a:t>MO SW-PBS Classroom ETLP Teacher Tools developed for each of the 8 ETLPs </a:t>
            </a:r>
            <a:r>
              <a:rPr lang="en-US" i="0" u="none" strike="noStrike" dirty="0">
                <a:solidFill>
                  <a:srgbClr val="222222"/>
                </a:solidFill>
              </a:rPr>
              <a:t>t</a:t>
            </a:r>
            <a:r>
              <a:rPr lang="en-US" b="0" i="0" u="none" strike="noStrike" dirty="0">
                <a:solidFill>
                  <a:srgbClr val="222222"/>
                </a:solidFill>
                <a:latin typeface="Calibri"/>
                <a:ea typeface="Calibri"/>
                <a:cs typeface="Calibri"/>
                <a:sym typeface="Calibri"/>
              </a:rPr>
              <a:t>o become more familiar with these resources as they provide a framework for professional learning, teacher self reflection and monitoring of each practice, and a practice profile for use as a self-rating scale.</a:t>
            </a:r>
            <a:endParaRPr dirty="0"/>
          </a:p>
          <a:p>
            <a:pPr marL="0" marR="0" lvl="0" indent="0" algn="l" rtl="0">
              <a:lnSpc>
                <a:spcPct val="100000"/>
              </a:lnSpc>
              <a:spcBef>
                <a:spcPts val="0"/>
              </a:spcBef>
              <a:spcAft>
                <a:spcPts val="0"/>
              </a:spcAft>
              <a:buClr>
                <a:srgbClr val="000000"/>
              </a:buClr>
              <a:buSzPts val="1400"/>
              <a:buFont typeface="Arial"/>
              <a:buNone/>
            </a:pPr>
            <a:endParaRPr b="0" i="0" u="none" strike="noStrike" dirty="0">
              <a:solidFill>
                <a:srgbClr val="22222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0" i="0" u="none" strike="noStrike" dirty="0">
                <a:solidFill>
                  <a:srgbClr val="222222"/>
                </a:solidFill>
                <a:latin typeface="Calibri"/>
                <a:ea typeface="Calibri"/>
                <a:cs typeface="Calibri"/>
                <a:sym typeface="Calibri"/>
              </a:rPr>
              <a:t> In addition, each ETLP lesson will have a corresponding planning and implementation guide, and there is a Teacher ETLP Self-Monitoring Planning Guide that can be used with all 8 ETLs. These are available with course and lesson  materials and online at </a:t>
            </a:r>
            <a:r>
              <a:rPr lang="en-US" b="0" i="0" u="none" strike="noStrike" dirty="0" err="1">
                <a:solidFill>
                  <a:srgbClr val="222222"/>
                </a:solidFill>
                <a:latin typeface="Calibri"/>
                <a:ea typeface="Calibri"/>
                <a:cs typeface="Calibri"/>
                <a:sym typeface="Calibri"/>
              </a:rPr>
              <a:t>PBISmissouri.org</a:t>
            </a:r>
            <a:r>
              <a:rPr lang="en-US" b="0" i="0" u="none" strike="noStrike" dirty="0">
                <a:solidFill>
                  <a:srgbClr val="222222"/>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p>
        </p:txBody>
      </p:sp>
      <p:sp>
        <p:nvSpPr>
          <p:cNvPr id="87" name="Google Shape;87;g29134a97012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lvl="0" indent="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By the end of this lesson, participants will be able to ….</a:t>
            </a:r>
            <a:endParaRPr b="0"/>
          </a:p>
          <a:p>
            <a:pPr marL="457200" lvl="0" indent="-215900" algn="l" rtl="0">
              <a:lnSpc>
                <a:spcPct val="100000"/>
              </a:lnSpc>
              <a:spcBef>
                <a:spcPts val="0"/>
              </a:spcBef>
              <a:spcAft>
                <a:spcPts val="0"/>
              </a:spcAft>
              <a:buSzPts val="1200"/>
              <a:buFont typeface="Arial"/>
              <a:buChar char="•"/>
            </a:pPr>
            <a:r>
              <a:rPr lang="en-US" b="0" i="0" u="none" strike="noStrike">
                <a:solidFill>
                  <a:srgbClr val="222222"/>
                </a:solidFill>
                <a:latin typeface="Calibri"/>
                <a:ea typeface="Calibri"/>
                <a:cs typeface="Calibri"/>
                <a:sym typeface="Calibri"/>
              </a:rPr>
              <a:t>Explain to others the power of positive and proactive strategies in establishing an effective classroom learning environment.</a:t>
            </a:r>
            <a:endParaRPr b="0" i="0" u="none" strike="noStrike">
              <a:solidFill>
                <a:srgbClr val="000000"/>
              </a:solidFill>
              <a:latin typeface="Noto Sans Symbols"/>
              <a:ea typeface="Noto Sans Symbols"/>
              <a:cs typeface="Noto Sans Symbols"/>
              <a:sym typeface="Noto Sans Symbols"/>
            </a:endParaRPr>
          </a:p>
          <a:p>
            <a:pPr marL="457200" lvl="0" indent="-215900" algn="l" rtl="0">
              <a:lnSpc>
                <a:spcPct val="100000"/>
              </a:lnSpc>
              <a:spcBef>
                <a:spcPts val="800"/>
              </a:spcBef>
              <a:spcAft>
                <a:spcPts val="0"/>
              </a:spcAft>
              <a:buSzPts val="1200"/>
              <a:buFont typeface="Arial"/>
              <a:buChar char="•"/>
            </a:pPr>
            <a:r>
              <a:rPr lang="en-US" b="0" i="0" u="none" strike="noStrike">
                <a:solidFill>
                  <a:srgbClr val="222222"/>
                </a:solidFill>
                <a:latin typeface="Calibri"/>
                <a:ea typeface="Calibri"/>
                <a:cs typeface="Calibri"/>
                <a:sym typeface="Calibri"/>
              </a:rPr>
              <a:t>Understand and access the 8 ETLPs  Lessons and  Materials available for professional learning and implementation support. </a:t>
            </a:r>
            <a:endParaRPr/>
          </a:p>
          <a:p>
            <a:pPr marL="0" marR="0" lvl="0" indent="0" algn="l" rtl="0">
              <a:lnSpc>
                <a:spcPct val="100000"/>
              </a:lnSpc>
              <a:spcBef>
                <a:spcPts val="800"/>
              </a:spcBef>
              <a:spcAft>
                <a:spcPts val="0"/>
              </a:spcAft>
              <a:buClr>
                <a:srgbClr val="000000"/>
              </a:buClr>
              <a:buSzPts val="1400"/>
              <a:buFont typeface="Arial"/>
              <a:buNone/>
            </a:pPr>
            <a:endParaRPr/>
          </a:p>
        </p:txBody>
      </p:sp>
      <p:sp>
        <p:nvSpPr>
          <p:cNvPr id="95" name="Google Shape;9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t>Trainer Notes: </a:t>
            </a:r>
            <a:endParaRPr b="1"/>
          </a:p>
          <a:p>
            <a:pPr marL="457200" marR="0" lvl="0" indent="-228600" algn="l" rtl="0">
              <a:lnSpc>
                <a:spcPct val="100000"/>
              </a:lnSpc>
              <a:spcBef>
                <a:spcPts val="0"/>
              </a:spcBef>
              <a:spcAft>
                <a:spcPts val="0"/>
              </a:spcAft>
              <a:buClr>
                <a:srgbClr val="000000"/>
              </a:buClr>
              <a:buSzPts val="1400"/>
              <a:buFont typeface="Arial"/>
              <a:buNone/>
            </a:pPr>
            <a:r>
              <a:rPr lang="en-US" b="1"/>
              <a:t>To Know/To Say</a:t>
            </a:r>
            <a:r>
              <a:rPr lang="en-US"/>
              <a:t>:</a:t>
            </a:r>
            <a:r>
              <a:rPr lang="en-US" b="0" i="0" u="none" strike="noStrike">
                <a:solidFill>
                  <a:srgbClr val="000000"/>
                </a:solidFill>
                <a:latin typeface="Calibri"/>
                <a:ea typeface="Calibri"/>
                <a:cs typeface="Calibri"/>
                <a:sym typeface="Calibri"/>
              </a:rPr>
              <a:t>Throughout this course, participants will not only learn more about relevant research pertaining to high-probability teaching behaviors aka ETLPs, they will be taken step by step through a series of activities to develop systems to support as well as individual steps to plan for, implement and self monitor each one.  </a:t>
            </a:r>
            <a:endParaRPr/>
          </a:p>
        </p:txBody>
      </p:sp>
      <p:sp>
        <p:nvSpPr>
          <p:cNvPr id="109" name="Google Shape;10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Trainer Notes:</a:t>
            </a:r>
            <a:endParaRPr/>
          </a:p>
          <a:p>
            <a:pPr marL="457200" marR="0" lvl="0" indent="-22860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To know/To say: </a:t>
            </a:r>
            <a:r>
              <a:rPr lang="en-US">
                <a:latin typeface="Calibri"/>
                <a:ea typeface="Calibri"/>
                <a:cs typeface="Calibri"/>
                <a:sym typeface="Calibri"/>
              </a:rPr>
              <a:t>These are the Missouri Teacher Standards that will be addressed in this lesson. If you want more information regarding these standards visit DESE.MO.GOV </a:t>
            </a:r>
            <a:endParaRPr/>
          </a:p>
        </p:txBody>
      </p:sp>
      <p:sp>
        <p:nvSpPr>
          <p:cNvPr id="115" name="Google Shape;11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Trainer Notes:</a:t>
            </a:r>
            <a:r>
              <a:rPr lang="en-US" b="0"/>
              <a:t>   </a:t>
            </a:r>
            <a:endParaRPr/>
          </a:p>
          <a:p>
            <a:pPr marL="0" marR="0" lvl="0" indent="0" algn="l" rtl="0">
              <a:lnSpc>
                <a:spcPct val="100000"/>
              </a:lnSpc>
              <a:spcBef>
                <a:spcPts val="0"/>
              </a:spcBef>
              <a:spcAft>
                <a:spcPts val="0"/>
              </a:spcAft>
              <a:buSzPts val="1400"/>
              <a:buNone/>
            </a:pPr>
            <a:r>
              <a:rPr lang="en-US" b="1"/>
              <a:t>To Know/To Say:</a:t>
            </a:r>
            <a:r>
              <a:rPr lang="en-US" b="0"/>
              <a:t>   </a:t>
            </a:r>
            <a:r>
              <a:rPr lang="en-US">
                <a:latin typeface="Calibri"/>
                <a:ea typeface="Calibri"/>
                <a:cs typeface="Calibri"/>
                <a:sym typeface="Calibri"/>
              </a:rPr>
              <a:t>There are several courses and lessons that will be beneficial for you to complete before you begin this lesson. </a:t>
            </a:r>
            <a:endParaRPr>
              <a:latin typeface="Cambria"/>
              <a:ea typeface="Cambria"/>
              <a:cs typeface="Cambria"/>
              <a:sym typeface="Cambria"/>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 </a:t>
            </a:r>
            <a:endParaRPr>
              <a:latin typeface="Cambria"/>
              <a:ea typeface="Cambria"/>
              <a:cs typeface="Cambria"/>
              <a:sym typeface="Cambria"/>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The </a:t>
            </a:r>
            <a:r>
              <a:rPr lang="en-US" b="1">
                <a:latin typeface="Calibri"/>
                <a:ea typeface="Calibri"/>
                <a:cs typeface="Calibri"/>
                <a:sym typeface="Calibri"/>
              </a:rPr>
              <a:t>Clarifying Expected Behaviors Course </a:t>
            </a:r>
            <a:r>
              <a:rPr lang="en-US">
                <a:latin typeface="Calibri"/>
                <a:ea typeface="Calibri"/>
                <a:cs typeface="Calibri"/>
                <a:sym typeface="Calibri"/>
              </a:rPr>
              <a:t>focuses on defining schoolwide expectations and rules, and understanding the </a:t>
            </a:r>
            <a:r>
              <a:rPr lang="en-US"/>
              <a:t>schoolwide</a:t>
            </a:r>
            <a:r>
              <a:rPr lang="en-US">
                <a:latin typeface="Calibri"/>
                <a:ea typeface="Calibri"/>
                <a:cs typeface="Calibri"/>
                <a:sym typeface="Calibri"/>
              </a:rPr>
              <a:t> expectations and rules in the building will inform the work on classroom rules and expectations.  </a:t>
            </a:r>
            <a:endParaRPr>
              <a:latin typeface="Cambria"/>
              <a:ea typeface="Cambria"/>
              <a:cs typeface="Cambria"/>
              <a:sym typeface="Cambria"/>
            </a:endParaRPr>
          </a:p>
          <a:p>
            <a:pPr marL="342900" marR="0" lvl="0" indent="-254000" algn="l" rtl="0">
              <a:lnSpc>
                <a:spcPct val="100000"/>
              </a:lnSpc>
              <a:spcBef>
                <a:spcPts val="0"/>
              </a:spcBef>
              <a:spcAft>
                <a:spcPts val="0"/>
              </a:spcAft>
              <a:buSzPts val="1400"/>
              <a:buFont typeface="Arial"/>
              <a:buNone/>
            </a:pPr>
            <a:endParaRPr u="none" strike="noStrike">
              <a:latin typeface="Cambria"/>
              <a:ea typeface="Cambria"/>
              <a:cs typeface="Cambria"/>
              <a:sym typeface="Cambria"/>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 </a:t>
            </a:r>
            <a:endParaRPr>
              <a:latin typeface="Cambria"/>
              <a:ea typeface="Cambria"/>
              <a:cs typeface="Cambria"/>
              <a:sym typeface="Cambria"/>
            </a:endParaRPr>
          </a:p>
          <a:p>
            <a:pPr marL="0" lvl="0" indent="0" algn="l" rtl="0">
              <a:lnSpc>
                <a:spcPct val="100000"/>
              </a:lnSpc>
              <a:spcBef>
                <a:spcPts val="0"/>
              </a:spcBef>
              <a:spcAft>
                <a:spcPts val="0"/>
              </a:spcAft>
              <a:buSzPts val="1400"/>
              <a:buNone/>
            </a:pPr>
            <a:endParaRPr b="0"/>
          </a:p>
        </p:txBody>
      </p:sp>
      <p:sp>
        <p:nvSpPr>
          <p:cNvPr id="122" name="Google Shape;122;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105"/>
          <p:cNvSpPr txBox="1">
            <a:spLocks noGrp="1"/>
          </p:cNvSpPr>
          <p:nvPr>
            <p:ph type="ctrTitle"/>
          </p:nvPr>
        </p:nvSpPr>
        <p:spPr>
          <a:xfrm>
            <a:off x="685800" y="720612"/>
            <a:ext cx="7772400" cy="90135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8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05"/>
          <p:cNvSpPr txBox="1">
            <a:spLocks noGrp="1"/>
          </p:cNvSpPr>
          <p:nvPr>
            <p:ph type="subTitle" idx="1"/>
          </p:nvPr>
        </p:nvSpPr>
        <p:spPr>
          <a:xfrm>
            <a:off x="1240971" y="2110859"/>
            <a:ext cx="6901543" cy="60760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F0000"/>
              </a:buClr>
              <a:buSzPts val="2400"/>
              <a:buNone/>
              <a:defRPr sz="2400">
                <a:solidFill>
                  <a:srgbClr val="FF0000"/>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3" name="Google Shape;23;p105"/>
          <p:cNvPicPr preferRelativeResize="0"/>
          <p:nvPr/>
        </p:nvPicPr>
        <p:blipFill rotWithShape="1">
          <a:blip r:embed="rId2">
            <a:alphaModFix/>
          </a:blip>
          <a:srcRect/>
          <a:stretch/>
        </p:blipFill>
        <p:spPr>
          <a:xfrm>
            <a:off x="166152" y="5395979"/>
            <a:ext cx="3267871" cy="788797"/>
          </a:xfrm>
          <a:prstGeom prst="rect">
            <a:avLst/>
          </a:prstGeom>
          <a:noFill/>
          <a:ln>
            <a:noFill/>
          </a:ln>
        </p:spPr>
      </p:pic>
      <p:pic>
        <p:nvPicPr>
          <p:cNvPr id="24" name="Google Shape;24;p105"/>
          <p:cNvPicPr preferRelativeResize="0"/>
          <p:nvPr/>
        </p:nvPicPr>
        <p:blipFill rotWithShape="1">
          <a:blip r:embed="rId3">
            <a:alphaModFix/>
          </a:blip>
          <a:srcRect/>
          <a:stretch/>
        </p:blipFill>
        <p:spPr>
          <a:xfrm>
            <a:off x="3434023" y="3086327"/>
            <a:ext cx="2602527" cy="2248584"/>
          </a:xfrm>
          <a:prstGeom prst="rect">
            <a:avLst/>
          </a:prstGeom>
          <a:noFill/>
          <a:ln>
            <a:noFill/>
          </a:ln>
        </p:spPr>
      </p:pic>
      <p:pic>
        <p:nvPicPr>
          <p:cNvPr id="25" name="Google Shape;25;p105"/>
          <p:cNvPicPr preferRelativeResize="0"/>
          <p:nvPr/>
        </p:nvPicPr>
        <p:blipFill rotWithShape="1">
          <a:blip r:embed="rId4">
            <a:alphaModFix/>
          </a:blip>
          <a:srcRect/>
          <a:stretch/>
        </p:blipFill>
        <p:spPr>
          <a:xfrm>
            <a:off x="3831325" y="5409020"/>
            <a:ext cx="2343623" cy="840842"/>
          </a:xfrm>
          <a:prstGeom prst="rect">
            <a:avLst/>
          </a:prstGeom>
          <a:noFill/>
          <a:ln>
            <a:noFill/>
          </a:ln>
        </p:spPr>
      </p:pic>
      <p:pic>
        <p:nvPicPr>
          <p:cNvPr id="26" name="Google Shape;26;p105"/>
          <p:cNvPicPr preferRelativeResize="0"/>
          <p:nvPr/>
        </p:nvPicPr>
        <p:blipFill rotWithShape="1">
          <a:blip r:embed="rId5">
            <a:alphaModFix/>
          </a:blip>
          <a:srcRect/>
          <a:stretch/>
        </p:blipFill>
        <p:spPr>
          <a:xfrm>
            <a:off x="6743555" y="5511265"/>
            <a:ext cx="2234293" cy="7813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0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0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0000"/>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0"/>
        <p:cNvGrpSpPr/>
        <p:nvPr/>
      </p:nvGrpSpPr>
      <p:grpSpPr>
        <a:xfrm>
          <a:off x="0" y="0"/>
          <a:ext cx="0" cy="0"/>
          <a:chOff x="0" y="0"/>
          <a:chExt cx="0" cy="0"/>
        </a:xfrm>
      </p:grpSpPr>
      <p:sp>
        <p:nvSpPr>
          <p:cNvPr id="31" name="Google Shape;31;p1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0000"/>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107"/>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7"/>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10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0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0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10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0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0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0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0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sp>
        <p:nvSpPr>
          <p:cNvPr id="50" name="Google Shape;50;p10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0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0000"/>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1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11"/>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11"/>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5" name="Google Shape;15;p104"/>
          <p:cNvGrpSpPr/>
          <p:nvPr/>
        </p:nvGrpSpPr>
        <p:grpSpPr>
          <a:xfrm>
            <a:off x="3175" y="6211407"/>
            <a:ext cx="9144378" cy="659292"/>
            <a:chOff x="12700" y="6211407"/>
            <a:chExt cx="9144378" cy="659292"/>
          </a:xfrm>
        </p:grpSpPr>
        <p:sp>
          <p:nvSpPr>
            <p:cNvPr id="16" name="Google Shape;16;p10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 name="Google Shape;17;p10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 name="Google Shape;18;p10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9" name="Google Shape;19;p104"/>
            <p:cNvSpPr txBox="1"/>
            <p:nvPr/>
          </p:nvSpPr>
          <p:spPr>
            <a:xfrm>
              <a:off x="673596" y="6211407"/>
              <a:ext cx="1752104" cy="300210"/>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1"/>
                <a:buFont typeface="Arial"/>
                <a:buNone/>
              </a:pPr>
              <a:r>
                <a:rPr lang="en-US" sz="1351" b="0" i="0" u="none" strike="noStrike" cap="none">
                  <a:solidFill>
                    <a:schemeClr val="lt1"/>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
          <p:cNvSpPr txBox="1">
            <a:spLocks noGrp="1"/>
          </p:cNvSpPr>
          <p:nvPr>
            <p:ph type="ctrTitle"/>
          </p:nvPr>
        </p:nvSpPr>
        <p:spPr>
          <a:xfrm>
            <a:off x="301558" y="-22586"/>
            <a:ext cx="8156642" cy="2036864"/>
          </a:xfrm>
          <a:prstGeom prst="rect">
            <a:avLst/>
          </a:prstGeom>
          <a:noFill/>
          <a:ln>
            <a:noFill/>
          </a:ln>
        </p:spPr>
        <p:txBody>
          <a:bodyPr spcFirstLastPara="1" wrap="square" lIns="91425" tIns="45700" rIns="91425" bIns="45700" anchor="b" anchorCtr="0">
            <a:noAutofit/>
          </a:bodyPr>
          <a:lstStyle/>
          <a:p>
            <a:pPr marL="0" lvl="0" indent="0" algn="ctr" rtl="0">
              <a:lnSpc>
                <a:spcPct val="107916"/>
              </a:lnSpc>
              <a:spcBef>
                <a:spcPts val="0"/>
              </a:spcBef>
              <a:spcAft>
                <a:spcPts val="800"/>
              </a:spcAft>
              <a:buClr>
                <a:schemeClr val="dk1"/>
              </a:buClr>
              <a:buSzPts val="1100"/>
              <a:buFont typeface="Arial"/>
              <a:buNone/>
            </a:pPr>
            <a:r>
              <a:rPr lang="en-US" sz="3000" b="1" dirty="0"/>
              <a:t>	</a:t>
            </a:r>
            <a:r>
              <a:rPr lang="en-US" sz="3600" b="1" i="0" u="none" strike="noStrike" dirty="0">
                <a:solidFill>
                  <a:srgbClr val="000000"/>
                </a:solidFill>
                <a:latin typeface="Calibri"/>
                <a:ea typeface="Calibri"/>
                <a:cs typeface="Calibri"/>
                <a:sym typeface="Calibri"/>
              </a:rPr>
              <a:t>T1C8L</a:t>
            </a:r>
            <a:r>
              <a:rPr lang="en-US" sz="3600" b="1" dirty="0">
                <a:solidFill>
                  <a:srgbClr val="000000"/>
                </a:solidFill>
              </a:rPr>
              <a:t>1</a:t>
            </a:r>
            <a:r>
              <a:rPr lang="en-US" sz="3600" b="1" i="0" u="none" strike="noStrike" dirty="0">
                <a:solidFill>
                  <a:srgbClr val="000000"/>
                </a:solidFill>
                <a:latin typeface="Calibri"/>
                <a:ea typeface="Calibri"/>
                <a:cs typeface="Calibri"/>
                <a:sym typeface="Calibri"/>
              </a:rPr>
              <a:t> </a:t>
            </a:r>
            <a:r>
              <a:rPr lang="en-US" sz="3600" b="1" dirty="0">
                <a:solidFill>
                  <a:srgbClr val="000000"/>
                </a:solidFill>
              </a:rPr>
              <a:t>OVERVIEW</a:t>
            </a:r>
            <a:endParaRPr sz="3600" b="1" dirty="0"/>
          </a:p>
        </p:txBody>
      </p:sp>
      <p:sp>
        <p:nvSpPr>
          <p:cNvPr id="62" name="Google Shape;62;p4"/>
          <p:cNvSpPr txBox="1">
            <a:spLocks noGrp="1"/>
          </p:cNvSpPr>
          <p:nvPr>
            <p:ph type="subTitle" idx="1"/>
          </p:nvPr>
        </p:nvSpPr>
        <p:spPr>
          <a:xfrm>
            <a:off x="301558" y="2178952"/>
            <a:ext cx="8540884" cy="60760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2400"/>
              <a:buNone/>
            </a:pPr>
            <a:r>
              <a:rPr lang="en-US" b="1" i="0" u="none" strike="noStrike">
                <a:latin typeface="Calibri"/>
                <a:ea typeface="Calibri"/>
                <a:cs typeface="Calibri"/>
                <a:sym typeface="Calibri"/>
              </a:rPr>
              <a:t> Tier 1 Effective Teaching &amp; Learning Practices </a:t>
            </a:r>
            <a:endParaRPr/>
          </a:p>
          <a:p>
            <a:pPr marL="0" lvl="0" indent="0" algn="ctr" rtl="0">
              <a:lnSpc>
                <a:spcPct val="90000"/>
              </a:lnSpc>
              <a:spcBef>
                <a:spcPts val="0"/>
              </a:spcBef>
              <a:spcAft>
                <a:spcPts val="0"/>
              </a:spcAft>
              <a:buClr>
                <a:srgbClr val="FF0000"/>
              </a:buClr>
              <a:buSzPts val="2400"/>
              <a:buNone/>
            </a:pPr>
            <a:r>
              <a:rPr lang="en-US" b="1" i="0" u="none" strike="noStrike">
                <a:latin typeface="Calibri"/>
                <a:ea typeface="Calibri"/>
                <a:cs typeface="Calibri"/>
                <a:sym typeface="Calibri"/>
              </a:rPr>
              <a:t>(ETLPs) for the Classroom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Reflective Question</a:t>
            </a:r>
            <a:endParaRPr/>
          </a:p>
        </p:txBody>
      </p:sp>
      <p:sp>
        <p:nvSpPr>
          <p:cNvPr id="131" name="Google Shape;13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1000"/>
              </a:spcBef>
              <a:spcAft>
                <a:spcPts val="0"/>
              </a:spcAft>
              <a:buSzPts val="2800"/>
              <a:buNone/>
            </a:pPr>
            <a:r>
              <a:rPr lang="en-US" b="0" i="0" u="none" strike="noStrike">
                <a:solidFill>
                  <a:srgbClr val="000000"/>
                </a:solidFill>
                <a:latin typeface="Calibri"/>
                <a:ea typeface="Calibri"/>
                <a:cs typeface="Calibri"/>
                <a:sym typeface="Calibri"/>
              </a:rPr>
              <a:t>Has your district articulated a limited set of evidence based instructional practices that all teachers from kindergarten through high school should use with fidelity, consistency and equity to increase student engagement and success?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8" descr="A group of people looking at a computer"/>
          <p:cNvPicPr preferRelativeResize="0"/>
          <p:nvPr/>
        </p:nvPicPr>
        <p:blipFill rotWithShape="1">
          <a:blip r:embed="rId3">
            <a:alphaModFix/>
          </a:blip>
          <a:srcRect/>
          <a:stretch/>
        </p:blipFill>
        <p:spPr>
          <a:xfrm>
            <a:off x="-1" y="0"/>
            <a:ext cx="9490715" cy="6324600"/>
          </a:xfrm>
          <a:prstGeom prst="rect">
            <a:avLst/>
          </a:prstGeom>
          <a:noFill/>
          <a:ln>
            <a:noFill/>
          </a:ln>
        </p:spPr>
      </p:pic>
      <p:sp>
        <p:nvSpPr>
          <p:cNvPr id="2" name="Title 1">
            <a:extLst>
              <a:ext uri="{FF2B5EF4-FFF2-40B4-BE49-F238E27FC236}">
                <a16:creationId xmlns:a16="http://schemas.microsoft.com/office/drawing/2014/main" id="{F3B49E09-D714-08EC-9E24-1B175DE323FC}"/>
              </a:ext>
            </a:extLst>
          </p:cNvPr>
          <p:cNvSpPr>
            <a:spLocks noGrp="1"/>
          </p:cNvSpPr>
          <p:nvPr>
            <p:ph type="title"/>
          </p:nvPr>
        </p:nvSpPr>
        <p:spPr>
          <a:xfrm>
            <a:off x="628650" y="-1325563"/>
            <a:ext cx="7886700" cy="1325563"/>
          </a:xfrm>
        </p:spPr>
        <p:txBody>
          <a:bodyPr spcFirstLastPara="1" wrap="square" lIns="91425" tIns="45700" rIns="91425" bIns="45700" anchor="b" anchorCtr="0">
            <a:normAutofit/>
          </a:bodyPr>
          <a:lstStyle/>
          <a:p>
            <a:r>
              <a:rPr lang="en-US" dirty="0"/>
              <a:t>Teacher Interacting with Students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0" descr="Three inteconnected circles  including Systems, Data and Practices, nested within a larger circle labeled outcomes. "/>
          <p:cNvPicPr preferRelativeResize="0"/>
          <p:nvPr/>
        </p:nvPicPr>
        <p:blipFill rotWithShape="1">
          <a:blip r:embed="rId3">
            <a:alphaModFix/>
          </a:blip>
          <a:srcRect/>
          <a:stretch/>
        </p:blipFill>
        <p:spPr>
          <a:xfrm>
            <a:off x="0" y="0"/>
            <a:ext cx="9144000" cy="6211244"/>
          </a:xfrm>
          <a:prstGeom prst="rect">
            <a:avLst/>
          </a:prstGeom>
          <a:noFill/>
          <a:ln>
            <a:noFill/>
          </a:ln>
        </p:spPr>
      </p:pic>
      <p:sp>
        <p:nvSpPr>
          <p:cNvPr id="2" name="Title 1">
            <a:extLst>
              <a:ext uri="{FF2B5EF4-FFF2-40B4-BE49-F238E27FC236}">
                <a16:creationId xmlns:a16="http://schemas.microsoft.com/office/drawing/2014/main" id="{1BFCF091-CDC0-8AE5-8BE8-B5CA7C803229}"/>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t>National Center on PBIS 4 Part Framework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 descr="Image of a dictionary open on a desk. "/>
          <p:cNvPicPr preferRelativeResize="0">
            <a:picLocks noGrp="1" noRot="1" noMove="1" noResize="1" noEditPoints="1" noAdjustHandles="1" noChangeArrowheads="1" noChangeShapeType="1" noCrop="1"/>
          </p:cNvPicPr>
          <p:nvPr/>
        </p:nvPicPr>
        <p:blipFill rotWithShape="1">
          <a:blip r:embed="rId3">
            <a:alphaModFix/>
          </a:blip>
          <a:srcRect l="5556" r="5555"/>
          <a:stretch/>
        </p:blipFill>
        <p:spPr>
          <a:xfrm>
            <a:off x="0" y="0"/>
            <a:ext cx="9144000" cy="6858000"/>
          </a:xfrm>
          <a:prstGeom prst="rect">
            <a:avLst/>
          </a:prstGeom>
          <a:noFill/>
          <a:ln>
            <a:noFill/>
          </a:ln>
        </p:spPr>
      </p:pic>
      <p:sp>
        <p:nvSpPr>
          <p:cNvPr id="151" name="Google Shape;151;p3"/>
          <p:cNvSpPr txBox="1">
            <a:spLocks noGrp="1" noRot="1" noMove="1" noResize="1" noEditPoints="1" noAdjustHandles="1" noChangeArrowheads="1" noChangeShapeType="1"/>
          </p:cNvSpPr>
          <p:nvPr>
            <p:ph type="body" idx="1"/>
          </p:nvPr>
        </p:nvSpPr>
        <p:spPr>
          <a:xfrm>
            <a:off x="628650" y="1466491"/>
            <a:ext cx="7886700" cy="4710472"/>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0"/>
              </a:spcBef>
              <a:spcAft>
                <a:spcPts val="0"/>
              </a:spcAft>
              <a:buSzPts val="2800"/>
              <a:buNone/>
            </a:pPr>
            <a:r>
              <a:rPr lang="en-US" sz="2000" b="1" i="1" u="none" strike="noStrike">
                <a:solidFill>
                  <a:schemeClr val="lt1"/>
                </a:solidFill>
                <a:latin typeface="Calibri"/>
                <a:ea typeface="Calibri"/>
                <a:cs typeface="Calibri"/>
                <a:sym typeface="Calibri"/>
              </a:rPr>
              <a:t>Effective Teaching and Learning Practices (ETLPs)</a:t>
            </a:r>
            <a:endParaRPr sz="2000" b="0">
              <a:solidFill>
                <a:schemeClr val="lt1"/>
              </a:solidFill>
            </a:endParaRPr>
          </a:p>
          <a:p>
            <a:pPr marL="50800" lvl="0" indent="0" algn="l" rtl="0">
              <a:lnSpc>
                <a:spcPct val="90000"/>
              </a:lnSpc>
              <a:spcBef>
                <a:spcPts val="0"/>
              </a:spcBef>
              <a:spcAft>
                <a:spcPts val="0"/>
              </a:spcAft>
              <a:buSzPts val="2800"/>
              <a:buNone/>
            </a:pPr>
            <a:endParaRPr sz="2000" b="1" i="1" u="none" strike="noStrike">
              <a:solidFill>
                <a:schemeClr val="lt1"/>
              </a:solidFill>
              <a:latin typeface="Calibri"/>
              <a:ea typeface="Calibri"/>
              <a:cs typeface="Calibri"/>
              <a:sym typeface="Calibri"/>
            </a:endParaRPr>
          </a:p>
          <a:p>
            <a:pPr marL="50800" lvl="0" indent="0" algn="l" rtl="0">
              <a:lnSpc>
                <a:spcPct val="90000"/>
              </a:lnSpc>
              <a:spcBef>
                <a:spcPts val="0"/>
              </a:spcBef>
              <a:spcAft>
                <a:spcPts val="0"/>
              </a:spcAft>
              <a:buSzPts val="2800"/>
              <a:buNone/>
            </a:pPr>
            <a:endParaRPr sz="2000" b="1" i="1" u="none" strike="noStrike">
              <a:solidFill>
                <a:schemeClr val="lt1"/>
              </a:solidFill>
              <a:latin typeface="Calibri"/>
              <a:ea typeface="Calibri"/>
              <a:cs typeface="Calibri"/>
              <a:sym typeface="Calibri"/>
            </a:endParaRPr>
          </a:p>
          <a:p>
            <a:pPr marL="50800" lvl="0" indent="0" algn="l" rtl="0">
              <a:lnSpc>
                <a:spcPct val="90000"/>
              </a:lnSpc>
              <a:spcBef>
                <a:spcPts val="0"/>
              </a:spcBef>
              <a:spcAft>
                <a:spcPts val="0"/>
              </a:spcAft>
              <a:buSzPts val="2800"/>
              <a:buNone/>
            </a:pPr>
            <a:r>
              <a:rPr lang="en-US" sz="2000" b="1" i="1" u="none" strike="noStrike">
                <a:solidFill>
                  <a:schemeClr val="lt1"/>
                </a:solidFill>
                <a:latin typeface="Calibri"/>
                <a:ea typeface="Calibri"/>
                <a:cs typeface="Calibri"/>
                <a:sym typeface="Calibri"/>
              </a:rPr>
              <a:t>Passive Engagement</a:t>
            </a:r>
            <a:br>
              <a:rPr lang="en-US" sz="2000" b="0">
                <a:solidFill>
                  <a:schemeClr val="lt1"/>
                </a:solidFill>
              </a:rPr>
            </a:br>
            <a:endParaRPr sz="2000" b="0">
              <a:solidFill>
                <a:schemeClr val="lt1"/>
              </a:solidFill>
            </a:endParaRPr>
          </a:p>
          <a:p>
            <a:pPr marL="50800" lvl="0" indent="0" algn="l" rtl="0">
              <a:lnSpc>
                <a:spcPct val="90000"/>
              </a:lnSpc>
              <a:spcBef>
                <a:spcPts val="1000"/>
              </a:spcBef>
              <a:spcAft>
                <a:spcPts val="0"/>
              </a:spcAft>
              <a:buSzPts val="2800"/>
              <a:buNone/>
            </a:pPr>
            <a:endParaRPr sz="2000" b="1" i="1" u="none" strike="noStrike">
              <a:solidFill>
                <a:schemeClr val="lt1"/>
              </a:solidFill>
              <a:latin typeface="Calibri"/>
              <a:ea typeface="Calibri"/>
              <a:cs typeface="Calibri"/>
              <a:sym typeface="Calibri"/>
            </a:endParaRPr>
          </a:p>
          <a:p>
            <a:pPr marL="50800" lvl="0" indent="0" algn="l" rtl="0">
              <a:lnSpc>
                <a:spcPct val="90000"/>
              </a:lnSpc>
              <a:spcBef>
                <a:spcPts val="1000"/>
              </a:spcBef>
              <a:spcAft>
                <a:spcPts val="0"/>
              </a:spcAft>
              <a:buSzPts val="2800"/>
              <a:buNone/>
            </a:pPr>
            <a:r>
              <a:rPr lang="en-US" sz="2000" b="1" i="1" u="none" strike="noStrike">
                <a:solidFill>
                  <a:schemeClr val="lt1"/>
                </a:solidFill>
                <a:latin typeface="Calibri"/>
                <a:ea typeface="Calibri"/>
                <a:cs typeface="Calibri"/>
                <a:sym typeface="Calibri"/>
              </a:rPr>
              <a:t>Active Engagement</a:t>
            </a:r>
            <a:endParaRPr sz="2000">
              <a:solidFill>
                <a:schemeClr val="lt1"/>
              </a:solidFill>
            </a:endParaRPr>
          </a:p>
        </p:txBody>
      </p:sp>
      <p:sp>
        <p:nvSpPr>
          <p:cNvPr id="150" name="Google Shape;150;p3"/>
          <p:cNvSpPr txBox="1">
            <a:spLocks noGrp="1" noRot="1" noMove="1" noResize="1" noEditPoints="1" noAdjustHandles="1" noChangeArrowheads="1" noChangeShapeType="1"/>
          </p:cNvSpPr>
          <p:nvPr>
            <p:ph type="title"/>
          </p:nvPr>
        </p:nvSpPr>
        <p:spPr>
          <a:xfrm>
            <a:off x="628650" y="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solidFill>
                  <a:schemeClr val="lt1"/>
                </a:solidFill>
              </a:rPr>
              <a:t>Keywords</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descr="Red Arrow"/>
          <p:cNvSpPr/>
          <p:nvPr/>
        </p:nvSpPr>
        <p:spPr>
          <a:xfrm>
            <a:off x="6949440" y="615142"/>
            <a:ext cx="1959310" cy="484632"/>
          </a:xfrm>
          <a:prstGeom prst="leftArrow">
            <a:avLst>
              <a:gd name="adj1" fmla="val 50000"/>
              <a:gd name="adj2" fmla="val 50000"/>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 name="Google Shape;158;p21" descr="Red Arrow"/>
          <p:cNvSpPr/>
          <p:nvPr/>
        </p:nvSpPr>
        <p:spPr>
          <a:xfrm>
            <a:off x="6949440" y="3537897"/>
            <a:ext cx="1959310" cy="484632"/>
          </a:xfrm>
          <a:prstGeom prst="leftArrow">
            <a:avLst>
              <a:gd name="adj1" fmla="val 50000"/>
              <a:gd name="adj2" fmla="val 50000"/>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 name="Google Shape;159;p21" descr="Red Arrow"/>
          <p:cNvSpPr/>
          <p:nvPr/>
        </p:nvSpPr>
        <p:spPr>
          <a:xfrm>
            <a:off x="6949440" y="2350840"/>
            <a:ext cx="1959310" cy="484632"/>
          </a:xfrm>
          <a:prstGeom prst="leftArrow">
            <a:avLst>
              <a:gd name="adj1" fmla="val 50000"/>
              <a:gd name="adj2" fmla="val 50000"/>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0" name="Google Shape;160;p21" descr="Red Arrow"/>
          <p:cNvSpPr/>
          <p:nvPr/>
        </p:nvSpPr>
        <p:spPr>
          <a:xfrm>
            <a:off x="6949440" y="1482991"/>
            <a:ext cx="1959310" cy="484632"/>
          </a:xfrm>
          <a:prstGeom prst="leftArrow">
            <a:avLst>
              <a:gd name="adj1" fmla="val 50000"/>
              <a:gd name="adj2" fmla="val 50000"/>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61" name="Google Shape;161;p21" descr="A group of nested boxes demonstrating how time is used across an instructional day. Broken out by Available time, Allocated Time, Passive Engagment and Active Engagement."/>
          <p:cNvPicPr preferRelativeResize="0"/>
          <p:nvPr/>
        </p:nvPicPr>
        <p:blipFill rotWithShape="1">
          <a:blip r:embed="rId3">
            <a:alphaModFix/>
          </a:blip>
          <a:srcRect/>
          <a:stretch/>
        </p:blipFill>
        <p:spPr>
          <a:xfrm>
            <a:off x="1043824" y="379614"/>
            <a:ext cx="5606357" cy="5839074"/>
          </a:xfrm>
          <a:prstGeom prst="rect">
            <a:avLst/>
          </a:prstGeom>
          <a:noFill/>
          <a:ln>
            <a:noFill/>
          </a:ln>
        </p:spPr>
      </p:pic>
      <p:sp>
        <p:nvSpPr>
          <p:cNvPr id="3" name="Title 2">
            <a:extLst>
              <a:ext uri="{FF2B5EF4-FFF2-40B4-BE49-F238E27FC236}">
                <a16:creationId xmlns:a16="http://schemas.microsoft.com/office/drawing/2014/main" id="{0C907ABB-FABC-721A-8F49-9D59B5F090FA}"/>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solidFill>
                  <a:srgbClr val="000000"/>
                </a:solidFill>
              </a:rPr>
              <a:t>Hofmeister &amp; Lubke (1990) Instructional Time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descr="Red Arrow"/>
          <p:cNvSpPr/>
          <p:nvPr/>
        </p:nvSpPr>
        <p:spPr>
          <a:xfrm>
            <a:off x="6866313" y="3813049"/>
            <a:ext cx="1959310" cy="484632"/>
          </a:xfrm>
          <a:prstGeom prst="leftArrow">
            <a:avLst>
              <a:gd name="adj1" fmla="val 50000"/>
              <a:gd name="adj2" fmla="val 50000"/>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 name="Google Shape;168;p22" descr="Red Arrow"/>
          <p:cNvSpPr/>
          <p:nvPr/>
        </p:nvSpPr>
        <p:spPr>
          <a:xfrm>
            <a:off x="6866313" y="2510444"/>
            <a:ext cx="1959310" cy="484632"/>
          </a:xfrm>
          <a:prstGeom prst="leftArrow">
            <a:avLst>
              <a:gd name="adj1" fmla="val 50000"/>
              <a:gd name="adj2" fmla="val 50000"/>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69" name="Google Shape;169;p22" descr="A group of nested boxes demonstrating how time is used across an instructional day. Broken out by Available time, Allocated Time, Passive Engagment and Active Engagement."/>
          <p:cNvPicPr preferRelativeResize="0"/>
          <p:nvPr/>
        </p:nvPicPr>
        <p:blipFill rotWithShape="1">
          <a:blip r:embed="rId3">
            <a:alphaModFix/>
          </a:blip>
          <a:srcRect/>
          <a:stretch/>
        </p:blipFill>
        <p:spPr>
          <a:xfrm>
            <a:off x="956772" y="619125"/>
            <a:ext cx="5413898" cy="5619750"/>
          </a:xfrm>
          <a:prstGeom prst="rect">
            <a:avLst/>
          </a:prstGeom>
          <a:noFill/>
          <a:ln>
            <a:noFill/>
          </a:ln>
        </p:spPr>
      </p:pic>
      <p:sp>
        <p:nvSpPr>
          <p:cNvPr id="2" name="Title 1">
            <a:extLst>
              <a:ext uri="{FF2B5EF4-FFF2-40B4-BE49-F238E27FC236}">
                <a16:creationId xmlns:a16="http://schemas.microsoft.com/office/drawing/2014/main" id="{FC56043D-C257-4FE6-FCC5-2B5B61003A37}"/>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solidFill>
                  <a:srgbClr val="000000"/>
                </a:solidFill>
              </a:rPr>
              <a:t>Scott, Hirn and Cooper (2016) Instructional Time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3" descr="Two citations, on the left Hofmeister &amp; Lubke (1990) and on the right Scott, hirn &amp; Cooper (2016)."/>
          <p:cNvPicPr preferRelativeResize="0"/>
          <p:nvPr/>
        </p:nvPicPr>
        <p:blipFill rotWithShape="1">
          <a:blip r:embed="rId3">
            <a:alphaModFix/>
          </a:blip>
          <a:srcRect/>
          <a:stretch/>
        </p:blipFill>
        <p:spPr>
          <a:xfrm>
            <a:off x="426720" y="844551"/>
            <a:ext cx="8290560" cy="4641850"/>
          </a:xfrm>
          <a:prstGeom prst="rect">
            <a:avLst/>
          </a:prstGeom>
          <a:noFill/>
          <a:ln>
            <a:noFill/>
          </a:ln>
        </p:spPr>
      </p:pic>
      <p:sp>
        <p:nvSpPr>
          <p:cNvPr id="2" name="Title 1">
            <a:extLst>
              <a:ext uri="{FF2B5EF4-FFF2-40B4-BE49-F238E27FC236}">
                <a16:creationId xmlns:a16="http://schemas.microsoft.com/office/drawing/2014/main" id="{E01C33B9-0A12-3EA5-5154-32216A0AEB28}"/>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t>ALT Compared to ALL Engaged Time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0" y="365126"/>
            <a:ext cx="9144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000" dirty="0"/>
              <a:t>Effective Teaching &amp; Learning Practices </a:t>
            </a:r>
            <a:br>
              <a:rPr lang="en-US" sz="4000" dirty="0"/>
            </a:br>
            <a:r>
              <a:rPr lang="en-US" sz="4000" dirty="0"/>
              <a:t>(aka ETLPs)</a:t>
            </a:r>
            <a:endParaRPr dirty="0"/>
          </a:p>
        </p:txBody>
      </p:sp>
      <p:sp>
        <p:nvSpPr>
          <p:cNvPr id="182" name="Google Shape;182;p2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Font typeface="Arial"/>
              <a:buAutoNum type="arabicPeriod"/>
            </a:pPr>
            <a:r>
              <a:rPr lang="en-US" sz="3200" b="0" i="0" u="none" strike="noStrike" dirty="0">
                <a:solidFill>
                  <a:srgbClr val="000000"/>
                </a:solidFill>
                <a:latin typeface="Calibri"/>
                <a:ea typeface="Calibri"/>
                <a:cs typeface="Calibri"/>
                <a:sym typeface="Calibri"/>
              </a:rPr>
              <a:t>Classroom Expectations &amp; Rules </a:t>
            </a:r>
            <a:endParaRPr dirty="0"/>
          </a:p>
          <a:p>
            <a:pPr marL="457200" lvl="0" indent="-406400" algn="l" rtl="0">
              <a:lnSpc>
                <a:spcPct val="90000"/>
              </a:lnSpc>
              <a:spcBef>
                <a:spcPts val="0"/>
              </a:spcBef>
              <a:spcAft>
                <a:spcPts val="0"/>
              </a:spcAft>
              <a:buSzPts val="2800"/>
              <a:buFont typeface="Arial"/>
              <a:buAutoNum type="arabicPeriod"/>
            </a:pPr>
            <a:r>
              <a:rPr lang="en-US" sz="3200" b="0" i="0" u="none" strike="noStrike" dirty="0">
                <a:solidFill>
                  <a:srgbClr val="000000"/>
                </a:solidFill>
                <a:latin typeface="Calibri"/>
                <a:ea typeface="Calibri"/>
                <a:cs typeface="Calibri"/>
                <a:sym typeface="Calibri"/>
              </a:rPr>
              <a:t>Classroom Procedures &amp; Routines</a:t>
            </a:r>
            <a:endParaRPr dirty="0"/>
          </a:p>
          <a:p>
            <a:pPr marL="457200" lvl="0" indent="-406400" algn="l" rtl="0">
              <a:lnSpc>
                <a:spcPct val="90000"/>
              </a:lnSpc>
              <a:spcBef>
                <a:spcPts val="0"/>
              </a:spcBef>
              <a:spcAft>
                <a:spcPts val="0"/>
              </a:spcAft>
              <a:buSzPts val="2800"/>
              <a:buFont typeface="Arial"/>
              <a:buAutoNum type="arabicPeriod"/>
            </a:pPr>
            <a:r>
              <a:rPr lang="en-US" sz="3200" b="0" i="0" u="none" strike="noStrike" dirty="0">
                <a:solidFill>
                  <a:srgbClr val="000000"/>
                </a:solidFill>
                <a:latin typeface="Calibri"/>
                <a:ea typeface="Calibri"/>
                <a:cs typeface="Calibri"/>
                <a:sym typeface="Calibri"/>
              </a:rPr>
              <a:t>Classroom Encouraging Expected Behavior</a:t>
            </a:r>
            <a:endParaRPr dirty="0"/>
          </a:p>
          <a:p>
            <a:pPr marL="457200" lvl="0" indent="-406400" algn="l" rtl="0">
              <a:lnSpc>
                <a:spcPct val="90000"/>
              </a:lnSpc>
              <a:spcBef>
                <a:spcPts val="0"/>
              </a:spcBef>
              <a:spcAft>
                <a:spcPts val="0"/>
              </a:spcAft>
              <a:buSzPts val="2800"/>
              <a:buFont typeface="Arial"/>
              <a:buAutoNum type="arabicPeriod"/>
            </a:pPr>
            <a:r>
              <a:rPr lang="en-US" sz="3200" b="0" i="0" u="none" strike="noStrike" dirty="0">
                <a:solidFill>
                  <a:srgbClr val="000000"/>
                </a:solidFill>
                <a:latin typeface="Calibri"/>
                <a:ea typeface="Calibri"/>
                <a:cs typeface="Calibri"/>
                <a:sym typeface="Calibri"/>
              </a:rPr>
              <a:t>Classroom Discouraging Unexpected Behavior</a:t>
            </a:r>
            <a:endParaRPr dirty="0"/>
          </a:p>
          <a:p>
            <a:pPr marL="457200" lvl="0" indent="-406400" algn="l" rtl="0">
              <a:lnSpc>
                <a:spcPct val="90000"/>
              </a:lnSpc>
              <a:spcBef>
                <a:spcPts val="0"/>
              </a:spcBef>
              <a:spcAft>
                <a:spcPts val="0"/>
              </a:spcAft>
              <a:buSzPts val="2800"/>
              <a:buFont typeface="Arial"/>
              <a:buAutoNum type="arabicPeriod"/>
            </a:pPr>
            <a:r>
              <a:rPr lang="en-US" sz="3200" b="0" i="0" u="none" strike="noStrike" dirty="0">
                <a:solidFill>
                  <a:srgbClr val="000000"/>
                </a:solidFill>
                <a:latin typeface="Calibri"/>
                <a:ea typeface="Calibri"/>
                <a:cs typeface="Calibri"/>
                <a:sym typeface="Calibri"/>
              </a:rPr>
              <a:t>Classroom Active Supervision</a:t>
            </a:r>
            <a:endParaRPr dirty="0"/>
          </a:p>
          <a:p>
            <a:pPr marL="457200" lvl="0" indent="-406400" algn="l" rtl="0">
              <a:lnSpc>
                <a:spcPct val="90000"/>
              </a:lnSpc>
              <a:spcBef>
                <a:spcPts val="0"/>
              </a:spcBef>
              <a:spcAft>
                <a:spcPts val="0"/>
              </a:spcAft>
              <a:buSzPts val="2800"/>
              <a:buFont typeface="Arial"/>
              <a:buAutoNum type="arabicPeriod"/>
            </a:pPr>
            <a:r>
              <a:rPr lang="en-US" sz="3200" b="0" i="0" u="none" strike="noStrike" dirty="0">
                <a:solidFill>
                  <a:srgbClr val="000000"/>
                </a:solidFill>
                <a:latin typeface="Calibri"/>
                <a:ea typeface="Calibri"/>
                <a:cs typeface="Calibri"/>
                <a:sym typeface="Calibri"/>
              </a:rPr>
              <a:t>Classroom Opportunities to Respond</a:t>
            </a:r>
            <a:endParaRPr dirty="0"/>
          </a:p>
          <a:p>
            <a:pPr marL="457200" lvl="0" indent="-406400" algn="l" rtl="0">
              <a:lnSpc>
                <a:spcPct val="90000"/>
              </a:lnSpc>
              <a:spcBef>
                <a:spcPts val="0"/>
              </a:spcBef>
              <a:spcAft>
                <a:spcPts val="0"/>
              </a:spcAft>
              <a:buSzPts val="2800"/>
              <a:buFont typeface="Arial"/>
              <a:buAutoNum type="arabicPeriod"/>
            </a:pPr>
            <a:r>
              <a:rPr lang="en-US" sz="3200" b="0" i="0" u="none" strike="noStrike" dirty="0">
                <a:solidFill>
                  <a:srgbClr val="000000"/>
                </a:solidFill>
                <a:latin typeface="Calibri"/>
                <a:ea typeface="Calibri"/>
                <a:cs typeface="Calibri"/>
                <a:sym typeface="Calibri"/>
              </a:rPr>
              <a:t>Classroom Activity Sequencing &amp; Choice</a:t>
            </a:r>
            <a:endParaRPr dirty="0"/>
          </a:p>
          <a:p>
            <a:pPr marL="457200" lvl="0" indent="-406400" algn="l" rtl="0">
              <a:lnSpc>
                <a:spcPct val="90000"/>
              </a:lnSpc>
              <a:spcBef>
                <a:spcPts val="0"/>
              </a:spcBef>
              <a:spcAft>
                <a:spcPts val="0"/>
              </a:spcAft>
              <a:buSzPts val="2800"/>
              <a:buFont typeface="Arial"/>
              <a:buAutoNum type="arabicPeriod"/>
            </a:pPr>
            <a:r>
              <a:rPr lang="en-US" sz="3200" b="0" i="0" u="none" strike="noStrike" dirty="0">
                <a:solidFill>
                  <a:srgbClr val="000000"/>
                </a:solidFill>
                <a:latin typeface="Calibri"/>
                <a:ea typeface="Calibri"/>
                <a:cs typeface="Calibri"/>
                <a:sym typeface="Calibri"/>
              </a:rPr>
              <a:t>Classroom Task Difficulty</a:t>
            </a:r>
            <a:endParaRPr dirty="0"/>
          </a:p>
          <a:p>
            <a:pPr marL="50800" lvl="0" indent="0" algn="l" rtl="0">
              <a:lnSpc>
                <a:spcPct val="90000"/>
              </a:lnSpc>
              <a:spcBef>
                <a:spcPts val="1000"/>
              </a:spcBef>
              <a:spcAft>
                <a:spcPts val="0"/>
              </a:spcAft>
              <a:buSzPts val="2800"/>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Passive Engagement </a:t>
            </a:r>
            <a:endParaRPr/>
          </a:p>
        </p:txBody>
      </p:sp>
      <p:sp>
        <p:nvSpPr>
          <p:cNvPr id="189" name="Google Shape;189;p25"/>
          <p:cNvSpPr txBox="1">
            <a:spLocks noGrp="1"/>
          </p:cNvSpPr>
          <p:nvPr>
            <p:ph type="body" idx="1"/>
          </p:nvPr>
        </p:nvSpPr>
        <p:spPr>
          <a:xfrm>
            <a:off x="628650" y="1497160"/>
            <a:ext cx="7886700" cy="3102549"/>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Font typeface="Arial"/>
              <a:buAutoNum type="arabicPeriod"/>
            </a:pPr>
            <a:r>
              <a:rPr lang="en-US" sz="3600" b="0" i="0" u="none" strike="noStrike">
                <a:solidFill>
                  <a:srgbClr val="000000"/>
                </a:solidFill>
                <a:latin typeface="Calibri"/>
                <a:ea typeface="Calibri"/>
                <a:cs typeface="Calibri"/>
                <a:sym typeface="Calibri"/>
              </a:rPr>
              <a:t>Classroom Expectations &amp; Rules </a:t>
            </a:r>
            <a:endParaRPr/>
          </a:p>
          <a:p>
            <a:pPr marL="457200" lvl="0" indent="-406400" algn="l" rtl="0">
              <a:lnSpc>
                <a:spcPct val="90000"/>
              </a:lnSpc>
              <a:spcBef>
                <a:spcPts val="0"/>
              </a:spcBef>
              <a:spcAft>
                <a:spcPts val="0"/>
              </a:spcAft>
              <a:buSzPts val="2800"/>
              <a:buFont typeface="Arial"/>
              <a:buAutoNum type="arabicPeriod"/>
            </a:pPr>
            <a:r>
              <a:rPr lang="en-US" sz="3600" b="0" i="0" u="none" strike="noStrike">
                <a:solidFill>
                  <a:srgbClr val="000000"/>
                </a:solidFill>
                <a:latin typeface="Calibri"/>
                <a:ea typeface="Calibri"/>
                <a:cs typeface="Calibri"/>
                <a:sym typeface="Calibri"/>
              </a:rPr>
              <a:t>Classroom Procedures &amp; Routines</a:t>
            </a:r>
            <a:endParaRPr/>
          </a:p>
          <a:p>
            <a:pPr marL="457200" lvl="0" indent="-406400" algn="l" rtl="0">
              <a:lnSpc>
                <a:spcPct val="90000"/>
              </a:lnSpc>
              <a:spcBef>
                <a:spcPts val="0"/>
              </a:spcBef>
              <a:spcAft>
                <a:spcPts val="0"/>
              </a:spcAft>
              <a:buSzPts val="2800"/>
              <a:buFont typeface="Arial"/>
              <a:buAutoNum type="arabicPeriod"/>
            </a:pPr>
            <a:r>
              <a:rPr lang="en-US" sz="3600" b="0" i="0" u="none" strike="noStrike">
                <a:solidFill>
                  <a:srgbClr val="000000"/>
                </a:solidFill>
                <a:latin typeface="Calibri"/>
                <a:ea typeface="Calibri"/>
                <a:cs typeface="Calibri"/>
                <a:sym typeface="Calibri"/>
              </a:rPr>
              <a:t>Classroom Encouraging Expected Behavior</a:t>
            </a:r>
            <a:endParaRPr/>
          </a:p>
          <a:p>
            <a:pPr marL="457200" lvl="0" indent="-406400" algn="l" rtl="0">
              <a:lnSpc>
                <a:spcPct val="90000"/>
              </a:lnSpc>
              <a:spcBef>
                <a:spcPts val="0"/>
              </a:spcBef>
              <a:spcAft>
                <a:spcPts val="0"/>
              </a:spcAft>
              <a:buSzPts val="2800"/>
              <a:buFont typeface="Arial"/>
              <a:buAutoNum type="arabicPeriod"/>
            </a:pPr>
            <a:r>
              <a:rPr lang="en-US" sz="3600" b="0" i="0" u="none" strike="noStrike">
                <a:solidFill>
                  <a:srgbClr val="000000"/>
                </a:solidFill>
                <a:latin typeface="Calibri"/>
                <a:ea typeface="Calibri"/>
                <a:cs typeface="Calibri"/>
                <a:sym typeface="Calibri"/>
              </a:rPr>
              <a:t>Classroom Discouraging Unexpected Behavior</a:t>
            </a:r>
            <a:endParaRPr/>
          </a:p>
          <a:p>
            <a:pPr marL="457200" lvl="0" indent="-228600" algn="l" rtl="0">
              <a:lnSpc>
                <a:spcPct val="90000"/>
              </a:lnSpc>
              <a:spcBef>
                <a:spcPts val="0"/>
              </a:spcBef>
              <a:spcAft>
                <a:spcPts val="0"/>
              </a:spcAft>
              <a:buSzPts val="2800"/>
              <a:buFont typeface="Arial"/>
              <a:buNone/>
            </a:pPr>
            <a:endParaRPr sz="3600">
              <a:solidFill>
                <a:srgbClr val="000000"/>
              </a:solidFill>
              <a:latin typeface="Calibri"/>
              <a:ea typeface="Calibri"/>
              <a:cs typeface="Calibri"/>
              <a:sym typeface="Calibri"/>
            </a:endParaRPr>
          </a:p>
          <a:p>
            <a:pPr marL="457200" lvl="0" indent="-228600" algn="l" rtl="0">
              <a:lnSpc>
                <a:spcPct val="90000"/>
              </a:lnSpc>
              <a:spcBef>
                <a:spcPts val="0"/>
              </a:spcBef>
              <a:spcAft>
                <a:spcPts val="0"/>
              </a:spcAft>
              <a:buSzPts val="2800"/>
              <a:buFont typeface="Arial"/>
              <a:buNone/>
            </a:pPr>
            <a:endParaRPr sz="3600">
              <a:solidFill>
                <a:srgbClr val="000000"/>
              </a:solidFill>
              <a:latin typeface="Calibri"/>
              <a:ea typeface="Calibri"/>
              <a:cs typeface="Calibri"/>
              <a:sym typeface="Calibri"/>
            </a:endParaRPr>
          </a:p>
        </p:txBody>
      </p:sp>
      <p:sp>
        <p:nvSpPr>
          <p:cNvPr id="190" name="Google Shape;190;p25"/>
          <p:cNvSpPr txBox="1"/>
          <p:nvPr/>
        </p:nvSpPr>
        <p:spPr>
          <a:xfrm>
            <a:off x="249382" y="5029994"/>
            <a:ext cx="8645236" cy="646331"/>
          </a:xfrm>
          <a:prstGeom prst="rect">
            <a:avLst/>
          </a:prstGeom>
          <a:noFill/>
          <a:ln>
            <a:noFill/>
          </a:ln>
        </p:spPr>
        <p:txBody>
          <a:bodyPr spcFirstLastPara="1" wrap="square" lIns="91425" tIns="45700" rIns="91425" bIns="45700" anchor="t" anchorCtr="0">
            <a:spAutoFit/>
          </a:bodyPr>
          <a:lstStyle/>
          <a:p>
            <a:pPr marL="5080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 = </a:t>
            </a:r>
            <a:r>
              <a:rPr lang="en-US" sz="3600" b="1" i="1" u="none" strike="noStrike" cap="none">
                <a:solidFill>
                  <a:srgbClr val="000000"/>
                </a:solidFill>
                <a:latin typeface="Calibri"/>
                <a:ea typeface="Calibri"/>
                <a:cs typeface="Calibri"/>
                <a:sym typeface="Calibri"/>
              </a:rPr>
              <a:t>Passive Engagement</a:t>
            </a:r>
            <a:r>
              <a:rPr lang="en-US" sz="3600" b="0" i="0" u="none" strike="noStrike" cap="none">
                <a:solidFill>
                  <a:srgbClr val="000000"/>
                </a:solidFill>
                <a:latin typeface="Calibri"/>
                <a:ea typeface="Calibri"/>
                <a:cs typeface="Calibri"/>
                <a:sym typeface="Calibri"/>
              </a:rPr>
              <a:t> (</a:t>
            </a:r>
            <a:r>
              <a:rPr lang="en-US" sz="3600" b="1" i="0" u="none" strike="noStrike" cap="none">
                <a:solidFill>
                  <a:srgbClr val="FF0000"/>
                </a:solidFill>
                <a:latin typeface="Calibri"/>
                <a:ea typeface="Calibri"/>
                <a:cs typeface="Calibri"/>
                <a:sym typeface="Calibri"/>
              </a:rPr>
              <a:t>Teacher Instruction</a:t>
            </a:r>
            <a:r>
              <a:rPr lang="en-US" sz="3600" b="1" i="0" u="none" strike="noStrike" cap="none">
                <a:solidFill>
                  <a:schemeClr val="dk1"/>
                </a:solidFill>
                <a:latin typeface="Calibri"/>
                <a:ea typeface="Calibri"/>
                <a:cs typeface="Calibri"/>
                <a:sym typeface="Calibri"/>
              </a:rPr>
              <a:t>)</a:t>
            </a:r>
            <a:endParaRPr sz="36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Active Engagement </a:t>
            </a:r>
            <a:endParaRPr/>
          </a:p>
        </p:txBody>
      </p:sp>
      <p:sp>
        <p:nvSpPr>
          <p:cNvPr id="197" name="Google Shape;197;p26"/>
          <p:cNvSpPr txBox="1">
            <a:spLocks noGrp="1"/>
          </p:cNvSpPr>
          <p:nvPr>
            <p:ph type="body" idx="1"/>
          </p:nvPr>
        </p:nvSpPr>
        <p:spPr>
          <a:xfrm>
            <a:off x="628650" y="1497160"/>
            <a:ext cx="7886700" cy="2880876"/>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Font typeface="Arial"/>
              <a:buAutoNum type="arabicPeriod" startAt="5"/>
            </a:pPr>
            <a:r>
              <a:rPr lang="en-US" sz="3600" b="0" i="0" u="none" strike="noStrike">
                <a:solidFill>
                  <a:srgbClr val="000000"/>
                </a:solidFill>
                <a:latin typeface="Calibri"/>
                <a:ea typeface="Calibri"/>
                <a:cs typeface="Calibri"/>
                <a:sym typeface="Calibri"/>
              </a:rPr>
              <a:t>Classroom Active Supervision</a:t>
            </a:r>
            <a:endParaRPr/>
          </a:p>
          <a:p>
            <a:pPr marL="457200" lvl="0" indent="-406400" algn="l" rtl="0">
              <a:lnSpc>
                <a:spcPct val="90000"/>
              </a:lnSpc>
              <a:spcBef>
                <a:spcPts val="0"/>
              </a:spcBef>
              <a:spcAft>
                <a:spcPts val="0"/>
              </a:spcAft>
              <a:buSzPts val="2800"/>
              <a:buFont typeface="Arial"/>
              <a:buAutoNum type="arabicPeriod" startAt="5"/>
            </a:pPr>
            <a:r>
              <a:rPr lang="en-US" sz="3600" b="0" i="0" u="none" strike="noStrike">
                <a:solidFill>
                  <a:srgbClr val="000000"/>
                </a:solidFill>
                <a:latin typeface="Calibri"/>
                <a:ea typeface="Calibri"/>
                <a:cs typeface="Calibri"/>
                <a:sym typeface="Calibri"/>
              </a:rPr>
              <a:t>Classroom Opportunities to Respond</a:t>
            </a:r>
            <a:endParaRPr/>
          </a:p>
          <a:p>
            <a:pPr marL="457200" lvl="0" indent="-406400" algn="l" rtl="0">
              <a:lnSpc>
                <a:spcPct val="90000"/>
              </a:lnSpc>
              <a:spcBef>
                <a:spcPts val="0"/>
              </a:spcBef>
              <a:spcAft>
                <a:spcPts val="0"/>
              </a:spcAft>
              <a:buSzPts val="2800"/>
              <a:buFont typeface="Arial"/>
              <a:buAutoNum type="arabicPeriod" startAt="5"/>
            </a:pPr>
            <a:r>
              <a:rPr lang="en-US" sz="3600" b="0" i="0" u="none" strike="noStrike">
                <a:solidFill>
                  <a:srgbClr val="000000"/>
                </a:solidFill>
                <a:latin typeface="Calibri"/>
                <a:ea typeface="Calibri"/>
                <a:cs typeface="Calibri"/>
                <a:sym typeface="Calibri"/>
              </a:rPr>
              <a:t>Classroom Activity Sequencing &amp; Choice</a:t>
            </a:r>
            <a:endParaRPr/>
          </a:p>
          <a:p>
            <a:pPr marL="457200" lvl="0" indent="-406400" algn="l" rtl="0">
              <a:lnSpc>
                <a:spcPct val="90000"/>
              </a:lnSpc>
              <a:spcBef>
                <a:spcPts val="0"/>
              </a:spcBef>
              <a:spcAft>
                <a:spcPts val="0"/>
              </a:spcAft>
              <a:buSzPts val="2800"/>
              <a:buFont typeface="Arial"/>
              <a:buAutoNum type="arabicPeriod" startAt="5"/>
            </a:pPr>
            <a:r>
              <a:rPr lang="en-US" sz="3600" b="0" i="0" u="none" strike="noStrike">
                <a:solidFill>
                  <a:srgbClr val="000000"/>
                </a:solidFill>
                <a:latin typeface="Calibri"/>
                <a:ea typeface="Calibri"/>
                <a:cs typeface="Calibri"/>
                <a:sym typeface="Calibri"/>
              </a:rPr>
              <a:t>Classroom Task Difficulty</a:t>
            </a:r>
            <a:endParaRPr/>
          </a:p>
          <a:p>
            <a:pPr marL="457200" lvl="0" indent="-228600" algn="l" rtl="0">
              <a:lnSpc>
                <a:spcPct val="90000"/>
              </a:lnSpc>
              <a:spcBef>
                <a:spcPts val="0"/>
              </a:spcBef>
              <a:spcAft>
                <a:spcPts val="0"/>
              </a:spcAft>
              <a:buSzPts val="2800"/>
              <a:buFont typeface="Arial"/>
              <a:buNone/>
            </a:pPr>
            <a:endParaRPr sz="3600">
              <a:solidFill>
                <a:srgbClr val="000000"/>
              </a:solidFill>
              <a:latin typeface="Calibri"/>
              <a:ea typeface="Calibri"/>
              <a:cs typeface="Calibri"/>
              <a:sym typeface="Calibri"/>
            </a:endParaRPr>
          </a:p>
        </p:txBody>
      </p:sp>
      <p:sp>
        <p:nvSpPr>
          <p:cNvPr id="198" name="Google Shape;198;p26"/>
          <p:cNvSpPr txBox="1"/>
          <p:nvPr/>
        </p:nvSpPr>
        <p:spPr>
          <a:xfrm>
            <a:off x="343117" y="5037674"/>
            <a:ext cx="8602035" cy="646331"/>
          </a:xfrm>
          <a:prstGeom prst="rect">
            <a:avLst/>
          </a:prstGeom>
          <a:noFill/>
          <a:ln>
            <a:noFill/>
          </a:ln>
        </p:spPr>
        <p:txBody>
          <a:bodyPr spcFirstLastPara="1" wrap="square" lIns="91425" tIns="45700" rIns="91425" bIns="45700" anchor="t" anchorCtr="0">
            <a:spAutoFit/>
          </a:bodyPr>
          <a:lstStyle/>
          <a:p>
            <a:pPr marL="5080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 </a:t>
            </a:r>
            <a:r>
              <a:rPr lang="en-US" sz="3600" b="1" i="1" u="none" strike="noStrike" cap="none">
                <a:solidFill>
                  <a:srgbClr val="000000"/>
                </a:solidFill>
                <a:latin typeface="Calibri"/>
                <a:ea typeface="Calibri"/>
                <a:cs typeface="Calibri"/>
                <a:sym typeface="Calibri"/>
              </a:rPr>
              <a:t>Active Engagement</a:t>
            </a:r>
            <a:r>
              <a:rPr lang="en-US" sz="3600" b="0" i="0" u="none" strike="noStrike" cap="none">
                <a:solidFill>
                  <a:srgbClr val="000000"/>
                </a:solidFill>
                <a:latin typeface="Calibri"/>
                <a:ea typeface="Calibri"/>
                <a:cs typeface="Calibri"/>
                <a:sym typeface="Calibri"/>
              </a:rPr>
              <a:t> (</a:t>
            </a:r>
            <a:r>
              <a:rPr lang="en-US" sz="3600" b="1" i="0" u="none" strike="noStrike" cap="none">
                <a:solidFill>
                  <a:srgbClr val="FF0000"/>
                </a:solidFill>
                <a:latin typeface="Calibri"/>
                <a:ea typeface="Calibri"/>
                <a:cs typeface="Calibri"/>
                <a:sym typeface="Calibri"/>
              </a:rPr>
              <a:t>Student Responding</a:t>
            </a:r>
            <a:r>
              <a:rPr lang="en-US" sz="3600" b="1" i="0" u="none" strike="noStrike" cap="none">
                <a:solidFill>
                  <a:schemeClr val="dk1"/>
                </a:solidFill>
                <a:latin typeface="Calibri"/>
                <a:ea typeface="Calibri"/>
                <a:cs typeface="Calibri"/>
                <a:sym typeface="Calibri"/>
              </a:rPr>
              <a:t>)</a:t>
            </a:r>
            <a:r>
              <a:rPr lang="en-US" sz="14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Working Agreements</a:t>
            </a:r>
            <a:endParaRPr/>
          </a:p>
        </p:txBody>
      </p:sp>
      <p:sp>
        <p:nvSpPr>
          <p:cNvPr id="69" name="Google Shape;69;p15"/>
          <p:cNvSpPr txBox="1">
            <a:spLocks noGrp="1"/>
          </p:cNvSpPr>
          <p:nvPr>
            <p:ph type="body" idx="1"/>
          </p:nvPr>
        </p:nvSpPr>
        <p:spPr>
          <a:xfrm>
            <a:off x="628651" y="2033587"/>
            <a:ext cx="7886700" cy="3263504"/>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SzPct val="100000"/>
              <a:buNone/>
            </a:pPr>
            <a:r>
              <a:rPr lang="en-US" sz="2400" b="1">
                <a:latin typeface="Calibri"/>
                <a:ea typeface="Calibri"/>
                <a:cs typeface="Calibri"/>
                <a:sym typeface="Calibri"/>
              </a:rPr>
              <a:t>Be Respectful</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Be an active listener—open to new ideas</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Use notes for side bar conversations</a:t>
            </a:r>
            <a:endParaRPr/>
          </a:p>
          <a:p>
            <a:pPr marL="228600" lvl="0" indent="-228600" algn="l" rtl="0">
              <a:lnSpc>
                <a:spcPct val="90000"/>
              </a:lnSpc>
              <a:spcBef>
                <a:spcPts val="1000"/>
              </a:spcBef>
              <a:spcAft>
                <a:spcPts val="0"/>
              </a:spcAft>
              <a:buSzPct val="100000"/>
              <a:buNone/>
            </a:pPr>
            <a:r>
              <a:rPr lang="en-US" sz="2400" b="1">
                <a:latin typeface="Calibri"/>
                <a:ea typeface="Calibri"/>
                <a:cs typeface="Calibri"/>
                <a:sym typeface="Calibri"/>
              </a:rPr>
              <a:t>Be Responsible</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Be on time for sessions</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Silence cell phones—reply appropriately</a:t>
            </a:r>
            <a:endParaRPr/>
          </a:p>
          <a:p>
            <a:pPr marL="228600" lvl="0" indent="-228600" algn="l" rtl="0">
              <a:lnSpc>
                <a:spcPct val="90000"/>
              </a:lnSpc>
              <a:spcBef>
                <a:spcPts val="1000"/>
              </a:spcBef>
              <a:spcAft>
                <a:spcPts val="0"/>
              </a:spcAft>
              <a:buSzPct val="100000"/>
              <a:buNone/>
            </a:pPr>
            <a:r>
              <a:rPr lang="en-US" sz="2400" b="1">
                <a:latin typeface="Calibri"/>
                <a:ea typeface="Calibri"/>
                <a:cs typeface="Calibri"/>
                <a:sym typeface="Calibri"/>
              </a:rPr>
              <a:t>Be</a:t>
            </a:r>
            <a:r>
              <a:rPr lang="en-US" sz="3000" b="1">
                <a:latin typeface="Calibri"/>
                <a:ea typeface="Calibri"/>
                <a:cs typeface="Calibri"/>
                <a:sym typeface="Calibri"/>
              </a:rPr>
              <a:t> </a:t>
            </a:r>
            <a:r>
              <a:rPr lang="en-US" sz="2400" b="1">
                <a:latin typeface="Calibri"/>
                <a:ea typeface="Calibri"/>
                <a:cs typeface="Calibri"/>
                <a:sym typeface="Calibri"/>
              </a:rPr>
              <a:t>a Problem Solver</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Follow the decision making process</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Work toward consensus and support decisions of the group</a:t>
            </a:r>
            <a:endParaRPr/>
          </a:p>
          <a:p>
            <a:pPr marL="0" lvl="0" indent="0" algn="l" rtl="0">
              <a:lnSpc>
                <a:spcPct val="90000"/>
              </a:lnSpc>
              <a:spcBef>
                <a:spcPts val="1000"/>
              </a:spcBef>
              <a:spcAft>
                <a:spcPts val="0"/>
              </a:spcAft>
              <a:buSzPct val="100000"/>
              <a:buNone/>
            </a:pP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7" descr="Red Star"/>
          <p:cNvSpPr/>
          <p:nvPr/>
        </p:nvSpPr>
        <p:spPr>
          <a:xfrm>
            <a:off x="1524000" y="1551709"/>
            <a:ext cx="692727" cy="554182"/>
          </a:xfrm>
          <a:prstGeom prst="star5">
            <a:avLst>
              <a:gd name="adj" fmla="val 19098"/>
              <a:gd name="hf" fmla="val 105146"/>
              <a:gd name="vf" fmla="val 110557"/>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5" name="Google Shape;205;p27" descr="Red Star"/>
          <p:cNvSpPr/>
          <p:nvPr/>
        </p:nvSpPr>
        <p:spPr>
          <a:xfrm>
            <a:off x="6470072" y="1551709"/>
            <a:ext cx="692727" cy="554182"/>
          </a:xfrm>
          <a:prstGeom prst="star5">
            <a:avLst>
              <a:gd name="adj" fmla="val 19098"/>
              <a:gd name="hf" fmla="val 105146"/>
              <a:gd name="vf" fmla="val 110557"/>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6" name="Google Shape;206;p27" descr="A diagram of a behavior following the Antecedent, Behavior  to Consequence order."/>
          <p:cNvPicPr preferRelativeResize="0"/>
          <p:nvPr/>
        </p:nvPicPr>
        <p:blipFill rotWithShape="1">
          <a:blip r:embed="rId3">
            <a:alphaModFix/>
          </a:blip>
          <a:srcRect/>
          <a:stretch/>
        </p:blipFill>
        <p:spPr>
          <a:xfrm>
            <a:off x="132514" y="555914"/>
            <a:ext cx="8878972" cy="5746172"/>
          </a:xfrm>
          <a:prstGeom prst="rect">
            <a:avLst/>
          </a:prstGeom>
          <a:noFill/>
          <a:ln>
            <a:noFill/>
          </a:ln>
        </p:spPr>
      </p:pic>
      <p:sp>
        <p:nvSpPr>
          <p:cNvPr id="2" name="Title 1">
            <a:extLst>
              <a:ext uri="{FF2B5EF4-FFF2-40B4-BE49-F238E27FC236}">
                <a16:creationId xmlns:a16="http://schemas.microsoft.com/office/drawing/2014/main" id="{8187FDDA-7087-50B4-F2AD-67E0E5DFF39B}"/>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t>ABCs of </a:t>
            </a:r>
            <a:r>
              <a:rPr lang="en-US" dirty="0" err="1"/>
              <a:t>Beahvior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1" descr="A chart with text on it"/>
          <p:cNvPicPr preferRelativeResize="0"/>
          <p:nvPr/>
        </p:nvPicPr>
        <p:blipFill rotWithShape="1">
          <a:blip r:embed="rId3">
            <a:alphaModFix/>
          </a:blip>
          <a:srcRect/>
          <a:stretch/>
        </p:blipFill>
        <p:spPr>
          <a:xfrm>
            <a:off x="275628" y="579211"/>
            <a:ext cx="8592744" cy="5340350"/>
          </a:xfrm>
          <a:prstGeom prst="rect">
            <a:avLst/>
          </a:prstGeom>
          <a:noFill/>
          <a:ln>
            <a:noFill/>
          </a:ln>
        </p:spPr>
      </p:pic>
      <p:sp>
        <p:nvSpPr>
          <p:cNvPr id="2" name="Title 1">
            <a:extLst>
              <a:ext uri="{FF2B5EF4-FFF2-40B4-BE49-F238E27FC236}">
                <a16:creationId xmlns:a16="http://schemas.microsoft.com/office/drawing/2014/main" id="{C3BF028C-53C6-5768-066B-C742DB0B294E}"/>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t>A-B-C Example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400" b="1" i="1" u="none" strike="noStrike">
                <a:solidFill>
                  <a:srgbClr val="000000"/>
                </a:solidFill>
                <a:latin typeface="Calibri"/>
                <a:ea typeface="Calibri"/>
                <a:cs typeface="Calibri"/>
                <a:sym typeface="Calibri"/>
              </a:rPr>
              <a:t>Supporting Student Needs </a:t>
            </a:r>
            <a:endParaRPr/>
          </a:p>
        </p:txBody>
      </p:sp>
      <p:sp>
        <p:nvSpPr>
          <p:cNvPr id="219" name="Google Shape;219;p3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700"/>
              </a:spcBef>
              <a:spcAft>
                <a:spcPts val="0"/>
              </a:spcAft>
              <a:buSzPts val="2800"/>
              <a:buNone/>
            </a:pPr>
            <a:r>
              <a:rPr lang="en-US" sz="3600" b="1" i="1" u="none" strike="noStrike">
                <a:solidFill>
                  <a:srgbClr val="000000"/>
                </a:solidFill>
                <a:latin typeface="Calibri"/>
                <a:ea typeface="Calibri"/>
                <a:cs typeface="Calibri"/>
                <a:sym typeface="Calibri"/>
              </a:rPr>
              <a:t>Self-Determination Theory </a:t>
            </a:r>
            <a:r>
              <a:rPr lang="en-US" sz="3600" i="0" u="none" strike="noStrike">
                <a:solidFill>
                  <a:srgbClr val="000000"/>
                </a:solidFill>
                <a:latin typeface="Calibri"/>
                <a:ea typeface="Calibri"/>
                <a:cs typeface="Calibri"/>
                <a:sym typeface="Calibri"/>
              </a:rPr>
              <a:t>has identified 3 primary human needs that help individuals to grow their internal motivation:</a:t>
            </a:r>
            <a:endParaRPr sz="3600"/>
          </a:p>
          <a:p>
            <a:pPr marL="457200" lvl="0" indent="-406400" algn="l" rtl="0">
              <a:lnSpc>
                <a:spcPct val="90000"/>
              </a:lnSpc>
              <a:spcBef>
                <a:spcPts val="700"/>
              </a:spcBef>
              <a:spcAft>
                <a:spcPts val="0"/>
              </a:spcAft>
              <a:buSzPts val="2800"/>
              <a:buFont typeface="Arial"/>
              <a:buChar char="•"/>
            </a:pPr>
            <a:r>
              <a:rPr lang="en-US" sz="3600" b="1" i="0" u="none" strike="noStrike">
                <a:solidFill>
                  <a:srgbClr val="000000"/>
                </a:solidFill>
                <a:latin typeface="Calibri"/>
                <a:ea typeface="Calibri"/>
                <a:cs typeface="Calibri"/>
                <a:sym typeface="Calibri"/>
              </a:rPr>
              <a:t>Competence</a:t>
            </a:r>
            <a:endParaRPr sz="3600" b="1" i="0" u="none" strike="noStrike">
              <a:solidFill>
                <a:srgbClr val="000000"/>
              </a:solidFill>
              <a:latin typeface="Cambria"/>
              <a:ea typeface="Cambria"/>
              <a:cs typeface="Cambria"/>
              <a:sym typeface="Cambria"/>
            </a:endParaRPr>
          </a:p>
          <a:p>
            <a:pPr marL="457200" lvl="0" indent="-406400" algn="l" rtl="0">
              <a:lnSpc>
                <a:spcPct val="90000"/>
              </a:lnSpc>
              <a:spcBef>
                <a:spcPts val="0"/>
              </a:spcBef>
              <a:spcAft>
                <a:spcPts val="0"/>
              </a:spcAft>
              <a:buSzPts val="2800"/>
              <a:buFont typeface="Arial"/>
              <a:buChar char="•"/>
            </a:pPr>
            <a:r>
              <a:rPr lang="en-US" sz="3600" b="1" i="0" u="none" strike="noStrike">
                <a:solidFill>
                  <a:srgbClr val="000000"/>
                </a:solidFill>
                <a:latin typeface="Calibri"/>
                <a:ea typeface="Calibri"/>
                <a:cs typeface="Calibri"/>
                <a:sym typeface="Calibri"/>
              </a:rPr>
              <a:t>Autonomy</a:t>
            </a:r>
            <a:endParaRPr sz="3600" b="1" i="0" u="none" strike="noStrike">
              <a:solidFill>
                <a:srgbClr val="000000"/>
              </a:solidFill>
              <a:latin typeface="Cambria"/>
              <a:ea typeface="Cambria"/>
              <a:cs typeface="Cambria"/>
              <a:sym typeface="Cambria"/>
            </a:endParaRPr>
          </a:p>
          <a:p>
            <a:pPr marL="457200" lvl="0" indent="-406400" algn="l" rtl="0">
              <a:lnSpc>
                <a:spcPct val="90000"/>
              </a:lnSpc>
              <a:spcBef>
                <a:spcPts val="700"/>
              </a:spcBef>
              <a:spcAft>
                <a:spcPts val="0"/>
              </a:spcAft>
              <a:buSzPts val="2800"/>
              <a:buFont typeface="Arial"/>
              <a:buChar char="•"/>
            </a:pPr>
            <a:r>
              <a:rPr lang="en-US" sz="3600" b="1" i="0" u="none" strike="noStrike">
                <a:solidFill>
                  <a:srgbClr val="000000"/>
                </a:solidFill>
                <a:latin typeface="Calibri"/>
                <a:ea typeface="Calibri"/>
                <a:cs typeface="Calibri"/>
                <a:sym typeface="Calibri"/>
              </a:rPr>
              <a:t>Relatedness</a:t>
            </a:r>
            <a:endParaRPr sz="3600" b="1" i="0" u="none" strike="noStrike">
              <a:solidFill>
                <a:srgbClr val="000000"/>
              </a:solidFill>
              <a:latin typeface="Cambria"/>
              <a:ea typeface="Cambria"/>
              <a:cs typeface="Cambria"/>
              <a:sym typeface="Cambria"/>
            </a:endParaRPr>
          </a:p>
          <a:p>
            <a:pPr marL="457200" lvl="0" indent="-228600" algn="l" rtl="0">
              <a:lnSpc>
                <a:spcPct val="90000"/>
              </a:lnSpc>
              <a:spcBef>
                <a:spcPts val="1000"/>
              </a:spcBef>
              <a:spcAft>
                <a:spcPts val="0"/>
              </a:spcAft>
              <a:buClr>
                <a:srgbClr val="FF0000"/>
              </a:buClr>
              <a:buSzPts val="28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Pause &amp; Reflect - Administrator</a:t>
            </a:r>
            <a:endParaRPr/>
          </a:p>
        </p:txBody>
      </p:sp>
      <p:sp>
        <p:nvSpPr>
          <p:cNvPr id="226" name="Google Shape;226;p33"/>
          <p:cNvSpPr txBox="1">
            <a:spLocks noGrp="1"/>
          </p:cNvSpPr>
          <p:nvPr>
            <p:ph type="body" idx="1"/>
          </p:nvPr>
        </p:nvSpPr>
        <p:spPr>
          <a:xfrm>
            <a:off x="381000" y="1577978"/>
            <a:ext cx="8509000" cy="4351338"/>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0"/>
              </a:spcBef>
              <a:spcAft>
                <a:spcPts val="0"/>
              </a:spcAft>
              <a:buSzPts val="2800"/>
              <a:buNone/>
            </a:pPr>
            <a:r>
              <a:rPr lang="en-US" sz="3600" b="1" i="0" u="none" strike="noStrike">
                <a:solidFill>
                  <a:srgbClr val="000000"/>
                </a:solidFill>
                <a:latin typeface="Calibri"/>
                <a:ea typeface="Calibri"/>
                <a:cs typeface="Calibri"/>
                <a:sym typeface="Calibri"/>
              </a:rPr>
              <a:t>If you are an administrator, consider the following:</a:t>
            </a:r>
            <a:endParaRPr sz="3600" b="0"/>
          </a:p>
          <a:p>
            <a:pPr marL="457200" lvl="0" indent="-406400" algn="l" rtl="0">
              <a:lnSpc>
                <a:spcPct val="90000"/>
              </a:lnSpc>
              <a:spcBef>
                <a:spcPts val="0"/>
              </a:spcBef>
              <a:spcAft>
                <a:spcPts val="0"/>
              </a:spcAft>
              <a:buSzPts val="2800"/>
              <a:buFont typeface="Arial"/>
              <a:buChar char="•"/>
            </a:pPr>
            <a:r>
              <a:rPr lang="en-US" sz="3600" b="0" i="0" u="none" strike="noStrike">
                <a:solidFill>
                  <a:srgbClr val="000000"/>
                </a:solidFill>
                <a:latin typeface="Calibri"/>
                <a:ea typeface="Calibri"/>
                <a:cs typeface="Calibri"/>
                <a:sym typeface="Calibri"/>
              </a:rPr>
              <a:t>What strategies are teachers consistently using to increase</a:t>
            </a:r>
            <a:r>
              <a:rPr lang="en-US" sz="3600" b="1" i="0" u="none" strike="noStrike">
                <a:solidFill>
                  <a:srgbClr val="000000"/>
                </a:solidFill>
                <a:latin typeface="Calibri"/>
                <a:ea typeface="Calibri"/>
                <a:cs typeface="Calibri"/>
                <a:sym typeface="Calibri"/>
              </a:rPr>
              <a:t> passively </a:t>
            </a:r>
            <a:r>
              <a:rPr lang="en-US" sz="3600" b="1" i="1" u="none" strike="noStrike">
                <a:solidFill>
                  <a:srgbClr val="000000"/>
                </a:solidFill>
                <a:latin typeface="Calibri"/>
                <a:ea typeface="Calibri"/>
                <a:cs typeface="Calibri"/>
                <a:sym typeface="Calibri"/>
              </a:rPr>
              <a:t>engaged time</a:t>
            </a:r>
            <a:r>
              <a:rPr lang="en-US" sz="3600" b="1" i="0" u="none" strike="noStrike">
                <a:solidFill>
                  <a:srgbClr val="000000"/>
                </a:solidFill>
                <a:latin typeface="Calibri"/>
                <a:ea typeface="Calibri"/>
                <a:cs typeface="Calibri"/>
                <a:sym typeface="Calibri"/>
              </a:rPr>
              <a:t>?</a:t>
            </a:r>
            <a:endParaRPr sz="3600" b="0" i="0" u="none" strike="noStrike">
              <a:solidFill>
                <a:srgbClr val="000000"/>
              </a:solidFill>
              <a:latin typeface="Calibri"/>
              <a:ea typeface="Calibri"/>
              <a:cs typeface="Calibri"/>
              <a:sym typeface="Calibri"/>
            </a:endParaRPr>
          </a:p>
          <a:p>
            <a:pPr marL="457200" lvl="0" indent="-406400" algn="l" rtl="0">
              <a:lnSpc>
                <a:spcPct val="90000"/>
              </a:lnSpc>
              <a:spcBef>
                <a:spcPts val="0"/>
              </a:spcBef>
              <a:spcAft>
                <a:spcPts val="0"/>
              </a:spcAft>
              <a:buSzPts val="2800"/>
              <a:buFont typeface="Arial"/>
              <a:buChar char="•"/>
            </a:pPr>
            <a:r>
              <a:rPr lang="en-US" sz="3600" b="0" i="0" u="none" strike="noStrike">
                <a:solidFill>
                  <a:srgbClr val="000000"/>
                </a:solidFill>
                <a:latin typeface="Calibri"/>
                <a:ea typeface="Calibri"/>
                <a:cs typeface="Calibri"/>
                <a:sym typeface="Calibri"/>
              </a:rPr>
              <a:t>What strategies are teachers consistently using to increase </a:t>
            </a:r>
            <a:r>
              <a:rPr lang="en-US" sz="3600" b="1" i="1" u="none" strike="noStrike">
                <a:solidFill>
                  <a:srgbClr val="000000"/>
                </a:solidFill>
                <a:latin typeface="Calibri"/>
                <a:ea typeface="Calibri"/>
                <a:cs typeface="Calibri"/>
                <a:sym typeface="Calibri"/>
              </a:rPr>
              <a:t>actively engaged time</a:t>
            </a:r>
            <a:r>
              <a:rPr lang="en-US" sz="3600" b="0" i="0" u="none" strike="noStrike">
                <a:solidFill>
                  <a:srgbClr val="000000"/>
                </a:solidFill>
                <a:latin typeface="Calibri"/>
                <a:ea typeface="Calibri"/>
                <a:cs typeface="Calibri"/>
                <a:sym typeface="Calibri"/>
              </a:rPr>
              <a:t>?</a:t>
            </a:r>
            <a:endParaRPr/>
          </a:p>
          <a:p>
            <a:pPr marL="457200" lvl="0" indent="-406400" algn="l" rtl="0">
              <a:lnSpc>
                <a:spcPct val="90000"/>
              </a:lnSpc>
              <a:spcBef>
                <a:spcPts val="0"/>
              </a:spcBef>
              <a:spcAft>
                <a:spcPts val="0"/>
              </a:spcAft>
              <a:buSzPts val="2800"/>
              <a:buFont typeface="Arial"/>
              <a:buChar char="•"/>
            </a:pPr>
            <a:r>
              <a:rPr lang="en-US" sz="3600" b="0" i="0" u="none" strike="noStrike">
                <a:solidFill>
                  <a:srgbClr val="000000"/>
                </a:solidFill>
                <a:latin typeface="Calibri"/>
                <a:ea typeface="Calibri"/>
                <a:cs typeface="Calibri"/>
                <a:sym typeface="Calibri"/>
              </a:rPr>
              <a:t>How do you know? </a:t>
            </a:r>
            <a:endParaRPr/>
          </a:p>
          <a:p>
            <a:pPr marL="50800" lvl="0" indent="0" algn="l" rtl="0">
              <a:lnSpc>
                <a:spcPct val="90000"/>
              </a:lnSpc>
              <a:spcBef>
                <a:spcPts val="1000"/>
              </a:spcBef>
              <a:spcAft>
                <a:spcPts val="0"/>
              </a:spcAft>
              <a:buSzPts val="28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txBox="1">
            <a:spLocks noGrp="1"/>
          </p:cNvSpPr>
          <p:nvPr>
            <p:ph type="title"/>
          </p:nvPr>
        </p:nvSpPr>
        <p:spPr>
          <a:xfrm>
            <a:off x="498022" y="365126"/>
            <a:ext cx="8111588" cy="105727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1111"/>
              <a:buFont typeface="Calibri"/>
              <a:buNone/>
            </a:pPr>
            <a:r>
              <a:rPr lang="en-US"/>
              <a:t>Pause &amp; Reflect – Classroom Teacher</a:t>
            </a:r>
            <a:endParaRPr/>
          </a:p>
        </p:txBody>
      </p:sp>
      <p:sp>
        <p:nvSpPr>
          <p:cNvPr id="233" name="Google Shape;233;p34"/>
          <p:cNvSpPr txBox="1">
            <a:spLocks noGrp="1"/>
          </p:cNvSpPr>
          <p:nvPr>
            <p:ph type="body" idx="1"/>
          </p:nvPr>
        </p:nvSpPr>
        <p:spPr>
          <a:xfrm>
            <a:off x="628650" y="1422400"/>
            <a:ext cx="7886700" cy="4754563"/>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0"/>
              </a:spcBef>
              <a:spcAft>
                <a:spcPts val="0"/>
              </a:spcAft>
              <a:buSzPts val="2800"/>
              <a:buNone/>
            </a:pPr>
            <a:r>
              <a:rPr lang="en-US" sz="3600" b="1">
                <a:solidFill>
                  <a:srgbClr val="000000"/>
                </a:solidFill>
                <a:latin typeface="Calibri"/>
                <a:ea typeface="Calibri"/>
                <a:cs typeface="Calibri"/>
                <a:sym typeface="Calibri"/>
              </a:rPr>
              <a:t>I</a:t>
            </a:r>
            <a:r>
              <a:rPr lang="en-US" sz="3600" b="1" i="0" u="none" strike="noStrike">
                <a:solidFill>
                  <a:srgbClr val="000000"/>
                </a:solidFill>
                <a:latin typeface="Calibri"/>
                <a:ea typeface="Calibri"/>
                <a:cs typeface="Calibri"/>
                <a:sym typeface="Calibri"/>
              </a:rPr>
              <a:t>f you are a classroom teacher, consider the following:</a:t>
            </a:r>
            <a:endParaRPr sz="3600" b="0"/>
          </a:p>
          <a:p>
            <a:pPr marL="457200" lvl="0" indent="-406400" algn="l" rtl="0">
              <a:lnSpc>
                <a:spcPct val="90000"/>
              </a:lnSpc>
              <a:spcBef>
                <a:spcPts val="0"/>
              </a:spcBef>
              <a:spcAft>
                <a:spcPts val="0"/>
              </a:spcAft>
              <a:buSzPts val="2800"/>
              <a:buFont typeface="Arial"/>
              <a:buChar char="•"/>
            </a:pPr>
            <a:r>
              <a:rPr lang="en-US" sz="3600" b="0" i="1" u="none" strike="noStrike">
                <a:solidFill>
                  <a:srgbClr val="000000"/>
                </a:solidFill>
                <a:latin typeface="Calibri"/>
                <a:ea typeface="Calibri"/>
                <a:cs typeface="Calibri"/>
                <a:sym typeface="Calibri"/>
              </a:rPr>
              <a:t>What do you currently do to support </a:t>
            </a:r>
            <a:r>
              <a:rPr lang="en-US" sz="3600" b="1" i="1" u="none" strike="noStrike">
                <a:solidFill>
                  <a:srgbClr val="000000"/>
                </a:solidFill>
                <a:latin typeface="Calibri"/>
                <a:ea typeface="Calibri"/>
                <a:cs typeface="Calibri"/>
                <a:sym typeface="Calibri"/>
              </a:rPr>
              <a:t>passively engaged time</a:t>
            </a:r>
            <a:r>
              <a:rPr lang="en-US" sz="3600" b="0" i="1" u="none" strike="noStrike">
                <a:solidFill>
                  <a:srgbClr val="000000"/>
                </a:solidFill>
                <a:latin typeface="Calibri"/>
                <a:ea typeface="Calibri"/>
                <a:cs typeface="Calibri"/>
                <a:sym typeface="Calibri"/>
              </a:rPr>
              <a:t>? </a:t>
            </a:r>
            <a:endParaRPr/>
          </a:p>
          <a:p>
            <a:pPr marL="457200" lvl="0" indent="-406400" algn="l" rtl="0">
              <a:lnSpc>
                <a:spcPct val="90000"/>
              </a:lnSpc>
              <a:spcBef>
                <a:spcPts val="0"/>
              </a:spcBef>
              <a:spcAft>
                <a:spcPts val="0"/>
              </a:spcAft>
              <a:buSzPts val="2800"/>
              <a:buFont typeface="Arial"/>
              <a:buChar char="•"/>
            </a:pPr>
            <a:r>
              <a:rPr lang="en-US" sz="3600" b="0" i="1" u="none" strike="noStrike">
                <a:solidFill>
                  <a:srgbClr val="000000"/>
                </a:solidFill>
                <a:latin typeface="Calibri"/>
                <a:ea typeface="Calibri"/>
                <a:cs typeface="Calibri"/>
                <a:sym typeface="Calibri"/>
              </a:rPr>
              <a:t>What do you currently do to ensure uninterrupted </a:t>
            </a:r>
            <a:r>
              <a:rPr lang="en-US" sz="3600" b="1" i="1" u="none" strike="noStrike">
                <a:solidFill>
                  <a:srgbClr val="000000"/>
                </a:solidFill>
                <a:latin typeface="Calibri"/>
                <a:ea typeface="Calibri"/>
                <a:cs typeface="Calibri"/>
                <a:sym typeface="Calibri"/>
              </a:rPr>
              <a:t>actively engaged time?</a:t>
            </a:r>
            <a:endParaRPr sz="3600" b="0" i="1" u="none" strike="noStrike">
              <a:solidFill>
                <a:srgbClr val="000000"/>
              </a:solidFill>
              <a:latin typeface="Calibri"/>
              <a:ea typeface="Calibri"/>
              <a:cs typeface="Calibri"/>
              <a:sym typeface="Calibri"/>
            </a:endParaRPr>
          </a:p>
          <a:p>
            <a:pPr marL="457200" lvl="0" indent="-406400" algn="l" rtl="0">
              <a:lnSpc>
                <a:spcPct val="90000"/>
              </a:lnSpc>
              <a:spcBef>
                <a:spcPts val="0"/>
              </a:spcBef>
              <a:spcAft>
                <a:spcPts val="0"/>
              </a:spcAft>
              <a:buSzPts val="2800"/>
              <a:buFont typeface="Arial"/>
              <a:buChar char="•"/>
            </a:pPr>
            <a:r>
              <a:rPr lang="en-US" sz="3600" b="0" i="1" u="none" strike="noStrike">
                <a:solidFill>
                  <a:srgbClr val="000000"/>
                </a:solidFill>
                <a:latin typeface="Calibri"/>
                <a:ea typeface="Calibri"/>
                <a:cs typeface="Calibri"/>
                <a:sym typeface="Calibri"/>
              </a:rPr>
              <a:t>How consistent is  your use of these practices? </a:t>
            </a:r>
            <a:endParaRPr/>
          </a:p>
          <a:p>
            <a:pPr marL="457200" lvl="0" indent="-406400" algn="l" rtl="0">
              <a:lnSpc>
                <a:spcPct val="90000"/>
              </a:lnSpc>
              <a:spcBef>
                <a:spcPts val="0"/>
              </a:spcBef>
              <a:spcAft>
                <a:spcPts val="0"/>
              </a:spcAft>
              <a:buSzPts val="2800"/>
              <a:buFont typeface="Arial"/>
              <a:buChar char="•"/>
            </a:pPr>
            <a:r>
              <a:rPr lang="en-US" sz="3600" b="0" i="1" u="none" strike="noStrike">
                <a:solidFill>
                  <a:srgbClr val="000000"/>
                </a:solidFill>
                <a:latin typeface="Calibri"/>
                <a:ea typeface="Calibri"/>
                <a:cs typeface="Calibri"/>
                <a:sym typeface="Calibri"/>
              </a:rPr>
              <a:t>How do you know?</a:t>
            </a:r>
            <a:endParaRPr/>
          </a:p>
          <a:p>
            <a:pPr marL="457200" lvl="0" indent="-228600" algn="l" rtl="0">
              <a:lnSpc>
                <a:spcPct val="90000"/>
              </a:lnSpc>
              <a:spcBef>
                <a:spcPts val="1000"/>
              </a:spcBef>
              <a:spcAft>
                <a:spcPts val="0"/>
              </a:spcAft>
              <a:buClr>
                <a:srgbClr val="FF0000"/>
              </a:buClr>
              <a:buSzPts val="28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5" descr="A young child sitting at a table with his head on his hand, the student looks perplexed."/>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0" y="0"/>
            <a:ext cx="9460931" cy="6310859"/>
          </a:xfrm>
          <a:prstGeom prst="rect">
            <a:avLst/>
          </a:prstGeom>
          <a:noFill/>
          <a:ln>
            <a:noFill/>
          </a:ln>
        </p:spPr>
      </p:pic>
      <p:sp>
        <p:nvSpPr>
          <p:cNvPr id="240" name="Google Shape;240;p35"/>
          <p:cNvSpPr txBox="1">
            <a:spLocks noGrp="1" noRot="1" noMove="1" noResize="1" noEditPoints="1" noAdjustHandles="1" noChangeArrowheads="1" noChangeShapeType="1"/>
          </p:cNvSpPr>
          <p:nvPr/>
        </p:nvSpPr>
        <p:spPr>
          <a:xfrm>
            <a:off x="440871" y="547142"/>
            <a:ext cx="569867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FF0000"/>
                </a:solidFill>
                <a:latin typeface="Arial"/>
                <a:ea typeface="Arial"/>
                <a:cs typeface="Arial"/>
                <a:sym typeface="Arial"/>
              </a:rPr>
              <a:t>(</a:t>
            </a:r>
            <a:r>
              <a:rPr lang="en-US" sz="2000" b="1" i="0" u="none" strike="noStrike" cap="none" dirty="0" err="1">
                <a:solidFill>
                  <a:srgbClr val="FF0000"/>
                </a:solidFill>
                <a:latin typeface="Arial"/>
                <a:ea typeface="Arial"/>
                <a:cs typeface="Arial"/>
                <a:sym typeface="Arial"/>
              </a:rPr>
              <a:t>Stichter</a:t>
            </a:r>
            <a:r>
              <a:rPr lang="en-US" sz="2000" b="1" i="0" u="none" strike="noStrike" cap="none" dirty="0">
                <a:solidFill>
                  <a:srgbClr val="FF0000"/>
                </a:solidFill>
                <a:latin typeface="Arial"/>
                <a:ea typeface="Arial"/>
                <a:cs typeface="Arial"/>
                <a:sym typeface="Arial"/>
              </a:rPr>
              <a:t>, Lewis, Johnson, &amp; Trussell, 2004) </a:t>
            </a:r>
            <a:endParaRPr sz="2000" b="1" i="0" u="none" strike="noStrike" cap="none" dirty="0">
              <a:solidFill>
                <a:srgbClr val="FF0000"/>
              </a:solidFill>
              <a:latin typeface="Arial"/>
              <a:ea typeface="Arial"/>
              <a:cs typeface="Arial"/>
              <a:sym typeface="Arial"/>
            </a:endParaRPr>
          </a:p>
        </p:txBody>
      </p:sp>
      <p:sp>
        <p:nvSpPr>
          <p:cNvPr id="2" name="Title 1">
            <a:extLst>
              <a:ext uri="{FF2B5EF4-FFF2-40B4-BE49-F238E27FC236}">
                <a16:creationId xmlns:a16="http://schemas.microsoft.com/office/drawing/2014/main" id="{9A4A1ED2-84CD-AEE7-358C-B4368422AEC3}"/>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fontScale="90000"/>
          </a:bodyPr>
          <a:lstStyle/>
          <a:p>
            <a:r>
              <a:rPr lang="en-US" dirty="0"/>
              <a:t>Summary of Stitcher, Lewis, Johnson &amp; Trussell study from 2004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6" title="Chart"/>
          <p:cNvPicPr preferRelativeResize="0"/>
          <p:nvPr/>
        </p:nvPicPr>
        <p:blipFill rotWithShape="1">
          <a:blip r:embed="rId3">
            <a:alphaModFix/>
          </a:blip>
          <a:srcRect/>
          <a:stretch/>
        </p:blipFill>
        <p:spPr>
          <a:xfrm>
            <a:off x="0" y="1219550"/>
            <a:ext cx="9380127" cy="4053424"/>
          </a:xfrm>
          <a:prstGeom prst="rect">
            <a:avLst/>
          </a:prstGeom>
          <a:noFill/>
          <a:ln>
            <a:noFill/>
          </a:ln>
        </p:spPr>
      </p:pic>
      <p:sp>
        <p:nvSpPr>
          <p:cNvPr id="2" name="Title 1">
            <a:extLst>
              <a:ext uri="{FF2B5EF4-FFF2-40B4-BE49-F238E27FC236}">
                <a16:creationId xmlns:a16="http://schemas.microsoft.com/office/drawing/2014/main" id="{F674E292-D990-9DB0-B3AD-9C1853D26FC9}"/>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t>Graph of Classroom Variables Over Time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7" descr="A graph of different levels of performance"/>
          <p:cNvPicPr preferRelativeResize="0"/>
          <p:nvPr/>
        </p:nvPicPr>
        <p:blipFill rotWithShape="1">
          <a:blip r:embed="rId3">
            <a:alphaModFix/>
          </a:blip>
          <a:srcRect/>
          <a:stretch/>
        </p:blipFill>
        <p:spPr>
          <a:xfrm>
            <a:off x="-108992" y="112634"/>
            <a:ext cx="9179033" cy="6288165"/>
          </a:xfrm>
          <a:prstGeom prst="rect">
            <a:avLst/>
          </a:prstGeom>
          <a:noFill/>
          <a:ln>
            <a:noFill/>
          </a:ln>
        </p:spPr>
      </p:pic>
      <p:sp>
        <p:nvSpPr>
          <p:cNvPr id="2" name="Title 1">
            <a:extLst>
              <a:ext uri="{FF2B5EF4-FFF2-40B4-BE49-F238E27FC236}">
                <a16:creationId xmlns:a16="http://schemas.microsoft.com/office/drawing/2014/main" id="{BEF0E23A-095C-6591-CAD0-CC79EFDDAEC0}"/>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t>Graph of student behavior over time.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PBISMissouri.org</a:t>
            </a:r>
            <a:endParaRPr/>
          </a:p>
        </p:txBody>
      </p:sp>
      <p:pic>
        <p:nvPicPr>
          <p:cNvPr id="259" name="Google Shape;259;p38" descr="Screenshot of the pbismissouri.org website."/>
          <p:cNvPicPr preferRelativeResize="0"/>
          <p:nvPr/>
        </p:nvPicPr>
        <p:blipFill rotWithShape="1">
          <a:blip r:embed="rId3">
            <a:alphaModFix/>
          </a:blip>
          <a:srcRect/>
          <a:stretch/>
        </p:blipFill>
        <p:spPr>
          <a:xfrm>
            <a:off x="358939" y="1649468"/>
            <a:ext cx="8570458" cy="3719511"/>
          </a:xfrm>
          <a:prstGeom prst="rect">
            <a:avLst/>
          </a:prstGeom>
          <a:noFill/>
          <a:ln>
            <a:noFill/>
          </a:ln>
        </p:spPr>
      </p:pic>
      <p:sp>
        <p:nvSpPr>
          <p:cNvPr id="260" name="Google Shape;260;p38" descr="Red Arrow"/>
          <p:cNvSpPr/>
          <p:nvPr/>
        </p:nvSpPr>
        <p:spPr>
          <a:xfrm rot="-5400000">
            <a:off x="4045531" y="1496289"/>
            <a:ext cx="609600" cy="193967"/>
          </a:xfrm>
          <a:prstGeom prst="leftArrow">
            <a:avLst>
              <a:gd name="adj1" fmla="val 50000"/>
              <a:gd name="adj2" fmla="val 50000"/>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1" name="Google Shape;261;p38" descr="Red Arrow"/>
          <p:cNvSpPr/>
          <p:nvPr/>
        </p:nvSpPr>
        <p:spPr>
          <a:xfrm>
            <a:off x="5048082" y="2602522"/>
            <a:ext cx="602672" cy="238418"/>
          </a:xfrm>
          <a:prstGeom prst="leftArrow">
            <a:avLst>
              <a:gd name="adj1" fmla="val 50000"/>
              <a:gd name="adj2" fmla="val 50000"/>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237506" y="365126"/>
            <a:ext cx="8455232"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a:t>PBISMissouri.org – Access Courses</a:t>
            </a:r>
            <a:endParaRPr/>
          </a:p>
        </p:txBody>
      </p:sp>
      <p:pic>
        <p:nvPicPr>
          <p:cNvPr id="268" name="Google Shape;268;p39" descr="A screenshot of a website, red arrows point to where a user should click to access certain items."/>
          <p:cNvPicPr preferRelativeResize="0"/>
          <p:nvPr/>
        </p:nvPicPr>
        <p:blipFill rotWithShape="1">
          <a:blip r:embed="rId3">
            <a:alphaModFix/>
          </a:blip>
          <a:srcRect/>
          <a:stretch/>
        </p:blipFill>
        <p:spPr>
          <a:xfrm>
            <a:off x="742950" y="1450592"/>
            <a:ext cx="7772400" cy="3745541"/>
          </a:xfrm>
          <a:prstGeom prst="rect">
            <a:avLst/>
          </a:prstGeom>
          <a:noFill/>
          <a:ln>
            <a:noFill/>
          </a:ln>
        </p:spPr>
      </p:pic>
      <p:sp>
        <p:nvSpPr>
          <p:cNvPr id="269" name="Google Shape;269;p39" descr="red arrow"/>
          <p:cNvSpPr/>
          <p:nvPr/>
        </p:nvSpPr>
        <p:spPr>
          <a:xfrm>
            <a:off x="5003111" y="2917315"/>
            <a:ext cx="602672" cy="238418"/>
          </a:xfrm>
          <a:prstGeom prst="leftArrow">
            <a:avLst>
              <a:gd name="adj1" fmla="val 50000"/>
              <a:gd name="adj2" fmla="val 50000"/>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0" name="Google Shape;270;p39" descr="red arrow"/>
          <p:cNvSpPr/>
          <p:nvPr/>
        </p:nvSpPr>
        <p:spPr>
          <a:xfrm rot="-5400000">
            <a:off x="6891873" y="1331383"/>
            <a:ext cx="602672" cy="238418"/>
          </a:xfrm>
          <a:prstGeom prst="leftArrow">
            <a:avLst>
              <a:gd name="adj1" fmla="val 50000"/>
              <a:gd name="adj2" fmla="val 50000"/>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5A6"/>
        </a:solidFill>
        <a:effectLst/>
      </p:bgPr>
    </p:bg>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Attention Signal</a:t>
            </a:r>
            <a:endParaRPr/>
          </a:p>
        </p:txBody>
      </p:sp>
      <p:sp>
        <p:nvSpPr>
          <p:cNvPr id="76" name="Google Shape;76;p1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FF0000"/>
              </a:buClr>
              <a:buSzPts val="28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40" descr="A group of people looking at papers"/>
          <p:cNvPicPr preferRelativeResize="0"/>
          <p:nvPr/>
        </p:nvPicPr>
        <p:blipFill rotWithShape="1">
          <a:blip r:embed="rId3">
            <a:alphaModFix/>
          </a:blip>
          <a:srcRect/>
          <a:stretch/>
        </p:blipFill>
        <p:spPr>
          <a:xfrm>
            <a:off x="-1" y="0"/>
            <a:ext cx="9441755" cy="6299200"/>
          </a:xfrm>
          <a:prstGeom prst="rect">
            <a:avLst/>
          </a:prstGeom>
          <a:noFill/>
          <a:ln>
            <a:noFill/>
          </a:ln>
        </p:spPr>
      </p:pic>
      <p:sp>
        <p:nvSpPr>
          <p:cNvPr id="2" name="Title 1">
            <a:extLst>
              <a:ext uri="{FF2B5EF4-FFF2-40B4-BE49-F238E27FC236}">
                <a16:creationId xmlns:a16="http://schemas.microsoft.com/office/drawing/2014/main" id="{99CC746E-E199-91F5-586C-2BD41E1E6F04}"/>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t>Group of adults gathered around data.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1" descr="A person sitting at a desk with a computer"/>
          <p:cNvPicPr preferRelativeResize="0"/>
          <p:nvPr/>
        </p:nvPicPr>
        <p:blipFill rotWithShape="1">
          <a:blip r:embed="rId3">
            <a:alphaModFix/>
          </a:blip>
          <a:srcRect/>
          <a:stretch/>
        </p:blipFill>
        <p:spPr>
          <a:xfrm>
            <a:off x="0" y="0"/>
            <a:ext cx="9639300" cy="6426200"/>
          </a:xfrm>
          <a:prstGeom prst="rect">
            <a:avLst/>
          </a:prstGeom>
          <a:noFill/>
          <a:ln>
            <a:noFill/>
          </a:ln>
        </p:spPr>
      </p:pic>
      <p:sp>
        <p:nvSpPr>
          <p:cNvPr id="2" name="Title 1">
            <a:extLst>
              <a:ext uri="{FF2B5EF4-FFF2-40B4-BE49-F238E27FC236}">
                <a16:creationId xmlns:a16="http://schemas.microsoft.com/office/drawing/2014/main" id="{3F66AF64-8947-3C9C-5998-93793A104E0E}"/>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t>Adult reflecting on their instructional practice.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9" name="Google Shape;289;p42" descr="A teacher and students in a classroom"/>
          <p:cNvPicPr preferRelativeResize="0"/>
          <p:nvPr/>
        </p:nvPicPr>
        <p:blipFill rotWithShape="1">
          <a:blip r:embed="rId3">
            <a:alphaModFix/>
          </a:blip>
          <a:srcRect/>
          <a:stretch/>
        </p:blipFill>
        <p:spPr>
          <a:xfrm>
            <a:off x="0" y="0"/>
            <a:ext cx="9410700" cy="6273800"/>
          </a:xfrm>
          <a:prstGeom prst="rect">
            <a:avLst/>
          </a:prstGeom>
          <a:noFill/>
          <a:ln>
            <a:noFill/>
          </a:ln>
        </p:spPr>
      </p:pic>
      <p:sp>
        <p:nvSpPr>
          <p:cNvPr id="3" name="Title 2">
            <a:extLst>
              <a:ext uri="{FF2B5EF4-FFF2-40B4-BE49-F238E27FC236}">
                <a16:creationId xmlns:a16="http://schemas.microsoft.com/office/drawing/2014/main" id="{75F8AC3E-8693-F9AF-75E0-1721F127E87C}"/>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t>Teacher sitting at Table with students.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6" name="Google Shape;296;p43" descr="A group of children in a computer class"/>
          <p:cNvPicPr preferRelativeResize="0"/>
          <p:nvPr/>
        </p:nvPicPr>
        <p:blipFill rotWithShape="1">
          <a:blip r:embed="rId3">
            <a:alphaModFix/>
          </a:blip>
          <a:srcRect/>
          <a:stretch/>
        </p:blipFill>
        <p:spPr>
          <a:xfrm>
            <a:off x="0" y="50800"/>
            <a:ext cx="9455517" cy="6299200"/>
          </a:xfrm>
          <a:prstGeom prst="rect">
            <a:avLst/>
          </a:prstGeom>
          <a:noFill/>
          <a:ln>
            <a:noFill/>
          </a:ln>
        </p:spPr>
      </p:pic>
      <p:sp>
        <p:nvSpPr>
          <p:cNvPr id="2" name="Title 1">
            <a:extLst>
              <a:ext uri="{FF2B5EF4-FFF2-40B4-BE49-F238E27FC236}">
                <a16:creationId xmlns:a16="http://schemas.microsoft.com/office/drawing/2014/main" id="{4B459074-84F2-1EEE-5EE4-288EA6BDBA95}"/>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dirty="0"/>
              <a:t>Teacher in computer lab with students.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4" name="Google Shape;304;p44"/>
          <p:cNvSpPr txBox="1">
            <a:spLocks noGrp="1" noRot="1" noMove="1" noResize="1" noEditPoints="1" noAdjustHandles="1" noChangeArrowheads="1" noChangeShapeType="1"/>
          </p:cNvSpPr>
          <p:nvPr/>
        </p:nvSpPr>
        <p:spPr>
          <a:xfrm>
            <a:off x="0" y="5711650"/>
            <a:ext cx="2696400" cy="42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 Horner, 2016</a:t>
            </a:r>
            <a:endParaRPr sz="2800" b="0" i="0" u="none" strike="noStrike" cap="none">
              <a:solidFill>
                <a:schemeClr val="dk1"/>
              </a:solidFill>
              <a:latin typeface="Calibri"/>
              <a:ea typeface="Calibri"/>
              <a:cs typeface="Calibri"/>
              <a:sym typeface="Calibri"/>
            </a:endParaRPr>
          </a:p>
        </p:txBody>
      </p:sp>
      <p:sp>
        <p:nvSpPr>
          <p:cNvPr id="303" name="Google Shape;303;p44"/>
          <p:cNvSpPr>
            <a:spLocks noGrp="1" noRot="1" noMove="1" noResize="1" noEditPoints="1" noAdjustHandles="1" noChangeArrowheads="1" noChangeShapeType="1"/>
          </p:cNvSpPr>
          <p:nvPr/>
        </p:nvSpPr>
        <p:spPr>
          <a:xfrm>
            <a:off x="5994295" y="264002"/>
            <a:ext cx="3042299" cy="1390800"/>
          </a:xfrm>
          <a:prstGeom prst="wedgeRoundRectCallout">
            <a:avLst>
              <a:gd name="adj1" fmla="val -95997"/>
              <a:gd name="adj2" fmla="val 822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00"/>
                </a:solidFill>
                <a:latin typeface="Calibri"/>
                <a:ea typeface="Calibri"/>
                <a:cs typeface="Calibri"/>
                <a:sym typeface="Calibri"/>
              </a:rPr>
              <a:t>“unit of implementation”</a:t>
            </a:r>
            <a:endParaRPr sz="2900" b="1" i="0" u="none" strike="noStrike" cap="none">
              <a:solidFill>
                <a:srgbClr val="000000"/>
              </a:solidFill>
              <a:latin typeface="Calibri"/>
              <a:ea typeface="Calibri"/>
              <a:cs typeface="Calibri"/>
              <a:sym typeface="Calibri"/>
            </a:endParaRPr>
          </a:p>
        </p:txBody>
      </p:sp>
      <p:sp>
        <p:nvSpPr>
          <p:cNvPr id="305" name="Google Shape;305;p44"/>
          <p:cNvSpPr>
            <a:spLocks noGrp="1" noRot="1" noMove="1" noResize="1" noEditPoints="1" noAdjustHandles="1" noChangeArrowheads="1" noChangeShapeType="1"/>
          </p:cNvSpPr>
          <p:nvPr/>
        </p:nvSpPr>
        <p:spPr>
          <a:xfrm>
            <a:off x="6840525" y="1925225"/>
            <a:ext cx="2134200" cy="1550100"/>
          </a:xfrm>
          <a:prstGeom prst="wedgeRoundRectCallout">
            <a:avLst>
              <a:gd name="adj1" fmla="val -157614"/>
              <a:gd name="adj2" fmla="val -3220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    </a:t>
            </a:r>
            <a:r>
              <a:rPr lang="en-US" sz="2900" b="1" i="0" u="none" strike="noStrike" cap="none">
                <a:solidFill>
                  <a:schemeClr val="dk1"/>
                </a:solidFill>
                <a:latin typeface="Calibri"/>
                <a:ea typeface="Calibri"/>
                <a:cs typeface="Calibri"/>
                <a:sym typeface="Calibri"/>
              </a:rPr>
              <a:t>“unit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Calibri"/>
                <a:ea typeface="Calibri"/>
                <a:cs typeface="Calibri"/>
                <a:sym typeface="Calibri"/>
              </a:rPr>
              <a:t>     analysis”</a:t>
            </a:r>
            <a:endParaRPr sz="1400" b="0" i="0" u="none" strike="noStrike" cap="none">
              <a:solidFill>
                <a:srgbClr val="000000"/>
              </a:solidFill>
              <a:latin typeface="Arial"/>
              <a:ea typeface="Arial"/>
              <a:cs typeface="Arial"/>
              <a:sym typeface="Arial"/>
            </a:endParaRPr>
          </a:p>
        </p:txBody>
      </p:sp>
      <p:sp>
        <p:nvSpPr>
          <p:cNvPr id="315" name="Google Shape;315;p44"/>
          <p:cNvSpPr>
            <a:spLocks noGrp="1" noRot="1" noMove="1" noResize="1" noEditPoints="1" noAdjustHandles="1" noChangeArrowheads="1" noChangeShapeType="1"/>
          </p:cNvSpPr>
          <p:nvPr/>
        </p:nvSpPr>
        <p:spPr>
          <a:xfrm>
            <a:off x="6588783" y="4161550"/>
            <a:ext cx="2134200" cy="1550100"/>
          </a:xfrm>
          <a:prstGeom prst="wedgeRoundRectCallout">
            <a:avLst>
              <a:gd name="adj1" fmla="val -172367"/>
              <a:gd name="adj2" fmla="val 1163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Calibri"/>
                <a:ea typeface="Calibri"/>
                <a:cs typeface="Calibri"/>
                <a:sym typeface="Calibri"/>
              </a:rPr>
              <a:t>“unit of impact”</a:t>
            </a:r>
            <a:endParaRPr sz="2800" b="1" i="0" u="none" strike="noStrike" cap="none">
              <a:solidFill>
                <a:srgbClr val="000000"/>
              </a:solidFill>
              <a:latin typeface="Calibri"/>
              <a:ea typeface="Calibri"/>
              <a:cs typeface="Calibri"/>
              <a:sym typeface="Calibri"/>
            </a:endParaRPr>
          </a:p>
        </p:txBody>
      </p:sp>
      <p:grpSp>
        <p:nvGrpSpPr>
          <p:cNvPr id="306" name="Google Shape;306;p44" descr="Nested circles showing relationships between District, Building, Classroom and Student. "/>
          <p:cNvGrpSpPr>
            <a:grpSpLocks noGrp="1" noUngrp="1" noRot="1" noMove="1" noResize="1"/>
          </p:cNvGrpSpPr>
          <p:nvPr/>
        </p:nvGrpSpPr>
        <p:grpSpPr>
          <a:xfrm>
            <a:off x="557372" y="78822"/>
            <a:ext cx="5890230" cy="5890230"/>
            <a:chOff x="937033" y="0"/>
            <a:chExt cx="5890230" cy="5890230"/>
          </a:xfrm>
        </p:grpSpPr>
        <p:sp>
          <p:nvSpPr>
            <p:cNvPr id="307" name="Google Shape;307;p44" descr="Nested circles showing relationships between District, Building, Classroom and Student. "/>
            <p:cNvSpPr>
              <a:spLocks noGrp="1" noRot="1" noMove="1" noResize="1" noEditPoints="1" noAdjustHandles="1" noChangeArrowheads="1" noChangeShapeType="1"/>
            </p:cNvSpPr>
            <p:nvPr/>
          </p:nvSpPr>
          <p:spPr>
            <a:xfrm>
              <a:off x="937033" y="0"/>
              <a:ext cx="5890230" cy="5890230"/>
            </a:xfrm>
            <a:prstGeom prst="ellipse">
              <a:avLst/>
            </a:prstGeom>
            <a:solidFill>
              <a:srgbClr val="00B0F0"/>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4"/>
            <p:cNvSpPr txBox="1">
              <a:spLocks noGrp="1" noRot="1" noMove="1" noResize="1" noEditPoints="1" noAdjustHandles="1" noChangeArrowheads="1" noChangeShapeType="1"/>
            </p:cNvSpPr>
            <p:nvPr/>
          </p:nvSpPr>
          <p:spPr>
            <a:xfrm>
              <a:off x="2372649" y="294505"/>
              <a:ext cx="3042300" cy="88350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4100" b="1" i="0" u="none" strike="noStrike" cap="none">
                  <a:solidFill>
                    <a:schemeClr val="dk1"/>
                  </a:solidFill>
                  <a:latin typeface="Arial"/>
                  <a:ea typeface="Arial"/>
                  <a:cs typeface="Arial"/>
                  <a:sym typeface="Arial"/>
                </a:rPr>
                <a:t>District</a:t>
              </a:r>
              <a:endParaRPr sz="3100" b="0" i="0" u="none" strike="noStrike" cap="none">
                <a:solidFill>
                  <a:schemeClr val="dk1"/>
                </a:solidFill>
                <a:latin typeface="Arial"/>
                <a:ea typeface="Arial"/>
                <a:cs typeface="Arial"/>
                <a:sym typeface="Arial"/>
              </a:endParaRPr>
            </a:p>
          </p:txBody>
        </p:sp>
        <p:sp>
          <p:nvSpPr>
            <p:cNvPr id="309" name="Google Shape;309;p44"/>
            <p:cNvSpPr>
              <a:spLocks noGrp="1" noRot="1" noMove="1" noResize="1" noEditPoints="1" noAdjustHandles="1" noChangeArrowheads="1" noChangeShapeType="1"/>
            </p:cNvSpPr>
            <p:nvPr/>
          </p:nvSpPr>
          <p:spPr>
            <a:xfrm>
              <a:off x="1437703" y="1178046"/>
              <a:ext cx="4947793" cy="4712184"/>
            </a:xfrm>
            <a:prstGeom prst="ellipse">
              <a:avLst/>
            </a:prstGeom>
            <a:solidFill>
              <a:srgbClr val="FF0000"/>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4"/>
            <p:cNvSpPr txBox="1">
              <a:spLocks noGrp="1" noRot="1" noMove="1" noResize="1" noEditPoints="1" noAdjustHandles="1" noChangeArrowheads="1" noChangeShapeType="1"/>
            </p:cNvSpPr>
            <p:nvPr/>
          </p:nvSpPr>
          <p:spPr>
            <a:xfrm>
              <a:off x="2761951" y="1507980"/>
              <a:ext cx="2531700" cy="8481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3500" b="1" i="0" u="none" strike="noStrike" cap="none">
                  <a:solidFill>
                    <a:schemeClr val="dk1"/>
                  </a:solidFill>
                  <a:latin typeface="Arial"/>
                  <a:ea typeface="Arial"/>
                  <a:cs typeface="Arial"/>
                  <a:sym typeface="Arial"/>
                </a:rPr>
                <a:t>Building</a:t>
              </a:r>
              <a:endParaRPr sz="2900" b="0" i="0" u="none" strike="noStrike" cap="none">
                <a:solidFill>
                  <a:schemeClr val="dk1"/>
                </a:solidFill>
                <a:latin typeface="Arial"/>
                <a:ea typeface="Arial"/>
                <a:cs typeface="Arial"/>
                <a:sym typeface="Arial"/>
              </a:endParaRPr>
            </a:p>
          </p:txBody>
        </p:sp>
        <p:sp>
          <p:nvSpPr>
            <p:cNvPr id="311" name="Google Shape;311;p44"/>
            <p:cNvSpPr>
              <a:spLocks noGrp="1" noRot="1" noMove="1" noResize="1" noEditPoints="1" noAdjustHandles="1" noChangeArrowheads="1" noChangeShapeType="1"/>
            </p:cNvSpPr>
            <p:nvPr/>
          </p:nvSpPr>
          <p:spPr>
            <a:xfrm>
              <a:off x="2144530" y="2356092"/>
              <a:ext cx="3534138" cy="3534138"/>
            </a:xfrm>
            <a:prstGeom prst="ellipse">
              <a:avLst/>
            </a:prstGeom>
            <a:solidFill>
              <a:srgbClr val="FFFF00"/>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4"/>
            <p:cNvSpPr txBox="1">
              <a:spLocks noGrp="1" noRot="1" noMove="1" noResize="1" noEditPoints="1" noAdjustHandles="1" noChangeArrowheads="1" noChangeShapeType="1"/>
            </p:cNvSpPr>
            <p:nvPr/>
          </p:nvSpPr>
          <p:spPr>
            <a:xfrm>
              <a:off x="2627950" y="2547455"/>
              <a:ext cx="2531700" cy="7953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3000" b="1" i="0" u="none" strike="noStrike" cap="none">
                  <a:solidFill>
                    <a:schemeClr val="dk1"/>
                  </a:solidFill>
                  <a:latin typeface="Arial"/>
                  <a:ea typeface="Arial"/>
                  <a:cs typeface="Arial"/>
                  <a:sym typeface="Arial"/>
                </a:rPr>
                <a:t>Classroom</a:t>
              </a:r>
              <a:endParaRPr sz="2400" b="1" i="0" u="none" strike="noStrike" cap="none">
                <a:solidFill>
                  <a:schemeClr val="dk1"/>
                </a:solidFill>
                <a:latin typeface="Arial"/>
                <a:ea typeface="Arial"/>
                <a:cs typeface="Arial"/>
                <a:sym typeface="Arial"/>
              </a:endParaRPr>
            </a:p>
          </p:txBody>
        </p:sp>
        <p:sp>
          <p:nvSpPr>
            <p:cNvPr id="313" name="Google Shape;313;p44"/>
            <p:cNvSpPr>
              <a:spLocks noGrp="1" noRot="1" noMove="1" noResize="1" noEditPoints="1" noAdjustHandles="1" noChangeArrowheads="1" noChangeShapeType="1"/>
            </p:cNvSpPr>
            <p:nvPr/>
          </p:nvSpPr>
          <p:spPr>
            <a:xfrm>
              <a:off x="2733553" y="3534138"/>
              <a:ext cx="2356092" cy="2356092"/>
            </a:xfrm>
            <a:prstGeom prst="ellipse">
              <a:avLst/>
            </a:prstGeom>
            <a:solidFill>
              <a:srgbClr val="00B050"/>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44"/>
            <p:cNvSpPr txBox="1">
              <a:spLocks noGrp="1" noRot="1" noMove="1" noResize="1" noEditPoints="1" noAdjustHandles="1" noChangeArrowheads="1" noChangeShapeType="1"/>
            </p:cNvSpPr>
            <p:nvPr/>
          </p:nvSpPr>
          <p:spPr>
            <a:xfrm>
              <a:off x="2820150" y="4123130"/>
              <a:ext cx="2124000" cy="11781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3100" b="1" i="0" u="none" strike="noStrike" cap="none">
                  <a:solidFill>
                    <a:schemeClr val="dk1"/>
                  </a:solidFill>
                  <a:latin typeface="Arial"/>
                  <a:ea typeface="Arial"/>
                  <a:cs typeface="Arial"/>
                  <a:sym typeface="Arial"/>
                </a:rPr>
                <a:t>Student </a:t>
              </a:r>
              <a:endParaRPr sz="2500" b="1" i="0" u="none" strike="noStrike" cap="none">
                <a:solidFill>
                  <a:schemeClr val="dk1"/>
                </a:solidFill>
                <a:latin typeface="Arial"/>
                <a:ea typeface="Arial"/>
                <a:cs typeface="Arial"/>
                <a:sym typeface="Arial"/>
              </a:endParaRPr>
            </a:p>
          </p:txBody>
        </p:sp>
      </p:grpSp>
      <p:sp>
        <p:nvSpPr>
          <p:cNvPr id="302" name="Google Shape;302;p44"/>
          <p:cNvSpPr txBox="1">
            <a:spLocks noGrp="1" noRot="1" noMove="1" noResize="1" noEditPoints="1" noAdjustHandles="1" noChangeArrowheads="1" noChangeShapeType="1"/>
          </p:cNvSpPr>
          <p:nvPr>
            <p:ph type="title" idx="4294967295"/>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Calibri"/>
              <a:buNone/>
            </a:pPr>
            <a:r>
              <a:rPr lang="en-US" dirty="0"/>
              <a:t>Rob Horner Quote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9"/>
          <p:cNvSpPr txBox="1">
            <a:spLocks noGrp="1"/>
          </p:cNvSpPr>
          <p:nvPr>
            <p:ph type="title"/>
          </p:nvPr>
        </p:nvSpPr>
        <p:spPr>
          <a:xfrm>
            <a:off x="628650" y="265617"/>
            <a:ext cx="7886700" cy="776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a:t>Closing/Next Steps</a:t>
            </a:r>
            <a:endParaRPr sz="3600"/>
          </a:p>
        </p:txBody>
      </p:sp>
      <p:pic>
        <p:nvPicPr>
          <p:cNvPr id="322" name="Google Shape;322;p29" descr="A hand holding a magnifying glass over a blackboard"/>
          <p:cNvPicPr preferRelativeResize="0"/>
          <p:nvPr/>
        </p:nvPicPr>
        <p:blipFill rotWithShape="1">
          <a:blip r:embed="rId3">
            <a:alphaModFix/>
          </a:blip>
          <a:srcRect/>
          <a:stretch/>
        </p:blipFill>
        <p:spPr>
          <a:xfrm>
            <a:off x="0" y="0"/>
            <a:ext cx="9410700" cy="6273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b="1" i="0" u="none" strike="noStrike">
                <a:solidFill>
                  <a:srgbClr val="000000"/>
                </a:solidFill>
                <a:latin typeface="Calibri"/>
                <a:ea typeface="Calibri"/>
                <a:cs typeface="Calibri"/>
                <a:sym typeface="Calibri"/>
              </a:rPr>
              <a:t>Next steps for your Leadership Team include: </a:t>
            </a:r>
            <a:endParaRPr sz="3200"/>
          </a:p>
        </p:txBody>
      </p:sp>
      <p:sp>
        <p:nvSpPr>
          <p:cNvPr id="329" name="Google Shape;329;p45"/>
          <p:cNvSpPr txBox="1">
            <a:spLocks noGrp="1"/>
          </p:cNvSpPr>
          <p:nvPr>
            <p:ph type="body" idx="1"/>
          </p:nvPr>
        </p:nvSpPr>
        <p:spPr>
          <a:xfrm>
            <a:off x="628650" y="1527178"/>
            <a:ext cx="78867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Font typeface="Arial"/>
              <a:buChar char="•"/>
            </a:pPr>
            <a:r>
              <a:rPr lang="en-US" sz="2400" b="0" i="0" u="none" strike="noStrike">
                <a:solidFill>
                  <a:srgbClr val="000000"/>
                </a:solidFill>
                <a:latin typeface="Calibri"/>
                <a:ea typeface="Calibri"/>
                <a:cs typeface="Calibri"/>
                <a:sym typeface="Calibri"/>
              </a:rPr>
              <a:t>Plan for strategies to engage all individual classroom teachers in understanding the need to establish, implement, self-reflect and sustain their classroom instructional practices.</a:t>
            </a:r>
            <a:r>
              <a:rPr lang="en-US" sz="2400" b="1" i="0" u="none" strike="noStrike">
                <a:solidFill>
                  <a:srgbClr val="000000"/>
                </a:solidFill>
                <a:latin typeface="Calibri"/>
                <a:ea typeface="Calibri"/>
                <a:cs typeface="Calibri"/>
                <a:sym typeface="Calibri"/>
              </a:rPr>
              <a:t> Lesson 2 Classroom systems for ETLPs</a:t>
            </a:r>
            <a:r>
              <a:rPr lang="en-US" sz="2400" b="0" i="0" u="none" strike="noStrike">
                <a:solidFill>
                  <a:srgbClr val="000000"/>
                </a:solidFill>
                <a:latin typeface="Calibri"/>
                <a:ea typeface="Calibri"/>
                <a:cs typeface="Calibri"/>
                <a:sym typeface="Calibri"/>
              </a:rPr>
              <a:t>,</a:t>
            </a:r>
            <a:r>
              <a:rPr lang="en-US" sz="2400" b="1" i="0" u="none" strike="noStrike">
                <a:solidFill>
                  <a:srgbClr val="000000"/>
                </a:solidFill>
                <a:latin typeface="Calibri"/>
                <a:ea typeface="Calibri"/>
                <a:cs typeface="Calibri"/>
                <a:sym typeface="Calibri"/>
              </a:rPr>
              <a:t> </a:t>
            </a:r>
            <a:r>
              <a:rPr lang="en-US" sz="2400" b="0" i="0" u="none" strike="noStrike">
                <a:solidFill>
                  <a:srgbClr val="000000"/>
                </a:solidFill>
                <a:latin typeface="Calibri"/>
                <a:ea typeface="Calibri"/>
                <a:cs typeface="Calibri"/>
                <a:sym typeface="Calibri"/>
              </a:rPr>
              <a:t> will provide a framework and tools to make your plan. </a:t>
            </a:r>
            <a:endParaRPr/>
          </a:p>
          <a:p>
            <a:pPr marL="457200" lvl="0" indent="-406400" algn="l" rtl="0">
              <a:lnSpc>
                <a:spcPct val="90000"/>
              </a:lnSpc>
              <a:spcBef>
                <a:spcPts val="1000"/>
              </a:spcBef>
              <a:spcAft>
                <a:spcPts val="0"/>
              </a:spcAft>
              <a:buClr>
                <a:srgbClr val="FF0000"/>
              </a:buClr>
              <a:buSzPts val="2800"/>
              <a:buChar char="•"/>
            </a:pPr>
            <a:r>
              <a:rPr lang="en-US" sz="2400" b="0" i="0" u="none" strike="noStrike">
                <a:solidFill>
                  <a:srgbClr val="000000"/>
                </a:solidFill>
                <a:latin typeface="Calibri"/>
                <a:ea typeface="Calibri"/>
                <a:cs typeface="Calibri"/>
                <a:sym typeface="Calibri"/>
              </a:rPr>
              <a:t>Use the results of the </a:t>
            </a:r>
            <a:r>
              <a:rPr lang="en-US" sz="2400" b="1" i="1" u="none" strike="noStrike">
                <a:solidFill>
                  <a:srgbClr val="000000"/>
                </a:solidFill>
                <a:latin typeface="Calibri"/>
                <a:ea typeface="Calibri"/>
                <a:cs typeface="Calibri"/>
                <a:sym typeface="Calibri"/>
              </a:rPr>
              <a:t>PBIS Self-Assessment Survey</a:t>
            </a:r>
            <a:r>
              <a:rPr lang="en-US" sz="2400" b="0" i="0" u="none" strike="noStrike">
                <a:solidFill>
                  <a:srgbClr val="000000"/>
                </a:solidFill>
                <a:latin typeface="Calibri"/>
                <a:ea typeface="Calibri"/>
                <a:cs typeface="Calibri"/>
                <a:sym typeface="Calibri"/>
              </a:rPr>
              <a:t> (SAS)  to gain perspective from all staff, and results from the </a:t>
            </a:r>
            <a:r>
              <a:rPr lang="en-US" sz="2400" b="1" i="1" u="none" strike="noStrike">
                <a:solidFill>
                  <a:srgbClr val="000000"/>
                </a:solidFill>
                <a:latin typeface="Calibri"/>
                <a:ea typeface="Calibri"/>
                <a:cs typeface="Calibri"/>
                <a:sym typeface="Calibri"/>
              </a:rPr>
              <a:t>PBIS Tiered Fidelity Inventory</a:t>
            </a:r>
            <a:r>
              <a:rPr lang="en-US" sz="2400" b="0" i="0" u="none" strike="noStrike">
                <a:solidFill>
                  <a:srgbClr val="000000"/>
                </a:solidFill>
                <a:latin typeface="Calibri"/>
                <a:ea typeface="Calibri"/>
                <a:cs typeface="Calibri"/>
                <a:sym typeface="Calibri"/>
              </a:rPr>
              <a:t> (TFI) to gain perspective from your Building Leadership Teams. This data in conjunction with classroom walkthroughs will help your organization identify where to begin. </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b="1" i="0" u="none" strike="noStrike">
                <a:solidFill>
                  <a:srgbClr val="000000"/>
                </a:solidFill>
                <a:latin typeface="Calibri"/>
                <a:ea typeface="Calibri"/>
                <a:cs typeface="Calibri"/>
                <a:sym typeface="Calibri"/>
              </a:rPr>
              <a:t>Next steps for individual teachers include:</a:t>
            </a:r>
            <a:endParaRPr sz="3200"/>
          </a:p>
        </p:txBody>
      </p:sp>
      <p:sp>
        <p:nvSpPr>
          <p:cNvPr id="336" name="Google Shape;336;p4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Font typeface="Arial"/>
              <a:buChar char="•"/>
            </a:pPr>
            <a:r>
              <a:rPr lang="en-US" sz="2400" b="0" i="0" u="none" strike="noStrike">
                <a:solidFill>
                  <a:srgbClr val="000000"/>
                </a:solidFill>
                <a:latin typeface="Calibri"/>
                <a:ea typeface="Calibri"/>
                <a:cs typeface="Calibri"/>
                <a:sym typeface="Calibri"/>
              </a:rPr>
              <a:t>Reflect on your current level of knowledge and use of proactive instructional practices to increase instructional time and student engagement.</a:t>
            </a:r>
            <a:r>
              <a:rPr lang="en-US" sz="2400" b="1" i="1" u="none" strike="noStrike">
                <a:solidFill>
                  <a:srgbClr val="000000"/>
                </a:solidFill>
                <a:latin typeface="Calibri"/>
                <a:ea typeface="Calibri"/>
                <a:cs typeface="Calibri"/>
                <a:sym typeface="Calibri"/>
              </a:rPr>
              <a:t> The MO SW-PBS  ETLP Teacher Tools</a:t>
            </a:r>
            <a:r>
              <a:rPr lang="en-US" sz="2400" b="0" i="0" u="none" strike="noStrike">
                <a:solidFill>
                  <a:srgbClr val="000000"/>
                </a:solidFill>
                <a:latin typeface="Calibri"/>
                <a:ea typeface="Calibri"/>
                <a:cs typeface="Calibri"/>
                <a:sym typeface="Calibri"/>
              </a:rPr>
              <a:t> are one strategy for self reflection. </a:t>
            </a:r>
            <a:endParaRPr/>
          </a:p>
          <a:p>
            <a:pPr marL="457200" lvl="0" indent="-228600" algn="l" rtl="0">
              <a:lnSpc>
                <a:spcPct val="90000"/>
              </a:lnSpc>
              <a:spcBef>
                <a:spcPts val="0"/>
              </a:spcBef>
              <a:spcAft>
                <a:spcPts val="0"/>
              </a:spcAft>
              <a:buSzPts val="2800"/>
              <a:buFont typeface="Arial"/>
              <a:buNone/>
            </a:pPr>
            <a:endParaRPr sz="2400" b="0" i="0" u="none" strike="noStrike">
              <a:solidFill>
                <a:srgbClr val="000000"/>
              </a:solidFill>
              <a:latin typeface="Calibri"/>
              <a:ea typeface="Calibri"/>
              <a:cs typeface="Calibri"/>
              <a:sym typeface="Calibri"/>
            </a:endParaRPr>
          </a:p>
          <a:p>
            <a:pPr marL="457200" lvl="0" indent="-406400" algn="l" rtl="0">
              <a:lnSpc>
                <a:spcPct val="90000"/>
              </a:lnSpc>
              <a:spcBef>
                <a:spcPts val="0"/>
              </a:spcBef>
              <a:spcAft>
                <a:spcPts val="0"/>
              </a:spcAft>
              <a:buSzPts val="2800"/>
              <a:buFont typeface="Arial"/>
              <a:buChar char="•"/>
            </a:pPr>
            <a:r>
              <a:rPr lang="en-US" sz="2400" b="0" i="0" u="none" strike="noStrike">
                <a:solidFill>
                  <a:srgbClr val="000000"/>
                </a:solidFill>
                <a:latin typeface="Calibri"/>
                <a:ea typeface="Calibri"/>
                <a:cs typeface="Calibri"/>
                <a:sym typeface="Calibri"/>
              </a:rPr>
              <a:t>Investigate the MO SW-PBS website to learn more about the depth and breadth of resources available for your personal learning. </a:t>
            </a:r>
            <a:endParaRPr/>
          </a:p>
          <a:p>
            <a:pPr marL="50800" lvl="0" indent="0" algn="l" rtl="0">
              <a:lnSpc>
                <a:spcPct val="90000"/>
              </a:lnSpc>
              <a:spcBef>
                <a:spcPts val="1000"/>
              </a:spcBef>
              <a:spcAft>
                <a:spcPts val="0"/>
              </a:spcAft>
              <a:buSzPts val="280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0"/>
          <p:cNvSpPr txBox="1">
            <a:spLocks noGrp="1"/>
          </p:cNvSpPr>
          <p:nvPr>
            <p:ph type="title"/>
          </p:nvPr>
        </p:nvSpPr>
        <p:spPr>
          <a:xfrm>
            <a:off x="628650" y="1"/>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References</a:t>
            </a:r>
            <a:endParaRPr/>
          </a:p>
        </p:txBody>
      </p:sp>
      <p:sp>
        <p:nvSpPr>
          <p:cNvPr id="343" name="Google Shape;343;p30"/>
          <p:cNvSpPr txBox="1">
            <a:spLocks noGrp="1"/>
          </p:cNvSpPr>
          <p:nvPr>
            <p:ph type="body" idx="1"/>
          </p:nvPr>
        </p:nvSpPr>
        <p:spPr>
          <a:xfrm>
            <a:off x="628650" y="951101"/>
            <a:ext cx="7886700" cy="5141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1400">
                <a:solidFill>
                  <a:srgbClr val="222222"/>
                </a:solidFill>
                <a:highlight>
                  <a:srgbClr val="FFFFFF"/>
                </a:highlight>
                <a:latin typeface="Arial"/>
                <a:ea typeface="Arial"/>
                <a:cs typeface="Arial"/>
                <a:sym typeface="Arial"/>
              </a:rPr>
              <a:t>Hofmeister, A. M., &amp; Lubke, M. (1990). Research into practice: Implementing effective teaching strategies.</a:t>
            </a:r>
            <a:endParaRPr sz="14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2800"/>
              <a:buNone/>
            </a:pPr>
            <a:endParaRPr sz="14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2800"/>
              <a:buNone/>
            </a:pPr>
            <a:r>
              <a:rPr lang="en-US" sz="1400"/>
              <a:t>Reinke, W.M., Herman, K.C., &amp; Stormont, M. (2013). Classroom-level positive behavior supports in schools implementing SW-PBIS: Identifying areas for enhancement</a:t>
            </a:r>
            <a:r>
              <a:rPr lang="en-US" sz="1400" i="1"/>
              <a:t>. Journal of Positive Behavior Interventions, 15(1)</a:t>
            </a:r>
            <a:r>
              <a:rPr lang="en-US" sz="1400"/>
              <a:t>, 39-50.</a:t>
            </a:r>
            <a:endParaRPr sz="1400"/>
          </a:p>
          <a:p>
            <a:pPr marL="0" lvl="0" indent="0" algn="l" rtl="0">
              <a:lnSpc>
                <a:spcPct val="100000"/>
              </a:lnSpc>
              <a:spcBef>
                <a:spcPts val="0"/>
              </a:spcBef>
              <a:spcAft>
                <a:spcPts val="0"/>
              </a:spcAft>
              <a:buSzPts val="2800"/>
              <a:buNone/>
            </a:pPr>
            <a:endParaRPr sz="1400"/>
          </a:p>
          <a:p>
            <a:pPr marL="0" lvl="0" indent="0" algn="l" rtl="0">
              <a:lnSpc>
                <a:spcPct val="100000"/>
              </a:lnSpc>
              <a:spcBef>
                <a:spcPts val="0"/>
              </a:spcBef>
              <a:spcAft>
                <a:spcPts val="0"/>
              </a:spcAft>
              <a:buSzPts val="2800"/>
              <a:buNone/>
            </a:pPr>
            <a:r>
              <a:rPr lang="en-US" sz="1400"/>
              <a:t>Scheuermann, B. K. and Hall, J. A. (2008).  </a:t>
            </a:r>
            <a:r>
              <a:rPr lang="en-US" sz="1400" i="1"/>
              <a:t>Positive behavioral supports for the classroom.</a:t>
            </a:r>
            <a:r>
              <a:rPr lang="en-US" sz="1400"/>
              <a:t> Upper Saddle River, NJ: Pearson Merrill Prentice Hall.</a:t>
            </a:r>
            <a:endParaRPr sz="1400"/>
          </a:p>
          <a:p>
            <a:pPr marL="0" marR="227139" lvl="0" indent="0" algn="l" rtl="0">
              <a:lnSpc>
                <a:spcPct val="99960"/>
              </a:lnSpc>
              <a:spcBef>
                <a:spcPts val="937"/>
              </a:spcBef>
              <a:spcAft>
                <a:spcPts val="0"/>
              </a:spcAft>
              <a:buSzPts val="2800"/>
              <a:buNone/>
            </a:pPr>
            <a:r>
              <a:rPr lang="en-US" sz="1400">
                <a:solidFill>
                  <a:srgbClr val="222222"/>
                </a:solidFill>
                <a:highlight>
                  <a:srgbClr val="FFFFFF"/>
                </a:highlight>
                <a:latin typeface="Arial"/>
                <a:ea typeface="Arial"/>
                <a:cs typeface="Arial"/>
                <a:sym typeface="Arial"/>
              </a:rPr>
              <a:t>Scott, T. M., Hirn, R., &amp; Cooper, J. (2017). </a:t>
            </a:r>
            <a:r>
              <a:rPr lang="en-US" sz="1400" i="1">
                <a:solidFill>
                  <a:srgbClr val="222222"/>
                </a:solidFill>
                <a:highlight>
                  <a:srgbClr val="FFFFFF"/>
                </a:highlight>
                <a:latin typeface="Arial"/>
                <a:ea typeface="Arial"/>
                <a:cs typeface="Arial"/>
                <a:sym typeface="Arial"/>
              </a:rPr>
              <a:t>Teacher and student behaviors: Keys to success in classroom instruction</a:t>
            </a:r>
            <a:r>
              <a:rPr lang="en-US" sz="1400">
                <a:solidFill>
                  <a:srgbClr val="222222"/>
                </a:solidFill>
                <a:highlight>
                  <a:srgbClr val="FFFFFF"/>
                </a:highlight>
                <a:latin typeface="Arial"/>
                <a:ea typeface="Arial"/>
                <a:cs typeface="Arial"/>
                <a:sym typeface="Arial"/>
              </a:rPr>
              <a:t>. Rowman &amp; Littlefield.</a:t>
            </a:r>
            <a:endParaRPr sz="1400">
              <a:highlight>
                <a:srgbClr val="00FF00"/>
              </a:highlight>
            </a:endParaRPr>
          </a:p>
          <a:p>
            <a:pPr marL="0" lvl="0" indent="0" algn="l" rtl="0">
              <a:lnSpc>
                <a:spcPct val="100000"/>
              </a:lnSpc>
              <a:spcBef>
                <a:spcPts val="0"/>
              </a:spcBef>
              <a:spcAft>
                <a:spcPts val="0"/>
              </a:spcAft>
              <a:buSzPts val="2800"/>
              <a:buNone/>
            </a:pPr>
            <a:endParaRPr sz="1400"/>
          </a:p>
          <a:p>
            <a:pPr marL="0" lvl="0" indent="0" algn="l" rtl="0">
              <a:lnSpc>
                <a:spcPct val="100000"/>
              </a:lnSpc>
              <a:spcBef>
                <a:spcPts val="0"/>
              </a:spcBef>
              <a:spcAft>
                <a:spcPts val="0"/>
              </a:spcAft>
              <a:buSzPts val="2800"/>
              <a:buNone/>
            </a:pPr>
            <a:r>
              <a:rPr lang="en-US" sz="1400"/>
              <a:t>Sprick, R., Knight, J., Reinke, W. &amp; McKale, T. (2006). </a:t>
            </a:r>
            <a:r>
              <a:rPr lang="en-US" sz="1400" i="1"/>
              <a:t>Coaching classroom management: Strategies and tools for administrators and coaches. </a:t>
            </a:r>
            <a:r>
              <a:rPr lang="en-US" sz="1400"/>
              <a:t>Eugene, OR:  Pacific Northwest Publishing.</a:t>
            </a:r>
            <a:endParaRPr sz="1400"/>
          </a:p>
          <a:p>
            <a:pPr marL="0" lvl="0" indent="0" algn="l" rtl="0">
              <a:lnSpc>
                <a:spcPct val="100000"/>
              </a:lnSpc>
              <a:spcBef>
                <a:spcPts val="0"/>
              </a:spcBef>
              <a:spcAft>
                <a:spcPts val="0"/>
              </a:spcAft>
              <a:buSzPts val="2800"/>
              <a:buNone/>
            </a:pPr>
            <a:endParaRPr sz="1400"/>
          </a:p>
          <a:p>
            <a:pPr marL="0" lvl="0" indent="0" algn="l" rtl="0">
              <a:lnSpc>
                <a:spcPct val="100000"/>
              </a:lnSpc>
              <a:spcBef>
                <a:spcPts val="0"/>
              </a:spcBef>
              <a:spcAft>
                <a:spcPts val="0"/>
              </a:spcAft>
              <a:buSzPts val="2800"/>
              <a:buNone/>
            </a:pPr>
            <a:r>
              <a:rPr lang="en-US" sz="1400">
                <a:solidFill>
                  <a:srgbClr val="222222"/>
                </a:solidFill>
                <a:highlight>
                  <a:srgbClr val="FFFFFF"/>
                </a:highlight>
                <a:latin typeface="Arial"/>
                <a:ea typeface="Arial"/>
                <a:cs typeface="Arial"/>
                <a:sym typeface="Arial"/>
              </a:rPr>
              <a:t>Stichter, J. P., Lewis, T. J., Johnson, N., &amp; Trussell, R. (2004). Toward a structural assessment: Analyzing the merits of an assessment tool for a student with E/BD. </a:t>
            </a:r>
            <a:r>
              <a:rPr lang="en-US" sz="1400" i="1">
                <a:solidFill>
                  <a:srgbClr val="222222"/>
                </a:solidFill>
                <a:highlight>
                  <a:srgbClr val="FFFFFF"/>
                </a:highlight>
                <a:latin typeface="Arial"/>
                <a:ea typeface="Arial"/>
                <a:cs typeface="Arial"/>
                <a:sym typeface="Arial"/>
              </a:rPr>
              <a:t>Assessment for Effective Intervention</a:t>
            </a:r>
            <a:r>
              <a:rPr lang="en-US" sz="1400">
                <a:solidFill>
                  <a:srgbClr val="222222"/>
                </a:solidFill>
                <a:highlight>
                  <a:srgbClr val="FFFFFF"/>
                </a:highlight>
                <a:latin typeface="Arial"/>
                <a:ea typeface="Arial"/>
                <a:cs typeface="Arial"/>
                <a:sym typeface="Arial"/>
              </a:rPr>
              <a:t>, </a:t>
            </a:r>
            <a:r>
              <a:rPr lang="en-US" sz="1400" i="1">
                <a:solidFill>
                  <a:srgbClr val="222222"/>
                </a:solidFill>
                <a:highlight>
                  <a:srgbClr val="FFFFFF"/>
                </a:highlight>
                <a:latin typeface="Arial"/>
                <a:ea typeface="Arial"/>
                <a:cs typeface="Arial"/>
                <a:sym typeface="Arial"/>
              </a:rPr>
              <a:t>30</a:t>
            </a:r>
            <a:r>
              <a:rPr lang="en-US" sz="1400">
                <a:solidFill>
                  <a:srgbClr val="222222"/>
                </a:solidFill>
                <a:highlight>
                  <a:srgbClr val="FFFFFF"/>
                </a:highlight>
                <a:latin typeface="Arial"/>
                <a:ea typeface="Arial"/>
                <a:cs typeface="Arial"/>
                <a:sym typeface="Arial"/>
              </a:rPr>
              <a:t>(1), 25-40.</a:t>
            </a:r>
            <a:endParaRPr sz="14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2800"/>
              <a:buNone/>
            </a:pPr>
            <a:endParaRPr sz="1400">
              <a:solidFill>
                <a:srgbClr val="222222"/>
              </a:solidFill>
              <a:highlight>
                <a:srgbClr val="FFFFFF"/>
              </a:highlight>
              <a:latin typeface="Arial"/>
              <a:ea typeface="Arial"/>
              <a:cs typeface="Arial"/>
              <a:sym typeface="Arial"/>
            </a:endParaRPr>
          </a:p>
          <a:p>
            <a:pPr marL="0" lvl="0" indent="0" algn="l" rtl="0">
              <a:lnSpc>
                <a:spcPct val="115000"/>
              </a:lnSpc>
              <a:spcBef>
                <a:spcPts val="0"/>
              </a:spcBef>
              <a:spcAft>
                <a:spcPts val="0"/>
              </a:spcAft>
              <a:buSzPts val="2800"/>
              <a:buNone/>
            </a:pPr>
            <a:r>
              <a:rPr lang="en-US" sz="1400"/>
              <a:t>Sugai, H., Horner, R. H. &amp; McIntosh, K.,  2018. </a:t>
            </a:r>
            <a:r>
              <a:rPr lang="en-US" sz="1400" i="1"/>
              <a:t>Multi-Tiered Systems of Behavior Support, Implementing PBIS at Scales of Social Significance.</a:t>
            </a:r>
            <a:r>
              <a:rPr lang="en-US" sz="1400"/>
              <a:t> OSEP Center on Positive Behavior Interventions &amp; Support</a:t>
            </a:r>
            <a:endParaRPr sz="1400"/>
          </a:p>
          <a:p>
            <a:pPr marL="0" lvl="0" indent="0" algn="l" rtl="0">
              <a:lnSpc>
                <a:spcPct val="115000"/>
              </a:lnSpc>
              <a:spcBef>
                <a:spcPts val="0"/>
              </a:spcBef>
              <a:spcAft>
                <a:spcPts val="0"/>
              </a:spcAft>
              <a:buSzPts val="2800"/>
              <a:buNone/>
            </a:pPr>
            <a:endParaRPr sz="1400"/>
          </a:p>
          <a:p>
            <a:pPr marL="0" lvl="0" indent="0" algn="l" rtl="0">
              <a:lnSpc>
                <a:spcPct val="100000"/>
              </a:lnSpc>
              <a:spcBef>
                <a:spcPts val="0"/>
              </a:spcBef>
              <a:spcAft>
                <a:spcPts val="0"/>
              </a:spcAft>
              <a:buSzPts val="2800"/>
              <a:buNone/>
            </a:pPr>
            <a:r>
              <a:rPr lang="en-US" sz="1400"/>
              <a:t>Walberg, H. (1988). Synthesis of research on time and learning. </a:t>
            </a:r>
            <a:r>
              <a:rPr lang="en-US" sz="1400" i="1"/>
              <a:t>Educational Leadership</a:t>
            </a:r>
            <a:r>
              <a:rPr lang="en-US" sz="1400"/>
              <a:t> </a:t>
            </a:r>
            <a:r>
              <a:rPr lang="en-US" sz="1400" i="1"/>
              <a:t>45</a:t>
            </a:r>
            <a:r>
              <a:rPr lang="en-US" sz="1400"/>
              <a:t>(6), 76-85.</a:t>
            </a:r>
            <a:endParaRPr sz="17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Shape 348"/>
        <p:cNvGrpSpPr/>
        <p:nvPr/>
      </p:nvGrpSpPr>
      <p:grpSpPr>
        <a:xfrm>
          <a:off x="0" y="0"/>
          <a:ext cx="0" cy="0"/>
          <a:chOff x="0" y="0"/>
          <a:chExt cx="0" cy="0"/>
        </a:xfrm>
      </p:grpSpPr>
      <p:sp>
        <p:nvSpPr>
          <p:cNvPr id="349" name="Google Shape;349;p10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Contact Information</a:t>
            </a:r>
            <a:endParaRPr/>
          </a:p>
        </p:txBody>
      </p:sp>
      <p:sp>
        <p:nvSpPr>
          <p:cNvPr id="350" name="Google Shape;350;p103"/>
          <p:cNvSpPr txBox="1">
            <a:spLocks noGrp="1"/>
          </p:cNvSpPr>
          <p:nvPr>
            <p:ph type="body" idx="1"/>
          </p:nvPr>
        </p:nvSpPr>
        <p:spPr>
          <a:xfrm>
            <a:off x="546652" y="1969039"/>
            <a:ext cx="3971408" cy="617935"/>
          </a:xfrm>
          <a:prstGeom prst="rect">
            <a:avLst/>
          </a:prstGeom>
          <a:noFill/>
          <a:ln>
            <a:noFill/>
          </a:ln>
        </p:spPr>
        <p:txBody>
          <a:bodyPr spcFirstLastPara="1" wrap="square" lIns="91425" tIns="45700" rIns="91425" bIns="45700" anchor="b"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a:t>Check Out MO SW-PBS on Social Media:</a:t>
            </a:r>
            <a:endParaRPr/>
          </a:p>
        </p:txBody>
      </p:sp>
      <p:sp>
        <p:nvSpPr>
          <p:cNvPr id="351" name="Google Shape;351;p103"/>
          <p:cNvSpPr txBox="1">
            <a:spLocks noGrp="1"/>
          </p:cNvSpPr>
          <p:nvPr>
            <p:ph type="body" idx="3"/>
          </p:nvPr>
        </p:nvSpPr>
        <p:spPr>
          <a:xfrm>
            <a:off x="4709957" y="1712175"/>
            <a:ext cx="3887391" cy="617935"/>
          </a:xfrm>
          <a:prstGeom prst="rect">
            <a:avLst/>
          </a:prstGeom>
          <a:noFill/>
          <a:ln>
            <a:noFill/>
          </a:ln>
        </p:spPr>
        <p:txBody>
          <a:bodyPr spcFirstLastPara="1" wrap="square" lIns="91425" tIns="45700" rIns="91425" bIns="45700" anchor="b"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a:t>Facilitator Contact Information:</a:t>
            </a:r>
            <a:endParaRPr/>
          </a:p>
        </p:txBody>
      </p:sp>
      <p:pic>
        <p:nvPicPr>
          <p:cNvPr id="352" name="Google Shape;352;p103" descr="Logo for MO SW-PBS"/>
          <p:cNvPicPr preferRelativeResize="0">
            <a:picLocks noGrp="1"/>
          </p:cNvPicPr>
          <p:nvPr>
            <p:ph type="body" idx="2"/>
          </p:nvPr>
        </p:nvPicPr>
        <p:blipFill rotWithShape="1">
          <a:blip r:embed="rId3">
            <a:alphaModFix/>
          </a:blip>
          <a:srcRect/>
          <a:stretch/>
        </p:blipFill>
        <p:spPr>
          <a:xfrm>
            <a:off x="883553" y="2871703"/>
            <a:ext cx="715203" cy="617935"/>
          </a:xfrm>
          <a:prstGeom prst="rect">
            <a:avLst/>
          </a:prstGeom>
          <a:noFill/>
          <a:ln>
            <a:noFill/>
          </a:ln>
        </p:spPr>
      </p:pic>
      <p:sp>
        <p:nvSpPr>
          <p:cNvPr id="353" name="Google Shape;353;p103"/>
          <p:cNvSpPr txBox="1"/>
          <p:nvPr/>
        </p:nvSpPr>
        <p:spPr>
          <a:xfrm>
            <a:off x="1729724" y="2963210"/>
            <a:ext cx="2276061"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dk1"/>
                </a:solidFill>
                <a:latin typeface="Calibri"/>
                <a:ea typeface="Calibri"/>
                <a:cs typeface="Calibri"/>
                <a:sym typeface="Calibri"/>
              </a:rPr>
              <a:t>pbismissouri.org</a:t>
            </a:r>
            <a:endParaRPr sz="2100" b="0" i="0" u="none" strike="noStrike" cap="none">
              <a:solidFill>
                <a:schemeClr val="dk1"/>
              </a:solidFill>
              <a:latin typeface="Calibri"/>
              <a:ea typeface="Calibri"/>
              <a:cs typeface="Calibri"/>
              <a:sym typeface="Calibri"/>
            </a:endParaRPr>
          </a:p>
        </p:txBody>
      </p:sp>
      <p:pic>
        <p:nvPicPr>
          <p:cNvPr id="354" name="Google Shape;354;p103" descr="logo for Facebook"/>
          <p:cNvPicPr preferRelativeResize="0"/>
          <p:nvPr/>
        </p:nvPicPr>
        <p:blipFill rotWithShape="1">
          <a:blip r:embed="rId4">
            <a:alphaModFix/>
          </a:blip>
          <a:srcRect/>
          <a:stretch/>
        </p:blipFill>
        <p:spPr>
          <a:xfrm>
            <a:off x="883554" y="3677336"/>
            <a:ext cx="788531" cy="788531"/>
          </a:xfrm>
          <a:prstGeom prst="rect">
            <a:avLst/>
          </a:prstGeom>
          <a:noFill/>
          <a:ln>
            <a:noFill/>
          </a:ln>
        </p:spPr>
      </p:pic>
      <p:sp>
        <p:nvSpPr>
          <p:cNvPr id="355" name="Google Shape;355;p103"/>
          <p:cNvSpPr txBox="1"/>
          <p:nvPr/>
        </p:nvSpPr>
        <p:spPr>
          <a:xfrm>
            <a:off x="1729719" y="3772486"/>
            <a:ext cx="2980237"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dk1"/>
                </a:solidFill>
                <a:latin typeface="Calibri"/>
                <a:ea typeface="Calibri"/>
                <a:cs typeface="Calibri"/>
                <a:sym typeface="Calibri"/>
              </a:rPr>
              <a:t>facebook.com/moswpbs</a:t>
            </a:r>
            <a:endParaRPr sz="2100" b="0" i="0" u="none" strike="noStrike" cap="none">
              <a:solidFill>
                <a:schemeClr val="dk1"/>
              </a:solidFill>
              <a:latin typeface="Calibri"/>
              <a:ea typeface="Calibri"/>
              <a:cs typeface="Calibri"/>
              <a:sym typeface="Calibri"/>
            </a:endParaRPr>
          </a:p>
        </p:txBody>
      </p:sp>
      <p:pic>
        <p:nvPicPr>
          <p:cNvPr id="356" name="Google Shape;356;p103" descr="Logo for X formerly known as Twitter"/>
          <p:cNvPicPr preferRelativeResize="0"/>
          <p:nvPr/>
        </p:nvPicPr>
        <p:blipFill rotWithShape="1">
          <a:blip r:embed="rId5">
            <a:alphaModFix/>
          </a:blip>
          <a:srcRect/>
          <a:stretch/>
        </p:blipFill>
        <p:spPr>
          <a:xfrm>
            <a:off x="1088127" y="4580000"/>
            <a:ext cx="406400" cy="406400"/>
          </a:xfrm>
          <a:prstGeom prst="rect">
            <a:avLst/>
          </a:prstGeom>
          <a:noFill/>
          <a:ln>
            <a:noFill/>
          </a:ln>
        </p:spPr>
      </p:pic>
      <p:sp>
        <p:nvSpPr>
          <p:cNvPr id="357" name="Google Shape;357;p103"/>
          <p:cNvSpPr txBox="1"/>
          <p:nvPr/>
        </p:nvSpPr>
        <p:spPr>
          <a:xfrm>
            <a:off x="1729724" y="4580275"/>
            <a:ext cx="2276061"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dk1"/>
                </a:solidFill>
                <a:latin typeface="Calibri"/>
                <a:ea typeface="Calibri"/>
                <a:cs typeface="Calibri"/>
                <a:sym typeface="Calibri"/>
              </a:rPr>
              <a:t>@MOSWPBS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5A6"/>
        </a:soli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Introductions</a:t>
            </a:r>
            <a:endParaRPr/>
          </a:p>
        </p:txBody>
      </p:sp>
      <p:sp>
        <p:nvSpPr>
          <p:cNvPr id="83" name="Google Shape;83;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FF0000"/>
              </a:buClr>
              <a:buSzPts val="2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g29134a97012_0_21" descr="Procedures &amp; Routines Practice Profile."/>
          <p:cNvPicPr preferRelativeResize="0">
            <a:picLocks noGrp="1" noRot="1" noMove="1" noResize="1" noEditPoints="1" noAdjustHandles="1" noChangeArrowheads="1" noChangeShapeType="1" noCrop="1"/>
          </p:cNvPicPr>
          <p:nvPr/>
        </p:nvPicPr>
        <p:blipFill rotWithShape="1">
          <a:blip r:embed="rId3">
            <a:alphaModFix/>
          </a:blip>
          <a:srcRect/>
          <a:stretch/>
        </p:blipFill>
        <p:spPr>
          <a:xfrm rot="685959">
            <a:off x="4935625" y="599025"/>
            <a:ext cx="3848100" cy="4905375"/>
          </a:xfrm>
          <a:prstGeom prst="rect">
            <a:avLst/>
          </a:prstGeom>
          <a:noFill/>
          <a:ln>
            <a:noFill/>
          </a:ln>
        </p:spPr>
      </p:pic>
      <p:pic>
        <p:nvPicPr>
          <p:cNvPr id="90" name="Google Shape;90;g29134a97012_0_21" descr="Procedures &amp; Routines Self-Assessment"/>
          <p:cNvPicPr preferRelativeResize="0">
            <a:picLocks noGrp="1" noRot="1" noMove="1" noResize="1" noEditPoints="1" noAdjustHandles="1" noChangeArrowheads="1" noChangeShapeType="1" noCrop="1"/>
          </p:cNvPicPr>
          <p:nvPr/>
        </p:nvPicPr>
        <p:blipFill rotWithShape="1">
          <a:blip r:embed="rId4">
            <a:alphaModFix/>
          </a:blip>
          <a:srcRect/>
          <a:stretch/>
        </p:blipFill>
        <p:spPr>
          <a:xfrm>
            <a:off x="2797400" y="344325"/>
            <a:ext cx="3838575" cy="4953000"/>
          </a:xfrm>
          <a:prstGeom prst="rect">
            <a:avLst/>
          </a:prstGeom>
          <a:noFill/>
          <a:ln>
            <a:noFill/>
          </a:ln>
        </p:spPr>
      </p:pic>
      <p:pic>
        <p:nvPicPr>
          <p:cNvPr id="91" name="Google Shape;91;g29134a97012_0_21" descr="Procedures &amp; Routines Teacher Tool"/>
          <p:cNvPicPr preferRelativeResize="0">
            <a:picLocks noGrp="1" noRot="1" noMove="1" noResize="1" noEditPoints="1" noAdjustHandles="1" noChangeArrowheads="1" noChangeShapeType="1" noCrop="1"/>
          </p:cNvPicPr>
          <p:nvPr/>
        </p:nvPicPr>
        <p:blipFill rotWithShape="1">
          <a:blip r:embed="rId5">
            <a:alphaModFix/>
          </a:blip>
          <a:srcRect/>
          <a:stretch/>
        </p:blipFill>
        <p:spPr>
          <a:xfrm rot="-1296643">
            <a:off x="506378" y="695563"/>
            <a:ext cx="3522872" cy="4712297"/>
          </a:xfrm>
          <a:prstGeom prst="rect">
            <a:avLst/>
          </a:prstGeom>
          <a:noFill/>
          <a:ln>
            <a:noFill/>
          </a:ln>
        </p:spPr>
      </p:pic>
      <p:sp>
        <p:nvSpPr>
          <p:cNvPr id="2" name="Title 1">
            <a:extLst>
              <a:ext uri="{FF2B5EF4-FFF2-40B4-BE49-F238E27FC236}">
                <a16:creationId xmlns:a16="http://schemas.microsoft.com/office/drawing/2014/main" id="{7ED385D1-3A85-FB8F-23E6-E168308369F5}"/>
              </a:ext>
            </a:extLst>
          </p:cNvPr>
          <p:cNvSpPr>
            <a:spLocks noGrp="1" noRot="1" noMove="1" noResize="1" noEditPoints="1" noAdjustHandles="1" noChangeArrowheads="1" noChangeShapeType="1"/>
          </p:cNvSpPr>
          <p:nvPr>
            <p:ph type="title"/>
          </p:nvPr>
        </p:nvSpPr>
        <p:spPr>
          <a:xfrm>
            <a:off x="628650" y="-1325563"/>
            <a:ext cx="7886700" cy="1325563"/>
          </a:xfrm>
        </p:spPr>
        <p:txBody>
          <a:bodyPr spcFirstLastPara="1" wrap="square" lIns="91425" tIns="45700" rIns="91425" bIns="45700" anchor="b" anchorCtr="0">
            <a:normAutofit/>
          </a:bodyPr>
          <a:lstStyle/>
          <a:p>
            <a:r>
              <a:rPr lang="en-US" dirty="0"/>
              <a:t>MO SW-PBS Teacher Tools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628650" y="0"/>
            <a:ext cx="7886700" cy="1027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Lesson Outcomes</a:t>
            </a:r>
            <a:endParaRPr/>
          </a:p>
        </p:txBody>
      </p:sp>
      <p:sp>
        <p:nvSpPr>
          <p:cNvPr id="98" name="Google Shape;98;p19"/>
          <p:cNvSpPr txBox="1">
            <a:spLocks noGrp="1"/>
          </p:cNvSpPr>
          <p:nvPr>
            <p:ph type="body" idx="1"/>
          </p:nvPr>
        </p:nvSpPr>
        <p:spPr>
          <a:xfrm>
            <a:off x="207034" y="759125"/>
            <a:ext cx="8816196" cy="5296075"/>
          </a:xfrm>
          <a:prstGeom prst="rect">
            <a:avLst/>
          </a:prstGeom>
          <a:noFill/>
          <a:ln>
            <a:noFill/>
          </a:ln>
        </p:spPr>
        <p:txBody>
          <a:bodyPr spcFirstLastPara="1" wrap="square" lIns="91425" tIns="45700" rIns="91425" bIns="45700" anchor="t" anchorCtr="0">
            <a:noAutofit/>
          </a:bodyPr>
          <a:lstStyle/>
          <a:p>
            <a:pPr marL="0" lvl="0" indent="0" algn="ctr" rtl="0">
              <a:lnSpc>
                <a:spcPct val="110000"/>
              </a:lnSpc>
              <a:spcBef>
                <a:spcPts val="0"/>
              </a:spcBef>
              <a:spcAft>
                <a:spcPts val="0"/>
              </a:spcAft>
              <a:buSzPts val="2800"/>
              <a:buNone/>
            </a:pPr>
            <a:r>
              <a:rPr lang="en-US" sz="2000" i="1">
                <a:solidFill>
                  <a:srgbClr val="008000"/>
                </a:solidFill>
              </a:rPr>
              <a:t>At the end of this session, you will be able to…</a:t>
            </a:r>
            <a:endParaRPr sz="2000" i="1">
              <a:solidFill>
                <a:srgbClr val="008000"/>
              </a:solidFill>
            </a:endParaRPr>
          </a:p>
          <a:p>
            <a:pPr marL="0" lvl="0" indent="0" algn="ctr" rtl="0">
              <a:lnSpc>
                <a:spcPct val="90000"/>
              </a:lnSpc>
              <a:spcBef>
                <a:spcPts val="451"/>
              </a:spcBef>
              <a:spcAft>
                <a:spcPts val="0"/>
              </a:spcAft>
              <a:buSzPts val="225"/>
              <a:buNone/>
            </a:pPr>
            <a:endParaRPr sz="2000" i="1">
              <a:solidFill>
                <a:schemeClr val="dk1"/>
              </a:solidFill>
              <a:latin typeface="Calibri"/>
              <a:ea typeface="Calibri"/>
              <a:cs typeface="Calibri"/>
              <a:sym typeface="Calibri"/>
            </a:endParaRPr>
          </a:p>
          <a:p>
            <a:pPr marL="457200" lvl="0" indent="-406400" algn="l" rtl="0">
              <a:lnSpc>
                <a:spcPct val="90000"/>
              </a:lnSpc>
              <a:spcBef>
                <a:spcPts val="0"/>
              </a:spcBef>
              <a:spcAft>
                <a:spcPts val="0"/>
              </a:spcAft>
              <a:buSzPts val="2800"/>
              <a:buFont typeface="Arial"/>
              <a:buChar char="•"/>
            </a:pPr>
            <a:r>
              <a:rPr lang="en-US" sz="3200" b="0" i="0" u="none" strike="noStrike">
                <a:solidFill>
                  <a:srgbClr val="222222"/>
                </a:solidFill>
                <a:latin typeface="Calibri"/>
                <a:ea typeface="Calibri"/>
                <a:cs typeface="Calibri"/>
                <a:sym typeface="Calibri"/>
              </a:rPr>
              <a:t>Explain to others the power of positive and proactive strategies in establishing an effective classroom learning environment.</a:t>
            </a:r>
            <a:endParaRPr sz="3200" b="0" i="0" u="none" strike="noStrike">
              <a:solidFill>
                <a:srgbClr val="000000"/>
              </a:solidFill>
              <a:latin typeface="Noto Sans Symbols"/>
              <a:ea typeface="Noto Sans Symbols"/>
              <a:cs typeface="Noto Sans Symbols"/>
              <a:sym typeface="Noto Sans Symbols"/>
            </a:endParaRPr>
          </a:p>
          <a:p>
            <a:pPr marL="457200" lvl="0" indent="-406400" algn="l" rtl="0">
              <a:lnSpc>
                <a:spcPct val="90000"/>
              </a:lnSpc>
              <a:spcBef>
                <a:spcPts val="800"/>
              </a:spcBef>
              <a:spcAft>
                <a:spcPts val="0"/>
              </a:spcAft>
              <a:buSzPts val="2800"/>
              <a:buFont typeface="Arial"/>
              <a:buChar char="•"/>
            </a:pPr>
            <a:r>
              <a:rPr lang="en-US" sz="3200" b="0" i="0" u="none" strike="noStrike">
                <a:solidFill>
                  <a:srgbClr val="222222"/>
                </a:solidFill>
                <a:latin typeface="Calibri"/>
                <a:ea typeface="Calibri"/>
                <a:cs typeface="Calibri"/>
                <a:sym typeface="Calibri"/>
              </a:rPr>
              <a:t>Understand and access the 8 ETLPs </a:t>
            </a:r>
            <a:r>
              <a:rPr lang="en-US" sz="3200" b="0" i="1" u="none" strike="noStrike">
                <a:solidFill>
                  <a:srgbClr val="222222"/>
                </a:solidFill>
                <a:latin typeface="Calibri"/>
                <a:ea typeface="Calibri"/>
                <a:cs typeface="Calibri"/>
                <a:sym typeface="Calibri"/>
              </a:rPr>
              <a:t>Lessons</a:t>
            </a:r>
            <a:r>
              <a:rPr lang="en-US" sz="3200" b="0" i="0" u="none" strike="noStrike">
                <a:solidFill>
                  <a:srgbClr val="222222"/>
                </a:solidFill>
                <a:latin typeface="Calibri"/>
                <a:ea typeface="Calibri"/>
                <a:cs typeface="Calibri"/>
                <a:sym typeface="Calibri"/>
              </a:rPr>
              <a:t> and  </a:t>
            </a:r>
            <a:r>
              <a:rPr lang="en-US" sz="3200" b="0" i="1" u="none" strike="noStrike">
                <a:solidFill>
                  <a:srgbClr val="222222"/>
                </a:solidFill>
                <a:latin typeface="Calibri"/>
                <a:ea typeface="Calibri"/>
                <a:cs typeface="Calibri"/>
                <a:sym typeface="Calibri"/>
              </a:rPr>
              <a:t>Materials</a:t>
            </a:r>
            <a:r>
              <a:rPr lang="en-US" sz="3200" b="0" i="0" u="none" strike="noStrike">
                <a:solidFill>
                  <a:srgbClr val="222222"/>
                </a:solidFill>
                <a:latin typeface="Calibri"/>
                <a:ea typeface="Calibri"/>
                <a:cs typeface="Calibri"/>
                <a:sym typeface="Calibri"/>
              </a:rPr>
              <a:t> available for professional learning and implementation support. </a:t>
            </a:r>
            <a:endParaRPr/>
          </a:p>
          <a:p>
            <a:pPr marL="457200" lvl="0" indent="-228600" algn="l" rtl="0">
              <a:lnSpc>
                <a:spcPct val="107916"/>
              </a:lnSpc>
              <a:spcBef>
                <a:spcPts val="1800"/>
              </a:spcBef>
              <a:spcAft>
                <a:spcPts val="0"/>
              </a:spcAft>
              <a:buClr>
                <a:srgbClr val="222222"/>
              </a:buClr>
              <a:buSzPts val="2400"/>
              <a:buNone/>
            </a:pP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p:nvPr/>
        </p:nvSpPr>
        <p:spPr>
          <a:xfrm>
            <a:off x="776376" y="1222242"/>
            <a:ext cx="8082615" cy="47704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“Teaching provides an impact on probability (of student success) and the selection of high-probability  teaching behaviors must be seen as a sacred responsibility.”</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br>
              <a:rPr lang="en-US" sz="4400" b="0" i="0" u="none" strike="noStrike" cap="none">
                <a:solidFill>
                  <a:srgbClr val="000000"/>
                </a:solidFill>
                <a:latin typeface="Arial"/>
                <a:ea typeface="Arial"/>
                <a:cs typeface="Arial"/>
                <a:sym typeface="Arial"/>
              </a:rPr>
            </a:br>
            <a:r>
              <a:rPr lang="en-US" sz="1800" b="0" i="0" u="none" strike="noStrike" cap="none">
                <a:solidFill>
                  <a:srgbClr val="000000"/>
                </a:solidFill>
                <a:latin typeface="Calibri"/>
                <a:ea typeface="Calibri"/>
                <a:cs typeface="Calibri"/>
                <a:sym typeface="Calibri"/>
              </a:rPr>
              <a:t>Terrance Scott, Ph.D. (2017) </a:t>
            </a:r>
            <a:endParaRPr sz="4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br>
              <a:rPr lang="en-US" sz="4400" b="0" i="0" u="none" strike="noStrike" cap="none">
                <a:solidFill>
                  <a:srgbClr val="000000"/>
                </a:solidFill>
                <a:latin typeface="Arial"/>
                <a:ea typeface="Arial"/>
                <a:cs typeface="Arial"/>
                <a:sym typeface="Arial"/>
              </a:rPr>
            </a:br>
            <a:endParaRPr sz="18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90D57C28-4222-72C7-DFDE-A1D7D2B392BA}"/>
              </a:ext>
            </a:extLst>
          </p:cNvPr>
          <p:cNvSpPr>
            <a:spLocks noGrp="1"/>
          </p:cNvSpPr>
          <p:nvPr>
            <p:ph type="title"/>
          </p:nvPr>
        </p:nvSpPr>
        <p:spPr>
          <a:xfrm>
            <a:off x="628650" y="-1325563"/>
            <a:ext cx="7886700" cy="1325563"/>
          </a:xfrm>
        </p:spPr>
        <p:txBody>
          <a:bodyPr spcFirstLastPara="1" wrap="square" lIns="91425" tIns="45700" rIns="91425" bIns="45700" anchor="b" anchorCtr="0">
            <a:normAutofit/>
          </a:bodyPr>
          <a:lstStyle/>
          <a:p>
            <a:r>
              <a:rPr lang="en-US" dirty="0"/>
              <a:t>Quote by Terrance Scott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8"/>
          <p:cNvSpPr txBox="1">
            <a:spLocks noGrp="1"/>
          </p:cNvSpPr>
          <p:nvPr>
            <p:ph type="title"/>
          </p:nvPr>
        </p:nvSpPr>
        <p:spPr>
          <a:xfrm>
            <a:off x="628650" y="538747"/>
            <a:ext cx="7886700" cy="109328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1111"/>
              <a:buFont typeface="Calibri"/>
              <a:buNone/>
            </a:pPr>
            <a:r>
              <a:rPr lang="en-US" sz="4400" b="1">
                <a:latin typeface="Calibri"/>
                <a:ea typeface="Calibri"/>
                <a:cs typeface="Calibri"/>
                <a:sym typeface="Calibri"/>
              </a:rPr>
              <a:t>Missouri Teacher Standards Addressed</a:t>
            </a:r>
            <a:br>
              <a:rPr lang="en-US" sz="4400">
                <a:latin typeface="Cambria"/>
                <a:ea typeface="Cambria"/>
                <a:cs typeface="Cambria"/>
                <a:sym typeface="Cambria"/>
              </a:rPr>
            </a:br>
            <a:endParaRPr/>
          </a:p>
        </p:txBody>
      </p:sp>
      <p:sp>
        <p:nvSpPr>
          <p:cNvPr id="118" name="Google Shape;118;p28"/>
          <p:cNvSpPr txBox="1">
            <a:spLocks noGrp="1"/>
          </p:cNvSpPr>
          <p:nvPr>
            <p:ph type="body" idx="1"/>
          </p:nvPr>
        </p:nvSpPr>
        <p:spPr>
          <a:xfrm>
            <a:off x="628650" y="1466491"/>
            <a:ext cx="7886700" cy="4710472"/>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2.1: Cognitive, social, emotional and physical development</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2.6: Language, culture, family and knowledge of community</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3.1: Implementation of curriculum standards</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solidFill>
                  <a:srgbClr val="221E1F"/>
                </a:solidFill>
                <a:latin typeface="Calibri"/>
                <a:ea typeface="Calibri"/>
                <a:cs typeface="Calibri"/>
                <a:sym typeface="Calibri"/>
              </a:rPr>
              <a:t>5.</a:t>
            </a:r>
            <a:r>
              <a:rPr lang="en-US" sz="1800">
                <a:latin typeface="Calibri"/>
                <a:ea typeface="Calibri"/>
                <a:cs typeface="Calibri"/>
                <a:sym typeface="Calibri"/>
              </a:rPr>
              <a:t>1: Classroom management, motivation and engagement</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5.2: Managing time, space, transitions and activities</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5.3: Classroom, school and community culture</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6.1: Verbal and nonverbal communication</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6.2: Sensitivity to culture, gender, intellectual and physical differences</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8.1: Self-assessment and improvement</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8.2: Professional learning</a:t>
            </a:r>
            <a:endParaRPr sz="1800">
              <a:latin typeface="Cambria"/>
              <a:ea typeface="Cambria"/>
              <a:cs typeface="Cambria"/>
              <a:sym typeface="Cambria"/>
            </a:endParaRPr>
          </a:p>
          <a:p>
            <a:pPr marL="457200" lvl="0" indent="-228600" algn="l" rtl="0">
              <a:lnSpc>
                <a:spcPct val="90000"/>
              </a:lnSpc>
              <a:spcBef>
                <a:spcPts val="1000"/>
              </a:spcBef>
              <a:spcAft>
                <a:spcPts val="0"/>
              </a:spcAft>
              <a:buClr>
                <a:srgbClr val="FF0000"/>
              </a:buClr>
              <a:buSzPts val="2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14"/>
          <p:cNvSpPr txBox="1">
            <a:spLocks noGrp="1"/>
          </p:cNvSpPr>
          <p:nvPr>
            <p:ph type="title" idx="4294967295"/>
          </p:nvPr>
        </p:nvSpPr>
        <p:spPr>
          <a:xfrm>
            <a:off x="375148" y="1458225"/>
            <a:ext cx="8250237" cy="30781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Knowledge of The Science of Behavior </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(completion of </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at least ONE </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of the courses / access to resources below)</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lang="en-US" sz="2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MO SW-PBS Handbook</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 Function Based Thinking</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Tier 1 Implementation Guide</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 Encouraging Expected Behavior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MO SW-PBS Online Course</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Foundation</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 Science of Behavior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Tier 1 </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Encouraging Expected Behavior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en-US" sz="1000" b="0" i="0" u="none" strike="noStrike" kern="0" cap="none" spc="0" normalizeH="0" baseline="0" noProof="0" dirty="0">
                <a:ln>
                  <a:noFill/>
                </a:ln>
                <a:solidFill>
                  <a:srgbClr val="000000"/>
                </a:solidFill>
                <a:effectLst/>
                <a:uLnTx/>
                <a:uFillTx/>
                <a:latin typeface="Arial"/>
                <a:ea typeface="Arial"/>
                <a:cs typeface="Arial"/>
                <a:sym typeface="Arial"/>
              </a:rPr>
            </a:br>
            <a:endParaRPr kumimoji="0" lang="en-US" sz="16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3" name="TextBox 2">
            <a:extLst>
              <a:ext uri="{FF2B5EF4-FFF2-40B4-BE49-F238E27FC236}">
                <a16:creationId xmlns:a16="http://schemas.microsoft.com/office/drawing/2014/main" id="{4D295A98-A4C1-67FA-DE7A-0A0D2392D8BF}"/>
              </a:ext>
            </a:extLst>
          </p:cNvPr>
          <p:cNvSpPr txBox="1"/>
          <p:nvPr/>
        </p:nvSpPr>
        <p:spPr>
          <a:xfrm>
            <a:off x="682388" y="409433"/>
            <a:ext cx="7942997" cy="769441"/>
          </a:xfrm>
          <a:prstGeom prst="rect">
            <a:avLst/>
          </a:prstGeom>
          <a:noFill/>
        </p:spPr>
        <p:txBody>
          <a:bodyPr wrap="square" rtlCol="0">
            <a:spAutoFit/>
          </a:bodyPr>
          <a:lstStyle/>
          <a:p>
            <a:pPr algn="ctr"/>
            <a:r>
              <a:rPr lang="en-US" sz="4400" b="1" dirty="0">
                <a:solidFill>
                  <a:srgbClr val="FF0000"/>
                </a:solidFill>
                <a:latin typeface="Calibri"/>
                <a:ea typeface="Calibri"/>
                <a:cs typeface="Calibri"/>
                <a:sym typeface="Calibri"/>
              </a:rPr>
              <a:t>Pre-Requisites</a:t>
            </a:r>
            <a:endParaRPr lang="en-US" sz="4400" dirty="0"/>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5048</Words>
  <Application>Microsoft Macintosh PowerPoint</Application>
  <PresentationFormat>On-screen Show (4:3)</PresentationFormat>
  <Paragraphs>379</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Cambria</vt:lpstr>
      <vt:lpstr>Noto Sans Symbols</vt:lpstr>
      <vt:lpstr>Calibri</vt:lpstr>
      <vt:lpstr>Office Theme</vt:lpstr>
      <vt:lpstr> T1C8L1 OVERVIEW</vt:lpstr>
      <vt:lpstr>Working Agreements</vt:lpstr>
      <vt:lpstr>Attention Signal</vt:lpstr>
      <vt:lpstr>Introductions</vt:lpstr>
      <vt:lpstr>MO SW-PBS Teacher Tools</vt:lpstr>
      <vt:lpstr>Lesson Outcomes</vt:lpstr>
      <vt:lpstr>Quote by Terrance Scott</vt:lpstr>
      <vt:lpstr>Missouri Teacher Standards Addressed </vt:lpstr>
      <vt:lpstr>Knowledge of The Science of Behavior (completion of at least ONE of the courses / access to resources below):  MO SW-PBS Handbook - Function Based Thinking  Tier 1 Implementation Guide - Encouraging Expected Behavior  MO SW-PBS Online Course -  Foundation - Science of Behavior  Tier 1 - Encouraging Expected Behavior  </vt:lpstr>
      <vt:lpstr>Reflective Question</vt:lpstr>
      <vt:lpstr>Teacher Interacting with Students</vt:lpstr>
      <vt:lpstr>National Center on PBIS 4 Part Framework</vt:lpstr>
      <vt:lpstr>Keywords</vt:lpstr>
      <vt:lpstr>Hofmeister &amp; Lubke (1990) Instructional Time</vt:lpstr>
      <vt:lpstr>Scott, Hirn and Cooper (2016) Instructional Time</vt:lpstr>
      <vt:lpstr>ALT Compared to ALL Engaged Time</vt:lpstr>
      <vt:lpstr>Effective Teaching &amp; Learning Practices  (aka ETLPs)</vt:lpstr>
      <vt:lpstr>Passive Engagement </vt:lpstr>
      <vt:lpstr>Active Engagement </vt:lpstr>
      <vt:lpstr>ABCs of Beahvior</vt:lpstr>
      <vt:lpstr>A-B-C Example</vt:lpstr>
      <vt:lpstr>Supporting Student Needs </vt:lpstr>
      <vt:lpstr>Pause &amp; Reflect - Administrator</vt:lpstr>
      <vt:lpstr>Pause &amp; Reflect – Classroom Teacher</vt:lpstr>
      <vt:lpstr>Summary of Stitcher, Lewis, Johnson &amp; Trussell study from 2004</vt:lpstr>
      <vt:lpstr>Graph of Classroom Variables Over Time</vt:lpstr>
      <vt:lpstr>Graph of student behavior over time. </vt:lpstr>
      <vt:lpstr>PBISMissouri.org</vt:lpstr>
      <vt:lpstr>PBISMissouri.org – Access Courses</vt:lpstr>
      <vt:lpstr>Group of adults gathered around data.</vt:lpstr>
      <vt:lpstr>Adult reflecting on their instructional practice. </vt:lpstr>
      <vt:lpstr>Teacher sitting at Table with students.</vt:lpstr>
      <vt:lpstr>Teacher in computer lab with students.</vt:lpstr>
      <vt:lpstr>Rob Horner Quote</vt:lpstr>
      <vt:lpstr>Closing/Next Steps</vt:lpstr>
      <vt:lpstr>Next steps for your Leadership Team include: </vt:lpstr>
      <vt:lpstr>Next steps for individual teachers include:</vt:lpstr>
      <vt:lpstr>References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Danielle Starkey</dc:creator>
  <cp:lastModifiedBy>Johnson, Nanci</cp:lastModifiedBy>
  <cp:revision>4</cp:revision>
  <dcterms:created xsi:type="dcterms:W3CDTF">2020-04-07T02:31:16Z</dcterms:created>
  <dcterms:modified xsi:type="dcterms:W3CDTF">2025-01-02T19:59:41Z</dcterms:modified>
</cp:coreProperties>
</file>