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embeddedFontLst>
    <p:embeddedFont>
      <p:font typeface="Quattrocento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gE3PyAhn3BzCy1iP3xuVWWrKZa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4A4F149-9A11-4DF6-8654-0215212BE6B8}">
  <a:tblStyle styleId="{B4A4F149-9A11-4DF6-8654-0215212BE6B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QuattrocentoSans-bold.fntdata"/><Relationship Id="rId10" Type="http://schemas.openxmlformats.org/officeDocument/2006/relationships/slide" Target="slides/slide5.xml"/><Relationship Id="rId32" Type="http://schemas.openxmlformats.org/officeDocument/2006/relationships/font" Target="fonts/QuattrocentoSans-regular.fntdata"/><Relationship Id="rId13" Type="http://schemas.openxmlformats.org/officeDocument/2006/relationships/slide" Target="slides/slide8.xml"/><Relationship Id="rId35" Type="http://schemas.openxmlformats.org/officeDocument/2006/relationships/font" Target="fonts/QuattrocentoSans-boldItalic.fntdata"/><Relationship Id="rId12" Type="http://schemas.openxmlformats.org/officeDocument/2006/relationships/slide" Target="slides/slide7.xml"/><Relationship Id="rId34" Type="http://schemas.openxmlformats.org/officeDocument/2006/relationships/font" Target="fonts/QuattrocentoSans-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67" name="Google Shape;6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6f9a9b4d1b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26f9a9b4d1b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200">
                <a:latin typeface="Arial"/>
                <a:ea typeface="Arial"/>
                <a:cs typeface="Arial"/>
                <a:sym typeface="Arial"/>
              </a:rPr>
              <a:t>Trainer Notes:</a:t>
            </a:r>
            <a:r>
              <a:rPr b="0" lang="en-US" sz="1200">
                <a:latin typeface="Arial"/>
                <a:ea typeface="Arial"/>
                <a:cs typeface="Arial"/>
                <a:sym typeface="Arial"/>
              </a:rPr>
              <a:t>  </a:t>
            </a:r>
            <a:endParaRPr/>
          </a:p>
          <a:p>
            <a:pPr indent="0" lvl="0" marL="0" marR="0" rtl="0" algn="l">
              <a:lnSpc>
                <a:spcPct val="100000"/>
              </a:lnSpc>
              <a:spcBef>
                <a:spcPts val="0"/>
              </a:spcBef>
              <a:spcAft>
                <a:spcPts val="0"/>
              </a:spcAft>
              <a:buSzPts val="1400"/>
              <a:buNone/>
            </a:pPr>
            <a:r>
              <a:rPr b="1" lang="en-US" sz="1200">
                <a:latin typeface="Arial"/>
                <a:ea typeface="Arial"/>
                <a:cs typeface="Arial"/>
                <a:sym typeface="Arial"/>
              </a:rPr>
              <a:t>To Know/To Say: </a:t>
            </a:r>
            <a:r>
              <a:rPr lang="en-US" sz="1100">
                <a:latin typeface="Calibri"/>
                <a:ea typeface="Calibri"/>
                <a:cs typeface="Calibri"/>
                <a:sym typeface="Calibri"/>
              </a:rPr>
              <a:t>It is important to check on the use of contingent and non-contingent feedback in classroom and non-classroom settings, both for fidelity of implementation and to determine if the rate of positive specific feedback students are earning is optimal for the environment you desire. Fidelity checks will determine if the majority of staff are</a:t>
            </a:r>
            <a:r>
              <a:rPr lang="en-US" sz="1100"/>
              <a:t> </a:t>
            </a:r>
            <a:r>
              <a:rPr lang="en-US" sz="1100">
                <a:latin typeface="Calibri"/>
                <a:ea typeface="Calibri"/>
                <a:cs typeface="Calibri"/>
                <a:sym typeface="Calibri"/>
              </a:rPr>
              <a:t>effectively using contingent positive specific feedback for student behavior as described earlier in the module.</a:t>
            </a:r>
            <a:r>
              <a:rPr lang="en-US" sz="1800">
                <a:latin typeface="Calibri"/>
                <a:ea typeface="Calibri"/>
                <a:cs typeface="Calibri"/>
                <a:sym typeface="Calibri"/>
              </a:rPr>
              <a:t> </a:t>
            </a:r>
            <a:endParaRPr/>
          </a:p>
          <a:p>
            <a:pPr indent="0" lvl="0" marL="0" marR="0" rtl="0" algn="l">
              <a:lnSpc>
                <a:spcPct val="107000"/>
              </a:lnSpc>
              <a:spcBef>
                <a:spcPts val="800"/>
              </a:spcBef>
              <a:spcAft>
                <a:spcPts val="0"/>
              </a:spcAft>
              <a:buSzPts val="1400"/>
              <a:buNone/>
            </a:pPr>
            <a:r>
              <a:rPr lang="en-US" sz="1100">
                <a:latin typeface="Calibri"/>
                <a:ea typeface="Calibri"/>
                <a:cs typeface="Calibri"/>
                <a:sym typeface="Calibri"/>
              </a:rPr>
              <a:t>In addition, the goal is always to maintain an average 4 to 1 ratio of positive responses to correction. Checks can also determine if this optimal ratio is being met. Both a fidelity check and a ratio check will provide information for the SW-PBS Leadership Team to determine how to support staff to effectively encourage student behavior. There are a number of ways to do this monitoring: monitoring the use of schoolwide tangibles, self-monitoring, and observations.</a:t>
            </a:r>
            <a:endParaRPr/>
          </a:p>
          <a:p>
            <a:pPr indent="0" lvl="0" marL="0" rtl="0" algn="l">
              <a:lnSpc>
                <a:spcPct val="100000"/>
              </a:lnSpc>
              <a:spcBef>
                <a:spcPts val="80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1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rtl="0" algn="l">
              <a:lnSpc>
                <a:spcPct val="100000"/>
              </a:lnSpc>
              <a:spcBef>
                <a:spcPts val="0"/>
              </a:spcBef>
              <a:spcAft>
                <a:spcPts val="0"/>
              </a:spcAft>
              <a:buSzPts val="1400"/>
              <a:buNone/>
            </a:pPr>
            <a:r>
              <a:rPr b="1" lang="en-US"/>
              <a:t>To Know/To Say:</a:t>
            </a:r>
            <a:r>
              <a:rPr b="0" lang="en-US"/>
              <a:t> </a:t>
            </a:r>
            <a:endParaRPr/>
          </a:p>
        </p:txBody>
      </p:sp>
      <p:sp>
        <p:nvSpPr>
          <p:cNvPr id="132" name="Google Shape;132;p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38" name="Google Shape;13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US">
                <a:latin typeface="Calibri"/>
                <a:ea typeface="Calibri"/>
                <a:cs typeface="Calibri"/>
                <a:sym typeface="Calibri"/>
              </a:rPr>
              <a:t>Trainer Notes:</a:t>
            </a:r>
            <a:endParaRPr/>
          </a:p>
          <a:p>
            <a:pPr indent="-228600" lvl="0" marL="457200" marR="0" rtl="0" algn="l">
              <a:lnSpc>
                <a:spcPct val="100000"/>
              </a:lnSpc>
              <a:spcBef>
                <a:spcPts val="0"/>
              </a:spcBef>
              <a:spcAft>
                <a:spcPts val="0"/>
              </a:spcAft>
              <a:buClr>
                <a:srgbClr val="000000"/>
              </a:buClr>
              <a:buSzPts val="1400"/>
              <a:buFont typeface="Arial"/>
              <a:buNone/>
            </a:pPr>
            <a:r>
              <a:rPr b="1" lang="en-US">
                <a:latin typeface="Calibri"/>
                <a:ea typeface="Calibri"/>
                <a:cs typeface="Calibri"/>
                <a:sym typeface="Calibri"/>
              </a:rPr>
              <a:t>To know/To say: </a:t>
            </a:r>
            <a:r>
              <a:rPr lang="en-US">
                <a:latin typeface="Calibri"/>
                <a:ea typeface="Calibri"/>
                <a:cs typeface="Calibri"/>
                <a:sym typeface="Calibri"/>
              </a:rPr>
              <a:t>These are the Missouri Teacher Standards that will be addressed in this lesson. If you want more information regarding these standards visit DESE.MO.GOV </a:t>
            </a:r>
            <a:endParaRPr/>
          </a:p>
        </p:txBody>
      </p:sp>
      <p:sp>
        <p:nvSpPr>
          <p:cNvPr id="145" name="Google Shape;14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8: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marR="0" rtl="0" algn="l">
              <a:lnSpc>
                <a:spcPct val="100000"/>
              </a:lnSpc>
              <a:spcBef>
                <a:spcPts val="0"/>
              </a:spcBef>
              <a:spcAft>
                <a:spcPts val="0"/>
              </a:spcAft>
              <a:buClr>
                <a:srgbClr val="000000"/>
              </a:buClr>
              <a:buSzPts val="1400"/>
              <a:buFont typeface="Arial"/>
              <a:buNone/>
            </a:pPr>
            <a:r>
              <a:rPr b="1" lang="en-US"/>
              <a:t>To Know/To Say:</a:t>
            </a:r>
            <a:r>
              <a:rPr b="0" lang="en-US"/>
              <a:t>  </a:t>
            </a:r>
            <a:r>
              <a:rPr lang="en-US" sz="1100"/>
              <a:t>A continuum or menu of strategies to encourage expected behavior has been developed. Positive specific performance feedback is provided using a variety of strategies and at a ratio of 4:1. </a:t>
            </a:r>
            <a:endParaRPr sz="14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a:solidFill>
                  <a:schemeClr val="dk1"/>
                </a:solidFill>
              </a:rPr>
              <a:t>Discuss how might you monitor each of these How do you and / or we currently use these methods to monitor the use of positive specific feedback to students? </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t/>
            </a:r>
            <a:endParaRPr/>
          </a:p>
        </p:txBody>
      </p:sp>
      <p:sp>
        <p:nvSpPr>
          <p:cNvPr id="151" name="Google Shape;15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rtl="0" algn="l">
              <a:lnSpc>
                <a:spcPct val="100000"/>
              </a:lnSpc>
              <a:spcBef>
                <a:spcPts val="0"/>
              </a:spcBef>
              <a:spcAft>
                <a:spcPts val="0"/>
              </a:spcAft>
              <a:buSzPts val="1400"/>
              <a:buNone/>
            </a:pPr>
            <a:r>
              <a:rPr b="1" lang="en-US"/>
              <a:t>To Know/To Say:</a:t>
            </a:r>
            <a:r>
              <a:rPr b="0" lang="en-US"/>
              <a:t> </a:t>
            </a:r>
            <a:endParaRPr b="0"/>
          </a:p>
          <a:p>
            <a:pPr indent="0" lvl="0" marL="0" rtl="0" algn="l">
              <a:lnSpc>
                <a:spcPct val="100000"/>
              </a:lnSpc>
              <a:spcBef>
                <a:spcPts val="0"/>
              </a:spcBef>
              <a:spcAft>
                <a:spcPts val="0"/>
              </a:spcAft>
              <a:buClr>
                <a:schemeClr val="dk1"/>
              </a:buClr>
              <a:buSzPts val="1400"/>
              <a:buFont typeface="Arial"/>
              <a:buNone/>
            </a:pPr>
            <a:r>
              <a:rPr lang="en-US"/>
              <a:t>Read slide to participants and create an opportunity for self-reflection, partner dialogue, or whole group dialogue (1-2 big ideas related to this question). </a:t>
            </a:r>
            <a:endParaRPr/>
          </a:p>
        </p:txBody>
      </p:sp>
      <p:sp>
        <p:nvSpPr>
          <p:cNvPr id="159" name="Google Shape;159;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4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rtl="0" algn="l">
              <a:lnSpc>
                <a:spcPct val="100000"/>
              </a:lnSpc>
              <a:spcBef>
                <a:spcPts val="0"/>
              </a:spcBef>
              <a:spcAft>
                <a:spcPts val="0"/>
              </a:spcAft>
              <a:buSzPts val="1400"/>
              <a:buNone/>
            </a:pPr>
            <a:r>
              <a:rPr b="1" lang="en-US"/>
              <a:t>To Know/To Say:</a:t>
            </a:r>
            <a:r>
              <a:rPr b="0" lang="en-US"/>
              <a:t> </a:t>
            </a:r>
            <a:r>
              <a:rPr b="1" lang="en-US" sz="1100">
                <a:solidFill>
                  <a:srgbClr val="231F20"/>
                </a:solidFill>
              </a:rPr>
              <a:t>Monitoring Use of Schoolwide Tangibles</a:t>
            </a:r>
            <a:endParaRPr/>
          </a:p>
          <a:p>
            <a:pPr indent="0" lvl="0" marL="0" rtl="0" algn="l">
              <a:lnSpc>
                <a:spcPct val="100000"/>
              </a:lnSpc>
              <a:spcBef>
                <a:spcPts val="0"/>
              </a:spcBef>
              <a:spcAft>
                <a:spcPts val="0"/>
              </a:spcAft>
              <a:buSzPts val="1400"/>
              <a:buNone/>
            </a:pPr>
            <a:r>
              <a:rPr lang="en-US" sz="1100">
                <a:solidFill>
                  <a:srgbClr val="231F20"/>
                </a:solidFill>
              </a:rPr>
              <a:t>If a schoolwide raffle is used, tickets can simply be counted prior to the raffle. If student and staff names are on tickets, that data can be collected as well as the overall number. Classroom teachers can submit weekly counts to a designated person in the building who can then create regular reports of the number of tickets earned per class, grade level, or for the building as a whole. A visual graph of tickets earned per week or month can serve as a reminder to staff to focus on giving students positive specific feedback for expected behavior.</a:t>
            </a:r>
            <a:endParaRPr/>
          </a:p>
          <a:p>
            <a:pPr indent="0" lvl="0" marL="0" rtl="0" algn="l">
              <a:lnSpc>
                <a:spcPct val="100000"/>
              </a:lnSpc>
              <a:spcBef>
                <a:spcPts val="0"/>
              </a:spcBef>
              <a:spcAft>
                <a:spcPts val="0"/>
              </a:spcAft>
              <a:buSzPts val="1400"/>
              <a:buNone/>
            </a:pPr>
            <a:r>
              <a:rPr b="1" lang="en-US"/>
              <a:t>Trainer Notes:</a:t>
            </a:r>
            <a:r>
              <a:rPr b="0" lang="en-US"/>
              <a:t>  </a:t>
            </a:r>
            <a:endParaRPr/>
          </a:p>
          <a:p>
            <a:pPr indent="0" lvl="0" marL="0" rtl="0" algn="l">
              <a:lnSpc>
                <a:spcPct val="100000"/>
              </a:lnSpc>
              <a:spcBef>
                <a:spcPts val="0"/>
              </a:spcBef>
              <a:spcAft>
                <a:spcPts val="0"/>
              </a:spcAft>
              <a:buSzPts val="1400"/>
              <a:buNone/>
            </a:pPr>
            <a:r>
              <a:rPr b="1" lang="en-US"/>
              <a:t>To Know/To Say:</a:t>
            </a:r>
            <a:r>
              <a:rPr b="0" lang="en-US"/>
              <a:t> </a:t>
            </a:r>
            <a:endParaRPr/>
          </a:p>
          <a:p>
            <a:pPr indent="0" lvl="0" marL="0" rtl="0" algn="l">
              <a:lnSpc>
                <a:spcPct val="100000"/>
              </a:lnSpc>
              <a:spcBef>
                <a:spcPts val="0"/>
              </a:spcBef>
              <a:spcAft>
                <a:spcPts val="0"/>
              </a:spcAft>
              <a:buSzPts val="1400"/>
              <a:buNone/>
            </a:pPr>
            <a:r>
              <a:rPr b="1" lang="en-US" sz="1100">
                <a:solidFill>
                  <a:srgbClr val="231F20"/>
                </a:solidFill>
              </a:rPr>
              <a:t>Monitoring Use of Schoolwide Tangibles</a:t>
            </a:r>
            <a:endParaRPr/>
          </a:p>
          <a:p>
            <a:pPr indent="0" lvl="0" marL="0" rtl="0" algn="l">
              <a:lnSpc>
                <a:spcPct val="100000"/>
              </a:lnSpc>
              <a:spcBef>
                <a:spcPts val="0"/>
              </a:spcBef>
              <a:spcAft>
                <a:spcPts val="0"/>
              </a:spcAft>
              <a:buSzPts val="1400"/>
              <a:buNone/>
            </a:pPr>
            <a:r>
              <a:rPr lang="en-US" sz="1100">
                <a:solidFill>
                  <a:srgbClr val="231F20"/>
                </a:solidFill>
              </a:rPr>
              <a:t>If a schoolwide raffle is used, tickets can simply be counted prior to the raffle. If student and staff names are on tickets, that data can be collected as well as the overall number. Classroom teachers can submit weekly counts to a </a:t>
            </a:r>
            <a:r>
              <a:rPr b="1" lang="en-US"/>
              <a:t>Trainer Notes:</a:t>
            </a:r>
            <a:r>
              <a:rPr b="0" lang="en-US"/>
              <a:t>  </a:t>
            </a:r>
            <a:endParaRPr/>
          </a:p>
          <a:p>
            <a:pPr indent="0" lvl="0" marL="0" rtl="0" algn="l">
              <a:lnSpc>
                <a:spcPct val="100000"/>
              </a:lnSpc>
              <a:spcBef>
                <a:spcPts val="0"/>
              </a:spcBef>
              <a:spcAft>
                <a:spcPts val="0"/>
              </a:spcAft>
              <a:buSzPts val="1400"/>
              <a:buNone/>
            </a:pPr>
            <a:r>
              <a:rPr b="1" lang="en-US"/>
              <a:t>To Know/To Say:</a:t>
            </a:r>
            <a:r>
              <a:rPr b="0" lang="en-US"/>
              <a:t> </a:t>
            </a:r>
            <a:endParaRPr/>
          </a:p>
          <a:p>
            <a:pPr indent="0" lvl="0" marL="0" rtl="0" algn="l">
              <a:lnSpc>
                <a:spcPct val="100000"/>
              </a:lnSpc>
              <a:spcBef>
                <a:spcPts val="0"/>
              </a:spcBef>
              <a:spcAft>
                <a:spcPts val="0"/>
              </a:spcAft>
              <a:buSzPts val="1400"/>
              <a:buNone/>
            </a:pPr>
            <a:r>
              <a:rPr b="1" lang="en-US" sz="1100">
                <a:solidFill>
                  <a:srgbClr val="231F20"/>
                </a:solidFill>
              </a:rPr>
              <a:t>Monitoring Use of Schoolwide Tangibles</a:t>
            </a:r>
            <a:endParaRPr/>
          </a:p>
          <a:p>
            <a:pPr indent="0" lvl="0" marL="0" rtl="0" algn="l">
              <a:lnSpc>
                <a:spcPct val="100000"/>
              </a:lnSpc>
              <a:spcBef>
                <a:spcPts val="0"/>
              </a:spcBef>
              <a:spcAft>
                <a:spcPts val="0"/>
              </a:spcAft>
              <a:buSzPts val="1400"/>
              <a:buNone/>
            </a:pPr>
            <a:r>
              <a:rPr lang="en-US" sz="1100">
                <a:solidFill>
                  <a:srgbClr val="231F20"/>
                </a:solidFill>
              </a:rPr>
              <a:t>If a schoolwide raffle is used, tickets can simply be counted prior to the raffle. If student and staff names are on tickets, that data can be collected as well as the overall number. Classroom teachers can submit weekly counts to a designated person in the building who can then create regular reports of the number of tickets earned per class, grade level, or for the building as a whole. A visual graph of tickets earned per week or month can serve as a reminder to staff to focus on giving students positive specific feedback for expected behavior.</a:t>
            </a:r>
            <a:endParaRPr/>
          </a:p>
          <a:p>
            <a:pPr indent="0" lvl="0" marL="0" rtl="0" algn="l">
              <a:lnSpc>
                <a:spcPct val="100000"/>
              </a:lnSpc>
              <a:spcBef>
                <a:spcPts val="0"/>
              </a:spcBef>
              <a:spcAft>
                <a:spcPts val="0"/>
              </a:spcAft>
              <a:buSzPts val="1400"/>
              <a:buNone/>
            </a:pPr>
            <a:r>
              <a:rPr lang="en-US" sz="1100">
                <a:solidFill>
                  <a:srgbClr val="231F20"/>
                </a:solidFill>
              </a:rPr>
              <a:t>designated person in the building who can then create regular reports of the number of tickets earned per class, grade level, or for the building as a whole. A visual graph of tickets earned per week or month can serve as a reminder to staff to focus on giving students positive specific feedback for expected behavior.</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4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200">
                <a:latin typeface="Calibri"/>
                <a:ea typeface="Calibri"/>
                <a:cs typeface="Calibri"/>
                <a:sym typeface="Calibri"/>
              </a:rPr>
              <a:t>Trainer Notes:</a:t>
            </a:r>
            <a:r>
              <a:rPr b="0" lang="en-US" sz="1200">
                <a:latin typeface="Calibri"/>
                <a:ea typeface="Calibri"/>
                <a:cs typeface="Calibri"/>
                <a:sym typeface="Calibri"/>
              </a:rPr>
              <a:t>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b="1" lang="en-US" sz="1200">
                <a:latin typeface="Calibri"/>
                <a:ea typeface="Calibri"/>
                <a:cs typeface="Calibri"/>
                <a:sym typeface="Calibri"/>
              </a:rPr>
              <a:t>To Know/To Say: SELF-MONITORING</a:t>
            </a:r>
            <a:r>
              <a:rPr lang="en-US" sz="1200">
                <a:latin typeface="Calibri"/>
                <a:ea typeface="Calibri"/>
                <a:cs typeface="Calibri"/>
                <a:sym typeface="Calibri"/>
              </a:rPr>
              <a:t>. It is important that all staff get information about their personal efforts to respond to students who are displaying expected behavior, especially as staff are first learning how to effectively give positive specific contingent feedback. Individual self-monitoring is one way to do this. Remember this data collection does not need to occur for the duration of an entire day. Rather, pick a 5- to 10-minute period and consistently collect data over a few days each week.</a:t>
            </a:r>
            <a:endParaRPr/>
          </a:p>
          <a:p>
            <a:pPr indent="0" lvl="0" marL="0" rtl="0" algn="l">
              <a:lnSpc>
                <a:spcPct val="100000"/>
              </a:lnSpc>
              <a:spcBef>
                <a:spcPts val="1200"/>
              </a:spcBef>
              <a:spcAft>
                <a:spcPts val="0"/>
              </a:spcAft>
              <a:buClr>
                <a:schemeClr val="dk1"/>
              </a:buClr>
              <a:buSzPts val="1100"/>
              <a:buFont typeface="Arial"/>
              <a:buNone/>
            </a:pPr>
            <a:r>
              <a:rPr lang="en-US" sz="1200">
                <a:latin typeface="Calibri"/>
                <a:ea typeface="Calibri"/>
                <a:cs typeface="Calibri"/>
                <a:sym typeface="Calibri"/>
              </a:rPr>
              <a:t>There are a number of easy ways to collect the rate of responses to positive student behavior compared to corrections:</a:t>
            </a:r>
            <a:endParaRPr/>
          </a:p>
          <a:p>
            <a:pPr indent="0" lvl="0" marL="0" rtl="0" algn="l">
              <a:lnSpc>
                <a:spcPct val="100000"/>
              </a:lnSpc>
              <a:spcBef>
                <a:spcPts val="1200"/>
              </a:spcBef>
              <a:spcAft>
                <a:spcPts val="0"/>
              </a:spcAft>
              <a:buClr>
                <a:schemeClr val="dk1"/>
              </a:buClr>
              <a:buSzPts val="1100"/>
              <a:buFont typeface="Arial"/>
              <a:buNone/>
            </a:pPr>
            <a:r>
              <a:rPr lang="en-US" sz="1200">
                <a:latin typeface="Calibri"/>
                <a:ea typeface="Calibri"/>
                <a:cs typeface="Calibri"/>
                <a:sym typeface="Calibri"/>
              </a:rPr>
              <a:t>• Move pennies or paperclips from one pocket to another when expected student behavior is recognized.</a:t>
            </a:r>
            <a:endParaRPr/>
          </a:p>
          <a:p>
            <a:pPr indent="0" lvl="0" marL="0" rtl="0" algn="l">
              <a:lnSpc>
                <a:spcPct val="100000"/>
              </a:lnSpc>
              <a:spcBef>
                <a:spcPts val="1200"/>
              </a:spcBef>
              <a:spcAft>
                <a:spcPts val="0"/>
              </a:spcAft>
              <a:buClr>
                <a:schemeClr val="dk1"/>
              </a:buClr>
              <a:buSzPts val="1100"/>
              <a:buFont typeface="Arial"/>
              <a:buNone/>
            </a:pPr>
            <a:r>
              <a:rPr lang="en-US" sz="1200">
                <a:latin typeface="Calibri"/>
                <a:ea typeface="Calibri"/>
                <a:cs typeface="Calibri"/>
                <a:sym typeface="Calibri"/>
              </a:rPr>
              <a:t>• Tear an index card to collect the number of positive responses and corrections.</a:t>
            </a:r>
            <a:endParaRPr/>
          </a:p>
          <a:p>
            <a:pPr indent="0" lvl="0" marL="0" rtl="0" algn="l">
              <a:lnSpc>
                <a:spcPct val="100000"/>
              </a:lnSpc>
              <a:spcBef>
                <a:spcPts val="1200"/>
              </a:spcBef>
              <a:spcAft>
                <a:spcPts val="0"/>
              </a:spcAft>
              <a:buClr>
                <a:schemeClr val="dk1"/>
              </a:buClr>
              <a:buSzPts val="1100"/>
              <a:buFont typeface="Arial"/>
              <a:buNone/>
            </a:pPr>
            <a:r>
              <a:rPr lang="en-US" sz="1200">
                <a:latin typeface="Calibri"/>
                <a:ea typeface="Calibri"/>
                <a:cs typeface="Calibri"/>
                <a:sym typeface="Calibri"/>
              </a:rPr>
              <a:t>• Make tally marks on a piece of tape on your arm or sticky note on a clipboard.</a:t>
            </a:r>
            <a:endParaRPr/>
          </a:p>
          <a:p>
            <a:pPr indent="0" lvl="0" marL="0" rtl="0" algn="l">
              <a:lnSpc>
                <a:spcPct val="100000"/>
              </a:lnSpc>
              <a:spcBef>
                <a:spcPts val="1200"/>
              </a:spcBef>
              <a:spcAft>
                <a:spcPts val="0"/>
              </a:spcAft>
              <a:buClr>
                <a:schemeClr val="dk1"/>
              </a:buClr>
              <a:buSzPts val="1100"/>
              <a:buFont typeface="Arial"/>
              <a:buNone/>
            </a:pPr>
            <a:r>
              <a:rPr lang="en-US" sz="1200">
                <a:latin typeface="Calibri"/>
                <a:ea typeface="Calibri"/>
                <a:cs typeface="Calibri"/>
                <a:sym typeface="Calibri"/>
              </a:rPr>
              <a:t>• Move popsicle sticks into cans.</a:t>
            </a:r>
            <a:endParaRPr/>
          </a:p>
          <a:p>
            <a:pPr indent="0" lvl="0" marL="0" rtl="0" algn="l">
              <a:lnSpc>
                <a:spcPct val="100000"/>
              </a:lnSpc>
              <a:spcBef>
                <a:spcPts val="2400"/>
              </a:spcBef>
              <a:spcAft>
                <a:spcPts val="0"/>
              </a:spcAft>
              <a:buClr>
                <a:schemeClr val="dk1"/>
              </a:buClr>
              <a:buSzPts val="1100"/>
              <a:buFont typeface="Arial"/>
              <a:buNone/>
            </a:pPr>
            <a:r>
              <a:rPr lang="en-US" sz="1200">
                <a:latin typeface="Calibri"/>
                <a:ea typeface="Calibri"/>
                <a:cs typeface="Calibri"/>
                <a:sym typeface="Calibri"/>
              </a:rPr>
              <a:t>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4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b="1" lang="en-US" sz="1200">
                <a:latin typeface="Calibri"/>
                <a:ea typeface="Calibri"/>
                <a:cs typeface="Calibri"/>
                <a:sym typeface="Calibri"/>
              </a:rPr>
              <a:t>To Know/To Say:</a:t>
            </a:r>
            <a:r>
              <a:rPr b="0" lang="en-US" sz="1200">
                <a:latin typeface="Calibri"/>
                <a:ea typeface="Calibri"/>
                <a:cs typeface="Calibri"/>
                <a:sym typeface="Calibri"/>
              </a:rPr>
              <a:t> </a:t>
            </a:r>
            <a:r>
              <a:rPr lang="en-US" sz="1200">
                <a:latin typeface="Calibri"/>
                <a:ea typeface="Calibri"/>
                <a:cs typeface="Calibri"/>
                <a:sym typeface="Calibri"/>
              </a:rPr>
              <a:t>Do a simple observation and tally staff interactions with students. This observation can be done by tallying the teacher responses to expected (positive) student behavior and teacher responses to student unexpected (negative) behavior. Periodically observe and record occurrences of teacher responses and use of positive specific feedback for a short time duration (5 to 10 minutes) and compare like settings and situations (e.g., classroom to classroom, cafeteria, etc.). These observations can be done by pairing teachers to do peer observations or by having the SW-PBS Leadership Team members observe in non-classroom settings. For example, frequency of interactions might be compared in each hallway or during whole group lessons in all classrooms. If this tallying is done periodically throughout the year, the ratio can be compared over time. A simple format for tallying staff interactions with students follows.</a:t>
            </a:r>
            <a:endParaRPr/>
          </a:p>
          <a:p>
            <a:pPr indent="0" lvl="0" marL="0" marR="0" rtl="0" algn="l">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Remember as you are observing or self-monitoring, , just because feedback is given using a pleasant tone of voice does not make the interaction positive. it is the student behavior that is occurring at the time of the interaction, not the tone of the interaction, that determines whether an interaction is positive or negative. Share and discuss the information about monitoring the use of positive specific feedback with staff. Seek ideas about how to practically and efficiently monitor use of feedback. Also discuss with staff who will see the results and what will be done with the data. Remember as you are observing or self-monitoring, just because feedback is given using a pleasant tone of voice does not make the interaction positive. It is the student behavior that is occurring at the time of the interaction, as well as the manner in which the feedback is given that makes the interaction positive or negative.</a:t>
            </a:r>
            <a:endParaRPr/>
          </a:p>
          <a:p>
            <a:pPr indent="0" lvl="0" marL="0" marR="0" rtl="0" algn="l">
              <a:lnSpc>
                <a:spcPct val="100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100"/>
          </a:p>
          <a:p>
            <a:pPr indent="0" lvl="0" marL="0" rtl="0" algn="l">
              <a:lnSpc>
                <a:spcPct val="100000"/>
              </a:lnSpc>
              <a:spcBef>
                <a:spcPts val="0"/>
              </a:spcBef>
              <a:spcAft>
                <a:spcPts val="0"/>
              </a:spcAft>
              <a:buClr>
                <a:schemeClr val="dk1"/>
              </a:buClr>
              <a:buSzPts val="1100"/>
              <a:buFont typeface="Arial"/>
              <a:buNone/>
            </a:pPr>
            <a:r>
              <a:t/>
            </a:r>
            <a:endParaRPr sz="1100"/>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46: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100"/>
              <a:t>Trainer Notes:</a:t>
            </a:r>
            <a:r>
              <a:rPr b="0" lang="en-US" sz="1100"/>
              <a:t>  </a:t>
            </a:r>
            <a:endParaRPr sz="1100"/>
          </a:p>
          <a:p>
            <a:pPr indent="0" lvl="0" marL="0" marR="0" rtl="0" algn="l">
              <a:lnSpc>
                <a:spcPct val="100000"/>
              </a:lnSpc>
              <a:spcBef>
                <a:spcPts val="0"/>
              </a:spcBef>
              <a:spcAft>
                <a:spcPts val="0"/>
              </a:spcAft>
              <a:buSzPts val="1400"/>
              <a:buNone/>
            </a:pPr>
            <a:r>
              <a:rPr b="1" lang="en-US" sz="1100"/>
              <a:t>To Know/To Say: </a:t>
            </a:r>
            <a:r>
              <a:rPr lang="en-US" sz="1100">
                <a:latin typeface="Calibri"/>
                <a:ea typeface="Calibri"/>
                <a:cs typeface="Calibri"/>
                <a:sym typeface="Calibri"/>
              </a:rPr>
              <a:t>Discuss the information about monitoring the use of positive specific feedback. How might you monitor and ensure staff are using high rates of encouragement with students across the school? With your team review HO#5 Frequency and Type of Student Interactions. Discuss how might you use this handout to gather data to inform coaching with staff?</a:t>
            </a:r>
            <a:r>
              <a:rPr lang="en-US" sz="1100">
                <a:latin typeface="Cambria"/>
                <a:ea typeface="Cambria"/>
                <a:cs typeface="Cambria"/>
                <a:sym typeface="Cambria"/>
              </a:rPr>
              <a:t> </a:t>
            </a:r>
            <a:r>
              <a:rPr lang="en-US" sz="1100">
                <a:latin typeface="Calibri"/>
                <a:ea typeface="Calibri"/>
                <a:cs typeface="Calibri"/>
                <a:sym typeface="Calibri"/>
              </a:rPr>
              <a:t>Also discuss who will see the results and what will be done with the data. Discuss the information about monitoring the use of positive specific feedback. How might you monitor and ensure staff are using high rates of encouragement with students across the school? With your team review HO#5 Frequency and Type of Student Interactions. Discuss how might you use this handout to gather data to inform coaching with staff?</a:t>
            </a:r>
            <a:endParaRPr sz="1100">
              <a:latin typeface="Cambria"/>
              <a:ea typeface="Cambria"/>
              <a:cs typeface="Cambria"/>
              <a:sym typeface="Cambria"/>
            </a:endParaRPr>
          </a:p>
          <a:p>
            <a:pPr indent="0" lvl="0" marL="0" marR="0" rtl="0" algn="l">
              <a:lnSpc>
                <a:spcPct val="100000"/>
              </a:lnSpc>
              <a:spcBef>
                <a:spcPts val="0"/>
              </a:spcBef>
              <a:spcAft>
                <a:spcPts val="0"/>
              </a:spcAft>
              <a:buSzPts val="1400"/>
              <a:buNone/>
            </a:pPr>
            <a:r>
              <a:rPr lang="en-US" sz="1100">
                <a:latin typeface="Calibri"/>
                <a:ea typeface="Calibri"/>
                <a:cs typeface="Calibri"/>
                <a:sym typeface="Calibri"/>
              </a:rPr>
              <a:t>Also discuss who will see the results and what will be done with the data. Discuss the information about monitoring the use of positive specific feedback. How might you monitor and ensure staff are using high rates of encouragement with students across the school? With your team review HO#5 Frequency and Type of Student Interactions. Discuss how might you use this handout to gather data to inform coaching with staff?</a:t>
            </a:r>
            <a:endParaRPr sz="1100">
              <a:latin typeface="Cambria"/>
              <a:ea typeface="Cambria"/>
              <a:cs typeface="Cambria"/>
              <a:sym typeface="Cambria"/>
            </a:endParaRPr>
          </a:p>
          <a:p>
            <a:pPr indent="-228600" lvl="0" marL="457200" marR="0" rtl="0" algn="l">
              <a:lnSpc>
                <a:spcPct val="100000"/>
              </a:lnSpc>
              <a:spcBef>
                <a:spcPts val="0"/>
              </a:spcBef>
              <a:spcAft>
                <a:spcPts val="0"/>
              </a:spcAft>
              <a:buClr>
                <a:srgbClr val="000000"/>
              </a:buClr>
              <a:buSzPts val="1400"/>
              <a:buFont typeface="Arial"/>
              <a:buNone/>
            </a:pPr>
            <a:r>
              <a:rPr lang="en-US" sz="1100">
                <a:latin typeface="Calibri"/>
                <a:ea typeface="Calibri"/>
                <a:cs typeface="Calibri"/>
                <a:sym typeface="Calibri"/>
              </a:rPr>
              <a:t>Also discuss who will see the results and what will be done with the data. </a:t>
            </a:r>
            <a:endParaRPr sz="1100"/>
          </a:p>
          <a:p>
            <a:pPr indent="-228600" lvl="0" marL="457200" marR="0" rtl="0" algn="l">
              <a:lnSpc>
                <a:spcPct val="100000"/>
              </a:lnSpc>
              <a:spcBef>
                <a:spcPts val="0"/>
              </a:spcBef>
              <a:spcAft>
                <a:spcPts val="0"/>
              </a:spcAft>
              <a:buClr>
                <a:srgbClr val="000000"/>
              </a:buClr>
              <a:buSzPts val="1400"/>
              <a:buFont typeface="Arial"/>
              <a:buNone/>
            </a:pPr>
            <a:r>
              <a:t/>
            </a:r>
            <a:endParaRPr sz="1100"/>
          </a:p>
          <a:p>
            <a:pPr indent="0" lvl="0" marL="0" marR="0" rtl="0" algn="l">
              <a:lnSpc>
                <a:spcPct val="100000"/>
              </a:lnSpc>
              <a:spcBef>
                <a:spcPts val="0"/>
              </a:spcBef>
              <a:spcAft>
                <a:spcPts val="0"/>
              </a:spcAft>
              <a:buClr>
                <a:srgbClr val="000000"/>
              </a:buClr>
              <a:buSzPts val="1400"/>
              <a:buFont typeface="Arial"/>
              <a:buNone/>
            </a:pPr>
            <a:r>
              <a:t/>
            </a:r>
            <a:endParaRPr sz="1100"/>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4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100"/>
              <a:t>Trainer Notes:</a:t>
            </a:r>
            <a:r>
              <a:rPr b="0" lang="en-US" sz="1100"/>
              <a:t>  </a:t>
            </a:r>
            <a:endParaRPr sz="1100"/>
          </a:p>
          <a:p>
            <a:pPr indent="0" lvl="0" marL="0" marR="0" rtl="0" algn="l">
              <a:lnSpc>
                <a:spcPct val="100000"/>
              </a:lnSpc>
              <a:spcBef>
                <a:spcPts val="0"/>
              </a:spcBef>
              <a:spcAft>
                <a:spcPts val="0"/>
              </a:spcAft>
              <a:buClr>
                <a:srgbClr val="000000"/>
              </a:buClr>
              <a:buSzPts val="1400"/>
              <a:buFont typeface="Arial"/>
              <a:buNone/>
            </a:pPr>
            <a:r>
              <a:rPr b="1" lang="en-US" sz="1100"/>
              <a:t>To Know/To Say: </a:t>
            </a:r>
            <a:r>
              <a:rPr lang="en-US" sz="1100">
                <a:latin typeface="Calibri"/>
                <a:ea typeface="Calibri"/>
                <a:cs typeface="Calibri"/>
                <a:sym typeface="Calibri"/>
              </a:rPr>
              <a:t>Look at the T1C5L5  HO</a:t>
            </a:r>
            <a:r>
              <a:rPr lang="en-US">
                <a:latin typeface="Calibri"/>
                <a:ea typeface="Calibri"/>
                <a:cs typeface="Calibri"/>
                <a:sym typeface="Calibri"/>
              </a:rPr>
              <a:t>1</a:t>
            </a:r>
            <a:r>
              <a:rPr lang="en-US" sz="1100">
                <a:latin typeface="Calibri"/>
                <a:ea typeface="Calibri"/>
                <a:cs typeface="Calibri"/>
                <a:sym typeface="Calibri"/>
              </a:rPr>
              <a:t> Frequency and Type of Student Interactions. How might you use this handout to gather data to inform coaching?</a:t>
            </a:r>
            <a:endParaRPr/>
          </a:p>
          <a:p>
            <a:pPr indent="0" lvl="0" marL="0" marR="0" rtl="0" algn="l">
              <a:lnSpc>
                <a:spcPct val="107000"/>
              </a:lnSpc>
              <a:spcBef>
                <a:spcPts val="0"/>
              </a:spcBef>
              <a:spcAft>
                <a:spcPts val="0"/>
              </a:spcAft>
              <a:buSzPts val="1400"/>
              <a:buNone/>
            </a:pPr>
            <a:r>
              <a:rPr b="1" lang="en-US" sz="1100">
                <a:latin typeface="Calibri"/>
                <a:ea typeface="Calibri"/>
                <a:cs typeface="Calibri"/>
                <a:sym typeface="Calibri"/>
              </a:rPr>
              <a:t>Staff Engagement</a:t>
            </a:r>
            <a:endParaRPr/>
          </a:p>
          <a:p>
            <a:pPr indent="0" lvl="0" marL="0" marR="0" rtl="0" algn="l">
              <a:lnSpc>
                <a:spcPct val="107000"/>
              </a:lnSpc>
              <a:spcBef>
                <a:spcPts val="800"/>
              </a:spcBef>
              <a:spcAft>
                <a:spcPts val="0"/>
              </a:spcAft>
              <a:buSzPts val="1400"/>
              <a:buNone/>
            </a:pPr>
            <a:r>
              <a:rPr lang="en-US" sz="1100">
                <a:latin typeface="Calibri"/>
                <a:ea typeface="Calibri"/>
                <a:cs typeface="Calibri"/>
                <a:sym typeface="Calibri"/>
              </a:rPr>
              <a:t>Share and discuss the information about monitoring the use of positive specific feedback with staff. Seek ideas about how to practically and efficiently monitor use of feedback. Also discuss who will see the results and what will be done with the data.  </a:t>
            </a:r>
            <a:endParaRPr/>
          </a:p>
          <a:p>
            <a:pPr indent="0" lvl="0" marL="0" marR="0" rtl="0" algn="l">
              <a:lnSpc>
                <a:spcPct val="107000"/>
              </a:lnSpc>
              <a:spcBef>
                <a:spcPts val="800"/>
              </a:spcBef>
              <a:spcAft>
                <a:spcPts val="0"/>
              </a:spcAft>
              <a:buSzPts val="1400"/>
              <a:buNone/>
            </a:pPr>
            <a:r>
              <a:rPr lang="en-US" sz="1100">
                <a:latin typeface="Calibri"/>
                <a:ea typeface="Calibri"/>
                <a:cs typeface="Calibri"/>
                <a:sym typeface="Calibri"/>
              </a:rPr>
              <a:t> </a:t>
            </a:r>
            <a:endParaRPr sz="1100"/>
          </a:p>
          <a:p>
            <a:pPr indent="-228600" lvl="0" marL="457200" marR="0" rtl="0" algn="l">
              <a:lnSpc>
                <a:spcPct val="100000"/>
              </a:lnSpc>
              <a:spcBef>
                <a:spcPts val="800"/>
              </a:spcBef>
              <a:spcAft>
                <a:spcPts val="0"/>
              </a:spcAft>
              <a:buClr>
                <a:srgbClr val="000000"/>
              </a:buClr>
              <a:buSzPts val="1400"/>
              <a:buFont typeface="Arial"/>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48: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200">
                <a:latin typeface="Calibri"/>
                <a:ea typeface="Calibri"/>
                <a:cs typeface="Calibri"/>
                <a:sym typeface="Calibri"/>
              </a:rPr>
              <a:t>Trainer Notes:</a:t>
            </a:r>
            <a:r>
              <a:rPr b="0" lang="en-US" sz="1200">
                <a:latin typeface="Calibri"/>
                <a:ea typeface="Calibri"/>
                <a:cs typeface="Calibri"/>
                <a:sym typeface="Calibri"/>
              </a:rPr>
              <a:t>  </a:t>
            </a:r>
            <a:endParaRPr sz="1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en-US" sz="1200">
                <a:latin typeface="Calibri"/>
                <a:ea typeface="Calibri"/>
                <a:cs typeface="Calibri"/>
                <a:sym typeface="Calibri"/>
              </a:rPr>
              <a:t>To Know/To Say: </a:t>
            </a:r>
            <a:r>
              <a:rPr lang="en-US" sz="1200">
                <a:latin typeface="Calibri"/>
                <a:ea typeface="Calibri"/>
                <a:cs typeface="Calibri"/>
                <a:sym typeface="Calibri"/>
              </a:rPr>
              <a:t>There are several tools that your team can use to monitor whether you have the essential elements or features developed,  to assess the quality of your artifacts and to gain feedback from school staff regarding implementation efforts. </a:t>
            </a:r>
            <a:endParaRPr/>
          </a:p>
          <a:p>
            <a:pPr indent="0" lvl="0" marL="0" marR="0" rtl="0" algn="l">
              <a:lnSpc>
                <a:spcPct val="100000"/>
              </a:lnSpc>
              <a:spcBef>
                <a:spcPts val="0"/>
              </a:spcBef>
              <a:spcAft>
                <a:spcPts val="0"/>
              </a:spcAft>
              <a:buSzPts val="1400"/>
              <a:buNone/>
            </a:pPr>
            <a:r>
              <a:rPr lang="en-US" sz="1200">
                <a:latin typeface="Calibri"/>
                <a:ea typeface="Calibri"/>
                <a:cs typeface="Calibri"/>
                <a:sym typeface="Calibri"/>
              </a:rPr>
              <a:t>These tools include the: </a:t>
            </a:r>
            <a:endParaRPr/>
          </a:p>
          <a:p>
            <a:pPr indent="0" lvl="0" marL="0" marR="0" rtl="0" algn="l">
              <a:lnSpc>
                <a:spcPct val="100000"/>
              </a:lnSpc>
              <a:spcBef>
                <a:spcPts val="0"/>
              </a:spcBef>
              <a:spcAft>
                <a:spcPts val="0"/>
              </a:spcAft>
              <a:buSzPts val="1400"/>
              <a:buNone/>
            </a:pPr>
            <a:r>
              <a:rPr b="1" lang="en-US" sz="1200">
                <a:latin typeface="Calibri"/>
                <a:ea typeface="Calibri"/>
                <a:cs typeface="Calibri"/>
                <a:sym typeface="Calibri"/>
              </a:rPr>
              <a:t>Tier 1 Action Planning Checklist </a:t>
            </a:r>
            <a:r>
              <a:rPr b="0" lang="en-US" sz="1200">
                <a:latin typeface="Calibri"/>
                <a:ea typeface="Calibri"/>
                <a:cs typeface="Calibri"/>
                <a:sym typeface="Calibri"/>
              </a:rPr>
              <a:t>Use this checklist to confirm everything that your team has developed and create action steps on those that are unchecked. </a:t>
            </a:r>
            <a:endParaRPr b="0"/>
          </a:p>
          <a:p>
            <a:pPr indent="0" lvl="0" marL="0" marR="0" rtl="0" algn="l">
              <a:lnSpc>
                <a:spcPct val="100000"/>
              </a:lnSpc>
              <a:spcBef>
                <a:spcPts val="0"/>
              </a:spcBef>
              <a:spcAft>
                <a:spcPts val="0"/>
              </a:spcAft>
              <a:buSzPts val="1400"/>
              <a:buNone/>
            </a:pPr>
            <a:r>
              <a:t/>
            </a:r>
            <a:endParaRPr/>
          </a:p>
        </p:txBody>
      </p:sp>
      <p:sp>
        <p:nvSpPr>
          <p:cNvPr id="196" name="Google Shape;196;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4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200">
                <a:latin typeface="Calibri"/>
                <a:ea typeface="Calibri"/>
                <a:cs typeface="Calibri"/>
                <a:sym typeface="Calibri"/>
              </a:rPr>
              <a:t>Trainer Notes:</a:t>
            </a:r>
            <a:r>
              <a:rPr b="0" lang="en-US" sz="1200">
                <a:latin typeface="Calibri"/>
                <a:ea typeface="Calibri"/>
                <a:cs typeface="Calibri"/>
                <a:sym typeface="Calibri"/>
              </a:rPr>
              <a:t>  </a:t>
            </a:r>
            <a:endParaRPr sz="1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en-US" sz="1200">
                <a:latin typeface="Calibri"/>
                <a:ea typeface="Calibri"/>
                <a:cs typeface="Calibri"/>
                <a:sym typeface="Calibri"/>
              </a:rPr>
              <a:t>To Know/To Say: </a:t>
            </a:r>
            <a:r>
              <a:rPr b="1" lang="en-US" sz="1200">
                <a:solidFill>
                  <a:srgbClr val="000000"/>
                </a:solidFill>
                <a:latin typeface="Calibri"/>
                <a:ea typeface="Calibri"/>
                <a:cs typeface="Calibri"/>
                <a:sym typeface="Calibri"/>
              </a:rPr>
              <a:t>Self-Assessment Survey (or SAS) </a:t>
            </a:r>
            <a:r>
              <a:rPr lang="en-US" sz="1200">
                <a:solidFill>
                  <a:srgbClr val="000000"/>
                </a:solidFill>
                <a:latin typeface="Calibri"/>
                <a:ea typeface="Calibri"/>
                <a:cs typeface="Calibri"/>
                <a:sym typeface="Calibri"/>
              </a:rPr>
              <a:t>– The SAS is a research validated survey that measures perceptions of all staff on the status and priority for improvement of SW-PBS. </a:t>
            </a:r>
            <a:endParaRPr sz="1200">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400"/>
              <a:buFont typeface="Arial"/>
              <a:buNone/>
            </a:pPr>
            <a:r>
              <a:t/>
            </a:r>
            <a:endParaRPr b="0"/>
          </a:p>
          <a:p>
            <a:pPr indent="0" lvl="0" marL="0" marR="0" rtl="0" algn="l">
              <a:lnSpc>
                <a:spcPct val="100000"/>
              </a:lnSpc>
              <a:spcBef>
                <a:spcPts val="0"/>
              </a:spcBef>
              <a:spcAft>
                <a:spcPts val="0"/>
              </a:spcAft>
              <a:buSzPts val="1400"/>
              <a:buNone/>
            </a:pPr>
            <a:r>
              <a:t/>
            </a:r>
            <a:endParaRPr/>
          </a:p>
        </p:txBody>
      </p:sp>
      <p:sp>
        <p:nvSpPr>
          <p:cNvPr id="203" name="Google Shape;203;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50: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200">
                <a:latin typeface="Calibri"/>
                <a:ea typeface="Calibri"/>
                <a:cs typeface="Calibri"/>
                <a:sym typeface="Calibri"/>
              </a:rPr>
              <a:t>Trainer Notes:</a:t>
            </a:r>
            <a:r>
              <a:rPr b="0" lang="en-US" sz="1200">
                <a:latin typeface="Calibri"/>
                <a:ea typeface="Calibri"/>
                <a:cs typeface="Calibri"/>
                <a:sym typeface="Calibri"/>
              </a:rPr>
              <a:t>  </a:t>
            </a:r>
            <a:endParaRPr sz="1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en-US" sz="1200">
                <a:latin typeface="Calibri"/>
                <a:ea typeface="Calibri"/>
                <a:cs typeface="Calibri"/>
                <a:sym typeface="Calibri"/>
              </a:rPr>
              <a:t>To Know/To Say: Finally, the </a:t>
            </a:r>
            <a:r>
              <a:rPr b="1" lang="en-US" sz="1200">
                <a:solidFill>
                  <a:srgbClr val="000000"/>
                </a:solidFill>
                <a:latin typeface="Calibri"/>
                <a:ea typeface="Calibri"/>
                <a:cs typeface="Calibri"/>
                <a:sym typeface="Calibri"/>
              </a:rPr>
              <a:t>Tiered Fidelity Inventory (or TFI) </a:t>
            </a:r>
            <a:r>
              <a:rPr lang="en-US" sz="1200">
                <a:solidFill>
                  <a:srgbClr val="000000"/>
                </a:solidFill>
                <a:latin typeface="Calibri"/>
                <a:ea typeface="Calibri"/>
                <a:cs typeface="Calibri"/>
                <a:sym typeface="Calibri"/>
              </a:rPr>
              <a:t>– The TFI is a research validated tool that measures the building leadership teams perception of implementation fidelity of all three tiers.</a:t>
            </a:r>
            <a:endParaRPr sz="1200">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400"/>
              <a:buFont typeface="Arial"/>
              <a:buNone/>
            </a:pPr>
            <a:r>
              <a:t/>
            </a:r>
            <a:endParaRPr b="0" sz="1200"/>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200"/>
              <a:t>Trainer Notes:</a:t>
            </a:r>
            <a:r>
              <a:rPr b="0" lang="en-US" sz="1200"/>
              <a:t>  </a:t>
            </a:r>
            <a:endParaRPr sz="1200"/>
          </a:p>
          <a:p>
            <a:pPr indent="0" lvl="0" marL="0" marR="0" rtl="0" algn="l">
              <a:lnSpc>
                <a:spcPct val="100000"/>
              </a:lnSpc>
              <a:spcBef>
                <a:spcPts val="0"/>
              </a:spcBef>
              <a:spcAft>
                <a:spcPts val="0"/>
              </a:spcAft>
              <a:buClr>
                <a:srgbClr val="000000"/>
              </a:buClr>
              <a:buSzPts val="1400"/>
              <a:buFont typeface="Arial"/>
              <a:buNone/>
            </a:pPr>
            <a:r>
              <a:rPr b="1" lang="en-US" sz="1200"/>
              <a:t>To Know/To Say: </a:t>
            </a:r>
            <a:r>
              <a:rPr lang="en-US" sz="1200">
                <a:latin typeface="Calibri"/>
                <a:ea typeface="Calibri"/>
                <a:cs typeface="Calibri"/>
                <a:sym typeface="Calibri"/>
              </a:rPr>
              <a:t>During this lesson you have learned the importance of staff knowing how to effectively use specific positive feedback with students’ use of schoolwide expectations, as well as with other behaviors such as acts of kindness, compassion, and helpfulness.  A ratio of 4 positive interactions to 1 corrective interaction is ideal. What steps will your team take to encourage staff to use this ratio? </a:t>
            </a:r>
            <a:endParaRPr/>
          </a:p>
          <a:p>
            <a:pPr indent="0" lvl="0" marL="0" marR="0" rtl="0" algn="l">
              <a:lnSpc>
                <a:spcPct val="100000"/>
              </a:lnSpc>
              <a:spcBef>
                <a:spcPts val="0"/>
              </a:spcBef>
              <a:spcAft>
                <a:spcPts val="0"/>
              </a:spcAft>
              <a:buSzPts val="1400"/>
              <a:buNone/>
            </a:pPr>
            <a:r>
              <a:rPr lang="en-US" sz="1200">
                <a:latin typeface="Calibri"/>
                <a:ea typeface="Calibri"/>
                <a:cs typeface="Calibri"/>
                <a:sym typeface="Calibri"/>
              </a:rPr>
              <a:t>Next steps include </a:t>
            </a:r>
            <a:endParaRPr sz="1200">
              <a:latin typeface="Cambria"/>
              <a:ea typeface="Cambria"/>
              <a:cs typeface="Cambria"/>
              <a:sym typeface="Cambria"/>
            </a:endParaRPr>
          </a:p>
          <a:p>
            <a:pPr indent="0" lvl="0" marL="0" marR="0" rtl="0" algn="l">
              <a:lnSpc>
                <a:spcPct val="100000"/>
              </a:lnSpc>
              <a:spcBef>
                <a:spcPts val="0"/>
              </a:spcBef>
              <a:spcAft>
                <a:spcPts val="0"/>
              </a:spcAft>
              <a:buSzPts val="1400"/>
              <a:buNone/>
            </a:pPr>
            <a:r>
              <a:rPr lang="en-US" sz="1200">
                <a:latin typeface="Calibri"/>
                <a:ea typeface="Calibri"/>
                <a:cs typeface="Calibri"/>
                <a:sym typeface="Calibri"/>
              </a:rPr>
              <a:t> </a:t>
            </a:r>
            <a:r>
              <a:rPr lang="en-US" sz="1200" u="none" strike="noStrike">
                <a:latin typeface="Calibri"/>
                <a:ea typeface="Calibri"/>
                <a:cs typeface="Calibri"/>
                <a:sym typeface="Calibri"/>
              </a:rPr>
              <a:t>Decide upon simple action steps your team will take to give staff practice providing specific feedback and what steps your team will make to encourage staff use of a 4:1  ratio.  </a:t>
            </a:r>
            <a:r>
              <a:rPr lang="en-US" sz="1200">
                <a:latin typeface="Calibri"/>
                <a:ea typeface="Calibri"/>
                <a:cs typeface="Calibri"/>
                <a:sym typeface="Calibri"/>
              </a:rPr>
              <a:t>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400"/>
              <a:buFont typeface="Noto Sans Symbols"/>
              <a:buChar char="∙"/>
            </a:pPr>
            <a:r>
              <a:rPr lang="en-US" sz="1200">
                <a:latin typeface="Calibri"/>
                <a:ea typeface="Calibri"/>
                <a:cs typeface="Calibri"/>
                <a:sym typeface="Calibri"/>
              </a:rPr>
              <a:t>Update your action plan using the </a:t>
            </a:r>
            <a:r>
              <a:rPr b="1" i="1" lang="en-US" sz="1200">
                <a:latin typeface="Calibri"/>
                <a:ea typeface="Calibri"/>
                <a:cs typeface="Calibri"/>
                <a:sym typeface="Calibri"/>
              </a:rPr>
              <a:t>Tier 1 Action Plan</a:t>
            </a:r>
            <a:r>
              <a:rPr lang="en-US" sz="1200">
                <a:latin typeface="Calibri"/>
                <a:ea typeface="Calibri"/>
                <a:cs typeface="Calibri"/>
                <a:sym typeface="Calibri"/>
              </a:rPr>
              <a:t> template and the </a:t>
            </a:r>
            <a:r>
              <a:rPr b="1" i="1" lang="en-US" sz="1200">
                <a:latin typeface="Calibri"/>
                <a:ea typeface="Calibri"/>
                <a:cs typeface="Calibri"/>
                <a:sym typeface="Calibri"/>
              </a:rPr>
              <a:t>Tier 1 Action Planning Checklist</a:t>
            </a:r>
            <a:r>
              <a:rPr lang="en-US" sz="1200">
                <a:latin typeface="Calibri"/>
                <a:ea typeface="Calibri"/>
                <a:cs typeface="Calibri"/>
                <a:sym typeface="Calibri"/>
              </a:rPr>
              <a:t>.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400"/>
              <a:buFont typeface="Noto Sans Symbols"/>
              <a:buChar char="∙"/>
            </a:pPr>
            <a:r>
              <a:rPr lang="en-US" sz="1200">
                <a:latin typeface="Calibri"/>
                <a:ea typeface="Calibri"/>
                <a:cs typeface="Calibri"/>
                <a:sym typeface="Calibri"/>
              </a:rPr>
              <a:t>Use the </a:t>
            </a:r>
            <a:r>
              <a:rPr b="1" i="1" lang="en-US" sz="1200">
                <a:latin typeface="Calibri"/>
                <a:ea typeface="Calibri"/>
                <a:cs typeface="Calibri"/>
                <a:sym typeface="Calibri"/>
              </a:rPr>
              <a:t>Tier 1 Artifacts Rubric </a:t>
            </a:r>
            <a:r>
              <a:rPr lang="en-US" sz="1200">
                <a:latin typeface="Calibri"/>
                <a:ea typeface="Calibri"/>
                <a:cs typeface="Calibri"/>
                <a:sym typeface="Calibri"/>
              </a:rPr>
              <a:t>to assess the quality of the resources your team develops.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400"/>
              <a:buFont typeface="Noto Sans Symbols"/>
              <a:buChar char="∙"/>
            </a:pPr>
            <a:r>
              <a:rPr lang="en-US" sz="1200">
                <a:latin typeface="Calibri"/>
                <a:ea typeface="Calibri"/>
                <a:cs typeface="Calibri"/>
                <a:sym typeface="Calibri"/>
              </a:rPr>
              <a:t>Use the results of the </a:t>
            </a:r>
            <a:r>
              <a:rPr b="1" i="1" lang="en-US" sz="1200">
                <a:latin typeface="Calibri"/>
                <a:ea typeface="Calibri"/>
                <a:cs typeface="Calibri"/>
                <a:sym typeface="Calibri"/>
              </a:rPr>
              <a:t>PBIS Self-Assessment Survey</a:t>
            </a:r>
            <a:r>
              <a:rPr lang="en-US" sz="1200">
                <a:latin typeface="Calibri"/>
                <a:ea typeface="Calibri"/>
                <a:cs typeface="Calibri"/>
                <a:sym typeface="Calibri"/>
              </a:rPr>
              <a:t> (SAS)  to gain perspective from all staff, and results from the </a:t>
            </a:r>
            <a:r>
              <a:rPr b="1" i="1" lang="en-US" sz="1200">
                <a:latin typeface="Calibri"/>
                <a:ea typeface="Calibri"/>
                <a:cs typeface="Calibri"/>
                <a:sym typeface="Calibri"/>
              </a:rPr>
              <a:t>PBIS Tiered Fidelity Inventory</a:t>
            </a:r>
            <a:r>
              <a:rPr lang="en-US" sz="1200">
                <a:latin typeface="Calibri"/>
                <a:ea typeface="Calibri"/>
                <a:cs typeface="Calibri"/>
                <a:sym typeface="Calibri"/>
              </a:rPr>
              <a:t> (TFI) to gain perspective from your building leadership team. </a:t>
            </a:r>
            <a:endParaRPr sz="1200">
              <a:latin typeface="Cambria"/>
              <a:ea typeface="Cambria"/>
              <a:cs typeface="Cambria"/>
              <a:sym typeface="Cambria"/>
            </a:endParaRPr>
          </a:p>
          <a:p>
            <a:pPr indent="0" lvl="0" marL="0" marR="0" rtl="0" algn="l">
              <a:lnSpc>
                <a:spcPct val="100000"/>
              </a:lnSpc>
              <a:spcBef>
                <a:spcPts val="0"/>
              </a:spcBef>
              <a:spcAft>
                <a:spcPts val="0"/>
              </a:spcAft>
              <a:buSzPts val="1400"/>
              <a:buNone/>
            </a:pPr>
            <a:r>
              <a:rPr lang="en-US" sz="1200">
                <a:latin typeface="Calibri"/>
                <a:ea typeface="Calibri"/>
                <a:cs typeface="Calibri"/>
                <a:sym typeface="Calibri"/>
              </a:rPr>
              <a:t>Additional information can be found in the SW-PBS Handbook and Tier 1 Implementation Guide. </a:t>
            </a:r>
            <a:endParaRPr sz="1200">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400"/>
              <a:buFont typeface="Arial"/>
              <a:buNone/>
            </a:pPr>
            <a:r>
              <a:t/>
            </a:r>
            <a:endParaRPr sz="1200">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215" name="Google Shape;21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200"/>
              <a:t>Trainer Notes:</a:t>
            </a:r>
            <a:r>
              <a:rPr b="0" lang="en-US" sz="1200"/>
              <a:t>  </a:t>
            </a:r>
            <a:endParaRPr sz="1200"/>
          </a:p>
          <a:p>
            <a:pPr indent="0" lvl="0" marL="0" marR="0" rtl="0" algn="l">
              <a:lnSpc>
                <a:spcPct val="100000"/>
              </a:lnSpc>
              <a:spcBef>
                <a:spcPts val="0"/>
              </a:spcBef>
              <a:spcAft>
                <a:spcPts val="0"/>
              </a:spcAft>
              <a:buClr>
                <a:srgbClr val="000000"/>
              </a:buClr>
              <a:buSzPts val="1400"/>
              <a:buFont typeface="Arial"/>
              <a:buNone/>
            </a:pPr>
            <a:r>
              <a:rPr b="1" lang="en-US" sz="1200"/>
              <a:t>To Know/To Say: </a:t>
            </a:r>
            <a:r>
              <a:rPr lang="en-US" sz="1200">
                <a:latin typeface="Quattrocento Sans"/>
                <a:ea typeface="Quattrocento Sans"/>
                <a:cs typeface="Quattrocento Sans"/>
                <a:sym typeface="Quattrocento Sans"/>
              </a:rPr>
              <a:t>Here are the references for this lesson. If more references are needed, you can refer to the Reference section in the </a:t>
            </a:r>
            <a:r>
              <a:rPr i="1" lang="en-US" sz="1200">
                <a:latin typeface="Quattrocento Sans"/>
                <a:ea typeface="Quattrocento Sans"/>
                <a:cs typeface="Quattrocento Sans"/>
                <a:sym typeface="Quattrocento Sans"/>
              </a:rPr>
              <a:t>Missouri SW-PBS Tier 1 Team Workbook </a:t>
            </a:r>
            <a:r>
              <a:rPr lang="en-US" sz="1200">
                <a:latin typeface="Quattrocento Sans"/>
                <a:ea typeface="Quattrocento Sans"/>
                <a:cs typeface="Quattrocento Sans"/>
                <a:sym typeface="Quattrocento Sans"/>
              </a:rPr>
              <a:t>available on the Missouri SW-PBS website.</a:t>
            </a:r>
            <a:endParaRPr sz="1200">
              <a:latin typeface="Cambria"/>
              <a:ea typeface="Cambria"/>
              <a:cs typeface="Cambria"/>
              <a:sym typeface="Cambria"/>
            </a:endParaRPr>
          </a:p>
          <a:p>
            <a:pPr indent="0" lvl="0" marL="0" rtl="0" algn="l">
              <a:lnSpc>
                <a:spcPct val="100000"/>
              </a:lnSpc>
              <a:spcBef>
                <a:spcPts val="0"/>
              </a:spcBef>
              <a:spcAft>
                <a:spcPts val="0"/>
              </a:spcAft>
              <a:buSzPts val="1400"/>
              <a:buNone/>
            </a:pPr>
            <a:r>
              <a:t/>
            </a:r>
            <a:endParaRPr/>
          </a:p>
        </p:txBody>
      </p:sp>
      <p:sp>
        <p:nvSpPr>
          <p:cNvPr id="221" name="Google Shape;221;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2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28" name="Google Shape;228;p2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8" name="Google Shape;7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rtl="0" algn="l">
              <a:lnSpc>
                <a:spcPct val="100000"/>
              </a:lnSpc>
              <a:spcBef>
                <a:spcPts val="0"/>
              </a:spcBef>
              <a:spcAft>
                <a:spcPts val="0"/>
              </a:spcAft>
              <a:buSzPts val="1400"/>
              <a:buNone/>
            </a:pPr>
            <a:r>
              <a:rPr b="1" lang="en-US"/>
              <a:t>To Know/To Say:</a:t>
            </a:r>
            <a:r>
              <a:rPr b="0" lang="en-US"/>
              <a:t>  </a:t>
            </a:r>
            <a:r>
              <a:rPr lang="en-US"/>
              <a:t>“These will be the Working Agreements we will honor during all our training sessions this year.”</a:t>
            </a:r>
            <a:endParaRPr/>
          </a:p>
          <a:p>
            <a:pPr indent="0" lvl="0" marL="0" rtl="0" algn="l">
              <a:lnSpc>
                <a:spcPct val="100000"/>
              </a:lnSpc>
              <a:spcBef>
                <a:spcPts val="0"/>
              </a:spcBef>
              <a:spcAft>
                <a:spcPts val="0"/>
              </a:spcAft>
              <a:buSzPts val="1400"/>
              <a:buNone/>
            </a:pPr>
            <a:r>
              <a:t/>
            </a:r>
            <a:endParaRPr/>
          </a:p>
        </p:txBody>
      </p:sp>
      <p:sp>
        <p:nvSpPr>
          <p:cNvPr id="85" name="Google Shape;85;p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6: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lang="en-US"/>
              <a:t>Trainer Notes:</a:t>
            </a:r>
            <a:r>
              <a:rPr b="0" lang="en-US"/>
              <a:t>  </a:t>
            </a:r>
            <a:r>
              <a:rPr lang="en-US">
                <a:latin typeface="Arial"/>
                <a:ea typeface="Arial"/>
                <a:cs typeface="Arial"/>
                <a:sym typeface="Arial"/>
              </a:rPr>
              <a:t>Facilitator: Select an attention signal. </a:t>
            </a:r>
            <a:endParaRPr/>
          </a:p>
          <a:p>
            <a:pPr indent="0" lvl="0" marL="0" rtl="0" algn="l">
              <a:lnSpc>
                <a:spcPct val="100000"/>
              </a:lnSpc>
              <a:spcBef>
                <a:spcPts val="0"/>
              </a:spcBef>
              <a:spcAft>
                <a:spcPts val="0"/>
              </a:spcAft>
              <a:buSzPts val="1400"/>
              <a:buNone/>
            </a:pPr>
            <a:r>
              <a:rPr b="1" lang="en-US"/>
              <a:t>To Know/To Say:</a:t>
            </a:r>
            <a:r>
              <a:rPr b="0" lang="en-US"/>
              <a:t>  </a:t>
            </a:r>
            <a:r>
              <a:rPr lang="en-US">
                <a:latin typeface="Arial"/>
                <a:ea typeface="Arial"/>
                <a:cs typeface="Arial"/>
                <a:sym typeface="Arial"/>
              </a:rPr>
              <a:t>“One of our agreements is to follow the attention signal.”   </a:t>
            </a:r>
            <a:endParaRPr/>
          </a:p>
          <a:p>
            <a:pPr indent="0" lvl="0" marL="0" rtl="0" algn="l">
              <a:lnSpc>
                <a:spcPct val="100000"/>
              </a:lnSpc>
              <a:spcBef>
                <a:spcPts val="0"/>
              </a:spcBef>
              <a:spcAft>
                <a:spcPts val="0"/>
              </a:spcAft>
              <a:buSzPts val="1400"/>
              <a:buNone/>
            </a:pPr>
            <a:r>
              <a:rPr lang="en-US">
                <a:latin typeface="Arial"/>
                <a:ea typeface="Arial"/>
                <a:cs typeface="Arial"/>
                <a:sym typeface="Arial"/>
              </a:rPr>
              <a:t>“Your team will work with your school to develop an attention signal you will use in every setting.”</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“In order to get all of you focused after discussions, activities or breaks, </a:t>
            </a:r>
            <a:endParaRPr/>
          </a:p>
          <a:p>
            <a:pPr indent="0" lvl="0" marL="0" rtl="0" algn="l">
              <a:lnSpc>
                <a:spcPct val="100000"/>
              </a:lnSpc>
              <a:spcBef>
                <a:spcPts val="0"/>
              </a:spcBef>
              <a:spcAft>
                <a:spcPts val="0"/>
              </a:spcAft>
              <a:buSzPts val="1400"/>
              <a:buNone/>
            </a:pPr>
            <a:r>
              <a:rPr lang="en-US">
                <a:latin typeface="Arial"/>
                <a:ea typeface="Arial"/>
                <a:cs typeface="Arial"/>
                <a:sym typeface="Arial"/>
              </a:rPr>
              <a:t>I </a:t>
            </a:r>
            <a:r>
              <a:rPr lang="en-US" u="none">
                <a:latin typeface="Arial"/>
                <a:ea typeface="Arial"/>
                <a:cs typeface="Arial"/>
                <a:sym typeface="Arial"/>
              </a:rPr>
              <a:t>will __________________</a:t>
            </a:r>
            <a:r>
              <a:rPr lang="en-US" u="none">
                <a:solidFill>
                  <a:srgbClr val="FF0000"/>
                </a:solidFill>
                <a:latin typeface="Arial"/>
                <a:ea typeface="Arial"/>
                <a:cs typeface="Arial"/>
                <a:sym typeface="Arial"/>
              </a:rPr>
              <a:t>______________________</a:t>
            </a:r>
            <a:r>
              <a:rPr lang="en-US">
                <a:solidFill>
                  <a:srgbClr val="FF0000"/>
                </a:solidFill>
                <a:latin typeface="Arial"/>
                <a:ea typeface="Arial"/>
                <a:cs typeface="Arial"/>
                <a:sym typeface="Arial"/>
              </a:rPr>
              <a:t>.”</a:t>
            </a:r>
            <a:endParaRPr/>
          </a:p>
          <a:p>
            <a:pPr indent="0" lvl="0" marL="0" rtl="0" algn="l">
              <a:lnSpc>
                <a:spcPct val="100000"/>
              </a:lnSpc>
              <a:spcBef>
                <a:spcPts val="0"/>
              </a:spcBef>
              <a:spcAft>
                <a:spcPts val="0"/>
              </a:spcAft>
              <a:buSzPts val="1400"/>
              <a:buNone/>
            </a:pPr>
            <a:r>
              <a:rPr lang="en-US">
                <a:solidFill>
                  <a:srgbClr val="FF0000"/>
                </a:solidFill>
                <a:latin typeface="Arial"/>
                <a:ea typeface="Arial"/>
                <a:cs typeface="Arial"/>
                <a:sym typeface="Arial"/>
              </a:rPr>
              <a:t>	(</a:t>
            </a:r>
            <a:r>
              <a:rPr b="1" lang="en-US" u="none">
                <a:solidFill>
                  <a:srgbClr val="FF0000"/>
                </a:solidFill>
                <a:latin typeface="Arial"/>
                <a:ea typeface="Arial"/>
                <a:cs typeface="Arial"/>
                <a:sym typeface="Arial"/>
              </a:rPr>
              <a:t>Insert your attention signal here</a:t>
            </a:r>
            <a:r>
              <a:rPr lang="en-US" u="none">
                <a:solidFill>
                  <a:srgbClr val="FF0000"/>
                </a:solidFill>
                <a:latin typeface="Arial"/>
                <a:ea typeface="Arial"/>
                <a:cs typeface="Arial"/>
                <a:sym typeface="Arial"/>
              </a:rPr>
              <a:t>.)</a:t>
            </a:r>
            <a:endParaRPr/>
          </a:p>
          <a:p>
            <a:pPr indent="0" lvl="0" marL="0" rtl="0" algn="l">
              <a:lnSpc>
                <a:spcPct val="100000"/>
              </a:lnSpc>
              <a:spcBef>
                <a:spcPts val="0"/>
              </a:spcBef>
              <a:spcAft>
                <a:spcPts val="0"/>
              </a:spcAft>
              <a:buSzPts val="1400"/>
              <a:buNone/>
            </a:pPr>
            <a:r>
              <a:t/>
            </a:r>
            <a:endParaRPr u="none">
              <a:solidFill>
                <a:srgbClr val="FF0000"/>
              </a:solidFill>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“Your task will be to finish your sentence, quiet your voice and ____________________________.”</a:t>
            </a:r>
            <a:endParaRPr/>
          </a:p>
          <a:p>
            <a:pPr indent="0" lvl="0" marL="0" rtl="0" algn="l">
              <a:lnSpc>
                <a:spcPct val="100000"/>
              </a:lnSpc>
              <a:spcBef>
                <a:spcPts val="0"/>
              </a:spcBef>
              <a:spcAft>
                <a:spcPts val="0"/>
              </a:spcAft>
              <a:buSzPts val="1400"/>
              <a:buNone/>
            </a:pPr>
            <a:r>
              <a:rPr lang="en-US">
                <a:latin typeface="Arial"/>
                <a:ea typeface="Arial"/>
                <a:cs typeface="Arial"/>
                <a:sym typeface="Arial"/>
              </a:rPr>
              <a:t>							(</a:t>
            </a:r>
            <a:r>
              <a:rPr b="1" lang="en-US">
                <a:latin typeface="Arial"/>
                <a:ea typeface="Arial"/>
                <a:cs typeface="Arial"/>
                <a:sym typeface="Arial"/>
              </a:rPr>
              <a:t>Insert what you want participants to do</a:t>
            </a:r>
            <a:r>
              <a:rPr lang="en-US">
                <a:latin typeface="Arial"/>
                <a:ea typeface="Arial"/>
                <a:cs typeface="Arial"/>
                <a:sym typeface="Arial"/>
              </a:rPr>
              <a:t>.)</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92" name="Google Shape;92;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r>
              <a:rPr lang="en-US"/>
              <a:t>Facilitator: Select an introductions activity</a:t>
            </a:r>
            <a:endParaRPr b="0"/>
          </a:p>
          <a:p>
            <a:pPr indent="0" lvl="0" marL="0" rtl="0" algn="l">
              <a:lnSpc>
                <a:spcPct val="100000"/>
              </a:lnSpc>
              <a:spcBef>
                <a:spcPts val="0"/>
              </a:spcBef>
              <a:spcAft>
                <a:spcPts val="0"/>
              </a:spcAft>
              <a:buSzPts val="1400"/>
              <a:buNone/>
            </a:pPr>
            <a:r>
              <a:rPr b="1" lang="en-US"/>
              <a:t>To Know/To Say:</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99" name="Google Shape;99;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6f9a9b4d1b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26f9a9b4d1b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rtl="0" algn="l">
              <a:lnSpc>
                <a:spcPct val="100000"/>
              </a:lnSpc>
              <a:spcBef>
                <a:spcPts val="0"/>
              </a:spcBef>
              <a:spcAft>
                <a:spcPts val="0"/>
              </a:spcAft>
              <a:buSzPts val="1400"/>
              <a:buNone/>
            </a:pPr>
            <a:r>
              <a:rPr b="1" lang="en-US"/>
              <a:t>To Know/To Say:</a:t>
            </a:r>
            <a:r>
              <a:rPr b="1" lang="en-US" sz="1100">
                <a:latin typeface="Arial"/>
                <a:ea typeface="Arial"/>
                <a:cs typeface="Arial"/>
                <a:sym typeface="Arial"/>
              </a:rPr>
              <a:t> </a:t>
            </a:r>
            <a:r>
              <a:rPr lang="en-US" sz="1100">
                <a:latin typeface="Calibri"/>
                <a:ea typeface="Calibri"/>
                <a:cs typeface="Calibri"/>
                <a:sym typeface="Calibri"/>
              </a:rPr>
              <a:t>There are 4 handouts that will be referenced during this lesson. If you have not downloaded them from the lesson website, please pause the video while you access these documents.</a:t>
            </a:r>
            <a:endParaRPr sz="1100">
              <a:latin typeface="Cambria"/>
              <a:ea typeface="Cambria"/>
              <a:cs typeface="Cambria"/>
              <a:sym typeface="Cambria"/>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marR="0" rtl="0" algn="l">
              <a:lnSpc>
                <a:spcPct val="100000"/>
              </a:lnSpc>
              <a:spcBef>
                <a:spcPts val="0"/>
              </a:spcBef>
              <a:spcAft>
                <a:spcPts val="0"/>
              </a:spcAft>
              <a:buSzPts val="1400"/>
              <a:buNone/>
            </a:pPr>
            <a:r>
              <a:rPr b="1" lang="en-US"/>
              <a:t>To Know/To Say:</a:t>
            </a:r>
            <a:r>
              <a:rPr b="0" lang="en-US"/>
              <a:t> </a:t>
            </a:r>
            <a:r>
              <a:rPr lang="en-US" sz="1100">
                <a:latin typeface="Calibri"/>
                <a:ea typeface="Calibri"/>
                <a:cs typeface="Calibri"/>
                <a:sym typeface="Calibri"/>
              </a:rPr>
              <a:t>This lesson describes the importance of having methods to monitor staff’s use of encouragement strategies with students when developing a schoolwide encouragement system.</a:t>
            </a:r>
            <a:endParaRPr sz="1100">
              <a:latin typeface="Cambria"/>
              <a:ea typeface="Cambria"/>
              <a:cs typeface="Cambria"/>
              <a:sym typeface="Cambria"/>
            </a:endParaRPr>
          </a:p>
          <a:p>
            <a:pPr indent="0" lvl="0" marL="0" marR="0" rtl="0" algn="l">
              <a:lnSpc>
                <a:spcPct val="100000"/>
              </a:lnSpc>
              <a:spcBef>
                <a:spcPts val="0"/>
              </a:spcBef>
              <a:spcAft>
                <a:spcPts val="0"/>
              </a:spcAft>
              <a:buSzPts val="1400"/>
              <a:buNone/>
            </a:pPr>
            <a:r>
              <a:rPr lang="en-US" sz="1100">
                <a:latin typeface="Calibri"/>
                <a:ea typeface="Calibri"/>
                <a:cs typeface="Calibri"/>
                <a:sym typeface="Calibri"/>
              </a:rPr>
              <a:t> </a:t>
            </a:r>
            <a:endParaRPr sz="1100">
              <a:latin typeface="Cambria"/>
              <a:ea typeface="Cambria"/>
              <a:cs typeface="Cambria"/>
              <a:sym typeface="Cambria"/>
            </a:endParaRPr>
          </a:p>
          <a:p>
            <a:pPr indent="0" lvl="0" marL="0" rtl="0" algn="l">
              <a:lnSpc>
                <a:spcPct val="100000"/>
              </a:lnSpc>
              <a:spcBef>
                <a:spcPts val="0"/>
              </a:spcBef>
              <a:spcAft>
                <a:spcPts val="0"/>
              </a:spcAft>
              <a:buSzPts val="1400"/>
              <a:buNone/>
            </a:pPr>
            <a:r>
              <a:t/>
            </a:r>
            <a:endParaRPr/>
          </a:p>
        </p:txBody>
      </p:sp>
      <p:sp>
        <p:nvSpPr>
          <p:cNvPr id="112" name="Google Shape;112;p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10: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rtl="0" algn="l">
              <a:lnSpc>
                <a:spcPct val="100000"/>
              </a:lnSpc>
              <a:spcBef>
                <a:spcPts val="0"/>
              </a:spcBef>
              <a:spcAft>
                <a:spcPts val="0"/>
              </a:spcAft>
              <a:buSzPts val="1400"/>
              <a:buNone/>
            </a:pPr>
            <a:r>
              <a:rPr b="1" lang="en-US"/>
              <a:t>To Know/To Say: </a:t>
            </a:r>
            <a:r>
              <a:rPr i="1" lang="en-US">
                <a:solidFill>
                  <a:srgbClr val="008000"/>
                </a:solidFill>
              </a:rPr>
              <a:t>At the end of this session, you will be able to….</a:t>
            </a:r>
            <a:r>
              <a:rPr lang="en-US" sz="1100"/>
              <a:t>Develop methods to monitor staff’s use of encouragement strategies with students.</a:t>
            </a:r>
            <a:endParaRPr sz="1100">
              <a:solidFill>
                <a:srgbClr val="222222"/>
              </a:solidFill>
              <a:latin typeface="Arial"/>
              <a:ea typeface="Arial"/>
              <a:cs typeface="Arial"/>
              <a:sym typeface="Arial"/>
            </a:endParaRPr>
          </a:p>
          <a:p>
            <a:pPr indent="0" lvl="0" marL="0" rtl="0" algn="l">
              <a:lnSpc>
                <a:spcPct val="100000"/>
              </a:lnSpc>
              <a:spcBef>
                <a:spcPts val="0"/>
              </a:spcBef>
              <a:spcAft>
                <a:spcPts val="0"/>
              </a:spcAft>
              <a:buSzPts val="1400"/>
              <a:buNone/>
            </a:pPr>
            <a:r>
              <a:rPr b="0" lang="en-US"/>
              <a:t> </a:t>
            </a:r>
            <a:endParaRPr/>
          </a:p>
        </p:txBody>
      </p:sp>
      <p:sp>
        <p:nvSpPr>
          <p:cNvPr id="119" name="Google Shape;119;p1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30"/>
          <p:cNvSpPr txBox="1"/>
          <p:nvPr>
            <p:ph type="ctrTitle"/>
          </p:nvPr>
        </p:nvSpPr>
        <p:spPr>
          <a:xfrm>
            <a:off x="914400" y="461424"/>
            <a:ext cx="10363200" cy="1470024"/>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3600"/>
              <a:buFont typeface="Calibri"/>
              <a:buNone/>
              <a:defRPr b="0" i="0" sz="36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0" name="Google Shape;10;p30"/>
          <p:cNvSpPr txBox="1"/>
          <p:nvPr>
            <p:ph idx="1" type="subTitle"/>
          </p:nvPr>
        </p:nvSpPr>
        <p:spPr>
          <a:xfrm>
            <a:off x="1828801" y="2004134"/>
            <a:ext cx="8534399" cy="650289"/>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rgbClr val="FF0000"/>
              </a:buClr>
              <a:buSzPts val="3200"/>
              <a:buFont typeface="Arial"/>
              <a:buNone/>
              <a:defRPr b="0" i="0" sz="3200" u="none" cap="none" strike="noStrike">
                <a:solidFill>
                  <a:srgbClr val="FF0000"/>
                </a:solidFill>
                <a:latin typeface="Calibri"/>
                <a:ea typeface="Calibri"/>
                <a:cs typeface="Calibri"/>
                <a:sym typeface="Calibri"/>
              </a:defRPr>
            </a:lvl1pPr>
            <a:lvl2pPr lvl="1" marR="0" algn="ctr">
              <a:lnSpc>
                <a:spcPct val="100000"/>
              </a:lnSpc>
              <a:spcBef>
                <a:spcPts val="560"/>
              </a:spcBef>
              <a:spcAft>
                <a:spcPts val="0"/>
              </a:spcAft>
              <a:buClr>
                <a:srgbClr val="FF0000"/>
              </a:buClr>
              <a:buSzPts val="2800"/>
              <a:buFont typeface="Arial"/>
              <a:buNone/>
              <a:defRPr b="0" i="0" sz="2800" u="none" cap="none" strike="noStrike">
                <a:solidFill>
                  <a:srgbClr val="888888"/>
                </a:solidFill>
                <a:latin typeface="Calibri"/>
                <a:ea typeface="Calibri"/>
                <a:cs typeface="Calibri"/>
                <a:sym typeface="Calibri"/>
              </a:defRPr>
            </a:lvl2pPr>
            <a:lvl3pPr lvl="2" marR="0" algn="ctr">
              <a:lnSpc>
                <a:spcPct val="100000"/>
              </a:lnSpc>
              <a:spcBef>
                <a:spcPts val="480"/>
              </a:spcBef>
              <a:spcAft>
                <a:spcPts val="0"/>
              </a:spcAft>
              <a:buClr>
                <a:srgbClr val="FF0000"/>
              </a:buClr>
              <a:buSzPts val="2400"/>
              <a:buFont typeface="Arial"/>
              <a:buNone/>
              <a:defRPr b="0" i="0" sz="24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FF0000"/>
              </a:buClr>
              <a:buSzPts val="2000"/>
              <a:buFont typeface="Arial"/>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400"/>
              </a:spcBef>
              <a:spcAft>
                <a:spcPts val="0"/>
              </a:spcAft>
              <a:buClr>
                <a:srgbClr val="FF0000"/>
              </a:buClr>
              <a:buSzPts val="2000"/>
              <a:buFont typeface="Arial"/>
              <a:buNone/>
              <a:defRPr b="0" i="0" sz="20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pic>
        <p:nvPicPr>
          <p:cNvPr descr="MO_SWPBS_Logo-2011.jpg" id="11" name="Google Shape;11;p30"/>
          <p:cNvPicPr preferRelativeResize="0"/>
          <p:nvPr/>
        </p:nvPicPr>
        <p:blipFill rotWithShape="1">
          <a:blip r:embed="rId2">
            <a:alphaModFix/>
          </a:blip>
          <a:srcRect b="0" l="0" r="0" t="0"/>
          <a:stretch/>
        </p:blipFill>
        <p:spPr>
          <a:xfrm>
            <a:off x="4303184" y="2752995"/>
            <a:ext cx="3585632" cy="2766595"/>
          </a:xfrm>
          <a:prstGeom prst="rect">
            <a:avLst/>
          </a:prstGeom>
          <a:noFill/>
          <a:ln>
            <a:noFill/>
          </a:ln>
        </p:spPr>
      </p:pic>
      <p:pic>
        <p:nvPicPr>
          <p:cNvPr id="12" name="Google Shape;12;p30"/>
          <p:cNvPicPr preferRelativeResize="0"/>
          <p:nvPr/>
        </p:nvPicPr>
        <p:blipFill rotWithShape="1">
          <a:blip r:embed="rId3">
            <a:alphaModFix/>
          </a:blip>
          <a:srcRect b="0" l="0" r="0" t="0"/>
          <a:stretch/>
        </p:blipFill>
        <p:spPr>
          <a:xfrm>
            <a:off x="614910" y="5946771"/>
            <a:ext cx="694267" cy="577850"/>
          </a:xfrm>
          <a:prstGeom prst="rect">
            <a:avLst/>
          </a:prstGeom>
          <a:noFill/>
          <a:ln>
            <a:noFill/>
          </a:ln>
        </p:spPr>
      </p:pic>
      <p:sp>
        <p:nvSpPr>
          <p:cNvPr id="13" name="Google Shape;13;p30"/>
          <p:cNvSpPr txBox="1"/>
          <p:nvPr/>
        </p:nvSpPr>
        <p:spPr>
          <a:xfrm>
            <a:off x="1440411" y="5847930"/>
            <a:ext cx="2495549" cy="9540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Calibri"/>
              <a:buNone/>
            </a:pPr>
            <a:r>
              <a:rPr b="1" i="0" lang="en-US" sz="1400" u="none" cap="none" strike="noStrike">
                <a:solidFill>
                  <a:schemeClr val="dk1"/>
                </a:solidFill>
                <a:latin typeface="Calibri"/>
                <a:ea typeface="Calibri"/>
                <a:cs typeface="Calibri"/>
                <a:sym typeface="Calibri"/>
              </a:rPr>
              <a:t>MU Center for SW-PBS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50"/>
              <a:buFont typeface="Calibri"/>
              <a:buNone/>
            </a:pPr>
            <a:r>
              <a:rPr b="0" i="0" lang="en-US" sz="1400" u="none" cap="none" strike="noStrike">
                <a:solidFill>
                  <a:schemeClr val="dk1"/>
                </a:solidFill>
                <a:latin typeface="Calibri"/>
                <a:ea typeface="Calibri"/>
                <a:cs typeface="Calibri"/>
                <a:sym typeface="Calibri"/>
              </a:rPr>
              <a:t>College of Education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50"/>
              <a:buFont typeface="Calibri"/>
              <a:buNone/>
            </a:pPr>
            <a:r>
              <a:rPr b="0" i="0" lang="en-US" sz="1400" u="none" cap="none" strike="noStrike">
                <a:solidFill>
                  <a:schemeClr val="dk1"/>
                </a:solidFill>
                <a:latin typeface="Calibri"/>
                <a:ea typeface="Calibri"/>
                <a:cs typeface="Calibri"/>
                <a:sym typeface="Calibri"/>
              </a:rPr>
              <a:t>University of Missouri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pic>
        <p:nvPicPr>
          <p:cNvPr descr="M:\BD\SUGAI\PBIS LOGO-LARGE.TIF" id="14" name="Google Shape;14;p30"/>
          <p:cNvPicPr preferRelativeResize="0"/>
          <p:nvPr/>
        </p:nvPicPr>
        <p:blipFill rotWithShape="1">
          <a:blip r:embed="rId4">
            <a:alphaModFix/>
          </a:blip>
          <a:srcRect b="0" l="0" r="0" t="0"/>
          <a:stretch/>
        </p:blipFill>
        <p:spPr>
          <a:xfrm>
            <a:off x="10237399" y="5847930"/>
            <a:ext cx="1437217" cy="784224"/>
          </a:xfrm>
          <a:prstGeom prst="rect">
            <a:avLst/>
          </a:prstGeom>
          <a:noFill/>
          <a:ln>
            <a:noFill/>
          </a:ln>
        </p:spPr>
      </p:pic>
      <p:pic>
        <p:nvPicPr>
          <p:cNvPr descr="C:\Users\joann\Pictures\iPod Photo Cache\DESE-color.jpg" id="15" name="Google Shape;15;p30"/>
          <p:cNvPicPr preferRelativeResize="0"/>
          <p:nvPr/>
        </p:nvPicPr>
        <p:blipFill rotWithShape="1">
          <a:blip r:embed="rId5">
            <a:alphaModFix/>
          </a:blip>
          <a:srcRect b="0" l="0" r="0" t="0"/>
          <a:stretch/>
        </p:blipFill>
        <p:spPr>
          <a:xfrm>
            <a:off x="4627034" y="5618162"/>
            <a:ext cx="3596217" cy="9715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31"/>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8" name="Google Shape;18;p31"/>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rgbClr val="FF0000"/>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rgbClr val="FF0000"/>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rgbClr val="FF0000"/>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grpSp>
        <p:nvGrpSpPr>
          <p:cNvPr id="19" name="Google Shape;19;p31"/>
          <p:cNvGrpSpPr/>
          <p:nvPr/>
        </p:nvGrpSpPr>
        <p:grpSpPr>
          <a:xfrm>
            <a:off x="16934" y="6211407"/>
            <a:ext cx="12192503" cy="659292"/>
            <a:chOff x="12700" y="6211407"/>
            <a:chExt cx="9144377" cy="659292"/>
          </a:xfrm>
        </p:grpSpPr>
        <p:sp>
          <p:nvSpPr>
            <p:cNvPr id="20" name="Google Shape;20;p31"/>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 name="Google Shape;21;p31"/>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 name="Google Shape;22;p31"/>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31"/>
            <p:cNvSpPr txBox="1"/>
            <p:nvPr/>
          </p:nvSpPr>
          <p:spPr>
            <a:xfrm>
              <a:off x="673595" y="6211407"/>
              <a:ext cx="1752104" cy="369332"/>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50"/>
                <a:buFont typeface="Calibri"/>
                <a:buNone/>
              </a:pPr>
              <a:r>
                <a:rPr b="0" i="0" lang="en-US" sz="1800" u="none" cap="none" strike="noStrike">
                  <a:solidFill>
                    <a:schemeClr val="lt1"/>
                  </a:solidFill>
                  <a:latin typeface="Calibri"/>
                  <a:ea typeface="Calibri"/>
                  <a:cs typeface="Calibri"/>
                  <a:sym typeface="Calibri"/>
                </a:rPr>
                <a:t>MO SW-PBS</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24" name="Shape 24"/>
        <p:cNvGrpSpPr/>
        <p:nvPr/>
      </p:nvGrpSpPr>
      <p:grpSpPr>
        <a:xfrm>
          <a:off x="0" y="0"/>
          <a:ext cx="0" cy="0"/>
          <a:chOff x="0" y="0"/>
          <a:chExt cx="0" cy="0"/>
        </a:xfrm>
      </p:grpSpPr>
      <p:sp>
        <p:nvSpPr>
          <p:cNvPr id="25" name="Google Shape;25;p34"/>
          <p:cNvSpPr txBox="1"/>
          <p:nvPr>
            <p:ph type="title"/>
          </p:nvPr>
        </p:nvSpPr>
        <p:spPr>
          <a:xfrm>
            <a:off x="2643718" y="536576"/>
            <a:ext cx="8947148" cy="938213"/>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pic>
        <p:nvPicPr>
          <p:cNvPr descr="Macintosh HD:Users:wellspl:Desktop:6-Free-Teamwork-Clipart-Illustration-Showing-Diversity.jpg" id="26" name="Google Shape;26;p34"/>
          <p:cNvPicPr preferRelativeResize="0"/>
          <p:nvPr/>
        </p:nvPicPr>
        <p:blipFill rotWithShape="1">
          <a:blip r:embed="rId2">
            <a:alphaModFix/>
          </a:blip>
          <a:srcRect b="0" l="0" r="25555" t="0"/>
          <a:stretch/>
        </p:blipFill>
        <p:spPr>
          <a:xfrm>
            <a:off x="736600" y="587375"/>
            <a:ext cx="1828799" cy="771524"/>
          </a:xfrm>
          <a:prstGeom prst="rect">
            <a:avLst/>
          </a:prstGeom>
          <a:noFill/>
          <a:ln>
            <a:noFill/>
          </a:ln>
        </p:spPr>
      </p:pic>
      <p:sp>
        <p:nvSpPr>
          <p:cNvPr id="27" name="Google Shape;27;p34"/>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640"/>
              </a:spcBef>
              <a:spcAft>
                <a:spcPts val="0"/>
              </a:spcAft>
              <a:buClr>
                <a:srgbClr val="FF0000"/>
              </a:buClr>
              <a:buSzPts val="3200"/>
              <a:buFont typeface="Arial"/>
              <a:buNone/>
              <a:defRPr b="0" i="0" sz="3200" u="none" cap="none" strike="noStrike">
                <a:solidFill>
                  <a:srgbClr val="009E47"/>
                </a:solidFill>
                <a:latin typeface="Calibri"/>
                <a:ea typeface="Calibri"/>
                <a:cs typeface="Calibri"/>
                <a:sym typeface="Calibri"/>
              </a:defRPr>
            </a:lvl1pPr>
            <a:lvl2pPr indent="-406400" lvl="1" marL="914400" marR="0" algn="l">
              <a:lnSpc>
                <a:spcPct val="100000"/>
              </a:lnSpc>
              <a:spcBef>
                <a:spcPts val="560"/>
              </a:spcBef>
              <a:spcAft>
                <a:spcPts val="0"/>
              </a:spcAft>
              <a:buClr>
                <a:srgbClr val="FF0000"/>
              </a:buClr>
              <a:buSzPts val="2800"/>
              <a:buFont typeface="Arial"/>
              <a:buChar char="•"/>
              <a:defRPr b="0" i="1"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rgbClr val="FF0000"/>
              </a:buClr>
              <a:buSzPts val="2400"/>
              <a:buFont typeface="Arial"/>
              <a:buChar char="•"/>
              <a:defRPr b="0" i="1"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rgbClr val="FF0000"/>
              </a:buClr>
              <a:buSzPts val="2000"/>
              <a:buFont typeface="Arial"/>
              <a:buChar char="•"/>
              <a:defRPr b="0" i="1"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rgbClr val="FF0000"/>
              </a:buClr>
              <a:buSzPts val="2000"/>
              <a:buFont typeface="Arial"/>
              <a:buChar char="•"/>
              <a:defRPr b="0" i="1"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grpSp>
        <p:nvGrpSpPr>
          <p:cNvPr id="28" name="Google Shape;28;p34"/>
          <p:cNvGrpSpPr/>
          <p:nvPr/>
        </p:nvGrpSpPr>
        <p:grpSpPr>
          <a:xfrm>
            <a:off x="16934" y="6211407"/>
            <a:ext cx="12192503" cy="659292"/>
            <a:chOff x="12700" y="6211407"/>
            <a:chExt cx="9144377" cy="659292"/>
          </a:xfrm>
        </p:grpSpPr>
        <p:sp>
          <p:nvSpPr>
            <p:cNvPr id="29" name="Google Shape;29;p34"/>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34"/>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34"/>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 name="Google Shape;32;p34"/>
            <p:cNvSpPr txBox="1"/>
            <p:nvPr/>
          </p:nvSpPr>
          <p:spPr>
            <a:xfrm>
              <a:off x="673595" y="6211407"/>
              <a:ext cx="1752104" cy="369332"/>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50"/>
                <a:buFont typeface="Calibri"/>
                <a:buNone/>
              </a:pPr>
              <a:r>
                <a:rPr b="0" i="0" lang="en-US" sz="1800" u="none" cap="none" strike="noStrike">
                  <a:solidFill>
                    <a:schemeClr val="lt1"/>
                  </a:solidFill>
                  <a:latin typeface="Calibri"/>
                  <a:ea typeface="Calibri"/>
                  <a:cs typeface="Calibri"/>
                  <a:sym typeface="Calibri"/>
                </a:rPr>
                <a:t>MO SW-PBS</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3" name="Shape 33"/>
        <p:cNvGrpSpPr/>
        <p:nvPr/>
      </p:nvGrpSpPr>
      <p:grpSpPr>
        <a:xfrm>
          <a:off x="0" y="0"/>
          <a:ext cx="0" cy="0"/>
          <a:chOff x="0" y="0"/>
          <a:chExt cx="0" cy="0"/>
        </a:xfrm>
      </p:grpSpPr>
      <p:sp>
        <p:nvSpPr>
          <p:cNvPr id="34" name="Google Shape;34;p51"/>
          <p:cNvSpPr txBox="1"/>
          <p:nvPr>
            <p:ph type="title"/>
          </p:nvPr>
        </p:nvSpPr>
        <p:spPr>
          <a:xfrm>
            <a:off x="1962507" y="491685"/>
            <a:ext cx="9962789" cy="925952"/>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pic>
        <p:nvPicPr>
          <p:cNvPr id="35" name="Google Shape;35;p51"/>
          <p:cNvPicPr preferRelativeResize="0"/>
          <p:nvPr/>
        </p:nvPicPr>
        <p:blipFill rotWithShape="1">
          <a:blip r:embed="rId2">
            <a:alphaModFix/>
          </a:blip>
          <a:srcRect b="0" l="0" r="0" t="0"/>
          <a:stretch/>
        </p:blipFill>
        <p:spPr>
          <a:xfrm>
            <a:off x="115478" y="207049"/>
            <a:ext cx="1950719" cy="1463039"/>
          </a:xfrm>
          <a:prstGeom prst="rect">
            <a:avLst/>
          </a:prstGeom>
          <a:noFill/>
          <a:ln>
            <a:noFill/>
          </a:ln>
        </p:spPr>
      </p:pic>
      <p:sp>
        <p:nvSpPr>
          <p:cNvPr id="36" name="Google Shape;36;p51"/>
          <p:cNvSpPr txBox="1"/>
          <p:nvPr>
            <p:ph idx="1" type="body"/>
          </p:nvPr>
        </p:nvSpPr>
        <p:spPr>
          <a:xfrm>
            <a:off x="795867" y="1922541"/>
            <a:ext cx="10668000" cy="3636439"/>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rgbClr val="FF0000"/>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rgbClr val="FF0000"/>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rgbClr val="FF0000"/>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grpSp>
        <p:nvGrpSpPr>
          <p:cNvPr id="37" name="Google Shape;37;p51"/>
          <p:cNvGrpSpPr/>
          <p:nvPr/>
        </p:nvGrpSpPr>
        <p:grpSpPr>
          <a:xfrm>
            <a:off x="16934" y="6211407"/>
            <a:ext cx="12192503" cy="659292"/>
            <a:chOff x="12700" y="6211407"/>
            <a:chExt cx="9144377" cy="659292"/>
          </a:xfrm>
        </p:grpSpPr>
        <p:sp>
          <p:nvSpPr>
            <p:cNvPr id="38" name="Google Shape;38;p51"/>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 name="Google Shape;39;p51"/>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 name="Google Shape;40;p51"/>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p51"/>
            <p:cNvSpPr txBox="1"/>
            <p:nvPr/>
          </p:nvSpPr>
          <p:spPr>
            <a:xfrm>
              <a:off x="673595" y="6211407"/>
              <a:ext cx="1752104" cy="369332"/>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50"/>
                <a:buFont typeface="Calibri"/>
                <a:buNone/>
              </a:pPr>
              <a:r>
                <a:rPr b="0" i="0" lang="en-US" sz="1800" u="none" cap="none" strike="noStrike">
                  <a:solidFill>
                    <a:schemeClr val="lt1"/>
                  </a:solidFill>
                  <a:latin typeface="Calibri"/>
                  <a:ea typeface="Calibri"/>
                  <a:cs typeface="Calibri"/>
                  <a:sym typeface="Calibri"/>
                </a:rPr>
                <a:t>MO SW-PBS</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2" name="Shape 42"/>
        <p:cNvGrpSpPr/>
        <p:nvPr/>
      </p:nvGrpSpPr>
      <p:grpSpPr>
        <a:xfrm>
          <a:off x="0" y="0"/>
          <a:ext cx="0" cy="0"/>
          <a:chOff x="0" y="0"/>
          <a:chExt cx="0" cy="0"/>
        </a:xfrm>
      </p:grpSpPr>
      <p:sp>
        <p:nvSpPr>
          <p:cNvPr id="43" name="Google Shape;43;p38"/>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44" name="Google Shape;44;p38"/>
          <p:cNvSpPr txBox="1"/>
          <p:nvPr>
            <p:ph idx="1" type="body"/>
          </p:nvPr>
        </p:nvSpPr>
        <p:spPr>
          <a:xfrm>
            <a:off x="1363133" y="1417637"/>
            <a:ext cx="10972800" cy="4525961"/>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rgbClr val="FF0000"/>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rgbClr val="FF0000"/>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rgbClr val="FF0000"/>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grpSp>
        <p:nvGrpSpPr>
          <p:cNvPr id="45" name="Google Shape;45;p38"/>
          <p:cNvGrpSpPr/>
          <p:nvPr/>
        </p:nvGrpSpPr>
        <p:grpSpPr>
          <a:xfrm>
            <a:off x="16934" y="6211407"/>
            <a:ext cx="12192503" cy="659292"/>
            <a:chOff x="12700" y="6211407"/>
            <a:chExt cx="9144377" cy="659292"/>
          </a:xfrm>
        </p:grpSpPr>
        <p:sp>
          <p:nvSpPr>
            <p:cNvPr id="46" name="Google Shape;46;p38"/>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38"/>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 name="Google Shape;48;p38"/>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 name="Google Shape;49;p38"/>
            <p:cNvSpPr txBox="1"/>
            <p:nvPr/>
          </p:nvSpPr>
          <p:spPr>
            <a:xfrm>
              <a:off x="673595" y="6211407"/>
              <a:ext cx="1752104" cy="369332"/>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50"/>
                <a:buFont typeface="Calibri"/>
                <a:buNone/>
              </a:pPr>
              <a:r>
                <a:rPr b="0" i="0" lang="en-US" sz="1800" u="none" cap="none" strike="noStrike">
                  <a:solidFill>
                    <a:schemeClr val="lt1"/>
                  </a:solidFill>
                  <a:latin typeface="Calibri"/>
                  <a:ea typeface="Calibri"/>
                  <a:cs typeface="Calibri"/>
                  <a:sym typeface="Calibri"/>
                </a:rPr>
                <a:t>MO SW-PBS</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50" name="Shape 50"/>
        <p:cNvGrpSpPr/>
        <p:nvPr/>
      </p:nvGrpSpPr>
      <p:grpSpPr>
        <a:xfrm>
          <a:off x="0" y="0"/>
          <a:ext cx="0" cy="0"/>
          <a:chOff x="0" y="0"/>
          <a:chExt cx="0" cy="0"/>
        </a:xfrm>
      </p:grpSpPr>
      <p:sp>
        <p:nvSpPr>
          <p:cNvPr id="51" name="Google Shape;51;p39"/>
          <p:cNvSpPr txBox="1"/>
          <p:nvPr>
            <p:ph type="title"/>
          </p:nvPr>
        </p:nvSpPr>
        <p:spPr>
          <a:xfrm>
            <a:off x="609600" y="274638"/>
            <a:ext cx="10972800" cy="969961"/>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52" name="Google Shape;52;p39"/>
          <p:cNvSpPr txBox="1"/>
          <p:nvPr>
            <p:ph idx="1" type="body"/>
          </p:nvPr>
        </p:nvSpPr>
        <p:spPr>
          <a:xfrm>
            <a:off x="609600" y="1117600"/>
            <a:ext cx="10972800" cy="508859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rgbClr val="FF0000"/>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rgbClr val="FF0000"/>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rgbClr val="FF0000"/>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grpSp>
        <p:nvGrpSpPr>
          <p:cNvPr id="53" name="Google Shape;53;p39"/>
          <p:cNvGrpSpPr/>
          <p:nvPr/>
        </p:nvGrpSpPr>
        <p:grpSpPr>
          <a:xfrm>
            <a:off x="16932" y="6211887"/>
            <a:ext cx="12191999" cy="658812"/>
            <a:chOff x="12700" y="6211407"/>
            <a:chExt cx="9144377" cy="659292"/>
          </a:xfrm>
        </p:grpSpPr>
        <p:sp>
          <p:nvSpPr>
            <p:cNvPr id="54" name="Google Shape;54;p39"/>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 name="Google Shape;55;p39"/>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 name="Google Shape;56;p39"/>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 name="Google Shape;57;p39"/>
            <p:cNvSpPr txBox="1"/>
            <p:nvPr/>
          </p:nvSpPr>
          <p:spPr>
            <a:xfrm>
              <a:off x="673127" y="6211407"/>
              <a:ext cx="1752671" cy="368567"/>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50"/>
                <a:buFont typeface="Calibri"/>
                <a:buNone/>
              </a:pPr>
              <a:r>
                <a:rPr b="0" i="0" lang="en-US" sz="1800" u="none" cap="none" strike="noStrike">
                  <a:solidFill>
                    <a:schemeClr val="lt1"/>
                  </a:solidFill>
                  <a:latin typeface="Calibri"/>
                  <a:ea typeface="Calibri"/>
                  <a:cs typeface="Calibri"/>
                  <a:sym typeface="Calibri"/>
                </a:rPr>
                <a:t>MO SW-PBS</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type="objTx">
  <p:cSld name="OBJECT_WITH_CAPTION_TEXT">
    <p:spTree>
      <p:nvGrpSpPr>
        <p:cNvPr id="58" name="Shape 58"/>
        <p:cNvGrpSpPr/>
        <p:nvPr/>
      </p:nvGrpSpPr>
      <p:grpSpPr>
        <a:xfrm>
          <a:off x="0" y="0"/>
          <a:ext cx="0" cy="0"/>
          <a:chOff x="0" y="0"/>
          <a:chExt cx="0" cy="0"/>
        </a:xfrm>
      </p:grpSpPr>
      <p:sp>
        <p:nvSpPr>
          <p:cNvPr id="59" name="Google Shape;59;p41"/>
          <p:cNvSpPr txBox="1"/>
          <p:nvPr>
            <p:ph type="title"/>
          </p:nvPr>
        </p:nvSpPr>
        <p:spPr>
          <a:xfrm>
            <a:off x="609601" y="273051"/>
            <a:ext cx="4011084" cy="1162049"/>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60" name="Google Shape;60;p41"/>
          <p:cNvSpPr txBox="1"/>
          <p:nvPr>
            <p:ph idx="1" type="body"/>
          </p:nvPr>
        </p:nvSpPr>
        <p:spPr>
          <a:xfrm>
            <a:off x="4766733" y="273050"/>
            <a:ext cx="6815667" cy="5853112"/>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rgbClr val="FF0000"/>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rgbClr val="FF0000"/>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rgbClr val="FF0000"/>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41"/>
          <p:cNvSpPr txBox="1"/>
          <p:nvPr>
            <p:ph idx="2" type="body"/>
          </p:nvPr>
        </p:nvSpPr>
        <p:spPr>
          <a:xfrm>
            <a:off x="609601" y="1435101"/>
            <a:ext cx="4011084" cy="4691063"/>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rgbClr val="FF0000"/>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rgbClr val="FF0000"/>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rgbClr val="FF0000"/>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rgbClr val="FF0000"/>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rgbClr val="FF0000"/>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2" name="Google Shape;62;p41"/>
          <p:cNvSpPr txBox="1"/>
          <p:nvPr>
            <p:ph idx="10" type="dt"/>
          </p:nvPr>
        </p:nvSpPr>
        <p:spPr>
          <a:xfrm>
            <a:off x="609600" y="6356351"/>
            <a:ext cx="2844799" cy="365125"/>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63" name="Google Shape;63;p41"/>
          <p:cNvSpPr txBox="1"/>
          <p:nvPr>
            <p:ph idx="11" type="ftr"/>
          </p:nvPr>
        </p:nvSpPr>
        <p:spPr>
          <a:xfrm>
            <a:off x="4165600" y="6356351"/>
            <a:ext cx="3860800" cy="365125"/>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64" name="Google Shape;64;p41"/>
          <p:cNvSpPr txBox="1"/>
          <p:nvPr>
            <p:ph idx="12" type="sldNum"/>
          </p:nvPr>
        </p:nvSpPr>
        <p:spPr>
          <a:xfrm>
            <a:off x="8737601" y="6356351"/>
            <a:ext cx="2844799"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8"/>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FF0000"/>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rgbClr val="FF0000"/>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FF0000"/>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pbismissouri.org/" TargetMode="External"/><Relationship Id="rId4" Type="http://schemas.openxmlformats.org/officeDocument/2006/relationships/hyperlink" Target="https://www.facebook.com/moswpbs" TargetMode="External"/><Relationship Id="rId5" Type="http://schemas.openxmlformats.org/officeDocument/2006/relationships/hyperlink" Target="https://www.instagram.com/moswpbs" TargetMode="External"/><Relationship Id="rId6" Type="http://schemas.openxmlformats.org/officeDocument/2006/relationships/image" Target="../media/image10.png"/><Relationship Id="rId7" Type="http://schemas.openxmlformats.org/officeDocument/2006/relationships/image" Target="../media/image14.png"/><Relationship Id="rId8"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2"/>
          <p:cNvSpPr txBox="1"/>
          <p:nvPr>
            <p:ph type="ctrTitle"/>
          </p:nvPr>
        </p:nvSpPr>
        <p:spPr>
          <a:xfrm>
            <a:off x="2209800" y="1014877"/>
            <a:ext cx="7772400" cy="147002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00"/>
              <a:buNone/>
            </a:pPr>
            <a:r>
              <a:rPr lang="en-US"/>
              <a:t>MO SW-PBS Advanced Tiers</a:t>
            </a:r>
            <a:br>
              <a:rPr lang="en-US"/>
            </a:br>
            <a:r>
              <a:rPr lang="en-US">
                <a:solidFill>
                  <a:srgbClr val="0070C0"/>
                </a:solidFill>
              </a:rPr>
              <a:t>Course &amp; Lesson HERE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26f9a9b4d1b_0_13"/>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Rationale</a:t>
            </a:r>
            <a:endParaRPr b="1"/>
          </a:p>
        </p:txBody>
      </p:sp>
      <p:sp>
        <p:nvSpPr>
          <p:cNvPr id="128" name="Google Shape;128;g26f9a9b4d1b_0_13"/>
          <p:cNvSpPr txBox="1"/>
          <p:nvPr>
            <p:ph idx="1" type="body"/>
          </p:nvPr>
        </p:nvSpPr>
        <p:spPr>
          <a:xfrm>
            <a:off x="609600" y="1600200"/>
            <a:ext cx="10972800" cy="4525963"/>
          </a:xfrm>
          <a:prstGeom prst="rect">
            <a:avLst/>
          </a:prstGeom>
          <a:noFill/>
          <a:ln>
            <a:noFill/>
          </a:ln>
        </p:spPr>
        <p:txBody>
          <a:bodyPr anchorCtr="0" anchor="t" bIns="45700" lIns="91425" spcFirstLastPara="1" rIns="91425" wrap="square" tIns="45700">
            <a:normAutofit/>
          </a:bodyPr>
          <a:lstStyle/>
          <a:p>
            <a:pPr indent="-406400" lvl="0" marL="457200" rtl="0" algn="l">
              <a:lnSpc>
                <a:spcPct val="90000"/>
              </a:lnSpc>
              <a:spcBef>
                <a:spcPts val="0"/>
              </a:spcBef>
              <a:spcAft>
                <a:spcPts val="0"/>
              </a:spcAft>
              <a:buSzPts val="2800"/>
              <a:buChar char="●"/>
            </a:pPr>
            <a:r>
              <a:rPr lang="en-US"/>
              <a:t>Monitoring the use of Positive Specific Feedback supports the </a:t>
            </a:r>
            <a:r>
              <a:rPr b="1" lang="en-US"/>
              <a:t>fidelity of implementation</a:t>
            </a:r>
            <a:r>
              <a:rPr lang="en-US"/>
              <a:t> of this practice </a:t>
            </a:r>
            <a:endParaRPr/>
          </a:p>
          <a:p>
            <a:pPr indent="-228600" lvl="0" marL="457200" rtl="0" algn="l">
              <a:lnSpc>
                <a:spcPct val="90000"/>
              </a:lnSpc>
              <a:spcBef>
                <a:spcPts val="0"/>
              </a:spcBef>
              <a:spcAft>
                <a:spcPts val="0"/>
              </a:spcAft>
              <a:buSzPts val="2800"/>
              <a:buNone/>
            </a:pPr>
            <a:r>
              <a:t/>
            </a:r>
            <a:endParaRPr/>
          </a:p>
          <a:p>
            <a:pPr indent="-406400" lvl="0" marL="457200" rtl="0" algn="l">
              <a:lnSpc>
                <a:spcPct val="90000"/>
              </a:lnSpc>
              <a:spcBef>
                <a:spcPts val="0"/>
              </a:spcBef>
              <a:spcAft>
                <a:spcPts val="0"/>
              </a:spcAft>
              <a:buSzPts val="2800"/>
              <a:buChar char="●"/>
            </a:pPr>
            <a:r>
              <a:rPr lang="en-US"/>
              <a:t>Monitoring the use of Positive Specific Feedback also  determines</a:t>
            </a:r>
            <a:r>
              <a:rPr lang="en-US">
                <a:latin typeface="Calibri"/>
                <a:ea typeface="Calibri"/>
                <a:cs typeface="Calibri"/>
                <a:sym typeface="Calibri"/>
              </a:rPr>
              <a:t> if the rate of positive specific feedback students are earning is optimal for the environment you desire</a:t>
            </a:r>
            <a:endParaRPr/>
          </a:p>
          <a:p>
            <a:pPr indent="-228600" lvl="0" marL="457200" rtl="0" algn="l">
              <a:lnSpc>
                <a:spcPct val="90000"/>
              </a:lnSpc>
              <a:spcBef>
                <a:spcPts val="0"/>
              </a:spcBef>
              <a:spcAft>
                <a:spcPts val="0"/>
              </a:spcAft>
              <a:buSzPts val="2800"/>
              <a:buNone/>
            </a:pPr>
            <a:r>
              <a:t/>
            </a:r>
            <a:endParaRPr>
              <a:latin typeface="Calibri"/>
              <a:ea typeface="Calibri"/>
              <a:cs typeface="Calibri"/>
              <a:sym typeface="Calibri"/>
            </a:endParaRPr>
          </a:p>
          <a:p>
            <a:pPr indent="-406400" lvl="0" marL="457200" rtl="0" algn="l">
              <a:lnSpc>
                <a:spcPct val="90000"/>
              </a:lnSpc>
              <a:spcBef>
                <a:spcPts val="0"/>
              </a:spcBef>
              <a:spcAft>
                <a:spcPts val="0"/>
              </a:spcAft>
              <a:buSzPts val="2800"/>
              <a:buChar char="●"/>
            </a:pPr>
            <a:r>
              <a:rPr lang="en-US">
                <a:latin typeface="Calibri"/>
                <a:ea typeface="Calibri"/>
                <a:cs typeface="Calibri"/>
                <a:sym typeface="Calibri"/>
              </a:rPr>
              <a:t>The goal is always to maintain an average 4 to 1 ratio of positive responses to correction.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2"/>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Reflective Questions</a:t>
            </a:r>
            <a:endParaRPr/>
          </a:p>
        </p:txBody>
      </p:sp>
      <p:sp>
        <p:nvSpPr>
          <p:cNvPr id="135" name="Google Shape;135;p12"/>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p>
            <a:pPr indent="-431800" lvl="0" marL="457200" rtl="0" algn="l">
              <a:lnSpc>
                <a:spcPct val="100000"/>
              </a:lnSpc>
              <a:spcBef>
                <a:spcPts val="1000"/>
              </a:spcBef>
              <a:spcAft>
                <a:spcPts val="0"/>
              </a:spcAft>
              <a:buClr>
                <a:srgbClr val="000000"/>
              </a:buClr>
              <a:buSzPts val="3200"/>
              <a:buFont typeface="Arial"/>
              <a:buChar char="•"/>
            </a:pPr>
            <a:r>
              <a:rPr b="0" i="0" lang="en-US" sz="1800" u="none" strike="noStrike">
                <a:solidFill>
                  <a:srgbClr val="000000"/>
                </a:solidFill>
                <a:highlight>
                  <a:srgbClr val="FFFFFF"/>
                </a:highlight>
                <a:latin typeface="Arial"/>
                <a:ea typeface="Arial"/>
                <a:cs typeface="Arial"/>
                <a:sym typeface="Arial"/>
              </a:rPr>
              <a:t>Thinking back on your responses to your students' behaviors, do you...</a:t>
            </a:r>
            <a:endParaRPr>
              <a:highlight>
                <a:srgbClr val="FFFFFF"/>
              </a:highlight>
            </a:endParaRPr>
          </a:p>
          <a:p>
            <a:pPr indent="-431800" lvl="0" marL="457200" rtl="0" algn="l">
              <a:lnSpc>
                <a:spcPct val="100000"/>
              </a:lnSpc>
              <a:spcBef>
                <a:spcPts val="2000"/>
              </a:spcBef>
              <a:spcAft>
                <a:spcPts val="0"/>
              </a:spcAft>
              <a:buClr>
                <a:srgbClr val="000000"/>
              </a:buClr>
              <a:buSzPts val="3200"/>
              <a:buFont typeface="Arial"/>
              <a:buChar char="•"/>
            </a:pPr>
            <a:r>
              <a:rPr b="0" i="0" lang="en-US" sz="1800" u="none" strike="noStrike">
                <a:solidFill>
                  <a:srgbClr val="000000"/>
                </a:solidFill>
                <a:latin typeface="Arial"/>
                <a:ea typeface="Arial"/>
                <a:cs typeface="Arial"/>
                <a:sym typeface="Arial"/>
              </a:rPr>
              <a:t>Find yourself giving a higher rate of corrective feedback than positive specific feedback?</a:t>
            </a:r>
            <a:endParaRPr/>
          </a:p>
          <a:p>
            <a:pPr indent="-431800" lvl="0" marL="457200" rtl="0" algn="l">
              <a:lnSpc>
                <a:spcPct val="100000"/>
              </a:lnSpc>
              <a:spcBef>
                <a:spcPts val="2000"/>
              </a:spcBef>
              <a:spcAft>
                <a:spcPts val="0"/>
              </a:spcAft>
              <a:buClr>
                <a:srgbClr val="000000"/>
              </a:buClr>
              <a:buSzPts val="3200"/>
              <a:buFont typeface="Arial"/>
              <a:buChar char="•"/>
            </a:pPr>
            <a:r>
              <a:rPr b="0" i="0" lang="en-US" sz="1800" u="none" strike="noStrike">
                <a:solidFill>
                  <a:srgbClr val="000000"/>
                </a:solidFill>
                <a:latin typeface="Arial"/>
                <a:ea typeface="Arial"/>
                <a:cs typeface="Arial"/>
                <a:sym typeface="Arial"/>
              </a:rPr>
              <a:t>Find that you provide an equal amount of corrective and behavior contingent positive feedback?</a:t>
            </a:r>
            <a:endParaRPr/>
          </a:p>
          <a:p>
            <a:pPr indent="-431800" lvl="0" marL="457200" rtl="0" algn="l">
              <a:lnSpc>
                <a:spcPct val="100000"/>
              </a:lnSpc>
              <a:spcBef>
                <a:spcPts val="2000"/>
              </a:spcBef>
              <a:spcAft>
                <a:spcPts val="0"/>
              </a:spcAft>
              <a:buClr>
                <a:srgbClr val="000000"/>
              </a:buClr>
              <a:buSzPts val="3200"/>
              <a:buFont typeface="Arial"/>
              <a:buChar char="•"/>
            </a:pPr>
            <a:r>
              <a:rPr b="0" i="0" lang="en-US" sz="1800" u="none" strike="noStrike">
                <a:solidFill>
                  <a:srgbClr val="000000"/>
                </a:solidFill>
                <a:latin typeface="Arial"/>
                <a:ea typeface="Arial"/>
                <a:cs typeface="Arial"/>
                <a:sym typeface="Arial"/>
              </a:rPr>
              <a:t>Find that you provide more positive specific feedback than corrective?</a:t>
            </a:r>
            <a:endParaRPr/>
          </a:p>
          <a:p>
            <a:pPr indent="-431800" lvl="0" marL="457200" rtl="0" algn="l">
              <a:lnSpc>
                <a:spcPct val="100000"/>
              </a:lnSpc>
              <a:spcBef>
                <a:spcPts val="2000"/>
              </a:spcBef>
              <a:spcAft>
                <a:spcPts val="0"/>
              </a:spcAft>
              <a:buClr>
                <a:srgbClr val="000000"/>
              </a:buClr>
              <a:buSzPts val="3200"/>
              <a:buFont typeface="Arial"/>
              <a:buChar char="•"/>
            </a:pPr>
            <a:r>
              <a:rPr b="0" i="0" lang="en-US" sz="1800" u="none" strike="noStrike">
                <a:solidFill>
                  <a:srgbClr val="000000"/>
                </a:solidFill>
                <a:latin typeface="Arial"/>
                <a:ea typeface="Arial"/>
                <a:cs typeface="Arial"/>
                <a:sym typeface="Arial"/>
              </a:rPr>
              <a:t>Find that you provide positive specific feedback and corrective feedback at a ratio at or greater than 4:1?</a:t>
            </a:r>
            <a:endParaRPr b="0"/>
          </a:p>
          <a:p>
            <a:pPr indent="0" lvl="0" marL="25400" rtl="0" algn="l">
              <a:lnSpc>
                <a:spcPct val="100000"/>
              </a:lnSpc>
              <a:spcBef>
                <a:spcPts val="1640"/>
              </a:spcBef>
              <a:spcAft>
                <a:spcPts val="0"/>
              </a:spcAft>
              <a:buSzPts val="3200"/>
              <a:buNone/>
            </a:pPr>
            <a:br>
              <a:rPr lang="en-US"/>
            </a:b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3"/>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Pre-Requisites </a:t>
            </a:r>
            <a:endParaRPr b="1"/>
          </a:p>
        </p:txBody>
      </p:sp>
      <p:sp>
        <p:nvSpPr>
          <p:cNvPr id="141" name="Google Shape;141;p13"/>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p>
            <a:pPr indent="-431800" lvl="0" marL="457200" rtl="0" algn="l">
              <a:lnSpc>
                <a:spcPct val="100000"/>
              </a:lnSpc>
              <a:spcBef>
                <a:spcPts val="0"/>
              </a:spcBef>
              <a:spcAft>
                <a:spcPts val="0"/>
              </a:spcAft>
              <a:buSzPts val="3200"/>
              <a:buChar char="•"/>
            </a:pPr>
            <a:r>
              <a:rPr b="0" i="0" lang="en-US" sz="2800" u="none" strike="noStrike">
                <a:solidFill>
                  <a:srgbClr val="000000"/>
                </a:solidFill>
                <a:highlight>
                  <a:srgbClr val="FFFFFF"/>
                </a:highlight>
                <a:latin typeface="Arial"/>
                <a:ea typeface="Arial"/>
                <a:cs typeface="Arial"/>
                <a:sym typeface="Arial"/>
              </a:rPr>
              <a:t>For additional information, see the MO SW-PBS Tier 1 Workbook</a:t>
            </a:r>
            <a:endParaRPr b="0" sz="2800">
              <a:highlight>
                <a:srgbClr val="FFFFFF"/>
              </a:highlight>
            </a:endParaRPr>
          </a:p>
          <a:p>
            <a:pPr indent="-431800" lvl="0" marL="457200" marR="0" rtl="0" algn="l">
              <a:lnSpc>
                <a:spcPct val="100000"/>
              </a:lnSpc>
              <a:spcBef>
                <a:spcPts val="640"/>
              </a:spcBef>
              <a:spcAft>
                <a:spcPts val="0"/>
              </a:spcAft>
              <a:buClr>
                <a:srgbClr val="FF0000"/>
              </a:buClr>
              <a:buSzPts val="3200"/>
              <a:buFont typeface="Arial"/>
              <a:buChar char="•"/>
            </a:pPr>
            <a:r>
              <a:rPr b="0" i="0" lang="en-US" sz="2800" u="none" strike="noStrike">
                <a:solidFill>
                  <a:srgbClr val="000000"/>
                </a:solidFill>
                <a:highlight>
                  <a:srgbClr val="FFFFFF"/>
                </a:highlight>
                <a:latin typeface="Arial"/>
                <a:ea typeface="Arial"/>
                <a:cs typeface="Arial"/>
                <a:sym typeface="Arial"/>
              </a:rPr>
              <a:t>Course 5 of the Tier 1 Implementation Guide, Encouraging Expected Behavior and</a:t>
            </a:r>
            <a:r>
              <a:rPr b="0" i="0" lang="en-US" sz="2800" u="none" strike="noStrike">
                <a:solidFill>
                  <a:srgbClr val="000000"/>
                </a:solidFill>
                <a:latin typeface="Arial"/>
                <a:ea typeface="Arial"/>
                <a:cs typeface="Arial"/>
                <a:sym typeface="Arial"/>
              </a:rPr>
              <a:t> Effective Teaching and Learning Practice # 3 Encourage Use of Expected Behavior in</a:t>
            </a:r>
            <a:r>
              <a:rPr b="0" i="0" lang="en-US" sz="2800" u="none" strike="noStrike">
                <a:solidFill>
                  <a:srgbClr val="000000"/>
                </a:solidFill>
                <a:highlight>
                  <a:srgbClr val="FFFFFF"/>
                </a:highlight>
                <a:latin typeface="Arial"/>
                <a:ea typeface="Arial"/>
                <a:cs typeface="Arial"/>
                <a:sym typeface="Arial"/>
              </a:rPr>
              <a:t> MO SW-PBS Handbook</a:t>
            </a:r>
            <a:endParaRPr sz="2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4"/>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SzPct val="111111"/>
              <a:buNone/>
            </a:pPr>
            <a:r>
              <a:rPr b="1" lang="en-US"/>
              <a:t>Missouri Teacher Standards Addressed</a:t>
            </a:r>
            <a:br>
              <a:rPr lang="en-US">
                <a:latin typeface="Cambria"/>
                <a:ea typeface="Cambria"/>
                <a:cs typeface="Cambria"/>
                <a:sym typeface="Cambria"/>
              </a:rPr>
            </a:br>
            <a:endParaRPr/>
          </a:p>
        </p:txBody>
      </p:sp>
      <p:sp>
        <p:nvSpPr>
          <p:cNvPr id="148" name="Google Shape;148;p1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SzPts val="2800"/>
              <a:buNone/>
            </a:pPr>
            <a:r>
              <a:rPr lang="en-US" sz="1800"/>
              <a:t>2.1: Cognitive, social, emotional and physical development</a:t>
            </a:r>
            <a:endParaRPr sz="1800">
              <a:latin typeface="Cambria"/>
              <a:ea typeface="Cambria"/>
              <a:cs typeface="Cambria"/>
              <a:sym typeface="Cambria"/>
            </a:endParaRPr>
          </a:p>
          <a:p>
            <a:pPr indent="0" lvl="0" marL="0" rtl="0" algn="l">
              <a:lnSpc>
                <a:spcPct val="150000"/>
              </a:lnSpc>
              <a:spcBef>
                <a:spcPts val="0"/>
              </a:spcBef>
              <a:spcAft>
                <a:spcPts val="0"/>
              </a:spcAft>
              <a:buSzPts val="2800"/>
              <a:buNone/>
            </a:pPr>
            <a:r>
              <a:rPr lang="en-US" sz="1800"/>
              <a:t>2.6: Language, culture, family and knowledge of community</a:t>
            </a:r>
            <a:endParaRPr sz="1800">
              <a:latin typeface="Cambria"/>
              <a:ea typeface="Cambria"/>
              <a:cs typeface="Cambria"/>
              <a:sym typeface="Cambria"/>
            </a:endParaRPr>
          </a:p>
          <a:p>
            <a:pPr indent="0" lvl="0" marL="0" rtl="0" algn="l">
              <a:lnSpc>
                <a:spcPct val="150000"/>
              </a:lnSpc>
              <a:spcBef>
                <a:spcPts val="0"/>
              </a:spcBef>
              <a:spcAft>
                <a:spcPts val="0"/>
              </a:spcAft>
              <a:buSzPts val="2800"/>
              <a:buNone/>
            </a:pPr>
            <a:r>
              <a:rPr lang="en-US" sz="1800"/>
              <a:t>3.1: Implementation of curriculum standards</a:t>
            </a:r>
            <a:endParaRPr sz="1800">
              <a:latin typeface="Cambria"/>
              <a:ea typeface="Cambria"/>
              <a:cs typeface="Cambria"/>
              <a:sym typeface="Cambria"/>
            </a:endParaRPr>
          </a:p>
          <a:p>
            <a:pPr indent="0" lvl="0" marL="0" rtl="0" algn="l">
              <a:lnSpc>
                <a:spcPct val="150000"/>
              </a:lnSpc>
              <a:spcBef>
                <a:spcPts val="0"/>
              </a:spcBef>
              <a:spcAft>
                <a:spcPts val="0"/>
              </a:spcAft>
              <a:buSzPts val="2800"/>
              <a:buNone/>
            </a:pPr>
            <a:r>
              <a:rPr lang="en-US" sz="1800">
                <a:solidFill>
                  <a:srgbClr val="221E1F"/>
                </a:solidFill>
              </a:rPr>
              <a:t>5.</a:t>
            </a:r>
            <a:r>
              <a:rPr lang="en-US" sz="1800"/>
              <a:t>1: Classroom management, motivation and engagement</a:t>
            </a:r>
            <a:endParaRPr sz="1800">
              <a:latin typeface="Cambria"/>
              <a:ea typeface="Cambria"/>
              <a:cs typeface="Cambria"/>
              <a:sym typeface="Cambria"/>
            </a:endParaRPr>
          </a:p>
          <a:p>
            <a:pPr indent="0" lvl="0" marL="0" rtl="0" algn="l">
              <a:lnSpc>
                <a:spcPct val="150000"/>
              </a:lnSpc>
              <a:spcBef>
                <a:spcPts val="0"/>
              </a:spcBef>
              <a:spcAft>
                <a:spcPts val="0"/>
              </a:spcAft>
              <a:buSzPts val="2800"/>
              <a:buNone/>
            </a:pPr>
            <a:r>
              <a:rPr lang="en-US" sz="1800"/>
              <a:t>5.2: Managing time, space, transitions and activities</a:t>
            </a:r>
            <a:endParaRPr sz="1800">
              <a:latin typeface="Cambria"/>
              <a:ea typeface="Cambria"/>
              <a:cs typeface="Cambria"/>
              <a:sym typeface="Cambria"/>
            </a:endParaRPr>
          </a:p>
          <a:p>
            <a:pPr indent="0" lvl="0" marL="0" rtl="0" algn="l">
              <a:lnSpc>
                <a:spcPct val="150000"/>
              </a:lnSpc>
              <a:spcBef>
                <a:spcPts val="0"/>
              </a:spcBef>
              <a:spcAft>
                <a:spcPts val="0"/>
              </a:spcAft>
              <a:buSzPts val="2800"/>
              <a:buNone/>
            </a:pPr>
            <a:r>
              <a:rPr lang="en-US" sz="1800"/>
              <a:t>5.3: Classroom, school and community culture</a:t>
            </a:r>
            <a:endParaRPr sz="1800">
              <a:latin typeface="Cambria"/>
              <a:ea typeface="Cambria"/>
              <a:cs typeface="Cambria"/>
              <a:sym typeface="Cambria"/>
            </a:endParaRPr>
          </a:p>
          <a:p>
            <a:pPr indent="0" lvl="0" marL="0" rtl="0" algn="l">
              <a:lnSpc>
                <a:spcPct val="150000"/>
              </a:lnSpc>
              <a:spcBef>
                <a:spcPts val="0"/>
              </a:spcBef>
              <a:spcAft>
                <a:spcPts val="0"/>
              </a:spcAft>
              <a:buSzPts val="2800"/>
              <a:buNone/>
            </a:pPr>
            <a:r>
              <a:rPr lang="en-US" sz="1800"/>
              <a:t>6.1: Verbal and nonverbal communication</a:t>
            </a:r>
            <a:endParaRPr sz="1800">
              <a:latin typeface="Cambria"/>
              <a:ea typeface="Cambria"/>
              <a:cs typeface="Cambria"/>
              <a:sym typeface="Cambria"/>
            </a:endParaRPr>
          </a:p>
          <a:p>
            <a:pPr indent="0" lvl="0" marL="0" rtl="0" algn="l">
              <a:lnSpc>
                <a:spcPct val="150000"/>
              </a:lnSpc>
              <a:spcBef>
                <a:spcPts val="0"/>
              </a:spcBef>
              <a:spcAft>
                <a:spcPts val="0"/>
              </a:spcAft>
              <a:buSzPts val="2800"/>
              <a:buNone/>
            </a:pPr>
            <a:r>
              <a:rPr lang="en-US" sz="1800"/>
              <a:t>6.2: Sensitivity to culture, gender, intellectual and physical differences</a:t>
            </a:r>
            <a:endParaRPr sz="1800">
              <a:latin typeface="Cambria"/>
              <a:ea typeface="Cambria"/>
              <a:cs typeface="Cambria"/>
              <a:sym typeface="Cambria"/>
            </a:endParaRPr>
          </a:p>
          <a:p>
            <a:pPr indent="0" lvl="0" marL="0" rtl="0" algn="l">
              <a:lnSpc>
                <a:spcPct val="150000"/>
              </a:lnSpc>
              <a:spcBef>
                <a:spcPts val="0"/>
              </a:spcBef>
              <a:spcAft>
                <a:spcPts val="0"/>
              </a:spcAft>
              <a:buSzPts val="2800"/>
              <a:buNone/>
            </a:pPr>
            <a:r>
              <a:rPr lang="en-US" sz="1800"/>
              <a:t>8.1: Self-assessment and improvement</a:t>
            </a:r>
            <a:endParaRPr sz="1800">
              <a:latin typeface="Cambria"/>
              <a:ea typeface="Cambria"/>
              <a:cs typeface="Cambria"/>
              <a:sym typeface="Cambria"/>
            </a:endParaRPr>
          </a:p>
          <a:p>
            <a:pPr indent="0" lvl="0" marL="0" rtl="0" algn="l">
              <a:lnSpc>
                <a:spcPct val="150000"/>
              </a:lnSpc>
              <a:spcBef>
                <a:spcPts val="0"/>
              </a:spcBef>
              <a:spcAft>
                <a:spcPts val="0"/>
              </a:spcAft>
              <a:buSzPts val="2800"/>
              <a:buNone/>
            </a:pPr>
            <a:r>
              <a:rPr lang="en-US" sz="1800"/>
              <a:t>8.2: Professional learning</a:t>
            </a:r>
            <a:endParaRPr sz="1800">
              <a:latin typeface="Cambria"/>
              <a:ea typeface="Cambria"/>
              <a:cs typeface="Cambria"/>
              <a:sym typeface="Cambria"/>
            </a:endParaRPr>
          </a:p>
          <a:p>
            <a:pPr indent="-228600" lvl="0" marL="457200" rtl="0" algn="l">
              <a:lnSpc>
                <a:spcPct val="90000"/>
              </a:lnSpc>
              <a:spcBef>
                <a:spcPts val="1000"/>
              </a:spcBef>
              <a:spcAft>
                <a:spcPts val="0"/>
              </a:spcAft>
              <a:buSzPts val="28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8"/>
          <p:cNvSpPr txBox="1"/>
          <p:nvPr>
            <p:ph type="title"/>
          </p:nvPr>
        </p:nvSpPr>
        <p:spPr>
          <a:xfrm>
            <a:off x="2640226" y="393701"/>
            <a:ext cx="7433203" cy="93821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Discussion</a:t>
            </a:r>
            <a:endParaRPr b="1"/>
          </a:p>
        </p:txBody>
      </p:sp>
      <p:pic>
        <p:nvPicPr>
          <p:cNvPr descr="Table showing frequent intermittent and occasional feedback ideas" id="154" name="Google Shape;154;p18"/>
          <p:cNvPicPr preferRelativeResize="0"/>
          <p:nvPr/>
        </p:nvPicPr>
        <p:blipFill rotWithShape="1">
          <a:blip r:embed="rId3">
            <a:alphaModFix/>
          </a:blip>
          <a:srcRect b="0" l="0" r="0" t="0"/>
          <a:stretch/>
        </p:blipFill>
        <p:spPr>
          <a:xfrm>
            <a:off x="2788800" y="2462925"/>
            <a:ext cx="8006276" cy="3847425"/>
          </a:xfrm>
          <a:prstGeom prst="rect">
            <a:avLst/>
          </a:prstGeom>
          <a:noFill/>
          <a:ln>
            <a:noFill/>
          </a:ln>
        </p:spPr>
      </p:pic>
      <p:sp>
        <p:nvSpPr>
          <p:cNvPr id="155" name="Google Shape;155;p18"/>
          <p:cNvSpPr txBox="1"/>
          <p:nvPr>
            <p:ph idx="1" type="body"/>
          </p:nvPr>
        </p:nvSpPr>
        <p:spPr>
          <a:xfrm>
            <a:off x="2640225" y="1331925"/>
            <a:ext cx="8603400" cy="1131000"/>
          </a:xfrm>
          <a:prstGeom prst="rect">
            <a:avLst/>
          </a:prstGeom>
          <a:noFill/>
          <a:ln>
            <a:noFill/>
          </a:ln>
        </p:spPr>
        <p:txBody>
          <a:bodyPr anchorCtr="0" anchor="t" bIns="45700" lIns="91425" spcFirstLastPara="1" rIns="91425" wrap="square" tIns="45700">
            <a:normAutofit fontScale="85000" lnSpcReduction="10000"/>
          </a:bodyPr>
          <a:lstStyle/>
          <a:p>
            <a:pPr indent="0" lvl="0" marL="228600" rtl="0" algn="l">
              <a:lnSpc>
                <a:spcPct val="90000"/>
              </a:lnSpc>
              <a:spcBef>
                <a:spcPts val="0"/>
              </a:spcBef>
              <a:spcAft>
                <a:spcPts val="0"/>
              </a:spcAft>
              <a:buSzPct val="117647"/>
              <a:buNone/>
            </a:pPr>
            <a:r>
              <a:rPr lang="en-US">
                <a:solidFill>
                  <a:schemeClr val="dk1"/>
                </a:solidFill>
              </a:rPr>
              <a:t>Discuss how might you monitor each of these How do you and / or we currently use these methods to monitor the use of positive specific feedback to students? </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42"/>
          <p:cNvSpPr txBox="1"/>
          <p:nvPr>
            <p:ph type="title"/>
          </p:nvPr>
        </p:nvSpPr>
        <p:spPr>
          <a:xfrm>
            <a:off x="2152650" y="365127"/>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b="1" lang="en-US" sz="3600"/>
              <a:t>Key Terms</a:t>
            </a:r>
            <a:endParaRPr b="1" sz="3600"/>
          </a:p>
        </p:txBody>
      </p:sp>
      <p:sp>
        <p:nvSpPr>
          <p:cNvPr id="162" name="Google Shape;162;p42"/>
          <p:cNvSpPr txBox="1"/>
          <p:nvPr>
            <p:ph idx="1" type="body"/>
          </p:nvPr>
        </p:nvSpPr>
        <p:spPr>
          <a:xfrm>
            <a:off x="2152650" y="1825625"/>
            <a:ext cx="7886700" cy="4351338"/>
          </a:xfrm>
          <a:prstGeom prst="rect">
            <a:avLst/>
          </a:prstGeom>
          <a:noFill/>
          <a:ln>
            <a:noFill/>
          </a:ln>
        </p:spPr>
        <p:txBody>
          <a:bodyPr anchorCtr="0" anchor="t" bIns="45700" lIns="91425" spcFirstLastPara="1" rIns="91425" wrap="square" tIns="45700">
            <a:normAutofit/>
          </a:bodyPr>
          <a:lstStyle/>
          <a:p>
            <a:pPr indent="-381000" lvl="0" marL="457200" rtl="0" algn="l">
              <a:lnSpc>
                <a:spcPct val="100000"/>
              </a:lnSpc>
              <a:spcBef>
                <a:spcPts val="0"/>
              </a:spcBef>
              <a:spcAft>
                <a:spcPts val="0"/>
              </a:spcAft>
              <a:buSzPts val="2400"/>
              <a:buChar char="•"/>
            </a:pPr>
            <a:r>
              <a:rPr b="1" lang="en-US" sz="2400"/>
              <a:t>Effective positive specific  feedback:</a:t>
            </a:r>
            <a:r>
              <a:rPr lang="en-US" sz="2400"/>
              <a:t> 1) specifically describes the behavior, 2) provides reasons or rationales, and 3) can include a positive consequence.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43"/>
          <p:cNvSpPr txBox="1"/>
          <p:nvPr>
            <p:ph type="title"/>
          </p:nvPr>
        </p:nvSpPr>
        <p:spPr>
          <a:xfrm>
            <a:off x="609600" y="457200"/>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sz="3600">
                <a:solidFill>
                  <a:srgbClr val="231F20"/>
                </a:solidFill>
              </a:rPr>
              <a:t>MONITORING USE OF SCHOOLWIDE TANGIBLES</a:t>
            </a:r>
            <a:br>
              <a:rPr b="1" lang="en-US">
                <a:solidFill>
                  <a:srgbClr val="231F20"/>
                </a:solidFill>
              </a:rPr>
            </a:br>
            <a:endParaRPr/>
          </a:p>
        </p:txBody>
      </p:sp>
      <p:sp>
        <p:nvSpPr>
          <p:cNvPr id="168" name="Google Shape;168;p43"/>
          <p:cNvSpPr txBox="1"/>
          <p:nvPr>
            <p:ph idx="1" type="body"/>
          </p:nvPr>
        </p:nvSpPr>
        <p:spPr>
          <a:xfrm>
            <a:off x="609600" y="1600200"/>
            <a:ext cx="10972800" cy="4525963"/>
          </a:xfrm>
          <a:prstGeom prst="rect">
            <a:avLst/>
          </a:prstGeom>
          <a:noFill/>
          <a:ln>
            <a:noFill/>
          </a:ln>
        </p:spPr>
        <p:txBody>
          <a:bodyPr anchorCtr="0" anchor="t" bIns="45700" lIns="91425" spcFirstLastPara="1" rIns="91425" wrap="square" tIns="45700">
            <a:normAutofit fontScale="92500" lnSpcReduction="20000"/>
          </a:bodyPr>
          <a:lstStyle/>
          <a:p>
            <a:pPr indent="-457200" lvl="0" marL="533400" rtl="0" algn="l">
              <a:lnSpc>
                <a:spcPct val="100000"/>
              </a:lnSpc>
              <a:spcBef>
                <a:spcPts val="1200"/>
              </a:spcBef>
              <a:spcAft>
                <a:spcPts val="0"/>
              </a:spcAft>
              <a:buClr>
                <a:schemeClr val="dk1"/>
              </a:buClr>
              <a:buSzPct val="108108"/>
              <a:buFont typeface="Arial"/>
              <a:buChar char="•"/>
            </a:pPr>
            <a:r>
              <a:rPr lang="en-US"/>
              <a:t>What are your school’s current methods for utilizing tangibles such as tickets to increase rates of positive specific feedback? </a:t>
            </a:r>
            <a:endParaRPr/>
          </a:p>
          <a:p>
            <a:pPr indent="-457200" lvl="0" marL="533400" rtl="0" algn="l">
              <a:lnSpc>
                <a:spcPct val="100000"/>
              </a:lnSpc>
              <a:spcBef>
                <a:spcPts val="1200"/>
              </a:spcBef>
              <a:spcAft>
                <a:spcPts val="0"/>
              </a:spcAft>
              <a:buClr>
                <a:schemeClr val="dk1"/>
              </a:buClr>
              <a:buSzPct val="108108"/>
              <a:buChar char="•"/>
            </a:pPr>
            <a:r>
              <a:rPr lang="en-US">
                <a:solidFill>
                  <a:schemeClr val="dk1"/>
                </a:solidFill>
              </a:rPr>
              <a:t>Are student and staff names on the tickets? </a:t>
            </a:r>
            <a:endParaRPr>
              <a:solidFill>
                <a:schemeClr val="dk1"/>
              </a:solidFill>
            </a:endParaRPr>
          </a:p>
          <a:p>
            <a:pPr indent="-457200" lvl="0" marL="533400" rtl="0" algn="l">
              <a:lnSpc>
                <a:spcPct val="100000"/>
              </a:lnSpc>
              <a:spcBef>
                <a:spcPts val="1200"/>
              </a:spcBef>
              <a:spcAft>
                <a:spcPts val="0"/>
              </a:spcAft>
              <a:buClr>
                <a:schemeClr val="dk1"/>
              </a:buClr>
              <a:buSzPct val="108108"/>
              <a:buChar char="•"/>
            </a:pPr>
            <a:r>
              <a:rPr lang="en-US"/>
              <a:t>Can classroom teachers submit those tickets weekly to a designated person that has the time and commitment to create a school-wide report and visual graph of the use of those tickets earned per week or month?</a:t>
            </a:r>
            <a:endParaRPr/>
          </a:p>
          <a:p>
            <a:pPr indent="-457200" lvl="0" marL="533400" rtl="0" algn="l">
              <a:lnSpc>
                <a:spcPct val="100000"/>
              </a:lnSpc>
              <a:spcBef>
                <a:spcPts val="1200"/>
              </a:spcBef>
              <a:spcAft>
                <a:spcPts val="0"/>
              </a:spcAft>
              <a:buClr>
                <a:schemeClr val="dk1"/>
              </a:buClr>
              <a:buSzPct val="108108"/>
              <a:buChar char="•"/>
            </a:pPr>
            <a:r>
              <a:rPr lang="en-US"/>
              <a:t>How might a visual graph support school-wide expectations of how staff are using positive specific feedback to increase expected behaviors?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44"/>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sz="3600"/>
              <a:t>Using Self Monitoring Strategies to Monitor the Use of Positive Specific Feedback in Practice</a:t>
            </a:r>
            <a:endParaRPr sz="3600"/>
          </a:p>
        </p:txBody>
      </p:sp>
      <p:sp>
        <p:nvSpPr>
          <p:cNvPr id="174" name="Google Shape;174;p44"/>
          <p:cNvSpPr txBox="1"/>
          <p:nvPr>
            <p:ph idx="1" type="body"/>
          </p:nvPr>
        </p:nvSpPr>
        <p:spPr>
          <a:xfrm>
            <a:off x="609600" y="1600200"/>
            <a:ext cx="10972800" cy="4525963"/>
          </a:xfrm>
          <a:prstGeom prst="rect">
            <a:avLst/>
          </a:prstGeom>
          <a:noFill/>
          <a:ln>
            <a:noFill/>
          </a:ln>
        </p:spPr>
        <p:txBody>
          <a:bodyPr anchorCtr="0" anchor="t" bIns="45700" lIns="91425" spcFirstLastPara="1" rIns="91425" wrap="square" tIns="45700">
            <a:normAutofit fontScale="92500" lnSpcReduction="20000"/>
          </a:bodyPr>
          <a:lstStyle/>
          <a:p>
            <a:pPr indent="-69850" lvl="0" marL="0" rtl="0" algn="l">
              <a:lnSpc>
                <a:spcPct val="100000"/>
              </a:lnSpc>
              <a:spcBef>
                <a:spcPts val="1200"/>
              </a:spcBef>
              <a:spcAft>
                <a:spcPts val="0"/>
              </a:spcAft>
              <a:buSzPct val="37162"/>
              <a:buChar char="•"/>
            </a:pPr>
            <a:r>
              <a:rPr lang="en-US"/>
              <a:t>Ways to Self monitor and collect the rate of responses to positive student behavior compared to corrections:</a:t>
            </a:r>
            <a:endParaRPr/>
          </a:p>
          <a:p>
            <a:pPr indent="-69850" lvl="0" marL="0" rtl="0" algn="l">
              <a:lnSpc>
                <a:spcPct val="100000"/>
              </a:lnSpc>
              <a:spcBef>
                <a:spcPts val="1200"/>
              </a:spcBef>
              <a:spcAft>
                <a:spcPts val="0"/>
              </a:spcAft>
              <a:buSzPct val="37162"/>
              <a:buChar char="•"/>
            </a:pPr>
            <a:r>
              <a:rPr lang="en-US"/>
              <a:t>• Move pennies or paperclips from one pocket to another when expected student behavior is recognized.</a:t>
            </a:r>
            <a:endParaRPr/>
          </a:p>
          <a:p>
            <a:pPr indent="-69850" lvl="0" marL="0" rtl="0" algn="l">
              <a:lnSpc>
                <a:spcPct val="100000"/>
              </a:lnSpc>
              <a:spcBef>
                <a:spcPts val="1200"/>
              </a:spcBef>
              <a:spcAft>
                <a:spcPts val="0"/>
              </a:spcAft>
              <a:buSzPct val="37162"/>
              <a:buChar char="•"/>
            </a:pPr>
            <a:r>
              <a:rPr lang="en-US"/>
              <a:t>• Tear an index card to collect the number of positive responses and corrections.</a:t>
            </a:r>
            <a:endParaRPr/>
          </a:p>
          <a:p>
            <a:pPr indent="-69850" lvl="0" marL="0" rtl="0" algn="l">
              <a:lnSpc>
                <a:spcPct val="100000"/>
              </a:lnSpc>
              <a:spcBef>
                <a:spcPts val="1200"/>
              </a:spcBef>
              <a:spcAft>
                <a:spcPts val="0"/>
              </a:spcAft>
              <a:buSzPct val="37162"/>
              <a:buChar char="•"/>
            </a:pPr>
            <a:r>
              <a:rPr lang="en-US"/>
              <a:t>• Make tally marks on a piece of tape on your arm or sticky note on a clipboard.</a:t>
            </a:r>
            <a:endParaRPr/>
          </a:p>
          <a:p>
            <a:pPr indent="-69850" lvl="0" marL="0" rtl="0" algn="l">
              <a:lnSpc>
                <a:spcPct val="100000"/>
              </a:lnSpc>
              <a:spcBef>
                <a:spcPts val="1200"/>
              </a:spcBef>
              <a:spcAft>
                <a:spcPts val="1200"/>
              </a:spcAft>
              <a:buSzPct val="37162"/>
              <a:buChar char="•"/>
            </a:pPr>
            <a:r>
              <a:rPr lang="en-US"/>
              <a:t>• Move popsicle sticks into cans.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45"/>
          <p:cNvSpPr txBox="1"/>
          <p:nvPr>
            <p:ph type="title"/>
          </p:nvPr>
        </p:nvSpPr>
        <p:spPr>
          <a:xfrm>
            <a:off x="609600" y="274638"/>
            <a:ext cx="10972800" cy="1143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SzPct val="166666"/>
              <a:buNone/>
            </a:pPr>
            <a:r>
              <a:rPr b="1" lang="en-US" sz="3600"/>
              <a:t>Using Observation to Monitor the Use of Positive Specific Feedback in Action</a:t>
            </a:r>
            <a:endParaRPr b="1" sz="3600"/>
          </a:p>
        </p:txBody>
      </p:sp>
      <p:sp>
        <p:nvSpPr>
          <p:cNvPr id="180" name="Google Shape;180;p45"/>
          <p:cNvSpPr txBox="1"/>
          <p:nvPr>
            <p:ph idx="1" type="body"/>
          </p:nvPr>
        </p:nvSpPr>
        <p:spPr>
          <a:xfrm>
            <a:off x="494900" y="1596600"/>
            <a:ext cx="11087700" cy="4271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459"/>
              <a:buNone/>
            </a:pPr>
            <a:r>
              <a:rPr b="1" lang="en-US" sz="2400"/>
              <a:t>Simple, non-evaluative observations (peer-to-peer)  to monitor staff use of positive specific feedback</a:t>
            </a:r>
            <a:endParaRPr sz="2400"/>
          </a:p>
          <a:p>
            <a:pPr indent="0" lvl="0" marL="0" rtl="0" algn="l">
              <a:lnSpc>
                <a:spcPct val="100000"/>
              </a:lnSpc>
              <a:spcBef>
                <a:spcPts val="0"/>
              </a:spcBef>
              <a:spcAft>
                <a:spcPts val="0"/>
              </a:spcAft>
              <a:buSzPts val="3459"/>
              <a:buNone/>
            </a:pPr>
            <a:r>
              <a:t/>
            </a:r>
            <a:endParaRPr sz="2400"/>
          </a:p>
          <a:p>
            <a:pPr indent="-387865" lvl="1" marL="914400" rtl="0" algn="l">
              <a:lnSpc>
                <a:spcPct val="100000"/>
              </a:lnSpc>
              <a:spcBef>
                <a:spcPts val="0"/>
              </a:spcBef>
              <a:spcAft>
                <a:spcPts val="0"/>
              </a:spcAft>
              <a:buClr>
                <a:schemeClr val="dk1"/>
              </a:buClr>
              <a:buSzPts val="2400"/>
              <a:buChar char="○"/>
            </a:pPr>
            <a:r>
              <a:rPr lang="en-US" sz="2400">
                <a:solidFill>
                  <a:schemeClr val="dk1"/>
                </a:solidFill>
              </a:rPr>
              <a:t>Create a School-wide Schedule for peer-to-peer observations</a:t>
            </a:r>
            <a:endParaRPr sz="2400"/>
          </a:p>
          <a:p>
            <a:pPr indent="0" lvl="1" marL="558800" rtl="0" algn="l">
              <a:lnSpc>
                <a:spcPct val="100000"/>
              </a:lnSpc>
              <a:spcBef>
                <a:spcPts val="0"/>
              </a:spcBef>
              <a:spcAft>
                <a:spcPts val="0"/>
              </a:spcAft>
              <a:buClr>
                <a:schemeClr val="dk1"/>
              </a:buClr>
              <a:buSzPts val="3027"/>
              <a:buNone/>
            </a:pPr>
            <a:r>
              <a:t/>
            </a:r>
            <a:endParaRPr sz="2400">
              <a:solidFill>
                <a:schemeClr val="dk1"/>
              </a:solidFill>
            </a:endParaRPr>
          </a:p>
          <a:p>
            <a:pPr indent="-387865" lvl="1" marL="914400" rtl="0" algn="l">
              <a:lnSpc>
                <a:spcPct val="100000"/>
              </a:lnSpc>
              <a:spcBef>
                <a:spcPts val="0"/>
              </a:spcBef>
              <a:spcAft>
                <a:spcPts val="0"/>
              </a:spcAft>
              <a:buClr>
                <a:schemeClr val="dk1"/>
              </a:buClr>
              <a:buSzPts val="2400"/>
              <a:buChar char="○"/>
            </a:pPr>
            <a:r>
              <a:rPr lang="en-US" sz="2400">
                <a:solidFill>
                  <a:schemeClr val="dk1"/>
                </a:solidFill>
              </a:rPr>
              <a:t>Staff identify a colleague to partner with to complete a short (5-10 minute) observation to look for positive specific feedback </a:t>
            </a:r>
            <a:endParaRPr sz="2400"/>
          </a:p>
          <a:p>
            <a:pPr indent="0" lvl="1" marL="558800" rtl="0" algn="l">
              <a:lnSpc>
                <a:spcPct val="100000"/>
              </a:lnSpc>
              <a:spcBef>
                <a:spcPts val="0"/>
              </a:spcBef>
              <a:spcAft>
                <a:spcPts val="0"/>
              </a:spcAft>
              <a:buClr>
                <a:schemeClr val="dk1"/>
              </a:buClr>
              <a:buSzPts val="3027"/>
              <a:buNone/>
            </a:pPr>
            <a:r>
              <a:t/>
            </a:r>
            <a:endParaRPr sz="2400">
              <a:solidFill>
                <a:schemeClr val="dk1"/>
              </a:solidFill>
            </a:endParaRPr>
          </a:p>
          <a:p>
            <a:pPr indent="-387865" lvl="1" marL="914400" rtl="0" algn="l">
              <a:lnSpc>
                <a:spcPct val="100000"/>
              </a:lnSpc>
              <a:spcBef>
                <a:spcPts val="0"/>
              </a:spcBef>
              <a:spcAft>
                <a:spcPts val="0"/>
              </a:spcAft>
              <a:buClr>
                <a:schemeClr val="dk1"/>
              </a:buClr>
              <a:buSzPts val="2400"/>
              <a:buChar char="○"/>
            </a:pPr>
            <a:r>
              <a:rPr lang="en-US" sz="2400">
                <a:solidFill>
                  <a:schemeClr val="dk1"/>
                </a:solidFill>
              </a:rPr>
              <a:t>Identify a method of observation (e.g., post-it to tally the number of positive specific feedback responses to leave with colleague or an electronic form with 1-2 simple prompts such as “Date, Number of Positive Specific Feedback provided to students, Number of Positive Consequences provided to students) </a:t>
            </a:r>
            <a:endParaRPr sz="2400">
              <a:solidFill>
                <a:schemeClr val="dk1"/>
              </a:solidFill>
            </a:endParaRPr>
          </a:p>
          <a:p>
            <a:pPr indent="0" lvl="0" marL="0" rtl="0" algn="l">
              <a:lnSpc>
                <a:spcPct val="100000"/>
              </a:lnSpc>
              <a:spcBef>
                <a:spcPts val="0"/>
              </a:spcBef>
              <a:spcAft>
                <a:spcPts val="0"/>
              </a:spcAft>
              <a:buSzPts val="3459"/>
              <a:buNone/>
            </a:pPr>
            <a:r>
              <a:t/>
            </a:r>
            <a:endParaRPr sz="2400"/>
          </a:p>
          <a:p>
            <a:pPr indent="0" lvl="0" marL="0" rtl="0" algn="l">
              <a:lnSpc>
                <a:spcPct val="100000"/>
              </a:lnSpc>
              <a:spcBef>
                <a:spcPts val="0"/>
              </a:spcBef>
              <a:spcAft>
                <a:spcPts val="0"/>
              </a:spcAft>
              <a:buSzPts val="3459"/>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46"/>
          <p:cNvSpPr txBox="1"/>
          <p:nvPr>
            <p:ph type="title"/>
          </p:nvPr>
        </p:nvSpPr>
        <p:spPr>
          <a:xfrm>
            <a:off x="2643718" y="536576"/>
            <a:ext cx="8947148" cy="93821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Discussion</a:t>
            </a:r>
            <a:endParaRPr b="1"/>
          </a:p>
        </p:txBody>
      </p:sp>
      <p:sp>
        <p:nvSpPr>
          <p:cNvPr id="186" name="Google Shape;186;p46"/>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3200"/>
              <a:buNone/>
            </a:pPr>
            <a:r>
              <a:rPr lang="en-US" sz="3200">
                <a:latin typeface="Calibri"/>
                <a:ea typeface="Calibri"/>
                <a:cs typeface="Calibri"/>
                <a:sym typeface="Calibri"/>
              </a:rPr>
              <a:t>Discuss the information about monitoring the use of positive specific feedback. </a:t>
            </a:r>
            <a:endParaRPr/>
          </a:p>
          <a:p>
            <a:pPr indent="0" lvl="0" marL="0" marR="0" rtl="0" algn="l">
              <a:lnSpc>
                <a:spcPct val="100000"/>
              </a:lnSpc>
              <a:spcBef>
                <a:spcPts val="0"/>
              </a:spcBef>
              <a:spcAft>
                <a:spcPts val="0"/>
              </a:spcAft>
              <a:buSzPts val="3200"/>
              <a:buNone/>
            </a:pPr>
            <a:r>
              <a:rPr lang="en-US" sz="3200">
                <a:latin typeface="Calibri"/>
                <a:ea typeface="Calibri"/>
                <a:cs typeface="Calibri"/>
                <a:sym typeface="Calibri"/>
              </a:rPr>
              <a:t>How might you monitor and ensure staff are using high rates of encouragement with students across the school? </a:t>
            </a:r>
            <a:endParaRPr/>
          </a:p>
          <a:p>
            <a:pPr indent="0" lvl="0" marL="0" marR="0" rtl="0" algn="l">
              <a:lnSpc>
                <a:spcPct val="100000"/>
              </a:lnSpc>
              <a:spcBef>
                <a:spcPts val="0"/>
              </a:spcBef>
              <a:spcAft>
                <a:spcPts val="0"/>
              </a:spcAft>
              <a:buSzPts val="3200"/>
              <a:buNone/>
            </a:pPr>
            <a:r>
              <a:rPr lang="en-US" sz="3200">
                <a:latin typeface="Calibri"/>
                <a:ea typeface="Calibri"/>
                <a:cs typeface="Calibri"/>
                <a:sym typeface="Calibri"/>
              </a:rPr>
              <a:t>With your team review HO#5 Frequency and Type of Student Interactions. </a:t>
            </a:r>
            <a:endParaRPr/>
          </a:p>
          <a:p>
            <a:pPr indent="0" lvl="0" marL="0" marR="0" rtl="0" algn="l">
              <a:lnSpc>
                <a:spcPct val="100000"/>
              </a:lnSpc>
              <a:spcBef>
                <a:spcPts val="0"/>
              </a:spcBef>
              <a:spcAft>
                <a:spcPts val="0"/>
              </a:spcAft>
              <a:buSzPts val="3200"/>
              <a:buNone/>
            </a:pPr>
            <a:r>
              <a:rPr lang="en-US" sz="3200">
                <a:latin typeface="Calibri"/>
                <a:ea typeface="Calibri"/>
                <a:cs typeface="Calibri"/>
                <a:sym typeface="Calibri"/>
              </a:rPr>
              <a:t>Discuss how might you use this handout to gather data to inform coaching with staff? Also discuss who will see the results and what will be done with the data. </a:t>
            </a:r>
            <a:endParaRPr sz="3200"/>
          </a:p>
          <a:p>
            <a:pPr indent="-228600" lvl="0" marL="457200" marR="0" rtl="0" algn="l">
              <a:lnSpc>
                <a:spcPct val="100000"/>
              </a:lnSpc>
              <a:spcBef>
                <a:spcPts val="640"/>
              </a:spcBef>
              <a:spcAft>
                <a:spcPts val="0"/>
              </a:spcAft>
              <a:buClr>
                <a:srgbClr val="FF0000"/>
              </a:buClr>
              <a:buSzPts val="3200"/>
              <a:buFont typeface="Arial"/>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73" name="Shape 73"/>
        <p:cNvGrpSpPr/>
        <p:nvPr/>
      </p:nvGrpSpPr>
      <p:grpSpPr>
        <a:xfrm>
          <a:off x="0" y="0"/>
          <a:ext cx="0" cy="0"/>
          <a:chOff x="0" y="0"/>
          <a:chExt cx="0" cy="0"/>
        </a:xfrm>
      </p:grpSpPr>
      <p:sp>
        <p:nvSpPr>
          <p:cNvPr id="74" name="Google Shape;74;p3"/>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lang="en-US"/>
              <a:t>Developer Notes: Delete this Slide</a:t>
            </a:r>
            <a:endParaRPr/>
          </a:p>
        </p:txBody>
      </p:sp>
      <p:sp>
        <p:nvSpPr>
          <p:cNvPr id="75" name="Google Shape;75;p3"/>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rmAutofit fontScale="85000" lnSpcReduction="10000"/>
          </a:bodyPr>
          <a:lstStyle/>
          <a:p>
            <a:pPr indent="-172720" lvl="0" marL="342900" rtl="0" algn="l">
              <a:lnSpc>
                <a:spcPct val="100000"/>
              </a:lnSpc>
              <a:spcBef>
                <a:spcPts val="0"/>
              </a:spcBef>
              <a:spcAft>
                <a:spcPts val="0"/>
              </a:spcAft>
              <a:buSzPct val="100000"/>
              <a:buChar char="•"/>
            </a:pPr>
            <a:r>
              <a:rPr lang="en-US"/>
              <a:t> Use this slide deck to develop each lesson in the course.</a:t>
            </a:r>
            <a:endParaRPr/>
          </a:p>
          <a:p>
            <a:pPr indent="-172720" lvl="0" marL="342900" rtl="0" algn="l">
              <a:lnSpc>
                <a:spcPct val="100000"/>
              </a:lnSpc>
              <a:spcBef>
                <a:spcPts val="640"/>
              </a:spcBef>
              <a:spcAft>
                <a:spcPts val="0"/>
              </a:spcAft>
              <a:buSzPct val="100000"/>
              <a:buChar char="•"/>
            </a:pPr>
            <a:r>
              <a:rPr lang="en-US"/>
              <a:t> Yellow slides to be deleted by developer &amp; / or Facilitator as appropriate.</a:t>
            </a:r>
            <a:endParaRPr/>
          </a:p>
          <a:p>
            <a:pPr indent="-172720" lvl="0" marL="342900" rtl="0" algn="l">
              <a:lnSpc>
                <a:spcPct val="100000"/>
              </a:lnSpc>
              <a:spcBef>
                <a:spcPts val="640"/>
              </a:spcBef>
              <a:spcAft>
                <a:spcPts val="0"/>
              </a:spcAft>
              <a:buSzPct val="100000"/>
              <a:buChar char="•"/>
            </a:pPr>
            <a:r>
              <a:rPr lang="en-US"/>
              <a:t> Salmon colored slides are slides that will be personalized by the presenter</a:t>
            </a:r>
            <a:endParaRPr/>
          </a:p>
          <a:p>
            <a:pPr indent="-172720" lvl="0" marL="342900" rtl="0" algn="l">
              <a:lnSpc>
                <a:spcPct val="100000"/>
              </a:lnSpc>
              <a:spcBef>
                <a:spcPts val="640"/>
              </a:spcBef>
              <a:spcAft>
                <a:spcPts val="0"/>
              </a:spcAft>
              <a:buSzPct val="100000"/>
              <a:buChar char="•"/>
            </a:pPr>
            <a:r>
              <a:rPr lang="en-US"/>
              <a:t> Incorporate at least one activity for every 10 minutes of instruction</a:t>
            </a:r>
            <a:endParaRPr/>
          </a:p>
          <a:p>
            <a:pPr indent="-172720" lvl="0" marL="342900" rtl="0" algn="l">
              <a:lnSpc>
                <a:spcPct val="100000"/>
              </a:lnSpc>
              <a:spcBef>
                <a:spcPts val="640"/>
              </a:spcBef>
              <a:spcAft>
                <a:spcPts val="0"/>
              </a:spcAft>
              <a:buSzPct val="100000"/>
              <a:buChar char="•"/>
            </a:pPr>
            <a:r>
              <a:rPr lang="en-US"/>
              <a:t> LESS is more in terms of words on a slide</a:t>
            </a:r>
            <a:endParaRPr/>
          </a:p>
          <a:p>
            <a:pPr indent="-151130" lvl="1" marL="742950" rtl="0" algn="l">
              <a:lnSpc>
                <a:spcPct val="100000"/>
              </a:lnSpc>
              <a:spcBef>
                <a:spcPts val="560"/>
              </a:spcBef>
              <a:spcAft>
                <a:spcPts val="0"/>
              </a:spcAft>
              <a:buSzPct val="100000"/>
              <a:buChar char="•"/>
            </a:pPr>
            <a:r>
              <a:rPr lang="en-US"/>
              <a:t> Use IMAGES and then have notes to describe the concept</a:t>
            </a:r>
            <a:endParaRPr/>
          </a:p>
          <a:p>
            <a:pPr indent="-151130" lvl="1" marL="742950" rtl="0" algn="l">
              <a:lnSpc>
                <a:spcPct val="100000"/>
              </a:lnSpc>
              <a:spcBef>
                <a:spcPts val="560"/>
              </a:spcBef>
              <a:spcAft>
                <a:spcPts val="0"/>
              </a:spcAft>
              <a:buSzPct val="100000"/>
              <a:buChar char="•"/>
            </a:pPr>
            <a:r>
              <a:rPr lang="en-US"/>
              <a:t> Format a screenshot of a handout to look like a page on a desk and say pull out handout X vs expecting people to be able to read HO content.</a:t>
            </a:r>
            <a:endParaRPr/>
          </a:p>
          <a:p>
            <a:pPr indent="-151130" lvl="1" marL="742950" rtl="0" algn="l">
              <a:lnSpc>
                <a:spcPct val="100000"/>
              </a:lnSpc>
              <a:spcBef>
                <a:spcPts val="560"/>
              </a:spcBef>
              <a:spcAft>
                <a:spcPts val="0"/>
              </a:spcAft>
              <a:buSzPct val="100000"/>
              <a:buChar char="•"/>
            </a:pPr>
            <a:r>
              <a:rPr lang="en-US"/>
              <a:t> If walking through how to use the handout step by step use screen captures to do this </a:t>
            </a:r>
            <a:endParaRPr/>
          </a:p>
          <a:p>
            <a:pPr indent="0" lvl="0" marL="342900" rtl="0" algn="l">
              <a:lnSpc>
                <a:spcPct val="100000"/>
              </a:lnSpc>
              <a:spcBef>
                <a:spcPts val="640"/>
              </a:spcBef>
              <a:spcAft>
                <a:spcPts val="0"/>
              </a:spcAft>
              <a:buSzPct val="100000"/>
              <a:buNone/>
            </a:pPr>
            <a:r>
              <a:t/>
            </a:r>
            <a:endParaRPr/>
          </a:p>
          <a:p>
            <a:pPr indent="0" lvl="0" marL="342900" rtl="0" algn="l">
              <a:lnSpc>
                <a:spcPct val="100000"/>
              </a:lnSpc>
              <a:spcBef>
                <a:spcPts val="640"/>
              </a:spcBef>
              <a:spcAft>
                <a:spcPts val="0"/>
              </a:spcAft>
              <a:buSzPct val="1000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47"/>
          <p:cNvSpPr txBox="1"/>
          <p:nvPr>
            <p:ph type="title"/>
          </p:nvPr>
        </p:nvSpPr>
        <p:spPr>
          <a:xfrm>
            <a:off x="609600" y="274638"/>
            <a:ext cx="10972800" cy="725487"/>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SzPct val="166666"/>
              <a:buNone/>
            </a:pPr>
            <a:r>
              <a:rPr b="1" lang="en-US" sz="3600"/>
              <a:t>Monitoring the Use of Positive Specific Feedback in Action</a:t>
            </a:r>
            <a:endParaRPr b="1" sz="3600"/>
          </a:p>
        </p:txBody>
      </p:sp>
      <p:pic>
        <p:nvPicPr>
          <p:cNvPr descr="Observation form showing frequency and type of student interactions" id="192" name="Google Shape;192;p47"/>
          <p:cNvPicPr preferRelativeResize="0"/>
          <p:nvPr/>
        </p:nvPicPr>
        <p:blipFill rotWithShape="1">
          <a:blip r:embed="rId3">
            <a:alphaModFix/>
          </a:blip>
          <a:srcRect b="0" l="0" r="0" t="0"/>
          <a:stretch/>
        </p:blipFill>
        <p:spPr>
          <a:xfrm>
            <a:off x="3742713" y="1000125"/>
            <a:ext cx="5457837" cy="5037974"/>
          </a:xfrm>
          <a:prstGeom prst="rect">
            <a:avLst/>
          </a:prstGeom>
          <a:noFill/>
          <a:ln>
            <a:noFill/>
          </a:ln>
        </p:spPr>
      </p:pic>
      <p:sp>
        <p:nvSpPr>
          <p:cNvPr id="193" name="Google Shape;193;p47"/>
          <p:cNvSpPr/>
          <p:nvPr/>
        </p:nvSpPr>
        <p:spPr>
          <a:xfrm>
            <a:off x="11064700" y="5083800"/>
            <a:ext cx="795600" cy="954300"/>
          </a:xfrm>
          <a:prstGeom prst="star5">
            <a:avLst>
              <a:gd fmla="val 19098" name="adj"/>
              <a:gd fmla="val 105146" name="hf"/>
              <a:gd fmla="val 110557" name="vf"/>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48"/>
          <p:cNvSpPr txBox="1"/>
          <p:nvPr>
            <p:ph type="title"/>
          </p:nvPr>
        </p:nvSpPr>
        <p:spPr>
          <a:xfrm>
            <a:off x="2152650" y="68518"/>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b="1" lang="en-US"/>
              <a:t>Progress Monitoring</a:t>
            </a:r>
            <a:endParaRPr b="1"/>
          </a:p>
        </p:txBody>
      </p:sp>
      <p:graphicFrame>
        <p:nvGraphicFramePr>
          <p:cNvPr id="199" name="Google Shape;199;p48"/>
          <p:cNvGraphicFramePr/>
          <p:nvPr/>
        </p:nvGraphicFramePr>
        <p:xfrm>
          <a:off x="2152650" y="1240657"/>
          <a:ext cx="3000000" cy="3000000"/>
        </p:xfrm>
        <a:graphic>
          <a:graphicData uri="http://schemas.openxmlformats.org/drawingml/2006/table">
            <a:tbl>
              <a:tblPr>
                <a:noFill/>
                <a:tableStyleId>{B4A4F149-9A11-4DF6-8654-0215212BE6B8}</a:tableStyleId>
              </a:tblPr>
              <a:tblGrid>
                <a:gridCol w="7886700"/>
              </a:tblGrid>
              <a:tr h="254000">
                <a:tc>
                  <a:txBody>
                    <a:bodyPr/>
                    <a:lstStyle/>
                    <a:p>
                      <a:pPr indent="0" lvl="0" marL="0" marR="0" rtl="0" algn="l">
                        <a:lnSpc>
                          <a:spcPct val="100000"/>
                        </a:lnSpc>
                        <a:spcBef>
                          <a:spcPts val="0"/>
                        </a:spcBef>
                        <a:spcAft>
                          <a:spcPts val="0"/>
                        </a:spcAft>
                        <a:buClr>
                          <a:srgbClr val="000000"/>
                        </a:buClr>
                        <a:buSzPts val="2000"/>
                        <a:buFont typeface="Courier New"/>
                        <a:buNone/>
                      </a:pPr>
                      <a:r>
                        <a:t/>
                      </a:r>
                      <a:endParaRPr sz="2000" u="none" cap="none" strike="noStrike">
                        <a:latin typeface="Cambria"/>
                        <a:ea typeface="Cambria"/>
                        <a:cs typeface="Cambria"/>
                        <a:sym typeface="Cambria"/>
                      </a:endParaRPr>
                    </a:p>
                  </a:txBody>
                  <a:tcPr marT="0" marB="0" marR="114300" marL="1143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54000">
                <a:tc>
                  <a:txBody>
                    <a:bodyPr/>
                    <a:lstStyle/>
                    <a:p>
                      <a:pPr indent="0" lvl="0" marL="91440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mbria"/>
                        <a:ea typeface="Cambria"/>
                        <a:cs typeface="Cambria"/>
                        <a:sym typeface="Cambria"/>
                      </a:endParaRPr>
                    </a:p>
                    <a:p>
                      <a:pPr indent="-279400" lvl="0" marL="342900" marR="0" rtl="0" algn="l">
                        <a:lnSpc>
                          <a:spcPct val="100000"/>
                        </a:lnSpc>
                        <a:spcBef>
                          <a:spcPts val="0"/>
                        </a:spcBef>
                        <a:spcAft>
                          <a:spcPts val="0"/>
                        </a:spcAft>
                        <a:buClr>
                          <a:srgbClr val="000000"/>
                        </a:buClr>
                        <a:buSzPts val="1000"/>
                        <a:buFont typeface="Courier New"/>
                        <a:buNone/>
                      </a:pPr>
                      <a:r>
                        <a:t/>
                      </a:r>
                      <a:endParaRPr sz="2000" u="none" cap="none" strike="noStrike"/>
                    </a:p>
                    <a:p>
                      <a:pPr indent="0" lvl="0" marL="914400" marR="0" rtl="0" algn="l">
                        <a:lnSpc>
                          <a:spcPct val="100000"/>
                        </a:lnSpc>
                        <a:spcBef>
                          <a:spcPts val="0"/>
                        </a:spcBef>
                        <a:spcAft>
                          <a:spcPts val="0"/>
                        </a:spcAft>
                        <a:buClr>
                          <a:srgbClr val="000000"/>
                        </a:buClr>
                        <a:buSzPts val="2000"/>
                        <a:buFont typeface="Arial"/>
                        <a:buNone/>
                      </a:pPr>
                      <a:r>
                        <a:rPr lang="en-US" sz="2000" u="none" cap="none" strike="noStrike"/>
                        <a:t> </a:t>
                      </a:r>
                      <a:endParaRPr sz="1400" u="none" cap="none" strike="noStrike"/>
                    </a:p>
                    <a:p>
                      <a:pPr indent="0" lvl="0" marL="0" marR="0" rtl="0" algn="l">
                        <a:lnSpc>
                          <a:spcPct val="100000"/>
                        </a:lnSpc>
                        <a:spcBef>
                          <a:spcPts val="0"/>
                        </a:spcBef>
                        <a:spcAft>
                          <a:spcPts val="0"/>
                        </a:spcAft>
                        <a:buClr>
                          <a:srgbClr val="000000"/>
                        </a:buClr>
                        <a:buSzPts val="2000"/>
                        <a:buFont typeface="Courier New"/>
                        <a:buNone/>
                      </a:pPr>
                      <a:r>
                        <a:t/>
                      </a:r>
                      <a:endParaRPr sz="2000" u="none" cap="none" strike="noStrike">
                        <a:latin typeface="Cambria"/>
                        <a:ea typeface="Cambria"/>
                        <a:cs typeface="Cambria"/>
                        <a:sym typeface="Cambria"/>
                      </a:endParaRPr>
                    </a:p>
                  </a:txBody>
                  <a:tcPr marT="0" marB="0" marR="114300" marL="1143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descr="Action planning checklist with text on it" id="200" name="Google Shape;200;p48"/>
          <p:cNvPicPr preferRelativeResize="0"/>
          <p:nvPr/>
        </p:nvPicPr>
        <p:blipFill rotWithShape="1">
          <a:blip r:embed="rId3">
            <a:alphaModFix/>
          </a:blip>
          <a:srcRect b="0" l="0" r="0" t="0"/>
          <a:stretch/>
        </p:blipFill>
        <p:spPr>
          <a:xfrm>
            <a:off x="2152650" y="1240657"/>
            <a:ext cx="7651958" cy="495184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49"/>
          <p:cNvSpPr txBox="1"/>
          <p:nvPr>
            <p:ph type="title"/>
          </p:nvPr>
        </p:nvSpPr>
        <p:spPr>
          <a:xfrm>
            <a:off x="2152650" y="68518"/>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b="1" lang="en-US"/>
              <a:t>Progress Monitoring</a:t>
            </a:r>
            <a:endParaRPr b="1"/>
          </a:p>
        </p:txBody>
      </p:sp>
      <p:pic>
        <p:nvPicPr>
          <p:cNvPr descr="A screenshot of web page PBIS.org showing the self assessment survey" id="206" name="Google Shape;206;p49"/>
          <p:cNvPicPr preferRelativeResize="0"/>
          <p:nvPr/>
        </p:nvPicPr>
        <p:blipFill rotWithShape="1">
          <a:blip r:embed="rId3">
            <a:alphaModFix/>
          </a:blip>
          <a:srcRect b="0" l="0" r="0" t="0"/>
          <a:stretch/>
        </p:blipFill>
        <p:spPr>
          <a:xfrm>
            <a:off x="2152650" y="1032374"/>
            <a:ext cx="9305915" cy="506575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50"/>
          <p:cNvSpPr txBox="1"/>
          <p:nvPr>
            <p:ph type="title"/>
          </p:nvPr>
        </p:nvSpPr>
        <p:spPr>
          <a:xfrm>
            <a:off x="1962507" y="491685"/>
            <a:ext cx="9962789" cy="92595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Progress Monitoring</a:t>
            </a:r>
            <a:endParaRPr/>
          </a:p>
        </p:txBody>
      </p:sp>
      <p:pic>
        <p:nvPicPr>
          <p:cNvPr descr="A screenshot of web page PBIS.org showing tiered fidelity inventory" id="212" name="Google Shape;212;p50"/>
          <p:cNvPicPr preferRelativeResize="0"/>
          <p:nvPr/>
        </p:nvPicPr>
        <p:blipFill rotWithShape="1">
          <a:blip r:embed="rId3">
            <a:alphaModFix/>
          </a:blip>
          <a:srcRect b="0" l="0" r="0" t="0"/>
          <a:stretch/>
        </p:blipFill>
        <p:spPr>
          <a:xfrm>
            <a:off x="2265529" y="1291132"/>
            <a:ext cx="9094509" cy="486726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3"/>
          <p:cNvSpPr txBox="1"/>
          <p:nvPr>
            <p:ph type="title"/>
          </p:nvPr>
        </p:nvSpPr>
        <p:spPr>
          <a:xfrm>
            <a:off x="481012" y="-160199"/>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Next Steps</a:t>
            </a:r>
            <a:endParaRPr b="1"/>
          </a:p>
        </p:txBody>
      </p:sp>
      <p:sp>
        <p:nvSpPr>
          <p:cNvPr id="218" name="Google Shape;218;p23"/>
          <p:cNvSpPr txBox="1"/>
          <p:nvPr/>
        </p:nvSpPr>
        <p:spPr>
          <a:xfrm>
            <a:off x="285750" y="739913"/>
            <a:ext cx="11168062" cy="56323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Next steps include: </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 </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Decide upon simple action steps your team will take to give staff practice providing specific feedback and what steps your team will make to encourage staff use of a 4:1  ratio.   </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Update your action plan using the Tier 1 Action Plan template and the Tier 1 Action Planning Checklist. </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Use the Tier 1 Artifacts Rubric to assess the quality of the resources your team develops. </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Use the results of the PBIS Self-Assessment Survey (SAS)  to gain perspective from all staff, and results from the PBIS Tiered Fidelity Inventory (TFI) to gain perspective from your building leadership team.</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Additional information can be found in the SW-PBS Handbook and Tier 1 Implementation Guide. </a:t>
            </a:r>
            <a:endParaRPr b="0" i="0" sz="2400" u="none" cap="none" strike="noStrike">
              <a:solidFill>
                <a:srgbClr val="000000"/>
              </a:solidFill>
              <a:latin typeface="Cambria"/>
              <a:ea typeface="Cambria"/>
              <a:cs typeface="Cambria"/>
              <a:sym typeface="Cambri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5"/>
          <p:cNvSpPr txBox="1"/>
          <p:nvPr>
            <p:ph type="title"/>
          </p:nvPr>
        </p:nvSpPr>
        <p:spPr>
          <a:xfrm>
            <a:off x="1981200" y="274637"/>
            <a:ext cx="82296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References</a:t>
            </a:r>
            <a:endParaRPr b="1"/>
          </a:p>
        </p:txBody>
      </p:sp>
      <p:sp>
        <p:nvSpPr>
          <p:cNvPr id="224" name="Google Shape;224;p25"/>
          <p:cNvSpPr txBox="1"/>
          <p:nvPr>
            <p:ph idx="1" type="body"/>
          </p:nvPr>
        </p:nvSpPr>
        <p:spPr>
          <a:xfrm>
            <a:off x="1981200" y="1600201"/>
            <a:ext cx="8229600" cy="4525963"/>
          </a:xfrm>
          <a:prstGeom prst="rect">
            <a:avLst/>
          </a:prstGeom>
          <a:noFill/>
          <a:ln>
            <a:noFill/>
          </a:ln>
        </p:spPr>
        <p:txBody>
          <a:bodyPr anchorCtr="0" anchor="t" bIns="91425" lIns="91425" spcFirstLastPara="1" rIns="91425" wrap="square" tIns="91425">
            <a:noAutofit/>
          </a:bodyPr>
          <a:lstStyle/>
          <a:p>
            <a:pPr indent="-457200" lvl="0" marL="800100" rtl="0" algn="l">
              <a:lnSpc>
                <a:spcPct val="100000"/>
              </a:lnSpc>
              <a:spcBef>
                <a:spcPts val="0"/>
              </a:spcBef>
              <a:spcAft>
                <a:spcPts val="0"/>
              </a:spcAft>
              <a:buSzPts val="3200"/>
              <a:buChar char="•"/>
            </a:pPr>
            <a:r>
              <a:rPr lang="en-US" sz="3200"/>
              <a:t>Sprick, R., Knight, J., Reinke,  W., &amp; McHale, T. (2006). Coaching classroom management: Strategies and tools for administrators and coaches. Eugene, OR: Pacific Northwest.</a:t>
            </a:r>
            <a:endParaRPr sz="3600">
              <a:latin typeface="Cambria"/>
              <a:ea typeface="Cambria"/>
              <a:cs typeface="Cambria"/>
              <a:sym typeface="Cambria"/>
            </a:endParaRPr>
          </a:p>
          <a:p>
            <a:pPr indent="0" lvl="0" marL="342900" rtl="0" algn="l">
              <a:lnSpc>
                <a:spcPct val="100000"/>
              </a:lnSpc>
              <a:spcBef>
                <a:spcPts val="0"/>
              </a:spcBef>
              <a:spcAft>
                <a:spcPts val="0"/>
              </a:spcAft>
              <a:buSzPts val="32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9593"/>
        </a:solidFill>
      </p:bgPr>
    </p:bg>
    <p:spTree>
      <p:nvGrpSpPr>
        <p:cNvPr id="229" name="Shape 229"/>
        <p:cNvGrpSpPr/>
        <p:nvPr/>
      </p:nvGrpSpPr>
      <p:grpSpPr>
        <a:xfrm>
          <a:off x="0" y="0"/>
          <a:ext cx="0" cy="0"/>
          <a:chOff x="0" y="0"/>
          <a:chExt cx="0" cy="0"/>
        </a:xfrm>
      </p:grpSpPr>
      <p:sp>
        <p:nvSpPr>
          <p:cNvPr id="230" name="Google Shape;230;p27"/>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Contact Information</a:t>
            </a:r>
            <a:endParaRPr/>
          </a:p>
        </p:txBody>
      </p:sp>
      <p:sp>
        <p:nvSpPr>
          <p:cNvPr id="231" name="Google Shape;231;p27"/>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rmAutofit/>
          </a:bodyPr>
          <a:lstStyle/>
          <a:p>
            <a:pPr indent="0" lvl="0" marL="203200" rtl="0" algn="l">
              <a:lnSpc>
                <a:spcPct val="100000"/>
              </a:lnSpc>
              <a:spcBef>
                <a:spcPts val="0"/>
              </a:spcBef>
              <a:spcAft>
                <a:spcPts val="0"/>
              </a:spcAft>
              <a:buSzPts val="3200"/>
              <a:buNone/>
            </a:pPr>
            <a:r>
              <a:rPr lang="en-US"/>
              <a:t>Check Out MO SW-PBS on Social Media:</a:t>
            </a:r>
            <a:endParaRPr/>
          </a:p>
        </p:txBody>
      </p:sp>
      <p:sp>
        <p:nvSpPr>
          <p:cNvPr id="232" name="Google Shape;232;p27"/>
          <p:cNvSpPr txBox="1"/>
          <p:nvPr>
            <p:ph idx="4294967295" type="body"/>
          </p:nvPr>
        </p:nvSpPr>
        <p:spPr>
          <a:xfrm>
            <a:off x="6823574" y="2597295"/>
            <a:ext cx="3886200" cy="619125"/>
          </a:xfrm>
          <a:prstGeom prst="rect">
            <a:avLst/>
          </a:prstGeom>
          <a:noFill/>
          <a:ln>
            <a:noFill/>
          </a:ln>
        </p:spPr>
        <p:txBody>
          <a:bodyPr anchorCtr="0" anchor="t" bIns="91425" lIns="91425" spcFirstLastPara="1" rIns="91425" wrap="square" tIns="91425">
            <a:normAutofit fontScale="62500" lnSpcReduction="20000"/>
          </a:bodyPr>
          <a:lstStyle/>
          <a:p>
            <a:pPr indent="0" lvl="0" marL="203200" rtl="0" algn="l">
              <a:lnSpc>
                <a:spcPct val="100000"/>
              </a:lnSpc>
              <a:spcBef>
                <a:spcPts val="0"/>
              </a:spcBef>
              <a:spcAft>
                <a:spcPts val="0"/>
              </a:spcAft>
              <a:buSzPct val="100000"/>
              <a:buNone/>
            </a:pPr>
            <a:r>
              <a:rPr b="1" lang="en-US"/>
              <a:t>Facilitator Contact Information:</a:t>
            </a:r>
            <a:endParaRPr/>
          </a:p>
          <a:p>
            <a:pPr indent="-12700" lvl="0" marL="342900" rtl="0" algn="l">
              <a:lnSpc>
                <a:spcPct val="100000"/>
              </a:lnSpc>
              <a:spcBef>
                <a:spcPts val="640"/>
              </a:spcBef>
              <a:spcAft>
                <a:spcPts val="0"/>
              </a:spcAft>
              <a:buSzPct val="100000"/>
              <a:buNone/>
            </a:pPr>
            <a:r>
              <a:t/>
            </a:r>
            <a:endParaRPr/>
          </a:p>
        </p:txBody>
      </p:sp>
      <p:sp>
        <p:nvSpPr>
          <p:cNvPr id="233" name="Google Shape;233;p27"/>
          <p:cNvSpPr txBox="1"/>
          <p:nvPr/>
        </p:nvSpPr>
        <p:spPr>
          <a:xfrm>
            <a:off x="1588333" y="3009404"/>
            <a:ext cx="2393146"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en-US" sz="2100" u="sng" cap="none" strike="noStrike">
                <a:solidFill>
                  <a:srgbClr val="000000"/>
                </a:solidFill>
                <a:latin typeface="Arial"/>
                <a:ea typeface="Arial"/>
                <a:cs typeface="Arial"/>
                <a:sym typeface="Arial"/>
                <a:hlinkClick r:id="rId3">
                  <a:extLst>
                    <a:ext uri="{A12FA001-AC4F-418D-AE19-62706E023703}">
                      <ahyp:hlinkClr val="tx"/>
                    </a:ext>
                  </a:extLst>
                </a:hlinkClick>
              </a:rPr>
              <a:t>pbismissouri.org</a:t>
            </a:r>
            <a:endParaRPr b="0" i="0" sz="2100" u="none" cap="none" strike="noStrike">
              <a:solidFill>
                <a:srgbClr val="000000"/>
              </a:solidFill>
              <a:latin typeface="Arial"/>
              <a:ea typeface="Arial"/>
              <a:cs typeface="Arial"/>
              <a:sym typeface="Arial"/>
            </a:endParaRPr>
          </a:p>
        </p:txBody>
      </p:sp>
      <p:sp>
        <p:nvSpPr>
          <p:cNvPr id="234" name="Google Shape;234;p27"/>
          <p:cNvSpPr txBox="1"/>
          <p:nvPr/>
        </p:nvSpPr>
        <p:spPr>
          <a:xfrm>
            <a:off x="1561312" y="3818668"/>
            <a:ext cx="3244967"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en-US" sz="2100" u="sng" cap="none" strike="noStrike">
                <a:solidFill>
                  <a:srgbClr val="000000"/>
                </a:solidFill>
                <a:latin typeface="Arial"/>
                <a:ea typeface="Arial"/>
                <a:cs typeface="Arial"/>
                <a:sym typeface="Arial"/>
                <a:hlinkClick r:id="rId4">
                  <a:extLst>
                    <a:ext uri="{A12FA001-AC4F-418D-AE19-62706E023703}">
                      <ahyp:hlinkClr val="tx"/>
                    </a:ext>
                  </a:extLst>
                </a:hlinkClick>
              </a:rPr>
              <a:t>facebook.com/moswpbs</a:t>
            </a:r>
            <a:endParaRPr b="0" i="0" sz="2100" u="none" cap="none" strike="noStrike">
              <a:solidFill>
                <a:srgbClr val="000000"/>
              </a:solidFill>
              <a:latin typeface="Arial"/>
              <a:ea typeface="Arial"/>
              <a:cs typeface="Arial"/>
              <a:sym typeface="Arial"/>
            </a:endParaRPr>
          </a:p>
        </p:txBody>
      </p:sp>
      <p:sp>
        <p:nvSpPr>
          <p:cNvPr id="235" name="Google Shape;235;p27"/>
          <p:cNvSpPr txBox="1"/>
          <p:nvPr/>
        </p:nvSpPr>
        <p:spPr>
          <a:xfrm>
            <a:off x="1479487" y="4627932"/>
            <a:ext cx="34086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en-US" sz="2100" u="sng" cap="none" strike="noStrike">
                <a:solidFill>
                  <a:srgbClr val="000000"/>
                </a:solidFill>
                <a:latin typeface="Arial"/>
                <a:ea typeface="Arial"/>
                <a:cs typeface="Arial"/>
                <a:sym typeface="Arial"/>
                <a:hlinkClick r:id="rId5">
                  <a:extLst>
                    <a:ext uri="{A12FA001-AC4F-418D-AE19-62706E023703}">
                      <ahyp:hlinkClr val="tx"/>
                    </a:ext>
                  </a:extLst>
                </a:hlinkClick>
              </a:rPr>
              <a:t>instagram.com/moswpbs/</a:t>
            </a:r>
            <a:endParaRPr b="0" i="0" sz="1400" u="none" cap="none" strike="noStrike">
              <a:solidFill>
                <a:srgbClr val="000000"/>
              </a:solidFill>
              <a:latin typeface="Arial"/>
              <a:ea typeface="Arial"/>
              <a:cs typeface="Arial"/>
              <a:sym typeface="Arial"/>
            </a:endParaRPr>
          </a:p>
        </p:txBody>
      </p:sp>
      <p:sp>
        <p:nvSpPr>
          <p:cNvPr id="236" name="Google Shape;236;p27"/>
          <p:cNvSpPr txBox="1"/>
          <p:nvPr/>
        </p:nvSpPr>
        <p:spPr>
          <a:xfrm>
            <a:off x="5468016" y="3217141"/>
            <a:ext cx="3260558" cy="2677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List HERE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7" name="Google Shape;237;p27"/>
          <p:cNvPicPr preferRelativeResize="0"/>
          <p:nvPr/>
        </p:nvPicPr>
        <p:blipFill rotWithShape="1">
          <a:blip r:embed="rId6">
            <a:alphaModFix/>
          </a:blip>
          <a:srcRect b="0" l="0" r="0" t="0"/>
          <a:stretch/>
        </p:blipFill>
        <p:spPr>
          <a:xfrm>
            <a:off x="609600" y="3694158"/>
            <a:ext cx="619125" cy="619125"/>
          </a:xfrm>
          <a:prstGeom prst="rect">
            <a:avLst/>
          </a:prstGeom>
          <a:noFill/>
          <a:ln>
            <a:noFill/>
          </a:ln>
        </p:spPr>
      </p:pic>
      <p:pic>
        <p:nvPicPr>
          <p:cNvPr id="238" name="Google Shape;238;p27"/>
          <p:cNvPicPr preferRelativeResize="0"/>
          <p:nvPr/>
        </p:nvPicPr>
        <p:blipFill rotWithShape="1">
          <a:blip r:embed="rId7">
            <a:alphaModFix/>
          </a:blip>
          <a:srcRect b="0" l="0" r="0" t="0"/>
          <a:stretch/>
        </p:blipFill>
        <p:spPr>
          <a:xfrm>
            <a:off x="660125" y="2994472"/>
            <a:ext cx="619125" cy="532235"/>
          </a:xfrm>
          <a:prstGeom prst="rect">
            <a:avLst/>
          </a:prstGeom>
          <a:noFill/>
          <a:ln>
            <a:noFill/>
          </a:ln>
        </p:spPr>
      </p:pic>
      <p:pic>
        <p:nvPicPr>
          <p:cNvPr id="239" name="Google Shape;239;p27"/>
          <p:cNvPicPr preferRelativeResize="0"/>
          <p:nvPr/>
        </p:nvPicPr>
        <p:blipFill rotWithShape="1">
          <a:blip r:embed="rId8">
            <a:alphaModFix/>
          </a:blip>
          <a:srcRect b="0" l="0" r="0" t="0"/>
          <a:stretch/>
        </p:blipFill>
        <p:spPr>
          <a:xfrm>
            <a:off x="653039" y="4626447"/>
            <a:ext cx="532225" cy="532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79" name="Shape 79"/>
        <p:cNvGrpSpPr/>
        <p:nvPr/>
      </p:nvGrpSpPr>
      <p:grpSpPr>
        <a:xfrm>
          <a:off x="0" y="0"/>
          <a:ext cx="0" cy="0"/>
          <a:chOff x="0" y="0"/>
          <a:chExt cx="0" cy="0"/>
        </a:xfrm>
      </p:grpSpPr>
      <p:sp>
        <p:nvSpPr>
          <p:cNvPr id="80" name="Google Shape;80;p4"/>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lang="en-US"/>
              <a:t>Facilitator Notes: Delete This Slide</a:t>
            </a:r>
            <a:endParaRPr/>
          </a:p>
        </p:txBody>
      </p:sp>
      <p:sp>
        <p:nvSpPr>
          <p:cNvPr id="81" name="Google Shape;81;p4"/>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640"/>
              </a:spcBef>
              <a:spcAft>
                <a:spcPts val="0"/>
              </a:spcAft>
              <a:buClr>
                <a:srgbClr val="FF0000"/>
              </a:buClr>
              <a:buSzPts val="3200"/>
              <a:buFont typeface="Arial"/>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5"/>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Working Agreements</a:t>
            </a:r>
            <a:endParaRPr/>
          </a:p>
        </p:txBody>
      </p:sp>
      <p:sp>
        <p:nvSpPr>
          <p:cNvPr id="88" name="Google Shape;88;p5"/>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rmAutofit fontScale="92500" lnSpcReduction="20000"/>
          </a:bodyPr>
          <a:lstStyle/>
          <a:p>
            <a:pPr indent="-139700" lvl="0" marL="342900" rtl="0" algn="l">
              <a:lnSpc>
                <a:spcPct val="100000"/>
              </a:lnSpc>
              <a:spcBef>
                <a:spcPts val="0"/>
              </a:spcBef>
              <a:spcAft>
                <a:spcPts val="0"/>
              </a:spcAft>
              <a:buSzPct val="75000"/>
              <a:buNone/>
            </a:pPr>
            <a:r>
              <a:rPr b="1" lang="en-US">
                <a:latin typeface="Arial"/>
                <a:ea typeface="Arial"/>
                <a:cs typeface="Arial"/>
                <a:sym typeface="Arial"/>
              </a:rPr>
              <a:t>Be Respectful</a:t>
            </a:r>
            <a:endParaRPr/>
          </a:p>
          <a:p>
            <a:pPr indent="-187960" lvl="0" marL="342900" rtl="0" algn="l">
              <a:lnSpc>
                <a:spcPct val="100000"/>
              </a:lnSpc>
              <a:spcBef>
                <a:spcPts val="640"/>
              </a:spcBef>
              <a:spcAft>
                <a:spcPts val="0"/>
              </a:spcAft>
              <a:buSzPct val="100000"/>
              <a:buChar char="•"/>
            </a:pPr>
            <a:r>
              <a:rPr lang="en-US">
                <a:latin typeface="Arial"/>
                <a:ea typeface="Arial"/>
                <a:cs typeface="Arial"/>
                <a:sym typeface="Arial"/>
              </a:rPr>
              <a:t> Be an active listener—open to new ideas</a:t>
            </a:r>
            <a:endParaRPr/>
          </a:p>
          <a:p>
            <a:pPr indent="-187960" lvl="0" marL="342900" rtl="0" algn="l">
              <a:lnSpc>
                <a:spcPct val="100000"/>
              </a:lnSpc>
              <a:spcBef>
                <a:spcPts val="640"/>
              </a:spcBef>
              <a:spcAft>
                <a:spcPts val="0"/>
              </a:spcAft>
              <a:buSzPct val="100000"/>
              <a:buChar char="•"/>
            </a:pPr>
            <a:r>
              <a:rPr lang="en-US">
                <a:latin typeface="Arial"/>
                <a:ea typeface="Arial"/>
                <a:cs typeface="Arial"/>
                <a:sym typeface="Arial"/>
              </a:rPr>
              <a:t> Use notes for side bar conversations</a:t>
            </a:r>
            <a:endParaRPr>
              <a:latin typeface="Arial"/>
              <a:ea typeface="Arial"/>
              <a:cs typeface="Arial"/>
              <a:sym typeface="Arial"/>
            </a:endParaRPr>
          </a:p>
          <a:p>
            <a:pPr indent="0" lvl="0" marL="342900" rtl="0" algn="l">
              <a:lnSpc>
                <a:spcPct val="100000"/>
              </a:lnSpc>
              <a:spcBef>
                <a:spcPts val="640"/>
              </a:spcBef>
              <a:spcAft>
                <a:spcPts val="0"/>
              </a:spcAft>
              <a:buSzPts val="3200"/>
              <a:buNone/>
            </a:pPr>
            <a:r>
              <a:t/>
            </a:r>
            <a:endParaRPr sz="850">
              <a:latin typeface="Arial"/>
              <a:ea typeface="Arial"/>
              <a:cs typeface="Arial"/>
              <a:sym typeface="Arial"/>
            </a:endParaRPr>
          </a:p>
          <a:p>
            <a:pPr indent="-139700" lvl="0" marL="342900" rtl="0" algn="l">
              <a:lnSpc>
                <a:spcPct val="100000"/>
              </a:lnSpc>
              <a:spcBef>
                <a:spcPts val="640"/>
              </a:spcBef>
              <a:spcAft>
                <a:spcPts val="0"/>
              </a:spcAft>
              <a:buSzPct val="75000"/>
              <a:buNone/>
            </a:pPr>
            <a:r>
              <a:rPr b="1" lang="en-US">
                <a:latin typeface="Arial"/>
                <a:ea typeface="Arial"/>
                <a:cs typeface="Arial"/>
                <a:sym typeface="Arial"/>
              </a:rPr>
              <a:t>Be Responsible</a:t>
            </a:r>
            <a:endParaRPr/>
          </a:p>
          <a:p>
            <a:pPr indent="-187960" lvl="0" marL="342900" rtl="0" algn="l">
              <a:lnSpc>
                <a:spcPct val="100000"/>
              </a:lnSpc>
              <a:spcBef>
                <a:spcPts val="640"/>
              </a:spcBef>
              <a:spcAft>
                <a:spcPts val="0"/>
              </a:spcAft>
              <a:buSzPct val="100000"/>
              <a:buChar char="•"/>
            </a:pPr>
            <a:r>
              <a:rPr lang="en-US">
                <a:latin typeface="Arial"/>
                <a:ea typeface="Arial"/>
                <a:cs typeface="Arial"/>
                <a:sym typeface="Arial"/>
              </a:rPr>
              <a:t> Be on time for sessions</a:t>
            </a:r>
            <a:endParaRPr/>
          </a:p>
          <a:p>
            <a:pPr indent="-187960" lvl="0" marL="342900" rtl="0" algn="l">
              <a:lnSpc>
                <a:spcPct val="100000"/>
              </a:lnSpc>
              <a:spcBef>
                <a:spcPts val="640"/>
              </a:spcBef>
              <a:spcAft>
                <a:spcPts val="0"/>
              </a:spcAft>
              <a:buSzPct val="100000"/>
              <a:buChar char="•"/>
            </a:pPr>
            <a:r>
              <a:rPr lang="en-US">
                <a:latin typeface="Arial"/>
                <a:ea typeface="Arial"/>
                <a:cs typeface="Arial"/>
                <a:sym typeface="Arial"/>
              </a:rPr>
              <a:t> Silence cell phones—reply appropriately</a:t>
            </a:r>
            <a:endParaRPr>
              <a:latin typeface="Arial"/>
              <a:ea typeface="Arial"/>
              <a:cs typeface="Arial"/>
              <a:sym typeface="Arial"/>
            </a:endParaRPr>
          </a:p>
          <a:p>
            <a:pPr indent="0" lvl="0" marL="342900" rtl="0" algn="l">
              <a:lnSpc>
                <a:spcPct val="100000"/>
              </a:lnSpc>
              <a:spcBef>
                <a:spcPts val="640"/>
              </a:spcBef>
              <a:spcAft>
                <a:spcPts val="0"/>
              </a:spcAft>
              <a:buSzPct val="384384"/>
              <a:buNone/>
            </a:pPr>
            <a:r>
              <a:t/>
            </a:r>
            <a:endParaRPr sz="900">
              <a:latin typeface="Arial"/>
              <a:ea typeface="Arial"/>
              <a:cs typeface="Arial"/>
              <a:sym typeface="Arial"/>
            </a:endParaRPr>
          </a:p>
          <a:p>
            <a:pPr indent="-139700" lvl="0" marL="342900" rtl="0" algn="l">
              <a:lnSpc>
                <a:spcPct val="100000"/>
              </a:lnSpc>
              <a:spcBef>
                <a:spcPts val="640"/>
              </a:spcBef>
              <a:spcAft>
                <a:spcPts val="0"/>
              </a:spcAft>
              <a:buSzPct val="75000"/>
              <a:buNone/>
            </a:pPr>
            <a:r>
              <a:rPr b="1" lang="en-US">
                <a:latin typeface="Arial"/>
                <a:ea typeface="Arial"/>
                <a:cs typeface="Arial"/>
                <a:sym typeface="Arial"/>
              </a:rPr>
              <a:t>Be a Problem Solver</a:t>
            </a:r>
            <a:endParaRPr/>
          </a:p>
          <a:p>
            <a:pPr indent="-187960" lvl="0" marL="342900" rtl="0" algn="l">
              <a:lnSpc>
                <a:spcPct val="100000"/>
              </a:lnSpc>
              <a:spcBef>
                <a:spcPts val="640"/>
              </a:spcBef>
              <a:spcAft>
                <a:spcPts val="0"/>
              </a:spcAft>
              <a:buSzPct val="100000"/>
              <a:buChar char="•"/>
            </a:pPr>
            <a:r>
              <a:rPr lang="en-US">
                <a:latin typeface="Arial"/>
                <a:ea typeface="Arial"/>
                <a:cs typeface="Arial"/>
                <a:sym typeface="Arial"/>
              </a:rPr>
              <a:t> Follow the decision making process</a:t>
            </a:r>
            <a:endParaRPr/>
          </a:p>
          <a:p>
            <a:pPr indent="-187960" lvl="0" marL="342900" rtl="0" algn="l">
              <a:lnSpc>
                <a:spcPct val="100000"/>
              </a:lnSpc>
              <a:spcBef>
                <a:spcPts val="640"/>
              </a:spcBef>
              <a:spcAft>
                <a:spcPts val="0"/>
              </a:spcAft>
              <a:buSzPct val="100000"/>
              <a:buChar char="•"/>
            </a:pPr>
            <a:r>
              <a:rPr lang="en-US">
                <a:latin typeface="Arial"/>
                <a:ea typeface="Arial"/>
                <a:cs typeface="Arial"/>
                <a:sym typeface="Arial"/>
              </a:rPr>
              <a:t> Work toward consensus and support decisions of the group</a:t>
            </a:r>
            <a:endParaRPr>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9593"/>
        </a:solidFill>
      </p:bgPr>
    </p:bg>
    <p:spTree>
      <p:nvGrpSpPr>
        <p:cNvPr id="93" name="Shape 93"/>
        <p:cNvGrpSpPr/>
        <p:nvPr/>
      </p:nvGrpSpPr>
      <p:grpSpPr>
        <a:xfrm>
          <a:off x="0" y="0"/>
          <a:ext cx="0" cy="0"/>
          <a:chOff x="0" y="0"/>
          <a:chExt cx="0" cy="0"/>
        </a:xfrm>
      </p:grpSpPr>
      <p:sp>
        <p:nvSpPr>
          <p:cNvPr id="94" name="Google Shape;94;p6"/>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Attention Signal</a:t>
            </a:r>
            <a:endParaRPr/>
          </a:p>
        </p:txBody>
      </p:sp>
      <p:sp>
        <p:nvSpPr>
          <p:cNvPr id="95" name="Google Shape;95;p6"/>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640"/>
              </a:spcBef>
              <a:spcAft>
                <a:spcPts val="0"/>
              </a:spcAft>
              <a:buClr>
                <a:srgbClr val="FF0000"/>
              </a:buClr>
              <a:buSzPts val="3200"/>
              <a:buFont typeface="Arial"/>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9593"/>
        </a:solidFill>
      </p:bgPr>
    </p:bg>
    <p:spTree>
      <p:nvGrpSpPr>
        <p:cNvPr id="100" name="Shape 100"/>
        <p:cNvGrpSpPr/>
        <p:nvPr/>
      </p:nvGrpSpPr>
      <p:grpSpPr>
        <a:xfrm>
          <a:off x="0" y="0"/>
          <a:ext cx="0" cy="0"/>
          <a:chOff x="0" y="0"/>
          <a:chExt cx="0" cy="0"/>
        </a:xfrm>
      </p:grpSpPr>
      <p:sp>
        <p:nvSpPr>
          <p:cNvPr id="101" name="Google Shape;101;p7"/>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Introductions</a:t>
            </a:r>
            <a:endParaRPr/>
          </a:p>
        </p:txBody>
      </p:sp>
      <p:sp>
        <p:nvSpPr>
          <p:cNvPr id="102" name="Google Shape;102;p7"/>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640"/>
              </a:spcBef>
              <a:spcAft>
                <a:spcPts val="0"/>
              </a:spcAft>
              <a:buClr>
                <a:srgbClr val="FF0000"/>
              </a:buClr>
              <a:buSzPts val="3200"/>
              <a:buFont typeface="Arial"/>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26f9a9b4d1b_0_5"/>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Handouts</a:t>
            </a:r>
            <a:endParaRPr b="1"/>
          </a:p>
        </p:txBody>
      </p:sp>
      <p:sp>
        <p:nvSpPr>
          <p:cNvPr id="108" name="Google Shape;108;g26f9a9b4d1b_0_5"/>
          <p:cNvSpPr txBox="1"/>
          <p:nvPr/>
        </p:nvSpPr>
        <p:spPr>
          <a:xfrm>
            <a:off x="2238374" y="1971674"/>
            <a:ext cx="7715400" cy="3232500"/>
          </a:xfrm>
          <a:prstGeom prst="rect">
            <a:avLst/>
          </a:prstGeom>
          <a:noFill/>
          <a:ln>
            <a:noFill/>
          </a:ln>
        </p:spPr>
        <p:txBody>
          <a:bodyPr anchorCtr="0" anchor="t" bIns="45700" lIns="91425" spcFirstLastPara="1" rIns="91425" wrap="square" tIns="45700">
            <a:spAutoFit/>
          </a:bodyPr>
          <a:lstStyle/>
          <a:p>
            <a:pPr indent="-381000" lvl="0" marL="342900" marR="0" rtl="0" algn="l">
              <a:lnSpc>
                <a:spcPct val="100000"/>
              </a:lnSpc>
              <a:spcBef>
                <a:spcPts val="0"/>
              </a:spcBef>
              <a:spcAft>
                <a:spcPts val="0"/>
              </a:spcAft>
              <a:buClr>
                <a:srgbClr val="000000"/>
              </a:buClr>
              <a:buSzPts val="3000"/>
              <a:buFont typeface="Arial"/>
              <a:buChar char="•"/>
            </a:pPr>
            <a:r>
              <a:rPr lang="en-US" sz="3000"/>
              <a:t>T1C5L5 </a:t>
            </a:r>
            <a:r>
              <a:rPr b="0" i="0" lang="en-US" sz="3000" u="none" cap="none" strike="noStrike">
                <a:solidFill>
                  <a:srgbClr val="000000"/>
                </a:solidFill>
                <a:latin typeface="Arial"/>
                <a:ea typeface="Arial"/>
                <a:cs typeface="Arial"/>
                <a:sym typeface="Arial"/>
              </a:rPr>
              <a:t>HO </a:t>
            </a:r>
            <a:r>
              <a:rPr lang="en-US" sz="3000"/>
              <a:t>1</a:t>
            </a:r>
            <a:r>
              <a:rPr b="0" i="0" lang="en-US" sz="3000" u="none" cap="none" strike="noStrike">
                <a:solidFill>
                  <a:srgbClr val="000000"/>
                </a:solidFill>
                <a:latin typeface="Arial"/>
                <a:ea typeface="Arial"/>
                <a:cs typeface="Arial"/>
                <a:sym typeface="Arial"/>
              </a:rPr>
              <a:t> Frequency and Type of Student Interactions</a:t>
            </a:r>
            <a:endParaRPr sz="3000"/>
          </a:p>
          <a:p>
            <a:pPr indent="-381000" lvl="0" marL="342900" marR="0" rtl="0" algn="l">
              <a:lnSpc>
                <a:spcPct val="100000"/>
              </a:lnSpc>
              <a:spcBef>
                <a:spcPts val="0"/>
              </a:spcBef>
              <a:spcAft>
                <a:spcPts val="0"/>
              </a:spcAft>
              <a:buClr>
                <a:srgbClr val="000000"/>
              </a:buClr>
              <a:buSzPts val="3000"/>
              <a:buFont typeface="Arial"/>
              <a:buChar char="•"/>
            </a:pPr>
            <a:r>
              <a:rPr b="0" i="0" lang="en-US" sz="3000" u="none" cap="none" strike="noStrike">
                <a:solidFill>
                  <a:srgbClr val="000000"/>
                </a:solidFill>
                <a:latin typeface="Arial"/>
                <a:ea typeface="Arial"/>
                <a:cs typeface="Arial"/>
                <a:sym typeface="Arial"/>
              </a:rPr>
              <a:t>HOAP Action Plan</a:t>
            </a:r>
            <a:endParaRPr sz="3000"/>
          </a:p>
          <a:p>
            <a:pPr indent="-381000" lvl="0" marL="342900" marR="0" rtl="0" algn="l">
              <a:lnSpc>
                <a:spcPct val="100000"/>
              </a:lnSpc>
              <a:spcBef>
                <a:spcPts val="0"/>
              </a:spcBef>
              <a:spcAft>
                <a:spcPts val="0"/>
              </a:spcAft>
              <a:buClr>
                <a:srgbClr val="000000"/>
              </a:buClr>
              <a:buSzPts val="3000"/>
              <a:buFont typeface="Arial"/>
              <a:buChar char="•"/>
            </a:pPr>
            <a:r>
              <a:rPr b="0" i="0" lang="en-US" sz="3000" u="none" cap="none" strike="noStrike">
                <a:solidFill>
                  <a:srgbClr val="000000"/>
                </a:solidFill>
                <a:latin typeface="Arial"/>
                <a:ea typeface="Arial"/>
                <a:cs typeface="Arial"/>
                <a:sym typeface="Arial"/>
              </a:rPr>
              <a:t>HOAPC Tier 1 Action Plan Checklist</a:t>
            </a:r>
            <a:endParaRPr sz="3000"/>
          </a:p>
          <a:p>
            <a:pPr indent="-381000" lvl="0" marL="342900" marR="0" rtl="0" algn="l">
              <a:lnSpc>
                <a:spcPct val="100000"/>
              </a:lnSpc>
              <a:spcBef>
                <a:spcPts val="0"/>
              </a:spcBef>
              <a:spcAft>
                <a:spcPts val="0"/>
              </a:spcAft>
              <a:buClr>
                <a:srgbClr val="000000"/>
              </a:buClr>
              <a:buSzPts val="3000"/>
              <a:buFont typeface="Arial"/>
              <a:buChar char="•"/>
            </a:pPr>
            <a:r>
              <a:rPr b="0" i="0" lang="en-US" sz="3000" u="none" cap="none" strike="noStrike">
                <a:solidFill>
                  <a:srgbClr val="000000"/>
                </a:solidFill>
                <a:latin typeface="Arial"/>
                <a:ea typeface="Arial"/>
                <a:cs typeface="Arial"/>
                <a:sym typeface="Arial"/>
              </a:rPr>
              <a:t>HOAC Tier 1 Artifact Checklist</a:t>
            </a:r>
            <a:endParaRPr sz="3000"/>
          </a:p>
          <a:p>
            <a:pPr indent="-190500" lvl="0" marL="342900" marR="0" rtl="0" algn="l">
              <a:lnSpc>
                <a:spcPct val="100000"/>
              </a:lnSpc>
              <a:spcBef>
                <a:spcPts val="0"/>
              </a:spcBef>
              <a:spcAft>
                <a:spcPts val="0"/>
              </a:spcAft>
              <a:buClr>
                <a:srgbClr val="000000"/>
              </a:buClr>
              <a:buSzPts val="2400"/>
              <a:buFont typeface="Arial"/>
              <a:buNone/>
            </a:pPr>
            <a:r>
              <a:t/>
            </a:r>
            <a:endParaRPr b="0" i="0" sz="3000" u="none" cap="none" strike="noStrike">
              <a:solidFill>
                <a:srgbClr val="000000"/>
              </a:solidFill>
              <a:latin typeface="Cambria"/>
              <a:ea typeface="Cambria"/>
              <a:cs typeface="Cambria"/>
              <a:sym typeface="Cambria"/>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mbria"/>
              <a:ea typeface="Cambria"/>
              <a:cs typeface="Cambria"/>
              <a:sym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9"/>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Lesson Description</a:t>
            </a:r>
            <a:endParaRPr b="1"/>
          </a:p>
        </p:txBody>
      </p:sp>
      <p:sp>
        <p:nvSpPr>
          <p:cNvPr id="115" name="Google Shape;115;p9"/>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3200"/>
              <a:buChar char="•"/>
            </a:pPr>
            <a:r>
              <a:rPr lang="en-US" sz="3200">
                <a:latin typeface="Calibri"/>
                <a:ea typeface="Calibri"/>
                <a:cs typeface="Calibri"/>
                <a:sym typeface="Calibri"/>
              </a:rPr>
              <a:t>This lesson describes the importance of having methods to monitor staff’s use of encouragement strategies with students when developing a schoolwide encouragement system.</a:t>
            </a:r>
            <a:endParaRPr sz="3200">
              <a:latin typeface="Cambria"/>
              <a:ea typeface="Cambria"/>
              <a:cs typeface="Cambria"/>
              <a:sym typeface="Cambria"/>
            </a:endParaRPr>
          </a:p>
          <a:p>
            <a:pPr indent="0" lvl="0" marL="0" marR="0" rtl="0" algn="l">
              <a:lnSpc>
                <a:spcPct val="100000"/>
              </a:lnSpc>
              <a:spcBef>
                <a:spcPts val="0"/>
              </a:spcBef>
              <a:spcAft>
                <a:spcPts val="0"/>
              </a:spcAft>
              <a:buSzPts val="3200"/>
              <a:buNone/>
            </a:pPr>
            <a:r>
              <a:t/>
            </a:r>
            <a:endParaRPr sz="3200">
              <a:latin typeface="Cambria"/>
              <a:ea typeface="Cambria"/>
              <a:cs typeface="Cambria"/>
              <a:sym typeface="Cambria"/>
            </a:endParaRPr>
          </a:p>
          <a:p>
            <a:pPr indent="-228600" lvl="0" marL="457200" marR="0" rtl="0" algn="l">
              <a:lnSpc>
                <a:spcPct val="100000"/>
              </a:lnSpc>
              <a:spcBef>
                <a:spcPts val="640"/>
              </a:spcBef>
              <a:spcAft>
                <a:spcPts val="0"/>
              </a:spcAft>
              <a:buClr>
                <a:srgbClr val="FF0000"/>
              </a:buClr>
              <a:buSzPts val="3200"/>
              <a:buFont typeface="Arial"/>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0"/>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Lesson Outcomes</a:t>
            </a:r>
            <a:endParaRPr/>
          </a:p>
        </p:txBody>
      </p:sp>
      <p:sp>
        <p:nvSpPr>
          <p:cNvPr id="122" name="Google Shape;122;p10"/>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0"/>
              </a:spcAft>
              <a:buSzPts val="3200"/>
              <a:buNone/>
            </a:pPr>
            <a:r>
              <a:rPr i="1" lang="en-US">
                <a:solidFill>
                  <a:srgbClr val="008000"/>
                </a:solidFill>
              </a:rPr>
              <a:t>At the end of this session, you will be able to…</a:t>
            </a:r>
            <a:endParaRPr/>
          </a:p>
          <a:p>
            <a:pPr indent="0" lvl="0" marL="0" rtl="0" algn="l">
              <a:lnSpc>
                <a:spcPct val="110000"/>
              </a:lnSpc>
              <a:spcBef>
                <a:spcPts val="0"/>
              </a:spcBef>
              <a:spcAft>
                <a:spcPts val="0"/>
              </a:spcAft>
              <a:buSzPts val="3200"/>
              <a:buNone/>
            </a:pPr>
            <a:r>
              <a:rPr i="1" lang="en-US">
                <a:solidFill>
                  <a:srgbClr val="008000"/>
                </a:solidFill>
              </a:rPr>
              <a:t> </a:t>
            </a:r>
            <a:endParaRPr/>
          </a:p>
          <a:p>
            <a:pPr indent="0" lvl="0" marL="0" rtl="0" algn="ctr">
              <a:lnSpc>
                <a:spcPct val="100000"/>
              </a:lnSpc>
              <a:spcBef>
                <a:spcPts val="451"/>
              </a:spcBef>
              <a:spcAft>
                <a:spcPts val="0"/>
              </a:spcAft>
              <a:buSzPts val="225"/>
              <a:buNone/>
            </a:pPr>
            <a:r>
              <a:t/>
            </a:r>
            <a:endParaRPr i="1" sz="225">
              <a:solidFill>
                <a:srgbClr val="008000"/>
              </a:solidFill>
            </a:endParaRPr>
          </a:p>
          <a:p>
            <a:pPr indent="0" lvl="0" marL="342900" rtl="0" algn="l">
              <a:lnSpc>
                <a:spcPct val="100000"/>
              </a:lnSpc>
              <a:spcBef>
                <a:spcPts val="1091"/>
              </a:spcBef>
              <a:spcAft>
                <a:spcPts val="0"/>
              </a:spcAft>
              <a:buSzPts val="32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 SWPBS Pr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Way, Gordon</dc:creator>
</cp:coreProperties>
</file>