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12192000"/>
  <p:notesSz cx="6858000" cy="9144000"/>
  <p:embeddedFontLst>
    <p:embeddedFont>
      <p:font typeface="Quattrocento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gYcaHW4fL4jHv8bmbtQP/yPIp9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CAEFB7D-89F1-4278-9463-D129D4B94C2E}">
  <a:tblStyle styleId="{FCAEFB7D-89F1-4278-9463-D129D4B94C2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QuattrocentoSans-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QuattrocentoSans-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QuattrocentoSans-italic.fntdata"/><Relationship Id="rId16" Type="http://schemas.openxmlformats.org/officeDocument/2006/relationships/slide" Target="slides/slide11.xml"/><Relationship Id="rId38" Type="http://schemas.openxmlformats.org/officeDocument/2006/relationships/font" Target="fonts/Quattrocento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83" name="Google Shape;8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6f9a9b4d1b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26f9a9b4d1b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r>
              <a:rPr lang="en-US" sz="1100"/>
              <a:t>Positive specific feedback is a critical type of contingent attention. With positive specific feedback you are recognizing attainment of specific performance criteria, effort, or successes at tasks that are difficult for the student, and “provid[ing] information to the student in regard to whether or to the degree to which their performance was correct.”</a:t>
            </a:r>
            <a:r>
              <a:rPr baseline="30000" lang="en-US" sz="1100"/>
              <a:t> 5 </a:t>
            </a:r>
            <a:r>
              <a:rPr lang="en-US" sz="1100"/>
              <a:t>To ensure continued use, positive specific feedback is essential. General praise or commonly used phrases such as “good job,” though important for a pleasant classroom, are inadequate for building and sustaining expected behavior.</a:t>
            </a:r>
            <a:endParaRPr/>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endParaRPr/>
          </a:p>
        </p:txBody>
      </p:sp>
      <p:sp>
        <p:nvSpPr>
          <p:cNvPr id="149" name="Google Shape;149;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US" sz="1200" u="none" strike="noStrike">
                <a:solidFill>
                  <a:srgbClr val="000000"/>
                </a:solidFill>
                <a:latin typeface="Calibri"/>
                <a:ea typeface="Calibri"/>
                <a:cs typeface="Calibri"/>
                <a:sym typeface="Calibri"/>
              </a:rPr>
              <a:t>Pre- Requisites for this lesson: Lessons 1 &amp; 2,  Course 5 of the Tier 1 Implementation Guide, Encouraging Expected Behavior and Effective Teaching and Learning Practice # 3 Encourage Use of Expected Behavior in MO SW-PBS Handbook.</a:t>
            </a:r>
            <a:endParaRPr sz="1200">
              <a:latin typeface="Calibri"/>
              <a:ea typeface="Calibri"/>
              <a:cs typeface="Calibri"/>
              <a:sym typeface="Calibri"/>
            </a:endParaRPr>
          </a:p>
        </p:txBody>
      </p:sp>
      <p:sp>
        <p:nvSpPr>
          <p:cNvPr id="155" name="Google Shape;15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a:latin typeface="Calibri"/>
                <a:ea typeface="Calibri"/>
                <a:cs typeface="Calibri"/>
                <a:sym typeface="Calibri"/>
              </a:rPr>
              <a:t>Trainer Notes:</a:t>
            </a:r>
            <a:endParaRPr/>
          </a:p>
          <a:p>
            <a:pPr indent="-228600" lvl="0" marL="457200" marR="0" rtl="0" algn="l">
              <a:lnSpc>
                <a:spcPct val="100000"/>
              </a:lnSpc>
              <a:spcBef>
                <a:spcPts val="0"/>
              </a:spcBef>
              <a:spcAft>
                <a:spcPts val="0"/>
              </a:spcAft>
              <a:buClr>
                <a:srgbClr val="000000"/>
              </a:buClr>
              <a:buSzPts val="1400"/>
              <a:buFont typeface="Arial"/>
              <a:buNone/>
            </a:pPr>
            <a:r>
              <a:rPr b="1" lang="en-US">
                <a:latin typeface="Calibri"/>
                <a:ea typeface="Calibri"/>
                <a:cs typeface="Calibri"/>
                <a:sym typeface="Calibri"/>
              </a:rPr>
              <a:t>To know/To say: </a:t>
            </a:r>
            <a:r>
              <a:rPr lang="en-US">
                <a:latin typeface="Calibri"/>
                <a:ea typeface="Calibri"/>
                <a:cs typeface="Calibri"/>
                <a:sym typeface="Calibri"/>
              </a:rPr>
              <a:t>These are the Missouri Teacher Standards that will be addressed in this lesson. If you want more information regarding these standards visit DESE.MO.GOV </a:t>
            </a:r>
            <a:endParaRPr/>
          </a:p>
        </p:txBody>
      </p:sp>
      <p:sp>
        <p:nvSpPr>
          <p:cNvPr id="162" name="Google Shape;16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4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r>
              <a:rPr lang="en-US" sz="1100">
                <a:latin typeface="Calibri"/>
                <a:ea typeface="Calibri"/>
                <a:cs typeface="Calibri"/>
                <a:sym typeface="Calibri"/>
              </a:rPr>
              <a:t>Students need clear, specific feedback on their use of the school-wide expectations and any other behaviors such as acts of kindness, compassion, helpfulness, and general positive citizenship that are extended reflections of your expectations. It is important that positive specific feedback be given sincerely and appropriately for a student's age. This is especially important when working with older students. Staff need to find their own style to communicate sincere care and concern for the student. Use of a variety of phrases shows spontaneity and therefore credibility.</a:t>
            </a:r>
            <a:endParaRPr sz="1100">
              <a:latin typeface="Cambria"/>
              <a:ea typeface="Cambria"/>
              <a:cs typeface="Cambria"/>
              <a:sym typeface="Cambria"/>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4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r>
              <a:rPr lang="en-US" sz="1200">
                <a:latin typeface="Calibri"/>
                <a:ea typeface="Calibri"/>
                <a:cs typeface="Calibri"/>
                <a:sym typeface="Calibri"/>
              </a:rPr>
              <a:t>Here are key terms and acronyms that will be used in this lesson.</a:t>
            </a:r>
            <a:endParaRPr sz="1200"/>
          </a:p>
        </p:txBody>
      </p:sp>
      <p:sp>
        <p:nvSpPr>
          <p:cNvPr id="175" name="Google Shape;175;p4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4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marR="0" rtl="0" algn="l">
              <a:lnSpc>
                <a:spcPct val="107000"/>
              </a:lnSpc>
              <a:spcBef>
                <a:spcPts val="1200"/>
              </a:spcBef>
              <a:spcAft>
                <a:spcPts val="0"/>
              </a:spcAft>
              <a:buSzPts val="1400"/>
              <a:buNone/>
            </a:pPr>
            <a:r>
              <a:rPr b="1" lang="en-US"/>
              <a:t>To Know/To Say:</a:t>
            </a:r>
            <a:r>
              <a:rPr b="0" lang="en-US"/>
              <a:t> </a:t>
            </a:r>
            <a:r>
              <a:rPr b="1" lang="en-US">
                <a:solidFill>
                  <a:srgbClr val="231F20"/>
                </a:solidFill>
                <a:latin typeface="Calibri"/>
                <a:ea typeface="Calibri"/>
                <a:cs typeface="Calibri"/>
                <a:sym typeface="Calibri"/>
              </a:rPr>
              <a:t>Benefits of positive specific feedback</a:t>
            </a:r>
            <a:endParaRPr>
              <a:latin typeface="Calibri"/>
              <a:ea typeface="Calibri"/>
              <a:cs typeface="Calibri"/>
              <a:sym typeface="Calibri"/>
            </a:endParaRPr>
          </a:p>
          <a:p>
            <a:pPr indent="0" lvl="0" marL="0" marR="0" rtl="0" algn="l">
              <a:lnSpc>
                <a:spcPct val="100000"/>
              </a:lnSpc>
              <a:spcBef>
                <a:spcPts val="1200"/>
              </a:spcBef>
              <a:spcAft>
                <a:spcPts val="0"/>
              </a:spcAft>
              <a:buSzPts val="1400"/>
              <a:buNone/>
            </a:pPr>
            <a:r>
              <a:rPr lang="en-US">
                <a:solidFill>
                  <a:srgbClr val="231F20"/>
                </a:solidFill>
                <a:latin typeface="Calibri"/>
                <a:ea typeface="Calibri"/>
                <a:cs typeface="Calibri"/>
                <a:sym typeface="Calibri"/>
              </a:rPr>
              <a:t>Positive specific feedback…</a:t>
            </a:r>
            <a:endParaRPr>
              <a:latin typeface="Calibri"/>
              <a:ea typeface="Calibri"/>
              <a:cs typeface="Calibri"/>
              <a:sym typeface="Calibri"/>
            </a:endParaRPr>
          </a:p>
          <a:p>
            <a:pPr indent="0" lvl="0" marL="0" marR="0" rtl="0" algn="l">
              <a:lnSpc>
                <a:spcPct val="100000"/>
              </a:lnSpc>
              <a:spcBef>
                <a:spcPts val="0"/>
              </a:spcBef>
              <a:spcAft>
                <a:spcPts val="0"/>
              </a:spcAft>
              <a:buSzPts val="1400"/>
              <a:buNone/>
            </a:pPr>
            <a:r>
              <a:rPr lang="en-US">
                <a:solidFill>
                  <a:srgbClr val="231F20"/>
                </a:solidFill>
                <a:latin typeface="Calibri"/>
                <a:ea typeface="Calibri"/>
                <a:cs typeface="Calibri"/>
                <a:sym typeface="Calibri"/>
              </a:rPr>
              <a:t>• Helps adults and students focus on positive social behaviors and actions.</a:t>
            </a:r>
            <a:endParaRPr/>
          </a:p>
          <a:p>
            <a:pPr indent="0" lvl="0" marL="0" marR="0" rtl="0" algn="l">
              <a:lnSpc>
                <a:spcPct val="100000"/>
              </a:lnSpc>
              <a:spcBef>
                <a:spcPts val="0"/>
              </a:spcBef>
              <a:spcAft>
                <a:spcPts val="0"/>
              </a:spcAft>
              <a:buSzPts val="1400"/>
              <a:buNone/>
            </a:pPr>
            <a:r>
              <a:rPr lang="en-US">
                <a:solidFill>
                  <a:srgbClr val="231F20"/>
                </a:solidFill>
                <a:latin typeface="Calibri"/>
                <a:ea typeface="Calibri"/>
                <a:cs typeface="Calibri"/>
                <a:sym typeface="Calibri"/>
              </a:rPr>
              <a:t>• It is the most powerful behavior change tool teachers have in their repertoire.</a:t>
            </a:r>
            <a:endParaRPr>
              <a:latin typeface="Calibri"/>
              <a:ea typeface="Calibri"/>
              <a:cs typeface="Calibri"/>
              <a:sym typeface="Calibri"/>
            </a:endParaRPr>
          </a:p>
          <a:p>
            <a:pPr indent="0" lvl="0" marL="0" marR="0" rtl="0" algn="l">
              <a:lnSpc>
                <a:spcPct val="100000"/>
              </a:lnSpc>
              <a:spcBef>
                <a:spcPts val="0"/>
              </a:spcBef>
              <a:spcAft>
                <a:spcPts val="0"/>
              </a:spcAft>
              <a:buSzPts val="1400"/>
              <a:buNone/>
            </a:pPr>
            <a:r>
              <a:rPr lang="en-US">
                <a:solidFill>
                  <a:srgbClr val="231F20"/>
                </a:solidFill>
                <a:latin typeface="Calibri"/>
                <a:ea typeface="Calibri"/>
                <a:cs typeface="Calibri"/>
                <a:sym typeface="Calibri"/>
              </a:rPr>
              <a:t>• Increases the likelihood students will use the recognized behaviors and skills in the future.</a:t>
            </a:r>
            <a:endParaRPr>
              <a:latin typeface="Calibri"/>
              <a:ea typeface="Calibri"/>
              <a:cs typeface="Calibri"/>
              <a:sym typeface="Calibri"/>
            </a:endParaRPr>
          </a:p>
          <a:p>
            <a:pPr indent="0" lvl="0" marL="0" marR="0" rtl="0" algn="l">
              <a:lnSpc>
                <a:spcPct val="100000"/>
              </a:lnSpc>
              <a:spcBef>
                <a:spcPts val="0"/>
              </a:spcBef>
              <a:spcAft>
                <a:spcPts val="0"/>
              </a:spcAft>
              <a:buSzPts val="1400"/>
              <a:buNone/>
            </a:pPr>
            <a:r>
              <a:rPr lang="en-US">
                <a:solidFill>
                  <a:srgbClr val="231F20"/>
                </a:solidFill>
                <a:latin typeface="Calibri"/>
                <a:ea typeface="Calibri"/>
                <a:cs typeface="Calibri"/>
                <a:sym typeface="Calibri"/>
              </a:rPr>
              <a:t>• Decreases unexpected behavior and, therefore, reduces the need for correction.</a:t>
            </a:r>
            <a:endParaRPr>
              <a:latin typeface="Calibri"/>
              <a:ea typeface="Calibri"/>
              <a:cs typeface="Calibri"/>
              <a:sym typeface="Calibri"/>
            </a:endParaRPr>
          </a:p>
          <a:p>
            <a:pPr indent="0" lvl="0" marL="0" marR="0" rtl="0" algn="l">
              <a:lnSpc>
                <a:spcPct val="100000"/>
              </a:lnSpc>
              <a:spcBef>
                <a:spcPts val="0"/>
              </a:spcBef>
              <a:spcAft>
                <a:spcPts val="0"/>
              </a:spcAft>
              <a:buSzPts val="1400"/>
              <a:buNone/>
            </a:pPr>
            <a:r>
              <a:rPr lang="en-US">
                <a:solidFill>
                  <a:srgbClr val="231F20"/>
                </a:solidFill>
                <a:latin typeface="Calibri"/>
                <a:ea typeface="Calibri"/>
                <a:cs typeface="Calibri"/>
                <a:sym typeface="Calibri"/>
              </a:rPr>
              <a:t>• Enhances self-esteem and helps build internal locus of control (i.e., self-regulation).</a:t>
            </a:r>
            <a:endParaRPr>
              <a:latin typeface="Calibri"/>
              <a:ea typeface="Calibri"/>
              <a:cs typeface="Calibri"/>
              <a:sym typeface="Calibri"/>
            </a:endParaRPr>
          </a:p>
          <a:p>
            <a:pPr indent="0" lvl="0" marL="0" marR="0" rtl="0" algn="l">
              <a:lnSpc>
                <a:spcPct val="107000"/>
              </a:lnSpc>
              <a:spcBef>
                <a:spcPts val="1200"/>
              </a:spcBef>
              <a:spcAft>
                <a:spcPts val="0"/>
              </a:spcAft>
              <a:buSzPts val="1400"/>
              <a:buNone/>
            </a:pPr>
            <a:r>
              <a:rPr lang="en-US" sz="1800">
                <a:latin typeface="Calibri"/>
                <a:ea typeface="Calibri"/>
                <a:cs typeface="Calibri"/>
                <a:sym typeface="Calibri"/>
              </a:rPr>
              <a:t>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4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marR="0" rtl="0" algn="l">
              <a:lnSpc>
                <a:spcPct val="107000"/>
              </a:lnSpc>
              <a:spcBef>
                <a:spcPts val="1200"/>
              </a:spcBef>
              <a:spcAft>
                <a:spcPts val="0"/>
              </a:spcAft>
              <a:buClr>
                <a:srgbClr val="000000"/>
              </a:buClr>
              <a:buSzPts val="1400"/>
              <a:buFont typeface="Arial"/>
              <a:buNone/>
            </a:pPr>
            <a:r>
              <a:rPr b="1" lang="en-US"/>
              <a:t>To Know/To Say: </a:t>
            </a:r>
            <a:r>
              <a:rPr lang="en-US" sz="1100">
                <a:solidFill>
                  <a:srgbClr val="231F20"/>
                </a:solidFill>
                <a:latin typeface="Calibri"/>
                <a:ea typeface="Calibri"/>
                <a:cs typeface="Calibri"/>
                <a:sym typeface="Calibri"/>
              </a:rPr>
              <a:t>One of the hallmarks of Schoolwide Positive Behavior Support is the development and implementation of a variety of positive consequences, including tangible reinforcers. The tangible is typically in the form of a ticket or coupon (e.g., Compliment Cards, Bulldog Bucks, Braggin’ Dragon Cards, Bee Tickets, etc.). These tangibles are often reinforcing in and of themselves as they are a reminder for teachers to have frequent, positive interactions with students, including delivery of positive specific feedback on social behaviors. This process mirrors the use of grading and providing written formative feedback on student academic work.</a:t>
            </a:r>
            <a:endParaRPr sz="1100">
              <a:latin typeface="Cambria"/>
              <a:ea typeface="Cambria"/>
              <a:cs typeface="Cambria"/>
              <a:sym typeface="Cambria"/>
            </a:endParaRPr>
          </a:p>
          <a:p>
            <a:pPr indent="0" lvl="0" marL="0" marR="0" rtl="0" algn="l">
              <a:lnSpc>
                <a:spcPct val="107000"/>
              </a:lnSpc>
              <a:spcBef>
                <a:spcPts val="120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4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marR="0" rtl="0" algn="l">
              <a:lnSpc>
                <a:spcPct val="107000"/>
              </a:lnSpc>
              <a:spcBef>
                <a:spcPts val="1200"/>
              </a:spcBef>
              <a:spcAft>
                <a:spcPts val="0"/>
              </a:spcAft>
              <a:buClr>
                <a:srgbClr val="000000"/>
              </a:buClr>
              <a:buSzPts val="1400"/>
              <a:buFont typeface="Arial"/>
              <a:buNone/>
            </a:pPr>
            <a:r>
              <a:rPr b="1" lang="en-US"/>
              <a:t>To Know/To Say: </a:t>
            </a:r>
            <a:r>
              <a:rPr lang="en-US" sz="1100">
                <a:solidFill>
                  <a:srgbClr val="231F20"/>
                </a:solidFill>
              </a:rPr>
              <a:t>Recall that many activities that fill a typical school day are not in and of themselves intrinsically motivating.</a:t>
            </a:r>
            <a:r>
              <a:rPr baseline="30000" lang="en-US" sz="1100">
                <a:solidFill>
                  <a:srgbClr val="231F20"/>
                </a:solidFill>
              </a:rPr>
              <a:t> 2 I</a:t>
            </a:r>
            <a:r>
              <a:rPr lang="en-US" sz="1100">
                <a:solidFill>
                  <a:srgbClr val="231F20"/>
                </a:solidFill>
              </a:rPr>
              <a:t> It is typically not until a stage where all three needs (competence, relatedness, and autonomy) are met that school tasks and activities are integrated by a student to the point of being fully, intrinsically motivated. As such, feedback is needed as part of a planned system to support (i.e., externally regulate) student behavior.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4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200"/>
              </a:spcBef>
              <a:spcAft>
                <a:spcPts val="0"/>
              </a:spcAft>
              <a:buClr>
                <a:schemeClr val="dk1"/>
              </a:buClr>
              <a:buSzPts val="1400"/>
              <a:buFont typeface="Arial"/>
              <a:buNone/>
            </a:pPr>
            <a:r>
              <a:rPr b="1" lang="en-US" sz="1100"/>
              <a:t>Trainer Notes:</a:t>
            </a:r>
            <a:endParaRPr/>
          </a:p>
          <a:p>
            <a:pPr indent="0" lvl="0" marL="0" marR="0" rtl="0" algn="l">
              <a:lnSpc>
                <a:spcPct val="100000"/>
              </a:lnSpc>
              <a:spcBef>
                <a:spcPts val="1200"/>
              </a:spcBef>
              <a:spcAft>
                <a:spcPts val="0"/>
              </a:spcAft>
              <a:buClr>
                <a:schemeClr val="dk1"/>
              </a:buClr>
              <a:buSzPts val="1400"/>
              <a:buFont typeface="Arial"/>
              <a:buNone/>
            </a:pPr>
            <a:r>
              <a:rPr b="1" lang="en-US" sz="1100"/>
              <a:t>To Know/To say:</a:t>
            </a:r>
            <a:r>
              <a:rPr lang="en-US" sz="1100"/>
              <a:t> “</a:t>
            </a:r>
            <a:r>
              <a:rPr lang="en-US" sz="1100">
                <a:solidFill>
                  <a:srgbClr val="231F20"/>
                </a:solidFill>
                <a:latin typeface="Calibri"/>
                <a:ea typeface="Calibri"/>
                <a:cs typeface="Calibri"/>
                <a:sym typeface="Calibri"/>
              </a:rPr>
              <a:t>The purpose of tangibles in the positive consequence continuum is to prompt adults to provide feedback at rates or ratios that are likely to support consistent student demonstration of expected academic or social behaviors."</a:t>
            </a:r>
            <a:r>
              <a:rPr baseline="30000" lang="en-US" sz="1100">
                <a:solidFill>
                  <a:srgbClr val="231F20"/>
                </a:solidFill>
                <a:latin typeface="Calibri"/>
                <a:ea typeface="Calibri"/>
                <a:cs typeface="Calibri"/>
                <a:sym typeface="Calibri"/>
              </a:rPr>
              <a:t> 4  </a:t>
            </a:r>
            <a:r>
              <a:rPr lang="en-US" sz="1100">
                <a:solidFill>
                  <a:srgbClr val="231F20"/>
                </a:solidFill>
                <a:latin typeface="Calibri"/>
                <a:ea typeface="Calibri"/>
                <a:cs typeface="Calibri"/>
                <a:sym typeface="Calibri"/>
              </a:rPr>
              <a:t>Tickets can have further reinforcing value if they are used within a token economy. This might include a personally selected reinforcer from a menu or list to help meet a jointly set goal, purchase of an item from a school store, a raffle opportunity, etc.</a:t>
            </a:r>
            <a:endParaRPr sz="1100">
              <a:latin typeface="Cambria"/>
              <a:ea typeface="Cambria"/>
              <a:cs typeface="Cambria"/>
              <a:sym typeface="Cambria"/>
            </a:endParaRPr>
          </a:p>
          <a:p>
            <a:pPr indent="0" lvl="0" marL="0" rtl="0" algn="l">
              <a:lnSpc>
                <a:spcPct val="100000"/>
              </a:lnSpc>
              <a:spcBef>
                <a:spcPts val="1200"/>
              </a:spcBef>
              <a:spcAft>
                <a:spcPts val="0"/>
              </a:spcAft>
              <a:buClr>
                <a:schemeClr val="dk1"/>
              </a:buClr>
              <a:buSzPts val="1400"/>
              <a:buFont typeface="Arial"/>
              <a:buNone/>
            </a:pPr>
            <a:r>
              <a:t/>
            </a:r>
            <a:endParaRPr sz="1100">
              <a:solidFill>
                <a:srgbClr val="231F20"/>
              </a:solidFil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4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b="1" lang="en-US"/>
              <a:t>Trainer Notes:</a:t>
            </a:r>
            <a:r>
              <a:rPr lang="en-US"/>
              <a:t>  </a:t>
            </a:r>
            <a:endParaRPr/>
          </a:p>
          <a:p>
            <a:pPr indent="0" lvl="0" marL="0" rtl="0" algn="l">
              <a:lnSpc>
                <a:spcPct val="100000"/>
              </a:lnSpc>
              <a:spcBef>
                <a:spcPts val="0"/>
              </a:spcBef>
              <a:spcAft>
                <a:spcPts val="0"/>
              </a:spcAft>
              <a:buClr>
                <a:schemeClr val="dk1"/>
              </a:buClr>
              <a:buSzPts val="1400"/>
              <a:buFont typeface="Arial"/>
              <a:buNone/>
            </a:pPr>
            <a:r>
              <a:rPr b="1" lang="en-US"/>
              <a:t>To Know/To Say: </a:t>
            </a:r>
            <a:r>
              <a:rPr lang="en-US" sz="1100">
                <a:solidFill>
                  <a:srgbClr val="231F20"/>
                </a:solidFill>
              </a:rPr>
              <a:t>Remember, tangibles serve as a visual reminder for staff to watch for desired behaviors and then deliver positive specific feedback. Some schools replenish the teachers’ supply of tickets daily, thus reminding them to frequently catch students demonstrating desired behaviors. Setting a goal, for example, to intentionally look for students who are demonstrating respect by following directions right away and recognizing 10 students in 60 minutes can help a teacher focus on looking for expected behavior by ensuring all 10 tickets are gone by the end of class.</a:t>
            </a:r>
            <a:endParaRPr/>
          </a:p>
          <a:p>
            <a:pPr indent="0" lvl="0" marL="0" rtl="0" algn="l">
              <a:lnSpc>
                <a:spcPct val="100000"/>
              </a:lnSpc>
              <a:spcBef>
                <a:spcPts val="1200"/>
              </a:spcBef>
              <a:spcAft>
                <a:spcPts val="0"/>
              </a:spcAft>
              <a:buClr>
                <a:schemeClr val="dk1"/>
              </a:buClr>
              <a:buSzPts val="1100"/>
              <a:buFont typeface="Arial"/>
              <a:buNone/>
            </a:pPr>
            <a:r>
              <a:rPr lang="en-US" sz="1100">
                <a:solidFill>
                  <a:srgbClr val="231F20"/>
                </a:solidFill>
              </a:rPr>
              <a:t>In addition, the proximity required to deliver the ticket helps to ensure the effectiveness of the teacher’s social attention and feedback. Looking at the student and saying, “You followed directions; that helped you complete your assignment quickly and accurately. Because you followed directions, you have earned a Tiger Ticket,” can enhance the relationship between the student and teacher.</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4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b="1" lang="en-US"/>
              <a:t>Trainer Notes:</a:t>
            </a:r>
            <a:r>
              <a:rPr lang="en-US"/>
              <a:t>  </a:t>
            </a:r>
            <a:endParaRPr sz="1100"/>
          </a:p>
          <a:p>
            <a:pPr indent="0" lvl="0" marL="0" rtl="0" algn="l">
              <a:lnSpc>
                <a:spcPct val="100000"/>
              </a:lnSpc>
              <a:spcBef>
                <a:spcPts val="0"/>
              </a:spcBef>
              <a:spcAft>
                <a:spcPts val="0"/>
              </a:spcAft>
              <a:buClr>
                <a:schemeClr val="dk1"/>
              </a:buClr>
              <a:buSzPts val="1400"/>
              <a:buFont typeface="Arial"/>
              <a:buNone/>
            </a:pPr>
            <a:r>
              <a:rPr b="1" lang="en-US" sz="1100"/>
              <a:t>To Know/To Say: </a:t>
            </a:r>
            <a:r>
              <a:rPr lang="en-US" sz="1100">
                <a:solidFill>
                  <a:srgbClr val="231F20"/>
                </a:solidFill>
              </a:rPr>
              <a:t>It is critical to note that once a ticket or other tangible recognition has been earned it should not be taken away. Rather, another one should not be awarded until the student next earns it. Making a behavioral error does not negate the previous behavioral success. Encouraging expected behavior by acknowledging success moves the student closer to closing the gap between current performance and expected performance.</a:t>
            </a:r>
            <a:r>
              <a:rPr baseline="30000" lang="en-US" sz="1100">
                <a:solidFill>
                  <a:srgbClr val="231F20"/>
                </a:solidFill>
              </a:rPr>
              <a:t> 3</a:t>
            </a:r>
            <a:endParaRPr sz="1100"/>
          </a:p>
          <a:p>
            <a:pPr indent="0" lvl="0" marL="0" marR="0" rtl="0" algn="l">
              <a:lnSpc>
                <a:spcPct val="100000"/>
              </a:lnSpc>
              <a:spcBef>
                <a:spcPts val="1200"/>
              </a:spcBef>
              <a:spcAft>
                <a:spcPts val="0"/>
              </a:spcAft>
              <a:buClr>
                <a:schemeClr val="dk1"/>
              </a:buClr>
              <a:buSzPts val="1100"/>
              <a:buFont typeface="Arial"/>
              <a:buNone/>
            </a:pPr>
            <a:r>
              <a:rPr lang="en-US" sz="1100">
                <a:solidFill>
                  <a:srgbClr val="231F20"/>
                </a:solidFill>
                <a:latin typeface="Calibri"/>
                <a:ea typeface="Calibri"/>
                <a:cs typeface="Calibri"/>
                <a:sym typeface="Calibri"/>
              </a:rPr>
              <a:t>"The purpose of tangibles in the positive consequence continuum is to prompt adults to provide feedback at rates or ratios that are likely to support consistent student demonstration of expected academic or social behaviors."</a:t>
            </a:r>
            <a:r>
              <a:rPr baseline="30000" lang="en-US" sz="1100">
                <a:solidFill>
                  <a:srgbClr val="231F20"/>
                </a:solidFill>
                <a:latin typeface="Calibri"/>
                <a:ea typeface="Calibri"/>
                <a:cs typeface="Calibri"/>
                <a:sym typeface="Calibri"/>
              </a:rPr>
              <a:t> 4</a:t>
            </a:r>
            <a:endParaRPr sz="1100">
              <a:latin typeface="Cambria"/>
              <a:ea typeface="Cambria"/>
              <a:cs typeface="Cambria"/>
              <a:sym typeface="Cambria"/>
            </a:endParaRPr>
          </a:p>
          <a:p>
            <a:pPr indent="0" lvl="0" marL="0" rtl="0" algn="l">
              <a:lnSpc>
                <a:spcPct val="100000"/>
              </a:lnSpc>
              <a:spcBef>
                <a:spcPts val="1200"/>
              </a:spcBef>
              <a:spcAft>
                <a:spcPts val="0"/>
              </a:spcAft>
              <a:buClr>
                <a:schemeClr val="dk1"/>
              </a:buClr>
              <a:buSzPts val="1100"/>
              <a:buFont typeface="Arial"/>
              <a:buNone/>
            </a:pPr>
            <a:r>
              <a:t/>
            </a:r>
            <a:endParaRPr baseline="30000" sz="1100">
              <a:solidFill>
                <a:srgbClr val="231F20"/>
              </a:solidFil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50:notes"/>
          <p:cNvSpPr txBox="1"/>
          <p:nvPr>
            <p:ph idx="1" type="body"/>
          </p:nvPr>
        </p:nvSpPr>
        <p:spPr>
          <a:xfrm>
            <a:off x="685800" y="4400550"/>
            <a:ext cx="5486400" cy="63817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sz="1200"/>
              <a:t>Trainer Notes:</a:t>
            </a:r>
            <a:r>
              <a:rPr lang="en-US" sz="1200"/>
              <a:t>  </a:t>
            </a:r>
            <a:endParaRPr/>
          </a:p>
          <a:p>
            <a:pPr indent="0" lvl="0" marL="0" rtl="0" algn="l">
              <a:lnSpc>
                <a:spcPct val="100000"/>
              </a:lnSpc>
              <a:spcBef>
                <a:spcPts val="0"/>
              </a:spcBef>
              <a:spcAft>
                <a:spcPts val="0"/>
              </a:spcAft>
              <a:buClr>
                <a:schemeClr val="dk1"/>
              </a:buClr>
              <a:buSzPts val="1400"/>
              <a:buFont typeface="Arial"/>
              <a:buNone/>
            </a:pPr>
            <a:r>
              <a:rPr b="1" lang="en-US" sz="1200"/>
              <a:t>To Know/To Say: </a:t>
            </a:r>
            <a:r>
              <a:rPr b="1" lang="en-US" sz="1200">
                <a:latin typeface="Calibri"/>
                <a:ea typeface="Calibri"/>
                <a:cs typeface="Calibri"/>
                <a:sym typeface="Calibri"/>
              </a:rPr>
              <a:t>Consider this quote by Dr. Tim Lewis</a:t>
            </a:r>
            <a:r>
              <a:rPr lang="en-US" sz="1200">
                <a:latin typeface="Calibri"/>
                <a:ea typeface="Calibri"/>
                <a:cs typeface="Calibri"/>
                <a:sym typeface="Calibri"/>
              </a:rPr>
              <a:t> “I have not worked with a school that has been able to give enough feedback to students to maintain positive behavior without using a tangible item, like a Pride ticket. The tangible helps staff remember to give positive recognition to students."</a:t>
            </a:r>
            <a:r>
              <a:rPr baseline="30000" lang="en-US" sz="1200">
                <a:latin typeface="Calibri"/>
                <a:ea typeface="Calibri"/>
                <a:cs typeface="Calibri"/>
                <a:sym typeface="Calibri"/>
              </a:rPr>
              <a:t> 5 </a:t>
            </a:r>
            <a:r>
              <a:rPr lang="en-US" sz="1200">
                <a:latin typeface="Calibri"/>
                <a:ea typeface="Calibri"/>
                <a:cs typeface="Calibri"/>
                <a:sym typeface="Calibri"/>
              </a:rPr>
              <a:t>As schools create exciting ways to encourage students, you may also want to consider a list of reinforcers to encourage staff who are actively teaching and encouraging students. In addition, some schools consider ways they can “share the good news” about student behavior with families and, therefore, reinforce their efforts at home to support your work. your team brainstorm possible reinforcers for students and staff who are actively teaching and encouraging students. Also consider ways to share the good news about student behavior with families.</a:t>
            </a:r>
            <a:endParaRPr sz="1200">
              <a:latin typeface="Cambria"/>
              <a:ea typeface="Cambria"/>
              <a:cs typeface="Cambria"/>
              <a:sym typeface="Cambria"/>
            </a:endParaRPr>
          </a:p>
        </p:txBody>
      </p:sp>
      <p:sp>
        <p:nvSpPr>
          <p:cNvPr id="219" name="Google Shape;219;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200"/>
              <a:t>Trainer Notes:</a:t>
            </a:r>
            <a:endParaRPr sz="1200"/>
          </a:p>
          <a:p>
            <a:pPr indent="0" lvl="0" marL="0" rtl="0" algn="l">
              <a:lnSpc>
                <a:spcPct val="100000"/>
              </a:lnSpc>
              <a:spcBef>
                <a:spcPts val="0"/>
              </a:spcBef>
              <a:spcAft>
                <a:spcPts val="0"/>
              </a:spcAft>
              <a:buClr>
                <a:schemeClr val="dk1"/>
              </a:buClr>
              <a:buSzPts val="1100"/>
              <a:buNone/>
            </a:pPr>
            <a:r>
              <a:rPr b="1" lang="en-US" sz="1200"/>
              <a:t>To Know/To Say: </a:t>
            </a:r>
            <a:r>
              <a:rPr lang="en-US" sz="1200">
                <a:latin typeface="Calibri"/>
                <a:ea typeface="Calibri"/>
                <a:cs typeface="Calibri"/>
                <a:sym typeface="Calibri"/>
              </a:rPr>
              <a:t>Teachers are creative when implementing a structured way to give non-contingent attention. Some elementary teachers place a sign on their entryway so students can choose a morning greeting from the teacher — hug, fist bump, or secret handshake. Middle and high school teachers' greetings are more likely to be a smile and verbal welcome. YouTube has several inventive and entertaining videos showing teachers greeting their students. However, the preferred adult behaviors and non-contingent attention we have talked about are not sufficient to change and sustain behavior; just as we shared earlier, contingent attention or positive specific feedback is essential. With positive specific feedback, you are recognizing attainment of specific performance criteria, effort, or successes at tasks that are difficult for the student. </a:t>
            </a:r>
            <a:endParaRPr sz="1200">
              <a:latin typeface="Cambria"/>
              <a:ea typeface="Cambria"/>
              <a:cs typeface="Cambria"/>
              <a:sym typeface="Cambria"/>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27" name="Google Shape;227;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5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200"/>
              <a:t>Trainer Notes:</a:t>
            </a:r>
            <a:endParaRPr sz="1200"/>
          </a:p>
          <a:p>
            <a:pPr indent="0" lvl="0" marL="0" rtl="0" algn="l">
              <a:lnSpc>
                <a:spcPct val="100000"/>
              </a:lnSpc>
              <a:spcBef>
                <a:spcPts val="0"/>
              </a:spcBef>
              <a:spcAft>
                <a:spcPts val="0"/>
              </a:spcAft>
              <a:buClr>
                <a:schemeClr val="dk1"/>
              </a:buClr>
              <a:buSzPts val="1100"/>
              <a:buNone/>
            </a:pPr>
            <a:r>
              <a:rPr b="1" lang="en-US" sz="1200"/>
              <a:t>To Know/To Say: </a:t>
            </a:r>
            <a:r>
              <a:rPr lang="en-US" sz="1200">
                <a:latin typeface="Calibri"/>
                <a:ea typeface="Calibri"/>
                <a:cs typeface="Calibri"/>
                <a:sym typeface="Calibri"/>
              </a:rPr>
              <a:t>To ensure continued use, positive specific feedback is essential. General praise or commonly used phrases such as “good job,” though important for a pleasant classroom, are inadequate for building and sustaining desired behavior. Students need clear, specific feedback on their use of the schoolwide expectations and any other behaviors such as acts of kindness, compassion, helpfulness, and general positive citizenship that are extended reflections of your expectations. Effective positive specific feedback statements: 1) specifically describe the behavior, 2) provide reasons or rationales, and 3) can include a positive consequence (tangible). A ratio of 4 positive interactions to 1 corrective interaction is ideal. How to give positive specific feedback is described in detail in the Implementation Guides.</a:t>
            </a:r>
            <a:endParaRPr sz="1200">
              <a:latin typeface="Cambria"/>
              <a:ea typeface="Cambria"/>
              <a:cs typeface="Cambria"/>
              <a:sym typeface="Cambria"/>
            </a:endParaRPr>
          </a:p>
          <a:p>
            <a:pPr indent="0" lvl="0" marL="0" marR="0" rtl="0" algn="l">
              <a:lnSpc>
                <a:spcPct val="100000"/>
              </a:lnSpc>
              <a:spcBef>
                <a:spcPts val="0"/>
              </a:spcBef>
              <a:spcAft>
                <a:spcPts val="0"/>
              </a:spcAft>
              <a:buSzPts val="1400"/>
              <a:buNone/>
            </a:pPr>
            <a:r>
              <a:rPr b="1" lang="en-US" sz="1200">
                <a:latin typeface="Calibri"/>
                <a:ea typeface="Calibri"/>
                <a:cs typeface="Calibri"/>
                <a:sym typeface="Calibri"/>
              </a:rPr>
              <a:t> </a:t>
            </a:r>
            <a:endParaRPr sz="1200">
              <a:latin typeface="Cambria"/>
              <a:ea typeface="Cambria"/>
              <a:cs typeface="Cambria"/>
              <a:sym typeface="Cambria"/>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200"/>
              <a:t>Trainer Notes:</a:t>
            </a:r>
            <a:endParaRPr sz="1200"/>
          </a:p>
          <a:p>
            <a:pPr indent="0" lvl="0" marL="0" rtl="0" algn="l">
              <a:lnSpc>
                <a:spcPct val="100000"/>
              </a:lnSpc>
              <a:spcBef>
                <a:spcPts val="0"/>
              </a:spcBef>
              <a:spcAft>
                <a:spcPts val="0"/>
              </a:spcAft>
              <a:buClr>
                <a:schemeClr val="dk1"/>
              </a:buClr>
              <a:buSzPts val="1100"/>
              <a:buNone/>
            </a:pPr>
            <a:r>
              <a:rPr b="1" lang="en-US" sz="1200"/>
              <a:t>To Know/To Say: </a:t>
            </a:r>
            <a:r>
              <a:rPr lang="en-US" sz="1200">
                <a:latin typeface="Calibri"/>
                <a:ea typeface="Calibri"/>
                <a:cs typeface="Calibri"/>
                <a:sym typeface="Calibri"/>
              </a:rPr>
              <a:t>With your team use your school’s matrix of expectations and expected behaviors to write positive specific feedback statements then practice delivering these positive specific feedback statements by role-playing. Then discuss how your team will provide staff practice providing positive specific feedback. A ratio of 4 positive interactions to 1 corrective interaction is ideal. What steps will your team take to encourage staff to use this ratio? </a:t>
            </a:r>
            <a:endParaRPr sz="1200">
              <a:latin typeface="Cambria"/>
              <a:ea typeface="Cambria"/>
              <a:cs typeface="Cambria"/>
              <a:sym typeface="Cambria"/>
            </a:endParaRPr>
          </a:p>
          <a:p>
            <a:pPr indent="0" lvl="0" marL="0" marR="0" rtl="0" algn="l">
              <a:lnSpc>
                <a:spcPct val="100000"/>
              </a:lnSpc>
              <a:spcBef>
                <a:spcPts val="1200"/>
              </a:spcBef>
              <a:spcAft>
                <a:spcPts val="0"/>
              </a:spcAft>
              <a:buSzPts val="1400"/>
              <a:buNone/>
            </a:pPr>
            <a:r>
              <a:rPr lang="en-US" sz="1200">
                <a:latin typeface="Calibri"/>
                <a:ea typeface="Calibri"/>
                <a:cs typeface="Calibri"/>
                <a:sym typeface="Calibri"/>
              </a:rPr>
              <a:t>This is an activity can be used with staff to help them practice delivering positive specific feedback statements that are aligned to your schoolwide expectations spontaneously.  Use T1C5L3 H01 Writing Positive Specific Feedback Statements to practice utilizing feedback aligned to your schoolwide expectations. Discuss how your team will provide staff practice providing positive specific feedback. A ratio of 4 positive interactions to 1 corrective interaction is ideal. What steps will your team take to encourage staff to use this ratio? </a:t>
            </a:r>
            <a:endParaRPr sz="1200">
              <a:latin typeface="Cambria"/>
              <a:ea typeface="Cambria"/>
              <a:cs typeface="Cambria"/>
              <a:sym typeface="Cambria"/>
            </a:endParaRPr>
          </a:p>
          <a:p>
            <a:pPr indent="-228600" lvl="0" marL="457200" marR="0" rtl="0" algn="l">
              <a:lnSpc>
                <a:spcPct val="100000"/>
              </a:lnSpc>
              <a:spcBef>
                <a:spcPts val="1200"/>
              </a:spcBef>
              <a:spcAft>
                <a:spcPts val="0"/>
              </a:spcAft>
              <a:buClr>
                <a:srgbClr val="000000"/>
              </a:buClr>
              <a:buSzPts val="1400"/>
              <a:buFont typeface="Arial"/>
              <a:buNone/>
            </a:pPr>
            <a:r>
              <a:t/>
            </a:r>
            <a:endParaRPr/>
          </a:p>
        </p:txBody>
      </p:sp>
      <p:sp>
        <p:nvSpPr>
          <p:cNvPr id="239" name="Google Shape;23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5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200">
                <a:latin typeface="Calibri"/>
                <a:ea typeface="Calibri"/>
                <a:cs typeface="Calibri"/>
                <a:sym typeface="Calibri"/>
              </a:rPr>
              <a:t>Trainer Notes:</a:t>
            </a:r>
            <a:r>
              <a:rPr b="0" lang="en-US" sz="1200">
                <a:latin typeface="Calibri"/>
                <a:ea typeface="Calibri"/>
                <a:cs typeface="Calibri"/>
                <a:sym typeface="Calibri"/>
              </a:rPr>
              <a:t>  </a:t>
            </a:r>
            <a:endParaRPr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en-US" sz="1200">
                <a:latin typeface="Calibri"/>
                <a:ea typeface="Calibri"/>
                <a:cs typeface="Calibri"/>
                <a:sym typeface="Calibri"/>
              </a:rPr>
              <a:t>To Know/To Say: </a:t>
            </a:r>
            <a:r>
              <a:rPr lang="en-US" sz="1200">
                <a:latin typeface="Calibri"/>
                <a:ea typeface="Calibri"/>
                <a:cs typeface="Calibri"/>
                <a:sym typeface="Calibri"/>
              </a:rPr>
              <a:t>There are several tools that your team can use to monitor whether you have the essential elements or features developed,  to assess the quality of your artifacts and to gain feedback from school staff regarding implementation efforts. </a:t>
            </a:r>
            <a:endParaRPr/>
          </a:p>
          <a:p>
            <a:pPr indent="0" lvl="0" marL="0" marR="0" rtl="0" algn="l">
              <a:lnSpc>
                <a:spcPct val="100000"/>
              </a:lnSpc>
              <a:spcBef>
                <a:spcPts val="0"/>
              </a:spcBef>
              <a:spcAft>
                <a:spcPts val="0"/>
              </a:spcAft>
              <a:buSzPts val="1400"/>
              <a:buNone/>
            </a:pPr>
            <a:r>
              <a:rPr lang="en-US" sz="1200">
                <a:latin typeface="Calibri"/>
                <a:ea typeface="Calibri"/>
                <a:cs typeface="Calibri"/>
                <a:sym typeface="Calibri"/>
              </a:rPr>
              <a:t>These tools include the: </a:t>
            </a:r>
            <a:endParaRPr/>
          </a:p>
          <a:p>
            <a:pPr indent="0" lvl="0" marL="0" marR="0" rtl="0" algn="l">
              <a:lnSpc>
                <a:spcPct val="100000"/>
              </a:lnSpc>
              <a:spcBef>
                <a:spcPts val="0"/>
              </a:spcBef>
              <a:spcAft>
                <a:spcPts val="0"/>
              </a:spcAft>
              <a:buSzPts val="1400"/>
              <a:buNone/>
            </a:pPr>
            <a:r>
              <a:rPr b="1" lang="en-US" sz="1200">
                <a:latin typeface="Calibri"/>
                <a:ea typeface="Calibri"/>
                <a:cs typeface="Calibri"/>
                <a:sym typeface="Calibri"/>
              </a:rPr>
              <a:t>Tier 1 Action Planning Checklist </a:t>
            </a:r>
            <a:r>
              <a:rPr b="0" lang="en-US" sz="1200">
                <a:latin typeface="Calibri"/>
                <a:ea typeface="Calibri"/>
                <a:cs typeface="Calibri"/>
                <a:sym typeface="Calibri"/>
              </a:rPr>
              <a:t>Use this checklist to confirm everything that your team has developed and create action steps on those that are unchecked. </a:t>
            </a:r>
            <a:endParaRPr b="0"/>
          </a:p>
          <a:p>
            <a:pPr indent="0" lvl="0" marL="0" marR="0" rtl="0" algn="l">
              <a:lnSpc>
                <a:spcPct val="100000"/>
              </a:lnSpc>
              <a:spcBef>
                <a:spcPts val="0"/>
              </a:spcBef>
              <a:spcAft>
                <a:spcPts val="0"/>
              </a:spcAft>
              <a:buSzPts val="1400"/>
              <a:buNone/>
            </a:pPr>
            <a:r>
              <a:t/>
            </a:r>
            <a:endParaRPr/>
          </a:p>
        </p:txBody>
      </p:sp>
      <p:sp>
        <p:nvSpPr>
          <p:cNvPr id="247" name="Google Shape;247;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5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200">
                <a:latin typeface="Calibri"/>
                <a:ea typeface="Calibri"/>
                <a:cs typeface="Calibri"/>
                <a:sym typeface="Calibri"/>
              </a:rPr>
              <a:t>Trainer Notes:</a:t>
            </a:r>
            <a:r>
              <a:rPr b="0" lang="en-US" sz="1200">
                <a:latin typeface="Calibri"/>
                <a:ea typeface="Calibri"/>
                <a:cs typeface="Calibri"/>
                <a:sym typeface="Calibri"/>
              </a:rPr>
              <a:t>  </a:t>
            </a:r>
            <a:endParaRPr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en-US" sz="1200">
                <a:latin typeface="Calibri"/>
                <a:ea typeface="Calibri"/>
                <a:cs typeface="Calibri"/>
                <a:sym typeface="Calibri"/>
              </a:rPr>
              <a:t>To Know/To Say: </a:t>
            </a:r>
            <a:r>
              <a:rPr b="1" lang="en-US" sz="1200">
                <a:solidFill>
                  <a:srgbClr val="000000"/>
                </a:solidFill>
                <a:latin typeface="Calibri"/>
                <a:ea typeface="Calibri"/>
                <a:cs typeface="Calibri"/>
                <a:sym typeface="Calibri"/>
              </a:rPr>
              <a:t>Self-Assessment Survey (or SAS) </a:t>
            </a:r>
            <a:r>
              <a:rPr lang="en-US" sz="1200">
                <a:solidFill>
                  <a:srgbClr val="000000"/>
                </a:solidFill>
                <a:latin typeface="Calibri"/>
                <a:ea typeface="Calibri"/>
                <a:cs typeface="Calibri"/>
                <a:sym typeface="Calibri"/>
              </a:rPr>
              <a:t>– The SAS is a research validated survey that measures perceptions of all staff on the status and priority for improvement of SW-PBS. </a:t>
            </a:r>
            <a:endParaRPr sz="1200">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400"/>
              <a:buFont typeface="Arial"/>
              <a:buNone/>
            </a:pPr>
            <a:r>
              <a:t/>
            </a:r>
            <a:endParaRPr b="0"/>
          </a:p>
          <a:p>
            <a:pPr indent="0" lvl="0" marL="0" marR="0" rtl="0" algn="l">
              <a:lnSpc>
                <a:spcPct val="100000"/>
              </a:lnSpc>
              <a:spcBef>
                <a:spcPts val="0"/>
              </a:spcBef>
              <a:spcAft>
                <a:spcPts val="0"/>
              </a:spcAft>
              <a:buSzPts val="1400"/>
              <a:buNone/>
            </a:pPr>
            <a:r>
              <a:t/>
            </a:r>
            <a:endParaRPr/>
          </a:p>
        </p:txBody>
      </p:sp>
      <p:sp>
        <p:nvSpPr>
          <p:cNvPr id="254" name="Google Shape;254;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5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200">
                <a:latin typeface="Calibri"/>
                <a:ea typeface="Calibri"/>
                <a:cs typeface="Calibri"/>
                <a:sym typeface="Calibri"/>
              </a:rPr>
              <a:t>Trainer Notes:</a:t>
            </a:r>
            <a:r>
              <a:rPr b="0" lang="en-US" sz="1200">
                <a:latin typeface="Calibri"/>
                <a:ea typeface="Calibri"/>
                <a:cs typeface="Calibri"/>
                <a:sym typeface="Calibri"/>
              </a:rPr>
              <a:t>  </a:t>
            </a:r>
            <a:endParaRPr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en-US" sz="1200">
                <a:latin typeface="Calibri"/>
                <a:ea typeface="Calibri"/>
                <a:cs typeface="Calibri"/>
                <a:sym typeface="Calibri"/>
              </a:rPr>
              <a:t>To Know/To Say: Finally, the </a:t>
            </a:r>
            <a:r>
              <a:rPr b="1" lang="en-US" sz="1200">
                <a:solidFill>
                  <a:srgbClr val="000000"/>
                </a:solidFill>
                <a:latin typeface="Calibri"/>
                <a:ea typeface="Calibri"/>
                <a:cs typeface="Calibri"/>
                <a:sym typeface="Calibri"/>
              </a:rPr>
              <a:t>Tiered Fidelity Inventory (or TFI) </a:t>
            </a:r>
            <a:r>
              <a:rPr lang="en-US" sz="1200">
                <a:solidFill>
                  <a:srgbClr val="000000"/>
                </a:solidFill>
                <a:latin typeface="Calibri"/>
                <a:ea typeface="Calibri"/>
                <a:cs typeface="Calibri"/>
                <a:sym typeface="Calibri"/>
              </a:rPr>
              <a:t>– The TFI is a research validated tool that measures the building leadership teams perception of implementation fidelity of all three tiers.</a:t>
            </a:r>
            <a:endParaRPr sz="1200">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400"/>
              <a:buFont typeface="Arial"/>
              <a:buNone/>
            </a:pPr>
            <a:r>
              <a:t/>
            </a:r>
            <a:endParaRPr b="0" sz="1200"/>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200">
                <a:latin typeface="Calibri"/>
                <a:ea typeface="Calibri"/>
                <a:cs typeface="Calibri"/>
                <a:sym typeface="Calibri"/>
              </a:rPr>
              <a:t>Trainer Notes:</a:t>
            </a:r>
            <a:r>
              <a:rPr b="0" lang="en-US" sz="1200">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en-US" sz="1200">
                <a:latin typeface="Calibri"/>
                <a:ea typeface="Calibri"/>
                <a:cs typeface="Calibri"/>
                <a:sym typeface="Calibri"/>
              </a:rPr>
              <a:t>To Know/To Say: </a:t>
            </a:r>
            <a:r>
              <a:rPr lang="en-US" sz="1200">
                <a:latin typeface="Calibri"/>
                <a:ea typeface="Calibri"/>
                <a:cs typeface="Calibri"/>
                <a:sym typeface="Calibri"/>
              </a:rPr>
              <a:t>During this lesson you have learned the importance of staff knowing how to effectively use specific positive feedback with students’ use of schoolwide expectations, as well as with other behaviors such as acts of kindness, compassion, and helpfulness.  A ratio of 4 positive interactions to 1 corrective interaction is ideal. What steps will your team take to encourage staff to use this ratio? </a:t>
            </a:r>
            <a:endParaRPr/>
          </a:p>
          <a:p>
            <a:pPr indent="0" lvl="0" marL="0" marR="0" rtl="0" algn="l">
              <a:lnSpc>
                <a:spcPct val="100000"/>
              </a:lnSpc>
              <a:spcBef>
                <a:spcPts val="0"/>
              </a:spcBef>
              <a:spcAft>
                <a:spcPts val="0"/>
              </a:spcAft>
              <a:buSzPts val="1400"/>
              <a:buNone/>
            </a:pPr>
            <a:r>
              <a:rPr lang="en-US" sz="1200">
                <a:latin typeface="Calibri"/>
                <a:ea typeface="Calibri"/>
                <a:cs typeface="Calibri"/>
                <a:sym typeface="Calibri"/>
              </a:rPr>
              <a:t>Next steps include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400"/>
              <a:buFont typeface="Arial"/>
              <a:buChar char="●"/>
            </a:pPr>
            <a:r>
              <a:rPr lang="en-US" sz="1200" u="none" strike="noStrike">
                <a:latin typeface="Calibri"/>
                <a:ea typeface="Calibri"/>
                <a:cs typeface="Calibri"/>
                <a:sym typeface="Calibri"/>
              </a:rPr>
              <a:t>Decide upon simple action steps your team will take to give staff practice providing specific feedback and what steps your team will make to encourage staff use of a 4:1  ratio.  </a:t>
            </a:r>
            <a:endParaRPr sz="1200" u="none" strike="noStrike">
              <a:latin typeface="Cambria"/>
              <a:ea typeface="Cambria"/>
              <a:cs typeface="Cambria"/>
              <a:sym typeface="Cambria"/>
            </a:endParaRPr>
          </a:p>
          <a:p>
            <a:pPr indent="-342900" lvl="0" marL="342900" marR="0" rtl="0" algn="l">
              <a:lnSpc>
                <a:spcPct val="100000"/>
              </a:lnSpc>
              <a:spcBef>
                <a:spcPts val="0"/>
              </a:spcBef>
              <a:spcAft>
                <a:spcPts val="0"/>
              </a:spcAft>
              <a:buSzPts val="1400"/>
              <a:buFont typeface="Noto Sans Symbols"/>
              <a:buChar char="∙"/>
            </a:pPr>
            <a:r>
              <a:rPr lang="en-US" sz="1200">
                <a:latin typeface="Calibri"/>
                <a:ea typeface="Calibri"/>
                <a:cs typeface="Calibri"/>
                <a:sym typeface="Calibri"/>
              </a:rPr>
              <a:t>Update your action plan using the </a:t>
            </a:r>
            <a:r>
              <a:rPr b="1" i="1" lang="en-US" sz="1200">
                <a:latin typeface="Calibri"/>
                <a:ea typeface="Calibri"/>
                <a:cs typeface="Calibri"/>
                <a:sym typeface="Calibri"/>
              </a:rPr>
              <a:t>Tier 1 Action Plan</a:t>
            </a:r>
            <a:r>
              <a:rPr lang="en-US" sz="1200">
                <a:latin typeface="Calibri"/>
                <a:ea typeface="Calibri"/>
                <a:cs typeface="Calibri"/>
                <a:sym typeface="Calibri"/>
              </a:rPr>
              <a:t> template and the </a:t>
            </a:r>
            <a:r>
              <a:rPr b="1" i="1" lang="en-US" sz="1200">
                <a:latin typeface="Calibri"/>
                <a:ea typeface="Calibri"/>
                <a:cs typeface="Calibri"/>
                <a:sym typeface="Calibri"/>
              </a:rPr>
              <a:t>Tier 1 Action Planning Checklist</a:t>
            </a:r>
            <a:r>
              <a:rPr lang="en-US" sz="1200">
                <a:latin typeface="Calibri"/>
                <a:ea typeface="Calibri"/>
                <a:cs typeface="Calibri"/>
                <a:sym typeface="Calibri"/>
              </a:rPr>
              <a:t>.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400"/>
              <a:buFont typeface="Noto Sans Symbols"/>
              <a:buChar char="∙"/>
            </a:pPr>
            <a:r>
              <a:rPr lang="en-US" sz="1200">
                <a:latin typeface="Calibri"/>
                <a:ea typeface="Calibri"/>
                <a:cs typeface="Calibri"/>
                <a:sym typeface="Calibri"/>
              </a:rPr>
              <a:t>Use the </a:t>
            </a:r>
            <a:r>
              <a:rPr b="1" i="1" lang="en-US" sz="1200">
                <a:latin typeface="Calibri"/>
                <a:ea typeface="Calibri"/>
                <a:cs typeface="Calibri"/>
                <a:sym typeface="Calibri"/>
              </a:rPr>
              <a:t>Tier 1 Artifacts Rubric </a:t>
            </a:r>
            <a:r>
              <a:rPr lang="en-US" sz="1200">
                <a:latin typeface="Calibri"/>
                <a:ea typeface="Calibri"/>
                <a:cs typeface="Calibri"/>
                <a:sym typeface="Calibri"/>
              </a:rPr>
              <a:t>to assess the quality of the resources your team develops.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400"/>
              <a:buFont typeface="Noto Sans Symbols"/>
              <a:buChar char="∙"/>
            </a:pPr>
            <a:r>
              <a:rPr lang="en-US" sz="1200">
                <a:latin typeface="Calibri"/>
                <a:ea typeface="Calibri"/>
                <a:cs typeface="Calibri"/>
                <a:sym typeface="Calibri"/>
              </a:rPr>
              <a:t>Use the results of the </a:t>
            </a:r>
            <a:r>
              <a:rPr b="1" i="1" lang="en-US" sz="1200">
                <a:latin typeface="Calibri"/>
                <a:ea typeface="Calibri"/>
                <a:cs typeface="Calibri"/>
                <a:sym typeface="Calibri"/>
              </a:rPr>
              <a:t>PBIS Self-Assessment Survey</a:t>
            </a:r>
            <a:r>
              <a:rPr lang="en-US" sz="1200">
                <a:latin typeface="Calibri"/>
                <a:ea typeface="Calibri"/>
                <a:cs typeface="Calibri"/>
                <a:sym typeface="Calibri"/>
              </a:rPr>
              <a:t> (SAS)  to gain perspective from all staff, and results from the </a:t>
            </a:r>
            <a:r>
              <a:rPr b="1" i="1" lang="en-US" sz="1200">
                <a:latin typeface="Calibri"/>
                <a:ea typeface="Calibri"/>
                <a:cs typeface="Calibri"/>
                <a:sym typeface="Calibri"/>
              </a:rPr>
              <a:t>PBIS Tiered Fidelity Inventory</a:t>
            </a:r>
            <a:r>
              <a:rPr lang="en-US" sz="1200">
                <a:latin typeface="Calibri"/>
                <a:ea typeface="Calibri"/>
                <a:cs typeface="Calibri"/>
                <a:sym typeface="Calibri"/>
              </a:rPr>
              <a:t> (TFI) to gain perspective from your building leadership team. </a:t>
            </a:r>
            <a:endParaRPr sz="1200">
              <a:latin typeface="Cambria"/>
              <a:ea typeface="Cambria"/>
              <a:cs typeface="Cambria"/>
              <a:sym typeface="Cambria"/>
            </a:endParaRPr>
          </a:p>
          <a:p>
            <a:pPr indent="0" lvl="0" marL="0" marR="0" rtl="0" algn="l">
              <a:lnSpc>
                <a:spcPct val="100000"/>
              </a:lnSpc>
              <a:spcBef>
                <a:spcPts val="0"/>
              </a:spcBef>
              <a:spcAft>
                <a:spcPts val="0"/>
              </a:spcAft>
              <a:buSzPts val="1400"/>
              <a:buNone/>
            </a:pPr>
            <a:r>
              <a:rPr lang="en-US" sz="1200">
                <a:latin typeface="Calibri"/>
                <a:ea typeface="Calibri"/>
                <a:cs typeface="Calibri"/>
                <a:sym typeface="Calibri"/>
              </a:rPr>
              <a:t>Additional information can be found in the SW-PBS Handbook and Tier 1 Implementation Guide. </a:t>
            </a:r>
            <a:endParaRPr sz="1200">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400"/>
              <a:buFont typeface="Arial"/>
              <a:buNone/>
            </a:pPr>
            <a:r>
              <a:t/>
            </a:r>
            <a:endParaRPr sz="1800">
              <a:latin typeface="Cambria"/>
              <a:ea typeface="Cambria"/>
              <a:cs typeface="Cambria"/>
              <a:sym typeface="Cambria"/>
            </a:endParaRPr>
          </a:p>
          <a:p>
            <a:pPr indent="0" lvl="0" marL="0" rtl="0" algn="l">
              <a:lnSpc>
                <a:spcPct val="100000"/>
              </a:lnSpc>
              <a:spcBef>
                <a:spcPts val="0"/>
              </a:spcBef>
              <a:spcAft>
                <a:spcPts val="0"/>
              </a:spcAft>
              <a:buSzPts val="1400"/>
              <a:buNone/>
            </a:pPr>
            <a:r>
              <a:t/>
            </a:r>
            <a:endParaRPr/>
          </a:p>
        </p:txBody>
      </p:sp>
      <p:sp>
        <p:nvSpPr>
          <p:cNvPr id="266" name="Google Shape;26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4" name="Google Shape;9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200">
                <a:latin typeface="Calibri"/>
                <a:ea typeface="Calibri"/>
                <a:cs typeface="Calibri"/>
                <a:sym typeface="Calibri"/>
              </a:rPr>
              <a:t>Trainer Notes:</a:t>
            </a:r>
            <a:r>
              <a:rPr b="0" lang="en-US" sz="1200">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en-US" sz="1200">
                <a:latin typeface="Calibri"/>
                <a:ea typeface="Calibri"/>
                <a:cs typeface="Calibri"/>
                <a:sym typeface="Calibri"/>
              </a:rPr>
              <a:t>To Know/To Say: </a:t>
            </a:r>
            <a:r>
              <a:rPr lang="en-US" sz="1200">
                <a:latin typeface="Quattrocento Sans"/>
                <a:ea typeface="Quattrocento Sans"/>
                <a:cs typeface="Quattrocento Sans"/>
                <a:sym typeface="Quattrocento Sans"/>
              </a:rPr>
              <a:t>Here are the references for this lesson. If more references are needed, you can refer to the Reference section in the </a:t>
            </a:r>
            <a:r>
              <a:rPr i="1" lang="en-US" sz="1200">
                <a:latin typeface="Quattrocento Sans"/>
                <a:ea typeface="Quattrocento Sans"/>
                <a:cs typeface="Quattrocento Sans"/>
                <a:sym typeface="Quattrocento Sans"/>
              </a:rPr>
              <a:t>Missouri SW-PBS Tier 1 Team Workbook </a:t>
            </a:r>
            <a:r>
              <a:rPr lang="en-US" sz="1200">
                <a:latin typeface="Quattrocento Sans"/>
                <a:ea typeface="Quattrocento Sans"/>
                <a:cs typeface="Quattrocento Sans"/>
                <a:sym typeface="Quattrocento Sans"/>
              </a:rPr>
              <a:t>available on the Missouri SW-PBS website. </a:t>
            </a:r>
            <a:endParaRPr sz="1200"/>
          </a:p>
        </p:txBody>
      </p:sp>
      <p:sp>
        <p:nvSpPr>
          <p:cNvPr id="272" name="Google Shape;27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p2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79" name="Google Shape;279;p2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r>
              <a:rPr lang="en-US"/>
              <a:t>“These will be the Working Agreements we will honor during all our training sessions this year.”</a:t>
            </a:r>
            <a:endParaRPr/>
          </a:p>
          <a:p>
            <a:pPr indent="0" lvl="0" marL="0" rtl="0" algn="l">
              <a:lnSpc>
                <a:spcPct val="100000"/>
              </a:lnSpc>
              <a:spcBef>
                <a:spcPts val="0"/>
              </a:spcBef>
              <a:spcAft>
                <a:spcPts val="0"/>
              </a:spcAft>
              <a:buSzPts val="1400"/>
              <a:buNone/>
            </a:pPr>
            <a:r>
              <a:t/>
            </a:r>
            <a:endParaRPr/>
          </a:p>
        </p:txBody>
      </p:sp>
      <p:sp>
        <p:nvSpPr>
          <p:cNvPr id="101" name="Google Shape;101;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US"/>
              <a:t>Trainer Notes:</a:t>
            </a:r>
            <a:r>
              <a:rPr b="0" lang="en-US"/>
              <a:t>  </a:t>
            </a:r>
            <a:r>
              <a:rPr lang="en-US">
                <a:latin typeface="Arial"/>
                <a:ea typeface="Arial"/>
                <a:cs typeface="Arial"/>
                <a:sym typeface="Arial"/>
              </a:rPr>
              <a:t>Facilitator: Select an attention signal. </a:t>
            </a:r>
            <a:endParaRPr/>
          </a:p>
          <a:p>
            <a:pPr indent="0" lvl="0" marL="0" rtl="0" algn="l">
              <a:lnSpc>
                <a:spcPct val="100000"/>
              </a:lnSpc>
              <a:spcBef>
                <a:spcPts val="0"/>
              </a:spcBef>
              <a:spcAft>
                <a:spcPts val="0"/>
              </a:spcAft>
              <a:buSzPts val="1400"/>
              <a:buNone/>
            </a:pPr>
            <a:r>
              <a:rPr b="1" lang="en-US"/>
              <a:t>To Know/To Say:</a:t>
            </a:r>
            <a:r>
              <a:rPr b="0" lang="en-US"/>
              <a:t>  </a:t>
            </a:r>
            <a:r>
              <a:rPr lang="en-US">
                <a:latin typeface="Arial"/>
                <a:ea typeface="Arial"/>
                <a:cs typeface="Arial"/>
                <a:sym typeface="Arial"/>
              </a:rPr>
              <a:t>“One of our agreements is to follow the attention signal.”   </a:t>
            </a:r>
            <a:endParaRPr/>
          </a:p>
          <a:p>
            <a:pPr indent="0" lvl="0" marL="0" rtl="0" algn="l">
              <a:lnSpc>
                <a:spcPct val="100000"/>
              </a:lnSpc>
              <a:spcBef>
                <a:spcPts val="0"/>
              </a:spcBef>
              <a:spcAft>
                <a:spcPts val="0"/>
              </a:spcAft>
              <a:buSzPts val="1400"/>
              <a:buNone/>
            </a:pPr>
            <a:r>
              <a:rPr lang="en-US">
                <a:latin typeface="Arial"/>
                <a:ea typeface="Arial"/>
                <a:cs typeface="Arial"/>
                <a:sym typeface="Arial"/>
              </a:rPr>
              <a:t>“Your team will work with your school to develop an attention signal you will use in every setting.”</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“In order to get all of you focused after discussions, activities or breaks, </a:t>
            </a:r>
            <a:endParaRPr/>
          </a:p>
          <a:p>
            <a:pPr indent="0" lvl="0" marL="0" rtl="0" algn="l">
              <a:lnSpc>
                <a:spcPct val="100000"/>
              </a:lnSpc>
              <a:spcBef>
                <a:spcPts val="0"/>
              </a:spcBef>
              <a:spcAft>
                <a:spcPts val="0"/>
              </a:spcAft>
              <a:buSzPts val="1400"/>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indent="0" lvl="0" marL="0" rtl="0" algn="l">
              <a:lnSpc>
                <a:spcPct val="100000"/>
              </a:lnSpc>
              <a:spcBef>
                <a:spcPts val="0"/>
              </a:spcBef>
              <a:spcAft>
                <a:spcPts val="0"/>
              </a:spcAft>
              <a:buSzPts val="1400"/>
              <a:buNone/>
            </a:pPr>
            <a:r>
              <a:rPr lang="en-US">
                <a:solidFill>
                  <a:srgbClr val="FF0000"/>
                </a:solidFill>
                <a:latin typeface="Arial"/>
                <a:ea typeface="Arial"/>
                <a:cs typeface="Arial"/>
                <a:sym typeface="Arial"/>
              </a:rPr>
              <a:t>	(</a:t>
            </a:r>
            <a:r>
              <a:rPr b="1" lang="en-US"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indent="0" lvl="0" marL="0" rtl="0" algn="l">
              <a:lnSpc>
                <a:spcPct val="100000"/>
              </a:lnSpc>
              <a:spcBef>
                <a:spcPts val="0"/>
              </a:spcBef>
              <a:spcAft>
                <a:spcPts val="0"/>
              </a:spcAft>
              <a:buSzPts val="1400"/>
              <a:buNone/>
            </a:pPr>
            <a:r>
              <a:t/>
            </a:r>
            <a:endParaRPr u="none">
              <a:solidFill>
                <a:srgbClr val="FF0000"/>
              </a:solidFill>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“Your task will be to finish your sentence, quiet your voice and ____________________________.”</a:t>
            </a:r>
            <a:endParaRPr/>
          </a:p>
          <a:p>
            <a:pPr indent="0" lvl="0" marL="0" rtl="0" algn="l">
              <a:lnSpc>
                <a:spcPct val="100000"/>
              </a:lnSpc>
              <a:spcBef>
                <a:spcPts val="0"/>
              </a:spcBef>
              <a:spcAft>
                <a:spcPts val="0"/>
              </a:spcAft>
              <a:buSzPts val="1400"/>
              <a:buNone/>
            </a:pPr>
            <a:r>
              <a:rPr lang="en-US">
                <a:latin typeface="Arial"/>
                <a:ea typeface="Arial"/>
                <a:cs typeface="Arial"/>
                <a:sym typeface="Arial"/>
              </a:rPr>
              <a:t>							(</a:t>
            </a:r>
            <a:r>
              <a:rPr b="1" lang="en-US">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08" name="Google Shape;108;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r>
              <a:rPr lang="en-US"/>
              <a:t>Facilitator: Select an introductions activity</a:t>
            </a:r>
            <a:endParaRPr b="0"/>
          </a:p>
          <a:p>
            <a:pPr indent="0" lvl="0" marL="0" rtl="0" algn="l">
              <a:lnSpc>
                <a:spcPct val="100000"/>
              </a:lnSpc>
              <a:spcBef>
                <a:spcPts val="0"/>
              </a:spcBef>
              <a:spcAft>
                <a:spcPts val="0"/>
              </a:spcAft>
              <a:buSzPts val="1400"/>
              <a:buNone/>
            </a:pPr>
            <a:r>
              <a:rPr b="1" lang="en-US"/>
              <a:t>To Know/To Say:</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15" name="Google Shape;115;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6f9a9b4d1b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26f9a9b4d1b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r>
              <a:rPr b="1" lang="en-US" sz="1100">
                <a:latin typeface="Calibri"/>
                <a:ea typeface="Calibri"/>
                <a:cs typeface="Calibri"/>
                <a:sym typeface="Calibri"/>
              </a:rPr>
              <a:t> </a:t>
            </a:r>
            <a:r>
              <a:rPr lang="en-US" sz="1100">
                <a:latin typeface="Calibri"/>
                <a:ea typeface="Calibri"/>
                <a:cs typeface="Calibri"/>
                <a:sym typeface="Calibri"/>
              </a:rPr>
              <a:t>There are several handouts that will be referenced during this lesson. If you have not downloaded them from the lesson website, please pause the video while you access these documents.</a:t>
            </a:r>
            <a:endParaRPr sz="1100">
              <a:latin typeface="Cambria"/>
              <a:ea typeface="Cambria"/>
              <a:cs typeface="Cambria"/>
              <a:sym typeface="Cambria"/>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rtl="0" algn="l">
              <a:lnSpc>
                <a:spcPct val="100000"/>
              </a:lnSpc>
              <a:spcBef>
                <a:spcPts val="0"/>
              </a:spcBef>
              <a:spcAft>
                <a:spcPts val="0"/>
              </a:spcAft>
              <a:buSzPts val="1400"/>
              <a:buNone/>
            </a:pPr>
            <a:r>
              <a:rPr b="1" lang="en-US"/>
              <a:t>To Know/To Say:</a:t>
            </a:r>
            <a:r>
              <a:rPr b="0" lang="en-US"/>
              <a:t> </a:t>
            </a:r>
            <a:r>
              <a:rPr lang="en-US" sz="1100"/>
              <a:t>Positive relationships are not sufficient to change and sustain behavior. Students need clear, specific feedback on their use of the schoolwide expectations and any other behaviors such as acts of kindness, compassion, helpfulness, and general positive citizenship that are</a:t>
            </a:r>
            <a:endParaRPr/>
          </a:p>
          <a:p>
            <a:pPr indent="0" lvl="0" marL="0" rtl="0" algn="l">
              <a:lnSpc>
                <a:spcPct val="100000"/>
              </a:lnSpc>
              <a:spcBef>
                <a:spcPts val="0"/>
              </a:spcBef>
              <a:spcAft>
                <a:spcPts val="0"/>
              </a:spcAft>
              <a:buClr>
                <a:schemeClr val="dk1"/>
              </a:buClr>
              <a:buSzPts val="1100"/>
              <a:buFont typeface="Arial"/>
              <a:buNone/>
            </a:pPr>
            <a:r>
              <a:rPr lang="en-US" sz="1100"/>
              <a:t>extended reflections of your expectations. This lesson focuses on contingent attention of specific positive feedback and how to teach staff to use it effectively. </a:t>
            </a:r>
            <a:endParaRPr/>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100"/>
              <a:buFont typeface="Arial"/>
              <a:buNone/>
            </a:pPr>
            <a:r>
              <a:rPr b="1" lang="en-US" sz="1100"/>
              <a:t>For positive specific feedback to be effective it needs to:</a:t>
            </a:r>
            <a:r>
              <a:rPr lang="en-US" sz="1100"/>
              <a:t> 1) specifically describe the behavior, 2) provide reasons or rationales, and 3) can include a positive consequence.</a:t>
            </a:r>
            <a:endParaRPr/>
          </a:p>
          <a:p>
            <a:pPr indent="0" lvl="0" marL="0" rtl="0" algn="l">
              <a:lnSpc>
                <a:spcPct val="100000"/>
              </a:lnSpc>
              <a:spcBef>
                <a:spcPts val="0"/>
              </a:spcBef>
              <a:spcAft>
                <a:spcPts val="0"/>
              </a:spcAft>
              <a:buSzPts val="1400"/>
              <a:buNone/>
            </a:pPr>
            <a:r>
              <a:t/>
            </a:r>
            <a:endParaRPr/>
          </a:p>
        </p:txBody>
      </p:sp>
      <p:sp>
        <p:nvSpPr>
          <p:cNvPr id="128" name="Google Shape;128;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0: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t>Trainer Notes:</a:t>
            </a:r>
            <a:r>
              <a:rPr b="0" lang="en-US"/>
              <a:t>  </a:t>
            </a:r>
            <a:endParaRPr/>
          </a:p>
          <a:p>
            <a:pPr indent="0" lvl="0" marL="0" marR="0" rtl="0" algn="l">
              <a:lnSpc>
                <a:spcPct val="100000"/>
              </a:lnSpc>
              <a:spcBef>
                <a:spcPts val="0"/>
              </a:spcBef>
              <a:spcAft>
                <a:spcPts val="0"/>
              </a:spcAft>
              <a:buClr>
                <a:srgbClr val="000000"/>
              </a:buClr>
              <a:buSzPts val="1400"/>
              <a:buFont typeface="Arial"/>
              <a:buNone/>
            </a:pPr>
            <a:r>
              <a:rPr b="1" lang="en-US"/>
              <a:t>To Know/To Say:</a:t>
            </a:r>
            <a:r>
              <a:rPr b="0" lang="en-US"/>
              <a:t> </a:t>
            </a:r>
            <a:r>
              <a:rPr lang="en-US"/>
              <a:t>Read slide to participants.   </a:t>
            </a:r>
            <a:endParaRPr/>
          </a:p>
          <a:p>
            <a:pPr indent="0" lvl="0" marL="0" rtl="0" algn="l">
              <a:lnSpc>
                <a:spcPct val="100000"/>
              </a:lnSpc>
              <a:spcBef>
                <a:spcPts val="0"/>
              </a:spcBef>
              <a:spcAft>
                <a:spcPts val="0"/>
              </a:spcAft>
              <a:buSzPts val="1400"/>
              <a:buNone/>
            </a:pPr>
            <a:r>
              <a:t/>
            </a:r>
            <a:endParaRPr/>
          </a:p>
        </p:txBody>
      </p:sp>
      <p:sp>
        <p:nvSpPr>
          <p:cNvPr id="135" name="Google Shape;135;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30"/>
          <p:cNvSpPr txBox="1"/>
          <p:nvPr>
            <p:ph type="ctrTitle"/>
          </p:nvPr>
        </p:nvSpPr>
        <p:spPr>
          <a:xfrm>
            <a:off x="914400" y="461424"/>
            <a:ext cx="10363200" cy="1470024"/>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0" name="Google Shape;10;p30"/>
          <p:cNvSpPr txBox="1"/>
          <p:nvPr>
            <p:ph idx="1" type="subTitle"/>
          </p:nvPr>
        </p:nvSpPr>
        <p:spPr>
          <a:xfrm>
            <a:off x="1828801" y="2004134"/>
            <a:ext cx="8534399" cy="650289"/>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FF0000"/>
              </a:buClr>
              <a:buSzPts val="3200"/>
              <a:buFont typeface="Arial"/>
              <a:buNone/>
              <a:defRPr b="0" i="0" sz="3200" u="none" cap="none" strike="noStrike">
                <a:solidFill>
                  <a:srgbClr val="FF0000"/>
                </a:solidFill>
                <a:latin typeface="Calibri"/>
                <a:ea typeface="Calibri"/>
                <a:cs typeface="Calibri"/>
                <a:sym typeface="Calibri"/>
              </a:defRPr>
            </a:lvl1pPr>
            <a:lvl2pPr lvl="1" marR="0" algn="ctr">
              <a:lnSpc>
                <a:spcPct val="100000"/>
              </a:lnSpc>
              <a:spcBef>
                <a:spcPts val="560"/>
              </a:spcBef>
              <a:spcAft>
                <a:spcPts val="0"/>
              </a:spcAft>
              <a:buClr>
                <a:srgbClr val="FF0000"/>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FF0000"/>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FF0000"/>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FF0000"/>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pic>
        <p:nvPicPr>
          <p:cNvPr descr="MO_SWPBS_Logo-2011.jpg" id="11" name="Google Shape;11;p30"/>
          <p:cNvPicPr preferRelativeResize="0"/>
          <p:nvPr/>
        </p:nvPicPr>
        <p:blipFill rotWithShape="1">
          <a:blip r:embed="rId2">
            <a:alphaModFix/>
          </a:blip>
          <a:srcRect b="0" l="0" r="0" t="0"/>
          <a:stretch/>
        </p:blipFill>
        <p:spPr>
          <a:xfrm>
            <a:off x="4303184" y="2752995"/>
            <a:ext cx="3585632" cy="2766595"/>
          </a:xfrm>
          <a:prstGeom prst="rect">
            <a:avLst/>
          </a:prstGeom>
          <a:noFill/>
          <a:ln>
            <a:noFill/>
          </a:ln>
        </p:spPr>
      </p:pic>
      <p:pic>
        <p:nvPicPr>
          <p:cNvPr id="12" name="Google Shape;12;p30"/>
          <p:cNvPicPr preferRelativeResize="0"/>
          <p:nvPr/>
        </p:nvPicPr>
        <p:blipFill rotWithShape="1">
          <a:blip r:embed="rId3">
            <a:alphaModFix/>
          </a:blip>
          <a:srcRect b="0" l="0" r="0" t="0"/>
          <a:stretch/>
        </p:blipFill>
        <p:spPr>
          <a:xfrm>
            <a:off x="614910" y="5946771"/>
            <a:ext cx="694267" cy="577850"/>
          </a:xfrm>
          <a:prstGeom prst="rect">
            <a:avLst/>
          </a:prstGeom>
          <a:noFill/>
          <a:ln>
            <a:noFill/>
          </a:ln>
        </p:spPr>
      </p:pic>
      <p:sp>
        <p:nvSpPr>
          <p:cNvPr id="13" name="Google Shape;13;p30"/>
          <p:cNvSpPr txBox="1"/>
          <p:nvPr/>
        </p:nvSpPr>
        <p:spPr>
          <a:xfrm>
            <a:off x="1440411" y="5847930"/>
            <a:ext cx="2495549" cy="9540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Calibri"/>
              <a:buNone/>
            </a:pPr>
            <a:r>
              <a:rPr b="1" i="0" lang="en-US" sz="1400" u="none" cap="none" strike="noStrike">
                <a:solidFill>
                  <a:schemeClr val="dk1"/>
                </a:solidFill>
                <a:latin typeface="Calibri"/>
                <a:ea typeface="Calibri"/>
                <a:cs typeface="Calibri"/>
                <a:sym typeface="Calibri"/>
              </a:rPr>
              <a:t>MU Center for SW-PBS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50"/>
              <a:buFont typeface="Calibri"/>
              <a:buNone/>
            </a:pPr>
            <a:r>
              <a:rPr b="0" i="0" lang="en-US" sz="1400" u="none" cap="none" strike="noStrike">
                <a:solidFill>
                  <a:schemeClr val="dk1"/>
                </a:solidFill>
                <a:latin typeface="Calibri"/>
                <a:ea typeface="Calibri"/>
                <a:cs typeface="Calibri"/>
                <a:sym typeface="Calibri"/>
              </a:rPr>
              <a:t>College of Education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50"/>
              <a:buFont typeface="Calibri"/>
              <a:buNone/>
            </a:pPr>
            <a:r>
              <a:rPr b="0" i="0" lang="en-US" sz="1400" u="none" cap="none" strike="noStrike">
                <a:solidFill>
                  <a:schemeClr val="dk1"/>
                </a:solidFill>
                <a:latin typeface="Calibri"/>
                <a:ea typeface="Calibri"/>
                <a:cs typeface="Calibri"/>
                <a:sym typeface="Calibri"/>
              </a:rPr>
              <a:t>University of Missouri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pic>
        <p:nvPicPr>
          <p:cNvPr descr="M:\BD\SUGAI\PBIS LOGO-LARGE.TIF" id="14" name="Google Shape;14;p30"/>
          <p:cNvPicPr preferRelativeResize="0"/>
          <p:nvPr/>
        </p:nvPicPr>
        <p:blipFill rotWithShape="1">
          <a:blip r:embed="rId4">
            <a:alphaModFix/>
          </a:blip>
          <a:srcRect b="0" l="0" r="0" t="0"/>
          <a:stretch/>
        </p:blipFill>
        <p:spPr>
          <a:xfrm>
            <a:off x="10237399" y="5847930"/>
            <a:ext cx="1437217" cy="784224"/>
          </a:xfrm>
          <a:prstGeom prst="rect">
            <a:avLst/>
          </a:prstGeom>
          <a:noFill/>
          <a:ln>
            <a:noFill/>
          </a:ln>
        </p:spPr>
      </p:pic>
      <p:pic>
        <p:nvPicPr>
          <p:cNvPr descr="C:\Users\joann\Pictures\iPod Photo Cache\DESE-color.jpg" id="15" name="Google Shape;15;p30"/>
          <p:cNvPicPr preferRelativeResize="0"/>
          <p:nvPr/>
        </p:nvPicPr>
        <p:blipFill rotWithShape="1">
          <a:blip r:embed="rId5">
            <a:alphaModFix/>
          </a:blip>
          <a:srcRect b="0" l="0" r="0" t="0"/>
          <a:stretch/>
        </p:blipFill>
        <p:spPr>
          <a:xfrm>
            <a:off x="4627034" y="5618162"/>
            <a:ext cx="3596217" cy="9715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31"/>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8" name="Google Shape;18;p31"/>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rgbClr val="FF0000"/>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rgbClr val="FF0000"/>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rgbClr val="FF0000"/>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19" name="Google Shape;19;p31"/>
          <p:cNvGrpSpPr/>
          <p:nvPr/>
        </p:nvGrpSpPr>
        <p:grpSpPr>
          <a:xfrm>
            <a:off x="16934" y="6211407"/>
            <a:ext cx="12192503" cy="659292"/>
            <a:chOff x="12700" y="6211407"/>
            <a:chExt cx="9144377" cy="659292"/>
          </a:xfrm>
        </p:grpSpPr>
        <p:sp>
          <p:nvSpPr>
            <p:cNvPr id="20" name="Google Shape;20;p31"/>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31"/>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31"/>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31"/>
            <p:cNvSpPr txBox="1"/>
            <p:nvPr/>
          </p:nvSpPr>
          <p:spPr>
            <a:xfrm>
              <a:off x="673595"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50"/>
                <a:buFont typeface="Calibri"/>
                <a:buNone/>
              </a:pPr>
              <a:r>
                <a:rPr b="0" i="0" lang="en-US" sz="1800" u="none" cap="none" strike="noStrike">
                  <a:solidFill>
                    <a:schemeClr val="lt1"/>
                  </a:solidFill>
                  <a:latin typeface="Calibri"/>
                  <a:ea typeface="Calibri"/>
                  <a:cs typeface="Calibri"/>
                  <a:sym typeface="Calibri"/>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40"/>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grpSp>
        <p:nvGrpSpPr>
          <p:cNvPr id="26" name="Google Shape;26;p40"/>
          <p:cNvGrpSpPr/>
          <p:nvPr/>
        </p:nvGrpSpPr>
        <p:grpSpPr>
          <a:xfrm>
            <a:off x="16934" y="6211407"/>
            <a:ext cx="12192503" cy="659292"/>
            <a:chOff x="12700" y="6211407"/>
            <a:chExt cx="9144377" cy="659292"/>
          </a:xfrm>
        </p:grpSpPr>
        <p:sp>
          <p:nvSpPr>
            <p:cNvPr id="27" name="Google Shape;27;p40"/>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 name="Google Shape;28;p40"/>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 name="Google Shape;29;p40"/>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40"/>
            <p:cNvSpPr txBox="1"/>
            <p:nvPr/>
          </p:nvSpPr>
          <p:spPr>
            <a:xfrm>
              <a:off x="673595"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50"/>
                <a:buFont typeface="Calibri"/>
                <a:buNone/>
              </a:pPr>
              <a:r>
                <a:rPr b="0" i="0" lang="en-US" sz="1800" u="none" cap="none" strike="noStrike">
                  <a:solidFill>
                    <a:schemeClr val="lt1"/>
                  </a:solidFill>
                  <a:latin typeface="Calibri"/>
                  <a:ea typeface="Calibri"/>
                  <a:cs typeface="Calibri"/>
                  <a:sym typeface="Calibri"/>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1" name="Shape 31"/>
        <p:cNvGrpSpPr/>
        <p:nvPr/>
      </p:nvGrpSpPr>
      <p:grpSpPr>
        <a:xfrm>
          <a:off x="0" y="0"/>
          <a:ext cx="0" cy="0"/>
          <a:chOff x="0" y="0"/>
          <a:chExt cx="0" cy="0"/>
        </a:xfrm>
      </p:grpSpPr>
      <p:sp>
        <p:nvSpPr>
          <p:cNvPr id="32" name="Google Shape;32;p34"/>
          <p:cNvSpPr txBox="1"/>
          <p:nvPr>
            <p:ph type="title"/>
          </p:nvPr>
        </p:nvSpPr>
        <p:spPr>
          <a:xfrm>
            <a:off x="2643718" y="536576"/>
            <a:ext cx="8947148" cy="938213"/>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pic>
        <p:nvPicPr>
          <p:cNvPr descr="Macintosh HD:Users:wellspl:Desktop:6-Free-Teamwork-Clipart-Illustration-Showing-Diversity.jpg" id="33" name="Google Shape;33;p34"/>
          <p:cNvPicPr preferRelativeResize="0"/>
          <p:nvPr/>
        </p:nvPicPr>
        <p:blipFill rotWithShape="1">
          <a:blip r:embed="rId2">
            <a:alphaModFix/>
          </a:blip>
          <a:srcRect b="0" l="0" r="25555" t="0"/>
          <a:stretch/>
        </p:blipFill>
        <p:spPr>
          <a:xfrm>
            <a:off x="736600" y="587375"/>
            <a:ext cx="1828799" cy="771524"/>
          </a:xfrm>
          <a:prstGeom prst="rect">
            <a:avLst/>
          </a:prstGeom>
          <a:noFill/>
          <a:ln>
            <a:noFill/>
          </a:ln>
        </p:spPr>
      </p:pic>
      <p:sp>
        <p:nvSpPr>
          <p:cNvPr id="34" name="Google Shape;34;p34"/>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640"/>
              </a:spcBef>
              <a:spcAft>
                <a:spcPts val="0"/>
              </a:spcAft>
              <a:buClr>
                <a:srgbClr val="FF0000"/>
              </a:buClr>
              <a:buSzPts val="3200"/>
              <a:buFont typeface="Arial"/>
              <a:buNone/>
              <a:defRPr b="0" i="0" sz="3200" u="none" cap="none" strike="noStrike">
                <a:solidFill>
                  <a:srgbClr val="009E47"/>
                </a:solidFill>
                <a:latin typeface="Calibri"/>
                <a:ea typeface="Calibri"/>
                <a:cs typeface="Calibri"/>
                <a:sym typeface="Calibri"/>
              </a:defRPr>
            </a:lvl1pPr>
            <a:lvl2pPr indent="-406400" lvl="1" marL="914400" marR="0" algn="l">
              <a:lnSpc>
                <a:spcPct val="100000"/>
              </a:lnSpc>
              <a:spcBef>
                <a:spcPts val="560"/>
              </a:spcBef>
              <a:spcAft>
                <a:spcPts val="0"/>
              </a:spcAft>
              <a:buClr>
                <a:srgbClr val="FF0000"/>
              </a:buClr>
              <a:buSzPts val="2800"/>
              <a:buFont typeface="Arial"/>
              <a:buChar char="•"/>
              <a:defRPr b="0" i="1"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rgbClr val="FF0000"/>
              </a:buClr>
              <a:buSzPts val="2400"/>
              <a:buFont typeface="Arial"/>
              <a:buChar char="•"/>
              <a:defRPr b="0" i="1"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rgbClr val="FF0000"/>
              </a:buClr>
              <a:buSzPts val="2000"/>
              <a:buFont typeface="Arial"/>
              <a:buChar char="•"/>
              <a:defRPr b="0" i="1"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rgbClr val="FF0000"/>
              </a:buClr>
              <a:buSzPts val="2000"/>
              <a:buFont typeface="Arial"/>
              <a:buChar char="•"/>
              <a:defRPr b="0" i="1"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35" name="Google Shape;35;p34"/>
          <p:cNvGrpSpPr/>
          <p:nvPr/>
        </p:nvGrpSpPr>
        <p:grpSpPr>
          <a:xfrm>
            <a:off x="16934" y="6211407"/>
            <a:ext cx="12192503" cy="659292"/>
            <a:chOff x="12700" y="6211407"/>
            <a:chExt cx="9144377" cy="659292"/>
          </a:xfrm>
        </p:grpSpPr>
        <p:sp>
          <p:nvSpPr>
            <p:cNvPr id="36" name="Google Shape;36;p34"/>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34"/>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 name="Google Shape;38;p34"/>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34"/>
            <p:cNvSpPr txBox="1"/>
            <p:nvPr/>
          </p:nvSpPr>
          <p:spPr>
            <a:xfrm>
              <a:off x="673595"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50"/>
                <a:buFont typeface="Calibri"/>
                <a:buNone/>
              </a:pPr>
              <a:r>
                <a:rPr b="0" i="0" lang="en-US" sz="1800" u="none" cap="none" strike="noStrike">
                  <a:solidFill>
                    <a:schemeClr val="lt1"/>
                  </a:solidFill>
                  <a:latin typeface="Calibri"/>
                  <a:ea typeface="Calibri"/>
                  <a:cs typeface="Calibri"/>
                  <a:sym typeface="Calibri"/>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0" name="Shape 40"/>
        <p:cNvGrpSpPr/>
        <p:nvPr/>
      </p:nvGrpSpPr>
      <p:grpSpPr>
        <a:xfrm>
          <a:off x="0" y="0"/>
          <a:ext cx="0" cy="0"/>
          <a:chOff x="0" y="0"/>
          <a:chExt cx="0" cy="0"/>
        </a:xfrm>
      </p:grpSpPr>
      <p:pic>
        <p:nvPicPr>
          <p:cNvPr descr="Green-Pencil-Icon-pencils-7151356-150-150.jpg" id="41" name="Google Shape;41;p35"/>
          <p:cNvPicPr preferRelativeResize="0"/>
          <p:nvPr/>
        </p:nvPicPr>
        <p:blipFill rotWithShape="1">
          <a:blip r:embed="rId2">
            <a:alphaModFix/>
          </a:blip>
          <a:srcRect b="0" l="0" r="0" t="0"/>
          <a:stretch/>
        </p:blipFill>
        <p:spPr>
          <a:xfrm flipH="1">
            <a:off x="628695" y="440886"/>
            <a:ext cx="1645628" cy="1234221"/>
          </a:xfrm>
          <a:prstGeom prst="rect">
            <a:avLst/>
          </a:prstGeom>
          <a:noFill/>
          <a:ln>
            <a:noFill/>
          </a:ln>
        </p:spPr>
      </p:pic>
      <p:sp>
        <p:nvSpPr>
          <p:cNvPr id="42" name="Google Shape;42;p35"/>
          <p:cNvSpPr txBox="1"/>
          <p:nvPr>
            <p:ph type="title"/>
          </p:nvPr>
        </p:nvSpPr>
        <p:spPr>
          <a:xfrm>
            <a:off x="1962510" y="491685"/>
            <a:ext cx="9818009" cy="925952"/>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grpSp>
        <p:nvGrpSpPr>
          <p:cNvPr id="43" name="Google Shape;43;p35"/>
          <p:cNvGrpSpPr/>
          <p:nvPr/>
        </p:nvGrpSpPr>
        <p:grpSpPr>
          <a:xfrm>
            <a:off x="16934" y="6211407"/>
            <a:ext cx="12192503" cy="659292"/>
            <a:chOff x="12700" y="6211407"/>
            <a:chExt cx="9144377" cy="659292"/>
          </a:xfrm>
        </p:grpSpPr>
        <p:sp>
          <p:nvSpPr>
            <p:cNvPr id="44" name="Google Shape;44;p35"/>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 name="Google Shape;45;p35"/>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 name="Google Shape;46;p35"/>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35"/>
            <p:cNvSpPr txBox="1"/>
            <p:nvPr/>
          </p:nvSpPr>
          <p:spPr>
            <a:xfrm>
              <a:off x="673595"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50"/>
                <a:buFont typeface="Calibri"/>
                <a:buNone/>
              </a:pPr>
              <a:r>
                <a:rPr b="0" i="0" lang="en-US" sz="1800" u="none" cap="none" strike="noStrike">
                  <a:solidFill>
                    <a:schemeClr val="lt1"/>
                  </a:solidFill>
                  <a:latin typeface="Calibri"/>
                  <a:ea typeface="Calibri"/>
                  <a:cs typeface="Calibri"/>
                  <a:sym typeface="Calibri"/>
                </a:rPr>
                <a:t>MO SW-PBS</a:t>
              </a:r>
              <a:endParaRPr b="0" i="0" sz="1400" u="none" cap="none" strike="noStrike">
                <a:solidFill>
                  <a:srgbClr val="000000"/>
                </a:solidFill>
                <a:latin typeface="Arial"/>
                <a:ea typeface="Arial"/>
                <a:cs typeface="Arial"/>
                <a:sym typeface="Arial"/>
              </a:endParaRPr>
            </a:p>
          </p:txBody>
        </p:sp>
      </p:grpSp>
      <p:sp>
        <p:nvSpPr>
          <p:cNvPr id="48" name="Google Shape;48;p35"/>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640"/>
              </a:spcBef>
              <a:spcAft>
                <a:spcPts val="0"/>
              </a:spcAft>
              <a:buClr>
                <a:srgbClr val="FF0000"/>
              </a:buClr>
              <a:buSzPts val="3200"/>
              <a:buFont typeface="Arial"/>
              <a:buNone/>
              <a:defRPr b="0" i="0" sz="3200" u="none" cap="none" strike="noStrike">
                <a:solidFill>
                  <a:srgbClr val="009E47"/>
                </a:solidFill>
                <a:latin typeface="Calibri"/>
                <a:ea typeface="Calibri"/>
                <a:cs typeface="Calibri"/>
                <a:sym typeface="Calibri"/>
              </a:defRPr>
            </a:lvl1pPr>
            <a:lvl2pPr indent="-406400" lvl="1" marL="914400" marR="0" algn="l">
              <a:lnSpc>
                <a:spcPct val="100000"/>
              </a:lnSpc>
              <a:spcBef>
                <a:spcPts val="560"/>
              </a:spcBef>
              <a:spcAft>
                <a:spcPts val="0"/>
              </a:spcAft>
              <a:buClr>
                <a:srgbClr val="FF0000"/>
              </a:buClr>
              <a:buSzPts val="2800"/>
              <a:buFont typeface="Arial"/>
              <a:buChar char="•"/>
              <a:defRPr b="0" i="1"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rgbClr val="FF0000"/>
              </a:buClr>
              <a:buSzPts val="2400"/>
              <a:buFont typeface="Arial"/>
              <a:buChar char="•"/>
              <a:defRPr b="0" i="1"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rgbClr val="FF0000"/>
              </a:buClr>
              <a:buSzPts val="2000"/>
              <a:buFont typeface="Arial"/>
              <a:buChar char="•"/>
              <a:defRPr b="0" i="1"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rgbClr val="FF0000"/>
              </a:buClr>
              <a:buSzPts val="2000"/>
              <a:buFont typeface="Arial"/>
              <a:buChar char="•"/>
              <a:defRPr b="0" i="1"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9" name="Shape 49"/>
        <p:cNvGrpSpPr/>
        <p:nvPr/>
      </p:nvGrpSpPr>
      <p:grpSpPr>
        <a:xfrm>
          <a:off x="0" y="0"/>
          <a:ext cx="0" cy="0"/>
          <a:chOff x="0" y="0"/>
          <a:chExt cx="0" cy="0"/>
        </a:xfrm>
      </p:grpSpPr>
      <p:sp>
        <p:nvSpPr>
          <p:cNvPr id="50" name="Google Shape;50;p36"/>
          <p:cNvSpPr txBox="1"/>
          <p:nvPr>
            <p:ph type="title"/>
          </p:nvPr>
        </p:nvSpPr>
        <p:spPr>
          <a:xfrm>
            <a:off x="1962507" y="491685"/>
            <a:ext cx="9962789" cy="925952"/>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pic>
        <p:nvPicPr>
          <p:cNvPr id="51" name="Google Shape;51;p36"/>
          <p:cNvPicPr preferRelativeResize="0"/>
          <p:nvPr/>
        </p:nvPicPr>
        <p:blipFill rotWithShape="1">
          <a:blip r:embed="rId2">
            <a:alphaModFix/>
          </a:blip>
          <a:srcRect b="0" l="0" r="0" t="0"/>
          <a:stretch/>
        </p:blipFill>
        <p:spPr>
          <a:xfrm>
            <a:off x="115478" y="207049"/>
            <a:ext cx="1950719" cy="1463039"/>
          </a:xfrm>
          <a:prstGeom prst="rect">
            <a:avLst/>
          </a:prstGeom>
          <a:noFill/>
          <a:ln>
            <a:noFill/>
          </a:ln>
        </p:spPr>
      </p:pic>
      <p:sp>
        <p:nvSpPr>
          <p:cNvPr id="52" name="Google Shape;52;p36"/>
          <p:cNvSpPr txBox="1"/>
          <p:nvPr>
            <p:ph idx="1" type="body"/>
          </p:nvPr>
        </p:nvSpPr>
        <p:spPr>
          <a:xfrm>
            <a:off x="795867" y="1922541"/>
            <a:ext cx="10668000" cy="3636439"/>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rgbClr val="FF0000"/>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rgbClr val="FF0000"/>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rgbClr val="FF0000"/>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53" name="Google Shape;53;p36"/>
          <p:cNvGrpSpPr/>
          <p:nvPr/>
        </p:nvGrpSpPr>
        <p:grpSpPr>
          <a:xfrm>
            <a:off x="16934" y="6211407"/>
            <a:ext cx="12192503" cy="659292"/>
            <a:chOff x="12700" y="6211407"/>
            <a:chExt cx="9144377" cy="659292"/>
          </a:xfrm>
        </p:grpSpPr>
        <p:sp>
          <p:nvSpPr>
            <p:cNvPr id="54" name="Google Shape;54;p36"/>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36"/>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36"/>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36"/>
            <p:cNvSpPr txBox="1"/>
            <p:nvPr/>
          </p:nvSpPr>
          <p:spPr>
            <a:xfrm>
              <a:off x="673595"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50"/>
                <a:buFont typeface="Calibri"/>
                <a:buNone/>
              </a:pPr>
              <a:r>
                <a:rPr b="0" i="0" lang="en-US" sz="1800" u="none" cap="none" strike="noStrike">
                  <a:solidFill>
                    <a:schemeClr val="lt1"/>
                  </a:solidFill>
                  <a:latin typeface="Calibri"/>
                  <a:ea typeface="Calibri"/>
                  <a:cs typeface="Calibri"/>
                  <a:sym typeface="Calibri"/>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8" name="Shape 58"/>
        <p:cNvGrpSpPr/>
        <p:nvPr/>
      </p:nvGrpSpPr>
      <p:grpSpPr>
        <a:xfrm>
          <a:off x="0" y="0"/>
          <a:ext cx="0" cy="0"/>
          <a:chOff x="0" y="0"/>
          <a:chExt cx="0" cy="0"/>
        </a:xfrm>
      </p:grpSpPr>
      <p:sp>
        <p:nvSpPr>
          <p:cNvPr id="59" name="Google Shape;59;p38"/>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60" name="Google Shape;60;p38"/>
          <p:cNvSpPr txBox="1"/>
          <p:nvPr>
            <p:ph idx="1" type="body"/>
          </p:nvPr>
        </p:nvSpPr>
        <p:spPr>
          <a:xfrm>
            <a:off x="1363133" y="1417637"/>
            <a:ext cx="10972800" cy="4525961"/>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rgbClr val="FF0000"/>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rgbClr val="FF0000"/>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rgbClr val="FF0000"/>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61" name="Google Shape;61;p38"/>
          <p:cNvGrpSpPr/>
          <p:nvPr/>
        </p:nvGrpSpPr>
        <p:grpSpPr>
          <a:xfrm>
            <a:off x="16934" y="6211407"/>
            <a:ext cx="12192503" cy="659292"/>
            <a:chOff x="12700" y="6211407"/>
            <a:chExt cx="9144377" cy="659292"/>
          </a:xfrm>
        </p:grpSpPr>
        <p:sp>
          <p:nvSpPr>
            <p:cNvPr id="62" name="Google Shape;62;p38"/>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38"/>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38"/>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 name="Google Shape;65;p38"/>
            <p:cNvSpPr txBox="1"/>
            <p:nvPr/>
          </p:nvSpPr>
          <p:spPr>
            <a:xfrm>
              <a:off x="673595"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50"/>
                <a:buFont typeface="Calibri"/>
                <a:buNone/>
              </a:pPr>
              <a:r>
                <a:rPr b="0" i="0" lang="en-US" sz="1800" u="none" cap="none" strike="noStrike">
                  <a:solidFill>
                    <a:schemeClr val="lt1"/>
                  </a:solidFill>
                  <a:latin typeface="Calibri"/>
                  <a:ea typeface="Calibri"/>
                  <a:cs typeface="Calibri"/>
                  <a:sym typeface="Calibri"/>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66" name="Shape 66"/>
        <p:cNvGrpSpPr/>
        <p:nvPr/>
      </p:nvGrpSpPr>
      <p:grpSpPr>
        <a:xfrm>
          <a:off x="0" y="0"/>
          <a:ext cx="0" cy="0"/>
          <a:chOff x="0" y="0"/>
          <a:chExt cx="0" cy="0"/>
        </a:xfrm>
      </p:grpSpPr>
      <p:sp>
        <p:nvSpPr>
          <p:cNvPr id="67" name="Google Shape;67;p39"/>
          <p:cNvSpPr txBox="1"/>
          <p:nvPr>
            <p:ph type="title"/>
          </p:nvPr>
        </p:nvSpPr>
        <p:spPr>
          <a:xfrm>
            <a:off x="609600" y="274638"/>
            <a:ext cx="10972800" cy="969961"/>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68" name="Google Shape;68;p39"/>
          <p:cNvSpPr txBox="1"/>
          <p:nvPr>
            <p:ph idx="1" type="body"/>
          </p:nvPr>
        </p:nvSpPr>
        <p:spPr>
          <a:xfrm>
            <a:off x="609600" y="1117600"/>
            <a:ext cx="10972800" cy="508859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rgbClr val="FF0000"/>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rgbClr val="FF0000"/>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rgbClr val="FF0000"/>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69" name="Google Shape;69;p39"/>
          <p:cNvGrpSpPr/>
          <p:nvPr/>
        </p:nvGrpSpPr>
        <p:grpSpPr>
          <a:xfrm>
            <a:off x="16932" y="6211887"/>
            <a:ext cx="12191999" cy="658812"/>
            <a:chOff x="12700" y="6211407"/>
            <a:chExt cx="9144377" cy="659292"/>
          </a:xfrm>
        </p:grpSpPr>
        <p:sp>
          <p:nvSpPr>
            <p:cNvPr id="70" name="Google Shape;70;p39"/>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39"/>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39"/>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39"/>
            <p:cNvSpPr txBox="1"/>
            <p:nvPr/>
          </p:nvSpPr>
          <p:spPr>
            <a:xfrm>
              <a:off x="673127" y="6211407"/>
              <a:ext cx="1752671" cy="368567"/>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50"/>
                <a:buFont typeface="Calibri"/>
                <a:buNone/>
              </a:pPr>
              <a:r>
                <a:rPr b="0" i="0" lang="en-US" sz="1800" u="none" cap="none" strike="noStrike">
                  <a:solidFill>
                    <a:schemeClr val="lt1"/>
                  </a:solidFill>
                  <a:latin typeface="Calibri"/>
                  <a:ea typeface="Calibri"/>
                  <a:cs typeface="Calibri"/>
                  <a:sym typeface="Calibri"/>
                </a:rPr>
                <a:t>MO SW-PBS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type="objTx">
  <p:cSld name="OBJECT_WITH_CAPTION_TEXT">
    <p:spTree>
      <p:nvGrpSpPr>
        <p:cNvPr id="74" name="Shape 74"/>
        <p:cNvGrpSpPr/>
        <p:nvPr/>
      </p:nvGrpSpPr>
      <p:grpSpPr>
        <a:xfrm>
          <a:off x="0" y="0"/>
          <a:ext cx="0" cy="0"/>
          <a:chOff x="0" y="0"/>
          <a:chExt cx="0" cy="0"/>
        </a:xfrm>
      </p:grpSpPr>
      <p:sp>
        <p:nvSpPr>
          <p:cNvPr id="75" name="Google Shape;75;p41"/>
          <p:cNvSpPr txBox="1"/>
          <p:nvPr>
            <p:ph type="title"/>
          </p:nvPr>
        </p:nvSpPr>
        <p:spPr>
          <a:xfrm>
            <a:off x="609601" y="273051"/>
            <a:ext cx="4011084" cy="1162049"/>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76" name="Google Shape;76;p41"/>
          <p:cNvSpPr txBox="1"/>
          <p:nvPr>
            <p:ph idx="1" type="body"/>
          </p:nvPr>
        </p:nvSpPr>
        <p:spPr>
          <a:xfrm>
            <a:off x="4766733" y="273050"/>
            <a:ext cx="6815667" cy="5853112"/>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rgbClr val="FF0000"/>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rgbClr val="FF0000"/>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rgbClr val="FF0000"/>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41"/>
          <p:cNvSpPr txBox="1"/>
          <p:nvPr>
            <p:ph idx="2" type="body"/>
          </p:nvPr>
        </p:nvSpPr>
        <p:spPr>
          <a:xfrm>
            <a:off x="609601" y="1435101"/>
            <a:ext cx="4011084" cy="46910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rgbClr val="FF0000"/>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rgbClr val="FF0000"/>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rgbClr val="FF0000"/>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rgbClr val="FF0000"/>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rgbClr val="FF0000"/>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78" name="Google Shape;78;p41"/>
          <p:cNvSpPr txBox="1"/>
          <p:nvPr>
            <p:ph idx="10" type="dt"/>
          </p:nvPr>
        </p:nvSpPr>
        <p:spPr>
          <a:xfrm>
            <a:off x="609600" y="6356351"/>
            <a:ext cx="2844799"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9" name="Google Shape;79;p41"/>
          <p:cNvSpPr txBox="1"/>
          <p:nvPr>
            <p:ph idx="11" type="ftr"/>
          </p:nvPr>
        </p:nvSpPr>
        <p:spPr>
          <a:xfrm>
            <a:off x="4165600" y="6356351"/>
            <a:ext cx="3860800"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0" name="Google Shape;80;p41"/>
          <p:cNvSpPr txBox="1"/>
          <p:nvPr>
            <p:ph idx="12" type="sldNum"/>
          </p:nvPr>
        </p:nvSpPr>
        <p:spPr>
          <a:xfrm>
            <a:off x="8737601" y="6356351"/>
            <a:ext cx="28447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8"/>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FF0000"/>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rgbClr val="FF0000"/>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FF0000"/>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FF0000"/>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pbismissouri.org/" TargetMode="External"/><Relationship Id="rId4" Type="http://schemas.openxmlformats.org/officeDocument/2006/relationships/hyperlink" Target="https://www.facebook.com/moswpbs" TargetMode="External"/><Relationship Id="rId5" Type="http://schemas.openxmlformats.org/officeDocument/2006/relationships/hyperlink" Target="https://www.instagram.com/moswpbs" TargetMode="External"/><Relationship Id="rId6" Type="http://schemas.openxmlformats.org/officeDocument/2006/relationships/image" Target="../media/image13.png"/><Relationship Id="rId7" Type="http://schemas.openxmlformats.org/officeDocument/2006/relationships/image" Target="../media/image12.png"/><Relationship Id="rId8"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2"/>
          <p:cNvSpPr txBox="1"/>
          <p:nvPr>
            <p:ph type="ctrTitle"/>
          </p:nvPr>
        </p:nvSpPr>
        <p:spPr>
          <a:xfrm>
            <a:off x="1038224" y="814388"/>
            <a:ext cx="10115551" cy="9001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r>
              <a:rPr lang="en-US"/>
              <a:t>MO SW-PBS Advanced Tiers</a:t>
            </a:r>
            <a:br>
              <a:rPr lang="en-US"/>
            </a:br>
            <a:r>
              <a:rPr b="1" lang="en-US">
                <a:solidFill>
                  <a:srgbClr val="0070C0"/>
                </a:solidFill>
              </a:rPr>
              <a:t>Course: Encouraging Expected Behavior </a:t>
            </a:r>
            <a:br>
              <a:rPr b="1" lang="en-US">
                <a:solidFill>
                  <a:srgbClr val="0070C0"/>
                </a:solidFill>
              </a:rPr>
            </a:br>
            <a:r>
              <a:rPr b="1" lang="en-US" sz="2800">
                <a:solidFill>
                  <a:srgbClr val="0070C0"/>
                </a:solidFill>
              </a:rPr>
              <a:t>Lesson 3 </a:t>
            </a:r>
            <a:r>
              <a:rPr b="1" lang="en-US" sz="2800">
                <a:solidFill>
                  <a:srgbClr val="0070C0"/>
                </a:solidFill>
                <a:latin typeface="Calibri"/>
                <a:ea typeface="Calibri"/>
                <a:cs typeface="Calibri"/>
                <a:sym typeface="Calibri"/>
              </a:rPr>
              <a:t>Teach Staff to Effectively Use Positive Specific Feedback</a:t>
            </a:r>
            <a:endParaRPr b="1" sz="280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26f9a9b4d1b_0_13"/>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lang="en-US"/>
              <a:t>Rationale</a:t>
            </a:r>
            <a:endParaRPr/>
          </a:p>
        </p:txBody>
      </p:sp>
      <p:sp>
        <p:nvSpPr>
          <p:cNvPr id="145" name="Google Shape;145;g26f9a9b4d1b_0_13"/>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None/>
            </a:pPr>
            <a:r>
              <a:rPr lang="en-US"/>
              <a:t>With specific positive feedback you are recognizing attainment of specific performance criteria, effort, or successes at tasks that are difficult for the student, and “providing information to the student in regard to whether or the degree to which their performance was correct.”</a:t>
            </a:r>
            <a:endParaRPr baseline="30000"/>
          </a:p>
          <a:p>
            <a:pPr indent="0" lvl="0" marL="0" rtl="0" algn="l">
              <a:lnSpc>
                <a:spcPct val="100000"/>
              </a:lnSpc>
              <a:spcBef>
                <a:spcPts val="0"/>
              </a:spcBef>
              <a:spcAft>
                <a:spcPts val="0"/>
              </a:spcAft>
              <a:buClr>
                <a:schemeClr val="dk1"/>
              </a:buClr>
              <a:buSzPts val="1100"/>
              <a:buNone/>
            </a:pPr>
            <a:r>
              <a:t/>
            </a:r>
            <a:endParaRPr baseline="30000"/>
          </a:p>
          <a:p>
            <a:pPr indent="0" lvl="0" marL="0" rtl="0" algn="l">
              <a:lnSpc>
                <a:spcPct val="100000"/>
              </a:lnSpc>
              <a:spcBef>
                <a:spcPts val="0"/>
              </a:spcBef>
              <a:spcAft>
                <a:spcPts val="0"/>
              </a:spcAft>
              <a:buClr>
                <a:schemeClr val="dk1"/>
              </a:buClr>
              <a:buSzPts val="1100"/>
              <a:buFont typeface="Arial"/>
              <a:buNone/>
            </a:pPr>
            <a:r>
              <a:t/>
            </a:r>
            <a:endParaRPr baseline="30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2"/>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Reflective Questions</a:t>
            </a:r>
            <a:endParaRPr/>
          </a:p>
        </p:txBody>
      </p:sp>
      <p:sp>
        <p:nvSpPr>
          <p:cNvPr id="152" name="Google Shape;152;p12"/>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1000"/>
              </a:spcBef>
              <a:spcAft>
                <a:spcPts val="0"/>
              </a:spcAft>
              <a:buSzPts val="3200"/>
              <a:buFont typeface="Arial"/>
              <a:buAutoNum type="arabicPeriod"/>
            </a:pPr>
            <a:r>
              <a:rPr b="0" i="0" lang="en-US" sz="2400" u="none" strike="noStrike">
                <a:solidFill>
                  <a:srgbClr val="222222"/>
                </a:solidFill>
                <a:highlight>
                  <a:srgbClr val="FFFFFF"/>
                </a:highlight>
                <a:latin typeface="Arial"/>
                <a:ea typeface="Arial"/>
                <a:cs typeface="Arial"/>
                <a:sym typeface="Arial"/>
              </a:rPr>
              <a:t>How do you use positive specific feedback for students’ academic, behavior, and social emotional performances schoolwide and in your classroom? </a:t>
            </a:r>
            <a:endParaRPr/>
          </a:p>
          <a:p>
            <a:pPr indent="-342900" lvl="0" marL="342900" rtl="0" algn="l">
              <a:lnSpc>
                <a:spcPct val="100000"/>
              </a:lnSpc>
              <a:spcBef>
                <a:spcPts val="1000"/>
              </a:spcBef>
              <a:spcAft>
                <a:spcPts val="0"/>
              </a:spcAft>
              <a:buSzPts val="3200"/>
              <a:buFont typeface="Arial"/>
              <a:buAutoNum type="arabicPeriod"/>
            </a:pPr>
            <a:r>
              <a:rPr b="0" i="0" lang="en-US" sz="2400" u="none" strike="noStrike">
                <a:solidFill>
                  <a:srgbClr val="222222"/>
                </a:solidFill>
                <a:highlight>
                  <a:srgbClr val="FFFFFF"/>
                </a:highlight>
                <a:latin typeface="Arial"/>
                <a:ea typeface="Arial"/>
                <a:cs typeface="Arial"/>
                <a:sym typeface="Arial"/>
              </a:rPr>
              <a:t>How do staff model this language, so that students understand what is expected of them across various settings?</a:t>
            </a:r>
            <a:endParaRPr b="0" i="0" sz="2400" u="none" strike="noStrike">
              <a:solidFill>
                <a:srgbClr val="000000"/>
              </a:solidFill>
              <a:highlight>
                <a:srgbClr val="FFFFFF"/>
              </a:highlight>
              <a:latin typeface="Arial"/>
              <a:ea typeface="Arial"/>
              <a:cs typeface="Arial"/>
              <a:sym typeface="Arial"/>
            </a:endParaRPr>
          </a:p>
          <a:p>
            <a:pPr indent="-228600" lvl="0" marL="457200" marR="0" rtl="0" algn="l">
              <a:lnSpc>
                <a:spcPct val="100000"/>
              </a:lnSpc>
              <a:spcBef>
                <a:spcPts val="640"/>
              </a:spcBef>
              <a:spcAft>
                <a:spcPts val="0"/>
              </a:spcAft>
              <a:buClr>
                <a:srgbClr val="FF0000"/>
              </a:buClr>
              <a:buSzPts val="3200"/>
              <a:buFont typeface="Arial"/>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3"/>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Pre-Requisites </a:t>
            </a:r>
            <a:endParaRPr b="1"/>
          </a:p>
        </p:txBody>
      </p:sp>
      <p:sp>
        <p:nvSpPr>
          <p:cNvPr id="158" name="Google Shape;158;p13"/>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640"/>
              </a:spcBef>
              <a:spcAft>
                <a:spcPts val="0"/>
              </a:spcAft>
              <a:buClr>
                <a:srgbClr val="FF0000"/>
              </a:buClr>
              <a:buSzPts val="3200"/>
              <a:buFont typeface="Arial"/>
              <a:buChar char="•"/>
            </a:pPr>
            <a:r>
              <a:rPr lang="en-US"/>
              <a:t>Encouraging Expected Behavior Lessons 1 &amp; 2</a:t>
            </a:r>
            <a:endParaRPr/>
          </a:p>
          <a:p>
            <a:pPr indent="-431800" lvl="0" marL="457200" marR="0" rtl="0" algn="l">
              <a:lnSpc>
                <a:spcPct val="100000"/>
              </a:lnSpc>
              <a:spcBef>
                <a:spcPts val="640"/>
              </a:spcBef>
              <a:spcAft>
                <a:spcPts val="0"/>
              </a:spcAft>
              <a:buClr>
                <a:srgbClr val="FF0000"/>
              </a:buClr>
              <a:buSzPts val="3200"/>
              <a:buFont typeface="Arial"/>
              <a:buChar char="•"/>
            </a:pPr>
            <a:r>
              <a:rPr b="0" i="0" lang="en-US" u="none" strike="noStrike">
                <a:solidFill>
                  <a:srgbClr val="000000"/>
                </a:solidFill>
                <a:highlight>
                  <a:srgbClr val="FFFFFF"/>
                </a:highlight>
                <a:latin typeface="Calibri"/>
                <a:ea typeface="Calibri"/>
                <a:cs typeface="Calibri"/>
                <a:sym typeface="Calibri"/>
              </a:rPr>
              <a:t>Course 5 of the Tier 1 Implementation Guide, Encouraging Expected Behavior </a:t>
            </a:r>
            <a:endParaRPr/>
          </a:p>
          <a:p>
            <a:pPr indent="-431800" lvl="0" marL="457200" marR="0" rtl="0" algn="l">
              <a:lnSpc>
                <a:spcPct val="100000"/>
              </a:lnSpc>
              <a:spcBef>
                <a:spcPts val="640"/>
              </a:spcBef>
              <a:spcAft>
                <a:spcPts val="0"/>
              </a:spcAft>
              <a:buClr>
                <a:srgbClr val="FF0000"/>
              </a:buClr>
              <a:buSzPts val="3200"/>
              <a:buFont typeface="Arial"/>
              <a:buChar char="•"/>
            </a:pPr>
            <a:r>
              <a:rPr b="0" i="0" lang="en-US" u="none" strike="noStrike">
                <a:solidFill>
                  <a:srgbClr val="000000"/>
                </a:solidFill>
                <a:latin typeface="Calibri"/>
                <a:ea typeface="Calibri"/>
                <a:cs typeface="Calibri"/>
                <a:sym typeface="Calibri"/>
              </a:rPr>
              <a:t>Effective Teaching and Learning Practice # 3 Encourage Use of Expected Behavior in</a:t>
            </a:r>
            <a:r>
              <a:rPr b="0" i="0" lang="en-US" u="none" strike="noStrike">
                <a:solidFill>
                  <a:srgbClr val="000000"/>
                </a:solidFill>
                <a:highlight>
                  <a:srgbClr val="FFFFFF"/>
                </a:highlight>
                <a:latin typeface="Calibri"/>
                <a:ea typeface="Calibri"/>
                <a:cs typeface="Calibri"/>
                <a:sym typeface="Calibri"/>
              </a:rPr>
              <a:t> MO SW-PBS Handbook.</a:t>
            </a:r>
            <a:r>
              <a:rPr lang="en-US">
                <a:latin typeface="Calibri"/>
                <a:ea typeface="Calibri"/>
                <a:cs typeface="Calibri"/>
                <a:sym typeface="Calibri"/>
              </a:rPr>
              <a:t> </a:t>
            </a:r>
            <a:endParaRPr/>
          </a:p>
          <a:p>
            <a:pPr indent="-228600" lvl="0" marL="457200" marR="0" rtl="0" algn="l">
              <a:lnSpc>
                <a:spcPct val="100000"/>
              </a:lnSpc>
              <a:spcBef>
                <a:spcPts val="640"/>
              </a:spcBef>
              <a:spcAft>
                <a:spcPts val="0"/>
              </a:spcAft>
              <a:buClr>
                <a:srgbClr val="FF0000"/>
              </a:buClr>
              <a:buSzPts val="3200"/>
              <a:buFont typeface="Arial"/>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4"/>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111111"/>
              <a:buNone/>
            </a:pPr>
            <a:r>
              <a:rPr b="1" lang="en-US"/>
              <a:t>Missouri Teacher Standards Addressed</a:t>
            </a:r>
            <a:br>
              <a:rPr lang="en-US">
                <a:latin typeface="Cambria"/>
                <a:ea typeface="Cambria"/>
                <a:cs typeface="Cambria"/>
                <a:sym typeface="Cambria"/>
              </a:rPr>
            </a:br>
            <a:endParaRPr/>
          </a:p>
        </p:txBody>
      </p:sp>
      <p:sp>
        <p:nvSpPr>
          <p:cNvPr id="165" name="Google Shape;165;p1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SzPts val="2800"/>
              <a:buNone/>
            </a:pPr>
            <a:r>
              <a:rPr lang="en-US" sz="1800"/>
              <a:t>2.1: Cognitive, social, emotional and physical development</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2.6: Language, culture, family and knowledge of community</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3.1: Implementation of curriculum standards</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solidFill>
                  <a:srgbClr val="221E1F"/>
                </a:solidFill>
              </a:rPr>
              <a:t>5.</a:t>
            </a:r>
            <a:r>
              <a:rPr lang="en-US" sz="1800"/>
              <a:t>1: Classroom management, motivation and engagement</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5.2: Managing time, space, transitions and activities</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5.3: Classroom, school and community culture</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6.1: Verbal and nonverbal communication</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6.2: Sensitivity to culture, gender, intellectual and physical differences</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8.1: Self-assessment and improvement</a:t>
            </a:r>
            <a:endParaRPr sz="1800">
              <a:latin typeface="Cambria"/>
              <a:ea typeface="Cambria"/>
              <a:cs typeface="Cambria"/>
              <a:sym typeface="Cambria"/>
            </a:endParaRPr>
          </a:p>
          <a:p>
            <a:pPr indent="0" lvl="0" marL="0" rtl="0" algn="l">
              <a:lnSpc>
                <a:spcPct val="150000"/>
              </a:lnSpc>
              <a:spcBef>
                <a:spcPts val="0"/>
              </a:spcBef>
              <a:spcAft>
                <a:spcPts val="0"/>
              </a:spcAft>
              <a:buSzPts val="2800"/>
              <a:buNone/>
            </a:pPr>
            <a:r>
              <a:rPr lang="en-US" sz="1800"/>
              <a:t>8.2: Professional learning</a:t>
            </a:r>
            <a:endParaRPr sz="1800">
              <a:latin typeface="Cambria"/>
              <a:ea typeface="Cambria"/>
              <a:cs typeface="Cambria"/>
              <a:sym typeface="Cambria"/>
            </a:endParaRPr>
          </a:p>
          <a:p>
            <a:pPr indent="-228600" lvl="0" marL="457200" rtl="0" algn="l">
              <a:lnSpc>
                <a:spcPct val="90000"/>
              </a:lnSpc>
              <a:spcBef>
                <a:spcPts val="1000"/>
              </a:spcBef>
              <a:spcAft>
                <a:spcPts val="0"/>
              </a:spcAft>
              <a:buSzPts val="2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2"/>
          <p:cNvSpPr txBox="1"/>
          <p:nvPr>
            <p:ph type="title"/>
          </p:nvPr>
        </p:nvSpPr>
        <p:spPr>
          <a:xfrm>
            <a:off x="1590675" y="342901"/>
            <a:ext cx="9010650" cy="1003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SzPct val="187793"/>
              <a:buNone/>
            </a:pPr>
            <a:r>
              <a:t/>
            </a:r>
            <a:endParaRPr b="1" sz="3550"/>
          </a:p>
          <a:p>
            <a:pPr indent="0" lvl="0" marL="0" rtl="0" algn="ctr">
              <a:lnSpc>
                <a:spcPct val="100000"/>
              </a:lnSpc>
              <a:spcBef>
                <a:spcPts val="0"/>
              </a:spcBef>
              <a:spcAft>
                <a:spcPts val="0"/>
              </a:spcAft>
              <a:buSzPct val="187793"/>
              <a:buNone/>
            </a:pPr>
            <a:r>
              <a:t/>
            </a:r>
            <a:endParaRPr b="1" sz="3550"/>
          </a:p>
          <a:p>
            <a:pPr indent="0" lvl="0" marL="0" rtl="0" algn="ctr">
              <a:lnSpc>
                <a:spcPct val="100000"/>
              </a:lnSpc>
              <a:spcBef>
                <a:spcPts val="0"/>
              </a:spcBef>
              <a:spcAft>
                <a:spcPts val="0"/>
              </a:spcAft>
              <a:buSzPct val="185185"/>
              <a:buNone/>
            </a:pPr>
            <a:r>
              <a:rPr b="1" lang="en-US" sz="3600"/>
              <a:t>Effective Positive Specific Feedback </a:t>
            </a:r>
            <a:endParaRPr b="1"/>
          </a:p>
        </p:txBody>
      </p:sp>
      <p:pic>
        <p:nvPicPr>
          <p:cNvPr descr="A white and black chart containing positive feedback statements" id="171" name="Google Shape;171;p42"/>
          <p:cNvPicPr preferRelativeResize="0"/>
          <p:nvPr/>
        </p:nvPicPr>
        <p:blipFill rotWithShape="1">
          <a:blip r:embed="rId3">
            <a:alphaModFix/>
          </a:blip>
          <a:srcRect b="0" l="0" r="0" t="0"/>
          <a:stretch/>
        </p:blipFill>
        <p:spPr>
          <a:xfrm>
            <a:off x="2352675" y="1614488"/>
            <a:ext cx="7596200" cy="4684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43"/>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Key Terms</a:t>
            </a:r>
            <a:endParaRPr b="1"/>
          </a:p>
        </p:txBody>
      </p:sp>
      <p:sp>
        <p:nvSpPr>
          <p:cNvPr id="178" name="Google Shape;178;p43"/>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640"/>
              </a:spcBef>
              <a:spcAft>
                <a:spcPts val="0"/>
              </a:spcAft>
              <a:buClr>
                <a:srgbClr val="FF0000"/>
              </a:buClr>
              <a:buSzPts val="3200"/>
              <a:buFont typeface="Arial"/>
              <a:buChar char="•"/>
            </a:pPr>
            <a:r>
              <a:rPr lang="en-US" sz="3200"/>
              <a:t>Effective specific positive feedback: 1) specifically describes the behavior, 2) provides reasons or rationales, and 3) can include a positive consequence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44"/>
          <p:cNvSpPr txBox="1"/>
          <p:nvPr>
            <p:ph type="title"/>
          </p:nvPr>
        </p:nvSpPr>
        <p:spPr>
          <a:xfrm>
            <a:off x="609600" y="-12"/>
            <a:ext cx="10972800" cy="1143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6000"/>
              <a:buNone/>
            </a:pPr>
            <a:r>
              <a:rPr b="1" lang="en-US" sz="3600"/>
              <a:t> Teaching Staff to Effectively Use Positive Specific Feedback </a:t>
            </a:r>
            <a:endParaRPr b="1" sz="3600"/>
          </a:p>
        </p:txBody>
      </p:sp>
      <p:sp>
        <p:nvSpPr>
          <p:cNvPr id="184" name="Google Shape;184;p44"/>
          <p:cNvSpPr txBox="1"/>
          <p:nvPr/>
        </p:nvSpPr>
        <p:spPr>
          <a:xfrm>
            <a:off x="799000" y="1329000"/>
            <a:ext cx="10972800" cy="4371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200"/>
              </a:spcBef>
              <a:spcAft>
                <a:spcPts val="0"/>
              </a:spcAft>
              <a:buNone/>
            </a:pPr>
            <a:r>
              <a:rPr b="1" i="0" lang="en-US" sz="2800" u="none" cap="none" strike="noStrike">
                <a:solidFill>
                  <a:srgbClr val="231F20"/>
                </a:solidFill>
                <a:latin typeface="Arial"/>
                <a:ea typeface="Arial"/>
                <a:cs typeface="Arial"/>
                <a:sym typeface="Arial"/>
              </a:rPr>
              <a:t>Benefits of Specific Positive Feedback:</a:t>
            </a:r>
            <a:endParaRPr sz="2800"/>
          </a:p>
          <a:p>
            <a:pPr indent="-50800" lvl="0" marL="0" marR="0" rtl="0" algn="l">
              <a:lnSpc>
                <a:spcPct val="100000"/>
              </a:lnSpc>
              <a:spcBef>
                <a:spcPts val="1200"/>
              </a:spcBef>
              <a:spcAft>
                <a:spcPts val="0"/>
              </a:spcAft>
              <a:buClr>
                <a:srgbClr val="231F20"/>
              </a:buClr>
              <a:buSzPts val="2800"/>
              <a:buFont typeface="Arial"/>
              <a:buChar char="●"/>
            </a:pPr>
            <a:r>
              <a:rPr b="0" i="0" lang="en-US" sz="2800" u="none" cap="none" strike="noStrike">
                <a:solidFill>
                  <a:srgbClr val="231F20"/>
                </a:solidFill>
                <a:latin typeface="Arial"/>
                <a:ea typeface="Arial"/>
                <a:cs typeface="Arial"/>
                <a:sym typeface="Arial"/>
              </a:rPr>
              <a:t>Helps adults and students focus on positive social behaviors and actions.</a:t>
            </a:r>
            <a:endParaRPr sz="2800"/>
          </a:p>
          <a:p>
            <a:pPr indent="-50800" lvl="0" marL="0" marR="0" rtl="0" algn="l">
              <a:lnSpc>
                <a:spcPct val="100000"/>
              </a:lnSpc>
              <a:spcBef>
                <a:spcPts val="0"/>
              </a:spcBef>
              <a:spcAft>
                <a:spcPts val="0"/>
              </a:spcAft>
              <a:buClr>
                <a:srgbClr val="231F20"/>
              </a:buClr>
              <a:buSzPts val="2800"/>
              <a:buFont typeface="Arial"/>
              <a:buChar char="●"/>
            </a:pPr>
            <a:r>
              <a:rPr b="0" i="0" lang="en-US" sz="2800" u="none" cap="none" strike="noStrike">
                <a:solidFill>
                  <a:srgbClr val="231F20"/>
                </a:solidFill>
                <a:latin typeface="Arial"/>
                <a:ea typeface="Arial"/>
                <a:cs typeface="Arial"/>
                <a:sym typeface="Arial"/>
              </a:rPr>
              <a:t>It is the most powerful behavior change tool teachers have in their repertoire.</a:t>
            </a:r>
            <a:endParaRPr sz="2800"/>
          </a:p>
          <a:p>
            <a:pPr indent="-50800" lvl="0" marL="0" marR="0" rtl="0" algn="l">
              <a:lnSpc>
                <a:spcPct val="100000"/>
              </a:lnSpc>
              <a:spcBef>
                <a:spcPts val="0"/>
              </a:spcBef>
              <a:spcAft>
                <a:spcPts val="0"/>
              </a:spcAft>
              <a:buClr>
                <a:srgbClr val="231F20"/>
              </a:buClr>
              <a:buSzPts val="2800"/>
              <a:buFont typeface="Arial"/>
              <a:buChar char="●"/>
            </a:pPr>
            <a:r>
              <a:rPr b="0" i="0" lang="en-US" sz="2800" u="none" cap="none" strike="noStrike">
                <a:solidFill>
                  <a:srgbClr val="231F20"/>
                </a:solidFill>
                <a:latin typeface="Arial"/>
                <a:ea typeface="Arial"/>
                <a:cs typeface="Arial"/>
                <a:sym typeface="Arial"/>
              </a:rPr>
              <a:t>Increases the likelihood students will use the recognized behaviors and skills in the future.</a:t>
            </a:r>
            <a:endParaRPr sz="2800"/>
          </a:p>
          <a:p>
            <a:pPr indent="-50800" lvl="0" marL="0" marR="0" rtl="0" algn="l">
              <a:lnSpc>
                <a:spcPct val="100000"/>
              </a:lnSpc>
              <a:spcBef>
                <a:spcPts val="0"/>
              </a:spcBef>
              <a:spcAft>
                <a:spcPts val="0"/>
              </a:spcAft>
              <a:buClr>
                <a:srgbClr val="231F20"/>
              </a:buClr>
              <a:buSzPts val="2800"/>
              <a:buFont typeface="Arial"/>
              <a:buChar char="●"/>
            </a:pPr>
            <a:r>
              <a:rPr b="0" i="0" lang="en-US" sz="2800" u="none" cap="none" strike="noStrike">
                <a:solidFill>
                  <a:srgbClr val="231F20"/>
                </a:solidFill>
                <a:latin typeface="Arial"/>
                <a:ea typeface="Arial"/>
                <a:cs typeface="Arial"/>
                <a:sym typeface="Arial"/>
              </a:rPr>
              <a:t>Decreases unexpected behavior and, therefore, reduces the need for correction.</a:t>
            </a:r>
            <a:endParaRPr sz="2800"/>
          </a:p>
          <a:p>
            <a:pPr indent="-50800" lvl="0" marL="0" marR="0" rtl="0" algn="l">
              <a:lnSpc>
                <a:spcPct val="100000"/>
              </a:lnSpc>
              <a:spcBef>
                <a:spcPts val="0"/>
              </a:spcBef>
              <a:spcAft>
                <a:spcPts val="0"/>
              </a:spcAft>
              <a:buClr>
                <a:srgbClr val="231F20"/>
              </a:buClr>
              <a:buSzPts val="2800"/>
              <a:buFont typeface="Arial"/>
              <a:buChar char="●"/>
            </a:pPr>
            <a:r>
              <a:rPr b="0" i="0" lang="en-US" sz="2800" u="none" cap="none" strike="noStrike">
                <a:solidFill>
                  <a:srgbClr val="231F20"/>
                </a:solidFill>
                <a:latin typeface="Arial"/>
                <a:ea typeface="Arial"/>
                <a:cs typeface="Arial"/>
                <a:sym typeface="Arial"/>
              </a:rPr>
              <a:t>Enhances self-esteem and helps build internal locus of control (i.e., self-regulation).</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45"/>
          <p:cNvSpPr txBox="1"/>
          <p:nvPr>
            <p:ph type="title"/>
          </p:nvPr>
        </p:nvSpPr>
        <p:spPr>
          <a:xfrm>
            <a:off x="609600" y="-96537"/>
            <a:ext cx="10972800" cy="1143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SzPct val="169014"/>
              <a:buNone/>
            </a:pPr>
            <a:r>
              <a:rPr b="1" lang="en-US" sz="3550"/>
              <a:t>T</a:t>
            </a:r>
            <a:r>
              <a:rPr b="1" lang="en-US" sz="3600"/>
              <a:t>eaching Staff to Effectively Use Positive Specific Feedback </a:t>
            </a:r>
            <a:endParaRPr b="1" sz="3550"/>
          </a:p>
        </p:txBody>
      </p:sp>
      <p:sp>
        <p:nvSpPr>
          <p:cNvPr id="190" name="Google Shape;190;p45"/>
          <p:cNvSpPr txBox="1"/>
          <p:nvPr/>
        </p:nvSpPr>
        <p:spPr>
          <a:xfrm>
            <a:off x="689325" y="1417650"/>
            <a:ext cx="10782000" cy="472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200"/>
              </a:spcBef>
              <a:spcAft>
                <a:spcPts val="0"/>
              </a:spcAft>
              <a:buNone/>
            </a:pPr>
            <a:r>
              <a:t/>
            </a:r>
            <a:endParaRPr b="1" i="0" sz="2200" u="none" cap="none" strike="noStrike">
              <a:solidFill>
                <a:schemeClr val="dk1"/>
              </a:solidFill>
              <a:latin typeface="Arial"/>
              <a:ea typeface="Arial"/>
              <a:cs typeface="Arial"/>
              <a:sym typeface="Arial"/>
            </a:endParaRPr>
          </a:p>
          <a:p>
            <a:pPr indent="-374650" lvl="0" marL="342900" marR="0" rtl="0" algn="l">
              <a:lnSpc>
                <a:spcPct val="100000"/>
              </a:lnSpc>
              <a:spcBef>
                <a:spcPts val="1200"/>
              </a:spcBef>
              <a:spcAft>
                <a:spcPts val="0"/>
              </a:spcAft>
              <a:buClr>
                <a:schemeClr val="dk1"/>
              </a:buClr>
              <a:buSzPts val="2525"/>
              <a:buFont typeface="Arial"/>
              <a:buChar char="•"/>
            </a:pPr>
            <a:r>
              <a:rPr b="1" i="0" lang="en-US" sz="2700" u="none" cap="none" strike="noStrike">
                <a:solidFill>
                  <a:schemeClr val="dk1"/>
                </a:solidFill>
                <a:latin typeface="Arial"/>
                <a:ea typeface="Arial"/>
                <a:cs typeface="Arial"/>
                <a:sym typeface="Arial"/>
              </a:rPr>
              <a:t>Schools should develop and implement a variety of positive consequences, including tangible reinforcers.</a:t>
            </a:r>
            <a:endParaRPr sz="1900"/>
          </a:p>
          <a:p>
            <a:pPr indent="-374650" lvl="0" marL="342900" marR="0" rtl="0" algn="l">
              <a:lnSpc>
                <a:spcPct val="100000"/>
              </a:lnSpc>
              <a:spcBef>
                <a:spcPts val="1200"/>
              </a:spcBef>
              <a:spcAft>
                <a:spcPts val="0"/>
              </a:spcAft>
              <a:buClr>
                <a:schemeClr val="dk1"/>
              </a:buClr>
              <a:buSzPts val="2525"/>
              <a:buFont typeface="Arial"/>
              <a:buChar char="•"/>
            </a:pPr>
            <a:r>
              <a:rPr b="1" i="0" lang="en-US" sz="2700" u="none" cap="none" strike="noStrike">
                <a:solidFill>
                  <a:schemeClr val="dk1"/>
                </a:solidFill>
                <a:latin typeface="Arial"/>
                <a:ea typeface="Arial"/>
                <a:cs typeface="Arial"/>
                <a:sym typeface="Arial"/>
              </a:rPr>
              <a:t>Tangibles are typically a ticket or coupon (e.g., compliment cards, Bulldog Bucks, Braggin Dragon cards, Bee Tickets, etc.)</a:t>
            </a:r>
            <a:endParaRPr b="0" i="0" sz="1900" u="none" cap="none" strike="noStrike">
              <a:solidFill>
                <a:schemeClr val="dk1"/>
              </a:solidFill>
              <a:latin typeface="Arial"/>
              <a:ea typeface="Arial"/>
              <a:cs typeface="Arial"/>
              <a:sym typeface="Arial"/>
            </a:endParaRPr>
          </a:p>
          <a:p>
            <a:pPr indent="-374650" lvl="0" marL="342900" marR="0" rtl="0" algn="l">
              <a:lnSpc>
                <a:spcPct val="100000"/>
              </a:lnSpc>
              <a:spcBef>
                <a:spcPts val="1200"/>
              </a:spcBef>
              <a:spcAft>
                <a:spcPts val="0"/>
              </a:spcAft>
              <a:buClr>
                <a:schemeClr val="dk1"/>
              </a:buClr>
              <a:buSzPts val="2525"/>
              <a:buFont typeface="Arial"/>
              <a:buChar char="•"/>
            </a:pPr>
            <a:r>
              <a:rPr b="1" i="0" lang="en-US" sz="2700" u="none" cap="none" strike="noStrike">
                <a:solidFill>
                  <a:schemeClr val="dk1"/>
                </a:solidFill>
                <a:latin typeface="Arial"/>
                <a:ea typeface="Arial"/>
                <a:cs typeface="Arial"/>
                <a:sym typeface="Arial"/>
              </a:rPr>
              <a:t>Tangibles are often reinforcing as they are a reminder for teachers to have frequent, positive interactions with students, including delivery of specific positive feedback on social behaviors. </a:t>
            </a:r>
            <a:endParaRPr b="0" i="0" sz="19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None/>
            </a:pPr>
            <a:r>
              <a:t/>
            </a:r>
            <a:endParaRPr b="1" i="0" sz="27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None/>
            </a:pPr>
            <a:r>
              <a:t/>
            </a:r>
            <a:endParaRPr b="1"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2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46"/>
          <p:cNvSpPr txBox="1"/>
          <p:nvPr>
            <p:ph type="title"/>
          </p:nvPr>
        </p:nvSpPr>
        <p:spPr>
          <a:xfrm>
            <a:off x="609600" y="274638"/>
            <a:ext cx="10972800" cy="1143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SzPct val="169014"/>
              <a:buNone/>
            </a:pPr>
            <a:r>
              <a:rPr b="1" lang="en-US" sz="3550"/>
              <a:t>T</a:t>
            </a:r>
            <a:r>
              <a:rPr b="1" lang="en-US" sz="3600"/>
              <a:t>eaching Staff to Effectively Use Positive Specific Feedback </a:t>
            </a:r>
            <a:endParaRPr b="1" sz="3550"/>
          </a:p>
        </p:txBody>
      </p:sp>
      <p:sp>
        <p:nvSpPr>
          <p:cNvPr id="196" name="Google Shape;196;p46"/>
          <p:cNvSpPr txBox="1"/>
          <p:nvPr/>
        </p:nvSpPr>
        <p:spPr>
          <a:xfrm>
            <a:off x="1993276" y="1593275"/>
            <a:ext cx="8505900" cy="4556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231F20"/>
              </a:buClr>
              <a:buSzPts val="2025"/>
              <a:buFont typeface="Arial"/>
              <a:buChar char="•"/>
            </a:pPr>
            <a:r>
              <a:rPr b="0" i="0" lang="en-US" sz="2400" u="none" cap="none" strike="noStrike">
                <a:solidFill>
                  <a:srgbClr val="231F20"/>
                </a:solidFill>
                <a:latin typeface="Arial"/>
                <a:ea typeface="Arial"/>
                <a:cs typeface="Arial"/>
                <a:sym typeface="Arial"/>
              </a:rPr>
              <a:t>I</a:t>
            </a:r>
            <a:r>
              <a:rPr b="0" i="0" lang="en-US" sz="3000" u="none" cap="none" strike="noStrike">
                <a:solidFill>
                  <a:srgbClr val="231F20"/>
                </a:solidFill>
                <a:latin typeface="Arial"/>
                <a:ea typeface="Arial"/>
                <a:cs typeface="Arial"/>
                <a:sym typeface="Arial"/>
              </a:rPr>
              <a:t>t is typically not until a stage where all three needs (competence, relatedness, and autonomy) are met that school tasks and activities are integrated by a student to the point of being fully, intrinsically motivated. </a:t>
            </a:r>
            <a:endParaRPr sz="3000"/>
          </a:p>
          <a:p>
            <a:pPr indent="-404812" lvl="0" marL="342900" marR="0" rtl="0" algn="l">
              <a:lnSpc>
                <a:spcPct val="100000"/>
              </a:lnSpc>
              <a:spcBef>
                <a:spcPts val="1200"/>
              </a:spcBef>
              <a:spcAft>
                <a:spcPts val="0"/>
              </a:spcAft>
              <a:buClr>
                <a:schemeClr val="dk1"/>
              </a:buClr>
              <a:buSzPts val="3000"/>
              <a:buFont typeface="Arial"/>
              <a:buChar char="•"/>
            </a:pPr>
            <a:r>
              <a:rPr b="0" i="0" lang="en-US" sz="3000" u="none" cap="none" strike="noStrike">
                <a:solidFill>
                  <a:schemeClr val="dk1"/>
                </a:solidFill>
                <a:latin typeface="Arial"/>
                <a:ea typeface="Arial"/>
                <a:cs typeface="Arial"/>
                <a:sym typeface="Arial"/>
              </a:rPr>
              <a:t>Feedback is needed as part of a planned system to support (i.e., externally regulate) student behavior. </a:t>
            </a:r>
            <a:endParaRPr sz="3000"/>
          </a:p>
          <a:p>
            <a:pPr indent="-214312" lvl="0" marL="342900" marR="0" rtl="0" algn="l">
              <a:lnSpc>
                <a:spcPct val="100000"/>
              </a:lnSpc>
              <a:spcBef>
                <a:spcPts val="1200"/>
              </a:spcBef>
              <a:spcAft>
                <a:spcPts val="0"/>
              </a:spcAft>
              <a:buClr>
                <a:srgbClr val="000000"/>
              </a:buClr>
              <a:buSzPts val="2025"/>
              <a:buFont typeface="Arial"/>
              <a:buNone/>
            </a:pPr>
            <a:r>
              <a:t/>
            </a:r>
            <a:endParaRPr b="0" i="0" sz="30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7"/>
          <p:cNvSpPr txBox="1"/>
          <p:nvPr>
            <p:ph type="title"/>
          </p:nvPr>
        </p:nvSpPr>
        <p:spPr>
          <a:xfrm>
            <a:off x="609600" y="274638"/>
            <a:ext cx="10972800"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b="1" lang="en-US" sz="4000"/>
              <a:t>Effectively Using Positive Specific Feedback</a:t>
            </a:r>
            <a:endParaRPr sz="4000"/>
          </a:p>
        </p:txBody>
      </p:sp>
      <p:sp>
        <p:nvSpPr>
          <p:cNvPr id="202" name="Google Shape;202;p47"/>
          <p:cNvSpPr txBox="1"/>
          <p:nvPr/>
        </p:nvSpPr>
        <p:spPr>
          <a:xfrm>
            <a:off x="1668458" y="1504599"/>
            <a:ext cx="8031000" cy="2586000"/>
          </a:xfrm>
          <a:prstGeom prst="rect">
            <a:avLst/>
          </a:prstGeom>
          <a:noFill/>
          <a:ln>
            <a:noFill/>
          </a:ln>
        </p:spPr>
        <p:txBody>
          <a:bodyPr anchorCtr="0" anchor="t" bIns="45700" lIns="91425" spcFirstLastPara="1" rIns="91425" wrap="square" tIns="45700">
            <a:spAutoFit/>
          </a:bodyPr>
          <a:lstStyle/>
          <a:p>
            <a:pPr indent="0" lvl="0" marL="457200" marR="0" rtl="0" algn="l">
              <a:lnSpc>
                <a:spcPct val="90000"/>
              </a:lnSpc>
              <a:spcBef>
                <a:spcPts val="0"/>
              </a:spcBef>
              <a:spcAft>
                <a:spcPts val="0"/>
              </a:spcAft>
              <a:buNone/>
            </a:pPr>
            <a:r>
              <a:rPr b="1" i="1" lang="en-US" sz="2400" u="none" cap="none" strike="noStrike">
                <a:solidFill>
                  <a:schemeClr val="dk1"/>
                </a:solidFill>
                <a:latin typeface="Calibri"/>
                <a:ea typeface="Calibri"/>
                <a:cs typeface="Calibri"/>
                <a:sym typeface="Calibri"/>
              </a:rPr>
              <a:t>“T</a:t>
            </a:r>
            <a:r>
              <a:rPr b="1" i="1" lang="en-US" sz="3000" u="none" cap="none" strike="noStrike">
                <a:solidFill>
                  <a:schemeClr val="dk1"/>
                </a:solidFill>
                <a:latin typeface="Calibri"/>
                <a:ea typeface="Calibri"/>
                <a:cs typeface="Calibri"/>
                <a:sym typeface="Calibri"/>
              </a:rPr>
              <a:t>he purpose of tangibles in the positive consequence continuum is to prompt adults to provide feedback at rates or ratios that are likely to support consistent student demonstration of expected academic or social behaviors”.</a:t>
            </a:r>
            <a:r>
              <a:rPr b="1" baseline="30000" i="1" lang="en-US" sz="3000" u="none" cap="none" strike="noStrike">
                <a:solidFill>
                  <a:schemeClr val="dk1"/>
                </a:solidFill>
                <a:latin typeface="Calibri"/>
                <a:ea typeface="Calibri"/>
                <a:cs typeface="Calibri"/>
                <a:sym typeface="Calibri"/>
              </a:rPr>
              <a:t>4</a:t>
            </a:r>
            <a:endParaRPr b="0" i="0" sz="3000" u="none" cap="none" strike="noStrike">
              <a:solidFill>
                <a:schemeClr val="dk1"/>
              </a:solidFill>
              <a:latin typeface="Arial"/>
              <a:ea typeface="Arial"/>
              <a:cs typeface="Arial"/>
              <a:sym typeface="Arial"/>
            </a:endParaRPr>
          </a:p>
        </p:txBody>
      </p:sp>
      <p:sp>
        <p:nvSpPr>
          <p:cNvPr id="203" name="Google Shape;203;p47"/>
          <p:cNvSpPr txBox="1"/>
          <p:nvPr/>
        </p:nvSpPr>
        <p:spPr>
          <a:xfrm>
            <a:off x="2547198" y="4479475"/>
            <a:ext cx="6891300" cy="1463700"/>
          </a:xfrm>
          <a:prstGeom prst="rect">
            <a:avLst/>
          </a:prstGeom>
          <a:noFill/>
          <a:ln>
            <a:noFill/>
          </a:ln>
        </p:spPr>
        <p:txBody>
          <a:bodyPr anchorCtr="0" anchor="t" bIns="45700" lIns="91425" spcFirstLastPara="1" rIns="91425" wrap="square" tIns="45700">
            <a:spAutoFit/>
          </a:bodyPr>
          <a:lstStyle/>
          <a:p>
            <a:pPr indent="-342900" lvl="0" marL="800100" marR="0" rtl="0" algn="l">
              <a:lnSpc>
                <a:spcPct val="90000"/>
              </a:lnSpc>
              <a:spcBef>
                <a:spcPts val="0"/>
              </a:spcBef>
              <a:spcAft>
                <a:spcPts val="0"/>
              </a:spcAft>
              <a:buClr>
                <a:srgbClr val="000000"/>
              </a:buClr>
              <a:buSzPts val="2400"/>
              <a:buFont typeface="Arial"/>
              <a:buChar char="•"/>
            </a:pPr>
            <a:r>
              <a:rPr b="1" i="0" lang="en-US" sz="3300" u="none" cap="none" strike="noStrike">
                <a:solidFill>
                  <a:schemeClr val="dk1"/>
                </a:solidFill>
                <a:latin typeface="Calibri"/>
                <a:ea typeface="Calibri"/>
                <a:cs typeface="Calibri"/>
                <a:sym typeface="Calibri"/>
              </a:rPr>
              <a:t>Tickets can have further reinforcing value if they are used within a token economy.</a:t>
            </a:r>
            <a:r>
              <a:rPr b="1" i="0" lang="en-US" sz="2400" u="none" cap="none" strike="noStrike">
                <a:solidFill>
                  <a:schemeClr val="dk1"/>
                </a:solidFill>
                <a:latin typeface="Calibri"/>
                <a:ea typeface="Calibri"/>
                <a:cs typeface="Calibri"/>
                <a:sym typeface="Calibri"/>
              </a:rPr>
              <a:t> </a:t>
            </a:r>
            <a:endParaRPr b="1" baseline="30000" i="1" sz="27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89" name="Shape 89"/>
        <p:cNvGrpSpPr/>
        <p:nvPr/>
      </p:nvGrpSpPr>
      <p:grpSpPr>
        <a:xfrm>
          <a:off x="0" y="0"/>
          <a:ext cx="0" cy="0"/>
          <a:chOff x="0" y="0"/>
          <a:chExt cx="0" cy="0"/>
        </a:xfrm>
      </p:grpSpPr>
      <p:sp>
        <p:nvSpPr>
          <p:cNvPr id="90" name="Google Shape;90;p3"/>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lang="en-US"/>
              <a:t>Developer Notes: Delete this Slide</a:t>
            </a:r>
            <a:endParaRPr/>
          </a:p>
        </p:txBody>
      </p:sp>
      <p:sp>
        <p:nvSpPr>
          <p:cNvPr id="91" name="Google Shape;91;p3"/>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rmAutofit fontScale="85000" lnSpcReduction="10000"/>
          </a:bodyPr>
          <a:lstStyle/>
          <a:p>
            <a:pPr indent="-172720" lvl="0" marL="342900" rtl="0" algn="l">
              <a:lnSpc>
                <a:spcPct val="100000"/>
              </a:lnSpc>
              <a:spcBef>
                <a:spcPts val="0"/>
              </a:spcBef>
              <a:spcAft>
                <a:spcPts val="0"/>
              </a:spcAft>
              <a:buSzPct val="100000"/>
              <a:buChar char="•"/>
            </a:pPr>
            <a:r>
              <a:rPr lang="en-US"/>
              <a:t> Use this slide deck to develop each lesson in the course.</a:t>
            </a:r>
            <a:endParaRPr/>
          </a:p>
          <a:p>
            <a:pPr indent="-172720" lvl="0" marL="342900" rtl="0" algn="l">
              <a:lnSpc>
                <a:spcPct val="100000"/>
              </a:lnSpc>
              <a:spcBef>
                <a:spcPts val="640"/>
              </a:spcBef>
              <a:spcAft>
                <a:spcPts val="0"/>
              </a:spcAft>
              <a:buSzPct val="100000"/>
              <a:buChar char="•"/>
            </a:pPr>
            <a:r>
              <a:rPr lang="en-US"/>
              <a:t> Yellow slides to be deleted by developer &amp; / or Facilitator as appropriate.</a:t>
            </a:r>
            <a:endParaRPr/>
          </a:p>
          <a:p>
            <a:pPr indent="-172720" lvl="0" marL="342900" rtl="0" algn="l">
              <a:lnSpc>
                <a:spcPct val="100000"/>
              </a:lnSpc>
              <a:spcBef>
                <a:spcPts val="640"/>
              </a:spcBef>
              <a:spcAft>
                <a:spcPts val="0"/>
              </a:spcAft>
              <a:buSzPct val="100000"/>
              <a:buChar char="•"/>
            </a:pPr>
            <a:r>
              <a:rPr lang="en-US"/>
              <a:t> Salmon colored slides are slides that will be personalized by the presenter</a:t>
            </a:r>
            <a:endParaRPr/>
          </a:p>
          <a:p>
            <a:pPr indent="-172720" lvl="0" marL="342900" rtl="0" algn="l">
              <a:lnSpc>
                <a:spcPct val="100000"/>
              </a:lnSpc>
              <a:spcBef>
                <a:spcPts val="640"/>
              </a:spcBef>
              <a:spcAft>
                <a:spcPts val="0"/>
              </a:spcAft>
              <a:buSzPct val="100000"/>
              <a:buChar char="•"/>
            </a:pPr>
            <a:r>
              <a:rPr lang="en-US"/>
              <a:t> Incorporate at least one activity for every 10 minutes of instruction</a:t>
            </a:r>
            <a:endParaRPr/>
          </a:p>
          <a:p>
            <a:pPr indent="-172720" lvl="0" marL="342900" rtl="0" algn="l">
              <a:lnSpc>
                <a:spcPct val="100000"/>
              </a:lnSpc>
              <a:spcBef>
                <a:spcPts val="640"/>
              </a:spcBef>
              <a:spcAft>
                <a:spcPts val="0"/>
              </a:spcAft>
              <a:buSzPct val="100000"/>
              <a:buChar char="•"/>
            </a:pPr>
            <a:r>
              <a:rPr lang="en-US"/>
              <a:t> LESS is more in terms of words on a slide</a:t>
            </a:r>
            <a:endParaRPr/>
          </a:p>
          <a:p>
            <a:pPr indent="-151130" lvl="1" marL="742950" rtl="0" algn="l">
              <a:lnSpc>
                <a:spcPct val="100000"/>
              </a:lnSpc>
              <a:spcBef>
                <a:spcPts val="560"/>
              </a:spcBef>
              <a:spcAft>
                <a:spcPts val="0"/>
              </a:spcAft>
              <a:buSzPct val="100000"/>
              <a:buChar char="•"/>
            </a:pPr>
            <a:r>
              <a:rPr lang="en-US"/>
              <a:t> Use IMAGES and then have notes to describe the concept</a:t>
            </a:r>
            <a:endParaRPr/>
          </a:p>
          <a:p>
            <a:pPr indent="-151130" lvl="1" marL="742950" rtl="0" algn="l">
              <a:lnSpc>
                <a:spcPct val="100000"/>
              </a:lnSpc>
              <a:spcBef>
                <a:spcPts val="560"/>
              </a:spcBef>
              <a:spcAft>
                <a:spcPts val="0"/>
              </a:spcAft>
              <a:buSzPct val="100000"/>
              <a:buChar char="•"/>
            </a:pPr>
            <a:r>
              <a:rPr lang="en-US"/>
              <a:t> Format a screenshot of a handout to look like a page on a desk and say pull out handout X vs expecting people to be able to read HO content.</a:t>
            </a:r>
            <a:endParaRPr/>
          </a:p>
          <a:p>
            <a:pPr indent="-151130" lvl="1" marL="742950" rtl="0" algn="l">
              <a:lnSpc>
                <a:spcPct val="100000"/>
              </a:lnSpc>
              <a:spcBef>
                <a:spcPts val="560"/>
              </a:spcBef>
              <a:spcAft>
                <a:spcPts val="0"/>
              </a:spcAft>
              <a:buSzPct val="100000"/>
              <a:buChar char="•"/>
            </a:pPr>
            <a:r>
              <a:rPr lang="en-US"/>
              <a:t> If walking through how to use the handout step by step use screen captures to do this </a:t>
            </a:r>
            <a:endParaRPr/>
          </a:p>
          <a:p>
            <a:pPr indent="0" lvl="0" marL="342900" rtl="0" algn="l">
              <a:lnSpc>
                <a:spcPct val="100000"/>
              </a:lnSpc>
              <a:spcBef>
                <a:spcPts val="640"/>
              </a:spcBef>
              <a:spcAft>
                <a:spcPts val="0"/>
              </a:spcAft>
              <a:buSzPct val="100000"/>
              <a:buNone/>
            </a:pPr>
            <a:r>
              <a:t/>
            </a:r>
            <a:endParaRPr/>
          </a:p>
          <a:p>
            <a:pPr indent="0" lvl="0" marL="342900" rtl="0" algn="l">
              <a:lnSpc>
                <a:spcPct val="100000"/>
              </a:lnSpc>
              <a:spcBef>
                <a:spcPts val="640"/>
              </a:spcBef>
              <a:spcAft>
                <a:spcPts val="0"/>
              </a:spcAft>
              <a:buSzPct val="100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8"/>
          <p:cNvSpPr txBox="1"/>
          <p:nvPr>
            <p:ph type="title"/>
          </p:nvPr>
        </p:nvSpPr>
        <p:spPr>
          <a:xfrm>
            <a:off x="609600" y="274638"/>
            <a:ext cx="10972800" cy="1143000"/>
          </a:xfrm>
          <a:prstGeom prst="rect">
            <a:avLst/>
          </a:prstGeom>
          <a:noFill/>
          <a:ln>
            <a:noFill/>
          </a:ln>
        </p:spPr>
        <p:txBody>
          <a:bodyPr anchorCtr="0" anchor="b"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4400"/>
              <a:buFont typeface="Calibri"/>
              <a:buNone/>
            </a:pPr>
            <a:r>
              <a:rPr b="1" lang="en-US" sz="4800"/>
              <a:t>Tangibles are Reminders</a:t>
            </a:r>
            <a:endParaRPr b="1" sz="4800"/>
          </a:p>
        </p:txBody>
      </p:sp>
      <p:sp>
        <p:nvSpPr>
          <p:cNvPr id="209" name="Google Shape;209;p48"/>
          <p:cNvSpPr txBox="1"/>
          <p:nvPr/>
        </p:nvSpPr>
        <p:spPr>
          <a:xfrm>
            <a:off x="1254950" y="1686525"/>
            <a:ext cx="9933600" cy="4063500"/>
          </a:xfrm>
          <a:prstGeom prst="rect">
            <a:avLst/>
          </a:prstGeom>
          <a:noFill/>
          <a:ln>
            <a:noFill/>
          </a:ln>
        </p:spPr>
        <p:txBody>
          <a:bodyPr anchorCtr="0" anchor="t" bIns="91425" lIns="91425" spcFirstLastPara="1" rIns="91425" wrap="square" tIns="91425">
            <a:spAutoFit/>
          </a:bodyPr>
          <a:lstStyle/>
          <a:p>
            <a:pPr indent="-457200" lvl="0" marL="457200" marR="0" rtl="0" algn="l">
              <a:lnSpc>
                <a:spcPct val="100000"/>
              </a:lnSpc>
              <a:spcBef>
                <a:spcPts val="0"/>
              </a:spcBef>
              <a:spcAft>
                <a:spcPts val="0"/>
              </a:spcAft>
              <a:buClr>
                <a:srgbClr val="000000"/>
              </a:buClr>
              <a:buSzPts val="3600"/>
              <a:buFont typeface="Calibri"/>
              <a:buChar char="●"/>
            </a:pPr>
            <a:r>
              <a:rPr b="0" i="0" lang="en-US" sz="3600" u="none" cap="none" strike="noStrike">
                <a:solidFill>
                  <a:srgbClr val="000000"/>
                </a:solidFill>
                <a:latin typeface="Calibri"/>
                <a:ea typeface="Calibri"/>
                <a:cs typeface="Calibri"/>
                <a:sym typeface="Calibri"/>
              </a:rPr>
              <a:t>Set goals for handing out tangibles</a:t>
            </a:r>
            <a:endParaRPr sz="3600"/>
          </a:p>
          <a:p>
            <a:pPr indent="0" lvl="0" marL="76200" marR="0" rtl="0" algn="l">
              <a:lnSpc>
                <a:spcPct val="100000"/>
              </a:lnSpc>
              <a:spcBef>
                <a:spcPts val="0"/>
              </a:spcBef>
              <a:spcAft>
                <a:spcPts val="0"/>
              </a:spcAft>
              <a:buNone/>
            </a:pPr>
            <a:r>
              <a:t/>
            </a:r>
            <a:endParaRPr b="0" i="0" sz="36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3600"/>
              <a:buFont typeface="Calibri"/>
              <a:buChar char="●"/>
            </a:pPr>
            <a:r>
              <a:rPr b="0" i="0" lang="en-US" sz="3600" u="none" cap="none" strike="noStrike">
                <a:solidFill>
                  <a:srgbClr val="000000"/>
                </a:solidFill>
                <a:latin typeface="Calibri"/>
                <a:ea typeface="Calibri"/>
                <a:cs typeface="Calibri"/>
                <a:sym typeface="Calibri"/>
              </a:rPr>
              <a:t>Use positive specific feedback describing why tangible was earned  “You followed directions; that helped you complete your assignment quickly and accurately. Because you followed directions, you have earned a Tiger Ticket”</a:t>
            </a:r>
            <a:endParaRPr b="0" i="0" sz="36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9"/>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Tangibles are Reminders</a:t>
            </a:r>
            <a:endParaRPr/>
          </a:p>
        </p:txBody>
      </p:sp>
      <p:sp>
        <p:nvSpPr>
          <p:cNvPr id="215" name="Google Shape;215;p49"/>
          <p:cNvSpPr txBox="1"/>
          <p:nvPr/>
        </p:nvSpPr>
        <p:spPr>
          <a:xfrm>
            <a:off x="919125" y="1417625"/>
            <a:ext cx="10393200" cy="6218400"/>
          </a:xfrm>
          <a:prstGeom prst="rect">
            <a:avLst/>
          </a:prstGeom>
          <a:noFill/>
          <a:ln>
            <a:noFill/>
          </a:ln>
        </p:spPr>
        <p:txBody>
          <a:bodyPr anchorCtr="0" anchor="t" bIns="45700" lIns="91425" spcFirstLastPara="1" rIns="91425" wrap="square" tIns="45700">
            <a:spAutoFit/>
          </a:bodyPr>
          <a:lstStyle/>
          <a:p>
            <a:pPr indent="-419100" lvl="0" marL="457200" marR="0" rtl="0" algn="l">
              <a:lnSpc>
                <a:spcPct val="100000"/>
              </a:lnSpc>
              <a:spcBef>
                <a:spcPts val="0"/>
              </a:spcBef>
              <a:spcAft>
                <a:spcPts val="0"/>
              </a:spcAft>
              <a:buClr>
                <a:srgbClr val="000000"/>
              </a:buClr>
              <a:buSzPts val="3000"/>
              <a:buFont typeface="Calibri"/>
              <a:buChar char="●"/>
            </a:pPr>
            <a:r>
              <a:rPr b="0" i="0" lang="en-US" sz="3000" u="none" cap="none" strike="noStrike">
                <a:solidFill>
                  <a:srgbClr val="000000"/>
                </a:solidFill>
                <a:latin typeface="Calibri"/>
                <a:ea typeface="Calibri"/>
                <a:cs typeface="Calibri"/>
                <a:sym typeface="Calibri"/>
              </a:rPr>
              <a:t>Once a tangible has been earned it should not be taken away</a:t>
            </a:r>
            <a:endParaRPr sz="3000"/>
          </a:p>
          <a:p>
            <a:pPr indent="-228600" lvl="0" marL="457200" marR="0" rtl="0" algn="l">
              <a:lnSpc>
                <a:spcPct val="100000"/>
              </a:lnSpc>
              <a:spcBef>
                <a:spcPts val="0"/>
              </a:spcBef>
              <a:spcAft>
                <a:spcPts val="0"/>
              </a:spcAft>
              <a:buClr>
                <a:srgbClr val="000000"/>
              </a:buClr>
              <a:buSzPts val="2400"/>
              <a:buFont typeface="Calibri"/>
              <a:buNone/>
            </a:pPr>
            <a:r>
              <a:t/>
            </a:r>
            <a:endParaRPr b="0" i="0" sz="3000" u="none" cap="none" strike="noStrike">
              <a:solidFill>
                <a:srgbClr val="000000"/>
              </a:solidFill>
              <a:latin typeface="Calibri"/>
              <a:ea typeface="Calibri"/>
              <a:cs typeface="Calibri"/>
              <a:sym typeface="Calibri"/>
            </a:endParaRPr>
          </a:p>
          <a:p>
            <a:pPr indent="-419100" lvl="0" marL="457200" marR="0" rtl="0" algn="l">
              <a:lnSpc>
                <a:spcPct val="100000"/>
              </a:lnSpc>
              <a:spcBef>
                <a:spcPts val="0"/>
              </a:spcBef>
              <a:spcAft>
                <a:spcPts val="0"/>
              </a:spcAft>
              <a:buClr>
                <a:srgbClr val="000000"/>
              </a:buClr>
              <a:buSzPts val="3000"/>
              <a:buFont typeface="Calibri"/>
              <a:buChar char="●"/>
            </a:pPr>
            <a:r>
              <a:rPr b="0" i="0" lang="en-US" sz="3000" u="none" cap="none" strike="noStrike">
                <a:solidFill>
                  <a:srgbClr val="231F20"/>
                </a:solidFill>
                <a:latin typeface="Calibri"/>
                <a:ea typeface="Calibri"/>
                <a:cs typeface="Calibri"/>
                <a:sym typeface="Calibri"/>
              </a:rPr>
              <a:t>Encouraging expected behavior by acknowledging success moves the student closer to closing the gap between current performance and expected performance.</a:t>
            </a:r>
            <a:r>
              <a:rPr b="0" baseline="30000" i="0" lang="en-US" sz="3000" u="none" cap="none" strike="noStrike">
                <a:solidFill>
                  <a:srgbClr val="231F20"/>
                </a:solidFill>
                <a:latin typeface="Calibri"/>
                <a:ea typeface="Calibri"/>
                <a:cs typeface="Calibri"/>
                <a:sym typeface="Calibri"/>
              </a:rPr>
              <a:t> 3</a:t>
            </a:r>
            <a:endParaRPr b="0" baseline="30000" i="0" sz="3000" u="none" cap="none" strike="noStrike">
              <a:solidFill>
                <a:srgbClr val="231F20"/>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baseline="30000" sz="3000">
              <a:solidFill>
                <a:srgbClr val="231F20"/>
              </a:solidFill>
              <a:latin typeface="Calibri"/>
              <a:ea typeface="Calibri"/>
              <a:cs typeface="Calibri"/>
              <a:sym typeface="Calibri"/>
            </a:endParaRPr>
          </a:p>
          <a:p>
            <a:pPr indent="-419100" lvl="0" marL="457200" marR="0" rtl="0" algn="l">
              <a:lnSpc>
                <a:spcPct val="100000"/>
              </a:lnSpc>
              <a:spcBef>
                <a:spcPts val="0"/>
              </a:spcBef>
              <a:spcAft>
                <a:spcPts val="0"/>
              </a:spcAft>
              <a:buClr>
                <a:srgbClr val="000000"/>
              </a:buClr>
              <a:buSzPts val="3000"/>
              <a:buFont typeface="Calibri"/>
              <a:buChar char="●"/>
            </a:pPr>
            <a:r>
              <a:rPr b="0" i="0" lang="en-US" sz="3000" u="none" cap="none" strike="noStrike">
                <a:solidFill>
                  <a:srgbClr val="000000"/>
                </a:solidFill>
                <a:latin typeface="Calibri"/>
                <a:ea typeface="Calibri"/>
                <a:cs typeface="Calibri"/>
                <a:sym typeface="Calibri"/>
              </a:rPr>
              <a:t>"The purpose of tangibles in the positive consequence continuum is to prompt adults to provide feedback at rates or ratios that are likely to support consistent student demonstration of expected academic or social behaviors."</a:t>
            </a:r>
            <a:r>
              <a:rPr b="0" baseline="30000" i="0" lang="en-US" sz="3000" u="none" cap="none" strike="noStrike">
                <a:solidFill>
                  <a:srgbClr val="000000"/>
                </a:solidFill>
                <a:latin typeface="Calibri"/>
                <a:ea typeface="Calibri"/>
                <a:cs typeface="Calibri"/>
                <a:sym typeface="Calibri"/>
              </a:rPr>
              <a:t> 4</a:t>
            </a:r>
            <a:endParaRPr b="0" i="0" sz="3000" u="none" cap="none" strike="noStrike">
              <a:solidFill>
                <a:srgbClr val="000000"/>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2400"/>
              <a:buFont typeface="Calibri"/>
              <a:buNone/>
            </a:pPr>
            <a:r>
              <a:t/>
            </a:r>
            <a:endParaRPr b="0" baseline="30000" i="0" sz="2400" u="none" cap="none" strike="noStrike">
              <a:solidFill>
                <a:srgbClr val="231F20"/>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t/>
            </a:r>
            <a:endParaRPr b="0" baseline="30000" i="0" sz="2000" u="none" cap="none" strike="noStrike">
              <a:solidFill>
                <a:srgbClr val="231F2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2400"/>
              <a:buFont typeface="Calibri"/>
              <a:buNone/>
            </a:pPr>
            <a:r>
              <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50"/>
          <p:cNvSpPr txBox="1"/>
          <p:nvPr>
            <p:ph type="title"/>
          </p:nvPr>
        </p:nvSpPr>
        <p:spPr>
          <a:xfrm>
            <a:off x="2500313" y="224063"/>
            <a:ext cx="6710362" cy="1175419"/>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4400"/>
              <a:buFont typeface="Calibri"/>
              <a:buNone/>
            </a:pPr>
            <a:r>
              <a:rPr b="1" lang="en-US" sz="4000"/>
              <a:t>Discussion</a:t>
            </a:r>
            <a:endParaRPr b="1"/>
          </a:p>
        </p:txBody>
      </p:sp>
      <p:sp>
        <p:nvSpPr>
          <p:cNvPr id="222" name="Google Shape;222;p50"/>
          <p:cNvSpPr txBox="1"/>
          <p:nvPr>
            <p:ph idx="1" type="body"/>
          </p:nvPr>
        </p:nvSpPr>
        <p:spPr>
          <a:xfrm>
            <a:off x="1981200" y="1600201"/>
            <a:ext cx="8229600" cy="4525963"/>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SzPts val="2402"/>
              <a:buNone/>
            </a:pPr>
            <a:br>
              <a:rPr lang="en-US" sz="5400"/>
            </a:br>
            <a:br>
              <a:rPr lang="en-US" sz="5400"/>
            </a:br>
            <a:endParaRPr sz="2402"/>
          </a:p>
        </p:txBody>
      </p:sp>
      <p:sp>
        <p:nvSpPr>
          <p:cNvPr id="223" name="Google Shape;223;p50"/>
          <p:cNvSpPr txBox="1"/>
          <p:nvPr/>
        </p:nvSpPr>
        <p:spPr>
          <a:xfrm>
            <a:off x="972150" y="1436025"/>
            <a:ext cx="10446000" cy="4653600"/>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100000"/>
              </a:lnSpc>
              <a:spcBef>
                <a:spcPts val="0"/>
              </a:spcBef>
              <a:spcAft>
                <a:spcPts val="0"/>
              </a:spcAft>
              <a:buNone/>
            </a:pPr>
            <a:r>
              <a:rPr b="0" i="0" lang="en-US" sz="2616" u="none" cap="none" strike="noStrike">
                <a:solidFill>
                  <a:schemeClr val="dk1"/>
                </a:solidFill>
                <a:latin typeface="Calibri"/>
                <a:ea typeface="Calibri"/>
                <a:cs typeface="Calibri"/>
                <a:sym typeface="Calibri"/>
              </a:rPr>
              <a:t>“</a:t>
            </a:r>
            <a:r>
              <a:rPr b="0" i="1" lang="en-US" sz="2616" u="none" cap="none" strike="noStrike">
                <a:solidFill>
                  <a:schemeClr val="dk1"/>
                </a:solidFill>
                <a:latin typeface="Calibri"/>
                <a:ea typeface="Calibri"/>
                <a:cs typeface="Calibri"/>
                <a:sym typeface="Calibri"/>
              </a:rPr>
              <a:t>I have not worked with a school that has been able to give enough feedback to students to maintain positive behavior without using a tangible item, like a Pride ticket. The tangible helps staff remember to give positive recognition to students.“ </a:t>
            </a:r>
            <a:r>
              <a:rPr b="0" i="1" lang="en-US" sz="2116" u="none" cap="none" strike="noStrike">
                <a:solidFill>
                  <a:schemeClr val="dk1"/>
                </a:solidFill>
                <a:latin typeface="Calibri"/>
                <a:ea typeface="Calibri"/>
                <a:cs typeface="Calibri"/>
                <a:sym typeface="Calibri"/>
              </a:rPr>
              <a:t>Tim Lewis</a:t>
            </a:r>
            <a:endParaRPr b="0" i="0" sz="1616"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rPr b="0" i="0" lang="en-US" sz="3000" u="none" cap="none" strike="noStrike">
                <a:solidFill>
                  <a:schemeClr val="dk1"/>
                </a:solidFill>
                <a:latin typeface="Calibri"/>
                <a:ea typeface="Calibri"/>
                <a:cs typeface="Calibri"/>
                <a:sym typeface="Calibri"/>
              </a:rPr>
              <a:t>Things to Consider</a:t>
            </a:r>
            <a:endParaRPr b="0" i="0" sz="3000" u="none" cap="none" strike="noStrike">
              <a:solidFill>
                <a:schemeClr val="dk1"/>
              </a:solidFill>
              <a:latin typeface="Arial"/>
              <a:ea typeface="Arial"/>
              <a:cs typeface="Arial"/>
              <a:sym typeface="Arial"/>
            </a:endParaRPr>
          </a:p>
          <a:p>
            <a:pPr indent="-419100" lvl="0" marL="457200" marR="0" rtl="0" algn="l">
              <a:lnSpc>
                <a:spcPct val="90000"/>
              </a:lnSpc>
              <a:spcBef>
                <a:spcPts val="0"/>
              </a:spcBef>
              <a:spcAft>
                <a:spcPts val="0"/>
              </a:spcAft>
              <a:buClr>
                <a:srgbClr val="FF0000"/>
              </a:buClr>
              <a:buSzPts val="3000"/>
              <a:buFont typeface="Arial"/>
              <a:buChar char="●"/>
            </a:pPr>
            <a:r>
              <a:rPr b="0" i="0" lang="en-US" sz="3000" u="none" cap="none" strike="noStrike">
                <a:solidFill>
                  <a:schemeClr val="dk1"/>
                </a:solidFill>
                <a:latin typeface="Calibri"/>
                <a:ea typeface="Calibri"/>
                <a:cs typeface="Calibri"/>
                <a:sym typeface="Calibri"/>
              </a:rPr>
              <a:t>What are some strategies your leadership team and / or staff can use to reinforce and encourage staff who are actively teaching and encouraging students?</a:t>
            </a:r>
            <a:endParaRPr b="0" i="0" sz="3000" u="none" cap="none" strike="noStrike">
              <a:solidFill>
                <a:schemeClr val="dk1"/>
              </a:solidFill>
              <a:latin typeface="Arial"/>
              <a:ea typeface="Arial"/>
              <a:cs typeface="Arial"/>
              <a:sym typeface="Arial"/>
            </a:endParaRPr>
          </a:p>
          <a:p>
            <a:pPr indent="0" lvl="0" marL="457200" marR="0" rtl="0" algn="l">
              <a:lnSpc>
                <a:spcPct val="90000"/>
              </a:lnSpc>
              <a:spcBef>
                <a:spcPts val="0"/>
              </a:spcBef>
              <a:spcAft>
                <a:spcPts val="0"/>
              </a:spcAft>
              <a:buNone/>
            </a:pPr>
            <a:r>
              <a:t/>
            </a:r>
            <a:endParaRPr b="0" i="0" sz="3000" u="none" cap="none" strike="noStrike">
              <a:solidFill>
                <a:schemeClr val="dk1"/>
              </a:solidFill>
              <a:latin typeface="Calibri"/>
              <a:ea typeface="Calibri"/>
              <a:cs typeface="Calibri"/>
              <a:sym typeface="Calibri"/>
            </a:endParaRPr>
          </a:p>
          <a:p>
            <a:pPr indent="-419100" lvl="0" marL="457200" marR="0" rtl="0" algn="l">
              <a:lnSpc>
                <a:spcPct val="90000"/>
              </a:lnSpc>
              <a:spcBef>
                <a:spcPts val="0"/>
              </a:spcBef>
              <a:spcAft>
                <a:spcPts val="0"/>
              </a:spcAft>
              <a:buClr>
                <a:srgbClr val="FF0000"/>
              </a:buClr>
              <a:buSzPts val="3000"/>
              <a:buFont typeface="Arial"/>
              <a:buChar char="●"/>
            </a:pPr>
            <a:r>
              <a:rPr b="0" i="0" lang="en-US" sz="3000" u="none" cap="none" strike="noStrike">
                <a:solidFill>
                  <a:schemeClr val="dk1"/>
                </a:solidFill>
                <a:latin typeface="Calibri"/>
                <a:ea typeface="Calibri"/>
                <a:cs typeface="Calibri"/>
                <a:sym typeface="Calibri"/>
              </a:rPr>
              <a:t>What are some strategies your leadership team and / or staff can use to reinforce and encourage families to use specific positive feedback at home? </a:t>
            </a:r>
            <a:endParaRPr b="0" i="0" sz="30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51"/>
          <p:cNvSpPr txBox="1"/>
          <p:nvPr>
            <p:ph type="title"/>
          </p:nvPr>
        </p:nvSpPr>
        <p:spPr>
          <a:xfrm>
            <a:off x="609600" y="12"/>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lang="en-US"/>
              <a:t>Effectively Using Positive Specific Feedback</a:t>
            </a:r>
            <a:endParaRPr/>
          </a:p>
        </p:txBody>
      </p:sp>
      <p:sp>
        <p:nvSpPr>
          <p:cNvPr id="230" name="Google Shape;230;p51"/>
          <p:cNvSpPr txBox="1"/>
          <p:nvPr/>
        </p:nvSpPr>
        <p:spPr>
          <a:xfrm>
            <a:off x="1785200" y="1143000"/>
            <a:ext cx="8855400" cy="5510400"/>
          </a:xfrm>
          <a:prstGeom prst="rect">
            <a:avLst/>
          </a:prstGeom>
          <a:noFill/>
          <a:ln>
            <a:noFill/>
          </a:ln>
        </p:spPr>
        <p:txBody>
          <a:bodyPr anchorCtr="0" anchor="t" bIns="45700" lIns="91425" spcFirstLastPara="1" rIns="91425" wrap="square" tIns="45700">
            <a:spAutoFit/>
          </a:bodyPr>
          <a:lstStyle/>
          <a:p>
            <a:pPr indent="-393700" lvl="0" marL="342900" marR="0" rtl="0" algn="l">
              <a:lnSpc>
                <a:spcPct val="100000"/>
              </a:lnSpc>
              <a:spcBef>
                <a:spcPts val="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Preferred adult behaviors and non-contingent attention are not sufficient to change and sustain behavior;</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3200" u="none" cap="none" strike="noStrike">
              <a:solidFill>
                <a:srgbClr val="000000"/>
              </a:solidFill>
              <a:latin typeface="Calibri"/>
              <a:ea typeface="Calibri"/>
              <a:cs typeface="Calibri"/>
              <a:sym typeface="Calibri"/>
            </a:endParaRPr>
          </a:p>
          <a:p>
            <a:pPr indent="-393700" lvl="0" marL="342900" marR="0" rtl="0" algn="l">
              <a:lnSpc>
                <a:spcPct val="100000"/>
              </a:lnSpc>
              <a:spcBef>
                <a:spcPts val="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Contingent attention or positive specific feedback is essential. </a:t>
            </a:r>
            <a:endParaRPr b="0" i="0" sz="3200" u="none" cap="none" strike="noStrike">
              <a:solidFill>
                <a:srgbClr val="000000"/>
              </a:solidFill>
              <a:latin typeface="Arial"/>
              <a:ea typeface="Arial"/>
              <a:cs typeface="Arial"/>
              <a:sym typeface="Arial"/>
            </a:endParaRPr>
          </a:p>
          <a:p>
            <a:pPr indent="-203200" lvl="0" marL="342900" marR="0" rtl="0" algn="l">
              <a:lnSpc>
                <a:spcPct val="100000"/>
              </a:lnSpc>
              <a:spcBef>
                <a:spcPts val="0"/>
              </a:spcBef>
              <a:spcAft>
                <a:spcPts val="0"/>
              </a:spcAft>
              <a:buNone/>
            </a:pPr>
            <a:r>
              <a:t/>
            </a:r>
            <a:endParaRPr b="0" i="0" sz="3200" u="none" cap="none" strike="noStrike">
              <a:solidFill>
                <a:srgbClr val="000000"/>
              </a:solidFill>
              <a:latin typeface="Calibri"/>
              <a:ea typeface="Calibri"/>
              <a:cs typeface="Calibri"/>
              <a:sym typeface="Calibri"/>
            </a:endParaRPr>
          </a:p>
          <a:p>
            <a:pPr indent="-393700" lvl="0" marL="342900" marR="0" rtl="0" algn="l">
              <a:lnSpc>
                <a:spcPct val="100000"/>
              </a:lnSpc>
              <a:spcBef>
                <a:spcPts val="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Specific feedback,  recognizes attainment of specific performance criteria, effort, or successes at tasks that are difficult for the student.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52"/>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Effectively Using Positive Specific Feedback</a:t>
            </a:r>
            <a:endParaRPr/>
          </a:p>
        </p:txBody>
      </p:sp>
      <p:sp>
        <p:nvSpPr>
          <p:cNvPr id="236" name="Google Shape;236;p52"/>
          <p:cNvSpPr txBox="1"/>
          <p:nvPr>
            <p:ph idx="1" type="body"/>
          </p:nvPr>
        </p:nvSpPr>
        <p:spPr>
          <a:xfrm>
            <a:off x="979357" y="1705131"/>
            <a:ext cx="10972800" cy="4525963"/>
          </a:xfrm>
          <a:prstGeom prst="rect">
            <a:avLst/>
          </a:prstGeom>
          <a:noFill/>
          <a:ln>
            <a:noFill/>
          </a:ln>
        </p:spPr>
        <p:txBody>
          <a:bodyPr anchorCtr="0" anchor="t" bIns="91425" lIns="91425" spcFirstLastPara="1" rIns="91425" wrap="square" tIns="91425">
            <a:noAutofit/>
          </a:bodyPr>
          <a:lstStyle/>
          <a:p>
            <a:pPr indent="0" lvl="0" marL="25400" rtl="0" algn="l">
              <a:lnSpc>
                <a:spcPct val="100000"/>
              </a:lnSpc>
              <a:spcBef>
                <a:spcPts val="640"/>
              </a:spcBef>
              <a:spcAft>
                <a:spcPts val="0"/>
              </a:spcAft>
              <a:buSzPts val="3200"/>
              <a:buNone/>
            </a:pPr>
            <a:r>
              <a:rPr lang="en-US"/>
              <a:t>Effective positive specific feedback statements:</a:t>
            </a:r>
            <a:endParaRPr/>
          </a:p>
          <a:p>
            <a:pPr indent="-514350" lvl="0" marL="539750" rtl="0" algn="l">
              <a:lnSpc>
                <a:spcPct val="100000"/>
              </a:lnSpc>
              <a:spcBef>
                <a:spcPts val="640"/>
              </a:spcBef>
              <a:spcAft>
                <a:spcPts val="0"/>
              </a:spcAft>
              <a:buSzPts val="3200"/>
              <a:buFont typeface="Arial"/>
              <a:buAutoNum type="arabicPeriod"/>
            </a:pPr>
            <a:r>
              <a:rPr lang="en-US"/>
              <a:t>specifically describe the behavior,</a:t>
            </a:r>
            <a:endParaRPr/>
          </a:p>
          <a:p>
            <a:pPr indent="-514350" lvl="0" marL="539750" rtl="0" algn="l">
              <a:lnSpc>
                <a:spcPct val="100000"/>
              </a:lnSpc>
              <a:spcBef>
                <a:spcPts val="640"/>
              </a:spcBef>
              <a:spcAft>
                <a:spcPts val="0"/>
              </a:spcAft>
              <a:buSzPts val="3200"/>
              <a:buFont typeface="Arial"/>
              <a:buAutoNum type="arabicPeriod"/>
            </a:pPr>
            <a:r>
              <a:rPr lang="en-US"/>
              <a:t>provide reasons or rationales, and</a:t>
            </a:r>
            <a:endParaRPr/>
          </a:p>
          <a:p>
            <a:pPr indent="-514350" lvl="0" marL="539750" rtl="0" algn="l">
              <a:lnSpc>
                <a:spcPct val="100000"/>
              </a:lnSpc>
              <a:spcBef>
                <a:spcPts val="640"/>
              </a:spcBef>
              <a:spcAft>
                <a:spcPts val="0"/>
              </a:spcAft>
              <a:buSzPts val="3200"/>
              <a:buFont typeface="Arial"/>
              <a:buAutoNum type="arabicPeriod"/>
            </a:pPr>
            <a:r>
              <a:rPr lang="en-US"/>
              <a:t>can include a positive consequence (tangible)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9"/>
          <p:cNvSpPr txBox="1"/>
          <p:nvPr>
            <p:ph type="title"/>
          </p:nvPr>
        </p:nvSpPr>
        <p:spPr>
          <a:xfrm>
            <a:off x="1962510" y="491685"/>
            <a:ext cx="9818009" cy="92595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Pause &amp; Reflect</a:t>
            </a:r>
            <a:endParaRPr b="1"/>
          </a:p>
        </p:txBody>
      </p:sp>
      <p:sp>
        <p:nvSpPr>
          <p:cNvPr id="242" name="Google Shape;242;p19"/>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640"/>
              </a:spcBef>
              <a:spcAft>
                <a:spcPts val="0"/>
              </a:spcAft>
              <a:buClr>
                <a:srgbClr val="FF0000"/>
              </a:buClr>
              <a:buSzPts val="3200"/>
              <a:buFont typeface="Arial"/>
              <a:buNone/>
            </a:pPr>
            <a:r>
              <a:rPr lang="en-US"/>
              <a:t>        Activity</a:t>
            </a:r>
            <a:endParaRPr/>
          </a:p>
        </p:txBody>
      </p:sp>
      <p:pic>
        <p:nvPicPr>
          <p:cNvPr descr="A handout for writing positive feedback statements" id="243" name="Google Shape;243;p19"/>
          <p:cNvPicPr preferRelativeResize="0"/>
          <p:nvPr/>
        </p:nvPicPr>
        <p:blipFill rotWithShape="1">
          <a:blip r:embed="rId3">
            <a:alphaModFix/>
          </a:blip>
          <a:srcRect b="0" l="0" r="0" t="0"/>
          <a:stretch/>
        </p:blipFill>
        <p:spPr>
          <a:xfrm>
            <a:off x="3882452" y="1274164"/>
            <a:ext cx="6953197" cy="4852000"/>
          </a:xfrm>
          <a:prstGeom prst="rect">
            <a:avLst/>
          </a:prstGeom>
          <a:noFill/>
          <a:ln>
            <a:noFill/>
          </a:ln>
        </p:spPr>
      </p:pic>
      <p:sp>
        <p:nvSpPr>
          <p:cNvPr id="244" name="Google Shape;244;p19"/>
          <p:cNvSpPr/>
          <p:nvPr/>
        </p:nvSpPr>
        <p:spPr>
          <a:xfrm>
            <a:off x="11038025" y="258100"/>
            <a:ext cx="742500" cy="777600"/>
          </a:xfrm>
          <a:prstGeom prst="star5">
            <a:avLst>
              <a:gd fmla="val 19098" name="adj"/>
              <a:gd fmla="val 105146" name="hf"/>
              <a:gd fmla="val 110557" name="vf"/>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sp>
        <p:nvSpPr>
          <p:cNvPr id="249" name="Google Shape;249;p53"/>
          <p:cNvSpPr txBox="1"/>
          <p:nvPr>
            <p:ph type="title"/>
          </p:nvPr>
        </p:nvSpPr>
        <p:spPr>
          <a:xfrm>
            <a:off x="2152650" y="68518"/>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b="1" lang="en-US"/>
              <a:t>Progress Monitoring</a:t>
            </a:r>
            <a:endParaRPr b="1"/>
          </a:p>
        </p:txBody>
      </p:sp>
      <p:graphicFrame>
        <p:nvGraphicFramePr>
          <p:cNvPr id="250" name="Google Shape;250;p53"/>
          <p:cNvGraphicFramePr/>
          <p:nvPr/>
        </p:nvGraphicFramePr>
        <p:xfrm>
          <a:off x="2152650" y="1240657"/>
          <a:ext cx="3000000" cy="3000000"/>
        </p:xfrm>
        <a:graphic>
          <a:graphicData uri="http://schemas.openxmlformats.org/drawingml/2006/table">
            <a:tbl>
              <a:tblPr>
                <a:noFill/>
                <a:tableStyleId>{FCAEFB7D-89F1-4278-9463-D129D4B94C2E}</a:tableStyleId>
              </a:tblPr>
              <a:tblGrid>
                <a:gridCol w="7886700"/>
              </a:tblGrid>
              <a:tr h="254000">
                <a:tc>
                  <a:txBody>
                    <a:bodyPr/>
                    <a:lstStyle/>
                    <a:p>
                      <a:pPr indent="0" lvl="0" marL="91440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mbria"/>
                        <a:ea typeface="Cambria"/>
                        <a:cs typeface="Cambria"/>
                        <a:sym typeface="Cambria"/>
                      </a:endParaRPr>
                    </a:p>
                    <a:p>
                      <a:pPr indent="-279400" lvl="0" marL="342900" marR="0" rtl="0" algn="l">
                        <a:lnSpc>
                          <a:spcPct val="100000"/>
                        </a:lnSpc>
                        <a:spcBef>
                          <a:spcPts val="0"/>
                        </a:spcBef>
                        <a:spcAft>
                          <a:spcPts val="0"/>
                        </a:spcAft>
                        <a:buClr>
                          <a:srgbClr val="000000"/>
                        </a:buClr>
                        <a:buSzPts val="1000"/>
                        <a:buFont typeface="Courier New"/>
                        <a:buNone/>
                      </a:pPr>
                      <a:r>
                        <a:t/>
                      </a:r>
                      <a:endParaRPr sz="2000" u="none" cap="none" strike="noStrike"/>
                    </a:p>
                    <a:p>
                      <a:pPr indent="0" lvl="0" marL="914400" marR="0" rtl="0" algn="l">
                        <a:lnSpc>
                          <a:spcPct val="100000"/>
                        </a:lnSpc>
                        <a:spcBef>
                          <a:spcPts val="0"/>
                        </a:spcBef>
                        <a:spcAft>
                          <a:spcPts val="0"/>
                        </a:spcAft>
                        <a:buClr>
                          <a:srgbClr val="000000"/>
                        </a:buClr>
                        <a:buSzPts val="2000"/>
                        <a:buFont typeface="Arial"/>
                        <a:buNone/>
                      </a:pPr>
                      <a:r>
                        <a:rPr lang="en-US" sz="2000" u="none" cap="none" strike="noStrike"/>
                        <a:t> </a:t>
                      </a:r>
                      <a:endParaRPr sz="1400" u="none" cap="none" strike="noStrike"/>
                    </a:p>
                    <a:p>
                      <a:pPr indent="0" lvl="0" marL="0" marR="0" rtl="0" algn="l">
                        <a:lnSpc>
                          <a:spcPct val="100000"/>
                        </a:lnSpc>
                        <a:spcBef>
                          <a:spcPts val="0"/>
                        </a:spcBef>
                        <a:spcAft>
                          <a:spcPts val="0"/>
                        </a:spcAft>
                        <a:buClr>
                          <a:srgbClr val="000000"/>
                        </a:buClr>
                        <a:buSzPts val="2000"/>
                        <a:buFont typeface="Courier New"/>
                        <a:buNone/>
                      </a:pPr>
                      <a:r>
                        <a:t/>
                      </a:r>
                      <a:endParaRPr sz="2000" u="none" cap="none" strike="noStrike">
                        <a:latin typeface="Cambria"/>
                        <a:ea typeface="Cambria"/>
                        <a:cs typeface="Cambria"/>
                        <a:sym typeface="Cambria"/>
                      </a:endParaRPr>
                    </a:p>
                  </a:txBody>
                  <a:tcPr marT="0" marB="0" marR="114300" marL="1143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pic>
        <p:nvPicPr>
          <p:cNvPr descr="A action planning checklist " id="251" name="Google Shape;251;p53"/>
          <p:cNvPicPr preferRelativeResize="0"/>
          <p:nvPr/>
        </p:nvPicPr>
        <p:blipFill rotWithShape="1">
          <a:blip r:embed="rId3">
            <a:alphaModFix/>
          </a:blip>
          <a:srcRect b="0" l="0" r="0" t="0"/>
          <a:stretch/>
        </p:blipFill>
        <p:spPr>
          <a:xfrm>
            <a:off x="2152650" y="1240657"/>
            <a:ext cx="7651958" cy="495184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p54"/>
          <p:cNvSpPr txBox="1"/>
          <p:nvPr>
            <p:ph type="title"/>
          </p:nvPr>
        </p:nvSpPr>
        <p:spPr>
          <a:xfrm>
            <a:off x="2152650" y="68518"/>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b="1" lang="en-US"/>
              <a:t>Progress Monitoring</a:t>
            </a:r>
            <a:endParaRPr b="1"/>
          </a:p>
        </p:txBody>
      </p:sp>
      <p:pic>
        <p:nvPicPr>
          <p:cNvPr descr="A screenshot of web page PBIS.org showing Self Assessment Survey" id="257" name="Google Shape;257;p54"/>
          <p:cNvPicPr preferRelativeResize="0"/>
          <p:nvPr/>
        </p:nvPicPr>
        <p:blipFill rotWithShape="1">
          <a:blip r:embed="rId3">
            <a:alphaModFix/>
          </a:blip>
          <a:srcRect b="0" l="0" r="0" t="0"/>
          <a:stretch/>
        </p:blipFill>
        <p:spPr>
          <a:xfrm>
            <a:off x="2152650" y="1032374"/>
            <a:ext cx="9305915" cy="506575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p55"/>
          <p:cNvSpPr txBox="1"/>
          <p:nvPr>
            <p:ph type="title"/>
          </p:nvPr>
        </p:nvSpPr>
        <p:spPr>
          <a:xfrm>
            <a:off x="1962507" y="491685"/>
            <a:ext cx="9962789" cy="92595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Progress Monitoring</a:t>
            </a:r>
            <a:endParaRPr/>
          </a:p>
        </p:txBody>
      </p:sp>
      <p:pic>
        <p:nvPicPr>
          <p:cNvPr descr="A screenshot of web page PBIS.org showing Tiered Fidelity Inventory" id="263" name="Google Shape;263;p55"/>
          <p:cNvPicPr preferRelativeResize="0"/>
          <p:nvPr/>
        </p:nvPicPr>
        <p:blipFill rotWithShape="1">
          <a:blip r:embed="rId3">
            <a:alphaModFix/>
          </a:blip>
          <a:srcRect b="0" l="0" r="0" t="0"/>
          <a:stretch/>
        </p:blipFill>
        <p:spPr>
          <a:xfrm>
            <a:off x="2265529" y="1291132"/>
            <a:ext cx="9094509" cy="486726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3"/>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Next Steps</a:t>
            </a:r>
            <a:endParaRPr b="1"/>
          </a:p>
        </p:txBody>
      </p:sp>
      <p:sp>
        <p:nvSpPr>
          <p:cNvPr id="269" name="Google Shape;269;p23"/>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3200"/>
              <a:buNone/>
            </a:pPr>
            <a:r>
              <a:rPr lang="en-US" sz="2400"/>
              <a:t>Next steps include </a:t>
            </a:r>
            <a:endParaRPr/>
          </a:p>
          <a:p>
            <a:pPr indent="203200" lvl="0" marL="0" marR="0" rtl="0" algn="l">
              <a:lnSpc>
                <a:spcPct val="100000"/>
              </a:lnSpc>
              <a:spcBef>
                <a:spcPts val="0"/>
              </a:spcBef>
              <a:spcAft>
                <a:spcPts val="0"/>
              </a:spcAft>
              <a:buSzPts val="3200"/>
              <a:buNone/>
            </a:pPr>
            <a:r>
              <a:t/>
            </a:r>
            <a:endParaRPr sz="2400"/>
          </a:p>
          <a:p>
            <a:pPr indent="-342900" lvl="0" marL="342900" marR="0" rtl="0" algn="l">
              <a:lnSpc>
                <a:spcPct val="100000"/>
              </a:lnSpc>
              <a:spcBef>
                <a:spcPts val="0"/>
              </a:spcBef>
              <a:spcAft>
                <a:spcPts val="0"/>
              </a:spcAft>
              <a:buSzPts val="3200"/>
              <a:buFont typeface="Arial"/>
              <a:buChar char="●"/>
            </a:pPr>
            <a:r>
              <a:rPr lang="en-US" sz="2400" u="none" strike="noStrike"/>
              <a:t>Decide upon simple action steps your team will take to give staff practice providing specific feedback and what steps your team will make to encourage staff use of a 4:1  ratio.  </a:t>
            </a:r>
            <a:r>
              <a:rPr lang="en-US" sz="2400"/>
              <a:t> </a:t>
            </a:r>
            <a:endParaRPr/>
          </a:p>
          <a:p>
            <a:pPr indent="-342900" lvl="0" marL="342900" marR="0" rtl="0" algn="l">
              <a:lnSpc>
                <a:spcPct val="100000"/>
              </a:lnSpc>
              <a:spcBef>
                <a:spcPts val="0"/>
              </a:spcBef>
              <a:spcAft>
                <a:spcPts val="0"/>
              </a:spcAft>
              <a:buSzPts val="3200"/>
              <a:buFont typeface="Noto Sans Symbols"/>
              <a:buChar char="∙"/>
            </a:pPr>
            <a:r>
              <a:rPr lang="en-US" sz="2400"/>
              <a:t>Update your action plan using the Tier 1 Action Plan template and the Tier 1 Action Planning Checklist. </a:t>
            </a:r>
            <a:endParaRPr/>
          </a:p>
          <a:p>
            <a:pPr indent="-342900" lvl="0" marL="342900" marR="0" rtl="0" algn="l">
              <a:lnSpc>
                <a:spcPct val="100000"/>
              </a:lnSpc>
              <a:spcBef>
                <a:spcPts val="0"/>
              </a:spcBef>
              <a:spcAft>
                <a:spcPts val="0"/>
              </a:spcAft>
              <a:buSzPts val="3200"/>
              <a:buFont typeface="Noto Sans Symbols"/>
              <a:buChar char="∙"/>
            </a:pPr>
            <a:r>
              <a:rPr lang="en-US" sz="2400"/>
              <a:t>Use the Tier 1 Artifacts Rubric to assess the quality of the resources your team develops. </a:t>
            </a:r>
            <a:endParaRPr/>
          </a:p>
          <a:p>
            <a:pPr indent="-342900" lvl="0" marL="342900" marR="0" rtl="0" algn="l">
              <a:lnSpc>
                <a:spcPct val="100000"/>
              </a:lnSpc>
              <a:spcBef>
                <a:spcPts val="0"/>
              </a:spcBef>
              <a:spcAft>
                <a:spcPts val="0"/>
              </a:spcAft>
              <a:buSzPts val="3200"/>
              <a:buFont typeface="Noto Sans Symbols"/>
              <a:buChar char="∙"/>
            </a:pPr>
            <a:r>
              <a:rPr lang="en-US" sz="2400"/>
              <a:t>Use the results of the PBIS Self-Assessment Survey (SAS)  to gain perspective from all staff, and results from the PBIS Tiered Fidelity Inventory (TFI) to gain perspective from your building leadership team.</a:t>
            </a:r>
            <a:endParaRPr sz="2400">
              <a:latin typeface="Cambria"/>
              <a:ea typeface="Cambria"/>
              <a:cs typeface="Cambria"/>
              <a:sym typeface="Cambria"/>
            </a:endParaRPr>
          </a:p>
          <a:p>
            <a:pPr indent="-228600" lvl="0" marL="457200" marR="0" rtl="0" algn="l">
              <a:lnSpc>
                <a:spcPct val="100000"/>
              </a:lnSpc>
              <a:spcBef>
                <a:spcPts val="640"/>
              </a:spcBef>
              <a:spcAft>
                <a:spcPts val="0"/>
              </a:spcAft>
              <a:buClr>
                <a:srgbClr val="FF0000"/>
              </a:buClr>
              <a:buSzPts val="3200"/>
              <a:buFont typeface="Arial"/>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95" name="Shape 95"/>
        <p:cNvGrpSpPr/>
        <p:nvPr/>
      </p:nvGrpSpPr>
      <p:grpSpPr>
        <a:xfrm>
          <a:off x="0" y="0"/>
          <a:ext cx="0" cy="0"/>
          <a:chOff x="0" y="0"/>
          <a:chExt cx="0" cy="0"/>
        </a:xfrm>
      </p:grpSpPr>
      <p:sp>
        <p:nvSpPr>
          <p:cNvPr id="96" name="Google Shape;96;p4"/>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lang="en-US"/>
              <a:t>Facilitator Notes: Delete This Slide</a:t>
            </a:r>
            <a:endParaRPr/>
          </a:p>
        </p:txBody>
      </p:sp>
      <p:sp>
        <p:nvSpPr>
          <p:cNvPr id="97" name="Google Shape;97;p4"/>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640"/>
              </a:spcBef>
              <a:spcAft>
                <a:spcPts val="0"/>
              </a:spcAft>
              <a:buClr>
                <a:srgbClr val="FF0000"/>
              </a:buClr>
              <a:buSzPts val="3200"/>
              <a:buFont typeface="Arial"/>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5"/>
          <p:cNvSpPr txBox="1"/>
          <p:nvPr>
            <p:ph type="title"/>
          </p:nvPr>
        </p:nvSpPr>
        <p:spPr>
          <a:xfrm>
            <a:off x="1981200" y="274637"/>
            <a:ext cx="82296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References</a:t>
            </a:r>
            <a:endParaRPr b="1"/>
          </a:p>
        </p:txBody>
      </p:sp>
      <p:sp>
        <p:nvSpPr>
          <p:cNvPr id="275" name="Google Shape;275;p25"/>
          <p:cNvSpPr txBox="1"/>
          <p:nvPr>
            <p:ph idx="1" type="body"/>
          </p:nvPr>
        </p:nvSpPr>
        <p:spPr>
          <a:xfrm>
            <a:off x="1981200" y="1600201"/>
            <a:ext cx="8229600" cy="4525963"/>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SzPts val="3200"/>
              <a:buFont typeface="Arial"/>
              <a:buAutoNum type="arabicPeriod"/>
            </a:pPr>
            <a:r>
              <a:rPr lang="en-US" sz="2400" u="none" strike="noStrike"/>
              <a:t>Scott, T. M. (2017). Teaching behavior: Managing classrooms through effective instruction. Sage: Thousand Oaks, CA.</a:t>
            </a:r>
            <a:endParaRPr/>
          </a:p>
          <a:p>
            <a:pPr indent="-342900" lvl="0" marL="342900" marR="0" rtl="0" algn="l">
              <a:lnSpc>
                <a:spcPct val="100000"/>
              </a:lnSpc>
              <a:spcBef>
                <a:spcPts val="0"/>
              </a:spcBef>
              <a:spcAft>
                <a:spcPts val="0"/>
              </a:spcAft>
              <a:buSzPts val="3200"/>
              <a:buFont typeface="Arial"/>
              <a:buAutoNum type="arabicPeriod"/>
            </a:pPr>
            <a:r>
              <a:rPr lang="en-US" sz="2400" u="none" strike="noStrike"/>
              <a:t>Ryan, R. M., &amp; Deci, E. L. (2000). Intrinsic and extrinsic motivations: Classic definitions and new directions. Contemporary Educational Psychology, 25(1), 54–67.</a:t>
            </a:r>
            <a:endParaRPr/>
          </a:p>
          <a:p>
            <a:pPr indent="-342900" lvl="0" marL="342900" marR="0" rtl="0" algn="l">
              <a:lnSpc>
                <a:spcPct val="100000"/>
              </a:lnSpc>
              <a:spcBef>
                <a:spcPts val="0"/>
              </a:spcBef>
              <a:spcAft>
                <a:spcPts val="0"/>
              </a:spcAft>
              <a:buSzPts val="3200"/>
              <a:buFont typeface="Arial"/>
              <a:buAutoNum type="arabicPeriod"/>
            </a:pPr>
            <a:r>
              <a:rPr lang="en-US" sz="2400" u="none" strike="noStrike"/>
              <a:t>Scott, T. M. (2017). Teaching behavior: Managing classrooms through effective instruction. Sage: Thousand Oaks, CA.</a:t>
            </a:r>
            <a:endParaRPr/>
          </a:p>
          <a:p>
            <a:pPr indent="-342900" lvl="0" marL="342900" marR="0" rtl="0" algn="l">
              <a:lnSpc>
                <a:spcPct val="100000"/>
              </a:lnSpc>
              <a:spcBef>
                <a:spcPts val="0"/>
              </a:spcBef>
              <a:spcAft>
                <a:spcPts val="0"/>
              </a:spcAft>
              <a:buSzPts val="3200"/>
              <a:buFont typeface="Arial"/>
              <a:buAutoNum type="arabicPeriod"/>
            </a:pPr>
            <a:r>
              <a:rPr lang="en-US" sz="2400" u="none" strike="noStrike"/>
              <a:t>Scott, T. M. (2017). Teaching behavior: Managing classrooms through effective instruction. Sage: Thousand Oaks, CA.</a:t>
            </a:r>
            <a:endParaRPr/>
          </a:p>
          <a:p>
            <a:pPr indent="-342900" lvl="0" marL="342900" marR="0" rtl="0" algn="l">
              <a:lnSpc>
                <a:spcPct val="100000"/>
              </a:lnSpc>
              <a:spcBef>
                <a:spcPts val="0"/>
              </a:spcBef>
              <a:spcAft>
                <a:spcPts val="0"/>
              </a:spcAft>
              <a:buSzPts val="3200"/>
              <a:buFont typeface="Arial"/>
              <a:buAutoNum type="arabicPeriod"/>
            </a:pPr>
            <a:r>
              <a:rPr lang="en-US" sz="2400" u="none" strike="noStrike"/>
              <a:t>Lewis, T. (2018). Keynote. Missouri Schoolwide Positive Behavior Support Summer 2018 Institute. (Timothy J. Lewis, 2002)</a:t>
            </a:r>
            <a:endParaRPr sz="2400" u="none" strike="noStrike">
              <a:latin typeface="Cambria"/>
              <a:ea typeface="Cambria"/>
              <a:cs typeface="Cambria"/>
              <a:sym typeface="Cambria"/>
            </a:endParaRPr>
          </a:p>
          <a:p>
            <a:pPr indent="0" lvl="0" marL="342900" rtl="0" algn="l">
              <a:lnSpc>
                <a:spcPct val="100000"/>
              </a:lnSpc>
              <a:spcBef>
                <a:spcPts val="0"/>
              </a:spcBef>
              <a:spcAft>
                <a:spcPts val="0"/>
              </a:spcAft>
              <a:buSzPts val="32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9593"/>
        </a:solidFill>
      </p:bgPr>
    </p:bg>
    <p:spTree>
      <p:nvGrpSpPr>
        <p:cNvPr id="280" name="Shape 280"/>
        <p:cNvGrpSpPr/>
        <p:nvPr/>
      </p:nvGrpSpPr>
      <p:grpSpPr>
        <a:xfrm>
          <a:off x="0" y="0"/>
          <a:ext cx="0" cy="0"/>
          <a:chOff x="0" y="0"/>
          <a:chExt cx="0" cy="0"/>
        </a:xfrm>
      </p:grpSpPr>
      <p:sp>
        <p:nvSpPr>
          <p:cNvPr id="281" name="Google Shape;281;p27"/>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Contact Information</a:t>
            </a:r>
            <a:endParaRPr/>
          </a:p>
        </p:txBody>
      </p:sp>
      <p:sp>
        <p:nvSpPr>
          <p:cNvPr id="282" name="Google Shape;282;p27"/>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rmAutofit/>
          </a:bodyPr>
          <a:lstStyle/>
          <a:p>
            <a:pPr indent="0" lvl="0" marL="203200" rtl="0" algn="l">
              <a:lnSpc>
                <a:spcPct val="100000"/>
              </a:lnSpc>
              <a:spcBef>
                <a:spcPts val="0"/>
              </a:spcBef>
              <a:spcAft>
                <a:spcPts val="0"/>
              </a:spcAft>
              <a:buSzPts val="3200"/>
              <a:buNone/>
            </a:pPr>
            <a:r>
              <a:rPr lang="en-US"/>
              <a:t>Check Out MO SW-PBS on Social Media:</a:t>
            </a:r>
            <a:endParaRPr/>
          </a:p>
        </p:txBody>
      </p:sp>
      <p:sp>
        <p:nvSpPr>
          <p:cNvPr id="283" name="Google Shape;283;p27"/>
          <p:cNvSpPr txBox="1"/>
          <p:nvPr>
            <p:ph idx="4294967295" type="body"/>
          </p:nvPr>
        </p:nvSpPr>
        <p:spPr>
          <a:xfrm>
            <a:off x="6823574" y="2597295"/>
            <a:ext cx="3886200" cy="619125"/>
          </a:xfrm>
          <a:prstGeom prst="rect">
            <a:avLst/>
          </a:prstGeom>
          <a:noFill/>
          <a:ln>
            <a:noFill/>
          </a:ln>
        </p:spPr>
        <p:txBody>
          <a:bodyPr anchorCtr="0" anchor="t" bIns="91425" lIns="91425" spcFirstLastPara="1" rIns="91425" wrap="square" tIns="91425">
            <a:normAutofit fontScale="62500" lnSpcReduction="20000"/>
          </a:bodyPr>
          <a:lstStyle/>
          <a:p>
            <a:pPr indent="0" lvl="0" marL="203200" rtl="0" algn="l">
              <a:lnSpc>
                <a:spcPct val="100000"/>
              </a:lnSpc>
              <a:spcBef>
                <a:spcPts val="0"/>
              </a:spcBef>
              <a:spcAft>
                <a:spcPts val="0"/>
              </a:spcAft>
              <a:buSzPct val="100000"/>
              <a:buNone/>
            </a:pPr>
            <a:r>
              <a:rPr b="1" lang="en-US"/>
              <a:t>Facilitator Contact Information:</a:t>
            </a:r>
            <a:endParaRPr/>
          </a:p>
          <a:p>
            <a:pPr indent="-12700" lvl="0" marL="342900" rtl="0" algn="l">
              <a:lnSpc>
                <a:spcPct val="100000"/>
              </a:lnSpc>
              <a:spcBef>
                <a:spcPts val="640"/>
              </a:spcBef>
              <a:spcAft>
                <a:spcPts val="0"/>
              </a:spcAft>
              <a:buSzPct val="100000"/>
              <a:buNone/>
            </a:pPr>
            <a:r>
              <a:t/>
            </a:r>
            <a:endParaRPr/>
          </a:p>
        </p:txBody>
      </p:sp>
      <p:sp>
        <p:nvSpPr>
          <p:cNvPr id="284" name="Google Shape;284;p27"/>
          <p:cNvSpPr txBox="1"/>
          <p:nvPr/>
        </p:nvSpPr>
        <p:spPr>
          <a:xfrm>
            <a:off x="1588333" y="3009404"/>
            <a:ext cx="2393146"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sng" cap="none" strike="noStrike">
                <a:solidFill>
                  <a:srgbClr val="000000"/>
                </a:solidFill>
                <a:latin typeface="Arial"/>
                <a:ea typeface="Arial"/>
                <a:cs typeface="Arial"/>
                <a:sym typeface="Arial"/>
                <a:hlinkClick r:id="rId3">
                  <a:extLst>
                    <a:ext uri="{A12FA001-AC4F-418D-AE19-62706E023703}">
                      <ahyp:hlinkClr val="tx"/>
                    </a:ext>
                  </a:extLst>
                </a:hlinkClick>
              </a:rPr>
              <a:t>pbismissouri.org</a:t>
            </a:r>
            <a:endParaRPr b="0" i="0" sz="2100" u="none" cap="none" strike="noStrike">
              <a:solidFill>
                <a:srgbClr val="000000"/>
              </a:solidFill>
              <a:latin typeface="Arial"/>
              <a:ea typeface="Arial"/>
              <a:cs typeface="Arial"/>
              <a:sym typeface="Arial"/>
            </a:endParaRPr>
          </a:p>
        </p:txBody>
      </p:sp>
      <p:sp>
        <p:nvSpPr>
          <p:cNvPr id="285" name="Google Shape;285;p27"/>
          <p:cNvSpPr txBox="1"/>
          <p:nvPr/>
        </p:nvSpPr>
        <p:spPr>
          <a:xfrm>
            <a:off x="1561312" y="3818668"/>
            <a:ext cx="3244967"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sng" cap="none" strike="noStrike">
                <a:solidFill>
                  <a:srgbClr val="000000"/>
                </a:solidFill>
                <a:latin typeface="Arial"/>
                <a:ea typeface="Arial"/>
                <a:cs typeface="Arial"/>
                <a:sym typeface="Arial"/>
                <a:hlinkClick r:id="rId4">
                  <a:extLst>
                    <a:ext uri="{A12FA001-AC4F-418D-AE19-62706E023703}">
                      <ahyp:hlinkClr val="tx"/>
                    </a:ext>
                  </a:extLst>
                </a:hlinkClick>
              </a:rPr>
              <a:t>facebook.com/moswpbs</a:t>
            </a:r>
            <a:endParaRPr b="0" i="0" sz="2100" u="none" cap="none" strike="noStrike">
              <a:solidFill>
                <a:srgbClr val="000000"/>
              </a:solidFill>
              <a:latin typeface="Arial"/>
              <a:ea typeface="Arial"/>
              <a:cs typeface="Arial"/>
              <a:sym typeface="Arial"/>
            </a:endParaRPr>
          </a:p>
        </p:txBody>
      </p:sp>
      <p:sp>
        <p:nvSpPr>
          <p:cNvPr id="286" name="Google Shape;286;p27"/>
          <p:cNvSpPr txBox="1"/>
          <p:nvPr/>
        </p:nvSpPr>
        <p:spPr>
          <a:xfrm>
            <a:off x="1479487" y="4627932"/>
            <a:ext cx="34086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sng" cap="none" strike="noStrike">
                <a:solidFill>
                  <a:srgbClr val="000000"/>
                </a:solidFill>
                <a:latin typeface="Arial"/>
                <a:ea typeface="Arial"/>
                <a:cs typeface="Arial"/>
                <a:sym typeface="Arial"/>
                <a:hlinkClick r:id="rId5">
                  <a:extLst>
                    <a:ext uri="{A12FA001-AC4F-418D-AE19-62706E023703}">
                      <ahyp:hlinkClr val="tx"/>
                    </a:ext>
                  </a:extLst>
                </a:hlinkClick>
              </a:rPr>
              <a:t>instagram.com/moswpbs/</a:t>
            </a:r>
            <a:endParaRPr b="0" i="0" sz="1400" u="none" cap="none" strike="noStrike">
              <a:solidFill>
                <a:srgbClr val="000000"/>
              </a:solidFill>
              <a:latin typeface="Arial"/>
              <a:ea typeface="Arial"/>
              <a:cs typeface="Arial"/>
              <a:sym typeface="Arial"/>
            </a:endParaRPr>
          </a:p>
        </p:txBody>
      </p:sp>
      <p:sp>
        <p:nvSpPr>
          <p:cNvPr id="287" name="Google Shape;287;p27"/>
          <p:cNvSpPr txBox="1"/>
          <p:nvPr/>
        </p:nvSpPr>
        <p:spPr>
          <a:xfrm>
            <a:off x="5468016" y="3217141"/>
            <a:ext cx="3260558"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List HERE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8" name="Google Shape;288;p27"/>
          <p:cNvPicPr preferRelativeResize="0"/>
          <p:nvPr/>
        </p:nvPicPr>
        <p:blipFill rotWithShape="1">
          <a:blip r:embed="rId6">
            <a:alphaModFix/>
          </a:blip>
          <a:srcRect b="0" l="0" r="0" t="0"/>
          <a:stretch/>
        </p:blipFill>
        <p:spPr>
          <a:xfrm>
            <a:off x="609600" y="3694158"/>
            <a:ext cx="619125" cy="619125"/>
          </a:xfrm>
          <a:prstGeom prst="rect">
            <a:avLst/>
          </a:prstGeom>
          <a:noFill/>
          <a:ln>
            <a:noFill/>
          </a:ln>
        </p:spPr>
      </p:pic>
      <p:pic>
        <p:nvPicPr>
          <p:cNvPr id="289" name="Google Shape;289;p27"/>
          <p:cNvPicPr preferRelativeResize="0"/>
          <p:nvPr/>
        </p:nvPicPr>
        <p:blipFill rotWithShape="1">
          <a:blip r:embed="rId7">
            <a:alphaModFix/>
          </a:blip>
          <a:srcRect b="0" l="0" r="0" t="0"/>
          <a:stretch/>
        </p:blipFill>
        <p:spPr>
          <a:xfrm>
            <a:off x="660125" y="2994472"/>
            <a:ext cx="619125" cy="532235"/>
          </a:xfrm>
          <a:prstGeom prst="rect">
            <a:avLst/>
          </a:prstGeom>
          <a:noFill/>
          <a:ln>
            <a:noFill/>
          </a:ln>
        </p:spPr>
      </p:pic>
      <p:pic>
        <p:nvPicPr>
          <p:cNvPr id="290" name="Google Shape;290;p27"/>
          <p:cNvPicPr preferRelativeResize="0"/>
          <p:nvPr/>
        </p:nvPicPr>
        <p:blipFill rotWithShape="1">
          <a:blip r:embed="rId8">
            <a:alphaModFix/>
          </a:blip>
          <a:srcRect b="0" l="0" r="0" t="0"/>
          <a:stretch/>
        </p:blipFill>
        <p:spPr>
          <a:xfrm>
            <a:off x="653039" y="4626447"/>
            <a:ext cx="532225" cy="532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5"/>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Working Agreements</a:t>
            </a:r>
            <a:endParaRPr/>
          </a:p>
        </p:txBody>
      </p:sp>
      <p:sp>
        <p:nvSpPr>
          <p:cNvPr id="104" name="Google Shape;104;p5"/>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rmAutofit fontScale="92500" lnSpcReduction="20000"/>
          </a:bodyPr>
          <a:lstStyle/>
          <a:p>
            <a:pPr indent="-139700" lvl="0" marL="342900" rtl="0" algn="l">
              <a:lnSpc>
                <a:spcPct val="100000"/>
              </a:lnSpc>
              <a:spcBef>
                <a:spcPts val="0"/>
              </a:spcBef>
              <a:spcAft>
                <a:spcPts val="0"/>
              </a:spcAft>
              <a:buSzPct val="75000"/>
              <a:buNone/>
            </a:pPr>
            <a:r>
              <a:rPr b="1" lang="en-US">
                <a:latin typeface="Arial"/>
                <a:ea typeface="Arial"/>
                <a:cs typeface="Arial"/>
                <a:sym typeface="Arial"/>
              </a:rPr>
              <a:t>Be Respectful</a:t>
            </a:r>
            <a:endParaRPr/>
          </a:p>
          <a:p>
            <a:pPr indent="-187960" lvl="0" marL="342900" rtl="0" algn="l">
              <a:lnSpc>
                <a:spcPct val="100000"/>
              </a:lnSpc>
              <a:spcBef>
                <a:spcPts val="640"/>
              </a:spcBef>
              <a:spcAft>
                <a:spcPts val="0"/>
              </a:spcAft>
              <a:buSzPct val="100000"/>
              <a:buChar char="•"/>
            </a:pPr>
            <a:r>
              <a:rPr lang="en-US">
                <a:latin typeface="Arial"/>
                <a:ea typeface="Arial"/>
                <a:cs typeface="Arial"/>
                <a:sym typeface="Arial"/>
              </a:rPr>
              <a:t> Be an active listener—open to new ideas</a:t>
            </a:r>
            <a:endParaRPr/>
          </a:p>
          <a:p>
            <a:pPr indent="-187960" lvl="0" marL="342900" rtl="0" algn="l">
              <a:lnSpc>
                <a:spcPct val="100000"/>
              </a:lnSpc>
              <a:spcBef>
                <a:spcPts val="640"/>
              </a:spcBef>
              <a:spcAft>
                <a:spcPts val="0"/>
              </a:spcAft>
              <a:buSzPct val="100000"/>
              <a:buChar char="•"/>
            </a:pPr>
            <a:r>
              <a:rPr lang="en-US">
                <a:latin typeface="Arial"/>
                <a:ea typeface="Arial"/>
                <a:cs typeface="Arial"/>
                <a:sym typeface="Arial"/>
              </a:rPr>
              <a:t> Use notes for side bar conversations</a:t>
            </a:r>
            <a:endParaRPr>
              <a:latin typeface="Arial"/>
              <a:ea typeface="Arial"/>
              <a:cs typeface="Arial"/>
              <a:sym typeface="Arial"/>
            </a:endParaRPr>
          </a:p>
          <a:p>
            <a:pPr indent="0" lvl="0" marL="342900" rtl="0" algn="l">
              <a:lnSpc>
                <a:spcPct val="100000"/>
              </a:lnSpc>
              <a:spcBef>
                <a:spcPts val="640"/>
              </a:spcBef>
              <a:spcAft>
                <a:spcPts val="0"/>
              </a:spcAft>
              <a:buSzPts val="3200"/>
              <a:buNone/>
            </a:pPr>
            <a:r>
              <a:t/>
            </a:r>
            <a:endParaRPr sz="850">
              <a:latin typeface="Arial"/>
              <a:ea typeface="Arial"/>
              <a:cs typeface="Arial"/>
              <a:sym typeface="Arial"/>
            </a:endParaRPr>
          </a:p>
          <a:p>
            <a:pPr indent="-139700" lvl="0" marL="342900" rtl="0" algn="l">
              <a:lnSpc>
                <a:spcPct val="100000"/>
              </a:lnSpc>
              <a:spcBef>
                <a:spcPts val="640"/>
              </a:spcBef>
              <a:spcAft>
                <a:spcPts val="0"/>
              </a:spcAft>
              <a:buSzPct val="75000"/>
              <a:buNone/>
            </a:pPr>
            <a:r>
              <a:rPr b="1" lang="en-US">
                <a:latin typeface="Arial"/>
                <a:ea typeface="Arial"/>
                <a:cs typeface="Arial"/>
                <a:sym typeface="Arial"/>
              </a:rPr>
              <a:t>Be Responsible</a:t>
            </a:r>
            <a:endParaRPr/>
          </a:p>
          <a:p>
            <a:pPr indent="-187960" lvl="0" marL="342900" rtl="0" algn="l">
              <a:lnSpc>
                <a:spcPct val="100000"/>
              </a:lnSpc>
              <a:spcBef>
                <a:spcPts val="640"/>
              </a:spcBef>
              <a:spcAft>
                <a:spcPts val="0"/>
              </a:spcAft>
              <a:buSzPct val="100000"/>
              <a:buChar char="•"/>
            </a:pPr>
            <a:r>
              <a:rPr lang="en-US">
                <a:latin typeface="Arial"/>
                <a:ea typeface="Arial"/>
                <a:cs typeface="Arial"/>
                <a:sym typeface="Arial"/>
              </a:rPr>
              <a:t> Be on time for sessions</a:t>
            </a:r>
            <a:endParaRPr/>
          </a:p>
          <a:p>
            <a:pPr indent="-187960" lvl="0" marL="342900" rtl="0" algn="l">
              <a:lnSpc>
                <a:spcPct val="100000"/>
              </a:lnSpc>
              <a:spcBef>
                <a:spcPts val="640"/>
              </a:spcBef>
              <a:spcAft>
                <a:spcPts val="0"/>
              </a:spcAft>
              <a:buSzPct val="100000"/>
              <a:buChar char="•"/>
            </a:pPr>
            <a:r>
              <a:rPr lang="en-US">
                <a:latin typeface="Arial"/>
                <a:ea typeface="Arial"/>
                <a:cs typeface="Arial"/>
                <a:sym typeface="Arial"/>
              </a:rPr>
              <a:t> Silence cell phones—reply appropriately</a:t>
            </a:r>
            <a:endParaRPr>
              <a:latin typeface="Arial"/>
              <a:ea typeface="Arial"/>
              <a:cs typeface="Arial"/>
              <a:sym typeface="Arial"/>
            </a:endParaRPr>
          </a:p>
          <a:p>
            <a:pPr indent="0" lvl="0" marL="342900" rtl="0" algn="l">
              <a:lnSpc>
                <a:spcPct val="100000"/>
              </a:lnSpc>
              <a:spcBef>
                <a:spcPts val="640"/>
              </a:spcBef>
              <a:spcAft>
                <a:spcPts val="0"/>
              </a:spcAft>
              <a:buSzPct val="384384"/>
              <a:buNone/>
            </a:pPr>
            <a:r>
              <a:t/>
            </a:r>
            <a:endParaRPr sz="900">
              <a:latin typeface="Arial"/>
              <a:ea typeface="Arial"/>
              <a:cs typeface="Arial"/>
              <a:sym typeface="Arial"/>
            </a:endParaRPr>
          </a:p>
          <a:p>
            <a:pPr indent="-139700" lvl="0" marL="342900" rtl="0" algn="l">
              <a:lnSpc>
                <a:spcPct val="100000"/>
              </a:lnSpc>
              <a:spcBef>
                <a:spcPts val="640"/>
              </a:spcBef>
              <a:spcAft>
                <a:spcPts val="0"/>
              </a:spcAft>
              <a:buSzPct val="75000"/>
              <a:buNone/>
            </a:pPr>
            <a:r>
              <a:rPr b="1" lang="en-US">
                <a:latin typeface="Arial"/>
                <a:ea typeface="Arial"/>
                <a:cs typeface="Arial"/>
                <a:sym typeface="Arial"/>
              </a:rPr>
              <a:t>Be a Problem Solver</a:t>
            </a:r>
            <a:endParaRPr/>
          </a:p>
          <a:p>
            <a:pPr indent="-187960" lvl="0" marL="342900" rtl="0" algn="l">
              <a:lnSpc>
                <a:spcPct val="100000"/>
              </a:lnSpc>
              <a:spcBef>
                <a:spcPts val="640"/>
              </a:spcBef>
              <a:spcAft>
                <a:spcPts val="0"/>
              </a:spcAft>
              <a:buSzPct val="100000"/>
              <a:buChar char="•"/>
            </a:pPr>
            <a:r>
              <a:rPr lang="en-US">
                <a:latin typeface="Arial"/>
                <a:ea typeface="Arial"/>
                <a:cs typeface="Arial"/>
                <a:sym typeface="Arial"/>
              </a:rPr>
              <a:t> Follow the decision making process</a:t>
            </a:r>
            <a:endParaRPr/>
          </a:p>
          <a:p>
            <a:pPr indent="-187960" lvl="0" marL="342900" rtl="0" algn="l">
              <a:lnSpc>
                <a:spcPct val="100000"/>
              </a:lnSpc>
              <a:spcBef>
                <a:spcPts val="640"/>
              </a:spcBef>
              <a:spcAft>
                <a:spcPts val="0"/>
              </a:spcAft>
              <a:buSzPct val="100000"/>
              <a:buChar char="•"/>
            </a:pPr>
            <a:r>
              <a:rPr lang="en-US">
                <a:latin typeface="Arial"/>
                <a:ea typeface="Arial"/>
                <a:cs typeface="Arial"/>
                <a:sym typeface="Arial"/>
              </a:rPr>
              <a:t> Work toward consensus and support decisions of the group</a:t>
            </a:r>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9593"/>
        </a:solidFill>
      </p:bgPr>
    </p:bg>
    <p:spTree>
      <p:nvGrpSpPr>
        <p:cNvPr id="109" name="Shape 109"/>
        <p:cNvGrpSpPr/>
        <p:nvPr/>
      </p:nvGrpSpPr>
      <p:grpSpPr>
        <a:xfrm>
          <a:off x="0" y="0"/>
          <a:ext cx="0" cy="0"/>
          <a:chOff x="0" y="0"/>
          <a:chExt cx="0" cy="0"/>
        </a:xfrm>
      </p:grpSpPr>
      <p:sp>
        <p:nvSpPr>
          <p:cNvPr id="110" name="Google Shape;110;p6"/>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Attention Signal</a:t>
            </a:r>
            <a:endParaRPr/>
          </a:p>
        </p:txBody>
      </p:sp>
      <p:sp>
        <p:nvSpPr>
          <p:cNvPr id="111" name="Google Shape;111;p6"/>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640"/>
              </a:spcBef>
              <a:spcAft>
                <a:spcPts val="0"/>
              </a:spcAft>
              <a:buClr>
                <a:srgbClr val="FF0000"/>
              </a:buClr>
              <a:buSzPts val="3200"/>
              <a:buFont typeface="Arial"/>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9593"/>
        </a:solidFill>
      </p:bgPr>
    </p:bg>
    <p:spTree>
      <p:nvGrpSpPr>
        <p:cNvPr id="116" name="Shape 116"/>
        <p:cNvGrpSpPr/>
        <p:nvPr/>
      </p:nvGrpSpPr>
      <p:grpSpPr>
        <a:xfrm>
          <a:off x="0" y="0"/>
          <a:ext cx="0" cy="0"/>
          <a:chOff x="0" y="0"/>
          <a:chExt cx="0" cy="0"/>
        </a:xfrm>
      </p:grpSpPr>
      <p:sp>
        <p:nvSpPr>
          <p:cNvPr id="117" name="Google Shape;117;p7"/>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Introductions</a:t>
            </a:r>
            <a:endParaRPr/>
          </a:p>
        </p:txBody>
      </p:sp>
      <p:sp>
        <p:nvSpPr>
          <p:cNvPr id="118" name="Google Shape;118;p7"/>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640"/>
              </a:spcBef>
              <a:spcAft>
                <a:spcPts val="0"/>
              </a:spcAft>
              <a:buClr>
                <a:srgbClr val="FF0000"/>
              </a:buClr>
              <a:buSzPts val="3200"/>
              <a:buFont typeface="Arial"/>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26f9a9b4d1b_0_5"/>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lang="en-US"/>
              <a:t>Handouts</a:t>
            </a:r>
            <a:endParaRPr/>
          </a:p>
        </p:txBody>
      </p:sp>
      <p:sp>
        <p:nvSpPr>
          <p:cNvPr id="124" name="Google Shape;124;g26f9a9b4d1b_0_5"/>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3200"/>
              <a:buChar char="•"/>
            </a:pPr>
            <a:r>
              <a:rPr lang="en-US"/>
              <a:t>T1C5L3 </a:t>
            </a:r>
            <a:r>
              <a:rPr lang="en-US" sz="3200"/>
              <a:t>HO 1 Writing Positive Specific Feedback (PSF) Statements</a:t>
            </a:r>
            <a:endParaRPr/>
          </a:p>
          <a:p>
            <a:pPr indent="0" lvl="0" marL="0" marR="0" rtl="0" algn="l">
              <a:lnSpc>
                <a:spcPct val="100000"/>
              </a:lnSpc>
              <a:spcBef>
                <a:spcPts val="0"/>
              </a:spcBef>
              <a:spcAft>
                <a:spcPts val="0"/>
              </a:spcAft>
              <a:buSzPts val="3200"/>
              <a:buChar char="•"/>
            </a:pPr>
            <a:r>
              <a:rPr lang="en-US" sz="3200"/>
              <a:t>HOAP Action Plan</a:t>
            </a:r>
            <a:endParaRPr/>
          </a:p>
          <a:p>
            <a:pPr indent="0" lvl="0" marL="0" marR="0" rtl="0" algn="l">
              <a:lnSpc>
                <a:spcPct val="100000"/>
              </a:lnSpc>
              <a:spcBef>
                <a:spcPts val="0"/>
              </a:spcBef>
              <a:spcAft>
                <a:spcPts val="0"/>
              </a:spcAft>
              <a:buSzPts val="3200"/>
              <a:buChar char="•"/>
            </a:pPr>
            <a:r>
              <a:rPr lang="en-US" sz="3200"/>
              <a:t>HOAPC Tier 1 Action Plan Checklist</a:t>
            </a:r>
            <a:endParaRPr/>
          </a:p>
          <a:p>
            <a:pPr indent="0" lvl="0" marL="0" marR="0" rtl="0" algn="l">
              <a:lnSpc>
                <a:spcPct val="100000"/>
              </a:lnSpc>
              <a:spcBef>
                <a:spcPts val="0"/>
              </a:spcBef>
              <a:spcAft>
                <a:spcPts val="0"/>
              </a:spcAft>
              <a:buSzPts val="3200"/>
              <a:buChar char="•"/>
            </a:pPr>
            <a:r>
              <a:rPr lang="en-US" sz="3200"/>
              <a:t>HOAC Tier 1 Artifact Checklist</a:t>
            </a:r>
            <a:endParaRPr sz="3200">
              <a:latin typeface="Cambria"/>
              <a:ea typeface="Cambria"/>
              <a:cs typeface="Cambria"/>
              <a:sym typeface="Cambria"/>
            </a:endParaRPr>
          </a:p>
          <a:p>
            <a:pPr indent="-228600" lvl="0" marL="457200" marR="0" rtl="0" algn="l">
              <a:lnSpc>
                <a:spcPct val="100000"/>
              </a:lnSpc>
              <a:spcBef>
                <a:spcPts val="640"/>
              </a:spcBef>
              <a:spcAft>
                <a:spcPts val="0"/>
              </a:spcAft>
              <a:buClr>
                <a:srgbClr val="FF0000"/>
              </a:buClr>
              <a:buSzPts val="3200"/>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9"/>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lang="en-US"/>
              <a:t>Lesson Description</a:t>
            </a:r>
            <a:endParaRPr/>
          </a:p>
        </p:txBody>
      </p:sp>
      <p:sp>
        <p:nvSpPr>
          <p:cNvPr id="131" name="Google Shape;131;p9"/>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sz="2400"/>
              <a:t>Students need clear, specific feedback on their use of:</a:t>
            </a:r>
            <a:endParaRPr sz="2400"/>
          </a:p>
          <a:p>
            <a:pPr indent="0" lvl="0" marL="0" rtl="0" algn="l">
              <a:lnSpc>
                <a:spcPct val="100000"/>
              </a:lnSpc>
              <a:spcBef>
                <a:spcPts val="0"/>
              </a:spcBef>
              <a:spcAft>
                <a:spcPts val="0"/>
              </a:spcAft>
              <a:buClr>
                <a:schemeClr val="dk1"/>
              </a:buClr>
              <a:buSzPts val="1100"/>
              <a:buFont typeface="Arial"/>
              <a:buNone/>
            </a:pPr>
            <a:r>
              <a:t/>
            </a:r>
            <a:endParaRPr sz="2400"/>
          </a:p>
          <a:p>
            <a:pPr indent="-381000" lvl="0" marL="457200" rtl="0" algn="l">
              <a:lnSpc>
                <a:spcPct val="100000"/>
              </a:lnSpc>
              <a:spcBef>
                <a:spcPts val="0"/>
              </a:spcBef>
              <a:spcAft>
                <a:spcPts val="0"/>
              </a:spcAft>
              <a:buSzPts val="2400"/>
              <a:buChar char="•"/>
            </a:pPr>
            <a:r>
              <a:rPr lang="en-US" sz="2400"/>
              <a:t>Schoolwide expectations </a:t>
            </a:r>
            <a:endParaRPr sz="2400"/>
          </a:p>
          <a:p>
            <a:pPr indent="-381000" lvl="0" marL="457200" rtl="0" algn="l">
              <a:lnSpc>
                <a:spcPct val="100000"/>
              </a:lnSpc>
              <a:spcBef>
                <a:spcPts val="0"/>
              </a:spcBef>
              <a:spcAft>
                <a:spcPts val="0"/>
              </a:spcAft>
              <a:buSzPts val="2400"/>
              <a:buChar char="•"/>
            </a:pPr>
            <a:r>
              <a:rPr lang="en-US" sz="2400"/>
              <a:t>Other behaviors such as:</a:t>
            </a:r>
            <a:endParaRPr sz="2400"/>
          </a:p>
          <a:p>
            <a:pPr indent="-381000" lvl="1" marL="914400" rtl="0" algn="l">
              <a:lnSpc>
                <a:spcPct val="100000"/>
              </a:lnSpc>
              <a:spcBef>
                <a:spcPts val="0"/>
              </a:spcBef>
              <a:spcAft>
                <a:spcPts val="0"/>
              </a:spcAft>
              <a:buSzPts val="2400"/>
              <a:buChar char="•"/>
            </a:pPr>
            <a:r>
              <a:rPr lang="en-US" sz="2400"/>
              <a:t>acts of kindness</a:t>
            </a:r>
            <a:endParaRPr/>
          </a:p>
          <a:p>
            <a:pPr indent="-381000" lvl="1" marL="914400" rtl="0" algn="l">
              <a:lnSpc>
                <a:spcPct val="100000"/>
              </a:lnSpc>
              <a:spcBef>
                <a:spcPts val="0"/>
              </a:spcBef>
              <a:spcAft>
                <a:spcPts val="0"/>
              </a:spcAft>
              <a:buSzPts val="2400"/>
              <a:buChar char="•"/>
            </a:pPr>
            <a:r>
              <a:rPr lang="en-US" sz="2400"/>
              <a:t>compassion</a:t>
            </a:r>
            <a:endParaRPr/>
          </a:p>
          <a:p>
            <a:pPr indent="-381000" lvl="1" marL="914400" rtl="0" algn="l">
              <a:lnSpc>
                <a:spcPct val="100000"/>
              </a:lnSpc>
              <a:spcBef>
                <a:spcPts val="0"/>
              </a:spcBef>
              <a:spcAft>
                <a:spcPts val="0"/>
              </a:spcAft>
              <a:buSzPts val="2400"/>
              <a:buChar char="•"/>
            </a:pPr>
            <a:r>
              <a:rPr lang="en-US" sz="2400"/>
              <a:t>helpfulness</a:t>
            </a:r>
            <a:endParaRPr/>
          </a:p>
          <a:p>
            <a:pPr indent="-381000" lvl="1" marL="914400" rtl="0" algn="l">
              <a:lnSpc>
                <a:spcPct val="100000"/>
              </a:lnSpc>
              <a:spcBef>
                <a:spcPts val="0"/>
              </a:spcBef>
              <a:spcAft>
                <a:spcPts val="0"/>
              </a:spcAft>
              <a:buSzPts val="2400"/>
              <a:buChar char="•"/>
            </a:pPr>
            <a:r>
              <a:rPr lang="en-US" sz="2400"/>
              <a:t>general positive citizenship that are</a:t>
            </a:r>
            <a:r>
              <a:rPr lang="en-US"/>
              <a:t> </a:t>
            </a:r>
            <a:r>
              <a:rPr lang="en-US" sz="2400"/>
              <a:t>extended reflections of your expectations. </a:t>
            </a:r>
            <a:endParaRPr sz="2400"/>
          </a:p>
          <a:p>
            <a:pPr indent="-50800" lvl="0" marL="228600" rtl="0" algn="l">
              <a:lnSpc>
                <a:spcPct val="90000"/>
              </a:lnSpc>
              <a:spcBef>
                <a:spcPts val="0"/>
              </a:spcBef>
              <a:spcAft>
                <a:spcPts val="0"/>
              </a:spcAft>
              <a:buClr>
                <a:srgbClr val="FF0000"/>
              </a:buClr>
              <a:buSzPts val="2800"/>
              <a:buNone/>
            </a:pPr>
            <a:r>
              <a:t/>
            </a:r>
            <a:endParaRPr/>
          </a:p>
          <a:p>
            <a:pPr indent="-50800" lvl="0" marL="228600" rtl="0" algn="l">
              <a:lnSpc>
                <a:spcPct val="90000"/>
              </a:lnSpc>
              <a:spcBef>
                <a:spcPts val="0"/>
              </a:spcBef>
              <a:spcAft>
                <a:spcPts val="0"/>
              </a:spcAft>
              <a:buClr>
                <a:srgbClr val="FF0000"/>
              </a:buClr>
              <a:buSzPts val="2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0"/>
          <p:cNvSpPr txBox="1"/>
          <p:nvPr>
            <p:ph type="title"/>
          </p:nvPr>
        </p:nvSpPr>
        <p:spPr>
          <a:xfrm>
            <a:off x="609600" y="274637"/>
            <a:ext cx="109728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b="1" lang="en-US"/>
              <a:t>Lesson Outcomes</a:t>
            </a:r>
            <a:endParaRPr/>
          </a:p>
        </p:txBody>
      </p:sp>
      <p:sp>
        <p:nvSpPr>
          <p:cNvPr id="138" name="Google Shape;138;p10"/>
          <p:cNvSpPr txBox="1"/>
          <p:nvPr>
            <p:ph idx="1" type="body"/>
          </p:nvPr>
        </p:nvSpPr>
        <p:spPr>
          <a:xfrm>
            <a:off x="609600" y="1600201"/>
            <a:ext cx="10972800" cy="4525963"/>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0"/>
              </a:spcAft>
              <a:buSzPts val="3200"/>
              <a:buNone/>
            </a:pPr>
            <a:r>
              <a:rPr i="1" lang="en-US">
                <a:solidFill>
                  <a:srgbClr val="008000"/>
                </a:solidFill>
              </a:rPr>
              <a:t>At the end of this session, you will be able to…</a:t>
            </a:r>
            <a:endParaRPr/>
          </a:p>
          <a:p>
            <a:pPr indent="0" lvl="0" marL="0" rtl="0" algn="l">
              <a:lnSpc>
                <a:spcPct val="110000"/>
              </a:lnSpc>
              <a:spcBef>
                <a:spcPts val="0"/>
              </a:spcBef>
              <a:spcAft>
                <a:spcPts val="0"/>
              </a:spcAft>
              <a:buSzPts val="3200"/>
              <a:buNone/>
            </a:pPr>
            <a:r>
              <a:rPr i="1" lang="en-US">
                <a:solidFill>
                  <a:srgbClr val="008000"/>
                </a:solidFill>
              </a:rPr>
              <a:t> </a:t>
            </a:r>
            <a:endParaRPr/>
          </a:p>
          <a:p>
            <a:pPr indent="0" lvl="0" marL="0" rtl="0" algn="ctr">
              <a:lnSpc>
                <a:spcPct val="100000"/>
              </a:lnSpc>
              <a:spcBef>
                <a:spcPts val="451"/>
              </a:spcBef>
              <a:spcAft>
                <a:spcPts val="0"/>
              </a:spcAft>
              <a:buSzPts val="225"/>
              <a:buNone/>
            </a:pPr>
            <a:r>
              <a:t/>
            </a:r>
            <a:endParaRPr i="1" sz="225">
              <a:solidFill>
                <a:srgbClr val="008000"/>
              </a:solidFill>
            </a:endParaRPr>
          </a:p>
          <a:p>
            <a:pPr indent="0" lvl="0" marL="342900" rtl="0" algn="l">
              <a:lnSpc>
                <a:spcPct val="100000"/>
              </a:lnSpc>
              <a:spcBef>
                <a:spcPts val="1091"/>
              </a:spcBef>
              <a:spcAft>
                <a:spcPts val="0"/>
              </a:spcAft>
              <a:buSzPts val="3200"/>
              <a:buNone/>
            </a:pPr>
            <a:r>
              <a:t/>
            </a:r>
            <a:endParaRPr/>
          </a:p>
        </p:txBody>
      </p:sp>
      <p:sp>
        <p:nvSpPr>
          <p:cNvPr id="139" name="Google Shape;139;p10"/>
          <p:cNvSpPr txBox="1"/>
          <p:nvPr/>
        </p:nvSpPr>
        <p:spPr>
          <a:xfrm>
            <a:off x="2015132" y="2450271"/>
            <a:ext cx="8161735" cy="978729"/>
          </a:xfrm>
          <a:prstGeom prst="rect">
            <a:avLst/>
          </a:prstGeom>
          <a:noFill/>
          <a:ln>
            <a:noFill/>
          </a:ln>
        </p:spPr>
        <p:txBody>
          <a:bodyPr anchorCtr="0" anchor="t" bIns="45700" lIns="91425" spcFirstLastPara="1" rIns="91425" wrap="square" tIns="45700">
            <a:spAutoFit/>
          </a:bodyPr>
          <a:lstStyle/>
          <a:p>
            <a:pPr indent="-406400" lvl="0" marL="457200" marR="0" rtl="0" algn="l">
              <a:lnSpc>
                <a:spcPct val="90000"/>
              </a:lnSpc>
              <a:spcBef>
                <a:spcPts val="0"/>
              </a:spcBef>
              <a:spcAft>
                <a:spcPts val="0"/>
              </a:spcAft>
              <a:buClr>
                <a:srgbClr val="000000"/>
              </a:buClr>
              <a:buSzPts val="2800"/>
              <a:buFont typeface="Arial"/>
              <a:buChar char="•"/>
            </a:pPr>
            <a:r>
              <a:rPr b="0" i="0" lang="en-US" sz="3200" u="none" cap="none" strike="noStrike">
                <a:solidFill>
                  <a:srgbClr val="000000"/>
                </a:solidFill>
                <a:latin typeface="Calibri"/>
                <a:ea typeface="Calibri"/>
                <a:cs typeface="Calibri"/>
                <a:sym typeface="Calibri"/>
              </a:rPr>
              <a:t>Teach staff to effectively use positive specific feedback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 SWPBS Pr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Way, Gordon</dc:creator>
</cp:coreProperties>
</file>