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L1ij1pZBO0fpqly7Xs+l3EG94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B894DC-C5C4-4077-A331-BF688E4F2E68}">
  <a:tblStyle styleId="{AEB894DC-C5C4-4077-A331-BF688E4F2E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100"/>
              <a:t>Related to teacher attention is the student-teacher relationship and preferred adult behaviors. There is a growing body of research that indicates academic achievement and students’ behavior are both influenced by the quality of teacher-student relationship. </a:t>
            </a:r>
            <a:r>
              <a:rPr baseline="30000" lang="en-US" sz="1100"/>
              <a:t>1,2</a:t>
            </a:r>
            <a:r>
              <a:rPr lang="en-US" sz="1100"/>
              <a:t> When students are asked what makes a teacher special and worthy of respect, students consistently cite three characteristics: firmness, compassion, and an interesting, engaging, and challenging teaching style </a:t>
            </a:r>
            <a:r>
              <a:rPr baseline="30000" lang="en-US" sz="1100"/>
              <a:t>.3</a:t>
            </a:r>
            <a:endParaRPr baseline="30000" sz="1100"/>
          </a:p>
          <a:p>
            <a:pPr indent="0" lvl="0" marL="0" rtl="0" algn="l">
              <a:lnSpc>
                <a:spcPct val="100000"/>
              </a:lnSpc>
              <a:spcBef>
                <a:spcPts val="0"/>
              </a:spcBef>
              <a:spcAft>
                <a:spcPts val="0"/>
              </a:spcAft>
              <a:buClr>
                <a:schemeClr val="dk1"/>
              </a:buClr>
              <a:buSzPts val="1100"/>
              <a:buFont typeface="Arial"/>
              <a:buNone/>
            </a:pPr>
            <a:r>
              <a:t/>
            </a:r>
            <a:endParaRPr sz="1100"/>
          </a:p>
        </p:txBody>
      </p:sp>
      <p:sp>
        <p:nvSpPr>
          <p:cNvPr id="148" name="Google Shape;14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p:txBody>
      </p:sp>
      <p:sp>
        <p:nvSpPr>
          <p:cNvPr id="155" name="Google Shape;155;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1" name="Google Shape;1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Trainer Notes:</a:t>
            </a:r>
            <a:endParaRPr/>
          </a:p>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68" name="Google Shape;1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Trainer Notes:</a:t>
            </a:r>
            <a:endParaRPr sz="1200"/>
          </a:p>
          <a:p>
            <a:pPr indent="-228600" lvl="0" marL="45720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lang="en-US" sz="1200">
                <a:latin typeface="Calibri"/>
                <a:ea typeface="Calibri"/>
                <a:cs typeface="Calibri"/>
                <a:sym typeface="Calibri"/>
              </a:rPr>
              <a:t>Given these relationships, teachers and staff need to learn simple behaviors that will positively impact relationships.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Adult behaviors that build relationships include: 1) communicating privately, in close proximity with each student, 2) listening, 3) eye contact, 4) pleasant voice tone, 5) smiles, 6) appropriate professional touch and 7) use of students’ names.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 </a:t>
            </a:r>
            <a:r>
              <a:rPr lang="en-US" sz="1100">
                <a:latin typeface="Cambria"/>
                <a:ea typeface="Cambria"/>
                <a:cs typeface="Cambria"/>
                <a:sym typeface="Cambria"/>
              </a:rPr>
              <a:t>These behaviors express warmth, care, and concern for students while also communicating respect.  </a:t>
            </a:r>
            <a:endParaRPr/>
          </a:p>
          <a:p>
            <a:pPr indent="0" lvl="0" marL="0" marR="0" rtl="0" algn="l">
              <a:lnSpc>
                <a:spcPct val="100000"/>
              </a:lnSpc>
              <a:spcBef>
                <a:spcPts val="0"/>
              </a:spcBef>
              <a:spcAft>
                <a:spcPts val="0"/>
              </a:spcAft>
              <a:buSzPts val="1400"/>
              <a:buNone/>
            </a:pPr>
            <a:r>
              <a:rPr lang="en-US" sz="1100">
                <a:latin typeface="Cambria"/>
                <a:ea typeface="Cambria"/>
                <a:cs typeface="Cambria"/>
                <a:sym typeface="Cambria"/>
              </a:rPr>
              <a:t>They increase student affect (the likelihood that they will say they like school or their teacher), compliance (the likelihood that they will do as asked) and enhance learning.  </a:t>
            </a:r>
            <a:endParaRPr/>
          </a:p>
          <a:p>
            <a:pPr indent="0" lvl="0" marL="0" marR="0" rtl="0" algn="l">
              <a:lnSpc>
                <a:spcPct val="100000"/>
              </a:lnSpc>
              <a:spcBef>
                <a:spcPts val="0"/>
              </a:spcBef>
              <a:spcAft>
                <a:spcPts val="0"/>
              </a:spcAft>
              <a:buSzPts val="1400"/>
              <a:buNone/>
            </a:pPr>
            <a:r>
              <a:rPr lang="en-US" sz="1100">
                <a:latin typeface="Cambria"/>
                <a:ea typeface="Cambria"/>
                <a:cs typeface="Cambria"/>
                <a:sym typeface="Cambria"/>
              </a:rPr>
              <a:t>These adult behaviors not only impact relationships but also set the stage for effective interaction with students and delivery of  genuine feedback. </a:t>
            </a:r>
            <a:r>
              <a:rPr baseline="30000" lang="en-US" sz="1100">
                <a:latin typeface="Cambria"/>
                <a:ea typeface="Cambria"/>
                <a:cs typeface="Cambria"/>
                <a:sym typeface="Cambria"/>
              </a:rPr>
              <a:t>4</a:t>
            </a:r>
            <a:r>
              <a:rPr lang="en-US" sz="1100">
                <a:latin typeface="Cambria"/>
                <a:ea typeface="Cambria"/>
                <a:cs typeface="Cambria"/>
                <a:sym typeface="Cambria"/>
              </a:rPr>
              <a:t> </a:t>
            </a:r>
            <a:endParaRPr/>
          </a:p>
          <a:p>
            <a:pPr indent="0" lvl="0" marL="0" marR="0" rtl="0" algn="l">
              <a:lnSpc>
                <a:spcPct val="100000"/>
              </a:lnSpc>
              <a:spcBef>
                <a:spcPts val="0"/>
              </a:spcBef>
              <a:spcAft>
                <a:spcPts val="0"/>
              </a:spcAft>
              <a:buSzPts val="1400"/>
              <a:buNone/>
            </a:pPr>
            <a:r>
              <a:rPr lang="en-US" sz="1100">
                <a:latin typeface="Cambria"/>
                <a:ea typeface="Cambria"/>
                <a:cs typeface="Cambria"/>
                <a:sym typeface="Cambria"/>
              </a:rPr>
              <a:t>Wong &amp; Wong (2005) describe these teachers as “intentionally inviting.” Their professional attitude depicts their view of students as able, valuable, and responsible.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4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t>Trainer Notes:</a:t>
            </a:r>
            <a:r>
              <a:rPr b="0" lang="en-US" sz="1200"/>
              <a:t>  </a:t>
            </a:r>
            <a:endParaRPr sz="1200"/>
          </a:p>
          <a:p>
            <a:pPr indent="0" lvl="0" marL="0" marR="0" rtl="0" algn="l">
              <a:lnSpc>
                <a:spcPct val="100000"/>
              </a:lnSpc>
              <a:spcBef>
                <a:spcPts val="0"/>
              </a:spcBef>
              <a:spcAft>
                <a:spcPts val="0"/>
              </a:spcAft>
              <a:buClr>
                <a:srgbClr val="000000"/>
              </a:buClr>
              <a:buSzPts val="1400"/>
              <a:buFont typeface="Arial"/>
              <a:buNone/>
            </a:pPr>
            <a:r>
              <a:rPr b="1" lang="en-US" sz="1200"/>
              <a:t>To Know/To Say: </a:t>
            </a:r>
            <a:r>
              <a:rPr lang="en-US" sz="1200">
                <a:latin typeface="Cambria"/>
                <a:ea typeface="Cambria"/>
                <a:cs typeface="Cambria"/>
                <a:sym typeface="Cambria"/>
              </a:rPr>
              <a:t>There are two types of adult attention, and both have a positive impact on interactions in schools.  Staff using both contingent and noncontingent adult attention effectively builds rapport and relationships with students and families, and helps students learn social behavioral expectations and meet academic goals</a:t>
            </a:r>
            <a:endParaRPr/>
          </a:p>
          <a:p>
            <a:pPr indent="0" lvl="0" marL="0" marR="0" rtl="0" algn="l">
              <a:lnSpc>
                <a:spcPct val="100000"/>
              </a:lnSpc>
              <a:spcBef>
                <a:spcPts val="0"/>
              </a:spcBef>
              <a:spcAft>
                <a:spcPts val="0"/>
              </a:spcAft>
              <a:buSzPts val="1400"/>
              <a:buNone/>
            </a:pPr>
            <a:r>
              <a:rPr b="1" lang="en-US" sz="1200">
                <a:latin typeface="Calibri"/>
                <a:ea typeface="Calibri"/>
                <a:cs typeface="Calibri"/>
                <a:sym typeface="Calibri"/>
              </a:rPr>
              <a:t> </a:t>
            </a:r>
            <a:endParaRPr sz="12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4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200">
                <a:latin typeface="Calibri"/>
                <a:ea typeface="Calibri"/>
                <a:cs typeface="Calibri"/>
                <a:sym typeface="Calibri"/>
              </a:rPr>
              <a:t>Here are key terms that will be used in this lesson.</a:t>
            </a:r>
            <a:r>
              <a:rPr lang="en-US" sz="1800">
                <a:latin typeface="Cambria"/>
                <a:ea typeface="Cambria"/>
                <a:cs typeface="Cambria"/>
                <a:sym typeface="Cambria"/>
              </a:rPr>
              <a:t> </a:t>
            </a:r>
            <a:endParaRPr/>
          </a:p>
          <a:p>
            <a:pPr indent="-342900" lvl="0" marL="342900" marR="0" rtl="0" algn="l">
              <a:lnSpc>
                <a:spcPct val="100000"/>
              </a:lnSpc>
              <a:spcBef>
                <a:spcPts val="0"/>
              </a:spcBef>
              <a:spcAft>
                <a:spcPts val="0"/>
              </a:spcAft>
              <a:buSzPts val="1400"/>
              <a:buFont typeface="Arial"/>
              <a:buChar char="●"/>
            </a:pPr>
            <a:r>
              <a:rPr b="1" lang="en-US" sz="1200">
                <a:latin typeface="Calibri"/>
                <a:ea typeface="Calibri"/>
                <a:cs typeface="Calibri"/>
                <a:sym typeface="Calibri"/>
              </a:rPr>
              <a:t>Non-contingent attention</a:t>
            </a:r>
            <a:r>
              <a:rPr lang="en-US" sz="1200">
                <a:latin typeface="Calibri"/>
                <a:ea typeface="Calibri"/>
                <a:cs typeface="Calibri"/>
                <a:sym typeface="Calibri"/>
              </a:rPr>
              <a:t>: attention provided regardless of performance and includes such things as greetings, proximity, smiles, and conversations.</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Arial"/>
              <a:buChar char="●"/>
            </a:pPr>
            <a:r>
              <a:rPr b="1" lang="en-US" sz="1200">
                <a:latin typeface="Calibri"/>
                <a:ea typeface="Calibri"/>
                <a:cs typeface="Calibri"/>
                <a:sym typeface="Calibri"/>
              </a:rPr>
              <a:t>Contingent attention</a:t>
            </a:r>
            <a:r>
              <a:rPr lang="en-US" sz="1200">
                <a:latin typeface="Calibri"/>
                <a:ea typeface="Calibri"/>
                <a:cs typeface="Calibri"/>
                <a:sym typeface="Calibri"/>
              </a:rPr>
              <a:t>: provided based upon student performance of an identified expectation or behavior.</a:t>
            </a:r>
            <a:endParaRPr sz="1200">
              <a:latin typeface="Cambria"/>
              <a:ea typeface="Cambria"/>
              <a:cs typeface="Cambria"/>
              <a:sym typeface="Cambria"/>
            </a:endParaRPr>
          </a:p>
          <a:p>
            <a:pPr indent="-228600" lvl="0" marL="457200" marR="0" rtl="0" algn="l">
              <a:lnSpc>
                <a:spcPct val="100000"/>
              </a:lnSpc>
              <a:spcBef>
                <a:spcPts val="0"/>
              </a:spcBef>
              <a:spcAft>
                <a:spcPts val="0"/>
              </a:spcAft>
              <a:buSzPts val="1400"/>
              <a:buNone/>
            </a:pPr>
            <a:r>
              <a:rPr i="1" lang="en-US" sz="1200">
                <a:latin typeface="Calibri"/>
                <a:ea typeface="Calibri"/>
                <a:cs typeface="Calibri"/>
                <a:sym typeface="Calibri"/>
              </a:rPr>
              <a:t>An example is Specific Positive Feedback</a:t>
            </a:r>
            <a:endParaRPr sz="12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
        <p:nvSpPr>
          <p:cNvPr id="193" name="Google Shape;193;p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9" name="Google Shape;1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Clr>
                <a:srgbClr val="000000"/>
              </a:buClr>
              <a:buSzPts val="1400"/>
              <a:buFont typeface="Arial"/>
              <a:buNone/>
            </a:pPr>
            <a:r>
              <a:rPr b="1" lang="en-US"/>
              <a:t>To Know/To Say: </a:t>
            </a:r>
            <a:r>
              <a:rPr b="1" lang="en-US" sz="1100">
                <a:latin typeface="Calibri"/>
                <a:ea typeface="Calibri"/>
                <a:cs typeface="Calibri"/>
                <a:sym typeface="Calibri"/>
              </a:rPr>
              <a:t>Non-contingent Attention</a:t>
            </a:r>
            <a:endParaRPr sz="1100">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latin typeface="Calibri"/>
                <a:ea typeface="Calibri"/>
                <a:cs typeface="Calibri"/>
                <a:sym typeface="Calibri"/>
              </a:rPr>
              <a:t>Most teachers and staff understand the importance of positive relationships with their students. </a:t>
            </a:r>
            <a:r>
              <a:rPr b="1" lang="en-US" sz="1100">
                <a:latin typeface="Calibri"/>
                <a:ea typeface="Calibri"/>
                <a:cs typeface="Calibri"/>
                <a:sym typeface="Calibri"/>
              </a:rPr>
              <a:t>Non-contingent attention</a:t>
            </a:r>
            <a:r>
              <a:rPr lang="en-US" sz="1100">
                <a:latin typeface="Calibri"/>
                <a:ea typeface="Calibri"/>
                <a:cs typeface="Calibri"/>
                <a:sym typeface="Calibri"/>
              </a:rPr>
              <a:t> is one of the many ways to enhance adult-student relationships. Given that many instances of unexpected behavior are based on a desire for attention, if we provide sufficient non-contingent attention, the frequency of unexpected behavior may decrease. As teachers report that positive student–teacher interactions increase, the number of out of school suspensions that students receive decreases.</a:t>
            </a:r>
            <a:endParaRPr/>
          </a:p>
          <a:p>
            <a:pPr indent="0" lvl="0" marL="0" rtl="0" algn="l">
              <a:lnSpc>
                <a:spcPct val="100000"/>
              </a:lnSpc>
              <a:spcBef>
                <a:spcPts val="0"/>
              </a:spcBef>
              <a:spcAft>
                <a:spcPts val="0"/>
              </a:spcAft>
              <a:buSzPts val="1400"/>
              <a:buNone/>
            </a:pPr>
            <a:r>
              <a:t/>
            </a:r>
            <a:endParaRPr/>
          </a:p>
        </p:txBody>
      </p:sp>
      <p:sp>
        <p:nvSpPr>
          <p:cNvPr id="204" name="Google Shape;20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a:t>Trainer Notes:</a:t>
            </a:r>
            <a:endParaRPr b="0" sz="1100"/>
          </a:p>
          <a:p>
            <a:pPr indent="0" lvl="0" marL="0" rtl="0" algn="l">
              <a:lnSpc>
                <a:spcPct val="100000"/>
              </a:lnSpc>
              <a:spcBef>
                <a:spcPts val="0"/>
              </a:spcBef>
              <a:spcAft>
                <a:spcPts val="0"/>
              </a:spcAft>
              <a:buSzPts val="1400"/>
              <a:buNone/>
            </a:pPr>
            <a:r>
              <a:rPr b="1" lang="en-US" sz="1100"/>
              <a:t>To Know/To Say:</a:t>
            </a:r>
            <a:r>
              <a:rPr b="0" lang="en-US" sz="1100"/>
              <a:t> </a:t>
            </a:r>
            <a:r>
              <a:rPr lang="en-US" sz="1100">
                <a:latin typeface="Calibri"/>
                <a:ea typeface="Calibri"/>
                <a:cs typeface="Calibri"/>
                <a:sym typeface="Calibri"/>
              </a:rPr>
              <a:t>Also, as students report an increase in the positive emotional quality of student–teacher relationships, there is a corresponding decrease in the number of behavior referrals they receive, and an increase in the amount of time students spend on-task. </a:t>
            </a:r>
            <a:r>
              <a:rPr baseline="30000" lang="en-US" sz="1100">
                <a:latin typeface="Calibri"/>
                <a:ea typeface="Calibri"/>
                <a:cs typeface="Calibri"/>
                <a:sym typeface="Calibri"/>
              </a:rPr>
              <a:t>6</a:t>
            </a:r>
            <a:endParaRPr sz="1100">
              <a:latin typeface="Calibri"/>
              <a:ea typeface="Calibri"/>
              <a:cs typeface="Calibri"/>
              <a:sym typeface="Calibri"/>
            </a:endParaRPr>
          </a:p>
          <a:p>
            <a:pPr indent="0" lvl="0" marL="0" marR="0" rtl="0" algn="l">
              <a:lnSpc>
                <a:spcPct val="100000"/>
              </a:lnSpc>
              <a:spcBef>
                <a:spcPts val="1200"/>
              </a:spcBef>
              <a:spcAft>
                <a:spcPts val="1200"/>
              </a:spcAft>
              <a:buSzPts val="1400"/>
              <a:buNone/>
            </a:pPr>
            <a:r>
              <a:rPr lang="en-US" sz="1100">
                <a:latin typeface="Calibri"/>
                <a:ea typeface="Calibri"/>
                <a:cs typeface="Calibri"/>
                <a:sym typeface="Calibri"/>
              </a:rPr>
              <a:t>Finally, non-contingent attention provides students with role models of positive social interactions. Non-contingent adult attention such as smiles, greetings, and community-building activities are examples of antecedents that help establish positive relationships between students and staff and set the stage for students to display the expected academic and behavioral expectations. They also create the relationships that will help students accept corrections when it is needed.</a:t>
            </a:r>
            <a:endParaRPr sz="1100">
              <a:latin typeface="Calibri"/>
              <a:ea typeface="Calibri"/>
              <a:cs typeface="Calibri"/>
              <a:sym typeface="Calibri"/>
            </a:endParaRPr>
          </a:p>
        </p:txBody>
      </p:sp>
      <p:sp>
        <p:nvSpPr>
          <p:cNvPr id="211" name="Google Shape;211;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4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100"/>
              <a:t>Trainer Notes:</a:t>
            </a:r>
            <a:endParaRPr b="0" sz="1100"/>
          </a:p>
          <a:p>
            <a:pPr indent="0" lvl="0" marL="0" rtl="0" algn="l">
              <a:lnSpc>
                <a:spcPct val="100000"/>
              </a:lnSpc>
              <a:spcBef>
                <a:spcPts val="0"/>
              </a:spcBef>
              <a:spcAft>
                <a:spcPts val="0"/>
              </a:spcAft>
              <a:buSzPts val="1400"/>
              <a:buNone/>
            </a:pPr>
            <a:r>
              <a:rPr b="1" lang="en-US" sz="1100"/>
              <a:t>To Know/To Say</a:t>
            </a:r>
            <a:r>
              <a:rPr b="1" lang="en-US" sz="1100">
                <a:latin typeface="Cambria"/>
                <a:ea typeface="Cambria"/>
                <a:cs typeface="Cambria"/>
                <a:sym typeface="Cambria"/>
              </a:rPr>
              <a:t>: Teacher Behaviors that Enhance Positive Teacher–Student Relationships</a:t>
            </a:r>
            <a:endParaRPr sz="11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100">
                <a:latin typeface="Cambria"/>
                <a:ea typeface="Cambria"/>
                <a:cs typeface="Cambria"/>
                <a:sym typeface="Cambria"/>
              </a:rPr>
              <a:t>Recall teacher behaviors that enhance positive teacher-student relationships include 1) communicating privately, in close proximity with each student, 2) listening, 3) eye contact, 4) pleasant voice tone, 5) smiles, 6) appropriate professional touch and 7) use of students’ names.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100"/>
              <a:t>Trainer Notes:</a:t>
            </a:r>
            <a:r>
              <a:rPr b="0" lang="en-US" sz="1100"/>
              <a:t>  </a:t>
            </a:r>
            <a:endParaRPr sz="1100"/>
          </a:p>
          <a:p>
            <a:pPr indent="0" lvl="0" marL="0" rtl="0" algn="l">
              <a:lnSpc>
                <a:spcPct val="100000"/>
              </a:lnSpc>
              <a:spcBef>
                <a:spcPts val="0"/>
              </a:spcBef>
              <a:spcAft>
                <a:spcPts val="0"/>
              </a:spcAft>
              <a:buSzPts val="1400"/>
              <a:buNone/>
            </a:pPr>
            <a:r>
              <a:rPr b="1" lang="en-US" sz="1100"/>
              <a:t>To Know/To Say:</a:t>
            </a:r>
            <a:r>
              <a:rPr b="0" lang="en-US" sz="1100"/>
              <a:t> </a:t>
            </a:r>
            <a:r>
              <a:rPr lang="en-US" sz="1100"/>
              <a:t>Non-Contingent Teacher Behaviors that Enhance Positive Teacher–Student Relationships</a:t>
            </a:r>
            <a:endParaRPr/>
          </a:p>
          <a:p>
            <a:pPr indent="0" lvl="0" marL="0" rtl="0" algn="l">
              <a:lnSpc>
                <a:spcPct val="100000"/>
              </a:lnSpc>
              <a:spcBef>
                <a:spcPts val="0"/>
              </a:spcBef>
              <a:spcAft>
                <a:spcPts val="0"/>
              </a:spcAft>
              <a:buClr>
                <a:schemeClr val="dk1"/>
              </a:buClr>
              <a:buSzPts val="1100"/>
              <a:buFont typeface="Arial"/>
              <a:buNone/>
            </a:pPr>
            <a:r>
              <a:rPr lang="en-US" sz="1100"/>
              <a:t>• Greet students as they enter the classroom, using the student’s name, smiling and asking them a question related to the student's interests. “Hey, Tim, good to see you today. How’s that guitar playing going for you?”</a:t>
            </a:r>
            <a:endParaRPr/>
          </a:p>
          <a:p>
            <a:pPr indent="0" lvl="0" marL="0" rtl="0" algn="l">
              <a:lnSpc>
                <a:spcPct val="100000"/>
              </a:lnSpc>
              <a:spcBef>
                <a:spcPts val="0"/>
              </a:spcBef>
              <a:spcAft>
                <a:spcPts val="0"/>
              </a:spcAft>
              <a:buClr>
                <a:schemeClr val="dk1"/>
              </a:buClr>
              <a:buSzPts val="1100"/>
              <a:buFont typeface="Arial"/>
              <a:buNone/>
            </a:pPr>
            <a:r>
              <a:rPr lang="en-US" sz="1100"/>
              <a:t>• Use a student's name when interacting with a student. “Demarco, what is the idea you took away from reading that passage?”</a:t>
            </a:r>
            <a:endParaRPr/>
          </a:p>
          <a:p>
            <a:pPr indent="0" lvl="0" marL="0" rtl="0" algn="l">
              <a:lnSpc>
                <a:spcPct val="100000"/>
              </a:lnSpc>
              <a:spcBef>
                <a:spcPts val="0"/>
              </a:spcBef>
              <a:spcAft>
                <a:spcPts val="0"/>
              </a:spcAft>
              <a:buClr>
                <a:schemeClr val="dk1"/>
              </a:buClr>
              <a:buSzPts val="1100"/>
              <a:buFont typeface="Arial"/>
              <a:buNone/>
            </a:pPr>
            <a:r>
              <a:rPr lang="en-US" sz="1100"/>
              <a:t>• Smile! Teachers are often so busy thinking about the academic content and learning targets they are trying to address that they forget to smile. A smile is a powerful tool to communicate the message, “I value you.”</a:t>
            </a:r>
            <a:endParaRPr/>
          </a:p>
          <a:p>
            <a:pPr indent="0" lvl="0" marL="0" rtl="0" algn="l">
              <a:lnSpc>
                <a:spcPct val="100000"/>
              </a:lnSpc>
              <a:spcBef>
                <a:spcPts val="0"/>
              </a:spcBef>
              <a:spcAft>
                <a:spcPts val="0"/>
              </a:spcAft>
              <a:buClr>
                <a:schemeClr val="dk1"/>
              </a:buClr>
              <a:buSzPts val="1100"/>
              <a:buFont typeface="Arial"/>
              <a:buNone/>
            </a:pPr>
            <a:r>
              <a:rPr lang="en-US" sz="1100"/>
              <a:t>• Provide positive, non-judgmental regard by:</a:t>
            </a:r>
            <a:endParaRPr/>
          </a:p>
          <a:p>
            <a:pPr indent="-298450" lvl="0" marL="457200" rtl="0" algn="l">
              <a:lnSpc>
                <a:spcPct val="100000"/>
              </a:lnSpc>
              <a:spcBef>
                <a:spcPts val="0"/>
              </a:spcBef>
              <a:spcAft>
                <a:spcPts val="0"/>
              </a:spcAft>
              <a:buClr>
                <a:schemeClr val="dk1"/>
              </a:buClr>
              <a:buSzPts val="1100"/>
              <a:buFont typeface="Calibri"/>
              <a:buChar char="-"/>
            </a:pPr>
            <a:r>
              <a:rPr lang="en-US" sz="1100"/>
              <a:t>attending before- and after-school events,</a:t>
            </a:r>
            <a:endParaRPr/>
          </a:p>
          <a:p>
            <a:pPr indent="-298450" lvl="0" marL="457200" rtl="0" algn="l">
              <a:lnSpc>
                <a:spcPct val="100000"/>
              </a:lnSpc>
              <a:spcBef>
                <a:spcPts val="0"/>
              </a:spcBef>
              <a:spcAft>
                <a:spcPts val="0"/>
              </a:spcAft>
              <a:buClr>
                <a:schemeClr val="dk1"/>
              </a:buClr>
              <a:buSzPts val="1100"/>
              <a:buFont typeface="Calibri"/>
              <a:buChar char="-"/>
            </a:pPr>
            <a:r>
              <a:rPr lang="en-US" sz="1100"/>
              <a:t>responding to student social media posts (as appropriate),</a:t>
            </a:r>
            <a:endParaRPr/>
          </a:p>
          <a:p>
            <a:pPr indent="-298450" lvl="0" marL="457200" rtl="0" algn="l">
              <a:lnSpc>
                <a:spcPct val="100000"/>
              </a:lnSpc>
              <a:spcBef>
                <a:spcPts val="0"/>
              </a:spcBef>
              <a:spcAft>
                <a:spcPts val="0"/>
              </a:spcAft>
              <a:buClr>
                <a:schemeClr val="dk1"/>
              </a:buClr>
              <a:buSzPts val="1100"/>
              <a:buFont typeface="Calibri"/>
              <a:buChar char="-"/>
            </a:pPr>
            <a:r>
              <a:rPr lang="en-US" sz="1100"/>
              <a:t>reading literature they are interested in,</a:t>
            </a:r>
            <a:endParaRPr/>
          </a:p>
          <a:p>
            <a:pPr indent="-298450" lvl="0" marL="457200" rtl="0" algn="l">
              <a:lnSpc>
                <a:spcPct val="100000"/>
              </a:lnSpc>
              <a:spcBef>
                <a:spcPts val="0"/>
              </a:spcBef>
              <a:spcAft>
                <a:spcPts val="0"/>
              </a:spcAft>
              <a:buClr>
                <a:schemeClr val="dk1"/>
              </a:buClr>
              <a:buSzPts val="1100"/>
              <a:buFont typeface="Calibri"/>
              <a:buChar char="-"/>
            </a:pPr>
            <a:r>
              <a:rPr lang="en-US" sz="1100"/>
              <a:t>listening to music/artists that they recommend,</a:t>
            </a:r>
            <a:endParaRPr/>
          </a:p>
          <a:p>
            <a:pPr indent="-298450" lvl="0" marL="457200" rtl="0" algn="l">
              <a:lnSpc>
                <a:spcPct val="100000"/>
              </a:lnSpc>
              <a:spcBef>
                <a:spcPts val="0"/>
              </a:spcBef>
              <a:spcAft>
                <a:spcPts val="0"/>
              </a:spcAft>
              <a:buClr>
                <a:schemeClr val="dk1"/>
              </a:buClr>
              <a:buSzPts val="1100"/>
              <a:buFont typeface="Calibri"/>
              <a:buChar char="-"/>
            </a:pPr>
            <a:r>
              <a:rPr lang="en-US" sz="1100"/>
              <a:t>recalling details about the daily lives of students and demonstrating genuine concern: “Keith, I was sorry to hear about the death of your grandfather.”</a:t>
            </a:r>
            <a:endParaRPr/>
          </a:p>
          <a:p>
            <a:pPr indent="0" lvl="0" marL="0" rtl="0" algn="l">
              <a:lnSpc>
                <a:spcPct val="100000"/>
              </a:lnSpc>
              <a:spcBef>
                <a:spcPts val="0"/>
              </a:spcBef>
              <a:spcAft>
                <a:spcPts val="0"/>
              </a:spcAft>
              <a:buSzPts val="1400"/>
              <a:buNone/>
            </a:pPr>
            <a:r>
              <a:t/>
            </a:r>
            <a:endParaRPr/>
          </a:p>
        </p:txBody>
      </p:sp>
      <p:sp>
        <p:nvSpPr>
          <p:cNvPr id="223" name="Google Shape;22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100"/>
              <a:t>Trainer Notes:</a:t>
            </a:r>
            <a:r>
              <a:rPr b="0" lang="en-US" sz="1100"/>
              <a:t>  </a:t>
            </a:r>
            <a:endParaRPr sz="1100"/>
          </a:p>
          <a:p>
            <a:pPr indent="0" lvl="0" marL="0" rtl="0" algn="l">
              <a:lnSpc>
                <a:spcPct val="100000"/>
              </a:lnSpc>
              <a:spcBef>
                <a:spcPts val="0"/>
              </a:spcBef>
              <a:spcAft>
                <a:spcPts val="0"/>
              </a:spcAft>
              <a:buSzPts val="1400"/>
              <a:buNone/>
            </a:pPr>
            <a:r>
              <a:rPr b="1" lang="en-US" sz="1100"/>
              <a:t>To Know/To Say:</a:t>
            </a:r>
            <a:r>
              <a:rPr b="0" lang="en-US" sz="1100"/>
              <a:t> </a:t>
            </a:r>
            <a:r>
              <a:rPr b="1" lang="en-US" sz="1100">
                <a:latin typeface="Calibri"/>
                <a:ea typeface="Calibri"/>
                <a:cs typeface="Calibri"/>
                <a:sym typeface="Calibri"/>
              </a:rPr>
              <a:t> </a:t>
            </a:r>
            <a:r>
              <a:rPr lang="en-US" sz="1100">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Providing private positive feedback, a teacher kneels next to the student’s desk and whispers  “Thank you Michael for getting ready for our math lesson by getting your book out and getting right to work.”</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Teacher smiles and says to the entire class, “Thank you for lining up swift, straight and silent. We can now head to lunch!”</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The teacher listens quietly, providing eye contact and nodding their head as a student explains how they solved a math problem during small group math instruction. </a:t>
            </a:r>
            <a:endParaRPr/>
          </a:p>
          <a:p>
            <a:pPr indent="0" lvl="0" marL="0" marR="0" rtl="0" algn="l">
              <a:lnSpc>
                <a:spcPct val="107000"/>
              </a:lnSpc>
              <a:spcBef>
                <a:spcPts val="0"/>
              </a:spcBef>
              <a:spcAft>
                <a:spcPts val="0"/>
              </a:spcAft>
              <a:buSzPts val="1400"/>
              <a:buNone/>
            </a:pPr>
            <a:r>
              <a:t/>
            </a:r>
            <a:endParaRPr/>
          </a:p>
          <a:p>
            <a:pPr indent="0" lvl="0" marL="0" marR="0" rtl="0" algn="l">
              <a:lnSpc>
                <a:spcPct val="107000"/>
              </a:lnSpc>
              <a:spcBef>
                <a:spcPts val="800"/>
              </a:spcBef>
              <a:spcAft>
                <a:spcPts val="0"/>
              </a:spcAft>
              <a:buSzPts val="1400"/>
              <a:buNone/>
            </a:pPr>
            <a:r>
              <a:rPr lang="en-US" sz="1100">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229" name="Google Shape;22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52:notes"/>
          <p:cNvSpPr txBox="1"/>
          <p:nvPr>
            <p:ph idx="1" type="body"/>
          </p:nvPr>
        </p:nvSpPr>
        <p:spPr>
          <a:xfrm>
            <a:off x="685800" y="4400550"/>
            <a:ext cx="5486400" cy="63817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endParaRPr sz="1200">
              <a:latin typeface="Calibri"/>
              <a:ea typeface="Calibri"/>
              <a:cs typeface="Calibri"/>
              <a:sym typeface="Calibri"/>
            </a:endParaRPr>
          </a:p>
          <a:p>
            <a:pPr indent="-228600" lvl="0" marL="457200" rtl="0" algn="l">
              <a:lnSpc>
                <a:spcPct val="100000"/>
              </a:lnSpc>
              <a:spcBef>
                <a:spcPts val="0"/>
              </a:spcBef>
              <a:spcAft>
                <a:spcPts val="0"/>
              </a:spcAft>
              <a:buSzPts val="2400"/>
              <a:buNone/>
            </a:pPr>
            <a:r>
              <a:rPr b="1" lang="en-US" sz="1200">
                <a:latin typeface="Calibri"/>
                <a:ea typeface="Calibri"/>
                <a:cs typeface="Calibri"/>
                <a:sym typeface="Calibri"/>
              </a:rPr>
              <a:t>To Know/To Say: </a:t>
            </a:r>
            <a:r>
              <a:rPr lang="en-US" sz="1200">
                <a:latin typeface="Calibri"/>
                <a:ea typeface="Calibri"/>
                <a:cs typeface="Calibri"/>
                <a:sym typeface="Calibri"/>
              </a:rPr>
              <a:t>Review the preferred adult behaviors for building positive teacher-student relationships. Discuss the extent in which staff in your school use these preferred adult behaviors when interacting with students. Reflect on how your building leadership team engages staff in discussing the importance and impact of different types of preferred adult behavior to increase expected behaviors from all students.</a:t>
            </a:r>
            <a:endParaRPr/>
          </a:p>
          <a:p>
            <a:pPr indent="0" lvl="0" marL="0" marR="0" rtl="0" algn="l">
              <a:lnSpc>
                <a:spcPct val="100000"/>
              </a:lnSpc>
              <a:spcBef>
                <a:spcPts val="0"/>
              </a:spcBef>
              <a:spcAft>
                <a:spcPts val="0"/>
              </a:spcAft>
              <a:buSzPts val="1400"/>
              <a:buNone/>
            </a:pPr>
            <a:r>
              <a:rPr lang="en-US" sz="1800">
                <a:latin typeface="Cambria"/>
                <a:ea typeface="Cambria"/>
                <a:cs typeface="Cambria"/>
                <a:sym typeface="Cambria"/>
              </a:rPr>
              <a:t> </a:t>
            </a:r>
            <a:endParaRPr/>
          </a:p>
          <a:p>
            <a:pPr indent="0" lvl="0" marL="95250" rtl="0" algn="l">
              <a:lnSpc>
                <a:spcPct val="100000"/>
              </a:lnSpc>
              <a:spcBef>
                <a:spcPts val="0"/>
              </a:spcBef>
              <a:spcAft>
                <a:spcPts val="0"/>
              </a:spcAft>
              <a:buClr>
                <a:schemeClr val="dk1"/>
              </a:buClr>
              <a:buSzPts val="2100"/>
              <a:buFont typeface="Arial"/>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lnSpc>
                <a:spcPct val="100000"/>
              </a:lnSpc>
              <a:spcBef>
                <a:spcPts val="1000"/>
              </a:spcBef>
              <a:spcAft>
                <a:spcPts val="1000"/>
              </a:spcAft>
              <a:buSzPts val="1400"/>
              <a:buNone/>
            </a:pPr>
            <a:r>
              <a:t/>
            </a:r>
            <a:endParaRPr sz="1400">
              <a:latin typeface="Cambria"/>
              <a:ea typeface="Cambria"/>
              <a:cs typeface="Cambria"/>
              <a:sym typeface="Cambria"/>
            </a:endParaRPr>
          </a:p>
        </p:txBody>
      </p:sp>
      <p:sp>
        <p:nvSpPr>
          <p:cNvPr id="236" name="Google Shape;23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r>
              <a:rPr lang="en-US"/>
              <a:t>Multiple ways to complete this activity: partners talk and share out - recorder for the group, includes key characters across prompts that whole staff can have dialogue around.  Small groups can complete this and follow the same process to discuss as a larger group.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 </a:t>
            </a:r>
            <a:r>
              <a:rPr lang="en-US" sz="1200">
                <a:latin typeface="Calibri"/>
                <a:ea typeface="Calibri"/>
                <a:cs typeface="Calibri"/>
                <a:sym typeface="Calibri"/>
              </a:rPr>
              <a:t>As individual team members, think about your favorite teacher when you were in school. Think about the characteristics and actions the teacher possessed that made that teacher special. Then reflect on how your interactions with all your students are similar to that teacher.  Finally, what could you do to become your favorite teacher? Use handout 1 Topic in Action My Favorite teacher to complete this activity. </a:t>
            </a:r>
            <a:endParaRPr sz="1200">
              <a:latin typeface="Calibri"/>
              <a:ea typeface="Calibri"/>
              <a:cs typeface="Calibri"/>
              <a:sym typeface="Calibri"/>
            </a:endParaRPr>
          </a:p>
          <a:p>
            <a:pPr indent="0" lvl="0" marL="0" marR="0" rtl="0" algn="l">
              <a:lnSpc>
                <a:spcPct val="100000"/>
              </a:lnSpc>
              <a:spcBef>
                <a:spcPts val="1200"/>
              </a:spcBef>
              <a:spcAft>
                <a:spcPts val="0"/>
              </a:spcAft>
              <a:buSzPts val="1400"/>
              <a:buNone/>
            </a:pPr>
            <a:r>
              <a:t/>
            </a:r>
            <a:endParaRPr b="1" sz="1200">
              <a:latin typeface="Calibri"/>
              <a:ea typeface="Calibri"/>
              <a:cs typeface="Calibri"/>
              <a:sym typeface="Calibri"/>
            </a:endParaRPr>
          </a:p>
          <a:p>
            <a:pPr indent="0" lvl="0" marL="0" marR="0" rtl="0" algn="l">
              <a:lnSpc>
                <a:spcPct val="100000"/>
              </a:lnSpc>
              <a:spcBef>
                <a:spcPts val="2400"/>
              </a:spcBef>
              <a:spcAft>
                <a:spcPts val="1200"/>
              </a:spcAft>
              <a:buSzPts val="1400"/>
              <a:buNone/>
            </a:pPr>
            <a:r>
              <a:t/>
            </a:r>
            <a:endParaRPr/>
          </a:p>
        </p:txBody>
      </p:sp>
      <p:sp>
        <p:nvSpPr>
          <p:cNvPr id="243" name="Google Shape;243;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lang="en-US" sz="1200">
                <a:latin typeface="Calibri"/>
                <a:ea typeface="Calibri"/>
                <a:cs typeface="Calibri"/>
                <a:sym typeface="Calibri"/>
              </a:rPr>
              <a:t>There are several tools that your team can use to monitor whether you have the essential elements or features developed,  to assess the quality of your artifacts and to gain feedback from school staff regarding implementation efforts.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These tools include the: </a:t>
            </a:r>
            <a:endParaRPr/>
          </a:p>
          <a:p>
            <a:pPr indent="0" lvl="0" marL="0" marR="0" rtl="0" algn="l">
              <a:lnSpc>
                <a:spcPct val="100000"/>
              </a:lnSpc>
              <a:spcBef>
                <a:spcPts val="0"/>
              </a:spcBef>
              <a:spcAft>
                <a:spcPts val="0"/>
              </a:spcAft>
              <a:buSzPts val="1400"/>
              <a:buNone/>
            </a:pPr>
            <a:r>
              <a:rPr b="1" lang="en-US" sz="1200">
                <a:latin typeface="Calibri"/>
                <a:ea typeface="Calibri"/>
                <a:cs typeface="Calibri"/>
                <a:sym typeface="Calibri"/>
              </a:rPr>
              <a:t>Tier 1 Action Planning Checklist </a:t>
            </a:r>
            <a:r>
              <a:rPr b="0" lang="en-US" sz="1200">
                <a:latin typeface="Calibri"/>
                <a:ea typeface="Calibri"/>
                <a:cs typeface="Calibri"/>
                <a:sym typeface="Calibri"/>
              </a:rPr>
              <a:t>Use this checklist to confirm everything that your team has developed and create action steps on those that are unchecked. </a:t>
            </a:r>
            <a:endParaRPr b="0"/>
          </a:p>
          <a:p>
            <a:pPr indent="0" lvl="0" marL="0" marR="0" rtl="0" algn="l">
              <a:lnSpc>
                <a:spcPct val="100000"/>
              </a:lnSpc>
              <a:spcBef>
                <a:spcPts val="0"/>
              </a:spcBef>
              <a:spcAft>
                <a:spcPts val="0"/>
              </a:spcAft>
              <a:buSzPts val="1400"/>
              <a:buNone/>
            </a:pPr>
            <a:r>
              <a:t/>
            </a:r>
            <a:endParaRPr/>
          </a:p>
        </p:txBody>
      </p:sp>
      <p:sp>
        <p:nvSpPr>
          <p:cNvPr id="250" name="Google Shape;25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b="1" lang="en-US" sz="1200">
                <a:solidFill>
                  <a:srgbClr val="000000"/>
                </a:solidFill>
                <a:latin typeface="Calibri"/>
                <a:ea typeface="Calibri"/>
                <a:cs typeface="Calibri"/>
                <a:sym typeface="Calibri"/>
              </a:rPr>
              <a:t>Self-Assessment Survey (or SAS) </a:t>
            </a:r>
            <a:r>
              <a:rPr lang="en-US" sz="1200">
                <a:solidFill>
                  <a:srgbClr val="000000"/>
                </a:solidFill>
                <a:latin typeface="Calibri"/>
                <a:ea typeface="Calibri"/>
                <a:cs typeface="Calibri"/>
                <a:sym typeface="Calibri"/>
              </a:rPr>
              <a:t>– The SAS is a research validated survey that measures perceptions of all staff on the status and priority for improvement of SW-PBS.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a:p>
          <a:p>
            <a:pPr indent="0" lvl="0" marL="0" marR="0" rtl="0" algn="l">
              <a:lnSpc>
                <a:spcPct val="100000"/>
              </a:lnSpc>
              <a:spcBef>
                <a:spcPts val="0"/>
              </a:spcBef>
              <a:spcAft>
                <a:spcPts val="0"/>
              </a:spcAft>
              <a:buSzPts val="1400"/>
              <a:buNone/>
            </a:pPr>
            <a:r>
              <a:t/>
            </a:r>
            <a:endParaRPr/>
          </a:p>
        </p:txBody>
      </p:sp>
      <p:sp>
        <p:nvSpPr>
          <p:cNvPr id="257" name="Google Shape;25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5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a:t>
            </a:r>
            <a:r>
              <a:rPr b="0" lang="en-US" sz="1200">
                <a:latin typeface="Calibri"/>
                <a:ea typeface="Calibri"/>
                <a:cs typeface="Calibri"/>
                <a:sym typeface="Calibri"/>
              </a:rPr>
              <a:t>: Finally, the </a:t>
            </a:r>
            <a:r>
              <a:rPr b="0" lang="en-US" sz="1200">
                <a:solidFill>
                  <a:srgbClr val="000000"/>
                </a:solidFill>
                <a:latin typeface="Calibri"/>
                <a:ea typeface="Calibri"/>
                <a:cs typeface="Calibri"/>
                <a:sym typeface="Calibri"/>
              </a:rPr>
              <a:t>Tiered Fidelity Inventory (or TFI) </a:t>
            </a:r>
            <a:r>
              <a:rPr lang="en-US" sz="1200">
                <a:solidFill>
                  <a:srgbClr val="000000"/>
                </a:solidFill>
                <a:latin typeface="Calibri"/>
                <a:ea typeface="Calibri"/>
                <a:cs typeface="Calibri"/>
                <a:sym typeface="Calibri"/>
              </a:rPr>
              <a:t>– The TFI is a research validated tool that measures the building leadership teams perception of implementation fidelity of all three tiers.</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sz="12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sz="1100">
              <a:latin typeface="Calibri"/>
              <a:ea typeface="Calibri"/>
              <a:cs typeface="Calibri"/>
              <a:sym typeface="Calibri"/>
            </a:endParaRPr>
          </a:p>
          <a:p>
            <a:pPr indent="0" lvl="0" marL="0" marR="0" rtl="0" algn="l">
              <a:lnSpc>
                <a:spcPct val="100000"/>
              </a:lnSpc>
              <a:spcBef>
                <a:spcPts val="0"/>
              </a:spcBef>
              <a:spcAft>
                <a:spcPts val="0"/>
              </a:spcAft>
              <a:buSzPts val="1400"/>
              <a:buNone/>
            </a:pPr>
            <a:r>
              <a:rPr b="1" lang="en-US" sz="1100">
                <a:latin typeface="Calibri"/>
                <a:ea typeface="Calibri"/>
                <a:cs typeface="Calibri"/>
                <a:sym typeface="Calibri"/>
              </a:rPr>
              <a:t>To Know/To Say</a:t>
            </a:r>
            <a:r>
              <a:rPr lang="en-US" sz="1100">
                <a:latin typeface="Calibri"/>
                <a:ea typeface="Calibri"/>
                <a:cs typeface="Calibri"/>
                <a:sym typeface="Calibri"/>
              </a:rPr>
              <a:t> During this lesson, you learned how teacher and staffs’ use of preferred adult behaviors can create a positive safe learning environment and influence the behavior of students to meet behavior and academic goals.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Although there are no universal reinforcers that will increase the likelihood that all students will repeat the expected skills in the future, adult attention is reinforcing for most students, especially when adults have previously built a positive relationship with them. Positive reinforcement (e.g., positive adult attention or positive specific feedback) for most students increases the probability that they will use the expected behavior again.</a:t>
            </a:r>
            <a:r>
              <a:rPr baseline="30000" lang="en-US" sz="1100">
                <a:latin typeface="Calibri"/>
                <a:ea typeface="Calibri"/>
                <a:cs typeface="Calibri"/>
                <a:sym typeface="Calibri"/>
              </a:rPr>
              <a:t> 8      </a:t>
            </a:r>
            <a:endParaRPr sz="11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How will your building leadership team engage staff in discussing the importance and impact of different types of preferred adult behavior to increase expected behaviors from all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9" name="Google Shape;26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0" name="Google Shape;10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a:t>
            </a:r>
            <a:r>
              <a:rPr lang="en-US" sz="1200">
                <a:latin typeface="Calibri"/>
                <a:ea typeface="Calibri"/>
                <a:cs typeface="Calibri"/>
                <a:sym typeface="Calibri"/>
              </a:rPr>
              <a:t> Next steps include </a:t>
            </a:r>
            <a:endParaRPr/>
          </a:p>
          <a:p>
            <a:pPr indent="-298450" lvl="0" marL="457200" rtl="0" algn="l">
              <a:lnSpc>
                <a:spcPct val="100000"/>
              </a:lnSpc>
              <a:spcBef>
                <a:spcPts val="0"/>
              </a:spcBef>
              <a:spcAft>
                <a:spcPts val="0"/>
              </a:spcAft>
              <a:buClr>
                <a:schemeClr val="dk1"/>
              </a:buClr>
              <a:buSzPts val="1100"/>
              <a:buFont typeface="Calibri"/>
              <a:buChar char="●"/>
            </a:pPr>
            <a:r>
              <a:rPr lang="en-US" sz="1200">
                <a:latin typeface="Calibri"/>
                <a:ea typeface="Calibri"/>
                <a:cs typeface="Calibri"/>
                <a:sym typeface="Calibri"/>
              </a:rPr>
              <a:t>Decide upon simple action steps for how your building leadership team will engage staff in discussing the importance and impact of different types of preferred adult behavior to increase expected behavior from all students . </a:t>
            </a:r>
            <a:endParaRPr/>
          </a:p>
          <a:p>
            <a:pPr indent="-298450" lvl="0" marL="457200" rtl="0" algn="l">
              <a:lnSpc>
                <a:spcPct val="100000"/>
              </a:lnSpc>
              <a:spcBef>
                <a:spcPts val="0"/>
              </a:spcBef>
              <a:spcAft>
                <a:spcPts val="0"/>
              </a:spcAft>
              <a:buClr>
                <a:schemeClr val="dk1"/>
              </a:buClr>
              <a:buSzPts val="1100"/>
              <a:buFont typeface="Calibri"/>
              <a:buChar char="●"/>
            </a:pPr>
            <a:r>
              <a:rPr lang="en-US" sz="1200">
                <a:latin typeface="Calibri"/>
                <a:ea typeface="Calibri"/>
                <a:cs typeface="Calibri"/>
                <a:sym typeface="Calibri"/>
              </a:rPr>
              <a:t>Update your action plan using the </a:t>
            </a:r>
            <a:r>
              <a:rPr b="1" i="1" lang="en-US" sz="1200">
                <a:latin typeface="Calibri"/>
                <a:ea typeface="Calibri"/>
                <a:cs typeface="Calibri"/>
                <a:sym typeface="Calibri"/>
              </a:rPr>
              <a:t>Tier 1 Action Plan</a:t>
            </a:r>
            <a:r>
              <a:rPr lang="en-US" sz="1200">
                <a:latin typeface="Calibri"/>
                <a:ea typeface="Calibri"/>
                <a:cs typeface="Calibri"/>
                <a:sym typeface="Calibri"/>
              </a:rPr>
              <a:t> template and the </a:t>
            </a:r>
            <a:r>
              <a:rPr b="1" i="1" lang="en-US" sz="1200">
                <a:latin typeface="Calibri"/>
                <a:ea typeface="Calibri"/>
                <a:cs typeface="Calibri"/>
                <a:sym typeface="Calibri"/>
              </a:rPr>
              <a:t>Tier 1 Action Planning Checklist</a:t>
            </a:r>
            <a:r>
              <a:rPr lang="en-US" sz="1200">
                <a:latin typeface="Calibri"/>
                <a:ea typeface="Calibri"/>
                <a:cs typeface="Calibri"/>
                <a:sym typeface="Calibri"/>
              </a:rPr>
              <a:t>. </a:t>
            </a:r>
            <a:endParaRPr/>
          </a:p>
          <a:p>
            <a:pPr indent="-298450" lvl="0" marL="457200" rtl="0" algn="l">
              <a:lnSpc>
                <a:spcPct val="100000"/>
              </a:lnSpc>
              <a:spcBef>
                <a:spcPts val="0"/>
              </a:spcBef>
              <a:spcAft>
                <a:spcPts val="0"/>
              </a:spcAft>
              <a:buClr>
                <a:schemeClr val="dk1"/>
              </a:buClr>
              <a:buSzPts val="1100"/>
              <a:buChar char="●"/>
            </a:pPr>
            <a:r>
              <a:rPr lang="en-US" sz="1200">
                <a:latin typeface="Calibri"/>
                <a:ea typeface="Calibri"/>
                <a:cs typeface="Calibri"/>
                <a:sym typeface="Calibri"/>
              </a:rPr>
              <a:t>Use the </a:t>
            </a:r>
            <a:r>
              <a:rPr b="1" i="1" lang="en-US" sz="1200">
                <a:latin typeface="Calibri"/>
                <a:ea typeface="Calibri"/>
                <a:cs typeface="Calibri"/>
                <a:sym typeface="Calibri"/>
              </a:rPr>
              <a:t>Tier 1 Artifacts Rubric </a:t>
            </a:r>
            <a:r>
              <a:rPr lang="en-US" sz="1200">
                <a:latin typeface="Calibri"/>
                <a:ea typeface="Calibri"/>
                <a:cs typeface="Calibri"/>
                <a:sym typeface="Calibri"/>
              </a:rPr>
              <a:t>to assess the quality of the resources your team develops. </a:t>
            </a:r>
            <a:endParaRPr/>
          </a:p>
          <a:p>
            <a:pPr indent="-298450" lvl="0" marL="457200" rtl="0" algn="l">
              <a:lnSpc>
                <a:spcPct val="100000"/>
              </a:lnSpc>
              <a:spcBef>
                <a:spcPts val="0"/>
              </a:spcBef>
              <a:spcAft>
                <a:spcPts val="0"/>
              </a:spcAft>
              <a:buClr>
                <a:schemeClr val="dk1"/>
              </a:buClr>
              <a:buSzPts val="1100"/>
              <a:buChar char="●"/>
            </a:pPr>
            <a:r>
              <a:rPr lang="en-US" sz="1200">
                <a:latin typeface="Calibri"/>
                <a:ea typeface="Calibri"/>
                <a:cs typeface="Calibri"/>
                <a:sym typeface="Calibri"/>
              </a:rPr>
              <a:t>Use the results of the </a:t>
            </a:r>
            <a:r>
              <a:rPr b="1" i="1" lang="en-US" sz="1200">
                <a:latin typeface="Calibri"/>
                <a:ea typeface="Calibri"/>
                <a:cs typeface="Calibri"/>
                <a:sym typeface="Calibri"/>
              </a:rPr>
              <a:t>PBIS Self-Assessment Survey</a:t>
            </a:r>
            <a:r>
              <a:rPr lang="en-US" sz="1200">
                <a:latin typeface="Calibri"/>
                <a:ea typeface="Calibri"/>
                <a:cs typeface="Calibri"/>
                <a:sym typeface="Calibri"/>
              </a:rPr>
              <a:t> (SAS)  to gain perspective from all staff, and results from the </a:t>
            </a:r>
            <a:r>
              <a:rPr b="1" i="1" lang="en-US" sz="1200">
                <a:latin typeface="Calibri"/>
                <a:ea typeface="Calibri"/>
                <a:cs typeface="Calibri"/>
                <a:sym typeface="Calibri"/>
              </a:rPr>
              <a:t>PBIS Tiered Fidelity Inventory</a:t>
            </a:r>
            <a:r>
              <a:rPr lang="en-US" sz="1200">
                <a:latin typeface="Calibri"/>
                <a:ea typeface="Calibri"/>
                <a:cs typeface="Calibri"/>
                <a:sym typeface="Calibri"/>
              </a:rPr>
              <a:t> (TFI) to gain perspective from your building leadership team.</a:t>
            </a:r>
            <a:endParaRPr/>
          </a:p>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Additional information can be found in the SW-PBS Handbook and Tier 1 Implementation Guide.</a:t>
            </a:r>
            <a:endParaRPr/>
          </a:p>
          <a:p>
            <a:pPr indent="0" lvl="0" marL="0" rtl="0" algn="l">
              <a:lnSpc>
                <a:spcPct val="100000"/>
              </a:lnSpc>
              <a:spcBef>
                <a:spcPts val="0"/>
              </a:spcBef>
              <a:spcAft>
                <a:spcPts val="0"/>
              </a:spcAft>
              <a:buSzPts val="1400"/>
              <a:buNone/>
            </a:pPr>
            <a:r>
              <a:t/>
            </a:r>
            <a:endParaRPr/>
          </a:p>
        </p:txBody>
      </p:sp>
      <p:sp>
        <p:nvSpPr>
          <p:cNvPr id="275" name="Google Shape;27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Clr>
                <a:srgbClr val="000000"/>
              </a:buClr>
              <a:buSzPts val="1400"/>
              <a:buFont typeface="Arial"/>
              <a:buNone/>
            </a:pPr>
            <a:r>
              <a:rPr b="1" lang="en-US"/>
              <a:t>To Know/To Say:</a:t>
            </a:r>
            <a:r>
              <a:rPr b="0" lang="en-US"/>
              <a:t> </a:t>
            </a:r>
            <a:r>
              <a:rPr lang="en-US" sz="1100">
                <a:solidFill>
                  <a:srgbClr val="000000"/>
                </a:solidFill>
                <a:latin typeface="Calibri"/>
                <a:ea typeface="Calibri"/>
                <a:cs typeface="Calibri"/>
                <a:sym typeface="Calibri"/>
              </a:rPr>
              <a:t>: Here are the references for this lesson. If more references are needed, you can refer to the Reference section in the </a:t>
            </a:r>
            <a:r>
              <a:rPr i="1" lang="en-US" sz="1100">
                <a:solidFill>
                  <a:srgbClr val="000000"/>
                </a:solidFill>
                <a:latin typeface="Calibri"/>
                <a:ea typeface="Calibri"/>
                <a:cs typeface="Calibri"/>
                <a:sym typeface="Calibri"/>
              </a:rPr>
              <a:t>Missouri SW-PBS Tier 1 Team Implementation Guide </a:t>
            </a:r>
            <a:r>
              <a:rPr lang="en-US" sz="1100">
                <a:solidFill>
                  <a:srgbClr val="000000"/>
                </a:solidFill>
                <a:latin typeface="Calibri"/>
                <a:ea typeface="Calibri"/>
                <a:cs typeface="Calibri"/>
                <a:sym typeface="Calibri"/>
              </a:rPr>
              <a:t>available on the Missouri SW-PBS website.  </a:t>
            </a:r>
            <a:endParaRPr/>
          </a:p>
          <a:p>
            <a:pPr indent="0" lvl="0" marL="0" rtl="0" algn="l">
              <a:lnSpc>
                <a:spcPct val="100000"/>
              </a:lnSpc>
              <a:spcBef>
                <a:spcPts val="0"/>
              </a:spcBef>
              <a:spcAft>
                <a:spcPts val="0"/>
              </a:spcAft>
              <a:buSzPts val="1400"/>
              <a:buNone/>
            </a:pPr>
            <a:r>
              <a:t/>
            </a:r>
            <a:endParaRPr/>
          </a:p>
        </p:txBody>
      </p:sp>
      <p:sp>
        <p:nvSpPr>
          <p:cNvPr id="282" name="Google Shape;282;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9" name="Google Shape;289;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a:t>“These will be the Working Agreements we will honor during all our training sessions this year.”</a:t>
            </a:r>
            <a:endParaRPr/>
          </a:p>
          <a:p>
            <a:pPr indent="0" lvl="0" marL="0" rtl="0" algn="l">
              <a:lnSpc>
                <a:spcPct val="100000"/>
              </a:lnSpc>
              <a:spcBef>
                <a:spcPts val="0"/>
              </a:spcBef>
              <a:spcAft>
                <a:spcPts val="0"/>
              </a:spcAft>
              <a:buSzPts val="1400"/>
              <a:buNone/>
            </a:pPr>
            <a:r>
              <a:t/>
            </a:r>
            <a:endParaRPr/>
          </a:p>
        </p:txBody>
      </p:sp>
      <p:sp>
        <p:nvSpPr>
          <p:cNvPr id="107" name="Google Shape;107;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US"/>
              <a:t>Trainer Notes:</a:t>
            </a:r>
            <a:r>
              <a:rPr b="0" lang="en-US"/>
              <a:t>  </a:t>
            </a:r>
            <a:r>
              <a:rPr lang="en-US">
                <a:latin typeface="Arial"/>
                <a:ea typeface="Arial"/>
                <a:cs typeface="Arial"/>
                <a:sym typeface="Arial"/>
              </a:rPr>
              <a:t>Facilitator: Select an attention signal. </a:t>
            </a:r>
            <a:endParaRPr/>
          </a:p>
          <a:p>
            <a:pPr indent="0" lvl="0" marL="0" rtl="0" algn="l">
              <a:lnSpc>
                <a:spcPct val="100000"/>
              </a:lnSpc>
              <a:spcBef>
                <a:spcPts val="0"/>
              </a:spcBef>
              <a:spcAft>
                <a:spcPts val="0"/>
              </a:spcAft>
              <a:buSzPts val="1400"/>
              <a:buNone/>
            </a:pPr>
            <a:r>
              <a:rPr b="1" lang="en-US"/>
              <a:t>To Know/To Say:</a:t>
            </a:r>
            <a:r>
              <a:rPr b="0" lang="en-US"/>
              <a:t>  </a:t>
            </a:r>
            <a:r>
              <a:rPr lang="en-US">
                <a:latin typeface="Arial"/>
                <a:ea typeface="Arial"/>
                <a:cs typeface="Arial"/>
                <a:sym typeface="Arial"/>
              </a:rPr>
              <a:t>“One of our agreements is to follow the attention signal.”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u="none">
              <a:solidFill>
                <a:srgbClr val="FF0000"/>
              </a:solidFill>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indent="0" lvl="0" marL="0" rtl="0" algn="l">
              <a:lnSpc>
                <a:spcPct val="100000"/>
              </a:lnSpc>
              <a:spcBef>
                <a:spcPts val="0"/>
              </a:spcBef>
              <a:spcAft>
                <a:spcPts val="0"/>
              </a:spcAft>
              <a:buSzPts val="1400"/>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4" name="Google Shape;114;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r>
              <a:rPr lang="en-US"/>
              <a:t>Facilitator: Select an introductions activity</a:t>
            </a:r>
            <a:endParaRPr b="0"/>
          </a:p>
          <a:p>
            <a:pPr indent="0" lvl="0" marL="0" rtl="0" algn="l">
              <a:lnSpc>
                <a:spcPct val="100000"/>
              </a:lnSpc>
              <a:spcBef>
                <a:spcPts val="0"/>
              </a:spcBef>
              <a:spcAft>
                <a:spcPts val="0"/>
              </a:spcAft>
              <a:buSzPts val="1400"/>
              <a:buNone/>
            </a:pPr>
            <a:r>
              <a:rPr b="1" lang="en-US"/>
              <a:t>To Know/To Say: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1" name="Google Shape;121;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f9a9b4d1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6f9a9b4d1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Clr>
                <a:srgbClr val="000000"/>
              </a:buClr>
              <a:buSzPts val="1400"/>
              <a:buFont typeface="Arial"/>
              <a:buNone/>
            </a:pPr>
            <a:r>
              <a:rPr b="1" lang="en-US"/>
              <a:t>To Know/To Say: </a:t>
            </a:r>
            <a:r>
              <a:rPr lang="en-US" sz="1200">
                <a:latin typeface="Calibri"/>
                <a:ea typeface="Calibri"/>
                <a:cs typeface="Calibri"/>
                <a:sym typeface="Calibri"/>
              </a:rPr>
              <a:t>There are several handouts that will be referenced during this lesson. If you have not downloaded them from the lesson website, please pause the video while you access these documents.</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100"/>
              <a:t>Teacher and staff attention have a powerful influence on the behavior of individuals, and small and whole groups of students. Adult attention helps create a positive and safe learning environment.</a:t>
            </a:r>
            <a:endParaRPr/>
          </a:p>
          <a:p>
            <a:pPr indent="0" lvl="0" marL="0" rtl="0" algn="l">
              <a:lnSpc>
                <a:spcPct val="100000"/>
              </a:lnSpc>
              <a:spcBef>
                <a:spcPts val="0"/>
              </a:spcBef>
              <a:spcAft>
                <a:spcPts val="0"/>
              </a:spcAft>
              <a:buClr>
                <a:schemeClr val="dk1"/>
              </a:buClr>
              <a:buSzPts val="1100"/>
              <a:buFont typeface="Arial"/>
              <a:buNone/>
            </a:pPr>
            <a:r>
              <a:rPr lang="en-US" sz="1100"/>
              <a:t>This lesson focuses on how staff’s use of both, non-contingent and contingent attention to recognize students’ efforts to meet academic and behavioral goals that will set the tone or mood of the school through relationships with students and families.</a:t>
            </a:r>
            <a:endParaRPr/>
          </a:p>
          <a:p>
            <a:pPr indent="0" lvl="0" marL="0" rtl="0" algn="l">
              <a:lnSpc>
                <a:spcPct val="100000"/>
              </a:lnSpc>
              <a:spcBef>
                <a:spcPts val="0"/>
              </a:spcBef>
              <a:spcAft>
                <a:spcPts val="0"/>
              </a:spcAft>
              <a:buClr>
                <a:schemeClr val="dk1"/>
              </a:buClr>
              <a:buSzPts val="1100"/>
              <a:buFont typeface="Arial"/>
              <a:buNone/>
            </a:pPr>
            <a:r>
              <a:rPr lang="en-US" sz="1100"/>
              <a:t>Could allow participants to turn and talk to an elbow partner on their answers to the question on the slide.  Then share out 2-3 big ideas from the whole group. </a:t>
            </a:r>
            <a:endParaRPr/>
          </a:p>
          <a:p>
            <a:pPr indent="0" lvl="0" marL="0" rtl="0" algn="l">
              <a:lnSpc>
                <a:spcPct val="100000"/>
              </a:lnSpc>
              <a:spcBef>
                <a:spcPts val="0"/>
              </a:spcBef>
              <a:spcAft>
                <a:spcPts val="0"/>
              </a:spcAft>
              <a:buSzPts val="1400"/>
              <a:buNone/>
            </a:pPr>
            <a:r>
              <a:t/>
            </a:r>
            <a:endParaRPr/>
          </a:p>
        </p:txBody>
      </p:sp>
      <p:sp>
        <p:nvSpPr>
          <p:cNvPr id="134" name="Google Shape;134;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p:txBody>
      </p:sp>
      <p:sp>
        <p:nvSpPr>
          <p:cNvPr id="141" name="Google Shape;14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0"/>
          <p:cNvSpPr txBox="1"/>
          <p:nvPr>
            <p:ph type="ctrTitle"/>
          </p:nvPr>
        </p:nvSpPr>
        <p:spPr>
          <a:xfrm>
            <a:off x="914400" y="461424"/>
            <a:ext cx="103632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0" name="Google Shape;10;p30"/>
          <p:cNvSpPr txBox="1"/>
          <p:nvPr>
            <p:ph idx="1" type="subTitle"/>
          </p:nvPr>
        </p:nvSpPr>
        <p:spPr>
          <a:xfrm>
            <a:off x="1828801" y="2004134"/>
            <a:ext cx="8534399" cy="650289"/>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FF0000"/>
              </a:buClr>
              <a:buSzPts val="3200"/>
              <a:buFont typeface="Arial"/>
              <a:buNone/>
              <a:defRPr b="0" i="0" sz="3200" u="none" cap="none" strike="noStrike">
                <a:solidFill>
                  <a:srgbClr val="FF0000"/>
                </a:solidFill>
                <a:latin typeface="Calibri"/>
                <a:ea typeface="Calibri"/>
                <a:cs typeface="Calibri"/>
                <a:sym typeface="Calibri"/>
              </a:defRPr>
            </a:lvl1pPr>
            <a:lvl2pPr lvl="1" marR="0" algn="ctr">
              <a:lnSpc>
                <a:spcPct val="100000"/>
              </a:lnSpc>
              <a:spcBef>
                <a:spcPts val="560"/>
              </a:spcBef>
              <a:spcAft>
                <a:spcPts val="0"/>
              </a:spcAft>
              <a:buClr>
                <a:srgbClr val="FF0000"/>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FF0000"/>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descr="MO_SWPBS_Logo-2011.jpg" id="11" name="Google Shape;11;p30"/>
          <p:cNvPicPr preferRelativeResize="0"/>
          <p:nvPr/>
        </p:nvPicPr>
        <p:blipFill rotWithShape="1">
          <a:blip r:embed="rId2">
            <a:alphaModFix/>
          </a:blip>
          <a:srcRect b="0" l="0" r="0" t="0"/>
          <a:stretch/>
        </p:blipFill>
        <p:spPr>
          <a:xfrm>
            <a:off x="4303184" y="2752995"/>
            <a:ext cx="3585632" cy="2766595"/>
          </a:xfrm>
          <a:prstGeom prst="rect">
            <a:avLst/>
          </a:prstGeom>
          <a:noFill/>
          <a:ln>
            <a:noFill/>
          </a:ln>
        </p:spPr>
      </p:pic>
      <p:pic>
        <p:nvPicPr>
          <p:cNvPr id="12" name="Google Shape;12;p30"/>
          <p:cNvPicPr preferRelativeResize="0"/>
          <p:nvPr/>
        </p:nvPicPr>
        <p:blipFill rotWithShape="1">
          <a:blip r:embed="rId3">
            <a:alphaModFix/>
          </a:blip>
          <a:srcRect b="0" l="0" r="0" t="0"/>
          <a:stretch/>
        </p:blipFill>
        <p:spPr>
          <a:xfrm>
            <a:off x="614910" y="5946771"/>
            <a:ext cx="694267" cy="577850"/>
          </a:xfrm>
          <a:prstGeom prst="rect">
            <a:avLst/>
          </a:prstGeom>
          <a:noFill/>
          <a:ln>
            <a:noFill/>
          </a:ln>
        </p:spPr>
      </p:pic>
      <p:sp>
        <p:nvSpPr>
          <p:cNvPr id="13" name="Google Shape;13;p30"/>
          <p:cNvSpPr txBox="1"/>
          <p:nvPr/>
        </p:nvSpPr>
        <p:spPr>
          <a:xfrm>
            <a:off x="1440411" y="5847930"/>
            <a:ext cx="2495549" cy="9540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1" i="0" lang="en-US" sz="1400" u="none" cap="none" strike="noStrike">
                <a:solidFill>
                  <a:schemeClr val="dk1"/>
                </a:solidFill>
                <a:latin typeface="Calibri"/>
                <a:ea typeface="Calibri"/>
                <a:cs typeface="Calibri"/>
                <a:sym typeface="Calibri"/>
              </a:rPr>
              <a:t>MU Center for SW-PBS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College of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University of Missouri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descr="M:\BD\SUGAI\PBIS LOGO-LARGE.TIF" id="14" name="Google Shape;14;p30"/>
          <p:cNvPicPr preferRelativeResize="0"/>
          <p:nvPr/>
        </p:nvPicPr>
        <p:blipFill rotWithShape="1">
          <a:blip r:embed="rId4">
            <a:alphaModFix/>
          </a:blip>
          <a:srcRect b="0" l="0" r="0" t="0"/>
          <a:stretch/>
        </p:blipFill>
        <p:spPr>
          <a:xfrm>
            <a:off x="10237399" y="5847930"/>
            <a:ext cx="1437217" cy="784224"/>
          </a:xfrm>
          <a:prstGeom prst="rect">
            <a:avLst/>
          </a:prstGeom>
          <a:noFill/>
          <a:ln>
            <a:noFill/>
          </a:ln>
        </p:spPr>
      </p:pic>
      <p:pic>
        <p:nvPicPr>
          <p:cNvPr descr="C:\Users\joann\Pictures\iPod Photo Cache\DESE-color.jpg" id="15" name="Google Shape;15;p30"/>
          <p:cNvPicPr preferRelativeResize="0"/>
          <p:nvPr/>
        </p:nvPicPr>
        <p:blipFill rotWithShape="1">
          <a:blip r:embed="rId5">
            <a:alphaModFix/>
          </a:blip>
          <a:srcRect b="0" l="0" r="0" t="0"/>
          <a:stretch/>
        </p:blipFill>
        <p:spPr>
          <a:xfrm>
            <a:off x="4627034" y="5618162"/>
            <a:ext cx="3596217" cy="971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type="objTx">
  <p:cSld name="OBJECT_WITH_CAPTION_TEXT">
    <p:spTree>
      <p:nvGrpSpPr>
        <p:cNvPr id="80" name="Shape 80"/>
        <p:cNvGrpSpPr/>
        <p:nvPr/>
      </p:nvGrpSpPr>
      <p:grpSpPr>
        <a:xfrm>
          <a:off x="0" y="0"/>
          <a:ext cx="0" cy="0"/>
          <a:chOff x="0" y="0"/>
          <a:chExt cx="0" cy="0"/>
        </a:xfrm>
      </p:grpSpPr>
      <p:sp>
        <p:nvSpPr>
          <p:cNvPr id="81" name="Google Shape;81;p41"/>
          <p:cNvSpPr txBox="1"/>
          <p:nvPr>
            <p:ph type="title"/>
          </p:nvPr>
        </p:nvSpPr>
        <p:spPr>
          <a:xfrm>
            <a:off x="609601" y="273051"/>
            <a:ext cx="4011084" cy="116204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2" name="Google Shape;82;p41"/>
          <p:cNvSpPr txBox="1"/>
          <p:nvPr>
            <p:ph idx="1" type="body"/>
          </p:nvPr>
        </p:nvSpPr>
        <p:spPr>
          <a:xfrm>
            <a:off x="4766733" y="273050"/>
            <a:ext cx="6815667" cy="585311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41"/>
          <p:cNvSpPr txBox="1"/>
          <p:nvPr>
            <p:ph idx="2" type="body"/>
          </p:nvPr>
        </p:nvSpPr>
        <p:spPr>
          <a:xfrm>
            <a:off x="609601" y="1435101"/>
            <a:ext cx="4011084"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rgbClr val="FF0000"/>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rgbClr val="FF0000"/>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84" name="Google Shape;84;p41"/>
          <p:cNvSpPr txBox="1"/>
          <p:nvPr>
            <p:ph idx="10" type="dt"/>
          </p:nvPr>
        </p:nvSpPr>
        <p:spPr>
          <a:xfrm>
            <a:off x="609600" y="6356351"/>
            <a:ext cx="28447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5" name="Google Shape;85;p41"/>
          <p:cNvSpPr txBox="1"/>
          <p:nvPr>
            <p:ph idx="11" type="ftr"/>
          </p:nvPr>
        </p:nvSpPr>
        <p:spPr>
          <a:xfrm>
            <a:off x="4165600" y="6356351"/>
            <a:ext cx="38608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6" name="Google Shape;86;p41"/>
          <p:cNvSpPr txBox="1"/>
          <p:nvPr>
            <p:ph idx="12" type="sldNum"/>
          </p:nvPr>
        </p:nvSpPr>
        <p:spPr>
          <a:xfrm>
            <a:off x="8737601" y="6356351"/>
            <a:ext cx="28447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1"/>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 name="Google Shape;18;p31"/>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9" name="Google Shape;19;p31"/>
          <p:cNvGrpSpPr/>
          <p:nvPr/>
        </p:nvGrpSpPr>
        <p:grpSpPr>
          <a:xfrm>
            <a:off x="16934" y="6211407"/>
            <a:ext cx="12192503" cy="659292"/>
            <a:chOff x="12700" y="6211407"/>
            <a:chExt cx="9144377" cy="659292"/>
          </a:xfrm>
        </p:grpSpPr>
        <p:sp>
          <p:nvSpPr>
            <p:cNvPr id="20" name="Google Shape;20;p3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1"/>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5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0" name="Shape 30"/>
        <p:cNvGrpSpPr/>
        <p:nvPr/>
      </p:nvGrpSpPr>
      <p:grpSpPr>
        <a:xfrm>
          <a:off x="0" y="0"/>
          <a:ext cx="0" cy="0"/>
          <a:chOff x="0" y="0"/>
          <a:chExt cx="0" cy="0"/>
        </a:xfrm>
      </p:grpSpPr>
      <p:sp>
        <p:nvSpPr>
          <p:cNvPr id="31" name="Google Shape;31;p33"/>
          <p:cNvSpPr txBox="1"/>
          <p:nvPr>
            <p:ph type="title"/>
          </p:nvPr>
        </p:nvSpPr>
        <p:spPr>
          <a:xfrm>
            <a:off x="1045941" y="2453812"/>
            <a:ext cx="10363200" cy="1362075"/>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009E47"/>
              </a:buClr>
              <a:buSzPts val="4000"/>
              <a:buFont typeface="Calibri"/>
              <a:buNone/>
              <a:defRPr b="0" i="0" sz="4000" u="none" cap="none" strike="noStrike">
                <a:solidFill>
                  <a:srgbClr val="009E47"/>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32" name="Google Shape;32;p33"/>
          <p:cNvGrpSpPr/>
          <p:nvPr/>
        </p:nvGrpSpPr>
        <p:grpSpPr>
          <a:xfrm>
            <a:off x="16934" y="6288897"/>
            <a:ext cx="12192503" cy="581803"/>
            <a:chOff x="12700" y="6288896"/>
            <a:chExt cx="9144377" cy="581803"/>
          </a:xfrm>
        </p:grpSpPr>
        <p:sp>
          <p:nvSpPr>
            <p:cNvPr id="33" name="Google Shape;33;p33"/>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33"/>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3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SWPBSLogo-2011-highres-transbg-web.png" id="36" name="Google Shape;36;p33"/>
          <p:cNvPicPr preferRelativeResize="0"/>
          <p:nvPr/>
        </p:nvPicPr>
        <p:blipFill rotWithShape="1">
          <a:blip r:embed="rId2">
            <a:alphaModFix/>
          </a:blip>
          <a:srcRect b="0" l="0" r="0" t="0"/>
          <a:stretch/>
        </p:blipFill>
        <p:spPr>
          <a:xfrm>
            <a:off x="214462" y="5175849"/>
            <a:ext cx="2141959" cy="16821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4"/>
          <p:cNvSpPr txBox="1"/>
          <p:nvPr>
            <p:ph type="title"/>
          </p:nvPr>
        </p:nvSpPr>
        <p:spPr>
          <a:xfrm>
            <a:off x="2643718" y="536576"/>
            <a:ext cx="8947148" cy="93821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descr="Macintosh HD:Users:wellspl:Desktop:6-Free-Teamwork-Clipart-Illustration-Showing-Diversity.jpg" id="39" name="Google Shape;39;p34"/>
          <p:cNvPicPr preferRelativeResize="0"/>
          <p:nvPr/>
        </p:nvPicPr>
        <p:blipFill rotWithShape="1">
          <a:blip r:embed="rId2">
            <a:alphaModFix/>
          </a:blip>
          <a:srcRect b="0" l="0" r="25555" t="0"/>
          <a:stretch/>
        </p:blipFill>
        <p:spPr>
          <a:xfrm>
            <a:off x="736600" y="587375"/>
            <a:ext cx="1828799" cy="771524"/>
          </a:xfrm>
          <a:prstGeom prst="rect">
            <a:avLst/>
          </a:prstGeom>
          <a:noFill/>
          <a:ln>
            <a:noFill/>
          </a:ln>
        </p:spPr>
      </p:pic>
      <p:sp>
        <p:nvSpPr>
          <p:cNvPr id="40" name="Google Shape;40;p3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0000"/>
              </a:buClr>
              <a:buSzPts val="3200"/>
              <a:buFont typeface="Arial"/>
              <a:buNone/>
              <a:defRPr b="0" i="0" sz="3200" u="none" cap="none" strike="noStrike">
                <a:solidFill>
                  <a:srgbClr val="009E47"/>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1"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1"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41" name="Google Shape;41;p34"/>
          <p:cNvGrpSpPr/>
          <p:nvPr/>
        </p:nvGrpSpPr>
        <p:grpSpPr>
          <a:xfrm>
            <a:off x="16934" y="6211407"/>
            <a:ext cx="12192503" cy="659292"/>
            <a:chOff x="12700" y="6211407"/>
            <a:chExt cx="9144377" cy="659292"/>
          </a:xfrm>
        </p:grpSpPr>
        <p:sp>
          <p:nvSpPr>
            <p:cNvPr id="42" name="Google Shape;42;p34"/>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3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3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34"/>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6" name="Shape 46"/>
        <p:cNvGrpSpPr/>
        <p:nvPr/>
      </p:nvGrpSpPr>
      <p:grpSpPr>
        <a:xfrm>
          <a:off x="0" y="0"/>
          <a:ext cx="0" cy="0"/>
          <a:chOff x="0" y="0"/>
          <a:chExt cx="0" cy="0"/>
        </a:xfrm>
      </p:grpSpPr>
      <p:pic>
        <p:nvPicPr>
          <p:cNvPr descr="Green-Pencil-Icon-pencils-7151356-150-150.jpg" id="47" name="Google Shape;47;p35"/>
          <p:cNvPicPr preferRelativeResize="0"/>
          <p:nvPr/>
        </p:nvPicPr>
        <p:blipFill rotWithShape="1">
          <a:blip r:embed="rId2">
            <a:alphaModFix/>
          </a:blip>
          <a:srcRect b="0" l="0" r="0" t="0"/>
          <a:stretch/>
        </p:blipFill>
        <p:spPr>
          <a:xfrm flipH="1">
            <a:off x="628695" y="440886"/>
            <a:ext cx="1645628" cy="1234221"/>
          </a:xfrm>
          <a:prstGeom prst="rect">
            <a:avLst/>
          </a:prstGeom>
          <a:noFill/>
          <a:ln>
            <a:noFill/>
          </a:ln>
        </p:spPr>
      </p:pic>
      <p:sp>
        <p:nvSpPr>
          <p:cNvPr id="48" name="Google Shape;48;p35"/>
          <p:cNvSpPr txBox="1"/>
          <p:nvPr>
            <p:ph type="title"/>
          </p:nvPr>
        </p:nvSpPr>
        <p:spPr>
          <a:xfrm>
            <a:off x="1962510" y="491685"/>
            <a:ext cx="9818009" cy="92595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49" name="Google Shape;49;p35"/>
          <p:cNvGrpSpPr/>
          <p:nvPr/>
        </p:nvGrpSpPr>
        <p:grpSpPr>
          <a:xfrm>
            <a:off x="16934" y="6211407"/>
            <a:ext cx="12192503" cy="659292"/>
            <a:chOff x="12700" y="6211407"/>
            <a:chExt cx="9144377" cy="659292"/>
          </a:xfrm>
        </p:grpSpPr>
        <p:sp>
          <p:nvSpPr>
            <p:cNvPr id="50" name="Google Shape;50;p35"/>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3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3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35"/>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
        <p:nvSpPr>
          <p:cNvPr id="54" name="Google Shape;54;p3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0000"/>
              </a:buClr>
              <a:buSzPts val="3200"/>
              <a:buFont typeface="Arial"/>
              <a:buNone/>
              <a:defRPr b="0" i="0" sz="3200" u="none" cap="none" strike="noStrike">
                <a:solidFill>
                  <a:srgbClr val="009E47"/>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1"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1"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5" name="Shape 55"/>
        <p:cNvGrpSpPr/>
        <p:nvPr/>
      </p:nvGrpSpPr>
      <p:grpSpPr>
        <a:xfrm>
          <a:off x="0" y="0"/>
          <a:ext cx="0" cy="0"/>
          <a:chOff x="0" y="0"/>
          <a:chExt cx="0" cy="0"/>
        </a:xfrm>
      </p:grpSpPr>
      <p:sp>
        <p:nvSpPr>
          <p:cNvPr id="56" name="Google Shape;56;p59"/>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id="57" name="Google Shape;57;p59"/>
          <p:cNvPicPr preferRelativeResize="0"/>
          <p:nvPr/>
        </p:nvPicPr>
        <p:blipFill rotWithShape="1">
          <a:blip r:embed="rId2">
            <a:alphaModFix/>
          </a:blip>
          <a:srcRect b="0" l="0" r="0" t="0"/>
          <a:stretch/>
        </p:blipFill>
        <p:spPr>
          <a:xfrm>
            <a:off x="115478" y="207049"/>
            <a:ext cx="1950719" cy="1463039"/>
          </a:xfrm>
          <a:prstGeom prst="rect">
            <a:avLst/>
          </a:prstGeom>
          <a:noFill/>
          <a:ln>
            <a:noFill/>
          </a:ln>
        </p:spPr>
      </p:pic>
      <p:sp>
        <p:nvSpPr>
          <p:cNvPr id="58" name="Google Shape;58;p59"/>
          <p:cNvSpPr txBox="1"/>
          <p:nvPr>
            <p:ph idx="1" type="body"/>
          </p:nvPr>
        </p:nvSpPr>
        <p:spPr>
          <a:xfrm>
            <a:off x="795867" y="1922541"/>
            <a:ext cx="10668000" cy="3636439"/>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59" name="Google Shape;59;p59"/>
          <p:cNvGrpSpPr/>
          <p:nvPr/>
        </p:nvGrpSpPr>
        <p:grpSpPr>
          <a:xfrm>
            <a:off x="16934" y="6211407"/>
            <a:ext cx="12192503" cy="659292"/>
            <a:chOff x="12700" y="6211407"/>
            <a:chExt cx="9144377" cy="659292"/>
          </a:xfrm>
        </p:grpSpPr>
        <p:sp>
          <p:nvSpPr>
            <p:cNvPr id="60" name="Google Shape;60;p5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5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5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59"/>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 name="Shape 64"/>
        <p:cNvGrpSpPr/>
        <p:nvPr/>
      </p:nvGrpSpPr>
      <p:grpSpPr>
        <a:xfrm>
          <a:off x="0" y="0"/>
          <a:ext cx="0" cy="0"/>
          <a:chOff x="0" y="0"/>
          <a:chExt cx="0" cy="0"/>
        </a:xfrm>
      </p:grpSpPr>
      <p:sp>
        <p:nvSpPr>
          <p:cNvPr id="65" name="Google Shape;65;p3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66" name="Google Shape;66;p38"/>
          <p:cNvSpPr txBox="1"/>
          <p:nvPr>
            <p:ph idx="1" type="body"/>
          </p:nvPr>
        </p:nvSpPr>
        <p:spPr>
          <a:xfrm>
            <a:off x="1363133" y="1417637"/>
            <a:ext cx="10972800" cy="4525961"/>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67" name="Google Shape;67;p38"/>
          <p:cNvGrpSpPr/>
          <p:nvPr/>
        </p:nvGrpSpPr>
        <p:grpSpPr>
          <a:xfrm>
            <a:off x="16934" y="6211407"/>
            <a:ext cx="12192503" cy="659292"/>
            <a:chOff x="12700" y="6211407"/>
            <a:chExt cx="9144377" cy="659292"/>
          </a:xfrm>
        </p:grpSpPr>
        <p:sp>
          <p:nvSpPr>
            <p:cNvPr id="68" name="Google Shape;68;p38"/>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38"/>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38"/>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72" name="Shape 72"/>
        <p:cNvGrpSpPr/>
        <p:nvPr/>
      </p:nvGrpSpPr>
      <p:grpSpPr>
        <a:xfrm>
          <a:off x="0" y="0"/>
          <a:ext cx="0" cy="0"/>
          <a:chOff x="0" y="0"/>
          <a:chExt cx="0" cy="0"/>
        </a:xfrm>
      </p:grpSpPr>
      <p:sp>
        <p:nvSpPr>
          <p:cNvPr id="73" name="Google Shape;73;p39"/>
          <p:cNvSpPr txBox="1"/>
          <p:nvPr>
            <p:ph type="title"/>
          </p:nvPr>
        </p:nvSpPr>
        <p:spPr>
          <a:xfrm>
            <a:off x="609600" y="274638"/>
            <a:ext cx="10972800" cy="969961"/>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4" name="Google Shape;74;p39"/>
          <p:cNvSpPr txBox="1"/>
          <p:nvPr>
            <p:ph idx="1" type="body"/>
          </p:nvPr>
        </p:nvSpPr>
        <p:spPr>
          <a:xfrm>
            <a:off x="609600" y="1117600"/>
            <a:ext cx="10972800" cy="508859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75" name="Google Shape;75;p39"/>
          <p:cNvGrpSpPr/>
          <p:nvPr/>
        </p:nvGrpSpPr>
        <p:grpSpPr>
          <a:xfrm>
            <a:off x="16932" y="6211887"/>
            <a:ext cx="12191999" cy="658812"/>
            <a:chOff x="12700" y="6211407"/>
            <a:chExt cx="9144377" cy="659292"/>
          </a:xfrm>
        </p:grpSpPr>
        <p:sp>
          <p:nvSpPr>
            <p:cNvPr id="76" name="Google Shape;76;p3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3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3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39"/>
            <p:cNvSpPr txBox="1"/>
            <p:nvPr/>
          </p:nvSpPr>
          <p:spPr>
            <a:xfrm>
              <a:off x="673127" y="6211407"/>
              <a:ext cx="1752671" cy="368567"/>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pbismissouri.org/" TargetMode="External"/><Relationship Id="rId4" Type="http://schemas.openxmlformats.org/officeDocument/2006/relationships/hyperlink" Target="https://www.facebook.com/moswpbs" TargetMode="External"/><Relationship Id="rId5" Type="http://schemas.openxmlformats.org/officeDocument/2006/relationships/hyperlink" Target="https://www.instagram.com/moswpbs" TargetMode="External"/><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ctrTitle"/>
          </p:nvPr>
        </p:nvSpPr>
        <p:spPr>
          <a:xfrm>
            <a:off x="2209800" y="1014877"/>
            <a:ext cx="7772400" cy="147002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3600"/>
              <a:buNone/>
            </a:pPr>
            <a:r>
              <a:rPr lang="en-US"/>
              <a:t>MO SW-PBS Tier 1</a:t>
            </a:r>
            <a:br>
              <a:rPr lang="en-US"/>
            </a:br>
            <a:r>
              <a:rPr lang="en-US">
                <a:solidFill>
                  <a:srgbClr val="0070C0"/>
                </a:solidFill>
              </a:rPr>
              <a:t>Course: Encouraging Expected Behavior Lesson 2 Using Preferred Adult Behavior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2"/>
          <p:cNvSpPr txBox="1"/>
          <p:nvPr>
            <p:ph type="title"/>
          </p:nvPr>
        </p:nvSpPr>
        <p:spPr>
          <a:xfrm>
            <a:off x="327998" y="298580"/>
            <a:ext cx="10515600" cy="90487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US"/>
              <a:t>Rationale</a:t>
            </a:r>
            <a:endParaRPr/>
          </a:p>
        </p:txBody>
      </p:sp>
      <p:sp>
        <p:nvSpPr>
          <p:cNvPr id="151" name="Google Shape;151;p42"/>
          <p:cNvSpPr txBox="1"/>
          <p:nvPr/>
        </p:nvSpPr>
        <p:spPr>
          <a:xfrm>
            <a:off x="1066021" y="1785525"/>
            <a:ext cx="10515599"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dk1"/>
                </a:solidFill>
                <a:latin typeface="Arial"/>
                <a:ea typeface="Arial"/>
                <a:cs typeface="Arial"/>
                <a:sym typeface="Arial"/>
              </a:rPr>
              <a:t>When students are asked, “What makes a teacher special and worthy of respect,” students consistently cite three characteristics: firmness, compassion, and an interesting, engaging, and challenging teaching style.” </a:t>
            </a:r>
            <a:r>
              <a:rPr b="1" baseline="30000" i="0" lang="en-US" sz="4000" u="none" cap="none" strike="noStrike">
                <a:solidFill>
                  <a:schemeClr val="dk1"/>
                </a:solidFill>
                <a:latin typeface="Arial"/>
                <a:ea typeface="Arial"/>
                <a:cs typeface="Arial"/>
                <a:sym typeface="Arial"/>
              </a:rPr>
              <a:t>3</a:t>
            </a:r>
            <a:endParaRPr/>
          </a:p>
          <a:p>
            <a:pPr indent="0" lvl="0" marL="0" marR="0" rtl="0" algn="l">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Reflective Questions</a:t>
            </a:r>
            <a:endParaRPr/>
          </a:p>
        </p:txBody>
      </p:sp>
      <p:sp>
        <p:nvSpPr>
          <p:cNvPr id="158" name="Google Shape;158;p12"/>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1000"/>
              </a:spcBef>
              <a:spcAft>
                <a:spcPts val="0"/>
              </a:spcAft>
              <a:buSzPts val="3200"/>
              <a:buFont typeface="Arial"/>
              <a:buAutoNum type="arabicPeriod"/>
            </a:pPr>
            <a:r>
              <a:rPr b="0" i="0" lang="en-US" sz="1800" u="none" strike="noStrike">
                <a:solidFill>
                  <a:srgbClr val="222222"/>
                </a:solidFill>
                <a:highlight>
                  <a:srgbClr val="FFFFFF"/>
                </a:highlight>
                <a:latin typeface="Arial"/>
                <a:ea typeface="Arial"/>
                <a:cs typeface="Arial"/>
                <a:sym typeface="Arial"/>
              </a:rPr>
              <a:t>How do you define, teach, model, and reinforce expected adult behaviors for all staff that will encourage students to model expected behaviors?</a:t>
            </a:r>
            <a:endParaRPr/>
          </a:p>
          <a:p>
            <a:pPr indent="-25400" lvl="0" marL="228600" rtl="0" algn="l">
              <a:lnSpc>
                <a:spcPct val="100000"/>
              </a:lnSpc>
              <a:spcBef>
                <a:spcPts val="1000"/>
              </a:spcBef>
              <a:spcAft>
                <a:spcPts val="0"/>
              </a:spcAft>
              <a:buSzPts val="3200"/>
              <a:buFont typeface="Arial"/>
              <a:buNone/>
            </a:pPr>
            <a:r>
              <a:t/>
            </a:r>
            <a:endParaRPr b="0" i="0" sz="1800" u="none" strike="noStrike">
              <a:solidFill>
                <a:srgbClr val="000000"/>
              </a:solidFill>
              <a:highlight>
                <a:srgbClr val="FFFFFF"/>
              </a:highlight>
              <a:latin typeface="Arial"/>
              <a:ea typeface="Arial"/>
              <a:cs typeface="Arial"/>
              <a:sym typeface="Arial"/>
            </a:endParaRPr>
          </a:p>
          <a:p>
            <a:pPr indent="-228600" lvl="0" marL="228600" rtl="0" algn="l">
              <a:lnSpc>
                <a:spcPct val="100000"/>
              </a:lnSpc>
              <a:spcBef>
                <a:spcPts val="0"/>
              </a:spcBef>
              <a:spcAft>
                <a:spcPts val="0"/>
              </a:spcAft>
              <a:buSzPts val="3200"/>
              <a:buFont typeface="Arial"/>
              <a:buAutoNum type="arabicPeriod"/>
            </a:pPr>
            <a:r>
              <a:rPr b="0" i="0" lang="en-US" sz="1800" u="none" strike="noStrike">
                <a:solidFill>
                  <a:srgbClr val="222222"/>
                </a:solidFill>
                <a:highlight>
                  <a:srgbClr val="FFFFFF"/>
                </a:highlight>
                <a:latin typeface="Arial"/>
                <a:ea typeface="Arial"/>
                <a:cs typeface="Arial"/>
                <a:sym typeface="Arial"/>
              </a:rPr>
              <a:t>How can you collaborate with other staff members to use the School-based Implementation Coaching Professional Learning Module to better understand how to provide feedback on expected adult behaviors to increase the likelihood of staff using effective teaching and learning practices throughout your school?</a:t>
            </a:r>
            <a:endParaRPr b="0" i="0" sz="1800" u="none" strike="noStrike">
              <a:solidFill>
                <a:srgbClr val="000000"/>
              </a:solidFill>
              <a:highlight>
                <a:srgbClr val="FFFFFF"/>
              </a:highlight>
              <a:latin typeface="Arial"/>
              <a:ea typeface="Arial"/>
              <a:cs typeface="Arial"/>
              <a:sym typeface="Arial"/>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Pre-Requisites </a:t>
            </a:r>
            <a:endParaRPr b="1"/>
          </a:p>
        </p:txBody>
      </p:sp>
      <p:sp>
        <p:nvSpPr>
          <p:cNvPr id="164" name="Google Shape;164;p1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rgbClr val="FF0000"/>
              </a:buClr>
              <a:buSzPts val="3200"/>
              <a:buFont typeface="Arial"/>
              <a:buChar char="•"/>
            </a:pPr>
            <a:r>
              <a:rPr lang="en-US"/>
              <a:t>Encouraging Expected Behavior Lesson 1</a:t>
            </a:r>
            <a:endParaRPr/>
          </a:p>
          <a:p>
            <a:pPr indent="-431800" lvl="0" marL="457200" marR="0" rtl="0" algn="l">
              <a:lnSpc>
                <a:spcPct val="100000"/>
              </a:lnSpc>
              <a:spcBef>
                <a:spcPts val="640"/>
              </a:spcBef>
              <a:spcAft>
                <a:spcPts val="0"/>
              </a:spcAft>
              <a:buClr>
                <a:srgbClr val="FF0000"/>
              </a:buClr>
              <a:buSzPts val="3200"/>
              <a:buFont typeface="Arial"/>
              <a:buChar char="•"/>
            </a:pPr>
            <a:r>
              <a:rPr b="0" i="0" lang="en-US" u="none" strike="noStrike">
                <a:solidFill>
                  <a:srgbClr val="000000"/>
                </a:solidFill>
                <a:highlight>
                  <a:srgbClr val="FFFFFF"/>
                </a:highlight>
                <a:latin typeface="Calibri"/>
                <a:ea typeface="Calibri"/>
                <a:cs typeface="Calibri"/>
                <a:sym typeface="Calibri"/>
              </a:rPr>
              <a:t>Course 5 of the Tier 1 Implementation Guide, Encouraging Expected Behavior </a:t>
            </a:r>
            <a:endParaRPr/>
          </a:p>
          <a:p>
            <a:pPr indent="-431800" lvl="0" marL="457200" marR="0" rtl="0" algn="l">
              <a:lnSpc>
                <a:spcPct val="100000"/>
              </a:lnSpc>
              <a:spcBef>
                <a:spcPts val="640"/>
              </a:spcBef>
              <a:spcAft>
                <a:spcPts val="0"/>
              </a:spcAft>
              <a:buClr>
                <a:srgbClr val="FF0000"/>
              </a:buClr>
              <a:buSzPts val="3200"/>
              <a:buFont typeface="Arial"/>
              <a:buChar char="•"/>
            </a:pPr>
            <a:r>
              <a:rPr b="0" i="0" lang="en-US" u="none" strike="noStrike">
                <a:solidFill>
                  <a:srgbClr val="000000"/>
                </a:solidFill>
                <a:latin typeface="Calibri"/>
                <a:ea typeface="Calibri"/>
                <a:cs typeface="Calibri"/>
                <a:sym typeface="Calibri"/>
              </a:rPr>
              <a:t>Effective Teaching and Learning Practice # 3 Encourage Use of Expected Behavior in</a:t>
            </a:r>
            <a:r>
              <a:rPr b="0" i="0" lang="en-US" u="none" strike="noStrike">
                <a:solidFill>
                  <a:srgbClr val="000000"/>
                </a:solidFill>
                <a:highlight>
                  <a:srgbClr val="FFFFFF"/>
                </a:highlight>
                <a:latin typeface="Calibri"/>
                <a:ea typeface="Calibri"/>
                <a:cs typeface="Calibri"/>
                <a:sym typeface="Calibri"/>
              </a:rPr>
              <a:t> MO SW-PBS Handbook.</a:t>
            </a:r>
            <a:r>
              <a:rPr lang="en-US">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en-US"/>
              <a:t>Missouri Teacher Standards Addressed</a:t>
            </a:r>
            <a:br>
              <a:rPr lang="en-US">
                <a:latin typeface="Cambria"/>
                <a:ea typeface="Cambria"/>
                <a:cs typeface="Cambria"/>
                <a:sym typeface="Cambria"/>
              </a:rPr>
            </a:br>
            <a:endParaRPr/>
          </a:p>
        </p:txBody>
      </p:sp>
      <p:sp>
        <p:nvSpPr>
          <p:cNvPr id="171" name="Google Shape;171;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800"/>
              <a:buNone/>
            </a:pPr>
            <a:r>
              <a:rPr lang="en-US" sz="1800"/>
              <a:t>2.1: Cognitive, social, emotional and physical development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2.6: Language, culture, family and knowledge of community</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3.1: Implementation of curriculum standards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solidFill>
                  <a:srgbClr val="221E1F"/>
                </a:solidFill>
              </a:rPr>
              <a:t>5.</a:t>
            </a:r>
            <a:r>
              <a:rPr lang="en-US" sz="1800"/>
              <a:t>1: Classroom management, motivation and engagement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5.2: Managing time, space, transitions and activities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5.3: Classroom, school and community culture</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6.1: Verbal and nonverbal communication</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6.2: Sensitivity to culture, gender, intellectual and physical differences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8.1: Self-assessment and improvement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8.2: Professional learning</a:t>
            </a:r>
            <a:endParaRPr sz="1800">
              <a:latin typeface="Cambria"/>
              <a:ea typeface="Cambria"/>
              <a:cs typeface="Cambria"/>
              <a:sym typeface="Cambria"/>
            </a:endParaRPr>
          </a:p>
          <a:p>
            <a:pPr indent="-228600" lvl="0" marL="457200" rtl="0" algn="l">
              <a:lnSpc>
                <a:spcPct val="90000"/>
              </a:lnSpc>
              <a:spcBef>
                <a:spcPts val="1000"/>
              </a:spcBef>
              <a:spcAft>
                <a:spcPts val="0"/>
              </a:spcAft>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Adult Behaviors That Build Relationships Include:</a:t>
            </a:r>
            <a:endParaRPr/>
          </a:p>
        </p:txBody>
      </p:sp>
      <p:sp>
        <p:nvSpPr>
          <p:cNvPr id="177" name="Google Shape;177;p43"/>
          <p:cNvSpPr txBox="1"/>
          <p:nvPr>
            <p:ph idx="1" type="body"/>
          </p:nvPr>
        </p:nvSpPr>
        <p:spPr>
          <a:xfrm>
            <a:off x="581891" y="1660849"/>
            <a:ext cx="11166764" cy="378367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None/>
            </a:pPr>
            <a:r>
              <a:t/>
            </a:r>
            <a:endParaRPr sz="3200"/>
          </a:p>
          <a:p>
            <a:pPr indent="-514350" lvl="0" marL="514350" rtl="0" algn="l">
              <a:lnSpc>
                <a:spcPct val="100000"/>
              </a:lnSpc>
              <a:spcBef>
                <a:spcPts val="0"/>
              </a:spcBef>
              <a:spcAft>
                <a:spcPts val="0"/>
              </a:spcAft>
              <a:buClr>
                <a:schemeClr val="dk1"/>
              </a:buClr>
              <a:buSzPts val="3200"/>
              <a:buFont typeface="Arial"/>
              <a:buAutoNum type="arabicPeriod"/>
            </a:pPr>
            <a:r>
              <a:rPr lang="en-US" sz="3200"/>
              <a:t>communicating privately, in close proximity with each student, </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listening,</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eye contact, </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pleasant voice tone, </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smiles, </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appropriate professional touch and</a:t>
            </a:r>
            <a:endParaRPr/>
          </a:p>
          <a:p>
            <a:pPr indent="-514350" lvl="0" marL="514350" rtl="0" algn="l">
              <a:lnSpc>
                <a:spcPct val="100000"/>
              </a:lnSpc>
              <a:spcBef>
                <a:spcPts val="0"/>
              </a:spcBef>
              <a:spcAft>
                <a:spcPts val="0"/>
              </a:spcAft>
              <a:buClr>
                <a:schemeClr val="dk1"/>
              </a:buClr>
              <a:buSzPts val="3200"/>
              <a:buFont typeface="Arial"/>
              <a:buAutoNum type="arabicPeriod"/>
            </a:pPr>
            <a:r>
              <a:rPr lang="en-US" sz="3200"/>
              <a:t>use of students’ names.</a:t>
            </a:r>
            <a:endParaRPr sz="3200">
              <a:latin typeface="Cambria"/>
              <a:ea typeface="Cambria"/>
              <a:cs typeface="Cambria"/>
              <a:sym typeface="Cambria"/>
            </a:endParaRPr>
          </a:p>
          <a:p>
            <a:pPr indent="0" lvl="0" marL="25400" rtl="0" algn="l">
              <a:lnSpc>
                <a:spcPct val="100000"/>
              </a:lnSpc>
              <a:spcBef>
                <a:spcPts val="640"/>
              </a:spcBef>
              <a:spcAft>
                <a:spcPts val="0"/>
              </a:spcAft>
              <a:buSzPts val="3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4"/>
          <p:cNvSpPr txBox="1"/>
          <p:nvPr>
            <p:ph type="title"/>
          </p:nvPr>
        </p:nvSpPr>
        <p:spPr>
          <a:xfrm>
            <a:off x="609600" y="130259"/>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Preferred Adult Behaviors</a:t>
            </a:r>
            <a:endParaRPr/>
          </a:p>
        </p:txBody>
      </p:sp>
      <p:sp>
        <p:nvSpPr>
          <p:cNvPr id="183" name="Google Shape;183;p44"/>
          <p:cNvSpPr txBox="1"/>
          <p:nvPr>
            <p:ph idx="1" type="body"/>
          </p:nvPr>
        </p:nvSpPr>
        <p:spPr>
          <a:xfrm>
            <a:off x="609600" y="1417637"/>
            <a:ext cx="10972800" cy="4525963"/>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SzPts val="3200"/>
              <a:buChar char="•"/>
            </a:pPr>
            <a:r>
              <a:rPr lang="en-US"/>
              <a:t>Preferred adult behaviors express warmth, care, and concern for students while also communicating respect.  </a:t>
            </a:r>
            <a:endParaRPr/>
          </a:p>
          <a:p>
            <a:pPr indent="-457200" lvl="0" marL="457200" rtl="0" algn="l">
              <a:lnSpc>
                <a:spcPct val="100000"/>
              </a:lnSpc>
              <a:spcBef>
                <a:spcPts val="0"/>
              </a:spcBef>
              <a:spcAft>
                <a:spcPts val="0"/>
              </a:spcAft>
              <a:buSzPts val="3200"/>
              <a:buChar char="•"/>
            </a:pPr>
            <a:r>
              <a:rPr lang="en-US"/>
              <a:t>They increase student affect, compliance and enhance learning.  </a:t>
            </a:r>
            <a:endParaRPr/>
          </a:p>
          <a:p>
            <a:pPr indent="-457200" lvl="0" marL="457200" rtl="0" algn="l">
              <a:lnSpc>
                <a:spcPct val="100000"/>
              </a:lnSpc>
              <a:spcBef>
                <a:spcPts val="0"/>
              </a:spcBef>
              <a:spcAft>
                <a:spcPts val="0"/>
              </a:spcAft>
              <a:buSzPts val="3200"/>
              <a:buChar char="•"/>
            </a:pPr>
            <a:r>
              <a:rPr lang="en-US"/>
              <a:t>These adult behaviors not only impact relationships but also set the stage for effective interaction with students and delivery of  genuine feedback. </a:t>
            </a:r>
            <a:r>
              <a:rPr baseline="30000" lang="en-US"/>
              <a:t>4</a:t>
            </a:r>
            <a:r>
              <a:rPr lang="en-US"/>
              <a:t>  </a:t>
            </a:r>
            <a:endParaRPr/>
          </a:p>
          <a:p>
            <a:pPr indent="-457200" lvl="0" marL="457200" rtl="0" algn="l">
              <a:lnSpc>
                <a:spcPct val="100000"/>
              </a:lnSpc>
              <a:spcBef>
                <a:spcPts val="0"/>
              </a:spcBef>
              <a:spcAft>
                <a:spcPts val="0"/>
              </a:spcAft>
              <a:buSzPts val="3200"/>
              <a:buChar char="•"/>
            </a:pPr>
            <a:r>
              <a:rPr lang="en-US"/>
              <a:t>Wong &amp; Wong (2005) describe these teachers as “intentionally inviting.”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Two Types of Adult Attention</a:t>
            </a:r>
            <a:endParaRPr/>
          </a:p>
        </p:txBody>
      </p:sp>
      <p:sp>
        <p:nvSpPr>
          <p:cNvPr id="189" name="Google Shape;189;p45"/>
          <p:cNvSpPr txBox="1"/>
          <p:nvPr/>
        </p:nvSpPr>
        <p:spPr>
          <a:xfrm>
            <a:off x="1010652" y="1572127"/>
            <a:ext cx="10571747"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Two types of adult attention</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 Non-contingent Attention + Contingent Attention =</a:t>
            </a:r>
            <a:endParaRPr b="0" i="0" sz="3200" u="none" cap="none" strike="noStrike">
              <a:solidFill>
                <a:srgbClr val="000000"/>
              </a:solidFill>
              <a:latin typeface="Cambria"/>
              <a:ea typeface="Cambria"/>
              <a:cs typeface="Cambria"/>
              <a:sym typeface="Cambria"/>
            </a:endParaRPr>
          </a:p>
          <a:p>
            <a:pPr indent="-285750" lvl="1" marL="74295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Positive School Climate</a:t>
            </a:r>
            <a:endParaRPr b="0" i="0" sz="3200" u="none" cap="none" strike="noStrike">
              <a:solidFill>
                <a:srgbClr val="000000"/>
              </a:solidFill>
              <a:latin typeface="Cambria"/>
              <a:ea typeface="Cambria"/>
              <a:cs typeface="Cambria"/>
              <a:sym typeface="Cambria"/>
            </a:endParaRPr>
          </a:p>
          <a:p>
            <a:pPr indent="-285750" lvl="1" marL="74295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Positive Rapport</a:t>
            </a:r>
            <a:endParaRPr b="0" i="0" sz="3200" u="none" cap="none" strike="noStrike">
              <a:solidFill>
                <a:srgbClr val="000000"/>
              </a:solidFill>
              <a:latin typeface="Cambria"/>
              <a:ea typeface="Cambria"/>
              <a:cs typeface="Cambria"/>
              <a:sym typeface="Cambria"/>
            </a:endParaRPr>
          </a:p>
          <a:p>
            <a:pPr indent="-285750" lvl="1" marL="74295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Positive Relationships </a:t>
            </a:r>
            <a:endParaRPr b="0" i="0" sz="3200" u="none" cap="none" strike="noStrike">
              <a:solidFill>
                <a:srgbClr val="000000"/>
              </a:solidFill>
              <a:latin typeface="Cambria"/>
              <a:ea typeface="Cambria"/>
              <a:cs typeface="Cambria"/>
              <a:sym typeface="Cambria"/>
            </a:endParaRPr>
          </a:p>
          <a:p>
            <a:pPr indent="-285750" lvl="1" marL="74295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helps students to learn social behavioral expectations</a:t>
            </a:r>
            <a:endParaRPr/>
          </a:p>
          <a:p>
            <a:pPr indent="-82550" lvl="1" marL="74295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209550" lvl="1" marL="7429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6"/>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Key Terms</a:t>
            </a:r>
            <a:endParaRPr b="1"/>
          </a:p>
        </p:txBody>
      </p:sp>
      <p:sp>
        <p:nvSpPr>
          <p:cNvPr id="196" name="Google Shape;196;p46"/>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06400" lvl="0" marL="457200" rtl="0" algn="l">
              <a:lnSpc>
                <a:spcPct val="90000"/>
              </a:lnSpc>
              <a:spcBef>
                <a:spcPts val="0"/>
              </a:spcBef>
              <a:spcAft>
                <a:spcPts val="0"/>
              </a:spcAft>
              <a:buSzPts val="2800"/>
              <a:buFont typeface="Arial"/>
              <a:buChar char="●"/>
            </a:pPr>
            <a:r>
              <a:rPr b="1" lang="en-US"/>
              <a:t>Non-contingent attention</a:t>
            </a:r>
            <a:r>
              <a:rPr lang="en-US"/>
              <a:t>: attention provided regardless of performance and includes such things as greetings, proximity, smiles, and conversations.</a:t>
            </a:r>
            <a:endParaRPr/>
          </a:p>
          <a:p>
            <a:pPr indent="0" lvl="0" marL="50800" rtl="0" algn="l">
              <a:lnSpc>
                <a:spcPct val="90000"/>
              </a:lnSpc>
              <a:spcBef>
                <a:spcPts val="0"/>
              </a:spcBef>
              <a:spcAft>
                <a:spcPts val="0"/>
              </a:spcAft>
              <a:buSzPts val="2800"/>
              <a:buNone/>
            </a:pPr>
            <a:r>
              <a:t/>
            </a:r>
            <a:endParaRPr b="1"/>
          </a:p>
          <a:p>
            <a:pPr indent="-406400" lvl="0" marL="457200" rtl="0" algn="l">
              <a:lnSpc>
                <a:spcPct val="90000"/>
              </a:lnSpc>
              <a:spcBef>
                <a:spcPts val="0"/>
              </a:spcBef>
              <a:spcAft>
                <a:spcPts val="0"/>
              </a:spcAft>
              <a:buSzPts val="2800"/>
              <a:buChar char="●"/>
            </a:pPr>
            <a:r>
              <a:rPr b="1" lang="en-US"/>
              <a:t>Contingent attention</a:t>
            </a:r>
            <a:r>
              <a:rPr lang="en-US"/>
              <a:t>: provided based upon student performance of an identified expectation or behavior.</a:t>
            </a:r>
            <a:endParaRPr/>
          </a:p>
          <a:p>
            <a:pPr indent="-381000" lvl="1" marL="914400" rtl="0" algn="l">
              <a:lnSpc>
                <a:spcPct val="100000"/>
              </a:lnSpc>
              <a:spcBef>
                <a:spcPts val="1200"/>
              </a:spcBef>
              <a:spcAft>
                <a:spcPts val="0"/>
              </a:spcAft>
              <a:buSzPts val="2400"/>
              <a:buChar char="○"/>
            </a:pPr>
            <a:r>
              <a:rPr i="1" lang="en-US"/>
              <a:t>Specific Positive Feedback</a:t>
            </a:r>
            <a:endParaRPr/>
          </a:p>
          <a:p>
            <a:pPr indent="0" lvl="0" marL="457200" rtl="0" algn="l">
              <a:lnSpc>
                <a:spcPct val="90000"/>
              </a:lnSpc>
              <a:spcBef>
                <a:spcPts val="1200"/>
              </a:spcBef>
              <a:spcAft>
                <a:spcPts val="0"/>
              </a:spcAft>
              <a:buSzPts val="2800"/>
              <a:buNone/>
            </a:pPr>
            <a:r>
              <a:t/>
            </a:r>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1045941" y="2453812"/>
            <a:ext cx="10363200" cy="136207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9E47"/>
              </a:buClr>
              <a:buSzPts val="4000"/>
              <a:buFont typeface="Calibri"/>
              <a:buNone/>
            </a:pPr>
            <a:r>
              <a:rPr lang="en-US"/>
              <a:t>Use for Outcome Divider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7"/>
          <p:cNvSpPr txBox="1"/>
          <p:nvPr>
            <p:ph type="title"/>
          </p:nvPr>
        </p:nvSpPr>
        <p:spPr>
          <a:xfrm>
            <a:off x="478971" y="307318"/>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Unpacking Using Preferred Adult Behavior</a:t>
            </a:r>
            <a:endParaRPr/>
          </a:p>
        </p:txBody>
      </p:sp>
      <p:sp>
        <p:nvSpPr>
          <p:cNvPr id="207" name="Google Shape;207;p47"/>
          <p:cNvSpPr txBox="1"/>
          <p:nvPr>
            <p:ph idx="1" type="body"/>
          </p:nvPr>
        </p:nvSpPr>
        <p:spPr>
          <a:xfrm>
            <a:off x="609600" y="1600200"/>
            <a:ext cx="10972800" cy="3610189"/>
          </a:xfrm>
          <a:prstGeom prst="rect">
            <a:avLst/>
          </a:prstGeom>
          <a:noFill/>
          <a:ln>
            <a:noFill/>
          </a:ln>
        </p:spPr>
        <p:txBody>
          <a:bodyPr anchorCtr="0" anchor="t" bIns="91425" lIns="91425" spcFirstLastPara="1" rIns="91425" wrap="square" tIns="91425">
            <a:spAutoFit/>
          </a:bodyPr>
          <a:lstStyle/>
          <a:p>
            <a:pPr indent="0" lvl="0" marL="25400" rtl="0" algn="l">
              <a:lnSpc>
                <a:spcPct val="100000"/>
              </a:lnSpc>
              <a:spcBef>
                <a:spcPts val="1200"/>
              </a:spcBef>
              <a:spcAft>
                <a:spcPts val="0"/>
              </a:spcAft>
              <a:buSzPts val="2200"/>
              <a:buNone/>
            </a:pPr>
            <a:r>
              <a:rPr lang="en-US" sz="2200">
                <a:solidFill>
                  <a:schemeClr val="dk1"/>
                </a:solidFill>
                <a:latin typeface="Calibri"/>
                <a:ea typeface="Calibri"/>
                <a:cs typeface="Calibri"/>
                <a:sym typeface="Calibri"/>
              </a:rPr>
              <a:t>Use preferred adult behaviors to build teacher student relationships when providing non-contingent and contingent behavior.</a:t>
            </a:r>
            <a:endParaRPr sz="1100"/>
          </a:p>
          <a:p>
            <a:pPr indent="0" lvl="0" marL="25400" rtl="0" algn="l">
              <a:lnSpc>
                <a:spcPct val="100000"/>
              </a:lnSpc>
              <a:spcBef>
                <a:spcPts val="1200"/>
              </a:spcBef>
              <a:spcAft>
                <a:spcPts val="0"/>
              </a:spcAft>
              <a:buSzPts val="2200"/>
              <a:buNone/>
            </a:pPr>
            <a:r>
              <a:rPr b="1" lang="en-US" sz="2200">
                <a:solidFill>
                  <a:schemeClr val="dk1"/>
                </a:solidFill>
                <a:latin typeface="Calibri"/>
                <a:ea typeface="Calibri"/>
                <a:cs typeface="Calibri"/>
                <a:sym typeface="Calibri"/>
              </a:rPr>
              <a:t>Non Contingent Behavior</a:t>
            </a:r>
            <a:endParaRPr b="1" sz="2200">
              <a:solidFill>
                <a:schemeClr val="dk1"/>
              </a:solidFill>
              <a:latin typeface="Calibri"/>
              <a:ea typeface="Calibri"/>
              <a:cs typeface="Calibri"/>
              <a:sym typeface="Calibri"/>
            </a:endParaRPr>
          </a:p>
          <a:p>
            <a:pPr indent="-368300" lvl="0" marL="457200" rtl="0" algn="l">
              <a:lnSpc>
                <a:spcPct val="100000"/>
              </a:lnSpc>
              <a:spcBef>
                <a:spcPts val="12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If adults provide sufficient non-contingent attention, the frequency of unexpected behavior may decrease.</a:t>
            </a:r>
            <a:endParaRPr sz="2200">
              <a:solidFill>
                <a:schemeClr val="dk1"/>
              </a:solidFill>
              <a:latin typeface="Calibri"/>
              <a:ea typeface="Calibri"/>
              <a:cs typeface="Calibri"/>
              <a:sym typeface="Calibri"/>
            </a:endParaRPr>
          </a:p>
          <a:p>
            <a:pPr indent="-368300" lvl="0" marL="457200" rtl="0" algn="l">
              <a:lnSpc>
                <a:spcPct val="100000"/>
              </a:lnSpc>
              <a:spcBef>
                <a:spcPts val="64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Teachers report that positive student–teacher interactions increase, the number of out of school suspensions that students receive decreases. </a:t>
            </a:r>
            <a:endParaRPr/>
          </a:p>
          <a:p>
            <a:pPr indent="0" lvl="0" marL="0" rtl="0" algn="l">
              <a:lnSpc>
                <a:spcPct val="100000"/>
              </a:lnSpc>
              <a:spcBef>
                <a:spcPts val="640"/>
              </a:spcBef>
              <a:spcAft>
                <a:spcPts val="0"/>
              </a:spcAft>
              <a:buSzPts val="3200"/>
              <a:buNone/>
            </a:pPr>
            <a:r>
              <a:rPr lang="en-US" sz="2200">
                <a:solidFill>
                  <a:schemeClr val="dk1"/>
                </a:solidFill>
                <a:latin typeface="Calibri"/>
                <a:ea typeface="Calibri"/>
                <a:cs typeface="Calibri"/>
                <a:sym typeface="Calibri"/>
              </a:rPr>
              <a:t> </a:t>
            </a:r>
            <a:endParaRPr sz="2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95" name="Shape 95"/>
        <p:cNvGrpSpPr/>
        <p:nvPr/>
      </p:nvGrpSpPr>
      <p:grpSpPr>
        <a:xfrm>
          <a:off x="0" y="0"/>
          <a:ext cx="0" cy="0"/>
          <a:chOff x="0" y="0"/>
          <a:chExt cx="0" cy="0"/>
        </a:xfrm>
      </p:grpSpPr>
      <p:sp>
        <p:nvSpPr>
          <p:cNvPr id="96" name="Google Shape;96;p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Developer Notes: Delete this Slide</a:t>
            </a:r>
            <a:endParaRPr/>
          </a:p>
        </p:txBody>
      </p:sp>
      <p:sp>
        <p:nvSpPr>
          <p:cNvPr id="97" name="Google Shape;97;p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85000" lnSpcReduction="10000"/>
          </a:bodyPr>
          <a:lstStyle/>
          <a:p>
            <a:pPr indent="-172720" lvl="0" marL="342900" rtl="0" algn="l">
              <a:lnSpc>
                <a:spcPct val="100000"/>
              </a:lnSpc>
              <a:spcBef>
                <a:spcPts val="0"/>
              </a:spcBef>
              <a:spcAft>
                <a:spcPts val="0"/>
              </a:spcAft>
              <a:buSzPct val="100000"/>
              <a:buChar char="•"/>
            </a:pPr>
            <a:r>
              <a:rPr lang="en-US"/>
              <a:t> Use this slide deck to develop each lesson in the course.</a:t>
            </a:r>
            <a:endParaRPr/>
          </a:p>
          <a:p>
            <a:pPr indent="-172720" lvl="0" marL="342900" rtl="0" algn="l">
              <a:lnSpc>
                <a:spcPct val="100000"/>
              </a:lnSpc>
              <a:spcBef>
                <a:spcPts val="640"/>
              </a:spcBef>
              <a:spcAft>
                <a:spcPts val="0"/>
              </a:spcAft>
              <a:buSzPct val="100000"/>
              <a:buChar char="•"/>
            </a:pPr>
            <a:r>
              <a:rPr lang="en-US"/>
              <a:t> Yellow slides to be deleted by developer &amp; / or Facilitator as appropriate.</a:t>
            </a:r>
            <a:endParaRPr/>
          </a:p>
          <a:p>
            <a:pPr indent="-172720" lvl="0" marL="342900" rtl="0" algn="l">
              <a:lnSpc>
                <a:spcPct val="100000"/>
              </a:lnSpc>
              <a:spcBef>
                <a:spcPts val="640"/>
              </a:spcBef>
              <a:spcAft>
                <a:spcPts val="0"/>
              </a:spcAft>
              <a:buSzPct val="100000"/>
              <a:buChar char="•"/>
            </a:pPr>
            <a:r>
              <a:rPr lang="en-US"/>
              <a:t> Salmon colored slides are slides that will be personalized by the presenter</a:t>
            </a:r>
            <a:endParaRPr/>
          </a:p>
          <a:p>
            <a:pPr indent="-172720" lvl="0" marL="342900" rtl="0" algn="l">
              <a:lnSpc>
                <a:spcPct val="100000"/>
              </a:lnSpc>
              <a:spcBef>
                <a:spcPts val="640"/>
              </a:spcBef>
              <a:spcAft>
                <a:spcPts val="0"/>
              </a:spcAft>
              <a:buSzPct val="100000"/>
              <a:buChar char="•"/>
            </a:pPr>
            <a:r>
              <a:rPr lang="en-US"/>
              <a:t> Incorporate at least one activity for every 10 minutes of instruction</a:t>
            </a:r>
            <a:endParaRPr/>
          </a:p>
          <a:p>
            <a:pPr indent="-172720" lvl="0" marL="342900" rtl="0" algn="l">
              <a:lnSpc>
                <a:spcPct val="100000"/>
              </a:lnSpc>
              <a:spcBef>
                <a:spcPts val="640"/>
              </a:spcBef>
              <a:spcAft>
                <a:spcPts val="0"/>
              </a:spcAft>
              <a:buSzPct val="100000"/>
              <a:buChar char="•"/>
            </a:pPr>
            <a:r>
              <a:rPr lang="en-US"/>
              <a:t> LESS is more in terms of words on a slide</a:t>
            </a:r>
            <a:endParaRPr/>
          </a:p>
          <a:p>
            <a:pPr indent="-151130" lvl="1" marL="742950" rtl="0" algn="l">
              <a:lnSpc>
                <a:spcPct val="100000"/>
              </a:lnSpc>
              <a:spcBef>
                <a:spcPts val="560"/>
              </a:spcBef>
              <a:spcAft>
                <a:spcPts val="0"/>
              </a:spcAft>
              <a:buSzPct val="100000"/>
              <a:buChar char="•"/>
            </a:pPr>
            <a:r>
              <a:rPr lang="en-US"/>
              <a:t> Use IMAGES and then have notes to describe the concept</a:t>
            </a:r>
            <a:endParaRPr/>
          </a:p>
          <a:p>
            <a:pPr indent="-151130" lvl="1" marL="742950" rtl="0" algn="l">
              <a:lnSpc>
                <a:spcPct val="100000"/>
              </a:lnSpc>
              <a:spcBef>
                <a:spcPts val="560"/>
              </a:spcBef>
              <a:spcAft>
                <a:spcPts val="0"/>
              </a:spcAft>
              <a:buSzPct val="100000"/>
              <a:buChar char="•"/>
            </a:pPr>
            <a:r>
              <a:rPr lang="en-US"/>
              <a:t> Format a screenshot of a handout to look like a page on a desk and say pull out handout X vs expecting people to be able to read HO content.</a:t>
            </a:r>
            <a:endParaRPr/>
          </a:p>
          <a:p>
            <a:pPr indent="-151130" lvl="1" marL="742950" rtl="0" algn="l">
              <a:lnSpc>
                <a:spcPct val="100000"/>
              </a:lnSpc>
              <a:spcBef>
                <a:spcPts val="560"/>
              </a:spcBef>
              <a:spcAft>
                <a:spcPts val="0"/>
              </a:spcAft>
              <a:buSzPct val="100000"/>
              <a:buChar char="•"/>
            </a:pPr>
            <a:r>
              <a:rPr lang="en-US"/>
              <a:t> If walking through how to use the handout step by step use screen captures to do this </a:t>
            </a:r>
            <a:endParaRPr/>
          </a:p>
          <a:p>
            <a:pPr indent="0" lvl="0" marL="342900" rtl="0" algn="l">
              <a:lnSpc>
                <a:spcPct val="100000"/>
              </a:lnSpc>
              <a:spcBef>
                <a:spcPts val="640"/>
              </a:spcBef>
              <a:spcAft>
                <a:spcPts val="0"/>
              </a:spcAft>
              <a:buSzPct val="100000"/>
              <a:buNone/>
            </a:pPr>
            <a:r>
              <a:t/>
            </a:r>
            <a:endParaRPr/>
          </a:p>
          <a:p>
            <a:pPr indent="0" lvl="0" marL="342900" rtl="0" algn="l">
              <a:lnSpc>
                <a:spcPct val="100000"/>
              </a:lnSpc>
              <a:spcBef>
                <a:spcPts val="64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8"/>
          <p:cNvSpPr txBox="1"/>
          <p:nvPr>
            <p:ph type="title"/>
          </p:nvPr>
        </p:nvSpPr>
        <p:spPr>
          <a:xfrm>
            <a:off x="1498500" y="299325"/>
            <a:ext cx="9195000" cy="95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b="1" lang="en-US" sz="4800"/>
              <a:t>Non-Contingent Attention Continued</a:t>
            </a:r>
            <a:endParaRPr b="1" sz="4800"/>
          </a:p>
        </p:txBody>
      </p:sp>
      <p:sp>
        <p:nvSpPr>
          <p:cNvPr id="214" name="Google Shape;214;p48"/>
          <p:cNvSpPr txBox="1"/>
          <p:nvPr/>
        </p:nvSpPr>
        <p:spPr>
          <a:xfrm>
            <a:off x="1702200" y="1765900"/>
            <a:ext cx="8787600" cy="4248300"/>
          </a:xfrm>
          <a:prstGeom prst="rect">
            <a:avLst/>
          </a:prstGeom>
          <a:noFill/>
          <a:ln>
            <a:noFill/>
          </a:ln>
        </p:spPr>
        <p:txBody>
          <a:bodyPr anchorCtr="0" anchor="t" bIns="45700" lIns="91425" spcFirstLastPara="1" rIns="91425" wrap="square" tIns="45700">
            <a:spAutoFit/>
          </a:bodyPr>
          <a:lstStyle/>
          <a:p>
            <a:pPr indent="-50800" lvl="0" marL="228600" marR="0" rtl="0" algn="l">
              <a:lnSpc>
                <a:spcPct val="90000"/>
              </a:lnSpc>
              <a:spcBef>
                <a:spcPts val="0"/>
              </a:spcBef>
              <a:spcAft>
                <a:spcPts val="0"/>
              </a:spcAft>
              <a:buNone/>
            </a:pPr>
            <a:r>
              <a:rPr b="1" i="0" lang="en-US" sz="3000" u="none" cap="none" strike="noStrike">
                <a:solidFill>
                  <a:srgbClr val="000000"/>
                </a:solidFill>
                <a:latin typeface="Calibri"/>
                <a:ea typeface="Calibri"/>
                <a:cs typeface="Calibri"/>
                <a:sym typeface="Calibri"/>
              </a:rPr>
              <a:t>Non-Contingent Attention</a:t>
            </a:r>
            <a:r>
              <a:rPr b="0" i="0" lang="en-US" sz="3000" u="none" cap="none" strike="noStrike">
                <a:solidFill>
                  <a:srgbClr val="000000"/>
                </a:solidFill>
                <a:latin typeface="Calibri"/>
                <a:ea typeface="Calibri"/>
                <a:cs typeface="Calibri"/>
                <a:sym typeface="Calibri"/>
              </a:rPr>
              <a:t> provides students with: </a:t>
            </a:r>
            <a:endParaRPr b="0" i="0" sz="3000" u="none" cap="none" strike="noStrike">
              <a:solidFill>
                <a:srgbClr val="000000"/>
              </a:solidFill>
              <a:latin typeface="Arial"/>
              <a:ea typeface="Arial"/>
              <a:cs typeface="Arial"/>
              <a:sym typeface="Arial"/>
            </a:endParaRPr>
          </a:p>
          <a:p>
            <a:pPr indent="-419100" lvl="0" marL="4572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roles models of positive social interactions </a:t>
            </a:r>
            <a:endParaRPr b="0" i="0" sz="3000" u="none" cap="none" strike="noStrike">
              <a:solidFill>
                <a:srgbClr val="000000"/>
              </a:solidFill>
              <a:latin typeface="Arial"/>
              <a:ea typeface="Arial"/>
              <a:cs typeface="Arial"/>
              <a:sym typeface="Arial"/>
            </a:endParaRPr>
          </a:p>
          <a:p>
            <a:pPr indent="-419100" lvl="1" marL="9144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Examples of non-contingent attention are smiles, greetings, community-building activities </a:t>
            </a:r>
            <a:endParaRPr b="0" i="0" sz="3000" u="none" cap="none" strike="noStrike">
              <a:solidFill>
                <a:srgbClr val="000000"/>
              </a:solidFill>
              <a:latin typeface="Arial"/>
              <a:ea typeface="Arial"/>
              <a:cs typeface="Arial"/>
              <a:sym typeface="Arial"/>
            </a:endParaRPr>
          </a:p>
          <a:p>
            <a:pPr indent="-419100" lvl="0" marL="4572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these types of interactions help students accept corrections when they are needed</a:t>
            </a:r>
            <a:endParaRPr b="0" i="0" sz="3000" u="none" cap="none" strike="noStrike">
              <a:solidFill>
                <a:srgbClr val="000000"/>
              </a:solidFill>
              <a:latin typeface="Calibri"/>
              <a:ea typeface="Calibri"/>
              <a:cs typeface="Calibri"/>
              <a:sym typeface="Calibri"/>
            </a:endParaRPr>
          </a:p>
          <a:p>
            <a:pPr indent="-419100" lvl="0" marL="457200" marR="0" rtl="0" algn="l">
              <a:lnSpc>
                <a:spcPct val="90000"/>
              </a:lnSpc>
              <a:spcBef>
                <a:spcPts val="0"/>
              </a:spcBef>
              <a:spcAft>
                <a:spcPts val="0"/>
              </a:spcAft>
              <a:buClr>
                <a:srgbClr val="000000"/>
              </a:buClr>
              <a:buSzPts val="3000"/>
              <a:buFont typeface="Arial"/>
              <a:buChar char="•"/>
            </a:pPr>
            <a:r>
              <a:rPr lang="en-US" sz="3000">
                <a:solidFill>
                  <a:schemeClr val="dk1"/>
                </a:solidFill>
                <a:latin typeface="Calibri"/>
                <a:ea typeface="Calibri"/>
                <a:cs typeface="Calibri"/>
                <a:sym typeface="Calibri"/>
              </a:rPr>
              <a:t>Students report with an increase in the quality of student–teacher relationships, a corresponding  increase in on-task behavior and decrease in the number of behavior referrals they receive.</a:t>
            </a:r>
            <a:r>
              <a:rPr baseline="30000" lang="en-US" sz="3000">
                <a:solidFill>
                  <a:schemeClr val="dk1"/>
                </a:solidFill>
                <a:latin typeface="Calibri"/>
                <a:ea typeface="Calibri"/>
                <a:cs typeface="Calibri"/>
                <a:sym typeface="Calibri"/>
              </a:rPr>
              <a:t>6</a:t>
            </a:r>
            <a:endParaRPr sz="3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9"/>
          <p:cNvSpPr txBox="1"/>
          <p:nvPr>
            <p:ph type="title"/>
          </p:nvPr>
        </p:nvSpPr>
        <p:spPr>
          <a:xfrm>
            <a:off x="725978" y="939655"/>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4400"/>
              <a:buNone/>
            </a:pPr>
            <a:r>
              <a:rPr b="1" lang="en-US"/>
              <a:t>Teacher Behaviors that Enhance Positive Teacher–Student Relationships</a:t>
            </a:r>
            <a:br>
              <a:rPr lang="en-US"/>
            </a:br>
            <a:r>
              <a:rPr lang="en-US" sz="4800"/>
              <a:t> </a:t>
            </a:r>
            <a:br>
              <a:rPr lang="en-US" sz="4800"/>
            </a:br>
            <a:endParaRPr sz="4800"/>
          </a:p>
        </p:txBody>
      </p:sp>
      <p:sp>
        <p:nvSpPr>
          <p:cNvPr id="220" name="Google Shape;220;p49"/>
          <p:cNvSpPr txBox="1"/>
          <p:nvPr/>
        </p:nvSpPr>
        <p:spPr>
          <a:xfrm>
            <a:off x="1679171" y="1905506"/>
            <a:ext cx="81672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1) </a:t>
            </a:r>
            <a:r>
              <a:rPr b="0" i="0" lang="en-US" sz="2800" u="none" cap="none" strike="noStrike">
                <a:solidFill>
                  <a:srgbClr val="000000"/>
                </a:solidFill>
                <a:latin typeface="Arial"/>
                <a:ea typeface="Arial"/>
                <a:cs typeface="Arial"/>
                <a:sym typeface="Arial"/>
              </a:rPr>
              <a:t>communicating privately, in close proximity with each student, </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2) listening,</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3) eye contact, </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4) pleasant voice tone, </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5) smiles, </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6) appropriate professional touch and </a:t>
            </a:r>
            <a:endParaRPr sz="1800"/>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7) use of students’ names. </a:t>
            </a:r>
            <a:endParaRPr b="0" i="0" sz="2800" u="none" cap="none" strike="noStrike">
              <a:solidFill>
                <a:srgbClr val="000000"/>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0"/>
          <p:cNvSpPr txBox="1"/>
          <p:nvPr>
            <p:ph type="title"/>
          </p:nvPr>
        </p:nvSpPr>
        <p:spPr>
          <a:xfrm>
            <a:off x="609600" y="274620"/>
            <a:ext cx="10972800" cy="1652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Non-contingent Teacher Behaviors that Enhance Positive Teacher-Student Relationships</a:t>
            </a:r>
            <a:endParaRPr b="1"/>
          </a:p>
        </p:txBody>
      </p:sp>
      <p:sp>
        <p:nvSpPr>
          <p:cNvPr id="226" name="Google Shape;226;p50"/>
          <p:cNvSpPr txBox="1"/>
          <p:nvPr>
            <p:ph idx="1" type="body"/>
          </p:nvPr>
        </p:nvSpPr>
        <p:spPr>
          <a:xfrm>
            <a:off x="609600" y="2325655"/>
            <a:ext cx="10972800" cy="3326363"/>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3200"/>
              <a:buChar char="•"/>
            </a:pPr>
            <a:r>
              <a:rPr b="1" lang="en-US"/>
              <a:t> </a:t>
            </a:r>
            <a:r>
              <a:rPr lang="en-US"/>
              <a:t>Greet students by name as they enter the room</a:t>
            </a:r>
            <a:endParaRPr/>
          </a:p>
          <a:p>
            <a:pPr indent="-457200" lvl="0" marL="457200" rtl="0" algn="l">
              <a:lnSpc>
                <a:spcPct val="100000"/>
              </a:lnSpc>
              <a:spcBef>
                <a:spcPts val="0"/>
              </a:spcBef>
              <a:spcAft>
                <a:spcPts val="0"/>
              </a:spcAft>
              <a:buClr>
                <a:schemeClr val="dk1"/>
              </a:buClr>
              <a:buSzPts val="3200"/>
              <a:buChar char="•"/>
            </a:pPr>
            <a:r>
              <a:rPr lang="en-US"/>
              <a:t>Ask students about their interest and hobbies </a:t>
            </a:r>
            <a:endParaRPr/>
          </a:p>
          <a:p>
            <a:pPr indent="-457200" lvl="0" marL="457200" rtl="0" algn="l">
              <a:lnSpc>
                <a:spcPct val="100000"/>
              </a:lnSpc>
              <a:spcBef>
                <a:spcPts val="0"/>
              </a:spcBef>
              <a:spcAft>
                <a:spcPts val="0"/>
              </a:spcAft>
              <a:buClr>
                <a:schemeClr val="dk1"/>
              </a:buClr>
              <a:buSzPts val="3200"/>
              <a:buChar char="•"/>
            </a:pPr>
            <a:r>
              <a:rPr lang="en-US"/>
              <a:t>Use students’ names when interacting with them, even if they are not in your classroom </a:t>
            </a:r>
            <a:endParaRPr/>
          </a:p>
          <a:p>
            <a:pPr indent="-457200" lvl="0" marL="457200" rtl="0" algn="l">
              <a:lnSpc>
                <a:spcPct val="100000"/>
              </a:lnSpc>
              <a:spcBef>
                <a:spcPts val="0"/>
              </a:spcBef>
              <a:spcAft>
                <a:spcPts val="0"/>
              </a:spcAft>
              <a:buClr>
                <a:schemeClr val="dk1"/>
              </a:buClr>
              <a:buSzPts val="3200"/>
              <a:buChar char="•"/>
            </a:pPr>
            <a:r>
              <a:rPr lang="en-US"/>
              <a:t>Smile! </a:t>
            </a:r>
            <a:endParaRPr/>
          </a:p>
          <a:p>
            <a:pPr indent="-457200" lvl="0" marL="457200" rtl="0" algn="l">
              <a:lnSpc>
                <a:spcPct val="100000"/>
              </a:lnSpc>
              <a:spcBef>
                <a:spcPts val="0"/>
              </a:spcBef>
              <a:spcAft>
                <a:spcPts val="0"/>
              </a:spcAft>
              <a:buClr>
                <a:schemeClr val="dk1"/>
              </a:buClr>
              <a:buSzPts val="3200"/>
              <a:buChar char="•"/>
            </a:pPr>
            <a:r>
              <a:rPr lang="en-US"/>
              <a:t>Provide positive, non-judgmental attention and statements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1"/>
          <p:cNvSpPr txBox="1"/>
          <p:nvPr>
            <p:ph type="title"/>
          </p:nvPr>
        </p:nvSpPr>
        <p:spPr>
          <a:xfrm>
            <a:off x="618626" y="229725"/>
            <a:ext cx="10835100" cy="704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4000"/>
              <a:t>Contingent Attention - Preferred Adult Behaviors </a:t>
            </a:r>
            <a:endParaRPr sz="8900"/>
          </a:p>
        </p:txBody>
      </p:sp>
      <p:sp>
        <p:nvSpPr>
          <p:cNvPr id="232" name="Google Shape;232;p51"/>
          <p:cNvSpPr txBox="1"/>
          <p:nvPr/>
        </p:nvSpPr>
        <p:spPr>
          <a:xfrm>
            <a:off x="1171950" y="581401"/>
            <a:ext cx="91752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Providing private positive feedback, a teacher kneels next to the student’s desk and whispers  “Thank you Michael for getting ready for our math lesson by getting your book out and getting right to work.”</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Teacher smiles and says to the entire class, “Thank you for lining up swift, straight and silent. We can now head to lunch!”</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 The teacher listens quietly, providing eye contact and nodding their head as a student explains how they solved a math problem during small group math instruction.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2"/>
          <p:cNvSpPr txBox="1"/>
          <p:nvPr>
            <p:ph type="title"/>
          </p:nvPr>
        </p:nvSpPr>
        <p:spPr>
          <a:xfrm>
            <a:off x="3104439" y="649076"/>
            <a:ext cx="7412700" cy="1175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22222"/>
              <a:buNone/>
            </a:pPr>
            <a:r>
              <a:rPr b="1" lang="en-US" sz="4000"/>
              <a:t>Discussion: Preferred Adult Behavior in Practice</a:t>
            </a:r>
            <a:endParaRPr/>
          </a:p>
        </p:txBody>
      </p:sp>
      <p:sp>
        <p:nvSpPr>
          <p:cNvPr id="239" name="Google Shape;239;p52"/>
          <p:cNvSpPr txBox="1"/>
          <p:nvPr/>
        </p:nvSpPr>
        <p:spPr>
          <a:xfrm>
            <a:off x="3104457" y="2319396"/>
            <a:ext cx="7884900" cy="2986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300" u="none" cap="none" strike="noStrike">
                <a:solidFill>
                  <a:schemeClr val="dk1"/>
                </a:solidFill>
                <a:latin typeface="Calibri"/>
                <a:ea typeface="Calibri"/>
                <a:cs typeface="Calibri"/>
                <a:sym typeface="Calibri"/>
              </a:rPr>
              <a:t>Review the preferred adult behaviors for building positive teacher-student relationships.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300" u="none" cap="none" strike="noStrike">
                <a:solidFill>
                  <a:schemeClr val="dk1"/>
                </a:solidFill>
                <a:latin typeface="Calibri"/>
                <a:ea typeface="Calibri"/>
                <a:cs typeface="Calibri"/>
                <a:sym typeface="Calibri"/>
              </a:rPr>
              <a:t>What behaviors do you currently personally use that you want to continue?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300" u="none" cap="none" strike="noStrike">
                <a:solidFill>
                  <a:schemeClr val="dk1"/>
                </a:solidFill>
                <a:latin typeface="Calibri"/>
                <a:ea typeface="Calibri"/>
                <a:cs typeface="Calibri"/>
                <a:sym typeface="Calibri"/>
              </a:rPr>
              <a:t>Do you use these preferred adult behaviors equally with all students?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300" u="none" cap="none" strike="noStrike">
                <a:solidFill>
                  <a:schemeClr val="dk1"/>
                </a:solidFill>
                <a:latin typeface="Calibri"/>
                <a:ea typeface="Calibri"/>
                <a:cs typeface="Calibri"/>
                <a:sym typeface="Calibri"/>
              </a:rPr>
              <a:t>Which behaviors do you need to add?</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3"/>
          <p:cNvSpPr txBox="1"/>
          <p:nvPr>
            <p:ph type="title"/>
          </p:nvPr>
        </p:nvSpPr>
        <p:spPr>
          <a:xfrm>
            <a:off x="3367790" y="247846"/>
            <a:ext cx="7165299" cy="9259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solidFill>
                  <a:srgbClr val="008000"/>
                </a:solidFill>
              </a:rPr>
              <a:t>Pause and Reflect:  My Favorite Teacher</a:t>
            </a:r>
            <a:endParaRPr>
              <a:solidFill>
                <a:srgbClr val="FF0000"/>
              </a:solidFill>
            </a:endParaRPr>
          </a:p>
        </p:txBody>
      </p:sp>
      <p:pic>
        <p:nvPicPr>
          <p:cNvPr descr="A worksheet about My Favorite Teacher" id="246" name="Google Shape;246;p53"/>
          <p:cNvPicPr preferRelativeResize="0"/>
          <p:nvPr/>
        </p:nvPicPr>
        <p:blipFill rotWithShape="1">
          <a:blip r:embed="rId3">
            <a:alphaModFix/>
          </a:blip>
          <a:srcRect b="0" l="0" r="0" t="0"/>
          <a:stretch/>
        </p:blipFill>
        <p:spPr>
          <a:xfrm>
            <a:off x="3764119" y="1568836"/>
            <a:ext cx="4972049" cy="4221051"/>
          </a:xfrm>
          <a:prstGeom prst="rect">
            <a:avLst/>
          </a:prstGeom>
          <a:noFill/>
          <a:ln>
            <a:noFill/>
          </a:ln>
        </p:spPr>
      </p:pic>
      <p:sp>
        <p:nvSpPr>
          <p:cNvPr id="247" name="Google Shape;247;p53"/>
          <p:cNvSpPr/>
          <p:nvPr/>
        </p:nvSpPr>
        <p:spPr>
          <a:xfrm>
            <a:off x="10533100" y="5260350"/>
            <a:ext cx="1113600" cy="926100"/>
          </a:xfrm>
          <a:prstGeom prst="star5">
            <a:avLst>
              <a:gd fmla="val 19098" name="adj"/>
              <a:gd fmla="val 105146" name="hf"/>
              <a:gd fmla="val 110557" name="vf"/>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4"/>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graphicFrame>
        <p:nvGraphicFramePr>
          <p:cNvPr id="253" name="Google Shape;253;p54"/>
          <p:cNvGraphicFramePr/>
          <p:nvPr/>
        </p:nvGraphicFramePr>
        <p:xfrm>
          <a:off x="2152650" y="1240657"/>
          <a:ext cx="3000000" cy="3000000"/>
        </p:xfrm>
        <a:graphic>
          <a:graphicData uri="http://schemas.openxmlformats.org/drawingml/2006/table">
            <a:tbl>
              <a:tblPr>
                <a:noFill/>
                <a:tableStyleId>{AEB894DC-C5C4-4077-A331-BF688E4F2E68}</a:tableStyleId>
              </a:tblPr>
              <a:tblGrid>
                <a:gridCol w="7886700"/>
              </a:tblGrid>
              <a:tr h="254000">
                <a:tc>
                  <a:txBody>
                    <a:bodyPr/>
                    <a:lstStyle/>
                    <a:p>
                      <a:pPr indent="0" lvl="0" marL="0" marR="0" rtl="0" algn="l">
                        <a:lnSpc>
                          <a:spcPct val="100000"/>
                        </a:lnSpc>
                        <a:spcBef>
                          <a:spcPts val="0"/>
                        </a:spcBef>
                        <a:spcAft>
                          <a:spcPts val="0"/>
                        </a:spcAft>
                        <a:buClr>
                          <a:srgbClr val="000000"/>
                        </a:buClr>
                        <a:buSzPts val="2000"/>
                        <a:buFont typeface="Courier New"/>
                        <a:buNone/>
                      </a:pPr>
                      <a:r>
                        <a:t/>
                      </a:r>
                      <a:endParaRPr sz="2000" u="none" cap="none" strike="noStrike">
                        <a:latin typeface="Cambria"/>
                        <a:ea typeface="Cambria"/>
                        <a:cs typeface="Cambria"/>
                        <a:sym typeface="Cambria"/>
                      </a:endParaRPr>
                    </a:p>
                  </a:txBody>
                  <a:tcPr marT="0" marB="0" marR="114300" marL="11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54000">
                <a:tc>
                  <a:txBody>
                    <a:bodyPr/>
                    <a:lstStyle/>
                    <a:p>
                      <a:pPr indent="0" lvl="0" marL="91440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mbria"/>
                        <a:ea typeface="Cambria"/>
                        <a:cs typeface="Cambria"/>
                        <a:sym typeface="Cambria"/>
                      </a:endParaRPr>
                    </a:p>
                    <a:p>
                      <a:pPr indent="-279400" lvl="0" marL="342900" marR="0" rtl="0" algn="l">
                        <a:lnSpc>
                          <a:spcPct val="100000"/>
                        </a:lnSpc>
                        <a:spcBef>
                          <a:spcPts val="0"/>
                        </a:spcBef>
                        <a:spcAft>
                          <a:spcPts val="0"/>
                        </a:spcAft>
                        <a:buClr>
                          <a:srgbClr val="000000"/>
                        </a:buClr>
                        <a:buSzPts val="1000"/>
                        <a:buFont typeface="Courier New"/>
                        <a:buNone/>
                      </a:pPr>
                      <a:r>
                        <a:t/>
                      </a:r>
                      <a:endParaRPr sz="2000" u="none" cap="none" strike="noStrike"/>
                    </a:p>
                    <a:p>
                      <a:pPr indent="0" lvl="0" marL="914400" marR="0" rtl="0" algn="l">
                        <a:lnSpc>
                          <a:spcPct val="100000"/>
                        </a:lnSpc>
                        <a:spcBef>
                          <a:spcPts val="0"/>
                        </a:spcBef>
                        <a:spcAft>
                          <a:spcPts val="0"/>
                        </a:spcAft>
                        <a:buClr>
                          <a:srgbClr val="000000"/>
                        </a:buClr>
                        <a:buSzPts val="2000"/>
                        <a:buFont typeface="Arial"/>
                        <a:buNone/>
                      </a:pPr>
                      <a:r>
                        <a:rPr lang="en-US" sz="2000" u="none" cap="none" strike="noStrike"/>
                        <a:t> </a:t>
                      </a:r>
                      <a:endParaRPr sz="1400" u="none" cap="none" strike="noStrike"/>
                    </a:p>
                    <a:p>
                      <a:pPr indent="0" lvl="0" marL="0" marR="0" rtl="0" algn="l">
                        <a:lnSpc>
                          <a:spcPct val="100000"/>
                        </a:lnSpc>
                        <a:spcBef>
                          <a:spcPts val="0"/>
                        </a:spcBef>
                        <a:spcAft>
                          <a:spcPts val="0"/>
                        </a:spcAft>
                        <a:buClr>
                          <a:srgbClr val="000000"/>
                        </a:buClr>
                        <a:buSzPts val="2000"/>
                        <a:buFont typeface="Courier New"/>
                        <a:buNone/>
                      </a:pPr>
                      <a:r>
                        <a:t/>
                      </a:r>
                      <a:endParaRPr sz="2000" u="none" cap="none" strike="noStrike">
                        <a:latin typeface="Cambria"/>
                        <a:ea typeface="Cambria"/>
                        <a:cs typeface="Cambria"/>
                        <a:sym typeface="Cambria"/>
                      </a:endParaRPr>
                    </a:p>
                  </a:txBody>
                  <a:tcPr marT="0" marB="0" marR="114300" marL="11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pic>
        <p:nvPicPr>
          <p:cNvPr descr="A checklist with text on it" id="254" name="Google Shape;254;p54"/>
          <p:cNvPicPr preferRelativeResize="0"/>
          <p:nvPr/>
        </p:nvPicPr>
        <p:blipFill rotWithShape="1">
          <a:blip r:embed="rId3">
            <a:alphaModFix/>
          </a:blip>
          <a:srcRect b="0" l="0" r="0" t="0"/>
          <a:stretch/>
        </p:blipFill>
        <p:spPr>
          <a:xfrm>
            <a:off x="2152650" y="1240657"/>
            <a:ext cx="7651958" cy="49518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55"/>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pic>
        <p:nvPicPr>
          <p:cNvPr descr="A screenshot of web page PBIS.org showing Self Assessment Survey" id="260" name="Google Shape;260;p55"/>
          <p:cNvPicPr preferRelativeResize="0"/>
          <p:nvPr/>
        </p:nvPicPr>
        <p:blipFill rotWithShape="1">
          <a:blip r:embed="rId3">
            <a:alphaModFix/>
          </a:blip>
          <a:srcRect b="0" l="0" r="0" t="0"/>
          <a:stretch/>
        </p:blipFill>
        <p:spPr>
          <a:xfrm>
            <a:off x="2152650" y="1032374"/>
            <a:ext cx="9305915" cy="5065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56"/>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Progress Monitoring</a:t>
            </a:r>
            <a:endParaRPr/>
          </a:p>
        </p:txBody>
      </p:sp>
      <p:pic>
        <p:nvPicPr>
          <p:cNvPr descr="A screenshot of web page PBIS.org showing Tiered Fidelity Inventory" id="266" name="Google Shape;266;p56"/>
          <p:cNvPicPr preferRelativeResize="0"/>
          <p:nvPr/>
        </p:nvPicPr>
        <p:blipFill rotWithShape="1">
          <a:blip r:embed="rId3">
            <a:alphaModFix/>
          </a:blip>
          <a:srcRect b="0" l="0" r="0" t="0"/>
          <a:stretch/>
        </p:blipFill>
        <p:spPr>
          <a:xfrm>
            <a:off x="2265529" y="1291132"/>
            <a:ext cx="9094509" cy="48672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Closing</a:t>
            </a:r>
            <a:endParaRPr/>
          </a:p>
        </p:txBody>
      </p:sp>
      <p:sp>
        <p:nvSpPr>
          <p:cNvPr id="272" name="Google Shape;272;p24"/>
          <p:cNvSpPr txBox="1"/>
          <p:nvPr>
            <p:ph idx="1" type="body"/>
          </p:nvPr>
        </p:nvSpPr>
        <p:spPr>
          <a:xfrm>
            <a:off x="609600" y="1600200"/>
            <a:ext cx="10972800" cy="1766607"/>
          </a:xfrm>
          <a:prstGeom prst="rect">
            <a:avLst/>
          </a:prstGeom>
          <a:noFill/>
          <a:ln>
            <a:noFill/>
          </a:ln>
        </p:spPr>
        <p:txBody>
          <a:bodyPr anchorCtr="0" anchor="t" bIns="91425" lIns="91425" spcFirstLastPara="1" rIns="91425" wrap="square" tIns="91425">
            <a:spAutoFit/>
          </a:bodyPr>
          <a:lstStyle/>
          <a:p>
            <a:pPr indent="0" lvl="0" marL="25400" rtl="0" algn="l">
              <a:lnSpc>
                <a:spcPct val="115000"/>
              </a:lnSpc>
              <a:spcBef>
                <a:spcPts val="1200"/>
              </a:spcBef>
              <a:spcAft>
                <a:spcPts val="1200"/>
              </a:spcAft>
              <a:buSzPts val="1800"/>
              <a:buNone/>
            </a:pPr>
            <a:r>
              <a:rPr lang="en-US" sz="2400">
                <a:latin typeface="Calibri"/>
                <a:ea typeface="Calibri"/>
                <a:cs typeface="Calibri"/>
                <a:sym typeface="Calibri"/>
              </a:rPr>
              <a:t>Reflect on how your building leadership team engages staff in discussing the importance and impact of different types of adult behavior to increase expected behaviors from all students.  </a:t>
            </a: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01" name="Shape 101"/>
        <p:cNvGrpSpPr/>
        <p:nvPr/>
      </p:nvGrpSpPr>
      <p:grpSpPr>
        <a:xfrm>
          <a:off x="0" y="0"/>
          <a:ext cx="0" cy="0"/>
          <a:chOff x="0" y="0"/>
          <a:chExt cx="0" cy="0"/>
        </a:xfrm>
      </p:grpSpPr>
      <p:sp>
        <p:nvSpPr>
          <p:cNvPr id="102" name="Google Shape;102;p4"/>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Facilitator Notes: Delete This Slide</a:t>
            </a:r>
            <a:endParaRPr/>
          </a:p>
        </p:txBody>
      </p:sp>
      <p:sp>
        <p:nvSpPr>
          <p:cNvPr id="103" name="Google Shape;103;p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Next Steps</a:t>
            </a:r>
            <a:endParaRPr/>
          </a:p>
        </p:txBody>
      </p:sp>
      <p:sp>
        <p:nvSpPr>
          <p:cNvPr id="278" name="Google Shape;278;p2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1100"/>
              <a:buFont typeface="Arial"/>
              <a:buChar char="•"/>
            </a:pPr>
            <a:r>
              <a:rPr lang="en-US" sz="1800"/>
              <a:t>Next steps include </a:t>
            </a:r>
            <a:endParaRPr sz="1800"/>
          </a:p>
          <a:p>
            <a:pPr indent="-215900" lvl="0" marL="285750" rtl="0" algn="l">
              <a:lnSpc>
                <a:spcPct val="100000"/>
              </a:lnSpc>
              <a:spcBef>
                <a:spcPts val="0"/>
              </a:spcBef>
              <a:spcAft>
                <a:spcPts val="0"/>
              </a:spcAft>
              <a:buClr>
                <a:schemeClr val="dk1"/>
              </a:buClr>
              <a:buSzPts val="1100"/>
              <a:buFont typeface="Arial"/>
              <a:buNone/>
            </a:pPr>
            <a:r>
              <a:t/>
            </a:r>
            <a:endParaRPr sz="1800"/>
          </a:p>
          <a:p>
            <a:pPr indent="-342900" lvl="0" marL="457200" rtl="0" algn="l">
              <a:lnSpc>
                <a:spcPct val="100000"/>
              </a:lnSpc>
              <a:spcBef>
                <a:spcPts val="0"/>
              </a:spcBef>
              <a:spcAft>
                <a:spcPts val="0"/>
              </a:spcAft>
              <a:buClr>
                <a:schemeClr val="dk1"/>
              </a:buClr>
              <a:buSzPts val="1800"/>
              <a:buFont typeface="Arial"/>
              <a:buChar char="•"/>
            </a:pPr>
            <a:r>
              <a:rPr lang="en-US" sz="1800"/>
              <a:t>Decide upon simple action steps for how your building leadership team will engage staff in discussing the importance and impact of different types of preferred adult behavior to increase expected behavior from all students . </a:t>
            </a:r>
            <a:endParaRPr/>
          </a:p>
          <a:p>
            <a:pPr indent="-342900" lvl="0" marL="457200" rtl="0" algn="l">
              <a:lnSpc>
                <a:spcPct val="100000"/>
              </a:lnSpc>
              <a:spcBef>
                <a:spcPts val="0"/>
              </a:spcBef>
              <a:spcAft>
                <a:spcPts val="0"/>
              </a:spcAft>
              <a:buClr>
                <a:schemeClr val="dk1"/>
              </a:buClr>
              <a:buSzPts val="1800"/>
              <a:buFont typeface="Arial"/>
              <a:buChar char="•"/>
            </a:pPr>
            <a:r>
              <a:rPr lang="en-US" sz="1800"/>
              <a:t>Update your action plan using the </a:t>
            </a:r>
            <a:r>
              <a:rPr b="1" i="1" lang="en-US" sz="1800"/>
              <a:t>Tier 1 Action Plan</a:t>
            </a:r>
            <a:r>
              <a:rPr lang="en-US" sz="1800"/>
              <a:t> template and the </a:t>
            </a:r>
            <a:r>
              <a:rPr b="1" i="1" lang="en-US" sz="1800"/>
              <a:t>Tier 1 Action Planning Checklist</a:t>
            </a:r>
            <a:r>
              <a:rPr lang="en-US" sz="1800"/>
              <a:t>. </a:t>
            </a:r>
            <a:endParaRPr sz="1800"/>
          </a:p>
          <a:p>
            <a:pPr indent="-342900" lvl="0" marL="457200" rtl="0" algn="l">
              <a:lnSpc>
                <a:spcPct val="100000"/>
              </a:lnSpc>
              <a:spcBef>
                <a:spcPts val="0"/>
              </a:spcBef>
              <a:spcAft>
                <a:spcPts val="0"/>
              </a:spcAft>
              <a:buClr>
                <a:schemeClr val="dk1"/>
              </a:buClr>
              <a:buSzPts val="1800"/>
              <a:buFont typeface="Arial"/>
              <a:buChar char="•"/>
            </a:pPr>
            <a:r>
              <a:rPr lang="en-US" sz="1800"/>
              <a:t>Use the </a:t>
            </a:r>
            <a:r>
              <a:rPr b="1" i="1" lang="en-US" sz="1800"/>
              <a:t>Tier 1 Artifacts Rubric </a:t>
            </a:r>
            <a:r>
              <a:rPr lang="en-US" sz="1800"/>
              <a:t>to assess the quality of the resources your team develops. </a:t>
            </a:r>
            <a:endParaRPr sz="1800"/>
          </a:p>
          <a:p>
            <a:pPr indent="-342900" lvl="0" marL="457200" rtl="0" algn="l">
              <a:lnSpc>
                <a:spcPct val="100000"/>
              </a:lnSpc>
              <a:spcBef>
                <a:spcPts val="0"/>
              </a:spcBef>
              <a:spcAft>
                <a:spcPts val="0"/>
              </a:spcAft>
              <a:buClr>
                <a:schemeClr val="dk1"/>
              </a:buClr>
              <a:buSzPts val="1800"/>
              <a:buFont typeface="Arial"/>
              <a:buChar char="•"/>
            </a:pPr>
            <a:r>
              <a:rPr lang="en-US" sz="1800"/>
              <a:t>Use the results of the </a:t>
            </a:r>
            <a:r>
              <a:rPr b="1" i="1" lang="en-US" sz="1800"/>
              <a:t>PBIS Self-Assessment Survey</a:t>
            </a:r>
            <a:r>
              <a:rPr lang="en-US" sz="1800"/>
              <a:t> (SAS)  to gain perspective from all staff, and results from the </a:t>
            </a:r>
            <a:r>
              <a:rPr b="1" i="1" lang="en-US" sz="1800"/>
              <a:t>PBIS Tiered Fidelity Inventory</a:t>
            </a:r>
            <a:r>
              <a:rPr lang="en-US" sz="1800"/>
              <a:t> (TFI) to gain perspective from your building leadership team.</a:t>
            </a:r>
            <a:endParaRPr sz="3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7"/>
          <p:cNvSpPr txBox="1"/>
          <p:nvPr>
            <p:ph type="title"/>
          </p:nvPr>
        </p:nvSpPr>
        <p:spPr>
          <a:xfrm>
            <a:off x="2152650" y="365127"/>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a:t>References</a:t>
            </a:r>
            <a:endParaRPr/>
          </a:p>
        </p:txBody>
      </p:sp>
      <p:sp>
        <p:nvSpPr>
          <p:cNvPr id="285" name="Google Shape;285;p57"/>
          <p:cNvSpPr txBox="1"/>
          <p:nvPr>
            <p:ph idx="1" type="body"/>
          </p:nvPr>
        </p:nvSpPr>
        <p:spPr>
          <a:xfrm>
            <a:off x="2152650" y="1825625"/>
            <a:ext cx="7886700" cy="4351338"/>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chemeClr val="dk1"/>
              </a:buClr>
              <a:buSzPts val="1400"/>
              <a:buFont typeface="Calibri"/>
              <a:buAutoNum type="arabicPeriod"/>
            </a:pPr>
            <a:r>
              <a:rPr lang="en-US" sz="1400"/>
              <a:t>Jones, V. F., &amp; Jones, L. S. (1998). Comprehensive classroom management (2nd ed.). Boston: Allyn and Bacon.</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Algozzine, B., Wang, C., &amp; Violette, A. S. (2011). Reexamining the relationship between academic achievement and social behavior. Journal of Positive Behavior Interventions, 13(1), 3–16.</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Noguera, P. (1995). Preventing and producing violence: A critical analysis of responses to school violence. Harvard Educational Review, 65, 189–212.</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Wong, H. K., &amp; Wong, R. T. (2005). The first days of school: How to be an effective teacher (4th ed.). Mountain View, CA: Harry K. Wong Publications, Inc.</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Scott, T. M. (2017). Teaching behavior: Managing classrooms through effective instruction. Sage: Thousand Oaks, CA.</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Decker, D.M., Dona, D.P., &amp; Christenson, S.L. (2007). Behaviorally at-risk African American students: The importance of student–teacher relationships for student outcomes. Journal of School Psychology, 45, 83–109.</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Sutherland, K. S., Wehby, J. H., &amp; Copeland, S. R. (2000). Effect of varying rates of behavior-specific praise on the on-task behavior of students with EBD. Journal of Emotional and Behavior Disorders, 8, 2–8.</a:t>
            </a:r>
            <a:endParaRPr sz="1400"/>
          </a:p>
          <a:p>
            <a:pPr indent="-317500" lvl="0" marL="457200" rtl="0" algn="l">
              <a:lnSpc>
                <a:spcPct val="100000"/>
              </a:lnSpc>
              <a:spcBef>
                <a:spcPts val="0"/>
              </a:spcBef>
              <a:spcAft>
                <a:spcPts val="0"/>
              </a:spcAft>
              <a:buClr>
                <a:schemeClr val="dk1"/>
              </a:buClr>
              <a:buSzPts val="1400"/>
              <a:buFont typeface="Calibri"/>
              <a:buAutoNum type="arabicPeriod"/>
            </a:pPr>
            <a:r>
              <a:rPr lang="en-US" sz="1400"/>
              <a:t>Maag, J. (2001). Management of surface behavior: A new look at an old approach. Counseling and Human Development. Love Publishing Co. . High Beam Research</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290" name="Shape 290"/>
        <p:cNvGrpSpPr/>
        <p:nvPr/>
      </p:nvGrpSpPr>
      <p:grpSpPr>
        <a:xfrm>
          <a:off x="0" y="0"/>
          <a:ext cx="0" cy="0"/>
          <a:chOff x="0" y="0"/>
          <a:chExt cx="0" cy="0"/>
        </a:xfrm>
      </p:grpSpPr>
      <p:sp>
        <p:nvSpPr>
          <p:cNvPr id="291" name="Google Shape;291;p2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Contact Information</a:t>
            </a:r>
            <a:endParaRPr/>
          </a:p>
        </p:txBody>
      </p:sp>
      <p:sp>
        <p:nvSpPr>
          <p:cNvPr id="292" name="Google Shape;292;p2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a:bodyPr>
          <a:lstStyle/>
          <a:p>
            <a:pPr indent="0" lvl="0" marL="203200" rtl="0" algn="l">
              <a:lnSpc>
                <a:spcPct val="100000"/>
              </a:lnSpc>
              <a:spcBef>
                <a:spcPts val="0"/>
              </a:spcBef>
              <a:spcAft>
                <a:spcPts val="0"/>
              </a:spcAft>
              <a:buSzPts val="3200"/>
              <a:buNone/>
            </a:pPr>
            <a:r>
              <a:rPr lang="en-US"/>
              <a:t>Check Out MO SW-PBS on Social Media:</a:t>
            </a:r>
            <a:endParaRPr/>
          </a:p>
        </p:txBody>
      </p:sp>
      <p:sp>
        <p:nvSpPr>
          <p:cNvPr id="293" name="Google Shape;293;p27"/>
          <p:cNvSpPr txBox="1"/>
          <p:nvPr>
            <p:ph idx="4294967295" type="body"/>
          </p:nvPr>
        </p:nvSpPr>
        <p:spPr>
          <a:xfrm>
            <a:off x="6823574" y="2597295"/>
            <a:ext cx="3886200" cy="619125"/>
          </a:xfrm>
          <a:prstGeom prst="rect">
            <a:avLst/>
          </a:prstGeom>
          <a:noFill/>
          <a:ln>
            <a:noFill/>
          </a:ln>
        </p:spPr>
        <p:txBody>
          <a:bodyPr anchorCtr="0" anchor="t" bIns="91425" lIns="91425" spcFirstLastPara="1" rIns="91425" wrap="square" tIns="91425">
            <a:normAutofit fontScale="62500" lnSpcReduction="20000"/>
          </a:bodyPr>
          <a:lstStyle/>
          <a:p>
            <a:pPr indent="0" lvl="0" marL="203200" rtl="0" algn="l">
              <a:lnSpc>
                <a:spcPct val="100000"/>
              </a:lnSpc>
              <a:spcBef>
                <a:spcPts val="0"/>
              </a:spcBef>
              <a:spcAft>
                <a:spcPts val="0"/>
              </a:spcAft>
              <a:buSzPct val="100000"/>
              <a:buNone/>
            </a:pPr>
            <a:r>
              <a:rPr b="1" lang="en-US"/>
              <a:t>Facilitator Contact Information:</a:t>
            </a:r>
            <a:endParaRPr/>
          </a:p>
          <a:p>
            <a:pPr indent="-12700" lvl="0" marL="342900" rtl="0" algn="l">
              <a:lnSpc>
                <a:spcPct val="100000"/>
              </a:lnSpc>
              <a:spcBef>
                <a:spcPts val="640"/>
              </a:spcBef>
              <a:spcAft>
                <a:spcPts val="0"/>
              </a:spcAft>
              <a:buSzPct val="100000"/>
              <a:buNone/>
            </a:pPr>
            <a:r>
              <a:t/>
            </a:r>
            <a:endParaRPr/>
          </a:p>
        </p:txBody>
      </p:sp>
      <p:sp>
        <p:nvSpPr>
          <p:cNvPr id="294" name="Google Shape;294;p27"/>
          <p:cNvSpPr txBox="1"/>
          <p:nvPr/>
        </p:nvSpPr>
        <p:spPr>
          <a:xfrm>
            <a:off x="1588333" y="3009404"/>
            <a:ext cx="2393146"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3">
                  <a:extLst>
                    <a:ext uri="{A12FA001-AC4F-418D-AE19-62706E023703}">
                      <ahyp:hlinkClr val="tx"/>
                    </a:ext>
                  </a:extLst>
                </a:hlinkClick>
              </a:rPr>
              <a:t>pbismissouri.org</a:t>
            </a:r>
            <a:endParaRPr b="0" i="0" sz="2100" u="none" cap="none" strike="noStrike">
              <a:solidFill>
                <a:srgbClr val="000000"/>
              </a:solidFill>
              <a:latin typeface="Arial"/>
              <a:ea typeface="Arial"/>
              <a:cs typeface="Arial"/>
              <a:sym typeface="Arial"/>
            </a:endParaRPr>
          </a:p>
        </p:txBody>
      </p:sp>
      <p:sp>
        <p:nvSpPr>
          <p:cNvPr id="295" name="Google Shape;295;p27"/>
          <p:cNvSpPr txBox="1"/>
          <p:nvPr/>
        </p:nvSpPr>
        <p:spPr>
          <a:xfrm>
            <a:off x="1561312" y="3818668"/>
            <a:ext cx="3244967"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4">
                  <a:extLst>
                    <a:ext uri="{A12FA001-AC4F-418D-AE19-62706E023703}">
                      <ahyp:hlinkClr val="tx"/>
                    </a:ext>
                  </a:extLst>
                </a:hlinkClick>
              </a:rPr>
              <a:t>facebook.com/moswpbs</a:t>
            </a:r>
            <a:endParaRPr b="0" i="0" sz="2100" u="none" cap="none" strike="noStrike">
              <a:solidFill>
                <a:srgbClr val="000000"/>
              </a:solidFill>
              <a:latin typeface="Arial"/>
              <a:ea typeface="Arial"/>
              <a:cs typeface="Arial"/>
              <a:sym typeface="Arial"/>
            </a:endParaRPr>
          </a:p>
        </p:txBody>
      </p:sp>
      <p:sp>
        <p:nvSpPr>
          <p:cNvPr id="296" name="Google Shape;296;p27"/>
          <p:cNvSpPr txBox="1"/>
          <p:nvPr/>
        </p:nvSpPr>
        <p:spPr>
          <a:xfrm>
            <a:off x="1479487" y="4627932"/>
            <a:ext cx="34086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5">
                  <a:extLst>
                    <a:ext uri="{A12FA001-AC4F-418D-AE19-62706E023703}">
                      <ahyp:hlinkClr val="tx"/>
                    </a:ext>
                  </a:extLst>
                </a:hlinkClick>
              </a:rPr>
              <a:t>instagram.com/moswpbs/</a:t>
            </a:r>
            <a:endParaRPr b="0" i="0" sz="1400" u="none" cap="none" strike="noStrike">
              <a:solidFill>
                <a:srgbClr val="000000"/>
              </a:solidFill>
              <a:latin typeface="Arial"/>
              <a:ea typeface="Arial"/>
              <a:cs typeface="Arial"/>
              <a:sym typeface="Arial"/>
            </a:endParaRPr>
          </a:p>
        </p:txBody>
      </p:sp>
      <p:sp>
        <p:nvSpPr>
          <p:cNvPr id="297" name="Google Shape;297;p27"/>
          <p:cNvSpPr txBox="1"/>
          <p:nvPr/>
        </p:nvSpPr>
        <p:spPr>
          <a:xfrm>
            <a:off x="5468016" y="3217141"/>
            <a:ext cx="3260558"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List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p27"/>
          <p:cNvPicPr preferRelativeResize="0"/>
          <p:nvPr/>
        </p:nvPicPr>
        <p:blipFill rotWithShape="1">
          <a:blip r:embed="rId6">
            <a:alphaModFix/>
          </a:blip>
          <a:srcRect b="0" l="0" r="0" t="0"/>
          <a:stretch/>
        </p:blipFill>
        <p:spPr>
          <a:xfrm>
            <a:off x="609600" y="3694158"/>
            <a:ext cx="619125" cy="619125"/>
          </a:xfrm>
          <a:prstGeom prst="rect">
            <a:avLst/>
          </a:prstGeom>
          <a:noFill/>
          <a:ln>
            <a:noFill/>
          </a:ln>
        </p:spPr>
      </p:pic>
      <p:pic>
        <p:nvPicPr>
          <p:cNvPr id="299" name="Google Shape;299;p27"/>
          <p:cNvPicPr preferRelativeResize="0"/>
          <p:nvPr/>
        </p:nvPicPr>
        <p:blipFill rotWithShape="1">
          <a:blip r:embed="rId7">
            <a:alphaModFix/>
          </a:blip>
          <a:srcRect b="0" l="0" r="0" t="0"/>
          <a:stretch/>
        </p:blipFill>
        <p:spPr>
          <a:xfrm>
            <a:off x="660125" y="2994472"/>
            <a:ext cx="619125" cy="532235"/>
          </a:xfrm>
          <a:prstGeom prst="rect">
            <a:avLst/>
          </a:prstGeom>
          <a:noFill/>
          <a:ln>
            <a:noFill/>
          </a:ln>
        </p:spPr>
      </p:pic>
      <p:pic>
        <p:nvPicPr>
          <p:cNvPr id="300" name="Google Shape;300;p27"/>
          <p:cNvPicPr preferRelativeResize="0"/>
          <p:nvPr/>
        </p:nvPicPr>
        <p:blipFill rotWithShape="1">
          <a:blip r:embed="rId8">
            <a:alphaModFix/>
          </a:blip>
          <a:srcRect b="0" l="0" r="0" t="0"/>
          <a:stretch/>
        </p:blipFill>
        <p:spPr>
          <a:xfrm>
            <a:off x="653039" y="4626447"/>
            <a:ext cx="532225" cy="53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Working Agreements</a:t>
            </a:r>
            <a:endParaRPr/>
          </a:p>
        </p:txBody>
      </p:sp>
      <p:sp>
        <p:nvSpPr>
          <p:cNvPr id="110" name="Google Shape;110;p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92500" lnSpcReduction="20000"/>
          </a:bodyPr>
          <a:lstStyle/>
          <a:p>
            <a:pPr indent="-139700" lvl="0" marL="342900" rtl="0" algn="l">
              <a:lnSpc>
                <a:spcPct val="100000"/>
              </a:lnSpc>
              <a:spcBef>
                <a:spcPts val="0"/>
              </a:spcBef>
              <a:spcAft>
                <a:spcPts val="0"/>
              </a:spcAft>
              <a:buSzPct val="75000"/>
              <a:buNone/>
            </a:pPr>
            <a:r>
              <a:rPr b="1" lang="en-US">
                <a:latin typeface="Arial"/>
                <a:ea typeface="Arial"/>
                <a:cs typeface="Arial"/>
                <a:sym typeface="Arial"/>
              </a:rPr>
              <a:t>Be Respectful</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an active listener—open to new ideas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Use notes for side bar conversations</a:t>
            </a:r>
            <a:endParaRPr>
              <a:latin typeface="Arial"/>
              <a:ea typeface="Arial"/>
              <a:cs typeface="Arial"/>
              <a:sym typeface="Arial"/>
            </a:endParaRPr>
          </a:p>
          <a:p>
            <a:pPr indent="0" lvl="0" marL="342900" rtl="0" algn="l">
              <a:lnSpc>
                <a:spcPct val="100000"/>
              </a:lnSpc>
              <a:spcBef>
                <a:spcPts val="640"/>
              </a:spcBef>
              <a:spcAft>
                <a:spcPts val="0"/>
              </a:spcAft>
              <a:buSzPts val="3200"/>
              <a:buNone/>
            </a:pPr>
            <a:r>
              <a:t/>
            </a:r>
            <a:endParaRPr sz="85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Responsible</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on time for sessions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Silence cell phones—reply appropriately</a:t>
            </a:r>
            <a:endParaRPr>
              <a:latin typeface="Arial"/>
              <a:ea typeface="Arial"/>
              <a:cs typeface="Arial"/>
              <a:sym typeface="Arial"/>
            </a:endParaRPr>
          </a:p>
          <a:p>
            <a:pPr indent="0" lvl="0" marL="342900" rtl="0" algn="l">
              <a:lnSpc>
                <a:spcPct val="100000"/>
              </a:lnSpc>
              <a:spcBef>
                <a:spcPts val="640"/>
              </a:spcBef>
              <a:spcAft>
                <a:spcPts val="0"/>
              </a:spcAft>
              <a:buSzPct val="384384"/>
              <a:buNone/>
            </a:pPr>
            <a:r>
              <a:t/>
            </a:r>
            <a:endParaRPr sz="90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a Problem Solver</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Follow the decision making process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Work toward consensus and support decisions of the group</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15" name="Shape 115"/>
        <p:cNvGrpSpPr/>
        <p:nvPr/>
      </p:nvGrpSpPr>
      <p:grpSpPr>
        <a:xfrm>
          <a:off x="0" y="0"/>
          <a:ext cx="0" cy="0"/>
          <a:chOff x="0" y="0"/>
          <a:chExt cx="0" cy="0"/>
        </a:xfrm>
      </p:grpSpPr>
      <p:sp>
        <p:nvSpPr>
          <p:cNvPr id="116" name="Google Shape;116;p6"/>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Attention Signal</a:t>
            </a:r>
            <a:endParaRPr/>
          </a:p>
        </p:txBody>
      </p:sp>
      <p:sp>
        <p:nvSpPr>
          <p:cNvPr id="117" name="Google Shape;117;p6"/>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22" name="Shape 122"/>
        <p:cNvGrpSpPr/>
        <p:nvPr/>
      </p:nvGrpSpPr>
      <p:grpSpPr>
        <a:xfrm>
          <a:off x="0" y="0"/>
          <a:ext cx="0" cy="0"/>
          <a:chOff x="0" y="0"/>
          <a:chExt cx="0" cy="0"/>
        </a:xfrm>
      </p:grpSpPr>
      <p:sp>
        <p:nvSpPr>
          <p:cNvPr id="123" name="Google Shape;123;p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Introductions</a:t>
            </a:r>
            <a:endParaRPr/>
          </a:p>
        </p:txBody>
      </p:sp>
      <p:sp>
        <p:nvSpPr>
          <p:cNvPr id="124" name="Google Shape;124;p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6f9a9b4d1b_0_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Handouts</a:t>
            </a:r>
            <a:endParaRPr b="1"/>
          </a:p>
        </p:txBody>
      </p:sp>
      <p:sp>
        <p:nvSpPr>
          <p:cNvPr id="130" name="Google Shape;130;g26f9a9b4d1b_0_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Char char="•"/>
            </a:pPr>
            <a:r>
              <a:rPr lang="en-US"/>
              <a:t>T1C5L2 HO 1 Topic in Action: My Favorite Teacher </a:t>
            </a:r>
            <a:endParaRPr/>
          </a:p>
          <a:p>
            <a:pPr indent="0" lvl="0" marL="0" marR="0" rtl="0" algn="l">
              <a:lnSpc>
                <a:spcPct val="100000"/>
              </a:lnSpc>
              <a:spcBef>
                <a:spcPts val="0"/>
              </a:spcBef>
              <a:spcAft>
                <a:spcPts val="0"/>
              </a:spcAft>
              <a:buSzPts val="3200"/>
              <a:buChar char="•"/>
            </a:pPr>
            <a:r>
              <a:rPr lang="en-US"/>
              <a:t>HOAP Action Plan</a:t>
            </a:r>
            <a:endParaRPr/>
          </a:p>
          <a:p>
            <a:pPr indent="0" lvl="0" marL="0" marR="0" rtl="0" algn="l">
              <a:lnSpc>
                <a:spcPct val="100000"/>
              </a:lnSpc>
              <a:spcBef>
                <a:spcPts val="0"/>
              </a:spcBef>
              <a:spcAft>
                <a:spcPts val="0"/>
              </a:spcAft>
              <a:buSzPts val="3200"/>
              <a:buChar char="•"/>
            </a:pPr>
            <a:r>
              <a:rPr lang="en-US"/>
              <a:t>HOAPC Tier 1 Action Plan Checklist</a:t>
            </a:r>
            <a:endParaRPr/>
          </a:p>
          <a:p>
            <a:pPr indent="0" lvl="0" marL="0" marR="0" rtl="0" algn="l">
              <a:lnSpc>
                <a:spcPct val="100000"/>
              </a:lnSpc>
              <a:spcBef>
                <a:spcPts val="0"/>
              </a:spcBef>
              <a:spcAft>
                <a:spcPts val="0"/>
              </a:spcAft>
              <a:buSzPts val="3200"/>
              <a:buChar char="•"/>
            </a:pPr>
            <a:r>
              <a:rPr lang="en-US"/>
              <a:t>HOAC Tier 1 Artifact Checklist</a:t>
            </a:r>
            <a:endParaRPr>
              <a:latin typeface="Cambria"/>
              <a:ea typeface="Cambria"/>
              <a:cs typeface="Cambria"/>
              <a:sym typeface="Cambria"/>
            </a:endParaRPr>
          </a:p>
          <a:p>
            <a:pPr indent="0" lvl="0" marL="0" marR="0" rtl="0" algn="l">
              <a:lnSpc>
                <a:spcPct val="100000"/>
              </a:lnSpc>
              <a:spcBef>
                <a:spcPts val="0"/>
              </a:spcBef>
              <a:spcAft>
                <a:spcPts val="0"/>
              </a:spcAft>
              <a:buSzPts val="3200"/>
              <a:buNone/>
            </a:pPr>
            <a:r>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Lesson Description</a:t>
            </a:r>
            <a:endParaRPr b="1"/>
          </a:p>
        </p:txBody>
      </p:sp>
      <p:sp>
        <p:nvSpPr>
          <p:cNvPr id="137" name="Google Shape;137;p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p>
            <a:pPr indent="-457200" lvl="0" marL="635000" rtl="0" algn="l">
              <a:lnSpc>
                <a:spcPct val="90000"/>
              </a:lnSpc>
              <a:spcBef>
                <a:spcPts val="0"/>
              </a:spcBef>
              <a:spcAft>
                <a:spcPts val="0"/>
              </a:spcAft>
              <a:buSzPts val="2800"/>
              <a:buChar char="•"/>
            </a:pPr>
            <a:r>
              <a:rPr lang="en-US"/>
              <a:t>Adult attention helps to create a  positive and safe environment. </a:t>
            </a:r>
            <a:endParaRPr/>
          </a:p>
          <a:p>
            <a:pPr indent="-457200" lvl="0" marL="635000" rtl="0" algn="l">
              <a:lnSpc>
                <a:spcPct val="90000"/>
              </a:lnSpc>
              <a:spcBef>
                <a:spcPts val="0"/>
              </a:spcBef>
              <a:spcAft>
                <a:spcPts val="0"/>
              </a:spcAft>
              <a:buSzPts val="2800"/>
              <a:buChar char="•"/>
            </a:pPr>
            <a:r>
              <a:rPr lang="en-US"/>
              <a:t>Adult attention sets the mood of the school. </a:t>
            </a:r>
            <a:endParaRPr/>
          </a:p>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SzPts val="2800"/>
              <a:buNone/>
            </a:pPr>
            <a:r>
              <a:rPr lang="en-US"/>
              <a:t>How do these ideas related to adult attention connect to meeting academic and behavioral goals?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Lesson Outcomes</a:t>
            </a:r>
            <a:endParaRPr/>
          </a:p>
        </p:txBody>
      </p:sp>
      <p:sp>
        <p:nvSpPr>
          <p:cNvPr id="144" name="Google Shape;144;p10"/>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SzPts val="3200"/>
              <a:buNone/>
            </a:pPr>
            <a:r>
              <a:rPr i="1" lang="en-US">
                <a:solidFill>
                  <a:srgbClr val="008000"/>
                </a:solidFill>
              </a:rPr>
              <a:t>At the end of this session, you will be able to…</a:t>
            </a:r>
            <a:endParaRPr/>
          </a:p>
          <a:p>
            <a:pPr indent="-254000" lvl="0" marL="457200" rtl="0" algn="l">
              <a:lnSpc>
                <a:spcPct val="110000"/>
              </a:lnSpc>
              <a:spcBef>
                <a:spcPts val="0"/>
              </a:spcBef>
              <a:spcAft>
                <a:spcPts val="0"/>
              </a:spcAft>
              <a:buSzPts val="3200"/>
              <a:buNone/>
            </a:pPr>
            <a:r>
              <a:t/>
            </a:r>
            <a:endParaRPr i="1">
              <a:solidFill>
                <a:srgbClr val="008000"/>
              </a:solidFill>
            </a:endParaRPr>
          </a:p>
          <a:p>
            <a:pPr indent="-457200" lvl="0" marL="457200" rtl="0" algn="l">
              <a:lnSpc>
                <a:spcPct val="110000"/>
              </a:lnSpc>
              <a:spcBef>
                <a:spcPts val="0"/>
              </a:spcBef>
              <a:spcAft>
                <a:spcPts val="0"/>
              </a:spcAft>
              <a:buSzPts val="3200"/>
              <a:buChar char="•"/>
            </a:pPr>
            <a:r>
              <a:rPr i="1" lang="en-US">
                <a:solidFill>
                  <a:srgbClr val="008000"/>
                </a:solidFill>
              </a:rPr>
              <a:t>Use preferred adult behaviors </a:t>
            </a:r>
            <a:endParaRPr/>
          </a:p>
          <a:p>
            <a:pPr indent="0" lvl="0" marL="0" rtl="0" algn="ctr">
              <a:lnSpc>
                <a:spcPct val="100000"/>
              </a:lnSpc>
              <a:spcBef>
                <a:spcPts val="451"/>
              </a:spcBef>
              <a:spcAft>
                <a:spcPts val="0"/>
              </a:spcAft>
              <a:buSzPts val="225"/>
              <a:buNone/>
            </a:pPr>
            <a:r>
              <a:t/>
            </a:r>
            <a:endParaRPr i="1" sz="225">
              <a:solidFill>
                <a:srgbClr val="008000"/>
              </a:solidFill>
            </a:endParaRPr>
          </a:p>
          <a:p>
            <a:pPr indent="0" lvl="0" marL="342900" rtl="0" algn="l">
              <a:lnSpc>
                <a:spcPct val="100000"/>
              </a:lnSpc>
              <a:spcBef>
                <a:spcPts val="1091"/>
              </a:spcBef>
              <a:spcAft>
                <a:spcPts val="0"/>
              </a:spcAft>
              <a:buSzPts val="3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 SWPBS Pr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Way, Gordon</dc:creator>
</cp:coreProperties>
</file>