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5fcwnyDCt+l0AcOLg8FUDBKiRx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1B3167-BB43-45F0-9FEF-3F8463473511}">
  <a:tblStyle styleId="{971B3167-BB43-45F0-9FEF-3F846347351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0"/>
    <p:restoredTop sz="86385"/>
  </p:normalViewPr>
  <p:slideViewPr>
    <p:cSldViewPr snapToGrid="0">
      <p:cViewPr varScale="1">
        <p:scale>
          <a:sx n="73" d="100"/>
          <a:sy n="73" d="100"/>
        </p:scale>
        <p:origin x="216" y="616"/>
      </p:cViewPr>
      <p:guideLst/>
    </p:cSldViewPr>
  </p:slideViewPr>
  <p:outlineViewPr>
    <p:cViewPr>
      <p:scale>
        <a:sx n="33" d="100"/>
        <a:sy n="33" d="100"/>
      </p:scale>
      <p:origin x="0" y="-6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6f9a9b4d1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26f9a9b4d1b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marR="0" lvl="0" indent="0" algn="l" rtl="0">
              <a:lnSpc>
                <a:spcPct val="100000"/>
              </a:lnSpc>
              <a:spcBef>
                <a:spcPts val="0"/>
              </a:spcBef>
              <a:spcAft>
                <a:spcPts val="0"/>
              </a:spcAft>
              <a:buSzPts val="1400"/>
              <a:buNone/>
            </a:pPr>
            <a:r>
              <a:rPr lang="en-US" b="1"/>
              <a:t>To Know/To Say:</a:t>
            </a:r>
            <a:r>
              <a:rPr lang="en-US" b="0"/>
              <a:t> </a:t>
            </a:r>
            <a:r>
              <a:rPr lang="en-US" sz="1100">
                <a:latin typeface="Calibri"/>
                <a:ea typeface="Calibri"/>
                <a:cs typeface="Calibri"/>
                <a:sym typeface="Calibri"/>
              </a:rPr>
              <a:t>: “The purpose of schoolwide recognition is to acknowledge and show appreciation to students who have provided positive demonstrations of the school-wide behavioral expectations." </a:t>
            </a:r>
            <a:r>
              <a:rPr lang="en-US" sz="1100" baseline="30000">
                <a:latin typeface="Calibri"/>
                <a:ea typeface="Calibri"/>
                <a:cs typeface="Calibri"/>
                <a:sym typeface="Calibri"/>
              </a:rPr>
              <a:t>1 </a:t>
            </a:r>
            <a:endParaRPr sz="1100">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100">
                <a:latin typeface="Calibri"/>
                <a:ea typeface="Calibri"/>
                <a:cs typeface="Calibri"/>
                <a:sym typeface="Calibri"/>
              </a:rPr>
              <a:t>One of the outcomes schools seek when deciding to implement Schoolwide Positive Behavior Support is improvement of the school climate or environment. </a:t>
            </a:r>
            <a:endParaRPr/>
          </a:p>
          <a:p>
            <a:pPr marL="0" marR="0" lvl="0" indent="0" algn="l" rtl="0">
              <a:lnSpc>
                <a:spcPct val="100000"/>
              </a:lnSpc>
              <a:spcBef>
                <a:spcPts val="0"/>
              </a:spcBef>
              <a:spcAft>
                <a:spcPts val="0"/>
              </a:spcAft>
              <a:buSzPts val="1400"/>
              <a:buNone/>
            </a:pPr>
            <a:r>
              <a:rPr lang="en-US" sz="1100">
                <a:latin typeface="Calibri"/>
                <a:ea typeface="Calibri"/>
                <a:cs typeface="Calibri"/>
                <a:sym typeface="Calibri"/>
              </a:rPr>
              <a:t> Encouraging expected behavior is crucial to helping students learn the expectations and shift the focus from addressing unexpected behavior to responding with positive specific feedback for expected social behavior.</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endParaRPr/>
          </a:p>
        </p:txBody>
      </p:sp>
      <p:sp>
        <p:nvSpPr>
          <p:cNvPr id="154" name="Google Shape;154;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0" name="Google Shape;16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a:latin typeface="Calibri"/>
                <a:ea typeface="Calibri"/>
                <a:cs typeface="Calibri"/>
                <a:sym typeface="Calibri"/>
              </a:rPr>
              <a:t>Trainer Notes:</a:t>
            </a:r>
            <a:endParaRPr/>
          </a:p>
          <a:p>
            <a:pPr marL="457200" marR="0" lvl="0" indent="-228600" algn="l" rtl="0">
              <a:lnSpc>
                <a:spcPct val="100000"/>
              </a:lnSpc>
              <a:spcBef>
                <a:spcPts val="0"/>
              </a:spcBef>
              <a:spcAft>
                <a:spcPts val="0"/>
              </a:spcAft>
              <a:buClr>
                <a:srgbClr val="000000"/>
              </a:buClr>
              <a:buSzPts val="1400"/>
              <a:buFont typeface="Arial"/>
              <a:buNone/>
            </a:pPr>
            <a:r>
              <a:rPr lang="en-US" b="1">
                <a:latin typeface="Calibri"/>
                <a:ea typeface="Calibri"/>
                <a:cs typeface="Calibri"/>
                <a:sym typeface="Calibri"/>
              </a:rPr>
              <a:t>To know/To say: </a:t>
            </a:r>
            <a:r>
              <a:rPr lang="en-US">
                <a:latin typeface="Calibri"/>
                <a:ea typeface="Calibri"/>
                <a:cs typeface="Calibri"/>
                <a:sym typeface="Calibri"/>
              </a:rPr>
              <a:t>These are the Missouri Teacher Standards that will be addressed in this lesson. If you want more information regarding these standards visit DESE.MO.GOV </a:t>
            </a:r>
            <a:endParaRPr/>
          </a:p>
        </p:txBody>
      </p:sp>
      <p:sp>
        <p:nvSpPr>
          <p:cNvPr id="167" name="Google Shape;16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4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100">
                <a:solidFill>
                  <a:srgbClr val="000000"/>
                </a:solidFill>
                <a:latin typeface="Calibri"/>
                <a:ea typeface="Calibri"/>
                <a:cs typeface="Calibri"/>
                <a:sym typeface="Calibri"/>
              </a:rPr>
              <a:t>Here are key terms and acronyms that will be used in this lesson</a:t>
            </a:r>
            <a:endParaRPr sz="1100">
              <a:latin typeface="Cambria"/>
              <a:ea typeface="Cambria"/>
              <a:cs typeface="Cambria"/>
              <a:sym typeface="Cambria"/>
            </a:endParaRPr>
          </a:p>
          <a:p>
            <a:pPr marL="342900" marR="0" lvl="0" indent="-342900" algn="l" rtl="0">
              <a:lnSpc>
                <a:spcPct val="100000"/>
              </a:lnSpc>
              <a:spcBef>
                <a:spcPts val="0"/>
              </a:spcBef>
              <a:spcAft>
                <a:spcPts val="0"/>
              </a:spcAft>
              <a:buSzPts val="1400"/>
              <a:buFont typeface="Arial"/>
              <a:buChar char="•"/>
            </a:pPr>
            <a:r>
              <a:rPr lang="en-US" sz="1100" b="1" u="sng">
                <a:latin typeface="Calibri"/>
                <a:ea typeface="Calibri"/>
                <a:cs typeface="Calibri"/>
                <a:sym typeface="Calibri"/>
              </a:rPr>
              <a:t>Antecedent</a:t>
            </a:r>
            <a:r>
              <a:rPr lang="en-US" sz="1100">
                <a:latin typeface="Calibri"/>
                <a:ea typeface="Calibri"/>
                <a:cs typeface="Calibri"/>
                <a:sym typeface="Calibri"/>
              </a:rPr>
              <a:t>: Events that happen before and immediately trigger the behavior. </a:t>
            </a:r>
            <a:endParaRPr sz="1100">
              <a:latin typeface="Arial"/>
              <a:ea typeface="Arial"/>
              <a:cs typeface="Arial"/>
              <a:sym typeface="Arial"/>
            </a:endParaRPr>
          </a:p>
          <a:p>
            <a:pPr marL="342900" marR="0" lvl="0" indent="-342900" algn="l" rtl="0">
              <a:lnSpc>
                <a:spcPct val="100000"/>
              </a:lnSpc>
              <a:spcBef>
                <a:spcPts val="0"/>
              </a:spcBef>
              <a:spcAft>
                <a:spcPts val="0"/>
              </a:spcAft>
              <a:buSzPts val="1400"/>
              <a:buFont typeface="Arial"/>
              <a:buChar char="•"/>
            </a:pPr>
            <a:r>
              <a:rPr lang="en-US" sz="1100" b="1" u="sng">
                <a:latin typeface="Calibri"/>
                <a:ea typeface="Calibri"/>
                <a:cs typeface="Calibri"/>
                <a:sym typeface="Calibri"/>
              </a:rPr>
              <a:t>Behavior</a:t>
            </a:r>
            <a:r>
              <a:rPr lang="en-US" sz="1100">
                <a:latin typeface="Calibri"/>
                <a:ea typeface="Calibri"/>
                <a:cs typeface="Calibri"/>
                <a:sym typeface="Calibri"/>
              </a:rPr>
              <a:t>: An observable act (what the student does).</a:t>
            </a:r>
            <a:endParaRPr sz="1100">
              <a:latin typeface="Arial"/>
              <a:ea typeface="Arial"/>
              <a:cs typeface="Arial"/>
              <a:sym typeface="Arial"/>
            </a:endParaRPr>
          </a:p>
          <a:p>
            <a:pPr marL="342900" marR="0" lvl="0" indent="-342900" algn="l" rtl="0">
              <a:lnSpc>
                <a:spcPct val="100000"/>
              </a:lnSpc>
              <a:spcBef>
                <a:spcPts val="0"/>
              </a:spcBef>
              <a:spcAft>
                <a:spcPts val="0"/>
              </a:spcAft>
              <a:buSzPts val="1400"/>
              <a:buFont typeface="Arial"/>
              <a:buChar char="•"/>
            </a:pPr>
            <a:r>
              <a:rPr lang="en-US" sz="1100" b="1" u="sng">
                <a:latin typeface="Calibri"/>
                <a:ea typeface="Calibri"/>
                <a:cs typeface="Calibri"/>
                <a:sym typeface="Calibri"/>
              </a:rPr>
              <a:t>Consequence</a:t>
            </a:r>
            <a:r>
              <a:rPr lang="en-US" sz="1100">
                <a:latin typeface="Calibri"/>
                <a:ea typeface="Calibri"/>
                <a:cs typeface="Calibri"/>
                <a:sym typeface="Calibri"/>
              </a:rPr>
              <a:t>:  The resulting event or outcomes that occur immediately following the behavior. </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74" name="Google Shape;174;p4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4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marR="0" lvl="0" indent="0" algn="l" rtl="0">
              <a:lnSpc>
                <a:spcPct val="100000"/>
              </a:lnSpc>
              <a:spcBef>
                <a:spcPts val="0"/>
              </a:spcBef>
              <a:spcAft>
                <a:spcPts val="0"/>
              </a:spcAft>
              <a:buSzPts val="1400"/>
              <a:buNone/>
            </a:pPr>
            <a:r>
              <a:rPr lang="en-US" b="1"/>
              <a:t>To Know/To Say:</a:t>
            </a:r>
            <a:r>
              <a:rPr lang="en-US" b="0"/>
              <a:t> </a:t>
            </a:r>
            <a:r>
              <a:rPr lang="en-US" sz="1100">
                <a:solidFill>
                  <a:srgbClr val="000000"/>
                </a:solidFill>
                <a:latin typeface="Cambria"/>
                <a:ea typeface="Cambria"/>
                <a:cs typeface="Cambria"/>
                <a:sym typeface="Cambria"/>
              </a:rPr>
              <a:t>SW-PBS includes a component for developing a schoolwide system to encourage expected behavior because teaching alone is insufficient for success in learning social behavior. </a:t>
            </a:r>
            <a:endParaRPr sz="11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100">
                <a:latin typeface="Cambria"/>
                <a:ea typeface="Cambria"/>
                <a:cs typeface="Cambria"/>
                <a:sym typeface="Cambria"/>
              </a:rPr>
              <a:t> </a:t>
            </a:r>
            <a:endParaRPr/>
          </a:p>
          <a:p>
            <a:pPr marL="0" marR="0" lvl="0" indent="0" algn="l" rtl="0">
              <a:lnSpc>
                <a:spcPct val="100000"/>
              </a:lnSpc>
              <a:spcBef>
                <a:spcPts val="0"/>
              </a:spcBef>
              <a:spcAft>
                <a:spcPts val="0"/>
              </a:spcAft>
              <a:buSzPts val="1400"/>
              <a:buNone/>
            </a:pPr>
            <a:r>
              <a:rPr lang="en-US" sz="1100">
                <a:solidFill>
                  <a:srgbClr val="000000"/>
                </a:solidFill>
                <a:latin typeface="Cambria"/>
                <a:ea typeface="Cambria"/>
                <a:cs typeface="Cambria"/>
                <a:sym typeface="Cambria"/>
              </a:rPr>
              <a:t>It is important to follow demonstrations of expected behavior with consequences that are reinforcing to most students, such as adult attention, along with other forms of reinforcement. </a:t>
            </a:r>
            <a:endParaRPr sz="1100">
              <a:latin typeface="Cambria"/>
              <a:ea typeface="Cambria"/>
              <a:cs typeface="Cambria"/>
              <a:sym typeface="Cambria"/>
            </a:endParaRPr>
          </a:p>
          <a:p>
            <a:pPr marL="0" lvl="0" indent="0" algn="l" rtl="0">
              <a:lnSpc>
                <a:spcPct val="100000"/>
              </a:lnSpc>
              <a:spcBef>
                <a:spcPts val="0"/>
              </a:spcBef>
              <a:spcAft>
                <a:spcPts val="0"/>
              </a:spcAft>
              <a:buSzPts val="1400"/>
              <a:buNone/>
            </a:pPr>
            <a:endParaRPr/>
          </a:p>
        </p:txBody>
      </p:sp>
      <p:sp>
        <p:nvSpPr>
          <p:cNvPr id="181" name="Google Shape;181;p4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sz="1800" b="1">
                <a:solidFill>
                  <a:srgbClr val="000000"/>
                </a:solidFill>
                <a:latin typeface="Calibri"/>
                <a:ea typeface="Calibri"/>
                <a:cs typeface="Calibri"/>
                <a:sym typeface="Calibri"/>
              </a:rPr>
              <a:t> </a:t>
            </a:r>
            <a:r>
              <a:rPr lang="en-US" sz="1200" b="1">
                <a:solidFill>
                  <a:srgbClr val="000000"/>
                </a:solidFill>
                <a:latin typeface="Calibri"/>
                <a:ea typeface="Calibri"/>
                <a:cs typeface="Calibri"/>
                <a:sym typeface="Calibri"/>
              </a:rPr>
              <a:t>Trainor Notes:</a:t>
            </a:r>
            <a:endParaRPr/>
          </a:p>
          <a:p>
            <a:pPr marL="0" marR="0" lvl="0" indent="0" algn="l" rtl="0">
              <a:lnSpc>
                <a:spcPct val="100000"/>
              </a:lnSpc>
              <a:spcBef>
                <a:spcPts val="0"/>
              </a:spcBef>
              <a:spcAft>
                <a:spcPts val="0"/>
              </a:spcAft>
              <a:buSzPts val="1400"/>
              <a:buNone/>
            </a:pPr>
            <a:r>
              <a:rPr lang="en-US" sz="1200" b="1">
                <a:solidFill>
                  <a:srgbClr val="000000"/>
                </a:solidFill>
                <a:latin typeface="Calibri"/>
                <a:ea typeface="Calibri"/>
                <a:cs typeface="Calibri"/>
                <a:sym typeface="Calibri"/>
              </a:rPr>
              <a:t>To Know/To Say </a:t>
            </a:r>
            <a:r>
              <a:rPr lang="en-US" sz="1200">
                <a:solidFill>
                  <a:srgbClr val="000000"/>
                </a:solidFill>
                <a:latin typeface="Cambria"/>
                <a:ea typeface="Cambria"/>
                <a:cs typeface="Cambria"/>
                <a:sym typeface="Cambria"/>
              </a:rPr>
              <a:t>The consequences of behavior affect future performance of that behavior. One effect is an increase in the likelihood the behavior will recur in the future. </a:t>
            </a:r>
            <a:r>
              <a:rPr lang="en-US" sz="1200">
                <a:latin typeface="Cambria"/>
                <a:ea typeface="Cambria"/>
                <a:cs typeface="Cambria"/>
                <a:sym typeface="Cambria"/>
              </a:rPr>
              <a:t> </a:t>
            </a:r>
            <a:endParaRPr/>
          </a:p>
          <a:p>
            <a:pPr marL="0" marR="0" lvl="0" indent="0" algn="l" rtl="0">
              <a:lnSpc>
                <a:spcPct val="100000"/>
              </a:lnSpc>
              <a:spcBef>
                <a:spcPts val="0"/>
              </a:spcBef>
              <a:spcAft>
                <a:spcPts val="0"/>
              </a:spcAft>
              <a:buSzPts val="1400"/>
              <a:buNone/>
            </a:pPr>
            <a:r>
              <a:rPr lang="en-US" sz="1200">
                <a:solidFill>
                  <a:srgbClr val="000000"/>
                </a:solidFill>
                <a:latin typeface="Cambria"/>
                <a:ea typeface="Cambria"/>
                <a:cs typeface="Cambria"/>
                <a:sym typeface="Cambria"/>
              </a:rPr>
              <a:t>A consequence can also decrease the likelihood the behavior will recur in the future. </a:t>
            </a:r>
            <a:endParaRPr sz="12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200">
                <a:latin typeface="Cambria"/>
                <a:ea typeface="Cambria"/>
                <a:cs typeface="Cambria"/>
                <a:sym typeface="Cambria"/>
              </a:rPr>
              <a:t> </a:t>
            </a:r>
            <a:r>
              <a:rPr lang="en-US" sz="1200">
                <a:solidFill>
                  <a:srgbClr val="000000"/>
                </a:solidFill>
                <a:latin typeface="Cambria"/>
                <a:ea typeface="Cambria"/>
                <a:cs typeface="Cambria"/>
                <a:sym typeface="Cambria"/>
              </a:rPr>
              <a:t>The ABC’s of Behavior table illustrates how consequences can increase the likelihood the behavior will be repeated in the future.</a:t>
            </a:r>
            <a:endParaRPr sz="1200">
              <a:latin typeface="Cambria"/>
              <a:ea typeface="Cambria"/>
              <a:cs typeface="Cambria"/>
              <a:sym typeface="Cambria"/>
            </a:endParaRPr>
          </a:p>
          <a:p>
            <a:pPr marL="0" lvl="0" indent="0" algn="l" rtl="0">
              <a:lnSpc>
                <a:spcPct val="100000"/>
              </a:lnSpc>
              <a:spcBef>
                <a:spcPts val="0"/>
              </a:spcBef>
              <a:spcAft>
                <a:spcPts val="0"/>
              </a:spcAft>
              <a:buSzPts val="1400"/>
              <a:buNone/>
            </a:pPr>
            <a:endParaRPr/>
          </a:p>
        </p:txBody>
      </p:sp>
      <p:sp>
        <p:nvSpPr>
          <p:cNvPr id="187" name="Google Shape;18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4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100"/>
              <a:t>As schools develop their schoolwide system to encourage expected behavior, it is important to think about when recognition will take place. We have discussed how specific positive feedback should be provided frequently enough to ensure appropriate student behavior receives more attention than unexpected behavior. Research in education and psychology indicates positive teacher and staff interactions should occur at a frequent rate, with a ratio of 4:1, or four instances of positive interaction for each corrective or negative interaction. This is especially important when students are in the initial acquisition phase of learning new skills.</a:t>
            </a:r>
            <a:endParaRPr/>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Other components of the schoolwide system to encourage expected behavior may occur less frequently, in an intermittent way, reinforcing skill learning in the fluency stage of learning. Just as quarterly honor roll students are announced, monthly or quarterly recognition for social behavior gives students goals to work toward.</a:t>
            </a:r>
            <a:endParaRPr/>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A comprehensive schoolwide system to encourage expected behavior would also include some long-term, occasional activities at the end of the semester or school year. Occasional encouragement assists in the maintenance and generalization stages of learning. A range of recognition activities will help keep your school wide system interesting and fun for students and staff.</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4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b="1"/>
              <a:t>Trainer Notes:</a:t>
            </a:r>
            <a:endParaRPr/>
          </a:p>
          <a:p>
            <a:pPr marL="0" lvl="0" indent="0" algn="l" rtl="0">
              <a:lnSpc>
                <a:spcPct val="100000"/>
              </a:lnSpc>
              <a:spcBef>
                <a:spcPts val="0"/>
              </a:spcBef>
              <a:spcAft>
                <a:spcPts val="0"/>
              </a:spcAft>
              <a:buClr>
                <a:schemeClr val="dk1"/>
              </a:buClr>
              <a:buSzPts val="1100"/>
              <a:buFont typeface="Arial"/>
              <a:buNone/>
            </a:pPr>
            <a:r>
              <a:rPr lang="en-US" sz="1100" b="1"/>
              <a:t>To Know/To Say: </a:t>
            </a:r>
            <a:endParaRPr sz="1100"/>
          </a:p>
          <a:p>
            <a:pPr marL="0" lvl="0" indent="0" algn="l" rtl="0">
              <a:lnSpc>
                <a:spcPct val="100000"/>
              </a:lnSpc>
              <a:spcBef>
                <a:spcPts val="0"/>
              </a:spcBef>
              <a:spcAft>
                <a:spcPts val="0"/>
              </a:spcAft>
              <a:buClr>
                <a:schemeClr val="dk1"/>
              </a:buClr>
              <a:buSzPts val="1100"/>
              <a:buFont typeface="Arial"/>
              <a:buNone/>
            </a:pPr>
            <a:r>
              <a:rPr lang="en-US" sz="1100"/>
              <a:t>The phases of learning directly affect the frequency of feedback students need to successfully continue through the phases.</a:t>
            </a:r>
            <a:endParaRPr/>
          </a:p>
          <a:p>
            <a:pPr marL="0" lvl="0" indent="0" algn="l" rtl="0">
              <a:lnSpc>
                <a:spcPct val="100000"/>
              </a:lnSpc>
              <a:spcBef>
                <a:spcPts val="0"/>
              </a:spcBef>
              <a:spcAft>
                <a:spcPts val="0"/>
              </a:spcAft>
              <a:buSzPts val="1400"/>
              <a:buNone/>
            </a:pPr>
            <a:r>
              <a:rPr lang="en-US" sz="1100"/>
              <a:t>In addition, a written schoolwide system to encourage expected behavior should include enough information to thoroughly describe how each component is intended to be implemented. </a:t>
            </a:r>
            <a:r>
              <a:rPr lang="en-US"/>
              <a:t>This </a:t>
            </a:r>
            <a:r>
              <a:rPr lang="en-US" sz="1100"/>
              <a:t>slide  is an example of a schoolwide system to encourage expected behavior that is comprehensive and detailed that would be an important addition to a school’s staff SW-PBS handbook.</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4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 It</a:t>
            </a:r>
            <a:r>
              <a:rPr lang="en-US" sz="1100"/>
              <a:t> is typical for schools to have a variety of ways to encourage students to improve academic, artistic, or athletic performance such as daily grades, quarterly and semester grades, honor roll, awards assemblies, math bowl trophies, music certificates, drama medals, athletic “letters,” etc. A schoolwide system to encourage expected behavior is similar to encouragement for other forms of performance. Yet often this schoolwide system to encourage expected behavior is rarely as organized or systematized in our schools. If the schoolwide systems do exist for student of the month, citizenship awards, and the like, they are rarely tied to the schoolwide expectations and SW-PBS systems.</a:t>
            </a:r>
            <a:endParaRPr/>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MO SW-PBS encourages schools to pull strategies together to create and document a comprehensive schoolwide system to encourage expected behavior. While a “ticket” or tangible schoolwide system for encouraging expected behavior will cover many of your reinforcement needs, it is important to remember:</a:t>
            </a:r>
            <a:endParaRPr/>
          </a:p>
          <a:p>
            <a:pPr marL="0" lvl="0" indent="0" algn="l" rtl="0">
              <a:lnSpc>
                <a:spcPct val="100000"/>
              </a:lnSpc>
              <a:spcBef>
                <a:spcPts val="0"/>
              </a:spcBef>
              <a:spcAft>
                <a:spcPts val="0"/>
              </a:spcAft>
              <a:buClr>
                <a:schemeClr val="dk1"/>
              </a:buClr>
              <a:buSzPts val="1100"/>
              <a:buFont typeface="Arial"/>
              <a:buNone/>
            </a:pPr>
            <a:r>
              <a:rPr lang="en-US" sz="1100"/>
              <a:t>• Not all students are encouraged by the same thing or in the same ways.</a:t>
            </a:r>
            <a:endParaRPr/>
          </a:p>
          <a:p>
            <a:pPr marL="0" lvl="0" indent="0" algn="l" rtl="0">
              <a:lnSpc>
                <a:spcPct val="100000"/>
              </a:lnSpc>
              <a:spcBef>
                <a:spcPts val="0"/>
              </a:spcBef>
              <a:spcAft>
                <a:spcPts val="0"/>
              </a:spcAft>
              <a:buClr>
                <a:schemeClr val="dk1"/>
              </a:buClr>
              <a:buSzPts val="1100"/>
              <a:buFont typeface="Arial"/>
              <a:buNone/>
            </a:pPr>
            <a:r>
              <a:rPr lang="en-US" sz="1100"/>
              <a:t>• As students are learning new skills, they need immediate and frequent reinforcement.</a:t>
            </a:r>
            <a:endParaRPr/>
          </a:p>
          <a:p>
            <a:pPr marL="0" lvl="0" indent="0" algn="l" rtl="0">
              <a:lnSpc>
                <a:spcPct val="100000"/>
              </a:lnSpc>
              <a:spcBef>
                <a:spcPts val="0"/>
              </a:spcBef>
              <a:spcAft>
                <a:spcPts val="0"/>
              </a:spcAft>
              <a:buClr>
                <a:schemeClr val="dk1"/>
              </a:buClr>
              <a:buSzPts val="1100"/>
              <a:buFont typeface="Arial"/>
              <a:buNone/>
            </a:pPr>
            <a:r>
              <a:rPr lang="en-US" sz="1100"/>
              <a:t>• As students demonstrate mastery, they respond to intermittent and long-term reinforcement to maintain their social behavioral efforts.</a:t>
            </a:r>
            <a:endParaRPr/>
          </a:p>
          <a:p>
            <a:pPr marL="0" lvl="0" indent="0" algn="l" rtl="0">
              <a:lnSpc>
                <a:spcPct val="100000"/>
              </a:lnSpc>
              <a:spcBef>
                <a:spcPts val="0"/>
              </a:spcBef>
              <a:spcAft>
                <a:spcPts val="0"/>
              </a:spcAft>
              <a:buClr>
                <a:schemeClr val="dk1"/>
              </a:buClr>
              <a:buSzPts val="1100"/>
              <a:buFont typeface="Arial"/>
              <a:buNone/>
            </a:pPr>
            <a:r>
              <a:rPr lang="en-US" sz="1100"/>
              <a:t>• Many students try to get or seek social attention, while others try to avoid it.</a:t>
            </a:r>
            <a:endParaRPr/>
          </a:p>
          <a:p>
            <a:pPr marL="0" lvl="0" indent="0" algn="l" rtl="0">
              <a:lnSpc>
                <a:spcPct val="100000"/>
              </a:lnSpc>
              <a:spcBef>
                <a:spcPts val="0"/>
              </a:spcBef>
              <a:spcAft>
                <a:spcPts val="0"/>
              </a:spcAft>
              <a:buClr>
                <a:schemeClr val="dk1"/>
              </a:buClr>
              <a:buSzPts val="1100"/>
              <a:buFont typeface="Arial"/>
              <a:buNone/>
            </a:pPr>
            <a:r>
              <a:rPr lang="en-US" sz="1100"/>
              <a:t>• Students who avoid social attention may be reinforced by solitary activities, privileges, or tangibles.</a:t>
            </a:r>
            <a:endParaRPr/>
          </a:p>
          <a:p>
            <a:pPr marL="0" lvl="0" indent="0" algn="l" rtl="0">
              <a:lnSpc>
                <a:spcPct val="100000"/>
              </a:lnSpc>
              <a:spcBef>
                <a:spcPts val="0"/>
              </a:spcBef>
              <a:spcAft>
                <a:spcPts val="0"/>
              </a:spcAft>
              <a:buSzPts val="1100"/>
              <a:buNone/>
            </a:pPr>
            <a:r>
              <a:rPr lang="en-US" sz="1100"/>
              <a:t>• Many young students are motivated by adult attention, while older students typically are more motivated by peer attention, activities, privileges, or freedom.</a:t>
            </a:r>
            <a:endParaRPr/>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SzPts val="1100"/>
              <a:buNone/>
            </a:pPr>
            <a:r>
              <a:rPr lang="en-US" sz="1100"/>
              <a:t>Therefore, it is recommended that a schoolwide system to encourage students include social attention, activities, or tangible items that appeal to all student needs in your school.</a:t>
            </a:r>
            <a:r>
              <a:rPr lang="en-US" sz="1100" baseline="30000"/>
              <a:t> 2</a:t>
            </a:r>
            <a:r>
              <a:rPr lang="en-US" sz="1100"/>
              <a:t> Keep in mind your school context, budget/resources, existing systems, and other considerations when developing the schoolwide system. Once developed, it must be implemented with fidelity, consistency, and equity, and be sustainable over time.</a:t>
            </a:r>
            <a:endParaRPr/>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Clr>
                <a:schemeClr val="dk1"/>
              </a:buClr>
              <a:buSzPts val="2400"/>
              <a:buFont typeface="Arial"/>
              <a:buNone/>
            </a:pPr>
            <a:endParaRPr sz="2400"/>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marR="0" lvl="0" indent="0" algn="l" rtl="0">
              <a:lnSpc>
                <a:spcPct val="107000"/>
              </a:lnSpc>
              <a:spcBef>
                <a:spcPts val="0"/>
              </a:spcBef>
              <a:spcAft>
                <a:spcPts val="0"/>
              </a:spcAft>
              <a:buSzPts val="1400"/>
              <a:buNone/>
            </a:pPr>
            <a:r>
              <a:rPr lang="en-US" b="1"/>
              <a:t>To Know/To Say: </a:t>
            </a:r>
            <a:r>
              <a:rPr lang="en-US" sz="1100">
                <a:solidFill>
                  <a:srgbClr val="000000"/>
                </a:solidFill>
                <a:latin typeface="Cambria"/>
                <a:ea typeface="Cambria"/>
                <a:cs typeface="Cambria"/>
                <a:sym typeface="Cambria"/>
              </a:rPr>
              <a:t>With you</a:t>
            </a:r>
            <a:r>
              <a:rPr lang="en-US" sz="1100">
                <a:latin typeface="Cambria"/>
                <a:ea typeface="Cambria"/>
                <a:cs typeface="Cambria"/>
                <a:sym typeface="Cambria"/>
              </a:rPr>
              <a:t>r team, discuss what kind of encouragement system might work </a:t>
            </a:r>
            <a:r>
              <a:rPr lang="en-US" sz="1100">
                <a:solidFill>
                  <a:srgbClr val="000000"/>
                </a:solidFill>
                <a:latin typeface="Cambria"/>
                <a:ea typeface="Cambria"/>
                <a:cs typeface="Cambria"/>
                <a:sym typeface="Cambria"/>
              </a:rPr>
              <a:t>in your school.  What are some ways you can reinforce students frequently? Intermittently and occasionally? How will you reinforce students who want to avoid social attention? </a:t>
            </a:r>
            <a:endParaRPr/>
          </a:p>
        </p:txBody>
      </p:sp>
      <p:sp>
        <p:nvSpPr>
          <p:cNvPr id="211" name="Google Shape;21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marR="0" lvl="0" indent="0" algn="l" rtl="0">
              <a:lnSpc>
                <a:spcPct val="100000"/>
              </a:lnSpc>
              <a:spcBef>
                <a:spcPts val="0"/>
              </a:spcBef>
              <a:spcAft>
                <a:spcPts val="0"/>
              </a:spcAft>
              <a:buSzPts val="1400"/>
              <a:buNone/>
            </a:pPr>
            <a:r>
              <a:rPr lang="en-US" b="1"/>
              <a:t>To Know/To Say: Engagement Activity: </a:t>
            </a:r>
            <a:r>
              <a:rPr lang="en-US" sz="1200">
                <a:latin typeface="Calibri"/>
                <a:ea typeface="Calibri"/>
                <a:cs typeface="Calibri"/>
                <a:sym typeface="Calibri"/>
              </a:rPr>
              <a:t>With</a:t>
            </a:r>
            <a:r>
              <a:rPr lang="en-US" sz="1200">
                <a:latin typeface="Cambria"/>
                <a:ea typeface="Cambria"/>
                <a:cs typeface="Cambria"/>
                <a:sym typeface="Cambria"/>
              </a:rPr>
              <a:t> your team review the example of academic and behavior consequences.</a:t>
            </a:r>
            <a:endParaRPr/>
          </a:p>
          <a:p>
            <a:pPr marL="0" marR="0" lvl="0" indent="0" algn="l" rtl="0">
              <a:lnSpc>
                <a:spcPct val="100000"/>
              </a:lnSpc>
              <a:spcBef>
                <a:spcPts val="0"/>
              </a:spcBef>
              <a:spcAft>
                <a:spcPts val="0"/>
              </a:spcAft>
              <a:buSzPts val="1400"/>
              <a:buNone/>
            </a:pPr>
            <a:r>
              <a:rPr lang="en-US" sz="1200">
                <a:latin typeface="Cambria"/>
                <a:ea typeface="Cambria"/>
                <a:cs typeface="Cambria"/>
                <a:sym typeface="Cambria"/>
              </a:rPr>
              <a:t>As you can see, “Student chat time” is time earned for students to engage in socialization, and used as a student chosen positive reinforcer. </a:t>
            </a:r>
            <a:endParaRPr/>
          </a:p>
          <a:p>
            <a:pPr marL="0" marR="0" lvl="0" indent="0" algn="l" rtl="0">
              <a:lnSpc>
                <a:spcPct val="100000"/>
              </a:lnSpc>
              <a:spcBef>
                <a:spcPts val="0"/>
              </a:spcBef>
              <a:spcAft>
                <a:spcPts val="0"/>
              </a:spcAft>
              <a:buSzPts val="1400"/>
              <a:buNone/>
            </a:pPr>
            <a:r>
              <a:rPr lang="en-US" sz="1200">
                <a:latin typeface="Cambria"/>
                <a:ea typeface="Cambria"/>
                <a:cs typeface="Cambria"/>
                <a:sym typeface="Cambria"/>
              </a:rPr>
              <a:t>List ways your school uses positive consequences to reinforce students for academic performance. </a:t>
            </a:r>
            <a:r>
              <a:rPr lang="en-US" sz="1100" b="1">
                <a:latin typeface="Cambria"/>
                <a:ea typeface="Cambria"/>
                <a:cs typeface="Cambria"/>
                <a:sym typeface="Cambria"/>
              </a:rPr>
              <a:t> </a:t>
            </a:r>
            <a:r>
              <a:rPr lang="en-US" sz="1100">
                <a:latin typeface="Cambria"/>
                <a:ea typeface="Cambria"/>
                <a:cs typeface="Cambria"/>
                <a:sym typeface="Cambria"/>
              </a:rPr>
              <a:t>Now list ways your school reinforces students for social behavioral performance. How can you tie these together?</a:t>
            </a:r>
            <a:endParaRPr/>
          </a:p>
          <a:p>
            <a:pPr marL="0" marR="0" lvl="0" indent="0" algn="l" rtl="0">
              <a:lnSpc>
                <a:spcPct val="100000"/>
              </a:lnSpc>
              <a:spcBef>
                <a:spcPts val="0"/>
              </a:spcBef>
              <a:spcAft>
                <a:spcPts val="0"/>
              </a:spcAft>
              <a:buSzPts val="1400"/>
              <a:buNone/>
            </a:pPr>
            <a:r>
              <a:rPr lang="en-US" sz="1100">
                <a:latin typeface="Cambria"/>
                <a:ea typeface="Cambria"/>
                <a:cs typeface="Cambria"/>
                <a:sym typeface="Cambria"/>
              </a:rPr>
              <a:t>Pause the video,  when you are ready, resume the video to continue.</a:t>
            </a:r>
            <a:endParaRPr/>
          </a:p>
          <a:p>
            <a:pPr marL="0" marR="0" lvl="0" indent="0" algn="l" rtl="0">
              <a:lnSpc>
                <a:spcPct val="100000"/>
              </a:lnSpc>
              <a:spcBef>
                <a:spcPts val="0"/>
              </a:spcBef>
              <a:spcAft>
                <a:spcPts val="0"/>
              </a:spcAft>
              <a:buSzPts val="1400"/>
              <a:buNone/>
            </a:pPr>
            <a:r>
              <a:rPr lang="en-US" sz="1100">
                <a:latin typeface="Cambria"/>
                <a:ea typeface="Cambria"/>
                <a:cs typeface="Cambria"/>
                <a:sym typeface="Cambria"/>
              </a:rPr>
              <a:t>Provide staff professional learning so all staff understand the ABCs of behavior, emphasizing the connection between antecedents that can set students up for successful behavior and consequences that encourage future use of the same behavior. </a:t>
            </a:r>
            <a:endParaRPr/>
          </a:p>
          <a:p>
            <a:pPr marL="0" marR="0" lvl="0" indent="0" algn="l" rtl="0">
              <a:lnSpc>
                <a:spcPct val="100000"/>
              </a:lnSpc>
              <a:spcBef>
                <a:spcPts val="0"/>
              </a:spcBef>
              <a:spcAft>
                <a:spcPts val="0"/>
              </a:spcAft>
              <a:buSzPts val="1400"/>
              <a:buNone/>
            </a:pPr>
            <a:r>
              <a:rPr lang="en-US" sz="1100">
                <a:latin typeface="Cambria"/>
                <a:ea typeface="Cambria"/>
                <a:cs typeface="Cambria"/>
                <a:sym typeface="Cambria"/>
              </a:rPr>
              <a:t> The activity you just completed is a good way to make this point with staff.</a:t>
            </a:r>
            <a:endParaRPr/>
          </a:p>
          <a:p>
            <a:pPr marL="0" lvl="0" indent="0" algn="l" rtl="0">
              <a:lnSpc>
                <a:spcPct val="100000"/>
              </a:lnSpc>
              <a:spcBef>
                <a:spcPts val="0"/>
              </a:spcBef>
              <a:spcAft>
                <a:spcPts val="0"/>
              </a:spcAft>
              <a:buSzPts val="1400"/>
              <a:buNone/>
            </a:pPr>
            <a:endParaRPr/>
          </a:p>
        </p:txBody>
      </p:sp>
      <p:sp>
        <p:nvSpPr>
          <p:cNvPr id="218" name="Google Shape;218;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4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b="1">
                <a:latin typeface="Calibri"/>
                <a:ea typeface="Calibri"/>
                <a:cs typeface="Calibri"/>
                <a:sym typeface="Calibri"/>
              </a:rPr>
              <a:t>Trainer Notes:</a:t>
            </a:r>
            <a:r>
              <a:rPr lang="en-US" sz="1200" b="0">
                <a:latin typeface="Calibri"/>
                <a:ea typeface="Calibri"/>
                <a:cs typeface="Calibri"/>
                <a:sym typeface="Calibri"/>
              </a:rPr>
              <a:t>  </a:t>
            </a:r>
            <a:endParaRPr sz="12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a:latin typeface="Calibri"/>
                <a:ea typeface="Calibri"/>
                <a:cs typeface="Calibri"/>
                <a:sym typeface="Calibri"/>
              </a:rPr>
              <a:t>To Know/To Say: </a:t>
            </a:r>
            <a:r>
              <a:rPr lang="en-US" sz="1200">
                <a:latin typeface="Calibri"/>
                <a:ea typeface="Calibri"/>
                <a:cs typeface="Calibri"/>
                <a:sym typeface="Calibri"/>
              </a:rPr>
              <a:t>There are several tools that your team can use to monitor whether you have the essential elements or features developed,  to assess the quality of your artifacts and to gain feedback from school staff regarding implementation efforts. </a:t>
            </a:r>
            <a:endParaRPr/>
          </a:p>
          <a:p>
            <a:pPr marL="0" marR="0" lvl="0" indent="0" algn="l" rtl="0">
              <a:lnSpc>
                <a:spcPct val="100000"/>
              </a:lnSpc>
              <a:spcBef>
                <a:spcPts val="0"/>
              </a:spcBef>
              <a:spcAft>
                <a:spcPts val="0"/>
              </a:spcAft>
              <a:buSzPts val="1400"/>
              <a:buNone/>
            </a:pPr>
            <a:r>
              <a:rPr lang="en-US" sz="1200">
                <a:latin typeface="Calibri"/>
                <a:ea typeface="Calibri"/>
                <a:cs typeface="Calibri"/>
                <a:sym typeface="Calibri"/>
              </a:rPr>
              <a:t>These tools include the: </a:t>
            </a:r>
            <a:endParaRPr/>
          </a:p>
          <a:p>
            <a:pPr marL="0" marR="0" lvl="0" indent="0" algn="l" rtl="0">
              <a:lnSpc>
                <a:spcPct val="100000"/>
              </a:lnSpc>
              <a:spcBef>
                <a:spcPts val="0"/>
              </a:spcBef>
              <a:spcAft>
                <a:spcPts val="0"/>
              </a:spcAft>
              <a:buSzPts val="1400"/>
              <a:buNone/>
            </a:pPr>
            <a:r>
              <a:rPr lang="en-US" sz="1200" b="1">
                <a:latin typeface="Calibri"/>
                <a:ea typeface="Calibri"/>
                <a:cs typeface="Calibri"/>
                <a:sym typeface="Calibri"/>
              </a:rPr>
              <a:t>Tier 1 Action Planning Checklist </a:t>
            </a:r>
            <a:r>
              <a:rPr lang="en-US" sz="1200" b="0">
                <a:latin typeface="Calibri"/>
                <a:ea typeface="Calibri"/>
                <a:cs typeface="Calibri"/>
                <a:sym typeface="Calibri"/>
              </a:rPr>
              <a:t>Use this checklist to confirm everything that your team has developed and create action steps on those that are unchecked. </a:t>
            </a:r>
            <a:endParaRPr b="0"/>
          </a:p>
          <a:p>
            <a:pPr marL="0" marR="0" lvl="0" indent="0" algn="l" rtl="0">
              <a:lnSpc>
                <a:spcPct val="100000"/>
              </a:lnSpc>
              <a:spcBef>
                <a:spcPts val="0"/>
              </a:spcBef>
              <a:spcAft>
                <a:spcPts val="0"/>
              </a:spcAft>
              <a:buSzPts val="1400"/>
              <a:buNone/>
            </a:pPr>
            <a:endParaRPr/>
          </a:p>
        </p:txBody>
      </p:sp>
      <p:sp>
        <p:nvSpPr>
          <p:cNvPr id="225" name="Google Shape;22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b="1">
                <a:latin typeface="Calibri"/>
                <a:ea typeface="Calibri"/>
                <a:cs typeface="Calibri"/>
                <a:sym typeface="Calibri"/>
              </a:rPr>
              <a:t>Trainer Notes:</a:t>
            </a:r>
            <a:r>
              <a:rPr lang="en-US" sz="1200" b="0">
                <a:latin typeface="Calibri"/>
                <a:ea typeface="Calibri"/>
                <a:cs typeface="Calibri"/>
                <a:sym typeface="Calibri"/>
              </a:rPr>
              <a:t>  </a:t>
            </a:r>
            <a:endParaRPr sz="12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a:latin typeface="Calibri"/>
                <a:ea typeface="Calibri"/>
                <a:cs typeface="Calibri"/>
                <a:sym typeface="Calibri"/>
              </a:rPr>
              <a:t>To Know/To Say: </a:t>
            </a:r>
            <a:r>
              <a:rPr lang="en-US" sz="1200" b="1">
                <a:solidFill>
                  <a:srgbClr val="000000"/>
                </a:solidFill>
                <a:latin typeface="Calibri"/>
                <a:ea typeface="Calibri"/>
                <a:cs typeface="Calibri"/>
                <a:sym typeface="Calibri"/>
              </a:rPr>
              <a:t>Self-Assessment Survey (or SAS) </a:t>
            </a:r>
            <a:r>
              <a:rPr lang="en-US" sz="1200">
                <a:solidFill>
                  <a:srgbClr val="000000"/>
                </a:solidFill>
                <a:latin typeface="Calibri"/>
                <a:ea typeface="Calibri"/>
                <a:cs typeface="Calibri"/>
                <a:sym typeface="Calibri"/>
              </a:rPr>
              <a:t>– The SAS is a research validated survey that measures perceptions of all staff on the status and priority for improvement of SW-PBS. </a:t>
            </a:r>
            <a:endParaRPr sz="120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b="0"/>
          </a:p>
          <a:p>
            <a:pPr marL="0" marR="0" lvl="0" indent="0" algn="l" rtl="0">
              <a:lnSpc>
                <a:spcPct val="100000"/>
              </a:lnSpc>
              <a:spcBef>
                <a:spcPts val="0"/>
              </a:spcBef>
              <a:spcAft>
                <a:spcPts val="0"/>
              </a:spcAft>
              <a:buSzPts val="1400"/>
              <a:buNone/>
            </a:pPr>
            <a:endParaRPr/>
          </a:p>
        </p:txBody>
      </p:sp>
      <p:sp>
        <p:nvSpPr>
          <p:cNvPr id="232" name="Google Shape;23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5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200" b="1">
                <a:latin typeface="Calibri"/>
                <a:ea typeface="Calibri"/>
                <a:cs typeface="Calibri"/>
                <a:sym typeface="Calibri"/>
              </a:rPr>
              <a:t>Trainer Notes:</a:t>
            </a:r>
            <a:r>
              <a:rPr lang="en-US" sz="1200" b="0">
                <a:latin typeface="Calibri"/>
                <a:ea typeface="Calibri"/>
                <a:cs typeface="Calibri"/>
                <a:sym typeface="Calibri"/>
              </a:rPr>
              <a:t>  </a:t>
            </a:r>
            <a:endParaRPr sz="12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1">
                <a:latin typeface="Calibri"/>
                <a:ea typeface="Calibri"/>
                <a:cs typeface="Calibri"/>
                <a:sym typeface="Calibri"/>
              </a:rPr>
              <a:t>To Know/To Say: Finally, the </a:t>
            </a:r>
            <a:r>
              <a:rPr lang="en-US" sz="1200" b="1">
                <a:solidFill>
                  <a:srgbClr val="000000"/>
                </a:solidFill>
                <a:latin typeface="Calibri"/>
                <a:ea typeface="Calibri"/>
                <a:cs typeface="Calibri"/>
                <a:sym typeface="Calibri"/>
              </a:rPr>
              <a:t>Tiered Fidelity Inventory (or TFI) </a:t>
            </a:r>
            <a:r>
              <a:rPr lang="en-US" sz="1200">
                <a:solidFill>
                  <a:srgbClr val="000000"/>
                </a:solidFill>
                <a:latin typeface="Calibri"/>
                <a:ea typeface="Calibri"/>
                <a:cs typeface="Calibri"/>
                <a:sym typeface="Calibri"/>
              </a:rPr>
              <a:t>– The TFI is a research validated tool that measures the building leadership teams perception of implementation fidelity of all three tiers.</a:t>
            </a:r>
            <a:endParaRPr sz="1200">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200" b="0"/>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sz="1100"/>
              <a:t>During this lesson, you learned the importance of building a comprehensive system to encourage and motivate students as they are learning expected behaviors and maintain those skills as they become fluent in their use.  </a:t>
            </a:r>
            <a:endParaRPr sz="1100"/>
          </a:p>
          <a:p>
            <a:pPr marL="0" lvl="0" indent="0" algn="l" rtl="0">
              <a:lnSpc>
                <a:spcPct val="100000"/>
              </a:lnSpc>
              <a:spcBef>
                <a:spcPts val="0"/>
              </a:spcBef>
              <a:spcAft>
                <a:spcPts val="0"/>
              </a:spcAft>
              <a:buClr>
                <a:schemeClr val="dk1"/>
              </a:buClr>
              <a:buSzPts val="1100"/>
              <a:buFont typeface="Arial"/>
              <a:buNone/>
            </a:pPr>
            <a:r>
              <a:rPr lang="en-US" sz="1100"/>
              <a:t>How will your SW-PBS Leadership Team engage staff in discussing the importance and impact of positive consequences on student behavior and school climate?</a:t>
            </a:r>
            <a:endParaRPr sz="11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Next steps include </a:t>
            </a:r>
            <a:endParaRPr sz="1100"/>
          </a:p>
          <a:p>
            <a:pPr marL="0" lvl="0" indent="0" algn="l" rtl="0">
              <a:lnSpc>
                <a:spcPct val="100000"/>
              </a:lnSpc>
              <a:spcBef>
                <a:spcPts val="0"/>
              </a:spcBef>
              <a:spcAft>
                <a:spcPts val="0"/>
              </a:spcAft>
              <a:buClr>
                <a:schemeClr val="dk1"/>
              </a:buClr>
              <a:buSzPts val="1100"/>
              <a:buFont typeface="Arial"/>
              <a:buNone/>
            </a:pPr>
            <a:endParaRPr sz="1100"/>
          </a:p>
          <a:p>
            <a:pPr marL="457200" lvl="0" indent="-298450" algn="l" rtl="0">
              <a:lnSpc>
                <a:spcPct val="100000"/>
              </a:lnSpc>
              <a:spcBef>
                <a:spcPts val="0"/>
              </a:spcBef>
              <a:spcAft>
                <a:spcPts val="0"/>
              </a:spcAft>
              <a:buClr>
                <a:schemeClr val="dk1"/>
              </a:buClr>
              <a:buSzPts val="1100"/>
              <a:buFont typeface="Calibri"/>
              <a:buChar char="●"/>
            </a:pPr>
            <a:r>
              <a:rPr lang="en-US" sz="1100"/>
              <a:t>Decide upon simple action steps to develop and sustain your schoolwide system for encouraging expected behavior. </a:t>
            </a:r>
            <a:endParaRPr/>
          </a:p>
          <a:p>
            <a:pPr marL="457200" lvl="0" indent="-298450" algn="l" rtl="0">
              <a:lnSpc>
                <a:spcPct val="100000"/>
              </a:lnSpc>
              <a:spcBef>
                <a:spcPts val="0"/>
              </a:spcBef>
              <a:spcAft>
                <a:spcPts val="0"/>
              </a:spcAft>
              <a:buClr>
                <a:schemeClr val="dk1"/>
              </a:buClr>
              <a:buSzPts val="1100"/>
              <a:buFont typeface="Calibri"/>
              <a:buChar char="●"/>
            </a:pPr>
            <a:r>
              <a:rPr lang="en-US" sz="1100"/>
              <a:t>Update your action plan using the </a:t>
            </a:r>
            <a:r>
              <a:rPr lang="en-US" sz="1100" b="1" i="1"/>
              <a:t>Tier 1 Action Plan</a:t>
            </a:r>
            <a:r>
              <a:rPr lang="en-US" sz="1100"/>
              <a:t> template and the </a:t>
            </a:r>
            <a:r>
              <a:rPr lang="en-US" sz="1100" b="1" i="1"/>
              <a:t>Tier 1 Action Planning Checklist</a:t>
            </a:r>
            <a:r>
              <a:rPr lang="en-US" sz="1100"/>
              <a:t>. </a:t>
            </a:r>
            <a:endParaRPr/>
          </a:p>
          <a:p>
            <a:pPr marL="457200" lvl="0" indent="-298450" algn="l" rtl="0">
              <a:lnSpc>
                <a:spcPct val="100000"/>
              </a:lnSpc>
              <a:spcBef>
                <a:spcPts val="0"/>
              </a:spcBef>
              <a:spcAft>
                <a:spcPts val="0"/>
              </a:spcAft>
              <a:buClr>
                <a:schemeClr val="dk1"/>
              </a:buClr>
              <a:buSzPts val="1100"/>
              <a:buChar char="●"/>
            </a:pPr>
            <a:r>
              <a:rPr lang="en-US" sz="1100"/>
              <a:t>Use the </a:t>
            </a:r>
            <a:r>
              <a:rPr lang="en-US" sz="1100" b="1" i="1"/>
              <a:t>Tier 1 Artifacts Rubric </a:t>
            </a:r>
            <a:r>
              <a:rPr lang="en-US" sz="1100"/>
              <a:t>to assess the quality of the resources your team develops. </a:t>
            </a:r>
            <a:endParaRPr sz="1100"/>
          </a:p>
          <a:p>
            <a:pPr marL="457200" lvl="0" indent="-298450" algn="l" rtl="0">
              <a:lnSpc>
                <a:spcPct val="100000"/>
              </a:lnSpc>
              <a:spcBef>
                <a:spcPts val="0"/>
              </a:spcBef>
              <a:spcAft>
                <a:spcPts val="0"/>
              </a:spcAft>
              <a:buClr>
                <a:schemeClr val="dk1"/>
              </a:buClr>
              <a:buSzPts val="1100"/>
              <a:buChar char="●"/>
            </a:pPr>
            <a:r>
              <a:rPr lang="en-US" sz="1100"/>
              <a:t>Use the results of the </a:t>
            </a:r>
            <a:r>
              <a:rPr lang="en-US" sz="1100" b="1" i="1"/>
              <a:t>PBIS Self-Assessment Survey</a:t>
            </a:r>
            <a:r>
              <a:rPr lang="en-US" sz="1100"/>
              <a:t> (SAS)  to gain perspective from all staff, and results from the </a:t>
            </a:r>
            <a:r>
              <a:rPr lang="en-US" sz="1100" b="1" i="1"/>
              <a:t>PBIS Tiered Fidelity Inventory</a:t>
            </a:r>
            <a:r>
              <a:rPr lang="en-US" sz="1100"/>
              <a:t> (TFI) to gain perspective from your building leadership team.</a:t>
            </a:r>
            <a:endParaRPr sz="1000"/>
          </a:p>
          <a:p>
            <a:pPr marL="0" lvl="0" indent="0" algn="l" rtl="0">
              <a:lnSpc>
                <a:spcPct val="100000"/>
              </a:lnSpc>
              <a:spcBef>
                <a:spcPts val="0"/>
              </a:spcBef>
              <a:spcAft>
                <a:spcPts val="0"/>
              </a:spcAft>
              <a:buClr>
                <a:schemeClr val="dk1"/>
              </a:buClr>
              <a:buSzPts val="1100"/>
              <a:buFont typeface="Arial"/>
              <a:buNone/>
            </a:pPr>
            <a:endParaRPr sz="1100"/>
          </a:p>
          <a:p>
            <a:pPr marL="0" lvl="0" indent="0" algn="l" rtl="0">
              <a:lnSpc>
                <a:spcPct val="100000"/>
              </a:lnSpc>
              <a:spcBef>
                <a:spcPts val="0"/>
              </a:spcBef>
              <a:spcAft>
                <a:spcPts val="0"/>
              </a:spcAft>
              <a:buClr>
                <a:schemeClr val="dk1"/>
              </a:buClr>
              <a:buSzPts val="1100"/>
              <a:buFont typeface="Arial"/>
              <a:buNone/>
            </a:pPr>
            <a:r>
              <a:rPr lang="en-US" sz="1100"/>
              <a:t>Additional information can be found in the SW-PBS Handbook and Tier 1 Implementation Guide. </a:t>
            </a:r>
            <a:endParaRPr/>
          </a:p>
        </p:txBody>
      </p:sp>
      <p:sp>
        <p:nvSpPr>
          <p:cNvPr id="245" name="Google Shape;245;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Font typeface="Arial"/>
              <a:buNone/>
            </a:pPr>
            <a:r>
              <a:rPr lang="en-US"/>
              <a:t>Transcript for video version: </a:t>
            </a:r>
            <a:r>
              <a:rPr lang="en-US" sz="1100">
                <a:solidFill>
                  <a:srgbClr val="000000"/>
                </a:solidFill>
                <a:latin typeface="Calibri"/>
                <a:ea typeface="Calibri"/>
                <a:cs typeface="Calibri"/>
                <a:sym typeface="Calibri"/>
              </a:rPr>
              <a:t>Here are the references for this lesson. </a:t>
            </a:r>
            <a:endParaRPr/>
          </a:p>
          <a:p>
            <a:pPr marL="0" marR="0" lvl="0" indent="0" algn="l" rtl="0">
              <a:lnSpc>
                <a:spcPct val="100000"/>
              </a:lnSpc>
              <a:spcBef>
                <a:spcPts val="0"/>
              </a:spcBef>
              <a:spcAft>
                <a:spcPts val="0"/>
              </a:spcAft>
              <a:buSzPts val="1400"/>
              <a:buFont typeface="Arial"/>
              <a:buNone/>
            </a:pPr>
            <a:r>
              <a:rPr lang="en-US" sz="1100" u="none" strike="noStrike">
                <a:solidFill>
                  <a:srgbClr val="000000"/>
                </a:solidFill>
                <a:latin typeface="Calibri"/>
                <a:ea typeface="Calibri"/>
                <a:cs typeface="Calibri"/>
                <a:sym typeface="Calibri"/>
              </a:rPr>
              <a:t>1. </a:t>
            </a:r>
            <a:r>
              <a:rPr lang="en-US" sz="1100" u="none" strike="noStrike">
                <a:latin typeface="Cambria"/>
                <a:ea typeface="Cambria"/>
                <a:cs typeface="Cambria"/>
                <a:sym typeface="Cambria"/>
              </a:rPr>
              <a:t>Colvin, G. (2007). 7 steps for developing a proactive school discipline plan: A guide for principals and leadership teams. Thousand Oaks, CA: Corwin.</a:t>
            </a:r>
            <a:endParaRPr/>
          </a:p>
          <a:p>
            <a:pPr marL="0" marR="0" lvl="0" indent="0" algn="l" rtl="0">
              <a:lnSpc>
                <a:spcPct val="100000"/>
              </a:lnSpc>
              <a:spcBef>
                <a:spcPts val="0"/>
              </a:spcBef>
              <a:spcAft>
                <a:spcPts val="0"/>
              </a:spcAft>
              <a:buSzPts val="1400"/>
              <a:buFont typeface="Arial"/>
              <a:buNone/>
            </a:pPr>
            <a:r>
              <a:rPr lang="en-US" sz="1100" u="none" strike="noStrike">
                <a:latin typeface="Cambria"/>
                <a:ea typeface="Cambria"/>
                <a:cs typeface="Cambria"/>
                <a:sym typeface="Cambria"/>
              </a:rPr>
              <a:t>2. Lane, K. L., Kalberg, J. R., &amp; Menzies, H. M. (2009). Developing schoolwide programs to prevent and manage problem behaviors: A step-by-step approach. New York: Guilford.</a:t>
            </a:r>
            <a:endParaRPr/>
          </a:p>
          <a:p>
            <a:pPr marL="0" lvl="0" indent="0" algn="l" rtl="0">
              <a:lnSpc>
                <a:spcPct val="100000"/>
              </a:lnSpc>
              <a:spcBef>
                <a:spcPts val="0"/>
              </a:spcBef>
              <a:spcAft>
                <a:spcPts val="0"/>
              </a:spcAft>
              <a:buSzPts val="1400"/>
              <a:buNone/>
            </a:pPr>
            <a:r>
              <a:rPr lang="en-US" sz="1100">
                <a:solidFill>
                  <a:srgbClr val="000000"/>
                </a:solidFill>
                <a:latin typeface="Calibri"/>
                <a:ea typeface="Calibri"/>
                <a:cs typeface="Calibri"/>
                <a:sym typeface="Calibri"/>
              </a:rPr>
              <a:t>If more references are needed, you can refer to the Reference section in the Missouri SW-PBS Tier </a:t>
            </a:r>
            <a:r>
              <a:rPr lang="en-US" sz="1100">
                <a:latin typeface="Calibri"/>
                <a:ea typeface="Calibri"/>
                <a:cs typeface="Calibri"/>
                <a:sym typeface="Calibri"/>
              </a:rPr>
              <a:t>Implementation Guide</a:t>
            </a:r>
            <a:r>
              <a:rPr lang="en-US" sz="1100">
                <a:solidFill>
                  <a:srgbClr val="000000"/>
                </a:solidFill>
                <a:latin typeface="Calibri"/>
                <a:ea typeface="Calibri"/>
                <a:cs typeface="Calibri"/>
                <a:sym typeface="Calibri"/>
              </a:rPr>
              <a:t> available on the Missouri SW-PBS website. </a:t>
            </a:r>
            <a:endParaRPr/>
          </a:p>
        </p:txBody>
      </p:sp>
      <p:sp>
        <p:nvSpPr>
          <p:cNvPr id="251" name="Google Shape;25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a:t>
            </a:r>
            <a:r>
              <a:rPr lang="en-US" b="0"/>
              <a:t>  </a:t>
            </a:r>
            <a:r>
              <a:rPr lang="en-US"/>
              <a:t>“These will be the Working Agreements we will honor during all our training sessions this year.”</a:t>
            </a:r>
            <a:endParaRPr/>
          </a:p>
          <a:p>
            <a:pPr marL="0" lvl="0" indent="0" algn="l" rtl="0">
              <a:lnSpc>
                <a:spcPct val="100000"/>
              </a:lnSpc>
              <a:spcBef>
                <a:spcPts val="0"/>
              </a:spcBef>
              <a:spcAft>
                <a:spcPts val="0"/>
              </a:spcAft>
              <a:buSzPts val="1400"/>
              <a:buNone/>
            </a:pPr>
            <a:endParaRPr/>
          </a:p>
        </p:txBody>
      </p:sp>
      <p:sp>
        <p:nvSpPr>
          <p:cNvPr id="107" name="Google Shape;107;p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b="1"/>
              <a:t>Trainer Notes:</a:t>
            </a:r>
            <a:r>
              <a:rPr lang="en-US" b="0"/>
              <a:t>  </a:t>
            </a:r>
            <a:r>
              <a:rPr lang="en-US">
                <a:latin typeface="Arial"/>
                <a:ea typeface="Arial"/>
                <a:cs typeface="Arial"/>
                <a:sym typeface="Arial"/>
              </a:rPr>
              <a:t>Facilitator: Select an attention signal. </a:t>
            </a:r>
            <a:endParaRPr/>
          </a:p>
          <a:p>
            <a:pPr marL="0" lvl="0" indent="0" algn="l" rtl="0">
              <a:lnSpc>
                <a:spcPct val="100000"/>
              </a:lnSpc>
              <a:spcBef>
                <a:spcPts val="0"/>
              </a:spcBef>
              <a:spcAft>
                <a:spcPts val="0"/>
              </a:spcAft>
              <a:buSzPts val="1400"/>
              <a:buNone/>
            </a:pPr>
            <a:r>
              <a:rPr lang="en-US" b="1"/>
              <a:t>To Know/To Say:</a:t>
            </a:r>
            <a:r>
              <a:rPr lang="en-US" b="0"/>
              <a:t>  </a:t>
            </a:r>
            <a:r>
              <a:rPr lang="en-US">
                <a:latin typeface="Arial"/>
                <a:ea typeface="Arial"/>
                <a:cs typeface="Arial"/>
                <a:sym typeface="Arial"/>
              </a:rPr>
              <a:t>“One of our agreements is to follow the attention signal.”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“Your team will work with your school to develop an attention signal you will use in every setting.”</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“In order to get all of you focused after discussions, activities or breaks,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lnSpc>
                <a:spcPct val="100000"/>
              </a:lnSpc>
              <a:spcBef>
                <a:spcPts val="0"/>
              </a:spcBef>
              <a:spcAft>
                <a:spcPts val="0"/>
              </a:spcAft>
              <a:buSzPts val="1400"/>
              <a:buNone/>
            </a:pPr>
            <a:endParaRPr u="none">
              <a:solidFill>
                <a:srgbClr val="FF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“Your task will be to finish your sentence, quiet your voice and ____________________________.”</a:t>
            </a:r>
            <a:endParaRPr/>
          </a:p>
          <a:p>
            <a:pPr marL="0" lvl="0" indent="0" algn="l" rtl="0">
              <a:lnSpc>
                <a:spcPct val="100000"/>
              </a:lnSpc>
              <a:spcBef>
                <a:spcPts val="0"/>
              </a:spcBef>
              <a:spcAft>
                <a:spcPts val="0"/>
              </a:spcAft>
              <a:buSzPts val="1400"/>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14" name="Google Shape;114;p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r>
              <a:rPr lang="en-US"/>
              <a:t>Facilitator: Select an introductions activity</a:t>
            </a:r>
            <a:endParaRPr b="0"/>
          </a:p>
          <a:p>
            <a:pPr marL="0" lvl="0" indent="0" algn="l" rtl="0">
              <a:lnSpc>
                <a:spcPct val="100000"/>
              </a:lnSpc>
              <a:spcBef>
                <a:spcPts val="0"/>
              </a:spcBef>
              <a:spcAft>
                <a:spcPts val="0"/>
              </a:spcAft>
              <a:buSzPts val="1400"/>
              <a:buNone/>
            </a:pPr>
            <a:r>
              <a:rPr lang="en-US" b="1"/>
              <a:t>To Know/To Say:</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21" name="Google Shape;121;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6f9a9b4d1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26f9a9b4d1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marR="0" lvl="0" indent="0" algn="l" rtl="0">
              <a:lnSpc>
                <a:spcPct val="100000"/>
              </a:lnSpc>
              <a:spcBef>
                <a:spcPts val="0"/>
              </a:spcBef>
              <a:spcAft>
                <a:spcPts val="0"/>
              </a:spcAft>
              <a:buClr>
                <a:srgbClr val="000000"/>
              </a:buClr>
              <a:buSzPts val="1400"/>
              <a:buFont typeface="Arial"/>
              <a:buNone/>
            </a:pPr>
            <a:r>
              <a:rPr lang="en-US" b="1"/>
              <a:t>To Know/To Say:</a:t>
            </a:r>
            <a:r>
              <a:rPr lang="en-US" b="0"/>
              <a:t> </a:t>
            </a:r>
            <a:r>
              <a:rPr lang="en-US" sz="1100">
                <a:solidFill>
                  <a:srgbClr val="000000"/>
                </a:solidFill>
                <a:latin typeface="Calibri"/>
                <a:ea typeface="Calibri"/>
                <a:cs typeface="Calibri"/>
                <a:sym typeface="Calibri"/>
              </a:rPr>
              <a:t>There are </a:t>
            </a:r>
            <a:r>
              <a:rPr lang="en-US" sz="1100">
                <a:latin typeface="Calibri"/>
                <a:ea typeface="Calibri"/>
                <a:cs typeface="Calibri"/>
                <a:sym typeface="Calibri"/>
              </a:rPr>
              <a:t>several</a:t>
            </a:r>
            <a:r>
              <a:rPr lang="en-US" sz="1100">
                <a:solidFill>
                  <a:srgbClr val="000000"/>
                </a:solidFill>
                <a:latin typeface="Calibri"/>
                <a:ea typeface="Calibri"/>
                <a:cs typeface="Calibri"/>
                <a:sym typeface="Calibri"/>
              </a:rPr>
              <a:t> handouts that will be referenced during this lesson. If you have not downloaded them from the lesson website please do so now.</a:t>
            </a:r>
            <a:endParaRPr sz="1100">
              <a:latin typeface="Cambria"/>
              <a:ea typeface="Cambria"/>
              <a:cs typeface="Cambria"/>
              <a:sym typeface="Cambria"/>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lvl="0" indent="0" algn="l" rtl="0">
              <a:lnSpc>
                <a:spcPct val="100000"/>
              </a:lnSpc>
              <a:spcBef>
                <a:spcPts val="0"/>
              </a:spcBef>
              <a:spcAft>
                <a:spcPts val="0"/>
              </a:spcAft>
              <a:buSzPts val="1400"/>
              <a:buNone/>
            </a:pPr>
            <a:r>
              <a:rPr lang="en-US" b="1"/>
              <a:t>To Know/To Say: </a:t>
            </a:r>
            <a:r>
              <a:rPr lang="en-US" sz="1100">
                <a:latin typeface="Cambria"/>
                <a:ea typeface="Cambria"/>
                <a:cs typeface="Cambria"/>
                <a:sym typeface="Cambria"/>
              </a:rPr>
              <a:t>This lesson provides the practices needed to build a comprehensive system to encourage and motivate students as they are learning the expected behaviors, and then to maintain those skills as students become more fluent in their use.</a:t>
            </a:r>
            <a:endParaRPr/>
          </a:p>
          <a:p>
            <a:pPr marL="0" lvl="0" indent="0" algn="l" rtl="0">
              <a:lnSpc>
                <a:spcPct val="100000"/>
              </a:lnSpc>
              <a:spcBef>
                <a:spcPts val="0"/>
              </a:spcBef>
              <a:spcAft>
                <a:spcPts val="0"/>
              </a:spcAft>
              <a:buSzPts val="1400"/>
              <a:buNone/>
            </a:pPr>
            <a:endParaRPr sz="1100" b="0"/>
          </a:p>
          <a:p>
            <a:pPr marL="0" marR="0" lvl="0" indent="0" algn="l" rtl="0">
              <a:lnSpc>
                <a:spcPct val="100000"/>
              </a:lnSpc>
              <a:spcBef>
                <a:spcPts val="0"/>
              </a:spcBef>
              <a:spcAft>
                <a:spcPts val="0"/>
              </a:spcAft>
              <a:buSzPts val="1400"/>
              <a:buNone/>
            </a:pPr>
            <a:endParaRPr/>
          </a:p>
        </p:txBody>
      </p:sp>
      <p:sp>
        <p:nvSpPr>
          <p:cNvPr id="134" name="Google Shape;134;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1"/>
              <a:t>Trainer Notes:</a:t>
            </a:r>
            <a:r>
              <a:rPr lang="en-US" b="0"/>
              <a:t>  </a:t>
            </a:r>
            <a:endParaRPr/>
          </a:p>
          <a:p>
            <a:pPr marL="0" marR="0" lvl="0" indent="0" algn="l" rtl="0">
              <a:lnSpc>
                <a:spcPct val="100000"/>
              </a:lnSpc>
              <a:spcBef>
                <a:spcPts val="0"/>
              </a:spcBef>
              <a:spcAft>
                <a:spcPts val="0"/>
              </a:spcAft>
              <a:buSzPts val="1400"/>
              <a:buNone/>
            </a:pPr>
            <a:r>
              <a:rPr lang="en-US" b="1"/>
              <a:t>To Know/To Say:</a:t>
            </a:r>
            <a:r>
              <a:rPr lang="en-US" b="0"/>
              <a:t> </a:t>
            </a:r>
            <a:r>
              <a:rPr lang="en-US" sz="1100"/>
              <a:t>: </a:t>
            </a:r>
            <a:r>
              <a:rPr lang="en-US" sz="1100">
                <a:latin typeface="Cambria"/>
                <a:ea typeface="Cambria"/>
                <a:cs typeface="Cambria"/>
                <a:sym typeface="Cambria"/>
              </a:rPr>
              <a:t>By the end of this lesson, participants will:</a:t>
            </a:r>
            <a:endParaRPr/>
          </a:p>
          <a:p>
            <a:pPr marL="0" marR="0" lvl="0" indent="0" algn="l" rtl="0">
              <a:lnSpc>
                <a:spcPct val="100000"/>
              </a:lnSpc>
              <a:spcBef>
                <a:spcPts val="0"/>
              </a:spcBef>
              <a:spcAft>
                <a:spcPts val="0"/>
              </a:spcAft>
              <a:buSzPts val="1400"/>
              <a:buNone/>
            </a:pPr>
            <a:r>
              <a:rPr lang="en-US" sz="1100">
                <a:solidFill>
                  <a:srgbClr val="222222"/>
                </a:solidFill>
                <a:latin typeface="Cambria"/>
                <a:ea typeface="Cambria"/>
                <a:cs typeface="Cambria"/>
                <a:sym typeface="Cambria"/>
              </a:rPr>
              <a:t>Understand the importance and impact of positive consequences on student behavior and school climate.</a:t>
            </a:r>
            <a:endParaRPr sz="1100">
              <a:latin typeface="Cambria"/>
              <a:ea typeface="Cambria"/>
              <a:cs typeface="Cambria"/>
              <a:sym typeface="Cambria"/>
            </a:endParaRPr>
          </a:p>
          <a:p>
            <a:pPr marL="0" marR="0" lvl="0" indent="0" algn="l" rtl="0">
              <a:lnSpc>
                <a:spcPct val="100000"/>
              </a:lnSpc>
              <a:spcBef>
                <a:spcPts val="0"/>
              </a:spcBef>
              <a:spcAft>
                <a:spcPts val="0"/>
              </a:spcAft>
              <a:buSzPts val="1400"/>
              <a:buNone/>
            </a:pPr>
            <a:r>
              <a:rPr lang="en-US" sz="1100">
                <a:solidFill>
                  <a:srgbClr val="000000"/>
                </a:solidFill>
                <a:latin typeface="Calibri"/>
                <a:ea typeface="Calibri"/>
                <a:cs typeface="Calibri"/>
                <a:sym typeface="Calibri"/>
              </a:rPr>
              <a:t> </a:t>
            </a:r>
            <a:endParaRPr sz="1100">
              <a:latin typeface="Cambria"/>
              <a:ea typeface="Cambria"/>
              <a:cs typeface="Cambria"/>
              <a:sym typeface="Cambria"/>
            </a:endParaRPr>
          </a:p>
          <a:p>
            <a:pPr marL="0" lvl="0" indent="0" algn="l" rtl="0">
              <a:lnSpc>
                <a:spcPct val="100000"/>
              </a:lnSpc>
              <a:spcBef>
                <a:spcPts val="0"/>
              </a:spcBef>
              <a:spcAft>
                <a:spcPts val="0"/>
              </a:spcAft>
              <a:buSzPts val="1400"/>
              <a:buNone/>
            </a:pPr>
            <a:endParaRPr/>
          </a:p>
        </p:txBody>
      </p:sp>
      <p:sp>
        <p:nvSpPr>
          <p:cNvPr id="141" name="Google Shape;141;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30"/>
          <p:cNvSpPr txBox="1">
            <a:spLocks noGrp="1"/>
          </p:cNvSpPr>
          <p:nvPr>
            <p:ph type="ctrTitle"/>
          </p:nvPr>
        </p:nvSpPr>
        <p:spPr>
          <a:xfrm>
            <a:off x="914400" y="461424"/>
            <a:ext cx="103632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0" name="Google Shape;10;p30"/>
          <p:cNvSpPr txBox="1">
            <a:spLocks noGrp="1"/>
          </p:cNvSpPr>
          <p:nvPr>
            <p:ph type="subTitle" idx="1"/>
          </p:nvPr>
        </p:nvSpPr>
        <p:spPr>
          <a:xfrm>
            <a:off x="1828801" y="2004134"/>
            <a:ext cx="8534399" cy="650289"/>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FF0000"/>
              </a:buClr>
              <a:buSzPts val="3200"/>
              <a:buFont typeface="Arial"/>
              <a:buNone/>
              <a:defRPr sz="3200" b="0" i="0" u="none" strike="noStrike" cap="none">
                <a:solidFill>
                  <a:srgbClr val="FF0000"/>
                </a:solidFill>
                <a:latin typeface="Calibri"/>
                <a:ea typeface="Calibri"/>
                <a:cs typeface="Calibri"/>
                <a:sym typeface="Calibri"/>
              </a:defRPr>
            </a:lvl1pPr>
            <a:lvl2pPr marR="0" lvl="1" algn="ctr">
              <a:lnSpc>
                <a:spcPct val="100000"/>
              </a:lnSpc>
              <a:spcBef>
                <a:spcPts val="560"/>
              </a:spcBef>
              <a:spcAft>
                <a:spcPts val="0"/>
              </a:spcAft>
              <a:buClr>
                <a:srgbClr val="FF0000"/>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FF0000"/>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FF0000"/>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FF0000"/>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1" name="Google Shape;11;p30" descr="MO_SWPBS_Logo-2011.jpg"/>
          <p:cNvPicPr preferRelativeResize="0"/>
          <p:nvPr/>
        </p:nvPicPr>
        <p:blipFill rotWithShape="1">
          <a:blip r:embed="rId2">
            <a:alphaModFix/>
          </a:blip>
          <a:srcRect/>
          <a:stretch/>
        </p:blipFill>
        <p:spPr>
          <a:xfrm>
            <a:off x="4303184" y="2752995"/>
            <a:ext cx="3585632" cy="2766595"/>
          </a:xfrm>
          <a:prstGeom prst="rect">
            <a:avLst/>
          </a:prstGeom>
          <a:noFill/>
          <a:ln>
            <a:noFill/>
          </a:ln>
        </p:spPr>
      </p:pic>
      <p:pic>
        <p:nvPicPr>
          <p:cNvPr id="12" name="Google Shape;12;p30"/>
          <p:cNvPicPr preferRelativeResize="0"/>
          <p:nvPr/>
        </p:nvPicPr>
        <p:blipFill rotWithShape="1">
          <a:blip r:embed="rId3">
            <a:alphaModFix/>
          </a:blip>
          <a:srcRect/>
          <a:stretch/>
        </p:blipFill>
        <p:spPr>
          <a:xfrm>
            <a:off x="614910" y="5946771"/>
            <a:ext cx="694267" cy="577850"/>
          </a:xfrm>
          <a:prstGeom prst="rect">
            <a:avLst/>
          </a:prstGeom>
          <a:noFill/>
          <a:ln>
            <a:noFill/>
          </a:ln>
        </p:spPr>
      </p:pic>
      <p:sp>
        <p:nvSpPr>
          <p:cNvPr id="13" name="Google Shape;13;p30"/>
          <p:cNvSpPr txBox="1"/>
          <p:nvPr/>
        </p:nvSpPr>
        <p:spPr>
          <a:xfrm>
            <a:off x="1440411" y="5847930"/>
            <a:ext cx="2495549" cy="9540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50"/>
              <a:buFont typeface="Calibri"/>
              <a:buNone/>
            </a:pPr>
            <a:r>
              <a:rPr lang="en-US" sz="1400" b="1" i="0" u="none" strike="noStrike" cap="none">
                <a:solidFill>
                  <a:schemeClr val="dk1"/>
                </a:solidFill>
                <a:latin typeface="Calibri"/>
                <a:ea typeface="Calibri"/>
                <a:cs typeface="Calibri"/>
                <a:sym typeface="Calibri"/>
              </a:rPr>
              <a:t>MU Center for SW-PBS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50"/>
              <a:buFont typeface="Calibri"/>
              <a:buNone/>
            </a:pPr>
            <a:r>
              <a:rPr lang="en-US" sz="1400" b="0" i="0" u="none" strike="noStrike" cap="none">
                <a:solidFill>
                  <a:schemeClr val="dk1"/>
                </a:solidFill>
                <a:latin typeface="Calibri"/>
                <a:ea typeface="Calibri"/>
                <a:cs typeface="Calibri"/>
                <a:sym typeface="Calibri"/>
              </a:rPr>
              <a:t>College of Education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50"/>
              <a:buFont typeface="Calibri"/>
              <a:buNone/>
            </a:pPr>
            <a:r>
              <a:rPr lang="en-US" sz="1400" b="0" i="0" u="none" strike="noStrike" cap="none">
                <a:solidFill>
                  <a:schemeClr val="dk1"/>
                </a:solidFill>
                <a:latin typeface="Calibri"/>
                <a:ea typeface="Calibri"/>
                <a:cs typeface="Calibri"/>
                <a:sym typeface="Calibri"/>
              </a:rPr>
              <a:t>University of Missouri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pic>
        <p:nvPicPr>
          <p:cNvPr id="14" name="Google Shape;14;p30" descr="M:\BD\SUGAI\PBIS LOGO-LARGE.TIF"/>
          <p:cNvPicPr preferRelativeResize="0"/>
          <p:nvPr/>
        </p:nvPicPr>
        <p:blipFill rotWithShape="1">
          <a:blip r:embed="rId4">
            <a:alphaModFix/>
          </a:blip>
          <a:srcRect/>
          <a:stretch/>
        </p:blipFill>
        <p:spPr>
          <a:xfrm>
            <a:off x="10237399" y="5847930"/>
            <a:ext cx="1437217" cy="784224"/>
          </a:xfrm>
          <a:prstGeom prst="rect">
            <a:avLst/>
          </a:prstGeom>
          <a:noFill/>
          <a:ln>
            <a:noFill/>
          </a:ln>
        </p:spPr>
      </p:pic>
      <p:pic>
        <p:nvPicPr>
          <p:cNvPr id="15" name="Google Shape;15;p30" descr="C:\Users\joann\Pictures\iPod Photo Cache\DESE-color.jpg"/>
          <p:cNvPicPr preferRelativeResize="0"/>
          <p:nvPr/>
        </p:nvPicPr>
        <p:blipFill rotWithShape="1">
          <a:blip r:embed="rId5">
            <a:alphaModFix/>
          </a:blip>
          <a:srcRect/>
          <a:stretch/>
        </p:blipFill>
        <p:spPr>
          <a:xfrm>
            <a:off x="4627034" y="5618162"/>
            <a:ext cx="3596217" cy="9715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ntent with Caption" type="objTx">
  <p:cSld name="OBJECT_WITH_CAPTION_TEXT">
    <p:spTree>
      <p:nvGrpSpPr>
        <p:cNvPr id="1" name="Shape 80"/>
        <p:cNvGrpSpPr/>
        <p:nvPr/>
      </p:nvGrpSpPr>
      <p:grpSpPr>
        <a:xfrm>
          <a:off x="0" y="0"/>
          <a:ext cx="0" cy="0"/>
          <a:chOff x="0" y="0"/>
          <a:chExt cx="0" cy="0"/>
        </a:xfrm>
      </p:grpSpPr>
      <p:sp>
        <p:nvSpPr>
          <p:cNvPr id="81" name="Google Shape;81;p41"/>
          <p:cNvSpPr txBox="1">
            <a:spLocks noGrp="1"/>
          </p:cNvSpPr>
          <p:nvPr>
            <p:ph type="title"/>
          </p:nvPr>
        </p:nvSpPr>
        <p:spPr>
          <a:xfrm>
            <a:off x="609601" y="273051"/>
            <a:ext cx="4011084"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82" name="Google Shape;82;p41"/>
          <p:cNvSpPr txBox="1">
            <a:spLocks noGrp="1"/>
          </p:cNvSpPr>
          <p:nvPr>
            <p:ph type="body" idx="1"/>
          </p:nvPr>
        </p:nvSpPr>
        <p:spPr>
          <a:xfrm>
            <a:off x="4766733" y="273050"/>
            <a:ext cx="6815667"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rgbClr val="FF000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rgbClr val="FF00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rgbClr val="FF0000"/>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41"/>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rgbClr val="FF0000"/>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rgbClr val="FF0000"/>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rgbClr val="FF0000"/>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rgbClr val="FF0000"/>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rgbClr val="FF0000"/>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4" name="Google Shape;84;p41"/>
          <p:cNvSpPr txBox="1">
            <a:spLocks noGrp="1"/>
          </p:cNvSpPr>
          <p:nvPr>
            <p:ph type="dt" idx="10"/>
          </p:nvPr>
        </p:nvSpPr>
        <p:spPr>
          <a:xfrm>
            <a:off x="609600" y="6356351"/>
            <a:ext cx="2844799"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41"/>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41"/>
          <p:cNvSpPr txBox="1">
            <a:spLocks noGrp="1"/>
          </p:cNvSpPr>
          <p:nvPr>
            <p:ph type="sldNum" idx="12"/>
          </p:nvPr>
        </p:nvSpPr>
        <p:spPr>
          <a:xfrm>
            <a:off x="8737601" y="6356351"/>
            <a:ext cx="2844799"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chemeClr val="dk1"/>
              </a:buClr>
              <a:buSzPts val="45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1"/>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18" name="Google Shape;18;p31"/>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rgbClr val="FF000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rgbClr val="FF00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rgbClr val="FF0000"/>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19" name="Google Shape;19;p31"/>
          <p:cNvGrpSpPr/>
          <p:nvPr/>
        </p:nvGrpSpPr>
        <p:grpSpPr>
          <a:xfrm>
            <a:off x="16934" y="6211407"/>
            <a:ext cx="12192503" cy="659292"/>
            <a:chOff x="12700" y="6211407"/>
            <a:chExt cx="9144377" cy="659292"/>
          </a:xfrm>
        </p:grpSpPr>
        <p:sp>
          <p:nvSpPr>
            <p:cNvPr id="20" name="Google Shape;20;p3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31"/>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31"/>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p31"/>
            <p:cNvSpPr txBox="1"/>
            <p:nvPr/>
          </p:nvSpPr>
          <p:spPr>
            <a:xfrm>
              <a:off x="673595"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40"/>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grpSp>
        <p:nvGrpSpPr>
          <p:cNvPr id="26" name="Google Shape;26;p40"/>
          <p:cNvGrpSpPr/>
          <p:nvPr/>
        </p:nvGrpSpPr>
        <p:grpSpPr>
          <a:xfrm>
            <a:off x="16934" y="6211407"/>
            <a:ext cx="12192503" cy="659292"/>
            <a:chOff x="12700" y="6211407"/>
            <a:chExt cx="9144377" cy="659292"/>
          </a:xfrm>
        </p:grpSpPr>
        <p:sp>
          <p:nvSpPr>
            <p:cNvPr id="27" name="Google Shape;27;p40"/>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 name="Google Shape;28;p40"/>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40"/>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40"/>
            <p:cNvSpPr txBox="1"/>
            <p:nvPr/>
          </p:nvSpPr>
          <p:spPr>
            <a:xfrm>
              <a:off x="673595"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2643718" y="536576"/>
            <a:ext cx="8947148" cy="93821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pic>
        <p:nvPicPr>
          <p:cNvPr id="33" name="Google Shape;33;p34" descr="Macintosh HD:Users:wellspl:Desktop:6-Free-Teamwork-Clipart-Illustration-Showing-Diversity.jpg"/>
          <p:cNvPicPr preferRelativeResize="0"/>
          <p:nvPr/>
        </p:nvPicPr>
        <p:blipFill rotWithShape="1">
          <a:blip r:embed="rId2">
            <a:alphaModFix/>
          </a:blip>
          <a:srcRect r="25555"/>
          <a:stretch/>
        </p:blipFill>
        <p:spPr>
          <a:xfrm>
            <a:off x="736600" y="587375"/>
            <a:ext cx="1828799" cy="771524"/>
          </a:xfrm>
          <a:prstGeom prst="rect">
            <a:avLst/>
          </a:prstGeom>
          <a:noFill/>
          <a:ln>
            <a:noFill/>
          </a:ln>
        </p:spPr>
      </p:pic>
      <p:sp>
        <p:nvSpPr>
          <p:cNvPr id="34" name="Google Shape;34;p34"/>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640"/>
              </a:spcBef>
              <a:spcAft>
                <a:spcPts val="0"/>
              </a:spcAft>
              <a:buClr>
                <a:srgbClr val="FF0000"/>
              </a:buClr>
              <a:buSzPts val="3200"/>
              <a:buFont typeface="Arial"/>
              <a:buNone/>
              <a:defRPr sz="3200" b="0" i="0" u="none" strike="noStrike" cap="none">
                <a:solidFill>
                  <a:srgbClr val="009E47"/>
                </a:solidFill>
                <a:latin typeface="Calibri"/>
                <a:ea typeface="Calibri"/>
                <a:cs typeface="Calibri"/>
                <a:sym typeface="Calibri"/>
              </a:defRPr>
            </a:lvl1pPr>
            <a:lvl2pPr marL="914400" marR="0" lvl="1" indent="-406400" algn="l">
              <a:lnSpc>
                <a:spcPct val="100000"/>
              </a:lnSpc>
              <a:spcBef>
                <a:spcPts val="560"/>
              </a:spcBef>
              <a:spcAft>
                <a:spcPts val="0"/>
              </a:spcAft>
              <a:buClr>
                <a:srgbClr val="FF0000"/>
              </a:buClr>
              <a:buSzPts val="2800"/>
              <a:buFont typeface="Arial"/>
              <a:buChar char="•"/>
              <a:defRPr sz="2800" b="0" i="1"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rgbClr val="FF0000"/>
              </a:buClr>
              <a:buSzPts val="2400"/>
              <a:buFont typeface="Arial"/>
              <a:buChar char="•"/>
              <a:defRPr sz="2400" b="0" i="1"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rgbClr val="FF0000"/>
              </a:buClr>
              <a:buSzPts val="2000"/>
              <a:buFont typeface="Arial"/>
              <a:buChar char="•"/>
              <a:defRPr sz="2000" b="0" i="1"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rgbClr val="FF0000"/>
              </a:buClr>
              <a:buSzPts val="2000"/>
              <a:buFont typeface="Arial"/>
              <a:buChar char="•"/>
              <a:defRPr sz="2000" b="0" i="1"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35" name="Google Shape;35;p34"/>
          <p:cNvGrpSpPr/>
          <p:nvPr/>
        </p:nvGrpSpPr>
        <p:grpSpPr>
          <a:xfrm>
            <a:off x="16934" y="6211407"/>
            <a:ext cx="12192503" cy="659292"/>
            <a:chOff x="12700" y="6211407"/>
            <a:chExt cx="9144377" cy="659292"/>
          </a:xfrm>
        </p:grpSpPr>
        <p:sp>
          <p:nvSpPr>
            <p:cNvPr id="36" name="Google Shape;36;p34"/>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34"/>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34"/>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34"/>
            <p:cNvSpPr txBox="1"/>
            <p:nvPr/>
          </p:nvSpPr>
          <p:spPr>
            <a:xfrm>
              <a:off x="673595"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pic>
        <p:nvPicPr>
          <p:cNvPr id="41" name="Google Shape;41;p35" descr="Green-Pencil-Icon-pencils-7151356-150-150.jpg"/>
          <p:cNvPicPr preferRelativeResize="0"/>
          <p:nvPr/>
        </p:nvPicPr>
        <p:blipFill rotWithShape="1">
          <a:blip r:embed="rId2">
            <a:alphaModFix/>
          </a:blip>
          <a:srcRect/>
          <a:stretch/>
        </p:blipFill>
        <p:spPr>
          <a:xfrm flipH="1">
            <a:off x="628695" y="440886"/>
            <a:ext cx="1645628" cy="1234221"/>
          </a:xfrm>
          <a:prstGeom prst="rect">
            <a:avLst/>
          </a:prstGeom>
          <a:noFill/>
          <a:ln>
            <a:noFill/>
          </a:ln>
        </p:spPr>
      </p:pic>
      <p:sp>
        <p:nvSpPr>
          <p:cNvPr id="42" name="Google Shape;42;p35"/>
          <p:cNvSpPr txBox="1">
            <a:spLocks noGrp="1"/>
          </p:cNvSpPr>
          <p:nvPr>
            <p:ph type="title"/>
          </p:nvPr>
        </p:nvSpPr>
        <p:spPr>
          <a:xfrm>
            <a:off x="1962510" y="491685"/>
            <a:ext cx="9818009" cy="925952"/>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grpSp>
        <p:nvGrpSpPr>
          <p:cNvPr id="43" name="Google Shape;43;p35"/>
          <p:cNvGrpSpPr/>
          <p:nvPr/>
        </p:nvGrpSpPr>
        <p:grpSpPr>
          <a:xfrm>
            <a:off x="16934" y="6211407"/>
            <a:ext cx="12192503" cy="659292"/>
            <a:chOff x="12700" y="6211407"/>
            <a:chExt cx="9144377" cy="659292"/>
          </a:xfrm>
        </p:grpSpPr>
        <p:sp>
          <p:nvSpPr>
            <p:cNvPr id="44" name="Google Shape;44;p35"/>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 name="Google Shape;45;p35"/>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 name="Google Shape;46;p35"/>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35"/>
            <p:cNvSpPr txBox="1"/>
            <p:nvPr/>
          </p:nvSpPr>
          <p:spPr>
            <a:xfrm>
              <a:off x="673595"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
        <p:nvSpPr>
          <p:cNvPr id="48" name="Google Shape;48;p35"/>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640"/>
              </a:spcBef>
              <a:spcAft>
                <a:spcPts val="0"/>
              </a:spcAft>
              <a:buClr>
                <a:srgbClr val="FF0000"/>
              </a:buClr>
              <a:buSzPts val="3200"/>
              <a:buFont typeface="Arial"/>
              <a:buNone/>
              <a:defRPr sz="3200" b="0" i="0" u="none" strike="noStrike" cap="none">
                <a:solidFill>
                  <a:srgbClr val="009E47"/>
                </a:solidFill>
                <a:latin typeface="Calibri"/>
                <a:ea typeface="Calibri"/>
                <a:cs typeface="Calibri"/>
                <a:sym typeface="Calibri"/>
              </a:defRPr>
            </a:lvl1pPr>
            <a:lvl2pPr marL="914400" marR="0" lvl="1" indent="-406400" algn="l">
              <a:lnSpc>
                <a:spcPct val="100000"/>
              </a:lnSpc>
              <a:spcBef>
                <a:spcPts val="560"/>
              </a:spcBef>
              <a:spcAft>
                <a:spcPts val="0"/>
              </a:spcAft>
              <a:buClr>
                <a:srgbClr val="FF0000"/>
              </a:buClr>
              <a:buSzPts val="2800"/>
              <a:buFont typeface="Arial"/>
              <a:buChar char="•"/>
              <a:defRPr sz="2800" b="0" i="1"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rgbClr val="FF0000"/>
              </a:buClr>
              <a:buSzPts val="2400"/>
              <a:buFont typeface="Arial"/>
              <a:buChar char="•"/>
              <a:defRPr sz="2400" b="0" i="1"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rgbClr val="FF0000"/>
              </a:buClr>
              <a:buSzPts val="2000"/>
              <a:buFont typeface="Arial"/>
              <a:buChar char="•"/>
              <a:defRPr sz="2000" b="0" i="1"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rgbClr val="FF0000"/>
              </a:buClr>
              <a:buSzPts val="2000"/>
              <a:buFont typeface="Arial"/>
              <a:buChar char="•"/>
              <a:defRPr sz="2000" b="0" i="1"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9"/>
        <p:cNvGrpSpPr/>
        <p:nvPr/>
      </p:nvGrpSpPr>
      <p:grpSpPr>
        <a:xfrm>
          <a:off x="0" y="0"/>
          <a:ext cx="0" cy="0"/>
          <a:chOff x="0" y="0"/>
          <a:chExt cx="0" cy="0"/>
        </a:xfrm>
      </p:grpSpPr>
      <p:sp>
        <p:nvSpPr>
          <p:cNvPr id="50" name="Google Shape;50;p36"/>
          <p:cNvSpPr txBox="1">
            <a:spLocks noGrp="1"/>
          </p:cNvSpPr>
          <p:nvPr>
            <p:ph type="title"/>
          </p:nvPr>
        </p:nvSpPr>
        <p:spPr>
          <a:xfrm>
            <a:off x="1962507" y="491685"/>
            <a:ext cx="9962789" cy="925952"/>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pic>
        <p:nvPicPr>
          <p:cNvPr id="51" name="Google Shape;51;p36"/>
          <p:cNvPicPr preferRelativeResize="0"/>
          <p:nvPr/>
        </p:nvPicPr>
        <p:blipFill rotWithShape="1">
          <a:blip r:embed="rId2">
            <a:alphaModFix/>
          </a:blip>
          <a:srcRect/>
          <a:stretch/>
        </p:blipFill>
        <p:spPr>
          <a:xfrm>
            <a:off x="115478" y="207049"/>
            <a:ext cx="1950719" cy="1463039"/>
          </a:xfrm>
          <a:prstGeom prst="rect">
            <a:avLst/>
          </a:prstGeom>
          <a:noFill/>
          <a:ln>
            <a:noFill/>
          </a:ln>
        </p:spPr>
      </p:pic>
      <p:sp>
        <p:nvSpPr>
          <p:cNvPr id="52" name="Google Shape;52;p36"/>
          <p:cNvSpPr txBox="1">
            <a:spLocks noGrp="1"/>
          </p:cNvSpPr>
          <p:nvPr>
            <p:ph type="body" idx="1"/>
          </p:nvPr>
        </p:nvSpPr>
        <p:spPr>
          <a:xfrm>
            <a:off x="795867" y="1922541"/>
            <a:ext cx="10668000" cy="363643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rgbClr val="FF000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rgbClr val="FF00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rgbClr val="FF0000"/>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53" name="Google Shape;53;p36"/>
          <p:cNvGrpSpPr/>
          <p:nvPr/>
        </p:nvGrpSpPr>
        <p:grpSpPr>
          <a:xfrm>
            <a:off x="16934" y="6211407"/>
            <a:ext cx="12192503" cy="659292"/>
            <a:chOff x="12700" y="6211407"/>
            <a:chExt cx="9144377" cy="659292"/>
          </a:xfrm>
        </p:grpSpPr>
        <p:sp>
          <p:nvSpPr>
            <p:cNvPr id="54" name="Google Shape;54;p3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36"/>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36"/>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36"/>
            <p:cNvSpPr txBox="1"/>
            <p:nvPr/>
          </p:nvSpPr>
          <p:spPr>
            <a:xfrm>
              <a:off x="673595"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53"/>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3"/>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 name="Google Shape;61;p5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5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3" name="Google Shape;63;p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4"/>
        <p:cNvGrpSpPr/>
        <p:nvPr/>
      </p:nvGrpSpPr>
      <p:grpSpPr>
        <a:xfrm>
          <a:off x="0" y="0"/>
          <a:ext cx="0" cy="0"/>
          <a:chOff x="0" y="0"/>
          <a:chExt cx="0" cy="0"/>
        </a:xfrm>
      </p:grpSpPr>
      <p:sp>
        <p:nvSpPr>
          <p:cNvPr id="65" name="Google Shape;65;p38"/>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66" name="Google Shape;66;p38"/>
          <p:cNvSpPr txBox="1">
            <a:spLocks noGrp="1"/>
          </p:cNvSpPr>
          <p:nvPr>
            <p:ph type="body" idx="1"/>
          </p:nvPr>
        </p:nvSpPr>
        <p:spPr>
          <a:xfrm>
            <a:off x="1363133" y="1417637"/>
            <a:ext cx="10972800" cy="4525961"/>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rgbClr val="FF000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rgbClr val="FF00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rgbClr val="FF0000"/>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67" name="Google Shape;67;p38"/>
          <p:cNvGrpSpPr/>
          <p:nvPr/>
        </p:nvGrpSpPr>
        <p:grpSpPr>
          <a:xfrm>
            <a:off x="16934" y="6211407"/>
            <a:ext cx="12192503" cy="659292"/>
            <a:chOff x="12700" y="6211407"/>
            <a:chExt cx="9144377" cy="659292"/>
          </a:xfrm>
        </p:grpSpPr>
        <p:sp>
          <p:nvSpPr>
            <p:cNvPr id="68" name="Google Shape;68;p38"/>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38"/>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38"/>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38"/>
            <p:cNvSpPr txBox="1"/>
            <p:nvPr/>
          </p:nvSpPr>
          <p:spPr>
            <a:xfrm>
              <a:off x="673595"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609600" y="274638"/>
            <a:ext cx="10972800" cy="969961"/>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74" name="Google Shape;74;p39"/>
          <p:cNvSpPr txBox="1">
            <a:spLocks noGrp="1"/>
          </p:cNvSpPr>
          <p:nvPr>
            <p:ph type="body" idx="1"/>
          </p:nvPr>
        </p:nvSpPr>
        <p:spPr>
          <a:xfrm>
            <a:off x="609600" y="1117600"/>
            <a:ext cx="10972800" cy="508859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rgbClr val="FF000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rgbClr val="FF00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rgbClr val="FF0000"/>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75" name="Google Shape;75;p39"/>
          <p:cNvGrpSpPr/>
          <p:nvPr/>
        </p:nvGrpSpPr>
        <p:grpSpPr>
          <a:xfrm>
            <a:off x="16932" y="6211887"/>
            <a:ext cx="12191999" cy="658812"/>
            <a:chOff x="12700" y="6211407"/>
            <a:chExt cx="9144377" cy="659292"/>
          </a:xfrm>
        </p:grpSpPr>
        <p:sp>
          <p:nvSpPr>
            <p:cNvPr id="76" name="Google Shape;76;p3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39"/>
            <p:cNvSpPr/>
            <p:nvPr/>
          </p:nvSpPr>
          <p:spPr>
            <a:xfrm>
              <a:off x="12700" y="6288896"/>
              <a:ext cx="9144377"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 name="Google Shape;78;p39"/>
            <p:cNvSpPr/>
            <p:nvPr/>
          </p:nvSpPr>
          <p:spPr>
            <a:xfrm>
              <a:off x="12700" y="6572092"/>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 name="Google Shape;79;p39"/>
            <p:cNvSpPr txBox="1"/>
            <p:nvPr/>
          </p:nvSpPr>
          <p:spPr>
            <a:xfrm>
              <a:off x="673127" y="6211407"/>
              <a:ext cx="1752671" cy="368567"/>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450"/>
                <a:buFont typeface="Calibri"/>
                <a:buNone/>
              </a:pPr>
              <a:r>
                <a:rPr lang="en-US" sz="1800" b="0" i="0" u="none" strike="noStrike" cap="none">
                  <a:solidFill>
                    <a:schemeClr val="lt1"/>
                  </a:solidFill>
                  <a:latin typeface="Calibri"/>
                  <a:ea typeface="Calibri"/>
                  <a:cs typeface="Calibri"/>
                  <a:sym typeface="Calibri"/>
                </a:rPr>
                <a:t>MO SW-PBS</a:t>
              </a: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FF000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rgbClr val="FF0000"/>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FF0000"/>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FF0000"/>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bismissouri.org/wp-content/uploads/2021/03/1.-MO-SW-PBS-Handbook-2019-2020-V2.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bismissouri.org/wp-content/uploads/2020/03/2019-20-SW-PBSTier1-IG-3.26.20.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pbismissouri.org/" TargetMode="External"/><Relationship Id="rId7"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instagram.com/moswpbs" TargetMode="External"/><Relationship Id="rId4" Type="http://schemas.openxmlformats.org/officeDocument/2006/relationships/hyperlink" Target="https://www.facebook.com/moswpb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ctrTitle"/>
          </p:nvPr>
        </p:nvSpPr>
        <p:spPr>
          <a:xfrm>
            <a:off x="2209800" y="1014877"/>
            <a:ext cx="7772400" cy="147002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3600"/>
              <a:buNone/>
            </a:pPr>
            <a:r>
              <a:rPr lang="en-US" dirty="0"/>
              <a:t>MO SW-PBS Tier 1</a:t>
            </a:r>
            <a:br>
              <a:rPr lang="en-US" dirty="0"/>
            </a:br>
            <a:r>
              <a:rPr lang="en-US" dirty="0">
                <a:solidFill>
                  <a:srgbClr val="0070C0"/>
                </a:solidFill>
              </a:rPr>
              <a:t>Course: Encouraging Expected Behavior Lesson 1 Understand the Importance and Impact of Positive Consequences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6f9a9b4d1b_0_13"/>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Rationale</a:t>
            </a:r>
            <a:endParaRPr b="1"/>
          </a:p>
        </p:txBody>
      </p:sp>
      <p:sp>
        <p:nvSpPr>
          <p:cNvPr id="150" name="Google Shape;150;g26f9a9b4d1b_0_13"/>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457200" marR="0" lvl="0" indent="-431800" algn="l" rtl="0">
              <a:lnSpc>
                <a:spcPct val="100000"/>
              </a:lnSpc>
              <a:spcBef>
                <a:spcPts val="640"/>
              </a:spcBef>
              <a:spcAft>
                <a:spcPts val="0"/>
              </a:spcAft>
              <a:buClr>
                <a:srgbClr val="FF0000"/>
              </a:buClr>
              <a:buSzPts val="3200"/>
              <a:buFont typeface="Arial"/>
              <a:buChar char="•"/>
            </a:pPr>
            <a:r>
              <a:rPr lang="en-US" sz="2400">
                <a:solidFill>
                  <a:schemeClr val="dk1"/>
                </a:solidFill>
                <a:highlight>
                  <a:srgbClr val="FFFFFF"/>
                </a:highlight>
              </a:rPr>
              <a:t>“The purpose of schoolwide recognition is to acknowledge and show appreciation to students who have provided positive demonstrations of the school-wide behavioral expectation</a:t>
            </a:r>
            <a:r>
              <a:rPr lang="en-US" sz="2400">
                <a:solidFill>
                  <a:schemeClr val="dk1"/>
                </a:solidFill>
              </a:rPr>
              <a:t>s." </a:t>
            </a:r>
            <a:r>
              <a:rPr lang="en-US" sz="2400" baseline="30000">
                <a:solidFill>
                  <a:schemeClr val="dk1"/>
                </a:solidFill>
              </a:rPr>
              <a:t>1</a:t>
            </a:r>
            <a:endParaRPr/>
          </a:p>
          <a:p>
            <a:pPr marL="457200" marR="0" lvl="0" indent="-431800" algn="l" rtl="0">
              <a:lnSpc>
                <a:spcPct val="100000"/>
              </a:lnSpc>
              <a:spcBef>
                <a:spcPts val="640"/>
              </a:spcBef>
              <a:spcAft>
                <a:spcPts val="0"/>
              </a:spcAft>
              <a:buClr>
                <a:srgbClr val="FF0000"/>
              </a:buClr>
              <a:buSzPts val="3200"/>
              <a:buFont typeface="Arial"/>
              <a:buChar char="•"/>
            </a:pPr>
            <a:r>
              <a:rPr lang="en-US" sz="2400" b="0" i="0" u="none" strike="noStrike" cap="none">
                <a:solidFill>
                  <a:srgbClr val="000000"/>
                </a:solidFill>
                <a:latin typeface="Calibri"/>
                <a:ea typeface="Calibri"/>
                <a:cs typeface="Calibri"/>
                <a:sym typeface="Calibri"/>
              </a:rPr>
              <a:t>Teaching alone is insufficient for success in learning social behavior.</a:t>
            </a:r>
            <a:endParaRPr sz="1400">
              <a:solidFill>
                <a:srgbClr val="000000"/>
              </a:solidFill>
              <a:latin typeface="Arial"/>
              <a:ea typeface="Arial"/>
              <a:cs typeface="Arial"/>
              <a:sym typeface="Arial"/>
            </a:endParaRPr>
          </a:p>
          <a:p>
            <a:pPr marL="457200" marR="0" lvl="0" indent="-431800" algn="l" rtl="0">
              <a:lnSpc>
                <a:spcPct val="100000"/>
              </a:lnSpc>
              <a:spcBef>
                <a:spcPts val="640"/>
              </a:spcBef>
              <a:spcAft>
                <a:spcPts val="0"/>
              </a:spcAft>
              <a:buClr>
                <a:srgbClr val="FF0000"/>
              </a:buClr>
              <a:buSzPts val="3200"/>
              <a:buFont typeface="Arial"/>
              <a:buChar char="•"/>
            </a:pPr>
            <a:r>
              <a:rPr lang="en-US" sz="2400" b="0" i="0" u="none" strike="noStrike" cap="none">
                <a:solidFill>
                  <a:srgbClr val="000000"/>
                </a:solidFill>
                <a:latin typeface="Calibri"/>
                <a:ea typeface="Calibri"/>
                <a:cs typeface="Calibri"/>
                <a:sym typeface="Calibri"/>
              </a:rPr>
              <a:t>Adult attention and other forms of reinforcement can be considered consequences that are likely to increase or decrease future behaviors.</a:t>
            </a:r>
            <a:endParaRPr/>
          </a:p>
          <a:p>
            <a:pPr marL="457200" marR="0" lvl="0" indent="-228600" algn="l" rtl="0">
              <a:lnSpc>
                <a:spcPct val="100000"/>
              </a:lnSpc>
              <a:spcBef>
                <a:spcPts val="640"/>
              </a:spcBef>
              <a:spcAft>
                <a:spcPts val="0"/>
              </a:spcAft>
              <a:buClr>
                <a:srgbClr val="FF0000"/>
              </a:buClr>
              <a:buSzPts val="3200"/>
              <a:buFont typeface="Arial"/>
              <a:buNone/>
            </a:pPr>
            <a:endParaRPr sz="1400" b="0" i="0" u="none" strike="noStrike" cap="none">
              <a:solidFill>
                <a:srgbClr val="000000"/>
              </a:solidFill>
              <a:latin typeface="Arial"/>
              <a:ea typeface="Arial"/>
              <a:cs typeface="Arial"/>
              <a:sym typeface="Arial"/>
            </a:endParaRPr>
          </a:p>
          <a:p>
            <a:pPr marL="457200" marR="0" lvl="0" indent="-228600" algn="l" rtl="0">
              <a:lnSpc>
                <a:spcPct val="100000"/>
              </a:lnSpc>
              <a:spcBef>
                <a:spcPts val="640"/>
              </a:spcBef>
              <a:spcAft>
                <a:spcPts val="0"/>
              </a:spcAft>
              <a:buClr>
                <a:srgbClr val="FF0000"/>
              </a:buClr>
              <a:buSzPts val="3200"/>
              <a:buFont typeface="Arial"/>
              <a:buNone/>
            </a:pPr>
            <a:endParaRPr sz="2400" baseline="30000">
              <a:solidFill>
                <a:srgbClr val="92D050"/>
              </a:solidFill>
            </a:endParaRPr>
          </a:p>
          <a:p>
            <a:pPr marL="25400" lvl="0" indent="0" algn="l" rtl="0">
              <a:lnSpc>
                <a:spcPct val="100000"/>
              </a:lnSpc>
              <a:spcBef>
                <a:spcPts val="640"/>
              </a:spcBef>
              <a:spcAft>
                <a:spcPts val="0"/>
              </a:spcAft>
              <a:buSzPts val="3200"/>
              <a:buNone/>
            </a:pPr>
            <a:endParaRPr sz="2400">
              <a:solidFill>
                <a:srgbClr val="92D05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2"/>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Reflective Questions</a:t>
            </a:r>
            <a:endParaRPr/>
          </a:p>
        </p:txBody>
      </p:sp>
      <p:sp>
        <p:nvSpPr>
          <p:cNvPr id="157" name="Google Shape;157;p12"/>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457200" marR="0" lvl="0" indent="-431800" algn="l" rtl="0">
              <a:lnSpc>
                <a:spcPct val="100000"/>
              </a:lnSpc>
              <a:spcBef>
                <a:spcPts val="640"/>
              </a:spcBef>
              <a:spcAft>
                <a:spcPts val="0"/>
              </a:spcAft>
              <a:buClr>
                <a:srgbClr val="FF0000"/>
              </a:buClr>
              <a:buSzPts val="3200"/>
              <a:buFont typeface="Arial"/>
              <a:buChar char="•"/>
            </a:pPr>
            <a:r>
              <a:rPr lang="en-US" sz="2800" b="0" i="0" u="none" strike="noStrike">
                <a:solidFill>
                  <a:srgbClr val="222222"/>
                </a:solidFill>
                <a:latin typeface="Calibri"/>
                <a:ea typeface="Calibri"/>
                <a:cs typeface="Calibri"/>
                <a:sym typeface="Calibri"/>
              </a:rPr>
              <a:t>What practices are you currently using as positive consequences for students who are demonstrating expected behaviors? </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Pre-Requisites </a:t>
            </a:r>
            <a:endParaRPr b="1"/>
          </a:p>
        </p:txBody>
      </p:sp>
      <p:sp>
        <p:nvSpPr>
          <p:cNvPr id="163" name="Google Shape;163;p13"/>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457200" marR="0" lvl="0" indent="-431800" algn="l" rtl="0">
              <a:lnSpc>
                <a:spcPct val="100000"/>
              </a:lnSpc>
              <a:spcBef>
                <a:spcPts val="640"/>
              </a:spcBef>
              <a:spcAft>
                <a:spcPts val="0"/>
              </a:spcAft>
              <a:buClr>
                <a:srgbClr val="FF0000"/>
              </a:buClr>
              <a:buSzPts val="3200"/>
              <a:buFont typeface="Arial"/>
              <a:buChar char="•"/>
            </a:pPr>
            <a:r>
              <a:rPr lang="en-US" sz="2400" b="0" i="0" u="none" strike="noStrike">
                <a:solidFill>
                  <a:srgbClr val="222222"/>
                </a:solidFill>
                <a:highlight>
                  <a:srgbClr val="FFFFFF"/>
                </a:highlight>
                <a:latin typeface="Calibri"/>
                <a:ea typeface="Calibri"/>
                <a:cs typeface="Calibri"/>
                <a:sym typeface="Calibri"/>
              </a:rPr>
              <a:t>This course is designed for Tier 1 SW-PBS Leadership Teams that have secured administrator and staff support for implementation of Schoolwide Positive Behavior Support (SW-PBS). For additional information on that topic, please see the Leadership Course.</a:t>
            </a:r>
            <a:endParaRPr sz="2400">
              <a:solidFill>
                <a:srgbClr val="222222"/>
              </a:solidFill>
              <a:highlight>
                <a:srgbClr val="FFFFFF"/>
              </a:highlight>
              <a:latin typeface="Calibri"/>
              <a:ea typeface="Calibri"/>
              <a:cs typeface="Calibri"/>
              <a:sym typeface="Calibri"/>
            </a:endParaRPr>
          </a:p>
          <a:p>
            <a:pPr marL="457200" marR="0" lvl="0" indent="-431800" algn="l" rtl="0">
              <a:lnSpc>
                <a:spcPct val="100000"/>
              </a:lnSpc>
              <a:spcBef>
                <a:spcPts val="640"/>
              </a:spcBef>
              <a:spcAft>
                <a:spcPts val="0"/>
              </a:spcAft>
              <a:buClr>
                <a:srgbClr val="FF0000"/>
              </a:buClr>
              <a:buSzPts val="3200"/>
              <a:buFont typeface="Arial"/>
              <a:buChar char="•"/>
            </a:pPr>
            <a:r>
              <a:rPr lang="en-US" sz="2400" u="none" strike="noStrike">
                <a:latin typeface="Calibri"/>
                <a:ea typeface="Calibri"/>
                <a:cs typeface="Calibri"/>
                <a:sym typeface="Calibri"/>
              </a:rPr>
              <a:t>Read Overview of a Systems Approach to SW-PBS: </a:t>
            </a:r>
            <a:r>
              <a:rPr lang="en-US" sz="2400" b="1" u="none" strike="noStrike">
                <a:latin typeface="Calibri"/>
                <a:ea typeface="Calibri"/>
                <a:cs typeface="Calibri"/>
                <a:sym typeface="Calibri"/>
              </a:rPr>
              <a:t> </a:t>
            </a:r>
            <a:r>
              <a:rPr lang="en-US" sz="2400" u="sng" strike="noStrike">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MO SW-PBS Handbook.</a:t>
            </a:r>
            <a:endParaRPr sz="2400">
              <a:solidFill>
                <a:srgbClr val="1155CC"/>
              </a:solidFill>
              <a:latin typeface="Arial"/>
              <a:ea typeface="Arial"/>
              <a:cs typeface="Arial"/>
              <a:sym typeface="Arial"/>
            </a:endParaRPr>
          </a:p>
          <a:p>
            <a:pPr marL="457200" marR="0" lvl="0" indent="-431800" algn="l" rtl="0">
              <a:lnSpc>
                <a:spcPct val="100000"/>
              </a:lnSpc>
              <a:spcBef>
                <a:spcPts val="640"/>
              </a:spcBef>
              <a:spcAft>
                <a:spcPts val="0"/>
              </a:spcAft>
              <a:buClr>
                <a:srgbClr val="FF0000"/>
              </a:buClr>
              <a:buSzPts val="3200"/>
              <a:buFont typeface="Arial"/>
              <a:buChar char="•"/>
            </a:pPr>
            <a:r>
              <a:rPr lang="en-US" sz="2400" u="none" strike="noStrike">
                <a:latin typeface="Arial"/>
                <a:ea typeface="Arial"/>
                <a:cs typeface="Arial"/>
                <a:sym typeface="Arial"/>
              </a:rPr>
              <a:t> </a:t>
            </a:r>
            <a:r>
              <a:rPr lang="en-US" sz="2400" u="none" strike="noStrike">
                <a:latin typeface="Calibri"/>
                <a:ea typeface="Calibri"/>
                <a:cs typeface="Calibri"/>
                <a:sym typeface="Calibri"/>
              </a:rPr>
              <a:t>Read Course 5 Encouraging Expected Behavior:</a:t>
            </a:r>
            <a:r>
              <a:rPr lang="en-US" sz="2400" u="sng" strike="noStrik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2400" u="sng" strike="noStrike">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MO SW-PBS Tier 1 Implementation Guide</a:t>
            </a:r>
            <a:endParaRPr sz="2400">
              <a:solidFill>
                <a:srgbClr val="1155CC"/>
              </a:solidFill>
              <a:latin typeface="Arial"/>
              <a:ea typeface="Arial"/>
              <a:cs typeface="Arial"/>
              <a:sym typeface="Arial"/>
            </a:endParaRPr>
          </a:p>
          <a:p>
            <a:pPr marL="457200" marR="0" lvl="0" indent="-431800" algn="l" rtl="0">
              <a:lnSpc>
                <a:spcPct val="100000"/>
              </a:lnSpc>
              <a:spcBef>
                <a:spcPts val="640"/>
              </a:spcBef>
              <a:spcAft>
                <a:spcPts val="0"/>
              </a:spcAft>
              <a:buClr>
                <a:srgbClr val="FF0000"/>
              </a:buClr>
              <a:buSzPts val="3200"/>
              <a:buFont typeface="Arial"/>
              <a:buChar char="•"/>
            </a:pPr>
            <a:r>
              <a:rPr lang="en-US" sz="2400" u="none" strike="noStrike">
                <a:latin typeface="Calibri"/>
                <a:ea typeface="Calibri"/>
                <a:cs typeface="Calibri"/>
                <a:sym typeface="Calibri"/>
              </a:rPr>
              <a:t>Complete Course 4 Teaching Expected Behavior. </a:t>
            </a:r>
            <a:endParaRPr sz="2400" u="none" strike="noStrike">
              <a:latin typeface="Arial"/>
              <a:ea typeface="Arial"/>
              <a:cs typeface="Arial"/>
              <a:sym typeface="Arial"/>
            </a:endParaRPr>
          </a:p>
          <a:p>
            <a:pPr marL="457200" marR="0" lvl="0" indent="-228600" algn="l" rtl="0">
              <a:lnSpc>
                <a:spcPct val="100000"/>
              </a:lnSpc>
              <a:spcBef>
                <a:spcPts val="640"/>
              </a:spcBef>
              <a:spcAft>
                <a:spcPts val="0"/>
              </a:spcAft>
              <a:buClr>
                <a:srgbClr val="FF0000"/>
              </a:buClr>
              <a:buSzPts val="3200"/>
              <a:buFont typeface="Arial"/>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4"/>
          <p:cNvSpPr txBox="1">
            <a:spLocks noGrp="1"/>
          </p:cNvSpPr>
          <p:nvPr>
            <p:ph type="title"/>
          </p:nvPr>
        </p:nvSpPr>
        <p:spPr>
          <a:xfrm>
            <a:off x="609600" y="274637"/>
            <a:ext cx="1097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11111"/>
              <a:buNone/>
            </a:pPr>
            <a:r>
              <a:rPr lang="en-US" b="1"/>
              <a:t>Missouri Teacher Standards Addressed</a:t>
            </a:r>
            <a:br>
              <a:rPr lang="en-US">
                <a:latin typeface="Cambria"/>
                <a:ea typeface="Cambria"/>
                <a:cs typeface="Cambria"/>
                <a:sym typeface="Cambria"/>
              </a:rPr>
            </a:br>
            <a:endParaRPr/>
          </a:p>
        </p:txBody>
      </p:sp>
      <p:sp>
        <p:nvSpPr>
          <p:cNvPr id="170" name="Google Shape;170;p1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800"/>
              <a:buNone/>
            </a:pPr>
            <a:r>
              <a:rPr lang="en-US" sz="1800"/>
              <a:t>2.1: Cognitive, social, emotional and physical development</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2.6: Language, culture, family and knowledge of community</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3.1: Implementation of curriculum standards</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solidFill>
                  <a:srgbClr val="221E1F"/>
                </a:solidFill>
              </a:rPr>
              <a:t>5.</a:t>
            </a:r>
            <a:r>
              <a:rPr lang="en-US" sz="1800"/>
              <a:t>1: Classroom management, motivation and engagement</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5.2: Managing time, space, transitions and activities </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5.3: Classroom, school and community culture</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6.1: Verbal and nonverbal communication</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6.2: Sensitivity to culture, gender, intellectual and physical differences</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8.1: Self-assessment and improvement</a:t>
            </a:r>
            <a:endParaRPr sz="1800">
              <a:latin typeface="Cambria"/>
              <a:ea typeface="Cambria"/>
              <a:cs typeface="Cambria"/>
              <a:sym typeface="Cambria"/>
            </a:endParaRPr>
          </a:p>
          <a:p>
            <a:pPr marL="0" lvl="0" indent="0" algn="l" rtl="0">
              <a:lnSpc>
                <a:spcPct val="150000"/>
              </a:lnSpc>
              <a:spcBef>
                <a:spcPts val="0"/>
              </a:spcBef>
              <a:spcAft>
                <a:spcPts val="0"/>
              </a:spcAft>
              <a:buSzPts val="2800"/>
              <a:buNone/>
            </a:pPr>
            <a:r>
              <a:rPr lang="en-US" sz="1800"/>
              <a:t>8.2: Professional learning</a:t>
            </a:r>
            <a:endParaRPr sz="1800">
              <a:latin typeface="Cambria"/>
              <a:ea typeface="Cambria"/>
              <a:cs typeface="Cambria"/>
              <a:sym typeface="Cambria"/>
            </a:endParaRPr>
          </a:p>
          <a:p>
            <a:pPr marL="457200" lvl="0" indent="-228600" algn="l" rtl="0">
              <a:lnSpc>
                <a:spcPct val="90000"/>
              </a:lnSpc>
              <a:spcBef>
                <a:spcPts val="1000"/>
              </a:spcBef>
              <a:spcAft>
                <a:spcPts val="0"/>
              </a:spcAft>
              <a:buSzPts val="2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2"/>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Key Terms</a:t>
            </a:r>
            <a:endParaRPr b="1"/>
          </a:p>
        </p:txBody>
      </p:sp>
      <p:sp>
        <p:nvSpPr>
          <p:cNvPr id="177" name="Google Shape;177;p42"/>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0"/>
              </a:spcBef>
              <a:spcAft>
                <a:spcPts val="0"/>
              </a:spcAft>
              <a:buSzPts val="2800"/>
              <a:buChar char="•"/>
            </a:pPr>
            <a:r>
              <a:rPr lang="en-US" b="1" u="sng"/>
              <a:t>Antecedent</a:t>
            </a:r>
            <a:r>
              <a:rPr lang="en-US"/>
              <a:t>: Events that happen before and immediately trigger the behavior. </a:t>
            </a:r>
            <a:endParaRPr/>
          </a:p>
          <a:p>
            <a:pPr marL="45720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b="1" u="sng"/>
              <a:t>Behavior</a:t>
            </a:r>
            <a:r>
              <a:rPr lang="en-US"/>
              <a:t>: An observable act (what the student does).</a:t>
            </a:r>
            <a:endParaRPr/>
          </a:p>
          <a:p>
            <a:pPr marL="45720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b="1" u="sng"/>
              <a:t>Consequence</a:t>
            </a:r>
            <a:r>
              <a:rPr lang="en-US"/>
              <a:t>:  The resulting event or outcomes that occur immediately following the behavior.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3"/>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Lesson Overview</a:t>
            </a:r>
            <a:endParaRPr b="1"/>
          </a:p>
        </p:txBody>
      </p:sp>
      <p:sp>
        <p:nvSpPr>
          <p:cNvPr id="184" name="Google Shape;184;p43"/>
          <p:cNvSpPr txBox="1">
            <a:spLocks noGrp="1"/>
          </p:cNvSpPr>
          <p:nvPr>
            <p:ph type="body" idx="1"/>
          </p:nvPr>
        </p:nvSpPr>
        <p:spPr>
          <a:xfrm>
            <a:off x="2164976" y="1562615"/>
            <a:ext cx="7862047" cy="4155748"/>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chemeClr val="dk1"/>
              </a:buClr>
              <a:buSzPts val="2400"/>
              <a:buFont typeface="Arial"/>
              <a:buChar char="●"/>
            </a:pPr>
            <a:r>
              <a:rPr lang="en-US" sz="2400" b="0" i="0" u="none" strike="noStrike" cap="none">
                <a:solidFill>
                  <a:srgbClr val="000000"/>
                </a:solidFill>
                <a:latin typeface="Calibri"/>
                <a:ea typeface="Calibri"/>
                <a:cs typeface="Calibri"/>
                <a:sym typeface="Calibri"/>
              </a:rPr>
              <a:t>Teaching alone is insufficient for success in learning social behavior.</a:t>
            </a:r>
            <a:endParaRPr/>
          </a:p>
          <a:p>
            <a:pPr marL="457200" marR="0" lvl="0" indent="-228600" algn="l" rtl="0">
              <a:lnSpc>
                <a:spcPct val="9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457200" marR="0" lvl="0" indent="-381000" algn="l" rtl="0">
              <a:lnSpc>
                <a:spcPct val="90000"/>
              </a:lnSpc>
              <a:spcBef>
                <a:spcPts val="0"/>
              </a:spcBef>
              <a:spcAft>
                <a:spcPts val="0"/>
              </a:spcAft>
              <a:buClr>
                <a:schemeClr val="dk1"/>
              </a:buClr>
              <a:buSzPts val="2400"/>
              <a:buFont typeface="Arial"/>
              <a:buChar char="●"/>
            </a:pPr>
            <a:r>
              <a:rPr lang="en-US" sz="2400" b="0" i="0" u="none" strike="noStrike" cap="none">
                <a:solidFill>
                  <a:srgbClr val="000000"/>
                </a:solidFill>
                <a:latin typeface="Calibri"/>
                <a:ea typeface="Calibri"/>
                <a:cs typeface="Calibri"/>
                <a:sym typeface="Calibri"/>
              </a:rPr>
              <a:t>Adult attention and other forms of reinforcement can be considered consequences that are likely to increase or decrease future behaviors.</a:t>
            </a:r>
            <a:endParaRPr sz="2400" b="0" i="0" u="none" strike="noStrike" cap="none">
              <a:solidFill>
                <a:srgbClr val="000000"/>
              </a:solidFill>
              <a:latin typeface="Arial"/>
              <a:ea typeface="Arial"/>
              <a:cs typeface="Arial"/>
              <a:sym typeface="Arial"/>
            </a:endParaRPr>
          </a:p>
          <a:p>
            <a:pPr marL="457200" marR="0" lvl="0" indent="-228600" algn="l" rtl="0">
              <a:lnSpc>
                <a:spcPct val="100000"/>
              </a:lnSpc>
              <a:spcBef>
                <a:spcPts val="640"/>
              </a:spcBef>
              <a:spcAft>
                <a:spcPts val="0"/>
              </a:spcAft>
              <a:buClr>
                <a:srgbClr val="FF0000"/>
              </a:buClr>
              <a:buSzPts val="3200"/>
              <a:buFont typeface="Arial"/>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44" descr="A diagram of a behavior. Examples of  Antecedent, Behaviors, and Consequences"/>
          <p:cNvPicPr preferRelativeResize="0"/>
          <p:nvPr/>
        </p:nvPicPr>
        <p:blipFill rotWithShape="1">
          <a:blip r:embed="rId3">
            <a:alphaModFix/>
          </a:blip>
          <a:srcRect/>
          <a:stretch/>
        </p:blipFill>
        <p:spPr>
          <a:xfrm>
            <a:off x="1341171" y="257822"/>
            <a:ext cx="9737137" cy="5967132"/>
          </a:xfrm>
          <a:prstGeom prst="rect">
            <a:avLst/>
          </a:prstGeom>
          <a:noFill/>
          <a:ln>
            <a:noFill/>
          </a:ln>
        </p:spPr>
      </p:pic>
      <p:sp>
        <p:nvSpPr>
          <p:cNvPr id="4" name="Title 3">
            <a:extLst>
              <a:ext uri="{FF2B5EF4-FFF2-40B4-BE49-F238E27FC236}">
                <a16:creationId xmlns:a16="http://schemas.microsoft.com/office/drawing/2014/main" id="{AF63E587-0AF9-98CA-120A-179967E92ED5}"/>
              </a:ext>
            </a:extLst>
          </p:cNvPr>
          <p:cNvSpPr>
            <a:spLocks noGrp="1"/>
          </p:cNvSpPr>
          <p:nvPr>
            <p:ph type="title"/>
          </p:nvPr>
        </p:nvSpPr>
        <p:spPr>
          <a:xfrm>
            <a:off x="609600" y="-1143000"/>
            <a:ext cx="10972800" cy="1143000"/>
          </a:xfrm>
        </p:spPr>
        <p:txBody>
          <a:bodyPr spcFirstLastPara="1" wrap="square" lIns="91425" tIns="91425" rIns="91425" bIns="91425" anchor="b" anchorCtr="0">
            <a:noAutofit/>
          </a:bodyPr>
          <a:lstStyle/>
          <a:p>
            <a:r>
              <a:rPr lang="en-US" dirty="0"/>
              <a:t>ABCs of Behavior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5"/>
          <p:cNvSpPr txBox="1">
            <a:spLocks noGrp="1"/>
          </p:cNvSpPr>
          <p:nvPr>
            <p:ph type="title"/>
          </p:nvPr>
        </p:nvSpPr>
        <p:spPr>
          <a:xfrm>
            <a:off x="609600" y="158621"/>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a:t>Unpacking the Importance and Impact of Positive Consequences</a:t>
            </a:r>
            <a:endParaRPr/>
          </a:p>
        </p:txBody>
      </p:sp>
      <p:sp>
        <p:nvSpPr>
          <p:cNvPr id="196" name="Google Shape;196;p45"/>
          <p:cNvSpPr txBox="1">
            <a:spLocks noGrp="1"/>
          </p:cNvSpPr>
          <p:nvPr>
            <p:ph type="body" idx="1"/>
          </p:nvPr>
        </p:nvSpPr>
        <p:spPr>
          <a:xfrm>
            <a:off x="295274" y="1491743"/>
            <a:ext cx="11647909" cy="443757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3027"/>
              <a:buChar char="●"/>
            </a:pPr>
            <a:r>
              <a:rPr lang="en-US" sz="2800"/>
              <a:t>Specific Positive Feedback should be provided enough to ensure expected student behavior receives more attention than unexpected behavior.</a:t>
            </a:r>
            <a:endParaRPr sz="2800"/>
          </a:p>
          <a:p>
            <a:pPr marL="914400" lvl="1" indent="-380998" algn="l" rtl="0">
              <a:lnSpc>
                <a:spcPct val="100000"/>
              </a:lnSpc>
              <a:spcBef>
                <a:spcPts val="0"/>
              </a:spcBef>
              <a:spcAft>
                <a:spcPts val="0"/>
              </a:spcAft>
              <a:buSzPts val="2522"/>
              <a:buFont typeface="Arial"/>
              <a:buChar char="●"/>
            </a:pPr>
            <a:r>
              <a:rPr lang="en-US">
                <a:solidFill>
                  <a:schemeClr val="dk1"/>
                </a:solidFill>
              </a:rPr>
              <a:t>4 positive interactions for each corrective interaction (4:1 ratio)</a:t>
            </a:r>
            <a:endParaRPr sz="2800"/>
          </a:p>
          <a:p>
            <a:pPr marL="0" lvl="0" indent="0" algn="l" rtl="0">
              <a:lnSpc>
                <a:spcPct val="100000"/>
              </a:lnSpc>
              <a:spcBef>
                <a:spcPts val="0"/>
              </a:spcBef>
              <a:spcAft>
                <a:spcPts val="0"/>
              </a:spcAft>
              <a:buSzPts val="3027"/>
              <a:buNone/>
            </a:pPr>
            <a:endParaRPr sz="2800"/>
          </a:p>
          <a:p>
            <a:pPr marL="457200" lvl="0" indent="-381000" algn="l" rtl="0">
              <a:lnSpc>
                <a:spcPct val="100000"/>
              </a:lnSpc>
              <a:spcBef>
                <a:spcPts val="0"/>
              </a:spcBef>
              <a:spcAft>
                <a:spcPts val="0"/>
              </a:spcAft>
              <a:buSzPts val="3027"/>
              <a:buChar char="●"/>
            </a:pPr>
            <a:r>
              <a:rPr lang="en-US" sz="2800"/>
              <a:t>It is critical to use positive specific feedback when students are in the initial acquisition phase of learning new skills.</a:t>
            </a:r>
            <a:endParaRPr sz="2800"/>
          </a:p>
          <a:p>
            <a:pPr marL="0" lvl="0" indent="0" algn="l" rtl="0">
              <a:lnSpc>
                <a:spcPct val="100000"/>
              </a:lnSpc>
              <a:spcBef>
                <a:spcPts val="0"/>
              </a:spcBef>
              <a:spcAft>
                <a:spcPts val="0"/>
              </a:spcAft>
              <a:buSzPts val="3027"/>
              <a:buNone/>
            </a:pPr>
            <a:endParaRPr sz="2800"/>
          </a:p>
          <a:p>
            <a:pPr marL="457200" lvl="0" indent="-381000" algn="l" rtl="0">
              <a:lnSpc>
                <a:spcPct val="100000"/>
              </a:lnSpc>
              <a:spcBef>
                <a:spcPts val="0"/>
              </a:spcBef>
              <a:spcAft>
                <a:spcPts val="0"/>
              </a:spcAft>
              <a:buSzPts val="3027"/>
              <a:buChar char="●"/>
            </a:pPr>
            <a:r>
              <a:rPr lang="en-US" sz="2800"/>
              <a:t>Other forms of reinforcement can occur less frequently, such as monthly, quarterly, or annually as ways to reinforce skills in the fluency stage of learning.</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46" descr="A table showing a high school example of a school wide s to system encourage expected behavior"/>
          <p:cNvPicPr preferRelativeResize="0"/>
          <p:nvPr/>
        </p:nvPicPr>
        <p:blipFill rotWithShape="1">
          <a:blip r:embed="rId3">
            <a:alphaModFix/>
          </a:blip>
          <a:srcRect/>
          <a:stretch/>
        </p:blipFill>
        <p:spPr>
          <a:xfrm rot="-5400000">
            <a:off x="3942218" y="-391033"/>
            <a:ext cx="5240625" cy="8043850"/>
          </a:xfrm>
          <a:prstGeom prst="rect">
            <a:avLst/>
          </a:prstGeom>
          <a:noFill/>
          <a:ln>
            <a:noFill/>
          </a:ln>
        </p:spPr>
      </p:pic>
      <p:sp>
        <p:nvSpPr>
          <p:cNvPr id="202" name="Google Shape;202;p46"/>
          <p:cNvSpPr txBox="1">
            <a:spLocks noGrp="1"/>
          </p:cNvSpPr>
          <p:nvPr>
            <p:ph type="title"/>
          </p:nvPr>
        </p:nvSpPr>
        <p:spPr>
          <a:xfrm>
            <a:off x="0" y="0"/>
            <a:ext cx="121920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a:t>Example of a Schoolwide System to </a:t>
            </a:r>
            <a:br>
              <a:rPr lang="en-US" sz="3600"/>
            </a:br>
            <a:r>
              <a:rPr lang="en-US" sz="3600"/>
              <a:t>Encourage Expected Behavior </a:t>
            </a:r>
            <a:endParaRPr sz="3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7"/>
          <p:cNvSpPr txBox="1"/>
          <p:nvPr/>
        </p:nvSpPr>
        <p:spPr>
          <a:xfrm>
            <a:off x="1485900" y="1417638"/>
            <a:ext cx="9829799" cy="4811712"/>
          </a:xfrm>
          <a:prstGeom prst="rect">
            <a:avLst/>
          </a:prstGeom>
          <a:noFill/>
          <a:ln>
            <a:noFill/>
          </a:ln>
        </p:spPr>
        <p:txBody>
          <a:bodyPr spcFirstLastPara="1" wrap="square" lIns="91425" tIns="45700" rIns="91425" bIns="45700" anchor="t" anchorCtr="0">
            <a:normAutofit fontScale="70000" lnSpcReduction="20000"/>
          </a:bodyPr>
          <a:lstStyle/>
          <a:p>
            <a:pPr marL="0" marR="0" lvl="0" indent="0" algn="l" rtl="0">
              <a:lnSpc>
                <a:spcPct val="100000"/>
              </a:lnSpc>
              <a:spcBef>
                <a:spcPts val="0"/>
              </a:spcBef>
              <a:spcAft>
                <a:spcPts val="0"/>
              </a:spcAft>
              <a:buClr>
                <a:srgbClr val="FF0000"/>
              </a:buClr>
              <a:buSzPct val="45738"/>
              <a:buFont typeface="Arial"/>
              <a:buNone/>
            </a:pPr>
            <a:endParaRPr sz="33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rgbClr val="FF0000"/>
              </a:buClr>
              <a:buSzPct val="100000"/>
              <a:buFont typeface="Arial"/>
              <a:buChar char="•"/>
            </a:pPr>
            <a:r>
              <a:rPr lang="en-US" sz="3100" b="0" i="0" u="none" strike="noStrike" cap="none">
                <a:solidFill>
                  <a:schemeClr val="dk1"/>
                </a:solidFill>
                <a:latin typeface="Calibri"/>
                <a:ea typeface="Calibri"/>
                <a:cs typeface="Calibri"/>
                <a:sym typeface="Calibri"/>
              </a:rPr>
              <a:t>Not all students are encouraged by the same thing or in the same ways.</a:t>
            </a:r>
            <a:endParaRPr/>
          </a:p>
          <a:p>
            <a:pPr marL="0" marR="0" lvl="0" indent="0" algn="l" rtl="0">
              <a:lnSpc>
                <a:spcPct val="100000"/>
              </a:lnSpc>
              <a:spcBef>
                <a:spcPts val="0"/>
              </a:spcBef>
              <a:spcAft>
                <a:spcPts val="0"/>
              </a:spcAft>
              <a:buClr>
                <a:srgbClr val="FF0000"/>
              </a:buClr>
              <a:buSzPct val="100000"/>
              <a:buFont typeface="Arial"/>
              <a:buNone/>
            </a:pPr>
            <a:endParaRPr sz="31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rgbClr val="FF0000"/>
              </a:buClr>
              <a:buSzPct val="100000"/>
              <a:buFont typeface="Arial"/>
              <a:buChar char="•"/>
            </a:pPr>
            <a:r>
              <a:rPr lang="en-US" sz="3100" b="0" i="0" u="none" strike="noStrike" cap="none">
                <a:solidFill>
                  <a:schemeClr val="dk1"/>
                </a:solidFill>
                <a:latin typeface="Calibri"/>
                <a:ea typeface="Calibri"/>
                <a:cs typeface="Calibri"/>
                <a:sym typeface="Calibri"/>
              </a:rPr>
              <a:t>As students are learning new skills, they need immediate and frequent reinforcement.</a:t>
            </a:r>
            <a:endParaRPr/>
          </a:p>
          <a:p>
            <a:pPr marL="457200" marR="0" lvl="0" indent="-319405" algn="l" rtl="0">
              <a:lnSpc>
                <a:spcPct val="100000"/>
              </a:lnSpc>
              <a:spcBef>
                <a:spcPts val="0"/>
              </a:spcBef>
              <a:spcAft>
                <a:spcPts val="0"/>
              </a:spcAft>
              <a:buClr>
                <a:srgbClr val="FF0000"/>
              </a:buClr>
              <a:buSzPct val="100000"/>
              <a:buFont typeface="Arial"/>
              <a:buNone/>
            </a:pPr>
            <a:endParaRPr sz="31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rgbClr val="FF0000"/>
              </a:buClr>
              <a:buSzPct val="100000"/>
              <a:buFont typeface="Arial"/>
              <a:buChar char="•"/>
            </a:pPr>
            <a:r>
              <a:rPr lang="en-US" sz="3100" b="0" i="0" u="none" strike="noStrike" cap="none">
                <a:solidFill>
                  <a:schemeClr val="dk1"/>
                </a:solidFill>
                <a:latin typeface="Calibri"/>
                <a:ea typeface="Calibri"/>
                <a:cs typeface="Calibri"/>
                <a:sym typeface="Calibri"/>
              </a:rPr>
              <a:t>As students demonstrate mastery, they respond to intermittent and long-term reinforcement to maintain their social behavioral efforts.</a:t>
            </a:r>
            <a:endParaRPr/>
          </a:p>
          <a:p>
            <a:pPr marL="457200" marR="0" lvl="0" indent="-319405" algn="l" rtl="0">
              <a:lnSpc>
                <a:spcPct val="100000"/>
              </a:lnSpc>
              <a:spcBef>
                <a:spcPts val="0"/>
              </a:spcBef>
              <a:spcAft>
                <a:spcPts val="0"/>
              </a:spcAft>
              <a:buClr>
                <a:srgbClr val="FF0000"/>
              </a:buClr>
              <a:buSzPct val="100000"/>
              <a:buFont typeface="Arial"/>
              <a:buNone/>
            </a:pPr>
            <a:endParaRPr sz="31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rgbClr val="FF0000"/>
              </a:buClr>
              <a:buSzPct val="100000"/>
              <a:buFont typeface="Arial"/>
              <a:buChar char="•"/>
            </a:pPr>
            <a:r>
              <a:rPr lang="en-US" sz="3100" b="0" i="0" u="none" strike="noStrike" cap="none">
                <a:solidFill>
                  <a:schemeClr val="dk1"/>
                </a:solidFill>
                <a:latin typeface="Calibri"/>
                <a:ea typeface="Calibri"/>
                <a:cs typeface="Calibri"/>
                <a:sym typeface="Calibri"/>
              </a:rPr>
              <a:t>Many students try to get social attention, others try to avoid</a:t>
            </a:r>
            <a:endParaRPr/>
          </a:p>
          <a:p>
            <a:pPr marL="457200" marR="0" lvl="0" indent="-319405" algn="l" rtl="0">
              <a:lnSpc>
                <a:spcPct val="100000"/>
              </a:lnSpc>
              <a:spcBef>
                <a:spcPts val="0"/>
              </a:spcBef>
              <a:spcAft>
                <a:spcPts val="0"/>
              </a:spcAft>
              <a:buClr>
                <a:srgbClr val="FF0000"/>
              </a:buClr>
              <a:buSzPct val="100000"/>
              <a:buFont typeface="Arial"/>
              <a:buNone/>
            </a:pPr>
            <a:endParaRPr sz="31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rgbClr val="FF0000"/>
              </a:buClr>
              <a:buSzPct val="100000"/>
              <a:buFont typeface="Arial"/>
              <a:buChar char="•"/>
            </a:pPr>
            <a:r>
              <a:rPr lang="en-US" sz="3100" b="0" i="0" u="none" strike="noStrike" cap="none">
                <a:solidFill>
                  <a:schemeClr val="dk1"/>
                </a:solidFill>
                <a:latin typeface="Calibri"/>
                <a:ea typeface="Calibri"/>
                <a:cs typeface="Calibri"/>
                <a:sym typeface="Calibri"/>
              </a:rPr>
              <a:t>Students who avoid social attention may be reinforced by solitary activities, privileges, or tangibles.</a:t>
            </a:r>
            <a:endParaRPr/>
          </a:p>
          <a:p>
            <a:pPr marL="457200" marR="0" lvl="0" indent="-319405" algn="l" rtl="0">
              <a:lnSpc>
                <a:spcPct val="100000"/>
              </a:lnSpc>
              <a:spcBef>
                <a:spcPts val="0"/>
              </a:spcBef>
              <a:spcAft>
                <a:spcPts val="0"/>
              </a:spcAft>
              <a:buClr>
                <a:srgbClr val="FF0000"/>
              </a:buClr>
              <a:buSzPct val="100000"/>
              <a:buFont typeface="Arial"/>
              <a:buNone/>
            </a:pPr>
            <a:endParaRPr sz="3100" b="0" i="0" u="none" strike="noStrike" cap="none">
              <a:solidFill>
                <a:schemeClr val="dk1"/>
              </a:solidFill>
              <a:latin typeface="Calibri"/>
              <a:ea typeface="Calibri"/>
              <a:cs typeface="Calibri"/>
              <a:sym typeface="Calibri"/>
            </a:endParaRPr>
          </a:p>
          <a:p>
            <a:pPr marL="457200" marR="0" lvl="0" indent="-457200" algn="l" rtl="0">
              <a:lnSpc>
                <a:spcPct val="100000"/>
              </a:lnSpc>
              <a:spcBef>
                <a:spcPts val="0"/>
              </a:spcBef>
              <a:spcAft>
                <a:spcPts val="0"/>
              </a:spcAft>
              <a:buClr>
                <a:srgbClr val="FF0000"/>
              </a:buClr>
              <a:buSzPct val="100000"/>
              <a:buFont typeface="Arial"/>
              <a:buChar char="•"/>
            </a:pPr>
            <a:r>
              <a:rPr lang="en-US" sz="3100" b="0" i="0" u="none" strike="noStrike" cap="none">
                <a:solidFill>
                  <a:schemeClr val="dk1"/>
                </a:solidFill>
                <a:latin typeface="Calibri"/>
                <a:ea typeface="Calibri"/>
                <a:cs typeface="Calibri"/>
                <a:sym typeface="Calibri"/>
              </a:rPr>
              <a:t>Young students are often motivated by adult attention, while older students typically are more motivated by peer attention, activities, privileges, or freedom.</a:t>
            </a:r>
            <a:endParaRPr/>
          </a:p>
        </p:txBody>
      </p:sp>
      <p:sp>
        <p:nvSpPr>
          <p:cNvPr id="208" name="Google Shape;208;p47"/>
          <p:cNvSpPr txBox="1">
            <a:spLocks noGrp="1"/>
          </p:cNvSpPr>
          <p:nvPr>
            <p:ph type="title"/>
          </p:nvPr>
        </p:nvSpPr>
        <p:spPr>
          <a:xfrm>
            <a:off x="609600" y="846138"/>
            <a:ext cx="10972800" cy="1143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a:t>Things to include when developing a schoolwide encouragement system: </a:t>
            </a:r>
            <a:br>
              <a:rPr lang="en-US" sz="4000"/>
            </a:br>
            <a:endParaRPr sz="4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a:t>Developer Notes: Delete this Slide</a:t>
            </a:r>
            <a:endParaRPr/>
          </a:p>
        </p:txBody>
      </p:sp>
      <p:sp>
        <p:nvSpPr>
          <p:cNvPr id="97" name="Google Shape;97;p3"/>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rmAutofit fontScale="85000" lnSpcReduction="10000"/>
          </a:bodyPr>
          <a:lstStyle/>
          <a:p>
            <a:pPr marL="342900" lvl="0" indent="-172720" algn="l" rtl="0">
              <a:lnSpc>
                <a:spcPct val="100000"/>
              </a:lnSpc>
              <a:spcBef>
                <a:spcPts val="0"/>
              </a:spcBef>
              <a:spcAft>
                <a:spcPts val="0"/>
              </a:spcAft>
              <a:buSzPct val="100000"/>
              <a:buChar char="•"/>
            </a:pPr>
            <a:r>
              <a:rPr lang="en-US"/>
              <a:t> Use this slide deck to develop each lesson in the course.</a:t>
            </a:r>
            <a:endParaRPr/>
          </a:p>
          <a:p>
            <a:pPr marL="342900" lvl="0" indent="-172720" algn="l" rtl="0">
              <a:lnSpc>
                <a:spcPct val="100000"/>
              </a:lnSpc>
              <a:spcBef>
                <a:spcPts val="640"/>
              </a:spcBef>
              <a:spcAft>
                <a:spcPts val="0"/>
              </a:spcAft>
              <a:buSzPct val="100000"/>
              <a:buChar char="•"/>
            </a:pPr>
            <a:r>
              <a:rPr lang="en-US"/>
              <a:t> Yellow slides to be deleted by developer &amp; / or Facilitator as appropriate.</a:t>
            </a:r>
            <a:endParaRPr/>
          </a:p>
          <a:p>
            <a:pPr marL="342900" lvl="0" indent="-172720" algn="l" rtl="0">
              <a:lnSpc>
                <a:spcPct val="100000"/>
              </a:lnSpc>
              <a:spcBef>
                <a:spcPts val="640"/>
              </a:spcBef>
              <a:spcAft>
                <a:spcPts val="0"/>
              </a:spcAft>
              <a:buSzPct val="100000"/>
              <a:buChar char="•"/>
            </a:pPr>
            <a:r>
              <a:rPr lang="en-US"/>
              <a:t> Salmon colored slides are slides that will be personalized by the presenter</a:t>
            </a:r>
            <a:endParaRPr/>
          </a:p>
          <a:p>
            <a:pPr marL="342900" lvl="0" indent="-172720" algn="l" rtl="0">
              <a:lnSpc>
                <a:spcPct val="100000"/>
              </a:lnSpc>
              <a:spcBef>
                <a:spcPts val="640"/>
              </a:spcBef>
              <a:spcAft>
                <a:spcPts val="0"/>
              </a:spcAft>
              <a:buSzPct val="100000"/>
              <a:buChar char="•"/>
            </a:pPr>
            <a:r>
              <a:rPr lang="en-US"/>
              <a:t> Incorporate at least one activity for every 10 minutes of instruction</a:t>
            </a:r>
            <a:endParaRPr/>
          </a:p>
          <a:p>
            <a:pPr marL="342900" lvl="0" indent="-172720" algn="l" rtl="0">
              <a:lnSpc>
                <a:spcPct val="100000"/>
              </a:lnSpc>
              <a:spcBef>
                <a:spcPts val="640"/>
              </a:spcBef>
              <a:spcAft>
                <a:spcPts val="0"/>
              </a:spcAft>
              <a:buSzPct val="100000"/>
              <a:buChar char="•"/>
            </a:pPr>
            <a:r>
              <a:rPr lang="en-US"/>
              <a:t> LESS is more in terms of words on a slide</a:t>
            </a:r>
            <a:endParaRPr/>
          </a:p>
          <a:p>
            <a:pPr marL="742950" lvl="1" indent="-151130" algn="l" rtl="0">
              <a:lnSpc>
                <a:spcPct val="100000"/>
              </a:lnSpc>
              <a:spcBef>
                <a:spcPts val="560"/>
              </a:spcBef>
              <a:spcAft>
                <a:spcPts val="0"/>
              </a:spcAft>
              <a:buSzPct val="100000"/>
              <a:buChar char="•"/>
            </a:pPr>
            <a:r>
              <a:rPr lang="en-US"/>
              <a:t> Use IMAGES and then have notes to describe the concept</a:t>
            </a:r>
            <a:endParaRPr/>
          </a:p>
          <a:p>
            <a:pPr marL="742950" lvl="1" indent="-151130" algn="l" rtl="0">
              <a:lnSpc>
                <a:spcPct val="100000"/>
              </a:lnSpc>
              <a:spcBef>
                <a:spcPts val="560"/>
              </a:spcBef>
              <a:spcAft>
                <a:spcPts val="0"/>
              </a:spcAft>
              <a:buSzPct val="100000"/>
              <a:buChar char="•"/>
            </a:pPr>
            <a:r>
              <a:rPr lang="en-US"/>
              <a:t> Format a screenshot of a handout to look like a page on a desk and say pull out handout X vs expecting people to be able to read HO content.</a:t>
            </a:r>
            <a:endParaRPr/>
          </a:p>
          <a:p>
            <a:pPr marL="742950" lvl="1" indent="-151130" algn="l" rtl="0">
              <a:lnSpc>
                <a:spcPct val="100000"/>
              </a:lnSpc>
              <a:spcBef>
                <a:spcPts val="560"/>
              </a:spcBef>
              <a:spcAft>
                <a:spcPts val="0"/>
              </a:spcAft>
              <a:buSzPct val="100000"/>
              <a:buChar char="•"/>
            </a:pPr>
            <a:r>
              <a:rPr lang="en-US"/>
              <a:t> If walking through how to use the handout step by step use screen captures to do this </a:t>
            </a:r>
            <a:endParaRPr/>
          </a:p>
          <a:p>
            <a:pPr marL="342900" lvl="0" indent="0" algn="l" rtl="0">
              <a:lnSpc>
                <a:spcPct val="100000"/>
              </a:lnSpc>
              <a:spcBef>
                <a:spcPts val="640"/>
              </a:spcBef>
              <a:spcAft>
                <a:spcPts val="0"/>
              </a:spcAft>
              <a:buSzPct val="100000"/>
              <a:buNone/>
            </a:pPr>
            <a:endParaRPr/>
          </a:p>
          <a:p>
            <a:pPr marL="342900" lvl="0" indent="0" algn="l" rtl="0">
              <a:lnSpc>
                <a:spcPct val="100000"/>
              </a:lnSpc>
              <a:spcBef>
                <a:spcPts val="640"/>
              </a:spcBef>
              <a:spcAft>
                <a:spcPts val="0"/>
              </a:spcAft>
              <a:buSzPct val="10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8"/>
          <p:cNvSpPr txBox="1">
            <a:spLocks noGrp="1"/>
          </p:cNvSpPr>
          <p:nvPr>
            <p:ph type="title"/>
          </p:nvPr>
        </p:nvSpPr>
        <p:spPr>
          <a:xfrm>
            <a:off x="2643718" y="536576"/>
            <a:ext cx="8947148" cy="9382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Discussion</a:t>
            </a:r>
            <a:endParaRPr b="1"/>
          </a:p>
        </p:txBody>
      </p:sp>
      <p:sp>
        <p:nvSpPr>
          <p:cNvPr id="214" name="Google Shape;214;p18"/>
          <p:cNvSpPr txBox="1"/>
          <p:nvPr/>
        </p:nvSpPr>
        <p:spPr>
          <a:xfrm>
            <a:off x="2076137" y="1874728"/>
            <a:ext cx="8282100" cy="380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i="0" u="none" strike="noStrike" cap="none">
                <a:solidFill>
                  <a:schemeClr val="dk1"/>
                </a:solidFill>
                <a:latin typeface="Calibri"/>
                <a:ea typeface="Calibri"/>
                <a:cs typeface="Calibri"/>
                <a:sym typeface="Calibri"/>
              </a:rPr>
              <a:t>With your team, discuss what kind of encouragement system might work in your school</a:t>
            </a:r>
            <a:r>
              <a:rPr lang="en-US" sz="3200" i="0" u="none" strike="noStrike" cap="none">
                <a:solidFill>
                  <a:srgbClr val="000000"/>
                </a:solidFill>
                <a:latin typeface="Calibri"/>
                <a:ea typeface="Calibri"/>
                <a:cs typeface="Calibri"/>
                <a:sym typeface="Calibri"/>
              </a:rPr>
              <a:t>. </a:t>
            </a:r>
            <a:endParaRPr sz="1800">
              <a:latin typeface="Calibri"/>
              <a:ea typeface="Calibri"/>
              <a:cs typeface="Calibri"/>
              <a:sym typeface="Calibri"/>
            </a:endParaRPr>
          </a:p>
          <a:p>
            <a:pPr marL="342900" marR="0" lvl="0" indent="-349250" algn="l" rtl="0">
              <a:lnSpc>
                <a:spcPct val="100000"/>
              </a:lnSpc>
              <a:spcBef>
                <a:spcPts val="0"/>
              </a:spcBef>
              <a:spcAft>
                <a:spcPts val="0"/>
              </a:spcAft>
              <a:buClr>
                <a:srgbClr val="000000"/>
              </a:buClr>
              <a:buSzPts val="2900"/>
              <a:buFont typeface="Calibri"/>
              <a:buChar char="●"/>
            </a:pPr>
            <a:r>
              <a:rPr lang="en-US" sz="2900" i="0" u="none" strike="noStrike" cap="none">
                <a:solidFill>
                  <a:srgbClr val="000000"/>
                </a:solidFill>
                <a:latin typeface="Calibri"/>
                <a:ea typeface="Calibri"/>
                <a:cs typeface="Calibri"/>
                <a:sym typeface="Calibri"/>
              </a:rPr>
              <a:t>What are some ways you can reinforce students frequently?</a:t>
            </a:r>
            <a:endParaRPr sz="2900" i="0" u="none" strike="noStrike" cap="none">
              <a:solidFill>
                <a:srgbClr val="000000"/>
              </a:solidFill>
              <a:latin typeface="Calibri"/>
              <a:ea typeface="Calibri"/>
              <a:cs typeface="Calibri"/>
              <a:sym typeface="Calibri"/>
            </a:endParaRPr>
          </a:p>
          <a:p>
            <a:pPr marL="342900" marR="0" lvl="0" indent="-349250" algn="l" rtl="0">
              <a:lnSpc>
                <a:spcPct val="100000"/>
              </a:lnSpc>
              <a:spcBef>
                <a:spcPts val="0"/>
              </a:spcBef>
              <a:spcAft>
                <a:spcPts val="0"/>
              </a:spcAft>
              <a:buClr>
                <a:srgbClr val="000000"/>
              </a:buClr>
              <a:buSzPts val="2900"/>
              <a:buFont typeface="Calibri"/>
              <a:buChar char="●"/>
            </a:pPr>
            <a:r>
              <a:rPr lang="en-US" sz="2900" i="0" u="none" strike="noStrike" cap="none">
                <a:solidFill>
                  <a:srgbClr val="000000"/>
                </a:solidFill>
                <a:latin typeface="Calibri"/>
                <a:ea typeface="Calibri"/>
                <a:cs typeface="Calibri"/>
                <a:sym typeface="Calibri"/>
              </a:rPr>
              <a:t> Intermittently and occasionally?</a:t>
            </a:r>
            <a:endParaRPr sz="2900">
              <a:latin typeface="Calibri"/>
              <a:ea typeface="Calibri"/>
              <a:cs typeface="Calibri"/>
              <a:sym typeface="Calibri"/>
            </a:endParaRPr>
          </a:p>
          <a:p>
            <a:pPr marL="342900" marR="0" lvl="0" indent="-349250" algn="l" rtl="0">
              <a:lnSpc>
                <a:spcPct val="100000"/>
              </a:lnSpc>
              <a:spcBef>
                <a:spcPts val="0"/>
              </a:spcBef>
              <a:spcAft>
                <a:spcPts val="0"/>
              </a:spcAft>
              <a:buClr>
                <a:srgbClr val="000000"/>
              </a:buClr>
              <a:buSzPts val="2900"/>
              <a:buFont typeface="Arial"/>
              <a:buChar char="●"/>
            </a:pPr>
            <a:r>
              <a:rPr lang="en-US" sz="2900" i="0" u="none" strike="noStrike" cap="none">
                <a:solidFill>
                  <a:srgbClr val="000000"/>
                </a:solidFill>
                <a:latin typeface="Calibri"/>
                <a:ea typeface="Calibri"/>
                <a:cs typeface="Calibri"/>
                <a:sym typeface="Calibri"/>
              </a:rPr>
              <a:t> How will you reinforce students who want to avoid social attention?</a:t>
            </a:r>
            <a:endParaRPr sz="290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8"/>
          <p:cNvSpPr txBox="1">
            <a:spLocks noGrp="1"/>
          </p:cNvSpPr>
          <p:nvPr>
            <p:ph type="title"/>
          </p:nvPr>
        </p:nvSpPr>
        <p:spPr>
          <a:xfrm>
            <a:off x="2495529" y="-128044"/>
            <a:ext cx="4282133" cy="113161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400"/>
              <a:buNone/>
            </a:pPr>
            <a:r>
              <a:rPr lang="en-US">
                <a:solidFill>
                  <a:schemeClr val="dk1"/>
                </a:solidFill>
              </a:rPr>
              <a:t>Pause &amp; Reflect </a:t>
            </a:r>
            <a:endParaRPr>
              <a:solidFill>
                <a:schemeClr val="dk1"/>
              </a:solidFill>
            </a:endParaRPr>
          </a:p>
        </p:txBody>
      </p:sp>
      <p:pic>
        <p:nvPicPr>
          <p:cNvPr id="221" name="Google Shape;221;p48" descr="A table showing an academic example of antecedent, behavior, and consequence."/>
          <p:cNvPicPr preferRelativeResize="0"/>
          <p:nvPr/>
        </p:nvPicPr>
        <p:blipFill rotWithShape="1">
          <a:blip r:embed="rId3">
            <a:alphaModFix/>
          </a:blip>
          <a:srcRect/>
          <a:stretch/>
        </p:blipFill>
        <p:spPr>
          <a:xfrm>
            <a:off x="2781769" y="2246995"/>
            <a:ext cx="5953462" cy="3843374"/>
          </a:xfrm>
          <a:prstGeom prst="rect">
            <a:avLst/>
          </a:prstGeom>
          <a:noFill/>
          <a:ln>
            <a:noFill/>
          </a:ln>
        </p:spPr>
      </p:pic>
      <p:sp>
        <p:nvSpPr>
          <p:cNvPr id="222" name="Google Shape;222;p48"/>
          <p:cNvSpPr txBox="1"/>
          <p:nvPr/>
        </p:nvSpPr>
        <p:spPr>
          <a:xfrm>
            <a:off x="2495529" y="965683"/>
            <a:ext cx="9337882"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EXAMPLE OF ACADEMIC AND </a:t>
            </a:r>
            <a:endParaRPr/>
          </a:p>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BEHAVIOR CONSEQUENCES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9"/>
          <p:cNvSpPr txBox="1">
            <a:spLocks noGrp="1"/>
          </p:cNvSpPr>
          <p:nvPr>
            <p:ph type="title"/>
          </p:nvPr>
        </p:nvSpPr>
        <p:spPr>
          <a:xfrm>
            <a:off x="2152650" y="68518"/>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b="1"/>
              <a:t>Progress Monitoring</a:t>
            </a:r>
            <a:endParaRPr b="1"/>
          </a:p>
        </p:txBody>
      </p:sp>
      <p:graphicFrame>
        <p:nvGraphicFramePr>
          <p:cNvPr id="228" name="Google Shape;228;p49"/>
          <p:cNvGraphicFramePr/>
          <p:nvPr/>
        </p:nvGraphicFramePr>
        <p:xfrm>
          <a:off x="2152650" y="1240657"/>
          <a:ext cx="3000000" cy="3000000"/>
        </p:xfrm>
        <a:graphic>
          <a:graphicData uri="http://schemas.openxmlformats.org/drawingml/2006/table">
            <a:tbl>
              <a:tblPr>
                <a:noFill/>
                <a:tableStyleId>{971B3167-BB43-45F0-9FEF-3F8463473511}</a:tableStyleId>
              </a:tblPr>
              <a:tblGrid>
                <a:gridCol w="7886700">
                  <a:extLst>
                    <a:ext uri="{9D8B030D-6E8A-4147-A177-3AD203B41FA5}">
                      <a16:colId xmlns:a16="http://schemas.microsoft.com/office/drawing/2014/main" val="20000"/>
                    </a:ext>
                  </a:extLst>
                </a:gridCol>
              </a:tblGrid>
              <a:tr h="254000">
                <a:tc>
                  <a:txBody>
                    <a:bodyPr/>
                    <a:lstStyle/>
                    <a:p>
                      <a:pPr marL="0" marR="0" lvl="0" indent="0" algn="l" rtl="0">
                        <a:lnSpc>
                          <a:spcPct val="100000"/>
                        </a:lnSpc>
                        <a:spcBef>
                          <a:spcPts val="0"/>
                        </a:spcBef>
                        <a:spcAft>
                          <a:spcPts val="0"/>
                        </a:spcAft>
                        <a:buClr>
                          <a:srgbClr val="000000"/>
                        </a:buClr>
                        <a:buSzPts val="2000"/>
                        <a:buFont typeface="Courier New"/>
                        <a:buNone/>
                      </a:pPr>
                      <a:endParaRPr sz="2000" u="none" strike="noStrike" cap="none">
                        <a:latin typeface="Cambria"/>
                        <a:ea typeface="Cambria"/>
                        <a:cs typeface="Cambria"/>
                        <a:sym typeface="Cambria"/>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54000">
                <a:tc>
                  <a:txBody>
                    <a:bodyPr/>
                    <a:lstStyle/>
                    <a:p>
                      <a:pPr marL="91440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 </a:t>
                      </a:r>
                      <a:endParaRPr sz="1200" u="none" strike="noStrike" cap="none">
                        <a:latin typeface="Cambria"/>
                        <a:ea typeface="Cambria"/>
                        <a:cs typeface="Cambria"/>
                        <a:sym typeface="Cambria"/>
                      </a:endParaRPr>
                    </a:p>
                    <a:p>
                      <a:pPr marL="342900" marR="0" lvl="0" indent="-279400" algn="l" rtl="0">
                        <a:lnSpc>
                          <a:spcPct val="100000"/>
                        </a:lnSpc>
                        <a:spcBef>
                          <a:spcPts val="0"/>
                        </a:spcBef>
                        <a:spcAft>
                          <a:spcPts val="0"/>
                        </a:spcAft>
                        <a:buClr>
                          <a:srgbClr val="000000"/>
                        </a:buClr>
                        <a:buSzPts val="1000"/>
                        <a:buFont typeface="Courier New"/>
                        <a:buNone/>
                      </a:pPr>
                      <a:endParaRPr sz="2000" u="none" strike="noStrike" cap="none"/>
                    </a:p>
                    <a:p>
                      <a:pPr marL="914400" marR="0" lvl="0" indent="0" algn="l" rtl="0">
                        <a:lnSpc>
                          <a:spcPct val="100000"/>
                        </a:lnSpc>
                        <a:spcBef>
                          <a:spcPts val="0"/>
                        </a:spcBef>
                        <a:spcAft>
                          <a:spcPts val="0"/>
                        </a:spcAft>
                        <a:buClr>
                          <a:srgbClr val="000000"/>
                        </a:buClr>
                        <a:buSzPts val="2000"/>
                        <a:buFont typeface="Arial"/>
                        <a:buNone/>
                      </a:pPr>
                      <a:r>
                        <a:rPr lang="en-US" sz="2000" u="none" strike="noStrike" cap="none"/>
                        <a:t> </a:t>
                      </a:r>
                      <a:endParaRPr sz="1400" u="none" strike="noStrike" cap="none"/>
                    </a:p>
                    <a:p>
                      <a:pPr marL="0" marR="0" lvl="0" indent="0" algn="l" rtl="0">
                        <a:lnSpc>
                          <a:spcPct val="100000"/>
                        </a:lnSpc>
                        <a:spcBef>
                          <a:spcPts val="0"/>
                        </a:spcBef>
                        <a:spcAft>
                          <a:spcPts val="0"/>
                        </a:spcAft>
                        <a:buClr>
                          <a:srgbClr val="000000"/>
                        </a:buClr>
                        <a:buSzPts val="2000"/>
                        <a:buFont typeface="Courier New"/>
                        <a:buNone/>
                      </a:pPr>
                      <a:endParaRPr sz="2000" u="none" strike="noStrike" cap="none">
                        <a:latin typeface="Cambria"/>
                        <a:ea typeface="Cambria"/>
                        <a:cs typeface="Cambria"/>
                        <a:sym typeface="Cambria"/>
                      </a:endParaRPr>
                    </a:p>
                  </a:txBody>
                  <a:tcPr marL="114300" marR="11430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pic>
        <p:nvPicPr>
          <p:cNvPr id="229" name="Google Shape;229;p49" descr="A checklist with text on it for action planning&#10;"/>
          <p:cNvPicPr preferRelativeResize="0"/>
          <p:nvPr/>
        </p:nvPicPr>
        <p:blipFill rotWithShape="1">
          <a:blip r:embed="rId3">
            <a:alphaModFix/>
          </a:blip>
          <a:srcRect/>
          <a:stretch/>
        </p:blipFill>
        <p:spPr>
          <a:xfrm>
            <a:off x="2152650" y="1240657"/>
            <a:ext cx="7651958" cy="495184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3"/>
        <p:cNvGrpSpPr/>
        <p:nvPr/>
      </p:nvGrpSpPr>
      <p:grpSpPr>
        <a:xfrm>
          <a:off x="0" y="0"/>
          <a:ext cx="0" cy="0"/>
          <a:chOff x="0" y="0"/>
          <a:chExt cx="0" cy="0"/>
        </a:xfrm>
      </p:grpSpPr>
      <p:sp>
        <p:nvSpPr>
          <p:cNvPr id="234" name="Google Shape;234;p50"/>
          <p:cNvSpPr txBox="1">
            <a:spLocks noGrp="1"/>
          </p:cNvSpPr>
          <p:nvPr>
            <p:ph type="title"/>
          </p:nvPr>
        </p:nvSpPr>
        <p:spPr>
          <a:xfrm>
            <a:off x="2152650" y="68518"/>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b="1"/>
              <a:t>Progress Monitoring</a:t>
            </a:r>
            <a:endParaRPr b="1"/>
          </a:p>
        </p:txBody>
      </p:sp>
      <p:pic>
        <p:nvPicPr>
          <p:cNvPr id="235" name="Google Shape;235;p50" descr="A screenshot of web page PBIS.org showing Self Assessment Survey"/>
          <p:cNvPicPr preferRelativeResize="0"/>
          <p:nvPr/>
        </p:nvPicPr>
        <p:blipFill rotWithShape="1">
          <a:blip r:embed="rId3">
            <a:alphaModFix/>
          </a:blip>
          <a:srcRect/>
          <a:stretch/>
        </p:blipFill>
        <p:spPr>
          <a:xfrm>
            <a:off x="2152650" y="1032374"/>
            <a:ext cx="9305915" cy="506575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51"/>
          <p:cNvSpPr txBox="1">
            <a:spLocks noGrp="1"/>
          </p:cNvSpPr>
          <p:nvPr>
            <p:ph type="title"/>
          </p:nvPr>
        </p:nvSpPr>
        <p:spPr>
          <a:xfrm>
            <a:off x="1962507" y="491685"/>
            <a:ext cx="9962789" cy="925952"/>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Progress Monitoring</a:t>
            </a:r>
            <a:endParaRPr/>
          </a:p>
        </p:txBody>
      </p:sp>
      <p:pic>
        <p:nvPicPr>
          <p:cNvPr id="241" name="Google Shape;241;p51" descr="A screenshot of web page PBIS.org showing Tiered Fidelity Inventory"/>
          <p:cNvPicPr preferRelativeResize="0"/>
          <p:nvPr/>
        </p:nvPicPr>
        <p:blipFill rotWithShape="1">
          <a:blip r:embed="rId3">
            <a:alphaModFix/>
          </a:blip>
          <a:srcRect/>
          <a:stretch/>
        </p:blipFill>
        <p:spPr>
          <a:xfrm>
            <a:off x="2265529" y="1291132"/>
            <a:ext cx="9094509" cy="486726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52"/>
          <p:cNvSpPr txBox="1">
            <a:spLocks noGrp="1"/>
          </p:cNvSpPr>
          <p:nvPr>
            <p:ph type="title"/>
          </p:nvPr>
        </p:nvSpPr>
        <p:spPr>
          <a:xfrm>
            <a:off x="2152650" y="265617"/>
            <a:ext cx="7886700" cy="776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600"/>
              <a:buNone/>
            </a:pPr>
            <a:r>
              <a:rPr lang="en-US" sz="3600" b="1"/>
              <a:t>Closing/Next Steps</a:t>
            </a:r>
            <a:endParaRPr sz="3600" b="1"/>
          </a:p>
        </p:txBody>
      </p:sp>
      <p:sp>
        <p:nvSpPr>
          <p:cNvPr id="248" name="Google Shape;248;p52"/>
          <p:cNvSpPr txBox="1">
            <a:spLocks noGrp="1"/>
          </p:cNvSpPr>
          <p:nvPr>
            <p:ph type="body" idx="1"/>
          </p:nvPr>
        </p:nvSpPr>
        <p:spPr>
          <a:xfrm>
            <a:off x="2005025" y="1019550"/>
            <a:ext cx="8262900" cy="5109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2200"/>
              <a:t>Reflect on how your building leadership team engages staff in discussing the importance and impact of positive consequences on student behavior and school climate. </a:t>
            </a:r>
            <a:endParaRPr sz="2200"/>
          </a:p>
          <a:p>
            <a:pPr marL="0" lvl="0" indent="0" algn="l" rtl="0">
              <a:lnSpc>
                <a:spcPct val="100000"/>
              </a:lnSpc>
              <a:spcBef>
                <a:spcPts val="0"/>
              </a:spcBef>
              <a:spcAft>
                <a:spcPts val="0"/>
              </a:spcAft>
              <a:buSzPts val="1100"/>
              <a:buNone/>
            </a:pPr>
            <a:endParaRPr sz="2200"/>
          </a:p>
          <a:p>
            <a:pPr marL="0" lvl="0" indent="0" algn="l" rtl="0">
              <a:lnSpc>
                <a:spcPct val="100000"/>
              </a:lnSpc>
              <a:spcBef>
                <a:spcPts val="0"/>
              </a:spcBef>
              <a:spcAft>
                <a:spcPts val="0"/>
              </a:spcAft>
              <a:buSzPts val="1100"/>
              <a:buNone/>
            </a:pPr>
            <a:r>
              <a:rPr lang="en-US" sz="2200"/>
              <a:t>Next steps include </a:t>
            </a:r>
            <a:endParaRPr sz="2200"/>
          </a:p>
          <a:p>
            <a:pPr marL="457200" lvl="0" indent="-368300" algn="l" rtl="0">
              <a:lnSpc>
                <a:spcPct val="100000"/>
              </a:lnSpc>
              <a:spcBef>
                <a:spcPts val="0"/>
              </a:spcBef>
              <a:spcAft>
                <a:spcPts val="0"/>
              </a:spcAft>
              <a:buSzPts val="2200"/>
              <a:buFont typeface="Calibri"/>
              <a:buChar char="●"/>
            </a:pPr>
            <a:r>
              <a:rPr lang="en-US" sz="2200"/>
              <a:t>Decide upon simple action steps to develop and sustain your schoolwide system for encouraging expected behavior. </a:t>
            </a:r>
            <a:endParaRPr/>
          </a:p>
          <a:p>
            <a:pPr marL="457200" lvl="0" indent="-368300" algn="l" rtl="0">
              <a:lnSpc>
                <a:spcPct val="100000"/>
              </a:lnSpc>
              <a:spcBef>
                <a:spcPts val="0"/>
              </a:spcBef>
              <a:spcAft>
                <a:spcPts val="0"/>
              </a:spcAft>
              <a:buSzPts val="2200"/>
              <a:buFont typeface="Calibri"/>
              <a:buChar char="●"/>
            </a:pPr>
            <a:r>
              <a:rPr lang="en-US" sz="2200"/>
              <a:t>Update your action plan using the </a:t>
            </a:r>
            <a:r>
              <a:rPr lang="en-US" sz="2200" b="1" i="1"/>
              <a:t>Tier 1 Action Plan</a:t>
            </a:r>
            <a:r>
              <a:rPr lang="en-US" sz="2200"/>
              <a:t> template and the </a:t>
            </a:r>
            <a:r>
              <a:rPr lang="en-US" sz="2200" b="1" i="1"/>
              <a:t>Tier 1 Action Planning Checklist</a:t>
            </a:r>
            <a:r>
              <a:rPr lang="en-US" sz="2200"/>
              <a:t>. </a:t>
            </a:r>
            <a:endParaRPr sz="2200"/>
          </a:p>
          <a:p>
            <a:pPr marL="457200" lvl="0" indent="-368300" algn="l" rtl="0">
              <a:lnSpc>
                <a:spcPct val="100000"/>
              </a:lnSpc>
              <a:spcBef>
                <a:spcPts val="0"/>
              </a:spcBef>
              <a:spcAft>
                <a:spcPts val="0"/>
              </a:spcAft>
              <a:buSzPts val="2200"/>
              <a:buChar char="●"/>
            </a:pPr>
            <a:r>
              <a:rPr lang="en-US" sz="2200"/>
              <a:t>Use the </a:t>
            </a:r>
            <a:r>
              <a:rPr lang="en-US" sz="2200" b="1" i="1"/>
              <a:t>Tier 1 Artifacts Rubric </a:t>
            </a:r>
            <a:r>
              <a:rPr lang="en-US" sz="2200"/>
              <a:t>to assess the quality of the resources your team develops. </a:t>
            </a:r>
            <a:endParaRPr sz="2200"/>
          </a:p>
          <a:p>
            <a:pPr marL="457200" lvl="0" indent="-368300" algn="l" rtl="0">
              <a:lnSpc>
                <a:spcPct val="100000"/>
              </a:lnSpc>
              <a:spcBef>
                <a:spcPts val="0"/>
              </a:spcBef>
              <a:spcAft>
                <a:spcPts val="0"/>
              </a:spcAft>
              <a:buSzPts val="2200"/>
              <a:buChar char="●"/>
            </a:pPr>
            <a:r>
              <a:rPr lang="en-US" sz="2200"/>
              <a:t>Use the results of the </a:t>
            </a:r>
            <a:r>
              <a:rPr lang="en-US" sz="2200" b="1" i="1"/>
              <a:t>PBIS Self-Assessment Survey</a:t>
            </a:r>
            <a:r>
              <a:rPr lang="en-US" sz="2200"/>
              <a:t> (SAS)  to gain perspective from all staff, and results from the </a:t>
            </a:r>
            <a:r>
              <a:rPr lang="en-US" sz="2200" b="1" i="1"/>
              <a:t>PBIS Tiered Fidelity Inventory</a:t>
            </a:r>
            <a:r>
              <a:rPr lang="en-US" sz="2200"/>
              <a:t> (TFI) to gain perspective from your building leadership team.</a:t>
            </a:r>
            <a:endParaRPr sz="2200"/>
          </a:p>
          <a:p>
            <a:pPr marL="0" lvl="0" indent="0" algn="l" rtl="0">
              <a:lnSpc>
                <a:spcPct val="100000"/>
              </a:lnSpc>
              <a:spcBef>
                <a:spcPts val="0"/>
              </a:spcBef>
              <a:spcAft>
                <a:spcPts val="0"/>
              </a:spcAft>
              <a:buSzPts val="1100"/>
              <a:buNone/>
            </a:pPr>
            <a:endParaRPr sz="2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6"/>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a:t>References</a:t>
            </a:r>
            <a:endParaRPr/>
          </a:p>
        </p:txBody>
      </p:sp>
      <p:sp>
        <p:nvSpPr>
          <p:cNvPr id="254" name="Google Shape;254;p26"/>
          <p:cNvSpPr txBox="1"/>
          <p:nvPr/>
        </p:nvSpPr>
        <p:spPr>
          <a:xfrm>
            <a:off x="2132732" y="2043953"/>
            <a:ext cx="763597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 </a:t>
            </a:r>
            <a:r>
              <a:rPr lang="en-US" sz="2400" b="1" i="0" u="none" strike="noStrike" cap="none">
                <a:solidFill>
                  <a:srgbClr val="000000"/>
                </a:solidFill>
                <a:latin typeface="Cambria"/>
                <a:ea typeface="Cambria"/>
                <a:cs typeface="Cambria"/>
                <a:sym typeface="Cambria"/>
              </a:rPr>
              <a:t>Colvin, G. (2007). 7 steps for developing a proactive school discipline plan: A guide for principals and leadership teams. Thousand Oaks, CA: Corwin.</a:t>
            </a:r>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mbria"/>
                <a:ea typeface="Cambria"/>
                <a:cs typeface="Cambria"/>
                <a:sym typeface="Cambria"/>
              </a:rPr>
              <a:t>2. Lane, K. L., Kalberg, J. R., &amp; Menzies, H. M. (2009). Developing schoolwide programs to prevent and manage problem behaviors: A step-by-step approach. New York: Guilford.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99593"/>
        </a:solidFill>
        <a:effectLst/>
      </p:bgPr>
    </p:bg>
    <p:spTree>
      <p:nvGrpSpPr>
        <p:cNvPr id="1" name="Shape 259"/>
        <p:cNvGrpSpPr/>
        <p:nvPr/>
      </p:nvGrpSpPr>
      <p:grpSpPr>
        <a:xfrm>
          <a:off x="0" y="0"/>
          <a:ext cx="0" cy="0"/>
          <a:chOff x="0" y="0"/>
          <a:chExt cx="0" cy="0"/>
        </a:xfrm>
      </p:grpSpPr>
      <p:sp>
        <p:nvSpPr>
          <p:cNvPr id="260" name="Google Shape;260;p27"/>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Contact Information</a:t>
            </a:r>
            <a:endParaRPr/>
          </a:p>
        </p:txBody>
      </p:sp>
      <p:sp>
        <p:nvSpPr>
          <p:cNvPr id="261" name="Google Shape;261;p27"/>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rmAutofit/>
          </a:bodyPr>
          <a:lstStyle/>
          <a:p>
            <a:pPr marL="203200" lvl="0" indent="0" algn="l" rtl="0">
              <a:lnSpc>
                <a:spcPct val="100000"/>
              </a:lnSpc>
              <a:spcBef>
                <a:spcPts val="0"/>
              </a:spcBef>
              <a:spcAft>
                <a:spcPts val="0"/>
              </a:spcAft>
              <a:buSzPts val="3200"/>
              <a:buNone/>
            </a:pPr>
            <a:r>
              <a:rPr lang="en-US"/>
              <a:t>Check Out MO SW-PBS on Social Media:</a:t>
            </a:r>
            <a:endParaRPr/>
          </a:p>
        </p:txBody>
      </p:sp>
      <p:sp>
        <p:nvSpPr>
          <p:cNvPr id="262" name="Google Shape;262;p27"/>
          <p:cNvSpPr txBox="1">
            <a:spLocks noGrp="1"/>
          </p:cNvSpPr>
          <p:nvPr>
            <p:ph type="body" idx="4294967295"/>
          </p:nvPr>
        </p:nvSpPr>
        <p:spPr>
          <a:xfrm>
            <a:off x="6823574" y="2597295"/>
            <a:ext cx="3886200" cy="619125"/>
          </a:xfrm>
          <a:prstGeom prst="rect">
            <a:avLst/>
          </a:prstGeom>
          <a:noFill/>
          <a:ln>
            <a:noFill/>
          </a:ln>
        </p:spPr>
        <p:txBody>
          <a:bodyPr spcFirstLastPara="1" wrap="square" lIns="91425" tIns="91425" rIns="91425" bIns="91425" anchor="t" anchorCtr="0">
            <a:normAutofit fontScale="62500" lnSpcReduction="20000"/>
          </a:bodyPr>
          <a:lstStyle/>
          <a:p>
            <a:pPr marL="203200" lvl="0" indent="0" algn="l" rtl="0">
              <a:lnSpc>
                <a:spcPct val="100000"/>
              </a:lnSpc>
              <a:spcBef>
                <a:spcPts val="0"/>
              </a:spcBef>
              <a:spcAft>
                <a:spcPts val="0"/>
              </a:spcAft>
              <a:buSzPct val="100000"/>
              <a:buNone/>
            </a:pPr>
            <a:r>
              <a:rPr lang="en-US" b="1"/>
              <a:t>Facilitator Contact Information:</a:t>
            </a:r>
            <a:endParaRPr/>
          </a:p>
          <a:p>
            <a:pPr marL="342900" lvl="0" indent="-12700" algn="l" rtl="0">
              <a:lnSpc>
                <a:spcPct val="100000"/>
              </a:lnSpc>
              <a:spcBef>
                <a:spcPts val="640"/>
              </a:spcBef>
              <a:spcAft>
                <a:spcPts val="0"/>
              </a:spcAft>
              <a:buSzPct val="100000"/>
              <a:buNone/>
            </a:pPr>
            <a:endParaRPr/>
          </a:p>
        </p:txBody>
      </p:sp>
      <p:sp>
        <p:nvSpPr>
          <p:cNvPr id="263" name="Google Shape;263;p27"/>
          <p:cNvSpPr txBox="1"/>
          <p:nvPr/>
        </p:nvSpPr>
        <p:spPr>
          <a:xfrm>
            <a:off x="1588333" y="3009404"/>
            <a:ext cx="2393146"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pbismissouri.org</a:t>
            </a:r>
            <a:endParaRPr sz="2100" b="0" i="0" u="none" strike="noStrike" cap="none">
              <a:solidFill>
                <a:srgbClr val="000000"/>
              </a:solidFill>
              <a:latin typeface="Arial"/>
              <a:ea typeface="Arial"/>
              <a:cs typeface="Arial"/>
              <a:sym typeface="Arial"/>
            </a:endParaRPr>
          </a:p>
        </p:txBody>
      </p:sp>
      <p:sp>
        <p:nvSpPr>
          <p:cNvPr id="264" name="Google Shape;264;p27"/>
          <p:cNvSpPr txBox="1"/>
          <p:nvPr/>
        </p:nvSpPr>
        <p:spPr>
          <a:xfrm>
            <a:off x="1561312" y="3818668"/>
            <a:ext cx="3244967" cy="4154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facebook.com/moswpbs</a:t>
            </a:r>
            <a:endParaRPr sz="2100" b="0" i="0" u="none" strike="noStrike" cap="none">
              <a:solidFill>
                <a:srgbClr val="000000"/>
              </a:solidFill>
              <a:latin typeface="Arial"/>
              <a:ea typeface="Arial"/>
              <a:cs typeface="Arial"/>
              <a:sym typeface="Arial"/>
            </a:endParaRPr>
          </a:p>
        </p:txBody>
      </p:sp>
      <p:sp>
        <p:nvSpPr>
          <p:cNvPr id="265" name="Google Shape;265;p27"/>
          <p:cNvSpPr txBox="1"/>
          <p:nvPr/>
        </p:nvSpPr>
        <p:spPr>
          <a:xfrm>
            <a:off x="1479487" y="4627932"/>
            <a:ext cx="3408600" cy="41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instagram.com/moswpbs/</a:t>
            </a:r>
            <a:endParaRPr sz="1400" b="0" i="0" u="none" strike="noStrike" cap="none">
              <a:solidFill>
                <a:srgbClr val="000000"/>
              </a:solidFill>
              <a:latin typeface="Arial"/>
              <a:ea typeface="Arial"/>
              <a:cs typeface="Arial"/>
              <a:sym typeface="Arial"/>
            </a:endParaRPr>
          </a:p>
        </p:txBody>
      </p:sp>
      <p:sp>
        <p:nvSpPr>
          <p:cNvPr id="266" name="Google Shape;266;p27"/>
          <p:cNvSpPr txBox="1"/>
          <p:nvPr/>
        </p:nvSpPr>
        <p:spPr>
          <a:xfrm>
            <a:off x="5468016" y="3217141"/>
            <a:ext cx="3260558" cy="26776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List HERE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7" name="Google Shape;267;p27"/>
          <p:cNvPicPr preferRelativeResize="0"/>
          <p:nvPr/>
        </p:nvPicPr>
        <p:blipFill rotWithShape="1">
          <a:blip r:embed="rId6">
            <a:alphaModFix/>
          </a:blip>
          <a:srcRect/>
          <a:stretch/>
        </p:blipFill>
        <p:spPr>
          <a:xfrm>
            <a:off x="609600" y="3694158"/>
            <a:ext cx="619125" cy="619125"/>
          </a:xfrm>
          <a:prstGeom prst="rect">
            <a:avLst/>
          </a:prstGeom>
          <a:noFill/>
          <a:ln>
            <a:noFill/>
          </a:ln>
        </p:spPr>
      </p:pic>
      <p:pic>
        <p:nvPicPr>
          <p:cNvPr id="268" name="Google Shape;268;p27"/>
          <p:cNvPicPr preferRelativeResize="0"/>
          <p:nvPr/>
        </p:nvPicPr>
        <p:blipFill rotWithShape="1">
          <a:blip r:embed="rId7">
            <a:alphaModFix/>
          </a:blip>
          <a:srcRect/>
          <a:stretch/>
        </p:blipFill>
        <p:spPr>
          <a:xfrm>
            <a:off x="660125" y="2994472"/>
            <a:ext cx="619125" cy="532235"/>
          </a:xfrm>
          <a:prstGeom prst="rect">
            <a:avLst/>
          </a:prstGeom>
          <a:noFill/>
          <a:ln>
            <a:noFill/>
          </a:ln>
        </p:spPr>
      </p:pic>
      <p:pic>
        <p:nvPicPr>
          <p:cNvPr id="269" name="Google Shape;269;p27"/>
          <p:cNvPicPr preferRelativeResize="0"/>
          <p:nvPr/>
        </p:nvPicPr>
        <p:blipFill rotWithShape="1">
          <a:blip r:embed="rId8">
            <a:alphaModFix/>
          </a:blip>
          <a:srcRect/>
          <a:stretch/>
        </p:blipFill>
        <p:spPr>
          <a:xfrm>
            <a:off x="653039" y="4626447"/>
            <a:ext cx="532225" cy="532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a:t>Facilitator Notes: Delete This Slide</a:t>
            </a:r>
            <a:endParaRPr/>
          </a:p>
        </p:txBody>
      </p:sp>
      <p:sp>
        <p:nvSpPr>
          <p:cNvPr id="103" name="Google Shape;103;p4"/>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40"/>
              </a:spcBef>
              <a:spcAft>
                <a:spcPts val="0"/>
              </a:spcAft>
              <a:buClr>
                <a:srgbClr val="FF0000"/>
              </a:buClr>
              <a:buSzPts val="3200"/>
              <a:buFont typeface="Arial"/>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Working Agreements</a:t>
            </a:r>
            <a:endParaRPr/>
          </a:p>
        </p:txBody>
      </p:sp>
      <p:sp>
        <p:nvSpPr>
          <p:cNvPr id="110" name="Google Shape;110;p5"/>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rmAutofit fontScale="92500" lnSpcReduction="20000"/>
          </a:bodyPr>
          <a:lstStyle/>
          <a:p>
            <a:pPr marL="342900" lvl="0" indent="-139700" algn="l" rtl="0">
              <a:lnSpc>
                <a:spcPct val="100000"/>
              </a:lnSpc>
              <a:spcBef>
                <a:spcPts val="0"/>
              </a:spcBef>
              <a:spcAft>
                <a:spcPts val="0"/>
              </a:spcAft>
              <a:buSzPct val="75000"/>
              <a:buNone/>
            </a:pPr>
            <a:r>
              <a:rPr lang="en-US" b="1">
                <a:latin typeface="Arial"/>
                <a:ea typeface="Arial"/>
                <a:cs typeface="Arial"/>
                <a:sym typeface="Arial"/>
              </a:rPr>
              <a:t>Be Respectful</a:t>
            </a:r>
            <a:endParaRPr/>
          </a:p>
          <a:p>
            <a:pPr marL="342900" lvl="0" indent="-187960" algn="l" rtl="0">
              <a:lnSpc>
                <a:spcPct val="100000"/>
              </a:lnSpc>
              <a:spcBef>
                <a:spcPts val="640"/>
              </a:spcBef>
              <a:spcAft>
                <a:spcPts val="0"/>
              </a:spcAft>
              <a:buSzPct val="100000"/>
              <a:buChar char="•"/>
            </a:pPr>
            <a:r>
              <a:rPr lang="en-US">
                <a:latin typeface="Arial"/>
                <a:ea typeface="Arial"/>
                <a:cs typeface="Arial"/>
                <a:sym typeface="Arial"/>
              </a:rPr>
              <a:t> Be an active listener—open to new ideas</a:t>
            </a:r>
            <a:endParaRPr/>
          </a:p>
          <a:p>
            <a:pPr marL="342900" lvl="0" indent="-187960" algn="l" rtl="0">
              <a:lnSpc>
                <a:spcPct val="100000"/>
              </a:lnSpc>
              <a:spcBef>
                <a:spcPts val="640"/>
              </a:spcBef>
              <a:spcAft>
                <a:spcPts val="0"/>
              </a:spcAft>
              <a:buSzPct val="100000"/>
              <a:buChar char="•"/>
            </a:pPr>
            <a:r>
              <a:rPr lang="en-US">
                <a:latin typeface="Arial"/>
                <a:ea typeface="Arial"/>
                <a:cs typeface="Arial"/>
                <a:sym typeface="Arial"/>
              </a:rPr>
              <a:t> Use notes for side bar conversations</a:t>
            </a:r>
            <a:endParaRPr>
              <a:latin typeface="Arial"/>
              <a:ea typeface="Arial"/>
              <a:cs typeface="Arial"/>
              <a:sym typeface="Arial"/>
            </a:endParaRPr>
          </a:p>
          <a:p>
            <a:pPr marL="342900" lvl="0" indent="0" algn="l" rtl="0">
              <a:lnSpc>
                <a:spcPct val="100000"/>
              </a:lnSpc>
              <a:spcBef>
                <a:spcPts val="640"/>
              </a:spcBef>
              <a:spcAft>
                <a:spcPts val="0"/>
              </a:spcAft>
              <a:buSzPts val="3200"/>
              <a:buNone/>
            </a:pPr>
            <a:endParaRPr sz="850">
              <a:latin typeface="Arial"/>
              <a:ea typeface="Arial"/>
              <a:cs typeface="Arial"/>
              <a:sym typeface="Arial"/>
            </a:endParaRPr>
          </a:p>
          <a:p>
            <a:pPr marL="342900" lvl="0" indent="-139700" algn="l" rtl="0">
              <a:lnSpc>
                <a:spcPct val="100000"/>
              </a:lnSpc>
              <a:spcBef>
                <a:spcPts val="640"/>
              </a:spcBef>
              <a:spcAft>
                <a:spcPts val="0"/>
              </a:spcAft>
              <a:buSzPct val="75000"/>
              <a:buNone/>
            </a:pPr>
            <a:r>
              <a:rPr lang="en-US" b="1">
                <a:latin typeface="Arial"/>
                <a:ea typeface="Arial"/>
                <a:cs typeface="Arial"/>
                <a:sym typeface="Arial"/>
              </a:rPr>
              <a:t>Be Responsible</a:t>
            </a:r>
            <a:endParaRPr/>
          </a:p>
          <a:p>
            <a:pPr marL="342900" lvl="0" indent="-187960" algn="l" rtl="0">
              <a:lnSpc>
                <a:spcPct val="100000"/>
              </a:lnSpc>
              <a:spcBef>
                <a:spcPts val="640"/>
              </a:spcBef>
              <a:spcAft>
                <a:spcPts val="0"/>
              </a:spcAft>
              <a:buSzPct val="100000"/>
              <a:buChar char="•"/>
            </a:pPr>
            <a:r>
              <a:rPr lang="en-US">
                <a:latin typeface="Arial"/>
                <a:ea typeface="Arial"/>
                <a:cs typeface="Arial"/>
                <a:sym typeface="Arial"/>
              </a:rPr>
              <a:t> Be on time for sessions</a:t>
            </a:r>
            <a:endParaRPr/>
          </a:p>
          <a:p>
            <a:pPr marL="342900" lvl="0" indent="-187960" algn="l" rtl="0">
              <a:lnSpc>
                <a:spcPct val="100000"/>
              </a:lnSpc>
              <a:spcBef>
                <a:spcPts val="640"/>
              </a:spcBef>
              <a:spcAft>
                <a:spcPts val="0"/>
              </a:spcAft>
              <a:buSzPct val="100000"/>
              <a:buChar char="•"/>
            </a:pPr>
            <a:r>
              <a:rPr lang="en-US">
                <a:latin typeface="Arial"/>
                <a:ea typeface="Arial"/>
                <a:cs typeface="Arial"/>
                <a:sym typeface="Arial"/>
              </a:rPr>
              <a:t> Silence cell phones—reply appropriately</a:t>
            </a:r>
            <a:endParaRPr>
              <a:latin typeface="Arial"/>
              <a:ea typeface="Arial"/>
              <a:cs typeface="Arial"/>
              <a:sym typeface="Arial"/>
            </a:endParaRPr>
          </a:p>
          <a:p>
            <a:pPr marL="342900" lvl="0" indent="0" algn="l" rtl="0">
              <a:lnSpc>
                <a:spcPct val="100000"/>
              </a:lnSpc>
              <a:spcBef>
                <a:spcPts val="640"/>
              </a:spcBef>
              <a:spcAft>
                <a:spcPts val="0"/>
              </a:spcAft>
              <a:buSzPct val="384384"/>
              <a:buNone/>
            </a:pPr>
            <a:endParaRPr sz="900">
              <a:latin typeface="Arial"/>
              <a:ea typeface="Arial"/>
              <a:cs typeface="Arial"/>
              <a:sym typeface="Arial"/>
            </a:endParaRPr>
          </a:p>
          <a:p>
            <a:pPr marL="342900" lvl="0" indent="-139700" algn="l" rtl="0">
              <a:lnSpc>
                <a:spcPct val="100000"/>
              </a:lnSpc>
              <a:spcBef>
                <a:spcPts val="640"/>
              </a:spcBef>
              <a:spcAft>
                <a:spcPts val="0"/>
              </a:spcAft>
              <a:buSzPct val="75000"/>
              <a:buNone/>
            </a:pPr>
            <a:r>
              <a:rPr lang="en-US" b="1">
                <a:latin typeface="Arial"/>
                <a:ea typeface="Arial"/>
                <a:cs typeface="Arial"/>
                <a:sym typeface="Arial"/>
              </a:rPr>
              <a:t>Be a Problem Solver</a:t>
            </a:r>
            <a:endParaRPr/>
          </a:p>
          <a:p>
            <a:pPr marL="342900" lvl="0" indent="-187960" algn="l" rtl="0">
              <a:lnSpc>
                <a:spcPct val="100000"/>
              </a:lnSpc>
              <a:spcBef>
                <a:spcPts val="640"/>
              </a:spcBef>
              <a:spcAft>
                <a:spcPts val="0"/>
              </a:spcAft>
              <a:buSzPct val="100000"/>
              <a:buChar char="•"/>
            </a:pPr>
            <a:r>
              <a:rPr lang="en-US">
                <a:latin typeface="Arial"/>
                <a:ea typeface="Arial"/>
                <a:cs typeface="Arial"/>
                <a:sym typeface="Arial"/>
              </a:rPr>
              <a:t> Follow the decision making process</a:t>
            </a:r>
            <a:endParaRPr/>
          </a:p>
          <a:p>
            <a:pPr marL="342900" lvl="0" indent="-187960" algn="l" rtl="0">
              <a:lnSpc>
                <a:spcPct val="100000"/>
              </a:lnSpc>
              <a:spcBef>
                <a:spcPts val="640"/>
              </a:spcBef>
              <a:spcAft>
                <a:spcPts val="0"/>
              </a:spcAft>
              <a:buSzPct val="100000"/>
              <a:buChar char="•"/>
            </a:pPr>
            <a:r>
              <a:rPr lang="en-US">
                <a:latin typeface="Arial"/>
                <a:ea typeface="Arial"/>
                <a:cs typeface="Arial"/>
                <a:sym typeface="Arial"/>
              </a:rPr>
              <a:t> Work toward consensus and support decisions of the group</a:t>
            </a:r>
            <a:endParaRPr>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9593"/>
        </a:solidFill>
        <a:effectLst/>
      </p:bgPr>
    </p:bg>
    <p:spTree>
      <p:nvGrpSpPr>
        <p:cNvPr id="1" name="Shape 115"/>
        <p:cNvGrpSpPr/>
        <p:nvPr/>
      </p:nvGrpSpPr>
      <p:grpSpPr>
        <a:xfrm>
          <a:off x="0" y="0"/>
          <a:ext cx="0" cy="0"/>
          <a:chOff x="0" y="0"/>
          <a:chExt cx="0" cy="0"/>
        </a:xfrm>
      </p:grpSpPr>
      <p:sp>
        <p:nvSpPr>
          <p:cNvPr id="116" name="Google Shape;116;p6"/>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Attention Signal</a:t>
            </a:r>
            <a:endParaRPr/>
          </a:p>
        </p:txBody>
      </p:sp>
      <p:sp>
        <p:nvSpPr>
          <p:cNvPr id="117" name="Google Shape;117;p6"/>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40"/>
              </a:spcBef>
              <a:spcAft>
                <a:spcPts val="0"/>
              </a:spcAft>
              <a:buClr>
                <a:srgbClr val="FF0000"/>
              </a:buClr>
              <a:buSzPts val="3200"/>
              <a:buFont typeface="Arial"/>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9593"/>
        </a:solidFill>
        <a:effectLst/>
      </p:bgPr>
    </p:bg>
    <p:spTree>
      <p:nvGrpSpPr>
        <p:cNvPr id="1" name="Shape 122"/>
        <p:cNvGrpSpPr/>
        <p:nvPr/>
      </p:nvGrpSpPr>
      <p:grpSpPr>
        <a:xfrm>
          <a:off x="0" y="0"/>
          <a:ext cx="0" cy="0"/>
          <a:chOff x="0" y="0"/>
          <a:chExt cx="0" cy="0"/>
        </a:xfrm>
      </p:grpSpPr>
      <p:sp>
        <p:nvSpPr>
          <p:cNvPr id="123" name="Google Shape;123;p7"/>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Introductions</a:t>
            </a:r>
            <a:endParaRPr/>
          </a:p>
        </p:txBody>
      </p:sp>
      <p:sp>
        <p:nvSpPr>
          <p:cNvPr id="124" name="Google Shape;124;p7"/>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40"/>
              </a:spcBef>
              <a:spcAft>
                <a:spcPts val="0"/>
              </a:spcAft>
              <a:buClr>
                <a:srgbClr val="FF0000"/>
              </a:buClr>
              <a:buSzPts val="3200"/>
              <a:buFont typeface="Arial"/>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6f9a9b4d1b_0_5"/>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Handouts</a:t>
            </a:r>
            <a:endParaRPr b="1"/>
          </a:p>
        </p:txBody>
      </p:sp>
      <p:sp>
        <p:nvSpPr>
          <p:cNvPr id="130" name="Google Shape;130;g26f9a9b4d1b_0_5"/>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342900" marR="0" lvl="0" indent="-342900" algn="l" rtl="0">
              <a:lnSpc>
                <a:spcPct val="100000"/>
              </a:lnSpc>
              <a:spcBef>
                <a:spcPts val="0"/>
              </a:spcBef>
              <a:spcAft>
                <a:spcPts val="0"/>
              </a:spcAft>
              <a:buSzPts val="3200"/>
              <a:buFont typeface="Arial"/>
              <a:buAutoNum type="arabicPeriod"/>
            </a:pPr>
            <a:r>
              <a:rPr lang="en-US" sz="2800">
                <a:solidFill>
                  <a:srgbClr val="000000"/>
                </a:solidFill>
                <a:latin typeface="Cambria"/>
                <a:ea typeface="Cambria"/>
                <a:cs typeface="Cambria"/>
                <a:sym typeface="Cambria"/>
              </a:rPr>
              <a:t>HOAP Action Plan</a:t>
            </a:r>
            <a:endParaRPr/>
          </a:p>
          <a:p>
            <a:pPr marL="342900" marR="0" lvl="0" indent="-139700" algn="l" rtl="0">
              <a:lnSpc>
                <a:spcPct val="100000"/>
              </a:lnSpc>
              <a:spcBef>
                <a:spcPts val="0"/>
              </a:spcBef>
              <a:spcAft>
                <a:spcPts val="0"/>
              </a:spcAft>
              <a:buSzPts val="3200"/>
              <a:buFont typeface="Arial"/>
              <a:buNone/>
            </a:pPr>
            <a:endParaRPr sz="2800">
              <a:latin typeface="Cambria"/>
              <a:ea typeface="Cambria"/>
              <a:cs typeface="Cambria"/>
              <a:sym typeface="Cambria"/>
            </a:endParaRPr>
          </a:p>
          <a:p>
            <a:pPr marL="342900" marR="0" lvl="0" indent="-342900" algn="l" rtl="0">
              <a:lnSpc>
                <a:spcPct val="100000"/>
              </a:lnSpc>
              <a:spcBef>
                <a:spcPts val="0"/>
              </a:spcBef>
              <a:spcAft>
                <a:spcPts val="0"/>
              </a:spcAft>
              <a:buSzPts val="3200"/>
              <a:buFont typeface="Arial"/>
              <a:buAutoNum type="arabicPeriod"/>
            </a:pPr>
            <a:r>
              <a:rPr lang="en-US" sz="2800">
                <a:solidFill>
                  <a:srgbClr val="000000"/>
                </a:solidFill>
                <a:latin typeface="Cambria"/>
                <a:ea typeface="Cambria"/>
                <a:cs typeface="Cambria"/>
                <a:sym typeface="Cambria"/>
              </a:rPr>
              <a:t>HOAPC Tier 1 Action Plan Checklist</a:t>
            </a:r>
            <a:endParaRPr/>
          </a:p>
          <a:p>
            <a:pPr marL="342900" marR="0" lvl="0" indent="-139700" algn="l" rtl="0">
              <a:lnSpc>
                <a:spcPct val="100000"/>
              </a:lnSpc>
              <a:spcBef>
                <a:spcPts val="0"/>
              </a:spcBef>
              <a:spcAft>
                <a:spcPts val="0"/>
              </a:spcAft>
              <a:buSzPts val="3200"/>
              <a:buFont typeface="Arial"/>
              <a:buNone/>
            </a:pPr>
            <a:endParaRPr sz="2800">
              <a:latin typeface="Cambria"/>
              <a:ea typeface="Cambria"/>
              <a:cs typeface="Cambria"/>
              <a:sym typeface="Cambria"/>
            </a:endParaRPr>
          </a:p>
          <a:p>
            <a:pPr marL="342900" marR="0" lvl="0" indent="-342900" algn="l" rtl="0">
              <a:lnSpc>
                <a:spcPct val="100000"/>
              </a:lnSpc>
              <a:spcBef>
                <a:spcPts val="0"/>
              </a:spcBef>
              <a:spcAft>
                <a:spcPts val="0"/>
              </a:spcAft>
              <a:buSzPts val="3200"/>
              <a:buFont typeface="Arial"/>
              <a:buAutoNum type="arabicPeriod"/>
            </a:pPr>
            <a:r>
              <a:rPr lang="en-US" sz="2800">
                <a:solidFill>
                  <a:srgbClr val="000000"/>
                </a:solidFill>
                <a:latin typeface="Cambria"/>
                <a:ea typeface="Cambria"/>
                <a:cs typeface="Cambria"/>
                <a:sym typeface="Cambria"/>
              </a:rPr>
              <a:t>HOAC Tier 1 Artifact Checklist</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Lesson Description</a:t>
            </a:r>
            <a:endParaRPr b="1"/>
          </a:p>
        </p:txBody>
      </p:sp>
      <p:sp>
        <p:nvSpPr>
          <p:cNvPr id="137" name="Google Shape;137;p9"/>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200"/>
              <a:t>Build a comprehensive (schoolwide) system that includes practices to</a:t>
            </a:r>
            <a:endParaRPr/>
          </a:p>
          <a:p>
            <a:pPr marL="0" lvl="0" indent="0" algn="l" rtl="0">
              <a:lnSpc>
                <a:spcPct val="100000"/>
              </a:lnSpc>
              <a:spcBef>
                <a:spcPts val="0"/>
              </a:spcBef>
              <a:spcAft>
                <a:spcPts val="0"/>
              </a:spcAft>
              <a:buSzPts val="2800"/>
              <a:buNone/>
            </a:pPr>
            <a:endParaRPr sz="3200"/>
          </a:p>
          <a:p>
            <a:pPr marL="457200" lvl="0" indent="-381000" algn="l" rtl="0">
              <a:lnSpc>
                <a:spcPct val="100000"/>
              </a:lnSpc>
              <a:spcBef>
                <a:spcPts val="0"/>
              </a:spcBef>
              <a:spcAft>
                <a:spcPts val="0"/>
              </a:spcAft>
              <a:buSzPts val="2400"/>
              <a:buChar char="•"/>
            </a:pPr>
            <a:r>
              <a:rPr lang="en-US" sz="3200"/>
              <a:t>Encourage and motivate students as they are learning the expected behaviors.</a:t>
            </a:r>
            <a:endParaRPr/>
          </a:p>
          <a:p>
            <a:pPr marL="457200" lvl="0" indent="0" algn="l" rtl="0">
              <a:lnSpc>
                <a:spcPct val="100000"/>
              </a:lnSpc>
              <a:spcBef>
                <a:spcPts val="0"/>
              </a:spcBef>
              <a:spcAft>
                <a:spcPts val="0"/>
              </a:spcAft>
              <a:buSzPts val="2800"/>
              <a:buNone/>
            </a:pPr>
            <a:endParaRPr sz="3200"/>
          </a:p>
          <a:p>
            <a:pPr marL="457200" lvl="0" indent="-381000" algn="l" rtl="0">
              <a:lnSpc>
                <a:spcPct val="100000"/>
              </a:lnSpc>
              <a:spcBef>
                <a:spcPts val="0"/>
              </a:spcBef>
              <a:spcAft>
                <a:spcPts val="0"/>
              </a:spcAft>
              <a:buSzPts val="2400"/>
              <a:buChar char="•"/>
            </a:pPr>
            <a:r>
              <a:rPr lang="en-US" sz="3200"/>
              <a:t>Maintain those skills as students become more fluent in their use.</a:t>
            </a:r>
            <a:endParaRPr/>
          </a:p>
          <a:p>
            <a:pPr marL="457200" marR="0" lvl="0" indent="-228600" algn="l" rtl="0">
              <a:lnSpc>
                <a:spcPct val="100000"/>
              </a:lnSpc>
              <a:spcBef>
                <a:spcPts val="640"/>
              </a:spcBef>
              <a:spcAft>
                <a:spcPts val="0"/>
              </a:spcAft>
              <a:buClr>
                <a:srgbClr val="FF0000"/>
              </a:buClr>
              <a:buSzPts val="32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0"/>
          <p:cNvSpPr txBox="1">
            <a:spLocks noGrp="1"/>
          </p:cNvSpPr>
          <p:nvPr>
            <p:ph type="title"/>
          </p:nvPr>
        </p:nvSpPr>
        <p:spPr>
          <a:xfrm>
            <a:off x="609600" y="274637"/>
            <a:ext cx="109728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b="1"/>
              <a:t>Lesson Outcomes</a:t>
            </a:r>
            <a:endParaRPr/>
          </a:p>
        </p:txBody>
      </p:sp>
      <p:sp>
        <p:nvSpPr>
          <p:cNvPr id="144" name="Google Shape;144;p10"/>
          <p:cNvSpPr txBox="1">
            <a:spLocks noGrp="1"/>
          </p:cNvSpPr>
          <p:nvPr>
            <p:ph type="body" idx="1"/>
          </p:nvPr>
        </p:nvSpPr>
        <p:spPr>
          <a:xfrm>
            <a:off x="609600" y="1600201"/>
            <a:ext cx="10972800" cy="4525963"/>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0"/>
              </a:spcBef>
              <a:spcAft>
                <a:spcPts val="0"/>
              </a:spcAft>
              <a:buSzPts val="3200"/>
              <a:buNone/>
            </a:pPr>
            <a:r>
              <a:rPr lang="en-US" i="1">
                <a:solidFill>
                  <a:srgbClr val="008000"/>
                </a:solidFill>
              </a:rPr>
              <a:t>At the end of this session, you will be able to…</a:t>
            </a:r>
            <a:endParaRPr/>
          </a:p>
          <a:p>
            <a:pPr marL="0" marR="0" lvl="0" indent="0" algn="l" rtl="0">
              <a:lnSpc>
                <a:spcPct val="100000"/>
              </a:lnSpc>
              <a:spcBef>
                <a:spcPts val="0"/>
              </a:spcBef>
              <a:spcAft>
                <a:spcPts val="0"/>
              </a:spcAft>
              <a:buSzPts val="3200"/>
              <a:buNone/>
            </a:pPr>
            <a:endParaRPr sz="3200" b="1">
              <a:latin typeface="Cambria"/>
              <a:ea typeface="Cambria"/>
              <a:cs typeface="Cambria"/>
              <a:sym typeface="Cambria"/>
            </a:endParaRPr>
          </a:p>
          <a:p>
            <a:pPr marL="285750" marR="0" lvl="0" indent="-285750" algn="l" rtl="0">
              <a:lnSpc>
                <a:spcPct val="100000"/>
              </a:lnSpc>
              <a:spcBef>
                <a:spcPts val="0"/>
              </a:spcBef>
              <a:spcAft>
                <a:spcPts val="0"/>
              </a:spcAft>
              <a:buSzPts val="3200"/>
              <a:buFont typeface="Arial"/>
              <a:buChar char="•"/>
            </a:pPr>
            <a:r>
              <a:rPr lang="en-US" sz="3200" b="1">
                <a:solidFill>
                  <a:schemeClr val="dk1"/>
                </a:solidFill>
                <a:latin typeface="Calibri"/>
                <a:ea typeface="Calibri"/>
                <a:cs typeface="Calibri"/>
                <a:sym typeface="Calibri"/>
              </a:rPr>
              <a:t>Understand the importance and impact of positive consequences on student behavior and school climate.</a:t>
            </a:r>
            <a:endParaRPr/>
          </a:p>
          <a:p>
            <a:pPr marL="457200" lvl="0" indent="-254000" algn="l" rtl="0">
              <a:lnSpc>
                <a:spcPct val="110000"/>
              </a:lnSpc>
              <a:spcBef>
                <a:spcPts val="0"/>
              </a:spcBef>
              <a:spcAft>
                <a:spcPts val="0"/>
              </a:spcAft>
              <a:buSzPts val="3200"/>
              <a:buNone/>
            </a:pPr>
            <a:endParaRPr/>
          </a:p>
          <a:p>
            <a:pPr marL="0" lvl="0" indent="0" algn="ctr" rtl="0">
              <a:lnSpc>
                <a:spcPct val="100000"/>
              </a:lnSpc>
              <a:spcBef>
                <a:spcPts val="451"/>
              </a:spcBef>
              <a:spcAft>
                <a:spcPts val="0"/>
              </a:spcAft>
              <a:buSzPts val="225"/>
              <a:buNone/>
            </a:pPr>
            <a:endParaRPr sz="225" i="1">
              <a:solidFill>
                <a:srgbClr val="008000"/>
              </a:solidFill>
            </a:endParaRPr>
          </a:p>
          <a:p>
            <a:pPr marL="342900" lvl="0" indent="0" algn="l" rtl="0">
              <a:lnSpc>
                <a:spcPct val="100000"/>
              </a:lnSpc>
              <a:spcBef>
                <a:spcPts val="1091"/>
              </a:spcBef>
              <a:spcAft>
                <a:spcPts val="0"/>
              </a:spcAft>
              <a:buSzPts val="3200"/>
              <a:buNone/>
            </a:pPr>
            <a:endParaRPr/>
          </a:p>
        </p:txBody>
      </p:sp>
    </p:spTree>
  </p:cSld>
  <p:clrMapOvr>
    <a:masterClrMapping/>
  </p:clrMapOvr>
</p:sld>
</file>

<file path=ppt/theme/theme1.xml><?xml version="1.0" encoding="utf-8"?>
<a:theme xmlns:a="http://schemas.openxmlformats.org/drawingml/2006/main" name="MO SWPBS Pr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3069</Words>
  <Application>Microsoft Macintosh PowerPoint</Application>
  <PresentationFormat>Widescreen</PresentationFormat>
  <Paragraphs>249</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Cambria</vt:lpstr>
      <vt:lpstr>Courier New</vt:lpstr>
      <vt:lpstr>Times New Roman</vt:lpstr>
      <vt:lpstr>MO SWPBS Pres</vt:lpstr>
      <vt:lpstr>MO SW-PBS Tier 1 Course: Encouraging Expected Behavior Lesson 1 Understand the Importance and Impact of Positive Consequences</vt:lpstr>
      <vt:lpstr>Developer Notes: Delete this Slide</vt:lpstr>
      <vt:lpstr>Facilitator Notes: Delete This Slide</vt:lpstr>
      <vt:lpstr>Working Agreements</vt:lpstr>
      <vt:lpstr>Attention Signal</vt:lpstr>
      <vt:lpstr>Introductions</vt:lpstr>
      <vt:lpstr>Handouts</vt:lpstr>
      <vt:lpstr>Lesson Description</vt:lpstr>
      <vt:lpstr>Lesson Outcomes</vt:lpstr>
      <vt:lpstr>Rationale</vt:lpstr>
      <vt:lpstr>Reflective Questions</vt:lpstr>
      <vt:lpstr>Pre-Requisites </vt:lpstr>
      <vt:lpstr>Missouri Teacher Standards Addressed </vt:lpstr>
      <vt:lpstr>Key Terms</vt:lpstr>
      <vt:lpstr>Lesson Overview</vt:lpstr>
      <vt:lpstr>ABCs of Behavior</vt:lpstr>
      <vt:lpstr>Unpacking the Importance and Impact of Positive Consequences</vt:lpstr>
      <vt:lpstr>Example of a Schoolwide System to  Encourage Expected Behavior </vt:lpstr>
      <vt:lpstr>Things to include when developing a schoolwide encouragement system:  </vt:lpstr>
      <vt:lpstr>Discussion</vt:lpstr>
      <vt:lpstr>Pause &amp; Reflect </vt:lpstr>
      <vt:lpstr>Progress Monitoring</vt:lpstr>
      <vt:lpstr>Progress Monitoring</vt:lpstr>
      <vt:lpstr>Progress Monitoring</vt:lpstr>
      <vt:lpstr>Closing/Next Steps</vt:lpstr>
      <vt:lpstr>References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Way, Gordon</dc:creator>
  <cp:lastModifiedBy>Johnson, Nanci</cp:lastModifiedBy>
  <cp:revision>2</cp:revision>
  <dcterms:modified xsi:type="dcterms:W3CDTF">2024-12-11T15:31:40Z</dcterms:modified>
</cp:coreProperties>
</file>