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Lst>
  <p:sldSz cy="6858000" cx="12192000"/>
  <p:notesSz cx="6858000" cy="9144000"/>
  <p:embeddedFontLst>
    <p:embeddedFont>
      <p:font typeface="Noto Sans Symbols"/>
      <p:regular r:id="rId39"/>
      <p:bold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1" roundtripDataSignature="AMtx7miFD+EJeu5qUrMMx8jysp2fKRSkl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B6AD57C-BF6E-47D8-BD8E-21575EDC0F19}">
  <a:tblStyle styleId="{8B6AD57C-BF6E-47D8-BD8E-21575EDC0F19}"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NotoSansSymbols-bold.fntdata"/><Relationship Id="rId20" Type="http://schemas.openxmlformats.org/officeDocument/2006/relationships/slide" Target="slides/slide15.xml"/><Relationship Id="rId41" Type="http://customschemas.google.com/relationships/presentationmetadata" Target="metadata"/><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font" Target="fonts/NotoSansSymbols-regular.fntdata"/><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p2:notes"/>
          <p:cNvSpPr txBox="1"/>
          <p:nvPr>
            <p:ph idx="1" type="body"/>
          </p:nvPr>
        </p:nvSpPr>
        <p:spPr>
          <a:xfrm>
            <a:off x="685800" y="4343400"/>
            <a:ext cx="5486399"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
        <p:nvSpPr>
          <p:cNvPr id="73" name="Google Shape;73;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6f9a9b4d1b_0_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1" name="Google Shape;131;g26f9a9b4d1b_0_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a:t>Trainer Notes:</a:t>
            </a:r>
            <a:r>
              <a:rPr b="0" lang="en-US"/>
              <a:t>  </a:t>
            </a:r>
            <a:endParaRPr/>
          </a:p>
          <a:p>
            <a:pPr indent="0" lvl="0" marL="0" marR="0" rtl="0" algn="l">
              <a:lnSpc>
                <a:spcPct val="100000"/>
              </a:lnSpc>
              <a:spcBef>
                <a:spcPts val="0"/>
              </a:spcBef>
              <a:spcAft>
                <a:spcPts val="0"/>
              </a:spcAft>
              <a:buSzPts val="1400"/>
              <a:buNone/>
            </a:pPr>
            <a:r>
              <a:rPr b="1" lang="en-US"/>
              <a:t>To Know/To Say: </a:t>
            </a:r>
            <a:r>
              <a:rPr lang="en-US" sz="1100">
                <a:latin typeface="Calibri"/>
                <a:ea typeface="Calibri"/>
                <a:cs typeface="Calibri"/>
                <a:sym typeface="Calibri"/>
              </a:rPr>
              <a:t>The purpose of tangibles in the positive consequence continuum is to prompt adults to provide feedback at rates or ratios that are likely to support consistent student demonstration of expected academic or social behaviors.</a:t>
            </a:r>
            <a:endParaRPr sz="1100">
              <a:latin typeface="Cambria"/>
              <a:ea typeface="Cambria"/>
              <a:cs typeface="Cambria"/>
              <a:sym typeface="Cambria"/>
            </a:endParaRPr>
          </a:p>
          <a:p>
            <a:pPr indent="0" lvl="0" marL="0" marR="0" rtl="0" algn="l">
              <a:lnSpc>
                <a:spcPct val="100000"/>
              </a:lnSpc>
              <a:spcBef>
                <a:spcPts val="0"/>
              </a:spcBef>
              <a:spcAft>
                <a:spcPts val="0"/>
              </a:spcAft>
              <a:buSzPts val="1400"/>
              <a:buNone/>
            </a:pPr>
            <a:r>
              <a:rPr lang="en-US" sz="1100">
                <a:latin typeface="Calibri"/>
                <a:ea typeface="Calibri"/>
                <a:cs typeface="Calibri"/>
                <a:sym typeface="Calibri"/>
              </a:rPr>
              <a:t> </a:t>
            </a:r>
            <a:endParaRPr sz="1100">
              <a:latin typeface="Cambria"/>
              <a:ea typeface="Cambria"/>
              <a:cs typeface="Cambria"/>
              <a:sym typeface="Cambria"/>
            </a:endParaRPr>
          </a:p>
          <a:p>
            <a:pPr indent="0" lvl="0" marL="0" marR="0" rtl="0" algn="l">
              <a:lnSpc>
                <a:spcPct val="100000"/>
              </a:lnSpc>
              <a:spcBef>
                <a:spcPts val="0"/>
              </a:spcBef>
              <a:spcAft>
                <a:spcPts val="0"/>
              </a:spcAft>
              <a:buSzPts val="1400"/>
              <a:buNone/>
            </a:pPr>
            <a:r>
              <a:rPr lang="en-US" sz="1100">
                <a:latin typeface="Calibri"/>
                <a:ea typeface="Calibri"/>
                <a:cs typeface="Calibri"/>
                <a:sym typeface="Calibri"/>
              </a:rPr>
              <a:t>“Using a reward system is not the same as bribing a student to behave appropriately. A bribe is something offered or given to a person in a position of trust to influence or corrupt that person’s views or conduct. </a:t>
            </a:r>
            <a:endParaRPr sz="1100">
              <a:latin typeface="Cambria"/>
              <a:ea typeface="Cambria"/>
              <a:cs typeface="Cambria"/>
              <a:sym typeface="Cambria"/>
            </a:endParaRPr>
          </a:p>
          <a:p>
            <a:pPr indent="0" lvl="0" marL="0" marR="0" rtl="0" algn="l">
              <a:lnSpc>
                <a:spcPct val="100000"/>
              </a:lnSpc>
              <a:spcBef>
                <a:spcPts val="0"/>
              </a:spcBef>
              <a:spcAft>
                <a:spcPts val="0"/>
              </a:spcAft>
              <a:buSzPts val="1400"/>
              <a:buNone/>
            </a:pPr>
            <a:r>
              <a:rPr lang="en-US" sz="1100">
                <a:latin typeface="Calibri"/>
                <a:ea typeface="Calibri"/>
                <a:cs typeface="Calibri"/>
                <a:sym typeface="Calibri"/>
              </a:rPr>
              <a:t> </a:t>
            </a:r>
            <a:endParaRPr sz="1100">
              <a:latin typeface="Cambria"/>
              <a:ea typeface="Cambria"/>
              <a:cs typeface="Cambria"/>
              <a:sym typeface="Cambria"/>
            </a:endParaRPr>
          </a:p>
          <a:p>
            <a:pPr indent="0" lvl="0" marL="0" marR="0" rtl="0" algn="l">
              <a:lnSpc>
                <a:spcPct val="100000"/>
              </a:lnSpc>
              <a:spcBef>
                <a:spcPts val="0"/>
              </a:spcBef>
              <a:spcAft>
                <a:spcPts val="0"/>
              </a:spcAft>
              <a:buSzPts val="1400"/>
              <a:buNone/>
            </a:pPr>
            <a:r>
              <a:rPr lang="en-US" sz="1100">
                <a:latin typeface="Calibri"/>
                <a:ea typeface="Calibri"/>
                <a:cs typeface="Calibri"/>
                <a:sym typeface="Calibri"/>
              </a:rPr>
              <a:t>SW-PBS acknowledges and rewards students for following schoolwide expectations and rules. Expected behavior is acknowledged after it occurs. Rewards are earned, not offered as payoff in exchange for good behavior.”</a:t>
            </a:r>
            <a:r>
              <a:rPr baseline="30000" lang="en-US" sz="1100">
                <a:latin typeface="Calibri"/>
                <a:ea typeface="Calibri"/>
                <a:cs typeface="Calibri"/>
                <a:sym typeface="Calibri"/>
              </a:rPr>
              <a:t> 1  </a:t>
            </a:r>
            <a:endParaRPr sz="1100">
              <a:latin typeface="Cambria"/>
              <a:ea typeface="Cambria"/>
              <a:cs typeface="Cambria"/>
              <a:sym typeface="Cambria"/>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4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a:t>To Know/To Say: </a:t>
            </a:r>
            <a:r>
              <a:rPr lang="en-US" sz="1100"/>
              <a:t>“The purpose of schoolwide recognition is to acknowledge and show appreciation to students who have provided positive demonstrations of the schoolwide behavioral expectations."</a:t>
            </a:r>
            <a:r>
              <a:rPr baseline="30000" lang="en-US" sz="1100"/>
              <a:t> 3 </a:t>
            </a:r>
            <a:endParaRPr/>
          </a:p>
          <a:p>
            <a:pPr indent="0" lvl="0" marL="0" rtl="0" algn="l">
              <a:lnSpc>
                <a:spcPct val="100000"/>
              </a:lnSpc>
              <a:spcBef>
                <a:spcPts val="0"/>
              </a:spcBef>
              <a:spcAft>
                <a:spcPts val="0"/>
              </a:spcAft>
              <a:buClr>
                <a:schemeClr val="dk1"/>
              </a:buClr>
              <a:buSzPts val="1100"/>
              <a:buFont typeface="Arial"/>
              <a:buNone/>
            </a:pPr>
            <a:r>
              <a:rPr b="1" lang="en-US" sz="1100"/>
              <a:t>Creative Ways To Use “Tickets”</a:t>
            </a:r>
            <a:endParaRPr/>
          </a:p>
          <a:p>
            <a:pPr indent="0" lvl="0" marL="0" rtl="0" algn="l">
              <a:lnSpc>
                <a:spcPct val="100000"/>
              </a:lnSpc>
              <a:spcBef>
                <a:spcPts val="0"/>
              </a:spcBef>
              <a:spcAft>
                <a:spcPts val="0"/>
              </a:spcAft>
              <a:buClr>
                <a:schemeClr val="dk1"/>
              </a:buClr>
              <a:buSzPts val="1100"/>
              <a:buFont typeface="Arial"/>
              <a:buNone/>
            </a:pPr>
            <a:r>
              <a:rPr lang="en-US" sz="1100"/>
              <a:t>• Set class or school goals.</a:t>
            </a:r>
            <a:endParaRPr/>
          </a:p>
          <a:p>
            <a:pPr indent="0" lvl="0" marL="0" rtl="0" algn="l">
              <a:lnSpc>
                <a:spcPct val="100000"/>
              </a:lnSpc>
              <a:spcBef>
                <a:spcPts val="0"/>
              </a:spcBef>
              <a:spcAft>
                <a:spcPts val="0"/>
              </a:spcAft>
              <a:buClr>
                <a:schemeClr val="dk1"/>
              </a:buClr>
              <a:buSzPts val="1100"/>
              <a:buFont typeface="Arial"/>
              <a:buNone/>
            </a:pPr>
            <a:r>
              <a:rPr lang="en-US" sz="1100"/>
              <a:t>• Write name on ticket and drop in a raffle box.</a:t>
            </a:r>
            <a:endParaRPr/>
          </a:p>
          <a:p>
            <a:pPr indent="0" lvl="0" marL="0" rtl="0" algn="l">
              <a:lnSpc>
                <a:spcPct val="100000"/>
              </a:lnSpc>
              <a:spcBef>
                <a:spcPts val="0"/>
              </a:spcBef>
              <a:spcAft>
                <a:spcPts val="0"/>
              </a:spcAft>
              <a:buClr>
                <a:schemeClr val="dk1"/>
              </a:buClr>
              <a:buSzPts val="1100"/>
              <a:buFont typeface="Arial"/>
              <a:buNone/>
            </a:pPr>
            <a:r>
              <a:rPr lang="en-US" sz="1100"/>
              <a:t>• Start a competition between grade levels.</a:t>
            </a:r>
            <a:endParaRPr/>
          </a:p>
          <a:p>
            <a:pPr indent="0" lvl="0" marL="0" rtl="0" algn="l">
              <a:lnSpc>
                <a:spcPct val="100000"/>
              </a:lnSpc>
              <a:spcBef>
                <a:spcPts val="0"/>
              </a:spcBef>
              <a:spcAft>
                <a:spcPts val="0"/>
              </a:spcAft>
              <a:buClr>
                <a:schemeClr val="dk1"/>
              </a:buClr>
              <a:buSzPts val="1100"/>
              <a:buFont typeface="Arial"/>
              <a:buNone/>
            </a:pPr>
            <a:r>
              <a:rPr lang="en-US" sz="1100"/>
              <a:t>• Award the “Golden Tray” for class receiving most tickets during lunch.</a:t>
            </a:r>
            <a:endParaRPr/>
          </a:p>
          <a:p>
            <a:pPr indent="0" lvl="0" marL="0" rtl="0" algn="l">
              <a:lnSpc>
                <a:spcPct val="100000"/>
              </a:lnSpc>
              <a:spcBef>
                <a:spcPts val="0"/>
              </a:spcBef>
              <a:spcAft>
                <a:spcPts val="0"/>
              </a:spcAft>
              <a:buClr>
                <a:schemeClr val="dk1"/>
              </a:buClr>
              <a:buSzPts val="1100"/>
              <a:buFont typeface="Arial"/>
              <a:buNone/>
            </a:pPr>
            <a:r>
              <a:rPr lang="en-US" sz="1100"/>
              <a:t>• Chart and graph the number of tickets earned (math).</a:t>
            </a:r>
            <a:endParaRPr/>
          </a:p>
          <a:p>
            <a:pPr indent="0" lvl="0" marL="0" rtl="0" algn="l">
              <a:lnSpc>
                <a:spcPct val="100000"/>
              </a:lnSpc>
              <a:spcBef>
                <a:spcPts val="0"/>
              </a:spcBef>
              <a:spcAft>
                <a:spcPts val="0"/>
              </a:spcAft>
              <a:buClr>
                <a:schemeClr val="dk1"/>
              </a:buClr>
              <a:buSzPts val="1100"/>
              <a:buFont typeface="Arial"/>
              <a:buNone/>
            </a:pPr>
            <a:r>
              <a:rPr lang="en-US" sz="1100"/>
              <a:t>• Establish roaming trophy for the most tickets each month; current class prepares celebration for the next class who receives trophy.</a:t>
            </a:r>
            <a:endParaRPr/>
          </a:p>
          <a:p>
            <a:pPr indent="0" lvl="0" marL="0" rtl="0" algn="l">
              <a:lnSpc>
                <a:spcPct val="100000"/>
              </a:lnSpc>
              <a:spcBef>
                <a:spcPts val="0"/>
              </a:spcBef>
              <a:spcAft>
                <a:spcPts val="0"/>
              </a:spcAft>
              <a:buClr>
                <a:schemeClr val="dk1"/>
              </a:buClr>
              <a:buSzPts val="1100"/>
              <a:buFont typeface="Arial"/>
              <a:buNone/>
            </a:pPr>
            <a:r>
              <a:rPr lang="en-US" sz="1100"/>
              <a:t>• Display tickets in hallway, outside classroom door.</a:t>
            </a:r>
            <a:endParaRPr/>
          </a:p>
          <a:p>
            <a:pPr indent="0" lvl="0" marL="0" rtl="0" algn="l">
              <a:lnSpc>
                <a:spcPct val="100000"/>
              </a:lnSpc>
              <a:spcBef>
                <a:spcPts val="0"/>
              </a:spcBef>
              <a:spcAft>
                <a:spcPts val="0"/>
              </a:spcAft>
              <a:buClr>
                <a:schemeClr val="dk1"/>
              </a:buClr>
              <a:buSzPts val="1100"/>
              <a:buFont typeface="Arial"/>
              <a:buNone/>
            </a:pPr>
            <a:r>
              <a:rPr lang="en-US" sz="1100"/>
              <a:t>• Trade tickets for piece of string and make into a giant string ball for the entire school.</a:t>
            </a:r>
            <a:endParaRPr/>
          </a:p>
          <a:p>
            <a:pPr indent="0" lvl="0" marL="0" rtl="0" algn="l">
              <a:lnSpc>
                <a:spcPct val="100000"/>
              </a:lnSpc>
              <a:spcBef>
                <a:spcPts val="0"/>
              </a:spcBef>
              <a:spcAft>
                <a:spcPts val="0"/>
              </a:spcAft>
              <a:buClr>
                <a:schemeClr val="dk1"/>
              </a:buClr>
              <a:buSzPts val="1100"/>
              <a:buFont typeface="Arial"/>
              <a:buNone/>
            </a:pPr>
            <a:r>
              <a:rPr lang="en-US" sz="1100"/>
              <a:t>• Post tickets on a bulletin board.</a:t>
            </a:r>
            <a:endParaRPr/>
          </a:p>
          <a:p>
            <a:pPr indent="0" lvl="0" marL="0" rtl="0" algn="l">
              <a:lnSpc>
                <a:spcPct val="100000"/>
              </a:lnSpc>
              <a:spcBef>
                <a:spcPts val="0"/>
              </a:spcBef>
              <a:spcAft>
                <a:spcPts val="0"/>
              </a:spcAft>
              <a:buClr>
                <a:schemeClr val="dk1"/>
              </a:buClr>
              <a:buSzPts val="1100"/>
              <a:buFont typeface="Arial"/>
              <a:buNone/>
            </a:pPr>
            <a:r>
              <a:rPr lang="en-US" sz="1100"/>
              <a:t>• Trade tickets for paper strip to make paper chain around the school.</a:t>
            </a:r>
            <a:endParaRPr/>
          </a:p>
          <a:p>
            <a:pPr indent="0" lvl="0" marL="0" rtl="0" algn="l">
              <a:lnSpc>
                <a:spcPct val="100000"/>
              </a:lnSpc>
              <a:spcBef>
                <a:spcPts val="0"/>
              </a:spcBef>
              <a:spcAft>
                <a:spcPts val="0"/>
              </a:spcAft>
              <a:buClr>
                <a:schemeClr val="dk1"/>
              </a:buClr>
              <a:buSzPts val="1100"/>
              <a:buFont typeface="Arial"/>
              <a:buNone/>
            </a:pPr>
            <a:r>
              <a:rPr lang="en-US" sz="1100"/>
              <a:t>• Set a destination to “travel” to and learn about; each ticket equals a mile toward the destination on a map.</a:t>
            </a:r>
            <a:endParaRPr/>
          </a:p>
          <a:p>
            <a:pPr indent="0" lvl="0" marL="0" rtl="0" algn="l">
              <a:lnSpc>
                <a:spcPct val="100000"/>
              </a:lnSpc>
              <a:spcBef>
                <a:spcPts val="0"/>
              </a:spcBef>
              <a:spcAft>
                <a:spcPts val="0"/>
              </a:spcAft>
              <a:buSzPts val="1400"/>
              <a:buNone/>
            </a:pPr>
            <a:r>
              <a:rPr b="0"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4" name="Google Shape;144;p4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7000"/>
              </a:lnSpc>
              <a:spcBef>
                <a:spcPts val="0"/>
              </a:spcBef>
              <a:spcAft>
                <a:spcPts val="0"/>
              </a:spcAft>
              <a:buSzPts val="1400"/>
              <a:buNone/>
            </a:pPr>
            <a:r>
              <a:rPr b="1" lang="en-US"/>
              <a:t>To Know/To Say: </a:t>
            </a:r>
            <a:r>
              <a:rPr lang="en-US" sz="1100">
                <a:latin typeface="Calibri"/>
                <a:ea typeface="Calibri"/>
                <a:cs typeface="Calibri"/>
                <a:sym typeface="Calibri"/>
              </a:rPr>
              <a:t>While a “ticket” or tangible schoolwide system for encouraging expected behavior will cover many of</a:t>
            </a:r>
            <a:r>
              <a:rPr lang="en-US"/>
              <a:t> </a:t>
            </a:r>
            <a:r>
              <a:rPr lang="en-US" sz="1100">
                <a:latin typeface="Calibri"/>
                <a:ea typeface="Calibri"/>
                <a:cs typeface="Calibri"/>
                <a:sym typeface="Calibri"/>
              </a:rPr>
              <a:t>your reinforcement needs, it is important to remember:</a:t>
            </a:r>
            <a:endParaRPr/>
          </a:p>
          <a:p>
            <a:pPr indent="0" lvl="0" marL="0" marR="0" rtl="0" algn="l">
              <a:lnSpc>
                <a:spcPct val="107000"/>
              </a:lnSpc>
              <a:spcBef>
                <a:spcPts val="800"/>
              </a:spcBef>
              <a:spcAft>
                <a:spcPts val="0"/>
              </a:spcAft>
              <a:buSzPts val="1400"/>
              <a:buNone/>
            </a:pPr>
            <a:r>
              <a:rPr lang="en-US" sz="1100">
                <a:latin typeface="Calibri"/>
                <a:ea typeface="Calibri"/>
                <a:cs typeface="Calibri"/>
                <a:sym typeface="Calibri"/>
              </a:rPr>
              <a:t>• Not all students are encouraged by the same thing or in the same ways.</a:t>
            </a:r>
            <a:endParaRPr/>
          </a:p>
          <a:p>
            <a:pPr indent="0" lvl="0" marL="0" marR="0" rtl="0" algn="l">
              <a:lnSpc>
                <a:spcPct val="107000"/>
              </a:lnSpc>
              <a:spcBef>
                <a:spcPts val="800"/>
              </a:spcBef>
              <a:spcAft>
                <a:spcPts val="0"/>
              </a:spcAft>
              <a:buSzPts val="1400"/>
              <a:buNone/>
            </a:pPr>
            <a:r>
              <a:rPr lang="en-US" sz="1100">
                <a:latin typeface="Calibri"/>
                <a:ea typeface="Calibri"/>
                <a:cs typeface="Calibri"/>
                <a:sym typeface="Calibri"/>
              </a:rPr>
              <a:t>• As students are learning new skills, they need immediate and frequent reinforcement.</a:t>
            </a:r>
            <a:endParaRPr/>
          </a:p>
          <a:p>
            <a:pPr indent="0" lvl="0" marL="0" marR="0" rtl="0" algn="l">
              <a:lnSpc>
                <a:spcPct val="107000"/>
              </a:lnSpc>
              <a:spcBef>
                <a:spcPts val="800"/>
              </a:spcBef>
              <a:spcAft>
                <a:spcPts val="0"/>
              </a:spcAft>
              <a:buSzPts val="1400"/>
              <a:buNone/>
            </a:pPr>
            <a:r>
              <a:rPr lang="en-US" sz="1100">
                <a:latin typeface="Calibri"/>
                <a:ea typeface="Calibri"/>
                <a:cs typeface="Calibri"/>
                <a:sym typeface="Calibri"/>
              </a:rPr>
              <a:t>• As students demonstrate mastery, they respond to intermittent and occasional  reinforcement to maintain their social behavioral efforts.</a:t>
            </a:r>
            <a:endParaRPr/>
          </a:p>
          <a:p>
            <a:pPr indent="0" lvl="0" marL="0" marR="0" rtl="0" algn="l">
              <a:lnSpc>
                <a:spcPct val="107000"/>
              </a:lnSpc>
              <a:spcBef>
                <a:spcPts val="800"/>
              </a:spcBef>
              <a:spcAft>
                <a:spcPts val="0"/>
              </a:spcAft>
              <a:buSzPts val="1400"/>
              <a:buNone/>
            </a:pPr>
            <a:r>
              <a:rPr lang="en-US" sz="1100">
                <a:latin typeface="Calibri"/>
                <a:ea typeface="Calibri"/>
                <a:cs typeface="Calibri"/>
                <a:sym typeface="Calibri"/>
              </a:rPr>
              <a:t>• Many students try to get social attention, while others try to avoid it.</a:t>
            </a:r>
            <a:endParaRPr/>
          </a:p>
          <a:p>
            <a:pPr indent="0" lvl="0" marL="0" marR="0" rtl="0" algn="l">
              <a:lnSpc>
                <a:spcPct val="107000"/>
              </a:lnSpc>
              <a:spcBef>
                <a:spcPts val="800"/>
              </a:spcBef>
              <a:spcAft>
                <a:spcPts val="0"/>
              </a:spcAft>
              <a:buSzPts val="1400"/>
              <a:buNone/>
            </a:pPr>
            <a:r>
              <a:rPr lang="en-US" sz="1100">
                <a:latin typeface="Calibri"/>
                <a:ea typeface="Calibri"/>
                <a:cs typeface="Calibri"/>
                <a:sym typeface="Calibri"/>
              </a:rPr>
              <a:t>• Students who avoid social attention may be reinforced by solitary activities, privileges, or tangibles.</a:t>
            </a:r>
            <a:endParaRPr/>
          </a:p>
          <a:p>
            <a:pPr indent="0" lvl="0" marL="0" marR="0" rtl="0" algn="l">
              <a:lnSpc>
                <a:spcPct val="107000"/>
              </a:lnSpc>
              <a:spcBef>
                <a:spcPts val="800"/>
              </a:spcBef>
              <a:spcAft>
                <a:spcPts val="0"/>
              </a:spcAft>
              <a:buSzPts val="1400"/>
              <a:buNone/>
            </a:pPr>
            <a:r>
              <a:rPr lang="en-US" sz="1100">
                <a:latin typeface="Calibri"/>
                <a:ea typeface="Calibri"/>
                <a:cs typeface="Calibri"/>
                <a:sym typeface="Calibri"/>
              </a:rPr>
              <a:t>• Many young students are motivated by adult attention, while older students typically are more motivated by peer attention, activities, privileges, or freedom.</a:t>
            </a:r>
            <a:endParaRPr/>
          </a:p>
          <a:p>
            <a:pPr indent="0" lvl="0" marL="0" rtl="0" algn="l">
              <a:lnSpc>
                <a:spcPct val="100000"/>
              </a:lnSpc>
              <a:spcBef>
                <a:spcPts val="0"/>
              </a:spcBef>
              <a:spcAft>
                <a:spcPts val="0"/>
              </a:spcAft>
              <a:buSzPts val="1400"/>
              <a:buNone/>
            </a:pPr>
            <a:r>
              <a:rPr lang="en-US" sz="1100">
                <a:latin typeface="Calibri"/>
                <a:ea typeface="Calibri"/>
                <a:cs typeface="Calibri"/>
                <a:sym typeface="Calibri"/>
              </a:rPr>
              <a:t>Therefore, it is recommended that a schoolwide system to encourage students include social attention, activities, or tangible items that appeal to all student needs in your school.</a:t>
            </a:r>
            <a:r>
              <a:rPr baseline="30000" lang="en-US" sz="1100">
                <a:latin typeface="Calibri"/>
                <a:ea typeface="Calibri"/>
                <a:cs typeface="Calibri"/>
                <a:sym typeface="Calibri"/>
              </a:rPr>
              <a:t>2</a:t>
            </a:r>
            <a:r>
              <a:rPr lang="en-US" sz="1100">
                <a:latin typeface="Calibri"/>
                <a:ea typeface="Calibri"/>
                <a:cs typeface="Calibri"/>
                <a:sym typeface="Calibri"/>
              </a:rPr>
              <a:t> Keep in mind your school context, budget/resources, existing systems, and other considerations when developing the schoolwide system. Once developed, it must be implemented with fidelity, consistency, and equity, and be sustainable over time.</a:t>
            </a:r>
            <a:endParaRPr sz="1100">
              <a:latin typeface="Cambria"/>
              <a:ea typeface="Cambria"/>
              <a:cs typeface="Cambria"/>
              <a:sym typeface="Cambria"/>
            </a:endParaRPr>
          </a:p>
          <a:p>
            <a:pPr indent="0" lvl="0" marL="0" marR="0" rtl="0" algn="l">
              <a:lnSpc>
                <a:spcPct val="100000"/>
              </a:lnSpc>
              <a:spcBef>
                <a:spcPts val="0"/>
              </a:spcBef>
              <a:spcAft>
                <a:spcPts val="0"/>
              </a:spcAft>
              <a:buSzPts val="1400"/>
              <a:buNone/>
            </a:pPr>
            <a:r>
              <a:rPr lang="en-US" sz="1100">
                <a:latin typeface="Cambria"/>
                <a:ea typeface="Cambria"/>
                <a:cs typeface="Cambria"/>
                <a:sym typeface="Cambria"/>
              </a:rPr>
              <a:t> </a:t>
            </a:r>
            <a:endParaRPr/>
          </a:p>
          <a:p>
            <a:pPr indent="0" lvl="0" marL="0" marR="0" rtl="0" algn="l">
              <a:lnSpc>
                <a:spcPct val="107000"/>
              </a:lnSpc>
              <a:spcBef>
                <a:spcPts val="800"/>
              </a:spcBef>
              <a:spcAft>
                <a:spcPts val="0"/>
              </a:spcAft>
              <a:buSzPts val="1400"/>
              <a:buNone/>
            </a:pPr>
            <a:r>
              <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0" name="Google Shape;150;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b="1" lang="en-US">
                <a:latin typeface="Calibri"/>
                <a:ea typeface="Calibri"/>
                <a:cs typeface="Calibri"/>
                <a:sym typeface="Calibri"/>
              </a:rPr>
              <a:t>Trainer Notes:</a:t>
            </a:r>
            <a:endParaRPr/>
          </a:p>
          <a:p>
            <a:pPr indent="-228600" lvl="0" marL="457200" marR="0" rtl="0" algn="l">
              <a:lnSpc>
                <a:spcPct val="100000"/>
              </a:lnSpc>
              <a:spcBef>
                <a:spcPts val="0"/>
              </a:spcBef>
              <a:spcAft>
                <a:spcPts val="0"/>
              </a:spcAft>
              <a:buClr>
                <a:srgbClr val="000000"/>
              </a:buClr>
              <a:buSzPts val="1400"/>
              <a:buFont typeface="Arial"/>
              <a:buNone/>
            </a:pPr>
            <a:r>
              <a:rPr b="1" lang="en-US">
                <a:latin typeface="Calibri"/>
                <a:ea typeface="Calibri"/>
                <a:cs typeface="Calibri"/>
                <a:sym typeface="Calibri"/>
              </a:rPr>
              <a:t>To know/To say: </a:t>
            </a:r>
            <a:r>
              <a:rPr lang="en-US">
                <a:latin typeface="Calibri"/>
                <a:ea typeface="Calibri"/>
                <a:cs typeface="Calibri"/>
                <a:sym typeface="Calibri"/>
              </a:rPr>
              <a:t>These are the Missouri Teacher Standards that will be addressed in this lesson. If you want more information regarding these standards visit DESE.MO.GOV </a:t>
            </a:r>
            <a:endParaRPr/>
          </a:p>
        </p:txBody>
      </p:sp>
      <p:sp>
        <p:nvSpPr>
          <p:cNvPr id="151" name="Google Shape;151;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7" name="Google Shape;157;p1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a:t>Trainer Notes:</a:t>
            </a:r>
            <a:r>
              <a:rPr b="0" lang="en-US"/>
              <a:t>  </a:t>
            </a:r>
            <a:endParaRPr/>
          </a:p>
          <a:p>
            <a:pPr indent="0" lvl="0" marL="0" rtl="0" algn="l">
              <a:lnSpc>
                <a:spcPct val="100000"/>
              </a:lnSpc>
              <a:spcBef>
                <a:spcPts val="0"/>
              </a:spcBef>
              <a:spcAft>
                <a:spcPts val="0"/>
              </a:spcAft>
              <a:buSzPts val="1400"/>
              <a:buNone/>
            </a:pPr>
            <a:r>
              <a:rPr b="1" lang="en-US"/>
              <a:t>To Know/To Say:</a:t>
            </a:r>
            <a:r>
              <a:rPr b="0" lang="en-US"/>
              <a:t> </a:t>
            </a:r>
            <a:endParaRPr/>
          </a:p>
        </p:txBody>
      </p:sp>
      <p:sp>
        <p:nvSpPr>
          <p:cNvPr id="158" name="Google Shape;158;p12: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a:t>Trainer Notes:</a:t>
            </a:r>
            <a:r>
              <a:rPr b="0" lang="en-US"/>
              <a:t>  </a:t>
            </a:r>
            <a:endParaRPr/>
          </a:p>
          <a:p>
            <a:pPr indent="0" lvl="0" marL="0" marR="0" rtl="0" algn="l">
              <a:lnSpc>
                <a:spcPct val="100000"/>
              </a:lnSpc>
              <a:spcBef>
                <a:spcPts val="0"/>
              </a:spcBef>
              <a:spcAft>
                <a:spcPts val="0"/>
              </a:spcAft>
              <a:buSzPts val="1400"/>
              <a:buNone/>
            </a:pPr>
            <a:r>
              <a:rPr b="1" lang="en-US"/>
              <a:t>To Know/To Say: </a:t>
            </a:r>
            <a:r>
              <a:rPr lang="en-US"/>
              <a:t>Pre-requisites for this lesson are: Lessons 1, 2, and 3. </a:t>
            </a:r>
            <a:r>
              <a:rPr b="0" i="0" lang="en-US" sz="1200" u="none" strike="noStrike">
                <a:solidFill>
                  <a:srgbClr val="000000"/>
                </a:solidFill>
                <a:latin typeface="Arial"/>
                <a:ea typeface="Arial"/>
                <a:cs typeface="Arial"/>
                <a:sym typeface="Arial"/>
              </a:rPr>
              <a:t>Course 5 of the Tier 1 Implementation Guide, Encouraging Expected Behavior and Effective Teaching and Learning Practice # 3, Encourage Use of Expected Behavior in MO SW-PBS Handbook.</a:t>
            </a:r>
            <a:endParaRPr sz="1200"/>
          </a:p>
        </p:txBody>
      </p:sp>
      <p:sp>
        <p:nvSpPr>
          <p:cNvPr id="164" name="Google Shape;164;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p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Trainer Notes:</a:t>
            </a:r>
            <a:r>
              <a:rPr b="0" lang="en-US"/>
              <a:t>  </a:t>
            </a:r>
            <a:endParaRPr/>
          </a:p>
          <a:p>
            <a:pPr indent="0" lvl="0" marL="0" marR="0" rtl="0" algn="l">
              <a:lnSpc>
                <a:spcPct val="100000"/>
              </a:lnSpc>
              <a:spcBef>
                <a:spcPts val="0"/>
              </a:spcBef>
              <a:spcAft>
                <a:spcPts val="0"/>
              </a:spcAft>
              <a:buSzPts val="1400"/>
              <a:buNone/>
            </a:pPr>
            <a:r>
              <a:rPr b="1" lang="en-US"/>
              <a:t>To Know/To Say:</a:t>
            </a:r>
            <a:r>
              <a:rPr b="0" lang="en-US"/>
              <a:t> </a:t>
            </a:r>
            <a:r>
              <a:rPr b="1" lang="en-US"/>
              <a:t>:</a:t>
            </a:r>
            <a:r>
              <a:rPr b="0" lang="en-US"/>
              <a:t> </a:t>
            </a:r>
            <a:r>
              <a:rPr lang="en-US" sz="1100">
                <a:latin typeface="Cambria"/>
                <a:ea typeface="Cambria"/>
                <a:cs typeface="Cambria"/>
                <a:sym typeface="Cambria"/>
              </a:rPr>
              <a:t>Here are key terms that will be used in this lesson.</a:t>
            </a:r>
            <a:endParaRPr sz="1100">
              <a:latin typeface="Times New Roman"/>
              <a:ea typeface="Times New Roman"/>
              <a:cs typeface="Times New Roman"/>
              <a:sym typeface="Times New Roman"/>
            </a:endParaRPr>
          </a:p>
          <a:p>
            <a:pPr indent="0" lvl="0" marL="0" marR="0" rtl="0" algn="l">
              <a:lnSpc>
                <a:spcPct val="100000"/>
              </a:lnSpc>
              <a:spcBef>
                <a:spcPts val="0"/>
              </a:spcBef>
              <a:spcAft>
                <a:spcPts val="0"/>
              </a:spcAft>
              <a:buSzPts val="1400"/>
              <a:buNone/>
            </a:pPr>
            <a:r>
              <a:rPr b="1" lang="en-US" sz="1100">
                <a:latin typeface="Calibri"/>
                <a:ea typeface="Calibri"/>
                <a:cs typeface="Calibri"/>
                <a:sym typeface="Calibri"/>
              </a:rPr>
              <a:t>FREQUENT-</a:t>
            </a:r>
            <a:r>
              <a:rPr lang="en-US" sz="1100">
                <a:latin typeface="Calibri"/>
                <a:ea typeface="Calibri"/>
                <a:cs typeface="Calibri"/>
                <a:sym typeface="Calibri"/>
              </a:rPr>
              <a:t>positive teacher and staff interactions should occur at a frequent rate, with a ratio of 4:1</a:t>
            </a:r>
            <a:r>
              <a:rPr baseline="30000" lang="en-US" sz="1100">
                <a:latin typeface="Calibri"/>
                <a:ea typeface="Calibri"/>
                <a:cs typeface="Calibri"/>
                <a:sym typeface="Calibri"/>
              </a:rPr>
              <a:t>4</a:t>
            </a:r>
            <a:r>
              <a:rPr lang="en-US" sz="1100">
                <a:latin typeface="Calibri"/>
                <a:ea typeface="Calibri"/>
                <a:cs typeface="Calibri"/>
                <a:sym typeface="Calibri"/>
              </a:rPr>
              <a:t>, or four instances of positive interaction for each corrective or negative interaction. This is especially important when students are in the initial acquisition phase of learning new skills.</a:t>
            </a:r>
            <a:endParaRPr sz="1100">
              <a:latin typeface="Cambria"/>
              <a:ea typeface="Cambria"/>
              <a:cs typeface="Cambria"/>
              <a:sym typeface="Cambria"/>
            </a:endParaRPr>
          </a:p>
          <a:p>
            <a:pPr indent="0" lvl="0" marL="0" marR="0" rtl="0" algn="l">
              <a:lnSpc>
                <a:spcPct val="100000"/>
              </a:lnSpc>
              <a:spcBef>
                <a:spcPts val="0"/>
              </a:spcBef>
              <a:spcAft>
                <a:spcPts val="0"/>
              </a:spcAft>
              <a:buSzPts val="1400"/>
              <a:buNone/>
            </a:pPr>
            <a:r>
              <a:rPr b="1" lang="en-US" sz="1100">
                <a:latin typeface="Calibri"/>
                <a:ea typeface="Calibri"/>
                <a:cs typeface="Calibri"/>
                <a:sym typeface="Calibri"/>
              </a:rPr>
              <a:t>INTERMITTENT-</a:t>
            </a:r>
            <a:r>
              <a:rPr lang="en-US" sz="1100">
                <a:latin typeface="Calibri"/>
                <a:ea typeface="Calibri"/>
                <a:cs typeface="Calibri"/>
                <a:sym typeface="Calibri"/>
              </a:rPr>
              <a:t>to encourage positive behavior less frequently, in an intermittent way, reinforcing skill learning in the fluency stage. Just as quarterly honor roll students are announced, monthly or quarterly, recognition for social behavior gives students goals to work toward.</a:t>
            </a:r>
            <a:endParaRPr sz="1100">
              <a:latin typeface="Cambria"/>
              <a:ea typeface="Cambria"/>
              <a:cs typeface="Cambria"/>
              <a:sym typeface="Cambria"/>
            </a:endParaRPr>
          </a:p>
          <a:p>
            <a:pPr indent="-228600" lvl="0" marL="457200" marR="0" rtl="0" algn="l">
              <a:lnSpc>
                <a:spcPct val="100000"/>
              </a:lnSpc>
              <a:spcBef>
                <a:spcPts val="0"/>
              </a:spcBef>
              <a:spcAft>
                <a:spcPts val="0"/>
              </a:spcAft>
              <a:buClr>
                <a:srgbClr val="000000"/>
              </a:buClr>
              <a:buSzPts val="1400"/>
              <a:buFont typeface="Arial"/>
              <a:buNone/>
            </a:pPr>
            <a:r>
              <a:rPr b="1" lang="en-US" sz="1100">
                <a:latin typeface="Calibri"/>
                <a:ea typeface="Calibri"/>
                <a:cs typeface="Calibri"/>
                <a:sym typeface="Calibri"/>
              </a:rPr>
              <a:t>OCCASIONAL- </a:t>
            </a:r>
            <a:r>
              <a:rPr lang="en-US" sz="1100">
                <a:latin typeface="Calibri"/>
                <a:ea typeface="Calibri"/>
                <a:cs typeface="Calibri"/>
                <a:sym typeface="Calibri"/>
              </a:rPr>
              <a:t>long-term, occasional activities; at the end of the semester or school year assists in the maintenance and generalization stages of learning. </a:t>
            </a:r>
            <a:endParaRPr sz="1100"/>
          </a:p>
          <a:p>
            <a:pPr indent="0" lvl="0" marL="0" rtl="0" algn="l">
              <a:lnSpc>
                <a:spcPct val="100000"/>
              </a:lnSpc>
              <a:spcBef>
                <a:spcPts val="0"/>
              </a:spcBef>
              <a:spcAft>
                <a:spcPts val="0"/>
              </a:spcAft>
              <a:buSzPts val="1400"/>
              <a:buNone/>
            </a:pPr>
            <a:r>
              <a:t/>
            </a:r>
            <a:endParaRPr/>
          </a:p>
        </p:txBody>
      </p:sp>
      <p:sp>
        <p:nvSpPr>
          <p:cNvPr id="171" name="Google Shape;171;p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p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latin typeface="Calibri"/>
                <a:ea typeface="Calibri"/>
                <a:cs typeface="Calibri"/>
                <a:sym typeface="Calibri"/>
              </a:rPr>
              <a:t>Trainer Notes:</a:t>
            </a:r>
            <a:r>
              <a:rPr b="0" lang="en-US" sz="1200">
                <a:latin typeface="Calibri"/>
                <a:ea typeface="Calibri"/>
                <a:cs typeface="Calibri"/>
                <a:sym typeface="Calibri"/>
              </a:rPr>
              <a:t>  </a:t>
            </a:r>
            <a:endParaRPr sz="1200">
              <a:latin typeface="Calibri"/>
              <a:ea typeface="Calibri"/>
              <a:cs typeface="Calibri"/>
              <a:sym typeface="Calibri"/>
            </a:endParaRPr>
          </a:p>
          <a:p>
            <a:pPr indent="0" lvl="0" marL="0" rtl="0" algn="l">
              <a:lnSpc>
                <a:spcPct val="100000"/>
              </a:lnSpc>
              <a:spcBef>
                <a:spcPts val="0"/>
              </a:spcBef>
              <a:spcAft>
                <a:spcPts val="0"/>
              </a:spcAft>
              <a:buSzPts val="1400"/>
              <a:buNone/>
            </a:pPr>
            <a:r>
              <a:rPr b="1" lang="en-US" sz="1200">
                <a:latin typeface="Calibri"/>
                <a:ea typeface="Calibri"/>
                <a:cs typeface="Calibri"/>
                <a:sym typeface="Calibri"/>
              </a:rPr>
              <a:t>To Know/To Say:</a:t>
            </a:r>
            <a:r>
              <a:rPr b="0" lang="en-US" sz="1200">
                <a:latin typeface="Calibri"/>
                <a:ea typeface="Calibri"/>
                <a:cs typeface="Calibri"/>
                <a:sym typeface="Calibri"/>
              </a:rPr>
              <a:t> </a:t>
            </a:r>
            <a:r>
              <a:rPr lang="en-US" sz="1200">
                <a:solidFill>
                  <a:srgbClr val="231F20"/>
                </a:solidFill>
                <a:latin typeface="Calibri"/>
                <a:ea typeface="Calibri"/>
                <a:cs typeface="Calibri"/>
                <a:sym typeface="Calibri"/>
              </a:rPr>
              <a:t>As schools develop their schoolwide system to encourage expected behavior, it is important to think about when recognition will take place. We have discussed how positive specific feedback should be provided frequently enough to ensure expected student behavior receives more attention than unexpected behavior.</a:t>
            </a:r>
            <a:endParaRPr sz="1200">
              <a:latin typeface="Calibri"/>
              <a:ea typeface="Calibri"/>
              <a:cs typeface="Calibri"/>
              <a:sym typeface="Calibri"/>
            </a:endParaRPr>
          </a:p>
          <a:p>
            <a:pPr indent="0" lvl="0" marL="0" marR="0" rtl="0" algn="l">
              <a:lnSpc>
                <a:spcPct val="100000"/>
              </a:lnSpc>
              <a:spcBef>
                <a:spcPts val="0"/>
              </a:spcBef>
              <a:spcAft>
                <a:spcPts val="0"/>
              </a:spcAft>
              <a:buSzPts val="1400"/>
              <a:buNone/>
            </a:pPr>
            <a:r>
              <a:rPr lang="en-US" sz="1200">
                <a:solidFill>
                  <a:srgbClr val="231F20"/>
                </a:solidFill>
                <a:latin typeface="Calibri"/>
                <a:ea typeface="Calibri"/>
                <a:cs typeface="Calibri"/>
                <a:sym typeface="Calibri"/>
              </a:rPr>
              <a:t> </a:t>
            </a:r>
            <a:endParaRPr sz="1200">
              <a:latin typeface="Calibri"/>
              <a:ea typeface="Calibri"/>
              <a:cs typeface="Calibri"/>
              <a:sym typeface="Calibri"/>
            </a:endParaRPr>
          </a:p>
          <a:p>
            <a:pPr indent="0" lvl="0" marL="0" marR="0" rtl="0" algn="l">
              <a:lnSpc>
                <a:spcPct val="100000"/>
              </a:lnSpc>
              <a:spcBef>
                <a:spcPts val="0"/>
              </a:spcBef>
              <a:spcAft>
                <a:spcPts val="0"/>
              </a:spcAft>
              <a:buSzPts val="1400"/>
              <a:buNone/>
            </a:pPr>
            <a:r>
              <a:rPr lang="en-US" sz="1200">
                <a:solidFill>
                  <a:srgbClr val="231F20"/>
                </a:solidFill>
                <a:latin typeface="Calibri"/>
                <a:ea typeface="Calibri"/>
                <a:cs typeface="Calibri"/>
                <a:sym typeface="Calibri"/>
              </a:rPr>
              <a:t>Research in education and psychology indicates positive teacher and staff interactions should occur at a frequent rate, with a ratio of 4:1</a:t>
            </a:r>
            <a:r>
              <a:rPr baseline="30000" lang="en-US" sz="1200">
                <a:solidFill>
                  <a:srgbClr val="231F20"/>
                </a:solidFill>
                <a:latin typeface="Calibri"/>
                <a:ea typeface="Calibri"/>
                <a:cs typeface="Calibri"/>
                <a:sym typeface="Calibri"/>
              </a:rPr>
              <a:t>4</a:t>
            </a:r>
            <a:r>
              <a:rPr lang="en-US" sz="1200">
                <a:solidFill>
                  <a:srgbClr val="231F20"/>
                </a:solidFill>
                <a:latin typeface="Calibri"/>
                <a:ea typeface="Calibri"/>
                <a:cs typeface="Calibri"/>
                <a:sym typeface="Calibri"/>
              </a:rPr>
              <a:t>, or four instances of positive interaction for each corrective or negative interaction. This is especially important when students are in the initial acquisition phase of learning new skills.</a:t>
            </a:r>
            <a:endParaRPr sz="1200">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78" name="Google Shape;178;p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p4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100"/>
              <a:t>Trainer Notes:</a:t>
            </a:r>
            <a:r>
              <a:rPr b="0" lang="en-US" sz="1100"/>
              <a:t>  </a:t>
            </a:r>
            <a:endParaRPr sz="1100"/>
          </a:p>
          <a:p>
            <a:pPr indent="0" lvl="0" marL="0" marR="0" rtl="0" algn="l">
              <a:lnSpc>
                <a:spcPct val="100000"/>
              </a:lnSpc>
              <a:spcBef>
                <a:spcPts val="0"/>
              </a:spcBef>
              <a:spcAft>
                <a:spcPts val="0"/>
              </a:spcAft>
              <a:buClr>
                <a:srgbClr val="000000"/>
              </a:buClr>
              <a:buSzPts val="1400"/>
              <a:buFont typeface="Arial"/>
              <a:buNone/>
            </a:pPr>
            <a:r>
              <a:rPr b="1" lang="en-US" sz="1100"/>
              <a:t>To Know/To Say:</a:t>
            </a:r>
            <a:r>
              <a:rPr b="0" lang="en-US" sz="1100"/>
              <a:t> </a:t>
            </a:r>
            <a:r>
              <a:rPr lang="en-US" sz="1200">
                <a:solidFill>
                  <a:srgbClr val="231F20"/>
                </a:solidFill>
                <a:latin typeface="Cambria"/>
                <a:ea typeface="Cambria"/>
                <a:cs typeface="Cambria"/>
                <a:sym typeface="Cambria"/>
              </a:rPr>
              <a:t>Other components of the schoolwide system to encourage expected behavior may occur less frequently, in an intermittent way, reinforcing skill learning in the fluency stage of learning. Just as quarterly honor roll students are announced, monthly or quarterly recognition for social behavior gives students goals to work toward.</a:t>
            </a:r>
            <a:endParaRPr/>
          </a:p>
          <a:p>
            <a:pPr indent="0" lvl="0" marL="0" marR="0" rtl="0" algn="l">
              <a:lnSpc>
                <a:spcPct val="100000"/>
              </a:lnSpc>
              <a:spcBef>
                <a:spcPts val="0"/>
              </a:spcBef>
              <a:spcAft>
                <a:spcPts val="0"/>
              </a:spcAft>
              <a:buClr>
                <a:srgbClr val="000000"/>
              </a:buClr>
              <a:buSzPts val="1400"/>
              <a:buFont typeface="Arial"/>
              <a:buNone/>
            </a:pPr>
            <a:r>
              <a:t/>
            </a:r>
            <a:endParaRPr/>
          </a:p>
        </p:txBody>
      </p:sp>
      <p:sp>
        <p:nvSpPr>
          <p:cNvPr id="185" name="Google Shape;185;p4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p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Trainer Notes:</a:t>
            </a:r>
            <a:r>
              <a:rPr b="0" lang="en-US"/>
              <a:t>  </a:t>
            </a:r>
            <a:endParaRPr/>
          </a:p>
          <a:p>
            <a:pPr indent="0" lvl="0" marL="0" marR="0" rtl="0" algn="l">
              <a:lnSpc>
                <a:spcPct val="100000"/>
              </a:lnSpc>
              <a:spcBef>
                <a:spcPts val="1200"/>
              </a:spcBef>
              <a:spcAft>
                <a:spcPts val="0"/>
              </a:spcAft>
              <a:buSzPts val="1400"/>
              <a:buNone/>
            </a:pPr>
            <a:r>
              <a:rPr b="1" lang="en-US"/>
              <a:t>To Know/To Say:</a:t>
            </a:r>
            <a:r>
              <a:rPr b="0" lang="en-US"/>
              <a:t> </a:t>
            </a:r>
            <a:r>
              <a:rPr lang="en-US" sz="1200">
                <a:solidFill>
                  <a:srgbClr val="231F20"/>
                </a:solidFill>
                <a:latin typeface="Cambria"/>
                <a:ea typeface="Cambria"/>
                <a:cs typeface="Cambria"/>
                <a:sym typeface="Cambria"/>
              </a:rPr>
              <a:t>A comprehensive schoolwide system to encourage expected behavior would also include some long-term, occasional activities at the end of the semester or school year. Occasional encouragement assists in the maintenance and generalization stages of learning. A range of recognition activities will help keep your school-wide system interesting and fun for students and staff.</a:t>
            </a:r>
            <a:endParaRPr>
              <a:latin typeface="Cambria"/>
              <a:ea typeface="Cambria"/>
              <a:cs typeface="Cambria"/>
              <a:sym typeface="Cambria"/>
            </a:endParaRPr>
          </a:p>
          <a:p>
            <a:pPr indent="0" lvl="0" marL="0" marR="0" rtl="0" algn="l">
              <a:lnSpc>
                <a:spcPct val="100000"/>
              </a:lnSpc>
              <a:spcBef>
                <a:spcPts val="1200"/>
              </a:spcBef>
              <a:spcAft>
                <a:spcPts val="0"/>
              </a:spcAft>
              <a:buSzPts val="1400"/>
              <a:buNone/>
            </a:pPr>
            <a:r>
              <a:rPr lang="en-US" sz="1200">
                <a:solidFill>
                  <a:srgbClr val="231F20"/>
                </a:solidFill>
                <a:latin typeface="Cambria"/>
                <a:ea typeface="Cambria"/>
                <a:cs typeface="Cambria"/>
                <a:sym typeface="Cambria"/>
              </a:rPr>
              <a:t>The phases of learning directly affect the frequency of feedback students need to successfully continue through the phases.</a:t>
            </a:r>
            <a:endParaRPr sz="1200">
              <a:latin typeface="Cambria"/>
              <a:ea typeface="Cambria"/>
              <a:cs typeface="Cambria"/>
              <a:sym typeface="Cambria"/>
            </a:endParaRPr>
          </a:p>
          <a:p>
            <a:pPr indent="0" lvl="0" marL="0" rtl="0" algn="l">
              <a:lnSpc>
                <a:spcPct val="100000"/>
              </a:lnSpc>
              <a:spcBef>
                <a:spcPts val="1200"/>
              </a:spcBef>
              <a:spcAft>
                <a:spcPts val="0"/>
              </a:spcAft>
              <a:buSzPts val="1400"/>
              <a:buNone/>
            </a:pPr>
            <a:r>
              <a:t/>
            </a:r>
            <a:endParaRPr b="0" sz="1200"/>
          </a:p>
          <a:p>
            <a:pPr indent="0" lvl="0" marL="0" rtl="0" algn="l">
              <a:lnSpc>
                <a:spcPct val="100000"/>
              </a:lnSpc>
              <a:spcBef>
                <a:spcPts val="0"/>
              </a:spcBef>
              <a:spcAft>
                <a:spcPts val="0"/>
              </a:spcAft>
              <a:buSzPts val="1400"/>
              <a:buNone/>
            </a:pPr>
            <a:r>
              <a:t/>
            </a:r>
            <a:endParaRPr sz="1100"/>
          </a:p>
        </p:txBody>
      </p:sp>
      <p:sp>
        <p:nvSpPr>
          <p:cNvPr id="193" name="Google Shape;193;p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 name="Google Shape;78;p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4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9" name="Google Shape;199;p4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sz="1200">
                <a:latin typeface="Calibri"/>
                <a:ea typeface="Calibri"/>
                <a:cs typeface="Calibri"/>
                <a:sym typeface="Calibri"/>
              </a:rPr>
              <a:t>Trainer Notes:</a:t>
            </a:r>
            <a:r>
              <a:rPr b="0" lang="en-US" sz="1200">
                <a:latin typeface="Calibri"/>
                <a:ea typeface="Calibri"/>
                <a:cs typeface="Calibri"/>
                <a:sym typeface="Calibri"/>
              </a:rPr>
              <a:t>  </a:t>
            </a:r>
            <a:endParaRPr sz="1200">
              <a:latin typeface="Calibri"/>
              <a:ea typeface="Calibri"/>
              <a:cs typeface="Calibri"/>
              <a:sym typeface="Calibri"/>
            </a:endParaRPr>
          </a:p>
          <a:p>
            <a:pPr indent="0" lvl="0" marL="0" marR="0" rtl="0" algn="l">
              <a:lnSpc>
                <a:spcPct val="100000"/>
              </a:lnSpc>
              <a:spcBef>
                <a:spcPts val="1200"/>
              </a:spcBef>
              <a:spcAft>
                <a:spcPts val="0"/>
              </a:spcAft>
              <a:buSzPts val="1400"/>
              <a:buNone/>
            </a:pPr>
            <a:r>
              <a:rPr b="1" lang="en-US" sz="1200">
                <a:latin typeface="Calibri"/>
                <a:ea typeface="Calibri"/>
                <a:cs typeface="Calibri"/>
                <a:sym typeface="Calibri"/>
              </a:rPr>
              <a:t>To Know/To Say: </a:t>
            </a:r>
            <a:r>
              <a:rPr lang="en-US" sz="1200">
                <a:latin typeface="Calibri"/>
                <a:ea typeface="Calibri"/>
                <a:cs typeface="Calibri"/>
                <a:sym typeface="Calibri"/>
              </a:rPr>
              <a:t>In addition, a written schoolwide system to encourage expected behavior should include enough information to thoroughly describe how each component is intended to be implemented. This is an example of a schoolwide system to encourage expected behavior that is comprehensive and detailed that would be an important addition to a school’s staff SW-PBS handbook.</a:t>
            </a:r>
            <a:endParaRPr/>
          </a:p>
          <a:p>
            <a:pPr indent="0" lvl="0" marL="0" marR="0" rtl="0" algn="l">
              <a:lnSpc>
                <a:spcPct val="100000"/>
              </a:lnSpc>
              <a:spcBef>
                <a:spcPts val="1200"/>
              </a:spcBef>
              <a:spcAft>
                <a:spcPts val="0"/>
              </a:spcAft>
              <a:buSzPts val="1400"/>
              <a:buNone/>
            </a:pPr>
            <a:r>
              <a:rPr lang="en-US" sz="1200">
                <a:latin typeface="Calibri"/>
                <a:ea typeface="Calibri"/>
                <a:cs typeface="Calibri"/>
                <a:sym typeface="Calibri"/>
              </a:rPr>
              <a:t> </a:t>
            </a:r>
            <a:endParaRPr/>
          </a:p>
          <a:p>
            <a:pPr indent="-228600" lvl="0" marL="457200" marR="0" rtl="0" algn="l">
              <a:lnSpc>
                <a:spcPct val="100000"/>
              </a:lnSpc>
              <a:spcBef>
                <a:spcPts val="1200"/>
              </a:spcBef>
              <a:spcAft>
                <a:spcPts val="0"/>
              </a:spcAft>
              <a:buClr>
                <a:srgbClr val="000000"/>
              </a:buClr>
              <a:buSzPts val="1400"/>
              <a:buFont typeface="Arial"/>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5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6" name="Google Shape;206;p50: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a:t>Trainer Notes:</a:t>
            </a:r>
            <a:r>
              <a:rPr b="0" lang="en-US"/>
              <a:t>  </a:t>
            </a:r>
            <a:endParaRPr/>
          </a:p>
          <a:p>
            <a:pPr indent="0" lvl="0" marL="0" marR="0" rtl="0" algn="l">
              <a:lnSpc>
                <a:spcPct val="100000"/>
              </a:lnSpc>
              <a:spcBef>
                <a:spcPts val="1200"/>
              </a:spcBef>
              <a:spcAft>
                <a:spcPts val="0"/>
              </a:spcAft>
              <a:buSzPts val="1400"/>
              <a:buNone/>
            </a:pPr>
            <a:r>
              <a:rPr b="1" lang="en-US"/>
              <a:t>To Know/To Say:</a:t>
            </a:r>
            <a:r>
              <a:rPr b="0" lang="en-US"/>
              <a:t> </a:t>
            </a:r>
            <a:r>
              <a:rPr b="0" lang="en-US" sz="1100"/>
              <a:t> </a:t>
            </a:r>
            <a:r>
              <a:rPr lang="en-US" sz="1100">
                <a:latin typeface="Calibri"/>
                <a:ea typeface="Calibri"/>
                <a:cs typeface="Calibri"/>
                <a:sym typeface="Calibri"/>
              </a:rPr>
              <a:t>There are some practical things to consider when developing your schoolwide tangible system. First, make them easy to distribute to students. Consider formatting them so that minimal writing is required at the time they are awarded. The easier it is to award tickets to students displaying the expected behavior, the better. You will also want to build a system to sustain your use of the tangible, considering such things as:</a:t>
            </a:r>
            <a:endParaRPr/>
          </a:p>
          <a:p>
            <a:pPr indent="-342900" lvl="0" marL="342900" marR="0" rtl="0" algn="l">
              <a:lnSpc>
                <a:spcPct val="107000"/>
              </a:lnSpc>
              <a:spcBef>
                <a:spcPts val="1200"/>
              </a:spcBef>
              <a:spcAft>
                <a:spcPts val="0"/>
              </a:spcAft>
              <a:buSzPts val="1400"/>
              <a:buFont typeface="Arial"/>
              <a:buChar char="●"/>
            </a:pPr>
            <a:r>
              <a:rPr lang="en-US" sz="1100" u="none" strike="noStrike">
                <a:latin typeface="Calibri"/>
                <a:ea typeface="Calibri"/>
                <a:cs typeface="Calibri"/>
                <a:sym typeface="Calibri"/>
              </a:rPr>
              <a:t>Who will reproduce the tickets and supply teachers?</a:t>
            </a:r>
            <a:endParaRPr/>
          </a:p>
          <a:p>
            <a:pPr indent="-342900" lvl="0" marL="342900" marR="0" rtl="0" algn="l">
              <a:lnSpc>
                <a:spcPct val="107000"/>
              </a:lnSpc>
              <a:spcBef>
                <a:spcPts val="800"/>
              </a:spcBef>
              <a:spcAft>
                <a:spcPts val="0"/>
              </a:spcAft>
              <a:buSzPts val="1400"/>
              <a:buFont typeface="Arial"/>
              <a:buChar char="●"/>
            </a:pPr>
            <a:r>
              <a:rPr lang="en-US" sz="1100" u="none" strike="noStrike">
                <a:latin typeface="Calibri"/>
                <a:ea typeface="Calibri"/>
                <a:cs typeface="Calibri"/>
                <a:sym typeface="Calibri"/>
              </a:rPr>
              <a:t>Who will be in charge of raffle items or other items of exchange?</a:t>
            </a:r>
            <a:endParaRPr/>
          </a:p>
          <a:p>
            <a:pPr indent="-342900" lvl="0" marL="342900" marR="0" rtl="0" algn="l">
              <a:lnSpc>
                <a:spcPct val="107000"/>
              </a:lnSpc>
              <a:spcBef>
                <a:spcPts val="800"/>
              </a:spcBef>
              <a:spcAft>
                <a:spcPts val="0"/>
              </a:spcAft>
              <a:buSzPts val="1400"/>
              <a:buFont typeface="Arial"/>
              <a:buChar char="●"/>
            </a:pPr>
            <a:r>
              <a:rPr lang="en-US" sz="1100" u="none" strike="noStrike">
                <a:latin typeface="Calibri"/>
                <a:ea typeface="Calibri"/>
                <a:cs typeface="Calibri"/>
                <a:sym typeface="Calibri"/>
              </a:rPr>
              <a:t>If tickets are to be counted for awards or data collection, who will handle the counting?</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2" name="Google Shape;212;p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100"/>
              <a:t>Trainer Notes:</a:t>
            </a:r>
            <a:r>
              <a:rPr b="0" lang="en-US" sz="1100"/>
              <a:t>  </a:t>
            </a:r>
            <a:endParaRPr sz="1100"/>
          </a:p>
          <a:p>
            <a:pPr indent="0" lvl="0" marL="0" rtl="0" algn="l">
              <a:lnSpc>
                <a:spcPct val="100000"/>
              </a:lnSpc>
              <a:spcBef>
                <a:spcPts val="0"/>
              </a:spcBef>
              <a:spcAft>
                <a:spcPts val="0"/>
              </a:spcAft>
              <a:buSzPts val="1400"/>
              <a:buNone/>
            </a:pPr>
            <a:r>
              <a:rPr b="1" lang="en-US" sz="1100"/>
              <a:t>To Know/To Say: </a:t>
            </a:r>
            <a:r>
              <a:rPr b="1" lang="en-US" sz="1100">
                <a:latin typeface="Calibri"/>
                <a:ea typeface="Calibri"/>
                <a:cs typeface="Calibri"/>
                <a:sym typeface="Calibri"/>
              </a:rPr>
              <a:t>Schoolwide System To Encourage Expected Behavior</a:t>
            </a:r>
            <a:endParaRPr sz="1100">
              <a:latin typeface="Calibri"/>
              <a:ea typeface="Calibri"/>
              <a:cs typeface="Calibri"/>
              <a:sym typeface="Calibri"/>
            </a:endParaRPr>
          </a:p>
          <a:p>
            <a:pPr indent="0" lvl="0" marL="0" marR="0" rtl="0" algn="l">
              <a:lnSpc>
                <a:spcPct val="100000"/>
              </a:lnSpc>
              <a:spcBef>
                <a:spcPts val="0"/>
              </a:spcBef>
              <a:spcAft>
                <a:spcPts val="0"/>
              </a:spcAft>
              <a:buSzPts val="1400"/>
              <a:buNone/>
            </a:pPr>
            <a:r>
              <a:rPr lang="en-US" sz="1100">
                <a:latin typeface="Calibri"/>
                <a:ea typeface="Calibri"/>
                <a:cs typeface="Calibri"/>
                <a:sym typeface="Calibri"/>
              </a:rPr>
              <a:t>A written schoolwide system to encourage expected behavior should include enough information to thoroughly describe how each component is intended to be implemented. This includes:</a:t>
            </a:r>
            <a:endParaRPr/>
          </a:p>
          <a:p>
            <a:pPr indent="0" lvl="0" marL="0" marR="0" rtl="0" algn="l">
              <a:lnSpc>
                <a:spcPct val="100000"/>
              </a:lnSpc>
              <a:spcBef>
                <a:spcPts val="0"/>
              </a:spcBef>
              <a:spcAft>
                <a:spcPts val="0"/>
              </a:spcAft>
              <a:buSzPts val="1400"/>
              <a:buNone/>
            </a:pPr>
            <a:r>
              <a:rPr b="1" lang="en-US" sz="1100">
                <a:latin typeface="Calibri"/>
                <a:ea typeface="Calibri"/>
                <a:cs typeface="Calibri"/>
                <a:sym typeface="Calibri"/>
              </a:rPr>
              <a:t>Name –</a:t>
            </a:r>
            <a:r>
              <a:rPr lang="en-US" sz="1100">
                <a:latin typeface="Calibri"/>
                <a:ea typeface="Calibri"/>
                <a:cs typeface="Calibri"/>
                <a:sym typeface="Calibri"/>
              </a:rPr>
              <a:t> What each recognition activity is called. Often schools tie in their tangible reinforcements with school mascots, mottos, etc.</a:t>
            </a:r>
            <a:endParaRPr/>
          </a:p>
          <a:p>
            <a:pPr indent="0" lvl="0" marL="0" marR="0" rtl="0" algn="l">
              <a:lnSpc>
                <a:spcPct val="100000"/>
              </a:lnSpc>
              <a:spcBef>
                <a:spcPts val="0"/>
              </a:spcBef>
              <a:spcAft>
                <a:spcPts val="0"/>
              </a:spcAft>
              <a:buSzPts val="1400"/>
              <a:buNone/>
            </a:pPr>
            <a:r>
              <a:rPr b="1" lang="en-US" sz="1100">
                <a:latin typeface="Calibri"/>
                <a:ea typeface="Calibri"/>
                <a:cs typeface="Calibri"/>
                <a:sym typeface="Calibri"/>
              </a:rPr>
              <a:t>Resources –</a:t>
            </a:r>
            <a:r>
              <a:rPr lang="en-US" sz="1100">
                <a:latin typeface="Calibri"/>
                <a:ea typeface="Calibri"/>
                <a:cs typeface="Calibri"/>
                <a:sym typeface="Calibri"/>
              </a:rPr>
              <a:t> What each recognition item is, and what tasks are needed to be done to </a:t>
            </a:r>
            <a:r>
              <a:rPr lang="en-US" sz="1100">
                <a:solidFill>
                  <a:srgbClr val="3C4043"/>
                </a:solidFill>
                <a:highlight>
                  <a:srgbClr val="FFFFFF"/>
                </a:highlight>
                <a:latin typeface="Calibri"/>
                <a:ea typeface="Calibri"/>
                <a:cs typeface="Calibri"/>
                <a:sym typeface="Calibri"/>
              </a:rPr>
              <a:t>create the recognition system and required materials</a:t>
            </a:r>
            <a:r>
              <a:rPr lang="en-US" sz="1100">
                <a:latin typeface="Calibri"/>
                <a:ea typeface="Calibri"/>
                <a:cs typeface="Calibri"/>
                <a:sym typeface="Calibri"/>
              </a:rPr>
              <a:t>.</a:t>
            </a:r>
            <a:endParaRPr/>
          </a:p>
          <a:p>
            <a:pPr indent="0" lvl="0" marL="0" marR="0" rtl="0" algn="l">
              <a:lnSpc>
                <a:spcPct val="100000"/>
              </a:lnSpc>
              <a:spcBef>
                <a:spcPts val="0"/>
              </a:spcBef>
              <a:spcAft>
                <a:spcPts val="0"/>
              </a:spcAft>
              <a:buSzPts val="1400"/>
              <a:buNone/>
            </a:pPr>
            <a:r>
              <a:rPr b="1" lang="en-US" sz="1100">
                <a:latin typeface="Calibri"/>
                <a:ea typeface="Calibri"/>
                <a:cs typeface="Calibri"/>
                <a:sym typeface="Calibri"/>
              </a:rPr>
              <a:t>Description and Criteria –</a:t>
            </a:r>
            <a:r>
              <a:rPr lang="en-US" sz="1100">
                <a:latin typeface="Calibri"/>
                <a:ea typeface="Calibri"/>
                <a:cs typeface="Calibri"/>
                <a:sym typeface="Calibri"/>
              </a:rPr>
              <a:t> What students need to do to earn the tangible recognition and what staff are expected to do to recognize the student(s).</a:t>
            </a:r>
            <a:endParaRPr/>
          </a:p>
          <a:p>
            <a:pPr indent="0" lvl="0" marL="0" marR="0" rtl="0" algn="l">
              <a:lnSpc>
                <a:spcPct val="100000"/>
              </a:lnSpc>
              <a:spcBef>
                <a:spcPts val="0"/>
              </a:spcBef>
              <a:spcAft>
                <a:spcPts val="0"/>
              </a:spcAft>
              <a:buSzPts val="1400"/>
              <a:buNone/>
            </a:pPr>
            <a:r>
              <a:rPr b="1" lang="en-US" sz="1100">
                <a:latin typeface="Calibri"/>
                <a:ea typeface="Calibri"/>
                <a:cs typeface="Calibri"/>
                <a:sym typeface="Calibri"/>
              </a:rPr>
              <a:t>When, Where, and How Presented –</a:t>
            </a:r>
            <a:r>
              <a:rPr lang="en-US" sz="1100">
                <a:latin typeface="Calibri"/>
                <a:ea typeface="Calibri"/>
                <a:cs typeface="Calibri"/>
                <a:sym typeface="Calibri"/>
              </a:rPr>
              <a:t> Description of how the tangible is presented to students, how feedback is paired with the tangible, and what students are to do with the tangible.</a:t>
            </a:r>
            <a:endParaRPr/>
          </a:p>
          <a:p>
            <a:pPr indent="0" lvl="0" marL="0" marR="0" rtl="0" algn="l">
              <a:lnSpc>
                <a:spcPct val="100000"/>
              </a:lnSpc>
              <a:spcBef>
                <a:spcPts val="0"/>
              </a:spcBef>
              <a:spcAft>
                <a:spcPts val="0"/>
              </a:spcAft>
              <a:buSzPts val="1400"/>
              <a:buNone/>
            </a:pPr>
            <a:r>
              <a:rPr b="1" lang="en-US" sz="1100">
                <a:latin typeface="Calibri"/>
                <a:ea typeface="Calibri"/>
                <a:cs typeface="Calibri"/>
                <a:sym typeface="Calibri"/>
              </a:rPr>
              <a:t>Information to Staff –</a:t>
            </a:r>
            <a:r>
              <a:rPr lang="en-US" sz="1100">
                <a:latin typeface="Calibri"/>
                <a:ea typeface="Calibri"/>
                <a:cs typeface="Calibri"/>
                <a:sym typeface="Calibri"/>
              </a:rPr>
              <a:t> Description of how information will be provided to staff to implement the recognition system and any tasks the staff needs to do to share information with students, families and entire staff.</a:t>
            </a:r>
            <a:endParaRPr/>
          </a:p>
          <a:p>
            <a:pPr indent="0" lvl="0" marL="0" marR="0" rtl="0" algn="l">
              <a:lnSpc>
                <a:spcPct val="100000"/>
              </a:lnSpc>
              <a:spcBef>
                <a:spcPts val="0"/>
              </a:spcBef>
              <a:spcAft>
                <a:spcPts val="0"/>
              </a:spcAft>
              <a:buSzPts val="1400"/>
              <a:buNone/>
            </a:pPr>
            <a:r>
              <a:rPr b="1" lang="en-US" sz="1100">
                <a:latin typeface="Calibri"/>
                <a:ea typeface="Calibri"/>
                <a:cs typeface="Calibri"/>
                <a:sym typeface="Calibri"/>
              </a:rPr>
              <a:t>Goals –</a:t>
            </a:r>
            <a:r>
              <a:rPr lang="en-US" sz="1100">
                <a:latin typeface="Calibri"/>
                <a:ea typeface="Calibri"/>
                <a:cs typeface="Calibri"/>
                <a:sym typeface="Calibri"/>
              </a:rPr>
              <a:t> Description of the intended target for each component of the schoolwide recognition system.</a:t>
            </a:r>
            <a:endParaRPr/>
          </a:p>
          <a:p>
            <a:pPr indent="0" lvl="0" marL="0" marR="0" rtl="0" algn="l">
              <a:lnSpc>
                <a:spcPct val="100000"/>
              </a:lnSpc>
              <a:spcBef>
                <a:spcPts val="0"/>
              </a:spcBef>
              <a:spcAft>
                <a:spcPts val="0"/>
              </a:spcAft>
              <a:buSzPts val="1400"/>
              <a:buNone/>
            </a:pPr>
            <a:r>
              <a:rPr b="1" lang="en-US" sz="1100">
                <a:latin typeface="Calibri"/>
                <a:ea typeface="Calibri"/>
                <a:cs typeface="Calibri"/>
                <a:sym typeface="Calibri"/>
              </a:rPr>
              <a:t>Celebrations – </a:t>
            </a:r>
            <a:r>
              <a:rPr lang="en-US" sz="1100">
                <a:latin typeface="Calibri"/>
                <a:ea typeface="Calibri"/>
                <a:cs typeface="Calibri"/>
                <a:sym typeface="Calibri"/>
              </a:rPr>
              <a:t>Description of what students will get. This should include a wide range of reinforcers that provide attention, items and activities likely to appeal to all students in the school.</a:t>
            </a:r>
            <a:endParaRPr/>
          </a:p>
          <a:p>
            <a:pPr indent="0" lvl="0" marL="0" marR="0" rtl="0" algn="l">
              <a:lnSpc>
                <a:spcPct val="100000"/>
              </a:lnSpc>
              <a:spcBef>
                <a:spcPts val="0"/>
              </a:spcBef>
              <a:spcAft>
                <a:spcPts val="0"/>
              </a:spcAft>
              <a:buSzPts val="1400"/>
              <a:buNone/>
            </a:pPr>
            <a:r>
              <a:rPr b="1" lang="en-US" sz="1100">
                <a:latin typeface="Calibri"/>
                <a:ea typeface="Calibri"/>
                <a:cs typeface="Calibri"/>
                <a:sym typeface="Calibri"/>
              </a:rPr>
              <a:t>Coordinator –</a:t>
            </a:r>
            <a:r>
              <a:rPr lang="en-US" sz="1100">
                <a:latin typeface="Calibri"/>
                <a:ea typeface="Calibri"/>
                <a:cs typeface="Calibri"/>
                <a:sym typeface="Calibri"/>
              </a:rPr>
              <a:t> Who organizes and oversees implementation of each recognition component</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213" name="Google Shape;213;p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t>Trainer Notes:</a:t>
            </a:r>
            <a:r>
              <a:rPr b="0" lang="en-US" sz="1200"/>
              <a:t>  </a:t>
            </a:r>
            <a:endParaRPr sz="1200"/>
          </a:p>
          <a:p>
            <a:pPr indent="0" lvl="0" marL="0" rtl="0" algn="l">
              <a:lnSpc>
                <a:spcPct val="100000"/>
              </a:lnSpc>
              <a:spcBef>
                <a:spcPts val="0"/>
              </a:spcBef>
              <a:spcAft>
                <a:spcPts val="0"/>
              </a:spcAft>
              <a:buSzPts val="1400"/>
              <a:buNone/>
            </a:pPr>
            <a:r>
              <a:rPr b="1" lang="en-US" sz="1200"/>
              <a:t>To Know/To Say: </a:t>
            </a:r>
            <a:r>
              <a:rPr lang="en-US" sz="1200">
                <a:latin typeface="Calibri"/>
                <a:ea typeface="Calibri"/>
                <a:cs typeface="Calibri"/>
                <a:sym typeface="Calibri"/>
              </a:rPr>
              <a:t>Be sure to think through all the details to sustain your tangible system. Recall that the tangibles serve as a cue (i.e., external regulation) to prompt teachers to deliver positive specific feedback at a desired ratio of 4:1. You can structure your encouragement system in such a way that it is reinforcing to both the student and the teacher. For example, if the tangible item is a ticket that has a place for  both staff member and student to write their names, a drawing of tickets  can be paired with recognition in the form of public acknowledgment or a prize for both the student recipient and the staff member who bestowed the ticket, the student and staff member will both be more likely to demonstrate the expected behavior in the future.</a:t>
            </a:r>
            <a:endParaRPr sz="1200"/>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220" name="Google Shape;220;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53:notes"/>
          <p:cNvSpPr/>
          <p:nvPr>
            <p:ph idx="2" type="sldImg"/>
          </p:nvPr>
        </p:nvSpPr>
        <p:spPr>
          <a:xfrm>
            <a:off x="569913" y="51435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6" name="Google Shape;226;p53:notes"/>
          <p:cNvSpPr txBox="1"/>
          <p:nvPr>
            <p:ph idx="1" type="body"/>
          </p:nvPr>
        </p:nvSpPr>
        <p:spPr>
          <a:xfrm>
            <a:off x="685800" y="3743326"/>
            <a:ext cx="5486400" cy="540067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000"/>
              <a:t>Trainer Notes:</a:t>
            </a:r>
            <a:r>
              <a:rPr b="0" lang="en-US" sz="1000"/>
              <a:t>  </a:t>
            </a:r>
            <a:endParaRPr sz="1000"/>
          </a:p>
          <a:p>
            <a:pPr indent="0" lvl="0" marL="0" rtl="0" algn="l">
              <a:lnSpc>
                <a:spcPct val="100000"/>
              </a:lnSpc>
              <a:spcBef>
                <a:spcPts val="0"/>
              </a:spcBef>
              <a:spcAft>
                <a:spcPts val="0"/>
              </a:spcAft>
              <a:buSzPts val="1400"/>
              <a:buNone/>
            </a:pPr>
            <a:r>
              <a:rPr b="1" lang="en-US" sz="1000"/>
              <a:t>To Know/To Say:</a:t>
            </a:r>
            <a:r>
              <a:rPr b="0" lang="en-US" sz="1000"/>
              <a:t> </a:t>
            </a:r>
            <a:r>
              <a:rPr b="1" lang="en-US" sz="1000">
                <a:latin typeface="Calibri"/>
                <a:ea typeface="Calibri"/>
                <a:cs typeface="Calibri"/>
                <a:sym typeface="Calibri"/>
              </a:rPr>
              <a:t>Including Stakeholders in your Schoolwide System for Encouraging Expected Behaviors</a:t>
            </a:r>
            <a:endParaRPr sz="1000">
              <a:latin typeface="Calibri"/>
              <a:ea typeface="Calibri"/>
              <a:cs typeface="Calibri"/>
              <a:sym typeface="Calibri"/>
            </a:endParaRPr>
          </a:p>
          <a:p>
            <a:pPr indent="0" lvl="0" marL="0" marR="0" rtl="0" algn="l">
              <a:lnSpc>
                <a:spcPct val="100000"/>
              </a:lnSpc>
              <a:spcBef>
                <a:spcPts val="0"/>
              </a:spcBef>
              <a:spcAft>
                <a:spcPts val="0"/>
              </a:spcAft>
              <a:buSzPts val="1400"/>
              <a:buNone/>
            </a:pPr>
            <a:r>
              <a:rPr lang="en-US">
                <a:latin typeface="Calibri"/>
                <a:ea typeface="Calibri"/>
                <a:cs typeface="Calibri"/>
                <a:sym typeface="Calibri"/>
              </a:rPr>
              <a:t>If your school has a “Social Committee” whose purpose is to create a positive school community, the tasks committee members engage in may be added to the Noncontingent section of the Strategies to Encourage Staff and Families form. If your school does not have such a “Social” group, the SW-PBS Leadership Team will want to lead those efforts.</a:t>
            </a:r>
            <a:endParaRPr/>
          </a:p>
          <a:p>
            <a:pPr indent="0" lvl="0" marL="0" marR="0" rtl="0" algn="l">
              <a:lnSpc>
                <a:spcPct val="100000"/>
              </a:lnSpc>
              <a:spcBef>
                <a:spcPts val="800"/>
              </a:spcBef>
              <a:spcAft>
                <a:spcPts val="0"/>
              </a:spcAft>
              <a:buSzPts val="1400"/>
              <a:buNone/>
            </a:pPr>
            <a:r>
              <a:rPr lang="en-US">
                <a:latin typeface="Calibri"/>
                <a:ea typeface="Calibri"/>
                <a:cs typeface="Calibri"/>
                <a:sym typeface="Calibri"/>
              </a:rPr>
              <a:t>Staff will be happy to share ways they would like to be recognized to create a positive school community and for implementation of SW-PBS if your SW-PBS Leadership Team asks them. This can be done by an online survey, through a “Idea” box in the staff lounge, or by other idea-seeking activities. The SW-PBS Leadership Team will need to review the ideas provided and implement tasks that are “doable” and within the budget provided for the SW-PBS Leadership Team.</a:t>
            </a:r>
            <a:endParaRPr/>
          </a:p>
          <a:p>
            <a:pPr indent="0" lvl="0" marL="0" marR="0" rtl="0" algn="l">
              <a:lnSpc>
                <a:spcPct val="100000"/>
              </a:lnSpc>
              <a:spcBef>
                <a:spcPts val="800"/>
              </a:spcBef>
              <a:spcAft>
                <a:spcPts val="0"/>
              </a:spcAft>
              <a:buSzPts val="1400"/>
              <a:buNone/>
            </a:pPr>
            <a:r>
              <a:rPr lang="en-US">
                <a:latin typeface="Calibri"/>
                <a:ea typeface="Calibri"/>
                <a:cs typeface="Calibri"/>
                <a:sym typeface="Calibri"/>
              </a:rPr>
              <a:t>Finally the SW-PBS Leadership Team will need to explore ways to fully communicate with all staff the system to encourage staff.</a:t>
            </a:r>
            <a:endParaRPr/>
          </a:p>
          <a:p>
            <a:pPr indent="0" lvl="0" marL="0" marR="0" rtl="0" algn="l">
              <a:lnSpc>
                <a:spcPct val="100000"/>
              </a:lnSpc>
              <a:spcBef>
                <a:spcPts val="800"/>
              </a:spcBef>
              <a:spcAft>
                <a:spcPts val="0"/>
              </a:spcAft>
              <a:buSzPts val="1400"/>
              <a:buNone/>
            </a:pPr>
            <a:r>
              <a:rPr b="1" lang="en-US">
                <a:latin typeface="Calibri"/>
                <a:ea typeface="Calibri"/>
                <a:cs typeface="Calibri"/>
                <a:sym typeface="Calibri"/>
              </a:rPr>
              <a:t>Family Engagement</a:t>
            </a:r>
            <a:endParaRPr/>
          </a:p>
          <a:p>
            <a:pPr indent="0" lvl="0" marL="0" marR="0" rtl="0" algn="l">
              <a:lnSpc>
                <a:spcPct val="100000"/>
              </a:lnSpc>
              <a:spcBef>
                <a:spcPts val="800"/>
              </a:spcBef>
              <a:spcAft>
                <a:spcPts val="0"/>
              </a:spcAft>
              <a:buSzPts val="1400"/>
              <a:buNone/>
            </a:pPr>
            <a:r>
              <a:rPr lang="en-US">
                <a:latin typeface="Calibri"/>
                <a:ea typeface="Calibri"/>
                <a:cs typeface="Calibri"/>
                <a:sym typeface="Calibri"/>
              </a:rPr>
              <a:t>Your school will want to consider ways you can “share the good news” about student behavior with families and, therefore, reinforce their efforts at home to support your work. Family representatives to your SW-PBS Leadership Team may be asked to take the lead to develop activities to encourage family use of SW-PBS practices at home. Finally, you will want to develop systems to engage families in two-way communication, such as gathering input on reinforcers, schoolwide expectations, and other components of your schoolwide systems. Gathering family input is a good strategy for making your schoolwide systems and practices culturally relevant to your stakeholders.. </a:t>
            </a:r>
            <a:endParaRPr/>
          </a:p>
          <a:p>
            <a:pPr indent="0" lvl="0" marL="0" marR="0" rtl="0" algn="l">
              <a:lnSpc>
                <a:spcPct val="100000"/>
              </a:lnSpc>
              <a:spcBef>
                <a:spcPts val="800"/>
              </a:spcBef>
              <a:spcAft>
                <a:spcPts val="0"/>
              </a:spcAft>
              <a:buSzPts val="1400"/>
              <a:buNone/>
            </a:pPr>
            <a:r>
              <a:rPr lang="en-US">
                <a:latin typeface="Calibri"/>
                <a:ea typeface="Calibri"/>
                <a:cs typeface="Calibri"/>
                <a:sym typeface="Calibri"/>
              </a:rPr>
              <a:t>Ask for family input at Back to School Night, in the school newsletter, and during family conferences (a task to do while they are waiting). </a:t>
            </a:r>
            <a:endParaRPr/>
          </a:p>
          <a:p>
            <a:pPr indent="0" lvl="0" marL="0" marR="0" rtl="0" algn="l">
              <a:lnSpc>
                <a:spcPct val="100000"/>
              </a:lnSpc>
              <a:spcBef>
                <a:spcPts val="800"/>
              </a:spcBef>
              <a:spcAft>
                <a:spcPts val="0"/>
              </a:spcAft>
              <a:buSzPts val="1400"/>
              <a:buNone/>
            </a:pPr>
            <a:r>
              <a:rPr lang="en-US">
                <a:latin typeface="Calibri"/>
                <a:ea typeface="Calibri"/>
                <a:cs typeface="Calibri"/>
                <a:sym typeface="Calibri"/>
              </a:rPr>
              <a:t>• Build a system of regularly scheduled opportunities to send information home to families (weekly folders, school newsletter with regular feature of “lesson of the week,” information about how to use positive specific feedback and rewards for at home expectations linked to the schoolwide system for encouraging expected behaviors, and district updates).  </a:t>
            </a:r>
            <a:endParaRPr/>
          </a:p>
          <a:p>
            <a:pPr indent="0" lvl="0" marL="0" marR="0" rtl="0" algn="l">
              <a:lnSpc>
                <a:spcPct val="100000"/>
              </a:lnSpc>
              <a:spcBef>
                <a:spcPts val="800"/>
              </a:spcBef>
              <a:spcAft>
                <a:spcPts val="800"/>
              </a:spcAft>
              <a:buSzPts val="1400"/>
              <a:buNone/>
            </a:pPr>
            <a:r>
              <a:rPr lang="en-US">
                <a:latin typeface="Calibri"/>
                <a:ea typeface="Calibri"/>
                <a:cs typeface="Calibri"/>
                <a:sym typeface="Calibri"/>
              </a:rPr>
              <a:t>• Conduct short surveys to ask families to share their questions, ideas, and views about SW-PBS lessons.</a:t>
            </a:r>
            <a:endParaRPr/>
          </a:p>
        </p:txBody>
      </p:sp>
      <p:sp>
        <p:nvSpPr>
          <p:cNvPr id="227" name="Google Shape;227;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4" name="Google Shape;234;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Trainer Notes:</a:t>
            </a:r>
            <a:r>
              <a:rPr b="0" lang="en-US"/>
              <a:t>  </a:t>
            </a:r>
            <a:endParaRPr/>
          </a:p>
          <a:p>
            <a:pPr indent="0" lvl="0" marL="0" marR="0" rtl="0" algn="l">
              <a:lnSpc>
                <a:spcPct val="100000"/>
              </a:lnSpc>
              <a:spcBef>
                <a:spcPts val="0"/>
              </a:spcBef>
              <a:spcAft>
                <a:spcPts val="0"/>
              </a:spcAft>
              <a:buSzPts val="1400"/>
              <a:buNone/>
            </a:pPr>
            <a:r>
              <a:rPr b="1" lang="en-US"/>
              <a:t>To Know/To Say:</a:t>
            </a:r>
            <a:r>
              <a:rPr b="0" lang="en-US"/>
              <a:t> </a:t>
            </a:r>
            <a:r>
              <a:rPr lang="en-US" sz="1200">
                <a:latin typeface="Calibri"/>
                <a:ea typeface="Calibri"/>
                <a:cs typeface="Calibri"/>
                <a:sym typeface="Calibri"/>
              </a:rPr>
              <a:t>When creating your schoolwide system to encourage expected behavior, make sure there are ways to encourage improved behavior for all students, from those who struggle to behave as well as those</a:t>
            </a:r>
            <a:endParaRPr sz="1200">
              <a:latin typeface="Cambria"/>
              <a:ea typeface="Cambria"/>
              <a:cs typeface="Cambria"/>
              <a:sym typeface="Cambria"/>
            </a:endParaRPr>
          </a:p>
          <a:p>
            <a:pPr indent="0" lvl="0" marL="0" marR="0" rtl="0" algn="l">
              <a:lnSpc>
                <a:spcPct val="100000"/>
              </a:lnSpc>
              <a:spcBef>
                <a:spcPts val="0"/>
              </a:spcBef>
              <a:spcAft>
                <a:spcPts val="0"/>
              </a:spcAft>
              <a:buSzPts val="1400"/>
              <a:buNone/>
            </a:pPr>
            <a:r>
              <a:rPr lang="en-US" sz="1200">
                <a:latin typeface="Calibri"/>
                <a:ea typeface="Calibri"/>
                <a:cs typeface="Calibri"/>
                <a:sym typeface="Calibri"/>
              </a:rPr>
              <a:t>who regularly demonstrate expected behavior.  </a:t>
            </a:r>
            <a:endParaRPr sz="1200">
              <a:latin typeface="Cambria"/>
              <a:ea typeface="Cambria"/>
              <a:cs typeface="Cambria"/>
              <a:sym typeface="Cambria"/>
            </a:endParaRPr>
          </a:p>
          <a:p>
            <a:pPr indent="0" lvl="0" marL="0" marR="0" rtl="0" algn="l">
              <a:lnSpc>
                <a:spcPct val="100000"/>
              </a:lnSpc>
              <a:spcBef>
                <a:spcPts val="0"/>
              </a:spcBef>
              <a:spcAft>
                <a:spcPts val="0"/>
              </a:spcAft>
              <a:buSzPts val="1400"/>
              <a:buNone/>
            </a:pPr>
            <a:r>
              <a:rPr lang="en-US" sz="1200">
                <a:latin typeface="Calibri"/>
                <a:ea typeface="Calibri"/>
                <a:cs typeface="Calibri"/>
                <a:sym typeface="Calibri"/>
              </a:rPr>
              <a:t>Be cautious if your system: </a:t>
            </a:r>
            <a:endParaRPr sz="1200">
              <a:latin typeface="Cambria"/>
              <a:ea typeface="Cambria"/>
              <a:cs typeface="Cambria"/>
              <a:sym typeface="Cambria"/>
            </a:endParaRPr>
          </a:p>
          <a:p>
            <a:pPr indent="-342900" lvl="0" marL="342900" marR="0" rtl="0" algn="l">
              <a:lnSpc>
                <a:spcPct val="100000"/>
              </a:lnSpc>
              <a:spcBef>
                <a:spcPts val="0"/>
              </a:spcBef>
              <a:spcAft>
                <a:spcPts val="0"/>
              </a:spcAft>
              <a:buSzPts val="1400"/>
              <a:buFont typeface="Arial"/>
              <a:buChar char="●"/>
            </a:pPr>
            <a:r>
              <a:rPr lang="en-US" sz="1200" u="none" strike="noStrike">
                <a:latin typeface="Calibri"/>
                <a:ea typeface="Calibri"/>
                <a:cs typeface="Calibri"/>
                <a:sym typeface="Calibri"/>
              </a:rPr>
              <a:t>Is so difficult or cumbersome that staff will not use it consistently. </a:t>
            </a:r>
            <a:endParaRPr sz="1200" u="none" strike="noStrike">
              <a:latin typeface="Cambria"/>
              <a:ea typeface="Cambria"/>
              <a:cs typeface="Cambria"/>
              <a:sym typeface="Cambria"/>
            </a:endParaRPr>
          </a:p>
          <a:p>
            <a:pPr indent="-342900" lvl="0" marL="342900" marR="0" rtl="0" algn="l">
              <a:lnSpc>
                <a:spcPct val="100000"/>
              </a:lnSpc>
              <a:spcBef>
                <a:spcPts val="0"/>
              </a:spcBef>
              <a:spcAft>
                <a:spcPts val="0"/>
              </a:spcAft>
              <a:buSzPts val="1400"/>
              <a:buFont typeface="Arial"/>
              <a:buChar char="●"/>
            </a:pPr>
            <a:r>
              <a:rPr lang="en-US" sz="1200" u="none" strike="noStrike">
                <a:latin typeface="Calibri"/>
                <a:ea typeface="Calibri"/>
                <a:cs typeface="Calibri"/>
                <a:sym typeface="Calibri"/>
              </a:rPr>
              <a:t>Is based on an “all or nothing” criteria. </a:t>
            </a:r>
            <a:endParaRPr sz="1200" u="none" strike="noStrike">
              <a:latin typeface="Cambria"/>
              <a:ea typeface="Cambria"/>
              <a:cs typeface="Cambria"/>
              <a:sym typeface="Cambria"/>
            </a:endParaRPr>
          </a:p>
          <a:p>
            <a:pPr indent="-228600" lvl="0" marL="457200" marR="0" rtl="0" algn="l">
              <a:lnSpc>
                <a:spcPct val="100000"/>
              </a:lnSpc>
              <a:spcBef>
                <a:spcPts val="0"/>
              </a:spcBef>
              <a:spcAft>
                <a:spcPts val="0"/>
              </a:spcAft>
              <a:buSzPts val="1400"/>
              <a:buNone/>
            </a:pPr>
            <a:r>
              <a:rPr lang="en-US" sz="1200">
                <a:latin typeface="Calibri"/>
                <a:ea typeface="Calibri"/>
                <a:cs typeface="Calibri"/>
                <a:sym typeface="Calibri"/>
              </a:rPr>
              <a:t> For example, A “No Tardy Party” reinforces only a certain portion of your school and may be demotivating to others. Students may think “If I am tardy the first day of the month, why try?”</a:t>
            </a:r>
            <a:r>
              <a:rPr b="1" lang="en-US" sz="1200" u="none" strike="noStrike">
                <a:latin typeface="Calibri"/>
                <a:ea typeface="Calibri"/>
                <a:cs typeface="Calibri"/>
                <a:sym typeface="Calibri"/>
              </a:rPr>
              <a:t> </a:t>
            </a:r>
            <a:endParaRPr sz="1200" u="none" strike="noStrike">
              <a:latin typeface="Cambria"/>
              <a:ea typeface="Cambria"/>
              <a:cs typeface="Cambria"/>
              <a:sym typeface="Cambria"/>
            </a:endParaRPr>
          </a:p>
          <a:p>
            <a:pPr indent="0" lvl="0" marL="0" marR="0" rtl="0" algn="l">
              <a:lnSpc>
                <a:spcPct val="100000"/>
              </a:lnSpc>
              <a:spcBef>
                <a:spcPts val="0"/>
              </a:spcBef>
              <a:spcAft>
                <a:spcPts val="0"/>
              </a:spcAft>
              <a:buSzPts val="1400"/>
              <a:buNone/>
            </a:pPr>
            <a:r>
              <a:rPr lang="en-US" sz="1200">
                <a:latin typeface="Calibri"/>
                <a:ea typeface="Calibri"/>
                <a:cs typeface="Calibri"/>
                <a:sym typeface="Calibri"/>
              </a:rPr>
              <a:t>While you may want to keep this reinforcer for the few it serves, you could also celebrate improved on-time behavior, thus encouraging all students to improve or strive to meet the expectation.  Teach students to apply a growth mindset.</a:t>
            </a:r>
            <a:endParaRPr sz="1200">
              <a:latin typeface="Cambria"/>
              <a:ea typeface="Cambria"/>
              <a:cs typeface="Cambria"/>
              <a:sym typeface="Cambria"/>
            </a:endParaRPr>
          </a:p>
          <a:p>
            <a:pPr indent="0" lvl="0" marL="0" marR="0" rtl="0" algn="l">
              <a:lnSpc>
                <a:spcPct val="100000"/>
              </a:lnSpc>
              <a:spcBef>
                <a:spcPts val="0"/>
              </a:spcBef>
              <a:spcAft>
                <a:spcPts val="0"/>
              </a:spcAft>
              <a:buSzPts val="1400"/>
              <a:buNone/>
            </a:pPr>
            <a:r>
              <a:rPr lang="en-US" sz="1200">
                <a:latin typeface="Calibri"/>
                <a:ea typeface="Calibri"/>
                <a:cs typeface="Calibri"/>
                <a:sym typeface="Calibri"/>
              </a:rPr>
              <a:t> Remember..Keep the system simple, doable, and effective.</a:t>
            </a:r>
            <a:endParaRPr/>
          </a:p>
          <a:p>
            <a:pPr indent="-342900" lvl="0" marL="342900" marR="0" rtl="0" algn="l">
              <a:lnSpc>
                <a:spcPct val="100000"/>
              </a:lnSpc>
              <a:spcBef>
                <a:spcPts val="0"/>
              </a:spcBef>
              <a:spcAft>
                <a:spcPts val="0"/>
              </a:spcAft>
              <a:buSzPts val="1400"/>
              <a:buFont typeface="Arial"/>
              <a:buChar char="●"/>
            </a:pPr>
            <a:r>
              <a:rPr lang="en-US" sz="1200" u="none" strike="noStrike">
                <a:latin typeface="Calibri"/>
                <a:ea typeface="Calibri"/>
                <a:cs typeface="Calibri"/>
                <a:sym typeface="Calibri"/>
              </a:rPr>
              <a:t>Requires students to prolong their efforts for extended periods of time. </a:t>
            </a:r>
            <a:endParaRPr sz="1200" u="none" strike="noStrike">
              <a:latin typeface="Cambria"/>
              <a:ea typeface="Cambria"/>
              <a:cs typeface="Cambria"/>
              <a:sym typeface="Cambria"/>
            </a:endParaRPr>
          </a:p>
          <a:p>
            <a:pPr indent="-342900" lvl="0" marL="342900" marR="0" rtl="0" algn="l">
              <a:lnSpc>
                <a:spcPct val="100000"/>
              </a:lnSpc>
              <a:spcBef>
                <a:spcPts val="0"/>
              </a:spcBef>
              <a:spcAft>
                <a:spcPts val="0"/>
              </a:spcAft>
              <a:buSzPts val="1400"/>
              <a:buFont typeface="Arial"/>
              <a:buChar char="●"/>
            </a:pPr>
            <a:r>
              <a:rPr lang="en-US" sz="1200" u="none" strike="noStrike">
                <a:latin typeface="Calibri"/>
                <a:ea typeface="Calibri"/>
                <a:cs typeface="Calibri"/>
                <a:sym typeface="Calibri"/>
              </a:rPr>
              <a:t>Again, some occasional or long-term reinforcement is okay if other immediate and frequent reinforcers are also available. With long-term reinforcers, there will be some students who see them as unattainable. Younger children or students who struggle with specific expectations may require shorter chunks of time or significantly higher rates of feedback. For students who experience a</a:t>
            </a:r>
            <a:r>
              <a:rPr lang="en-US" sz="1100" u="none" strike="noStrike">
                <a:latin typeface="Calibri"/>
                <a:ea typeface="Calibri"/>
                <a:cs typeface="Calibri"/>
                <a:sym typeface="Calibri"/>
              </a:rPr>
              <a:t>nxiety, “all or nothing” criteria and extended performance periods can be counterproductive. Fails to motivate the at-risk students or consistently recognizes those students who need it the least. </a:t>
            </a:r>
            <a:r>
              <a:rPr lang="en-US" sz="1100">
                <a:latin typeface="Calibri"/>
                <a:ea typeface="Calibri"/>
                <a:cs typeface="Calibri"/>
                <a:sym typeface="Calibri"/>
              </a:rPr>
              <a:t> </a:t>
            </a:r>
            <a:endParaRPr sz="1100">
              <a:latin typeface="Cambria"/>
              <a:ea typeface="Cambria"/>
              <a:cs typeface="Cambria"/>
              <a:sym typeface="Cambria"/>
            </a:endParaRPr>
          </a:p>
          <a:p>
            <a:pPr indent="-228600" lvl="0" marL="228600" marR="0" rtl="0" algn="l">
              <a:lnSpc>
                <a:spcPct val="100000"/>
              </a:lnSpc>
              <a:spcBef>
                <a:spcPts val="0"/>
              </a:spcBef>
              <a:spcAft>
                <a:spcPts val="0"/>
              </a:spcAft>
              <a:buSzPts val="1400"/>
              <a:buNone/>
            </a:pPr>
            <a:r>
              <a:rPr lang="en-US" sz="1100">
                <a:latin typeface="Calibri"/>
                <a:ea typeface="Calibri"/>
                <a:cs typeface="Calibri"/>
                <a:sym typeface="Calibri"/>
              </a:rPr>
              <a:t>What activities are interesting and motivating to at-risk students whose behavior you most desire to improve?  </a:t>
            </a:r>
            <a:endParaRPr sz="1100">
              <a:latin typeface="Cambria"/>
              <a:ea typeface="Cambria"/>
              <a:cs typeface="Cambria"/>
              <a:sym typeface="Cambria"/>
            </a:endParaRPr>
          </a:p>
          <a:p>
            <a:pPr indent="-228600" lvl="0" marL="228600" marR="0" rtl="0" algn="l">
              <a:lnSpc>
                <a:spcPct val="100000"/>
              </a:lnSpc>
              <a:spcBef>
                <a:spcPts val="0"/>
              </a:spcBef>
              <a:spcAft>
                <a:spcPts val="0"/>
              </a:spcAft>
              <a:buSzPts val="1400"/>
              <a:buNone/>
            </a:pPr>
            <a:r>
              <a:rPr lang="en-US" sz="1100">
                <a:latin typeface="Calibri"/>
                <a:ea typeface="Calibri"/>
                <a:cs typeface="Calibri"/>
                <a:sym typeface="Calibri"/>
              </a:rPr>
              <a:t>Involving students in the planning of the schoolwide reinforcement system may be a very effective way to hear their voice. Ensure all students are represented when feedback is given.</a:t>
            </a:r>
            <a:endParaRPr/>
          </a:p>
          <a:p>
            <a:pPr indent="-342900" lvl="0" marL="342900" marR="0" rtl="0" algn="l">
              <a:lnSpc>
                <a:spcPct val="100000"/>
              </a:lnSpc>
              <a:spcBef>
                <a:spcPts val="0"/>
              </a:spcBef>
              <a:spcAft>
                <a:spcPts val="0"/>
              </a:spcAft>
              <a:buSzPts val="1400"/>
              <a:buFont typeface="Arial"/>
              <a:buChar char="●"/>
            </a:pPr>
            <a:r>
              <a:rPr lang="en-US" sz="1200">
                <a:latin typeface="Calibri"/>
                <a:ea typeface="Calibri"/>
                <a:cs typeface="Calibri"/>
                <a:sym typeface="Calibri"/>
              </a:rPr>
              <a:t>Becomes boring and predictable. </a:t>
            </a:r>
            <a:endParaRPr sz="1200">
              <a:latin typeface="Noto Sans Symbols"/>
              <a:ea typeface="Noto Sans Symbols"/>
              <a:cs typeface="Noto Sans Symbols"/>
              <a:sym typeface="Noto Sans Symbols"/>
            </a:endParaRPr>
          </a:p>
          <a:p>
            <a:pPr indent="-285750" lvl="1" marL="742950" marR="0" rtl="0" algn="l">
              <a:lnSpc>
                <a:spcPct val="100000"/>
              </a:lnSpc>
              <a:spcBef>
                <a:spcPts val="0"/>
              </a:spcBef>
              <a:spcAft>
                <a:spcPts val="0"/>
              </a:spcAft>
              <a:buSzPts val="1400"/>
              <a:buFont typeface="Arial"/>
              <a:buChar char="○"/>
            </a:pPr>
            <a:r>
              <a:rPr lang="en-US" sz="1200" u="none" strike="noStrike">
                <a:latin typeface="Calibri"/>
                <a:ea typeface="Calibri"/>
                <a:cs typeface="Calibri"/>
                <a:sym typeface="Calibri"/>
              </a:rPr>
              <a:t>A schoolwide system to encourage expected behavior will need to be “tweaked” and kept fresh for students and staff. Use naturally occurring special occasions (e.g., spirit week, homecoming) to have themed tickets or tokens, target specific expectations, or to capitalize on intermittent reinforcement.</a:t>
            </a:r>
            <a:endParaRPr sz="1200" u="none" strike="noStrike">
              <a:latin typeface="Cambria"/>
              <a:ea typeface="Cambria"/>
              <a:cs typeface="Cambria"/>
              <a:sym typeface="Cambria"/>
            </a:endParaRPr>
          </a:p>
          <a:p>
            <a:pPr indent="-228600" lvl="0" marL="914400" marR="0" rtl="0" algn="l">
              <a:lnSpc>
                <a:spcPct val="100000"/>
              </a:lnSpc>
              <a:spcBef>
                <a:spcPts val="0"/>
              </a:spcBef>
              <a:spcAft>
                <a:spcPts val="0"/>
              </a:spcAft>
              <a:buSzPts val="1400"/>
              <a:buNone/>
            </a:pPr>
            <a:r>
              <a:rPr lang="en-US" sz="1200">
                <a:latin typeface="Cambria"/>
                <a:ea typeface="Cambria"/>
                <a:cs typeface="Cambria"/>
                <a:sym typeface="Cambria"/>
              </a:rPr>
              <a:t> </a:t>
            </a:r>
            <a:endParaRPr/>
          </a:p>
          <a:p>
            <a:pPr indent="-228600" lvl="0" marL="228600" marR="0" rtl="0" algn="l">
              <a:lnSpc>
                <a:spcPct val="100000"/>
              </a:lnSpc>
              <a:spcBef>
                <a:spcPts val="0"/>
              </a:spcBef>
              <a:spcAft>
                <a:spcPts val="0"/>
              </a:spcAft>
              <a:buSzPts val="1400"/>
              <a:buNone/>
            </a:pPr>
            <a:r>
              <a:t/>
            </a:r>
            <a:endParaRPr sz="1100" u="none" strike="noStrike">
              <a:latin typeface="Cambria"/>
              <a:ea typeface="Cambria"/>
              <a:cs typeface="Cambria"/>
              <a:sym typeface="Cambria"/>
            </a:endParaRPr>
          </a:p>
          <a:p>
            <a:pPr indent="0" lvl="0" marL="0" marR="0" rtl="0" algn="l">
              <a:lnSpc>
                <a:spcPct val="100000"/>
              </a:lnSpc>
              <a:spcBef>
                <a:spcPts val="0"/>
              </a:spcBef>
              <a:spcAft>
                <a:spcPts val="0"/>
              </a:spcAft>
              <a:buSzPts val="1400"/>
              <a:buNone/>
            </a:pPr>
            <a:r>
              <a:rPr lang="en-US" sz="1200">
                <a:latin typeface="Calibri"/>
                <a:ea typeface="Calibri"/>
                <a:cs typeface="Calibri"/>
                <a:sym typeface="Calibri"/>
              </a:rPr>
              <a:t> </a:t>
            </a:r>
            <a:endParaRPr sz="1200">
              <a:latin typeface="Cambria"/>
              <a:ea typeface="Cambria"/>
              <a:cs typeface="Cambria"/>
              <a:sym typeface="Cambria"/>
            </a:endParaRPr>
          </a:p>
          <a:p>
            <a:pPr indent="0" lvl="0" marL="0" marR="0" rtl="0" algn="l">
              <a:lnSpc>
                <a:spcPct val="100000"/>
              </a:lnSpc>
              <a:spcBef>
                <a:spcPts val="0"/>
              </a:spcBef>
              <a:spcAft>
                <a:spcPts val="0"/>
              </a:spcAft>
              <a:buSzPts val="1400"/>
              <a:buNone/>
            </a:pPr>
            <a:r>
              <a:t/>
            </a:r>
            <a:endParaRPr sz="1200">
              <a:latin typeface="Cambria"/>
              <a:ea typeface="Cambria"/>
              <a:cs typeface="Cambria"/>
              <a:sym typeface="Cambria"/>
            </a:endParaRPr>
          </a:p>
          <a:p>
            <a:pPr indent="0" lvl="0" marL="0" marR="0" rtl="0" algn="l">
              <a:lnSpc>
                <a:spcPct val="100000"/>
              </a:lnSpc>
              <a:spcBef>
                <a:spcPts val="0"/>
              </a:spcBef>
              <a:spcAft>
                <a:spcPts val="0"/>
              </a:spcAft>
              <a:buSzPts val="1400"/>
              <a:buNone/>
            </a:pPr>
            <a:r>
              <a:t/>
            </a:r>
            <a:endParaRPr sz="1200">
              <a:latin typeface="Cambria"/>
              <a:ea typeface="Cambria"/>
              <a:cs typeface="Cambria"/>
              <a:sym typeface="Cambria"/>
            </a:endParaRPr>
          </a:p>
          <a:p>
            <a:pPr indent="0" lvl="0" marL="0" rtl="0" algn="l">
              <a:lnSpc>
                <a:spcPct val="100000"/>
              </a:lnSpc>
              <a:spcBef>
                <a:spcPts val="0"/>
              </a:spcBef>
              <a:spcAft>
                <a:spcPts val="0"/>
              </a:spcAft>
              <a:buSzPts val="1400"/>
              <a:buNone/>
            </a:pPr>
            <a:r>
              <a:rPr lang="en-US"/>
              <a:t> </a:t>
            </a:r>
            <a:endParaRPr/>
          </a:p>
        </p:txBody>
      </p:sp>
      <p:sp>
        <p:nvSpPr>
          <p:cNvPr id="235" name="Google Shape;235;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1" name="Google Shape;241;p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Trainer Notes:</a:t>
            </a:r>
            <a:r>
              <a:rPr b="0" lang="en-US"/>
              <a:t>  </a:t>
            </a:r>
            <a:endParaRPr/>
          </a:p>
          <a:p>
            <a:pPr indent="0" lvl="0" marL="0" marR="0" rtl="0" algn="l">
              <a:lnSpc>
                <a:spcPct val="100000"/>
              </a:lnSpc>
              <a:spcBef>
                <a:spcPts val="0"/>
              </a:spcBef>
              <a:spcAft>
                <a:spcPts val="0"/>
              </a:spcAft>
              <a:buSzPts val="1400"/>
              <a:buNone/>
            </a:pPr>
            <a:r>
              <a:rPr b="1" lang="en-US"/>
              <a:t>To Know/To Say: </a:t>
            </a:r>
            <a:r>
              <a:rPr lang="en-US" sz="1200">
                <a:latin typeface="Cambria"/>
                <a:ea typeface="Cambria"/>
                <a:cs typeface="Cambria"/>
                <a:sym typeface="Cambria"/>
              </a:rPr>
              <a:t>Some examples of how to keep your schoolwide system fresh:</a:t>
            </a:r>
            <a:endParaRPr/>
          </a:p>
          <a:p>
            <a:pPr indent="-285750" lvl="1" marL="742950" marR="0" rtl="0" algn="l">
              <a:lnSpc>
                <a:spcPct val="100000"/>
              </a:lnSpc>
              <a:spcBef>
                <a:spcPts val="0"/>
              </a:spcBef>
              <a:spcAft>
                <a:spcPts val="0"/>
              </a:spcAft>
              <a:buSzPts val="1400"/>
              <a:buFont typeface="Arial"/>
              <a:buChar char="○"/>
            </a:pPr>
            <a:r>
              <a:rPr lang="en-US" sz="1200" u="none" strike="noStrike">
                <a:latin typeface="Cambria"/>
                <a:ea typeface="Cambria"/>
                <a:cs typeface="Cambria"/>
                <a:sym typeface="Cambria"/>
              </a:rPr>
              <a:t>During homecoming week, save a row or two in the stands for students to “buy” a VIP seat with their tickets or tokens, and offer autographed school merchandise as surprise drawing prizes — invite the elementary and middle school students and families to come and be recognized over the loudspeaker.</a:t>
            </a:r>
            <a:endParaRPr/>
          </a:p>
          <a:p>
            <a:pPr indent="-285750" lvl="1" marL="742950" marR="0" rtl="0" algn="l">
              <a:lnSpc>
                <a:spcPct val="100000"/>
              </a:lnSpc>
              <a:spcBef>
                <a:spcPts val="0"/>
              </a:spcBef>
              <a:spcAft>
                <a:spcPts val="0"/>
              </a:spcAft>
              <a:buSzPts val="1400"/>
              <a:buFont typeface="Arial"/>
              <a:buChar char="○"/>
            </a:pPr>
            <a:r>
              <a:rPr lang="en-US" sz="1200" u="none" strike="noStrike">
                <a:latin typeface="Cambria"/>
                <a:ea typeface="Cambria"/>
                <a:cs typeface="Cambria"/>
                <a:sym typeface="Cambria"/>
              </a:rPr>
              <a:t>Find a reason to acknowledge every student in the building on September 12, “National Encouragement Day.” </a:t>
            </a:r>
            <a:endParaRPr/>
          </a:p>
          <a:p>
            <a:pPr indent="-285750" lvl="1" marL="742950" marR="0" rtl="0" algn="l">
              <a:lnSpc>
                <a:spcPct val="100000"/>
              </a:lnSpc>
              <a:spcBef>
                <a:spcPts val="0"/>
              </a:spcBef>
              <a:spcAft>
                <a:spcPts val="0"/>
              </a:spcAft>
              <a:buSzPts val="1400"/>
              <a:buFont typeface="Arial"/>
              <a:buChar char="○"/>
            </a:pPr>
            <a:r>
              <a:rPr lang="en-US" sz="1200" u="none" strike="noStrike">
                <a:latin typeface="Cambria"/>
                <a:ea typeface="Cambria"/>
                <a:cs typeface="Cambria"/>
                <a:sym typeface="Cambria"/>
              </a:rPr>
              <a:t>In observance of “National Compliment Day” (January 24), encourage students to give a “Peer Ticket” to a classmate with a compliment and create a bulletin board of kindness in the hallway. </a:t>
            </a:r>
            <a:endParaRPr/>
          </a:p>
          <a:p>
            <a:pPr indent="-285750" lvl="1" marL="742950" marR="0" rtl="0" algn="l">
              <a:lnSpc>
                <a:spcPct val="100000"/>
              </a:lnSpc>
              <a:spcBef>
                <a:spcPts val="0"/>
              </a:spcBef>
              <a:spcAft>
                <a:spcPts val="0"/>
              </a:spcAft>
              <a:buSzPts val="1400"/>
              <a:buFont typeface="Arial"/>
              <a:buChar char="○"/>
            </a:pPr>
            <a:r>
              <a:rPr lang="en-US" sz="1200" u="none" strike="noStrike">
                <a:latin typeface="Cambria"/>
                <a:ea typeface="Cambria"/>
                <a:cs typeface="Cambria"/>
                <a:sym typeface="Cambria"/>
              </a:rPr>
              <a:t>As a celebration, plan a school picnic on April 23, “National Picnic Day.”</a:t>
            </a:r>
            <a:endParaRPr/>
          </a:p>
          <a:p>
            <a:pPr indent="0" lvl="0" marL="0" marR="0" rtl="0" algn="l">
              <a:lnSpc>
                <a:spcPct val="100000"/>
              </a:lnSpc>
              <a:spcBef>
                <a:spcPts val="0"/>
              </a:spcBef>
              <a:spcAft>
                <a:spcPts val="0"/>
              </a:spcAft>
              <a:buSzPts val="1400"/>
              <a:buNone/>
            </a:pPr>
            <a:r>
              <a:rPr lang="en-US" sz="1200">
                <a:latin typeface="Calibri"/>
                <a:ea typeface="Calibri"/>
                <a:cs typeface="Calibri"/>
                <a:sym typeface="Calibri"/>
              </a:rPr>
              <a:t> </a:t>
            </a:r>
            <a:r>
              <a:rPr lang="en-US" sz="1200">
                <a:latin typeface="Cambria"/>
                <a:ea typeface="Cambria"/>
                <a:cs typeface="Cambria"/>
                <a:sym typeface="Cambria"/>
              </a:rPr>
              <a:t> </a:t>
            </a:r>
            <a:endParaRPr/>
          </a:p>
          <a:p>
            <a:pPr indent="0" lvl="0" marL="0" marR="0" rtl="0" algn="l">
              <a:lnSpc>
                <a:spcPct val="100000"/>
              </a:lnSpc>
              <a:spcBef>
                <a:spcPts val="0"/>
              </a:spcBef>
              <a:spcAft>
                <a:spcPts val="0"/>
              </a:spcAft>
              <a:buClr>
                <a:srgbClr val="000000"/>
              </a:buClr>
              <a:buSzPts val="1400"/>
              <a:buFont typeface="Arial"/>
              <a:buNone/>
            </a:pPr>
            <a:r>
              <a:t/>
            </a:r>
            <a:endParaRPr/>
          </a:p>
        </p:txBody>
      </p:sp>
      <p:sp>
        <p:nvSpPr>
          <p:cNvPr id="242" name="Google Shape;242;p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a:t>Trainer Notes:</a:t>
            </a:r>
            <a:r>
              <a:rPr b="0" lang="en-US"/>
              <a:t>  </a:t>
            </a:r>
            <a:endParaRPr/>
          </a:p>
          <a:p>
            <a:pPr indent="0" lvl="0" marL="0" marR="0" rtl="0" algn="l">
              <a:lnSpc>
                <a:spcPct val="100000"/>
              </a:lnSpc>
              <a:spcBef>
                <a:spcPts val="0"/>
              </a:spcBef>
              <a:spcAft>
                <a:spcPts val="0"/>
              </a:spcAft>
              <a:buClr>
                <a:srgbClr val="000000"/>
              </a:buClr>
              <a:buSzPts val="1400"/>
              <a:buFont typeface="Arial"/>
              <a:buNone/>
            </a:pPr>
            <a:r>
              <a:rPr b="1" lang="en-US"/>
              <a:t>To Know/To Say: </a:t>
            </a:r>
            <a:r>
              <a:rPr lang="en-US" sz="1100">
                <a:latin typeface="Calibri"/>
                <a:ea typeface="Calibri"/>
                <a:cs typeface="Calibri"/>
                <a:sym typeface="Calibri"/>
              </a:rPr>
              <a:t>With your SW-PBS leadership team begin brainstorming a schoolwide system to encourage expected behavior for your school using  T1C5L4 HO</a:t>
            </a:r>
            <a:r>
              <a:rPr lang="en-US">
                <a:latin typeface="Calibri"/>
                <a:ea typeface="Calibri"/>
                <a:cs typeface="Calibri"/>
                <a:sym typeface="Calibri"/>
              </a:rPr>
              <a:t>1</a:t>
            </a:r>
            <a:r>
              <a:rPr lang="en-US" sz="1100">
                <a:latin typeface="Calibri"/>
                <a:ea typeface="Calibri"/>
                <a:cs typeface="Calibri"/>
                <a:sym typeface="Calibri"/>
              </a:rPr>
              <a:t> “Schoolwide System for Encouragement of Expected Behavior “ provided. Be sure that you meet the needs of “seekers” as well as “avoiders.” For a refresher on frequent, intermittent, and occasional reinforcement, see the MO SW-PBS Tier 1 Implementation Guide. </a:t>
            </a:r>
            <a:endParaRPr/>
          </a:p>
          <a:p>
            <a:pPr indent="0" lvl="0" marL="0" rtl="0" algn="l">
              <a:lnSpc>
                <a:spcPct val="100000"/>
              </a:lnSpc>
              <a:spcBef>
                <a:spcPts val="0"/>
              </a:spcBef>
              <a:spcAft>
                <a:spcPts val="0"/>
              </a:spcAft>
              <a:buSzPts val="1400"/>
              <a:buNone/>
            </a:pPr>
            <a:r>
              <a:t/>
            </a:r>
            <a:endParaRPr b="0" sz="1100"/>
          </a:p>
          <a:p>
            <a:pPr indent="0" lvl="0" marL="0" rtl="0" algn="l">
              <a:lnSpc>
                <a:spcPct val="100000"/>
              </a:lnSpc>
              <a:spcBef>
                <a:spcPts val="0"/>
              </a:spcBef>
              <a:spcAft>
                <a:spcPts val="0"/>
              </a:spcAft>
              <a:buSzPts val="1400"/>
              <a:buNone/>
            </a:pPr>
            <a:r>
              <a:t/>
            </a:r>
            <a:endParaRPr/>
          </a:p>
        </p:txBody>
      </p:sp>
      <p:sp>
        <p:nvSpPr>
          <p:cNvPr id="248" name="Google Shape;248;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5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sz="1200">
                <a:latin typeface="Calibri"/>
                <a:ea typeface="Calibri"/>
                <a:cs typeface="Calibri"/>
                <a:sym typeface="Calibri"/>
              </a:rPr>
              <a:t>Trainer Notes:</a:t>
            </a:r>
            <a:r>
              <a:rPr b="0" lang="en-US" sz="1200">
                <a:latin typeface="Calibri"/>
                <a:ea typeface="Calibri"/>
                <a:cs typeface="Calibri"/>
                <a:sym typeface="Calibri"/>
              </a:rPr>
              <a:t>  </a:t>
            </a:r>
            <a:endParaRPr sz="1200">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1" lang="en-US" sz="1200">
                <a:latin typeface="Calibri"/>
                <a:ea typeface="Calibri"/>
                <a:cs typeface="Calibri"/>
                <a:sym typeface="Calibri"/>
              </a:rPr>
              <a:t>To Know/To Say: </a:t>
            </a:r>
            <a:r>
              <a:rPr lang="en-US" sz="1200">
                <a:latin typeface="Calibri"/>
                <a:ea typeface="Calibri"/>
                <a:cs typeface="Calibri"/>
                <a:sym typeface="Calibri"/>
              </a:rPr>
              <a:t>There are several tools that your team can use to monitor whether you have the essential elements or features developed,  to assess the quality of your artifacts and to gain feedback from school staff regarding implementation efforts. </a:t>
            </a:r>
            <a:endParaRPr/>
          </a:p>
          <a:p>
            <a:pPr indent="0" lvl="0" marL="0" marR="0" rtl="0" algn="l">
              <a:lnSpc>
                <a:spcPct val="100000"/>
              </a:lnSpc>
              <a:spcBef>
                <a:spcPts val="0"/>
              </a:spcBef>
              <a:spcAft>
                <a:spcPts val="0"/>
              </a:spcAft>
              <a:buSzPts val="1400"/>
              <a:buNone/>
            </a:pPr>
            <a:r>
              <a:rPr lang="en-US" sz="1200">
                <a:latin typeface="Calibri"/>
                <a:ea typeface="Calibri"/>
                <a:cs typeface="Calibri"/>
                <a:sym typeface="Calibri"/>
              </a:rPr>
              <a:t>These tools include the: </a:t>
            </a:r>
            <a:endParaRPr/>
          </a:p>
          <a:p>
            <a:pPr indent="0" lvl="0" marL="0" marR="0" rtl="0" algn="l">
              <a:lnSpc>
                <a:spcPct val="100000"/>
              </a:lnSpc>
              <a:spcBef>
                <a:spcPts val="0"/>
              </a:spcBef>
              <a:spcAft>
                <a:spcPts val="0"/>
              </a:spcAft>
              <a:buSzPts val="1400"/>
              <a:buNone/>
            </a:pPr>
            <a:r>
              <a:rPr b="1" lang="en-US" sz="1200">
                <a:latin typeface="Calibri"/>
                <a:ea typeface="Calibri"/>
                <a:cs typeface="Calibri"/>
                <a:sym typeface="Calibri"/>
              </a:rPr>
              <a:t>Tier 1 Action Planning Checklist </a:t>
            </a:r>
            <a:r>
              <a:rPr b="0" lang="en-US" sz="1200">
                <a:latin typeface="Calibri"/>
                <a:ea typeface="Calibri"/>
                <a:cs typeface="Calibri"/>
                <a:sym typeface="Calibri"/>
              </a:rPr>
              <a:t>Use this checklist to confirm everything that your team has developed and create action steps on those that are unchecked. </a:t>
            </a:r>
            <a:endParaRPr b="0"/>
          </a:p>
          <a:p>
            <a:pPr indent="0" lvl="0" marL="0" marR="0" rtl="0" algn="l">
              <a:lnSpc>
                <a:spcPct val="100000"/>
              </a:lnSpc>
              <a:spcBef>
                <a:spcPts val="0"/>
              </a:spcBef>
              <a:spcAft>
                <a:spcPts val="0"/>
              </a:spcAft>
              <a:buSzPts val="1400"/>
              <a:buNone/>
            </a:pPr>
            <a:r>
              <a:t/>
            </a:r>
            <a:endParaRPr/>
          </a:p>
        </p:txBody>
      </p:sp>
      <p:sp>
        <p:nvSpPr>
          <p:cNvPr id="255" name="Google Shape;255;p5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5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sz="1200">
                <a:latin typeface="Calibri"/>
                <a:ea typeface="Calibri"/>
                <a:cs typeface="Calibri"/>
                <a:sym typeface="Calibri"/>
              </a:rPr>
              <a:t>Trainer Notes:</a:t>
            </a:r>
            <a:r>
              <a:rPr b="0" lang="en-US" sz="1200">
                <a:latin typeface="Calibri"/>
                <a:ea typeface="Calibri"/>
                <a:cs typeface="Calibri"/>
                <a:sym typeface="Calibri"/>
              </a:rPr>
              <a:t>  </a:t>
            </a:r>
            <a:endParaRPr sz="1200">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1" lang="en-US" sz="1200">
                <a:latin typeface="Calibri"/>
                <a:ea typeface="Calibri"/>
                <a:cs typeface="Calibri"/>
                <a:sym typeface="Calibri"/>
              </a:rPr>
              <a:t>To Know/To Say: </a:t>
            </a:r>
            <a:r>
              <a:rPr b="1" lang="en-US" sz="1200">
                <a:solidFill>
                  <a:srgbClr val="000000"/>
                </a:solidFill>
                <a:latin typeface="Calibri"/>
                <a:ea typeface="Calibri"/>
                <a:cs typeface="Calibri"/>
                <a:sym typeface="Calibri"/>
              </a:rPr>
              <a:t>Self-Assessment Survey (or SAS) </a:t>
            </a:r>
            <a:r>
              <a:rPr lang="en-US" sz="1200">
                <a:solidFill>
                  <a:srgbClr val="000000"/>
                </a:solidFill>
                <a:latin typeface="Calibri"/>
                <a:ea typeface="Calibri"/>
                <a:cs typeface="Calibri"/>
                <a:sym typeface="Calibri"/>
              </a:rPr>
              <a:t>– The SAS is a research validated survey that measures perceptions of all staff on the status and priority for improvement of SW-PBS. </a:t>
            </a:r>
            <a:endParaRPr sz="1200">
              <a:latin typeface="Cambria"/>
              <a:ea typeface="Cambria"/>
              <a:cs typeface="Cambria"/>
              <a:sym typeface="Cambria"/>
            </a:endParaRPr>
          </a:p>
          <a:p>
            <a:pPr indent="0" lvl="0" marL="0" marR="0" rtl="0" algn="l">
              <a:lnSpc>
                <a:spcPct val="100000"/>
              </a:lnSpc>
              <a:spcBef>
                <a:spcPts val="0"/>
              </a:spcBef>
              <a:spcAft>
                <a:spcPts val="0"/>
              </a:spcAft>
              <a:buClr>
                <a:srgbClr val="000000"/>
              </a:buClr>
              <a:buSzPts val="1400"/>
              <a:buFont typeface="Arial"/>
              <a:buNone/>
            </a:pPr>
            <a:r>
              <a:t/>
            </a:r>
            <a:endParaRPr b="0"/>
          </a:p>
          <a:p>
            <a:pPr indent="0" lvl="0" marL="0" marR="0" rtl="0" algn="l">
              <a:lnSpc>
                <a:spcPct val="100000"/>
              </a:lnSpc>
              <a:spcBef>
                <a:spcPts val="0"/>
              </a:spcBef>
              <a:spcAft>
                <a:spcPts val="0"/>
              </a:spcAft>
              <a:buSzPts val="1400"/>
              <a:buNone/>
            </a:pPr>
            <a:r>
              <a:t/>
            </a:r>
            <a:endParaRPr/>
          </a:p>
        </p:txBody>
      </p:sp>
      <p:sp>
        <p:nvSpPr>
          <p:cNvPr id="262" name="Google Shape;262;p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
        <p:nvSpPr>
          <p:cNvPr id="84" name="Google Shape;84;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5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8" name="Google Shape;268;p5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sz="1200">
                <a:latin typeface="Calibri"/>
                <a:ea typeface="Calibri"/>
                <a:cs typeface="Calibri"/>
                <a:sym typeface="Calibri"/>
              </a:rPr>
              <a:t>Trainer Notes:</a:t>
            </a:r>
            <a:r>
              <a:rPr b="0" lang="en-US" sz="1200">
                <a:latin typeface="Calibri"/>
                <a:ea typeface="Calibri"/>
                <a:cs typeface="Calibri"/>
                <a:sym typeface="Calibri"/>
              </a:rPr>
              <a:t>  </a:t>
            </a:r>
            <a:endParaRPr sz="1200">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1" lang="en-US" sz="1200">
                <a:latin typeface="Calibri"/>
                <a:ea typeface="Calibri"/>
                <a:cs typeface="Calibri"/>
                <a:sym typeface="Calibri"/>
              </a:rPr>
              <a:t>To Know/To Say: Finally, the </a:t>
            </a:r>
            <a:r>
              <a:rPr b="1" lang="en-US" sz="1200">
                <a:solidFill>
                  <a:srgbClr val="000000"/>
                </a:solidFill>
                <a:latin typeface="Calibri"/>
                <a:ea typeface="Calibri"/>
                <a:cs typeface="Calibri"/>
                <a:sym typeface="Calibri"/>
              </a:rPr>
              <a:t>Tiered Fidelity Inventory (or TFI) </a:t>
            </a:r>
            <a:r>
              <a:rPr lang="en-US" sz="1200">
                <a:solidFill>
                  <a:srgbClr val="000000"/>
                </a:solidFill>
                <a:latin typeface="Calibri"/>
                <a:ea typeface="Calibri"/>
                <a:cs typeface="Calibri"/>
                <a:sym typeface="Calibri"/>
              </a:rPr>
              <a:t>– The TFI is a research validated tool that measures the building leadership teams perception of implementation fidelity of all three tiers.</a:t>
            </a:r>
            <a:endParaRPr sz="1200">
              <a:latin typeface="Cambria"/>
              <a:ea typeface="Cambria"/>
              <a:cs typeface="Cambria"/>
              <a:sym typeface="Cambria"/>
            </a:endParaRPr>
          </a:p>
          <a:p>
            <a:pPr indent="0" lvl="0" marL="0" marR="0" rtl="0" algn="l">
              <a:lnSpc>
                <a:spcPct val="100000"/>
              </a:lnSpc>
              <a:spcBef>
                <a:spcPts val="0"/>
              </a:spcBef>
              <a:spcAft>
                <a:spcPts val="0"/>
              </a:spcAft>
              <a:buClr>
                <a:srgbClr val="000000"/>
              </a:buClr>
              <a:buSzPts val="1400"/>
              <a:buFont typeface="Arial"/>
              <a:buNone/>
            </a:pPr>
            <a:r>
              <a:t/>
            </a:r>
            <a:endParaRPr b="0" sz="1200"/>
          </a:p>
          <a:p>
            <a:pPr indent="-228600" lvl="0" marL="457200" marR="0" rtl="0" algn="l">
              <a:lnSpc>
                <a:spcPct val="100000"/>
              </a:lnSpc>
              <a:spcBef>
                <a:spcPts val="0"/>
              </a:spcBef>
              <a:spcAft>
                <a:spcPts val="0"/>
              </a:spcAft>
              <a:buClr>
                <a:srgbClr val="000000"/>
              </a:buClr>
              <a:buSzPts val="1400"/>
              <a:buFont typeface="Arial"/>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4" name="Google Shape;274;p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Clr>
                <a:schemeClr val="dk1"/>
              </a:buClr>
              <a:buSzPts val="1100"/>
              <a:buFont typeface="Arial"/>
              <a:buNone/>
            </a:pPr>
            <a:r>
              <a:rPr lang="en-US" sz="1100"/>
              <a:t>During this lesson you have learned the importance of developing and documenting a schoolwide system to encourage students’ use of expected behaviors as well as developing strategies to encourage staff and families.</a:t>
            </a:r>
            <a:endParaRPr sz="1100"/>
          </a:p>
          <a:p>
            <a:pPr indent="0" lvl="0" marL="0" rtl="0" algn="l">
              <a:lnSpc>
                <a:spcPct val="100000"/>
              </a:lnSpc>
              <a:spcBef>
                <a:spcPts val="1200"/>
              </a:spcBef>
              <a:spcAft>
                <a:spcPts val="0"/>
              </a:spcAft>
              <a:buClr>
                <a:schemeClr val="dk1"/>
              </a:buClr>
              <a:buSzPts val="1100"/>
              <a:buFont typeface="Arial"/>
              <a:buNone/>
            </a:pPr>
            <a:r>
              <a:rPr lang="en-US" sz="1100"/>
              <a:t>How will you engage staff in developing a schoolwide system to encourage expected behavior?</a:t>
            </a:r>
            <a:endParaRPr sz="1100"/>
          </a:p>
          <a:p>
            <a:pPr indent="0" lvl="0" marL="0" rtl="0" algn="l">
              <a:lnSpc>
                <a:spcPct val="100000"/>
              </a:lnSpc>
              <a:spcBef>
                <a:spcPts val="1200"/>
              </a:spcBef>
              <a:spcAft>
                <a:spcPts val="0"/>
              </a:spcAft>
              <a:buClr>
                <a:schemeClr val="dk1"/>
              </a:buClr>
              <a:buSzPts val="1100"/>
              <a:buFont typeface="Arial"/>
              <a:buNone/>
            </a:pPr>
            <a:r>
              <a:rPr lang="en-US" sz="1100"/>
              <a:t>Next steps include </a:t>
            </a:r>
            <a:endParaRPr sz="1100"/>
          </a:p>
          <a:p>
            <a:pPr indent="0" lvl="0" marL="0" rtl="0" algn="l">
              <a:lnSpc>
                <a:spcPct val="100000"/>
              </a:lnSpc>
              <a:spcBef>
                <a:spcPts val="0"/>
              </a:spcBef>
              <a:spcAft>
                <a:spcPts val="0"/>
              </a:spcAft>
              <a:buClr>
                <a:schemeClr val="dk1"/>
              </a:buClr>
              <a:buSzPts val="1100"/>
              <a:buFont typeface="Arial"/>
              <a:buNone/>
            </a:pPr>
            <a:r>
              <a:t/>
            </a:r>
            <a:endParaRPr sz="1100"/>
          </a:p>
          <a:p>
            <a:pPr indent="-298450" lvl="0" marL="457200" rtl="0" algn="l">
              <a:lnSpc>
                <a:spcPct val="100000"/>
              </a:lnSpc>
              <a:spcBef>
                <a:spcPts val="0"/>
              </a:spcBef>
              <a:spcAft>
                <a:spcPts val="0"/>
              </a:spcAft>
              <a:buClr>
                <a:schemeClr val="dk1"/>
              </a:buClr>
              <a:buSzPts val="1100"/>
              <a:buFont typeface="Calibri"/>
              <a:buChar char="●"/>
            </a:pPr>
            <a:r>
              <a:rPr lang="en-US" sz="1100"/>
              <a:t>Decide upon simple action steps for how your building leadership team will engage staff in developing a system to encourage expected behavior.</a:t>
            </a:r>
            <a:endParaRPr sz="1100"/>
          </a:p>
          <a:p>
            <a:pPr indent="-298450" lvl="0" marL="457200" rtl="0" algn="l">
              <a:lnSpc>
                <a:spcPct val="100000"/>
              </a:lnSpc>
              <a:spcBef>
                <a:spcPts val="0"/>
              </a:spcBef>
              <a:spcAft>
                <a:spcPts val="0"/>
              </a:spcAft>
              <a:buClr>
                <a:schemeClr val="dk1"/>
              </a:buClr>
              <a:buSzPts val="1100"/>
              <a:buFont typeface="Calibri"/>
              <a:buChar char="●"/>
            </a:pPr>
            <a:r>
              <a:rPr lang="en-US" sz="1100"/>
              <a:t>Update your action plan using the </a:t>
            </a:r>
            <a:r>
              <a:rPr b="1" i="1" lang="en-US" sz="1100"/>
              <a:t>Tier 1 Action Plan</a:t>
            </a:r>
            <a:r>
              <a:rPr lang="en-US" sz="1100"/>
              <a:t> template and the </a:t>
            </a:r>
            <a:r>
              <a:rPr b="1" i="1" lang="en-US" sz="1100"/>
              <a:t>Tier 1 Action Planning Checklist</a:t>
            </a:r>
            <a:r>
              <a:rPr lang="en-US" sz="1100"/>
              <a:t>. </a:t>
            </a:r>
            <a:endParaRPr sz="1100"/>
          </a:p>
          <a:p>
            <a:pPr indent="-298450" lvl="0" marL="457200" rtl="0" algn="l">
              <a:lnSpc>
                <a:spcPct val="100000"/>
              </a:lnSpc>
              <a:spcBef>
                <a:spcPts val="0"/>
              </a:spcBef>
              <a:spcAft>
                <a:spcPts val="0"/>
              </a:spcAft>
              <a:buClr>
                <a:schemeClr val="dk1"/>
              </a:buClr>
              <a:buSzPts val="1100"/>
              <a:buChar char="●"/>
            </a:pPr>
            <a:r>
              <a:rPr lang="en-US" sz="1100"/>
              <a:t>Use the </a:t>
            </a:r>
            <a:r>
              <a:rPr b="1" i="1" lang="en-US" sz="1100"/>
              <a:t>Tier 1 Artifacts Rubric </a:t>
            </a:r>
            <a:r>
              <a:rPr lang="en-US" sz="1100"/>
              <a:t>to assess the quality of the resources your team develops. </a:t>
            </a:r>
            <a:endParaRPr sz="1100"/>
          </a:p>
          <a:p>
            <a:pPr indent="-298450" lvl="0" marL="457200" rtl="0" algn="l">
              <a:lnSpc>
                <a:spcPct val="100000"/>
              </a:lnSpc>
              <a:spcBef>
                <a:spcPts val="0"/>
              </a:spcBef>
              <a:spcAft>
                <a:spcPts val="0"/>
              </a:spcAft>
              <a:buClr>
                <a:schemeClr val="dk1"/>
              </a:buClr>
              <a:buSzPts val="1100"/>
              <a:buChar char="●"/>
            </a:pPr>
            <a:r>
              <a:rPr lang="en-US" sz="1100"/>
              <a:t>Use the results of the </a:t>
            </a:r>
            <a:r>
              <a:rPr b="1" i="1" lang="en-US" sz="1100"/>
              <a:t>PBIS Self-Assessment Survey</a:t>
            </a:r>
            <a:r>
              <a:rPr lang="en-US" sz="1100"/>
              <a:t> (SAS)  to gain perspective from all staff, and results from the </a:t>
            </a:r>
            <a:r>
              <a:rPr b="1" i="1" lang="en-US" sz="1100"/>
              <a:t>PBIS Tiered Fidelity Inventory</a:t>
            </a:r>
            <a:r>
              <a:rPr lang="en-US" sz="1100"/>
              <a:t> (TFI) to gain perspective from your building leadership team.</a:t>
            </a:r>
            <a:endParaRPr sz="1100"/>
          </a:p>
          <a:p>
            <a:pPr indent="0" lvl="0" marL="0" rtl="0" algn="l">
              <a:lnSpc>
                <a:spcPct val="100000"/>
              </a:lnSpc>
              <a:spcBef>
                <a:spcPts val="0"/>
              </a:spcBef>
              <a:spcAft>
                <a:spcPts val="0"/>
              </a:spcAft>
              <a:buSzPts val="1400"/>
              <a:buNone/>
            </a:pPr>
            <a:r>
              <a:t/>
            </a:r>
            <a:endParaRPr sz="1100"/>
          </a:p>
        </p:txBody>
      </p:sp>
      <p:sp>
        <p:nvSpPr>
          <p:cNvPr id="275" name="Google Shape;275;p6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1" name="Google Shape;281;p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Trainer Notes:</a:t>
            </a:r>
            <a:r>
              <a:rPr b="0" lang="en-US"/>
              <a:t>  </a:t>
            </a:r>
            <a:endParaRPr sz="1200">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lang="en-US" sz="1200">
                <a:latin typeface="Arial"/>
                <a:ea typeface="Arial"/>
                <a:cs typeface="Arial"/>
                <a:sym typeface="Arial"/>
              </a:rPr>
              <a:t>To Know/To Say:</a:t>
            </a:r>
            <a:r>
              <a:rPr b="0" lang="en-US" sz="1200">
                <a:latin typeface="Arial"/>
                <a:ea typeface="Arial"/>
                <a:cs typeface="Arial"/>
                <a:sym typeface="Arial"/>
              </a:rPr>
              <a:t> </a:t>
            </a:r>
            <a:r>
              <a:rPr lang="en-US" sz="1200">
                <a:solidFill>
                  <a:srgbClr val="000000"/>
                </a:solidFill>
                <a:latin typeface="Arial"/>
                <a:ea typeface="Arial"/>
                <a:cs typeface="Arial"/>
                <a:sym typeface="Arial"/>
              </a:rPr>
              <a:t>Here are the references for this lesson. If more references are needed, you can refer to the Reference section in the </a:t>
            </a:r>
            <a:r>
              <a:rPr i="1" lang="en-US" sz="1200">
                <a:solidFill>
                  <a:srgbClr val="000000"/>
                </a:solidFill>
                <a:latin typeface="Arial"/>
                <a:ea typeface="Arial"/>
                <a:cs typeface="Arial"/>
                <a:sym typeface="Arial"/>
              </a:rPr>
              <a:t>Missouri SW-PBS Tier 1 Team Workbook </a:t>
            </a:r>
            <a:r>
              <a:rPr lang="en-US" sz="1200">
                <a:solidFill>
                  <a:srgbClr val="000000"/>
                </a:solidFill>
                <a:latin typeface="Arial"/>
                <a:ea typeface="Arial"/>
                <a:cs typeface="Arial"/>
                <a:sym typeface="Arial"/>
              </a:rPr>
              <a:t>available on the Missouri SW-PBS website.</a:t>
            </a:r>
            <a:endParaRPr sz="1200">
              <a:latin typeface="Arial"/>
              <a:ea typeface="Arial"/>
              <a:cs typeface="Arial"/>
              <a:sym typeface="Arial"/>
            </a:endParaRPr>
          </a:p>
          <a:p>
            <a:pPr indent="0" lvl="0" marL="0" rtl="0" algn="l">
              <a:lnSpc>
                <a:spcPct val="100000"/>
              </a:lnSpc>
              <a:spcBef>
                <a:spcPts val="0"/>
              </a:spcBef>
              <a:spcAft>
                <a:spcPts val="0"/>
              </a:spcAft>
              <a:buSzPts val="1400"/>
              <a:buNone/>
            </a:pPr>
            <a:r>
              <a:t/>
            </a:r>
            <a:endParaRPr/>
          </a:p>
        </p:txBody>
      </p:sp>
      <p:sp>
        <p:nvSpPr>
          <p:cNvPr id="282" name="Google Shape;282;p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p2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
        <p:nvSpPr>
          <p:cNvPr id="289" name="Google Shape;289;p27: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0" name="Google Shape;90;p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sz="1100"/>
              <a:t>Trainer Notes:</a:t>
            </a:r>
            <a:r>
              <a:rPr b="0" lang="en-US" sz="1100"/>
              <a:t>  </a:t>
            </a:r>
            <a:endParaRPr sz="1100"/>
          </a:p>
          <a:p>
            <a:pPr indent="0" lvl="0" marL="0" rtl="0" algn="l">
              <a:lnSpc>
                <a:spcPct val="100000"/>
              </a:lnSpc>
              <a:spcBef>
                <a:spcPts val="0"/>
              </a:spcBef>
              <a:spcAft>
                <a:spcPts val="0"/>
              </a:spcAft>
              <a:buSzPts val="1400"/>
              <a:buNone/>
            </a:pPr>
            <a:r>
              <a:rPr b="1" lang="en-US" sz="1100"/>
              <a:t>To Know/To Say:</a:t>
            </a:r>
            <a:r>
              <a:rPr b="0" lang="en-US" sz="1100"/>
              <a:t>  </a:t>
            </a:r>
            <a:r>
              <a:rPr lang="en-US" sz="1100"/>
              <a:t>“These will be the Working Agreements we will honor during all our training sessions this year.”</a:t>
            </a:r>
            <a:endParaRPr sz="1100"/>
          </a:p>
          <a:p>
            <a:pPr indent="0" lvl="0" marL="0" rtl="0" algn="l">
              <a:lnSpc>
                <a:spcPct val="100000"/>
              </a:lnSpc>
              <a:spcBef>
                <a:spcPts val="0"/>
              </a:spcBef>
              <a:spcAft>
                <a:spcPts val="0"/>
              </a:spcAft>
              <a:buSzPts val="1400"/>
              <a:buNone/>
            </a:pPr>
            <a:r>
              <a:t/>
            </a:r>
            <a:endParaRPr/>
          </a:p>
        </p:txBody>
      </p:sp>
      <p:sp>
        <p:nvSpPr>
          <p:cNvPr id="91" name="Google Shape;91;p5: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lang="en-US"/>
              <a:t>Trainer Notes:</a:t>
            </a:r>
            <a:r>
              <a:rPr b="0" lang="en-US"/>
              <a:t>  </a:t>
            </a:r>
            <a:r>
              <a:rPr lang="en-US">
                <a:latin typeface="Arial"/>
                <a:ea typeface="Arial"/>
                <a:cs typeface="Arial"/>
                <a:sym typeface="Arial"/>
              </a:rPr>
              <a:t>Facilitator: Select an attention signal. </a:t>
            </a:r>
            <a:endParaRPr/>
          </a:p>
          <a:p>
            <a:pPr indent="0" lvl="0" marL="0" rtl="0" algn="l">
              <a:lnSpc>
                <a:spcPct val="100000"/>
              </a:lnSpc>
              <a:spcBef>
                <a:spcPts val="0"/>
              </a:spcBef>
              <a:spcAft>
                <a:spcPts val="0"/>
              </a:spcAft>
              <a:buSzPts val="1400"/>
              <a:buNone/>
            </a:pPr>
            <a:r>
              <a:rPr b="1" lang="en-US"/>
              <a:t>To Know/To Say:</a:t>
            </a:r>
            <a:r>
              <a:rPr b="0" lang="en-US"/>
              <a:t>  </a:t>
            </a:r>
            <a:r>
              <a:rPr lang="en-US">
                <a:latin typeface="Arial"/>
                <a:ea typeface="Arial"/>
                <a:cs typeface="Arial"/>
                <a:sym typeface="Arial"/>
              </a:rPr>
              <a:t>“One of our agreements is to follow the attention signal.”   </a:t>
            </a:r>
            <a:endParaRPr/>
          </a:p>
          <a:p>
            <a:pPr indent="0" lvl="0" marL="0" rtl="0" algn="l">
              <a:lnSpc>
                <a:spcPct val="100000"/>
              </a:lnSpc>
              <a:spcBef>
                <a:spcPts val="0"/>
              </a:spcBef>
              <a:spcAft>
                <a:spcPts val="0"/>
              </a:spcAft>
              <a:buSzPts val="1400"/>
              <a:buNone/>
            </a:pPr>
            <a:r>
              <a:rPr lang="en-US">
                <a:latin typeface="Arial"/>
                <a:ea typeface="Arial"/>
                <a:cs typeface="Arial"/>
                <a:sym typeface="Arial"/>
              </a:rPr>
              <a:t>“Your team will work with your school to develop an attention signal you will use in every setting.”</a:t>
            </a:r>
            <a:endParaRPr/>
          </a:p>
          <a:p>
            <a:pPr indent="0" lvl="0" marL="0" rtl="0" algn="l">
              <a:lnSpc>
                <a:spcPct val="100000"/>
              </a:lnSpc>
              <a:spcBef>
                <a:spcPts val="0"/>
              </a:spcBef>
              <a:spcAft>
                <a:spcPts val="0"/>
              </a:spcAft>
              <a:buSzPts val="1400"/>
              <a:buNone/>
            </a:pPr>
            <a:r>
              <a:t/>
            </a:r>
            <a:endParaRPr>
              <a:latin typeface="Arial"/>
              <a:ea typeface="Arial"/>
              <a:cs typeface="Arial"/>
              <a:sym typeface="Arial"/>
            </a:endParaRPr>
          </a:p>
          <a:p>
            <a:pPr indent="0" lvl="0" marL="0" rtl="0" algn="l">
              <a:lnSpc>
                <a:spcPct val="100000"/>
              </a:lnSpc>
              <a:spcBef>
                <a:spcPts val="0"/>
              </a:spcBef>
              <a:spcAft>
                <a:spcPts val="0"/>
              </a:spcAft>
              <a:buSzPts val="1400"/>
              <a:buNone/>
            </a:pPr>
            <a:r>
              <a:rPr lang="en-US">
                <a:latin typeface="Arial"/>
                <a:ea typeface="Arial"/>
                <a:cs typeface="Arial"/>
                <a:sym typeface="Arial"/>
              </a:rPr>
              <a:t>“In order to get all of you focused after discussions, activities or breaks, </a:t>
            </a:r>
            <a:endParaRPr/>
          </a:p>
          <a:p>
            <a:pPr indent="0" lvl="0" marL="0" rtl="0" algn="l">
              <a:lnSpc>
                <a:spcPct val="100000"/>
              </a:lnSpc>
              <a:spcBef>
                <a:spcPts val="0"/>
              </a:spcBef>
              <a:spcAft>
                <a:spcPts val="0"/>
              </a:spcAft>
              <a:buSzPts val="1400"/>
              <a:buNone/>
            </a:pPr>
            <a:r>
              <a:rPr lang="en-US">
                <a:latin typeface="Arial"/>
                <a:ea typeface="Arial"/>
                <a:cs typeface="Arial"/>
                <a:sym typeface="Arial"/>
              </a:rPr>
              <a:t>I </a:t>
            </a:r>
            <a:r>
              <a:rPr lang="en-US" u="none">
                <a:latin typeface="Arial"/>
                <a:ea typeface="Arial"/>
                <a:cs typeface="Arial"/>
                <a:sym typeface="Arial"/>
              </a:rPr>
              <a:t>will __________________</a:t>
            </a:r>
            <a:r>
              <a:rPr lang="en-US" u="none">
                <a:solidFill>
                  <a:srgbClr val="FF0000"/>
                </a:solidFill>
                <a:latin typeface="Arial"/>
                <a:ea typeface="Arial"/>
                <a:cs typeface="Arial"/>
                <a:sym typeface="Arial"/>
              </a:rPr>
              <a:t>______________________</a:t>
            </a:r>
            <a:r>
              <a:rPr lang="en-US">
                <a:solidFill>
                  <a:srgbClr val="FF0000"/>
                </a:solidFill>
                <a:latin typeface="Arial"/>
                <a:ea typeface="Arial"/>
                <a:cs typeface="Arial"/>
                <a:sym typeface="Arial"/>
              </a:rPr>
              <a:t>.”</a:t>
            </a:r>
            <a:endParaRPr/>
          </a:p>
          <a:p>
            <a:pPr indent="0" lvl="0" marL="0" rtl="0" algn="l">
              <a:lnSpc>
                <a:spcPct val="100000"/>
              </a:lnSpc>
              <a:spcBef>
                <a:spcPts val="0"/>
              </a:spcBef>
              <a:spcAft>
                <a:spcPts val="0"/>
              </a:spcAft>
              <a:buSzPts val="1400"/>
              <a:buNone/>
            </a:pPr>
            <a:r>
              <a:rPr lang="en-US">
                <a:solidFill>
                  <a:srgbClr val="FF0000"/>
                </a:solidFill>
                <a:latin typeface="Arial"/>
                <a:ea typeface="Arial"/>
                <a:cs typeface="Arial"/>
                <a:sym typeface="Arial"/>
              </a:rPr>
              <a:t>	(</a:t>
            </a:r>
            <a:r>
              <a:rPr b="1" lang="en-US" u="none">
                <a:solidFill>
                  <a:srgbClr val="FF0000"/>
                </a:solidFill>
                <a:latin typeface="Arial"/>
                <a:ea typeface="Arial"/>
                <a:cs typeface="Arial"/>
                <a:sym typeface="Arial"/>
              </a:rPr>
              <a:t>Insert your attention signal here</a:t>
            </a:r>
            <a:r>
              <a:rPr lang="en-US" u="none">
                <a:solidFill>
                  <a:srgbClr val="FF0000"/>
                </a:solidFill>
                <a:latin typeface="Arial"/>
                <a:ea typeface="Arial"/>
                <a:cs typeface="Arial"/>
                <a:sym typeface="Arial"/>
              </a:rPr>
              <a:t>.)</a:t>
            </a:r>
            <a:endParaRPr/>
          </a:p>
          <a:p>
            <a:pPr indent="0" lvl="0" marL="0" rtl="0" algn="l">
              <a:lnSpc>
                <a:spcPct val="100000"/>
              </a:lnSpc>
              <a:spcBef>
                <a:spcPts val="0"/>
              </a:spcBef>
              <a:spcAft>
                <a:spcPts val="0"/>
              </a:spcAft>
              <a:buSzPts val="1400"/>
              <a:buNone/>
            </a:pPr>
            <a:r>
              <a:t/>
            </a:r>
            <a:endParaRPr u="none">
              <a:solidFill>
                <a:srgbClr val="FF0000"/>
              </a:solidFill>
              <a:latin typeface="Arial"/>
              <a:ea typeface="Arial"/>
              <a:cs typeface="Arial"/>
              <a:sym typeface="Arial"/>
            </a:endParaRPr>
          </a:p>
          <a:p>
            <a:pPr indent="0" lvl="0" marL="0" rtl="0" algn="l">
              <a:lnSpc>
                <a:spcPct val="100000"/>
              </a:lnSpc>
              <a:spcBef>
                <a:spcPts val="0"/>
              </a:spcBef>
              <a:spcAft>
                <a:spcPts val="0"/>
              </a:spcAft>
              <a:buSzPts val="1400"/>
              <a:buNone/>
            </a:pPr>
            <a:r>
              <a:rPr lang="en-US">
                <a:latin typeface="Arial"/>
                <a:ea typeface="Arial"/>
                <a:cs typeface="Arial"/>
                <a:sym typeface="Arial"/>
              </a:rPr>
              <a:t>“Your task will be to finish your sentence, quiet your voice and ____________________________.”</a:t>
            </a:r>
            <a:endParaRPr/>
          </a:p>
          <a:p>
            <a:pPr indent="0" lvl="0" marL="0" rtl="0" algn="l">
              <a:lnSpc>
                <a:spcPct val="100000"/>
              </a:lnSpc>
              <a:spcBef>
                <a:spcPts val="0"/>
              </a:spcBef>
              <a:spcAft>
                <a:spcPts val="0"/>
              </a:spcAft>
              <a:buSzPts val="1400"/>
              <a:buNone/>
            </a:pPr>
            <a:r>
              <a:rPr lang="en-US">
                <a:latin typeface="Arial"/>
                <a:ea typeface="Arial"/>
                <a:cs typeface="Arial"/>
                <a:sym typeface="Arial"/>
              </a:rPr>
              <a:t>							(</a:t>
            </a:r>
            <a:r>
              <a:rPr b="1" lang="en-US">
                <a:latin typeface="Arial"/>
                <a:ea typeface="Arial"/>
                <a:cs typeface="Arial"/>
                <a:sym typeface="Arial"/>
              </a:rPr>
              <a:t>Insert what you want participants to do</a:t>
            </a:r>
            <a:r>
              <a:rPr lang="en-US">
                <a:latin typeface="Arial"/>
                <a:ea typeface="Arial"/>
                <a:cs typeface="Arial"/>
                <a:sym typeface="Arial"/>
              </a:rPr>
              <a:t>.)</a:t>
            </a:r>
            <a:endParaRPr>
              <a:latin typeface="Arial"/>
              <a:ea typeface="Arial"/>
              <a:cs typeface="Arial"/>
              <a:sym typeface="Arial"/>
            </a:endParaRPr>
          </a:p>
          <a:p>
            <a:pPr indent="0" lvl="0" marL="0" rtl="0" algn="l">
              <a:lnSpc>
                <a:spcPct val="100000"/>
              </a:lnSpc>
              <a:spcBef>
                <a:spcPts val="0"/>
              </a:spcBef>
              <a:spcAft>
                <a:spcPts val="0"/>
              </a:spcAft>
              <a:buSzPts val="1400"/>
              <a:buNone/>
            </a:pPr>
            <a:r>
              <a:t/>
            </a:r>
            <a:endParaRPr/>
          </a:p>
        </p:txBody>
      </p:sp>
      <p:sp>
        <p:nvSpPr>
          <p:cNvPr id="98" name="Google Shape;98;p6: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a:t>Trainer Notes:</a:t>
            </a:r>
            <a:r>
              <a:rPr b="0" lang="en-US"/>
              <a:t>  </a:t>
            </a:r>
            <a:r>
              <a:rPr lang="en-US"/>
              <a:t>Facilitator: Select an introductions activity</a:t>
            </a:r>
            <a:endParaRPr b="0"/>
          </a:p>
          <a:p>
            <a:pPr indent="0" lvl="0" marL="0" rtl="0" algn="l">
              <a:lnSpc>
                <a:spcPct val="100000"/>
              </a:lnSpc>
              <a:spcBef>
                <a:spcPts val="0"/>
              </a:spcBef>
              <a:spcAft>
                <a:spcPts val="0"/>
              </a:spcAft>
              <a:buSzPts val="1400"/>
              <a:buNone/>
            </a:pPr>
            <a:r>
              <a:rPr b="1" lang="en-US"/>
              <a:t>To Know/To Say:</a:t>
            </a:r>
            <a:endParaRPr>
              <a:latin typeface="Arial"/>
              <a:ea typeface="Arial"/>
              <a:cs typeface="Arial"/>
              <a:sym typeface="Arial"/>
            </a:endParaRPr>
          </a:p>
          <a:p>
            <a:pPr indent="0" lvl="0" marL="0" rtl="0" algn="l">
              <a:lnSpc>
                <a:spcPct val="100000"/>
              </a:lnSpc>
              <a:spcBef>
                <a:spcPts val="0"/>
              </a:spcBef>
              <a:spcAft>
                <a:spcPts val="0"/>
              </a:spcAft>
              <a:buSzPts val="1400"/>
              <a:buNone/>
            </a:pPr>
            <a:r>
              <a:t/>
            </a:r>
            <a:endParaRPr/>
          </a:p>
        </p:txBody>
      </p:sp>
      <p:sp>
        <p:nvSpPr>
          <p:cNvPr id="105" name="Google Shape;105;p7: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 name="Google Shape;111;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Trainer Notes:</a:t>
            </a:r>
            <a:r>
              <a:rPr b="0" lang="en-US"/>
              <a:t>  </a:t>
            </a:r>
            <a:endParaRPr/>
          </a:p>
          <a:p>
            <a:pPr indent="0" lvl="0" marL="0" rtl="0" algn="l">
              <a:lnSpc>
                <a:spcPct val="100000"/>
              </a:lnSpc>
              <a:spcBef>
                <a:spcPts val="0"/>
              </a:spcBef>
              <a:spcAft>
                <a:spcPts val="0"/>
              </a:spcAft>
              <a:buSzPts val="1400"/>
              <a:buNone/>
            </a:pPr>
            <a:r>
              <a:rPr b="1" lang="en-US"/>
              <a:t>To Know/To Say:</a:t>
            </a:r>
            <a:endParaRPr b="1"/>
          </a:p>
          <a:p>
            <a:pPr indent="0" lvl="0" marL="0" rtl="0" algn="l">
              <a:lnSpc>
                <a:spcPct val="100000"/>
              </a:lnSpc>
              <a:spcBef>
                <a:spcPts val="0"/>
              </a:spcBef>
              <a:spcAft>
                <a:spcPts val="0"/>
              </a:spcAft>
              <a:buSzPts val="1400"/>
              <a:buNone/>
            </a:pPr>
            <a:r>
              <a:rPr lang="en-US" sz="1100"/>
              <a:t>Previously we discussed how to provide adult contingent and noncontingent attention, specific positive feedback, and tangible reinforcers. The Missouri School-wide Positive Behavior Support framework encourages schools to pull all of these strategies together to create and document a comprehensive </a:t>
            </a:r>
            <a:r>
              <a:rPr b="1" lang="en-US" sz="1100"/>
              <a:t>schoolwide system to encourage expected behavior.</a:t>
            </a:r>
            <a:r>
              <a:rPr b="0" lang="en-US"/>
              <a:t> </a:t>
            </a:r>
            <a:endParaRPr/>
          </a:p>
        </p:txBody>
      </p:sp>
      <p:sp>
        <p:nvSpPr>
          <p:cNvPr id="112" name="Google Shape;112;p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6f9a9b4d1b_0_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g26f9a9b4d1b_0_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a:t>Trainer Notes:</a:t>
            </a:r>
            <a:r>
              <a:rPr b="0" lang="en-US"/>
              <a:t>  </a:t>
            </a:r>
            <a:endParaRPr/>
          </a:p>
          <a:p>
            <a:pPr indent="0" lvl="0" marL="0" marR="0" rtl="0" algn="l">
              <a:lnSpc>
                <a:spcPct val="100000"/>
              </a:lnSpc>
              <a:spcBef>
                <a:spcPts val="0"/>
              </a:spcBef>
              <a:spcAft>
                <a:spcPts val="0"/>
              </a:spcAft>
              <a:buClr>
                <a:srgbClr val="000000"/>
              </a:buClr>
              <a:buSzPts val="1400"/>
              <a:buFont typeface="Arial"/>
              <a:buNone/>
            </a:pPr>
            <a:r>
              <a:rPr b="1" lang="en-US"/>
              <a:t>To Know/To Say: </a:t>
            </a:r>
            <a:r>
              <a:rPr lang="en-US" sz="1100">
                <a:latin typeface="Calibri"/>
                <a:ea typeface="Calibri"/>
                <a:cs typeface="Calibri"/>
                <a:sym typeface="Calibri"/>
              </a:rPr>
              <a:t>There are several handouts that will be referenced during this lesson. If you have not downloaded them from the lesson website, please pause the video while you access these documents.</a:t>
            </a:r>
            <a:endParaRPr sz="1100">
              <a:latin typeface="Cambria"/>
              <a:ea typeface="Cambria"/>
              <a:cs typeface="Cambria"/>
              <a:sym typeface="Cambria"/>
            </a:endParaRPr>
          </a:p>
          <a:p>
            <a:pPr indent="0" lvl="0" marL="0" marR="0" rtl="0" algn="l">
              <a:lnSpc>
                <a:spcPct val="100000"/>
              </a:lnSpc>
              <a:spcBef>
                <a:spcPts val="0"/>
              </a:spcBef>
              <a:spcAft>
                <a:spcPts val="0"/>
              </a:spcAft>
              <a:buClr>
                <a:srgbClr val="000000"/>
              </a:buClr>
              <a:buSzPts val="1400"/>
              <a:buFont typeface="Arial"/>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4" name="Google Shape;124;p10: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a:t>Trainer Notes:</a:t>
            </a:r>
            <a:r>
              <a:rPr b="0" lang="en-US"/>
              <a:t>  </a:t>
            </a:r>
            <a:endParaRPr/>
          </a:p>
          <a:p>
            <a:pPr indent="0" lvl="0" marL="0" rtl="0" algn="l">
              <a:lnSpc>
                <a:spcPct val="100000"/>
              </a:lnSpc>
              <a:spcBef>
                <a:spcPts val="0"/>
              </a:spcBef>
              <a:spcAft>
                <a:spcPts val="0"/>
              </a:spcAft>
              <a:buSzPts val="1400"/>
              <a:buNone/>
            </a:pPr>
            <a:r>
              <a:rPr b="1" lang="en-US"/>
              <a:t>To Know/To Say: </a:t>
            </a:r>
            <a:r>
              <a:rPr lang="en-US" sz="1100">
                <a:latin typeface="Cambria"/>
                <a:ea typeface="Cambria"/>
                <a:cs typeface="Cambria"/>
                <a:sym typeface="Cambria"/>
              </a:rPr>
              <a:t>By the end of this lesson, participants will:</a:t>
            </a:r>
            <a:endParaRPr/>
          </a:p>
          <a:p>
            <a:pPr indent="-171450" lvl="0" marL="171450" rtl="0" algn="l">
              <a:lnSpc>
                <a:spcPct val="100000"/>
              </a:lnSpc>
              <a:spcBef>
                <a:spcPts val="0"/>
              </a:spcBef>
              <a:spcAft>
                <a:spcPts val="0"/>
              </a:spcAft>
              <a:buSzPts val="1400"/>
              <a:buFont typeface="Arial"/>
              <a:buChar char="•"/>
            </a:pPr>
            <a:r>
              <a:rPr lang="en-US" sz="1100">
                <a:solidFill>
                  <a:srgbClr val="000000"/>
                </a:solidFill>
                <a:latin typeface="Calibri"/>
                <a:ea typeface="Calibri"/>
                <a:cs typeface="Calibri"/>
                <a:sym typeface="Calibri"/>
              </a:rPr>
              <a:t> </a:t>
            </a:r>
            <a:r>
              <a:rPr lang="en-US" sz="1100"/>
              <a:t>Develop a schoolwide </a:t>
            </a:r>
            <a:r>
              <a:rPr lang="en-US" sz="1100">
                <a:solidFill>
                  <a:srgbClr val="222222"/>
                </a:solidFill>
              </a:rPr>
              <a:t>system to encourage students’ use of expected behaviors (your matrix).</a:t>
            </a:r>
            <a:r>
              <a:rPr lang="en-US" sz="1100"/>
              <a:t> </a:t>
            </a:r>
            <a:endParaRPr/>
          </a:p>
          <a:p>
            <a:pPr indent="-171450" lvl="0" marL="171450" rtl="0" algn="l">
              <a:lnSpc>
                <a:spcPct val="100000"/>
              </a:lnSpc>
              <a:spcBef>
                <a:spcPts val="0"/>
              </a:spcBef>
              <a:spcAft>
                <a:spcPts val="0"/>
              </a:spcAft>
              <a:buSzPts val="1400"/>
              <a:buFont typeface="Arial"/>
              <a:buChar char="•"/>
            </a:pPr>
            <a:r>
              <a:rPr lang="en-US" sz="1100"/>
              <a:t>Develop strategies to encourage staff and families.</a:t>
            </a:r>
            <a:endParaRPr/>
          </a:p>
          <a:p>
            <a:pPr indent="0" lvl="0" marL="0" marR="0" rtl="0" algn="l">
              <a:lnSpc>
                <a:spcPct val="100000"/>
              </a:lnSpc>
              <a:spcBef>
                <a:spcPts val="0"/>
              </a:spcBef>
              <a:spcAft>
                <a:spcPts val="0"/>
              </a:spcAft>
              <a:buSzPts val="1400"/>
              <a:buNone/>
            </a:pPr>
            <a:r>
              <a:t/>
            </a:r>
            <a:endParaRPr sz="1100">
              <a:latin typeface="Cambria"/>
              <a:ea typeface="Cambria"/>
              <a:cs typeface="Cambria"/>
              <a:sym typeface="Cambria"/>
            </a:endParaRPr>
          </a:p>
          <a:p>
            <a:pPr indent="0" lvl="0" marL="0" rtl="0" algn="l">
              <a:lnSpc>
                <a:spcPct val="100000"/>
              </a:lnSpc>
              <a:spcBef>
                <a:spcPts val="0"/>
              </a:spcBef>
              <a:spcAft>
                <a:spcPts val="0"/>
              </a:spcAft>
              <a:buSzPts val="1400"/>
              <a:buNone/>
            </a:pPr>
            <a:r>
              <a:rPr b="0" lang="en-US"/>
              <a:t> </a:t>
            </a:r>
            <a:endParaRPr/>
          </a:p>
        </p:txBody>
      </p:sp>
      <p:sp>
        <p:nvSpPr>
          <p:cNvPr id="125" name="Google Shape;125;p10: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7.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30"/>
          <p:cNvSpPr txBox="1"/>
          <p:nvPr>
            <p:ph type="ctrTitle"/>
          </p:nvPr>
        </p:nvSpPr>
        <p:spPr>
          <a:xfrm>
            <a:off x="914400" y="461424"/>
            <a:ext cx="10363200" cy="1470024"/>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
        <p:nvSpPr>
          <p:cNvPr id="10" name="Google Shape;10;p30"/>
          <p:cNvSpPr txBox="1"/>
          <p:nvPr>
            <p:ph idx="1" type="subTitle"/>
          </p:nvPr>
        </p:nvSpPr>
        <p:spPr>
          <a:xfrm>
            <a:off x="1828801" y="2004134"/>
            <a:ext cx="8534399" cy="650289"/>
          </a:xfrm>
          <a:prstGeom prst="rect">
            <a:avLst/>
          </a:prstGeom>
          <a:noFill/>
          <a:ln>
            <a:noFill/>
          </a:ln>
        </p:spPr>
        <p:txBody>
          <a:bodyPr anchorCtr="0" anchor="t" bIns="91425" lIns="91425" spcFirstLastPara="1" rIns="91425" wrap="square" tIns="91425">
            <a:noAutofit/>
          </a:bodyPr>
          <a:lstStyle>
            <a:lvl1pPr lvl="0" marR="0" algn="ctr">
              <a:lnSpc>
                <a:spcPct val="100000"/>
              </a:lnSpc>
              <a:spcBef>
                <a:spcPts val="640"/>
              </a:spcBef>
              <a:spcAft>
                <a:spcPts val="0"/>
              </a:spcAft>
              <a:buClr>
                <a:srgbClr val="FF0000"/>
              </a:buClr>
              <a:buSzPts val="3200"/>
              <a:buFont typeface="Arial"/>
              <a:buNone/>
              <a:defRPr b="0" i="0" sz="3200" u="none" cap="none" strike="noStrike">
                <a:solidFill>
                  <a:srgbClr val="FF0000"/>
                </a:solidFill>
                <a:latin typeface="Calibri"/>
                <a:ea typeface="Calibri"/>
                <a:cs typeface="Calibri"/>
                <a:sym typeface="Calibri"/>
              </a:defRPr>
            </a:lvl1pPr>
            <a:lvl2pPr lvl="1" marR="0" algn="ctr">
              <a:lnSpc>
                <a:spcPct val="100000"/>
              </a:lnSpc>
              <a:spcBef>
                <a:spcPts val="560"/>
              </a:spcBef>
              <a:spcAft>
                <a:spcPts val="0"/>
              </a:spcAft>
              <a:buClr>
                <a:srgbClr val="FF0000"/>
              </a:buClr>
              <a:buSzPts val="2800"/>
              <a:buFont typeface="Arial"/>
              <a:buNone/>
              <a:defRPr b="0" i="0" sz="2800" u="none" cap="none" strike="noStrike">
                <a:solidFill>
                  <a:srgbClr val="888888"/>
                </a:solidFill>
                <a:latin typeface="Calibri"/>
                <a:ea typeface="Calibri"/>
                <a:cs typeface="Calibri"/>
                <a:sym typeface="Calibri"/>
              </a:defRPr>
            </a:lvl2pPr>
            <a:lvl3pPr lvl="2" marR="0" algn="ctr">
              <a:lnSpc>
                <a:spcPct val="100000"/>
              </a:lnSpc>
              <a:spcBef>
                <a:spcPts val="480"/>
              </a:spcBef>
              <a:spcAft>
                <a:spcPts val="0"/>
              </a:spcAft>
              <a:buClr>
                <a:srgbClr val="FF0000"/>
              </a:buClr>
              <a:buSzPts val="2400"/>
              <a:buFont typeface="Arial"/>
              <a:buNone/>
              <a:defRPr b="0" i="0" sz="2400" u="none" cap="none" strike="noStrike">
                <a:solidFill>
                  <a:srgbClr val="888888"/>
                </a:solidFill>
                <a:latin typeface="Calibri"/>
                <a:ea typeface="Calibri"/>
                <a:cs typeface="Calibri"/>
                <a:sym typeface="Calibri"/>
              </a:defRPr>
            </a:lvl3pPr>
            <a:lvl4pPr lvl="3" marR="0" algn="ctr">
              <a:lnSpc>
                <a:spcPct val="100000"/>
              </a:lnSpc>
              <a:spcBef>
                <a:spcPts val="400"/>
              </a:spcBef>
              <a:spcAft>
                <a:spcPts val="0"/>
              </a:spcAft>
              <a:buClr>
                <a:srgbClr val="FF0000"/>
              </a:buClr>
              <a:buSzPts val="2000"/>
              <a:buFont typeface="Arial"/>
              <a:buNone/>
              <a:defRPr b="0" i="0" sz="2000" u="none" cap="none" strike="noStrike">
                <a:solidFill>
                  <a:srgbClr val="888888"/>
                </a:solidFill>
                <a:latin typeface="Calibri"/>
                <a:ea typeface="Calibri"/>
                <a:cs typeface="Calibri"/>
                <a:sym typeface="Calibri"/>
              </a:defRPr>
            </a:lvl4pPr>
            <a:lvl5pPr lvl="4" marR="0" algn="ctr">
              <a:lnSpc>
                <a:spcPct val="100000"/>
              </a:lnSpc>
              <a:spcBef>
                <a:spcPts val="400"/>
              </a:spcBef>
              <a:spcAft>
                <a:spcPts val="0"/>
              </a:spcAft>
              <a:buClr>
                <a:srgbClr val="FF0000"/>
              </a:buClr>
              <a:buSzPts val="2000"/>
              <a:buFont typeface="Arial"/>
              <a:buNone/>
              <a:defRPr b="0" i="0" sz="2000" u="none" cap="none" strike="noStrike">
                <a:solidFill>
                  <a:srgbClr val="888888"/>
                </a:solidFill>
                <a:latin typeface="Calibri"/>
                <a:ea typeface="Calibri"/>
                <a:cs typeface="Calibri"/>
                <a:sym typeface="Calibri"/>
              </a:defRPr>
            </a:lvl5pPr>
            <a:lvl6pPr lvl="5" marR="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lvl="6" marR="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lvl="7" marR="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lvl="8" marR="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pic>
        <p:nvPicPr>
          <p:cNvPr descr="MO_SWPBS_Logo-2011.jpg" id="11" name="Google Shape;11;p30"/>
          <p:cNvPicPr preferRelativeResize="0"/>
          <p:nvPr/>
        </p:nvPicPr>
        <p:blipFill rotWithShape="1">
          <a:blip r:embed="rId2">
            <a:alphaModFix/>
          </a:blip>
          <a:srcRect b="0" l="0" r="0" t="0"/>
          <a:stretch/>
        </p:blipFill>
        <p:spPr>
          <a:xfrm>
            <a:off x="4303184" y="2752995"/>
            <a:ext cx="3585632" cy="2766595"/>
          </a:xfrm>
          <a:prstGeom prst="rect">
            <a:avLst/>
          </a:prstGeom>
          <a:noFill/>
          <a:ln>
            <a:noFill/>
          </a:ln>
        </p:spPr>
      </p:pic>
      <p:pic>
        <p:nvPicPr>
          <p:cNvPr id="12" name="Google Shape;12;p30"/>
          <p:cNvPicPr preferRelativeResize="0"/>
          <p:nvPr/>
        </p:nvPicPr>
        <p:blipFill rotWithShape="1">
          <a:blip r:embed="rId3">
            <a:alphaModFix/>
          </a:blip>
          <a:srcRect b="0" l="0" r="0" t="0"/>
          <a:stretch/>
        </p:blipFill>
        <p:spPr>
          <a:xfrm>
            <a:off x="614910" y="5946771"/>
            <a:ext cx="694267" cy="577850"/>
          </a:xfrm>
          <a:prstGeom prst="rect">
            <a:avLst/>
          </a:prstGeom>
          <a:noFill/>
          <a:ln>
            <a:noFill/>
          </a:ln>
        </p:spPr>
      </p:pic>
      <p:sp>
        <p:nvSpPr>
          <p:cNvPr id="13" name="Google Shape;13;p30"/>
          <p:cNvSpPr txBox="1"/>
          <p:nvPr/>
        </p:nvSpPr>
        <p:spPr>
          <a:xfrm>
            <a:off x="1440411" y="5847930"/>
            <a:ext cx="2495549" cy="95408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350"/>
              <a:buFont typeface="Calibri"/>
              <a:buNone/>
            </a:pPr>
            <a:r>
              <a:rPr b="1" i="0" lang="en-US" sz="1400" u="none" cap="none" strike="noStrike">
                <a:solidFill>
                  <a:schemeClr val="dk1"/>
                </a:solidFill>
                <a:latin typeface="Calibri"/>
                <a:ea typeface="Calibri"/>
                <a:cs typeface="Calibri"/>
                <a:sym typeface="Calibri"/>
              </a:rPr>
              <a:t>MU Center for SW-PBS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350"/>
              <a:buFont typeface="Calibri"/>
              <a:buNone/>
            </a:pPr>
            <a:r>
              <a:rPr b="0" i="0" lang="en-US" sz="1400" u="none" cap="none" strike="noStrike">
                <a:solidFill>
                  <a:schemeClr val="dk1"/>
                </a:solidFill>
                <a:latin typeface="Calibri"/>
                <a:ea typeface="Calibri"/>
                <a:cs typeface="Calibri"/>
                <a:sym typeface="Calibri"/>
              </a:rPr>
              <a:t>College of Education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350"/>
              <a:buFont typeface="Calibri"/>
              <a:buNone/>
            </a:pPr>
            <a:r>
              <a:rPr b="0" i="0" lang="en-US" sz="1400" u="none" cap="none" strike="noStrike">
                <a:solidFill>
                  <a:schemeClr val="dk1"/>
                </a:solidFill>
                <a:latin typeface="Calibri"/>
                <a:ea typeface="Calibri"/>
                <a:cs typeface="Calibri"/>
                <a:sym typeface="Calibri"/>
              </a:rPr>
              <a:t>University of Missouri</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Times New Roman"/>
              <a:ea typeface="Times New Roman"/>
              <a:cs typeface="Times New Roman"/>
              <a:sym typeface="Times New Roman"/>
            </a:endParaRPr>
          </a:p>
        </p:txBody>
      </p:sp>
      <p:pic>
        <p:nvPicPr>
          <p:cNvPr descr="M:\BD\SUGAI\PBIS LOGO-LARGE.TIF" id="14" name="Google Shape;14;p30"/>
          <p:cNvPicPr preferRelativeResize="0"/>
          <p:nvPr/>
        </p:nvPicPr>
        <p:blipFill rotWithShape="1">
          <a:blip r:embed="rId4">
            <a:alphaModFix/>
          </a:blip>
          <a:srcRect b="0" l="0" r="0" t="0"/>
          <a:stretch/>
        </p:blipFill>
        <p:spPr>
          <a:xfrm>
            <a:off x="10237399" y="5847930"/>
            <a:ext cx="1437217" cy="784224"/>
          </a:xfrm>
          <a:prstGeom prst="rect">
            <a:avLst/>
          </a:prstGeom>
          <a:noFill/>
          <a:ln>
            <a:noFill/>
          </a:ln>
        </p:spPr>
      </p:pic>
      <p:pic>
        <p:nvPicPr>
          <p:cNvPr descr="C:\Users\joann\Pictures\iPod Photo Cache\DESE-color.jpg" id="15" name="Google Shape;15;p30"/>
          <p:cNvPicPr preferRelativeResize="0"/>
          <p:nvPr/>
        </p:nvPicPr>
        <p:blipFill rotWithShape="1">
          <a:blip r:embed="rId5">
            <a:alphaModFix/>
          </a:blip>
          <a:srcRect b="0" l="0" r="0" t="0"/>
          <a:stretch/>
        </p:blipFill>
        <p:spPr>
          <a:xfrm>
            <a:off x="4627034" y="5618162"/>
            <a:ext cx="3596217" cy="9715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6" name="Shape 16"/>
        <p:cNvGrpSpPr/>
        <p:nvPr/>
      </p:nvGrpSpPr>
      <p:grpSpPr>
        <a:xfrm>
          <a:off x="0" y="0"/>
          <a:ext cx="0" cy="0"/>
          <a:chOff x="0" y="0"/>
          <a:chExt cx="0" cy="0"/>
        </a:xfrm>
      </p:grpSpPr>
      <p:sp>
        <p:nvSpPr>
          <p:cNvPr id="17" name="Google Shape;17;p31"/>
          <p:cNvSpPr txBox="1"/>
          <p:nvPr>
            <p:ph type="title"/>
          </p:nvPr>
        </p:nvSpPr>
        <p:spPr>
          <a:xfrm>
            <a:off x="609600" y="274637"/>
            <a:ext cx="10972800" cy="1143000"/>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
        <p:nvSpPr>
          <p:cNvPr id="18" name="Google Shape;18;p31"/>
          <p:cNvSpPr txBox="1"/>
          <p:nvPr>
            <p:ph idx="1" type="body"/>
          </p:nvPr>
        </p:nvSpPr>
        <p:spPr>
          <a:xfrm>
            <a:off x="609600" y="1600201"/>
            <a:ext cx="10972800" cy="4525963"/>
          </a:xfrm>
          <a:prstGeom prst="rect">
            <a:avLst/>
          </a:prstGeom>
          <a:noFill/>
          <a:ln>
            <a:noFill/>
          </a:ln>
        </p:spPr>
        <p:txBody>
          <a:bodyPr anchorCtr="0" anchor="t" bIns="91425" lIns="91425" spcFirstLastPara="1" rIns="91425" wrap="square" tIns="91425">
            <a:noAutofit/>
          </a:bodyPr>
          <a:lstStyle>
            <a:lvl1pPr indent="-431800" lvl="0" marL="457200" marR="0" algn="l">
              <a:lnSpc>
                <a:spcPct val="100000"/>
              </a:lnSpc>
              <a:spcBef>
                <a:spcPts val="640"/>
              </a:spcBef>
              <a:spcAft>
                <a:spcPts val="0"/>
              </a:spcAft>
              <a:buClr>
                <a:srgbClr val="FF0000"/>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lnSpc>
                <a:spcPct val="100000"/>
              </a:lnSpc>
              <a:spcBef>
                <a:spcPts val="560"/>
              </a:spcBef>
              <a:spcAft>
                <a:spcPts val="0"/>
              </a:spcAft>
              <a:buClr>
                <a:srgbClr val="FF0000"/>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lnSpc>
                <a:spcPct val="100000"/>
              </a:lnSpc>
              <a:spcBef>
                <a:spcPts val="480"/>
              </a:spcBef>
              <a:spcAft>
                <a:spcPts val="0"/>
              </a:spcAft>
              <a:buClr>
                <a:srgbClr val="FF0000"/>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lnSpc>
                <a:spcPct val="100000"/>
              </a:lnSpc>
              <a:spcBef>
                <a:spcPts val="400"/>
              </a:spcBef>
              <a:spcAft>
                <a:spcPts val="0"/>
              </a:spcAft>
              <a:buClr>
                <a:srgbClr val="FF0000"/>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lnSpc>
                <a:spcPct val="100000"/>
              </a:lnSpc>
              <a:spcBef>
                <a:spcPts val="400"/>
              </a:spcBef>
              <a:spcAft>
                <a:spcPts val="0"/>
              </a:spcAft>
              <a:buClr>
                <a:srgbClr val="FF0000"/>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grpSp>
        <p:nvGrpSpPr>
          <p:cNvPr id="19" name="Google Shape;19;p31"/>
          <p:cNvGrpSpPr/>
          <p:nvPr/>
        </p:nvGrpSpPr>
        <p:grpSpPr>
          <a:xfrm>
            <a:off x="16934" y="6211407"/>
            <a:ext cx="12192503" cy="659292"/>
            <a:chOff x="12700" y="6211407"/>
            <a:chExt cx="9144377" cy="659292"/>
          </a:xfrm>
        </p:grpSpPr>
        <p:sp>
          <p:nvSpPr>
            <p:cNvPr id="20" name="Google Shape;20;p31"/>
            <p:cNvSpPr/>
            <p:nvPr/>
          </p:nvSpPr>
          <p:spPr>
            <a:xfrm>
              <a:off x="12700" y="6756656"/>
              <a:ext cx="9144000" cy="114043"/>
            </a:xfrm>
            <a:prstGeom prst="rect">
              <a:avLst/>
            </a:prstGeom>
            <a:gradFill>
              <a:gsLst>
                <a:gs pos="0">
                  <a:srgbClr val="FF0000"/>
                </a:gs>
                <a:gs pos="100000">
                  <a:srgbClr val="FFFFFF"/>
                </a:gs>
              </a:gsLst>
              <a:path path="circle">
                <a:fillToRect b="100%" l="100%"/>
              </a:path>
              <a:tileRect r="-100%" t="-10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1" name="Google Shape;21;p31"/>
            <p:cNvSpPr/>
            <p:nvPr/>
          </p:nvSpPr>
          <p:spPr>
            <a:xfrm>
              <a:off x="12700" y="6288896"/>
              <a:ext cx="9144377" cy="283567"/>
            </a:xfrm>
            <a:prstGeom prst="rect">
              <a:avLst/>
            </a:prstGeom>
            <a:gradFill>
              <a:gsLst>
                <a:gs pos="0">
                  <a:srgbClr val="008000"/>
                </a:gs>
                <a:gs pos="75000">
                  <a:srgbClr val="008000"/>
                </a:gs>
                <a:gs pos="100000">
                  <a:srgbClr val="FFFFFF"/>
                </a:gs>
              </a:gsLst>
              <a:path path="circle">
                <a:fillToRect l="100%" t="100%"/>
              </a:path>
              <a:tileRect b="-100%" r="-10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 name="Google Shape;22;p31"/>
            <p:cNvSpPr/>
            <p:nvPr/>
          </p:nvSpPr>
          <p:spPr>
            <a:xfrm>
              <a:off x="12700" y="6572092"/>
              <a:ext cx="9144000" cy="184935"/>
            </a:xfrm>
            <a:prstGeom prst="rect">
              <a:avLst/>
            </a:prstGeom>
            <a:gradFill>
              <a:gsLst>
                <a:gs pos="0">
                  <a:srgbClr val="FFF123"/>
                </a:gs>
                <a:gs pos="65000">
                  <a:srgbClr val="FFF123"/>
                </a:gs>
                <a:gs pos="90000">
                  <a:srgbClr val="FFFFFF"/>
                </a:gs>
                <a:gs pos="100000">
                  <a:srgbClr val="FFFFFF"/>
                </a:gs>
              </a:gsLst>
              <a:path path="circle">
                <a:fillToRect l="100%" t="100%"/>
              </a:path>
              <a:tileRect b="-100%" r="-10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3" name="Google Shape;23;p31"/>
            <p:cNvSpPr txBox="1"/>
            <p:nvPr/>
          </p:nvSpPr>
          <p:spPr>
            <a:xfrm>
              <a:off x="673595" y="6211407"/>
              <a:ext cx="1752104" cy="369332"/>
            </a:xfrm>
            <a:prstGeom prst="rect">
              <a:avLst/>
            </a:prstGeom>
            <a:noFill/>
            <a:ln>
              <a:noFill/>
            </a:ln>
            <a:effectLst>
              <a:outerShdw blurRad="44450" rotWithShape="0" algn="tl" dir="2700000" dist="38100">
                <a:srgbClr val="008000"/>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lt1"/>
                </a:buClr>
                <a:buSzPts val="450"/>
                <a:buFont typeface="Calibri"/>
                <a:buNone/>
              </a:pPr>
              <a:r>
                <a:rPr b="0" i="0" lang="en-US" sz="1800" u="none" cap="none" strike="noStrike">
                  <a:solidFill>
                    <a:schemeClr val="lt1"/>
                  </a:solidFill>
                  <a:latin typeface="Calibri"/>
                  <a:ea typeface="Calibri"/>
                  <a:cs typeface="Calibri"/>
                  <a:sym typeface="Calibri"/>
                </a:rPr>
                <a:t>MO SW-PBS</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4" name="Shape 24"/>
        <p:cNvGrpSpPr/>
        <p:nvPr/>
      </p:nvGrpSpPr>
      <p:grpSpPr>
        <a:xfrm>
          <a:off x="0" y="0"/>
          <a:ext cx="0" cy="0"/>
          <a:chOff x="0" y="0"/>
          <a:chExt cx="0" cy="0"/>
        </a:xfrm>
      </p:grpSpPr>
      <p:sp>
        <p:nvSpPr>
          <p:cNvPr id="25" name="Google Shape;25;p62"/>
          <p:cNvSpPr txBox="1"/>
          <p:nvPr>
            <p:ph type="title"/>
          </p:nvPr>
        </p:nvSpPr>
        <p:spPr>
          <a:xfrm>
            <a:off x="831851" y="1709740"/>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62"/>
          <p:cNvSpPr txBox="1"/>
          <p:nvPr>
            <p:ph idx="1" type="body"/>
          </p:nvPr>
        </p:nvSpPr>
        <p:spPr>
          <a:xfrm>
            <a:off x="831851" y="4589465"/>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7" name="Google Shape;27;p62"/>
          <p:cNvSpPr txBox="1"/>
          <p:nvPr>
            <p:ph idx="10" type="dt"/>
          </p:nvPr>
        </p:nvSpPr>
        <p:spPr>
          <a:xfrm>
            <a:off x="838200" y="6356352"/>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8" name="Google Shape;28;p62"/>
          <p:cNvSpPr txBox="1"/>
          <p:nvPr>
            <p:ph idx="11" type="ftr"/>
          </p:nvPr>
        </p:nvSpPr>
        <p:spPr>
          <a:xfrm>
            <a:off x="4038600" y="6356352"/>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9" name="Google Shape;29;p62"/>
          <p:cNvSpPr txBox="1"/>
          <p:nvPr>
            <p:ph idx="12" type="sldNum"/>
          </p:nvPr>
        </p:nvSpPr>
        <p:spPr>
          <a:xfrm>
            <a:off x="8610600" y="6356352"/>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p:cSld name="Content with Caption">
    <p:spTree>
      <p:nvGrpSpPr>
        <p:cNvPr id="30" name="Shape 30"/>
        <p:cNvGrpSpPr/>
        <p:nvPr/>
      </p:nvGrpSpPr>
      <p:grpSpPr>
        <a:xfrm>
          <a:off x="0" y="0"/>
          <a:ext cx="0" cy="0"/>
          <a:chOff x="0" y="0"/>
          <a:chExt cx="0" cy="0"/>
        </a:xfrm>
      </p:grpSpPr>
      <p:sp>
        <p:nvSpPr>
          <p:cNvPr id="31" name="Google Shape;31;p34"/>
          <p:cNvSpPr txBox="1"/>
          <p:nvPr>
            <p:ph type="title"/>
          </p:nvPr>
        </p:nvSpPr>
        <p:spPr>
          <a:xfrm>
            <a:off x="2643718" y="536576"/>
            <a:ext cx="8947148" cy="938213"/>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pic>
        <p:nvPicPr>
          <p:cNvPr descr="Macintosh HD:Users:wellspl:Desktop:6-Free-Teamwork-Clipart-Illustration-Showing-Diversity.jpg" id="32" name="Google Shape;32;p34"/>
          <p:cNvPicPr preferRelativeResize="0"/>
          <p:nvPr/>
        </p:nvPicPr>
        <p:blipFill rotWithShape="1">
          <a:blip r:embed="rId2">
            <a:alphaModFix/>
          </a:blip>
          <a:srcRect b="0" l="0" r="25555" t="0"/>
          <a:stretch/>
        </p:blipFill>
        <p:spPr>
          <a:xfrm>
            <a:off x="736600" y="587375"/>
            <a:ext cx="1828799" cy="771524"/>
          </a:xfrm>
          <a:prstGeom prst="rect">
            <a:avLst/>
          </a:prstGeom>
          <a:noFill/>
          <a:ln>
            <a:noFill/>
          </a:ln>
        </p:spPr>
      </p:pic>
      <p:sp>
        <p:nvSpPr>
          <p:cNvPr id="33" name="Google Shape;33;p34"/>
          <p:cNvSpPr txBox="1"/>
          <p:nvPr>
            <p:ph idx="1" type="body"/>
          </p:nvPr>
        </p:nvSpPr>
        <p:spPr>
          <a:xfrm>
            <a:off x="609600" y="1600201"/>
            <a:ext cx="10972800" cy="4525963"/>
          </a:xfrm>
          <a:prstGeom prst="rect">
            <a:avLst/>
          </a:prstGeom>
          <a:noFill/>
          <a:ln>
            <a:noFill/>
          </a:ln>
        </p:spPr>
        <p:txBody>
          <a:bodyPr anchorCtr="0" anchor="t" bIns="91425" lIns="91425" spcFirstLastPara="1" rIns="91425" wrap="square" tIns="91425">
            <a:noAutofit/>
          </a:bodyPr>
          <a:lstStyle>
            <a:lvl1pPr indent="-228600" lvl="0" marL="457200" marR="0" algn="l">
              <a:lnSpc>
                <a:spcPct val="100000"/>
              </a:lnSpc>
              <a:spcBef>
                <a:spcPts val="640"/>
              </a:spcBef>
              <a:spcAft>
                <a:spcPts val="0"/>
              </a:spcAft>
              <a:buClr>
                <a:srgbClr val="FF0000"/>
              </a:buClr>
              <a:buSzPts val="3200"/>
              <a:buFont typeface="Arial"/>
              <a:buNone/>
              <a:defRPr b="0" i="0" sz="3200" u="none" cap="none" strike="noStrike">
                <a:solidFill>
                  <a:srgbClr val="009E47"/>
                </a:solidFill>
                <a:latin typeface="Calibri"/>
                <a:ea typeface="Calibri"/>
                <a:cs typeface="Calibri"/>
                <a:sym typeface="Calibri"/>
              </a:defRPr>
            </a:lvl1pPr>
            <a:lvl2pPr indent="-406400" lvl="1" marL="914400" marR="0" algn="l">
              <a:lnSpc>
                <a:spcPct val="100000"/>
              </a:lnSpc>
              <a:spcBef>
                <a:spcPts val="560"/>
              </a:spcBef>
              <a:spcAft>
                <a:spcPts val="0"/>
              </a:spcAft>
              <a:buClr>
                <a:srgbClr val="FF0000"/>
              </a:buClr>
              <a:buSzPts val="2800"/>
              <a:buFont typeface="Arial"/>
              <a:buChar char="•"/>
              <a:defRPr b="0" i="1" sz="2800" u="none" cap="none" strike="noStrike">
                <a:solidFill>
                  <a:schemeClr val="dk1"/>
                </a:solidFill>
                <a:latin typeface="Calibri"/>
                <a:ea typeface="Calibri"/>
                <a:cs typeface="Calibri"/>
                <a:sym typeface="Calibri"/>
              </a:defRPr>
            </a:lvl2pPr>
            <a:lvl3pPr indent="-381000" lvl="2" marL="1371600" marR="0" algn="l">
              <a:lnSpc>
                <a:spcPct val="100000"/>
              </a:lnSpc>
              <a:spcBef>
                <a:spcPts val="480"/>
              </a:spcBef>
              <a:spcAft>
                <a:spcPts val="0"/>
              </a:spcAft>
              <a:buClr>
                <a:srgbClr val="FF0000"/>
              </a:buClr>
              <a:buSzPts val="2400"/>
              <a:buFont typeface="Arial"/>
              <a:buChar char="•"/>
              <a:defRPr b="0" i="1" sz="2400" u="none" cap="none" strike="noStrike">
                <a:solidFill>
                  <a:schemeClr val="dk1"/>
                </a:solidFill>
                <a:latin typeface="Calibri"/>
                <a:ea typeface="Calibri"/>
                <a:cs typeface="Calibri"/>
                <a:sym typeface="Calibri"/>
              </a:defRPr>
            </a:lvl3pPr>
            <a:lvl4pPr indent="-355600" lvl="3" marL="1828800" marR="0" algn="l">
              <a:lnSpc>
                <a:spcPct val="100000"/>
              </a:lnSpc>
              <a:spcBef>
                <a:spcPts val="400"/>
              </a:spcBef>
              <a:spcAft>
                <a:spcPts val="0"/>
              </a:spcAft>
              <a:buClr>
                <a:srgbClr val="FF0000"/>
              </a:buClr>
              <a:buSzPts val="2000"/>
              <a:buFont typeface="Arial"/>
              <a:buChar char="•"/>
              <a:defRPr b="0" i="1" sz="2000" u="none" cap="none" strike="noStrike">
                <a:solidFill>
                  <a:schemeClr val="dk1"/>
                </a:solidFill>
                <a:latin typeface="Calibri"/>
                <a:ea typeface="Calibri"/>
                <a:cs typeface="Calibri"/>
                <a:sym typeface="Calibri"/>
              </a:defRPr>
            </a:lvl4pPr>
            <a:lvl5pPr indent="-355600" lvl="4" marL="2286000" marR="0" algn="l">
              <a:lnSpc>
                <a:spcPct val="100000"/>
              </a:lnSpc>
              <a:spcBef>
                <a:spcPts val="400"/>
              </a:spcBef>
              <a:spcAft>
                <a:spcPts val="0"/>
              </a:spcAft>
              <a:buClr>
                <a:srgbClr val="FF0000"/>
              </a:buClr>
              <a:buSzPts val="2000"/>
              <a:buFont typeface="Arial"/>
              <a:buChar char="•"/>
              <a:defRPr b="0" i="1" sz="2000" u="none" cap="none" strike="noStrike">
                <a:solidFill>
                  <a:schemeClr val="dk1"/>
                </a:solidFill>
                <a:latin typeface="Calibri"/>
                <a:ea typeface="Calibri"/>
                <a:cs typeface="Calibri"/>
                <a:sym typeface="Calibri"/>
              </a:defRPr>
            </a:lvl5pPr>
            <a:lvl6pPr indent="-355600" lvl="5" marL="27432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grpSp>
        <p:nvGrpSpPr>
          <p:cNvPr id="34" name="Google Shape;34;p34"/>
          <p:cNvGrpSpPr/>
          <p:nvPr/>
        </p:nvGrpSpPr>
        <p:grpSpPr>
          <a:xfrm>
            <a:off x="16934" y="6211407"/>
            <a:ext cx="12192503" cy="659292"/>
            <a:chOff x="12700" y="6211407"/>
            <a:chExt cx="9144377" cy="659292"/>
          </a:xfrm>
        </p:grpSpPr>
        <p:sp>
          <p:nvSpPr>
            <p:cNvPr id="35" name="Google Shape;35;p34"/>
            <p:cNvSpPr/>
            <p:nvPr/>
          </p:nvSpPr>
          <p:spPr>
            <a:xfrm>
              <a:off x="12700" y="6756656"/>
              <a:ext cx="9144000" cy="114043"/>
            </a:xfrm>
            <a:prstGeom prst="rect">
              <a:avLst/>
            </a:prstGeom>
            <a:gradFill>
              <a:gsLst>
                <a:gs pos="0">
                  <a:srgbClr val="FF0000"/>
                </a:gs>
                <a:gs pos="100000">
                  <a:srgbClr val="FFFFFF"/>
                </a:gs>
              </a:gsLst>
              <a:path path="circle">
                <a:fillToRect b="100%" l="100%"/>
              </a:path>
              <a:tileRect r="-100%" t="-10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6" name="Google Shape;36;p34"/>
            <p:cNvSpPr/>
            <p:nvPr/>
          </p:nvSpPr>
          <p:spPr>
            <a:xfrm>
              <a:off x="12700" y="6288896"/>
              <a:ext cx="9144377" cy="283567"/>
            </a:xfrm>
            <a:prstGeom prst="rect">
              <a:avLst/>
            </a:prstGeom>
            <a:gradFill>
              <a:gsLst>
                <a:gs pos="0">
                  <a:srgbClr val="008000"/>
                </a:gs>
                <a:gs pos="75000">
                  <a:srgbClr val="008000"/>
                </a:gs>
                <a:gs pos="100000">
                  <a:srgbClr val="FFFFFF"/>
                </a:gs>
              </a:gsLst>
              <a:path path="circle">
                <a:fillToRect l="100%" t="100%"/>
              </a:path>
              <a:tileRect b="-100%" r="-10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7" name="Google Shape;37;p34"/>
            <p:cNvSpPr/>
            <p:nvPr/>
          </p:nvSpPr>
          <p:spPr>
            <a:xfrm>
              <a:off x="12700" y="6572092"/>
              <a:ext cx="9144000" cy="184935"/>
            </a:xfrm>
            <a:prstGeom prst="rect">
              <a:avLst/>
            </a:prstGeom>
            <a:gradFill>
              <a:gsLst>
                <a:gs pos="0">
                  <a:srgbClr val="FFF123"/>
                </a:gs>
                <a:gs pos="65000">
                  <a:srgbClr val="FFF123"/>
                </a:gs>
                <a:gs pos="90000">
                  <a:srgbClr val="FFFFFF"/>
                </a:gs>
                <a:gs pos="100000">
                  <a:srgbClr val="FFFFFF"/>
                </a:gs>
              </a:gsLst>
              <a:path path="circle">
                <a:fillToRect l="100%" t="100%"/>
              </a:path>
              <a:tileRect b="-100%" r="-10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8" name="Google Shape;38;p34"/>
            <p:cNvSpPr txBox="1"/>
            <p:nvPr/>
          </p:nvSpPr>
          <p:spPr>
            <a:xfrm>
              <a:off x="673595" y="6211407"/>
              <a:ext cx="1752104" cy="369332"/>
            </a:xfrm>
            <a:prstGeom prst="rect">
              <a:avLst/>
            </a:prstGeom>
            <a:noFill/>
            <a:ln>
              <a:noFill/>
            </a:ln>
            <a:effectLst>
              <a:outerShdw blurRad="44450" rotWithShape="0" algn="tl" dir="2700000" dist="38100">
                <a:srgbClr val="008000"/>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lt1"/>
                </a:buClr>
                <a:buSzPts val="450"/>
                <a:buFont typeface="Calibri"/>
                <a:buNone/>
              </a:pPr>
              <a:r>
                <a:rPr b="0" i="0" lang="en-US" sz="1800" u="none" cap="none" strike="noStrike">
                  <a:solidFill>
                    <a:schemeClr val="lt1"/>
                  </a:solidFill>
                  <a:latin typeface="Calibri"/>
                  <a:ea typeface="Calibri"/>
                  <a:cs typeface="Calibri"/>
                  <a:sym typeface="Calibri"/>
                </a:rPr>
                <a:t>MO SW-PBS</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39" name="Shape 39"/>
        <p:cNvGrpSpPr/>
        <p:nvPr/>
      </p:nvGrpSpPr>
      <p:grpSpPr>
        <a:xfrm>
          <a:off x="0" y="0"/>
          <a:ext cx="0" cy="0"/>
          <a:chOff x="0" y="0"/>
          <a:chExt cx="0" cy="0"/>
        </a:xfrm>
      </p:grpSpPr>
      <p:sp>
        <p:nvSpPr>
          <p:cNvPr id="40" name="Google Shape;40;p63"/>
          <p:cNvSpPr txBox="1"/>
          <p:nvPr>
            <p:ph type="title"/>
          </p:nvPr>
        </p:nvSpPr>
        <p:spPr>
          <a:xfrm>
            <a:off x="1962507" y="491685"/>
            <a:ext cx="9962789" cy="925952"/>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pic>
        <p:nvPicPr>
          <p:cNvPr id="41" name="Google Shape;41;p63"/>
          <p:cNvPicPr preferRelativeResize="0"/>
          <p:nvPr/>
        </p:nvPicPr>
        <p:blipFill rotWithShape="1">
          <a:blip r:embed="rId2">
            <a:alphaModFix/>
          </a:blip>
          <a:srcRect b="0" l="0" r="0" t="0"/>
          <a:stretch/>
        </p:blipFill>
        <p:spPr>
          <a:xfrm>
            <a:off x="115478" y="207049"/>
            <a:ext cx="1950719" cy="1463039"/>
          </a:xfrm>
          <a:prstGeom prst="rect">
            <a:avLst/>
          </a:prstGeom>
          <a:noFill/>
          <a:ln>
            <a:noFill/>
          </a:ln>
        </p:spPr>
      </p:pic>
      <p:sp>
        <p:nvSpPr>
          <p:cNvPr id="42" name="Google Shape;42;p63"/>
          <p:cNvSpPr txBox="1"/>
          <p:nvPr>
            <p:ph idx="1" type="body"/>
          </p:nvPr>
        </p:nvSpPr>
        <p:spPr>
          <a:xfrm>
            <a:off x="795867" y="1922541"/>
            <a:ext cx="10668000" cy="3636439"/>
          </a:xfrm>
          <a:prstGeom prst="rect">
            <a:avLst/>
          </a:prstGeom>
          <a:noFill/>
          <a:ln>
            <a:noFill/>
          </a:ln>
        </p:spPr>
        <p:txBody>
          <a:bodyPr anchorCtr="0" anchor="t" bIns="91425" lIns="91425" spcFirstLastPara="1" rIns="91425" wrap="square" tIns="91425">
            <a:noAutofit/>
          </a:bodyPr>
          <a:lstStyle>
            <a:lvl1pPr indent="-431800" lvl="0" marL="457200" marR="0" algn="l">
              <a:lnSpc>
                <a:spcPct val="100000"/>
              </a:lnSpc>
              <a:spcBef>
                <a:spcPts val="640"/>
              </a:spcBef>
              <a:spcAft>
                <a:spcPts val="0"/>
              </a:spcAft>
              <a:buClr>
                <a:srgbClr val="FF0000"/>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lnSpc>
                <a:spcPct val="100000"/>
              </a:lnSpc>
              <a:spcBef>
                <a:spcPts val="560"/>
              </a:spcBef>
              <a:spcAft>
                <a:spcPts val="0"/>
              </a:spcAft>
              <a:buClr>
                <a:srgbClr val="FF0000"/>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lnSpc>
                <a:spcPct val="100000"/>
              </a:lnSpc>
              <a:spcBef>
                <a:spcPts val="480"/>
              </a:spcBef>
              <a:spcAft>
                <a:spcPts val="0"/>
              </a:spcAft>
              <a:buClr>
                <a:srgbClr val="FF0000"/>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lnSpc>
                <a:spcPct val="100000"/>
              </a:lnSpc>
              <a:spcBef>
                <a:spcPts val="400"/>
              </a:spcBef>
              <a:spcAft>
                <a:spcPts val="0"/>
              </a:spcAft>
              <a:buClr>
                <a:srgbClr val="FF0000"/>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lnSpc>
                <a:spcPct val="100000"/>
              </a:lnSpc>
              <a:spcBef>
                <a:spcPts val="400"/>
              </a:spcBef>
              <a:spcAft>
                <a:spcPts val="0"/>
              </a:spcAft>
              <a:buClr>
                <a:srgbClr val="FF0000"/>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grpSp>
        <p:nvGrpSpPr>
          <p:cNvPr id="43" name="Google Shape;43;p63"/>
          <p:cNvGrpSpPr/>
          <p:nvPr/>
        </p:nvGrpSpPr>
        <p:grpSpPr>
          <a:xfrm>
            <a:off x="16934" y="6211407"/>
            <a:ext cx="12192503" cy="659292"/>
            <a:chOff x="12700" y="6211407"/>
            <a:chExt cx="9144377" cy="659292"/>
          </a:xfrm>
        </p:grpSpPr>
        <p:sp>
          <p:nvSpPr>
            <p:cNvPr id="44" name="Google Shape;44;p63"/>
            <p:cNvSpPr/>
            <p:nvPr/>
          </p:nvSpPr>
          <p:spPr>
            <a:xfrm>
              <a:off x="12700" y="6756656"/>
              <a:ext cx="9144000" cy="114043"/>
            </a:xfrm>
            <a:prstGeom prst="rect">
              <a:avLst/>
            </a:prstGeom>
            <a:gradFill>
              <a:gsLst>
                <a:gs pos="0">
                  <a:srgbClr val="FF0000"/>
                </a:gs>
                <a:gs pos="100000">
                  <a:srgbClr val="FFFFFF"/>
                </a:gs>
              </a:gsLst>
              <a:path path="circle">
                <a:fillToRect b="100%" l="100%"/>
              </a:path>
              <a:tileRect r="-100%" t="-10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5" name="Google Shape;45;p63"/>
            <p:cNvSpPr/>
            <p:nvPr/>
          </p:nvSpPr>
          <p:spPr>
            <a:xfrm>
              <a:off x="12700" y="6288896"/>
              <a:ext cx="9144377" cy="283567"/>
            </a:xfrm>
            <a:prstGeom prst="rect">
              <a:avLst/>
            </a:prstGeom>
            <a:gradFill>
              <a:gsLst>
                <a:gs pos="0">
                  <a:srgbClr val="008000"/>
                </a:gs>
                <a:gs pos="75000">
                  <a:srgbClr val="008000"/>
                </a:gs>
                <a:gs pos="100000">
                  <a:srgbClr val="FFFFFF"/>
                </a:gs>
              </a:gsLst>
              <a:path path="circle">
                <a:fillToRect l="100%" t="100%"/>
              </a:path>
              <a:tileRect b="-100%" r="-10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6" name="Google Shape;46;p63"/>
            <p:cNvSpPr/>
            <p:nvPr/>
          </p:nvSpPr>
          <p:spPr>
            <a:xfrm>
              <a:off x="12700" y="6572092"/>
              <a:ext cx="9144000" cy="184935"/>
            </a:xfrm>
            <a:prstGeom prst="rect">
              <a:avLst/>
            </a:prstGeom>
            <a:gradFill>
              <a:gsLst>
                <a:gs pos="0">
                  <a:srgbClr val="FFF123"/>
                </a:gs>
                <a:gs pos="65000">
                  <a:srgbClr val="FFF123"/>
                </a:gs>
                <a:gs pos="90000">
                  <a:srgbClr val="FFFFFF"/>
                </a:gs>
                <a:gs pos="100000">
                  <a:srgbClr val="FFFFFF"/>
                </a:gs>
              </a:gsLst>
              <a:path path="circle">
                <a:fillToRect l="100%" t="100%"/>
              </a:path>
              <a:tileRect b="-100%" r="-10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7" name="Google Shape;47;p63"/>
            <p:cNvSpPr txBox="1"/>
            <p:nvPr/>
          </p:nvSpPr>
          <p:spPr>
            <a:xfrm>
              <a:off x="673595" y="6211407"/>
              <a:ext cx="1752104" cy="369332"/>
            </a:xfrm>
            <a:prstGeom prst="rect">
              <a:avLst/>
            </a:prstGeom>
            <a:noFill/>
            <a:ln>
              <a:noFill/>
            </a:ln>
            <a:effectLst>
              <a:outerShdw blurRad="44450" rotWithShape="0" algn="tl" dir="2700000" dist="38100">
                <a:srgbClr val="008000"/>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lt1"/>
                </a:buClr>
                <a:buSzPts val="450"/>
                <a:buFont typeface="Calibri"/>
                <a:buNone/>
              </a:pPr>
              <a:r>
                <a:rPr b="0" i="0" lang="en-US" sz="1800" u="none" cap="none" strike="noStrike">
                  <a:solidFill>
                    <a:schemeClr val="lt1"/>
                  </a:solidFill>
                  <a:latin typeface="Calibri"/>
                  <a:ea typeface="Calibri"/>
                  <a:cs typeface="Calibri"/>
                  <a:sym typeface="Calibri"/>
                </a:rPr>
                <a:t>MO SW-PBS</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48" name="Shape 48"/>
        <p:cNvGrpSpPr/>
        <p:nvPr/>
      </p:nvGrpSpPr>
      <p:grpSpPr>
        <a:xfrm>
          <a:off x="0" y="0"/>
          <a:ext cx="0" cy="0"/>
          <a:chOff x="0" y="0"/>
          <a:chExt cx="0" cy="0"/>
        </a:xfrm>
      </p:grpSpPr>
      <p:sp>
        <p:nvSpPr>
          <p:cNvPr id="49" name="Google Shape;49;p38"/>
          <p:cNvSpPr txBox="1"/>
          <p:nvPr>
            <p:ph type="title"/>
          </p:nvPr>
        </p:nvSpPr>
        <p:spPr>
          <a:xfrm>
            <a:off x="609600" y="274637"/>
            <a:ext cx="10972800" cy="1143000"/>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
        <p:nvSpPr>
          <p:cNvPr id="50" name="Google Shape;50;p38"/>
          <p:cNvSpPr txBox="1"/>
          <p:nvPr>
            <p:ph idx="1" type="body"/>
          </p:nvPr>
        </p:nvSpPr>
        <p:spPr>
          <a:xfrm>
            <a:off x="1363133" y="1417637"/>
            <a:ext cx="10972800" cy="4525961"/>
          </a:xfrm>
          <a:prstGeom prst="rect">
            <a:avLst/>
          </a:prstGeom>
          <a:noFill/>
          <a:ln>
            <a:noFill/>
          </a:ln>
        </p:spPr>
        <p:txBody>
          <a:bodyPr anchorCtr="0" anchor="t" bIns="91425" lIns="91425" spcFirstLastPara="1" rIns="91425" wrap="square" tIns="91425">
            <a:noAutofit/>
          </a:bodyPr>
          <a:lstStyle>
            <a:lvl1pPr indent="-431800" lvl="0" marL="457200" marR="0" algn="l">
              <a:lnSpc>
                <a:spcPct val="100000"/>
              </a:lnSpc>
              <a:spcBef>
                <a:spcPts val="640"/>
              </a:spcBef>
              <a:spcAft>
                <a:spcPts val="0"/>
              </a:spcAft>
              <a:buClr>
                <a:srgbClr val="FF0000"/>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lnSpc>
                <a:spcPct val="100000"/>
              </a:lnSpc>
              <a:spcBef>
                <a:spcPts val="560"/>
              </a:spcBef>
              <a:spcAft>
                <a:spcPts val="0"/>
              </a:spcAft>
              <a:buClr>
                <a:srgbClr val="FF0000"/>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lnSpc>
                <a:spcPct val="100000"/>
              </a:lnSpc>
              <a:spcBef>
                <a:spcPts val="480"/>
              </a:spcBef>
              <a:spcAft>
                <a:spcPts val="0"/>
              </a:spcAft>
              <a:buClr>
                <a:srgbClr val="FF0000"/>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lnSpc>
                <a:spcPct val="100000"/>
              </a:lnSpc>
              <a:spcBef>
                <a:spcPts val="400"/>
              </a:spcBef>
              <a:spcAft>
                <a:spcPts val="0"/>
              </a:spcAft>
              <a:buClr>
                <a:srgbClr val="FF0000"/>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lnSpc>
                <a:spcPct val="100000"/>
              </a:lnSpc>
              <a:spcBef>
                <a:spcPts val="400"/>
              </a:spcBef>
              <a:spcAft>
                <a:spcPts val="0"/>
              </a:spcAft>
              <a:buClr>
                <a:srgbClr val="FF0000"/>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grpSp>
        <p:nvGrpSpPr>
          <p:cNvPr id="51" name="Google Shape;51;p38"/>
          <p:cNvGrpSpPr/>
          <p:nvPr/>
        </p:nvGrpSpPr>
        <p:grpSpPr>
          <a:xfrm>
            <a:off x="16934" y="6211407"/>
            <a:ext cx="12192503" cy="659292"/>
            <a:chOff x="12700" y="6211407"/>
            <a:chExt cx="9144377" cy="659292"/>
          </a:xfrm>
        </p:grpSpPr>
        <p:sp>
          <p:nvSpPr>
            <p:cNvPr id="52" name="Google Shape;52;p38"/>
            <p:cNvSpPr/>
            <p:nvPr/>
          </p:nvSpPr>
          <p:spPr>
            <a:xfrm>
              <a:off x="12700" y="6756656"/>
              <a:ext cx="9144000" cy="114043"/>
            </a:xfrm>
            <a:prstGeom prst="rect">
              <a:avLst/>
            </a:prstGeom>
            <a:gradFill>
              <a:gsLst>
                <a:gs pos="0">
                  <a:srgbClr val="FF0000"/>
                </a:gs>
                <a:gs pos="100000">
                  <a:srgbClr val="FFFFFF"/>
                </a:gs>
              </a:gsLst>
              <a:path path="circle">
                <a:fillToRect b="100%" l="100%"/>
              </a:path>
              <a:tileRect r="-100%" t="-10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3" name="Google Shape;53;p38"/>
            <p:cNvSpPr/>
            <p:nvPr/>
          </p:nvSpPr>
          <p:spPr>
            <a:xfrm>
              <a:off x="12700" y="6288896"/>
              <a:ext cx="9144377" cy="283567"/>
            </a:xfrm>
            <a:prstGeom prst="rect">
              <a:avLst/>
            </a:prstGeom>
            <a:gradFill>
              <a:gsLst>
                <a:gs pos="0">
                  <a:srgbClr val="008000"/>
                </a:gs>
                <a:gs pos="75000">
                  <a:srgbClr val="008000"/>
                </a:gs>
                <a:gs pos="100000">
                  <a:srgbClr val="FFFFFF"/>
                </a:gs>
              </a:gsLst>
              <a:path path="circle">
                <a:fillToRect l="100%" t="100%"/>
              </a:path>
              <a:tileRect b="-100%" r="-10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4" name="Google Shape;54;p38"/>
            <p:cNvSpPr/>
            <p:nvPr/>
          </p:nvSpPr>
          <p:spPr>
            <a:xfrm>
              <a:off x="12700" y="6572092"/>
              <a:ext cx="9144000" cy="184935"/>
            </a:xfrm>
            <a:prstGeom prst="rect">
              <a:avLst/>
            </a:prstGeom>
            <a:gradFill>
              <a:gsLst>
                <a:gs pos="0">
                  <a:srgbClr val="FFF123"/>
                </a:gs>
                <a:gs pos="65000">
                  <a:srgbClr val="FFF123"/>
                </a:gs>
                <a:gs pos="90000">
                  <a:srgbClr val="FFFFFF"/>
                </a:gs>
                <a:gs pos="100000">
                  <a:srgbClr val="FFFFFF"/>
                </a:gs>
              </a:gsLst>
              <a:path path="circle">
                <a:fillToRect l="100%" t="100%"/>
              </a:path>
              <a:tileRect b="-100%" r="-10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5" name="Google Shape;55;p38"/>
            <p:cNvSpPr txBox="1"/>
            <p:nvPr/>
          </p:nvSpPr>
          <p:spPr>
            <a:xfrm>
              <a:off x="673595" y="6211407"/>
              <a:ext cx="1752104" cy="369332"/>
            </a:xfrm>
            <a:prstGeom prst="rect">
              <a:avLst/>
            </a:prstGeom>
            <a:noFill/>
            <a:ln>
              <a:noFill/>
            </a:ln>
            <a:effectLst>
              <a:outerShdw blurRad="44450" rotWithShape="0" algn="tl" dir="2700000" dist="38100">
                <a:srgbClr val="008000"/>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lt1"/>
                </a:buClr>
                <a:buSzPts val="450"/>
                <a:buFont typeface="Calibri"/>
                <a:buNone/>
              </a:pPr>
              <a:r>
                <a:rPr b="0" i="0" lang="en-US" sz="1800" u="none" cap="none" strike="noStrike">
                  <a:solidFill>
                    <a:schemeClr val="lt1"/>
                  </a:solidFill>
                  <a:latin typeface="Calibri"/>
                  <a:ea typeface="Calibri"/>
                  <a:cs typeface="Calibri"/>
                  <a:sym typeface="Calibri"/>
                </a:rPr>
                <a:t>MO SW-PBS</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p:cSld name="Vertical Title and Text">
    <p:spTree>
      <p:nvGrpSpPr>
        <p:cNvPr id="56" name="Shape 56"/>
        <p:cNvGrpSpPr/>
        <p:nvPr/>
      </p:nvGrpSpPr>
      <p:grpSpPr>
        <a:xfrm>
          <a:off x="0" y="0"/>
          <a:ext cx="0" cy="0"/>
          <a:chOff x="0" y="0"/>
          <a:chExt cx="0" cy="0"/>
        </a:xfrm>
      </p:grpSpPr>
      <p:sp>
        <p:nvSpPr>
          <p:cNvPr id="57" name="Google Shape;57;p39"/>
          <p:cNvSpPr txBox="1"/>
          <p:nvPr>
            <p:ph type="title"/>
          </p:nvPr>
        </p:nvSpPr>
        <p:spPr>
          <a:xfrm>
            <a:off x="609600" y="274638"/>
            <a:ext cx="10972800" cy="969961"/>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
        <p:nvSpPr>
          <p:cNvPr id="58" name="Google Shape;58;p39"/>
          <p:cNvSpPr txBox="1"/>
          <p:nvPr>
            <p:ph idx="1" type="body"/>
          </p:nvPr>
        </p:nvSpPr>
        <p:spPr>
          <a:xfrm>
            <a:off x="609600" y="1117600"/>
            <a:ext cx="10972800" cy="5088590"/>
          </a:xfrm>
          <a:prstGeom prst="rect">
            <a:avLst/>
          </a:prstGeom>
          <a:noFill/>
          <a:ln>
            <a:noFill/>
          </a:ln>
        </p:spPr>
        <p:txBody>
          <a:bodyPr anchorCtr="0" anchor="t" bIns="91425" lIns="91425" spcFirstLastPara="1" rIns="91425" wrap="square" tIns="91425">
            <a:noAutofit/>
          </a:bodyPr>
          <a:lstStyle>
            <a:lvl1pPr indent="-431800" lvl="0" marL="457200" marR="0" algn="l">
              <a:lnSpc>
                <a:spcPct val="100000"/>
              </a:lnSpc>
              <a:spcBef>
                <a:spcPts val="640"/>
              </a:spcBef>
              <a:spcAft>
                <a:spcPts val="0"/>
              </a:spcAft>
              <a:buClr>
                <a:srgbClr val="FF0000"/>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lnSpc>
                <a:spcPct val="100000"/>
              </a:lnSpc>
              <a:spcBef>
                <a:spcPts val="560"/>
              </a:spcBef>
              <a:spcAft>
                <a:spcPts val="0"/>
              </a:spcAft>
              <a:buClr>
                <a:srgbClr val="FF0000"/>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lnSpc>
                <a:spcPct val="100000"/>
              </a:lnSpc>
              <a:spcBef>
                <a:spcPts val="480"/>
              </a:spcBef>
              <a:spcAft>
                <a:spcPts val="0"/>
              </a:spcAft>
              <a:buClr>
                <a:srgbClr val="FF0000"/>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lnSpc>
                <a:spcPct val="100000"/>
              </a:lnSpc>
              <a:spcBef>
                <a:spcPts val="400"/>
              </a:spcBef>
              <a:spcAft>
                <a:spcPts val="0"/>
              </a:spcAft>
              <a:buClr>
                <a:srgbClr val="FF0000"/>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lnSpc>
                <a:spcPct val="100000"/>
              </a:lnSpc>
              <a:spcBef>
                <a:spcPts val="400"/>
              </a:spcBef>
              <a:spcAft>
                <a:spcPts val="0"/>
              </a:spcAft>
              <a:buClr>
                <a:srgbClr val="FF0000"/>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grpSp>
        <p:nvGrpSpPr>
          <p:cNvPr id="59" name="Google Shape;59;p39"/>
          <p:cNvGrpSpPr/>
          <p:nvPr/>
        </p:nvGrpSpPr>
        <p:grpSpPr>
          <a:xfrm>
            <a:off x="16932" y="6211887"/>
            <a:ext cx="12191999" cy="658812"/>
            <a:chOff x="12700" y="6211407"/>
            <a:chExt cx="9144377" cy="659292"/>
          </a:xfrm>
        </p:grpSpPr>
        <p:sp>
          <p:nvSpPr>
            <p:cNvPr id="60" name="Google Shape;60;p39"/>
            <p:cNvSpPr/>
            <p:nvPr/>
          </p:nvSpPr>
          <p:spPr>
            <a:xfrm>
              <a:off x="12700" y="6756656"/>
              <a:ext cx="9144000" cy="114043"/>
            </a:xfrm>
            <a:prstGeom prst="rect">
              <a:avLst/>
            </a:prstGeom>
            <a:gradFill>
              <a:gsLst>
                <a:gs pos="0">
                  <a:srgbClr val="FF0000"/>
                </a:gs>
                <a:gs pos="100000">
                  <a:srgbClr val="FFFFFF"/>
                </a:gs>
              </a:gsLst>
              <a:path path="circle">
                <a:fillToRect b="100%" l="100%"/>
              </a:path>
              <a:tileRect r="-100%" t="-10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1" name="Google Shape;61;p39"/>
            <p:cNvSpPr/>
            <p:nvPr/>
          </p:nvSpPr>
          <p:spPr>
            <a:xfrm>
              <a:off x="12700" y="6288896"/>
              <a:ext cx="9144377" cy="283567"/>
            </a:xfrm>
            <a:prstGeom prst="rect">
              <a:avLst/>
            </a:prstGeom>
            <a:gradFill>
              <a:gsLst>
                <a:gs pos="0">
                  <a:srgbClr val="008000"/>
                </a:gs>
                <a:gs pos="75000">
                  <a:srgbClr val="008000"/>
                </a:gs>
                <a:gs pos="100000">
                  <a:srgbClr val="FFFFFF"/>
                </a:gs>
              </a:gsLst>
              <a:path path="circle">
                <a:fillToRect l="100%" t="100%"/>
              </a:path>
              <a:tileRect b="-100%" r="-10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2" name="Google Shape;62;p39"/>
            <p:cNvSpPr/>
            <p:nvPr/>
          </p:nvSpPr>
          <p:spPr>
            <a:xfrm>
              <a:off x="12700" y="6572092"/>
              <a:ext cx="9144000" cy="184935"/>
            </a:xfrm>
            <a:prstGeom prst="rect">
              <a:avLst/>
            </a:prstGeom>
            <a:gradFill>
              <a:gsLst>
                <a:gs pos="0">
                  <a:srgbClr val="FFF123"/>
                </a:gs>
                <a:gs pos="65000">
                  <a:srgbClr val="FFF123"/>
                </a:gs>
                <a:gs pos="90000">
                  <a:srgbClr val="FFFFFF"/>
                </a:gs>
                <a:gs pos="100000">
                  <a:srgbClr val="FFFFFF"/>
                </a:gs>
              </a:gsLst>
              <a:path path="circle">
                <a:fillToRect l="100%" t="100%"/>
              </a:path>
              <a:tileRect b="-100%" r="-10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3" name="Google Shape;63;p39"/>
            <p:cNvSpPr txBox="1"/>
            <p:nvPr/>
          </p:nvSpPr>
          <p:spPr>
            <a:xfrm>
              <a:off x="673127" y="6211407"/>
              <a:ext cx="1752671" cy="368567"/>
            </a:xfrm>
            <a:prstGeom prst="rect">
              <a:avLst/>
            </a:prstGeom>
            <a:noFill/>
            <a:ln>
              <a:noFill/>
            </a:ln>
            <a:effectLst>
              <a:outerShdw blurRad="44450" rotWithShape="0" algn="tl" dir="2700000" dist="38100">
                <a:srgbClr val="008000"/>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lt1"/>
                </a:buClr>
                <a:buSzPts val="450"/>
                <a:buFont typeface="Calibri"/>
                <a:buNone/>
              </a:pPr>
              <a:r>
                <a:rPr b="0" i="0" lang="en-US" sz="1800" u="none" cap="none" strike="noStrike">
                  <a:solidFill>
                    <a:schemeClr val="lt1"/>
                  </a:solidFill>
                  <a:latin typeface="Calibri"/>
                  <a:ea typeface="Calibri"/>
                  <a:cs typeface="Calibri"/>
                  <a:sym typeface="Calibri"/>
                </a:rPr>
                <a:t>MO SW-PBS</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t with Caption" type="objTx">
  <p:cSld name="OBJECT_WITH_CAPTION_TEXT">
    <p:spTree>
      <p:nvGrpSpPr>
        <p:cNvPr id="64" name="Shape 64"/>
        <p:cNvGrpSpPr/>
        <p:nvPr/>
      </p:nvGrpSpPr>
      <p:grpSpPr>
        <a:xfrm>
          <a:off x="0" y="0"/>
          <a:ext cx="0" cy="0"/>
          <a:chOff x="0" y="0"/>
          <a:chExt cx="0" cy="0"/>
        </a:xfrm>
      </p:grpSpPr>
      <p:sp>
        <p:nvSpPr>
          <p:cNvPr id="65" name="Google Shape;65;p41"/>
          <p:cNvSpPr txBox="1"/>
          <p:nvPr>
            <p:ph type="title"/>
          </p:nvPr>
        </p:nvSpPr>
        <p:spPr>
          <a:xfrm>
            <a:off x="609601" y="273051"/>
            <a:ext cx="4011084" cy="1162049"/>
          </a:xfrm>
          <a:prstGeom prst="rect">
            <a:avLst/>
          </a:prstGeom>
          <a:noFill/>
          <a:ln>
            <a:noFill/>
          </a:ln>
        </p:spPr>
        <p:txBody>
          <a:bodyPr anchorCtr="0" anchor="b" bIns="91425" lIns="91425" spcFirstLastPara="1" rIns="91425" wrap="square" tIns="91425">
            <a:noAutofit/>
          </a:bodyPr>
          <a:lstStyle>
            <a:lvl1pPr lvl="0" marR="0" algn="l">
              <a:lnSpc>
                <a:spcPct val="100000"/>
              </a:lnSpc>
              <a:spcBef>
                <a:spcPts val="0"/>
              </a:spcBef>
              <a:spcAft>
                <a:spcPts val="0"/>
              </a:spcAft>
              <a:buClr>
                <a:schemeClr val="dk1"/>
              </a:buClr>
              <a:buSzPts val="2000"/>
              <a:buFont typeface="Calibri"/>
              <a:buNone/>
              <a:defRPr b="1" i="0" sz="20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
        <p:nvSpPr>
          <p:cNvPr id="66" name="Google Shape;66;p41"/>
          <p:cNvSpPr txBox="1"/>
          <p:nvPr>
            <p:ph idx="1" type="body"/>
          </p:nvPr>
        </p:nvSpPr>
        <p:spPr>
          <a:xfrm>
            <a:off x="4766733" y="273050"/>
            <a:ext cx="6815667" cy="5853112"/>
          </a:xfrm>
          <a:prstGeom prst="rect">
            <a:avLst/>
          </a:prstGeom>
          <a:noFill/>
          <a:ln>
            <a:noFill/>
          </a:ln>
        </p:spPr>
        <p:txBody>
          <a:bodyPr anchorCtr="0" anchor="t" bIns="91425" lIns="91425" spcFirstLastPara="1" rIns="91425" wrap="square" tIns="91425">
            <a:noAutofit/>
          </a:bodyPr>
          <a:lstStyle>
            <a:lvl1pPr indent="-431800" lvl="0" marL="457200" marR="0" algn="l">
              <a:lnSpc>
                <a:spcPct val="100000"/>
              </a:lnSpc>
              <a:spcBef>
                <a:spcPts val="640"/>
              </a:spcBef>
              <a:spcAft>
                <a:spcPts val="0"/>
              </a:spcAft>
              <a:buClr>
                <a:srgbClr val="FF0000"/>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lnSpc>
                <a:spcPct val="100000"/>
              </a:lnSpc>
              <a:spcBef>
                <a:spcPts val="560"/>
              </a:spcBef>
              <a:spcAft>
                <a:spcPts val="0"/>
              </a:spcAft>
              <a:buClr>
                <a:srgbClr val="FF0000"/>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lnSpc>
                <a:spcPct val="100000"/>
              </a:lnSpc>
              <a:spcBef>
                <a:spcPts val="480"/>
              </a:spcBef>
              <a:spcAft>
                <a:spcPts val="0"/>
              </a:spcAft>
              <a:buClr>
                <a:srgbClr val="FF0000"/>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lnSpc>
                <a:spcPct val="100000"/>
              </a:lnSpc>
              <a:spcBef>
                <a:spcPts val="400"/>
              </a:spcBef>
              <a:spcAft>
                <a:spcPts val="0"/>
              </a:spcAft>
              <a:buClr>
                <a:srgbClr val="FF0000"/>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lnSpc>
                <a:spcPct val="100000"/>
              </a:lnSpc>
              <a:spcBef>
                <a:spcPts val="400"/>
              </a:spcBef>
              <a:spcAft>
                <a:spcPts val="0"/>
              </a:spcAft>
              <a:buClr>
                <a:srgbClr val="FF0000"/>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7" name="Google Shape;67;p41"/>
          <p:cNvSpPr txBox="1"/>
          <p:nvPr>
            <p:ph idx="2" type="body"/>
          </p:nvPr>
        </p:nvSpPr>
        <p:spPr>
          <a:xfrm>
            <a:off x="609601" y="1435101"/>
            <a:ext cx="4011084" cy="4691063"/>
          </a:xfrm>
          <a:prstGeom prst="rect">
            <a:avLst/>
          </a:prstGeom>
          <a:noFill/>
          <a:ln>
            <a:noFill/>
          </a:ln>
        </p:spPr>
        <p:txBody>
          <a:bodyPr anchorCtr="0" anchor="t" bIns="91425" lIns="91425" spcFirstLastPara="1" rIns="91425" wrap="square" tIns="91425">
            <a:noAutofit/>
          </a:bodyPr>
          <a:lstStyle>
            <a:lvl1pPr indent="-228600" lvl="0" marL="457200" marR="0" algn="l">
              <a:lnSpc>
                <a:spcPct val="100000"/>
              </a:lnSpc>
              <a:spcBef>
                <a:spcPts val="280"/>
              </a:spcBef>
              <a:spcAft>
                <a:spcPts val="0"/>
              </a:spcAft>
              <a:buClr>
                <a:srgbClr val="FF0000"/>
              </a:buClr>
              <a:buSzPts val="1400"/>
              <a:buFont typeface="Arial"/>
              <a:buNone/>
              <a:defRPr b="0" i="0" sz="1400" u="none" cap="none" strike="noStrike">
                <a:solidFill>
                  <a:schemeClr val="dk1"/>
                </a:solidFill>
                <a:latin typeface="Calibri"/>
                <a:ea typeface="Calibri"/>
                <a:cs typeface="Calibri"/>
                <a:sym typeface="Calibri"/>
              </a:defRPr>
            </a:lvl1pPr>
            <a:lvl2pPr indent="-228600" lvl="1" marL="914400" marR="0" algn="l">
              <a:lnSpc>
                <a:spcPct val="100000"/>
              </a:lnSpc>
              <a:spcBef>
                <a:spcPts val="240"/>
              </a:spcBef>
              <a:spcAft>
                <a:spcPts val="0"/>
              </a:spcAft>
              <a:buClr>
                <a:srgbClr val="FF0000"/>
              </a:buClr>
              <a:buSzPts val="1200"/>
              <a:buFont typeface="Arial"/>
              <a:buNone/>
              <a:defRPr b="0" i="0" sz="1200" u="none" cap="none" strike="noStrike">
                <a:solidFill>
                  <a:schemeClr val="dk1"/>
                </a:solidFill>
                <a:latin typeface="Calibri"/>
                <a:ea typeface="Calibri"/>
                <a:cs typeface="Calibri"/>
                <a:sym typeface="Calibri"/>
              </a:defRPr>
            </a:lvl2pPr>
            <a:lvl3pPr indent="-228600" lvl="2" marL="1371600" marR="0" algn="l">
              <a:lnSpc>
                <a:spcPct val="100000"/>
              </a:lnSpc>
              <a:spcBef>
                <a:spcPts val="200"/>
              </a:spcBef>
              <a:spcAft>
                <a:spcPts val="0"/>
              </a:spcAft>
              <a:buClr>
                <a:srgbClr val="FF0000"/>
              </a:buClr>
              <a:buSzPts val="1000"/>
              <a:buFont typeface="Arial"/>
              <a:buNone/>
              <a:defRPr b="0" i="0" sz="1000" u="none" cap="none" strike="noStrike">
                <a:solidFill>
                  <a:schemeClr val="dk1"/>
                </a:solidFill>
                <a:latin typeface="Calibri"/>
                <a:ea typeface="Calibri"/>
                <a:cs typeface="Calibri"/>
                <a:sym typeface="Calibri"/>
              </a:defRPr>
            </a:lvl3pPr>
            <a:lvl4pPr indent="-228600" lvl="3" marL="1828800" marR="0" algn="l">
              <a:lnSpc>
                <a:spcPct val="100000"/>
              </a:lnSpc>
              <a:spcBef>
                <a:spcPts val="180"/>
              </a:spcBef>
              <a:spcAft>
                <a:spcPts val="0"/>
              </a:spcAft>
              <a:buClr>
                <a:srgbClr val="FF0000"/>
              </a:buClr>
              <a:buSzPts val="900"/>
              <a:buFont typeface="Arial"/>
              <a:buNone/>
              <a:defRPr b="0" i="0" sz="900" u="none" cap="none" strike="noStrike">
                <a:solidFill>
                  <a:schemeClr val="dk1"/>
                </a:solidFill>
                <a:latin typeface="Calibri"/>
                <a:ea typeface="Calibri"/>
                <a:cs typeface="Calibri"/>
                <a:sym typeface="Calibri"/>
              </a:defRPr>
            </a:lvl4pPr>
            <a:lvl5pPr indent="-228600" lvl="4" marL="2286000" marR="0" algn="l">
              <a:lnSpc>
                <a:spcPct val="100000"/>
              </a:lnSpc>
              <a:spcBef>
                <a:spcPts val="180"/>
              </a:spcBef>
              <a:spcAft>
                <a:spcPts val="0"/>
              </a:spcAft>
              <a:buClr>
                <a:srgbClr val="FF0000"/>
              </a:buClr>
              <a:buSzPts val="900"/>
              <a:buFont typeface="Arial"/>
              <a:buNone/>
              <a:defRPr b="0" i="0" sz="900" u="none" cap="none" strike="noStrike">
                <a:solidFill>
                  <a:schemeClr val="dk1"/>
                </a:solidFill>
                <a:latin typeface="Calibri"/>
                <a:ea typeface="Calibri"/>
                <a:cs typeface="Calibri"/>
                <a:sym typeface="Calibri"/>
              </a:defRPr>
            </a:lvl5pPr>
            <a:lvl6pPr indent="-228600" lvl="5" marL="2743200" marR="0" algn="l">
              <a:lnSpc>
                <a:spcPct val="100000"/>
              </a:lnSpc>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6pPr>
            <a:lvl7pPr indent="-228600" lvl="6" marL="3200400" marR="0" algn="l">
              <a:lnSpc>
                <a:spcPct val="100000"/>
              </a:lnSpc>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7pPr>
            <a:lvl8pPr indent="-228600" lvl="7" marL="3657600" marR="0" algn="l">
              <a:lnSpc>
                <a:spcPct val="100000"/>
              </a:lnSpc>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8pPr>
            <a:lvl9pPr indent="-228600" lvl="8" marL="4114800" marR="0" algn="l">
              <a:lnSpc>
                <a:spcPct val="100000"/>
              </a:lnSpc>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9pPr>
          </a:lstStyle>
          <a:p/>
        </p:txBody>
      </p:sp>
      <p:sp>
        <p:nvSpPr>
          <p:cNvPr id="68" name="Google Shape;68;p41"/>
          <p:cNvSpPr txBox="1"/>
          <p:nvPr>
            <p:ph idx="10" type="dt"/>
          </p:nvPr>
        </p:nvSpPr>
        <p:spPr>
          <a:xfrm>
            <a:off x="609600" y="6356351"/>
            <a:ext cx="2844799" cy="365125"/>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69" name="Google Shape;69;p41"/>
          <p:cNvSpPr txBox="1"/>
          <p:nvPr>
            <p:ph idx="11" type="ftr"/>
          </p:nvPr>
        </p:nvSpPr>
        <p:spPr>
          <a:xfrm>
            <a:off x="4165600" y="6356351"/>
            <a:ext cx="3860800" cy="365125"/>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800"/>
              <a:buFont typeface="Calibri"/>
              <a:buNone/>
              <a:defRPr b="0" i="0" sz="1800" u="none" cap="none" strike="noStrike">
                <a:solidFill>
                  <a:schemeClr val="dk1"/>
                </a:solidFill>
                <a:latin typeface="Calibri"/>
                <a:ea typeface="Calibri"/>
                <a:cs typeface="Calibri"/>
                <a:sym typeface="Calibri"/>
              </a:defRPr>
            </a:lvl9pPr>
          </a:lstStyle>
          <a:p/>
        </p:txBody>
      </p:sp>
      <p:sp>
        <p:nvSpPr>
          <p:cNvPr id="70" name="Google Shape;70;p41"/>
          <p:cNvSpPr txBox="1"/>
          <p:nvPr>
            <p:ph idx="12" type="sldNum"/>
          </p:nvPr>
        </p:nvSpPr>
        <p:spPr>
          <a:xfrm>
            <a:off x="8737601" y="6356351"/>
            <a:ext cx="28447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8"/>
          <p:cNvSpPr txBox="1"/>
          <p:nvPr>
            <p:ph type="title"/>
          </p:nvPr>
        </p:nvSpPr>
        <p:spPr>
          <a:xfrm>
            <a:off x="609600" y="274637"/>
            <a:ext cx="10972800" cy="1143000"/>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28"/>
          <p:cNvSpPr txBox="1"/>
          <p:nvPr>
            <p:ph idx="1" type="body"/>
          </p:nvPr>
        </p:nvSpPr>
        <p:spPr>
          <a:xfrm>
            <a:off x="609600" y="1600201"/>
            <a:ext cx="10972800" cy="4525963"/>
          </a:xfrm>
          <a:prstGeom prst="rect">
            <a:avLst/>
          </a:prstGeom>
          <a:noFill/>
          <a:ln>
            <a:noFill/>
          </a:ln>
        </p:spPr>
        <p:txBody>
          <a:bodyPr anchorCtr="0" anchor="t" bIns="91425" lIns="91425" spcFirstLastPara="1" rIns="91425" wrap="square" tIns="91425">
            <a:noAutofit/>
          </a:bodyPr>
          <a:lstStyle>
            <a:lvl1pPr indent="-431800" lvl="0" marL="457200" marR="0" rtl="0" algn="l">
              <a:lnSpc>
                <a:spcPct val="100000"/>
              </a:lnSpc>
              <a:spcBef>
                <a:spcPts val="640"/>
              </a:spcBef>
              <a:spcAft>
                <a:spcPts val="0"/>
              </a:spcAft>
              <a:buClr>
                <a:srgbClr val="FF0000"/>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rgbClr val="FF0000"/>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rgbClr val="FF0000"/>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rgbClr val="FF0000"/>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rgbClr val="FF0000"/>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www.pbisapps.org/"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 Id="rId3" Type="http://schemas.openxmlformats.org/officeDocument/2006/relationships/image" Target="../media/image1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9.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0.xml"/><Relationship Id="rId3" Type="http://schemas.openxmlformats.org/officeDocument/2006/relationships/image" Target="../media/image1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hyperlink" Target="http://www.flpbs.fmhl.usf.edu/"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hyperlink" Target="https://pbismissouri.org/" TargetMode="External"/><Relationship Id="rId4" Type="http://schemas.openxmlformats.org/officeDocument/2006/relationships/hyperlink" Target="https://www.facebook.com/moswpbs" TargetMode="External"/><Relationship Id="rId5" Type="http://schemas.openxmlformats.org/officeDocument/2006/relationships/hyperlink" Target="https://www.instagram.com/moswpbs" TargetMode="External"/><Relationship Id="rId6" Type="http://schemas.openxmlformats.org/officeDocument/2006/relationships/image" Target="../media/image9.png"/><Relationship Id="rId7" Type="http://schemas.openxmlformats.org/officeDocument/2006/relationships/image" Target="../media/image14.png"/><Relationship Id="rId8"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2"/>
          <p:cNvSpPr txBox="1"/>
          <p:nvPr>
            <p:ph type="ctrTitle"/>
          </p:nvPr>
        </p:nvSpPr>
        <p:spPr>
          <a:xfrm>
            <a:off x="2209800" y="747248"/>
            <a:ext cx="7772400" cy="147002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SzPts val="3600"/>
              <a:buNone/>
            </a:pPr>
            <a:r>
              <a:rPr lang="en-US"/>
              <a:t>MO SW-PBS Tier 1</a:t>
            </a:r>
            <a:br>
              <a:rPr lang="en-US"/>
            </a:br>
            <a:r>
              <a:rPr b="1" lang="en-US">
                <a:solidFill>
                  <a:srgbClr val="0070C0"/>
                </a:solidFill>
              </a:rPr>
              <a:t>Course: Encouraging Expected Behavior Lesson 4 </a:t>
            </a:r>
            <a:r>
              <a:rPr b="1" lang="en-US" sz="3600">
                <a:solidFill>
                  <a:srgbClr val="0070C0"/>
                </a:solidFill>
              </a:rPr>
              <a:t>Developing a School-wide Encouragement System </a:t>
            </a:r>
            <a:endParaRPr>
              <a:solidFill>
                <a:srgbClr val="0070C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g26f9a9b4d1b_0_13"/>
          <p:cNvSpPr txBox="1"/>
          <p:nvPr>
            <p:ph type="title"/>
          </p:nvPr>
        </p:nvSpPr>
        <p:spPr>
          <a:xfrm>
            <a:off x="609600" y="274637"/>
            <a:ext cx="10972800" cy="1143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400"/>
              <a:buFont typeface="Calibri"/>
              <a:buNone/>
            </a:pPr>
            <a:r>
              <a:rPr b="1" lang="en-US"/>
              <a:t>Rationale</a:t>
            </a:r>
            <a:endParaRPr b="1"/>
          </a:p>
        </p:txBody>
      </p:sp>
      <p:sp>
        <p:nvSpPr>
          <p:cNvPr id="134" name="Google Shape;134;g26f9a9b4d1b_0_13"/>
          <p:cNvSpPr txBox="1"/>
          <p:nvPr>
            <p:ph idx="1" type="body"/>
          </p:nvPr>
        </p:nvSpPr>
        <p:spPr>
          <a:xfrm>
            <a:off x="609600" y="1600201"/>
            <a:ext cx="10972800" cy="4525963"/>
          </a:xfrm>
          <a:prstGeom prst="rect">
            <a:avLst/>
          </a:prstGeom>
          <a:noFill/>
          <a:ln>
            <a:noFill/>
          </a:ln>
        </p:spPr>
        <p:txBody>
          <a:bodyPr anchorCtr="0" anchor="t" bIns="91425" lIns="91425" spcFirstLastPara="1" rIns="91425" wrap="square" tIns="91425">
            <a:noAutofit/>
          </a:bodyPr>
          <a:lstStyle/>
          <a:p>
            <a:pPr indent="-431800" lvl="0" marL="457200" marR="0" rtl="0" algn="l">
              <a:lnSpc>
                <a:spcPct val="100000"/>
              </a:lnSpc>
              <a:spcBef>
                <a:spcPts val="640"/>
              </a:spcBef>
              <a:spcAft>
                <a:spcPts val="0"/>
              </a:spcAft>
              <a:buClr>
                <a:srgbClr val="FF0000"/>
              </a:buClr>
              <a:buSzPts val="3200"/>
              <a:buFont typeface="Arial"/>
              <a:buChar char="•"/>
            </a:pPr>
            <a:r>
              <a:rPr b="1" lang="en-US"/>
              <a:t>The purpose of tangibles in the positive consequence continuum is to </a:t>
            </a:r>
            <a:r>
              <a:rPr b="1" lang="en-US" u="sng"/>
              <a:t>prompt adults to provide feedback at rates or ratios </a:t>
            </a:r>
            <a:r>
              <a:rPr b="1" lang="en-US"/>
              <a:t>that are likely to support consistent student demonstration of expected academic or social behaviors.</a:t>
            </a:r>
            <a:endParaRPr/>
          </a:p>
          <a:p>
            <a:pPr indent="-228600" lvl="0" marL="457200" marR="0" rtl="0" algn="l">
              <a:lnSpc>
                <a:spcPct val="100000"/>
              </a:lnSpc>
              <a:spcBef>
                <a:spcPts val="640"/>
              </a:spcBef>
              <a:spcAft>
                <a:spcPts val="0"/>
              </a:spcAft>
              <a:buClr>
                <a:srgbClr val="FF0000"/>
              </a:buClr>
              <a:buSzPts val="3200"/>
              <a:buFont typeface="Arial"/>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43"/>
          <p:cNvSpPr txBox="1"/>
          <p:nvPr>
            <p:ph type="title"/>
          </p:nvPr>
        </p:nvSpPr>
        <p:spPr>
          <a:xfrm>
            <a:off x="609600" y="357188"/>
            <a:ext cx="10972800" cy="1389061"/>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400"/>
              <a:buFont typeface="Calibri"/>
              <a:buNone/>
            </a:pPr>
            <a:r>
              <a:rPr b="1" lang="en-US" sz="4000"/>
              <a:t>Overview of Developing a School-wide Encouragement System </a:t>
            </a:r>
            <a:br>
              <a:rPr b="1" lang="en-US" sz="4400"/>
            </a:br>
            <a:endParaRPr/>
          </a:p>
        </p:txBody>
      </p:sp>
      <p:sp>
        <p:nvSpPr>
          <p:cNvPr descr="Table with creative ways to use ticketys" id="140" name="Google Shape;140;p43"/>
          <p:cNvSpPr txBox="1"/>
          <p:nvPr>
            <p:ph idx="1" type="body"/>
          </p:nvPr>
        </p:nvSpPr>
        <p:spPr>
          <a:xfrm>
            <a:off x="609600" y="1600200"/>
            <a:ext cx="10972800" cy="4525963"/>
          </a:xfrm>
          <a:prstGeom prst="rect">
            <a:avLst/>
          </a:prstGeom>
          <a:noFill/>
          <a:ln>
            <a:noFill/>
          </a:ln>
        </p:spPr>
        <p:txBody>
          <a:bodyPr anchorCtr="0" anchor="b" bIns="45700" lIns="91425" spcFirstLastPara="1" rIns="91425" wrap="square" tIns="45700">
            <a:normAutofit fontScale="97500"/>
          </a:bodyPr>
          <a:lstStyle/>
          <a:p>
            <a:pPr indent="-60326" lvl="0" marL="457200" rtl="0" algn="l">
              <a:lnSpc>
                <a:spcPct val="100000"/>
              </a:lnSpc>
              <a:spcBef>
                <a:spcPts val="640"/>
              </a:spcBef>
              <a:spcAft>
                <a:spcPts val="0"/>
              </a:spcAft>
              <a:buSzPct val="166666"/>
              <a:buNone/>
            </a:pPr>
            <a:r>
              <a:t/>
            </a:r>
            <a:endParaRPr b="1" sz="3600"/>
          </a:p>
          <a:p>
            <a:pPr indent="-60326" lvl="0" marL="457200" rtl="0" algn="l">
              <a:lnSpc>
                <a:spcPct val="100000"/>
              </a:lnSpc>
              <a:spcBef>
                <a:spcPts val="640"/>
              </a:spcBef>
              <a:spcAft>
                <a:spcPts val="0"/>
              </a:spcAft>
              <a:buSzPct val="166666"/>
              <a:buNone/>
            </a:pPr>
            <a:r>
              <a:t/>
            </a:r>
            <a:endParaRPr b="1" sz="3600"/>
          </a:p>
          <a:p>
            <a:pPr indent="-60326" lvl="0" marL="457200" rtl="0" algn="l">
              <a:lnSpc>
                <a:spcPct val="100000"/>
              </a:lnSpc>
              <a:spcBef>
                <a:spcPts val="640"/>
              </a:spcBef>
              <a:spcAft>
                <a:spcPts val="0"/>
              </a:spcAft>
              <a:buSzPct val="166666"/>
              <a:buNone/>
            </a:pPr>
            <a:r>
              <a:t/>
            </a:r>
            <a:endParaRPr b="1" sz="3600"/>
          </a:p>
          <a:p>
            <a:pPr indent="-60326" lvl="0" marL="457200" rtl="0" algn="l">
              <a:lnSpc>
                <a:spcPct val="100000"/>
              </a:lnSpc>
              <a:spcBef>
                <a:spcPts val="640"/>
              </a:spcBef>
              <a:spcAft>
                <a:spcPts val="0"/>
              </a:spcAft>
              <a:buSzPct val="166666"/>
              <a:buNone/>
            </a:pPr>
            <a:r>
              <a:t/>
            </a:r>
            <a:endParaRPr b="1" sz="3600"/>
          </a:p>
        </p:txBody>
      </p:sp>
      <p:sp>
        <p:nvSpPr>
          <p:cNvPr id="141" name="Google Shape;141;p43"/>
          <p:cNvSpPr txBox="1"/>
          <p:nvPr/>
        </p:nvSpPr>
        <p:spPr>
          <a:xfrm>
            <a:off x="210150" y="1286500"/>
            <a:ext cx="11771700" cy="469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100"/>
              <a:buFont typeface="Arial"/>
              <a:buNone/>
            </a:pPr>
            <a:r>
              <a:rPr b="1" lang="en-US" sz="2400">
                <a:solidFill>
                  <a:schemeClr val="dk1"/>
                </a:solidFill>
                <a:latin typeface="Calibri"/>
                <a:ea typeface="Calibri"/>
                <a:cs typeface="Calibri"/>
                <a:sym typeface="Calibri"/>
              </a:rPr>
              <a:t>Cr</a:t>
            </a:r>
            <a:r>
              <a:rPr b="1" i="0" lang="en-US" sz="2400" u="none" cap="none" strike="noStrike">
                <a:solidFill>
                  <a:schemeClr val="dk1"/>
                </a:solidFill>
                <a:latin typeface="Calibri"/>
                <a:ea typeface="Calibri"/>
                <a:cs typeface="Calibri"/>
                <a:sym typeface="Calibri"/>
              </a:rPr>
              <a:t>eative Ways To Use “Tickets”</a:t>
            </a:r>
            <a:endParaRPr sz="2400"/>
          </a:p>
          <a:p>
            <a:pPr indent="-355600" lvl="0" marL="342900" marR="0" rtl="0" algn="l">
              <a:lnSpc>
                <a:spcPct val="100000"/>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Set class or school goals.</a:t>
            </a:r>
            <a:endParaRPr sz="2400"/>
          </a:p>
          <a:p>
            <a:pPr indent="-355600" lvl="0" marL="342900" marR="0" rtl="0" algn="l">
              <a:lnSpc>
                <a:spcPct val="100000"/>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Write name on ticket and drop in a raffle box.</a:t>
            </a:r>
            <a:endParaRPr sz="2400"/>
          </a:p>
          <a:p>
            <a:pPr indent="-355600" lvl="0" marL="342900" marR="0" rtl="0" algn="l">
              <a:lnSpc>
                <a:spcPct val="100000"/>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Start a competition between grade levels.</a:t>
            </a:r>
            <a:endParaRPr sz="2400"/>
          </a:p>
          <a:p>
            <a:pPr indent="-355600" lvl="0" marL="342900" marR="0" rtl="0" algn="l">
              <a:lnSpc>
                <a:spcPct val="100000"/>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Award the “Golden Tray” for class receiving most tickets during lunch.</a:t>
            </a:r>
            <a:endParaRPr sz="2400"/>
          </a:p>
          <a:p>
            <a:pPr indent="-355600" lvl="0" marL="342900" marR="0" rtl="0" algn="l">
              <a:lnSpc>
                <a:spcPct val="100000"/>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Chart and graph the number of tickets earned (math).</a:t>
            </a:r>
            <a:endParaRPr sz="2400"/>
          </a:p>
          <a:p>
            <a:pPr indent="-355600" lvl="0" marL="342900" marR="0" rtl="0" algn="l">
              <a:lnSpc>
                <a:spcPct val="100000"/>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Establish roaming trophy for the most tickets each month; current class prepares celebration for the next class who receives trophy.</a:t>
            </a:r>
            <a:endParaRPr sz="2400"/>
          </a:p>
          <a:p>
            <a:pPr indent="-355600" lvl="0" marL="342900" marR="0" rtl="0" algn="l">
              <a:lnSpc>
                <a:spcPct val="100000"/>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Display tickets in hallway, outside classroom door.</a:t>
            </a:r>
            <a:endParaRPr sz="2400"/>
          </a:p>
          <a:p>
            <a:pPr indent="-355600" lvl="0" marL="342900" marR="0" rtl="0" algn="l">
              <a:lnSpc>
                <a:spcPct val="100000"/>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Post tickets on a bulletin board.</a:t>
            </a:r>
            <a:endParaRPr sz="2400"/>
          </a:p>
          <a:p>
            <a:pPr indent="-355600" lvl="0" marL="342900" marR="0" rtl="0" algn="l">
              <a:lnSpc>
                <a:spcPct val="100000"/>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Trade tickets for paper strip to make paper chain around the school.</a:t>
            </a:r>
            <a:endParaRPr sz="2400"/>
          </a:p>
          <a:p>
            <a:pPr indent="-355600" lvl="0" marL="342900" marR="0" rtl="0" algn="l">
              <a:lnSpc>
                <a:spcPct val="100000"/>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Set a destination to “travel” to and learn about; each ticket equals a mile toward the destination on a map.</a:t>
            </a:r>
            <a:endParaRPr sz="2400"/>
          </a:p>
          <a:p>
            <a:pPr indent="0" lvl="0" marL="0" marR="0" rtl="0" algn="l">
              <a:lnSpc>
                <a:spcPct val="100000"/>
              </a:lnSpc>
              <a:spcBef>
                <a:spcPts val="0"/>
              </a:spcBef>
              <a:spcAft>
                <a:spcPts val="0"/>
              </a:spcAft>
              <a:buClr>
                <a:srgbClr val="FF0000"/>
              </a:buClr>
              <a:buSzPts val="1400"/>
              <a:buFont typeface="Arial"/>
              <a:buNone/>
            </a:pPr>
            <a:r>
              <a:rPr b="0" i="0" lang="en-US" sz="2400" u="none" cap="none" strike="noStrike">
                <a:solidFill>
                  <a:schemeClr val="dk1"/>
                </a:solidFill>
                <a:latin typeface="Calibri"/>
                <a:ea typeface="Calibri"/>
                <a:cs typeface="Calibri"/>
                <a:sym typeface="Calibri"/>
              </a:rPr>
              <a:t>  </a:t>
            </a:r>
            <a:endParaRPr sz="2400"/>
          </a:p>
          <a:p>
            <a:pPr indent="0" lvl="0" marL="0" marR="0" rtl="0" algn="l">
              <a:lnSpc>
                <a:spcPct val="100000"/>
              </a:lnSpc>
              <a:spcBef>
                <a:spcPts val="0"/>
              </a:spcBef>
              <a:spcAft>
                <a:spcPts val="0"/>
              </a:spcAft>
              <a:buClr>
                <a:srgbClr val="FF0000"/>
              </a:buClr>
              <a:buSzPts val="1100"/>
              <a:buFont typeface="Arial"/>
              <a:buNone/>
            </a:pPr>
            <a:r>
              <a:t/>
            </a:r>
            <a:endParaRPr b="0"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FF0000"/>
              </a:buClr>
              <a:buSzPts val="3200"/>
              <a:buFont typeface="Arial"/>
              <a:buNone/>
            </a:pPr>
            <a:r>
              <a:t/>
            </a:r>
            <a:endParaRPr b="0" i="0" sz="2400" u="none" cap="none" strike="noStrike">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44"/>
          <p:cNvSpPr txBox="1"/>
          <p:nvPr>
            <p:ph type="title"/>
          </p:nvPr>
        </p:nvSpPr>
        <p:spPr>
          <a:xfrm>
            <a:off x="609600" y="274637"/>
            <a:ext cx="10972800" cy="1143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400"/>
              <a:buFont typeface="Calibri"/>
              <a:buNone/>
            </a:pPr>
            <a:r>
              <a:rPr b="1" lang="en-US"/>
              <a:t>When building a Schoolwide System it is Important to Remember:</a:t>
            </a:r>
            <a:endParaRPr b="1"/>
          </a:p>
        </p:txBody>
      </p:sp>
      <p:sp>
        <p:nvSpPr>
          <p:cNvPr id="147" name="Google Shape;147;p44"/>
          <p:cNvSpPr txBox="1"/>
          <p:nvPr>
            <p:ph idx="1" type="body"/>
          </p:nvPr>
        </p:nvSpPr>
        <p:spPr>
          <a:xfrm>
            <a:off x="609600" y="1600201"/>
            <a:ext cx="10972800" cy="4525963"/>
          </a:xfrm>
          <a:prstGeom prst="rect">
            <a:avLst/>
          </a:prstGeom>
          <a:noFill/>
          <a:ln>
            <a:noFill/>
          </a:ln>
        </p:spPr>
        <p:txBody>
          <a:bodyPr anchorCtr="0" anchor="t" bIns="91425" lIns="91425" spcFirstLastPara="1" rIns="91425" wrap="square" tIns="91425">
            <a:noAutofit/>
          </a:bodyPr>
          <a:lstStyle/>
          <a:p>
            <a:pPr indent="-342900" lvl="0" marL="342900" rtl="0" algn="l">
              <a:lnSpc>
                <a:spcPct val="107000"/>
              </a:lnSpc>
              <a:spcBef>
                <a:spcPts val="800"/>
              </a:spcBef>
              <a:spcAft>
                <a:spcPts val="0"/>
              </a:spcAft>
              <a:buClr>
                <a:schemeClr val="dk1"/>
              </a:buClr>
              <a:buSzPts val="2400"/>
              <a:buChar char="•"/>
            </a:pPr>
            <a:r>
              <a:rPr lang="en-US" sz="2400">
                <a:latin typeface="Calibri"/>
                <a:ea typeface="Calibri"/>
                <a:cs typeface="Calibri"/>
                <a:sym typeface="Calibri"/>
              </a:rPr>
              <a:t>Not all students are encouraged by the same thing or in the same ways.</a:t>
            </a:r>
            <a:endParaRPr sz="2400"/>
          </a:p>
          <a:p>
            <a:pPr indent="-342900" lvl="0" marL="342900" rtl="0" algn="l">
              <a:lnSpc>
                <a:spcPct val="107000"/>
              </a:lnSpc>
              <a:spcBef>
                <a:spcPts val="800"/>
              </a:spcBef>
              <a:spcAft>
                <a:spcPts val="0"/>
              </a:spcAft>
              <a:buClr>
                <a:schemeClr val="dk1"/>
              </a:buClr>
              <a:buSzPts val="2400"/>
              <a:buChar char="•"/>
            </a:pPr>
            <a:r>
              <a:rPr lang="en-US" sz="2400">
                <a:latin typeface="Calibri"/>
                <a:ea typeface="Calibri"/>
                <a:cs typeface="Calibri"/>
                <a:sym typeface="Calibri"/>
              </a:rPr>
              <a:t>As students are learning new skills, they need immediate and frequent reinforcement.</a:t>
            </a:r>
            <a:endParaRPr sz="2400"/>
          </a:p>
          <a:p>
            <a:pPr indent="-342900" lvl="0" marL="342900" rtl="0" algn="l">
              <a:lnSpc>
                <a:spcPct val="107000"/>
              </a:lnSpc>
              <a:spcBef>
                <a:spcPts val="800"/>
              </a:spcBef>
              <a:spcAft>
                <a:spcPts val="0"/>
              </a:spcAft>
              <a:buClr>
                <a:schemeClr val="dk1"/>
              </a:buClr>
              <a:buSzPts val="2400"/>
              <a:buChar char="•"/>
            </a:pPr>
            <a:r>
              <a:rPr lang="en-US" sz="2400">
                <a:latin typeface="Calibri"/>
                <a:ea typeface="Calibri"/>
                <a:cs typeface="Calibri"/>
                <a:sym typeface="Calibri"/>
              </a:rPr>
              <a:t>As students demonstrate mastery, they respond to intermittent and occasional  reinforcement to maintain their social behavioral efforts.</a:t>
            </a:r>
            <a:endParaRPr sz="2400"/>
          </a:p>
          <a:p>
            <a:pPr indent="-342900" lvl="0" marL="342900" rtl="0" algn="l">
              <a:lnSpc>
                <a:spcPct val="107000"/>
              </a:lnSpc>
              <a:spcBef>
                <a:spcPts val="800"/>
              </a:spcBef>
              <a:spcAft>
                <a:spcPts val="0"/>
              </a:spcAft>
              <a:buClr>
                <a:schemeClr val="dk1"/>
              </a:buClr>
              <a:buSzPts val="2400"/>
              <a:buChar char="•"/>
            </a:pPr>
            <a:r>
              <a:rPr lang="en-US" sz="2400">
                <a:latin typeface="Calibri"/>
                <a:ea typeface="Calibri"/>
                <a:cs typeface="Calibri"/>
                <a:sym typeface="Calibri"/>
              </a:rPr>
              <a:t>Many students try to get social attention, while others try to avoid it.</a:t>
            </a:r>
            <a:endParaRPr sz="2400"/>
          </a:p>
          <a:p>
            <a:pPr indent="-342900" lvl="0" marL="342900" rtl="0" algn="l">
              <a:lnSpc>
                <a:spcPct val="107000"/>
              </a:lnSpc>
              <a:spcBef>
                <a:spcPts val="800"/>
              </a:spcBef>
              <a:spcAft>
                <a:spcPts val="0"/>
              </a:spcAft>
              <a:buClr>
                <a:schemeClr val="dk1"/>
              </a:buClr>
              <a:buSzPts val="2400"/>
              <a:buChar char="•"/>
            </a:pPr>
            <a:r>
              <a:rPr lang="en-US" sz="2400">
                <a:latin typeface="Calibri"/>
                <a:ea typeface="Calibri"/>
                <a:cs typeface="Calibri"/>
                <a:sym typeface="Calibri"/>
              </a:rPr>
              <a:t>Students who avoid social attention may be reinforced by solitary activities, privileges, or tangibles.</a:t>
            </a:r>
            <a:endParaRPr sz="2400"/>
          </a:p>
          <a:p>
            <a:pPr indent="-342900" lvl="0" marL="342900" rtl="0" algn="l">
              <a:lnSpc>
                <a:spcPct val="107000"/>
              </a:lnSpc>
              <a:spcBef>
                <a:spcPts val="800"/>
              </a:spcBef>
              <a:spcAft>
                <a:spcPts val="0"/>
              </a:spcAft>
              <a:buClr>
                <a:schemeClr val="dk1"/>
              </a:buClr>
              <a:buSzPts val="2400"/>
              <a:buChar char="•"/>
            </a:pPr>
            <a:r>
              <a:rPr lang="en-US" sz="2400">
                <a:latin typeface="Calibri"/>
                <a:ea typeface="Calibri"/>
                <a:cs typeface="Calibri"/>
                <a:sym typeface="Calibri"/>
              </a:rPr>
              <a:t>Many young students are motivated by adult attention, while older students typically are more motivated by peer attention, activities, privileges, or freedom.</a:t>
            </a:r>
            <a:endParaRPr sz="2400"/>
          </a:p>
          <a:p>
            <a:pPr indent="-228600" lvl="0" marL="457200" marR="0" rtl="0" algn="l">
              <a:lnSpc>
                <a:spcPct val="100000"/>
              </a:lnSpc>
              <a:spcBef>
                <a:spcPts val="640"/>
              </a:spcBef>
              <a:spcAft>
                <a:spcPts val="0"/>
              </a:spcAft>
              <a:buClr>
                <a:srgbClr val="FF0000"/>
              </a:buClr>
              <a:buSzPts val="3200"/>
              <a:buFont typeface="Arial"/>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14"/>
          <p:cNvSpPr txBox="1"/>
          <p:nvPr>
            <p:ph type="title"/>
          </p:nvPr>
        </p:nvSpPr>
        <p:spPr>
          <a:xfrm>
            <a:off x="609600" y="274637"/>
            <a:ext cx="10972800" cy="11430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SzPct val="111111"/>
              <a:buNone/>
            </a:pPr>
            <a:r>
              <a:rPr b="1" lang="en-US"/>
              <a:t>Missouri Teacher Standards Addressed</a:t>
            </a:r>
            <a:br>
              <a:rPr lang="en-US">
                <a:latin typeface="Cambria"/>
                <a:ea typeface="Cambria"/>
                <a:cs typeface="Cambria"/>
                <a:sym typeface="Cambria"/>
              </a:rPr>
            </a:br>
            <a:endParaRPr/>
          </a:p>
        </p:txBody>
      </p:sp>
      <p:sp>
        <p:nvSpPr>
          <p:cNvPr id="154" name="Google Shape;154;p14"/>
          <p:cNvSpPr txBox="1"/>
          <p:nvPr>
            <p:ph idx="1" type="body"/>
          </p:nvPr>
        </p:nvSpPr>
        <p:spPr>
          <a:xfrm>
            <a:off x="609600" y="1600201"/>
            <a:ext cx="10972800" cy="4525963"/>
          </a:xfrm>
          <a:prstGeom prst="rect">
            <a:avLst/>
          </a:prstGeom>
          <a:noFill/>
          <a:ln>
            <a:noFill/>
          </a:ln>
        </p:spPr>
        <p:txBody>
          <a:bodyPr anchorCtr="0" anchor="t" bIns="45700" lIns="91425" spcFirstLastPara="1" rIns="91425" wrap="square" tIns="45700">
            <a:normAutofit/>
          </a:bodyPr>
          <a:lstStyle/>
          <a:p>
            <a:pPr indent="0" lvl="0" marL="0" rtl="0" algn="l">
              <a:lnSpc>
                <a:spcPct val="150000"/>
              </a:lnSpc>
              <a:spcBef>
                <a:spcPts val="0"/>
              </a:spcBef>
              <a:spcAft>
                <a:spcPts val="0"/>
              </a:spcAft>
              <a:buSzPts val="2800"/>
              <a:buNone/>
            </a:pPr>
            <a:r>
              <a:rPr lang="en-US" sz="1800"/>
              <a:t>2.1: Cognitive, social, emotional and physical development</a:t>
            </a:r>
            <a:endParaRPr sz="1800">
              <a:latin typeface="Cambria"/>
              <a:ea typeface="Cambria"/>
              <a:cs typeface="Cambria"/>
              <a:sym typeface="Cambria"/>
            </a:endParaRPr>
          </a:p>
          <a:p>
            <a:pPr indent="0" lvl="0" marL="0" rtl="0" algn="l">
              <a:lnSpc>
                <a:spcPct val="150000"/>
              </a:lnSpc>
              <a:spcBef>
                <a:spcPts val="0"/>
              </a:spcBef>
              <a:spcAft>
                <a:spcPts val="0"/>
              </a:spcAft>
              <a:buSzPts val="2800"/>
              <a:buNone/>
            </a:pPr>
            <a:r>
              <a:rPr lang="en-US" sz="1800"/>
              <a:t>2.6: Language, culture, family and knowledge of community</a:t>
            </a:r>
            <a:endParaRPr sz="1800">
              <a:latin typeface="Cambria"/>
              <a:ea typeface="Cambria"/>
              <a:cs typeface="Cambria"/>
              <a:sym typeface="Cambria"/>
            </a:endParaRPr>
          </a:p>
          <a:p>
            <a:pPr indent="0" lvl="0" marL="0" rtl="0" algn="l">
              <a:lnSpc>
                <a:spcPct val="150000"/>
              </a:lnSpc>
              <a:spcBef>
                <a:spcPts val="0"/>
              </a:spcBef>
              <a:spcAft>
                <a:spcPts val="0"/>
              </a:spcAft>
              <a:buSzPts val="2800"/>
              <a:buNone/>
            </a:pPr>
            <a:r>
              <a:rPr lang="en-US" sz="1800"/>
              <a:t>3.1: Implementation of curriculum standards</a:t>
            </a:r>
            <a:endParaRPr sz="1800">
              <a:latin typeface="Cambria"/>
              <a:ea typeface="Cambria"/>
              <a:cs typeface="Cambria"/>
              <a:sym typeface="Cambria"/>
            </a:endParaRPr>
          </a:p>
          <a:p>
            <a:pPr indent="0" lvl="0" marL="0" rtl="0" algn="l">
              <a:lnSpc>
                <a:spcPct val="150000"/>
              </a:lnSpc>
              <a:spcBef>
                <a:spcPts val="0"/>
              </a:spcBef>
              <a:spcAft>
                <a:spcPts val="0"/>
              </a:spcAft>
              <a:buSzPts val="2800"/>
              <a:buNone/>
            </a:pPr>
            <a:r>
              <a:rPr lang="en-US" sz="1800">
                <a:solidFill>
                  <a:srgbClr val="221E1F"/>
                </a:solidFill>
              </a:rPr>
              <a:t>5.</a:t>
            </a:r>
            <a:r>
              <a:rPr lang="en-US" sz="1800"/>
              <a:t>1: Classroom management, motivation and engagement</a:t>
            </a:r>
            <a:endParaRPr sz="1800">
              <a:latin typeface="Cambria"/>
              <a:ea typeface="Cambria"/>
              <a:cs typeface="Cambria"/>
              <a:sym typeface="Cambria"/>
            </a:endParaRPr>
          </a:p>
          <a:p>
            <a:pPr indent="0" lvl="0" marL="0" rtl="0" algn="l">
              <a:lnSpc>
                <a:spcPct val="150000"/>
              </a:lnSpc>
              <a:spcBef>
                <a:spcPts val="0"/>
              </a:spcBef>
              <a:spcAft>
                <a:spcPts val="0"/>
              </a:spcAft>
              <a:buSzPts val="2800"/>
              <a:buNone/>
            </a:pPr>
            <a:r>
              <a:rPr lang="en-US" sz="1800"/>
              <a:t>5.2: Managing time, space, transitions and activities</a:t>
            </a:r>
            <a:endParaRPr sz="1800">
              <a:latin typeface="Cambria"/>
              <a:ea typeface="Cambria"/>
              <a:cs typeface="Cambria"/>
              <a:sym typeface="Cambria"/>
            </a:endParaRPr>
          </a:p>
          <a:p>
            <a:pPr indent="0" lvl="0" marL="0" rtl="0" algn="l">
              <a:lnSpc>
                <a:spcPct val="150000"/>
              </a:lnSpc>
              <a:spcBef>
                <a:spcPts val="0"/>
              </a:spcBef>
              <a:spcAft>
                <a:spcPts val="0"/>
              </a:spcAft>
              <a:buSzPts val="2800"/>
              <a:buNone/>
            </a:pPr>
            <a:r>
              <a:rPr lang="en-US" sz="1800"/>
              <a:t>5.3: Classroom, school and community culture</a:t>
            </a:r>
            <a:endParaRPr sz="1800">
              <a:latin typeface="Cambria"/>
              <a:ea typeface="Cambria"/>
              <a:cs typeface="Cambria"/>
              <a:sym typeface="Cambria"/>
            </a:endParaRPr>
          </a:p>
          <a:p>
            <a:pPr indent="0" lvl="0" marL="0" rtl="0" algn="l">
              <a:lnSpc>
                <a:spcPct val="150000"/>
              </a:lnSpc>
              <a:spcBef>
                <a:spcPts val="0"/>
              </a:spcBef>
              <a:spcAft>
                <a:spcPts val="0"/>
              </a:spcAft>
              <a:buSzPts val="2800"/>
              <a:buNone/>
            </a:pPr>
            <a:r>
              <a:rPr lang="en-US" sz="1800"/>
              <a:t>6.1: Verbal and nonverbal communication</a:t>
            </a:r>
            <a:endParaRPr sz="1800">
              <a:latin typeface="Cambria"/>
              <a:ea typeface="Cambria"/>
              <a:cs typeface="Cambria"/>
              <a:sym typeface="Cambria"/>
            </a:endParaRPr>
          </a:p>
          <a:p>
            <a:pPr indent="0" lvl="0" marL="0" rtl="0" algn="l">
              <a:lnSpc>
                <a:spcPct val="150000"/>
              </a:lnSpc>
              <a:spcBef>
                <a:spcPts val="0"/>
              </a:spcBef>
              <a:spcAft>
                <a:spcPts val="0"/>
              </a:spcAft>
              <a:buSzPts val="2800"/>
              <a:buNone/>
            </a:pPr>
            <a:r>
              <a:rPr lang="en-US" sz="1800"/>
              <a:t>6.2: Sensitivity to culture, gender, intellectual and physical differences</a:t>
            </a:r>
            <a:endParaRPr sz="1800">
              <a:latin typeface="Cambria"/>
              <a:ea typeface="Cambria"/>
              <a:cs typeface="Cambria"/>
              <a:sym typeface="Cambria"/>
            </a:endParaRPr>
          </a:p>
          <a:p>
            <a:pPr indent="0" lvl="0" marL="0" rtl="0" algn="l">
              <a:lnSpc>
                <a:spcPct val="150000"/>
              </a:lnSpc>
              <a:spcBef>
                <a:spcPts val="0"/>
              </a:spcBef>
              <a:spcAft>
                <a:spcPts val="0"/>
              </a:spcAft>
              <a:buSzPts val="2800"/>
              <a:buNone/>
            </a:pPr>
            <a:r>
              <a:rPr lang="en-US" sz="1800"/>
              <a:t>8.1: Self-assessment and improvement</a:t>
            </a:r>
            <a:endParaRPr sz="1800">
              <a:latin typeface="Cambria"/>
              <a:ea typeface="Cambria"/>
              <a:cs typeface="Cambria"/>
              <a:sym typeface="Cambria"/>
            </a:endParaRPr>
          </a:p>
          <a:p>
            <a:pPr indent="0" lvl="0" marL="0" rtl="0" algn="l">
              <a:lnSpc>
                <a:spcPct val="150000"/>
              </a:lnSpc>
              <a:spcBef>
                <a:spcPts val="0"/>
              </a:spcBef>
              <a:spcAft>
                <a:spcPts val="0"/>
              </a:spcAft>
              <a:buSzPts val="2800"/>
              <a:buNone/>
            </a:pPr>
            <a:r>
              <a:rPr lang="en-US" sz="1800"/>
              <a:t>8.2: Professional learning</a:t>
            </a:r>
            <a:endParaRPr sz="1800">
              <a:latin typeface="Cambria"/>
              <a:ea typeface="Cambria"/>
              <a:cs typeface="Cambria"/>
              <a:sym typeface="Cambria"/>
            </a:endParaRPr>
          </a:p>
          <a:p>
            <a:pPr indent="-228600" lvl="0" marL="457200" rtl="0" algn="l">
              <a:lnSpc>
                <a:spcPct val="90000"/>
              </a:lnSpc>
              <a:spcBef>
                <a:spcPts val="1000"/>
              </a:spcBef>
              <a:spcAft>
                <a:spcPts val="0"/>
              </a:spcAft>
              <a:buSzPts val="2800"/>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12"/>
          <p:cNvSpPr txBox="1"/>
          <p:nvPr>
            <p:ph type="title"/>
          </p:nvPr>
        </p:nvSpPr>
        <p:spPr>
          <a:xfrm>
            <a:off x="609600" y="274637"/>
            <a:ext cx="10972800" cy="1143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400"/>
              <a:buFont typeface="Calibri"/>
              <a:buNone/>
            </a:pPr>
            <a:r>
              <a:rPr b="1" lang="en-US"/>
              <a:t>Reflective Questions</a:t>
            </a:r>
            <a:endParaRPr/>
          </a:p>
        </p:txBody>
      </p:sp>
      <p:sp>
        <p:nvSpPr>
          <p:cNvPr id="161" name="Google Shape;161;p12"/>
          <p:cNvSpPr txBox="1"/>
          <p:nvPr>
            <p:ph idx="1" type="body"/>
          </p:nvPr>
        </p:nvSpPr>
        <p:spPr>
          <a:xfrm>
            <a:off x="609600" y="1600201"/>
            <a:ext cx="10972800" cy="4525963"/>
          </a:xfrm>
          <a:prstGeom prst="rect">
            <a:avLst/>
          </a:prstGeom>
          <a:noFill/>
          <a:ln>
            <a:noFill/>
          </a:ln>
        </p:spPr>
        <p:txBody>
          <a:bodyPr anchorCtr="0" anchor="t" bIns="91425" lIns="91425" spcFirstLastPara="1" rIns="91425" wrap="square" tIns="91425">
            <a:noAutofit/>
          </a:bodyPr>
          <a:lstStyle/>
          <a:p>
            <a:pPr indent="-342900" lvl="0" marL="368300" rtl="0" algn="l">
              <a:lnSpc>
                <a:spcPct val="100000"/>
              </a:lnSpc>
              <a:spcBef>
                <a:spcPts val="1000"/>
              </a:spcBef>
              <a:spcAft>
                <a:spcPts val="0"/>
              </a:spcAft>
              <a:buClr>
                <a:srgbClr val="222222"/>
              </a:buClr>
              <a:buSzPts val="2250"/>
              <a:buFont typeface="Arial"/>
              <a:buAutoNum type="arabicPeriod"/>
            </a:pPr>
            <a:r>
              <a:rPr b="0" i="0" lang="en-US" sz="1800" u="none" strike="noStrike">
                <a:solidFill>
                  <a:srgbClr val="222222"/>
                </a:solidFill>
                <a:highlight>
                  <a:srgbClr val="FFFFFF"/>
                </a:highlight>
                <a:latin typeface="Arial"/>
                <a:ea typeface="Arial"/>
                <a:cs typeface="Arial"/>
                <a:sym typeface="Arial"/>
              </a:rPr>
              <a:t>Does your school have a system to encourage students’ use of expected behaviors? </a:t>
            </a:r>
            <a:endParaRPr sz="1800">
              <a:solidFill>
                <a:srgbClr val="000000"/>
              </a:solidFill>
              <a:highlight>
                <a:srgbClr val="FFFFFF"/>
              </a:highlight>
              <a:latin typeface="Arial"/>
              <a:ea typeface="Arial"/>
              <a:cs typeface="Arial"/>
              <a:sym typeface="Arial"/>
            </a:endParaRPr>
          </a:p>
          <a:p>
            <a:pPr indent="-342900" lvl="0" marL="368300" rtl="0" algn="l">
              <a:lnSpc>
                <a:spcPct val="100000"/>
              </a:lnSpc>
              <a:spcBef>
                <a:spcPts val="1000"/>
              </a:spcBef>
              <a:spcAft>
                <a:spcPts val="0"/>
              </a:spcAft>
              <a:buClr>
                <a:srgbClr val="222222"/>
              </a:buClr>
              <a:buSzPts val="2250"/>
              <a:buFont typeface="Arial"/>
              <a:buAutoNum type="arabicPeriod"/>
            </a:pPr>
            <a:r>
              <a:rPr b="0" i="0" lang="en-US" sz="1800" u="none" strike="noStrike">
                <a:solidFill>
                  <a:srgbClr val="222222"/>
                </a:solidFill>
                <a:highlight>
                  <a:srgbClr val="FFFFFF"/>
                </a:highlight>
                <a:latin typeface="Arial"/>
                <a:ea typeface="Arial"/>
                <a:cs typeface="Arial"/>
                <a:sym typeface="Arial"/>
              </a:rPr>
              <a:t>If so, how does your building leadership team use fidelity data sources such as the Tiered Fidelity Inventory (TFI) or the Self-Assessment Survey (SAS) from </a:t>
            </a:r>
            <a:r>
              <a:rPr b="0" i="0" lang="en-US" sz="1800" u="sng" strike="noStrike">
                <a:solidFill>
                  <a:srgbClr val="1155CC"/>
                </a:solidFill>
                <a:highlight>
                  <a:srgbClr val="FFFFFF"/>
                </a:highlight>
                <a:latin typeface="Arial"/>
                <a:ea typeface="Arial"/>
                <a:cs typeface="Arial"/>
                <a:sym typeface="Arial"/>
                <a:hlinkClick r:id="rId3">
                  <a:extLst>
                    <a:ext uri="{A12FA001-AC4F-418D-AE19-62706E023703}">
                      <ahyp:hlinkClr val="tx"/>
                    </a:ext>
                  </a:extLst>
                </a:hlinkClick>
              </a:rPr>
              <a:t>www.pbisapps.org</a:t>
            </a:r>
            <a:r>
              <a:rPr b="0" i="0" lang="en-US" sz="1800" u="none" strike="noStrike">
                <a:solidFill>
                  <a:srgbClr val="222222"/>
                </a:solidFill>
                <a:highlight>
                  <a:srgbClr val="FFFFFF"/>
                </a:highlight>
                <a:latin typeface="Arial"/>
                <a:ea typeface="Arial"/>
                <a:cs typeface="Arial"/>
                <a:sym typeface="Arial"/>
              </a:rPr>
              <a:t> to ensure students’, families’, and caregivers’ voices are included within the encouragement system?</a:t>
            </a:r>
            <a:endParaRPr/>
          </a:p>
          <a:p>
            <a:pPr indent="-342900" lvl="0" marL="368300" rtl="0" algn="l">
              <a:lnSpc>
                <a:spcPct val="100000"/>
              </a:lnSpc>
              <a:spcBef>
                <a:spcPts val="1000"/>
              </a:spcBef>
              <a:spcAft>
                <a:spcPts val="0"/>
              </a:spcAft>
              <a:buClr>
                <a:srgbClr val="222222"/>
              </a:buClr>
              <a:buSzPts val="2250"/>
              <a:buFont typeface="Arial"/>
              <a:buAutoNum type="arabicPeriod"/>
            </a:pPr>
            <a:r>
              <a:rPr b="0" i="0" lang="en-US" sz="1800" u="none" strike="noStrike">
                <a:solidFill>
                  <a:srgbClr val="222222"/>
                </a:solidFill>
                <a:highlight>
                  <a:srgbClr val="FFFFFF"/>
                </a:highlight>
                <a:latin typeface="Arial"/>
                <a:ea typeface="Arial"/>
                <a:cs typeface="Arial"/>
                <a:sym typeface="Arial"/>
              </a:rPr>
              <a:t>If not, how can you begin to use what you learn during this module to begin action planning for your school wide system to encourage expected behavior while ensuring stakeholders are represented throughout the planning process?</a:t>
            </a:r>
            <a:endParaRPr/>
          </a:p>
          <a:p>
            <a:pPr indent="-228600" lvl="0" marL="457200" marR="0" rtl="0" algn="l">
              <a:lnSpc>
                <a:spcPct val="100000"/>
              </a:lnSpc>
              <a:spcBef>
                <a:spcPts val="640"/>
              </a:spcBef>
              <a:spcAft>
                <a:spcPts val="0"/>
              </a:spcAft>
              <a:buClr>
                <a:srgbClr val="FF0000"/>
              </a:buClr>
              <a:buSzPts val="3200"/>
              <a:buFont typeface="Arial"/>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13"/>
          <p:cNvSpPr txBox="1"/>
          <p:nvPr>
            <p:ph type="title"/>
          </p:nvPr>
        </p:nvSpPr>
        <p:spPr>
          <a:xfrm>
            <a:off x="609600" y="274637"/>
            <a:ext cx="10972800" cy="1143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400"/>
              <a:buFont typeface="Calibri"/>
              <a:buNone/>
            </a:pPr>
            <a:r>
              <a:rPr b="1" lang="en-US"/>
              <a:t>Pre-Requisites </a:t>
            </a:r>
            <a:endParaRPr b="1"/>
          </a:p>
        </p:txBody>
      </p:sp>
      <p:sp>
        <p:nvSpPr>
          <p:cNvPr id="167" name="Google Shape;167;p13"/>
          <p:cNvSpPr txBox="1"/>
          <p:nvPr>
            <p:ph idx="1" type="body"/>
          </p:nvPr>
        </p:nvSpPr>
        <p:spPr>
          <a:xfrm>
            <a:off x="609600" y="1600201"/>
            <a:ext cx="10972800" cy="4525963"/>
          </a:xfrm>
          <a:prstGeom prst="rect">
            <a:avLst/>
          </a:prstGeom>
          <a:noFill/>
          <a:ln>
            <a:noFill/>
          </a:ln>
        </p:spPr>
        <p:txBody>
          <a:bodyPr anchorCtr="0" anchor="t" bIns="91425" lIns="91425" spcFirstLastPara="1" rIns="91425" wrap="square" tIns="91425">
            <a:noAutofit/>
          </a:bodyPr>
          <a:lstStyle/>
          <a:p>
            <a:pPr indent="-431800" lvl="0" marL="457200" rtl="0" algn="l">
              <a:lnSpc>
                <a:spcPct val="100000"/>
              </a:lnSpc>
              <a:spcBef>
                <a:spcPts val="640"/>
              </a:spcBef>
              <a:spcAft>
                <a:spcPts val="0"/>
              </a:spcAft>
              <a:buClr>
                <a:srgbClr val="000000"/>
              </a:buClr>
              <a:buSzPts val="3200"/>
              <a:buChar char="•"/>
            </a:pPr>
            <a:r>
              <a:rPr b="0" i="0" lang="en-US" sz="2400" u="none" strike="noStrike">
                <a:solidFill>
                  <a:srgbClr val="000000"/>
                </a:solidFill>
                <a:highlight>
                  <a:srgbClr val="FFFFFF"/>
                </a:highlight>
                <a:latin typeface="Arial"/>
                <a:ea typeface="Arial"/>
                <a:cs typeface="Arial"/>
                <a:sym typeface="Arial"/>
              </a:rPr>
              <a:t>Encouraging Expected Behavior Lessons 1, 2, &amp; 3</a:t>
            </a:r>
            <a:endParaRPr/>
          </a:p>
          <a:p>
            <a:pPr indent="-431800" lvl="0" marL="457200" rtl="0" algn="l">
              <a:lnSpc>
                <a:spcPct val="100000"/>
              </a:lnSpc>
              <a:spcBef>
                <a:spcPts val="640"/>
              </a:spcBef>
              <a:spcAft>
                <a:spcPts val="0"/>
              </a:spcAft>
              <a:buClr>
                <a:srgbClr val="000000"/>
              </a:buClr>
              <a:buSzPts val="3200"/>
              <a:buChar char="•"/>
            </a:pPr>
            <a:r>
              <a:rPr b="0" i="0" lang="en-US" sz="2400" u="none" strike="noStrike">
                <a:solidFill>
                  <a:srgbClr val="000000"/>
                </a:solidFill>
                <a:highlight>
                  <a:srgbClr val="FFFFFF"/>
                </a:highlight>
                <a:latin typeface="Arial"/>
                <a:ea typeface="Arial"/>
                <a:cs typeface="Arial"/>
                <a:sym typeface="Arial"/>
              </a:rPr>
              <a:t>Course 5 of the Tier 1 Implementation Guide, Encouraging Expected Behavior </a:t>
            </a:r>
            <a:endParaRPr/>
          </a:p>
          <a:p>
            <a:pPr indent="-431800" lvl="0" marL="457200" rtl="0" algn="l">
              <a:lnSpc>
                <a:spcPct val="100000"/>
              </a:lnSpc>
              <a:spcBef>
                <a:spcPts val="640"/>
              </a:spcBef>
              <a:spcAft>
                <a:spcPts val="0"/>
              </a:spcAft>
              <a:buClr>
                <a:srgbClr val="000000"/>
              </a:buClr>
              <a:buSzPts val="3200"/>
              <a:buChar char="•"/>
            </a:pPr>
            <a:r>
              <a:rPr b="0" i="0" lang="en-US" sz="2400" u="none" strike="noStrike">
                <a:solidFill>
                  <a:srgbClr val="000000"/>
                </a:solidFill>
                <a:latin typeface="Arial"/>
                <a:ea typeface="Arial"/>
                <a:cs typeface="Arial"/>
                <a:sym typeface="Arial"/>
              </a:rPr>
              <a:t>Effective Teaching and Learning Practice # 3, Encourage Use of Expected Behavior in</a:t>
            </a:r>
            <a:r>
              <a:rPr b="0" i="0" lang="en-US" sz="2400" u="none" strike="noStrike">
                <a:solidFill>
                  <a:srgbClr val="000000"/>
                </a:solidFill>
                <a:highlight>
                  <a:srgbClr val="FFFFFF"/>
                </a:highlight>
                <a:latin typeface="Arial"/>
                <a:ea typeface="Arial"/>
                <a:cs typeface="Arial"/>
                <a:sym typeface="Arial"/>
              </a:rPr>
              <a:t> MO SW-PBS Handbook.</a:t>
            </a: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45"/>
          <p:cNvSpPr txBox="1"/>
          <p:nvPr>
            <p:ph type="title"/>
          </p:nvPr>
        </p:nvSpPr>
        <p:spPr>
          <a:xfrm>
            <a:off x="2152650" y="365127"/>
            <a:ext cx="78867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4400"/>
              <a:buNone/>
            </a:pPr>
            <a:r>
              <a:rPr b="1" lang="en-US" sz="3600"/>
              <a:t>Key Terms</a:t>
            </a:r>
            <a:endParaRPr b="1" sz="3600"/>
          </a:p>
        </p:txBody>
      </p:sp>
      <p:sp>
        <p:nvSpPr>
          <p:cNvPr id="174" name="Google Shape;174;p45"/>
          <p:cNvSpPr txBox="1"/>
          <p:nvPr>
            <p:ph idx="1" type="body"/>
          </p:nvPr>
        </p:nvSpPr>
        <p:spPr>
          <a:xfrm>
            <a:off x="954475" y="1825625"/>
            <a:ext cx="10322400" cy="435120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100000"/>
              </a:lnSpc>
              <a:spcBef>
                <a:spcPts val="0"/>
              </a:spcBef>
              <a:spcAft>
                <a:spcPts val="0"/>
              </a:spcAft>
              <a:buClr>
                <a:schemeClr val="dk1"/>
              </a:buClr>
              <a:buSzPts val="1100"/>
              <a:buNone/>
            </a:pPr>
            <a:r>
              <a:rPr b="1" lang="en-US" sz="2400">
                <a:solidFill>
                  <a:srgbClr val="231F20"/>
                </a:solidFill>
              </a:rPr>
              <a:t>FREQUENT-</a:t>
            </a:r>
            <a:r>
              <a:rPr lang="en-US" sz="2400">
                <a:solidFill>
                  <a:srgbClr val="231F20"/>
                </a:solidFill>
              </a:rPr>
              <a:t>positive teacher and staff interactions should occur at a frequent rate, with a ratio of 4:1</a:t>
            </a:r>
            <a:r>
              <a:rPr baseline="30000" lang="en-US" sz="2400">
                <a:solidFill>
                  <a:srgbClr val="231F20"/>
                </a:solidFill>
              </a:rPr>
              <a:t>4</a:t>
            </a:r>
            <a:r>
              <a:rPr lang="en-US" sz="2400">
                <a:solidFill>
                  <a:srgbClr val="231F20"/>
                </a:solidFill>
              </a:rPr>
              <a:t>, or four instances of positive interaction for each corrective or negative interaction. This is especially important when students are in the initial acquisition phase of learning new skills.</a:t>
            </a:r>
            <a:endParaRPr sz="2400">
              <a:solidFill>
                <a:srgbClr val="231F20"/>
              </a:solidFill>
            </a:endParaRPr>
          </a:p>
          <a:p>
            <a:pPr indent="0" lvl="0" marL="0" rtl="0" algn="l">
              <a:lnSpc>
                <a:spcPct val="100000"/>
              </a:lnSpc>
              <a:spcBef>
                <a:spcPts val="0"/>
              </a:spcBef>
              <a:spcAft>
                <a:spcPts val="0"/>
              </a:spcAft>
              <a:buClr>
                <a:schemeClr val="dk1"/>
              </a:buClr>
              <a:buSzPts val="1100"/>
              <a:buNone/>
            </a:pPr>
            <a:r>
              <a:t/>
            </a:r>
            <a:endParaRPr b="1" sz="2400">
              <a:solidFill>
                <a:srgbClr val="231F20"/>
              </a:solidFill>
            </a:endParaRPr>
          </a:p>
          <a:p>
            <a:pPr indent="0" lvl="0" marL="0" rtl="0" algn="l">
              <a:lnSpc>
                <a:spcPct val="100000"/>
              </a:lnSpc>
              <a:spcBef>
                <a:spcPts val="0"/>
              </a:spcBef>
              <a:spcAft>
                <a:spcPts val="0"/>
              </a:spcAft>
              <a:buClr>
                <a:schemeClr val="dk1"/>
              </a:buClr>
              <a:buSzPts val="1100"/>
              <a:buNone/>
            </a:pPr>
            <a:r>
              <a:rPr b="1" lang="en-US" sz="2400">
                <a:solidFill>
                  <a:srgbClr val="231F20"/>
                </a:solidFill>
              </a:rPr>
              <a:t>INTERMITTENT-</a:t>
            </a:r>
            <a:r>
              <a:rPr lang="en-US" sz="2400">
                <a:solidFill>
                  <a:srgbClr val="231F20"/>
                </a:solidFill>
              </a:rPr>
              <a:t>to encourage expected behavior may occur less frequently, in an intermittent way, reinforcing skill learning in the fluency stage of learning. Just as quarterly honor roll students are announced, monthly or quarterly recognition for social behavior gives students goals to work toward.</a:t>
            </a:r>
            <a:endParaRPr sz="2400">
              <a:solidFill>
                <a:srgbClr val="231F20"/>
              </a:solidFill>
            </a:endParaRPr>
          </a:p>
          <a:p>
            <a:pPr indent="0" lvl="0" marL="0" rtl="0" algn="l">
              <a:lnSpc>
                <a:spcPct val="100000"/>
              </a:lnSpc>
              <a:spcBef>
                <a:spcPts val="0"/>
              </a:spcBef>
              <a:spcAft>
                <a:spcPts val="0"/>
              </a:spcAft>
              <a:buClr>
                <a:schemeClr val="dk1"/>
              </a:buClr>
              <a:buSzPts val="1100"/>
              <a:buNone/>
            </a:pPr>
            <a:r>
              <a:t/>
            </a:r>
            <a:endParaRPr b="1" sz="2400">
              <a:solidFill>
                <a:srgbClr val="231F20"/>
              </a:solidFill>
            </a:endParaRPr>
          </a:p>
          <a:p>
            <a:pPr indent="0" lvl="0" marL="0" rtl="0" algn="l">
              <a:lnSpc>
                <a:spcPct val="100000"/>
              </a:lnSpc>
              <a:spcBef>
                <a:spcPts val="0"/>
              </a:spcBef>
              <a:spcAft>
                <a:spcPts val="0"/>
              </a:spcAft>
              <a:buClr>
                <a:schemeClr val="dk1"/>
              </a:buClr>
              <a:buSzPts val="1100"/>
              <a:buNone/>
            </a:pPr>
            <a:r>
              <a:rPr b="1" lang="en-US" sz="2400">
                <a:solidFill>
                  <a:srgbClr val="231F20"/>
                </a:solidFill>
              </a:rPr>
              <a:t>OCCASIONAL- </a:t>
            </a:r>
            <a:r>
              <a:rPr lang="en-US" sz="2400">
                <a:solidFill>
                  <a:srgbClr val="231F20"/>
                </a:solidFill>
              </a:rPr>
              <a:t>long-term, occasional activities; at the end of the semester or school year assists in the maintenance and generalization stages of learning. </a:t>
            </a:r>
            <a:endParaRPr sz="2400">
              <a:solidFill>
                <a:srgbClr val="231F20"/>
              </a:solidFill>
            </a:endParaRPr>
          </a:p>
          <a:p>
            <a:pPr indent="0" lvl="0" marL="0" rtl="0" algn="l">
              <a:lnSpc>
                <a:spcPct val="100000"/>
              </a:lnSpc>
              <a:spcBef>
                <a:spcPts val="0"/>
              </a:spcBef>
              <a:spcAft>
                <a:spcPts val="0"/>
              </a:spcAft>
              <a:buClr>
                <a:schemeClr val="dk1"/>
              </a:buClr>
              <a:buSzPts val="1100"/>
              <a:buNone/>
            </a:pPr>
            <a:r>
              <a:t/>
            </a:r>
            <a:endParaRPr sz="1600">
              <a:solidFill>
                <a:srgbClr val="231F20"/>
              </a:solidFill>
            </a:endParaRPr>
          </a:p>
          <a:p>
            <a:pPr indent="0" lvl="0" marL="0" rtl="0" algn="l">
              <a:lnSpc>
                <a:spcPct val="100000"/>
              </a:lnSpc>
              <a:spcBef>
                <a:spcPts val="0"/>
              </a:spcBef>
              <a:spcAft>
                <a:spcPts val="0"/>
              </a:spcAft>
              <a:buClr>
                <a:schemeClr val="dk1"/>
              </a:buClr>
              <a:buSzPts val="1100"/>
              <a:buNone/>
            </a:pPr>
            <a:r>
              <a:t/>
            </a:r>
            <a:endParaRPr b="1" sz="1100">
              <a:solidFill>
                <a:srgbClr val="231F20"/>
              </a:solidFill>
            </a:endParaRPr>
          </a:p>
          <a:p>
            <a:pPr indent="-50800" lvl="0" marL="228600" rtl="0" algn="l">
              <a:lnSpc>
                <a:spcPct val="90000"/>
              </a:lnSpc>
              <a:spcBef>
                <a:spcPts val="0"/>
              </a:spcBef>
              <a:spcAft>
                <a:spcPts val="0"/>
              </a:spcAft>
              <a:buSzPts val="2800"/>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46"/>
          <p:cNvSpPr txBox="1"/>
          <p:nvPr>
            <p:ph type="title"/>
          </p:nvPr>
        </p:nvSpPr>
        <p:spPr>
          <a:xfrm>
            <a:off x="2152650" y="365127"/>
            <a:ext cx="7886700" cy="1325563"/>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SzPct val="111111"/>
              <a:buNone/>
            </a:pPr>
            <a:r>
              <a:rPr b="1" lang="en-US"/>
              <a:t>Unpacking Developing a Schoolwide Encouragement Systems</a:t>
            </a:r>
            <a:endParaRPr b="1"/>
          </a:p>
        </p:txBody>
      </p:sp>
      <p:sp>
        <p:nvSpPr>
          <p:cNvPr id="181" name="Google Shape;181;p46"/>
          <p:cNvSpPr txBox="1"/>
          <p:nvPr>
            <p:ph idx="1" type="body"/>
          </p:nvPr>
        </p:nvSpPr>
        <p:spPr>
          <a:xfrm>
            <a:off x="1702027" y="1595621"/>
            <a:ext cx="8787900" cy="4437600"/>
          </a:xfrm>
          <a:prstGeom prst="rect">
            <a:avLst/>
          </a:prstGeom>
          <a:noFill/>
          <a:ln>
            <a:noFill/>
          </a:ln>
        </p:spPr>
        <p:txBody>
          <a:bodyPr anchorCtr="0" anchor="t" bIns="45700" lIns="91425" spcFirstLastPara="1" rIns="91425" wrap="square" tIns="45700">
            <a:noAutofit/>
          </a:bodyPr>
          <a:lstStyle/>
          <a:p>
            <a:pPr indent="0" lvl="0" marL="50800" rtl="0" algn="l">
              <a:lnSpc>
                <a:spcPct val="90000"/>
              </a:lnSpc>
              <a:spcBef>
                <a:spcPts val="1000"/>
              </a:spcBef>
              <a:spcAft>
                <a:spcPts val="0"/>
              </a:spcAft>
              <a:buSzPts val="2800"/>
              <a:buNone/>
            </a:pPr>
            <a:r>
              <a:t/>
            </a:r>
            <a:endParaRPr sz="2400">
              <a:solidFill>
                <a:srgbClr val="231F20"/>
              </a:solidFill>
            </a:endParaRPr>
          </a:p>
          <a:p>
            <a:pPr indent="-419100" lvl="0" marL="457200" rtl="0" algn="l">
              <a:lnSpc>
                <a:spcPct val="90000"/>
              </a:lnSpc>
              <a:spcBef>
                <a:spcPts val="1000"/>
              </a:spcBef>
              <a:spcAft>
                <a:spcPts val="0"/>
              </a:spcAft>
              <a:buSzPts val="3000"/>
              <a:buChar char="•"/>
            </a:pPr>
            <a:r>
              <a:rPr lang="en-US" sz="3000">
                <a:solidFill>
                  <a:srgbClr val="231F20"/>
                </a:solidFill>
              </a:rPr>
              <a:t>Research in education and psychology indicates positive teacher and staff interactions should occur at a frequent rate, with a ratio of 4:1</a:t>
            </a:r>
            <a:r>
              <a:rPr baseline="30000" lang="en-US" sz="3000">
                <a:solidFill>
                  <a:srgbClr val="231F20"/>
                </a:solidFill>
              </a:rPr>
              <a:t>4</a:t>
            </a:r>
            <a:r>
              <a:rPr lang="en-US" sz="3000">
                <a:solidFill>
                  <a:srgbClr val="231F20"/>
                </a:solidFill>
              </a:rPr>
              <a:t>, or four instances of positive interaction for each corrective or negative interaction. This is especially important when students are in the initial acquisition phase of learning new skills.</a:t>
            </a:r>
            <a:endParaRPr sz="3000"/>
          </a:p>
          <a:p>
            <a:pPr indent="0" lvl="0" marL="50800" rtl="0" algn="l">
              <a:lnSpc>
                <a:spcPct val="90000"/>
              </a:lnSpc>
              <a:spcBef>
                <a:spcPts val="1000"/>
              </a:spcBef>
              <a:spcAft>
                <a:spcPts val="0"/>
              </a:spcAft>
              <a:buSzPts val="2800"/>
              <a:buNone/>
            </a:pPr>
            <a:r>
              <a:rPr lang="en-US" sz="3000">
                <a:solidFill>
                  <a:srgbClr val="231F20"/>
                </a:solidFill>
              </a:rPr>
              <a:t> </a:t>
            </a:r>
            <a:endParaRPr sz="3000"/>
          </a:p>
          <a:p>
            <a:pPr indent="-228600" lvl="0" marL="457200" rtl="0" algn="l">
              <a:lnSpc>
                <a:spcPct val="90000"/>
              </a:lnSpc>
              <a:spcBef>
                <a:spcPts val="1000"/>
              </a:spcBef>
              <a:spcAft>
                <a:spcPts val="0"/>
              </a:spcAft>
              <a:buSzPts val="2800"/>
              <a:buNone/>
            </a:pPr>
            <a:r>
              <a:t/>
            </a:r>
            <a:endParaRPr sz="24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47"/>
          <p:cNvSpPr txBox="1"/>
          <p:nvPr>
            <p:ph type="title"/>
          </p:nvPr>
        </p:nvSpPr>
        <p:spPr>
          <a:xfrm>
            <a:off x="2221950" y="2040413"/>
            <a:ext cx="7886700" cy="8430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1200"/>
              </a:spcBef>
              <a:spcAft>
                <a:spcPts val="0"/>
              </a:spcAft>
              <a:buSzPts val="990"/>
              <a:buNone/>
            </a:pPr>
            <a:r>
              <a:rPr lang="en-US" sz="2400">
                <a:solidFill>
                  <a:srgbClr val="231F20"/>
                </a:solidFill>
              </a:rPr>
              <a:t> The phases of learning directly affect the frequency of feedback students need to successfully continue through the phases.</a:t>
            </a:r>
            <a:endParaRPr sz="2400"/>
          </a:p>
        </p:txBody>
      </p:sp>
      <p:pic>
        <p:nvPicPr>
          <p:cNvPr descr="Increase in Skill Performance Through the Phases of Learning" id="188" name="Google Shape;188;p47"/>
          <p:cNvPicPr preferRelativeResize="0"/>
          <p:nvPr/>
        </p:nvPicPr>
        <p:blipFill rotWithShape="1">
          <a:blip r:embed="rId3">
            <a:alphaModFix/>
          </a:blip>
          <a:srcRect b="0" l="0" r="0" t="0"/>
          <a:stretch/>
        </p:blipFill>
        <p:spPr>
          <a:xfrm>
            <a:off x="2620600" y="3224551"/>
            <a:ext cx="7488048" cy="3167075"/>
          </a:xfrm>
          <a:prstGeom prst="rect">
            <a:avLst/>
          </a:prstGeom>
          <a:noFill/>
          <a:ln>
            <a:noFill/>
          </a:ln>
        </p:spPr>
      </p:pic>
      <p:sp>
        <p:nvSpPr>
          <p:cNvPr id="189" name="Google Shape;189;p47"/>
          <p:cNvSpPr txBox="1"/>
          <p:nvPr/>
        </p:nvSpPr>
        <p:spPr>
          <a:xfrm>
            <a:off x="1237275" y="406275"/>
            <a:ext cx="10269300" cy="129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None/>
            </a:pPr>
            <a:r>
              <a:rPr b="1" i="0" lang="en-US" sz="3600" u="none" cap="none" strike="noStrike">
                <a:solidFill>
                  <a:srgbClr val="000000"/>
                </a:solidFill>
                <a:latin typeface="Calibri"/>
                <a:ea typeface="Calibri"/>
                <a:cs typeface="Calibri"/>
                <a:sym typeface="Calibri"/>
              </a:rPr>
              <a:t>Unpacking Developing a Schoolwide Encouragement System</a:t>
            </a:r>
            <a:endParaRPr b="1" i="0" sz="3600" u="none" cap="none" strike="noStrike">
              <a:solidFill>
                <a:srgbClr val="000000"/>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48"/>
          <p:cNvSpPr txBox="1"/>
          <p:nvPr>
            <p:ph type="title"/>
          </p:nvPr>
        </p:nvSpPr>
        <p:spPr>
          <a:xfrm>
            <a:off x="955343" y="604725"/>
            <a:ext cx="10699845" cy="12231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Font typeface="Calibri"/>
              <a:buNone/>
            </a:pPr>
            <a:r>
              <a:rPr b="1" lang="en-US" sz="3600"/>
              <a:t>Developing a Schoolwide Encouragement System </a:t>
            </a:r>
            <a:endParaRPr b="1" sz="3600"/>
          </a:p>
          <a:p>
            <a:pPr indent="0" lvl="0" marL="0" rtl="0" algn="l">
              <a:lnSpc>
                <a:spcPct val="90000"/>
              </a:lnSpc>
              <a:spcBef>
                <a:spcPts val="0"/>
              </a:spcBef>
              <a:spcAft>
                <a:spcPts val="0"/>
              </a:spcAft>
              <a:buClr>
                <a:schemeClr val="dk1"/>
              </a:buClr>
              <a:buSzPts val="6000"/>
              <a:buFont typeface="Calibri"/>
              <a:buNone/>
            </a:pPr>
            <a:r>
              <a:t/>
            </a:r>
            <a:endParaRPr b="1" sz="3600"/>
          </a:p>
        </p:txBody>
      </p:sp>
      <p:pic>
        <p:nvPicPr>
          <p:cNvPr descr="A table with text Frequency of Feedback Needed in Each Phase of Learning" id="196" name="Google Shape;196;p48"/>
          <p:cNvPicPr preferRelativeResize="0"/>
          <p:nvPr/>
        </p:nvPicPr>
        <p:blipFill rotWithShape="1">
          <a:blip r:embed="rId3">
            <a:alphaModFix/>
          </a:blip>
          <a:srcRect b="0" l="0" r="0" t="0"/>
          <a:stretch/>
        </p:blipFill>
        <p:spPr>
          <a:xfrm>
            <a:off x="1714125" y="2075825"/>
            <a:ext cx="8537000" cy="36867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00"/>
        </a:solidFill>
      </p:bgPr>
    </p:bg>
    <p:spTree>
      <p:nvGrpSpPr>
        <p:cNvPr id="79" name="Shape 79"/>
        <p:cNvGrpSpPr/>
        <p:nvPr/>
      </p:nvGrpSpPr>
      <p:grpSpPr>
        <a:xfrm>
          <a:off x="0" y="0"/>
          <a:ext cx="0" cy="0"/>
          <a:chOff x="0" y="0"/>
          <a:chExt cx="0" cy="0"/>
        </a:xfrm>
      </p:grpSpPr>
      <p:sp>
        <p:nvSpPr>
          <p:cNvPr id="80" name="Google Shape;80;p3"/>
          <p:cNvSpPr txBox="1"/>
          <p:nvPr>
            <p:ph type="title"/>
          </p:nvPr>
        </p:nvSpPr>
        <p:spPr>
          <a:xfrm>
            <a:off x="609600" y="274637"/>
            <a:ext cx="10972800" cy="1143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400"/>
              <a:buFont typeface="Calibri"/>
              <a:buNone/>
            </a:pPr>
            <a:r>
              <a:rPr lang="en-US"/>
              <a:t>Developer Notes: Delete this Slide</a:t>
            </a:r>
            <a:endParaRPr/>
          </a:p>
        </p:txBody>
      </p:sp>
      <p:sp>
        <p:nvSpPr>
          <p:cNvPr id="81" name="Google Shape;81;p3"/>
          <p:cNvSpPr txBox="1"/>
          <p:nvPr>
            <p:ph idx="1" type="body"/>
          </p:nvPr>
        </p:nvSpPr>
        <p:spPr>
          <a:xfrm>
            <a:off x="609600" y="1600201"/>
            <a:ext cx="10972800" cy="4525963"/>
          </a:xfrm>
          <a:prstGeom prst="rect">
            <a:avLst/>
          </a:prstGeom>
          <a:noFill/>
          <a:ln>
            <a:noFill/>
          </a:ln>
        </p:spPr>
        <p:txBody>
          <a:bodyPr anchorCtr="0" anchor="t" bIns="91425" lIns="91425" spcFirstLastPara="1" rIns="91425" wrap="square" tIns="91425">
            <a:normAutofit fontScale="85000" lnSpcReduction="10000"/>
          </a:bodyPr>
          <a:lstStyle/>
          <a:p>
            <a:pPr indent="-172720" lvl="0" marL="342900" rtl="0" algn="l">
              <a:lnSpc>
                <a:spcPct val="100000"/>
              </a:lnSpc>
              <a:spcBef>
                <a:spcPts val="0"/>
              </a:spcBef>
              <a:spcAft>
                <a:spcPts val="0"/>
              </a:spcAft>
              <a:buSzPct val="100000"/>
              <a:buChar char="•"/>
            </a:pPr>
            <a:r>
              <a:rPr lang="en-US"/>
              <a:t> Use this slide deck to develop each lesson in the course.</a:t>
            </a:r>
            <a:endParaRPr/>
          </a:p>
          <a:p>
            <a:pPr indent="-172720" lvl="0" marL="342900" rtl="0" algn="l">
              <a:lnSpc>
                <a:spcPct val="100000"/>
              </a:lnSpc>
              <a:spcBef>
                <a:spcPts val="640"/>
              </a:spcBef>
              <a:spcAft>
                <a:spcPts val="0"/>
              </a:spcAft>
              <a:buSzPct val="100000"/>
              <a:buChar char="•"/>
            </a:pPr>
            <a:r>
              <a:rPr lang="en-US"/>
              <a:t> Yellow slides to be deleted by developer &amp; / or Facilitator as appropriate.</a:t>
            </a:r>
            <a:endParaRPr/>
          </a:p>
          <a:p>
            <a:pPr indent="-172720" lvl="0" marL="342900" rtl="0" algn="l">
              <a:lnSpc>
                <a:spcPct val="100000"/>
              </a:lnSpc>
              <a:spcBef>
                <a:spcPts val="640"/>
              </a:spcBef>
              <a:spcAft>
                <a:spcPts val="0"/>
              </a:spcAft>
              <a:buSzPct val="100000"/>
              <a:buChar char="•"/>
            </a:pPr>
            <a:r>
              <a:rPr lang="en-US"/>
              <a:t> Salmon colored slides are slides that will be personalized by the presenter</a:t>
            </a:r>
            <a:endParaRPr/>
          </a:p>
          <a:p>
            <a:pPr indent="-172720" lvl="0" marL="342900" rtl="0" algn="l">
              <a:lnSpc>
                <a:spcPct val="100000"/>
              </a:lnSpc>
              <a:spcBef>
                <a:spcPts val="640"/>
              </a:spcBef>
              <a:spcAft>
                <a:spcPts val="0"/>
              </a:spcAft>
              <a:buSzPct val="100000"/>
              <a:buChar char="•"/>
            </a:pPr>
            <a:r>
              <a:rPr lang="en-US"/>
              <a:t> Incorporate at least one activity for every 10 minutes of instruction</a:t>
            </a:r>
            <a:endParaRPr/>
          </a:p>
          <a:p>
            <a:pPr indent="-172720" lvl="0" marL="342900" rtl="0" algn="l">
              <a:lnSpc>
                <a:spcPct val="100000"/>
              </a:lnSpc>
              <a:spcBef>
                <a:spcPts val="640"/>
              </a:spcBef>
              <a:spcAft>
                <a:spcPts val="0"/>
              </a:spcAft>
              <a:buSzPct val="100000"/>
              <a:buChar char="•"/>
            </a:pPr>
            <a:r>
              <a:rPr lang="en-US"/>
              <a:t> LESS is more in terms of words on a slide</a:t>
            </a:r>
            <a:endParaRPr/>
          </a:p>
          <a:p>
            <a:pPr indent="-151130" lvl="1" marL="742950" rtl="0" algn="l">
              <a:lnSpc>
                <a:spcPct val="100000"/>
              </a:lnSpc>
              <a:spcBef>
                <a:spcPts val="560"/>
              </a:spcBef>
              <a:spcAft>
                <a:spcPts val="0"/>
              </a:spcAft>
              <a:buSzPct val="100000"/>
              <a:buChar char="•"/>
            </a:pPr>
            <a:r>
              <a:rPr lang="en-US"/>
              <a:t> Use IMAGES and then have notes to describe the concept</a:t>
            </a:r>
            <a:endParaRPr/>
          </a:p>
          <a:p>
            <a:pPr indent="-151130" lvl="1" marL="742950" rtl="0" algn="l">
              <a:lnSpc>
                <a:spcPct val="100000"/>
              </a:lnSpc>
              <a:spcBef>
                <a:spcPts val="560"/>
              </a:spcBef>
              <a:spcAft>
                <a:spcPts val="0"/>
              </a:spcAft>
              <a:buSzPct val="100000"/>
              <a:buChar char="•"/>
            </a:pPr>
            <a:r>
              <a:rPr lang="en-US"/>
              <a:t> Format a screenshot of a handout to look like a page on a desk and say pull out handout X vs expecting people to be able to read HO content.</a:t>
            </a:r>
            <a:endParaRPr/>
          </a:p>
          <a:p>
            <a:pPr indent="-151130" lvl="1" marL="742950" rtl="0" algn="l">
              <a:lnSpc>
                <a:spcPct val="100000"/>
              </a:lnSpc>
              <a:spcBef>
                <a:spcPts val="560"/>
              </a:spcBef>
              <a:spcAft>
                <a:spcPts val="0"/>
              </a:spcAft>
              <a:buSzPct val="100000"/>
              <a:buChar char="•"/>
            </a:pPr>
            <a:r>
              <a:rPr lang="en-US"/>
              <a:t> If walking through how to use the handout step by step use screen captures to do this </a:t>
            </a:r>
            <a:endParaRPr/>
          </a:p>
          <a:p>
            <a:pPr indent="0" lvl="0" marL="342900" rtl="0" algn="l">
              <a:lnSpc>
                <a:spcPct val="100000"/>
              </a:lnSpc>
              <a:spcBef>
                <a:spcPts val="640"/>
              </a:spcBef>
              <a:spcAft>
                <a:spcPts val="0"/>
              </a:spcAft>
              <a:buSzPct val="100000"/>
              <a:buNone/>
            </a:pPr>
            <a:r>
              <a:t/>
            </a:r>
            <a:endParaRPr/>
          </a:p>
          <a:p>
            <a:pPr indent="0" lvl="0" marL="342900" rtl="0" algn="l">
              <a:lnSpc>
                <a:spcPct val="100000"/>
              </a:lnSpc>
              <a:spcBef>
                <a:spcPts val="640"/>
              </a:spcBef>
              <a:spcAft>
                <a:spcPts val="0"/>
              </a:spcAft>
              <a:buSzPct val="100000"/>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49"/>
          <p:cNvSpPr txBox="1"/>
          <p:nvPr>
            <p:ph type="title"/>
          </p:nvPr>
        </p:nvSpPr>
        <p:spPr>
          <a:xfrm>
            <a:off x="1698812" y="376519"/>
            <a:ext cx="7616638" cy="874058"/>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100000"/>
              </a:lnSpc>
              <a:spcBef>
                <a:spcPts val="0"/>
              </a:spcBef>
              <a:spcAft>
                <a:spcPts val="0"/>
              </a:spcAft>
              <a:buSzPct val="166666"/>
              <a:buNone/>
            </a:pPr>
            <a:r>
              <a:rPr b="1" lang="en-US" sz="3600"/>
              <a:t>Developing a Schoolwide Encouragement System </a:t>
            </a:r>
            <a:endParaRPr b="1" sz="3600"/>
          </a:p>
        </p:txBody>
      </p:sp>
      <p:sp>
        <p:nvSpPr>
          <p:cNvPr id="202" name="Google Shape;202;p49"/>
          <p:cNvSpPr txBox="1"/>
          <p:nvPr>
            <p:ph idx="1" type="body"/>
          </p:nvPr>
        </p:nvSpPr>
        <p:spPr>
          <a:xfrm>
            <a:off x="2152650" y="1253224"/>
            <a:ext cx="7886700" cy="1305853"/>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100000"/>
              </a:lnSpc>
              <a:spcBef>
                <a:spcPts val="0"/>
              </a:spcBef>
              <a:spcAft>
                <a:spcPts val="0"/>
              </a:spcAft>
              <a:buSzPct val="44354"/>
              <a:buNone/>
            </a:pPr>
            <a:r>
              <a:rPr lang="en-US"/>
              <a:t>How can we begin to brainstorm ideas for a schoolwide system to encourage expected behavior using a mixture of frequent, intermittent, and occasional reinforcements?</a:t>
            </a:r>
            <a:endParaRPr/>
          </a:p>
          <a:p>
            <a:pPr indent="0" lvl="0" marL="0" rtl="0" algn="l">
              <a:lnSpc>
                <a:spcPct val="100000"/>
              </a:lnSpc>
              <a:spcBef>
                <a:spcPts val="0"/>
              </a:spcBef>
              <a:spcAft>
                <a:spcPts val="0"/>
              </a:spcAft>
              <a:buSzPct val="129032"/>
              <a:buNone/>
            </a:pPr>
            <a:r>
              <a:t/>
            </a:r>
            <a:endParaRPr/>
          </a:p>
        </p:txBody>
      </p:sp>
      <p:pic>
        <p:nvPicPr>
          <p:cNvPr descr="Table showing frequent intermittent and occasion reinforcements feedback through phases of learning." id="203" name="Google Shape;203;p49"/>
          <p:cNvPicPr preferRelativeResize="0"/>
          <p:nvPr/>
        </p:nvPicPr>
        <p:blipFill rotWithShape="1">
          <a:blip r:embed="rId3">
            <a:alphaModFix/>
          </a:blip>
          <a:srcRect b="0" l="0" r="0" t="0"/>
          <a:stretch/>
        </p:blipFill>
        <p:spPr>
          <a:xfrm>
            <a:off x="1698812" y="2559077"/>
            <a:ext cx="8894422" cy="3293287"/>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50"/>
          <p:cNvSpPr txBox="1"/>
          <p:nvPr>
            <p:ph type="title"/>
          </p:nvPr>
        </p:nvSpPr>
        <p:spPr>
          <a:xfrm>
            <a:off x="609600" y="274638"/>
            <a:ext cx="10972800" cy="1143000"/>
          </a:xfrm>
          <a:prstGeom prst="rect">
            <a:avLst/>
          </a:prstGeom>
          <a:noFill/>
          <a:ln>
            <a:noFill/>
          </a:ln>
        </p:spPr>
        <p:txBody>
          <a:bodyPr anchorCtr="0" anchor="b" bIns="45700" lIns="91425" spcFirstLastPara="1" rIns="91425" wrap="square" tIns="45700">
            <a:normAutofit fontScale="90000"/>
          </a:bodyPr>
          <a:lstStyle/>
          <a:p>
            <a:pPr indent="0" lvl="0" marL="0" marR="0" rtl="0" algn="ctr">
              <a:lnSpc>
                <a:spcPct val="100000"/>
              </a:lnSpc>
              <a:spcBef>
                <a:spcPts val="0"/>
              </a:spcBef>
              <a:spcAft>
                <a:spcPts val="0"/>
              </a:spcAft>
              <a:buClr>
                <a:schemeClr val="dk1"/>
              </a:buClr>
              <a:buSzPct val="135802"/>
              <a:buFont typeface="Calibri"/>
              <a:buNone/>
            </a:pPr>
            <a:r>
              <a:rPr b="1" lang="en-US" sz="3600"/>
              <a:t>Things to consider when Developing your Tangible System</a:t>
            </a:r>
            <a:endParaRPr/>
          </a:p>
        </p:txBody>
      </p:sp>
      <p:sp>
        <p:nvSpPr>
          <p:cNvPr id="209" name="Google Shape;209;p50"/>
          <p:cNvSpPr txBox="1"/>
          <p:nvPr/>
        </p:nvSpPr>
        <p:spPr>
          <a:xfrm>
            <a:off x="2046351" y="1769100"/>
            <a:ext cx="9336600" cy="3907200"/>
          </a:xfrm>
          <a:prstGeom prst="rect">
            <a:avLst/>
          </a:prstGeom>
          <a:noFill/>
          <a:ln>
            <a:noFill/>
          </a:ln>
        </p:spPr>
        <p:txBody>
          <a:bodyPr anchorCtr="0" anchor="t" bIns="45700" lIns="91425" spcFirstLastPara="1" rIns="91425" wrap="square" tIns="45700">
            <a:spAutoFit/>
          </a:bodyPr>
          <a:lstStyle/>
          <a:p>
            <a:pPr indent="-323850" lvl="0" marL="285750" marR="0" rtl="0" algn="l">
              <a:lnSpc>
                <a:spcPct val="100000"/>
              </a:lnSpc>
              <a:spcBef>
                <a:spcPts val="0"/>
              </a:spcBef>
              <a:spcAft>
                <a:spcPts val="0"/>
              </a:spcAft>
              <a:buClr>
                <a:srgbClr val="000000"/>
              </a:buClr>
              <a:buSzPts val="3000"/>
              <a:buFont typeface="Arial"/>
              <a:buChar char="•"/>
            </a:pPr>
            <a:r>
              <a:rPr b="0" i="0" lang="en-US" sz="3000" u="none" cap="none" strike="noStrike">
                <a:solidFill>
                  <a:srgbClr val="000000"/>
                </a:solidFill>
                <a:latin typeface="Calibri"/>
                <a:ea typeface="Calibri"/>
                <a:cs typeface="Calibri"/>
                <a:sym typeface="Calibri"/>
              </a:rPr>
              <a:t>Make tangibles easy to distribute to students</a:t>
            </a:r>
            <a:endParaRPr b="0" i="0" sz="3000" u="none" cap="none" strike="noStrike">
              <a:solidFill>
                <a:srgbClr val="000000"/>
              </a:solidFill>
              <a:latin typeface="Arial"/>
              <a:ea typeface="Arial"/>
              <a:cs typeface="Arial"/>
              <a:sym typeface="Arial"/>
            </a:endParaRPr>
          </a:p>
          <a:p>
            <a:pPr indent="-323850" lvl="0" marL="285750" marR="0" rtl="0" algn="l">
              <a:lnSpc>
                <a:spcPct val="107000"/>
              </a:lnSpc>
              <a:spcBef>
                <a:spcPts val="1200"/>
              </a:spcBef>
              <a:spcAft>
                <a:spcPts val="0"/>
              </a:spcAft>
              <a:buClr>
                <a:srgbClr val="000000"/>
              </a:buClr>
              <a:buSzPts val="3000"/>
              <a:buFont typeface="Arial"/>
              <a:buChar char="•"/>
            </a:pPr>
            <a:r>
              <a:rPr b="0" i="0" lang="en-US" sz="3000" u="none" cap="none" strike="noStrike">
                <a:solidFill>
                  <a:srgbClr val="000000"/>
                </a:solidFill>
                <a:latin typeface="Calibri"/>
                <a:ea typeface="Calibri"/>
                <a:cs typeface="Calibri"/>
                <a:sym typeface="Calibri"/>
              </a:rPr>
              <a:t>Who will reproduce the tickets and supply teachers?</a:t>
            </a:r>
            <a:endParaRPr b="0" i="0" sz="3000" u="none" cap="none" strike="noStrike">
              <a:solidFill>
                <a:srgbClr val="000000"/>
              </a:solidFill>
              <a:latin typeface="Arial"/>
              <a:ea typeface="Arial"/>
              <a:cs typeface="Arial"/>
              <a:sym typeface="Arial"/>
            </a:endParaRPr>
          </a:p>
          <a:p>
            <a:pPr indent="-323850" lvl="0" marL="285750" marR="0" rtl="0" algn="l">
              <a:lnSpc>
                <a:spcPct val="107000"/>
              </a:lnSpc>
              <a:spcBef>
                <a:spcPts val="800"/>
              </a:spcBef>
              <a:spcAft>
                <a:spcPts val="0"/>
              </a:spcAft>
              <a:buClr>
                <a:srgbClr val="000000"/>
              </a:buClr>
              <a:buSzPts val="3000"/>
              <a:buFont typeface="Arial"/>
              <a:buChar char="•"/>
            </a:pPr>
            <a:r>
              <a:rPr b="0" i="0" lang="en-US" sz="3000" u="none" cap="none" strike="noStrike">
                <a:solidFill>
                  <a:srgbClr val="000000"/>
                </a:solidFill>
                <a:latin typeface="Calibri"/>
                <a:ea typeface="Calibri"/>
                <a:cs typeface="Calibri"/>
                <a:sym typeface="Calibri"/>
              </a:rPr>
              <a:t>Who will be in charge of raffle items or other items of exchange?</a:t>
            </a:r>
            <a:endParaRPr b="0" i="0" sz="3000" u="none" cap="none" strike="noStrike">
              <a:solidFill>
                <a:srgbClr val="000000"/>
              </a:solidFill>
              <a:latin typeface="Arial"/>
              <a:ea typeface="Arial"/>
              <a:cs typeface="Arial"/>
              <a:sym typeface="Arial"/>
            </a:endParaRPr>
          </a:p>
          <a:p>
            <a:pPr indent="-323850" lvl="0" marL="285750" marR="0" rtl="0" algn="l">
              <a:lnSpc>
                <a:spcPct val="107000"/>
              </a:lnSpc>
              <a:spcBef>
                <a:spcPts val="800"/>
              </a:spcBef>
              <a:spcAft>
                <a:spcPts val="0"/>
              </a:spcAft>
              <a:buClr>
                <a:srgbClr val="000000"/>
              </a:buClr>
              <a:buSzPts val="3000"/>
              <a:buFont typeface="Arial"/>
              <a:buChar char="•"/>
            </a:pPr>
            <a:r>
              <a:rPr b="0" i="0" lang="en-US" sz="3000" u="none" cap="none" strike="noStrike">
                <a:solidFill>
                  <a:srgbClr val="000000"/>
                </a:solidFill>
                <a:latin typeface="Calibri"/>
                <a:ea typeface="Calibri"/>
                <a:cs typeface="Calibri"/>
                <a:sym typeface="Calibri"/>
              </a:rPr>
              <a:t>If tickets are to be counted for awards or data collection, who will handle the counting?</a:t>
            </a:r>
            <a:endParaRPr b="0" i="0" sz="3000" u="none" cap="none" strike="noStrike">
              <a:solidFill>
                <a:srgbClr val="000000"/>
              </a:solidFill>
              <a:latin typeface="Arial"/>
              <a:ea typeface="Arial"/>
              <a:cs typeface="Arial"/>
              <a:sym typeface="Arial"/>
            </a:endParaRPr>
          </a:p>
          <a:p>
            <a:pPr indent="0" lvl="0" marL="0" marR="0" rtl="0" algn="l">
              <a:lnSpc>
                <a:spcPct val="100000"/>
              </a:lnSpc>
              <a:spcBef>
                <a:spcPts val="1200"/>
              </a:spcBef>
              <a:spcAft>
                <a:spcPts val="0"/>
              </a:spcAft>
              <a:buNone/>
            </a:pPr>
            <a:r>
              <a:t/>
            </a:r>
            <a:endParaRPr b="0" i="0" sz="2400" u="none" cap="none" strike="noStrik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51"/>
          <p:cNvSpPr txBox="1"/>
          <p:nvPr>
            <p:ph type="title"/>
          </p:nvPr>
        </p:nvSpPr>
        <p:spPr>
          <a:xfrm>
            <a:off x="2152651" y="591026"/>
            <a:ext cx="7385797" cy="711834"/>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SzPct val="135802"/>
              <a:buNone/>
            </a:pPr>
            <a:r>
              <a:rPr b="1" lang="en-US" sz="3600"/>
              <a:t>Schoolwide System To </a:t>
            </a:r>
            <a:br>
              <a:rPr b="1" lang="en-US" sz="3600"/>
            </a:br>
            <a:r>
              <a:rPr b="1" lang="en-US" sz="3600"/>
              <a:t>Encourage Expected Behavior</a:t>
            </a:r>
            <a:br>
              <a:rPr lang="en-US" sz="1800"/>
            </a:br>
            <a:endParaRPr/>
          </a:p>
        </p:txBody>
      </p:sp>
      <p:sp>
        <p:nvSpPr>
          <p:cNvPr id="216" name="Google Shape;216;p51"/>
          <p:cNvSpPr txBox="1"/>
          <p:nvPr>
            <p:ph idx="1" type="body"/>
          </p:nvPr>
        </p:nvSpPr>
        <p:spPr>
          <a:xfrm>
            <a:off x="25" y="1060525"/>
            <a:ext cx="12192000" cy="51891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1200"/>
              </a:spcBef>
              <a:spcAft>
                <a:spcPts val="0"/>
              </a:spcAft>
              <a:buSzPts val="2800"/>
              <a:buNone/>
            </a:pPr>
            <a:r>
              <a:rPr lang="en-US" sz="1900"/>
              <a:t>A written schoolwide system to encourage expected behavior should include enough information to thoroughly describe how each component is intended to be implemented. This includes:</a:t>
            </a:r>
            <a:endParaRPr sz="1900"/>
          </a:p>
          <a:p>
            <a:pPr indent="-349250" lvl="0" marL="457200" rtl="0" algn="l">
              <a:lnSpc>
                <a:spcPct val="107000"/>
              </a:lnSpc>
              <a:spcBef>
                <a:spcPts val="1200"/>
              </a:spcBef>
              <a:spcAft>
                <a:spcPts val="0"/>
              </a:spcAft>
              <a:buSzPts val="1900"/>
              <a:buFont typeface="Calibri"/>
              <a:buChar char="•"/>
            </a:pPr>
            <a:r>
              <a:rPr b="1" lang="en-US" sz="1900"/>
              <a:t>Name –</a:t>
            </a:r>
            <a:r>
              <a:rPr lang="en-US" sz="1900"/>
              <a:t> What each recognition activity is called. Often schools tie in their tangible reinforcements with school mascots, mottos, etc.</a:t>
            </a:r>
            <a:endParaRPr sz="1900"/>
          </a:p>
          <a:p>
            <a:pPr indent="-349250" lvl="0" marL="457200" rtl="0" algn="l">
              <a:lnSpc>
                <a:spcPct val="107000"/>
              </a:lnSpc>
              <a:spcBef>
                <a:spcPts val="0"/>
              </a:spcBef>
              <a:spcAft>
                <a:spcPts val="0"/>
              </a:spcAft>
              <a:buSzPts val="1900"/>
              <a:buFont typeface="Calibri"/>
              <a:buChar char="•"/>
            </a:pPr>
            <a:r>
              <a:rPr b="1" lang="en-US" sz="1900"/>
              <a:t>Resources –</a:t>
            </a:r>
            <a:r>
              <a:rPr lang="en-US" sz="1900"/>
              <a:t> What each recognition item is, and what tasks are needed to be done to </a:t>
            </a:r>
            <a:r>
              <a:rPr lang="en-US" sz="1900">
                <a:solidFill>
                  <a:srgbClr val="3C4043"/>
                </a:solidFill>
                <a:highlight>
                  <a:srgbClr val="FFFFFF"/>
                </a:highlight>
              </a:rPr>
              <a:t>create the recognition system and required materials</a:t>
            </a:r>
            <a:r>
              <a:rPr lang="en-US" sz="1900"/>
              <a:t>.</a:t>
            </a:r>
            <a:endParaRPr sz="1900"/>
          </a:p>
          <a:p>
            <a:pPr indent="-349250" lvl="0" marL="457200" rtl="0" algn="l">
              <a:lnSpc>
                <a:spcPct val="107000"/>
              </a:lnSpc>
              <a:spcBef>
                <a:spcPts val="0"/>
              </a:spcBef>
              <a:spcAft>
                <a:spcPts val="0"/>
              </a:spcAft>
              <a:buSzPts val="1900"/>
              <a:buFont typeface="Calibri"/>
              <a:buChar char="•"/>
            </a:pPr>
            <a:r>
              <a:rPr b="1" lang="en-US" sz="1900"/>
              <a:t>Description and Criteria –</a:t>
            </a:r>
            <a:r>
              <a:rPr lang="en-US" sz="1900"/>
              <a:t> What students need to do to earn the tangible recognition and what staff are expected to do to recognize the student(s).</a:t>
            </a:r>
            <a:endParaRPr sz="1900"/>
          </a:p>
          <a:p>
            <a:pPr indent="-349250" lvl="0" marL="457200" rtl="0" algn="l">
              <a:lnSpc>
                <a:spcPct val="107000"/>
              </a:lnSpc>
              <a:spcBef>
                <a:spcPts val="0"/>
              </a:spcBef>
              <a:spcAft>
                <a:spcPts val="0"/>
              </a:spcAft>
              <a:buSzPts val="1900"/>
              <a:buFont typeface="Calibri"/>
              <a:buChar char="•"/>
            </a:pPr>
            <a:r>
              <a:rPr b="1" lang="en-US" sz="1900"/>
              <a:t>When, Where, and How Presented –</a:t>
            </a:r>
            <a:r>
              <a:rPr lang="en-US" sz="1900"/>
              <a:t> Description of how the tangible is presented to students, how feedback is paired with the tangible, and what students are to do with the tangible.</a:t>
            </a:r>
            <a:endParaRPr sz="1900"/>
          </a:p>
          <a:p>
            <a:pPr indent="-349250" lvl="0" marL="457200" rtl="0" algn="l">
              <a:lnSpc>
                <a:spcPct val="107000"/>
              </a:lnSpc>
              <a:spcBef>
                <a:spcPts val="0"/>
              </a:spcBef>
              <a:spcAft>
                <a:spcPts val="0"/>
              </a:spcAft>
              <a:buSzPts val="1900"/>
              <a:buFont typeface="Calibri"/>
              <a:buChar char="•"/>
            </a:pPr>
            <a:r>
              <a:rPr b="1" lang="en-US" sz="1900"/>
              <a:t>Information to Staff –</a:t>
            </a:r>
            <a:r>
              <a:rPr lang="en-US" sz="1900"/>
              <a:t> Description of how information will be provided to staff to implement the recognition system and any tasks the staff needs to do to share information with students, families and entire staff</a:t>
            </a:r>
            <a:endParaRPr sz="1900"/>
          </a:p>
          <a:p>
            <a:pPr indent="-349250" lvl="0" marL="457200" rtl="0" algn="l">
              <a:lnSpc>
                <a:spcPct val="107000"/>
              </a:lnSpc>
              <a:spcBef>
                <a:spcPts val="0"/>
              </a:spcBef>
              <a:spcAft>
                <a:spcPts val="0"/>
              </a:spcAft>
              <a:buSzPts val="1900"/>
              <a:buFont typeface="Calibri"/>
              <a:buChar char="•"/>
            </a:pPr>
            <a:r>
              <a:rPr b="1" lang="en-US" sz="1900"/>
              <a:t>Goals –</a:t>
            </a:r>
            <a:r>
              <a:rPr lang="en-US" sz="1900"/>
              <a:t> Description of the intended target for each component of the schoolwide recognition system.</a:t>
            </a:r>
            <a:endParaRPr sz="1900"/>
          </a:p>
          <a:p>
            <a:pPr indent="-349250" lvl="0" marL="457200" rtl="0" algn="l">
              <a:lnSpc>
                <a:spcPct val="107000"/>
              </a:lnSpc>
              <a:spcBef>
                <a:spcPts val="0"/>
              </a:spcBef>
              <a:spcAft>
                <a:spcPts val="0"/>
              </a:spcAft>
              <a:buSzPts val="1900"/>
              <a:buFont typeface="Calibri"/>
              <a:buChar char="•"/>
            </a:pPr>
            <a:r>
              <a:rPr b="1" lang="en-US" sz="1900"/>
              <a:t>Celebrations – </a:t>
            </a:r>
            <a:r>
              <a:rPr lang="en-US" sz="1900"/>
              <a:t>Description of what students will get. This should include a wide range of reinforcers that provide attention, items and activities likely to appeal to all students in the school</a:t>
            </a:r>
            <a:endParaRPr sz="1900"/>
          </a:p>
          <a:p>
            <a:pPr indent="-349250" lvl="0" marL="457200" rtl="0" algn="l">
              <a:lnSpc>
                <a:spcPct val="107000"/>
              </a:lnSpc>
              <a:spcBef>
                <a:spcPts val="0"/>
              </a:spcBef>
              <a:spcAft>
                <a:spcPts val="0"/>
              </a:spcAft>
              <a:buSzPts val="1900"/>
              <a:buFont typeface="Calibri"/>
              <a:buChar char="•"/>
            </a:pPr>
            <a:r>
              <a:rPr b="1" lang="en-US" sz="1900"/>
              <a:t>Coordinator –</a:t>
            </a:r>
            <a:r>
              <a:rPr lang="en-US" sz="1900"/>
              <a:t> Who organizes and oversees implementation of each recognition component.</a:t>
            </a:r>
            <a:endParaRPr sz="1900"/>
          </a:p>
          <a:p>
            <a:pPr indent="177800" lvl="0" marL="0" rtl="0" algn="l">
              <a:lnSpc>
                <a:spcPct val="120000"/>
              </a:lnSpc>
              <a:spcBef>
                <a:spcPts val="0"/>
              </a:spcBef>
              <a:spcAft>
                <a:spcPts val="0"/>
              </a:spcAft>
              <a:buSzPts val="2800"/>
              <a:buNone/>
            </a:pPr>
            <a:r>
              <a:t/>
            </a:r>
            <a:endParaRPr sz="1900"/>
          </a:p>
          <a:p>
            <a:pPr indent="-228600" lvl="0" marL="457200" rtl="0" algn="l">
              <a:lnSpc>
                <a:spcPct val="90000"/>
              </a:lnSpc>
              <a:spcBef>
                <a:spcPts val="1000"/>
              </a:spcBef>
              <a:spcAft>
                <a:spcPts val="0"/>
              </a:spcAft>
              <a:buSzPts val="2800"/>
              <a:buNone/>
            </a:pPr>
            <a:r>
              <a:t/>
            </a:r>
            <a:endParaRPr sz="19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52"/>
          <p:cNvSpPr txBox="1"/>
          <p:nvPr>
            <p:ph type="title"/>
          </p:nvPr>
        </p:nvSpPr>
        <p:spPr>
          <a:xfrm>
            <a:off x="2152650" y="365126"/>
            <a:ext cx="7886700" cy="1325563"/>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SzPct val="135802"/>
              <a:buNone/>
            </a:pPr>
            <a:r>
              <a:rPr b="1" lang="en-US" sz="3600"/>
              <a:t>Schoolwide System To </a:t>
            </a:r>
            <a:br>
              <a:rPr b="1" lang="en-US" sz="3600"/>
            </a:br>
            <a:r>
              <a:rPr b="1" lang="en-US" sz="3600"/>
              <a:t>Encourage Expected Behavior</a:t>
            </a:r>
            <a:br>
              <a:rPr lang="en-US" sz="1800"/>
            </a:br>
            <a:endParaRPr/>
          </a:p>
        </p:txBody>
      </p:sp>
      <p:sp>
        <p:nvSpPr>
          <p:cNvPr id="223" name="Google Shape;223;p52"/>
          <p:cNvSpPr txBox="1"/>
          <p:nvPr>
            <p:ph idx="1" type="body"/>
          </p:nvPr>
        </p:nvSpPr>
        <p:spPr>
          <a:xfrm>
            <a:off x="2152650" y="1825625"/>
            <a:ext cx="7886700" cy="4351338"/>
          </a:xfrm>
          <a:prstGeom prst="rect">
            <a:avLst/>
          </a:prstGeom>
          <a:noFill/>
          <a:ln>
            <a:noFill/>
          </a:ln>
        </p:spPr>
        <p:txBody>
          <a:bodyPr anchorCtr="0" anchor="t" bIns="45700" lIns="91425" spcFirstLastPara="1" rIns="91425" wrap="square" tIns="45700">
            <a:normAutofit/>
          </a:bodyPr>
          <a:lstStyle/>
          <a:p>
            <a:pPr indent="-406400" lvl="0" marL="457200" rtl="0" algn="l">
              <a:lnSpc>
                <a:spcPct val="90000"/>
              </a:lnSpc>
              <a:spcBef>
                <a:spcPts val="1000"/>
              </a:spcBef>
              <a:spcAft>
                <a:spcPts val="0"/>
              </a:spcAft>
              <a:buSzPts val="2800"/>
              <a:buChar char="•"/>
            </a:pPr>
            <a:r>
              <a:rPr lang="en-US" sz="2800"/>
              <a:t>You can structure your encouragement system in such a way that it is reinforcing to both the student and the teacher.</a:t>
            </a:r>
            <a:endParaRPr/>
          </a:p>
          <a:p>
            <a:pPr indent="-228600" lvl="0" marL="457200" rtl="0" algn="l">
              <a:lnSpc>
                <a:spcPct val="90000"/>
              </a:lnSpc>
              <a:spcBef>
                <a:spcPts val="1000"/>
              </a:spcBef>
              <a:spcAft>
                <a:spcPts val="0"/>
              </a:spcAft>
              <a:buSzPts val="2800"/>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53"/>
          <p:cNvSpPr txBox="1"/>
          <p:nvPr>
            <p:ph type="title"/>
          </p:nvPr>
        </p:nvSpPr>
        <p:spPr>
          <a:xfrm>
            <a:off x="609600" y="2286000"/>
            <a:ext cx="3300414" cy="1143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400"/>
              <a:buFont typeface="Calibri"/>
              <a:buNone/>
            </a:pPr>
            <a:r>
              <a:rPr lang="en-US" sz="4000"/>
              <a:t>Including Stakeholders in your Schoolwide System for Encouraging Expected Behavior</a:t>
            </a:r>
            <a:endParaRPr sz="4000"/>
          </a:p>
        </p:txBody>
      </p:sp>
      <p:pic>
        <p:nvPicPr>
          <p:cNvPr descr="Table showing strategies to encourage staff and families" id="230" name="Google Shape;230;p53"/>
          <p:cNvPicPr preferRelativeResize="0"/>
          <p:nvPr/>
        </p:nvPicPr>
        <p:blipFill rotWithShape="1">
          <a:blip r:embed="rId3">
            <a:alphaModFix/>
          </a:blip>
          <a:srcRect b="0" l="0" r="0" t="0"/>
          <a:stretch/>
        </p:blipFill>
        <p:spPr>
          <a:xfrm>
            <a:off x="3910014" y="108119"/>
            <a:ext cx="5800725" cy="6132830"/>
          </a:xfrm>
          <a:prstGeom prst="rect">
            <a:avLst/>
          </a:prstGeom>
          <a:noFill/>
          <a:ln>
            <a:noFill/>
          </a:ln>
        </p:spPr>
      </p:pic>
      <p:sp>
        <p:nvSpPr>
          <p:cNvPr id="231" name="Google Shape;231;p53"/>
          <p:cNvSpPr/>
          <p:nvPr/>
        </p:nvSpPr>
        <p:spPr>
          <a:xfrm>
            <a:off x="10887950" y="5178850"/>
            <a:ext cx="919200" cy="920700"/>
          </a:xfrm>
          <a:prstGeom prst="star5">
            <a:avLst>
              <a:gd fmla="val 19098" name="adj"/>
              <a:gd fmla="val 105146" name="hf"/>
              <a:gd fmla="val 110557" name="vf"/>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54"/>
          <p:cNvSpPr txBox="1"/>
          <p:nvPr>
            <p:ph type="title"/>
          </p:nvPr>
        </p:nvSpPr>
        <p:spPr>
          <a:xfrm>
            <a:off x="2152650" y="230448"/>
            <a:ext cx="7886700" cy="14478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990"/>
              <a:buNone/>
            </a:pPr>
            <a:r>
              <a:rPr b="1" lang="en-US" sz="3300"/>
              <a:t>Cautions when Developing your Schoolwide System to Encourage Expected Behavior </a:t>
            </a:r>
            <a:endParaRPr b="1" sz="2940"/>
          </a:p>
        </p:txBody>
      </p:sp>
      <p:sp>
        <p:nvSpPr>
          <p:cNvPr id="238" name="Google Shape;238;p54"/>
          <p:cNvSpPr txBox="1"/>
          <p:nvPr>
            <p:ph idx="1" type="body"/>
          </p:nvPr>
        </p:nvSpPr>
        <p:spPr>
          <a:xfrm>
            <a:off x="2152650" y="2178300"/>
            <a:ext cx="7886700" cy="414030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SzPts val="2400"/>
              <a:buNone/>
            </a:pPr>
            <a:r>
              <a:rPr lang="en-US"/>
              <a:t>B</a:t>
            </a:r>
            <a:r>
              <a:rPr lang="en-US" sz="2800"/>
              <a:t>e cautious if your system to encourage ALL students: </a:t>
            </a:r>
            <a:endParaRPr sz="2800"/>
          </a:p>
          <a:p>
            <a:pPr indent="-406400" lvl="1" marL="914400" rtl="0" algn="l">
              <a:lnSpc>
                <a:spcPct val="90000"/>
              </a:lnSpc>
              <a:spcBef>
                <a:spcPts val="0"/>
              </a:spcBef>
              <a:spcAft>
                <a:spcPts val="0"/>
              </a:spcAft>
              <a:buClr>
                <a:schemeClr val="dk1"/>
              </a:buClr>
              <a:buSzPts val="2800"/>
              <a:buChar char="○"/>
            </a:pPr>
            <a:r>
              <a:rPr lang="en-US" sz="2800">
                <a:solidFill>
                  <a:schemeClr val="dk1"/>
                </a:solidFill>
              </a:rPr>
              <a:t>Is too cumbersome (staff will not use it)</a:t>
            </a:r>
            <a:endParaRPr sz="2800">
              <a:solidFill>
                <a:schemeClr val="dk1"/>
              </a:solidFill>
            </a:endParaRPr>
          </a:p>
          <a:p>
            <a:pPr indent="-406400" lvl="1" marL="914400" rtl="0" algn="l">
              <a:lnSpc>
                <a:spcPct val="90000"/>
              </a:lnSpc>
              <a:spcBef>
                <a:spcPts val="0"/>
              </a:spcBef>
              <a:spcAft>
                <a:spcPts val="0"/>
              </a:spcAft>
              <a:buClr>
                <a:schemeClr val="dk1"/>
              </a:buClr>
              <a:buSzPts val="2800"/>
              <a:buChar char="○"/>
            </a:pPr>
            <a:r>
              <a:rPr lang="en-US" sz="2800">
                <a:solidFill>
                  <a:schemeClr val="dk1"/>
                </a:solidFill>
              </a:rPr>
              <a:t>Based on “all or nothing criteria”</a:t>
            </a:r>
            <a:endParaRPr sz="2800">
              <a:solidFill>
                <a:schemeClr val="dk1"/>
              </a:solidFill>
            </a:endParaRPr>
          </a:p>
          <a:p>
            <a:pPr indent="-406400" lvl="1" marL="914400" rtl="0" algn="l">
              <a:lnSpc>
                <a:spcPct val="100000"/>
              </a:lnSpc>
              <a:spcBef>
                <a:spcPts val="0"/>
              </a:spcBef>
              <a:spcAft>
                <a:spcPts val="0"/>
              </a:spcAft>
              <a:buClr>
                <a:schemeClr val="dk1"/>
              </a:buClr>
              <a:buSzPts val="2800"/>
              <a:buChar char="○"/>
            </a:pPr>
            <a:r>
              <a:rPr lang="en-US" sz="2800">
                <a:solidFill>
                  <a:schemeClr val="dk1"/>
                </a:solidFill>
              </a:rPr>
              <a:t>Requires students to prolong their efforts for extended periods of time. </a:t>
            </a:r>
            <a:endParaRPr sz="2800">
              <a:solidFill>
                <a:schemeClr val="dk1"/>
              </a:solidFill>
            </a:endParaRPr>
          </a:p>
          <a:p>
            <a:pPr indent="-406400" lvl="1" marL="914400" rtl="0" algn="l">
              <a:lnSpc>
                <a:spcPct val="100000"/>
              </a:lnSpc>
              <a:spcBef>
                <a:spcPts val="0"/>
              </a:spcBef>
              <a:spcAft>
                <a:spcPts val="0"/>
              </a:spcAft>
              <a:buClr>
                <a:schemeClr val="dk1"/>
              </a:buClr>
              <a:buSzPts val="2800"/>
              <a:buChar char="○"/>
            </a:pPr>
            <a:r>
              <a:rPr lang="en-US" sz="2800">
                <a:solidFill>
                  <a:schemeClr val="dk1"/>
                </a:solidFill>
              </a:rPr>
              <a:t>Fails to motivate the at-risk students or consistently recognizes those students who need it the least.</a:t>
            </a:r>
            <a:endParaRPr sz="2800">
              <a:solidFill>
                <a:schemeClr val="dk1"/>
              </a:solidFill>
            </a:endParaRPr>
          </a:p>
          <a:p>
            <a:pPr indent="-406400" lvl="1" marL="914400" rtl="0" algn="l">
              <a:lnSpc>
                <a:spcPct val="100000"/>
              </a:lnSpc>
              <a:spcBef>
                <a:spcPts val="0"/>
              </a:spcBef>
              <a:spcAft>
                <a:spcPts val="0"/>
              </a:spcAft>
              <a:buClr>
                <a:schemeClr val="dk1"/>
              </a:buClr>
              <a:buSzPts val="2800"/>
              <a:buChar char="○"/>
            </a:pPr>
            <a:r>
              <a:rPr lang="en-US" sz="2800">
                <a:solidFill>
                  <a:schemeClr val="dk1"/>
                </a:solidFill>
              </a:rPr>
              <a:t>Becomes boring and predictable. </a:t>
            </a:r>
            <a:endParaRPr sz="2800">
              <a:solidFill>
                <a:schemeClr val="dk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56"/>
          <p:cNvSpPr txBox="1"/>
          <p:nvPr>
            <p:ph type="title"/>
          </p:nvPr>
        </p:nvSpPr>
        <p:spPr>
          <a:xfrm>
            <a:off x="2152650" y="205971"/>
            <a:ext cx="7886700"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SzPts val="4400"/>
              <a:buNone/>
            </a:pPr>
            <a:r>
              <a:rPr b="1" lang="en-US" sz="3600"/>
              <a:t>Examples of how to Keep your </a:t>
            </a:r>
            <a:r>
              <a:rPr b="1" lang="en-US" sz="3600"/>
              <a:t>S</a:t>
            </a:r>
            <a:r>
              <a:rPr b="1" lang="en-US" sz="3600"/>
              <a:t>choolwide</a:t>
            </a:r>
            <a:r>
              <a:rPr b="1" lang="en-US" sz="3600"/>
              <a:t> </a:t>
            </a:r>
            <a:r>
              <a:rPr b="1" lang="en-US" sz="3600"/>
              <a:t>S</a:t>
            </a:r>
            <a:r>
              <a:rPr b="1" lang="en-US" sz="3600"/>
              <a:t>ystem Fresh</a:t>
            </a:r>
            <a:endParaRPr sz="3600"/>
          </a:p>
        </p:txBody>
      </p:sp>
      <p:sp>
        <p:nvSpPr>
          <p:cNvPr id="245" name="Google Shape;245;p56"/>
          <p:cNvSpPr txBox="1"/>
          <p:nvPr/>
        </p:nvSpPr>
        <p:spPr>
          <a:xfrm>
            <a:off x="1524001" y="1694365"/>
            <a:ext cx="8944500" cy="4248300"/>
          </a:xfrm>
          <a:prstGeom prst="rect">
            <a:avLst/>
          </a:prstGeom>
          <a:noFill/>
          <a:ln>
            <a:noFill/>
          </a:ln>
        </p:spPr>
        <p:txBody>
          <a:bodyPr anchorCtr="0" anchor="t" bIns="45700" lIns="91425" spcFirstLastPara="1" rIns="91425" wrap="square" tIns="45700">
            <a:spAutoFit/>
          </a:bodyPr>
          <a:lstStyle/>
          <a:p>
            <a:pPr indent="-323850" lvl="1" marL="742950" marR="0" rtl="0" algn="l">
              <a:lnSpc>
                <a:spcPct val="100000"/>
              </a:lnSpc>
              <a:spcBef>
                <a:spcPts val="0"/>
              </a:spcBef>
              <a:spcAft>
                <a:spcPts val="0"/>
              </a:spcAft>
              <a:buClr>
                <a:srgbClr val="000000"/>
              </a:buClr>
              <a:buSzPts val="3000"/>
              <a:buFont typeface="Arial"/>
              <a:buChar char="○"/>
            </a:pPr>
            <a:r>
              <a:rPr b="0" i="0" lang="en-US" sz="3000" u="none" cap="none" strike="noStrike">
                <a:solidFill>
                  <a:srgbClr val="000000"/>
                </a:solidFill>
                <a:latin typeface="Calibri"/>
                <a:ea typeface="Calibri"/>
                <a:cs typeface="Calibri"/>
                <a:sym typeface="Calibri"/>
              </a:rPr>
              <a:t>Plan special events during homecoming week. </a:t>
            </a:r>
            <a:endParaRPr b="0" i="0" sz="3000" u="none" cap="none" strike="noStrike">
              <a:solidFill>
                <a:srgbClr val="000000"/>
              </a:solidFill>
              <a:latin typeface="Arial"/>
              <a:ea typeface="Arial"/>
              <a:cs typeface="Arial"/>
              <a:sym typeface="Arial"/>
            </a:endParaRPr>
          </a:p>
          <a:p>
            <a:pPr indent="-323850" lvl="1" marL="742950" marR="0" rtl="0" algn="l">
              <a:lnSpc>
                <a:spcPct val="100000"/>
              </a:lnSpc>
              <a:spcBef>
                <a:spcPts val="0"/>
              </a:spcBef>
              <a:spcAft>
                <a:spcPts val="0"/>
              </a:spcAft>
              <a:buClr>
                <a:srgbClr val="000000"/>
              </a:buClr>
              <a:buSzPts val="3000"/>
              <a:buFont typeface="Arial"/>
              <a:buChar char="○"/>
            </a:pPr>
            <a:r>
              <a:rPr b="0" i="0" lang="en-US" sz="3000" u="none" cap="none" strike="noStrike">
                <a:solidFill>
                  <a:srgbClr val="000000"/>
                </a:solidFill>
                <a:latin typeface="Calibri"/>
                <a:ea typeface="Calibri"/>
                <a:cs typeface="Calibri"/>
                <a:sym typeface="Calibri"/>
              </a:rPr>
              <a:t>Find a reason to acknowledge every student in the building on September 12, “National Encouragement Day.” </a:t>
            </a:r>
            <a:endParaRPr b="0" i="0" sz="3000" u="none" cap="none" strike="noStrike">
              <a:solidFill>
                <a:srgbClr val="000000"/>
              </a:solidFill>
              <a:latin typeface="Arial"/>
              <a:ea typeface="Arial"/>
              <a:cs typeface="Arial"/>
              <a:sym typeface="Arial"/>
            </a:endParaRPr>
          </a:p>
          <a:p>
            <a:pPr indent="-323850" lvl="1" marL="742950" marR="0" rtl="0" algn="l">
              <a:lnSpc>
                <a:spcPct val="100000"/>
              </a:lnSpc>
              <a:spcBef>
                <a:spcPts val="0"/>
              </a:spcBef>
              <a:spcAft>
                <a:spcPts val="0"/>
              </a:spcAft>
              <a:buClr>
                <a:srgbClr val="000000"/>
              </a:buClr>
              <a:buSzPts val="3000"/>
              <a:buFont typeface="Arial"/>
              <a:buChar char="○"/>
            </a:pPr>
            <a:r>
              <a:rPr b="0" i="0" lang="en-US" sz="3000" u="none" cap="none" strike="noStrike">
                <a:solidFill>
                  <a:srgbClr val="000000"/>
                </a:solidFill>
                <a:latin typeface="Calibri"/>
                <a:ea typeface="Calibri"/>
                <a:cs typeface="Calibri"/>
                <a:sym typeface="Calibri"/>
              </a:rPr>
              <a:t>In observance of “National Compliment Day” (January 24), encourage students to give a “Peer Ticket” to a classmate with a compliment. </a:t>
            </a:r>
            <a:endParaRPr b="0" i="0" sz="3000" u="none" cap="none" strike="noStrike">
              <a:solidFill>
                <a:srgbClr val="000000"/>
              </a:solidFill>
              <a:latin typeface="Arial"/>
              <a:ea typeface="Arial"/>
              <a:cs typeface="Arial"/>
              <a:sym typeface="Arial"/>
            </a:endParaRPr>
          </a:p>
          <a:p>
            <a:pPr indent="-323850" lvl="1" marL="742950" marR="0" rtl="0" algn="l">
              <a:lnSpc>
                <a:spcPct val="100000"/>
              </a:lnSpc>
              <a:spcBef>
                <a:spcPts val="0"/>
              </a:spcBef>
              <a:spcAft>
                <a:spcPts val="0"/>
              </a:spcAft>
              <a:buClr>
                <a:srgbClr val="000000"/>
              </a:buClr>
              <a:buSzPts val="3000"/>
              <a:buFont typeface="Arial"/>
              <a:buChar char="○"/>
            </a:pPr>
            <a:r>
              <a:rPr b="0" i="0" lang="en-US" sz="3000" u="none" cap="none" strike="noStrike">
                <a:solidFill>
                  <a:srgbClr val="000000"/>
                </a:solidFill>
                <a:latin typeface="Calibri"/>
                <a:ea typeface="Calibri"/>
                <a:cs typeface="Calibri"/>
                <a:sym typeface="Calibri"/>
              </a:rPr>
              <a:t>As a celebration, plan a school picnic on April 23, “National Picnic Day.”</a:t>
            </a:r>
            <a:endParaRPr b="0" i="0" sz="3000" u="none" cap="none" strike="noStrike">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18"/>
          <p:cNvSpPr txBox="1"/>
          <p:nvPr>
            <p:ph type="title"/>
          </p:nvPr>
        </p:nvSpPr>
        <p:spPr>
          <a:xfrm>
            <a:off x="2643718" y="536576"/>
            <a:ext cx="8947148" cy="938213"/>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400"/>
              <a:buFont typeface="Calibri"/>
              <a:buNone/>
            </a:pPr>
            <a:r>
              <a:rPr lang="en-US"/>
              <a:t>Discussion</a:t>
            </a:r>
            <a:endParaRPr/>
          </a:p>
        </p:txBody>
      </p:sp>
      <p:sp>
        <p:nvSpPr>
          <p:cNvPr id="251" name="Google Shape;251;p18"/>
          <p:cNvSpPr txBox="1"/>
          <p:nvPr>
            <p:ph idx="1" type="body"/>
          </p:nvPr>
        </p:nvSpPr>
        <p:spPr>
          <a:xfrm>
            <a:off x="609600" y="1600200"/>
            <a:ext cx="10972800" cy="4525963"/>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100000"/>
              </a:lnSpc>
              <a:spcBef>
                <a:spcPts val="0"/>
              </a:spcBef>
              <a:spcAft>
                <a:spcPts val="0"/>
              </a:spcAft>
              <a:buSzPct val="156862"/>
              <a:buNone/>
            </a:pPr>
            <a:r>
              <a:t/>
            </a:r>
            <a:endParaRPr sz="2400">
              <a:solidFill>
                <a:schemeClr val="dk1"/>
              </a:solidFill>
            </a:endParaRPr>
          </a:p>
          <a:p>
            <a:pPr indent="0" lvl="0" marL="0" rtl="0" algn="l">
              <a:lnSpc>
                <a:spcPct val="100000"/>
              </a:lnSpc>
              <a:spcBef>
                <a:spcPts val="0"/>
              </a:spcBef>
              <a:spcAft>
                <a:spcPts val="0"/>
              </a:spcAft>
              <a:buSzPct val="134453"/>
              <a:buNone/>
            </a:pPr>
            <a:r>
              <a:rPr lang="en-US">
                <a:solidFill>
                  <a:schemeClr val="dk1"/>
                </a:solidFill>
                <a:latin typeface="Calibri"/>
                <a:ea typeface="Calibri"/>
                <a:cs typeface="Calibri"/>
                <a:sym typeface="Calibri"/>
              </a:rPr>
              <a:t>With your SW-PBS leadership team begin brainstorming a schoolwide system to encourage expected behavior for your school using  HO3 “Schoolwide System for Encouragement of Expected Behavior “ provided. </a:t>
            </a:r>
            <a:endParaRPr/>
          </a:p>
          <a:p>
            <a:pPr indent="0" lvl="0" marL="0" rtl="0" algn="l">
              <a:lnSpc>
                <a:spcPct val="90000"/>
              </a:lnSpc>
              <a:spcBef>
                <a:spcPts val="0"/>
              </a:spcBef>
              <a:spcAft>
                <a:spcPts val="0"/>
              </a:spcAft>
              <a:buClr>
                <a:schemeClr val="dk1"/>
              </a:buClr>
              <a:buSzPct val="100840"/>
              <a:buNone/>
            </a:pPr>
            <a:r>
              <a:t/>
            </a:r>
            <a:endParaRPr>
              <a:solidFill>
                <a:schemeClr val="dk1"/>
              </a:solidFill>
            </a:endParaRPr>
          </a:p>
          <a:p>
            <a:pPr indent="0" lvl="0" marL="0" rtl="0" algn="l">
              <a:lnSpc>
                <a:spcPct val="90000"/>
              </a:lnSpc>
              <a:spcBef>
                <a:spcPts val="0"/>
              </a:spcBef>
              <a:spcAft>
                <a:spcPts val="0"/>
              </a:spcAft>
              <a:buClr>
                <a:schemeClr val="dk1"/>
              </a:buClr>
              <a:buSzPct val="100840"/>
              <a:buNone/>
            </a:pPr>
            <a:r>
              <a:t/>
            </a:r>
            <a:endParaRPr>
              <a:solidFill>
                <a:schemeClr val="dk1"/>
              </a:solidFill>
            </a:endParaRPr>
          </a:p>
          <a:p>
            <a:pPr indent="0" lvl="0" marL="0" rtl="0" algn="l">
              <a:lnSpc>
                <a:spcPct val="90000"/>
              </a:lnSpc>
              <a:spcBef>
                <a:spcPts val="0"/>
              </a:spcBef>
              <a:spcAft>
                <a:spcPts val="0"/>
              </a:spcAft>
              <a:buClr>
                <a:schemeClr val="dk1"/>
              </a:buClr>
              <a:buSzPct val="100840"/>
              <a:buNone/>
            </a:pPr>
            <a:r>
              <a:t/>
            </a:r>
            <a:endParaRPr>
              <a:solidFill>
                <a:schemeClr val="dk1"/>
              </a:solidFill>
            </a:endParaRPr>
          </a:p>
          <a:p>
            <a:pPr indent="0" lvl="0" marL="0" rtl="0" algn="l">
              <a:lnSpc>
                <a:spcPct val="90000"/>
              </a:lnSpc>
              <a:spcBef>
                <a:spcPts val="0"/>
              </a:spcBef>
              <a:spcAft>
                <a:spcPts val="0"/>
              </a:spcAft>
              <a:buClr>
                <a:schemeClr val="dk1"/>
              </a:buClr>
              <a:buSzPct val="100840"/>
              <a:buNone/>
            </a:pPr>
            <a:r>
              <a:rPr lang="en-US">
                <a:solidFill>
                  <a:schemeClr val="dk1"/>
                </a:solidFill>
              </a:rPr>
              <a:t>Be sure to include ways to encourage </a:t>
            </a:r>
            <a:r>
              <a:rPr lang="en-US" u="sng">
                <a:solidFill>
                  <a:schemeClr val="dk1"/>
                </a:solidFill>
              </a:rPr>
              <a:t>ALL</a:t>
            </a:r>
            <a:r>
              <a:rPr lang="en-US">
                <a:solidFill>
                  <a:schemeClr val="dk1"/>
                </a:solidFill>
              </a:rPr>
              <a:t> students: </a:t>
            </a:r>
            <a:endParaRPr>
              <a:solidFill>
                <a:schemeClr val="dk1"/>
              </a:solidFill>
            </a:endParaRPr>
          </a:p>
          <a:p>
            <a:pPr indent="0" lvl="0" marL="0" rtl="0" algn="l">
              <a:lnSpc>
                <a:spcPct val="90000"/>
              </a:lnSpc>
              <a:spcBef>
                <a:spcPts val="0"/>
              </a:spcBef>
              <a:spcAft>
                <a:spcPts val="0"/>
              </a:spcAft>
              <a:buClr>
                <a:schemeClr val="dk1"/>
              </a:buClr>
              <a:buSzPct val="100840"/>
              <a:buNone/>
            </a:pPr>
            <a:r>
              <a:t/>
            </a:r>
            <a:endParaRPr>
              <a:solidFill>
                <a:schemeClr val="dk1"/>
              </a:solidFill>
            </a:endParaRPr>
          </a:p>
          <a:p>
            <a:pPr indent="-380999" lvl="0" marL="457200" rtl="0" algn="l">
              <a:lnSpc>
                <a:spcPct val="90000"/>
              </a:lnSpc>
              <a:spcBef>
                <a:spcPts val="0"/>
              </a:spcBef>
              <a:spcAft>
                <a:spcPts val="0"/>
              </a:spcAft>
              <a:buSzPct val="100840"/>
              <a:buAutoNum type="arabicPeriod"/>
            </a:pPr>
            <a:r>
              <a:rPr lang="en-US">
                <a:solidFill>
                  <a:schemeClr val="dk1"/>
                </a:solidFill>
              </a:rPr>
              <a:t>Students who regularly demonstrate expected behaviors </a:t>
            </a:r>
            <a:endParaRPr>
              <a:solidFill>
                <a:schemeClr val="dk1"/>
              </a:solidFill>
            </a:endParaRPr>
          </a:p>
          <a:p>
            <a:pPr indent="0" lvl="0" marL="457200" rtl="0" algn="l">
              <a:lnSpc>
                <a:spcPct val="90000"/>
              </a:lnSpc>
              <a:spcBef>
                <a:spcPts val="0"/>
              </a:spcBef>
              <a:spcAft>
                <a:spcPts val="0"/>
              </a:spcAft>
              <a:buSzPct val="117647"/>
              <a:buNone/>
            </a:pPr>
            <a:r>
              <a:t/>
            </a:r>
            <a:endParaRPr>
              <a:solidFill>
                <a:schemeClr val="dk1"/>
              </a:solidFill>
            </a:endParaRPr>
          </a:p>
          <a:p>
            <a:pPr indent="0" lvl="0" marL="457200" rtl="0" algn="l">
              <a:lnSpc>
                <a:spcPct val="90000"/>
              </a:lnSpc>
              <a:spcBef>
                <a:spcPts val="0"/>
              </a:spcBef>
              <a:spcAft>
                <a:spcPts val="0"/>
              </a:spcAft>
              <a:buSzPct val="117647"/>
              <a:buNone/>
            </a:pPr>
            <a:r>
              <a:rPr lang="en-US">
                <a:solidFill>
                  <a:schemeClr val="dk1"/>
                </a:solidFill>
              </a:rPr>
              <a:t>and</a:t>
            </a:r>
            <a:endParaRPr>
              <a:solidFill>
                <a:schemeClr val="dk1"/>
              </a:solidFill>
            </a:endParaRPr>
          </a:p>
          <a:p>
            <a:pPr indent="0" lvl="0" marL="457200" rtl="0" algn="l">
              <a:lnSpc>
                <a:spcPct val="90000"/>
              </a:lnSpc>
              <a:spcBef>
                <a:spcPts val="0"/>
              </a:spcBef>
              <a:spcAft>
                <a:spcPts val="0"/>
              </a:spcAft>
              <a:buSzPct val="117647"/>
              <a:buNone/>
            </a:pPr>
            <a:r>
              <a:t/>
            </a:r>
            <a:endParaRPr>
              <a:solidFill>
                <a:schemeClr val="dk1"/>
              </a:solidFill>
            </a:endParaRPr>
          </a:p>
          <a:p>
            <a:pPr indent="-380999" lvl="0" marL="457200" rtl="0" algn="l">
              <a:lnSpc>
                <a:spcPct val="90000"/>
              </a:lnSpc>
              <a:spcBef>
                <a:spcPts val="0"/>
              </a:spcBef>
              <a:spcAft>
                <a:spcPts val="0"/>
              </a:spcAft>
              <a:buSzPct val="100840"/>
              <a:buAutoNum type="arabicPeriod"/>
            </a:pPr>
            <a:r>
              <a:rPr lang="en-US">
                <a:solidFill>
                  <a:schemeClr val="dk1"/>
                </a:solidFill>
              </a:rPr>
              <a:t>Students who struggle to behave </a:t>
            </a:r>
            <a:endParaRPr/>
          </a:p>
          <a:p>
            <a:pPr indent="-228600" lvl="0" marL="457200" rtl="0" algn="l">
              <a:lnSpc>
                <a:spcPct val="90000"/>
              </a:lnSpc>
              <a:spcBef>
                <a:spcPts val="0"/>
              </a:spcBef>
              <a:spcAft>
                <a:spcPts val="0"/>
              </a:spcAft>
              <a:buSzPct val="100840"/>
              <a:buNone/>
            </a:pPr>
            <a:r>
              <a:t/>
            </a:r>
            <a:endParaRPr>
              <a:solidFill>
                <a:schemeClr val="dk1"/>
              </a:solidFill>
            </a:endParaRPr>
          </a:p>
        </p:txBody>
      </p:sp>
      <p:sp>
        <p:nvSpPr>
          <p:cNvPr id="252" name="Google Shape;252;p18"/>
          <p:cNvSpPr/>
          <p:nvPr/>
        </p:nvSpPr>
        <p:spPr>
          <a:xfrm>
            <a:off x="10905625" y="5188075"/>
            <a:ext cx="777900" cy="938100"/>
          </a:xfrm>
          <a:prstGeom prst="star5">
            <a:avLst>
              <a:gd fmla="val 19098" name="adj"/>
              <a:gd fmla="val 105146" name="hf"/>
              <a:gd fmla="val 110557" name="vf"/>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57"/>
          <p:cNvSpPr txBox="1"/>
          <p:nvPr>
            <p:ph type="title"/>
          </p:nvPr>
        </p:nvSpPr>
        <p:spPr>
          <a:xfrm>
            <a:off x="2152650" y="68518"/>
            <a:ext cx="78867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4400"/>
              <a:buNone/>
            </a:pPr>
            <a:r>
              <a:rPr b="1" lang="en-US"/>
              <a:t>Progress Monitoring</a:t>
            </a:r>
            <a:endParaRPr b="1"/>
          </a:p>
        </p:txBody>
      </p:sp>
      <p:graphicFrame>
        <p:nvGraphicFramePr>
          <p:cNvPr id="258" name="Google Shape;258;p57"/>
          <p:cNvGraphicFramePr/>
          <p:nvPr/>
        </p:nvGraphicFramePr>
        <p:xfrm>
          <a:off x="2152650" y="1240657"/>
          <a:ext cx="3000000" cy="3000000"/>
        </p:xfrm>
        <a:graphic>
          <a:graphicData uri="http://schemas.openxmlformats.org/drawingml/2006/table">
            <a:tbl>
              <a:tblPr>
                <a:noFill/>
                <a:tableStyleId>{8B6AD57C-BF6E-47D8-BD8E-21575EDC0F19}</a:tableStyleId>
              </a:tblPr>
              <a:tblGrid>
                <a:gridCol w="7886700"/>
              </a:tblGrid>
              <a:tr h="254000">
                <a:tc>
                  <a:txBody>
                    <a:bodyPr/>
                    <a:lstStyle/>
                    <a:p>
                      <a:pPr indent="0" lvl="0" marL="914400" marR="0" rtl="0" algn="l">
                        <a:lnSpc>
                          <a:spcPct val="100000"/>
                        </a:lnSpc>
                        <a:spcBef>
                          <a:spcPts val="0"/>
                        </a:spcBef>
                        <a:spcAft>
                          <a:spcPts val="0"/>
                        </a:spcAft>
                        <a:buClr>
                          <a:srgbClr val="000000"/>
                        </a:buClr>
                        <a:buSzPts val="1200"/>
                        <a:buFont typeface="Arial"/>
                        <a:buNone/>
                      </a:pPr>
                      <a:r>
                        <a:rPr lang="en-US" sz="1200" u="none" cap="none" strike="noStrike">
                          <a:latin typeface="Calibri"/>
                          <a:ea typeface="Calibri"/>
                          <a:cs typeface="Calibri"/>
                          <a:sym typeface="Calibri"/>
                        </a:rPr>
                        <a:t> </a:t>
                      </a:r>
                      <a:endParaRPr sz="1200" u="none" cap="none" strike="noStrike">
                        <a:latin typeface="Cambria"/>
                        <a:ea typeface="Cambria"/>
                        <a:cs typeface="Cambria"/>
                        <a:sym typeface="Cambria"/>
                      </a:endParaRPr>
                    </a:p>
                    <a:p>
                      <a:pPr indent="-279400" lvl="0" marL="342900" marR="0" rtl="0" algn="l">
                        <a:lnSpc>
                          <a:spcPct val="100000"/>
                        </a:lnSpc>
                        <a:spcBef>
                          <a:spcPts val="0"/>
                        </a:spcBef>
                        <a:spcAft>
                          <a:spcPts val="0"/>
                        </a:spcAft>
                        <a:buClr>
                          <a:srgbClr val="000000"/>
                        </a:buClr>
                        <a:buSzPts val="1000"/>
                        <a:buFont typeface="Courier New"/>
                        <a:buNone/>
                      </a:pPr>
                      <a:r>
                        <a:t/>
                      </a:r>
                      <a:endParaRPr sz="2000" u="none" cap="none" strike="noStrike"/>
                    </a:p>
                    <a:p>
                      <a:pPr indent="0" lvl="0" marL="914400" marR="0" rtl="0" algn="l">
                        <a:lnSpc>
                          <a:spcPct val="100000"/>
                        </a:lnSpc>
                        <a:spcBef>
                          <a:spcPts val="0"/>
                        </a:spcBef>
                        <a:spcAft>
                          <a:spcPts val="0"/>
                        </a:spcAft>
                        <a:buClr>
                          <a:srgbClr val="000000"/>
                        </a:buClr>
                        <a:buSzPts val="2000"/>
                        <a:buFont typeface="Arial"/>
                        <a:buNone/>
                      </a:pPr>
                      <a:r>
                        <a:rPr lang="en-US" sz="2000" u="none" cap="none" strike="noStrike"/>
                        <a:t> </a:t>
                      </a:r>
                      <a:endParaRPr sz="1400" u="none" cap="none" strike="noStrike"/>
                    </a:p>
                    <a:p>
                      <a:pPr indent="0" lvl="0" marL="0" marR="0" rtl="0" algn="l">
                        <a:lnSpc>
                          <a:spcPct val="100000"/>
                        </a:lnSpc>
                        <a:spcBef>
                          <a:spcPts val="0"/>
                        </a:spcBef>
                        <a:spcAft>
                          <a:spcPts val="0"/>
                        </a:spcAft>
                        <a:buClr>
                          <a:srgbClr val="000000"/>
                        </a:buClr>
                        <a:buSzPts val="2000"/>
                        <a:buFont typeface="Courier New"/>
                        <a:buNone/>
                      </a:pPr>
                      <a:r>
                        <a:t/>
                      </a:r>
                      <a:endParaRPr sz="2000" u="none" cap="none" strike="noStrike">
                        <a:latin typeface="Cambria"/>
                        <a:ea typeface="Cambria"/>
                        <a:cs typeface="Cambria"/>
                        <a:sym typeface="Cambria"/>
                      </a:endParaRPr>
                    </a:p>
                  </a:txBody>
                  <a:tcPr marT="0" marB="0" marR="114300" marL="1143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bl>
          </a:graphicData>
        </a:graphic>
      </p:graphicFrame>
      <p:pic>
        <p:nvPicPr>
          <p:cNvPr descr="Action planning checklist " id="259" name="Google Shape;259;p57"/>
          <p:cNvPicPr preferRelativeResize="0"/>
          <p:nvPr/>
        </p:nvPicPr>
        <p:blipFill rotWithShape="1">
          <a:blip r:embed="rId3">
            <a:alphaModFix/>
          </a:blip>
          <a:srcRect b="0" l="0" r="0" t="0"/>
          <a:stretch/>
        </p:blipFill>
        <p:spPr>
          <a:xfrm>
            <a:off x="2152650" y="1240657"/>
            <a:ext cx="7651958" cy="495184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58"/>
          <p:cNvSpPr txBox="1"/>
          <p:nvPr>
            <p:ph type="title"/>
          </p:nvPr>
        </p:nvSpPr>
        <p:spPr>
          <a:xfrm>
            <a:off x="2152650" y="68518"/>
            <a:ext cx="78867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4400"/>
              <a:buNone/>
            </a:pPr>
            <a:r>
              <a:rPr b="1" lang="en-US"/>
              <a:t>Progress Monitoring</a:t>
            </a:r>
            <a:endParaRPr b="1"/>
          </a:p>
        </p:txBody>
      </p:sp>
      <p:pic>
        <p:nvPicPr>
          <p:cNvPr descr="A screenshot of  web page PBIS.org showing Self Assessment Survey" id="265" name="Google Shape;265;p58"/>
          <p:cNvPicPr preferRelativeResize="0"/>
          <p:nvPr/>
        </p:nvPicPr>
        <p:blipFill rotWithShape="1">
          <a:blip r:embed="rId3">
            <a:alphaModFix/>
          </a:blip>
          <a:srcRect b="0" l="0" r="0" t="0"/>
          <a:stretch/>
        </p:blipFill>
        <p:spPr>
          <a:xfrm>
            <a:off x="2152650" y="1032374"/>
            <a:ext cx="9305915" cy="5065752"/>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00"/>
        </a:solidFill>
      </p:bgPr>
    </p:bg>
    <p:spTree>
      <p:nvGrpSpPr>
        <p:cNvPr id="85" name="Shape 85"/>
        <p:cNvGrpSpPr/>
        <p:nvPr/>
      </p:nvGrpSpPr>
      <p:grpSpPr>
        <a:xfrm>
          <a:off x="0" y="0"/>
          <a:ext cx="0" cy="0"/>
          <a:chOff x="0" y="0"/>
          <a:chExt cx="0" cy="0"/>
        </a:xfrm>
      </p:grpSpPr>
      <p:sp>
        <p:nvSpPr>
          <p:cNvPr id="86" name="Google Shape;86;p4"/>
          <p:cNvSpPr txBox="1"/>
          <p:nvPr>
            <p:ph type="title"/>
          </p:nvPr>
        </p:nvSpPr>
        <p:spPr>
          <a:xfrm>
            <a:off x="609600" y="274637"/>
            <a:ext cx="10972800" cy="1143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400"/>
              <a:buFont typeface="Calibri"/>
              <a:buNone/>
            </a:pPr>
            <a:r>
              <a:rPr lang="en-US"/>
              <a:t>Facilitator Notes: Delete This Slide</a:t>
            </a:r>
            <a:endParaRPr/>
          </a:p>
        </p:txBody>
      </p:sp>
      <p:sp>
        <p:nvSpPr>
          <p:cNvPr id="87" name="Google Shape;87;p4"/>
          <p:cNvSpPr txBox="1"/>
          <p:nvPr>
            <p:ph idx="1" type="body"/>
          </p:nvPr>
        </p:nvSpPr>
        <p:spPr>
          <a:xfrm>
            <a:off x="609600" y="1600201"/>
            <a:ext cx="10972800" cy="4525963"/>
          </a:xfrm>
          <a:prstGeom prst="rect">
            <a:avLst/>
          </a:prstGeom>
          <a:noFill/>
          <a:ln>
            <a:noFill/>
          </a:ln>
        </p:spPr>
        <p:txBody>
          <a:bodyPr anchorCtr="0" anchor="t" bIns="91425" lIns="91425" spcFirstLastPara="1" rIns="91425" wrap="square" tIns="91425">
            <a:noAutofit/>
          </a:bodyPr>
          <a:lstStyle/>
          <a:p>
            <a:pPr indent="-228600" lvl="0" marL="457200" marR="0" rtl="0" algn="l">
              <a:lnSpc>
                <a:spcPct val="100000"/>
              </a:lnSpc>
              <a:spcBef>
                <a:spcPts val="640"/>
              </a:spcBef>
              <a:spcAft>
                <a:spcPts val="0"/>
              </a:spcAft>
              <a:buClr>
                <a:srgbClr val="FF0000"/>
              </a:buClr>
              <a:buSzPts val="3200"/>
              <a:buFont typeface="Arial"/>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69" name="Shape 269"/>
        <p:cNvGrpSpPr/>
        <p:nvPr/>
      </p:nvGrpSpPr>
      <p:grpSpPr>
        <a:xfrm>
          <a:off x="0" y="0"/>
          <a:ext cx="0" cy="0"/>
          <a:chOff x="0" y="0"/>
          <a:chExt cx="0" cy="0"/>
        </a:xfrm>
      </p:grpSpPr>
      <p:sp>
        <p:nvSpPr>
          <p:cNvPr id="270" name="Google Shape;270;p59"/>
          <p:cNvSpPr txBox="1"/>
          <p:nvPr>
            <p:ph type="title"/>
          </p:nvPr>
        </p:nvSpPr>
        <p:spPr>
          <a:xfrm>
            <a:off x="1962507" y="491685"/>
            <a:ext cx="9962789" cy="92595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400"/>
              <a:buFont typeface="Calibri"/>
              <a:buNone/>
            </a:pPr>
            <a:r>
              <a:rPr b="1" lang="en-US"/>
              <a:t>Progress Monitoring</a:t>
            </a:r>
            <a:endParaRPr/>
          </a:p>
        </p:txBody>
      </p:sp>
      <p:pic>
        <p:nvPicPr>
          <p:cNvPr descr="A screenshot of web page PBIS.org showing Tiered Fidelity Inventory" id="271" name="Google Shape;271;p59"/>
          <p:cNvPicPr preferRelativeResize="0"/>
          <p:nvPr/>
        </p:nvPicPr>
        <p:blipFill rotWithShape="1">
          <a:blip r:embed="rId3">
            <a:alphaModFix/>
          </a:blip>
          <a:srcRect b="0" l="0" r="0" t="0"/>
          <a:stretch/>
        </p:blipFill>
        <p:spPr>
          <a:xfrm>
            <a:off x="2265529" y="1291132"/>
            <a:ext cx="9094509" cy="4867261"/>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60"/>
          <p:cNvSpPr txBox="1"/>
          <p:nvPr>
            <p:ph type="title"/>
          </p:nvPr>
        </p:nvSpPr>
        <p:spPr>
          <a:xfrm>
            <a:off x="2152650" y="365127"/>
            <a:ext cx="78867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4400"/>
              <a:buNone/>
            </a:pPr>
            <a:r>
              <a:rPr lang="en-US" sz="3200"/>
              <a:t>Closing/Next Steps</a:t>
            </a:r>
            <a:endParaRPr sz="3200"/>
          </a:p>
        </p:txBody>
      </p:sp>
      <p:sp>
        <p:nvSpPr>
          <p:cNvPr id="278" name="Google Shape;278;p60"/>
          <p:cNvSpPr txBox="1"/>
          <p:nvPr>
            <p:ph idx="1" type="body"/>
          </p:nvPr>
        </p:nvSpPr>
        <p:spPr>
          <a:xfrm>
            <a:off x="2152650" y="1253400"/>
            <a:ext cx="7886700" cy="43512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Clr>
                <a:schemeClr val="dk1"/>
              </a:buClr>
              <a:buSzPts val="1100"/>
              <a:buNone/>
            </a:pPr>
            <a:r>
              <a:rPr lang="en-US" sz="2000"/>
              <a:t>How will you engage staff in developing a schoolwide system to encourage expected behavior?</a:t>
            </a:r>
            <a:endParaRPr sz="2000"/>
          </a:p>
          <a:p>
            <a:pPr indent="0" lvl="0" marL="0" rtl="0" algn="l">
              <a:lnSpc>
                <a:spcPct val="100000"/>
              </a:lnSpc>
              <a:spcBef>
                <a:spcPts val="1200"/>
              </a:spcBef>
              <a:spcAft>
                <a:spcPts val="0"/>
              </a:spcAft>
              <a:buClr>
                <a:schemeClr val="dk1"/>
              </a:buClr>
              <a:buSzPts val="1100"/>
              <a:buNone/>
            </a:pPr>
            <a:r>
              <a:rPr lang="en-US" sz="2000"/>
              <a:t>Next steps include </a:t>
            </a:r>
            <a:endParaRPr sz="2000"/>
          </a:p>
          <a:p>
            <a:pPr indent="0" lvl="0" marL="0" rtl="0" algn="l">
              <a:lnSpc>
                <a:spcPct val="100000"/>
              </a:lnSpc>
              <a:spcBef>
                <a:spcPts val="0"/>
              </a:spcBef>
              <a:spcAft>
                <a:spcPts val="0"/>
              </a:spcAft>
              <a:buClr>
                <a:schemeClr val="dk1"/>
              </a:buClr>
              <a:buSzPts val="1100"/>
              <a:buNone/>
            </a:pPr>
            <a:r>
              <a:t/>
            </a:r>
            <a:endParaRPr sz="2000"/>
          </a:p>
          <a:p>
            <a:pPr indent="-355600" lvl="0" marL="457200" rtl="0" algn="l">
              <a:lnSpc>
                <a:spcPct val="100000"/>
              </a:lnSpc>
              <a:spcBef>
                <a:spcPts val="0"/>
              </a:spcBef>
              <a:spcAft>
                <a:spcPts val="0"/>
              </a:spcAft>
              <a:buClr>
                <a:schemeClr val="dk1"/>
              </a:buClr>
              <a:buSzPts val="2000"/>
              <a:buFont typeface="Calibri"/>
              <a:buChar char="●"/>
            </a:pPr>
            <a:r>
              <a:rPr lang="en-US" sz="2000"/>
              <a:t>Decide upon simple action steps for how your building leadership team will engage staff in developing a system to encourage expected behavior.</a:t>
            </a:r>
            <a:endParaRPr sz="2000"/>
          </a:p>
          <a:p>
            <a:pPr indent="-355600" lvl="0" marL="457200" rtl="0" algn="l">
              <a:lnSpc>
                <a:spcPct val="100000"/>
              </a:lnSpc>
              <a:spcBef>
                <a:spcPts val="0"/>
              </a:spcBef>
              <a:spcAft>
                <a:spcPts val="0"/>
              </a:spcAft>
              <a:buClr>
                <a:schemeClr val="dk1"/>
              </a:buClr>
              <a:buSzPts val="2000"/>
              <a:buFont typeface="Calibri"/>
              <a:buChar char="●"/>
            </a:pPr>
            <a:r>
              <a:rPr lang="en-US" sz="2000"/>
              <a:t>Update your action plan using the </a:t>
            </a:r>
            <a:r>
              <a:rPr b="1" i="1" lang="en-US" sz="2000"/>
              <a:t>Tier 1 Action Plan</a:t>
            </a:r>
            <a:r>
              <a:rPr lang="en-US" sz="2000"/>
              <a:t> template and the </a:t>
            </a:r>
            <a:r>
              <a:rPr b="1" i="1" lang="en-US" sz="2000"/>
              <a:t>Tier 1 Action Planning Checklist</a:t>
            </a:r>
            <a:r>
              <a:rPr lang="en-US" sz="2000"/>
              <a:t>. </a:t>
            </a:r>
            <a:endParaRPr sz="2000"/>
          </a:p>
          <a:p>
            <a:pPr indent="-355600" lvl="0" marL="457200" rtl="0" algn="l">
              <a:lnSpc>
                <a:spcPct val="100000"/>
              </a:lnSpc>
              <a:spcBef>
                <a:spcPts val="0"/>
              </a:spcBef>
              <a:spcAft>
                <a:spcPts val="0"/>
              </a:spcAft>
              <a:buClr>
                <a:schemeClr val="dk1"/>
              </a:buClr>
              <a:buSzPts val="2000"/>
              <a:buChar char="●"/>
            </a:pPr>
            <a:r>
              <a:rPr lang="en-US" sz="2000"/>
              <a:t>Use the </a:t>
            </a:r>
            <a:r>
              <a:rPr b="1" i="1" lang="en-US" sz="2000"/>
              <a:t>Tier 1 Artifacts Rubric </a:t>
            </a:r>
            <a:r>
              <a:rPr lang="en-US" sz="2000"/>
              <a:t>to assess the quality of the resources your team develops. </a:t>
            </a:r>
            <a:endParaRPr sz="2000"/>
          </a:p>
          <a:p>
            <a:pPr indent="-355600" lvl="0" marL="457200" rtl="0" algn="l">
              <a:lnSpc>
                <a:spcPct val="100000"/>
              </a:lnSpc>
              <a:spcBef>
                <a:spcPts val="0"/>
              </a:spcBef>
              <a:spcAft>
                <a:spcPts val="0"/>
              </a:spcAft>
              <a:buClr>
                <a:schemeClr val="dk1"/>
              </a:buClr>
              <a:buSzPts val="2000"/>
              <a:buChar char="●"/>
            </a:pPr>
            <a:r>
              <a:rPr lang="en-US" sz="2000"/>
              <a:t>Use the results of the </a:t>
            </a:r>
            <a:r>
              <a:rPr b="1" i="1" lang="en-US" sz="2000"/>
              <a:t>PBIS Self-Assessment Survey</a:t>
            </a:r>
            <a:r>
              <a:rPr lang="en-US" sz="2000"/>
              <a:t> (SAS)  to gain perspective from all staff, and results from the </a:t>
            </a:r>
            <a:r>
              <a:rPr b="1" i="1" lang="en-US" sz="2000"/>
              <a:t>PBIS Tiered Fidelity Inventory</a:t>
            </a:r>
            <a:r>
              <a:rPr lang="en-US" sz="2000"/>
              <a:t> (TFI) to gain perspective from your building leadership team.</a:t>
            </a:r>
            <a:endParaRPr sz="20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61"/>
          <p:cNvSpPr txBox="1"/>
          <p:nvPr>
            <p:ph type="title"/>
          </p:nvPr>
        </p:nvSpPr>
        <p:spPr>
          <a:xfrm>
            <a:off x="2152650" y="365127"/>
            <a:ext cx="78867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4400"/>
              <a:buNone/>
            </a:pPr>
            <a:r>
              <a:rPr lang="en-US" sz="3600"/>
              <a:t>References</a:t>
            </a:r>
            <a:endParaRPr sz="3600"/>
          </a:p>
        </p:txBody>
      </p:sp>
      <p:sp>
        <p:nvSpPr>
          <p:cNvPr id="285" name="Google Shape;285;p61"/>
          <p:cNvSpPr txBox="1"/>
          <p:nvPr>
            <p:ph idx="1" type="body"/>
          </p:nvPr>
        </p:nvSpPr>
        <p:spPr>
          <a:xfrm>
            <a:off x="2152650" y="1825625"/>
            <a:ext cx="7886700" cy="4351338"/>
          </a:xfrm>
          <a:prstGeom prst="rect">
            <a:avLst/>
          </a:prstGeom>
          <a:noFill/>
          <a:ln>
            <a:noFill/>
          </a:ln>
        </p:spPr>
        <p:txBody>
          <a:bodyPr anchorCtr="0" anchor="t" bIns="45700" lIns="91425" spcFirstLastPara="1" rIns="91425" wrap="square" tIns="45700">
            <a:normAutofit/>
          </a:bodyPr>
          <a:lstStyle/>
          <a:p>
            <a:pPr indent="-381000" lvl="0" marL="457200" rtl="0" algn="l">
              <a:lnSpc>
                <a:spcPct val="100000"/>
              </a:lnSpc>
              <a:spcBef>
                <a:spcPts val="0"/>
              </a:spcBef>
              <a:spcAft>
                <a:spcPts val="0"/>
              </a:spcAft>
              <a:buClr>
                <a:schemeClr val="dk1"/>
              </a:buClr>
              <a:buSzPts val="2400"/>
              <a:buFont typeface="Calibri"/>
              <a:buAutoNum type="arabicPeriod"/>
            </a:pPr>
            <a:r>
              <a:rPr lang="en-US" sz="2400"/>
              <a:t>Florida Positive Behavior Support Project Website (2006). Retrieved from: </a:t>
            </a:r>
            <a:r>
              <a:rPr lang="en-US" sz="2400" u="sng">
                <a:solidFill>
                  <a:srgbClr val="1155CC"/>
                </a:solidFill>
                <a:hlinkClick r:id="rId3">
                  <a:extLst>
                    <a:ext uri="{A12FA001-AC4F-418D-AE19-62706E023703}">
                      <ahyp:hlinkClr val="tx"/>
                    </a:ext>
                  </a:extLst>
                </a:hlinkClick>
              </a:rPr>
              <a:t>http://www.flpbs.fmhl.usf.edu</a:t>
            </a:r>
            <a:endParaRPr sz="2400"/>
          </a:p>
          <a:p>
            <a:pPr indent="-381000" lvl="0" marL="457200" rtl="0" algn="l">
              <a:lnSpc>
                <a:spcPct val="100000"/>
              </a:lnSpc>
              <a:spcBef>
                <a:spcPts val="0"/>
              </a:spcBef>
              <a:spcAft>
                <a:spcPts val="0"/>
              </a:spcAft>
              <a:buClr>
                <a:schemeClr val="dk1"/>
              </a:buClr>
              <a:buSzPts val="2400"/>
              <a:buFont typeface="Calibri"/>
              <a:buAutoNum type="arabicPeriod"/>
            </a:pPr>
            <a:r>
              <a:rPr lang="en-US" sz="2400"/>
              <a:t>Lane, K. L., Kalberg, J. R., &amp; Menzies, H. M. (2009). Developing schoolwide programs to prevent and manage problem behaviors: A step-by-step approach. New York: Guilford.</a:t>
            </a:r>
            <a:endParaRPr sz="2400"/>
          </a:p>
          <a:p>
            <a:pPr indent="-381000" lvl="0" marL="457200" rtl="0" algn="l">
              <a:lnSpc>
                <a:spcPct val="100000"/>
              </a:lnSpc>
              <a:spcBef>
                <a:spcPts val="0"/>
              </a:spcBef>
              <a:spcAft>
                <a:spcPts val="0"/>
              </a:spcAft>
              <a:buClr>
                <a:schemeClr val="dk1"/>
              </a:buClr>
              <a:buSzPts val="2400"/>
              <a:buFont typeface="Calibri"/>
              <a:buAutoNum type="arabicPeriod"/>
            </a:pPr>
            <a:r>
              <a:rPr lang="en-US" sz="2400"/>
              <a:t>Colvin, G. (2007). 7 steps for developing a proactive school discipline plan: A guide for principals and leadership teams. Thousand Oaks, CA: Corwin.</a:t>
            </a:r>
            <a:endParaRPr sz="240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99593"/>
        </a:solidFill>
      </p:bgPr>
    </p:bg>
    <p:spTree>
      <p:nvGrpSpPr>
        <p:cNvPr id="290" name="Shape 290"/>
        <p:cNvGrpSpPr/>
        <p:nvPr/>
      </p:nvGrpSpPr>
      <p:grpSpPr>
        <a:xfrm>
          <a:off x="0" y="0"/>
          <a:ext cx="0" cy="0"/>
          <a:chOff x="0" y="0"/>
          <a:chExt cx="0" cy="0"/>
        </a:xfrm>
      </p:grpSpPr>
      <p:sp>
        <p:nvSpPr>
          <p:cNvPr id="291" name="Google Shape;291;p27"/>
          <p:cNvSpPr txBox="1"/>
          <p:nvPr>
            <p:ph type="title"/>
          </p:nvPr>
        </p:nvSpPr>
        <p:spPr>
          <a:xfrm>
            <a:off x="609600" y="274637"/>
            <a:ext cx="10972800" cy="1143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400"/>
              <a:buFont typeface="Calibri"/>
              <a:buNone/>
            </a:pPr>
            <a:r>
              <a:rPr b="1" lang="en-US"/>
              <a:t>Contact Information</a:t>
            </a:r>
            <a:endParaRPr/>
          </a:p>
        </p:txBody>
      </p:sp>
      <p:sp>
        <p:nvSpPr>
          <p:cNvPr id="292" name="Google Shape;292;p27"/>
          <p:cNvSpPr txBox="1"/>
          <p:nvPr>
            <p:ph idx="1" type="body"/>
          </p:nvPr>
        </p:nvSpPr>
        <p:spPr>
          <a:xfrm>
            <a:off x="609600" y="1600201"/>
            <a:ext cx="10972800" cy="4525963"/>
          </a:xfrm>
          <a:prstGeom prst="rect">
            <a:avLst/>
          </a:prstGeom>
          <a:noFill/>
          <a:ln>
            <a:noFill/>
          </a:ln>
        </p:spPr>
        <p:txBody>
          <a:bodyPr anchorCtr="0" anchor="t" bIns="91425" lIns="91425" spcFirstLastPara="1" rIns="91425" wrap="square" tIns="91425">
            <a:normAutofit/>
          </a:bodyPr>
          <a:lstStyle/>
          <a:p>
            <a:pPr indent="0" lvl="0" marL="203200" rtl="0" algn="l">
              <a:lnSpc>
                <a:spcPct val="100000"/>
              </a:lnSpc>
              <a:spcBef>
                <a:spcPts val="0"/>
              </a:spcBef>
              <a:spcAft>
                <a:spcPts val="0"/>
              </a:spcAft>
              <a:buSzPts val="3200"/>
              <a:buNone/>
            </a:pPr>
            <a:r>
              <a:rPr lang="en-US"/>
              <a:t>Check Out MO SW-PBS on Social Media:</a:t>
            </a:r>
            <a:endParaRPr/>
          </a:p>
        </p:txBody>
      </p:sp>
      <p:sp>
        <p:nvSpPr>
          <p:cNvPr id="293" name="Google Shape;293;p27"/>
          <p:cNvSpPr txBox="1"/>
          <p:nvPr>
            <p:ph idx="4294967295" type="body"/>
          </p:nvPr>
        </p:nvSpPr>
        <p:spPr>
          <a:xfrm>
            <a:off x="6823574" y="2597295"/>
            <a:ext cx="3886200" cy="619125"/>
          </a:xfrm>
          <a:prstGeom prst="rect">
            <a:avLst/>
          </a:prstGeom>
          <a:noFill/>
          <a:ln>
            <a:noFill/>
          </a:ln>
        </p:spPr>
        <p:txBody>
          <a:bodyPr anchorCtr="0" anchor="t" bIns="91425" lIns="91425" spcFirstLastPara="1" rIns="91425" wrap="square" tIns="91425">
            <a:normAutofit fontScale="62500" lnSpcReduction="20000"/>
          </a:bodyPr>
          <a:lstStyle/>
          <a:p>
            <a:pPr indent="0" lvl="0" marL="203200" rtl="0" algn="l">
              <a:lnSpc>
                <a:spcPct val="100000"/>
              </a:lnSpc>
              <a:spcBef>
                <a:spcPts val="0"/>
              </a:spcBef>
              <a:spcAft>
                <a:spcPts val="0"/>
              </a:spcAft>
              <a:buSzPct val="100000"/>
              <a:buNone/>
            </a:pPr>
            <a:r>
              <a:rPr b="1" lang="en-US"/>
              <a:t>Facilitator Contact Information:</a:t>
            </a:r>
            <a:endParaRPr/>
          </a:p>
          <a:p>
            <a:pPr indent="-12700" lvl="0" marL="342900" rtl="0" algn="l">
              <a:lnSpc>
                <a:spcPct val="100000"/>
              </a:lnSpc>
              <a:spcBef>
                <a:spcPts val="640"/>
              </a:spcBef>
              <a:spcAft>
                <a:spcPts val="0"/>
              </a:spcAft>
              <a:buSzPct val="100000"/>
              <a:buNone/>
            </a:pPr>
            <a:r>
              <a:t/>
            </a:r>
            <a:endParaRPr/>
          </a:p>
        </p:txBody>
      </p:sp>
      <p:sp>
        <p:nvSpPr>
          <p:cNvPr id="294" name="Google Shape;294;p27"/>
          <p:cNvSpPr txBox="1"/>
          <p:nvPr/>
        </p:nvSpPr>
        <p:spPr>
          <a:xfrm>
            <a:off x="1588333" y="3009404"/>
            <a:ext cx="2393146" cy="4154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100"/>
              <a:buFont typeface="Arial"/>
              <a:buNone/>
            </a:pPr>
            <a:r>
              <a:rPr b="0" i="0" lang="en-US" sz="2100" u="sng" cap="none" strike="noStrike">
                <a:solidFill>
                  <a:srgbClr val="000000"/>
                </a:solidFill>
                <a:latin typeface="Arial"/>
                <a:ea typeface="Arial"/>
                <a:cs typeface="Arial"/>
                <a:sym typeface="Arial"/>
                <a:hlinkClick r:id="rId3">
                  <a:extLst>
                    <a:ext uri="{A12FA001-AC4F-418D-AE19-62706E023703}">
                      <ahyp:hlinkClr val="tx"/>
                    </a:ext>
                  </a:extLst>
                </a:hlinkClick>
              </a:rPr>
              <a:t>pbismissouri.org</a:t>
            </a:r>
            <a:endParaRPr b="0" i="0" sz="2100" u="none" cap="none" strike="noStrike">
              <a:solidFill>
                <a:srgbClr val="000000"/>
              </a:solidFill>
              <a:latin typeface="Arial"/>
              <a:ea typeface="Arial"/>
              <a:cs typeface="Arial"/>
              <a:sym typeface="Arial"/>
            </a:endParaRPr>
          </a:p>
        </p:txBody>
      </p:sp>
      <p:sp>
        <p:nvSpPr>
          <p:cNvPr id="295" name="Google Shape;295;p27"/>
          <p:cNvSpPr txBox="1"/>
          <p:nvPr/>
        </p:nvSpPr>
        <p:spPr>
          <a:xfrm>
            <a:off x="1561312" y="3818668"/>
            <a:ext cx="3244967" cy="4154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100"/>
              <a:buFont typeface="Arial"/>
              <a:buNone/>
            </a:pPr>
            <a:r>
              <a:rPr b="0" i="0" lang="en-US" sz="2100" u="sng" cap="none" strike="noStrike">
                <a:solidFill>
                  <a:srgbClr val="000000"/>
                </a:solidFill>
                <a:latin typeface="Arial"/>
                <a:ea typeface="Arial"/>
                <a:cs typeface="Arial"/>
                <a:sym typeface="Arial"/>
                <a:hlinkClick r:id="rId4">
                  <a:extLst>
                    <a:ext uri="{A12FA001-AC4F-418D-AE19-62706E023703}">
                      <ahyp:hlinkClr val="tx"/>
                    </a:ext>
                  </a:extLst>
                </a:hlinkClick>
              </a:rPr>
              <a:t>facebook.com/moswpbs</a:t>
            </a:r>
            <a:endParaRPr b="0" i="0" sz="2100" u="none" cap="none" strike="noStrike">
              <a:solidFill>
                <a:srgbClr val="000000"/>
              </a:solidFill>
              <a:latin typeface="Arial"/>
              <a:ea typeface="Arial"/>
              <a:cs typeface="Arial"/>
              <a:sym typeface="Arial"/>
            </a:endParaRPr>
          </a:p>
        </p:txBody>
      </p:sp>
      <p:sp>
        <p:nvSpPr>
          <p:cNvPr id="296" name="Google Shape;296;p27"/>
          <p:cNvSpPr txBox="1"/>
          <p:nvPr/>
        </p:nvSpPr>
        <p:spPr>
          <a:xfrm>
            <a:off x="1479487" y="4627932"/>
            <a:ext cx="3408600" cy="415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100"/>
              <a:buFont typeface="Arial"/>
              <a:buNone/>
            </a:pPr>
            <a:r>
              <a:rPr b="0" i="0" lang="en-US" sz="2100" u="sng" cap="none" strike="noStrike">
                <a:solidFill>
                  <a:srgbClr val="000000"/>
                </a:solidFill>
                <a:latin typeface="Arial"/>
                <a:ea typeface="Arial"/>
                <a:cs typeface="Arial"/>
                <a:sym typeface="Arial"/>
                <a:hlinkClick r:id="rId5">
                  <a:extLst>
                    <a:ext uri="{A12FA001-AC4F-418D-AE19-62706E023703}">
                      <ahyp:hlinkClr val="tx"/>
                    </a:ext>
                  </a:extLst>
                </a:hlinkClick>
              </a:rPr>
              <a:t>instagram.com/moswpbs/</a:t>
            </a:r>
            <a:endParaRPr b="0" i="0" sz="1400" u="none" cap="none" strike="noStrike">
              <a:solidFill>
                <a:srgbClr val="000000"/>
              </a:solidFill>
              <a:latin typeface="Arial"/>
              <a:ea typeface="Arial"/>
              <a:cs typeface="Arial"/>
              <a:sym typeface="Arial"/>
            </a:endParaRPr>
          </a:p>
        </p:txBody>
      </p:sp>
      <p:sp>
        <p:nvSpPr>
          <p:cNvPr id="297" name="Google Shape;297;p27"/>
          <p:cNvSpPr txBox="1"/>
          <p:nvPr/>
        </p:nvSpPr>
        <p:spPr>
          <a:xfrm>
            <a:off x="5468016" y="3217141"/>
            <a:ext cx="3260558" cy="26776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List HERE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98" name="Google Shape;298;p27"/>
          <p:cNvPicPr preferRelativeResize="0"/>
          <p:nvPr/>
        </p:nvPicPr>
        <p:blipFill rotWithShape="1">
          <a:blip r:embed="rId6">
            <a:alphaModFix/>
          </a:blip>
          <a:srcRect b="0" l="0" r="0" t="0"/>
          <a:stretch/>
        </p:blipFill>
        <p:spPr>
          <a:xfrm>
            <a:off x="609600" y="3694158"/>
            <a:ext cx="619125" cy="619125"/>
          </a:xfrm>
          <a:prstGeom prst="rect">
            <a:avLst/>
          </a:prstGeom>
          <a:noFill/>
          <a:ln>
            <a:noFill/>
          </a:ln>
        </p:spPr>
      </p:pic>
      <p:pic>
        <p:nvPicPr>
          <p:cNvPr id="299" name="Google Shape;299;p27"/>
          <p:cNvPicPr preferRelativeResize="0"/>
          <p:nvPr/>
        </p:nvPicPr>
        <p:blipFill rotWithShape="1">
          <a:blip r:embed="rId7">
            <a:alphaModFix/>
          </a:blip>
          <a:srcRect b="0" l="0" r="0" t="0"/>
          <a:stretch/>
        </p:blipFill>
        <p:spPr>
          <a:xfrm>
            <a:off x="660125" y="2994472"/>
            <a:ext cx="619125" cy="532235"/>
          </a:xfrm>
          <a:prstGeom prst="rect">
            <a:avLst/>
          </a:prstGeom>
          <a:noFill/>
          <a:ln>
            <a:noFill/>
          </a:ln>
        </p:spPr>
      </p:pic>
      <p:pic>
        <p:nvPicPr>
          <p:cNvPr id="300" name="Google Shape;300;p27"/>
          <p:cNvPicPr preferRelativeResize="0"/>
          <p:nvPr/>
        </p:nvPicPr>
        <p:blipFill rotWithShape="1">
          <a:blip r:embed="rId8">
            <a:alphaModFix/>
          </a:blip>
          <a:srcRect b="0" l="0" r="0" t="0"/>
          <a:stretch/>
        </p:blipFill>
        <p:spPr>
          <a:xfrm>
            <a:off x="653039" y="4626447"/>
            <a:ext cx="532225" cy="5322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5"/>
          <p:cNvSpPr txBox="1"/>
          <p:nvPr>
            <p:ph type="title"/>
          </p:nvPr>
        </p:nvSpPr>
        <p:spPr>
          <a:xfrm>
            <a:off x="609600" y="274637"/>
            <a:ext cx="10972800" cy="1143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400"/>
              <a:buFont typeface="Calibri"/>
              <a:buNone/>
            </a:pPr>
            <a:r>
              <a:rPr b="1" lang="en-US"/>
              <a:t>Working Agreements</a:t>
            </a:r>
            <a:endParaRPr/>
          </a:p>
        </p:txBody>
      </p:sp>
      <p:sp>
        <p:nvSpPr>
          <p:cNvPr id="94" name="Google Shape;94;p5"/>
          <p:cNvSpPr txBox="1"/>
          <p:nvPr>
            <p:ph idx="1" type="body"/>
          </p:nvPr>
        </p:nvSpPr>
        <p:spPr>
          <a:xfrm>
            <a:off x="609600" y="1600201"/>
            <a:ext cx="10972800" cy="4525963"/>
          </a:xfrm>
          <a:prstGeom prst="rect">
            <a:avLst/>
          </a:prstGeom>
          <a:noFill/>
          <a:ln>
            <a:noFill/>
          </a:ln>
        </p:spPr>
        <p:txBody>
          <a:bodyPr anchorCtr="0" anchor="t" bIns="91425" lIns="91425" spcFirstLastPara="1" rIns="91425" wrap="square" tIns="91425">
            <a:normAutofit fontScale="92500" lnSpcReduction="20000"/>
          </a:bodyPr>
          <a:lstStyle/>
          <a:p>
            <a:pPr indent="-139700" lvl="0" marL="342900" rtl="0" algn="l">
              <a:lnSpc>
                <a:spcPct val="100000"/>
              </a:lnSpc>
              <a:spcBef>
                <a:spcPts val="0"/>
              </a:spcBef>
              <a:spcAft>
                <a:spcPts val="0"/>
              </a:spcAft>
              <a:buSzPct val="75000"/>
              <a:buNone/>
            </a:pPr>
            <a:r>
              <a:rPr b="1" lang="en-US">
                <a:latin typeface="Arial"/>
                <a:ea typeface="Arial"/>
                <a:cs typeface="Arial"/>
                <a:sym typeface="Arial"/>
              </a:rPr>
              <a:t>Be Respectful</a:t>
            </a:r>
            <a:endParaRPr/>
          </a:p>
          <a:p>
            <a:pPr indent="-187960" lvl="0" marL="342900" rtl="0" algn="l">
              <a:lnSpc>
                <a:spcPct val="100000"/>
              </a:lnSpc>
              <a:spcBef>
                <a:spcPts val="640"/>
              </a:spcBef>
              <a:spcAft>
                <a:spcPts val="0"/>
              </a:spcAft>
              <a:buSzPct val="100000"/>
              <a:buChar char="•"/>
            </a:pPr>
            <a:r>
              <a:rPr lang="en-US">
                <a:latin typeface="Arial"/>
                <a:ea typeface="Arial"/>
                <a:cs typeface="Arial"/>
                <a:sym typeface="Arial"/>
              </a:rPr>
              <a:t> Be an active listener—open to new ideas</a:t>
            </a:r>
            <a:endParaRPr/>
          </a:p>
          <a:p>
            <a:pPr indent="-187960" lvl="0" marL="342900" rtl="0" algn="l">
              <a:lnSpc>
                <a:spcPct val="100000"/>
              </a:lnSpc>
              <a:spcBef>
                <a:spcPts val="640"/>
              </a:spcBef>
              <a:spcAft>
                <a:spcPts val="0"/>
              </a:spcAft>
              <a:buSzPct val="100000"/>
              <a:buChar char="•"/>
            </a:pPr>
            <a:r>
              <a:rPr lang="en-US">
                <a:latin typeface="Arial"/>
                <a:ea typeface="Arial"/>
                <a:cs typeface="Arial"/>
                <a:sym typeface="Arial"/>
              </a:rPr>
              <a:t> Use notes for side bar conversations</a:t>
            </a:r>
            <a:endParaRPr>
              <a:latin typeface="Arial"/>
              <a:ea typeface="Arial"/>
              <a:cs typeface="Arial"/>
              <a:sym typeface="Arial"/>
            </a:endParaRPr>
          </a:p>
          <a:p>
            <a:pPr indent="0" lvl="0" marL="342900" rtl="0" algn="l">
              <a:lnSpc>
                <a:spcPct val="100000"/>
              </a:lnSpc>
              <a:spcBef>
                <a:spcPts val="640"/>
              </a:spcBef>
              <a:spcAft>
                <a:spcPts val="0"/>
              </a:spcAft>
              <a:buSzPts val="3200"/>
              <a:buNone/>
            </a:pPr>
            <a:r>
              <a:t/>
            </a:r>
            <a:endParaRPr sz="850">
              <a:latin typeface="Arial"/>
              <a:ea typeface="Arial"/>
              <a:cs typeface="Arial"/>
              <a:sym typeface="Arial"/>
            </a:endParaRPr>
          </a:p>
          <a:p>
            <a:pPr indent="-139700" lvl="0" marL="342900" rtl="0" algn="l">
              <a:lnSpc>
                <a:spcPct val="100000"/>
              </a:lnSpc>
              <a:spcBef>
                <a:spcPts val="640"/>
              </a:spcBef>
              <a:spcAft>
                <a:spcPts val="0"/>
              </a:spcAft>
              <a:buSzPct val="75000"/>
              <a:buNone/>
            </a:pPr>
            <a:r>
              <a:rPr b="1" lang="en-US">
                <a:latin typeface="Arial"/>
                <a:ea typeface="Arial"/>
                <a:cs typeface="Arial"/>
                <a:sym typeface="Arial"/>
              </a:rPr>
              <a:t>Be Responsible</a:t>
            </a:r>
            <a:endParaRPr/>
          </a:p>
          <a:p>
            <a:pPr indent="-187960" lvl="0" marL="342900" rtl="0" algn="l">
              <a:lnSpc>
                <a:spcPct val="100000"/>
              </a:lnSpc>
              <a:spcBef>
                <a:spcPts val="640"/>
              </a:spcBef>
              <a:spcAft>
                <a:spcPts val="0"/>
              </a:spcAft>
              <a:buSzPct val="100000"/>
              <a:buChar char="•"/>
            </a:pPr>
            <a:r>
              <a:rPr lang="en-US">
                <a:latin typeface="Arial"/>
                <a:ea typeface="Arial"/>
                <a:cs typeface="Arial"/>
                <a:sym typeface="Arial"/>
              </a:rPr>
              <a:t> Be on time for sessions</a:t>
            </a:r>
            <a:endParaRPr/>
          </a:p>
          <a:p>
            <a:pPr indent="-187960" lvl="0" marL="342900" rtl="0" algn="l">
              <a:lnSpc>
                <a:spcPct val="100000"/>
              </a:lnSpc>
              <a:spcBef>
                <a:spcPts val="640"/>
              </a:spcBef>
              <a:spcAft>
                <a:spcPts val="0"/>
              </a:spcAft>
              <a:buSzPct val="100000"/>
              <a:buChar char="•"/>
            </a:pPr>
            <a:r>
              <a:rPr lang="en-US">
                <a:latin typeface="Arial"/>
                <a:ea typeface="Arial"/>
                <a:cs typeface="Arial"/>
                <a:sym typeface="Arial"/>
              </a:rPr>
              <a:t> Silence cell phones—reply appropriately</a:t>
            </a:r>
            <a:endParaRPr>
              <a:latin typeface="Arial"/>
              <a:ea typeface="Arial"/>
              <a:cs typeface="Arial"/>
              <a:sym typeface="Arial"/>
            </a:endParaRPr>
          </a:p>
          <a:p>
            <a:pPr indent="0" lvl="0" marL="342900" rtl="0" algn="l">
              <a:lnSpc>
                <a:spcPct val="100000"/>
              </a:lnSpc>
              <a:spcBef>
                <a:spcPts val="640"/>
              </a:spcBef>
              <a:spcAft>
                <a:spcPts val="0"/>
              </a:spcAft>
              <a:buSzPct val="384384"/>
              <a:buNone/>
            </a:pPr>
            <a:r>
              <a:t/>
            </a:r>
            <a:endParaRPr sz="900">
              <a:latin typeface="Arial"/>
              <a:ea typeface="Arial"/>
              <a:cs typeface="Arial"/>
              <a:sym typeface="Arial"/>
            </a:endParaRPr>
          </a:p>
          <a:p>
            <a:pPr indent="-139700" lvl="0" marL="342900" rtl="0" algn="l">
              <a:lnSpc>
                <a:spcPct val="100000"/>
              </a:lnSpc>
              <a:spcBef>
                <a:spcPts val="640"/>
              </a:spcBef>
              <a:spcAft>
                <a:spcPts val="0"/>
              </a:spcAft>
              <a:buSzPct val="75000"/>
              <a:buNone/>
            </a:pPr>
            <a:r>
              <a:rPr b="1" lang="en-US">
                <a:latin typeface="Arial"/>
                <a:ea typeface="Arial"/>
                <a:cs typeface="Arial"/>
                <a:sym typeface="Arial"/>
              </a:rPr>
              <a:t>Be a Problem Solver</a:t>
            </a:r>
            <a:endParaRPr/>
          </a:p>
          <a:p>
            <a:pPr indent="-187960" lvl="0" marL="342900" rtl="0" algn="l">
              <a:lnSpc>
                <a:spcPct val="100000"/>
              </a:lnSpc>
              <a:spcBef>
                <a:spcPts val="640"/>
              </a:spcBef>
              <a:spcAft>
                <a:spcPts val="0"/>
              </a:spcAft>
              <a:buSzPct val="100000"/>
              <a:buChar char="•"/>
            </a:pPr>
            <a:r>
              <a:rPr lang="en-US">
                <a:latin typeface="Arial"/>
                <a:ea typeface="Arial"/>
                <a:cs typeface="Arial"/>
                <a:sym typeface="Arial"/>
              </a:rPr>
              <a:t> Follow the decision making process</a:t>
            </a:r>
            <a:endParaRPr/>
          </a:p>
          <a:p>
            <a:pPr indent="-187960" lvl="0" marL="342900" rtl="0" algn="l">
              <a:lnSpc>
                <a:spcPct val="100000"/>
              </a:lnSpc>
              <a:spcBef>
                <a:spcPts val="640"/>
              </a:spcBef>
              <a:spcAft>
                <a:spcPts val="0"/>
              </a:spcAft>
              <a:buSzPct val="100000"/>
              <a:buChar char="•"/>
            </a:pPr>
            <a:r>
              <a:rPr lang="en-US">
                <a:latin typeface="Arial"/>
                <a:ea typeface="Arial"/>
                <a:cs typeface="Arial"/>
                <a:sym typeface="Arial"/>
              </a:rPr>
              <a:t> Work toward consensus and support decisions of the group</a:t>
            </a:r>
            <a:endParaRPr>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99593"/>
        </a:solidFill>
      </p:bgPr>
    </p:bg>
    <p:spTree>
      <p:nvGrpSpPr>
        <p:cNvPr id="99" name="Shape 99"/>
        <p:cNvGrpSpPr/>
        <p:nvPr/>
      </p:nvGrpSpPr>
      <p:grpSpPr>
        <a:xfrm>
          <a:off x="0" y="0"/>
          <a:ext cx="0" cy="0"/>
          <a:chOff x="0" y="0"/>
          <a:chExt cx="0" cy="0"/>
        </a:xfrm>
      </p:grpSpPr>
      <p:sp>
        <p:nvSpPr>
          <p:cNvPr id="100" name="Google Shape;100;p6"/>
          <p:cNvSpPr txBox="1"/>
          <p:nvPr>
            <p:ph type="title"/>
          </p:nvPr>
        </p:nvSpPr>
        <p:spPr>
          <a:xfrm>
            <a:off x="609600" y="274637"/>
            <a:ext cx="10972800" cy="1143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400"/>
              <a:buFont typeface="Calibri"/>
              <a:buNone/>
            </a:pPr>
            <a:r>
              <a:rPr b="1" lang="en-US"/>
              <a:t>Attention Signal</a:t>
            </a:r>
            <a:endParaRPr/>
          </a:p>
        </p:txBody>
      </p:sp>
      <p:sp>
        <p:nvSpPr>
          <p:cNvPr id="101" name="Google Shape;101;p6"/>
          <p:cNvSpPr txBox="1"/>
          <p:nvPr>
            <p:ph idx="1" type="body"/>
          </p:nvPr>
        </p:nvSpPr>
        <p:spPr>
          <a:xfrm>
            <a:off x="609600" y="1600201"/>
            <a:ext cx="10972800" cy="4525963"/>
          </a:xfrm>
          <a:prstGeom prst="rect">
            <a:avLst/>
          </a:prstGeom>
          <a:noFill/>
          <a:ln>
            <a:noFill/>
          </a:ln>
        </p:spPr>
        <p:txBody>
          <a:bodyPr anchorCtr="0" anchor="t" bIns="91425" lIns="91425" spcFirstLastPara="1" rIns="91425" wrap="square" tIns="91425">
            <a:noAutofit/>
          </a:bodyPr>
          <a:lstStyle/>
          <a:p>
            <a:pPr indent="-228600" lvl="0" marL="457200" marR="0" rtl="0" algn="l">
              <a:lnSpc>
                <a:spcPct val="100000"/>
              </a:lnSpc>
              <a:spcBef>
                <a:spcPts val="640"/>
              </a:spcBef>
              <a:spcAft>
                <a:spcPts val="0"/>
              </a:spcAft>
              <a:buClr>
                <a:srgbClr val="FF0000"/>
              </a:buClr>
              <a:buSzPts val="3200"/>
              <a:buFont typeface="Arial"/>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99593"/>
        </a:solidFill>
      </p:bgPr>
    </p:bg>
    <p:spTree>
      <p:nvGrpSpPr>
        <p:cNvPr id="106" name="Shape 106"/>
        <p:cNvGrpSpPr/>
        <p:nvPr/>
      </p:nvGrpSpPr>
      <p:grpSpPr>
        <a:xfrm>
          <a:off x="0" y="0"/>
          <a:ext cx="0" cy="0"/>
          <a:chOff x="0" y="0"/>
          <a:chExt cx="0" cy="0"/>
        </a:xfrm>
      </p:grpSpPr>
      <p:sp>
        <p:nvSpPr>
          <p:cNvPr id="107" name="Google Shape;107;p7"/>
          <p:cNvSpPr txBox="1"/>
          <p:nvPr>
            <p:ph type="title"/>
          </p:nvPr>
        </p:nvSpPr>
        <p:spPr>
          <a:xfrm>
            <a:off x="609600" y="274637"/>
            <a:ext cx="10972800" cy="1143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400"/>
              <a:buFont typeface="Calibri"/>
              <a:buNone/>
            </a:pPr>
            <a:r>
              <a:rPr b="1" lang="en-US"/>
              <a:t>Introductions</a:t>
            </a:r>
            <a:endParaRPr/>
          </a:p>
        </p:txBody>
      </p:sp>
      <p:sp>
        <p:nvSpPr>
          <p:cNvPr id="108" name="Google Shape;108;p7"/>
          <p:cNvSpPr txBox="1"/>
          <p:nvPr>
            <p:ph idx="1" type="body"/>
          </p:nvPr>
        </p:nvSpPr>
        <p:spPr>
          <a:xfrm>
            <a:off x="609600" y="1600201"/>
            <a:ext cx="10972800" cy="4525963"/>
          </a:xfrm>
          <a:prstGeom prst="rect">
            <a:avLst/>
          </a:prstGeom>
          <a:noFill/>
          <a:ln>
            <a:noFill/>
          </a:ln>
        </p:spPr>
        <p:txBody>
          <a:bodyPr anchorCtr="0" anchor="t" bIns="91425" lIns="91425" spcFirstLastPara="1" rIns="91425" wrap="square" tIns="91425">
            <a:noAutofit/>
          </a:bodyPr>
          <a:lstStyle/>
          <a:p>
            <a:pPr indent="-228600" lvl="0" marL="457200" marR="0" rtl="0" algn="l">
              <a:lnSpc>
                <a:spcPct val="100000"/>
              </a:lnSpc>
              <a:spcBef>
                <a:spcPts val="640"/>
              </a:spcBef>
              <a:spcAft>
                <a:spcPts val="0"/>
              </a:spcAft>
              <a:buClr>
                <a:srgbClr val="FF0000"/>
              </a:buClr>
              <a:buSzPts val="3200"/>
              <a:buFont typeface="Arial"/>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42"/>
          <p:cNvSpPr txBox="1"/>
          <p:nvPr>
            <p:ph type="title"/>
          </p:nvPr>
        </p:nvSpPr>
        <p:spPr>
          <a:xfrm>
            <a:off x="2152650" y="365127"/>
            <a:ext cx="78867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4400"/>
              <a:buNone/>
            </a:pPr>
            <a:r>
              <a:rPr b="1" lang="en-US"/>
              <a:t>Lesson Description</a:t>
            </a:r>
            <a:endParaRPr b="1"/>
          </a:p>
        </p:txBody>
      </p:sp>
      <p:sp>
        <p:nvSpPr>
          <p:cNvPr id="115" name="Google Shape;115;p42"/>
          <p:cNvSpPr txBox="1"/>
          <p:nvPr>
            <p:ph idx="1" type="body"/>
          </p:nvPr>
        </p:nvSpPr>
        <p:spPr>
          <a:xfrm>
            <a:off x="1950944" y="1908965"/>
            <a:ext cx="7886700" cy="3116265"/>
          </a:xfrm>
          <a:prstGeom prst="rect">
            <a:avLst/>
          </a:prstGeom>
          <a:noFill/>
          <a:ln>
            <a:noFill/>
          </a:ln>
        </p:spPr>
        <p:txBody>
          <a:bodyPr anchorCtr="0" anchor="t" bIns="45700" lIns="91425" spcFirstLastPara="1" rIns="91425" wrap="square" tIns="45700">
            <a:normAutofit/>
          </a:bodyPr>
          <a:lstStyle/>
          <a:p>
            <a:pPr indent="0" lvl="0" marL="50800" rtl="0" algn="l">
              <a:lnSpc>
                <a:spcPct val="90000"/>
              </a:lnSpc>
              <a:spcBef>
                <a:spcPts val="1000"/>
              </a:spcBef>
              <a:spcAft>
                <a:spcPts val="0"/>
              </a:spcAft>
              <a:buSzPts val="2800"/>
              <a:buNone/>
            </a:pPr>
            <a:r>
              <a:rPr b="0" lang="en-US" sz="3200">
                <a:latin typeface="Calibri"/>
                <a:ea typeface="Calibri"/>
                <a:cs typeface="Calibri"/>
                <a:sym typeface="Calibri"/>
              </a:rPr>
              <a:t>This lesson focuses on the importance of pulling all these strategies together to create and document a comprehensive schoolwide system to encourage expected behavior.</a:t>
            </a:r>
            <a:endParaRPr b="0"/>
          </a:p>
          <a:p>
            <a:pPr indent="0" lvl="0" marL="50800" rtl="0" algn="l">
              <a:lnSpc>
                <a:spcPct val="90000"/>
              </a:lnSpc>
              <a:spcBef>
                <a:spcPts val="1000"/>
              </a:spcBef>
              <a:spcAft>
                <a:spcPts val="0"/>
              </a:spcAft>
              <a:buSzPts val="2800"/>
              <a:buNone/>
            </a:pPr>
            <a:r>
              <a:rPr lang="en-US"/>
              <a:t>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g26f9a9b4d1b_0_5"/>
          <p:cNvSpPr txBox="1"/>
          <p:nvPr>
            <p:ph type="title"/>
          </p:nvPr>
        </p:nvSpPr>
        <p:spPr>
          <a:xfrm>
            <a:off x="609600" y="274637"/>
            <a:ext cx="10972800" cy="1143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400"/>
              <a:buFont typeface="Calibri"/>
              <a:buNone/>
            </a:pPr>
            <a:r>
              <a:rPr b="1" lang="en-US"/>
              <a:t>Handouts</a:t>
            </a:r>
            <a:endParaRPr b="1"/>
          </a:p>
        </p:txBody>
      </p:sp>
      <p:sp>
        <p:nvSpPr>
          <p:cNvPr id="121" name="Google Shape;121;g26f9a9b4d1b_0_5"/>
          <p:cNvSpPr txBox="1"/>
          <p:nvPr>
            <p:ph idx="1" type="body"/>
          </p:nvPr>
        </p:nvSpPr>
        <p:spPr>
          <a:xfrm>
            <a:off x="609600" y="1600200"/>
            <a:ext cx="10972800" cy="2493600"/>
          </a:xfrm>
          <a:prstGeom prst="rect">
            <a:avLst/>
          </a:prstGeom>
          <a:noFill/>
          <a:ln>
            <a:noFill/>
          </a:ln>
        </p:spPr>
        <p:txBody>
          <a:bodyPr anchorCtr="0" anchor="t" bIns="91425" lIns="91425" spcFirstLastPara="1" rIns="91425" wrap="square" tIns="91425">
            <a:spAutoFit/>
          </a:bodyPr>
          <a:lstStyle/>
          <a:p>
            <a:pPr indent="12700" lvl="0" marL="0" marR="0" rtl="0" algn="l">
              <a:lnSpc>
                <a:spcPct val="100000"/>
              </a:lnSpc>
              <a:spcBef>
                <a:spcPts val="0"/>
              </a:spcBef>
              <a:spcAft>
                <a:spcPts val="0"/>
              </a:spcAft>
              <a:buSzPts val="3000"/>
              <a:buChar char="•"/>
            </a:pPr>
            <a:r>
              <a:rPr lang="en-US" sz="3000"/>
              <a:t>T1C5L4 </a:t>
            </a:r>
            <a:r>
              <a:rPr lang="en-US" sz="3000"/>
              <a:t>HO 1 Schoolwide System to Encourage Expected Behavior</a:t>
            </a:r>
            <a:endParaRPr sz="3000"/>
          </a:p>
          <a:p>
            <a:pPr indent="12700" lvl="0" marL="0" marR="0" rtl="0" algn="l">
              <a:lnSpc>
                <a:spcPct val="100000"/>
              </a:lnSpc>
              <a:spcBef>
                <a:spcPts val="0"/>
              </a:spcBef>
              <a:spcAft>
                <a:spcPts val="0"/>
              </a:spcAft>
              <a:buSzPts val="3000"/>
              <a:buChar char="•"/>
            </a:pPr>
            <a:r>
              <a:rPr lang="en-US" sz="3000"/>
              <a:t>T1C5L4 HO 2 Strategies to Encourage Staff and Families</a:t>
            </a:r>
            <a:endParaRPr sz="3000"/>
          </a:p>
          <a:p>
            <a:pPr indent="12700" lvl="0" marL="0" marR="0" rtl="0" algn="l">
              <a:lnSpc>
                <a:spcPct val="100000"/>
              </a:lnSpc>
              <a:spcBef>
                <a:spcPts val="0"/>
              </a:spcBef>
              <a:spcAft>
                <a:spcPts val="0"/>
              </a:spcAft>
              <a:buSzPts val="3000"/>
              <a:buChar char="•"/>
            </a:pPr>
            <a:r>
              <a:rPr lang="en-US" sz="3000"/>
              <a:t>HOAP Action Plan</a:t>
            </a:r>
            <a:endParaRPr sz="3000"/>
          </a:p>
          <a:p>
            <a:pPr indent="12700" lvl="0" marL="0" marR="0" rtl="0" algn="l">
              <a:lnSpc>
                <a:spcPct val="100000"/>
              </a:lnSpc>
              <a:spcBef>
                <a:spcPts val="0"/>
              </a:spcBef>
              <a:spcAft>
                <a:spcPts val="0"/>
              </a:spcAft>
              <a:buSzPts val="3000"/>
              <a:buChar char="•"/>
            </a:pPr>
            <a:r>
              <a:rPr lang="en-US" sz="3000"/>
              <a:t>HOAPC Tier 1 Action Plan Checklist</a:t>
            </a:r>
            <a:endParaRPr sz="3000"/>
          </a:p>
          <a:p>
            <a:pPr indent="12700" lvl="0" marL="0" marR="0" rtl="0" algn="l">
              <a:lnSpc>
                <a:spcPct val="100000"/>
              </a:lnSpc>
              <a:spcBef>
                <a:spcPts val="0"/>
              </a:spcBef>
              <a:spcAft>
                <a:spcPts val="0"/>
              </a:spcAft>
              <a:buSzPts val="3000"/>
              <a:buChar char="•"/>
            </a:pPr>
            <a:r>
              <a:rPr lang="en-US" sz="3000"/>
              <a:t>HOAC Tier 1 Artifact Checklist</a:t>
            </a:r>
            <a:endParaRPr sz="3000">
              <a:latin typeface="Cambria"/>
              <a:ea typeface="Cambria"/>
              <a:cs typeface="Cambria"/>
              <a:sym typeface="Cambri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0"/>
          <p:cNvSpPr txBox="1"/>
          <p:nvPr>
            <p:ph type="title"/>
          </p:nvPr>
        </p:nvSpPr>
        <p:spPr>
          <a:xfrm>
            <a:off x="609600" y="274637"/>
            <a:ext cx="10972800" cy="1143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400"/>
              <a:buFont typeface="Calibri"/>
              <a:buNone/>
            </a:pPr>
            <a:r>
              <a:rPr b="1" lang="en-US"/>
              <a:t>Lesson Outcomes</a:t>
            </a:r>
            <a:endParaRPr/>
          </a:p>
        </p:txBody>
      </p:sp>
      <p:sp>
        <p:nvSpPr>
          <p:cNvPr id="128" name="Google Shape;128;p10"/>
          <p:cNvSpPr txBox="1"/>
          <p:nvPr>
            <p:ph idx="1" type="body"/>
          </p:nvPr>
        </p:nvSpPr>
        <p:spPr>
          <a:xfrm>
            <a:off x="609600" y="1600201"/>
            <a:ext cx="10972800" cy="4525963"/>
          </a:xfrm>
          <a:prstGeom prst="rect">
            <a:avLst/>
          </a:prstGeom>
          <a:noFill/>
          <a:ln>
            <a:noFill/>
          </a:ln>
        </p:spPr>
        <p:txBody>
          <a:bodyPr anchorCtr="0" anchor="t" bIns="91425" lIns="91425" spcFirstLastPara="1" rIns="91425" wrap="square" tIns="91425">
            <a:noAutofit/>
          </a:bodyPr>
          <a:lstStyle/>
          <a:p>
            <a:pPr indent="0" lvl="0" marL="0" rtl="0" algn="ctr">
              <a:lnSpc>
                <a:spcPct val="110000"/>
              </a:lnSpc>
              <a:spcBef>
                <a:spcPts val="0"/>
              </a:spcBef>
              <a:spcAft>
                <a:spcPts val="0"/>
              </a:spcAft>
              <a:buSzPts val="3200"/>
              <a:buNone/>
            </a:pPr>
            <a:r>
              <a:rPr i="1" lang="en-US">
                <a:solidFill>
                  <a:srgbClr val="008000"/>
                </a:solidFill>
              </a:rPr>
              <a:t>At the end of this session, you will be able to…</a:t>
            </a:r>
            <a:endParaRPr/>
          </a:p>
          <a:p>
            <a:pPr indent="-381000" lvl="0" marL="457200" rtl="0" algn="l">
              <a:lnSpc>
                <a:spcPct val="107916"/>
              </a:lnSpc>
              <a:spcBef>
                <a:spcPts val="1000"/>
              </a:spcBef>
              <a:spcAft>
                <a:spcPts val="0"/>
              </a:spcAft>
              <a:buSzPts val="2400"/>
              <a:buFont typeface="Noto Sans Symbols"/>
              <a:buChar char="●"/>
            </a:pPr>
            <a:r>
              <a:rPr i="1" lang="en-US">
                <a:solidFill>
                  <a:srgbClr val="008000"/>
                </a:solidFill>
              </a:rPr>
              <a:t> </a:t>
            </a:r>
            <a:r>
              <a:rPr lang="en-US" sz="3200"/>
              <a:t>Develop a schoolwide </a:t>
            </a:r>
            <a:r>
              <a:rPr lang="en-US" sz="3200">
                <a:solidFill>
                  <a:srgbClr val="222222"/>
                </a:solidFill>
              </a:rPr>
              <a:t>system to encourage students’ use of expected behaviors (your matrix).</a:t>
            </a:r>
            <a:r>
              <a:rPr lang="en-US" sz="3200"/>
              <a:t> </a:t>
            </a:r>
            <a:endParaRPr/>
          </a:p>
          <a:p>
            <a:pPr indent="-381000" lvl="0" marL="457200" rtl="0" algn="l">
              <a:lnSpc>
                <a:spcPct val="107916"/>
              </a:lnSpc>
              <a:spcBef>
                <a:spcPts val="0"/>
              </a:spcBef>
              <a:spcAft>
                <a:spcPts val="0"/>
              </a:spcAft>
              <a:buSzPts val="2400"/>
              <a:buFont typeface="Noto Sans Symbols"/>
              <a:buChar char="●"/>
            </a:pPr>
            <a:r>
              <a:rPr lang="en-US" sz="3200"/>
              <a:t>Develop strategies to encourage staff and families.</a:t>
            </a:r>
            <a:endParaRPr/>
          </a:p>
          <a:p>
            <a:pPr indent="-254000" lvl="0" marL="457200" rtl="0" algn="l">
              <a:lnSpc>
                <a:spcPct val="110000"/>
              </a:lnSpc>
              <a:spcBef>
                <a:spcPts val="0"/>
              </a:spcBef>
              <a:spcAft>
                <a:spcPts val="0"/>
              </a:spcAft>
              <a:buSzPts val="3200"/>
              <a:buNone/>
            </a:pPr>
            <a:r>
              <a:t/>
            </a:r>
            <a:endParaRPr/>
          </a:p>
          <a:p>
            <a:pPr indent="0" lvl="0" marL="0" rtl="0" algn="ctr">
              <a:lnSpc>
                <a:spcPct val="100000"/>
              </a:lnSpc>
              <a:spcBef>
                <a:spcPts val="451"/>
              </a:spcBef>
              <a:spcAft>
                <a:spcPts val="0"/>
              </a:spcAft>
              <a:buSzPts val="225"/>
              <a:buNone/>
            </a:pPr>
            <a:r>
              <a:t/>
            </a:r>
            <a:endParaRPr i="1" sz="225">
              <a:solidFill>
                <a:srgbClr val="008000"/>
              </a:solidFill>
            </a:endParaRPr>
          </a:p>
          <a:p>
            <a:pPr indent="0" lvl="0" marL="342900" rtl="0" algn="l">
              <a:lnSpc>
                <a:spcPct val="100000"/>
              </a:lnSpc>
              <a:spcBef>
                <a:spcPts val="1091"/>
              </a:spcBef>
              <a:spcAft>
                <a:spcPts val="0"/>
              </a:spcAft>
              <a:buSzPts val="32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MO SWPBS Pres">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Way, Gordon</dc:creator>
</cp:coreProperties>
</file>