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9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embeddedFontLst>
    <p:embeddedFont>
      <p:font typeface="Cambria" panose="02040503050406030204" pitchFamily="18" charset="0"/>
      <p:regular r:id="rId41"/>
      <p:bold r:id="rId42"/>
      <p:italic r:id="rId43"/>
      <p:boldItalic r:id="rId44"/>
    </p:embeddedFont>
    <p:embeddedFont>
      <p:font typeface="Noto Sans Symbols" pitchFamily="2" charset="0"/>
      <p:regular r:id="rId45"/>
      <p:bold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rkTPbTrXuYGP/ZvyMU6m4KLAQ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i John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DF3EFC-15CE-4FB9-9F2C-535F7CF47CAA}">
  <a:tblStyle styleId="{76DF3EFC-15CE-4FB9-9F2C-535F7CF47CA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C58266A-130E-4B2D-B5FB-32D40931C65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E64F54A-2E41-4513-910D-38E5444CC36B}"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p:restoredTop sz="47671"/>
  </p:normalViewPr>
  <p:slideViewPr>
    <p:cSldViewPr snapToGrid="0">
      <p:cViewPr varScale="1">
        <p:scale>
          <a:sx n="49" d="100"/>
          <a:sy n="49" d="100"/>
        </p:scale>
        <p:origin x="2096" y="176"/>
      </p:cViewPr>
      <p:guideLst/>
    </p:cSldViewPr>
  </p:slideViewPr>
  <p:outlineViewPr>
    <p:cViewPr>
      <p:scale>
        <a:sx n="33" d="100"/>
        <a:sy n="33" d="100"/>
      </p:scale>
      <p:origin x="0" y="-70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9-11T19:18:59.888" idx="1">
    <p:pos x="6000" y="0"/>
    <p:text>Speaker notes needed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0cuQv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ogle.com/url?q=https://vimeo.com/92366677&amp;sa=D&amp;source=editors&amp;ust=1636654843177000&amp;usg=AOvVaw2xatiMfHY7PbRl12Z4hQ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google.com/url?q=https://vimeo.com/92366677&amp;sa=D&amp;source=editors&amp;ust=1636654843178000&amp;usg=AOvVaw1pawTcg_RFeW5b38MB6Ba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s.google.com/document/d/1QdqtK2WcdGRU47we8qxxgKB4mkVK02n_/edit?usp=sharing&amp;ouid=111276844700168581954&amp;rtpof=true&amp;sd=true"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docs.google.com/document/d/1QTPXxMx56QY6Vhkv8XZozJ6cEsKZ3ia0/edit?usp=sharing&amp;ouid=111276844700168581954&amp;rtpof=true&amp;sd=true" TargetMode="External"/><Relationship Id="rId5" Type="http://schemas.openxmlformats.org/officeDocument/2006/relationships/hyperlink" Target="https://docs.google.com/document/d/1QVjHYaj7M7rKZ-rg0cYUqP5qmeZCnXU_/edit?usp=sharing&amp;ouid=111276844700168581954&amp;rtpof=true&amp;sd=true" TargetMode="External"/><Relationship Id="rId4" Type="http://schemas.openxmlformats.org/officeDocument/2006/relationships/hyperlink" Target="https://docs.google.com/document/d/1QWYaSOm1-tmlMe_DjarhHDsGP0iD7ID5/edit?usp=sharing&amp;ouid=111276844700168581954&amp;rtpof=true&amp;sd=tru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Trainer Notes:</a:t>
            </a:r>
            <a:r>
              <a:rPr lang="en-US" b="0"/>
              <a:t>  </a:t>
            </a:r>
            <a:endParaRPr/>
          </a:p>
          <a:p>
            <a:pPr marL="0" lvl="0" indent="0" algn="l" rtl="0">
              <a:lnSpc>
                <a:spcPct val="100000"/>
              </a:lnSpc>
              <a:spcBef>
                <a:spcPts val="0"/>
              </a:spcBef>
              <a:spcAft>
                <a:spcPts val="0"/>
              </a:spcAft>
              <a:buClr>
                <a:schemeClr val="dk1"/>
              </a:buClr>
              <a:buSzPts val="1200"/>
              <a:buFont typeface="Calibri"/>
              <a:buNone/>
            </a:pPr>
            <a:r>
              <a:rPr lang="en-US" b="1"/>
              <a:t>To Know/To Say:</a:t>
            </a:r>
            <a:r>
              <a:rPr lang="en-US" b="0"/>
              <a:t>  </a:t>
            </a:r>
            <a:endParaRPr b="1"/>
          </a:p>
        </p:txBody>
      </p:sp>
      <p:sp>
        <p:nvSpPr>
          <p:cNvPr id="65" name="Google Shape;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SzPts val="1400"/>
              <a:buNone/>
            </a:pPr>
            <a:r>
              <a:rPr lang="en-US" b="1"/>
              <a:t>To Know/To Say:</a:t>
            </a:r>
            <a:r>
              <a:rPr lang="en-US" b="0"/>
              <a:t> </a:t>
            </a:r>
            <a:r>
              <a:rPr lang="en-US" sz="1100">
                <a:solidFill>
                  <a:srgbClr val="3C4043"/>
                </a:solidFill>
                <a:highlight>
                  <a:srgbClr val="FFFFFF"/>
                </a:highlight>
                <a:latin typeface="Calibri"/>
                <a:ea typeface="Calibri"/>
                <a:cs typeface="Calibri"/>
                <a:sym typeface="Calibri"/>
              </a:rPr>
              <a:t>Here are key terms and acronyms that will be used in this lesson.</a:t>
            </a:r>
            <a:endParaRPr sz="1100">
              <a:latin typeface="Cambria"/>
              <a:ea typeface="Cambria"/>
              <a:cs typeface="Cambria"/>
              <a:sym typeface="Cambria"/>
            </a:endParaRPr>
          </a:p>
          <a:p>
            <a:pPr marL="342900" marR="0" lvl="0" indent="-165100" algn="l" rtl="0">
              <a:lnSpc>
                <a:spcPct val="90000"/>
              </a:lnSpc>
              <a:spcBef>
                <a:spcPts val="1000"/>
              </a:spcBef>
              <a:spcAft>
                <a:spcPts val="0"/>
              </a:spcAft>
              <a:buClr>
                <a:srgbClr val="FF0000"/>
              </a:buClr>
              <a:buSzPts val="2800"/>
              <a:buFont typeface="Arial"/>
              <a:buNone/>
            </a:pPr>
            <a:endParaRPr sz="1800" u="none" strike="noStrike">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25" name="Google Shape;12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Trainer Notes:</a:t>
            </a:r>
            <a:r>
              <a:rPr lang="en-US" b="0" dirty="0"/>
              <a:t>  </a:t>
            </a:r>
            <a:endParaRPr lang="en-US" dirty="0"/>
          </a:p>
          <a:p>
            <a:pPr marL="0" marR="0" lvl="0" indent="0" algn="l" rtl="0">
              <a:lnSpc>
                <a:spcPct val="100000"/>
              </a:lnSpc>
              <a:spcBef>
                <a:spcPts val="0"/>
              </a:spcBef>
              <a:spcAft>
                <a:spcPts val="0"/>
              </a:spcAft>
              <a:buSzPts val="1400"/>
              <a:buNone/>
            </a:pPr>
            <a:r>
              <a:rPr lang="en-US" b="1" dirty="0"/>
              <a:t>To Know/To Say: </a:t>
            </a:r>
            <a:r>
              <a:rPr lang="en-US" sz="1200" dirty="0">
                <a:latin typeface="Calibri"/>
                <a:ea typeface="Calibri"/>
                <a:cs typeface="Calibri"/>
                <a:sym typeface="Calibri"/>
              </a:rPr>
              <a:t>Humans learn through repeated experience that, under specific </a:t>
            </a:r>
            <a:r>
              <a:rPr lang="en-US" sz="1200" b="1" dirty="0">
                <a:latin typeface="Calibri"/>
                <a:ea typeface="Calibri"/>
                <a:cs typeface="Calibri"/>
                <a:sym typeface="Calibri"/>
              </a:rPr>
              <a:t>Antecedent</a:t>
            </a:r>
            <a:r>
              <a:rPr lang="en-US" sz="1200" dirty="0">
                <a:latin typeface="Calibri"/>
                <a:ea typeface="Calibri"/>
                <a:cs typeface="Calibri"/>
                <a:sym typeface="Calibri"/>
              </a:rPr>
              <a:t> conditions, engaging in a particular </a:t>
            </a:r>
            <a:r>
              <a:rPr lang="en-US" sz="1200" b="1" dirty="0">
                <a:latin typeface="Calibri"/>
                <a:ea typeface="Calibri"/>
                <a:cs typeface="Calibri"/>
                <a:sym typeface="Calibri"/>
              </a:rPr>
              <a:t>Behavior</a:t>
            </a:r>
            <a:r>
              <a:rPr lang="en-US" sz="1200" dirty="0">
                <a:latin typeface="Calibri"/>
                <a:ea typeface="Calibri"/>
                <a:cs typeface="Calibri"/>
                <a:sym typeface="Calibri"/>
              </a:rPr>
              <a:t> will reliably result in a particular </a:t>
            </a:r>
            <a:r>
              <a:rPr lang="en-US" sz="1200" b="1" dirty="0">
                <a:latin typeface="Calibri"/>
                <a:ea typeface="Calibri"/>
                <a:cs typeface="Calibri"/>
                <a:sym typeface="Calibri"/>
              </a:rPr>
              <a:t>Consequence</a:t>
            </a:r>
            <a:r>
              <a:rPr lang="en-US" sz="1200" dirty="0">
                <a:latin typeface="Calibri"/>
                <a:ea typeface="Calibri"/>
                <a:cs typeface="Calibri"/>
                <a:sym typeface="Calibri"/>
              </a:rPr>
              <a:t> or outcome. The goal is to look for and find patterns within student behavior to identify the function of behavior. </a:t>
            </a:r>
            <a:endParaRPr lang="en-US" sz="12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200" dirty="0">
                <a:latin typeface="Calibri"/>
                <a:ea typeface="Calibri"/>
                <a:cs typeface="Calibri"/>
                <a:sym typeface="Calibri"/>
              </a:rPr>
              <a:t> </a:t>
            </a:r>
            <a:endParaRPr lang="en-US" sz="1200" dirty="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US" sz="1200" dirty="0"/>
              <a:t>For the most part, the function of human behavior can boil down to either a need or desire to obtain or avoid </a:t>
            </a:r>
          </a:p>
          <a:p>
            <a:pPr marL="457200" lvl="0" indent="-298450" algn="l" rtl="0">
              <a:lnSpc>
                <a:spcPct val="100000"/>
              </a:lnSpc>
              <a:spcBef>
                <a:spcPts val="0"/>
              </a:spcBef>
              <a:spcAft>
                <a:spcPts val="0"/>
              </a:spcAft>
              <a:buClr>
                <a:schemeClr val="dk1"/>
              </a:buClr>
              <a:buSzPts val="1100"/>
              <a:buFont typeface="Calibri"/>
              <a:buChar char="●"/>
            </a:pPr>
            <a:r>
              <a:rPr lang="en-US" sz="1200" dirty="0"/>
              <a:t>attention (from certain peers or adults),</a:t>
            </a:r>
          </a:p>
          <a:p>
            <a:pPr marL="457200" lvl="0" indent="-298450" algn="l" rtl="0">
              <a:lnSpc>
                <a:spcPct val="100000"/>
              </a:lnSpc>
              <a:spcBef>
                <a:spcPts val="0"/>
              </a:spcBef>
              <a:spcAft>
                <a:spcPts val="0"/>
              </a:spcAft>
              <a:buClr>
                <a:schemeClr val="dk1"/>
              </a:buClr>
              <a:buSzPts val="1100"/>
              <a:buFont typeface="Calibri"/>
              <a:buChar char="●"/>
            </a:pPr>
            <a:r>
              <a:rPr lang="en-US" sz="1200" dirty="0"/>
              <a:t>activities or items</a:t>
            </a:r>
          </a:p>
          <a:p>
            <a:pPr marL="457200" lvl="0" indent="-298450" algn="l" rtl="0">
              <a:lnSpc>
                <a:spcPct val="100000"/>
              </a:lnSpc>
              <a:spcBef>
                <a:spcPts val="0"/>
              </a:spcBef>
              <a:spcAft>
                <a:spcPts val="0"/>
              </a:spcAft>
              <a:buClr>
                <a:schemeClr val="dk1"/>
              </a:buClr>
              <a:buSzPts val="1100"/>
              <a:buFont typeface="Calibri"/>
              <a:buChar char="●"/>
            </a:pPr>
            <a:r>
              <a:rPr lang="en-US" sz="1200" dirty="0"/>
              <a:t>sensory experiences or sensations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1396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dirty="0"/>
              <a:t>Trainer Notes: </a:t>
            </a:r>
            <a:endParaRPr dirty="0"/>
          </a:p>
          <a:p>
            <a:pPr marL="0" marR="0" lvl="0" indent="0" algn="l" rtl="0">
              <a:lnSpc>
                <a:spcPct val="100000"/>
              </a:lnSpc>
              <a:spcBef>
                <a:spcPts val="0"/>
              </a:spcBef>
              <a:spcAft>
                <a:spcPts val="0"/>
              </a:spcAft>
              <a:buSzPts val="1400"/>
              <a:buNone/>
            </a:pPr>
            <a:r>
              <a:rPr lang="en-US" b="1" dirty="0"/>
              <a:t>To Know/To Say:</a:t>
            </a:r>
            <a:r>
              <a:rPr lang="en-US" b="0" dirty="0"/>
              <a:t> </a:t>
            </a:r>
            <a:r>
              <a:rPr lang="en-US" sz="1100" dirty="0">
                <a:latin typeface="Calibri"/>
                <a:ea typeface="Calibri"/>
                <a:cs typeface="Calibri"/>
                <a:sym typeface="Calibri"/>
              </a:rPr>
              <a:t>Recall that behavior is a form of communication. Unfortunately, some students learn that unexpected behavior is the most efficient and effective method to communicate their needs. If a student repeatedly engages in unexpected behavior, he/she is most likely doing it because the behavior is functional, meaning the behavior is serving a purpose for the student.</a:t>
            </a:r>
            <a:endParaRPr sz="1100" dirty="0">
              <a:latin typeface="Calibri"/>
              <a:ea typeface="Calibri"/>
              <a:cs typeface="Calibri"/>
              <a:sym typeface="Calibri"/>
            </a:endParaRPr>
          </a:p>
          <a:p>
            <a:pPr marL="0" marR="0" lvl="0" indent="0" algn="l" rtl="0">
              <a:lnSpc>
                <a:spcPct val="100000"/>
              </a:lnSpc>
              <a:spcBef>
                <a:spcPts val="0"/>
              </a:spcBef>
              <a:spcAft>
                <a:spcPts val="0"/>
              </a:spcAft>
              <a:buSzPts val="1400"/>
              <a:buNone/>
            </a:pPr>
            <a:endParaRPr sz="1100" dirty="0"/>
          </a:p>
          <a:p>
            <a:pPr marL="0" marR="0" lvl="0" indent="0" algn="l" rtl="0">
              <a:lnSpc>
                <a:spcPct val="100000"/>
              </a:lnSpc>
              <a:spcBef>
                <a:spcPts val="0"/>
              </a:spcBef>
              <a:spcAft>
                <a:spcPts val="0"/>
              </a:spcAft>
              <a:buSzPts val="1400"/>
              <a:buNone/>
            </a:pPr>
            <a:r>
              <a:rPr lang="en-US" sz="1100" dirty="0"/>
              <a:t>In the story of the 3 Little Pigs we see the wolf repeatedly knocking down the homes of the 3 pigs. We always assume that the function of the Wolf’s behavior is that he intends to eat them. </a:t>
            </a:r>
            <a:endParaRPr sz="1100" dirty="0"/>
          </a:p>
          <a:p>
            <a:pPr marL="0" marR="0" lvl="0" indent="0" algn="l" rtl="0">
              <a:lnSpc>
                <a:spcPct val="100000"/>
              </a:lnSpc>
              <a:spcBef>
                <a:spcPts val="0"/>
              </a:spcBef>
              <a:spcAft>
                <a:spcPts val="0"/>
              </a:spcAft>
              <a:buSzPts val="1400"/>
              <a:buNone/>
            </a:pPr>
            <a:endParaRPr sz="1100" b="1" dirty="0"/>
          </a:p>
          <a:p>
            <a:pPr marL="0" marR="0" lvl="0" indent="0" algn="l" rtl="0">
              <a:lnSpc>
                <a:spcPct val="100000"/>
              </a:lnSpc>
              <a:spcBef>
                <a:spcPts val="0"/>
              </a:spcBef>
              <a:spcAft>
                <a:spcPts val="0"/>
              </a:spcAft>
              <a:buSzPts val="1400"/>
              <a:buNone/>
            </a:pPr>
            <a:r>
              <a:rPr lang="en-US" sz="1100" b="1" dirty="0"/>
              <a:t>Given this is a fairy tale, which means anything is possible,  is there an alternative function of the wolf’s behavior?  How would we know what the function of the wolf’s behavior is?</a:t>
            </a:r>
            <a:endParaRPr sz="1100" b="1" dirty="0"/>
          </a:p>
          <a:p>
            <a:pPr marL="0" marR="0" lvl="0" indent="0" algn="l" rtl="0">
              <a:lnSpc>
                <a:spcPct val="100000"/>
              </a:lnSpc>
              <a:spcBef>
                <a:spcPts val="0"/>
              </a:spcBef>
              <a:spcAft>
                <a:spcPts val="0"/>
              </a:spcAft>
              <a:buSzPts val="1400"/>
              <a:buNone/>
            </a:pPr>
            <a:endParaRPr sz="1100" dirty="0"/>
          </a:p>
          <a:p>
            <a:pPr marL="0" lvl="0" indent="0" algn="l" rtl="0">
              <a:lnSpc>
                <a:spcPct val="115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SzPts val="1400"/>
              <a:buNone/>
            </a:pPr>
            <a:endParaRPr sz="2200" b="1" dirty="0"/>
          </a:p>
          <a:p>
            <a:pPr marL="0" marR="0" lvl="0" indent="0" algn="l" rtl="0">
              <a:lnSpc>
                <a:spcPct val="100000"/>
              </a:lnSpc>
              <a:spcBef>
                <a:spcPts val="0"/>
              </a:spcBef>
              <a:spcAft>
                <a:spcPts val="0"/>
              </a:spcAft>
              <a:buSzPts val="1400"/>
              <a:buNone/>
            </a:pPr>
            <a:endParaRPr sz="1100" dirty="0"/>
          </a:p>
        </p:txBody>
      </p:sp>
      <p:sp>
        <p:nvSpPr>
          <p:cNvPr id="156" name="Google Shape;15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endParaRPr/>
          </a:p>
          <a:p>
            <a:pPr marL="0" marR="0" lvl="0" indent="0" algn="l" rtl="0">
              <a:lnSpc>
                <a:spcPct val="100000"/>
              </a:lnSpc>
              <a:spcBef>
                <a:spcPts val="0"/>
              </a:spcBef>
              <a:spcAft>
                <a:spcPts val="0"/>
              </a:spcAft>
              <a:buSzPts val="1400"/>
              <a:buNone/>
            </a:pPr>
            <a:r>
              <a:rPr lang="en-US" b="1"/>
              <a:t>To Know/To Say:</a:t>
            </a:r>
            <a:r>
              <a:rPr lang="en-US" sz="1800">
                <a:latin typeface="Cambria"/>
                <a:ea typeface="Cambria"/>
                <a:cs typeface="Cambria"/>
                <a:sym typeface="Cambria"/>
              </a:rPr>
              <a:t> </a:t>
            </a:r>
            <a:r>
              <a:rPr lang="en-US"/>
              <a:t>Let’s look a bit deeper.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300" b="1"/>
              <a:t>The antecedent</a:t>
            </a:r>
            <a:r>
              <a:rPr lang="en-US"/>
              <a:t> to Big Bad’s “tantrum” is he approaches the door of one of the 3 Little Pigs and innocently knocks and offers a greeting.</a:t>
            </a:r>
            <a:endParaRPr/>
          </a:p>
          <a:p>
            <a:pPr marL="0" lvl="0" indent="0" algn="l" rtl="0">
              <a:lnSpc>
                <a:spcPct val="100000"/>
              </a:lnSpc>
              <a:spcBef>
                <a:spcPts val="0"/>
              </a:spcBef>
              <a:spcAft>
                <a:spcPts val="0"/>
              </a:spcAft>
              <a:buSzPts val="2400"/>
              <a:buNone/>
            </a:pPr>
            <a:r>
              <a:rPr lang="en-US"/>
              <a:t>The Pig denies entry to Big Bad.</a:t>
            </a:r>
            <a:endParaRPr/>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r>
              <a:rPr lang="en-US" b="1"/>
              <a:t>The Behavior </a:t>
            </a:r>
            <a:r>
              <a:rPr lang="en-US"/>
              <a:t>and in this case we’d call it unexpected, big Bad is so hurt and angry he loses his temper, and and he huffs and puffs with all his might </a:t>
            </a:r>
            <a:endParaRPr/>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r>
              <a:rPr lang="en-US" b="1"/>
              <a:t>The Consequence Big Bad</a:t>
            </a:r>
            <a:r>
              <a:rPr lang="en-US"/>
              <a:t> accidentally blows the house down and the frightened Pig runs away before he can explain his intentions. </a:t>
            </a:r>
            <a:endParaRPr/>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r>
              <a:rPr lang="en-US" b="1"/>
              <a:t>The Function</a:t>
            </a:r>
            <a:r>
              <a:rPr lang="en-US"/>
              <a:t>…or WHY Big Bad is behaving this way…is sometimes more complicated than it might appear at first glance. While Brothers Grim would tell us Big Bad is hungry…What Could the function of Big Bads’ behavior be</a:t>
            </a:r>
            <a:endParaRPr/>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r>
              <a:rPr lang="en-US"/>
              <a:t>He’s new to the neighborhood and wants to say hello?</a:t>
            </a:r>
            <a:endParaRPr/>
          </a:p>
          <a:p>
            <a:pPr marL="0" lvl="0" indent="0" algn="l" rtl="0">
              <a:lnSpc>
                <a:spcPct val="100000"/>
              </a:lnSpc>
              <a:spcBef>
                <a:spcPts val="0"/>
              </a:spcBef>
              <a:spcAft>
                <a:spcPts val="0"/>
              </a:spcAft>
              <a:buSzPts val="2400"/>
              <a:buNone/>
            </a:pPr>
            <a:r>
              <a:rPr lang="en-US"/>
              <a:t>He wants to borrow a cup of sugar to make some cookies?</a:t>
            </a:r>
            <a:endParaRPr/>
          </a:p>
          <a:p>
            <a:pPr marL="0" lvl="0" indent="0" algn="l" rtl="0">
              <a:lnSpc>
                <a:spcPct val="100000"/>
              </a:lnSpc>
              <a:spcBef>
                <a:spcPts val="0"/>
              </a:spcBef>
              <a:spcAft>
                <a:spcPts val="0"/>
              </a:spcAft>
              <a:buSzPts val="2400"/>
              <a:buNone/>
            </a:pPr>
            <a:r>
              <a:rPr lang="en-US"/>
              <a:t>He is lonely and wants to make a friend but doesn’t know how?</a:t>
            </a:r>
            <a:endParaRPr/>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Clr>
                <a:schemeClr val="dk1"/>
              </a:buClr>
              <a:buSzPts val="2400"/>
              <a:buFont typeface="Arial"/>
              <a:buNone/>
            </a:pPr>
            <a:r>
              <a:rPr lang="en-US"/>
              <a:t>In reality, sometimes the function is obvious, other times the dynamics at play in behavior are complex and require further investigation. </a:t>
            </a:r>
            <a:endParaRPr/>
          </a:p>
        </p:txBody>
      </p:sp>
      <p:sp>
        <p:nvSpPr>
          <p:cNvPr id="164" name="Google Shape;16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Trainer Notes:</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sz="1100"/>
              <a:t>“Power” and “control” are sometimes referred to as function of behavior; however, the constructs of power and control do not provide enough observable or measurable descriptors to provide a purpose of behavior, nor to provide sufficient information to develop an environmental adjustment to either antecedents or </a:t>
            </a:r>
            <a:r>
              <a:rPr lang="en-US" sz="1050">
                <a:latin typeface="Roboto"/>
                <a:ea typeface="Roboto"/>
                <a:cs typeface="Roboto"/>
                <a:sym typeface="Roboto"/>
              </a:rPr>
              <a:t>Rather, every instance where a student is attempting to achieve a function is an attempt to control the outcome. Knowing what outcome the student is attempting to achieve helps us understand why the behavior is happening, which can lead to a successful intervention. Knowing the student is attempting to control the outcome does not provide us with this information.</a:t>
            </a:r>
            <a:endParaRPr sz="1100"/>
          </a:p>
          <a:p>
            <a:pPr marL="0" marR="0" lvl="0" indent="0" algn="l" rtl="0">
              <a:lnSpc>
                <a:spcPct val="100000"/>
              </a:lnSpc>
              <a:spcBef>
                <a:spcPts val="0"/>
              </a:spcBef>
              <a:spcAft>
                <a:spcPts val="0"/>
              </a:spcAft>
              <a:buClr>
                <a:schemeClr val="dk1"/>
              </a:buClr>
              <a:buSzPts val="1200"/>
              <a:buFont typeface="Calibri"/>
              <a:buNone/>
            </a:pPr>
            <a:r>
              <a:rPr lang="en-US" sz="1100"/>
              <a:t>consequences. </a:t>
            </a:r>
            <a:endParaRPr sz="1100"/>
          </a:p>
          <a:p>
            <a:pPr marL="0" lvl="0" indent="0" algn="l" rtl="0">
              <a:lnSpc>
                <a:spcPct val="100000"/>
              </a:lnSpc>
              <a:spcBef>
                <a:spcPts val="0"/>
              </a:spcBef>
              <a:spcAft>
                <a:spcPts val="0"/>
              </a:spcAft>
              <a:buClr>
                <a:schemeClr val="dk1"/>
              </a:buClr>
              <a:buSzPts val="1100"/>
              <a:buFont typeface="Arial"/>
              <a:buNone/>
            </a:pPr>
            <a:r>
              <a:rPr lang="en-US" sz="1100"/>
              <a:t>Consider a student who makes up stories about peer behavior during recess and is sent to the office for lying. One might suggest that the student is looking to control others (their teachers) or exhibit power (over peers). A more thorough examination of this scenario might show that in getting sent to the office, the student is escaping the playground where they are often bullied. So the function of the behavior in this instance might be avoidance of peer attention and/or certain situations. In addition, the student might enjoy watching what is going on in the office while waiting to talk to an administrator, or might enjoy the one-on-one attention of adults, or one adult in particular.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 Research by Iovanonne, Anderson, and Scott suggest that if initial instincts are to classify the function of a particular behavior as either power or control, to ask “How do you know that the function is power or control” or “What does that look like, power over who or what; what is being controlled?” Often, answers to these questions will identify an observable outcome that is serving as the function of the behavior</a:t>
            </a:r>
            <a:r>
              <a:rPr lang="en-US" sz="1833" baseline="30000">
                <a:highlight>
                  <a:srgbClr val="00FF00"/>
                </a:highlight>
              </a:rPr>
              <a:t>1</a:t>
            </a:r>
            <a:r>
              <a:rPr lang="en-US" sz="1100">
                <a:highlight>
                  <a:srgbClr val="00FF00"/>
                </a:highlight>
              </a:rPr>
              <a:t>.</a:t>
            </a:r>
            <a:r>
              <a:rPr lang="en-US" sz="1100"/>
              <a:t> </a:t>
            </a:r>
            <a:endParaRPr/>
          </a:p>
        </p:txBody>
      </p:sp>
      <p:sp>
        <p:nvSpPr>
          <p:cNvPr id="171" name="Google Shape;17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Trainer Notes:</a:t>
            </a:r>
            <a:r>
              <a:rPr lang="en-US" b="0"/>
              <a:t>  </a:t>
            </a:r>
            <a:endParaRPr/>
          </a:p>
          <a:p>
            <a:pPr marL="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sz="1100"/>
              <a:t>Max is a student who has a history taunting peers. When teachers were initially asked about Max’s behavior and potential function, they indicated that Max engages in this behavior in order to demonstrate power over other individuals.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Knowing that it is not possible to plan a behavioral intervention around power, the teachers were asked: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“What does that look like, power over who or what; what is being controlled?”</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 In response, the teachers were able to identify that Max taunts peers and that those peers will ultimately do whatever Max wants them to do in order to avoid further negative interactions (e.g., access to the front of the line for playground equipment, an object they possess).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While the initial suggestion was that Max’s behavior was a result of power over others, deeper analysis indicates that the function maintaining Max’s behavior is getting access to peers. The issue is Max doesn’t know how to make friends in a manner that other students know and would prefer him to use.</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Individually or with your team reflect on the example and contemplate or discuss why “control” and “power” are not helpful when attempting to analyze behavior.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200"/>
              <a:buFont typeface="Calibri"/>
              <a:buNone/>
            </a:pPr>
            <a:endParaRPr/>
          </a:p>
        </p:txBody>
      </p:sp>
      <p:sp>
        <p:nvSpPr>
          <p:cNvPr id="178" name="Google Shape;17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Trainer Notes:</a:t>
            </a:r>
            <a:r>
              <a:rPr lang="en-US" b="0"/>
              <a:t>  Advance the video the indicated segment (4:55 to 7:10). </a:t>
            </a:r>
            <a:r>
              <a:rPr lang="en-US" b="0" u="sng">
                <a:solidFill>
                  <a:schemeClr val="hlink"/>
                </a:solidFill>
                <a:hlinkClick r:id="rId3"/>
              </a:rPr>
              <a:t>https://www.google.com/url?q=https://vimeo.com/92366677&amp;sa=D&amp;source=editors&amp;ust=1636654843177000&amp;usg=AOvVaw2xatiMfHY7PbRl12Z4hQX-</a:t>
            </a:r>
            <a:r>
              <a:rPr lang="en-US" b="0"/>
              <a:t> </a:t>
            </a:r>
            <a:endParaRPr/>
          </a:p>
          <a:p>
            <a:pPr marL="0" lvl="0" indent="0" algn="l" rtl="0">
              <a:lnSpc>
                <a:spcPct val="100000"/>
              </a:lnSpc>
              <a:spcBef>
                <a:spcPts val="0"/>
              </a:spcBef>
              <a:spcAft>
                <a:spcPts val="0"/>
              </a:spcAft>
              <a:buClr>
                <a:schemeClr val="dk1"/>
              </a:buClr>
              <a:buSzPts val="1200"/>
              <a:buFont typeface="Calibri"/>
              <a:buNone/>
            </a:pPr>
            <a:r>
              <a:rPr lang="en-US" b="1"/>
              <a:t>To Know/To Say:</a:t>
            </a: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Watch the video then say; One takeaway from this segment of the video is that the same behavior can have different functions. Therefore, when planning a response to a behavior, it is more important to think about the function driving the behavior when selecting strategies as opposed to the behavior itself. </a:t>
            </a:r>
            <a:endParaRPr/>
          </a:p>
        </p:txBody>
      </p:sp>
      <p:sp>
        <p:nvSpPr>
          <p:cNvPr id="185" name="Google Shape;1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Trainer Notes:</a:t>
            </a:r>
            <a:endParaRPr/>
          </a:p>
          <a:p>
            <a:pPr marL="0" marR="0" lvl="0" indent="0" algn="l" rtl="0">
              <a:lnSpc>
                <a:spcPct val="100000"/>
              </a:lnSpc>
              <a:spcBef>
                <a:spcPts val="0"/>
              </a:spcBef>
              <a:spcAft>
                <a:spcPts val="0"/>
              </a:spcAft>
              <a:buSzPts val="1400"/>
              <a:buNone/>
            </a:pPr>
            <a:r>
              <a:rPr lang="en-US" b="1"/>
              <a:t>To Know/To Say: </a:t>
            </a:r>
            <a:r>
              <a:rPr lang="en-US" sz="1100"/>
              <a:t>The following activity on comparing similar behaviors helps illustrate the importance of considering function when responding and selecting strategies to change student behavior. </a:t>
            </a:r>
            <a:endParaRPr sz="1100"/>
          </a:p>
          <a:p>
            <a:pPr marL="0" marR="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SzPts val="1400"/>
              <a:buNone/>
            </a:pPr>
            <a:r>
              <a:rPr lang="en-US" sz="1100"/>
              <a:t>Access </a:t>
            </a:r>
            <a:r>
              <a:rPr lang="en-US" sz="1100" b="1" u="sng"/>
              <a:t>Handout 3 Comparing Similar Behaviors</a:t>
            </a:r>
            <a:r>
              <a:rPr lang="en-US" sz="1100"/>
              <a:t>  and read through the 2 scenarios. </a:t>
            </a:r>
            <a:endParaRPr sz="1100"/>
          </a:p>
          <a:p>
            <a:pPr marL="0" marR="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SzPts val="1400"/>
              <a:buNone/>
            </a:pPr>
            <a:r>
              <a:rPr lang="en-US" sz="1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Then with your team or individually answer the questions following the scenarios to complete the ABC-Function Table.  </a:t>
            </a:r>
            <a:endParaRPr sz="1100" b="0" i="0" u="none" strike="noStrik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0" marR="0" lvl="0" indent="0" algn="l" rtl="0">
              <a:lnSpc>
                <a:spcPct val="100000"/>
              </a:lnSpc>
              <a:spcBef>
                <a:spcPts val="0"/>
              </a:spcBef>
              <a:spcAft>
                <a:spcPts val="0"/>
              </a:spcAft>
              <a:buSzPts val="1400"/>
              <a:buNone/>
            </a:pPr>
            <a:endParaRPr sz="1100" b="0" i="0" u="none" strike="noStrik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marR="0" lvl="0" indent="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Finally,  consider these </a:t>
            </a:r>
            <a:r>
              <a:rPr lang="en-US" sz="1800" b="1" i="0" u="none" strike="noStrike">
                <a:solidFill>
                  <a:srgbClr val="000000"/>
                </a:solidFill>
                <a:latin typeface="Calibri"/>
                <a:ea typeface="Calibri"/>
                <a:cs typeface="Calibri"/>
                <a:sym typeface="Calibri"/>
              </a:rPr>
              <a:t>guiding questions:</a:t>
            </a:r>
            <a:endParaRPr sz="1600" b="0"/>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Calibri"/>
                <a:ea typeface="Calibri"/>
                <a:cs typeface="Calibri"/>
                <a:sym typeface="Calibri"/>
              </a:rPr>
              <a:t>What </a:t>
            </a:r>
            <a:r>
              <a:rPr lang="en-US" sz="1800" b="1" i="1" u="none" strike="noStrike">
                <a:solidFill>
                  <a:srgbClr val="000000"/>
                </a:solidFill>
                <a:latin typeface="Calibri"/>
                <a:ea typeface="Calibri"/>
                <a:cs typeface="Calibri"/>
                <a:sym typeface="Calibri"/>
              </a:rPr>
              <a:t>unexpected behaviors</a:t>
            </a:r>
            <a:r>
              <a:rPr lang="en-US" sz="1800" b="0" i="0" u="none" strike="noStrike">
                <a:solidFill>
                  <a:srgbClr val="000000"/>
                </a:solidFill>
                <a:latin typeface="Calibri"/>
                <a:ea typeface="Calibri"/>
                <a:cs typeface="Calibri"/>
                <a:sym typeface="Calibri"/>
              </a:rPr>
              <a:t> are similar for these two students?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Calibri"/>
                <a:ea typeface="Calibri"/>
                <a:cs typeface="Calibri"/>
                <a:sym typeface="Calibri"/>
              </a:rPr>
              <a:t>What are the </a:t>
            </a:r>
            <a:r>
              <a:rPr lang="en-US" sz="1800" b="1" i="1" u="none" strike="noStrike">
                <a:solidFill>
                  <a:srgbClr val="000000"/>
                </a:solidFill>
                <a:latin typeface="Calibri"/>
                <a:ea typeface="Calibri"/>
                <a:cs typeface="Calibri"/>
                <a:sym typeface="Calibri"/>
              </a:rPr>
              <a:t>antecedents </a:t>
            </a:r>
            <a:r>
              <a:rPr lang="en-US" sz="1800" b="0" i="0" u="none" strike="noStrike">
                <a:solidFill>
                  <a:srgbClr val="000000"/>
                </a:solidFill>
                <a:latin typeface="Calibri"/>
                <a:ea typeface="Calibri"/>
                <a:cs typeface="Calibri"/>
                <a:sym typeface="Calibri"/>
              </a:rPr>
              <a:t>to these </a:t>
            </a:r>
            <a:r>
              <a:rPr lang="en-US" sz="1800" b="1" i="1" u="none" strike="noStrike">
                <a:solidFill>
                  <a:srgbClr val="000000"/>
                </a:solidFill>
                <a:latin typeface="Calibri"/>
                <a:ea typeface="Calibri"/>
                <a:cs typeface="Calibri"/>
                <a:sym typeface="Calibri"/>
              </a:rPr>
              <a:t>unexpected behaviors</a:t>
            </a:r>
            <a:r>
              <a:rPr lang="en-US" sz="1800" b="0" i="0" u="none" strike="noStrike">
                <a:solidFill>
                  <a:srgbClr val="000000"/>
                </a:solidFill>
                <a:latin typeface="Calibri"/>
                <a:ea typeface="Calibri"/>
                <a:cs typeface="Calibri"/>
                <a:sym typeface="Calibri"/>
              </a:rPr>
              <a:t>? </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Calibri"/>
                <a:ea typeface="Calibri"/>
                <a:cs typeface="Calibri"/>
                <a:sym typeface="Calibri"/>
              </a:rPr>
              <a:t>What are the </a:t>
            </a:r>
            <a:r>
              <a:rPr lang="en-US" sz="1800" b="1" i="1" u="none" strike="noStrike">
                <a:solidFill>
                  <a:srgbClr val="000000"/>
                </a:solidFill>
                <a:latin typeface="Calibri"/>
                <a:ea typeface="Calibri"/>
                <a:cs typeface="Calibri"/>
                <a:sym typeface="Calibri"/>
              </a:rPr>
              <a:t>consequences</a:t>
            </a:r>
            <a:r>
              <a:rPr lang="en-US" sz="1800" b="0" i="0" u="none" strike="noStrike">
                <a:solidFill>
                  <a:srgbClr val="000000"/>
                </a:solidFill>
                <a:latin typeface="Calibri"/>
                <a:ea typeface="Calibri"/>
                <a:cs typeface="Calibri"/>
                <a:sym typeface="Calibri"/>
              </a:rPr>
              <a:t> of these </a:t>
            </a:r>
            <a:r>
              <a:rPr lang="en-US" sz="1800" b="1" i="1" u="none" strike="noStrike">
                <a:solidFill>
                  <a:srgbClr val="000000"/>
                </a:solidFill>
                <a:latin typeface="Calibri"/>
                <a:ea typeface="Calibri"/>
                <a:cs typeface="Calibri"/>
                <a:sym typeface="Calibri"/>
              </a:rPr>
              <a:t>unexpected behaviors</a:t>
            </a:r>
            <a:r>
              <a:rPr lang="en-US" sz="1800" b="0" i="0" u="none" strike="noStrike">
                <a:solidFill>
                  <a:srgbClr val="000000"/>
                </a:solidFill>
                <a:latin typeface="Calibri"/>
                <a:ea typeface="Calibri"/>
                <a:cs typeface="Calibri"/>
                <a:sym typeface="Calibri"/>
              </a:rPr>
              <a:t>? </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Calibri"/>
                <a:ea typeface="Calibri"/>
                <a:cs typeface="Calibri"/>
                <a:sym typeface="Calibri"/>
              </a:rPr>
              <a:t>As a result, what are the </a:t>
            </a:r>
            <a:r>
              <a:rPr lang="en-US" sz="1800" b="1" i="1" u="none" strike="noStrike">
                <a:solidFill>
                  <a:srgbClr val="000000"/>
                </a:solidFill>
                <a:latin typeface="Calibri"/>
                <a:ea typeface="Calibri"/>
                <a:cs typeface="Calibri"/>
                <a:sym typeface="Calibri"/>
              </a:rPr>
              <a:t>functions</a:t>
            </a:r>
            <a:r>
              <a:rPr lang="en-US" sz="1800" b="0" i="0" u="none" strike="noStrike">
                <a:solidFill>
                  <a:srgbClr val="000000"/>
                </a:solidFill>
                <a:latin typeface="Calibri"/>
                <a:ea typeface="Calibri"/>
                <a:cs typeface="Calibri"/>
                <a:sym typeface="Calibri"/>
              </a:rPr>
              <a:t> of Bill and Ann’s behaviors? </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Calibri"/>
                <a:ea typeface="Calibri"/>
                <a:cs typeface="Calibri"/>
                <a:sym typeface="Calibri"/>
              </a:rPr>
              <a:t>How might your strategies to change these students' behavior be different based on the function?</a:t>
            </a:r>
            <a:endParaRPr/>
          </a:p>
          <a:p>
            <a:pPr marL="0" marR="0" lvl="0" indent="0" algn="l" rtl="0">
              <a:lnSpc>
                <a:spcPct val="100000"/>
              </a:lnSpc>
              <a:spcBef>
                <a:spcPts val="0"/>
              </a:spcBef>
              <a:spcAft>
                <a:spcPts val="0"/>
              </a:spcAft>
              <a:buSzPts val="1400"/>
              <a:buNone/>
            </a:pPr>
            <a:endParaRPr sz="1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p:txBody>
      </p:sp>
      <p:sp>
        <p:nvSpPr>
          <p:cNvPr id="193" name="Google Shape;1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593e308ae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f593e308ae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Understating the chain of behavior will help you teachers be proactive and effective in increasing the likelihood of EXPECTED behavior, providing more opportunities to delivery specific, positive feedback, reducing the likelihood of unexpected behavior, and improve planning when  responding to UNEXPECTED behavior is required.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While the chain is usually taught as A-B-C, when educators plan they </a:t>
            </a:r>
            <a:endParaRPr/>
          </a:p>
          <a:p>
            <a:pPr marL="457200" lvl="0" indent="-317500" algn="l" rtl="0">
              <a:lnSpc>
                <a:spcPct val="100000"/>
              </a:lnSpc>
              <a:spcBef>
                <a:spcPts val="0"/>
              </a:spcBef>
              <a:spcAft>
                <a:spcPts val="0"/>
              </a:spcAft>
              <a:buSzPts val="1400"/>
              <a:buChar char="●"/>
            </a:pPr>
            <a:r>
              <a:rPr lang="en-US"/>
              <a:t>Begin with the “B” or EXPECTED Behavior that is the target for students to achieve, </a:t>
            </a:r>
            <a:endParaRPr/>
          </a:p>
          <a:p>
            <a:pPr marL="457200" lvl="0" indent="-317500" algn="l" rtl="0">
              <a:lnSpc>
                <a:spcPct val="100000"/>
              </a:lnSpc>
              <a:spcBef>
                <a:spcPts val="0"/>
              </a:spcBef>
              <a:spcAft>
                <a:spcPts val="0"/>
              </a:spcAft>
              <a:buSzPts val="1400"/>
              <a:buChar char="●"/>
            </a:pPr>
            <a:r>
              <a:rPr lang="en-US"/>
              <a:t>Then plan Antecedents to increase the likelihood of the EXPECTED Behavior being displayed and </a:t>
            </a:r>
            <a:endParaRPr/>
          </a:p>
          <a:p>
            <a:pPr marL="457200" lvl="0" indent="-317500" algn="l" rtl="0">
              <a:lnSpc>
                <a:spcPct val="100000"/>
              </a:lnSpc>
              <a:spcBef>
                <a:spcPts val="0"/>
              </a:spcBef>
              <a:spcAft>
                <a:spcPts val="0"/>
              </a:spcAft>
              <a:buSzPts val="1400"/>
              <a:buChar char="●"/>
            </a:pPr>
            <a:r>
              <a:rPr lang="en-US"/>
              <a:t>Finally plan Consequence strategies to systematically reinforce EXPECTED behaviors and strategies to efficiently and effectively discourage UNEXPECTED Behavior.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take a closer look at all 3 components more closely</a:t>
            </a:r>
            <a:endParaRPr/>
          </a:p>
        </p:txBody>
      </p:sp>
      <p:sp>
        <p:nvSpPr>
          <p:cNvPr id="203" name="Google Shape;203;g2f593e308ae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SzPts val="1400"/>
              <a:buNone/>
            </a:pPr>
            <a:r>
              <a:rPr lang="en-US" b="1"/>
              <a:t>To Know/To Say</a:t>
            </a:r>
            <a:r>
              <a:rPr lang="en-US" sz="1100" b="1"/>
              <a:t>: </a:t>
            </a:r>
            <a:r>
              <a:rPr lang="en-US" sz="1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First, identify the replacement behavior,  this means a classroom expected behavior that will achieve the same function for the student. For instance, if the individual is seeking attention, the replacement behavior will need to provide access to attention and not access to another function, like escape.</a:t>
            </a:r>
            <a:r>
              <a:rPr lang="en-US" sz="1100"/>
              <a:t> </a:t>
            </a:r>
            <a:endParaRPr sz="11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0" marR="0" lvl="0" indent="0" algn="l" rtl="0">
              <a:lnSpc>
                <a:spcPct val="100000"/>
              </a:lnSpc>
              <a:spcBef>
                <a:spcPts val="0"/>
              </a:spcBef>
              <a:spcAft>
                <a:spcPts val="0"/>
              </a:spcAft>
              <a:buSzPts val="1400"/>
              <a:buNone/>
            </a:pPr>
            <a:endParaRPr sz="1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0" marR="0" lvl="0" indent="0" algn="l" rtl="0">
              <a:lnSpc>
                <a:spcPct val="100000"/>
              </a:lnSpc>
              <a:spcBef>
                <a:spcPts val="0"/>
              </a:spcBef>
              <a:spcAft>
                <a:spcPts val="0"/>
              </a:spcAft>
              <a:buSzPts val="1400"/>
              <a:buNone/>
            </a:pPr>
            <a:r>
              <a:rPr lang="en-US" sz="11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Once the replacement behavior has been identified, it needs to be explicitly taught and modeled</a:t>
            </a:r>
            <a:r>
              <a:rPr lang="en-US" sz="1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so that the </a:t>
            </a:r>
            <a:r>
              <a:rPr lang="en-US" sz="11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student </a:t>
            </a:r>
            <a:r>
              <a:rPr lang="en-US" sz="1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would be</a:t>
            </a:r>
            <a:r>
              <a:rPr lang="en-US" sz="11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able to independently demonstrate fluency with use of the replacement behavior. </a:t>
            </a:r>
            <a:r>
              <a:rPr lang="en-US" sz="1100"/>
              <a:t>If the student has trouble demonstrating the behavior or completing the task consider if the task is developmentally or academically appropriate for the student. </a:t>
            </a:r>
            <a:endParaRPr sz="1100"/>
          </a:p>
          <a:p>
            <a:pPr marL="0" marR="0" lvl="0" indent="0" algn="l" rtl="0">
              <a:lnSpc>
                <a:spcPct val="100000"/>
              </a:lnSpc>
              <a:spcBef>
                <a:spcPts val="0"/>
              </a:spcBef>
              <a:spcAft>
                <a:spcPts val="0"/>
              </a:spcAft>
              <a:buSzPts val="1400"/>
              <a:buNone/>
            </a:pPr>
            <a:r>
              <a:rPr lang="en-US" sz="1100">
                <a:latin typeface="Calibri"/>
                <a:ea typeface="Calibri"/>
                <a:cs typeface="Calibri"/>
                <a:sym typeface="Calibri"/>
              </a:rPr>
              <a:t> </a:t>
            </a:r>
            <a:endParaRPr sz="11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100">
                <a:latin typeface="Calibri"/>
                <a:ea typeface="Calibri"/>
                <a:cs typeface="Calibri"/>
                <a:sym typeface="Calibri"/>
              </a:rPr>
              <a:t>Once a replacement behavior has been identified and taught to fluency, then </a:t>
            </a:r>
            <a:r>
              <a:rPr lang="en-US" sz="1100"/>
              <a:t>you</a:t>
            </a:r>
            <a:r>
              <a:rPr lang="en-US" sz="1100">
                <a:latin typeface="Calibri"/>
                <a:ea typeface="Calibri"/>
                <a:cs typeface="Calibri"/>
                <a:sym typeface="Calibri"/>
              </a:rPr>
              <a:t> will want to re-examine the antecedents and consequences to determine what changes would be required in order to increase the likelihood of the replacement behavior being demonstrated and decrease the likelihood of the unexpected behavior being demonstrated. </a:t>
            </a:r>
            <a:endParaRPr sz="1100">
              <a:latin typeface="Cambria"/>
              <a:ea typeface="Cambria"/>
              <a:cs typeface="Cambria"/>
              <a:sym typeface="Cambria"/>
            </a:endParaRPr>
          </a:p>
          <a:p>
            <a:pPr marL="0" marR="0" lvl="0" indent="0" algn="l" rtl="0">
              <a:lnSpc>
                <a:spcPct val="100000"/>
              </a:lnSpc>
              <a:spcBef>
                <a:spcPts val="0"/>
              </a:spcBef>
              <a:spcAft>
                <a:spcPts val="0"/>
              </a:spcAft>
              <a:buSzPts val="1400"/>
              <a:buNone/>
            </a:pPr>
            <a:endParaRPr sz="1100"/>
          </a:p>
        </p:txBody>
      </p:sp>
      <p:sp>
        <p:nvSpPr>
          <p:cNvPr id="212" name="Google Shape;21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lnSpc>
                <a:spcPct val="100000"/>
              </a:lnSpc>
              <a:spcBef>
                <a:spcPts val="0"/>
              </a:spcBef>
              <a:spcAft>
                <a:spcPts val="0"/>
              </a:spcAft>
              <a:buSzPts val="1400"/>
              <a:buNone/>
            </a:pPr>
            <a:endParaRPr/>
          </a:p>
        </p:txBody>
      </p:sp>
      <p:sp>
        <p:nvSpPr>
          <p:cNvPr id="71" name="Google Shape;7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endParaRPr/>
          </a:p>
          <a:p>
            <a:pPr marL="0" marR="0" lvl="0" indent="0" algn="l" rtl="0">
              <a:lnSpc>
                <a:spcPct val="100000"/>
              </a:lnSpc>
              <a:spcBef>
                <a:spcPts val="0"/>
              </a:spcBef>
              <a:spcAft>
                <a:spcPts val="0"/>
              </a:spcAft>
              <a:buSzPts val="1400"/>
              <a:buNone/>
            </a:pPr>
            <a:r>
              <a:rPr lang="en-US" b="1"/>
              <a:t>To Know/To Say: </a:t>
            </a:r>
            <a:r>
              <a:rPr lang="en-US"/>
              <a:t>Next the teacher needs to consider antecedent interventions to increase the likelihood that the student will demonstrate the expected replacement behavior. </a:t>
            </a:r>
            <a:endParaRPr sz="1100"/>
          </a:p>
          <a:p>
            <a:pPr marL="0" marR="0" lvl="0" indent="0" algn="l" rtl="0">
              <a:lnSpc>
                <a:spcPct val="100000"/>
              </a:lnSpc>
              <a:spcBef>
                <a:spcPts val="0"/>
              </a:spcBef>
              <a:spcAft>
                <a:spcPts val="0"/>
              </a:spcAft>
              <a:buSzPts val="1400"/>
              <a:buNone/>
            </a:pPr>
            <a:r>
              <a:rPr lang="en-US" sz="1100"/>
              <a:t> </a:t>
            </a:r>
            <a:endParaRPr sz="1100"/>
          </a:p>
          <a:p>
            <a:pPr marL="0" marR="0" lvl="0" indent="0" algn="l" rtl="0">
              <a:lnSpc>
                <a:spcPct val="100000"/>
              </a:lnSpc>
              <a:spcBef>
                <a:spcPts val="0"/>
              </a:spcBef>
              <a:spcAft>
                <a:spcPts val="0"/>
              </a:spcAft>
              <a:buSzPts val="1400"/>
              <a:buNone/>
            </a:pPr>
            <a:r>
              <a:rPr lang="en-US" sz="1100"/>
              <a:t>A beginning place is to directly teach the replacement behavior with a tell-show-practice approach. </a:t>
            </a:r>
            <a:endParaRPr sz="1100"/>
          </a:p>
          <a:p>
            <a:pPr marL="0" marR="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SzPts val="1400"/>
              <a:buNone/>
            </a:pPr>
            <a:r>
              <a:rPr lang="en-US" sz="1100"/>
              <a:t>For a student acting out as a strategy for avoiding academic tasks, task initiation or persistence is the expected behavior and the teacher needs to consider task difficulty, or activity sequencing and choice.</a:t>
            </a:r>
            <a:endParaRPr sz="1100"/>
          </a:p>
          <a:p>
            <a:pPr marL="0" marR="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SzPts val="1400"/>
              <a:buNone/>
            </a:pPr>
            <a:r>
              <a:rPr lang="en-US" sz="1100"/>
              <a:t>For Max, the student taunting peers practicing classroom expectations and routines, as well as planning for more opportunities to partner with peers in structured ways might be enough for him to build some prosocial friendships. Max might also need some targeted social skills lessons.</a:t>
            </a:r>
            <a:endParaRPr sz="1100"/>
          </a:p>
          <a:p>
            <a:pPr marL="0" marR="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Clr>
                <a:srgbClr val="000000"/>
              </a:buClr>
              <a:buSzPts val="1400"/>
              <a:buFont typeface="Arial"/>
              <a:buNone/>
            </a:pPr>
            <a:endParaRPr sz="1100"/>
          </a:p>
        </p:txBody>
      </p:sp>
      <p:sp>
        <p:nvSpPr>
          <p:cNvPr id="220" name="Google Shape;22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Trainer Notes:</a:t>
            </a:r>
            <a:endParaRPr b="0" dirty="0"/>
          </a:p>
          <a:p>
            <a:pPr marL="0" marR="0" lvl="0" indent="0" algn="l" rtl="0">
              <a:lnSpc>
                <a:spcPct val="100000"/>
              </a:lnSpc>
              <a:spcBef>
                <a:spcPts val="0"/>
              </a:spcBef>
              <a:spcAft>
                <a:spcPts val="0"/>
              </a:spcAft>
              <a:buClr>
                <a:srgbClr val="000000"/>
              </a:buClr>
              <a:buSzPts val="1400"/>
              <a:buFont typeface="Arial"/>
              <a:buNone/>
            </a:pPr>
            <a:r>
              <a:rPr lang="en-US" b="1" dirty="0"/>
              <a:t>To Know/To Say: </a:t>
            </a:r>
            <a:r>
              <a:rPr lang="en-US" sz="1800" dirty="0">
                <a:latin typeface="Calibri"/>
                <a:ea typeface="Calibri"/>
                <a:cs typeface="Calibri"/>
                <a:sym typeface="Calibri"/>
              </a:rPr>
              <a:t> </a:t>
            </a:r>
            <a:r>
              <a:rPr lang="en-US" dirty="0"/>
              <a:t>T</a:t>
            </a:r>
            <a:r>
              <a:rPr lang="en-US" dirty="0">
                <a:latin typeface="Calibri"/>
                <a:ea typeface="Calibri"/>
                <a:cs typeface="Calibri"/>
                <a:sym typeface="Calibri"/>
              </a:rPr>
              <a:t>he final planning </a:t>
            </a:r>
            <a:r>
              <a:rPr lang="en-US" dirty="0"/>
              <a:t>component is consideration of a consequence system.</a:t>
            </a:r>
            <a:r>
              <a:rPr lang="en-US" sz="1800" dirty="0"/>
              <a:t> </a:t>
            </a:r>
            <a:endParaRPr sz="1800" dirty="0"/>
          </a:p>
          <a:p>
            <a:pPr marL="0" marR="0" lvl="0" indent="0" algn="l" rtl="0">
              <a:lnSpc>
                <a:spcPct val="100000"/>
              </a:lnSpc>
              <a:spcBef>
                <a:spcPts val="0"/>
              </a:spcBef>
              <a:spcAft>
                <a:spcPts val="0"/>
              </a:spcAft>
              <a:buClr>
                <a:srgbClr val="000000"/>
              </a:buClr>
              <a:buSzPts val="1400"/>
              <a:buFont typeface="Arial"/>
              <a:buNone/>
            </a:pPr>
            <a:endParaRPr sz="1100" dirty="0"/>
          </a:p>
          <a:p>
            <a:pPr marL="0" marR="0" lvl="0" indent="0" algn="l" rtl="0">
              <a:lnSpc>
                <a:spcPct val="100000"/>
              </a:lnSpc>
              <a:spcBef>
                <a:spcPts val="0"/>
              </a:spcBef>
              <a:spcAft>
                <a:spcPts val="0"/>
              </a:spcAft>
              <a:buClr>
                <a:srgbClr val="000000"/>
              </a:buClr>
              <a:buSzPts val="1400"/>
              <a:buFont typeface="Arial"/>
              <a:buNone/>
            </a:pPr>
            <a:r>
              <a:rPr lang="en-US" sz="1100" dirty="0">
                <a:latin typeface="Calibri"/>
                <a:ea typeface="Calibri"/>
                <a:cs typeface="Calibri"/>
                <a:sym typeface="Calibri"/>
              </a:rPr>
              <a:t>In traditional reactive or punitive approaches to discipline, the emphasis is on consequences, or what is done following the unexpected behavior</a:t>
            </a:r>
            <a:r>
              <a:rPr lang="en-US" sz="1100" dirty="0"/>
              <a:t>, with the intention to </a:t>
            </a:r>
            <a:r>
              <a:rPr lang="en-US" sz="1100" dirty="0">
                <a:latin typeface="Calibri"/>
                <a:ea typeface="Calibri"/>
                <a:cs typeface="Calibri"/>
                <a:sym typeface="Calibri"/>
              </a:rPr>
              <a:t>punish or decrease the likelihood of the behavior being demonstrated again. </a:t>
            </a:r>
            <a:endParaRPr sz="11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100" dirty="0"/>
          </a:p>
          <a:p>
            <a:pPr marL="0" marR="0" lvl="0" indent="0" algn="l" rtl="0">
              <a:lnSpc>
                <a:spcPct val="100000"/>
              </a:lnSpc>
              <a:spcBef>
                <a:spcPts val="0"/>
              </a:spcBef>
              <a:spcAft>
                <a:spcPts val="0"/>
              </a:spcAft>
              <a:buClr>
                <a:srgbClr val="000000"/>
              </a:buClr>
              <a:buSzPts val="1400"/>
              <a:buFont typeface="Arial"/>
              <a:buNone/>
            </a:pPr>
            <a:r>
              <a:rPr lang="en-US" sz="1100" dirty="0">
                <a:latin typeface="Calibri"/>
                <a:ea typeface="Calibri"/>
                <a:cs typeface="Calibri"/>
                <a:sym typeface="Calibri"/>
              </a:rPr>
              <a:t>In many instances, adults use strategies they presume will decrease the unexpected behavior. </a:t>
            </a:r>
            <a:endParaRPr sz="11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100" dirty="0"/>
          </a:p>
          <a:p>
            <a:pPr marL="0" marR="0" lvl="0" indent="0" algn="l" rtl="0">
              <a:lnSpc>
                <a:spcPct val="100000"/>
              </a:lnSpc>
              <a:spcBef>
                <a:spcPts val="0"/>
              </a:spcBef>
              <a:spcAft>
                <a:spcPts val="0"/>
              </a:spcAft>
              <a:buClr>
                <a:srgbClr val="000000"/>
              </a:buClr>
              <a:buSzPts val="1400"/>
              <a:buFont typeface="Arial"/>
              <a:buNone/>
            </a:pPr>
            <a:r>
              <a:rPr lang="en-US" sz="1100" dirty="0">
                <a:latin typeface="Calibri"/>
                <a:ea typeface="Calibri"/>
                <a:cs typeface="Calibri"/>
                <a:sym typeface="Calibri"/>
              </a:rPr>
              <a:t>This punishment may actually inadvertently reinforce or increase the unexpected behavior because it allows the student to escape the task, activity, or interactions that they wish to avoid.  Example: If a student is sent to the office for problem behavior in a specific class, the punishment of sending to the office may reinforce the problem behavior if the student is successfully getting out of the task. </a:t>
            </a:r>
            <a:r>
              <a:rPr lang="en-US" sz="1100" dirty="0"/>
              <a:t>Additionally, the extra attention from an adult may also serve a function of reinforcing the unexpected student behavior. </a:t>
            </a:r>
            <a:endParaRPr sz="1100" dirty="0"/>
          </a:p>
        </p:txBody>
      </p:sp>
      <p:sp>
        <p:nvSpPr>
          <p:cNvPr id="228" name="Google Shape;22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21</a:t>
            </a:fld>
            <a:endParaRPr sz="120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593e308ae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f593e308ae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to go about planning with Function AND the ABCs in mind is a fairly straightforward process. This table outlines the evidence based antecedent and consequence practices MO SW-PBS encourages all districts, schools and classrooms to use, as well as a process for clarifying expected student behavior in all settings including classrooms.  On our website PBISMissouri.org you can learn more by looking at three areas: the Tier 1 Workbook and Resources page, the Tier 1 Courses page  along with the page in Tier 1  focused on the Effective Teaching &amp; Learning Practices (ETLPs).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process outlined here could also be applied at the schoolwide level  by exchanging the ETLPs with Tier 1 Clarifying &amp; Teaching Expected Behaviors in column 2 while retaining Active Supervision, Pre-Corrects and  signage but changing it to schoolwide signage. </a:t>
            </a:r>
            <a:endParaRPr/>
          </a:p>
          <a:p>
            <a:pPr marL="0" lvl="0" indent="0" algn="l" rtl="0">
              <a:lnSpc>
                <a:spcPct val="100000"/>
              </a:lnSpc>
              <a:spcBef>
                <a:spcPts val="0"/>
              </a:spcBef>
              <a:spcAft>
                <a:spcPts val="0"/>
              </a:spcAft>
              <a:buSzPts val="1400"/>
              <a:buNone/>
            </a:pPr>
            <a:endParaRPr/>
          </a:p>
        </p:txBody>
      </p:sp>
      <p:sp>
        <p:nvSpPr>
          <p:cNvPr id="241" name="Google Shape;241;g2f593e308ae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Trainer Notes:</a:t>
            </a:r>
            <a:r>
              <a:rPr lang="en-US" b="0"/>
              <a:t>  Chart with possible answers to prompts below is on the next slide. </a:t>
            </a:r>
            <a:endParaRPr/>
          </a:p>
          <a:p>
            <a:pPr marL="0" lvl="0" indent="0" algn="l" rtl="0">
              <a:lnSpc>
                <a:spcPct val="100000"/>
              </a:lnSpc>
              <a:spcBef>
                <a:spcPts val="0"/>
              </a:spcBef>
              <a:spcAft>
                <a:spcPts val="0"/>
              </a:spcAft>
              <a:buClr>
                <a:schemeClr val="dk1"/>
              </a:buClr>
              <a:buSzPts val="1200"/>
              <a:buFont typeface="Calibri"/>
              <a:buNone/>
            </a:pPr>
            <a:r>
              <a:rPr lang="en-US" b="1"/>
              <a:t>To Know/To Say: </a:t>
            </a:r>
            <a:r>
              <a:rPr lang="en-US" i="1">
                <a:latin typeface="Cambria"/>
                <a:ea typeface="Cambria"/>
                <a:cs typeface="Cambria"/>
                <a:sym typeface="Cambria"/>
              </a:rPr>
              <a:t>Consider the A-B-C and the function of this scenario.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b="0"/>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49" name="Google Shape;24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10563863c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210563863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Trainer Notes:</a:t>
            </a:r>
            <a:endParaRPr/>
          </a:p>
          <a:p>
            <a:pPr marL="0" lvl="0" indent="0" algn="l" rtl="0">
              <a:lnSpc>
                <a:spcPct val="100000"/>
              </a:lnSpc>
              <a:spcBef>
                <a:spcPts val="0"/>
              </a:spcBef>
              <a:spcAft>
                <a:spcPts val="0"/>
              </a:spcAft>
              <a:buSzPts val="1400"/>
              <a:buNone/>
            </a:pPr>
            <a:r>
              <a:rPr lang="en-US" b="1"/>
              <a:t>To Know/To Say: </a:t>
            </a:r>
            <a:r>
              <a:rPr lang="en-US" i="1">
                <a:latin typeface="Cambria"/>
                <a:ea typeface="Cambria"/>
                <a:cs typeface="Cambria"/>
                <a:sym typeface="Cambria"/>
              </a:rPr>
              <a:t>Possible answers include:</a:t>
            </a:r>
            <a:endParaRPr i="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US"/>
              <a:t>Antecedent(s): Working in a cooperative group.</a:t>
            </a:r>
            <a:r>
              <a:rPr lang="en-US">
                <a:solidFill>
                  <a:srgbClr val="231F20"/>
                </a:solidFill>
              </a:rPr>
              <a:t> </a:t>
            </a:r>
            <a:endParaRPr>
              <a:solidFill>
                <a:srgbClr val="231F20"/>
              </a:solidFill>
            </a:endParaRPr>
          </a:p>
          <a:p>
            <a:pPr marL="0" lvl="0" indent="0" algn="l" rtl="0">
              <a:lnSpc>
                <a:spcPct val="100000"/>
              </a:lnSpc>
              <a:spcBef>
                <a:spcPts val="0"/>
              </a:spcBef>
              <a:spcAft>
                <a:spcPts val="0"/>
              </a:spcAft>
              <a:buClr>
                <a:schemeClr val="dk1"/>
              </a:buClr>
              <a:buSzPts val="1100"/>
              <a:buFont typeface="Arial"/>
              <a:buNone/>
            </a:pPr>
            <a:r>
              <a:rPr lang="en-US"/>
              <a:t>Behavior: Brian talks too loudly and interrupts others. Consequence(s): Brian has to work alone. </a:t>
            </a:r>
            <a:endParaRPr/>
          </a:p>
          <a:p>
            <a:pPr marL="0" lvl="0" indent="0" algn="l" rtl="0">
              <a:lnSpc>
                <a:spcPct val="100000"/>
              </a:lnSpc>
              <a:spcBef>
                <a:spcPts val="0"/>
              </a:spcBef>
              <a:spcAft>
                <a:spcPts val="0"/>
              </a:spcAft>
              <a:buClr>
                <a:schemeClr val="dk1"/>
              </a:buClr>
              <a:buSzPts val="1100"/>
              <a:buFont typeface="Arial"/>
              <a:buNone/>
            </a:pPr>
            <a:r>
              <a:rPr lang="en-US"/>
              <a:t>Function: Escape from peers.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sz="1100"/>
              <a:t>In reviewing the scenario, the first step in shifting Brian’s behavior from his current unexpected behavior, to those the teacher has identified as expected, the potential function of Brian’s unexpected behavior needs to be identified so that environmental changes can be planned and more importantly implemented.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b="1"/>
              <a:t>What is the function of Brian’s unexpected behavior? </a:t>
            </a:r>
            <a:endParaRPr sz="1100" b="1"/>
          </a:p>
          <a:p>
            <a:pPr marL="0" lvl="0" indent="0" algn="l" rtl="0">
              <a:lnSpc>
                <a:spcPct val="100000"/>
              </a:lnSpc>
              <a:spcBef>
                <a:spcPts val="0"/>
              </a:spcBef>
              <a:spcAft>
                <a:spcPts val="0"/>
              </a:spcAft>
              <a:buClr>
                <a:schemeClr val="dk1"/>
              </a:buClr>
              <a:buSzPts val="1100"/>
              <a:buFont typeface="Arial"/>
              <a:buNone/>
            </a:pPr>
            <a:r>
              <a:rPr lang="en-US" sz="1100" b="1"/>
              <a:t>What would the replacement behavior be for Brian? </a:t>
            </a:r>
            <a:r>
              <a:rPr lang="en-US" sz="1100"/>
              <a:t> </a:t>
            </a:r>
            <a:endParaRPr sz="1100"/>
          </a:p>
          <a:p>
            <a:pPr marL="0" lvl="0" indent="0" algn="l" rtl="0">
              <a:lnSpc>
                <a:spcPct val="100000"/>
              </a:lnSpc>
              <a:spcBef>
                <a:spcPts val="0"/>
              </a:spcBef>
              <a:spcAft>
                <a:spcPts val="0"/>
              </a:spcAft>
              <a:buClr>
                <a:schemeClr val="dk1"/>
              </a:buClr>
              <a:buSzPts val="1100"/>
              <a:buFont typeface="Arial"/>
              <a:buNone/>
            </a:pPr>
            <a:r>
              <a:rPr lang="en-US" sz="1100" b="1"/>
              <a:t>What could possible antecedents be that would support Brian demonstrating those replacement behaviors? </a:t>
            </a:r>
            <a:endParaRPr sz="1100"/>
          </a:p>
          <a:p>
            <a:pPr marL="0" lvl="0" indent="0" algn="l" rtl="0">
              <a:lnSpc>
                <a:spcPct val="100000"/>
              </a:lnSpc>
              <a:spcBef>
                <a:spcPts val="0"/>
              </a:spcBef>
              <a:spcAft>
                <a:spcPts val="0"/>
              </a:spcAft>
              <a:buClr>
                <a:schemeClr val="dk1"/>
              </a:buClr>
              <a:buSzPts val="1100"/>
              <a:buFont typeface="Arial"/>
              <a:buNone/>
            </a:pPr>
            <a:r>
              <a:rPr lang="en-US" sz="1100" b="1"/>
              <a:t>What consequences would support the replacement behavior?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56" name="Google Shape;256;g210563863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10563863cb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210563863c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Trainer Notes:</a:t>
            </a:r>
            <a:endParaRPr/>
          </a:p>
          <a:p>
            <a:pPr marL="0" lvl="0" indent="0" algn="l" rtl="0">
              <a:lnSpc>
                <a:spcPct val="100000"/>
              </a:lnSpc>
              <a:spcBef>
                <a:spcPts val="0"/>
              </a:spcBef>
              <a:spcAft>
                <a:spcPts val="0"/>
              </a:spcAft>
              <a:buSzPts val="1400"/>
              <a:buNone/>
            </a:pPr>
            <a:r>
              <a:rPr lang="en-US" b="1"/>
              <a:t>To Know/To Say: </a:t>
            </a:r>
            <a:r>
              <a:rPr lang="en-US"/>
              <a:t>Let’s Practice </a:t>
            </a:r>
            <a:endParaRPr sz="1100" b="1"/>
          </a:p>
          <a:p>
            <a:pPr marL="0" lvl="0" indent="0" algn="l" rtl="0">
              <a:lnSpc>
                <a:spcPct val="100000"/>
              </a:lnSpc>
              <a:spcBef>
                <a:spcPts val="0"/>
              </a:spcBef>
              <a:spcAft>
                <a:spcPts val="0"/>
              </a:spcAft>
              <a:buClr>
                <a:schemeClr val="dk1"/>
              </a:buClr>
              <a:buSzPts val="1100"/>
              <a:buFont typeface="Arial"/>
              <a:buNone/>
            </a:pPr>
            <a:r>
              <a:rPr lang="en-US" sz="1100" b="1"/>
              <a:t>-What could the replacement behaviors be for Brian? </a:t>
            </a:r>
            <a:r>
              <a:rPr lang="en-US" sz="1100"/>
              <a:t> Remember he is behaving unexpectedly in order to escape academic tasks. </a:t>
            </a:r>
            <a:endParaRPr sz="1100"/>
          </a:p>
          <a:p>
            <a:pPr marL="0" lvl="0" indent="0" algn="l" rtl="0">
              <a:lnSpc>
                <a:spcPct val="100000"/>
              </a:lnSpc>
              <a:spcBef>
                <a:spcPts val="0"/>
              </a:spcBef>
              <a:spcAft>
                <a:spcPts val="0"/>
              </a:spcAft>
              <a:buClr>
                <a:schemeClr val="dk1"/>
              </a:buClr>
              <a:buSzPts val="1400"/>
              <a:buFont typeface="Arial"/>
              <a:buNone/>
            </a:pPr>
            <a:endParaRPr b="1"/>
          </a:p>
        </p:txBody>
      </p:sp>
      <p:sp>
        <p:nvSpPr>
          <p:cNvPr id="263" name="Google Shape;263;g210563863cb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10563863cb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10563863cb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Trainer Notes:</a:t>
            </a:r>
            <a:endParaRPr/>
          </a:p>
          <a:p>
            <a:pPr marL="0" lvl="0" indent="0" algn="l" rtl="0">
              <a:lnSpc>
                <a:spcPct val="100000"/>
              </a:lnSpc>
              <a:spcBef>
                <a:spcPts val="0"/>
              </a:spcBef>
              <a:spcAft>
                <a:spcPts val="0"/>
              </a:spcAft>
              <a:buSzPts val="1400"/>
              <a:buNone/>
            </a:pPr>
            <a:r>
              <a:rPr lang="en-US" b="1"/>
              <a:t>To Know/To Say: </a:t>
            </a:r>
            <a:endParaRPr sz="1100" b="1"/>
          </a:p>
          <a:p>
            <a:pPr marL="0" lvl="0" indent="0" algn="l" rtl="0">
              <a:lnSpc>
                <a:spcPct val="100000"/>
              </a:lnSpc>
              <a:spcBef>
                <a:spcPts val="0"/>
              </a:spcBef>
              <a:spcAft>
                <a:spcPts val="0"/>
              </a:spcAft>
              <a:buClr>
                <a:schemeClr val="dk1"/>
              </a:buClr>
              <a:buSzPts val="1100"/>
              <a:buFont typeface="Arial"/>
              <a:buNone/>
            </a:pPr>
            <a:r>
              <a:rPr lang="en-US" sz="1100" b="1"/>
              <a:t>-What could the replacement behaviors be for Brian? </a:t>
            </a:r>
            <a:r>
              <a:rPr lang="en-US" sz="1100"/>
              <a:t>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a:t>Brian could </a:t>
            </a:r>
            <a:endParaRPr/>
          </a:p>
          <a:p>
            <a:pPr marL="457200" lvl="0" indent="-304800" algn="l" rtl="0">
              <a:lnSpc>
                <a:spcPct val="100000"/>
              </a:lnSpc>
              <a:spcBef>
                <a:spcPts val="0"/>
              </a:spcBef>
              <a:spcAft>
                <a:spcPts val="0"/>
              </a:spcAft>
              <a:buClr>
                <a:schemeClr val="dk1"/>
              </a:buClr>
              <a:buSzPts val="1200"/>
              <a:buFont typeface="Calibri"/>
              <a:buChar char="●"/>
            </a:pPr>
            <a:r>
              <a:rPr lang="en-US"/>
              <a:t>ask appropriately to work alone or to take a brief break from work with peers</a:t>
            </a:r>
            <a:endParaRPr/>
          </a:p>
          <a:p>
            <a:pPr marL="457200" lvl="0" indent="-304800" algn="l" rtl="0">
              <a:lnSpc>
                <a:spcPct val="100000"/>
              </a:lnSpc>
              <a:spcBef>
                <a:spcPts val="0"/>
              </a:spcBef>
              <a:spcAft>
                <a:spcPts val="0"/>
              </a:spcAft>
              <a:buClr>
                <a:schemeClr val="dk1"/>
              </a:buClr>
              <a:buSzPts val="1200"/>
              <a:buFont typeface="Calibri"/>
              <a:buChar char="●"/>
            </a:pPr>
            <a:r>
              <a:rPr lang="en-US"/>
              <a:t>work with preferred peer(s)</a:t>
            </a:r>
            <a:endParaRPr/>
          </a:p>
          <a:p>
            <a:pPr marL="457200" lvl="0" indent="-304800" algn="l" rtl="0">
              <a:lnSpc>
                <a:spcPct val="100000"/>
              </a:lnSpc>
              <a:spcBef>
                <a:spcPts val="0"/>
              </a:spcBef>
              <a:spcAft>
                <a:spcPts val="0"/>
              </a:spcAft>
              <a:buClr>
                <a:schemeClr val="dk1"/>
              </a:buClr>
              <a:buSzPts val="1200"/>
              <a:buFont typeface="Calibri"/>
              <a:buChar char="●"/>
            </a:pPr>
            <a:r>
              <a:rPr lang="en-US"/>
              <a:t>working for brief periods in small groups</a:t>
            </a: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endParaRPr b="1"/>
          </a:p>
        </p:txBody>
      </p:sp>
      <p:sp>
        <p:nvSpPr>
          <p:cNvPr id="270" name="Google Shape;270;g210563863cb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10563863cb_0_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10563863cb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Trainer Notes:</a:t>
            </a:r>
            <a:endParaRPr/>
          </a:p>
          <a:p>
            <a:pPr marL="0" lvl="0" indent="0" algn="l" rtl="0">
              <a:lnSpc>
                <a:spcPct val="100000"/>
              </a:lnSpc>
              <a:spcBef>
                <a:spcPts val="0"/>
              </a:spcBef>
              <a:spcAft>
                <a:spcPts val="0"/>
              </a:spcAft>
              <a:buSzPts val="1400"/>
              <a:buNone/>
            </a:pPr>
            <a:r>
              <a:rPr lang="en-US" b="1"/>
              <a:t>To Know/To Say: </a:t>
            </a:r>
            <a:r>
              <a:rPr lang="en-US" sz="1100" b="1"/>
              <a:t>- What could possible antecedents be that would support Brian demonstrating those replacement behaviors? </a:t>
            </a:r>
            <a:endParaRPr sz="1100" b="1"/>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Teacher could provide </a:t>
            </a:r>
            <a:endParaRPr sz="1100"/>
          </a:p>
          <a:p>
            <a:pPr marL="457200" lvl="0" indent="-304800" algn="l" rtl="0">
              <a:lnSpc>
                <a:spcPct val="100000"/>
              </a:lnSpc>
              <a:spcBef>
                <a:spcPts val="0"/>
              </a:spcBef>
              <a:spcAft>
                <a:spcPts val="0"/>
              </a:spcAft>
              <a:buClr>
                <a:schemeClr val="dk1"/>
              </a:buClr>
              <a:buSzPts val="1200"/>
              <a:buFont typeface="Calibri"/>
              <a:buChar char="●"/>
            </a:pPr>
            <a:r>
              <a:rPr lang="en-US"/>
              <a:t>reminder or pre-correct of expected behaviors</a:t>
            </a:r>
            <a:endParaRPr/>
          </a:p>
          <a:p>
            <a:pPr marL="457200" lvl="0" indent="-304800" algn="l" rtl="0">
              <a:lnSpc>
                <a:spcPct val="100000"/>
              </a:lnSpc>
              <a:spcBef>
                <a:spcPts val="0"/>
              </a:spcBef>
              <a:spcAft>
                <a:spcPts val="0"/>
              </a:spcAft>
              <a:buClr>
                <a:schemeClr val="dk1"/>
              </a:buClr>
              <a:buSzPts val="1200"/>
              <a:buFont typeface="Calibri"/>
              <a:buChar char="●"/>
            </a:pPr>
            <a:r>
              <a:rPr lang="en-US"/>
              <a:t>reteach the rules of small groups working together </a:t>
            </a:r>
            <a:endParaRPr/>
          </a:p>
          <a:p>
            <a:pPr marL="457200" lvl="0" indent="-304800" algn="l" rtl="0">
              <a:lnSpc>
                <a:spcPct val="100000"/>
              </a:lnSpc>
              <a:spcBef>
                <a:spcPts val="0"/>
              </a:spcBef>
              <a:spcAft>
                <a:spcPts val="0"/>
              </a:spcAft>
              <a:buClr>
                <a:schemeClr val="dk1"/>
              </a:buClr>
              <a:buSzPts val="1200"/>
              <a:buFont typeface="Calibri"/>
              <a:buChar char="●"/>
            </a:pPr>
            <a:r>
              <a:rPr lang="en-US"/>
              <a:t>allow choice of work in a smaller group, with a preferred partner, or alone</a:t>
            </a:r>
            <a:endParaRPr/>
          </a:p>
          <a:p>
            <a:pPr marL="457200" lvl="0" indent="-304800" algn="l" rtl="0">
              <a:lnSpc>
                <a:spcPct val="100000"/>
              </a:lnSpc>
              <a:spcBef>
                <a:spcPts val="0"/>
              </a:spcBef>
              <a:spcAft>
                <a:spcPts val="0"/>
              </a:spcAft>
              <a:buClr>
                <a:schemeClr val="dk1"/>
              </a:buClr>
              <a:buSzPts val="1200"/>
              <a:buFont typeface="Calibri"/>
              <a:buChar char="●"/>
            </a:pPr>
            <a:r>
              <a:rPr lang="en-US"/>
              <a:t>a timer to set work with peers duration</a:t>
            </a:r>
            <a:endParaRPr b="1"/>
          </a:p>
        </p:txBody>
      </p:sp>
      <p:sp>
        <p:nvSpPr>
          <p:cNvPr id="277" name="Google Shape;277;g210563863cb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0563863cb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10563863cb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Trainer Notes:</a:t>
            </a:r>
            <a:endParaRPr/>
          </a:p>
          <a:p>
            <a:pPr marL="0" lvl="0" indent="0" algn="l" rtl="0">
              <a:lnSpc>
                <a:spcPct val="100000"/>
              </a:lnSpc>
              <a:spcBef>
                <a:spcPts val="0"/>
              </a:spcBef>
              <a:spcAft>
                <a:spcPts val="0"/>
              </a:spcAft>
              <a:buSzPts val="1400"/>
              <a:buNone/>
            </a:pPr>
            <a:r>
              <a:rPr lang="en-US" b="1"/>
              <a:t>To Know/To Say: </a:t>
            </a:r>
            <a:r>
              <a:rPr lang="en-US" sz="1100" b="1"/>
              <a:t>- What consequences would support the replacement behavior? </a:t>
            </a:r>
            <a:endParaRPr sz="1100"/>
          </a:p>
          <a:p>
            <a:pPr marL="0" lvl="0" indent="0" algn="l" rtl="0">
              <a:lnSpc>
                <a:spcPct val="100000"/>
              </a:lnSpc>
              <a:spcBef>
                <a:spcPts val="0"/>
              </a:spcBef>
              <a:spcAft>
                <a:spcPts val="0"/>
              </a:spcAft>
              <a:buClr>
                <a:schemeClr val="dk1"/>
              </a:buClr>
              <a:buSzPts val="1100"/>
              <a:buFont typeface="Arial"/>
              <a:buNone/>
            </a:pPr>
            <a:endParaRPr sz="1100"/>
          </a:p>
          <a:p>
            <a:pPr marL="457200" lvl="0" indent="-298450" algn="l" rtl="0">
              <a:lnSpc>
                <a:spcPct val="100000"/>
              </a:lnSpc>
              <a:spcBef>
                <a:spcPts val="0"/>
              </a:spcBef>
              <a:spcAft>
                <a:spcPts val="0"/>
              </a:spcAft>
              <a:buClr>
                <a:schemeClr val="dk1"/>
              </a:buClr>
              <a:buSzPts val="1100"/>
              <a:buFont typeface="Calibri"/>
              <a:buChar char="●"/>
            </a:pPr>
            <a:r>
              <a:rPr lang="en-US" sz="1100"/>
              <a:t>Brian works with preferred peer(S) for brief periods of time</a:t>
            </a:r>
            <a:endParaRPr sz="1100"/>
          </a:p>
          <a:p>
            <a:pPr marL="457200" lvl="0" indent="-298450" algn="l" rtl="0">
              <a:lnSpc>
                <a:spcPct val="100000"/>
              </a:lnSpc>
              <a:spcBef>
                <a:spcPts val="0"/>
              </a:spcBef>
              <a:spcAft>
                <a:spcPts val="0"/>
              </a:spcAft>
              <a:buClr>
                <a:schemeClr val="dk1"/>
              </a:buClr>
              <a:buSzPts val="1100"/>
              <a:buFont typeface="Calibri"/>
              <a:buChar char="●"/>
            </a:pPr>
            <a:r>
              <a:rPr lang="en-US" sz="1100"/>
              <a:t>Brian gets to work independently part of the time</a:t>
            </a:r>
            <a:endParaRPr sz="1100"/>
          </a:p>
          <a:p>
            <a:pPr marL="457200" lvl="0" indent="-298450" algn="l" rtl="0">
              <a:lnSpc>
                <a:spcPct val="100000"/>
              </a:lnSpc>
              <a:spcBef>
                <a:spcPts val="0"/>
              </a:spcBef>
              <a:spcAft>
                <a:spcPts val="0"/>
              </a:spcAft>
              <a:buClr>
                <a:schemeClr val="dk1"/>
              </a:buClr>
              <a:buSzPts val="1100"/>
              <a:buFont typeface="Calibri"/>
              <a:buChar char="●"/>
            </a:pPr>
            <a:r>
              <a:rPr lang="en-US" sz="1100"/>
              <a:t>Brian can receive more positive attention than corrective attention </a:t>
            </a:r>
            <a:endParaRPr sz="1100"/>
          </a:p>
          <a:p>
            <a:pPr marL="0" lvl="0" indent="0" algn="l" rtl="0">
              <a:lnSpc>
                <a:spcPct val="100000"/>
              </a:lnSpc>
              <a:spcBef>
                <a:spcPts val="0"/>
              </a:spcBef>
              <a:spcAft>
                <a:spcPts val="0"/>
              </a:spcAft>
              <a:buClr>
                <a:schemeClr val="dk1"/>
              </a:buClr>
              <a:buSzPts val="1400"/>
              <a:buFont typeface="Arial"/>
              <a:buNone/>
            </a:pPr>
            <a:endParaRPr b="1"/>
          </a:p>
        </p:txBody>
      </p:sp>
      <p:sp>
        <p:nvSpPr>
          <p:cNvPr id="284" name="Google Shape;284;g210563863cb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Trainer Notes:</a:t>
            </a:r>
            <a:r>
              <a:rPr lang="en-US" b="0"/>
              <a:t>  </a:t>
            </a:r>
            <a:endParaRPr/>
          </a:p>
          <a:p>
            <a:pPr marL="0" lvl="0" indent="0" algn="l" rtl="0">
              <a:lnSpc>
                <a:spcPct val="100000"/>
              </a:lnSpc>
              <a:spcBef>
                <a:spcPts val="0"/>
              </a:spcBef>
              <a:spcAft>
                <a:spcPts val="0"/>
              </a:spcAft>
              <a:buClr>
                <a:schemeClr val="dk1"/>
              </a:buClr>
              <a:buSzPts val="1200"/>
              <a:buFont typeface="Calibri"/>
              <a:buNone/>
            </a:pPr>
            <a:r>
              <a:rPr lang="en-US" b="1"/>
              <a:t>To Know/To Say:</a:t>
            </a:r>
            <a:r>
              <a:rPr lang="en-US" sz="1100" b="1"/>
              <a:t>- What resulting functions occur that could support Brian’s persisting with the replacement behavior?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Primarily, Brian could </a:t>
            </a:r>
            <a:endParaRPr sz="1100"/>
          </a:p>
          <a:p>
            <a:pPr marL="457200" lvl="0" indent="-304800" algn="l" rtl="0">
              <a:lnSpc>
                <a:spcPct val="100000"/>
              </a:lnSpc>
              <a:spcBef>
                <a:spcPts val="0"/>
              </a:spcBef>
              <a:spcAft>
                <a:spcPts val="0"/>
              </a:spcAft>
              <a:buClr>
                <a:schemeClr val="dk1"/>
              </a:buClr>
              <a:buSzPts val="1200"/>
              <a:buFont typeface="Calibri"/>
              <a:buChar char="●"/>
            </a:pPr>
            <a:r>
              <a:rPr lang="en-US"/>
              <a:t>escape from work with peer(s)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Also, consider Brian might benefit from some positive or reinforcing interaction from adults. In addition, giving Brian strategies to advocate for himself, while maintaining an expectation that he learn to and sustain the ability to work with peers. These expectations, as well as the antecedent supports to help Brian meet them, can help foster a sense of relatedness or belonging  to his classroom community and help him grow his competence in navigating peer relations. Relatedness and competence are 2 critical elements of human motivation which we will learn more about in lesson 3 of this course.  </a:t>
            </a:r>
            <a:endParaRPr b="1"/>
          </a:p>
          <a:p>
            <a:pPr marL="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Clr>
                <a:schemeClr val="dk1"/>
              </a:buClr>
              <a:buSzPts val="1200"/>
              <a:buFont typeface="Calibri"/>
              <a:buNone/>
            </a:pPr>
            <a:endParaRPr/>
          </a:p>
        </p:txBody>
      </p:sp>
      <p:sp>
        <p:nvSpPr>
          <p:cNvPr id="291" name="Google Shape;29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1"/>
              <a:t>Trainer Notes: </a:t>
            </a:r>
            <a:r>
              <a:rPr lang="en-US" sz="1100" b="0"/>
              <a:t>Hide or delete this slide if presenting the entire PLM; </a:t>
            </a:r>
            <a:r>
              <a:rPr lang="en-US" sz="1100">
                <a:latin typeface="Arial"/>
                <a:ea typeface="Arial"/>
                <a:cs typeface="Arial"/>
                <a:sym typeface="Arial"/>
              </a:rPr>
              <a:t>Facilitator: Select an attention signal. </a:t>
            </a:r>
            <a:endParaRPr sz="1100"/>
          </a:p>
          <a:p>
            <a:pPr marL="0" marR="0" lvl="0" indent="0" algn="l" rtl="0">
              <a:lnSpc>
                <a:spcPct val="100000"/>
              </a:lnSpc>
              <a:spcBef>
                <a:spcPts val="0"/>
              </a:spcBef>
              <a:spcAft>
                <a:spcPts val="0"/>
              </a:spcAft>
              <a:buClr>
                <a:schemeClr val="dk1"/>
              </a:buClr>
              <a:buSzPts val="1200"/>
              <a:buFont typeface="Calibri"/>
              <a:buNone/>
            </a:pPr>
            <a:r>
              <a:rPr lang="en-US" sz="1100" b="1"/>
              <a:t>To Know/To Say</a:t>
            </a:r>
            <a:r>
              <a:rPr lang="en-US" sz="1100" b="0"/>
              <a:t>: </a:t>
            </a:r>
            <a:r>
              <a:rPr lang="en-US" sz="1100">
                <a:latin typeface="Arial"/>
                <a:ea typeface="Arial"/>
                <a:cs typeface="Arial"/>
                <a:sym typeface="Arial"/>
              </a:rPr>
              <a:t>“One of our agreements is to follow the attention signal.”   </a:t>
            </a:r>
            <a:endParaRPr sz="1100"/>
          </a:p>
          <a:p>
            <a:pPr marL="0" lvl="0" indent="0" algn="l" rtl="0">
              <a:lnSpc>
                <a:spcPct val="100000"/>
              </a:lnSpc>
              <a:spcBef>
                <a:spcPts val="0"/>
              </a:spcBef>
              <a:spcAft>
                <a:spcPts val="0"/>
              </a:spcAft>
              <a:buSzPts val="1400"/>
              <a:buNone/>
            </a:pPr>
            <a:r>
              <a:rPr lang="en-US" sz="1100">
                <a:latin typeface="Arial"/>
                <a:ea typeface="Arial"/>
                <a:cs typeface="Arial"/>
                <a:sym typeface="Arial"/>
              </a:rPr>
              <a:t>“Your team will work with your school to develop an attention signal you will use in every setting.”</a:t>
            </a:r>
            <a:endParaRPr sz="1100"/>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endParaRPr u="none">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78" name="Google Shape;7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Trainer Notes:</a:t>
            </a:r>
            <a:r>
              <a:rPr lang="en-US" b="0"/>
              <a:t>  Read the script below and then watch the video, advancing to 7:10 to 9:08 </a:t>
            </a:r>
            <a:r>
              <a:rPr lang="en-US" b="0" u="sng">
                <a:solidFill>
                  <a:schemeClr val="hlink"/>
                </a:solidFill>
                <a:hlinkClick r:id="rId3"/>
              </a:rPr>
              <a:t>https://www.google.com/url?q=https://vimeo.com/92366677&amp;sa=D&amp;source=editors&amp;ust=1636654843178000&amp;usg=AOvVaw1pawTcg_RFeW5b38MB6BaX</a:t>
            </a:r>
            <a:r>
              <a:rPr lang="en-US" b="0"/>
              <a:t> </a:t>
            </a:r>
            <a:endParaRPr/>
          </a:p>
          <a:p>
            <a:pPr marL="0" marR="0" lvl="0" indent="0" algn="l" rtl="0">
              <a:lnSpc>
                <a:spcPct val="100000"/>
              </a:lnSpc>
              <a:spcBef>
                <a:spcPts val="0"/>
              </a:spcBef>
              <a:spcAft>
                <a:spcPts val="0"/>
              </a:spcAft>
              <a:buSzPts val="1400"/>
              <a:buNone/>
            </a:pPr>
            <a:r>
              <a:rPr lang="en-US" b="1"/>
              <a:t>To Know/To Say: </a:t>
            </a:r>
            <a:r>
              <a:rPr lang="en-US" sz="1800">
                <a:latin typeface="Calibri"/>
                <a:ea typeface="Calibri"/>
                <a:cs typeface="Calibri"/>
                <a:sym typeface="Calibri"/>
              </a:rPr>
              <a:t>Watch the video from Dr. Terrance Scott</a:t>
            </a:r>
            <a:r>
              <a:rPr lang="en-US" sz="1800" baseline="30000">
                <a:latin typeface="Calibri"/>
                <a:ea typeface="Calibri"/>
                <a:cs typeface="Calibri"/>
                <a:sym typeface="Calibri"/>
              </a:rPr>
              <a:t>3</a:t>
            </a:r>
            <a:r>
              <a:rPr lang="en-US" sz="1800">
                <a:latin typeface="Calibri"/>
                <a:ea typeface="Calibri"/>
                <a:cs typeface="Calibri"/>
                <a:sym typeface="Calibri"/>
              </a:rPr>
              <a:t> on the importance of changing more than just the consequences.  </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latin typeface="Calibri"/>
                <a:ea typeface="Calibri"/>
                <a:cs typeface="Calibri"/>
                <a:sym typeface="Calibri"/>
              </a:rPr>
              <a:t> </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latin typeface="Calibri"/>
                <a:ea typeface="Calibri"/>
                <a:cs typeface="Calibri"/>
                <a:sym typeface="Calibri"/>
              </a:rPr>
              <a:t> </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latin typeface="Cambria"/>
                <a:ea typeface="Cambria"/>
                <a:cs typeface="Cambria"/>
                <a:sym typeface="Cambria"/>
              </a:rPr>
              <a:t>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98" name="Google Shape;29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5" name="Google Shape;30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Trainer Notes:</a:t>
            </a:r>
            <a:endParaRPr b="0" dirty="0"/>
          </a:p>
          <a:p>
            <a:pPr marL="0" marR="0" lvl="0" indent="0" algn="l" rtl="0">
              <a:lnSpc>
                <a:spcPct val="100000"/>
              </a:lnSpc>
              <a:spcBef>
                <a:spcPts val="0"/>
              </a:spcBef>
              <a:spcAft>
                <a:spcPts val="0"/>
              </a:spcAft>
              <a:buClr>
                <a:srgbClr val="000000"/>
              </a:buClr>
              <a:buSzPts val="1400"/>
              <a:buFont typeface="Arial"/>
              <a:buNone/>
            </a:pPr>
            <a:r>
              <a:rPr lang="en-US" b="1" dirty="0"/>
              <a:t>To Know/To Say: </a:t>
            </a:r>
            <a:r>
              <a:rPr lang="en-US" sz="1100" dirty="0"/>
              <a:t>While teachers may occasionally need to plan for making environmental adjustments to meet the needs of individual students., the ABC-Function logic can also be applied to larger populations of students (e.g., classwide, or schoolwide  in specific non-classroom settings). </a:t>
            </a:r>
            <a:endParaRPr sz="1100" dirty="0"/>
          </a:p>
          <a:p>
            <a:pPr marL="0" lvl="0" indent="0" algn="l" rtl="0">
              <a:lnSpc>
                <a:spcPct val="100000"/>
              </a:lnSpc>
              <a:spcBef>
                <a:spcPts val="0"/>
              </a:spcBef>
              <a:spcAft>
                <a:spcPts val="0"/>
              </a:spcAft>
              <a:buClr>
                <a:schemeClr val="dk1"/>
              </a:buClr>
              <a:buSzPts val="1100"/>
              <a:buFont typeface="Arial"/>
              <a:buNone/>
            </a:pPr>
            <a:endParaRPr sz="1100" dirty="0"/>
          </a:p>
          <a:p>
            <a:pPr marL="0" lvl="0" indent="0" algn="l" rtl="0">
              <a:lnSpc>
                <a:spcPct val="100000"/>
              </a:lnSpc>
              <a:spcBef>
                <a:spcPts val="0"/>
              </a:spcBef>
              <a:spcAft>
                <a:spcPts val="0"/>
              </a:spcAft>
              <a:buClr>
                <a:schemeClr val="dk1"/>
              </a:buClr>
              <a:buSzPts val="1100"/>
              <a:buFont typeface="Arial"/>
              <a:buNone/>
            </a:pPr>
            <a:endParaRPr sz="1100" dirty="0"/>
          </a:p>
          <a:p>
            <a:pPr marL="0" lvl="0" indent="0" algn="l" rtl="0">
              <a:lnSpc>
                <a:spcPct val="100000"/>
              </a:lnSpc>
              <a:spcBef>
                <a:spcPts val="0"/>
              </a:spcBef>
              <a:spcAft>
                <a:spcPts val="0"/>
              </a:spcAft>
              <a:buClr>
                <a:schemeClr val="dk1"/>
              </a:buClr>
              <a:buSzPts val="1100"/>
              <a:buFont typeface="Arial"/>
              <a:buNone/>
            </a:pPr>
            <a:r>
              <a:rPr lang="en-US" sz="1100" dirty="0"/>
              <a:t>For instance, a teacher may use classroom minor behavior data to focus on behaviors that are collectively unexpected such as blurting out answers during group instruction. In this instance additional instruction, practice, positive specific feedback, which could be tied to rewards or tangibles can be given to support students’ use of the identified replacement behavior of hand raising during certain whole group activities. </a:t>
            </a:r>
            <a:endParaRPr b="1" dirty="0"/>
          </a:p>
          <a:p>
            <a:pPr marL="0" marR="0" lvl="0" indent="0" algn="l" rtl="0">
              <a:lnSpc>
                <a:spcPct val="100000"/>
              </a:lnSpc>
              <a:spcBef>
                <a:spcPts val="0"/>
              </a:spcBef>
              <a:spcAft>
                <a:spcPts val="0"/>
              </a:spcAft>
              <a:buSzPts val="1400"/>
              <a:buNone/>
            </a:pPr>
            <a:endParaRPr sz="1100" dirty="0"/>
          </a:p>
        </p:txBody>
      </p:sp>
      <p:sp>
        <p:nvSpPr>
          <p:cNvPr id="306" name="Google Shape;30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31</a:t>
            </a:fld>
            <a:endParaRPr sz="1200">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10563863cb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2" name="Google Shape;312;g210563863cb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Trainer Notes:</a:t>
            </a:r>
            <a:endParaRPr b="0" dirty="0"/>
          </a:p>
          <a:p>
            <a:pPr marL="0" marR="0" lvl="0" indent="0" algn="l" rtl="0">
              <a:lnSpc>
                <a:spcPct val="100000"/>
              </a:lnSpc>
              <a:spcBef>
                <a:spcPts val="0"/>
              </a:spcBef>
              <a:spcAft>
                <a:spcPts val="0"/>
              </a:spcAft>
              <a:buClr>
                <a:srgbClr val="000000"/>
              </a:buClr>
              <a:buSzPts val="1400"/>
              <a:buFont typeface="Arial"/>
              <a:buNone/>
            </a:pPr>
            <a:r>
              <a:rPr lang="en-US" b="1" dirty="0"/>
              <a:t>To Know/To Say: </a:t>
            </a:r>
            <a:r>
              <a:rPr lang="en-US" sz="1100" dirty="0"/>
              <a:t>In a schoolwide setting such as bus dismissal procedures, the Building Leadership Team may provide updated lessons and pre-correcting scripts for expected dismissal behaviors;</a:t>
            </a:r>
            <a:endParaRPr sz="1100" dirty="0"/>
          </a:p>
          <a:p>
            <a:pPr marL="0" marR="0" lvl="0" indent="0" algn="l" rtl="0">
              <a:lnSpc>
                <a:spcPct val="100000"/>
              </a:lnSpc>
              <a:spcBef>
                <a:spcPts val="0"/>
              </a:spcBef>
              <a:spcAft>
                <a:spcPts val="0"/>
              </a:spcAft>
              <a:buClr>
                <a:srgbClr val="000000"/>
              </a:buClr>
              <a:buSzPts val="1400"/>
              <a:buFont typeface="Arial"/>
              <a:buNone/>
            </a:pPr>
            <a:endParaRPr sz="1100" dirty="0"/>
          </a:p>
          <a:p>
            <a:pPr marL="0" marR="0" lvl="0" indent="0" algn="l" rtl="0">
              <a:lnSpc>
                <a:spcPct val="100000"/>
              </a:lnSpc>
              <a:spcBef>
                <a:spcPts val="0"/>
              </a:spcBef>
              <a:spcAft>
                <a:spcPts val="0"/>
              </a:spcAft>
              <a:buClr>
                <a:srgbClr val="000000"/>
              </a:buClr>
              <a:buSzPts val="1400"/>
              <a:buFont typeface="Arial"/>
              <a:buNone/>
            </a:pPr>
            <a:r>
              <a:rPr lang="en-US" sz="1100" dirty="0"/>
              <a:t> morning announcements might remind everyone of the dismissal  expectations; </a:t>
            </a:r>
            <a:endParaRPr sz="1100" dirty="0"/>
          </a:p>
          <a:p>
            <a:pPr marL="0" marR="0" lvl="0" indent="0" algn="l" rtl="0">
              <a:lnSpc>
                <a:spcPct val="100000"/>
              </a:lnSpc>
              <a:spcBef>
                <a:spcPts val="0"/>
              </a:spcBef>
              <a:spcAft>
                <a:spcPts val="0"/>
              </a:spcAft>
              <a:buClr>
                <a:srgbClr val="000000"/>
              </a:buClr>
              <a:buSzPts val="1400"/>
              <a:buFont typeface="Arial"/>
              <a:buNone/>
            </a:pPr>
            <a:endParaRPr sz="1100" dirty="0"/>
          </a:p>
          <a:p>
            <a:pPr marL="0" marR="0" lvl="0" indent="0" algn="l" rtl="0">
              <a:lnSpc>
                <a:spcPct val="100000"/>
              </a:lnSpc>
              <a:spcBef>
                <a:spcPts val="0"/>
              </a:spcBef>
              <a:spcAft>
                <a:spcPts val="0"/>
              </a:spcAft>
              <a:buClr>
                <a:srgbClr val="000000"/>
              </a:buClr>
              <a:buSzPts val="1400"/>
              <a:buFont typeface="Arial"/>
              <a:buNone/>
            </a:pPr>
            <a:r>
              <a:rPr lang="en-US" sz="1100" dirty="0"/>
              <a:t>teachers may deliver min-lessons; </a:t>
            </a:r>
            <a:endParaRPr sz="1100" dirty="0"/>
          </a:p>
          <a:p>
            <a:pPr marL="0" marR="0" lvl="0" indent="0" algn="l" rtl="0">
              <a:lnSpc>
                <a:spcPct val="100000"/>
              </a:lnSpc>
              <a:spcBef>
                <a:spcPts val="0"/>
              </a:spcBef>
              <a:spcAft>
                <a:spcPts val="0"/>
              </a:spcAft>
              <a:buClr>
                <a:srgbClr val="000000"/>
              </a:buClr>
              <a:buSzPts val="1400"/>
              <a:buFont typeface="Arial"/>
              <a:buNone/>
            </a:pPr>
            <a:endParaRPr sz="1100" dirty="0"/>
          </a:p>
          <a:p>
            <a:pPr marL="0" marR="0" lvl="0" indent="0" algn="l" rtl="0">
              <a:lnSpc>
                <a:spcPct val="100000"/>
              </a:lnSpc>
              <a:spcBef>
                <a:spcPts val="0"/>
              </a:spcBef>
              <a:spcAft>
                <a:spcPts val="0"/>
              </a:spcAft>
              <a:buClr>
                <a:srgbClr val="000000"/>
              </a:buClr>
              <a:buSzPts val="1400"/>
              <a:buFont typeface="Arial"/>
              <a:buNone/>
            </a:pPr>
            <a:r>
              <a:rPr lang="en-US" sz="1100" dirty="0"/>
              <a:t>the dismissal active supervision directions are re-distributed to all staff and prompts to be ready and actively supervising are provided in emails, staff memos, posted in teacher lounge and workroom; </a:t>
            </a:r>
            <a:endParaRPr sz="1100" dirty="0"/>
          </a:p>
          <a:p>
            <a:pPr marL="0" marR="0" lvl="0" indent="0" algn="l" rtl="0">
              <a:lnSpc>
                <a:spcPct val="100000"/>
              </a:lnSpc>
              <a:spcBef>
                <a:spcPts val="0"/>
              </a:spcBef>
              <a:spcAft>
                <a:spcPts val="0"/>
              </a:spcAft>
              <a:buClr>
                <a:srgbClr val="000000"/>
              </a:buClr>
              <a:buSzPts val="1400"/>
              <a:buFont typeface="Arial"/>
              <a:buNone/>
            </a:pPr>
            <a:endParaRPr sz="1100" dirty="0"/>
          </a:p>
          <a:p>
            <a:pPr marL="0" marR="0" lvl="0" indent="0" algn="l" rtl="0">
              <a:lnSpc>
                <a:spcPct val="100000"/>
              </a:lnSpc>
              <a:spcBef>
                <a:spcPts val="0"/>
              </a:spcBef>
              <a:spcAft>
                <a:spcPts val="0"/>
              </a:spcAft>
              <a:buClr>
                <a:srgbClr val="000000"/>
              </a:buClr>
              <a:buSzPts val="1400"/>
              <a:buFont typeface="Arial"/>
              <a:buNone/>
            </a:pPr>
            <a:r>
              <a:rPr lang="en-US" sz="1100" dirty="0"/>
              <a:t>special tickets for expected dismissal  behaviors are distributed by staff as they provide dismissal supervision between periods and students can use these at the school store.  </a:t>
            </a:r>
            <a:endParaRPr b="1" dirty="0"/>
          </a:p>
          <a:p>
            <a:pPr marL="0" marR="0" lvl="0" indent="0" algn="l" rtl="0">
              <a:lnSpc>
                <a:spcPct val="100000"/>
              </a:lnSpc>
              <a:spcBef>
                <a:spcPts val="0"/>
              </a:spcBef>
              <a:spcAft>
                <a:spcPts val="0"/>
              </a:spcAft>
              <a:buSzPts val="1400"/>
              <a:buNone/>
            </a:pPr>
            <a:endParaRPr sz="1100" dirty="0"/>
          </a:p>
        </p:txBody>
      </p:sp>
      <p:sp>
        <p:nvSpPr>
          <p:cNvPr id="313" name="Google Shape;313;g210563863cb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32</a:t>
            </a:fld>
            <a:endParaRPr sz="1200">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f6a8d140be_0_2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2f6a8d140be_0_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endParaRPr b="0"/>
          </a:p>
          <a:p>
            <a:pPr marL="0" marR="0" lvl="0" indent="0" algn="l" rtl="0">
              <a:lnSpc>
                <a:spcPct val="100000"/>
              </a:lnSpc>
              <a:spcBef>
                <a:spcPts val="0"/>
              </a:spcBef>
              <a:spcAft>
                <a:spcPts val="0"/>
              </a:spcAft>
              <a:buClr>
                <a:srgbClr val="000000"/>
              </a:buClr>
              <a:buSzPts val="1400"/>
              <a:buFont typeface="Arial"/>
              <a:buNone/>
            </a:pPr>
            <a:r>
              <a:rPr lang="en-US" b="1"/>
              <a:t>To Know/To Say: </a:t>
            </a:r>
            <a:r>
              <a:rPr lang="en-US" sz="1200"/>
              <a:t>In a schoolwide setting such as the cafeteria, the Building Leadership Team may provide updated lessons and pre-correcting scripts for expected cafeteria behaviors;</a:t>
            </a:r>
            <a:endParaRPr/>
          </a:p>
          <a:p>
            <a:pPr marL="0" marR="0" lvl="0" indent="0" algn="l" rtl="0">
              <a:lnSpc>
                <a:spcPct val="100000"/>
              </a:lnSpc>
              <a:spcBef>
                <a:spcPts val="0"/>
              </a:spcBef>
              <a:spcAft>
                <a:spcPts val="0"/>
              </a:spcAft>
              <a:buClr>
                <a:srgbClr val="000000"/>
              </a:buClr>
              <a:buSzPts val="1400"/>
              <a:buFont typeface="Arial"/>
              <a:buNone/>
            </a:pPr>
            <a:endParaRPr sz="1200"/>
          </a:p>
          <a:p>
            <a:pPr marL="0" marR="0" lvl="0" indent="0" algn="l" rtl="0">
              <a:lnSpc>
                <a:spcPct val="100000"/>
              </a:lnSpc>
              <a:spcBef>
                <a:spcPts val="0"/>
              </a:spcBef>
              <a:spcAft>
                <a:spcPts val="0"/>
              </a:spcAft>
              <a:buClr>
                <a:srgbClr val="000000"/>
              </a:buClr>
              <a:buSzPts val="1400"/>
              <a:buFont typeface="Arial"/>
              <a:buNone/>
            </a:pPr>
            <a:r>
              <a:rPr lang="en-US" sz="1200"/>
              <a:t>At the secondary level the antecedent strategies my be more focused on signage, student handbook information and direct  teaching on a jump start day where freshmen student go through orientation. </a:t>
            </a:r>
            <a:endParaRPr/>
          </a:p>
          <a:p>
            <a:pPr marL="0" marR="0" lvl="0" indent="0" algn="l" rtl="0">
              <a:lnSpc>
                <a:spcPct val="100000"/>
              </a:lnSpc>
              <a:spcBef>
                <a:spcPts val="0"/>
              </a:spcBef>
              <a:spcAft>
                <a:spcPts val="0"/>
              </a:spcAft>
              <a:buClr>
                <a:srgbClr val="000000"/>
              </a:buClr>
              <a:buSzPts val="1400"/>
              <a:buFont typeface="Arial"/>
              <a:buNone/>
            </a:pPr>
            <a:endParaRPr sz="1200"/>
          </a:p>
          <a:p>
            <a:pPr marL="0" marR="0" lvl="0" indent="0" algn="l" rtl="0">
              <a:lnSpc>
                <a:spcPct val="100000"/>
              </a:lnSpc>
              <a:spcBef>
                <a:spcPts val="0"/>
              </a:spcBef>
              <a:spcAft>
                <a:spcPts val="0"/>
              </a:spcAft>
              <a:buClr>
                <a:srgbClr val="000000"/>
              </a:buClr>
              <a:buSzPts val="1400"/>
              <a:buFont typeface="Arial"/>
              <a:buNone/>
            </a:pPr>
            <a:r>
              <a:rPr lang="en-US" sz="1200"/>
              <a:t>The cafeteria active supervision directions are re-distributed to all staff and prompts to be ready and actively supervising are provided in emails, staff memos, posted in teacher lounge and workroom; </a:t>
            </a:r>
            <a:endParaRPr/>
          </a:p>
          <a:p>
            <a:pPr marL="0" marR="0" lvl="0" indent="0" algn="l" rtl="0">
              <a:lnSpc>
                <a:spcPct val="100000"/>
              </a:lnSpc>
              <a:spcBef>
                <a:spcPts val="0"/>
              </a:spcBef>
              <a:spcAft>
                <a:spcPts val="0"/>
              </a:spcAft>
              <a:buClr>
                <a:srgbClr val="000000"/>
              </a:buClr>
              <a:buSzPts val="1400"/>
              <a:buFont typeface="Arial"/>
              <a:buNone/>
            </a:pPr>
            <a:endParaRPr sz="1200"/>
          </a:p>
          <a:p>
            <a:pPr marL="0" marR="0" lvl="0" indent="0" algn="l" rtl="0">
              <a:lnSpc>
                <a:spcPct val="100000"/>
              </a:lnSpc>
              <a:spcBef>
                <a:spcPts val="0"/>
              </a:spcBef>
              <a:spcAft>
                <a:spcPts val="0"/>
              </a:spcAft>
              <a:buClr>
                <a:srgbClr val="000000"/>
              </a:buClr>
              <a:buSzPts val="1400"/>
              <a:buFont typeface="Arial"/>
              <a:buNone/>
            </a:pPr>
            <a:r>
              <a:rPr lang="en-US" sz="1200"/>
              <a:t>special tickets for expected cafeteria behaviors are distributed by staff as they provide cafe supervision and can be used  to purchase items in the cafeteria. </a:t>
            </a:r>
            <a:endParaRPr b="1"/>
          </a:p>
          <a:p>
            <a:pPr marL="0" lvl="0" indent="0" algn="l" rtl="0">
              <a:lnSpc>
                <a:spcPct val="100000"/>
              </a:lnSpc>
              <a:spcBef>
                <a:spcPts val="0"/>
              </a:spcBef>
              <a:spcAft>
                <a:spcPts val="0"/>
              </a:spcAft>
              <a:buSzPts val="1400"/>
              <a:buNone/>
            </a:pPr>
            <a:endParaRPr/>
          </a:p>
        </p:txBody>
      </p:sp>
      <p:sp>
        <p:nvSpPr>
          <p:cNvPr id="324" name="Google Shape;324;g2f6a8d140be_0_2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dirty="0"/>
              <a:t>Trainer Notes:</a:t>
            </a:r>
            <a:endParaRPr dirty="0"/>
          </a:p>
          <a:p>
            <a:pPr marL="0" marR="0" lvl="0" indent="0" algn="l" rtl="0">
              <a:lnSpc>
                <a:spcPct val="100000"/>
              </a:lnSpc>
              <a:spcBef>
                <a:spcPts val="0"/>
              </a:spcBef>
              <a:spcAft>
                <a:spcPts val="0"/>
              </a:spcAft>
              <a:buSzPts val="1400"/>
              <a:buNone/>
            </a:pPr>
            <a:r>
              <a:rPr lang="en-US" b="1" dirty="0"/>
              <a:t>To Know/To </a:t>
            </a:r>
            <a:r>
              <a:rPr lang="en-US" b="1" dirty="0" err="1"/>
              <a:t>Say:</a:t>
            </a:r>
            <a:r>
              <a:rPr lang="en-US" sz="1100" dirty="0" err="1">
                <a:latin typeface="Calibri"/>
                <a:ea typeface="Calibri"/>
                <a:cs typeface="Calibri"/>
                <a:sym typeface="Calibri"/>
              </a:rPr>
              <a:t>Now</a:t>
            </a:r>
            <a:r>
              <a:rPr lang="en-US" sz="1100" dirty="0">
                <a:latin typeface="Calibri"/>
                <a:ea typeface="Calibri"/>
                <a:cs typeface="Calibri"/>
                <a:sym typeface="Calibri"/>
              </a:rPr>
              <a:t> that you understand the importance of function, access the  “</a:t>
            </a:r>
            <a:r>
              <a:rPr lang="en-US" sz="11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HO4 ABC with Function</a:t>
            </a:r>
            <a:r>
              <a:rPr lang="en-US" sz="1100" dirty="0">
                <a:latin typeface="Calibri"/>
                <a:ea typeface="Calibri"/>
                <a:cs typeface="Calibri"/>
                <a:sym typeface="Calibri"/>
              </a:rPr>
              <a:t>” handout for additional practice with identifying the function of behavior. Compare your responses with the answers provided in “</a:t>
            </a:r>
            <a:r>
              <a:rPr lang="en-US" sz="1100"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HO5 ABC with Function - Answer Key</a:t>
            </a:r>
            <a:r>
              <a:rPr lang="en-US" sz="1100" dirty="0">
                <a:latin typeface="Calibri"/>
                <a:ea typeface="Calibri"/>
                <a:cs typeface="Calibri"/>
                <a:sym typeface="Calibri"/>
              </a:rPr>
              <a:t>.” </a:t>
            </a:r>
            <a:endParaRPr sz="11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100" dirty="0">
                <a:latin typeface="Calibri"/>
                <a:ea typeface="Calibri"/>
                <a:cs typeface="Calibri"/>
                <a:sym typeface="Calibri"/>
              </a:rPr>
              <a:t>For more practice on selecting function based strategies, access the “</a:t>
            </a:r>
            <a:r>
              <a:rPr lang="en-US" sz="1100" u="sng"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HO6 ABC Strategies</a:t>
            </a:r>
            <a:r>
              <a:rPr lang="en-US" sz="1100" dirty="0">
                <a:latin typeface="Calibri"/>
                <a:ea typeface="Calibri"/>
                <a:cs typeface="Calibri"/>
                <a:sym typeface="Calibri"/>
              </a:rPr>
              <a:t>” handout. Compare your responses to the answers provided in the “</a:t>
            </a:r>
            <a:r>
              <a:rPr lang="en-US" sz="1100" u="sng" dirty="0">
                <a:solidFill>
                  <a:srgbClr val="1155C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HO7 ABC Strategies - Answer Key</a:t>
            </a:r>
            <a:r>
              <a:rPr lang="en-US" sz="1100" dirty="0">
                <a:latin typeface="Calibri"/>
                <a:ea typeface="Calibri"/>
                <a:cs typeface="Calibri"/>
                <a:sym typeface="Calibri"/>
              </a:rPr>
              <a:t>” handout. </a:t>
            </a:r>
            <a:endParaRPr sz="11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100" dirty="0">
                <a:latin typeface="Calibri"/>
                <a:ea typeface="Calibri"/>
                <a:cs typeface="Calibri"/>
                <a:sym typeface="Calibri"/>
              </a:rPr>
              <a:t>Pause the video, and when you are ready, continue watching.</a:t>
            </a:r>
            <a:endParaRPr sz="1100" dirty="0"/>
          </a:p>
        </p:txBody>
      </p:sp>
      <p:sp>
        <p:nvSpPr>
          <p:cNvPr id="330" name="Google Shape;33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Trainer Notes:</a:t>
            </a:r>
            <a:r>
              <a:rPr lang="en-US" b="0"/>
              <a:t>  </a:t>
            </a:r>
            <a:endParaRPr/>
          </a:p>
          <a:p>
            <a:pPr marL="0" marR="0" lvl="0" indent="0" algn="l" rtl="0">
              <a:lnSpc>
                <a:spcPct val="100000"/>
              </a:lnSpc>
              <a:spcBef>
                <a:spcPts val="0"/>
              </a:spcBef>
              <a:spcAft>
                <a:spcPts val="0"/>
              </a:spcAft>
              <a:buSzPts val="1400"/>
              <a:buNone/>
            </a:pPr>
            <a:r>
              <a:rPr lang="en-US" b="1"/>
              <a:t>To Know/To Say:</a:t>
            </a:r>
            <a:r>
              <a:rPr lang="en-US"/>
              <a:t>Use classroom minor behavior data to identify a common unexpected behavior in your classroom or school.</a:t>
            </a:r>
            <a:endParaRPr>
              <a:latin typeface="Cambria"/>
              <a:ea typeface="Cambria"/>
              <a:cs typeface="Cambria"/>
              <a:sym typeface="Cambria"/>
            </a:endParaRPr>
          </a:p>
          <a:p>
            <a:pPr marL="457200" lvl="0" indent="-304800" algn="l" rtl="0">
              <a:lnSpc>
                <a:spcPct val="70000"/>
              </a:lnSpc>
              <a:spcBef>
                <a:spcPts val="1000"/>
              </a:spcBef>
              <a:spcAft>
                <a:spcPts val="0"/>
              </a:spcAft>
              <a:buClr>
                <a:schemeClr val="dk1"/>
              </a:buClr>
              <a:buSzPts val="1200"/>
              <a:buFont typeface="Calibri"/>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What is the possible function of the unexpected behavior?</a:t>
            </a:r>
            <a:endParaRPr/>
          </a:p>
          <a:p>
            <a:pPr marL="457200" lvl="0" indent="-304800" algn="l" rtl="0">
              <a:lnSpc>
                <a:spcPct val="70000"/>
              </a:lnSpc>
              <a:spcBef>
                <a:spcPts val="1000"/>
              </a:spcBef>
              <a:spcAft>
                <a:spcPts val="0"/>
              </a:spcAft>
              <a:buClr>
                <a:schemeClr val="dk1"/>
              </a:buClr>
              <a:buSzPts val="1200"/>
              <a:buFont typeface="Calibri"/>
              <a:buChar char="●"/>
            </a:pPr>
            <a:r>
              <a:rPr lang="en-US"/>
              <a:t>What do you want students to do instead? Have you taught that behavior to fluency?</a:t>
            </a:r>
            <a:endParaRPr/>
          </a:p>
          <a:p>
            <a:pPr marL="457200" lvl="0" indent="-304800" algn="l" rtl="0">
              <a:lnSpc>
                <a:spcPct val="70000"/>
              </a:lnSpc>
              <a:spcBef>
                <a:spcPts val="1000"/>
              </a:spcBef>
              <a:spcAft>
                <a:spcPts val="0"/>
              </a:spcAft>
              <a:buClr>
                <a:schemeClr val="dk1"/>
              </a:buClr>
              <a:buSzPts val="1200"/>
              <a:buFont typeface="Calibri"/>
              <a:buChar char="●"/>
            </a:pPr>
            <a:r>
              <a:rPr lang="en-US"/>
              <a:t>What antecedent strategies would encourage the expected behavior?</a:t>
            </a:r>
            <a:endParaRPr/>
          </a:p>
          <a:p>
            <a:pPr marL="457200" lvl="0" indent="-304800" algn="l" rtl="0">
              <a:lnSpc>
                <a:spcPct val="70000"/>
              </a:lnSpc>
              <a:spcBef>
                <a:spcPts val="1000"/>
              </a:spcBef>
              <a:spcAft>
                <a:spcPts val="0"/>
              </a:spcAft>
              <a:buClr>
                <a:schemeClr val="dk1"/>
              </a:buClr>
              <a:buSzPts val="1200"/>
              <a:buFont typeface="Calibri"/>
              <a:buChar char="●"/>
            </a:pPr>
            <a:r>
              <a:rPr lang="en-US"/>
              <a:t>What consequence would support the expected behavior? Does this consequence serve the same function?</a:t>
            </a:r>
            <a:endParaRPr/>
          </a:p>
          <a:p>
            <a:pPr marL="457200" lvl="0" indent="-304800" algn="l" rtl="0">
              <a:lnSpc>
                <a:spcPct val="70000"/>
              </a:lnSpc>
              <a:spcBef>
                <a:spcPts val="1000"/>
              </a:spcBef>
              <a:spcAft>
                <a:spcPts val="0"/>
              </a:spcAft>
              <a:buClr>
                <a:schemeClr val="dk1"/>
              </a:buClr>
              <a:buSzPts val="1200"/>
              <a:buFont typeface="Calibri"/>
              <a:buChar char="●"/>
            </a:pPr>
            <a:r>
              <a:rPr lang="en-US"/>
              <a:t>What consequence would discourage unexpected behavior?</a:t>
            </a:r>
            <a:endParaRPr>
              <a:solidFill>
                <a:srgbClr val="009E47"/>
              </a:solidFill>
            </a:endParaRPr>
          </a:p>
          <a:p>
            <a:pPr marL="0" marR="0" lvl="0" indent="0" algn="l" rtl="0">
              <a:lnSpc>
                <a:spcPct val="100000"/>
              </a:lnSpc>
              <a:spcBef>
                <a:spcPts val="0"/>
              </a:spcBef>
              <a:spcAft>
                <a:spcPts val="0"/>
              </a:spcAft>
              <a:buSzPts val="1400"/>
              <a:buNone/>
            </a:pPr>
            <a:r>
              <a:rPr lang="en-US" sz="1100">
                <a:latin typeface="Calibri"/>
                <a:ea typeface="Calibri"/>
                <a:cs typeface="Calibri"/>
                <a:sym typeface="Calibri"/>
              </a:rPr>
              <a:t>If you have some students who do not respond, how might you differentiate to support a different function?</a:t>
            </a:r>
            <a:endParaRPr sz="11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100">
              <a:latin typeface="Cambria"/>
              <a:ea typeface="Cambria"/>
              <a:cs typeface="Cambria"/>
              <a:sym typeface="Cambria"/>
            </a:endParaRPr>
          </a:p>
        </p:txBody>
      </p:sp>
      <p:sp>
        <p:nvSpPr>
          <p:cNvPr id="339" name="Google Shape;33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Know/To Say:</a:t>
            </a:r>
            <a:r>
              <a:rPr lang="en-US" b="0"/>
              <a:t> </a:t>
            </a:r>
            <a:r>
              <a:rPr lang="en-US" sz="1200" b="0" i="0" u="none" strike="noStrike">
                <a:solidFill>
                  <a:schemeClr val="dk1"/>
                </a:solidFill>
                <a:latin typeface="Calibri"/>
                <a:ea typeface="Calibri"/>
                <a:cs typeface="Calibri"/>
                <a:sym typeface="Calibri"/>
              </a:rPr>
              <a:t>D</a:t>
            </a:r>
            <a:r>
              <a:rPr lang="en-US" sz="1200" b="0" i="0" u="none" strike="noStrik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uring this lesson, you learned how to apply function-based thinking to individuals or groups of students. By examining patterns of behavior through the ABC model, you were able to determine the ‘why’ of the behavior. Using this information, you were able to identify how to change behavior(s) by teaching a replacement behavior and then manipulating the antecedents and consequences. Additional information can be found in the MO SW-PBS Handbook. </a:t>
            </a:r>
            <a:endParaRPr sz="1200" b="0" i="0" u="none" strike="noStrik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endParaRPr>
          </a:p>
          <a:p>
            <a:pPr marL="0" lvl="0" indent="0" algn="l" rtl="0">
              <a:lnSpc>
                <a:spcPct val="100000"/>
              </a:lnSpc>
              <a:spcBef>
                <a:spcPts val="0"/>
              </a:spcBef>
              <a:spcAft>
                <a:spcPts val="0"/>
              </a:spcAft>
              <a:buSzPts val="1400"/>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marL="0" lvl="0" indent="0" algn="l" rtl="0">
              <a:lnSpc>
                <a:spcPct val="100000"/>
              </a:lnSpc>
              <a:spcBef>
                <a:spcPts val="0"/>
              </a:spcBef>
              <a:spcAft>
                <a:spcPts val="0"/>
              </a:spcAft>
              <a:buSzPts val="14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Now what? How can you take what you have learned and share with others in your building or district?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marL="457200" lvl="0" indent="-317500" algn="l" rtl="0">
              <a:lnSpc>
                <a:spcPct val="100000"/>
              </a:lnSpc>
              <a:spcBef>
                <a:spcPts val="0"/>
              </a:spcBef>
              <a:spcAft>
                <a:spcPts val="0"/>
              </a:spcAft>
              <a:buSzPts val="14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If you are a classroom teacher how will planning with function in mind change how you plan for instruction in your classroom? Or when you join in a student assistance team meeting?</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endParaRPr>
          </a:p>
          <a:p>
            <a:pPr marL="457200" lvl="0" indent="-317500" algn="l" rtl="0">
              <a:lnSpc>
                <a:spcPct val="100000"/>
              </a:lnSpc>
              <a:spcBef>
                <a:spcPts val="0"/>
              </a:spcBef>
              <a:spcAft>
                <a:spcPts val="0"/>
              </a:spcAft>
              <a:buSzPts val="14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If you are a building administrator, how can you use a function-based approach to provide guidance when supporting a teacher one-on-one, or in a student assistance team meeting, or support schoolwide planning when your building leadership team or BLT meets and reviews schoolwide office discipline referral data?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endParaRPr>
          </a:p>
          <a:p>
            <a:pPr marL="457200" lvl="0" indent="-317500" algn="l" rtl="0">
              <a:lnSpc>
                <a:spcPct val="100000"/>
              </a:lnSpc>
              <a:spcBef>
                <a:spcPts val="0"/>
              </a:spcBef>
              <a:spcAft>
                <a:spcPts val="0"/>
              </a:spcAft>
              <a:buSzPts val="14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If you work at the districtwide level, how could function based thinking become part of the knowledge base teachers, administrators and teams of educators leverage when they plan for instructional supports?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endParaRPr>
          </a:p>
          <a:p>
            <a:pPr marL="0" lvl="0" indent="0" algn="l" rtl="0">
              <a:lnSpc>
                <a:spcPct val="100000"/>
              </a:lnSpc>
              <a:spcBef>
                <a:spcPts val="0"/>
              </a:spcBef>
              <a:spcAft>
                <a:spcPts val="0"/>
              </a:spcAft>
              <a:buSzPts val="1400"/>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marL="0" lvl="0" indent="0" algn="l" rtl="0">
              <a:lnSpc>
                <a:spcPct val="100000"/>
              </a:lnSpc>
              <a:spcBef>
                <a:spcPts val="0"/>
              </a:spcBef>
              <a:spcAft>
                <a:spcPts val="0"/>
              </a:spcAft>
              <a:buSzPts val="1400"/>
              <a:buNone/>
            </a:pPr>
            <a:b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br>
            <a:endParaRPr/>
          </a:p>
        </p:txBody>
      </p:sp>
      <p:sp>
        <p:nvSpPr>
          <p:cNvPr id="346" name="Google Shape;34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Trainer Notes:</a:t>
            </a:r>
            <a:r>
              <a:rPr lang="en-US" b="0"/>
              <a:t>  </a:t>
            </a:r>
            <a:endParaRPr/>
          </a:p>
          <a:p>
            <a:pPr marL="0" lvl="0" indent="0" algn="l" rtl="0">
              <a:lnSpc>
                <a:spcPct val="100000"/>
              </a:lnSpc>
              <a:spcBef>
                <a:spcPts val="0"/>
              </a:spcBef>
              <a:spcAft>
                <a:spcPts val="0"/>
              </a:spcAft>
              <a:buClr>
                <a:schemeClr val="dk1"/>
              </a:buClr>
              <a:buSzPts val="1200"/>
              <a:buFont typeface="Calibri"/>
              <a:buNone/>
            </a:pPr>
            <a:r>
              <a:rPr lang="en-US" b="1"/>
              <a:t>To Know/To Say:</a:t>
            </a:r>
            <a:r>
              <a:rPr lang="en-US" b="0"/>
              <a:t> </a:t>
            </a:r>
            <a:endParaRPr/>
          </a:p>
        </p:txBody>
      </p:sp>
      <p:sp>
        <p:nvSpPr>
          <p:cNvPr id="352" name="Google Shape;35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9" name="Google Shape;359;p1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85" name="Google Shape;8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This lesson will build understanding around function-based thinking, specifically focusing on the role function plays in behavior. Participants will learn how to use the science of behavior to determine why students are behaving the way they are (function) and use this logic in their professional practice.</a:t>
            </a:r>
            <a:endParaRPr sz="18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98" name="Google Shape;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endParaRPr/>
          </a:p>
        </p:txBody>
      </p:sp>
      <p:sp>
        <p:nvSpPr>
          <p:cNvPr id="105" name="Google Shape;10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f593e308a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f593e308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f593e308a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61"/>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61"/>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161"/>
          <p:cNvPicPr preferRelativeResize="0"/>
          <p:nvPr/>
        </p:nvPicPr>
        <p:blipFill rotWithShape="1">
          <a:blip r:embed="rId2">
            <a:alphaModFix/>
          </a:blip>
          <a:srcRect/>
          <a:stretch/>
        </p:blipFill>
        <p:spPr>
          <a:xfrm>
            <a:off x="166152" y="5395979"/>
            <a:ext cx="3267871" cy="788797"/>
          </a:xfrm>
          <a:prstGeom prst="rect">
            <a:avLst/>
          </a:prstGeom>
          <a:noFill/>
          <a:ln>
            <a:noFill/>
          </a:ln>
        </p:spPr>
      </p:pic>
      <p:pic>
        <p:nvPicPr>
          <p:cNvPr id="24" name="Google Shape;24;p161"/>
          <p:cNvPicPr preferRelativeResize="0"/>
          <p:nvPr/>
        </p:nvPicPr>
        <p:blipFill rotWithShape="1">
          <a:blip r:embed="rId3">
            <a:alphaModFix/>
          </a:blip>
          <a:srcRect/>
          <a:stretch/>
        </p:blipFill>
        <p:spPr>
          <a:xfrm>
            <a:off x="3434023" y="3086327"/>
            <a:ext cx="2602527" cy="2248584"/>
          </a:xfrm>
          <a:prstGeom prst="rect">
            <a:avLst/>
          </a:prstGeom>
          <a:noFill/>
          <a:ln>
            <a:noFill/>
          </a:ln>
        </p:spPr>
      </p:pic>
      <p:pic>
        <p:nvPicPr>
          <p:cNvPr id="25" name="Google Shape;25;p161"/>
          <p:cNvPicPr preferRelativeResize="0"/>
          <p:nvPr/>
        </p:nvPicPr>
        <p:blipFill rotWithShape="1">
          <a:blip r:embed="rId4">
            <a:alphaModFix/>
          </a:blip>
          <a:srcRect/>
          <a:stretch/>
        </p:blipFill>
        <p:spPr>
          <a:xfrm>
            <a:off x="3831325" y="5409020"/>
            <a:ext cx="2343623" cy="840842"/>
          </a:xfrm>
          <a:prstGeom prst="rect">
            <a:avLst/>
          </a:prstGeom>
          <a:noFill/>
          <a:ln>
            <a:noFill/>
          </a:ln>
        </p:spPr>
      </p:pic>
      <p:pic>
        <p:nvPicPr>
          <p:cNvPr id="26" name="Google Shape;26;p161"/>
          <p:cNvPicPr preferRelativeResize="0"/>
          <p:nvPr/>
        </p:nvPicPr>
        <p:blipFill rotWithShape="1">
          <a:blip r:embed="rId5">
            <a:alphaModFix/>
          </a:blip>
          <a:srcRect/>
          <a:stretch/>
        </p:blipFill>
        <p:spPr>
          <a:xfrm>
            <a:off x="6743555" y="5511265"/>
            <a:ext cx="2234293" cy="7813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0"/>
        <p:cNvGrpSpPr/>
        <p:nvPr/>
      </p:nvGrpSpPr>
      <p:grpSpPr>
        <a:xfrm>
          <a:off x="0" y="0"/>
          <a:ext cx="0" cy="0"/>
          <a:chOff x="0" y="0"/>
          <a:chExt cx="0" cy="0"/>
        </a:xfrm>
      </p:grpSpPr>
      <p:pic>
        <p:nvPicPr>
          <p:cNvPr id="31" name="Google Shape;31;p48" descr="Green-Pencil-Icon-pencils-7151356-150-150.jpg"/>
          <p:cNvPicPr preferRelativeResize="0"/>
          <p:nvPr/>
        </p:nvPicPr>
        <p:blipFill rotWithShape="1">
          <a:blip r:embed="rId2">
            <a:alphaModFix/>
          </a:blip>
          <a:srcRect/>
          <a:stretch/>
        </p:blipFill>
        <p:spPr>
          <a:xfrm flipH="1">
            <a:off x="471522" y="440886"/>
            <a:ext cx="1234222" cy="1234222"/>
          </a:xfrm>
          <a:prstGeom prst="rect">
            <a:avLst/>
          </a:prstGeom>
          <a:noFill/>
          <a:ln>
            <a:noFill/>
          </a:ln>
        </p:spPr>
      </p:pic>
      <p:sp>
        <p:nvSpPr>
          <p:cNvPr id="32" name="Google Shape;32;p48"/>
          <p:cNvSpPr txBox="1">
            <a:spLocks noGrp="1"/>
          </p:cNvSpPr>
          <p:nvPr>
            <p:ph type="title"/>
          </p:nvPr>
        </p:nvSpPr>
        <p:spPr>
          <a:xfrm>
            <a:off x="1471882" y="491686"/>
            <a:ext cx="7363508" cy="9259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3" name="Google Shape;33;p48"/>
          <p:cNvGrpSpPr/>
          <p:nvPr/>
        </p:nvGrpSpPr>
        <p:grpSpPr>
          <a:xfrm>
            <a:off x="12700" y="6211407"/>
            <a:ext cx="9144378" cy="659292"/>
            <a:chOff x="12700" y="6211407"/>
            <a:chExt cx="9144378" cy="659292"/>
          </a:xfrm>
        </p:grpSpPr>
        <p:sp>
          <p:nvSpPr>
            <p:cNvPr id="34" name="Google Shape;34;p4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 name="Google Shape;35;p4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Google Shape;36;p4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 name="Google Shape;37;p48"/>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
        <p:nvSpPr>
          <p:cNvPr id="38" name="Google Shape;38;p4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9"/>
        <p:cNvGrpSpPr/>
        <p:nvPr/>
      </p:nvGrpSpPr>
      <p:grpSpPr>
        <a:xfrm>
          <a:off x="0" y="0"/>
          <a:ext cx="0" cy="0"/>
          <a:chOff x="0" y="0"/>
          <a:chExt cx="0" cy="0"/>
        </a:xfrm>
      </p:grpSpPr>
      <p:sp>
        <p:nvSpPr>
          <p:cNvPr id="40" name="Google Shape;40;p16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1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7"/>
        <p:cNvGrpSpPr/>
        <p:nvPr/>
      </p:nvGrpSpPr>
      <p:grpSpPr>
        <a:xfrm>
          <a:off x="0" y="0"/>
          <a:ext cx="0" cy="0"/>
          <a:chOff x="0" y="0"/>
          <a:chExt cx="0" cy="0"/>
        </a:xfrm>
      </p:grpSpPr>
      <p:sp>
        <p:nvSpPr>
          <p:cNvPr id="48" name="Google Shape;48;p49"/>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p49" descr="Macintosh HD:Users:wellspl:Desktop:6-Free-Teamwork-Clipart-Illustration-Showing-Diversity.jpg"/>
          <p:cNvPicPr preferRelativeResize="0"/>
          <p:nvPr/>
        </p:nvPicPr>
        <p:blipFill rotWithShape="1">
          <a:blip r:embed="rId2">
            <a:alphaModFix/>
          </a:blip>
          <a:srcRect r="25555"/>
          <a:stretch/>
        </p:blipFill>
        <p:spPr>
          <a:xfrm>
            <a:off x="552450" y="587375"/>
            <a:ext cx="1371600" cy="771525"/>
          </a:xfrm>
          <a:prstGeom prst="rect">
            <a:avLst/>
          </a:prstGeom>
          <a:noFill/>
          <a:ln>
            <a:noFill/>
          </a:ln>
        </p:spPr>
      </p:pic>
      <p:sp>
        <p:nvSpPr>
          <p:cNvPr id="50" name="Google Shape;50;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51" name="Google Shape;51;p49"/>
          <p:cNvGrpSpPr/>
          <p:nvPr/>
        </p:nvGrpSpPr>
        <p:grpSpPr>
          <a:xfrm>
            <a:off x="12700" y="6211407"/>
            <a:ext cx="9144378" cy="659292"/>
            <a:chOff x="12700" y="6211407"/>
            <a:chExt cx="9144378" cy="659292"/>
          </a:xfrm>
        </p:grpSpPr>
        <p:sp>
          <p:nvSpPr>
            <p:cNvPr id="52" name="Google Shape;52;p4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 name="Google Shape;53;p4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 name="Google Shape;54;p4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 name="Google Shape;55;p49"/>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16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6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6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6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160"/>
          <p:cNvGrpSpPr/>
          <p:nvPr/>
        </p:nvGrpSpPr>
        <p:grpSpPr>
          <a:xfrm>
            <a:off x="3175" y="6211407"/>
            <a:ext cx="9144378" cy="659292"/>
            <a:chOff x="12700" y="6211407"/>
            <a:chExt cx="9144378" cy="659292"/>
          </a:xfrm>
        </p:grpSpPr>
        <p:sp>
          <p:nvSpPr>
            <p:cNvPr id="16" name="Google Shape;16;p16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7" name="Google Shape;17;p16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8" name="Google Shape;18;p16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9" name="Google Shape;19;p160"/>
            <p:cNvSpPr txBox="1"/>
            <p:nvPr/>
          </p:nvSpPr>
          <p:spPr>
            <a:xfrm>
              <a:off x="673596" y="6211407"/>
              <a:ext cx="1752104" cy="30021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1"/>
                <a:buFont typeface="Arial"/>
                <a:buNone/>
              </a:pPr>
              <a:r>
                <a:rPr lang="en-US" sz="1351"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q=https://vimeo.com/92366677&amp;sa=D&amp;source=editors&amp;ust=1636654843177000&amp;usg=AOvVaw2xatiMfHY7PbRl12Z4hQ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pbismissouri.or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vimeo.com/9236667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pbismissouri.org/tier-1-effective-classroom-practices/" TargetMode="External"/><Relationship Id="rId3" Type="http://schemas.openxmlformats.org/officeDocument/2006/relationships/hyperlink" Target="https://doi.org/10.1177/107429561302200202" TargetMode="External"/><Relationship Id="rId7" Type="http://schemas.openxmlformats.org/officeDocument/2006/relationships/hyperlink" Target="https://pbismissouri.org/tier-1-cours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pbismissouri.org/tier-1-workbook-resources/" TargetMode="External"/><Relationship Id="rId5" Type="http://schemas.openxmlformats.org/officeDocument/2006/relationships/hyperlink" Target="https://doi.org/10.1177/109830070000200302" TargetMode="External"/><Relationship Id="rId4" Type="http://schemas.openxmlformats.org/officeDocument/2006/relationships/hyperlink" Target="https://vimeo.com/92366677"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ctrTitle"/>
          </p:nvPr>
        </p:nvSpPr>
        <p:spPr>
          <a:xfrm>
            <a:off x="611372" y="127592"/>
            <a:ext cx="7772400" cy="242422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br>
              <a:rPr lang="en-US" sz="4000" b="1" dirty="0">
                <a:latin typeface="Calibri"/>
                <a:ea typeface="Calibri"/>
                <a:cs typeface="Calibri"/>
                <a:sym typeface="Calibri"/>
              </a:rPr>
            </a:br>
            <a:br>
              <a:rPr lang="en-US" sz="4000" b="1" dirty="0">
                <a:latin typeface="Calibri"/>
                <a:ea typeface="Calibri"/>
                <a:cs typeface="Calibri"/>
                <a:sym typeface="Calibri"/>
              </a:rPr>
            </a:br>
            <a:r>
              <a:rPr lang="en-US" sz="4000" b="1" dirty="0">
                <a:latin typeface="Calibri"/>
                <a:ea typeface="Calibri"/>
                <a:cs typeface="Calibri"/>
                <a:sym typeface="Calibri"/>
              </a:rPr>
              <a:t>The Role Function Plays in Behavior</a:t>
            </a:r>
            <a:br>
              <a:rPr lang="en-US" sz="4000" b="1" dirty="0">
                <a:latin typeface="Calibri"/>
                <a:ea typeface="Calibri"/>
                <a:cs typeface="Calibri"/>
                <a:sym typeface="Calibri"/>
              </a:rPr>
            </a:br>
            <a:endParaRPr sz="4000" b="1"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550828" y="1695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Key Terms</a:t>
            </a:r>
            <a:endParaRPr/>
          </a:p>
        </p:txBody>
      </p:sp>
      <p:sp>
        <p:nvSpPr>
          <p:cNvPr id="128" name="Google Shape;128;p23"/>
          <p:cNvSpPr/>
          <p:nvPr/>
        </p:nvSpPr>
        <p:spPr>
          <a:xfrm>
            <a:off x="558800" y="966807"/>
            <a:ext cx="8034372" cy="4924385"/>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00000"/>
              </a:buClr>
              <a:buSzPts val="2800"/>
              <a:buFont typeface="Arial"/>
              <a:buNone/>
            </a:pPr>
            <a:r>
              <a:rPr lang="en-US" sz="2800" b="1" i="0" u="sng" strike="noStrike" cap="none">
                <a:solidFill>
                  <a:srgbClr val="3C4043"/>
                </a:solidFill>
                <a:latin typeface="Calibri"/>
                <a:ea typeface="Calibri"/>
                <a:cs typeface="Calibri"/>
                <a:sym typeface="Calibri"/>
              </a:rPr>
              <a:t>Antecedent</a:t>
            </a:r>
            <a:r>
              <a:rPr lang="en-US" sz="2800" b="0" i="0" u="none" strike="noStrike" cap="none">
                <a:solidFill>
                  <a:srgbClr val="3C4043"/>
                </a:solidFill>
                <a:latin typeface="Calibri"/>
                <a:ea typeface="Calibri"/>
                <a:cs typeface="Calibri"/>
                <a:sym typeface="Calibri"/>
              </a:rPr>
              <a:t>: </a:t>
            </a:r>
            <a:r>
              <a:rPr lang="en-US" sz="2400" b="0" i="0" u="none" strike="noStrike" cap="none">
                <a:solidFill>
                  <a:srgbClr val="000000"/>
                </a:solidFill>
                <a:latin typeface="Arial"/>
                <a:ea typeface="Arial"/>
                <a:cs typeface="Arial"/>
                <a:sym typeface="Arial"/>
              </a:rPr>
              <a:t>Includes </a:t>
            </a:r>
            <a:r>
              <a:rPr lang="en-US" sz="2400" b="1" i="1" u="none" strike="noStrike" cap="none">
                <a:solidFill>
                  <a:srgbClr val="000000"/>
                </a:solidFill>
                <a:latin typeface="Arial"/>
                <a:ea typeface="Arial"/>
                <a:cs typeface="Arial"/>
                <a:sym typeface="Arial"/>
              </a:rPr>
              <a:t>Setting Events</a:t>
            </a:r>
            <a:r>
              <a:rPr lang="en-US" sz="2400" b="0" i="0" u="none" strike="noStrike" cap="none">
                <a:solidFill>
                  <a:srgbClr val="000000"/>
                </a:solidFill>
                <a:latin typeface="Arial"/>
                <a:ea typeface="Arial"/>
                <a:cs typeface="Arial"/>
                <a:sym typeface="Arial"/>
              </a:rPr>
              <a:t> which are conditions or circumstances that alter the probability of a behavior occurring and </a:t>
            </a:r>
            <a:r>
              <a:rPr lang="en-US" sz="2400" b="1" i="1" u="none" strike="noStrike" cap="none">
                <a:solidFill>
                  <a:srgbClr val="000000"/>
                </a:solidFill>
                <a:latin typeface="Arial"/>
                <a:ea typeface="Arial"/>
                <a:cs typeface="Arial"/>
                <a:sym typeface="Arial"/>
              </a:rPr>
              <a:t>Triggers</a:t>
            </a:r>
            <a:r>
              <a:rPr lang="en-US" sz="2400" b="0" i="0" u="none" strike="noStrike" cap="none">
                <a:solidFill>
                  <a:srgbClr val="000000"/>
                </a:solidFill>
                <a:latin typeface="Arial"/>
                <a:ea typeface="Arial"/>
                <a:cs typeface="Arial"/>
                <a:sym typeface="Arial"/>
              </a:rPr>
              <a:t> which are an event that activates the behavior of interest.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3C4043"/>
              </a:buClr>
              <a:buSzPts val="2800"/>
              <a:buFont typeface="Arial"/>
              <a:buNone/>
            </a:pPr>
            <a:r>
              <a:rPr lang="en-US" sz="2800" b="1" i="0" u="sng" strike="noStrike" cap="none">
                <a:solidFill>
                  <a:srgbClr val="3C4043"/>
                </a:solidFill>
                <a:latin typeface="Calibri"/>
                <a:ea typeface="Calibri"/>
                <a:cs typeface="Calibri"/>
                <a:sym typeface="Calibri"/>
              </a:rPr>
              <a:t>Behavior</a:t>
            </a:r>
            <a:r>
              <a:rPr lang="en-US" sz="2800" b="0" i="0" u="none" strike="noStrike" cap="none">
                <a:solidFill>
                  <a:srgbClr val="3C4043"/>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An observable, measurable act.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3C4043"/>
              </a:buClr>
              <a:buSzPts val="2800"/>
              <a:buFont typeface="Arial"/>
              <a:buNone/>
            </a:pPr>
            <a:r>
              <a:rPr lang="en-US" sz="2800" b="1" i="0" u="sng" strike="noStrike" cap="none">
                <a:solidFill>
                  <a:srgbClr val="3C4043"/>
                </a:solidFill>
                <a:latin typeface="Calibri"/>
                <a:ea typeface="Calibri"/>
                <a:cs typeface="Calibri"/>
                <a:sym typeface="Calibri"/>
              </a:rPr>
              <a:t>Consequence</a:t>
            </a:r>
            <a:r>
              <a:rPr lang="en-US" sz="2800" b="0" i="0" u="sng" strike="noStrike" cap="none">
                <a:solidFill>
                  <a:srgbClr val="3C4043"/>
                </a:solidFill>
                <a:latin typeface="Calibri"/>
                <a:ea typeface="Calibri"/>
                <a:cs typeface="Calibri"/>
                <a:sym typeface="Calibri"/>
              </a:rPr>
              <a:t>:</a:t>
            </a:r>
            <a:r>
              <a:rPr lang="en-US" sz="2800" b="0" i="0" u="none" strike="noStrike" cap="none">
                <a:solidFill>
                  <a:srgbClr val="3C4043"/>
                </a:solidFill>
                <a:latin typeface="Calibri"/>
                <a:ea typeface="Calibri"/>
                <a:cs typeface="Calibri"/>
                <a:sym typeface="Calibri"/>
              </a:rPr>
              <a:t> The resulting event or outcome that occurs immediately following the behavior.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3C4043"/>
              </a:solidFill>
              <a:latin typeface="Calibri"/>
              <a:ea typeface="Calibri"/>
              <a:cs typeface="Calibri"/>
              <a:sym typeface="Calibri"/>
            </a:endParaRPr>
          </a:p>
          <a:p>
            <a:pPr marL="0" marR="0" lvl="0" indent="0" algn="l" rtl="0">
              <a:lnSpc>
                <a:spcPct val="100000"/>
              </a:lnSpc>
              <a:spcBef>
                <a:spcPts val="0"/>
              </a:spcBef>
              <a:spcAft>
                <a:spcPts val="0"/>
              </a:spcAft>
              <a:buClr>
                <a:srgbClr val="3C4043"/>
              </a:buClr>
              <a:buSzPts val="2800"/>
              <a:buFont typeface="Arial"/>
              <a:buNone/>
            </a:pPr>
            <a:r>
              <a:rPr lang="en-US" sz="2800" b="1" i="0" u="sng" strike="noStrike" cap="none">
                <a:solidFill>
                  <a:srgbClr val="3C4043"/>
                </a:solidFill>
                <a:latin typeface="Calibri"/>
                <a:ea typeface="Calibri"/>
                <a:cs typeface="Calibri"/>
                <a:sym typeface="Calibri"/>
              </a:rPr>
              <a:t>Function of behavior</a:t>
            </a:r>
            <a:r>
              <a:rPr lang="en-US" sz="2800" b="0" i="0" u="none" strike="noStrike" cap="none">
                <a:solidFill>
                  <a:srgbClr val="3C4043"/>
                </a:solidFill>
                <a:latin typeface="Calibri"/>
                <a:ea typeface="Calibri"/>
                <a:cs typeface="Calibri"/>
                <a:sym typeface="Calibri"/>
              </a:rPr>
              <a:t>: The ‘why’ of the beh</a:t>
            </a:r>
            <a:r>
              <a:rPr lang="en-US" sz="2800" b="0" i="0" u="none" strike="noStrike" cap="none">
                <a:solidFill>
                  <a:srgbClr val="3C4043"/>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avior. </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29" name="Google Shape;129;p23"/>
          <p:cNvSpPr/>
          <p:nvPr/>
        </p:nvSpPr>
        <p:spPr>
          <a:xfrm>
            <a:off x="1104900" y="3615695"/>
            <a:ext cx="9144000" cy="26161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C4043"/>
              </a:buClr>
              <a:buSzPts val="1100"/>
              <a:buFont typeface="Arial"/>
              <a:buNone/>
            </a:pPr>
            <a:r>
              <a:rPr lang="en-US" sz="1100" b="0" i="0" u="none" strike="noStrike" cap="none">
                <a:solidFill>
                  <a:srgbClr val="3C4043"/>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CCA4-D483-D47F-2A8D-EA5FDA5E156D}"/>
              </a:ext>
            </a:extLst>
          </p:cNvPr>
          <p:cNvSpPr>
            <a:spLocks noGrp="1"/>
          </p:cNvSpPr>
          <p:nvPr>
            <p:ph type="title"/>
          </p:nvPr>
        </p:nvSpPr>
        <p:spPr/>
        <p:txBody>
          <a:bodyPr/>
          <a:lstStyle/>
          <a:p>
            <a:r>
              <a:rPr lang="en-US" dirty="0"/>
              <a:t>Function of Behavior</a:t>
            </a:r>
          </a:p>
        </p:txBody>
      </p:sp>
      <p:pic>
        <p:nvPicPr>
          <p:cNvPr id="5" name="Picture 4" descr="Humans learn through repeated experience that, under specific Antecedent conditions, engaging in a particular Behavior will &#10; &#10;Graphic demonstrating the function of human behavior either a need or desire to obtain or avoid &#10;attention (from certain peers or adults),&#10;activities or items&#10;sensory experiences or sensations &#10;">
            <a:extLst>
              <a:ext uri="{FF2B5EF4-FFF2-40B4-BE49-F238E27FC236}">
                <a16:creationId xmlns:a16="http://schemas.microsoft.com/office/drawing/2014/main" id="{B23C4232-87A6-0931-90ED-39A95CA0E14C}"/>
              </a:ext>
            </a:extLst>
          </p:cNvPr>
          <p:cNvPicPr>
            <a:picLocks noChangeAspect="1"/>
          </p:cNvPicPr>
          <p:nvPr/>
        </p:nvPicPr>
        <p:blipFill>
          <a:blip r:embed="rId3"/>
          <a:stretch>
            <a:fillRect/>
          </a:stretch>
        </p:blipFill>
        <p:spPr>
          <a:xfrm>
            <a:off x="924560" y="1690689"/>
            <a:ext cx="7294879" cy="4344744"/>
          </a:xfrm>
          <a:prstGeom prst="rect">
            <a:avLst/>
          </a:prstGeom>
        </p:spPr>
      </p:pic>
    </p:spTree>
    <p:extLst>
      <p:ext uri="{BB962C8B-B14F-4D97-AF65-F5344CB8AC3E}">
        <p14:creationId xmlns:p14="http://schemas.microsoft.com/office/powerpoint/2010/main" val="399900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a:spLocks noGrp="1" noRot="1" noMove="1" noResize="1" noEditPoints="1" noAdjustHandles="1" noChangeArrowheads="1" noChangeShapeType="1"/>
          </p:cNvSpPr>
          <p:nvPr>
            <p:ph type="body" idx="1"/>
          </p:nvPr>
        </p:nvSpPr>
        <p:spPr>
          <a:xfrm>
            <a:off x="669850" y="5313100"/>
            <a:ext cx="8352000" cy="922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rgbClr val="FF0000"/>
              </a:buClr>
              <a:buSzPts val="2800"/>
              <a:buNone/>
            </a:pPr>
            <a:r>
              <a:rPr lang="en-US"/>
              <a:t>What is the function of the Big Bad Wolf’s behavior? How would we know?</a:t>
            </a:r>
            <a:endParaRPr/>
          </a:p>
        </p:txBody>
      </p:sp>
      <p:pic>
        <p:nvPicPr>
          <p:cNvPr id="160" name="Google Shape;160;p4" descr="Image that includes one row with 3 little pigs dressed oin clothes and a Big Bad Wolf. The lower row shows 3 houses, one of straw, one of sticks and one of wood."/>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2521413" y="1547050"/>
            <a:ext cx="4425574" cy="3606575"/>
          </a:xfrm>
          <a:prstGeom prst="rect">
            <a:avLst/>
          </a:prstGeom>
          <a:noFill/>
          <a:ln>
            <a:noFill/>
          </a:ln>
        </p:spPr>
      </p:pic>
      <p:sp>
        <p:nvSpPr>
          <p:cNvPr id="158" name="Google Shape;158;p4"/>
          <p:cNvSpPr txBox="1">
            <a:spLocks noGrp="1" noRot="1" noMove="1" noResize="1" noEditPoints="1" noAdjustHandles="1" noChangeArrowheads="1" noChangeShapeType="1"/>
          </p:cNvSpPr>
          <p:nvPr>
            <p:ph type="title"/>
          </p:nvPr>
        </p:nvSpPr>
        <p:spPr>
          <a:xfrm>
            <a:off x="1890175" y="252925"/>
            <a:ext cx="6945600" cy="177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solidFill>
                  <a:srgbClr val="008000"/>
                </a:solidFill>
              </a:rPr>
              <a:t>Activity: </a:t>
            </a:r>
            <a:r>
              <a:rPr lang="en-US" sz="3600" dirty="0">
                <a:solidFill>
                  <a:srgbClr val="008000"/>
                </a:solidFill>
              </a:rPr>
              <a:t>Alternative Explanations</a:t>
            </a:r>
            <a:endParaRPr sz="36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544973" y="-80630"/>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Analyzing Behavior</a:t>
            </a:r>
            <a:endParaRPr dirty="0"/>
          </a:p>
        </p:txBody>
      </p:sp>
      <p:graphicFrame>
        <p:nvGraphicFramePr>
          <p:cNvPr id="167" name="Google Shape;167;p26"/>
          <p:cNvGraphicFramePr/>
          <p:nvPr>
            <p:extLst>
              <p:ext uri="{D42A27DB-BD31-4B8C-83A1-F6EECF244321}">
                <p14:modId xmlns:p14="http://schemas.microsoft.com/office/powerpoint/2010/main" val="2355710894"/>
              </p:ext>
            </p:extLst>
          </p:nvPr>
        </p:nvGraphicFramePr>
        <p:xfrm>
          <a:off x="377445" y="930346"/>
          <a:ext cx="8452925" cy="5203070"/>
        </p:xfrm>
        <a:graphic>
          <a:graphicData uri="http://schemas.openxmlformats.org/drawingml/2006/table">
            <a:tbl>
              <a:tblPr firstRow="1">
                <a:noFill/>
                <a:tableStyleId>{76DF3EFC-15CE-4FB9-9F2C-535F7CF47CAA}</a:tableStyleId>
              </a:tblPr>
              <a:tblGrid>
                <a:gridCol w="2149950">
                  <a:extLst>
                    <a:ext uri="{9D8B030D-6E8A-4147-A177-3AD203B41FA5}">
                      <a16:colId xmlns:a16="http://schemas.microsoft.com/office/drawing/2014/main" val="20000"/>
                    </a:ext>
                  </a:extLst>
                </a:gridCol>
                <a:gridCol w="2188150">
                  <a:extLst>
                    <a:ext uri="{9D8B030D-6E8A-4147-A177-3AD203B41FA5}">
                      <a16:colId xmlns:a16="http://schemas.microsoft.com/office/drawing/2014/main" val="20001"/>
                    </a:ext>
                  </a:extLst>
                </a:gridCol>
                <a:gridCol w="2001600">
                  <a:extLst>
                    <a:ext uri="{9D8B030D-6E8A-4147-A177-3AD203B41FA5}">
                      <a16:colId xmlns:a16="http://schemas.microsoft.com/office/drawing/2014/main" val="20002"/>
                    </a:ext>
                  </a:extLst>
                </a:gridCol>
                <a:gridCol w="2113225">
                  <a:extLst>
                    <a:ext uri="{9D8B030D-6E8A-4147-A177-3AD203B41FA5}">
                      <a16:colId xmlns:a16="http://schemas.microsoft.com/office/drawing/2014/main" val="20003"/>
                    </a:ext>
                  </a:extLst>
                </a:gridCol>
              </a:tblGrid>
              <a:tr h="476825">
                <a:tc gridSpan="4">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solidFill>
                            <a:schemeClr val="tx1"/>
                          </a:solidFill>
                        </a:rPr>
                        <a:t>Big Bad Wolf</a:t>
                      </a:r>
                      <a:endParaRPr sz="2400" b="1" u="none" strike="noStrike" cap="none" dirty="0">
                        <a:solidFill>
                          <a:schemeClr val="tx1"/>
                        </a:solidFill>
                        <a:latin typeface="Cambria"/>
                        <a:ea typeface="Cambria"/>
                        <a:cs typeface="Cambria"/>
                        <a:sym typeface="Cambria"/>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99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Antecedent</a:t>
                      </a:r>
                      <a:endParaRPr sz="2400" b="1" u="none" strike="noStrike" cap="none" dirty="0">
                        <a:latin typeface="Cambria"/>
                        <a:ea typeface="Cambria"/>
                        <a:cs typeface="Cambria"/>
                        <a:sym typeface="Cambria"/>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Behavior</a:t>
                      </a:r>
                      <a:endParaRPr sz="2400" b="1" u="none" strike="noStrike" cap="none" dirty="0">
                        <a:latin typeface="Cambria"/>
                        <a:ea typeface="Cambria"/>
                        <a:cs typeface="Cambria"/>
                        <a:sym typeface="Cambria"/>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Consequence </a:t>
                      </a:r>
                      <a:endParaRPr sz="2400" b="1" u="none" strike="noStrike" cap="none" dirty="0">
                        <a:latin typeface="Cambria"/>
                        <a:ea typeface="Cambria"/>
                        <a:cs typeface="Cambria"/>
                        <a:sym typeface="Cambria"/>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Function</a:t>
                      </a:r>
                      <a:endParaRPr sz="2400" b="1" u="none" strike="noStrike" cap="none" dirty="0">
                        <a:latin typeface="Cambria"/>
                        <a:ea typeface="Cambria"/>
                        <a:cs typeface="Cambria"/>
                        <a:sym typeface="Cambria"/>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2902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The Big Bad Wolf approaches the door of one of the 3 Little Pigs and knocks loudly.</a:t>
                      </a:r>
                      <a:endParaRPr sz="2400" u="none" strike="noStrike" cap="none" dirty="0"/>
                    </a:p>
                    <a:p>
                      <a:pPr marL="0" marR="0" lvl="0" indent="0" algn="l" rtl="0">
                        <a:lnSpc>
                          <a:spcPct val="100000"/>
                        </a:lnSpc>
                        <a:spcBef>
                          <a:spcPts val="0"/>
                        </a:spcBef>
                        <a:spcAft>
                          <a:spcPts val="0"/>
                        </a:spcAft>
                        <a:buClr>
                          <a:srgbClr val="000000"/>
                        </a:buClr>
                        <a:buSzPts val="2400"/>
                        <a:buFont typeface="Arial"/>
                        <a:buNone/>
                      </a:pPr>
                      <a:endParaRPr sz="2400" u="none" strike="noStrike" cap="none" dirty="0"/>
                    </a:p>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The Pigs deny entry to Big Bad.</a:t>
                      </a:r>
                      <a:endParaRPr sz="2400" u="none" strike="noStrike" cap="none" dirty="0"/>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Big Bad is so angry, he loses his temper &amp; huffs &amp; puffs w/ all his might. </a:t>
                      </a:r>
                      <a:endParaRPr sz="2400" u="none" strike="noStrike" cap="none" dirty="0">
                        <a:latin typeface="Cambria"/>
                        <a:ea typeface="Cambria"/>
                        <a:cs typeface="Cambria"/>
                        <a:sym typeface="Cambria"/>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The house falls down and the pig runs away. </a:t>
                      </a:r>
                      <a:endParaRPr sz="2400" u="none" strike="noStrike" cap="none" dirty="0">
                        <a:latin typeface="Cambria"/>
                        <a:ea typeface="Cambria"/>
                        <a:cs typeface="Cambria"/>
                        <a:sym typeface="Cambria"/>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While Brothers Grimm would tell us Big Bad is hungry…What Could the function of Big Bads’ behavior be …</a:t>
                      </a:r>
                      <a:endParaRPr sz="2400" u="none" strike="noStrike" cap="none" dirty="0"/>
                    </a:p>
                    <a:p>
                      <a:pPr marL="0" marR="0" lvl="0" indent="0" algn="l" rtl="0">
                        <a:lnSpc>
                          <a:spcPct val="100000"/>
                        </a:lnSpc>
                        <a:spcBef>
                          <a:spcPts val="0"/>
                        </a:spcBef>
                        <a:spcAft>
                          <a:spcPts val="0"/>
                        </a:spcAft>
                        <a:buClr>
                          <a:srgbClr val="000000"/>
                        </a:buClr>
                        <a:buSzPts val="2400"/>
                        <a:buFont typeface="Arial"/>
                        <a:buNone/>
                      </a:pPr>
                      <a:endParaRPr sz="2400" u="none" strike="noStrike" cap="none" dirty="0"/>
                    </a:p>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 he wants a friend?</a:t>
                      </a:r>
                      <a:endParaRPr sz="2400" u="none" strike="noStrike" cap="none" dirty="0"/>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6" descr="Female teacher in hallway with a high school aged male student. Teacher is scolding the student and pointing a finger in his face. "/>
          <p:cNvPicPr preferRelativeResize="0"/>
          <p:nvPr/>
        </p:nvPicPr>
        <p:blipFill rotWithShape="1">
          <a:blip r:embed="rId3">
            <a:alphaModFix/>
          </a:blip>
          <a:srcRect/>
          <a:stretch/>
        </p:blipFill>
        <p:spPr>
          <a:xfrm>
            <a:off x="0" y="0"/>
            <a:ext cx="9374449" cy="6288750"/>
          </a:xfrm>
          <a:prstGeom prst="rect">
            <a:avLst/>
          </a:prstGeom>
          <a:noFill/>
          <a:ln>
            <a:noFill/>
          </a:ln>
        </p:spPr>
      </p:pic>
      <p:sp>
        <p:nvSpPr>
          <p:cNvPr id="174" name="Google Shape;174;p6"/>
          <p:cNvSpPr txBox="1">
            <a:spLocks noGrp="1"/>
          </p:cNvSpPr>
          <p:nvPr>
            <p:ph type="title"/>
          </p:nvPr>
        </p:nvSpPr>
        <p:spPr>
          <a:xfrm>
            <a:off x="1712900" y="4702201"/>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What About Power or Control?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7" descr="Three studens in a classroom. A boy is istting behind a girl who is cringing as he throws a paper wad at her. "/>
          <p:cNvPicPr preferRelativeResize="0"/>
          <p:nvPr/>
        </p:nvPicPr>
        <p:blipFill rotWithShape="1">
          <a:blip r:embed="rId3">
            <a:alphaModFix/>
          </a:blip>
          <a:srcRect/>
          <a:stretch/>
        </p:blipFill>
        <p:spPr>
          <a:xfrm>
            <a:off x="0" y="-2"/>
            <a:ext cx="9428076" cy="6283849"/>
          </a:xfrm>
          <a:prstGeom prst="rect">
            <a:avLst/>
          </a:prstGeom>
          <a:noFill/>
          <a:ln>
            <a:noFill/>
          </a:ln>
        </p:spPr>
      </p:pic>
      <p:sp>
        <p:nvSpPr>
          <p:cNvPr id="181" name="Google Shape;181;p27"/>
          <p:cNvSpPr txBox="1">
            <a:spLocks noGrp="1"/>
          </p:cNvSpPr>
          <p:nvPr>
            <p:ph type="title"/>
          </p:nvPr>
        </p:nvSpPr>
        <p:spPr>
          <a:xfrm>
            <a:off x="334537" y="112944"/>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Consider Max</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Is Function Important?</a:t>
            </a:r>
            <a:endParaRPr/>
          </a:p>
        </p:txBody>
      </p:sp>
      <p:sp>
        <p:nvSpPr>
          <p:cNvPr id="188" name="Google Shape;188;p7"/>
          <p:cNvSpPr txBox="1">
            <a:spLocks noGrp="1"/>
          </p:cNvSpPr>
          <p:nvPr>
            <p:ph type="body" idx="1"/>
          </p:nvPr>
        </p:nvSpPr>
        <p:spPr>
          <a:xfrm>
            <a:off x="375676" y="4321275"/>
            <a:ext cx="8574000" cy="189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endParaRPr u="sng"/>
          </a:p>
          <a:p>
            <a:pPr marL="228600" lvl="0" indent="-50800" algn="l" rtl="0">
              <a:lnSpc>
                <a:spcPct val="90000"/>
              </a:lnSpc>
              <a:spcBef>
                <a:spcPts val="0"/>
              </a:spcBef>
              <a:spcAft>
                <a:spcPts val="0"/>
              </a:spcAft>
              <a:buClr>
                <a:srgbClr val="FF0000"/>
              </a:buClr>
              <a:buSzPts val="2800"/>
              <a:buNone/>
            </a:pPr>
            <a:endParaRPr u="sng"/>
          </a:p>
          <a:p>
            <a:pPr marL="0" lvl="0" indent="0" algn="ctr" rtl="0">
              <a:lnSpc>
                <a:spcPct val="90000"/>
              </a:lnSpc>
              <a:spcBef>
                <a:spcPts val="1000"/>
              </a:spcBef>
              <a:spcAft>
                <a:spcPts val="0"/>
              </a:spcAft>
              <a:buClr>
                <a:srgbClr val="FF0000"/>
              </a:buClr>
              <a:buSzPts val="2800"/>
              <a:buNone/>
            </a:pPr>
            <a:r>
              <a:rPr lang="en-US"/>
              <a:t>Let’s listen to what Dr. Terrance Scott (4:55 to 7:10) has to say about the importance of looking at function </a:t>
            </a:r>
            <a:endParaRPr/>
          </a:p>
        </p:txBody>
      </p:sp>
      <p:pic>
        <p:nvPicPr>
          <p:cNvPr id="189" name="Google Shape;189;p7" descr="Terry Scott, PhD">
            <a:hlinkClick r:id="rId3"/>
          </p:cNvPr>
          <p:cNvPicPr preferRelativeResize="0"/>
          <p:nvPr/>
        </p:nvPicPr>
        <p:blipFill rotWithShape="1">
          <a:blip r:embed="rId4">
            <a:alphaModFix/>
          </a:blip>
          <a:srcRect/>
          <a:stretch/>
        </p:blipFill>
        <p:spPr>
          <a:xfrm>
            <a:off x="2045855" y="1534391"/>
            <a:ext cx="4546332" cy="33991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descr="Activity: Comparing Scenrios"/>
          <p:cNvSpPr txBox="1">
            <a:spLocks noGrp="1"/>
          </p:cNvSpPr>
          <p:nvPr>
            <p:ph type="title"/>
          </p:nvPr>
        </p:nvSpPr>
        <p:spPr>
          <a:xfrm>
            <a:off x="1890175" y="252925"/>
            <a:ext cx="7015200" cy="177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solidFill>
                  <a:srgbClr val="008000"/>
                </a:solidFill>
              </a:rPr>
              <a:t>Activity: Comparing Scenarios </a:t>
            </a:r>
            <a:endParaRPr>
              <a:solidFill>
                <a:srgbClr val="FF0000"/>
              </a:solidFill>
            </a:endParaRPr>
          </a:p>
        </p:txBody>
      </p:sp>
      <p:sp>
        <p:nvSpPr>
          <p:cNvPr id="197" name="Google Shape;197;p8"/>
          <p:cNvSpPr txBox="1"/>
          <p:nvPr/>
        </p:nvSpPr>
        <p:spPr>
          <a:xfrm>
            <a:off x="393399" y="2147775"/>
            <a:ext cx="8511900" cy="261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Comparing Similar Behaviors with a Different Function</a:t>
            </a:r>
            <a:endParaRPr sz="2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1200" b="1" i="0" u="none" strike="noStrike" cap="none">
              <a:solidFill>
                <a:srgbClr val="000000"/>
              </a:solidFill>
              <a:latin typeface="Calibri"/>
              <a:ea typeface="Calibri"/>
              <a:cs typeface="Calibri"/>
              <a:sym typeface="Calibri"/>
            </a:endParaRPr>
          </a:p>
          <a:p>
            <a:pPr marL="457200" marR="0" lvl="0" indent="-425450" algn="l" rtl="0">
              <a:lnSpc>
                <a:spcPct val="150000"/>
              </a:lnSpc>
              <a:spcBef>
                <a:spcPts val="0"/>
              </a:spcBef>
              <a:spcAft>
                <a:spcPts val="0"/>
              </a:spcAft>
              <a:buClr>
                <a:srgbClr val="000000"/>
              </a:buClr>
              <a:buSzPts val="3100"/>
              <a:buFont typeface="Calibri"/>
              <a:buChar char="●"/>
            </a:pPr>
            <a:r>
              <a:rPr lang="en-US" sz="3100" b="0" i="0" u="none" strike="noStrike" cap="none">
                <a:solidFill>
                  <a:srgbClr val="000000"/>
                </a:solidFill>
                <a:latin typeface="Calibri"/>
                <a:ea typeface="Calibri"/>
                <a:cs typeface="Calibri"/>
                <a:sym typeface="Calibri"/>
              </a:rPr>
              <a:t>Access HO3 “Comparing Similar Behaviors” </a:t>
            </a:r>
            <a:endParaRPr sz="3100" b="0" i="0" u="none" strike="noStrike" cap="none">
              <a:solidFill>
                <a:srgbClr val="000000"/>
              </a:solidFill>
              <a:latin typeface="Calibri"/>
              <a:ea typeface="Calibri"/>
              <a:cs typeface="Calibri"/>
              <a:sym typeface="Calibri"/>
            </a:endParaRPr>
          </a:p>
          <a:p>
            <a:pPr marL="457200" marR="0" lvl="0" indent="-425450" algn="l" rtl="0">
              <a:lnSpc>
                <a:spcPct val="150000"/>
              </a:lnSpc>
              <a:spcBef>
                <a:spcPts val="0"/>
              </a:spcBef>
              <a:spcAft>
                <a:spcPts val="0"/>
              </a:spcAft>
              <a:buClr>
                <a:srgbClr val="000000"/>
              </a:buClr>
              <a:buSzPts val="3100"/>
              <a:buFont typeface="Calibri"/>
              <a:buChar char="●"/>
            </a:pPr>
            <a:r>
              <a:rPr lang="en-US" sz="3100" b="0" i="0" u="none" strike="noStrike" cap="none">
                <a:solidFill>
                  <a:srgbClr val="000000"/>
                </a:solidFill>
                <a:latin typeface="Calibri"/>
                <a:ea typeface="Calibri"/>
                <a:cs typeface="Calibri"/>
                <a:sym typeface="Calibri"/>
              </a:rPr>
              <a:t>Read through the 2 scenarios. </a:t>
            </a:r>
            <a:endParaRPr sz="3100" b="0" i="0" u="none" strike="noStrike" cap="none">
              <a:solidFill>
                <a:srgbClr val="000000"/>
              </a:solidFill>
              <a:latin typeface="Calibri"/>
              <a:ea typeface="Calibri"/>
              <a:cs typeface="Calibri"/>
              <a:sym typeface="Calibri"/>
            </a:endParaRPr>
          </a:p>
          <a:p>
            <a:pPr marL="457200" marR="0" lvl="0" indent="-425450" algn="l" rtl="0">
              <a:lnSpc>
                <a:spcPct val="150000"/>
              </a:lnSpc>
              <a:spcBef>
                <a:spcPts val="0"/>
              </a:spcBef>
              <a:spcAft>
                <a:spcPts val="0"/>
              </a:spcAft>
              <a:buClr>
                <a:srgbClr val="000000"/>
              </a:buClr>
              <a:buSzPts val="3100"/>
              <a:buFont typeface="Calibri"/>
              <a:buChar char="●"/>
            </a:pPr>
            <a:r>
              <a:rPr lang="en-US" sz="3100" b="0" i="0" u="none" strike="noStrike" cap="none">
                <a:solidFill>
                  <a:srgbClr val="000000"/>
                </a:solidFill>
                <a:latin typeface="Calibri"/>
                <a:ea typeface="Calibri"/>
                <a:cs typeface="Calibri"/>
                <a:sym typeface="Calibri"/>
              </a:rPr>
              <a:t>Answer the questions that follow the scenarios.</a:t>
            </a:r>
            <a:endParaRPr sz="2500" b="0" i="0" u="none" strike="noStrike" cap="none">
              <a:solidFill>
                <a:srgbClr val="000000"/>
              </a:solidFill>
              <a:latin typeface="Arial"/>
              <a:ea typeface="Arial"/>
              <a:cs typeface="Arial"/>
              <a:sym typeface="Arial"/>
            </a:endParaRPr>
          </a:p>
        </p:txBody>
      </p:sp>
      <p:sp>
        <p:nvSpPr>
          <p:cNvPr id="199" name="Google Shape;199;p8" descr="Green star indicating there is a handout. "/>
          <p:cNvSpPr/>
          <p:nvPr/>
        </p:nvSpPr>
        <p:spPr>
          <a:xfrm>
            <a:off x="7738625" y="5196525"/>
            <a:ext cx="847800" cy="654000"/>
          </a:xfrm>
          <a:prstGeom prst="star5">
            <a:avLst>
              <a:gd name="adj" fmla="val 19098"/>
              <a:gd name="hf" fmla="val 105146"/>
              <a:gd name="vf" fmla="val 11055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g2f593e308ae_0_21"/>
          <p:cNvSpPr txBox="1">
            <a:spLocks noGrp="1" noRot="1" noMove="1" noResize="1" noEditPoints="1" noAdjustHandles="1" noChangeArrowheads="1" noChangeShapeType="1"/>
          </p:cNvSpPr>
          <p:nvPr/>
        </p:nvSpPr>
        <p:spPr>
          <a:xfrm>
            <a:off x="6247149" y="1127150"/>
            <a:ext cx="2683500" cy="136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100"/>
              <a:buFont typeface="Arial"/>
              <a:buNone/>
            </a:pPr>
            <a:r>
              <a:rPr lang="en-US" sz="6100" b="1" i="0" u="none" strike="noStrike" cap="none" dirty="0">
                <a:solidFill>
                  <a:srgbClr val="0000FF"/>
                </a:solidFill>
                <a:latin typeface="Calibri"/>
                <a:ea typeface="Calibri"/>
                <a:cs typeface="Calibri"/>
                <a:sym typeface="Calibri"/>
              </a:rPr>
              <a:t>A - </a:t>
            </a:r>
            <a:r>
              <a:rPr lang="en-US" sz="6100" b="1" i="0" u="none" strike="noStrike" cap="none" dirty="0">
                <a:solidFill>
                  <a:srgbClr val="FF0000"/>
                </a:solidFill>
                <a:latin typeface="Calibri"/>
                <a:ea typeface="Calibri"/>
                <a:cs typeface="Calibri"/>
                <a:sym typeface="Calibri"/>
              </a:rPr>
              <a:t>B</a:t>
            </a:r>
            <a:r>
              <a:rPr lang="en-US" sz="6100" b="1" i="0" u="none" strike="noStrike" cap="none" dirty="0">
                <a:solidFill>
                  <a:srgbClr val="0000FF"/>
                </a:solidFill>
                <a:latin typeface="Calibri"/>
                <a:ea typeface="Calibri"/>
                <a:cs typeface="Calibri"/>
                <a:sym typeface="Calibri"/>
              </a:rPr>
              <a:t> - C</a:t>
            </a:r>
            <a:endParaRPr sz="6100" b="1" i="0" u="none" strike="noStrike" cap="none" dirty="0">
              <a:solidFill>
                <a:srgbClr val="0000FF"/>
              </a:solidFill>
              <a:latin typeface="Calibri"/>
              <a:ea typeface="Calibri"/>
              <a:cs typeface="Calibri"/>
              <a:sym typeface="Calibri"/>
            </a:endParaRPr>
          </a:p>
        </p:txBody>
      </p:sp>
      <p:pic>
        <p:nvPicPr>
          <p:cNvPr id="205" name="Google Shape;205;g2f593e308ae_0_21" descr="Female teacher sitting at a desk in their classroom."/>
          <p:cNvPicPr preferRelativeResize="0">
            <a:picLocks noGrp="1" noRot="1" noMove="1" noResize="1" noEditPoints="1" noAdjustHandles="1" noChangeArrowheads="1" noChangeShapeType="1" noCrop="1"/>
          </p:cNvPicPr>
          <p:nvPr/>
        </p:nvPicPr>
        <p:blipFill rotWithShape="1">
          <a:blip r:embed="rId3">
            <a:alphaModFix amt="20000"/>
          </a:blip>
          <a:srcRect/>
          <a:stretch/>
        </p:blipFill>
        <p:spPr>
          <a:xfrm>
            <a:off x="0" y="0"/>
            <a:ext cx="9415101" cy="6275198"/>
          </a:xfrm>
          <a:prstGeom prst="rect">
            <a:avLst/>
          </a:prstGeom>
          <a:noFill/>
          <a:ln>
            <a:noFill/>
          </a:ln>
        </p:spPr>
      </p:pic>
      <p:pic>
        <p:nvPicPr>
          <p:cNvPr id="208" name="Google Shape;208;g2f593e308ae_0_21" descr="A person sitting at a desk with a computer&#10;&#10;Description automatically generated"/>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9415101" cy="6275198"/>
          </a:xfrm>
          <a:prstGeom prst="rect">
            <a:avLst/>
          </a:prstGeom>
          <a:noFill/>
          <a:ln>
            <a:noFill/>
          </a:ln>
        </p:spPr>
      </p:pic>
      <p:sp>
        <p:nvSpPr>
          <p:cNvPr id="2" name="Title 1">
            <a:extLst>
              <a:ext uri="{FF2B5EF4-FFF2-40B4-BE49-F238E27FC236}">
                <a16:creationId xmlns:a16="http://schemas.microsoft.com/office/drawing/2014/main" id="{B995BDFB-48B7-2C47-D8D6-EC7EBAC99081}"/>
              </a:ext>
            </a:extLst>
          </p:cNvPr>
          <p:cNvSpPr>
            <a:spLocks noGrp="1" noRot="1" noMove="1" noResize="1" noEditPoints="1" noAdjustHandles="1" noChangeArrowheads="1" noChangeShapeType="1"/>
          </p:cNvSpPr>
          <p:nvPr>
            <p:ph type="title"/>
          </p:nvPr>
        </p:nvSpPr>
        <p:spPr>
          <a:xfrm>
            <a:off x="628650" y="-1325563"/>
            <a:ext cx="7886700" cy="1325563"/>
          </a:xfrm>
        </p:spPr>
        <p:txBody>
          <a:bodyPr spcFirstLastPara="1" wrap="square" lIns="91425" tIns="45700" rIns="91425" bIns="45700" anchor="b" anchorCtr="0">
            <a:normAutofit/>
          </a:bodyPr>
          <a:lstStyle/>
          <a:p>
            <a:r>
              <a:rPr lang="en-US" dirty="0"/>
              <a:t>A-B-Cs Planning, Begin with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2000"/>
                                        <p:tgtEl>
                                          <p:spTgt spid="208"/>
                                        </p:tgtEl>
                                      </p:cBhvr>
                                    </p:animEffect>
                                    <p:set>
                                      <p:cBhvr>
                                        <p:cTn id="7" dur="1" fill="hold">
                                          <p:stCondLst>
                                            <p:cond delay="2000"/>
                                          </p:stCondLst>
                                        </p:cTn>
                                        <p:tgtEl>
                                          <p:spTgt spid="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34"/>
          <p:cNvSpPr txBox="1">
            <a:spLocks noGrp="1" noRot="1" noMove="1" noResize="1" noEditPoints="1" noAdjustHandles="1" noChangeArrowheads="1" noChangeShapeType="1"/>
          </p:cNvSpPr>
          <p:nvPr>
            <p:ph type="title"/>
          </p:nvPr>
        </p:nvSpPr>
        <p:spPr>
          <a:xfrm>
            <a:off x="1968284" y="194811"/>
            <a:ext cx="5459225" cy="7727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Replacement Behavior</a:t>
            </a:r>
            <a:endParaRPr/>
          </a:p>
        </p:txBody>
      </p:sp>
      <p:pic>
        <p:nvPicPr>
          <p:cNvPr id="214" name="Google Shape;214;p34" descr="Two students in a science classroom. one is looking through the eyepiece of a microsope and the other is looking down at hs notebook. "/>
          <p:cNvPicPr preferRelativeResize="0">
            <a:picLocks noGrp="1" noRot="1" noMove="1" noResize="1" noEditPoints="1" noAdjustHandles="1" noChangeArrowheads="1" noChangeShapeType="1" noCrop="1"/>
          </p:cNvPicPr>
          <p:nvPr/>
        </p:nvPicPr>
        <p:blipFill rotWithShape="1">
          <a:blip r:embed="rId3">
            <a:alphaModFix amt="35000"/>
          </a:blip>
          <a:srcRect/>
          <a:stretch/>
        </p:blipFill>
        <p:spPr>
          <a:xfrm>
            <a:off x="-1" y="0"/>
            <a:ext cx="9283485" cy="6276814"/>
          </a:xfrm>
          <a:prstGeom prst="rect">
            <a:avLst/>
          </a:prstGeom>
          <a:noFill/>
          <a:ln>
            <a:noFill/>
          </a:ln>
        </p:spPr>
      </p:pic>
      <p:pic>
        <p:nvPicPr>
          <p:cNvPr id="216" name="Google Shape;216;p34" descr="A young people looking through a microscope&#10;&#10;Description automatically generated"/>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9283485" cy="62768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2000"/>
                                        <p:tgtEl>
                                          <p:spTgt spid="216"/>
                                        </p:tgtEl>
                                      </p:cBhvr>
                                    </p:animEffect>
                                    <p:set>
                                      <p:cBhvr>
                                        <p:cTn id="7" dur="1" fill="hold">
                                          <p:stCondLst>
                                            <p:cond delay="2000"/>
                                          </p:stCondLst>
                                        </p:cTn>
                                        <p:tgtEl>
                                          <p:spTgt spid="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74" name="Google Shape;74;p13"/>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9"/>
          <p:cNvSpPr txBox="1">
            <a:spLocks noGrp="1" noRot="1" noMove="1" noResize="1" noEditPoints="1" noAdjustHandles="1" noChangeArrowheads="1" noChangeShapeType="1"/>
          </p:cNvSpPr>
          <p:nvPr/>
        </p:nvSpPr>
        <p:spPr>
          <a:xfrm>
            <a:off x="1045800" y="301675"/>
            <a:ext cx="7159800" cy="58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Antecedent  Strategies</a:t>
            </a:r>
            <a:endParaRPr sz="4400" b="1" i="0" u="none" strike="noStrike" cap="none">
              <a:solidFill>
                <a:schemeClr val="dk1"/>
              </a:solidFill>
              <a:latin typeface="Calibri"/>
              <a:ea typeface="Calibri"/>
              <a:cs typeface="Calibri"/>
              <a:sym typeface="Calibri"/>
            </a:endParaRPr>
          </a:p>
        </p:txBody>
      </p:sp>
      <p:pic>
        <p:nvPicPr>
          <p:cNvPr id="222" name="Google Shape;222;p9" descr="A teacher and a student looking at a notebook."/>
          <p:cNvPicPr preferRelativeResize="0">
            <a:picLocks noGrp="1" noRot="1" noMove="1" noResize="1" noEditPoints="1" noAdjustHandles="1" noChangeArrowheads="1" noChangeShapeType="1" noCrop="1"/>
          </p:cNvPicPr>
          <p:nvPr/>
        </p:nvPicPr>
        <p:blipFill rotWithShape="1">
          <a:blip r:embed="rId3">
            <a:alphaModFix amt="20000"/>
          </a:blip>
          <a:srcRect/>
          <a:stretch/>
        </p:blipFill>
        <p:spPr>
          <a:xfrm>
            <a:off x="0" y="0"/>
            <a:ext cx="9252488" cy="6276814"/>
          </a:xfrm>
          <a:prstGeom prst="rect">
            <a:avLst/>
          </a:prstGeom>
          <a:noFill/>
          <a:ln>
            <a:noFill/>
          </a:ln>
        </p:spPr>
      </p:pic>
      <p:pic>
        <p:nvPicPr>
          <p:cNvPr id="224" name="Google Shape;224;p9" descr="A teacher and a student who appears frustrated looking at a notebook."/>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544" y="0"/>
            <a:ext cx="9252488" cy="6276814"/>
          </a:xfrm>
          <a:prstGeom prst="rect">
            <a:avLst/>
          </a:prstGeom>
          <a:noFill/>
          <a:ln>
            <a:noFill/>
          </a:ln>
        </p:spPr>
      </p:pic>
      <p:sp>
        <p:nvSpPr>
          <p:cNvPr id="2" name="Title 1">
            <a:extLst>
              <a:ext uri="{FF2B5EF4-FFF2-40B4-BE49-F238E27FC236}">
                <a16:creationId xmlns:a16="http://schemas.microsoft.com/office/drawing/2014/main" id="{9E00093D-B265-2DF8-06F8-A69A7C001975}"/>
              </a:ext>
            </a:extLst>
          </p:cNvPr>
          <p:cNvSpPr>
            <a:spLocks noGrp="1" noRot="1" noMove="1" noResize="1" noEditPoints="1" noAdjustHandles="1" noChangeArrowheads="1" noChangeShapeType="1"/>
          </p:cNvSpPr>
          <p:nvPr>
            <p:ph type="title"/>
          </p:nvPr>
        </p:nvSpPr>
        <p:spPr>
          <a:xfrm>
            <a:off x="628650" y="-1325563"/>
            <a:ext cx="7886700" cy="1325563"/>
          </a:xfrm>
        </p:spPr>
        <p:txBody>
          <a:bodyPr spcFirstLastPara="1" wrap="square" lIns="91425" tIns="45700" rIns="91425" bIns="45700" anchor="b" anchorCtr="0">
            <a:normAutofit/>
          </a:bodyPr>
          <a:lstStyle/>
          <a:p>
            <a:r>
              <a:rPr lang="en-US" dirty="0"/>
              <a:t>Planning Antecedent Interventions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2000"/>
                                        <p:tgtEl>
                                          <p:spTgt spid="224"/>
                                        </p:tgtEl>
                                      </p:cBhvr>
                                    </p:animEffect>
                                    <p:set>
                                      <p:cBhvr>
                                        <p:cTn id="7" dur="1" fill="hold">
                                          <p:stCondLst>
                                            <p:cond delay="2000"/>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5" name="Google Shape;235;p28" descr="A female student looking skeptically at a male teacher who is gesturing with his hands while speaking to the student. "/>
          <p:cNvPicPr preferRelativeResize="0"/>
          <p:nvPr/>
        </p:nvPicPr>
        <p:blipFill rotWithShape="1">
          <a:blip r:embed="rId3">
            <a:alphaModFix amt="20000"/>
          </a:blip>
          <a:srcRect/>
          <a:stretch/>
        </p:blipFill>
        <p:spPr>
          <a:xfrm>
            <a:off x="12700" y="0"/>
            <a:ext cx="9255286" cy="6289322"/>
          </a:xfrm>
          <a:prstGeom prst="rect">
            <a:avLst/>
          </a:prstGeom>
          <a:noFill/>
          <a:ln>
            <a:noFill/>
          </a:ln>
        </p:spPr>
      </p:pic>
      <p:sp>
        <p:nvSpPr>
          <p:cNvPr id="236" name="Google Shape;236;p28"/>
          <p:cNvSpPr txBox="1"/>
          <p:nvPr/>
        </p:nvSpPr>
        <p:spPr>
          <a:xfrm>
            <a:off x="1044961" y="249381"/>
            <a:ext cx="7079100" cy="83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Consequence Strategies</a:t>
            </a:r>
            <a:endParaRPr sz="4400" b="1" i="0" u="none" strike="noStrike" cap="none">
              <a:solidFill>
                <a:schemeClr val="dk1"/>
              </a:solidFill>
              <a:latin typeface="Calibri"/>
              <a:ea typeface="Calibri"/>
              <a:cs typeface="Calibri"/>
              <a:sym typeface="Calibri"/>
            </a:endParaRPr>
          </a:p>
        </p:txBody>
      </p:sp>
      <p:pic>
        <p:nvPicPr>
          <p:cNvPr id="237" name="Google Shape;237;p28" descr="A female student looking skeptically at a male teacher who is gesturing with his hands while speaking to the student. "/>
          <p:cNvPicPr preferRelativeResize="0"/>
          <p:nvPr/>
        </p:nvPicPr>
        <p:blipFill rotWithShape="1">
          <a:blip r:embed="rId3">
            <a:alphaModFix/>
          </a:blip>
          <a:srcRect/>
          <a:stretch/>
        </p:blipFill>
        <p:spPr>
          <a:xfrm>
            <a:off x="12700" y="0"/>
            <a:ext cx="9255286" cy="6289322"/>
          </a:xfrm>
          <a:prstGeom prst="rect">
            <a:avLst/>
          </a:prstGeom>
          <a:noFill/>
          <a:ln>
            <a:noFill/>
          </a:ln>
        </p:spPr>
      </p:pic>
      <p:sp>
        <p:nvSpPr>
          <p:cNvPr id="2" name="Title 1">
            <a:extLst>
              <a:ext uri="{FF2B5EF4-FFF2-40B4-BE49-F238E27FC236}">
                <a16:creationId xmlns:a16="http://schemas.microsoft.com/office/drawing/2014/main" id="{705D7A6E-5FB2-6210-4302-CC18E4195208}"/>
              </a:ext>
            </a:extLst>
          </p:cNvPr>
          <p:cNvSpPr>
            <a:spLocks noGrp="1"/>
          </p:cNvSpPr>
          <p:nvPr>
            <p:ph type="title"/>
          </p:nvPr>
        </p:nvSpPr>
        <p:spPr>
          <a:xfrm>
            <a:off x="628650" y="-1325563"/>
            <a:ext cx="7886700" cy="1325563"/>
          </a:xfrm>
        </p:spPr>
        <p:txBody>
          <a:bodyPr spcFirstLastPara="1" wrap="square" lIns="91425" tIns="45700" rIns="91425" bIns="45700" anchor="b" anchorCtr="0">
            <a:normAutofit/>
          </a:bodyPr>
          <a:lstStyle/>
          <a:p>
            <a:r>
              <a:rPr lang="en-US" dirty="0"/>
              <a:t>Planning Consequences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2000"/>
                                        <p:tgtEl>
                                          <p:spTgt spid="237"/>
                                        </p:tgtEl>
                                      </p:cBhvr>
                                    </p:animEffect>
                                    <p:set>
                                      <p:cBhvr>
                                        <p:cTn id="7" dur="1" fill="hold">
                                          <p:stCondLst>
                                            <p:cond delay="2000"/>
                                          </p:stCondLst>
                                        </p:cTn>
                                        <p:tgtEl>
                                          <p:spTgt spid="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5" name="Google Shape;245;g2f593e308ae_0_14" descr="Green star indicating a handout. "/>
          <p:cNvSpPr>
            <a:spLocks noGrp="1" noRot="1" noMove="1" noResize="1" noEditPoints="1" noAdjustHandles="1" noChangeArrowheads="1" noChangeShapeType="1"/>
          </p:cNvSpPr>
          <p:nvPr/>
        </p:nvSpPr>
        <p:spPr>
          <a:xfrm>
            <a:off x="8289700" y="5749025"/>
            <a:ext cx="441900" cy="400200"/>
          </a:xfrm>
          <a:prstGeom prst="star5">
            <a:avLst>
              <a:gd name="adj" fmla="val 19098"/>
              <a:gd name="hf" fmla="val 105146"/>
              <a:gd name="vf" fmla="val 11055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 name="Google Shape;244;g2f593e308ae_0_14"/>
          <p:cNvSpPr txBox="1">
            <a:spLocks noGrp="1" noRot="1" noMove="1" noResize="1" noEditPoints="1" noAdjustHandles="1" noChangeArrowheads="1" noChangeShapeType="1"/>
          </p:cNvSpPr>
          <p:nvPr/>
        </p:nvSpPr>
        <p:spPr>
          <a:xfrm>
            <a:off x="3281600" y="587095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3"/>
              </a:rPr>
              <a:t>https://pbismissouri.org/</a:t>
            </a:r>
            <a:endParaRPr sz="1400" b="0" i="0" u="none" strike="noStrike" cap="none">
              <a:solidFill>
                <a:srgbClr val="000000"/>
              </a:solidFill>
              <a:latin typeface="Arial"/>
              <a:ea typeface="Arial"/>
              <a:cs typeface="Arial"/>
              <a:sym typeface="Arial"/>
            </a:endParaRPr>
          </a:p>
        </p:txBody>
      </p:sp>
      <p:pic>
        <p:nvPicPr>
          <p:cNvPr id="243" name="Google Shape;243;g2f593e308ae_0_14" descr="image of the Classroom A-B-C Planning sheet. "/>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152399" y="88446"/>
            <a:ext cx="8839201" cy="5860679"/>
          </a:xfrm>
          <a:prstGeom prst="rect">
            <a:avLst/>
          </a:prstGeom>
          <a:noFill/>
          <a:ln>
            <a:noFill/>
          </a:ln>
        </p:spPr>
      </p:pic>
      <p:sp>
        <p:nvSpPr>
          <p:cNvPr id="2" name="Title 1">
            <a:extLst>
              <a:ext uri="{FF2B5EF4-FFF2-40B4-BE49-F238E27FC236}">
                <a16:creationId xmlns:a16="http://schemas.microsoft.com/office/drawing/2014/main" id="{8D1840F0-DB92-557E-017A-DBECECDD4B0F}"/>
              </a:ext>
            </a:extLst>
          </p:cNvPr>
          <p:cNvSpPr>
            <a:spLocks noGrp="1" noRot="1" noMove="1" noResize="1" noEditPoints="1" noAdjustHandles="1" noChangeArrowheads="1" noChangeShapeType="1"/>
          </p:cNvSpPr>
          <p:nvPr>
            <p:ph type="title"/>
          </p:nvPr>
        </p:nvSpPr>
        <p:spPr>
          <a:xfrm>
            <a:off x="628650" y="-1325563"/>
            <a:ext cx="7886700" cy="1325563"/>
          </a:xfrm>
        </p:spPr>
        <p:txBody>
          <a:bodyPr spcFirstLastPara="1" wrap="square" lIns="91425" tIns="45700" rIns="91425" bIns="45700" anchor="b" anchorCtr="0">
            <a:normAutofit/>
          </a:bodyPr>
          <a:lstStyle/>
          <a:p>
            <a:r>
              <a:rPr lang="en-US" dirty="0"/>
              <a:t>Classroom A-B-C Planning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Examine the Antecedent and Consequences</a:t>
            </a:r>
            <a:endParaRPr/>
          </a:p>
        </p:txBody>
      </p:sp>
      <p:sp>
        <p:nvSpPr>
          <p:cNvPr id="252" name="Google Shape;252;p36"/>
          <p:cNvSpPr txBox="1">
            <a:spLocks noGrp="1"/>
          </p:cNvSpPr>
          <p:nvPr>
            <p:ph type="body" idx="1"/>
          </p:nvPr>
        </p:nvSpPr>
        <p:spPr>
          <a:xfrm>
            <a:off x="628650" y="1840500"/>
            <a:ext cx="7886700" cy="2534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2800"/>
              <a:buNone/>
            </a:pPr>
            <a:r>
              <a:rPr lang="en-US" i="1"/>
              <a:t>Brian is a student in Ms. Smith’s class. Ms. Smith assigns Brian to a cooperative learning group. </a:t>
            </a:r>
            <a:endParaRPr i="1"/>
          </a:p>
          <a:p>
            <a:pPr marL="0" lvl="0" indent="0" algn="ctr" rtl="0">
              <a:lnSpc>
                <a:spcPct val="90000"/>
              </a:lnSpc>
              <a:spcBef>
                <a:spcPts val="0"/>
              </a:spcBef>
              <a:spcAft>
                <a:spcPts val="0"/>
              </a:spcAft>
              <a:buClr>
                <a:srgbClr val="FF0000"/>
              </a:buClr>
              <a:buSzPts val="2800"/>
              <a:buNone/>
            </a:pPr>
            <a:endParaRPr sz="1500" i="1"/>
          </a:p>
          <a:p>
            <a:pPr marL="0" lvl="0" indent="0" algn="ctr" rtl="0">
              <a:lnSpc>
                <a:spcPct val="90000"/>
              </a:lnSpc>
              <a:spcBef>
                <a:spcPts val="0"/>
              </a:spcBef>
              <a:spcAft>
                <a:spcPts val="0"/>
              </a:spcAft>
              <a:buClr>
                <a:srgbClr val="FF0000"/>
              </a:buClr>
              <a:buSzPts val="2800"/>
              <a:buNone/>
            </a:pPr>
            <a:r>
              <a:rPr lang="en-US" i="1"/>
              <a:t>The peers in this group complain when Brian talks too loudly and interrupts other group members.  </a:t>
            </a:r>
            <a:endParaRPr i="1"/>
          </a:p>
          <a:p>
            <a:pPr marL="0" lvl="0" indent="0" algn="ctr" rtl="0">
              <a:lnSpc>
                <a:spcPct val="90000"/>
              </a:lnSpc>
              <a:spcBef>
                <a:spcPts val="0"/>
              </a:spcBef>
              <a:spcAft>
                <a:spcPts val="0"/>
              </a:spcAft>
              <a:buClr>
                <a:srgbClr val="FF0000"/>
              </a:buClr>
              <a:buSzPts val="2800"/>
              <a:buNone/>
            </a:pPr>
            <a:endParaRPr sz="1500" i="1"/>
          </a:p>
          <a:p>
            <a:pPr marL="0" lvl="0" indent="0" algn="ctr" rtl="0">
              <a:lnSpc>
                <a:spcPct val="90000"/>
              </a:lnSpc>
              <a:spcBef>
                <a:spcPts val="0"/>
              </a:spcBef>
              <a:spcAft>
                <a:spcPts val="0"/>
              </a:spcAft>
              <a:buClr>
                <a:srgbClr val="FF0000"/>
              </a:buClr>
              <a:buSzPts val="2800"/>
              <a:buNone/>
            </a:pPr>
            <a:r>
              <a:rPr lang="en-US" i="1"/>
              <a:t>As a result, Ms. Smith tells Brian, “Please return to your desk and work alone.”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10563863cb_0_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Examine the Antecedent and Consequences – ABC + F</a:t>
            </a:r>
            <a:endParaRPr dirty="0"/>
          </a:p>
        </p:txBody>
      </p:sp>
      <p:graphicFrame>
        <p:nvGraphicFramePr>
          <p:cNvPr id="259" name="Google Shape;259;g210563863cb_0_0"/>
          <p:cNvGraphicFramePr/>
          <p:nvPr>
            <p:extLst>
              <p:ext uri="{D42A27DB-BD31-4B8C-83A1-F6EECF244321}">
                <p14:modId xmlns:p14="http://schemas.microsoft.com/office/powerpoint/2010/main" val="2709626168"/>
              </p:ext>
            </p:extLst>
          </p:nvPr>
        </p:nvGraphicFramePr>
        <p:xfrm>
          <a:off x="778405" y="2582383"/>
          <a:ext cx="7354200" cy="1955675"/>
        </p:xfrm>
        <a:graphic>
          <a:graphicData uri="http://schemas.openxmlformats.org/drawingml/2006/table">
            <a:tbl>
              <a:tblPr firstRow="1">
                <a:noFill/>
                <a:tableStyleId>{CC58266A-130E-4B2D-B5FB-32D40931C657}</a:tableStyleId>
              </a:tblPr>
              <a:tblGrid>
                <a:gridCol w="1838550">
                  <a:extLst>
                    <a:ext uri="{9D8B030D-6E8A-4147-A177-3AD203B41FA5}">
                      <a16:colId xmlns:a16="http://schemas.microsoft.com/office/drawing/2014/main" val="20000"/>
                    </a:ext>
                  </a:extLst>
                </a:gridCol>
                <a:gridCol w="1838550">
                  <a:extLst>
                    <a:ext uri="{9D8B030D-6E8A-4147-A177-3AD203B41FA5}">
                      <a16:colId xmlns:a16="http://schemas.microsoft.com/office/drawing/2014/main" val="20001"/>
                    </a:ext>
                  </a:extLst>
                </a:gridCol>
                <a:gridCol w="1838550">
                  <a:extLst>
                    <a:ext uri="{9D8B030D-6E8A-4147-A177-3AD203B41FA5}">
                      <a16:colId xmlns:a16="http://schemas.microsoft.com/office/drawing/2014/main" val="20002"/>
                    </a:ext>
                  </a:extLst>
                </a:gridCol>
                <a:gridCol w="1838550">
                  <a:extLst>
                    <a:ext uri="{9D8B030D-6E8A-4147-A177-3AD203B41FA5}">
                      <a16:colId xmlns:a16="http://schemas.microsoft.com/office/drawing/2014/main" val="20003"/>
                    </a:ext>
                  </a:extLst>
                </a:gridCol>
              </a:tblGrid>
              <a:tr h="480625">
                <a:tc gridSpan="4">
                  <a:txBody>
                    <a:bodyPr/>
                    <a:lstStyle/>
                    <a:p>
                      <a:pPr marL="0" marR="0" lvl="0" indent="0" algn="ctr" rtl="0">
                        <a:lnSpc>
                          <a:spcPct val="100000"/>
                        </a:lnSpc>
                        <a:spcBef>
                          <a:spcPts val="0"/>
                        </a:spcBef>
                        <a:spcAft>
                          <a:spcPts val="0"/>
                        </a:spcAft>
                        <a:buClr>
                          <a:srgbClr val="231F20"/>
                        </a:buClr>
                        <a:buSzPts val="1600"/>
                        <a:buFont typeface="Arial"/>
                        <a:buNone/>
                      </a:pPr>
                      <a:r>
                        <a:rPr lang="en-US" sz="1600" b="1" i="0" u="none" strike="noStrike" cap="none" dirty="0">
                          <a:solidFill>
                            <a:srgbClr val="231F20"/>
                          </a:solidFill>
                        </a:rPr>
                        <a:t>Current ABCs with Function</a:t>
                      </a:r>
                      <a:endParaRPr sz="1600" b="1"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75050">
                <a:tc>
                  <a:txBody>
                    <a:bodyPr/>
                    <a:lstStyle/>
                    <a:p>
                      <a:pPr marL="0" marR="0" lvl="0" indent="0" algn="ctr" rtl="0">
                        <a:lnSpc>
                          <a:spcPct val="100000"/>
                        </a:lnSpc>
                        <a:spcBef>
                          <a:spcPts val="0"/>
                        </a:spcBef>
                        <a:spcAft>
                          <a:spcPts val="0"/>
                        </a:spcAft>
                        <a:buClr>
                          <a:srgbClr val="231F20"/>
                        </a:buClr>
                        <a:buSzPts val="1600"/>
                        <a:buFont typeface="Arial"/>
                        <a:buNone/>
                      </a:pPr>
                      <a:r>
                        <a:rPr lang="en-US" sz="1600" b="1" i="0" u="none" strike="noStrike" cap="none" dirty="0">
                          <a:solidFill>
                            <a:srgbClr val="231F20"/>
                          </a:solidFill>
                        </a:rPr>
                        <a:t>Antecedent(s)</a:t>
                      </a:r>
                      <a:endParaRPr sz="1600" b="1" u="none" strike="noStrike" cap="none" dirty="0"/>
                    </a:p>
                    <a:p>
                      <a:pPr marL="0" marR="63500" lvl="0" indent="0" algn="ctr" rtl="0">
                        <a:lnSpc>
                          <a:spcPct val="100000"/>
                        </a:lnSpc>
                        <a:spcBef>
                          <a:spcPts val="0"/>
                        </a:spcBef>
                        <a:spcAft>
                          <a:spcPts val="0"/>
                        </a:spcAft>
                        <a:buClr>
                          <a:schemeClr val="dk1"/>
                        </a:buClr>
                        <a:buSzPts val="1600"/>
                        <a:buFont typeface="Calibri"/>
                        <a:buNone/>
                      </a:pPr>
                      <a:br>
                        <a:rPr lang="en-US" sz="1600" u="none" strike="noStrike" cap="none" dirty="0"/>
                      </a:br>
                      <a:r>
                        <a:rPr lang="en-US" sz="1600" b="0" i="0" u="none" strike="noStrike" cap="none" dirty="0">
                          <a:solidFill>
                            <a:srgbClr val="231F20"/>
                          </a:solidFill>
                          <a:latin typeface="Arial"/>
                          <a:ea typeface="Arial"/>
                          <a:cs typeface="Arial"/>
                          <a:sym typeface="Arial"/>
                        </a:rPr>
                        <a:t>Working in a cooperative group.</a:t>
                      </a:r>
                      <a:endParaRPr sz="16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231F20"/>
                        </a:buClr>
                        <a:buSzPts val="1600"/>
                        <a:buFont typeface="Arial"/>
                        <a:buNone/>
                      </a:pPr>
                      <a:r>
                        <a:rPr lang="en-US" sz="1600" b="1" i="0" u="none" strike="noStrike" cap="none" dirty="0">
                          <a:solidFill>
                            <a:srgbClr val="231F20"/>
                          </a:solidFill>
                        </a:rPr>
                        <a:t>Behavior</a:t>
                      </a:r>
                      <a:endParaRPr sz="1600" b="1" u="none" strike="noStrike" cap="none" dirty="0"/>
                    </a:p>
                    <a:p>
                      <a:pPr marL="0" marR="63500" lvl="0" indent="0" algn="ctr" rtl="0">
                        <a:lnSpc>
                          <a:spcPct val="100000"/>
                        </a:lnSpc>
                        <a:spcBef>
                          <a:spcPts val="0"/>
                        </a:spcBef>
                        <a:spcAft>
                          <a:spcPts val="0"/>
                        </a:spcAft>
                        <a:buClr>
                          <a:schemeClr val="dk1"/>
                        </a:buClr>
                        <a:buSzPts val="1600"/>
                        <a:buFont typeface="Calibri"/>
                        <a:buNone/>
                      </a:pPr>
                      <a:br>
                        <a:rPr lang="en-US" sz="1600" u="none" strike="noStrike" cap="none" dirty="0"/>
                      </a:br>
                      <a:r>
                        <a:rPr lang="en-US" sz="1600" b="0" i="0" u="none" strike="noStrike" cap="none" dirty="0">
                          <a:solidFill>
                            <a:srgbClr val="231F20"/>
                          </a:solidFill>
                          <a:latin typeface="Arial"/>
                          <a:ea typeface="Arial"/>
                          <a:cs typeface="Arial"/>
                          <a:sym typeface="Arial"/>
                        </a:rPr>
                        <a:t>Brian talks too loudly and interrupts others.</a:t>
                      </a:r>
                      <a:endParaRPr sz="16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231F20"/>
                        </a:buClr>
                        <a:buSzPts val="1600"/>
                        <a:buFont typeface="Arial"/>
                        <a:buNone/>
                      </a:pPr>
                      <a:r>
                        <a:rPr lang="en-US" sz="1600" b="1" i="0" u="none" strike="noStrike" cap="none" dirty="0">
                          <a:solidFill>
                            <a:srgbClr val="231F20"/>
                          </a:solidFill>
                        </a:rPr>
                        <a:t>Consequence(s)</a:t>
                      </a:r>
                      <a:endParaRPr sz="1600" b="1" u="none" strike="noStrike" cap="none" dirty="0"/>
                    </a:p>
                    <a:p>
                      <a:pPr marL="0" marR="0" lvl="0" indent="0" algn="ctr" rtl="0">
                        <a:lnSpc>
                          <a:spcPct val="100000"/>
                        </a:lnSpc>
                        <a:spcBef>
                          <a:spcPts val="0"/>
                        </a:spcBef>
                        <a:spcAft>
                          <a:spcPts val="0"/>
                        </a:spcAft>
                        <a:buClr>
                          <a:schemeClr val="dk1"/>
                        </a:buClr>
                        <a:buSzPts val="1600"/>
                        <a:buFont typeface="Calibri"/>
                        <a:buNone/>
                      </a:pPr>
                      <a:br>
                        <a:rPr lang="en-US" sz="1600" u="none" strike="noStrike" cap="none" dirty="0"/>
                      </a:br>
                      <a:r>
                        <a:rPr lang="en-US" sz="1600" b="0" i="0" u="none" strike="noStrike" cap="none" dirty="0">
                          <a:solidFill>
                            <a:srgbClr val="231F20"/>
                          </a:solidFill>
                          <a:latin typeface="Arial"/>
                          <a:ea typeface="Arial"/>
                          <a:cs typeface="Arial"/>
                          <a:sym typeface="Arial"/>
                        </a:rPr>
                        <a:t>Brian has to work alone. </a:t>
                      </a:r>
                      <a:endParaRPr sz="16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231F20"/>
                        </a:buClr>
                        <a:buSzPts val="1600"/>
                        <a:buFont typeface="Arial"/>
                        <a:buNone/>
                      </a:pPr>
                      <a:r>
                        <a:rPr lang="en-US" sz="1600" b="1" i="0" u="none" strike="noStrike" cap="none" dirty="0">
                          <a:solidFill>
                            <a:srgbClr val="231F20"/>
                          </a:solidFill>
                        </a:rPr>
                        <a:t>Function</a:t>
                      </a:r>
                      <a:endParaRPr sz="1600" b="1" u="none" strike="noStrike" cap="none" dirty="0"/>
                    </a:p>
                    <a:p>
                      <a:pPr marL="0" marR="0" lvl="0" indent="0" algn="ctr" rtl="0">
                        <a:lnSpc>
                          <a:spcPct val="100000"/>
                        </a:lnSpc>
                        <a:spcBef>
                          <a:spcPts val="0"/>
                        </a:spcBef>
                        <a:spcAft>
                          <a:spcPts val="0"/>
                        </a:spcAft>
                        <a:buClr>
                          <a:schemeClr val="dk1"/>
                        </a:buClr>
                        <a:buSzPts val="1600"/>
                        <a:buFont typeface="Calibri"/>
                        <a:buNone/>
                      </a:pPr>
                      <a:br>
                        <a:rPr lang="en-US" sz="1600" u="none" strike="noStrike" cap="none" dirty="0"/>
                      </a:br>
                      <a:r>
                        <a:rPr lang="en-US" sz="16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Escape or avoid peers.</a:t>
                      </a:r>
                      <a:endParaRPr sz="16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10563863cb_0_8"/>
          <p:cNvSpPr txBox="1">
            <a:spLocks noGrp="1"/>
          </p:cNvSpPr>
          <p:nvPr>
            <p:ph type="title"/>
          </p:nvPr>
        </p:nvSpPr>
        <p:spPr>
          <a:xfrm>
            <a:off x="2272937" y="491675"/>
            <a:ext cx="6562439"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Replacement Scenario - 1</a:t>
            </a:r>
            <a:endParaRPr dirty="0"/>
          </a:p>
        </p:txBody>
      </p:sp>
      <p:graphicFrame>
        <p:nvGraphicFramePr>
          <p:cNvPr id="266" name="Google Shape;266;g210563863cb_0_8"/>
          <p:cNvGraphicFramePr/>
          <p:nvPr>
            <p:extLst>
              <p:ext uri="{D42A27DB-BD31-4B8C-83A1-F6EECF244321}">
                <p14:modId xmlns:p14="http://schemas.microsoft.com/office/powerpoint/2010/main" val="2828877330"/>
              </p:ext>
            </p:extLst>
          </p:nvPr>
        </p:nvGraphicFramePr>
        <p:xfrm>
          <a:off x="517850" y="1587820"/>
          <a:ext cx="7997500" cy="4137750"/>
        </p:xfrm>
        <a:graphic>
          <a:graphicData uri="http://schemas.openxmlformats.org/drawingml/2006/table">
            <a:tbl>
              <a:tblPr firstRow="1">
                <a:noFill/>
                <a:tableStyleId>{8E64F54A-2E41-4513-910D-38E5444CC36B}</a:tableStyleId>
              </a:tblPr>
              <a:tblGrid>
                <a:gridCol w="1999375">
                  <a:extLst>
                    <a:ext uri="{9D8B030D-6E8A-4147-A177-3AD203B41FA5}">
                      <a16:colId xmlns:a16="http://schemas.microsoft.com/office/drawing/2014/main" val="20000"/>
                    </a:ext>
                  </a:extLst>
                </a:gridCol>
                <a:gridCol w="1999375">
                  <a:extLst>
                    <a:ext uri="{9D8B030D-6E8A-4147-A177-3AD203B41FA5}">
                      <a16:colId xmlns:a16="http://schemas.microsoft.com/office/drawing/2014/main" val="20001"/>
                    </a:ext>
                  </a:extLst>
                </a:gridCol>
                <a:gridCol w="1999375">
                  <a:extLst>
                    <a:ext uri="{9D8B030D-6E8A-4147-A177-3AD203B41FA5}">
                      <a16:colId xmlns:a16="http://schemas.microsoft.com/office/drawing/2014/main" val="20002"/>
                    </a:ext>
                  </a:extLst>
                </a:gridCol>
                <a:gridCol w="1999375">
                  <a:extLst>
                    <a:ext uri="{9D8B030D-6E8A-4147-A177-3AD203B41FA5}">
                      <a16:colId xmlns:a16="http://schemas.microsoft.com/office/drawing/2014/main" val="20003"/>
                    </a:ext>
                  </a:extLst>
                </a:gridCol>
              </a:tblGrid>
              <a:tr h="569300">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Antecedent </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Behavior</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Consequence</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Function </a:t>
                      </a:r>
                      <a:endParaRPr sz="2100" b="1" u="none" strike="noStrike" cap="none"/>
                    </a:p>
                  </a:txBody>
                  <a:tcPr marL="91425" marR="91425" marT="91425" marB="91425"/>
                </a:tc>
                <a:extLst>
                  <a:ext uri="{0D108BD9-81ED-4DB2-BD59-A6C34878D82A}">
                    <a16:rowId xmlns:a16="http://schemas.microsoft.com/office/drawing/2014/main" val="10000"/>
                  </a:ext>
                </a:extLst>
              </a:tr>
              <a:tr h="3568450">
                <a:tc>
                  <a:txBody>
                    <a:bodyPr/>
                    <a:lstStyle/>
                    <a:p>
                      <a:pPr marL="457200" marR="0" lvl="0" indent="0" algn="l" rtl="0">
                        <a:lnSpc>
                          <a:spcPct val="100000"/>
                        </a:lnSpc>
                        <a:spcBef>
                          <a:spcPts val="0"/>
                        </a:spcBef>
                        <a:spcAft>
                          <a:spcPts val="0"/>
                        </a:spcAft>
                        <a:buClr>
                          <a:srgbClr val="000000"/>
                        </a:buClr>
                        <a:buSzPts val="1600"/>
                        <a:buFont typeface="Arial"/>
                        <a:buNone/>
                      </a:pP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0" algn="l" rtl="0">
                        <a:lnSpc>
                          <a:spcPct val="100000"/>
                        </a:lnSpc>
                        <a:spcBef>
                          <a:spcPts val="0"/>
                        </a:spcBef>
                        <a:spcAft>
                          <a:spcPts val="0"/>
                        </a:spcAft>
                        <a:buClr>
                          <a:srgbClr val="000000"/>
                        </a:buClr>
                        <a:buSzPts val="1600"/>
                        <a:buFont typeface="Arial"/>
                        <a:buNone/>
                      </a:pP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0" algn="l" rtl="0">
                        <a:lnSpc>
                          <a:spcPct val="100000"/>
                        </a:lnSpc>
                        <a:spcBef>
                          <a:spcPts val="0"/>
                        </a:spcBef>
                        <a:spcAft>
                          <a:spcPts val="0"/>
                        </a:spcAft>
                        <a:buClr>
                          <a:srgbClr val="000000"/>
                        </a:buClr>
                        <a:buSzPts val="1600"/>
                        <a:buFont typeface="Arial"/>
                        <a:buNone/>
                      </a:pP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10563863cb_0_22"/>
          <p:cNvSpPr txBox="1">
            <a:spLocks noGrp="1"/>
          </p:cNvSpPr>
          <p:nvPr>
            <p:ph type="title"/>
          </p:nvPr>
        </p:nvSpPr>
        <p:spPr>
          <a:xfrm>
            <a:off x="2664823" y="491675"/>
            <a:ext cx="6170604"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Replacement Scenario - 2</a:t>
            </a:r>
            <a:endParaRPr dirty="0"/>
          </a:p>
        </p:txBody>
      </p:sp>
      <p:graphicFrame>
        <p:nvGraphicFramePr>
          <p:cNvPr id="273" name="Google Shape;273;g210563863cb_0_22"/>
          <p:cNvGraphicFramePr/>
          <p:nvPr>
            <p:extLst>
              <p:ext uri="{D42A27DB-BD31-4B8C-83A1-F6EECF244321}">
                <p14:modId xmlns:p14="http://schemas.microsoft.com/office/powerpoint/2010/main" val="3972397444"/>
              </p:ext>
            </p:extLst>
          </p:nvPr>
        </p:nvGraphicFramePr>
        <p:xfrm>
          <a:off x="517850" y="1587820"/>
          <a:ext cx="7997500" cy="4137750"/>
        </p:xfrm>
        <a:graphic>
          <a:graphicData uri="http://schemas.openxmlformats.org/drawingml/2006/table">
            <a:tbl>
              <a:tblPr firstRow="1">
                <a:noFill/>
                <a:tableStyleId>{8E64F54A-2E41-4513-910D-38E5444CC36B}</a:tableStyleId>
              </a:tblPr>
              <a:tblGrid>
                <a:gridCol w="1999375">
                  <a:extLst>
                    <a:ext uri="{9D8B030D-6E8A-4147-A177-3AD203B41FA5}">
                      <a16:colId xmlns:a16="http://schemas.microsoft.com/office/drawing/2014/main" val="20000"/>
                    </a:ext>
                  </a:extLst>
                </a:gridCol>
                <a:gridCol w="1999375">
                  <a:extLst>
                    <a:ext uri="{9D8B030D-6E8A-4147-A177-3AD203B41FA5}">
                      <a16:colId xmlns:a16="http://schemas.microsoft.com/office/drawing/2014/main" val="20001"/>
                    </a:ext>
                  </a:extLst>
                </a:gridCol>
                <a:gridCol w="1999375">
                  <a:extLst>
                    <a:ext uri="{9D8B030D-6E8A-4147-A177-3AD203B41FA5}">
                      <a16:colId xmlns:a16="http://schemas.microsoft.com/office/drawing/2014/main" val="20002"/>
                    </a:ext>
                  </a:extLst>
                </a:gridCol>
                <a:gridCol w="1999375">
                  <a:extLst>
                    <a:ext uri="{9D8B030D-6E8A-4147-A177-3AD203B41FA5}">
                      <a16:colId xmlns:a16="http://schemas.microsoft.com/office/drawing/2014/main" val="20003"/>
                    </a:ext>
                  </a:extLst>
                </a:gridCol>
              </a:tblGrid>
              <a:tr h="569300">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Antecedent </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Behavior</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dirty="0"/>
                        <a:t>Consequence</a:t>
                      </a:r>
                      <a:endParaRPr sz="2100" b="1"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Function </a:t>
                      </a:r>
                      <a:endParaRPr sz="2100" b="1" u="none" strike="noStrike" cap="none"/>
                    </a:p>
                  </a:txBody>
                  <a:tcPr marL="91425" marR="91425" marT="91425" marB="91425"/>
                </a:tc>
                <a:extLst>
                  <a:ext uri="{0D108BD9-81ED-4DB2-BD59-A6C34878D82A}">
                    <a16:rowId xmlns:a16="http://schemas.microsoft.com/office/drawing/2014/main" val="10000"/>
                  </a:ext>
                </a:extLst>
              </a:tr>
              <a:tr h="3568450">
                <a:tc>
                  <a:txBody>
                    <a:bodyPr/>
                    <a:lstStyle/>
                    <a:p>
                      <a:pPr marL="457200" marR="0" lvl="0" indent="0" algn="l" rtl="0">
                        <a:lnSpc>
                          <a:spcPct val="100000"/>
                        </a:lnSpc>
                        <a:spcBef>
                          <a:spcPts val="0"/>
                        </a:spcBef>
                        <a:spcAft>
                          <a:spcPts val="0"/>
                        </a:spcAft>
                        <a:buClr>
                          <a:srgbClr val="000000"/>
                        </a:buClr>
                        <a:buSzPts val="1600"/>
                        <a:buFont typeface="Arial"/>
                        <a:buNone/>
                      </a:pP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asking appropriately to work alone or take a break</a:t>
                      </a:r>
                      <a:endParaRPr sz="1400" u="none" strike="noStrike" cap="none"/>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working with preferred peer(s)</a:t>
                      </a:r>
                      <a:endParaRPr sz="1400" u="none" strike="noStrike" cap="none"/>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working for brief periods in small groups</a:t>
                      </a:r>
                      <a:endParaRPr sz="1400" u="none" strike="noStrike" cap="none"/>
                    </a:p>
                    <a:p>
                      <a:pPr marL="457200" marR="0" lvl="0" indent="-228600" algn="l" rtl="0">
                        <a:lnSpc>
                          <a:spcPct val="100000"/>
                        </a:lnSpc>
                        <a:spcBef>
                          <a:spcPts val="0"/>
                        </a:spcBef>
                        <a:spcAft>
                          <a:spcPts val="0"/>
                        </a:spcAft>
                        <a:buClr>
                          <a:schemeClr val="dk1"/>
                        </a:buClr>
                        <a:buSzPts val="1600"/>
                        <a:buFont typeface="Calibri"/>
                        <a:buNone/>
                      </a:pP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0" algn="l" rtl="0">
                        <a:lnSpc>
                          <a:spcPct val="100000"/>
                        </a:lnSpc>
                        <a:spcBef>
                          <a:spcPts val="0"/>
                        </a:spcBef>
                        <a:spcAft>
                          <a:spcPts val="0"/>
                        </a:spcAft>
                        <a:buClr>
                          <a:srgbClr val="000000"/>
                        </a:buClr>
                        <a:buSzPts val="1600"/>
                        <a:buFont typeface="Arial"/>
                        <a:buNone/>
                      </a:pPr>
                      <a:endParaRPr sz="1600" u="none" strike="noStrike" cap="none" dirty="0">
                        <a:solidFill>
                          <a:schemeClr val="dk1"/>
                        </a:solidFill>
                        <a:latin typeface="Calibri"/>
                        <a:ea typeface="Calibri"/>
                        <a:cs typeface="Calibri"/>
                        <a:sym typeface="Calibri"/>
                      </a:endParaRPr>
                    </a:p>
                  </a:txBody>
                  <a:tcPr marL="91425" marR="91425" marT="91425" marB="91425"/>
                </a:tc>
                <a:tc>
                  <a:txBody>
                    <a:bodyPr/>
                    <a:lstStyle/>
                    <a:p>
                      <a:pPr marL="457200" marR="0" lvl="0" indent="0" algn="l" rtl="0">
                        <a:lnSpc>
                          <a:spcPct val="100000"/>
                        </a:lnSpc>
                        <a:spcBef>
                          <a:spcPts val="0"/>
                        </a:spcBef>
                        <a:spcAft>
                          <a:spcPts val="0"/>
                        </a:spcAft>
                        <a:buClr>
                          <a:srgbClr val="000000"/>
                        </a:buClr>
                        <a:buSzPts val="1900"/>
                        <a:buFont typeface="Arial"/>
                        <a:buNone/>
                      </a:pPr>
                      <a:endParaRPr sz="1900" u="none" strike="noStrike" cap="none"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10563863cb_0_40"/>
          <p:cNvSpPr txBox="1">
            <a:spLocks noGrp="1"/>
          </p:cNvSpPr>
          <p:nvPr>
            <p:ph type="title"/>
          </p:nvPr>
        </p:nvSpPr>
        <p:spPr>
          <a:xfrm>
            <a:off x="1959429" y="491675"/>
            <a:ext cx="6875797"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Replacement Scenario - 3</a:t>
            </a:r>
            <a:endParaRPr dirty="0"/>
          </a:p>
        </p:txBody>
      </p:sp>
      <p:graphicFrame>
        <p:nvGraphicFramePr>
          <p:cNvPr id="280" name="Google Shape;280;g210563863cb_0_40"/>
          <p:cNvGraphicFramePr/>
          <p:nvPr>
            <p:extLst>
              <p:ext uri="{D42A27DB-BD31-4B8C-83A1-F6EECF244321}">
                <p14:modId xmlns:p14="http://schemas.microsoft.com/office/powerpoint/2010/main" val="731530040"/>
              </p:ext>
            </p:extLst>
          </p:nvPr>
        </p:nvGraphicFramePr>
        <p:xfrm>
          <a:off x="517850" y="1587820"/>
          <a:ext cx="7997500" cy="4653590"/>
        </p:xfrm>
        <a:graphic>
          <a:graphicData uri="http://schemas.openxmlformats.org/drawingml/2006/table">
            <a:tbl>
              <a:tblPr firstRow="1">
                <a:noFill/>
                <a:tableStyleId>{8E64F54A-2E41-4513-910D-38E5444CC36B}</a:tableStyleId>
              </a:tblPr>
              <a:tblGrid>
                <a:gridCol w="1999375">
                  <a:extLst>
                    <a:ext uri="{9D8B030D-6E8A-4147-A177-3AD203B41FA5}">
                      <a16:colId xmlns:a16="http://schemas.microsoft.com/office/drawing/2014/main" val="20000"/>
                    </a:ext>
                  </a:extLst>
                </a:gridCol>
                <a:gridCol w="1999375">
                  <a:extLst>
                    <a:ext uri="{9D8B030D-6E8A-4147-A177-3AD203B41FA5}">
                      <a16:colId xmlns:a16="http://schemas.microsoft.com/office/drawing/2014/main" val="20001"/>
                    </a:ext>
                  </a:extLst>
                </a:gridCol>
                <a:gridCol w="1999375">
                  <a:extLst>
                    <a:ext uri="{9D8B030D-6E8A-4147-A177-3AD203B41FA5}">
                      <a16:colId xmlns:a16="http://schemas.microsoft.com/office/drawing/2014/main" val="20002"/>
                    </a:ext>
                  </a:extLst>
                </a:gridCol>
                <a:gridCol w="1999375">
                  <a:extLst>
                    <a:ext uri="{9D8B030D-6E8A-4147-A177-3AD203B41FA5}">
                      <a16:colId xmlns:a16="http://schemas.microsoft.com/office/drawing/2014/main" val="20003"/>
                    </a:ext>
                  </a:extLst>
                </a:gridCol>
              </a:tblGrid>
              <a:tr h="569300">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Antecedent </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Behavior</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Consequence</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Function </a:t>
                      </a:r>
                      <a:endParaRPr sz="2100" b="1" u="none" strike="noStrike" cap="none"/>
                    </a:p>
                  </a:txBody>
                  <a:tcPr marL="91425" marR="91425" marT="91425" marB="91425"/>
                </a:tc>
                <a:extLst>
                  <a:ext uri="{0D108BD9-81ED-4DB2-BD59-A6C34878D82A}">
                    <a16:rowId xmlns:a16="http://schemas.microsoft.com/office/drawing/2014/main" val="10000"/>
                  </a:ext>
                </a:extLst>
              </a:tr>
              <a:tr h="3568450">
                <a:tc>
                  <a:txBody>
                    <a:bodyPr/>
                    <a:lstStyle/>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reminder or pre-correct of expected behaviors</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re-learning the rules of small groups </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allowing choice of work in a smaller group, with a preferred partner, or alone</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using a timer to set work with peers duration</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asking appropriately to work alone or take a break</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working with preferred peer(s)</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working for brief periods in small groups</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0" algn="l" rtl="0">
                        <a:lnSpc>
                          <a:spcPct val="100000"/>
                        </a:lnSpc>
                        <a:spcBef>
                          <a:spcPts val="0"/>
                        </a:spcBef>
                        <a:spcAft>
                          <a:spcPts val="0"/>
                        </a:spcAft>
                        <a:buClr>
                          <a:srgbClr val="000000"/>
                        </a:buClr>
                        <a:buSzPts val="1600"/>
                        <a:buFont typeface="Arial"/>
                        <a:buNone/>
                      </a:pP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0" algn="l" rtl="0">
                        <a:lnSpc>
                          <a:spcPct val="100000"/>
                        </a:lnSpc>
                        <a:spcBef>
                          <a:spcPts val="0"/>
                        </a:spcBef>
                        <a:spcAft>
                          <a:spcPts val="0"/>
                        </a:spcAft>
                        <a:buClr>
                          <a:srgbClr val="000000"/>
                        </a:buClr>
                        <a:buSzPts val="1900"/>
                        <a:buFont typeface="Arial"/>
                        <a:buNone/>
                      </a:pPr>
                      <a:endParaRPr sz="1900" u="none" strike="noStrike" cap="none"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10563863cb_0_46"/>
          <p:cNvSpPr txBox="1">
            <a:spLocks noGrp="1"/>
          </p:cNvSpPr>
          <p:nvPr>
            <p:ph type="title"/>
          </p:nvPr>
        </p:nvSpPr>
        <p:spPr>
          <a:xfrm>
            <a:off x="1881051" y="491675"/>
            <a:ext cx="6954174"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Replacement Scenario - 4</a:t>
            </a:r>
            <a:endParaRPr dirty="0"/>
          </a:p>
        </p:txBody>
      </p:sp>
      <p:graphicFrame>
        <p:nvGraphicFramePr>
          <p:cNvPr id="287" name="Google Shape;287;g210563863cb_0_46"/>
          <p:cNvGraphicFramePr/>
          <p:nvPr>
            <p:extLst>
              <p:ext uri="{D42A27DB-BD31-4B8C-83A1-F6EECF244321}">
                <p14:modId xmlns:p14="http://schemas.microsoft.com/office/powerpoint/2010/main" val="4291894598"/>
              </p:ext>
            </p:extLst>
          </p:nvPr>
        </p:nvGraphicFramePr>
        <p:xfrm>
          <a:off x="517850" y="1587820"/>
          <a:ext cx="7997500" cy="4653590"/>
        </p:xfrm>
        <a:graphic>
          <a:graphicData uri="http://schemas.openxmlformats.org/drawingml/2006/table">
            <a:tbl>
              <a:tblPr firstRow="1">
                <a:noFill/>
                <a:tableStyleId>{8E64F54A-2E41-4513-910D-38E5444CC36B}</a:tableStyleId>
              </a:tblPr>
              <a:tblGrid>
                <a:gridCol w="1999375">
                  <a:extLst>
                    <a:ext uri="{9D8B030D-6E8A-4147-A177-3AD203B41FA5}">
                      <a16:colId xmlns:a16="http://schemas.microsoft.com/office/drawing/2014/main" val="20000"/>
                    </a:ext>
                  </a:extLst>
                </a:gridCol>
                <a:gridCol w="1999375">
                  <a:extLst>
                    <a:ext uri="{9D8B030D-6E8A-4147-A177-3AD203B41FA5}">
                      <a16:colId xmlns:a16="http://schemas.microsoft.com/office/drawing/2014/main" val="20001"/>
                    </a:ext>
                  </a:extLst>
                </a:gridCol>
                <a:gridCol w="1999375">
                  <a:extLst>
                    <a:ext uri="{9D8B030D-6E8A-4147-A177-3AD203B41FA5}">
                      <a16:colId xmlns:a16="http://schemas.microsoft.com/office/drawing/2014/main" val="20002"/>
                    </a:ext>
                  </a:extLst>
                </a:gridCol>
                <a:gridCol w="1999375">
                  <a:extLst>
                    <a:ext uri="{9D8B030D-6E8A-4147-A177-3AD203B41FA5}">
                      <a16:colId xmlns:a16="http://schemas.microsoft.com/office/drawing/2014/main" val="20003"/>
                    </a:ext>
                  </a:extLst>
                </a:gridCol>
              </a:tblGrid>
              <a:tr h="569300">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Antecedent </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Behavior</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Consequence</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Function </a:t>
                      </a:r>
                      <a:endParaRPr sz="2100" b="1" u="none" strike="noStrike" cap="none"/>
                    </a:p>
                  </a:txBody>
                  <a:tcPr marL="91425" marR="91425" marT="91425" marB="91425"/>
                </a:tc>
                <a:extLst>
                  <a:ext uri="{0D108BD9-81ED-4DB2-BD59-A6C34878D82A}">
                    <a16:rowId xmlns:a16="http://schemas.microsoft.com/office/drawing/2014/main" val="10000"/>
                  </a:ext>
                </a:extLst>
              </a:tr>
              <a:tr h="3568450">
                <a:tc>
                  <a:txBody>
                    <a:bodyPr/>
                    <a:lstStyle/>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reminder or pre-correct of expected behaviors</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re-learning the rules of small groups </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allowing choice of work in a smaller group, with a preferred partner, or alone</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using a timer to set work with peers duration</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asking appropriately to work alone or take a break</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working with preferred peer(s)</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working for brief periods in small groups</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working alone or with preferred peer  / group for brief periods (if appropriately requested)</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positive, specific feedback for demonstration of expected behavior</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228600" algn="l" rtl="0">
                        <a:lnSpc>
                          <a:spcPct val="100000"/>
                        </a:lnSpc>
                        <a:spcBef>
                          <a:spcPts val="0"/>
                        </a:spcBef>
                        <a:spcAft>
                          <a:spcPts val="0"/>
                        </a:spcAft>
                        <a:buClr>
                          <a:srgbClr val="000000"/>
                        </a:buClr>
                        <a:buSzPts val="1900"/>
                        <a:buFont typeface="Arial"/>
                        <a:buNone/>
                      </a:pPr>
                      <a:endParaRPr sz="1900" u="none" strike="noStrike" cap="none"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xfrm>
            <a:off x="2439226" y="491675"/>
            <a:ext cx="6396000" cy="92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dirty="0"/>
              <a:t>Replacement Scenario - 5</a:t>
            </a:r>
            <a:endParaRPr dirty="0"/>
          </a:p>
        </p:txBody>
      </p:sp>
      <p:graphicFrame>
        <p:nvGraphicFramePr>
          <p:cNvPr id="294" name="Google Shape;294;p37"/>
          <p:cNvGraphicFramePr/>
          <p:nvPr>
            <p:extLst>
              <p:ext uri="{D42A27DB-BD31-4B8C-83A1-F6EECF244321}">
                <p14:modId xmlns:p14="http://schemas.microsoft.com/office/powerpoint/2010/main" val="3140132183"/>
              </p:ext>
            </p:extLst>
          </p:nvPr>
        </p:nvGraphicFramePr>
        <p:xfrm>
          <a:off x="407650" y="1578295"/>
          <a:ext cx="7997500" cy="4653590"/>
        </p:xfrm>
        <a:graphic>
          <a:graphicData uri="http://schemas.openxmlformats.org/drawingml/2006/table">
            <a:tbl>
              <a:tblPr firstRow="1">
                <a:noFill/>
                <a:tableStyleId>{8E64F54A-2E41-4513-910D-38E5444CC36B}</a:tableStyleId>
              </a:tblPr>
              <a:tblGrid>
                <a:gridCol w="1999375">
                  <a:extLst>
                    <a:ext uri="{9D8B030D-6E8A-4147-A177-3AD203B41FA5}">
                      <a16:colId xmlns:a16="http://schemas.microsoft.com/office/drawing/2014/main" val="20000"/>
                    </a:ext>
                  </a:extLst>
                </a:gridCol>
                <a:gridCol w="1999375">
                  <a:extLst>
                    <a:ext uri="{9D8B030D-6E8A-4147-A177-3AD203B41FA5}">
                      <a16:colId xmlns:a16="http://schemas.microsoft.com/office/drawing/2014/main" val="20001"/>
                    </a:ext>
                  </a:extLst>
                </a:gridCol>
                <a:gridCol w="1999375">
                  <a:extLst>
                    <a:ext uri="{9D8B030D-6E8A-4147-A177-3AD203B41FA5}">
                      <a16:colId xmlns:a16="http://schemas.microsoft.com/office/drawing/2014/main" val="20002"/>
                    </a:ext>
                  </a:extLst>
                </a:gridCol>
                <a:gridCol w="1999375">
                  <a:extLst>
                    <a:ext uri="{9D8B030D-6E8A-4147-A177-3AD203B41FA5}">
                      <a16:colId xmlns:a16="http://schemas.microsoft.com/office/drawing/2014/main" val="20003"/>
                    </a:ext>
                  </a:extLst>
                </a:gridCol>
              </a:tblGrid>
              <a:tr h="569300">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Antecedent </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Behavior</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Consequence</a:t>
                      </a:r>
                      <a:endParaRPr sz="21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Function </a:t>
                      </a:r>
                      <a:endParaRPr sz="2100" b="1" u="none" strike="noStrike" cap="none"/>
                    </a:p>
                  </a:txBody>
                  <a:tcPr marL="91425" marR="91425" marT="91425" marB="91425"/>
                </a:tc>
                <a:extLst>
                  <a:ext uri="{0D108BD9-81ED-4DB2-BD59-A6C34878D82A}">
                    <a16:rowId xmlns:a16="http://schemas.microsoft.com/office/drawing/2014/main" val="10000"/>
                  </a:ext>
                </a:extLst>
              </a:tr>
              <a:tr h="3568450">
                <a:tc>
                  <a:txBody>
                    <a:bodyPr/>
                    <a:lstStyle/>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reminder or pre-correct of expected behaviors</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re-learning the rules of small groups </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allowing choice of work in a smaller group, with a preferred partner, or alone</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using a timer to set work with peers duration</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asking appropriately to work alone or take a break</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working with preferred peer(s)</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working for brief periods in small groups</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working alone or with preferred peer  / group for brief periods (if appropriately requested)</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positive, specific feedback for demonstration of expected behavior</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457200" marR="0" lvl="0" indent="-330200" algn="l" rtl="0">
                        <a:lnSpc>
                          <a:spcPct val="100000"/>
                        </a:lnSpc>
                        <a:spcBef>
                          <a:spcPts val="0"/>
                        </a:spcBef>
                        <a:spcAft>
                          <a:spcPts val="0"/>
                        </a:spcAft>
                        <a:buClr>
                          <a:srgbClr val="000000"/>
                        </a:buClr>
                        <a:buSzPts val="1600"/>
                        <a:buFont typeface="Calibri"/>
                        <a:buChar char="●"/>
                      </a:pPr>
                      <a:r>
                        <a:rPr lang="en-US" sz="1600" u="none" strike="noStrike" cap="none" dirty="0">
                          <a:latin typeface="Calibri"/>
                          <a:ea typeface="Calibri"/>
                          <a:cs typeface="Calibri"/>
                          <a:sym typeface="Calibri"/>
                        </a:rPr>
                        <a:t>escape from work with peer(s)</a:t>
                      </a:r>
                      <a:endParaRPr sz="1600" u="none" strike="noStrike" cap="none" dirty="0">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u="none" strike="noStrike" cap="none" dirty="0">
                          <a:latin typeface="Calibri"/>
                          <a:ea typeface="Calibri"/>
                          <a:cs typeface="Calibri"/>
                          <a:sym typeface="Calibri"/>
                        </a:rPr>
                        <a:t>adult attention</a:t>
                      </a:r>
                      <a:endParaRPr sz="1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endParaRPr sz="1900" u="none" strike="noStrike" cap="none"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81" name="Google Shape;81;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Consequence Strategies</a:t>
            </a:r>
            <a:endParaRPr/>
          </a:p>
        </p:txBody>
      </p:sp>
      <p:sp>
        <p:nvSpPr>
          <p:cNvPr id="301" name="Google Shape;301;p38"/>
          <p:cNvSpPr txBox="1">
            <a:spLocks noGrp="1"/>
          </p:cNvSpPr>
          <p:nvPr>
            <p:ph type="body" idx="1"/>
          </p:nvPr>
        </p:nvSpPr>
        <p:spPr>
          <a:xfrm>
            <a:off x="628650" y="4894335"/>
            <a:ext cx="7886700" cy="128262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2800"/>
              <a:buNone/>
            </a:pPr>
            <a:r>
              <a:rPr lang="en-US"/>
              <a:t>Watch Dr. Terrance Scott Video (7:10 to 9:08) on the importance of changing more than just 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consequences</a:t>
            </a:r>
            <a:r>
              <a:rPr lang="en-US"/>
              <a:t>. </a:t>
            </a:r>
            <a:br>
              <a:rPr lang="en-US"/>
            </a:br>
            <a:endParaRPr/>
          </a:p>
        </p:txBody>
      </p:sp>
      <p:pic>
        <p:nvPicPr>
          <p:cNvPr id="302" name="Google Shape;302;p38" descr="Terry Scott, PhD">
            <a:hlinkClick r:id="rId3"/>
          </p:cNvPr>
          <p:cNvPicPr preferRelativeResize="0"/>
          <p:nvPr/>
        </p:nvPicPr>
        <p:blipFill rotWithShape="1">
          <a:blip r:embed="rId4">
            <a:alphaModFix/>
          </a:blip>
          <a:srcRect/>
          <a:stretch/>
        </p:blipFill>
        <p:spPr>
          <a:xfrm>
            <a:off x="2286000" y="146533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9" name="Google Shape;309;p29" descr="A teacher pointing to a group of students in a classroom who have raised their hands. "/>
          <p:cNvPicPr preferRelativeResize="0"/>
          <p:nvPr/>
        </p:nvPicPr>
        <p:blipFill rotWithShape="1">
          <a:blip r:embed="rId3">
            <a:alphaModFix/>
          </a:blip>
          <a:srcRect/>
          <a:stretch/>
        </p:blipFill>
        <p:spPr>
          <a:xfrm>
            <a:off x="0" y="0"/>
            <a:ext cx="9452027" cy="6299799"/>
          </a:xfrm>
          <a:prstGeom prst="rect">
            <a:avLst/>
          </a:prstGeom>
          <a:noFill/>
          <a:ln>
            <a:noFill/>
          </a:ln>
        </p:spPr>
      </p:pic>
      <p:sp>
        <p:nvSpPr>
          <p:cNvPr id="2" name="Title 1">
            <a:extLst>
              <a:ext uri="{FF2B5EF4-FFF2-40B4-BE49-F238E27FC236}">
                <a16:creationId xmlns:a16="http://schemas.microsoft.com/office/drawing/2014/main" id="{9FA93D9C-8BF8-0614-339C-A3C8744AD178}"/>
              </a:ext>
            </a:extLst>
          </p:cNvPr>
          <p:cNvSpPr>
            <a:spLocks noGrp="1"/>
          </p:cNvSpPr>
          <p:nvPr>
            <p:ph type="title"/>
          </p:nvPr>
        </p:nvSpPr>
        <p:spPr>
          <a:xfrm>
            <a:off x="628650" y="-1325563"/>
            <a:ext cx="7886700" cy="1325563"/>
          </a:xfrm>
        </p:spPr>
        <p:txBody>
          <a:bodyPr spcFirstLastPara="1" wrap="square" lIns="91425" tIns="45700" rIns="91425" bIns="45700" anchor="b" anchorCtr="0">
            <a:normAutofit/>
          </a:bodyPr>
          <a:lstStyle/>
          <a:p>
            <a:r>
              <a:rPr lang="en-US" dirty="0"/>
              <a:t>Teacher Providing Feedback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2" name="Title 1">
            <a:extLst>
              <a:ext uri="{FF2B5EF4-FFF2-40B4-BE49-F238E27FC236}">
                <a16:creationId xmlns:a16="http://schemas.microsoft.com/office/drawing/2014/main" id="{DB8F36F0-84FE-5CB4-AABA-433361271AAE}"/>
              </a:ext>
            </a:extLst>
          </p:cNvPr>
          <p:cNvSpPr>
            <a:spLocks noGrp="1"/>
          </p:cNvSpPr>
          <p:nvPr>
            <p:ph type="title"/>
          </p:nvPr>
        </p:nvSpPr>
        <p:spPr/>
        <p:txBody>
          <a:bodyPr/>
          <a:lstStyle/>
          <a:p>
            <a:r>
              <a:rPr lang="en-US" dirty="0"/>
              <a:t>Pre-Correcting</a:t>
            </a:r>
          </a:p>
        </p:txBody>
      </p:sp>
      <p:pic>
        <p:nvPicPr>
          <p:cNvPr id="320" name="Google Shape;320;g210563863cb_0_64" descr="A group of elementary children led by a female teacher are standing in a line next to a school bus."/>
          <p:cNvPicPr preferRelativeResize="0"/>
          <p:nvPr/>
        </p:nvPicPr>
        <p:blipFill rotWithShape="1">
          <a:blip r:embed="rId3">
            <a:alphaModFix/>
          </a:blip>
          <a:srcRect/>
          <a:stretch/>
        </p:blipFill>
        <p:spPr>
          <a:xfrm>
            <a:off x="0" y="0"/>
            <a:ext cx="9452001" cy="62997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g2f6a8d140be_0_286" descr="A group of people in a cafeteria who are being served food by a worker."/>
          <p:cNvPicPr preferRelativeResize="0"/>
          <p:nvPr/>
        </p:nvPicPr>
        <p:blipFill rotWithShape="1">
          <a:blip r:embed="rId3">
            <a:alphaModFix/>
          </a:blip>
          <a:srcRect/>
          <a:stretch/>
        </p:blipFill>
        <p:spPr>
          <a:xfrm>
            <a:off x="0" y="0"/>
            <a:ext cx="9409471" cy="6272981"/>
          </a:xfrm>
          <a:prstGeom prst="rect">
            <a:avLst/>
          </a:prstGeom>
          <a:noFill/>
          <a:ln>
            <a:noFill/>
          </a:ln>
        </p:spPr>
      </p:pic>
      <p:sp>
        <p:nvSpPr>
          <p:cNvPr id="2" name="Title 1">
            <a:extLst>
              <a:ext uri="{FF2B5EF4-FFF2-40B4-BE49-F238E27FC236}">
                <a16:creationId xmlns:a16="http://schemas.microsoft.com/office/drawing/2014/main" id="{7D2126A5-1352-3820-4037-1EFE124685D2}"/>
              </a:ext>
            </a:extLst>
          </p:cNvPr>
          <p:cNvSpPr>
            <a:spLocks noGrp="1"/>
          </p:cNvSpPr>
          <p:nvPr>
            <p:ph type="title"/>
          </p:nvPr>
        </p:nvSpPr>
        <p:spPr>
          <a:xfrm>
            <a:off x="628650" y="-1325563"/>
            <a:ext cx="7886700" cy="1325563"/>
          </a:xfrm>
        </p:spPr>
        <p:txBody>
          <a:bodyPr spcFirstLastPara="1" wrap="square" lIns="91425" tIns="45700" rIns="91425" bIns="45700" anchor="b" anchorCtr="0">
            <a:normAutofit/>
          </a:bodyPr>
          <a:lstStyle/>
          <a:p>
            <a:r>
              <a:rPr lang="en-US" dirty="0"/>
              <a:t>Pre-Correcting at Secondary Level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title"/>
          </p:nvPr>
        </p:nvSpPr>
        <p:spPr>
          <a:xfrm>
            <a:off x="1890171" y="252918"/>
            <a:ext cx="6621531" cy="17704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solidFill>
                  <a:srgbClr val="008000"/>
                </a:solidFill>
              </a:rPr>
              <a:t>Activities: </a:t>
            </a:r>
            <a:endParaRPr>
              <a:solidFill>
                <a:srgbClr val="FF0000"/>
              </a:solidFill>
            </a:endParaRPr>
          </a:p>
        </p:txBody>
      </p:sp>
      <p:sp>
        <p:nvSpPr>
          <p:cNvPr id="334" name="Google Shape;334;p43"/>
          <p:cNvSpPr txBox="1"/>
          <p:nvPr/>
        </p:nvSpPr>
        <p:spPr>
          <a:xfrm>
            <a:off x="606050" y="1892600"/>
            <a:ext cx="7905900" cy="3417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chemeClr val="dk1"/>
                </a:solidFill>
                <a:latin typeface="Calibri"/>
                <a:ea typeface="Calibri"/>
                <a:cs typeface="Calibri"/>
                <a:sym typeface="Calibri"/>
              </a:rPr>
              <a:t>Complete </a:t>
            </a:r>
            <a:r>
              <a:rPr lang="en-US" sz="2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r>
              <a:rPr lang="en-US" sz="2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“HO4 ABC with Function”</a:t>
            </a: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chemeClr val="dk1"/>
                </a:solidFill>
                <a:latin typeface="Calibri"/>
                <a:ea typeface="Calibri"/>
                <a:cs typeface="Calibri"/>
                <a:sym typeface="Calibri"/>
              </a:rPr>
              <a:t>Then use “HO5 ABC with Function - Answer Key”  to compare to your answers.</a:t>
            </a:r>
            <a:endParaRPr sz="1400" b="0" i="0" u="none" strike="noStrike" cap="none">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rgbClr val="FF0000"/>
              </a:buClr>
              <a:buSzPts val="2400"/>
              <a:buFont typeface="Arial"/>
              <a:buNone/>
            </a:pPr>
            <a:endParaRPr sz="2400" b="0" i="0" u="none" strike="noStrike" cap="none">
              <a:solidFill>
                <a:schemeClr val="dk1"/>
              </a:solidFill>
              <a:latin typeface="Cambria"/>
              <a:ea typeface="Cambria"/>
              <a:cs typeface="Cambria"/>
              <a:sym typeface="Cambria"/>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chemeClr val="dk1"/>
                </a:solidFill>
                <a:latin typeface="Calibri"/>
                <a:ea typeface="Calibri"/>
                <a:cs typeface="Calibri"/>
                <a:sym typeface="Calibri"/>
              </a:rPr>
              <a:t>Complete  “HO6 ABC Strategies” </a:t>
            </a: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rgbClr val="FF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chemeClr val="dk1"/>
                </a:solidFill>
                <a:latin typeface="Calibri"/>
                <a:ea typeface="Calibri"/>
                <a:cs typeface="Calibri"/>
                <a:sym typeface="Calibri"/>
              </a:rPr>
              <a:t>Then use “HO7 ABC Strategies - Answer Key” to  compare to your answers. </a:t>
            </a:r>
            <a:endParaRPr sz="2400" b="0" i="0" u="none" strike="noStrike" cap="none">
              <a:solidFill>
                <a:schemeClr val="dk1"/>
              </a:solidFill>
              <a:latin typeface="Cambria"/>
              <a:ea typeface="Cambria"/>
              <a:cs typeface="Cambria"/>
              <a:sym typeface="Cambria"/>
            </a:endParaRPr>
          </a:p>
        </p:txBody>
      </p:sp>
      <p:sp>
        <p:nvSpPr>
          <p:cNvPr id="335" name="Google Shape;335;p43" descr="Green star denoting a handout."/>
          <p:cNvSpPr/>
          <p:nvPr/>
        </p:nvSpPr>
        <p:spPr>
          <a:xfrm>
            <a:off x="7229150" y="5309600"/>
            <a:ext cx="813300" cy="795300"/>
          </a:xfrm>
          <a:prstGeom prst="star5">
            <a:avLst>
              <a:gd name="adj" fmla="val 19098"/>
              <a:gd name="hf" fmla="val 105146"/>
              <a:gd name="vf" fmla="val 11055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Discussion</a:t>
            </a:r>
            <a:endParaRPr/>
          </a:p>
        </p:txBody>
      </p:sp>
      <p:sp>
        <p:nvSpPr>
          <p:cNvPr id="342" name="Google Shape;342;p44"/>
          <p:cNvSpPr txBox="1">
            <a:spLocks noGrp="1"/>
          </p:cNvSpPr>
          <p:nvPr>
            <p:ph type="body" idx="1"/>
          </p:nvPr>
        </p:nvSpPr>
        <p:spPr>
          <a:xfrm>
            <a:off x="175425" y="1474800"/>
            <a:ext cx="8820000" cy="46524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2402"/>
              <a:buNone/>
            </a:pPr>
            <a:r>
              <a:rPr lang="en-US" sz="2600">
                <a:solidFill>
                  <a:schemeClr val="dk1"/>
                </a:solidFill>
              </a:rPr>
              <a:t>Use classroom minor behavior data to identify a common unexpected behavior in your classroom or school.</a:t>
            </a:r>
            <a:endParaRPr sz="2600">
              <a:solidFill>
                <a:schemeClr val="dk1"/>
              </a:solidFill>
            </a:endParaRPr>
          </a:p>
          <a:p>
            <a:pPr marL="0" lvl="0" indent="0" algn="l" rtl="0">
              <a:lnSpc>
                <a:spcPct val="70000"/>
              </a:lnSpc>
              <a:spcBef>
                <a:spcPts val="0"/>
              </a:spcBef>
              <a:spcAft>
                <a:spcPts val="0"/>
              </a:spcAft>
              <a:buSzPts val="2402"/>
              <a:buNone/>
            </a:pPr>
            <a:endParaRPr sz="600">
              <a:solidFill>
                <a:schemeClr val="dk1"/>
              </a:solidFill>
            </a:endParaRPr>
          </a:p>
          <a:p>
            <a:pPr marL="228600" lvl="0" indent="-228600" algn="l" rtl="0">
              <a:lnSpc>
                <a:spcPct val="70000"/>
              </a:lnSpc>
              <a:spcBef>
                <a:spcPts val="1000"/>
              </a:spcBef>
              <a:spcAft>
                <a:spcPts val="0"/>
              </a:spcAft>
              <a:buClr>
                <a:schemeClr val="dk1"/>
              </a:buClr>
              <a:buSzPts val="2600"/>
              <a:buFont typeface="Calibri"/>
              <a:buChar char="•"/>
            </a:pPr>
            <a:r>
              <a:rPr lang="en-US" sz="2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What is the possible </a:t>
            </a:r>
            <a:r>
              <a:rPr lang="en-US" sz="2600" i="1">
                <a:solidFill>
                  <a:srgbClr val="00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function</a:t>
            </a:r>
            <a:r>
              <a:rPr lang="en-US" sz="2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of the unexpected behavior?</a:t>
            </a:r>
            <a:endParaRPr sz="2600">
              <a:solidFill>
                <a:schemeClr val="dk1"/>
              </a:solidFill>
            </a:endParaRPr>
          </a:p>
          <a:p>
            <a:pPr marL="457200" lvl="0" indent="0" algn="l" rtl="0">
              <a:lnSpc>
                <a:spcPct val="70000"/>
              </a:lnSpc>
              <a:spcBef>
                <a:spcPts val="1000"/>
              </a:spcBef>
              <a:spcAft>
                <a:spcPts val="0"/>
              </a:spcAft>
              <a:buSzPts val="2800"/>
              <a:buNone/>
            </a:pPr>
            <a:endParaRPr sz="600">
              <a:solidFill>
                <a:schemeClr val="dk1"/>
              </a:solidFill>
            </a:endParaRPr>
          </a:p>
          <a:p>
            <a:pPr marL="228600" lvl="0" indent="-228600" algn="l" rtl="0">
              <a:lnSpc>
                <a:spcPct val="70000"/>
              </a:lnSpc>
              <a:spcBef>
                <a:spcPts val="1000"/>
              </a:spcBef>
              <a:spcAft>
                <a:spcPts val="0"/>
              </a:spcAft>
              <a:buClr>
                <a:schemeClr val="dk1"/>
              </a:buClr>
              <a:buSzPts val="2600"/>
              <a:buFont typeface="Calibri"/>
              <a:buChar char="•"/>
            </a:pPr>
            <a:r>
              <a:rPr lang="en-US" sz="2600">
                <a:solidFill>
                  <a:srgbClr val="0000FF"/>
                </a:solidFill>
              </a:rPr>
              <a:t>What do you want students to do instead</a:t>
            </a:r>
            <a:r>
              <a:rPr lang="en-US" sz="2600">
                <a:solidFill>
                  <a:schemeClr val="dk1"/>
                </a:solidFill>
              </a:rPr>
              <a:t>? Have you taught that behavior to </a:t>
            </a:r>
            <a:r>
              <a:rPr lang="en-US" sz="2600" i="1">
                <a:solidFill>
                  <a:srgbClr val="0000FF"/>
                </a:solidFill>
              </a:rPr>
              <a:t>fluency</a:t>
            </a:r>
            <a:r>
              <a:rPr lang="en-US" sz="2600">
                <a:solidFill>
                  <a:schemeClr val="dk1"/>
                </a:solidFill>
              </a:rPr>
              <a:t>?</a:t>
            </a:r>
            <a:endParaRPr sz="2600">
              <a:solidFill>
                <a:schemeClr val="dk1"/>
              </a:solidFill>
            </a:endParaRPr>
          </a:p>
          <a:p>
            <a:pPr marL="457200" lvl="0" indent="0" algn="l" rtl="0">
              <a:lnSpc>
                <a:spcPct val="70000"/>
              </a:lnSpc>
              <a:spcBef>
                <a:spcPts val="1000"/>
              </a:spcBef>
              <a:spcAft>
                <a:spcPts val="0"/>
              </a:spcAft>
              <a:buSzPts val="2800"/>
              <a:buNone/>
            </a:pPr>
            <a:endParaRPr sz="600">
              <a:solidFill>
                <a:schemeClr val="dk1"/>
              </a:solidFill>
            </a:endParaRPr>
          </a:p>
          <a:p>
            <a:pPr marL="228600" lvl="0" indent="-228600" algn="l" rtl="0">
              <a:lnSpc>
                <a:spcPct val="70000"/>
              </a:lnSpc>
              <a:spcBef>
                <a:spcPts val="1000"/>
              </a:spcBef>
              <a:spcAft>
                <a:spcPts val="0"/>
              </a:spcAft>
              <a:buClr>
                <a:schemeClr val="dk1"/>
              </a:buClr>
              <a:buSzPts val="2600"/>
              <a:buFont typeface="Calibri"/>
              <a:buChar char="•"/>
            </a:pPr>
            <a:r>
              <a:rPr lang="en-US" sz="2600">
                <a:solidFill>
                  <a:schemeClr val="dk1"/>
                </a:solidFill>
              </a:rPr>
              <a:t>What </a:t>
            </a:r>
            <a:r>
              <a:rPr lang="en-US" sz="2600" i="1">
                <a:solidFill>
                  <a:srgbClr val="0000FF"/>
                </a:solidFill>
              </a:rPr>
              <a:t>antecedent strategie</a:t>
            </a:r>
            <a:r>
              <a:rPr lang="en-US" sz="2600">
                <a:solidFill>
                  <a:srgbClr val="0000FF"/>
                </a:solidFill>
              </a:rPr>
              <a:t>s</a:t>
            </a:r>
            <a:r>
              <a:rPr lang="en-US" sz="2600">
                <a:solidFill>
                  <a:schemeClr val="dk1"/>
                </a:solidFill>
              </a:rPr>
              <a:t> would increase the likelihood the expected behavior will be demonstrated? How will expected behavior be cued or activated?</a:t>
            </a:r>
            <a:endParaRPr sz="2600">
              <a:solidFill>
                <a:schemeClr val="dk1"/>
              </a:solidFill>
            </a:endParaRPr>
          </a:p>
          <a:p>
            <a:pPr marL="457200" lvl="0" indent="0" algn="l" rtl="0">
              <a:lnSpc>
                <a:spcPct val="70000"/>
              </a:lnSpc>
              <a:spcBef>
                <a:spcPts val="1000"/>
              </a:spcBef>
              <a:spcAft>
                <a:spcPts val="0"/>
              </a:spcAft>
              <a:buSzPts val="2800"/>
              <a:buNone/>
            </a:pPr>
            <a:endParaRPr sz="600">
              <a:solidFill>
                <a:schemeClr val="dk1"/>
              </a:solidFill>
            </a:endParaRPr>
          </a:p>
          <a:p>
            <a:pPr marL="228600" lvl="0" indent="-228600" algn="l" rtl="0">
              <a:lnSpc>
                <a:spcPct val="70000"/>
              </a:lnSpc>
              <a:spcBef>
                <a:spcPts val="1000"/>
              </a:spcBef>
              <a:spcAft>
                <a:spcPts val="0"/>
              </a:spcAft>
              <a:buClr>
                <a:schemeClr val="dk1"/>
              </a:buClr>
              <a:buSzPts val="2600"/>
              <a:buFont typeface="Calibri"/>
              <a:buChar char="•"/>
            </a:pPr>
            <a:r>
              <a:rPr lang="en-US" sz="2600">
                <a:solidFill>
                  <a:schemeClr val="dk1"/>
                </a:solidFill>
              </a:rPr>
              <a:t>What </a:t>
            </a:r>
            <a:r>
              <a:rPr lang="en-US" sz="2600" i="1">
                <a:solidFill>
                  <a:srgbClr val="0000FF"/>
                </a:solidFill>
              </a:rPr>
              <a:t>consequence</a:t>
            </a:r>
            <a:r>
              <a:rPr lang="en-US" sz="2600">
                <a:solidFill>
                  <a:schemeClr val="dk1"/>
                </a:solidFill>
              </a:rPr>
              <a:t> would </a:t>
            </a:r>
            <a:r>
              <a:rPr lang="en-US" sz="2600" b="1" i="1">
                <a:solidFill>
                  <a:schemeClr val="dk1"/>
                </a:solidFill>
              </a:rPr>
              <a:t>encourage</a:t>
            </a:r>
            <a:r>
              <a:rPr lang="en-US" sz="2600">
                <a:solidFill>
                  <a:schemeClr val="dk1"/>
                </a:solidFill>
              </a:rPr>
              <a:t> the expected behavior? Does this consequence serve the same function?</a:t>
            </a:r>
            <a:endParaRPr sz="2600">
              <a:solidFill>
                <a:schemeClr val="dk1"/>
              </a:solidFill>
            </a:endParaRPr>
          </a:p>
          <a:p>
            <a:pPr marL="457200" lvl="0" indent="0" algn="l" rtl="0">
              <a:lnSpc>
                <a:spcPct val="70000"/>
              </a:lnSpc>
              <a:spcBef>
                <a:spcPts val="1000"/>
              </a:spcBef>
              <a:spcAft>
                <a:spcPts val="0"/>
              </a:spcAft>
              <a:buSzPts val="2800"/>
              <a:buNone/>
            </a:pPr>
            <a:endParaRPr sz="600">
              <a:solidFill>
                <a:schemeClr val="dk1"/>
              </a:solidFill>
            </a:endParaRPr>
          </a:p>
          <a:p>
            <a:pPr marL="228600" lvl="0" indent="-228600" algn="l" rtl="0">
              <a:lnSpc>
                <a:spcPct val="70000"/>
              </a:lnSpc>
              <a:spcBef>
                <a:spcPts val="1000"/>
              </a:spcBef>
              <a:spcAft>
                <a:spcPts val="0"/>
              </a:spcAft>
              <a:buClr>
                <a:schemeClr val="dk1"/>
              </a:buClr>
              <a:buSzPts val="2600"/>
              <a:buFont typeface="Calibri"/>
              <a:buChar char="•"/>
            </a:pPr>
            <a:r>
              <a:rPr lang="en-US" sz="2600">
                <a:solidFill>
                  <a:schemeClr val="dk1"/>
                </a:solidFill>
              </a:rPr>
              <a:t>What </a:t>
            </a:r>
            <a:r>
              <a:rPr lang="en-US" sz="2600" i="1">
                <a:solidFill>
                  <a:srgbClr val="0000FF"/>
                </a:solidFill>
              </a:rPr>
              <a:t>consequence</a:t>
            </a:r>
            <a:r>
              <a:rPr lang="en-US" sz="2600">
                <a:solidFill>
                  <a:schemeClr val="dk1"/>
                </a:solidFill>
              </a:rPr>
              <a:t> would </a:t>
            </a:r>
            <a:r>
              <a:rPr lang="en-US" sz="2600" b="1" i="1">
                <a:solidFill>
                  <a:schemeClr val="dk1"/>
                </a:solidFill>
              </a:rPr>
              <a:t>discourage</a:t>
            </a:r>
            <a:r>
              <a:rPr lang="en-US" sz="2600">
                <a:solidFill>
                  <a:schemeClr val="dk1"/>
                </a:solidFill>
              </a:rPr>
              <a:t> unexpected behavior?</a:t>
            </a:r>
            <a:endParaRPr sz="26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6" descr="A hand holding a magnifying glass over a blackboard focused on the word “Next Steps”."/>
          <p:cNvPicPr preferRelativeResize="0"/>
          <p:nvPr/>
        </p:nvPicPr>
        <p:blipFill rotWithShape="1">
          <a:blip r:embed="rId3">
            <a:alphaModFix/>
          </a:blip>
          <a:srcRect/>
          <a:stretch/>
        </p:blipFill>
        <p:spPr>
          <a:xfrm>
            <a:off x="0" y="-1"/>
            <a:ext cx="9144000" cy="6322423"/>
          </a:xfrm>
          <a:prstGeom prst="rect">
            <a:avLst/>
          </a:prstGeom>
          <a:noFill/>
          <a:ln>
            <a:noFill/>
          </a:ln>
        </p:spPr>
      </p:pic>
      <p:sp>
        <p:nvSpPr>
          <p:cNvPr id="2" name="Title 1">
            <a:extLst>
              <a:ext uri="{FF2B5EF4-FFF2-40B4-BE49-F238E27FC236}">
                <a16:creationId xmlns:a16="http://schemas.microsoft.com/office/drawing/2014/main" id="{1688999E-7066-16BA-2A3E-D649C77CD1E7}"/>
              </a:ext>
            </a:extLst>
          </p:cNvPr>
          <p:cNvSpPr>
            <a:spLocks noGrp="1"/>
          </p:cNvSpPr>
          <p:nvPr>
            <p:ph type="title"/>
          </p:nvPr>
        </p:nvSpPr>
        <p:spPr>
          <a:xfrm>
            <a:off x="628650" y="-1325563"/>
            <a:ext cx="7886700" cy="1325563"/>
          </a:xfrm>
        </p:spPr>
        <p:txBody>
          <a:bodyPr spcFirstLastPara="1" wrap="square" lIns="91425" tIns="45700" rIns="91425" bIns="45700" anchor="b" anchorCtr="0">
            <a:normAutofit/>
          </a:bodyPr>
          <a:lstStyle/>
          <a:p>
            <a:r>
              <a:rPr lang="en-US" dirty="0"/>
              <a:t>Next Steps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References &amp; Resources</a:t>
            </a:r>
            <a:endParaRPr/>
          </a:p>
        </p:txBody>
      </p:sp>
      <p:sp>
        <p:nvSpPr>
          <p:cNvPr id="355" name="Google Shape;355;p47"/>
          <p:cNvSpPr txBox="1">
            <a:spLocks noGrp="1"/>
          </p:cNvSpPr>
          <p:nvPr>
            <p:ph type="body" idx="1"/>
          </p:nvPr>
        </p:nvSpPr>
        <p:spPr>
          <a:xfrm>
            <a:off x="628650" y="1382280"/>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1800"/>
              <a:t>Iovanonne, R., Anderson, C. M., &amp; Scott, T. M. (2013). Power and control: Useful functions or explanatory fictions? </a:t>
            </a:r>
            <a:r>
              <a:rPr lang="en-US" sz="1800" i="1"/>
              <a:t>Beyond Behavior, 22</a:t>
            </a:r>
            <a:r>
              <a:rPr lang="en-US" sz="1800"/>
              <a:t>(2), 3-6. </a:t>
            </a:r>
            <a:r>
              <a:rPr lang="en-US" sz="1800" u="sng">
                <a:solidFill>
                  <a:schemeClr val="hlink"/>
                </a:solidFill>
                <a:hlinkClick r:id="rId3"/>
              </a:rPr>
              <a:t>https://doi.org/10.1177/107429561302200202</a:t>
            </a:r>
            <a:r>
              <a:rPr lang="en-US" sz="1800"/>
              <a:t> </a:t>
            </a:r>
            <a:endParaRPr/>
          </a:p>
          <a:p>
            <a:pPr marL="0" lvl="0" indent="0" algn="l" rtl="0">
              <a:lnSpc>
                <a:spcPct val="90000"/>
              </a:lnSpc>
              <a:spcBef>
                <a:spcPts val="1000"/>
              </a:spcBef>
              <a:spcAft>
                <a:spcPts val="0"/>
              </a:spcAft>
              <a:buSzPts val="1800"/>
              <a:buNone/>
            </a:pPr>
            <a:endParaRPr sz="800"/>
          </a:p>
          <a:p>
            <a:pPr marL="0" lvl="0" indent="0" algn="l" rtl="0">
              <a:lnSpc>
                <a:spcPct val="90000"/>
              </a:lnSpc>
              <a:spcBef>
                <a:spcPts val="1000"/>
              </a:spcBef>
              <a:spcAft>
                <a:spcPts val="0"/>
              </a:spcAft>
              <a:buSzPts val="1800"/>
              <a:buNone/>
            </a:pPr>
            <a:r>
              <a:rPr lang="en-US" sz="1800"/>
              <a:t>Scott, T. (2013). </a:t>
            </a:r>
            <a:r>
              <a:rPr lang="en-US" sz="1800" i="1"/>
              <a:t>Function-based thinking and a simplified functional behavioral assessment</a:t>
            </a:r>
            <a:r>
              <a:rPr lang="en-US" sz="1800"/>
              <a:t> [Video]. Vimeo. </a:t>
            </a:r>
            <a:r>
              <a:rPr lang="en-US" sz="1800" u="sng">
                <a:solidFill>
                  <a:schemeClr val="hlink"/>
                </a:solidFill>
                <a:hlinkClick r:id="rId4"/>
              </a:rPr>
              <a:t>https://vimeo.com/92366677</a:t>
            </a:r>
            <a:r>
              <a:rPr lang="en-US" sz="1800"/>
              <a:t> </a:t>
            </a:r>
            <a:endParaRPr/>
          </a:p>
          <a:p>
            <a:pPr marL="0" lvl="0" indent="0" algn="l" rtl="0">
              <a:lnSpc>
                <a:spcPct val="90000"/>
              </a:lnSpc>
              <a:spcBef>
                <a:spcPts val="1000"/>
              </a:spcBef>
              <a:spcAft>
                <a:spcPts val="0"/>
              </a:spcAft>
              <a:buSzPts val="1800"/>
              <a:buNone/>
            </a:pPr>
            <a:endParaRPr sz="800"/>
          </a:p>
          <a:p>
            <a:pPr marL="0" lvl="0" indent="0" algn="l" rtl="0">
              <a:lnSpc>
                <a:spcPct val="90000"/>
              </a:lnSpc>
              <a:spcBef>
                <a:spcPts val="1000"/>
              </a:spcBef>
              <a:spcAft>
                <a:spcPts val="0"/>
              </a:spcAft>
              <a:buSzPts val="1800"/>
              <a:buNone/>
            </a:pPr>
            <a:r>
              <a:rPr lang="en-US" sz="1800"/>
              <a:t>Sugai, G., Horner, R. H., Dunlap, G., Hieneman, M., Lewis, T. J., Nelson, C. M., Scott, T., Liaupsin, C., Sailor, W., Turnbull, A. P., Turnbull, H. R., III, Wickham, D., Wilcox, B., &amp; Ruef, M. (2000). Applying positive behavior support and functional behavioral assessment in schools. </a:t>
            </a:r>
            <a:r>
              <a:rPr lang="en-US" sz="1800" i="1"/>
              <a:t>Journal of Positive Behavior Interventions, 2</a:t>
            </a:r>
            <a:r>
              <a:rPr lang="en-US" sz="1800"/>
              <a:t>(3), 131-143. </a:t>
            </a:r>
            <a:r>
              <a:rPr lang="en-US" sz="1800" u="sng">
                <a:solidFill>
                  <a:schemeClr val="hlink"/>
                </a:solidFill>
                <a:hlinkClick r:id="rId5"/>
              </a:rPr>
              <a:t>https://doi.org/10.1177/109830070000200302</a:t>
            </a:r>
            <a:r>
              <a:rPr lang="en-US" sz="1800"/>
              <a:t> </a:t>
            </a:r>
            <a:endParaRPr sz="1800"/>
          </a:p>
          <a:p>
            <a:pPr marL="0" lvl="0" indent="0" algn="l" rtl="0">
              <a:lnSpc>
                <a:spcPct val="90000"/>
              </a:lnSpc>
              <a:spcBef>
                <a:spcPts val="1000"/>
              </a:spcBef>
              <a:spcAft>
                <a:spcPts val="0"/>
              </a:spcAft>
              <a:buSzPts val="1800"/>
              <a:buNone/>
            </a:pPr>
            <a:endParaRPr sz="1800"/>
          </a:p>
          <a:p>
            <a:pPr marL="0" lvl="0" indent="0" algn="l" rtl="0">
              <a:lnSpc>
                <a:spcPct val="90000"/>
              </a:lnSpc>
              <a:spcBef>
                <a:spcPts val="1000"/>
              </a:spcBef>
              <a:spcAft>
                <a:spcPts val="0"/>
              </a:spcAft>
              <a:buSzPts val="1800"/>
              <a:buNone/>
            </a:pPr>
            <a:endParaRPr sz="1800" b="1"/>
          </a:p>
          <a:p>
            <a:pPr marL="0" lvl="0" indent="0" algn="l" rtl="0">
              <a:lnSpc>
                <a:spcPct val="90000"/>
              </a:lnSpc>
              <a:spcBef>
                <a:spcPts val="1000"/>
              </a:spcBef>
              <a:spcAft>
                <a:spcPts val="0"/>
              </a:spcAft>
              <a:buSzPts val="1800"/>
              <a:buNone/>
            </a:pPr>
            <a:r>
              <a:rPr lang="en-US" sz="1800" b="1"/>
              <a:t>MO SW-PBS Online: </a:t>
            </a:r>
            <a:r>
              <a:rPr lang="en-US" sz="1800" b="1" u="sng">
                <a:solidFill>
                  <a:schemeClr val="hlink"/>
                </a:solidFill>
                <a:hlinkClick r:id="rId6"/>
              </a:rPr>
              <a:t>Tier 1 Workbook &amp; Resources</a:t>
            </a:r>
            <a:r>
              <a:rPr lang="en-US" sz="1800" b="1"/>
              <a:t>   </a:t>
            </a:r>
            <a:r>
              <a:rPr lang="en-US" sz="1800" b="1" u="sng">
                <a:solidFill>
                  <a:schemeClr val="hlink"/>
                </a:solidFill>
                <a:hlinkClick r:id="rId7"/>
              </a:rPr>
              <a:t>Tier 1  Courses</a:t>
            </a:r>
            <a:r>
              <a:rPr lang="en-US" sz="1800" b="1"/>
              <a:t>     </a:t>
            </a:r>
            <a:r>
              <a:rPr lang="en-US" sz="1800" b="1" u="sng">
                <a:solidFill>
                  <a:schemeClr val="hlink"/>
                </a:solidFill>
                <a:hlinkClick r:id="rId8"/>
              </a:rPr>
              <a:t>ETLPs</a:t>
            </a:r>
            <a:endParaRPr sz="18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360"/>
        <p:cNvGrpSpPr/>
        <p:nvPr/>
      </p:nvGrpSpPr>
      <p:grpSpPr>
        <a:xfrm>
          <a:off x="0" y="0"/>
          <a:ext cx="0" cy="0"/>
          <a:chOff x="0" y="0"/>
          <a:chExt cx="0" cy="0"/>
        </a:xfrm>
      </p:grpSpPr>
      <p:sp>
        <p:nvSpPr>
          <p:cNvPr id="361" name="Google Shape;361;p15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Contact Information</a:t>
            </a:r>
            <a:endParaRPr/>
          </a:p>
        </p:txBody>
      </p:sp>
      <p:sp>
        <p:nvSpPr>
          <p:cNvPr id="362" name="Google Shape;362;p159"/>
          <p:cNvSpPr txBox="1">
            <a:spLocks noGrp="1"/>
          </p:cNvSpPr>
          <p:nvPr>
            <p:ph type="body" idx="1"/>
          </p:nvPr>
        </p:nvSpPr>
        <p:spPr>
          <a:xfrm>
            <a:off x="546652" y="1969039"/>
            <a:ext cx="3971408"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Check Out MO SW-PBS on Social Media:</a:t>
            </a:r>
            <a:endParaRPr/>
          </a:p>
        </p:txBody>
      </p:sp>
      <p:pic>
        <p:nvPicPr>
          <p:cNvPr id="363" name="Google Shape;363;p159" descr="Logo for MO SW-PBS "/>
          <p:cNvPicPr preferRelativeResize="0">
            <a:picLocks noGrp="1"/>
          </p:cNvPicPr>
          <p:nvPr>
            <p:ph type="body" idx="2"/>
          </p:nvPr>
        </p:nvPicPr>
        <p:blipFill rotWithShape="1">
          <a:blip r:embed="rId3">
            <a:alphaModFix/>
          </a:blip>
          <a:srcRect/>
          <a:stretch/>
        </p:blipFill>
        <p:spPr>
          <a:xfrm>
            <a:off x="371275" y="2894770"/>
            <a:ext cx="715203" cy="617935"/>
          </a:xfrm>
          <a:prstGeom prst="rect">
            <a:avLst/>
          </a:prstGeom>
          <a:noFill/>
          <a:ln>
            <a:noFill/>
          </a:ln>
        </p:spPr>
      </p:pic>
      <p:sp>
        <p:nvSpPr>
          <p:cNvPr id="364" name="Google Shape;364;p159"/>
          <p:cNvSpPr txBox="1">
            <a:spLocks noGrp="1"/>
          </p:cNvSpPr>
          <p:nvPr>
            <p:ph type="body" idx="3"/>
          </p:nvPr>
        </p:nvSpPr>
        <p:spPr>
          <a:xfrm>
            <a:off x="4649031" y="1969039"/>
            <a:ext cx="3887391"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Facilitator Contact Information:</a:t>
            </a:r>
            <a:endParaRPr/>
          </a:p>
        </p:txBody>
      </p:sp>
      <p:sp>
        <p:nvSpPr>
          <p:cNvPr id="365" name="Google Shape;365;p159" descr="Empty box space for Presenter to add their name and contact information. "/>
          <p:cNvSpPr txBox="1">
            <a:spLocks noGrp="1"/>
          </p:cNvSpPr>
          <p:nvPr>
            <p:ph type="body" idx="4"/>
          </p:nvPr>
        </p:nvSpPr>
        <p:spPr>
          <a:xfrm>
            <a:off x="4649031" y="2586974"/>
            <a:ext cx="3887391" cy="276344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pic>
        <p:nvPicPr>
          <p:cNvPr id="366" name="Google Shape;366;p159" descr="Logo for FaceBook"/>
          <p:cNvPicPr preferRelativeResize="0"/>
          <p:nvPr/>
        </p:nvPicPr>
        <p:blipFill rotWithShape="1">
          <a:blip r:embed="rId4">
            <a:alphaModFix/>
          </a:blip>
          <a:srcRect/>
          <a:stretch/>
        </p:blipFill>
        <p:spPr>
          <a:xfrm>
            <a:off x="371275" y="3772486"/>
            <a:ext cx="788531" cy="788531"/>
          </a:xfrm>
          <a:prstGeom prst="rect">
            <a:avLst/>
          </a:prstGeom>
          <a:noFill/>
          <a:ln>
            <a:noFill/>
          </a:ln>
        </p:spPr>
      </p:pic>
      <p:sp>
        <p:nvSpPr>
          <p:cNvPr id="368" name="Google Shape;368;p159"/>
          <p:cNvSpPr txBox="1"/>
          <p:nvPr/>
        </p:nvSpPr>
        <p:spPr>
          <a:xfrm>
            <a:off x="1394325" y="2995988"/>
            <a:ext cx="2276061"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err="1">
                <a:solidFill>
                  <a:schemeClr val="dk1"/>
                </a:solidFill>
                <a:latin typeface="Calibri"/>
                <a:ea typeface="Calibri"/>
                <a:cs typeface="Calibri"/>
                <a:sym typeface="Calibri"/>
              </a:rPr>
              <a:t>pbismissouri.org</a:t>
            </a:r>
            <a:endParaRPr sz="2100" b="0" i="0" u="none" strike="noStrike" cap="none" dirty="0">
              <a:solidFill>
                <a:schemeClr val="dk1"/>
              </a:solidFill>
              <a:latin typeface="Calibri"/>
              <a:ea typeface="Calibri"/>
              <a:cs typeface="Calibri"/>
              <a:sym typeface="Calibri"/>
            </a:endParaRPr>
          </a:p>
        </p:txBody>
      </p:sp>
      <p:sp>
        <p:nvSpPr>
          <p:cNvPr id="369" name="Google Shape;369;p159"/>
          <p:cNvSpPr txBox="1"/>
          <p:nvPr/>
        </p:nvSpPr>
        <p:spPr>
          <a:xfrm>
            <a:off x="1419566" y="3772486"/>
            <a:ext cx="3152434"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a:solidFill>
                  <a:schemeClr val="dk1"/>
                </a:solidFill>
                <a:latin typeface="Calibri"/>
                <a:ea typeface="Calibri"/>
                <a:cs typeface="Calibri"/>
                <a:sym typeface="Calibri"/>
              </a:rPr>
              <a:t>facebook.com/moswpbs</a:t>
            </a:r>
            <a:endParaRPr sz="2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88" name="Google Shape;88;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50800" lvl="0" indent="0" algn="ctr" rtl="0">
              <a:lnSpc>
                <a:spcPct val="90000"/>
              </a:lnSpc>
              <a:spcBef>
                <a:spcPts val="0"/>
              </a:spcBef>
              <a:spcAft>
                <a:spcPts val="0"/>
              </a:spcAft>
              <a:buSzPts val="2800"/>
              <a:buNone/>
            </a:pPr>
            <a:r>
              <a:rPr lang="en-US"/>
              <a:t>Handouts </a:t>
            </a:r>
            <a:endParaRPr/>
          </a:p>
        </p:txBody>
      </p:sp>
      <p:sp>
        <p:nvSpPr>
          <p:cNvPr id="94" name="Google Shape;94;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Font typeface="Arial"/>
              <a:buChar char="•"/>
            </a:pPr>
            <a:r>
              <a:rPr lang="en-US" sz="1800" b="1" i="0" u="none" strike="noStrike">
                <a:solidFill>
                  <a:srgbClr val="000000"/>
                </a:solidFill>
                <a:latin typeface="Calibri"/>
                <a:ea typeface="Calibri"/>
                <a:cs typeface="Calibri"/>
                <a:sym typeface="Calibri"/>
              </a:rPr>
              <a:t>FC2L2 HO1 A-B-C Classroom Management</a:t>
            </a:r>
            <a:endParaRPr/>
          </a:p>
          <a:p>
            <a:pPr marL="457200" lvl="0" indent="-406400" algn="l" rtl="0">
              <a:lnSpc>
                <a:spcPct val="90000"/>
              </a:lnSpc>
              <a:spcBef>
                <a:spcPts val="1000"/>
              </a:spcBef>
              <a:spcAft>
                <a:spcPts val="0"/>
              </a:spcAft>
              <a:buSzPts val="2800"/>
              <a:buFont typeface="Arial"/>
              <a:buChar char="•"/>
            </a:pPr>
            <a:r>
              <a:rPr lang="en-US" sz="1800" b="1" i="0" u="none" strike="noStrike">
                <a:solidFill>
                  <a:srgbClr val="000000"/>
                </a:solidFill>
                <a:latin typeface="Calibri"/>
                <a:ea typeface="Calibri"/>
                <a:cs typeface="Calibri"/>
                <a:sym typeface="Calibri"/>
              </a:rPr>
              <a:t>FC2L2 HO2 Comparing Similar Behaviors</a:t>
            </a:r>
            <a:endParaRPr/>
          </a:p>
          <a:p>
            <a:pPr marL="457200" lvl="0" indent="-406400" algn="l" rtl="0">
              <a:lnSpc>
                <a:spcPct val="90000"/>
              </a:lnSpc>
              <a:spcBef>
                <a:spcPts val="1000"/>
              </a:spcBef>
              <a:spcAft>
                <a:spcPts val="0"/>
              </a:spcAft>
              <a:buSzPts val="2800"/>
              <a:buFont typeface="Arial"/>
              <a:buChar char="•"/>
            </a:pPr>
            <a:r>
              <a:rPr lang="en-US" sz="1800" b="1" i="0" u="none" strike="noStrike">
                <a:solidFill>
                  <a:srgbClr val="000000"/>
                </a:solidFill>
                <a:latin typeface="Calibri"/>
                <a:ea typeface="Calibri"/>
                <a:cs typeface="Calibri"/>
                <a:sym typeface="Calibri"/>
              </a:rPr>
              <a:t>FC2L2 HO3 ABC with Function</a:t>
            </a:r>
            <a:endParaRPr/>
          </a:p>
          <a:p>
            <a:pPr marL="457200" lvl="0" indent="-406400" algn="l" rtl="0">
              <a:lnSpc>
                <a:spcPct val="90000"/>
              </a:lnSpc>
              <a:spcBef>
                <a:spcPts val="1000"/>
              </a:spcBef>
              <a:spcAft>
                <a:spcPts val="0"/>
              </a:spcAft>
              <a:buSzPts val="2800"/>
              <a:buFont typeface="Arial"/>
              <a:buChar char="•"/>
            </a:pPr>
            <a:r>
              <a:rPr lang="en-US" sz="1800" b="1" i="0" u="none" strike="noStrike">
                <a:solidFill>
                  <a:srgbClr val="000000"/>
                </a:solidFill>
                <a:latin typeface="Calibri"/>
                <a:ea typeface="Calibri"/>
                <a:cs typeface="Calibri"/>
                <a:sym typeface="Calibri"/>
              </a:rPr>
              <a:t>FC2L2 HO4 ABC with Function - Answer Key</a:t>
            </a:r>
            <a:endParaRPr/>
          </a:p>
          <a:p>
            <a:pPr marL="457200" lvl="0" indent="-406400" algn="l" rtl="0">
              <a:lnSpc>
                <a:spcPct val="90000"/>
              </a:lnSpc>
              <a:spcBef>
                <a:spcPts val="1000"/>
              </a:spcBef>
              <a:spcAft>
                <a:spcPts val="0"/>
              </a:spcAft>
              <a:buSzPts val="2800"/>
              <a:buFont typeface="Arial"/>
              <a:buChar char="•"/>
            </a:pPr>
            <a:r>
              <a:rPr lang="en-US" sz="1800" b="1" i="0" u="none" strike="noStrike">
                <a:solidFill>
                  <a:srgbClr val="000000"/>
                </a:solidFill>
                <a:latin typeface="Calibri"/>
                <a:ea typeface="Calibri"/>
                <a:cs typeface="Calibri"/>
                <a:sym typeface="Calibri"/>
              </a:rPr>
              <a:t>FC2L2 HO5 ABC Strategies</a:t>
            </a:r>
            <a:endParaRPr/>
          </a:p>
          <a:p>
            <a:pPr marL="457200" lvl="0" indent="-406400" algn="l" rtl="0">
              <a:lnSpc>
                <a:spcPct val="90000"/>
              </a:lnSpc>
              <a:spcBef>
                <a:spcPts val="1000"/>
              </a:spcBef>
              <a:spcAft>
                <a:spcPts val="0"/>
              </a:spcAft>
              <a:buSzPts val="2800"/>
              <a:buFont typeface="Arial"/>
              <a:buChar char="•"/>
            </a:pPr>
            <a:r>
              <a:rPr lang="en-US" sz="1800" b="1" i="0" u="none" strike="noStrike">
                <a:solidFill>
                  <a:srgbClr val="000000"/>
                </a:solidFill>
                <a:latin typeface="Calibri"/>
                <a:ea typeface="Calibri"/>
                <a:cs typeface="Calibri"/>
                <a:sym typeface="Calibri"/>
              </a:rPr>
              <a:t>FC2L2 HO6 ABC Strategies - Answer Key</a:t>
            </a:r>
            <a:endParaRPr/>
          </a:p>
          <a:p>
            <a:pPr marL="50800" lvl="0" indent="0" algn="l" rtl="0">
              <a:lnSpc>
                <a:spcPct val="90000"/>
              </a:lnSpc>
              <a:spcBef>
                <a:spcPts val="0"/>
              </a:spcBef>
              <a:spcAft>
                <a:spcPts val="0"/>
              </a:spcAft>
              <a:buSzPts val="2800"/>
              <a:buNone/>
            </a:pPr>
            <a:endParaRPr/>
          </a:p>
          <a:p>
            <a:pPr marL="50800" lvl="0" indent="0" algn="l" rtl="0">
              <a:lnSpc>
                <a:spcPct val="90000"/>
              </a:lnSpc>
              <a:spcBef>
                <a:spcPts val="0"/>
              </a:spcBef>
              <a:spcAft>
                <a:spcPts val="0"/>
              </a:spcAft>
              <a:buSzPts val="2800"/>
              <a:buNone/>
            </a:pPr>
            <a:endParaRPr/>
          </a:p>
          <a:p>
            <a:pPr marL="0" marR="0" lvl="0" indent="0" algn="l" rtl="0">
              <a:lnSpc>
                <a:spcPct val="90000"/>
              </a:lnSpc>
              <a:spcBef>
                <a:spcPts val="0"/>
              </a:spcBef>
              <a:spcAft>
                <a:spcPts val="0"/>
              </a:spcAft>
              <a:buSzPts val="2800"/>
              <a:buNone/>
            </a:pPr>
            <a:endParaRPr sz="1800">
              <a:latin typeface="Calibri"/>
              <a:ea typeface="Calibri"/>
              <a:cs typeface="Calibri"/>
              <a:sym typeface="Calibri"/>
            </a:endParaRPr>
          </a:p>
          <a:p>
            <a:pPr marL="50800" lvl="0" indent="0" algn="l" rtl="0">
              <a:lnSpc>
                <a:spcPct val="90000"/>
              </a:lnSpc>
              <a:spcBef>
                <a:spcPts val="0"/>
              </a:spcBef>
              <a:spcAft>
                <a:spcPts val="0"/>
              </a:spcAft>
              <a:buSzPts val="2800"/>
              <a:buNone/>
            </a:pPr>
            <a:endParaRPr>
              <a:latin typeface="Calibri"/>
              <a:ea typeface="Calibri"/>
              <a:cs typeface="Calibri"/>
              <a:sym typeface="Calibri"/>
            </a:endParaRPr>
          </a:p>
          <a:p>
            <a:pPr marL="457200" lvl="0" indent="-228600" algn="l" rtl="0">
              <a:lnSpc>
                <a:spcPct val="90000"/>
              </a:lnSpc>
              <a:spcBef>
                <a:spcPts val="0"/>
              </a:spcBef>
              <a:spcAft>
                <a:spcPts val="0"/>
              </a:spcAft>
              <a:buSzPts val="2800"/>
              <a:buNone/>
            </a:pP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Lesson Description</a:t>
            </a:r>
            <a:endParaRPr/>
          </a:p>
        </p:txBody>
      </p:sp>
      <p:sp>
        <p:nvSpPr>
          <p:cNvPr id="101" name="Google Shape;101;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en-US">
                <a:latin typeface="Calibri"/>
                <a:ea typeface="Calibri"/>
                <a:cs typeface="Calibri"/>
                <a:sym typeface="Calibri"/>
              </a:rPr>
              <a:t>This lesson will build understanding around function-based thinking, specifically focusing on the role function plays in behavior. Participants will learn how to use the science of behavior to determine why students are behaving the way they are (function) and use this logic in their professional practice.</a:t>
            </a:r>
            <a:endParaRPr>
              <a:latin typeface="Arial"/>
              <a:ea typeface="Arial"/>
              <a:cs typeface="Arial"/>
              <a:sym typeface="Arial"/>
            </a:endParaRPr>
          </a:p>
          <a:p>
            <a:pPr marL="50800" lvl="0" indent="0" algn="l" rtl="0">
              <a:lnSpc>
                <a:spcPct val="90000"/>
              </a:lnSpc>
              <a:spcBef>
                <a:spcPts val="1000"/>
              </a:spcBef>
              <a:spcAft>
                <a:spcPts val="0"/>
              </a:spcAft>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108" name="Google Shape;108;p17"/>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0000"/>
              </a:lnSpc>
              <a:spcBef>
                <a:spcPts val="0"/>
              </a:spcBef>
              <a:spcAft>
                <a:spcPts val="0"/>
              </a:spcAft>
              <a:buSzPct val="108108"/>
              <a:buNone/>
            </a:pPr>
            <a:r>
              <a:rPr lang="en-US" i="1">
                <a:solidFill>
                  <a:srgbClr val="008000"/>
                </a:solidFill>
              </a:rPr>
              <a:t>At the end of this session, you will be able to…</a:t>
            </a:r>
            <a:endParaRPr/>
          </a:p>
          <a:p>
            <a:pPr marL="0" lvl="0" indent="0" algn="l" rtl="0">
              <a:lnSpc>
                <a:spcPct val="110000"/>
              </a:lnSpc>
              <a:spcBef>
                <a:spcPts val="0"/>
              </a:spcBef>
              <a:spcAft>
                <a:spcPts val="0"/>
              </a:spcAft>
              <a:buSzPct val="108108"/>
              <a:buNone/>
            </a:pPr>
            <a:endParaRPr i="1">
              <a:solidFill>
                <a:srgbClr val="008000"/>
              </a:solidFill>
            </a:endParaRPr>
          </a:p>
          <a:p>
            <a:pPr marL="0" marR="0" lvl="0" indent="0" algn="l" rtl="0">
              <a:lnSpc>
                <a:spcPct val="90000"/>
              </a:lnSpc>
              <a:spcBef>
                <a:spcPts val="0"/>
              </a:spcBef>
              <a:spcAft>
                <a:spcPts val="0"/>
              </a:spcAft>
              <a:buSzPct val="168168"/>
              <a:buNone/>
            </a:pPr>
            <a:endParaRPr sz="1800">
              <a:latin typeface="Cambria"/>
              <a:ea typeface="Cambria"/>
              <a:cs typeface="Cambria"/>
              <a:sym typeface="Cambria"/>
            </a:endParaRPr>
          </a:p>
          <a:p>
            <a:pPr marL="342900" marR="0" lvl="0" indent="-342900" algn="l" rtl="0">
              <a:lnSpc>
                <a:spcPct val="90000"/>
              </a:lnSpc>
              <a:spcBef>
                <a:spcPts val="0"/>
              </a:spcBef>
              <a:spcAft>
                <a:spcPts val="0"/>
              </a:spcAft>
              <a:buSzPct val="108108"/>
              <a:buFont typeface="Arial"/>
              <a:buChar char="●"/>
            </a:pPr>
            <a:r>
              <a:rPr lang="en-US">
                <a:latin typeface="Calibri"/>
                <a:ea typeface="Calibri"/>
                <a:cs typeface="Calibri"/>
                <a:sym typeface="Calibri"/>
              </a:rPr>
              <a:t>Define function of behavior.</a:t>
            </a:r>
            <a:endParaRPr>
              <a:latin typeface="Calibri"/>
              <a:ea typeface="Calibri"/>
              <a:cs typeface="Calibri"/>
              <a:sym typeface="Calibri"/>
            </a:endParaRPr>
          </a:p>
          <a:p>
            <a:pPr marL="457200" marR="0" lvl="0" indent="0" algn="l" rtl="0">
              <a:lnSpc>
                <a:spcPct val="90000"/>
              </a:lnSpc>
              <a:spcBef>
                <a:spcPts val="0"/>
              </a:spcBef>
              <a:spcAft>
                <a:spcPts val="0"/>
              </a:spcAft>
              <a:buSzPct val="108108"/>
              <a:buNone/>
            </a:pPr>
            <a:endParaRPr/>
          </a:p>
          <a:p>
            <a:pPr marL="342900" marR="0" lvl="0" indent="-342900" algn="l" rtl="0">
              <a:lnSpc>
                <a:spcPct val="90000"/>
              </a:lnSpc>
              <a:spcBef>
                <a:spcPts val="0"/>
              </a:spcBef>
              <a:spcAft>
                <a:spcPts val="0"/>
              </a:spcAft>
              <a:buSzPct val="108108"/>
              <a:buFont typeface="Arial"/>
              <a:buChar char="●"/>
            </a:pPr>
            <a:r>
              <a:rPr lang="en-US">
                <a:latin typeface="Calibri"/>
                <a:ea typeface="Calibri"/>
                <a:cs typeface="Calibri"/>
                <a:sym typeface="Calibri"/>
              </a:rPr>
              <a:t>Identify functions that typically maintain behavior. </a:t>
            </a:r>
            <a:endParaRPr>
              <a:latin typeface="Calibri"/>
              <a:ea typeface="Calibri"/>
              <a:cs typeface="Calibri"/>
              <a:sym typeface="Calibri"/>
            </a:endParaRPr>
          </a:p>
          <a:p>
            <a:pPr marL="457200" marR="0" lvl="0" indent="0" algn="l" rtl="0">
              <a:lnSpc>
                <a:spcPct val="90000"/>
              </a:lnSpc>
              <a:spcBef>
                <a:spcPts val="0"/>
              </a:spcBef>
              <a:spcAft>
                <a:spcPts val="0"/>
              </a:spcAft>
              <a:buSzPct val="108108"/>
              <a:buNone/>
            </a:pPr>
            <a:endParaRPr/>
          </a:p>
          <a:p>
            <a:pPr marL="457200" lvl="0" indent="-406400" algn="l" rtl="0">
              <a:lnSpc>
                <a:spcPct val="100000"/>
              </a:lnSpc>
              <a:spcBef>
                <a:spcPts val="0"/>
              </a:spcBef>
              <a:spcAft>
                <a:spcPts val="0"/>
              </a:spcAft>
              <a:buSzPct val="108108"/>
              <a:buChar char="●"/>
            </a:pPr>
            <a:r>
              <a:rPr lang="en-US"/>
              <a:t>Apply functional logic in choosing strategies to modify the environment to increase the likelihood that the expected behavior will be demonstrated.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f593e308ae_0_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Reflective Questions</a:t>
            </a:r>
            <a:endParaRPr/>
          </a:p>
        </p:txBody>
      </p:sp>
      <p:sp>
        <p:nvSpPr>
          <p:cNvPr id="115" name="Google Shape;115;g2f593e308ae_0_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How can an environment encourage or discourage certain behaviors? </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Clr>
                <a:schemeClr val="dk1"/>
              </a:buClr>
              <a:buSzPts val="2800"/>
              <a:buFont typeface="Arial"/>
              <a:buNone/>
            </a:pPr>
            <a:r>
              <a:rPr lang="en-US"/>
              <a:t>How can understanding function of behavior help educators be more efficient and effective in managing classroom behavior and increase student success?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Pre-Requisites </a:t>
            </a:r>
            <a:endParaRPr/>
          </a:p>
        </p:txBody>
      </p:sp>
      <p:sp>
        <p:nvSpPr>
          <p:cNvPr id="121" name="Google Shape;121;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1000"/>
              </a:spcBef>
              <a:spcAft>
                <a:spcPts val="0"/>
              </a:spcAft>
              <a:buSzPts val="2800"/>
              <a:buChar char="•"/>
            </a:pPr>
            <a:r>
              <a:rPr lang="en-US" b="1" i="1">
                <a:latin typeface="Arial"/>
                <a:ea typeface="Arial"/>
                <a:cs typeface="Arial"/>
                <a:sym typeface="Arial"/>
              </a:rPr>
              <a:t>Missouri SW-PBS Handbook </a:t>
            </a:r>
            <a:r>
              <a:rPr lang="en-US" i="1">
                <a:latin typeface="Arial"/>
                <a:ea typeface="Arial"/>
                <a:cs typeface="Arial"/>
                <a:sym typeface="Arial"/>
              </a:rPr>
              <a:t>&gt; </a:t>
            </a:r>
            <a:r>
              <a:rPr lang="en-US">
                <a:solidFill>
                  <a:srgbClr val="000000"/>
                </a:solidFill>
                <a:latin typeface="Noto Sans Symbols"/>
                <a:ea typeface="Noto Sans Symbols"/>
                <a:cs typeface="Noto Sans Symbols"/>
                <a:sym typeface="Noto Sans Symbols"/>
              </a:rPr>
              <a:t>“Foundations of Function Based Thinking- The Science of </a:t>
            </a:r>
            <a:r>
              <a:rPr lang="en-US">
                <a:latin typeface="Noto Sans Symbols"/>
                <a:ea typeface="Noto Sans Symbols"/>
                <a:cs typeface="Noto Sans Symbols"/>
                <a:sym typeface="Noto Sans Symbols"/>
              </a:rPr>
              <a:t>Behavior</a:t>
            </a:r>
            <a:r>
              <a:rPr lang="en-US">
                <a:solidFill>
                  <a:srgbClr val="000000"/>
                </a:solidFill>
                <a:latin typeface="Noto Sans Symbols"/>
                <a:ea typeface="Noto Sans Symbols"/>
                <a:cs typeface="Noto Sans Symbols"/>
                <a:sym typeface="Noto Sans Symbols"/>
              </a:rPr>
              <a:t>” </a:t>
            </a:r>
            <a:endParaRPr>
              <a:latin typeface="Noto Sans Symbols"/>
              <a:ea typeface="Noto Sans Symbols"/>
              <a:cs typeface="Noto Sans Symbols"/>
              <a:sym typeface="Noto Sans Symbols"/>
            </a:endParaRPr>
          </a:p>
          <a:p>
            <a:pPr marL="457200" lvl="0" indent="-406400" algn="l" rtl="0">
              <a:lnSpc>
                <a:spcPct val="90000"/>
              </a:lnSpc>
              <a:spcBef>
                <a:spcPts val="1000"/>
              </a:spcBef>
              <a:spcAft>
                <a:spcPts val="0"/>
              </a:spcAft>
              <a:buClr>
                <a:srgbClr val="FF0000"/>
              </a:buClr>
              <a:buSzPts val="2800"/>
              <a:buChar char="•"/>
            </a:pPr>
            <a:r>
              <a:rPr lang="en-US" b="1"/>
              <a:t>Course</a:t>
            </a:r>
            <a:r>
              <a:rPr lang="en-US"/>
              <a:t> - A Systems Approach to SW-PBS</a:t>
            </a:r>
            <a:endParaRPr/>
          </a:p>
          <a:p>
            <a:pPr marL="457200" lvl="0" indent="-228600" algn="l" rtl="0">
              <a:lnSpc>
                <a:spcPct val="90000"/>
              </a:lnSpc>
              <a:spcBef>
                <a:spcPts val="1000"/>
              </a:spcBef>
              <a:spcAft>
                <a:spcPts val="0"/>
              </a:spcAft>
              <a:buClr>
                <a:srgbClr val="FF0000"/>
              </a:buClr>
              <a:buSzPts val="2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5046</Words>
  <Application>Microsoft Macintosh PowerPoint</Application>
  <PresentationFormat>On-screen Show (4:3)</PresentationFormat>
  <Paragraphs>461</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Roboto</vt:lpstr>
      <vt:lpstr>Cambria</vt:lpstr>
      <vt:lpstr>Noto Sans Symbols</vt:lpstr>
      <vt:lpstr>Calibri</vt:lpstr>
      <vt:lpstr>Office Theme</vt:lpstr>
      <vt:lpstr>  The Role Function Plays in Behavior </vt:lpstr>
      <vt:lpstr>Working Agreements</vt:lpstr>
      <vt:lpstr>Attention Signal</vt:lpstr>
      <vt:lpstr>Introductions</vt:lpstr>
      <vt:lpstr>Handouts </vt:lpstr>
      <vt:lpstr>Lesson Description</vt:lpstr>
      <vt:lpstr>Lesson Outcomes</vt:lpstr>
      <vt:lpstr>Reflective Questions</vt:lpstr>
      <vt:lpstr>Pre-Requisites </vt:lpstr>
      <vt:lpstr>Key Terms</vt:lpstr>
      <vt:lpstr>Function of Behavior</vt:lpstr>
      <vt:lpstr>Activity: Alternative Explanations</vt:lpstr>
      <vt:lpstr>Analyzing Behavior</vt:lpstr>
      <vt:lpstr>What About Power or Control? </vt:lpstr>
      <vt:lpstr>Consider Max</vt:lpstr>
      <vt:lpstr>Is Function Important?</vt:lpstr>
      <vt:lpstr>Activity: Comparing Scenarios </vt:lpstr>
      <vt:lpstr>A-B-Cs Planning, Begin with B</vt:lpstr>
      <vt:lpstr>Replacement Behavior</vt:lpstr>
      <vt:lpstr>Planning Antecedent Interventions</vt:lpstr>
      <vt:lpstr>Planning Consequences</vt:lpstr>
      <vt:lpstr>Classroom A-B-C Planning</vt:lpstr>
      <vt:lpstr>Examine the Antecedent and Consequences</vt:lpstr>
      <vt:lpstr>Examine the Antecedent and Consequences – ABC + F</vt:lpstr>
      <vt:lpstr>Replacement Scenario - 1</vt:lpstr>
      <vt:lpstr>Replacement Scenario - 2</vt:lpstr>
      <vt:lpstr>Replacement Scenario - 3</vt:lpstr>
      <vt:lpstr>Replacement Scenario - 4</vt:lpstr>
      <vt:lpstr>Replacement Scenario - 5</vt:lpstr>
      <vt:lpstr>Consequence Strategies</vt:lpstr>
      <vt:lpstr>Teacher Providing Feedback</vt:lpstr>
      <vt:lpstr>Pre-Correcting</vt:lpstr>
      <vt:lpstr>Pre-Correcting at Secondary Level</vt:lpstr>
      <vt:lpstr>Activities: </vt:lpstr>
      <vt:lpstr>Discussion</vt:lpstr>
      <vt:lpstr>Next Steps</vt:lpstr>
      <vt:lpstr>References &amp; 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Danielle Starkey</dc:creator>
  <cp:lastModifiedBy>Johnson, Nanci</cp:lastModifiedBy>
  <cp:revision>4</cp:revision>
  <dcterms:created xsi:type="dcterms:W3CDTF">2020-04-07T02:31:16Z</dcterms:created>
  <dcterms:modified xsi:type="dcterms:W3CDTF">2025-01-09T16:59:27Z</dcterms:modified>
</cp:coreProperties>
</file>