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Barlow" pitchFamily="2" charset="77"/>
      <p:regular r:id="rId30"/>
      <p:bold r:id="rId31"/>
      <p:italic r:id="rId32"/>
      <p:boldItalic r:id="rId33"/>
    </p:embeddedFont>
    <p:embeddedFont>
      <p:font typeface="Cambria" panose="02040503050406030204" pitchFamily="18" charset="0"/>
      <p:regular r:id="rId34"/>
      <p:bold r:id="rId35"/>
      <p:italic r:id="rId36"/>
      <p:boldItalic r:id="rId37"/>
    </p:embeddedFont>
    <p:embeddedFont>
      <p:font typeface="Lato" panose="020F0502020204030203"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479335-5C33-4BE4-881F-3B2EA94AC1F1}">
  <a:tblStyle styleId="{6C479335-5C33-4BE4-881F-3B2EA94AC1F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DD8112C-691C-4165-B01B-19E3E54DD3E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8027"/>
  </p:normalViewPr>
  <p:slideViewPr>
    <p:cSldViewPr snapToGrid="0">
      <p:cViewPr varScale="1">
        <p:scale>
          <a:sx n="113" d="100"/>
          <a:sy n="113" d="100"/>
        </p:scale>
        <p:origin x="936"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5ddd52f68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7" name="Google Shape;67;g25ddd52f68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5ddd52f687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5ddd52f687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5ddd52f687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5ddd52f687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Turn and talk with a partner… then we can compare thoughts:</a:t>
            </a:r>
            <a:endParaRPr/>
          </a:p>
          <a:p>
            <a:pPr marL="457200" lvl="0" indent="-298450" algn="l" rtl="0">
              <a:spcBef>
                <a:spcPts val="0"/>
              </a:spcBef>
              <a:spcAft>
                <a:spcPts val="0"/>
              </a:spcAft>
              <a:buSzPts val="1100"/>
              <a:buAutoNum type="arabicPeriod"/>
            </a:pPr>
            <a:r>
              <a:rPr lang="en"/>
              <a:t>How has Taylor Swift used situation crafting to enhance the work environment and the participant experience of her “Eras tour?” </a:t>
            </a:r>
            <a:endParaRPr/>
          </a:p>
          <a:p>
            <a:pPr marL="914400" lvl="1" indent="-298450" algn="l" rtl="0">
              <a:spcBef>
                <a:spcPts val="0"/>
              </a:spcBef>
              <a:spcAft>
                <a:spcPts val="0"/>
              </a:spcAft>
              <a:buSzPts val="1100"/>
              <a:buAutoNum type="alphaLcPeriod"/>
            </a:pPr>
            <a:r>
              <a:rPr lang="en"/>
              <a:t>Handwritten notes and $100K bonus to each of the 55 truck drivers, bonuses to all creative staff and crew; for participants providing connections to music and looks from each of her ERAs</a:t>
            </a:r>
            <a:endParaRPr/>
          </a:p>
          <a:p>
            <a:pPr marL="457200" lvl="0" indent="-298450" algn="l" rtl="0">
              <a:spcBef>
                <a:spcPts val="0"/>
              </a:spcBef>
              <a:spcAft>
                <a:spcPts val="0"/>
              </a:spcAft>
              <a:buSzPts val="1100"/>
              <a:buAutoNum type="arabicPeriod"/>
            </a:pPr>
            <a:r>
              <a:rPr lang="en"/>
              <a:t>What is the culture and expectations for a Chief’s home game? Are all expectations explicit and written down?  How are expectations shared?</a:t>
            </a:r>
            <a:endParaRPr/>
          </a:p>
          <a:p>
            <a:pPr marL="457200" lvl="0" indent="-298450" algn="l" rtl="0">
              <a:spcBef>
                <a:spcPts val="0"/>
              </a:spcBef>
              <a:spcAft>
                <a:spcPts val="0"/>
              </a:spcAft>
              <a:buSzPts val="1100"/>
              <a:buAutoNum type="arabicPeriod"/>
            </a:pPr>
            <a:r>
              <a:rPr lang="en"/>
              <a:t>How does the TSA communicate their expectations for aeronautical safety?</a:t>
            </a:r>
            <a:endParaRPr/>
          </a:p>
          <a:p>
            <a:pPr marL="457200" lvl="0" indent="-298450" algn="l" rtl="0">
              <a:spcBef>
                <a:spcPts val="0"/>
              </a:spcBef>
              <a:spcAft>
                <a:spcPts val="0"/>
              </a:spcAft>
              <a:buSzPts val="1100"/>
              <a:buAutoNum type="arabicPeriod"/>
            </a:pPr>
            <a:r>
              <a:rPr lang="en"/>
              <a:t>How do civil engineers teach the general public to safely navigate a roundabout?</a:t>
            </a:r>
            <a:endParaRPr/>
          </a:p>
          <a:p>
            <a:pPr marL="457200" lvl="0" indent="-298450" algn="l" rtl="0">
              <a:spcBef>
                <a:spcPts val="0"/>
              </a:spcBef>
              <a:spcAft>
                <a:spcPts val="0"/>
              </a:spcAft>
              <a:buSzPts val="1100"/>
              <a:buAutoNum type="arabicPeriod"/>
            </a:pPr>
            <a:r>
              <a:rPr lang="en"/>
              <a:t>How do churches engage in situation crafting to create a welcoming and predictable experience?</a:t>
            </a:r>
            <a:endParaRPr/>
          </a:p>
          <a:p>
            <a:pPr marL="457200" lvl="0" indent="-298450" algn="l" rtl="0">
              <a:spcBef>
                <a:spcPts val="0"/>
              </a:spcBef>
              <a:spcAft>
                <a:spcPts val="0"/>
              </a:spcAft>
              <a:buSzPts val="1100"/>
              <a:buAutoNum type="arabicPeriod"/>
            </a:pPr>
            <a:r>
              <a:rPr lang="en"/>
              <a:t>How do fast food establishments not only craft experiences for staff but also for customers?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5ddd52f687_0_4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5ddd52f687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5ddd52f687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5ddd52f687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Turn and talk with a partner… then we can compare thoughts:</a:t>
            </a:r>
            <a:endParaRPr/>
          </a:p>
          <a:p>
            <a:pPr marL="0" lvl="0" indent="0" algn="l" rtl="0">
              <a:spcBef>
                <a:spcPts val="0"/>
              </a:spcBef>
              <a:spcAft>
                <a:spcPts val="0"/>
              </a:spcAft>
              <a:buNone/>
            </a:pPr>
            <a:endParaRPr/>
          </a:p>
          <a:p>
            <a:pPr marL="0" lvl="0" indent="0" algn="l" rtl="0">
              <a:spcBef>
                <a:spcPts val="0"/>
              </a:spcBef>
              <a:spcAft>
                <a:spcPts val="0"/>
              </a:spcAft>
              <a:buNone/>
            </a:pPr>
            <a:r>
              <a:rPr lang="en"/>
              <a:t>1. What kinds of expectations and procedures do band teachers have to plan for, teach directly and reinforce in order to have an orderly and melodious classroom?</a:t>
            </a:r>
            <a:endParaRPr/>
          </a:p>
          <a:p>
            <a:pPr marL="0" lvl="0" indent="0" algn="l" rtl="0">
              <a:spcBef>
                <a:spcPts val="0"/>
              </a:spcBef>
              <a:spcAft>
                <a:spcPts val="0"/>
              </a:spcAft>
              <a:buNone/>
            </a:pPr>
            <a:r>
              <a:rPr lang="en"/>
              <a:t>2. What kind of expectations, rules and procedures did schools plan for and implement to meet CDC or state guidelines for reopening?</a:t>
            </a:r>
            <a:endParaRPr/>
          </a:p>
          <a:p>
            <a:pPr marL="0" lvl="0" indent="0" algn="l" rtl="0">
              <a:spcBef>
                <a:spcPts val="0"/>
              </a:spcBef>
              <a:spcAft>
                <a:spcPts val="0"/>
              </a:spcAft>
              <a:buNone/>
            </a:pPr>
            <a:r>
              <a:rPr lang="en"/>
              <a:t>3. </a:t>
            </a:r>
            <a:r>
              <a:rPr lang="en">
                <a:solidFill>
                  <a:schemeClr val="dk1"/>
                </a:solidFill>
              </a:rPr>
              <a:t>What kinds of expectations and procedures do science teachers have to plan for, teach directly and reinforce in order to have orderly environment for student scientific investigation?</a:t>
            </a:r>
            <a:endParaRPr>
              <a:solidFill>
                <a:schemeClr val="dk1"/>
              </a:solidFill>
            </a:endParaRPr>
          </a:p>
          <a:p>
            <a:pPr marL="0" lvl="0" indent="0" algn="l" rtl="0">
              <a:spcBef>
                <a:spcPts val="0"/>
              </a:spcBef>
              <a:spcAft>
                <a:spcPts val="0"/>
              </a:spcAft>
              <a:buNone/>
            </a:pPr>
            <a:r>
              <a:rPr lang="en">
                <a:solidFill>
                  <a:schemeClr val="dk1"/>
                </a:solidFill>
              </a:rPr>
              <a:t>4. What expectations, rules and procedures for administrators and teachers have to plan for, teach directly and reinforce in order to have an orderly and successful lunch hour?</a:t>
            </a:r>
            <a:endParaRPr>
              <a:solidFill>
                <a:schemeClr val="dk1"/>
              </a:solidFill>
            </a:endParaRPr>
          </a:p>
          <a:p>
            <a:pPr marL="0" lvl="0" indent="0" algn="l" rtl="0">
              <a:spcBef>
                <a:spcPts val="0"/>
              </a:spcBef>
              <a:spcAft>
                <a:spcPts val="0"/>
              </a:spcAft>
              <a:buNone/>
            </a:pPr>
            <a:r>
              <a:rPr lang="en">
                <a:solidFill>
                  <a:schemeClr val="dk1"/>
                </a:solidFill>
              </a:rPr>
              <a:t>5. What expectations, rules and procedures for administrators and teachers have to plan for, teach directly and reinforce in order to have an orderly and successful arrival or dismissal?</a:t>
            </a:r>
            <a:endParaRPr>
              <a:solidFill>
                <a:schemeClr val="dk1"/>
              </a:solidFill>
            </a:endParaRPr>
          </a:p>
          <a:p>
            <a:pPr marL="0" lvl="0" indent="0" algn="l" rtl="0">
              <a:spcBef>
                <a:spcPts val="0"/>
              </a:spcBef>
              <a:spcAft>
                <a:spcPts val="0"/>
              </a:spcAft>
              <a:buNone/>
            </a:pPr>
            <a:r>
              <a:rPr lang="en">
                <a:solidFill>
                  <a:schemeClr val="dk1"/>
                </a:solidFill>
              </a:rPr>
              <a:t>6. 1. What kinds of expectations and procedures doctor content teachers have to plan for, teach directly and reinforce in order to have  orderly and academically rigorous instruction?</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5ddd52f687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5ddd52f687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examples of Antecedent interventions that leadership teams need to plan for, deliver to staff and monitor to increase the likelihood that schoolwide environments will be safe, orderly and productive. How would you rate your schoolwide implementation of these Antecedent interventions?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 action/step that is already in place and evidence exists to document it’s use</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 action/step that is currently in place, but for which there is no evidence of implementation, or that could be tweaked to improve implementation</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 action/step that is not currently in place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5ddd52f687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5ddd52f687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5ddd52f687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5ddd52f687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Provide the handout if participants are in school / BLT teams and have them use this form to assess what’s “in place”.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What we know is that with increased classroom structure and consistency, the greater likelihood that students will demonstrate expected behaviors.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Begin by defining and/or selecting the desired/expected behavior</a:t>
            </a: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Next plan and deliver the Antecedent interventions …</a:t>
            </a:r>
            <a:endParaRPr b="1">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expectations, procedures &amp; routines schoolwide and in the classroom</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Lesson Plans and a schedule for teaching expectations.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Delivering Active Supervision, providing pre-corrects, utilizing the schoolwide signage as a teaching resource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Establishing effective 2-way communication with students and families; handbooks, newsletters, social media, school / community events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Finally</a:t>
            </a:r>
            <a:r>
              <a:rPr lang="en">
                <a:solidFill>
                  <a:schemeClr val="dk1"/>
                </a:solidFill>
              </a:rPr>
              <a:t>, plan for and deliver </a:t>
            </a:r>
            <a:r>
              <a:rPr lang="en" b="1">
                <a:solidFill>
                  <a:schemeClr val="dk1"/>
                </a:solidFill>
              </a:rPr>
              <a:t>Consequences to Reinforce Expectations</a:t>
            </a:r>
            <a:r>
              <a:rPr lang="en">
                <a:solidFill>
                  <a:schemeClr val="dk1"/>
                </a:solidFill>
              </a:rPr>
              <a:t>, and deliver consequences to </a:t>
            </a:r>
            <a:r>
              <a:rPr lang="en" b="1">
                <a:solidFill>
                  <a:schemeClr val="dk1"/>
                </a:solidFill>
              </a:rPr>
              <a:t>Discourage Unexpected behaviors. </a:t>
            </a: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5ddd52f687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5ddd52f687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5ddd52f687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5ddd52f687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Alternately teams could use a simple form such as this for planning what to keep, what to tweak and what to revamp or add.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5ddd52f687_0_4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5ddd52f687_0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5ddd52f687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5ddd52f687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5ddd52f687_0_4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5ddd52f687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5ddd52f687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5ddd52f687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5ddd52f687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5ddd52f687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700">
                <a:solidFill>
                  <a:srgbClr val="1E2D31"/>
                </a:solidFill>
                <a:latin typeface="Barlow"/>
                <a:ea typeface="Barlow"/>
                <a:cs typeface="Barlow"/>
                <a:sym typeface="Barlow"/>
              </a:rPr>
              <a:t>The first 4 ETLPs are the application of the </a:t>
            </a:r>
            <a:r>
              <a:rPr lang="en" sz="1700" b="1">
                <a:solidFill>
                  <a:srgbClr val="1E2D31"/>
                </a:solidFill>
                <a:latin typeface="Barlow"/>
                <a:ea typeface="Barlow"/>
                <a:cs typeface="Barlow"/>
                <a:sym typeface="Barlow"/>
              </a:rPr>
              <a:t>Tier 1 Schoolwide logic to the classroom</a:t>
            </a:r>
            <a:r>
              <a:rPr lang="en" sz="1700">
                <a:solidFill>
                  <a:srgbClr val="1E2D31"/>
                </a:solidFill>
                <a:latin typeface="Barlow"/>
                <a:ea typeface="Barlow"/>
                <a:cs typeface="Barlow"/>
                <a:sym typeface="Barlow"/>
              </a:rPr>
              <a:t>:</a:t>
            </a:r>
            <a:endParaRPr sz="1700">
              <a:solidFill>
                <a:srgbClr val="1E2D31"/>
              </a:solidFill>
              <a:latin typeface="Barlow"/>
              <a:ea typeface="Barlow"/>
              <a:cs typeface="Barlow"/>
              <a:sym typeface="Barlow"/>
            </a:endParaRPr>
          </a:p>
          <a:p>
            <a:pPr marL="457200" lvl="0" indent="-342900" algn="l" rtl="0">
              <a:lnSpc>
                <a:spcPct val="115000"/>
              </a:lnSpc>
              <a:spcBef>
                <a:spcPts val="1200"/>
              </a:spcBef>
              <a:spcAft>
                <a:spcPts val="0"/>
              </a:spcAft>
              <a:buClr>
                <a:srgbClr val="1E2D31"/>
              </a:buClr>
              <a:buSzPts val="1800"/>
              <a:buFont typeface="Barlow"/>
              <a:buChar char="●"/>
            </a:pPr>
            <a:r>
              <a:rPr lang="en" sz="1800" b="1" i="1">
                <a:solidFill>
                  <a:srgbClr val="1E2D31"/>
                </a:solidFill>
                <a:latin typeface="Barlow"/>
                <a:ea typeface="Barlow"/>
                <a:cs typeface="Barlow"/>
                <a:sym typeface="Barlow"/>
              </a:rPr>
              <a:t>Clarify and teach </a:t>
            </a:r>
            <a:r>
              <a:rPr lang="en" sz="1800">
                <a:solidFill>
                  <a:srgbClr val="1E2D31"/>
                </a:solidFill>
                <a:latin typeface="Barlow"/>
                <a:ea typeface="Barlow"/>
                <a:cs typeface="Barlow"/>
                <a:sym typeface="Barlow"/>
              </a:rPr>
              <a:t>rules and expected classroom behaviors.</a:t>
            </a:r>
            <a:endParaRPr sz="1800">
              <a:solidFill>
                <a:srgbClr val="1E2D31"/>
              </a:solidFill>
              <a:latin typeface="Barlow"/>
              <a:ea typeface="Barlow"/>
              <a:cs typeface="Barlow"/>
              <a:sym typeface="Barlow"/>
            </a:endParaRPr>
          </a:p>
          <a:p>
            <a:pPr marL="457200" lvl="0" indent="-342900" algn="l" rtl="0">
              <a:lnSpc>
                <a:spcPct val="115000"/>
              </a:lnSpc>
              <a:spcBef>
                <a:spcPts val="0"/>
              </a:spcBef>
              <a:spcAft>
                <a:spcPts val="0"/>
              </a:spcAft>
              <a:buClr>
                <a:srgbClr val="1E2D31"/>
              </a:buClr>
              <a:buSzPts val="1800"/>
              <a:buFont typeface="Barlow"/>
              <a:buChar char="●"/>
            </a:pPr>
            <a:r>
              <a:rPr lang="en" sz="1800" b="1" i="1">
                <a:solidFill>
                  <a:srgbClr val="1E2D31"/>
                </a:solidFill>
                <a:latin typeface="Barlow"/>
                <a:ea typeface="Barlow"/>
                <a:cs typeface="Barlow"/>
                <a:sym typeface="Barlow"/>
              </a:rPr>
              <a:t>Clarify and teach</a:t>
            </a:r>
            <a:r>
              <a:rPr lang="en" sz="1800">
                <a:solidFill>
                  <a:srgbClr val="1E2D31"/>
                </a:solidFill>
                <a:latin typeface="Barlow"/>
                <a:ea typeface="Barlow"/>
                <a:cs typeface="Barlow"/>
                <a:sym typeface="Barlow"/>
              </a:rPr>
              <a:t> procedures for expected classroom routines.</a:t>
            </a:r>
            <a:endParaRPr sz="1800">
              <a:solidFill>
                <a:srgbClr val="1E2D31"/>
              </a:solidFill>
              <a:latin typeface="Barlow"/>
              <a:ea typeface="Barlow"/>
              <a:cs typeface="Barlow"/>
              <a:sym typeface="Barlow"/>
            </a:endParaRPr>
          </a:p>
          <a:p>
            <a:pPr marL="457200" lvl="0" indent="-342900" algn="l" rtl="0">
              <a:lnSpc>
                <a:spcPct val="115000"/>
              </a:lnSpc>
              <a:spcBef>
                <a:spcPts val="0"/>
              </a:spcBef>
              <a:spcAft>
                <a:spcPts val="0"/>
              </a:spcAft>
              <a:buClr>
                <a:srgbClr val="1E2D31"/>
              </a:buClr>
              <a:buSzPts val="1800"/>
              <a:buFont typeface="Barlow"/>
              <a:buChar char="●"/>
            </a:pPr>
            <a:r>
              <a:rPr lang="en" sz="1800" b="1" i="1">
                <a:solidFill>
                  <a:srgbClr val="1E2D31"/>
                </a:solidFill>
                <a:latin typeface="Barlow"/>
                <a:ea typeface="Barlow"/>
                <a:cs typeface="Barlow"/>
                <a:sym typeface="Barlow"/>
              </a:rPr>
              <a:t>Encourage </a:t>
            </a:r>
            <a:r>
              <a:rPr lang="en" sz="1800">
                <a:solidFill>
                  <a:srgbClr val="1E2D31"/>
                </a:solidFill>
                <a:latin typeface="Barlow"/>
                <a:ea typeface="Barlow"/>
                <a:cs typeface="Barlow"/>
                <a:sym typeface="Barlow"/>
              </a:rPr>
              <a:t>student use of expected behaviors.</a:t>
            </a:r>
            <a:endParaRPr sz="1800">
              <a:solidFill>
                <a:srgbClr val="1E2D31"/>
              </a:solidFill>
              <a:latin typeface="Barlow"/>
              <a:ea typeface="Barlow"/>
              <a:cs typeface="Barlow"/>
              <a:sym typeface="Barlow"/>
            </a:endParaRPr>
          </a:p>
          <a:p>
            <a:pPr marL="457200" lvl="0" indent="-342900" algn="l" rtl="0">
              <a:lnSpc>
                <a:spcPct val="115000"/>
              </a:lnSpc>
              <a:spcBef>
                <a:spcPts val="0"/>
              </a:spcBef>
              <a:spcAft>
                <a:spcPts val="0"/>
              </a:spcAft>
              <a:buClr>
                <a:srgbClr val="1E2D31"/>
              </a:buClr>
              <a:buSzPts val="1800"/>
              <a:buFont typeface="Barlow"/>
              <a:buChar char="●"/>
            </a:pPr>
            <a:r>
              <a:rPr lang="en" sz="1800" b="1" i="1">
                <a:solidFill>
                  <a:srgbClr val="1E2D31"/>
                </a:solidFill>
                <a:latin typeface="Barlow"/>
                <a:ea typeface="Barlow"/>
                <a:cs typeface="Barlow"/>
                <a:sym typeface="Barlow"/>
              </a:rPr>
              <a:t>Discourage</a:t>
            </a:r>
            <a:r>
              <a:rPr lang="en" sz="1800">
                <a:solidFill>
                  <a:srgbClr val="1E2D31"/>
                </a:solidFill>
                <a:latin typeface="Barlow"/>
                <a:ea typeface="Barlow"/>
                <a:cs typeface="Barlow"/>
                <a:sym typeface="Barlow"/>
              </a:rPr>
              <a:t> student use of unexpected behaviors.</a:t>
            </a:r>
            <a:endParaRPr sz="1800">
              <a:solidFill>
                <a:srgbClr val="1E2D31"/>
              </a:solidFill>
              <a:latin typeface="Barlow"/>
              <a:ea typeface="Barlow"/>
              <a:cs typeface="Barlow"/>
              <a:sym typeface="Barlow"/>
            </a:endParaRPr>
          </a:p>
          <a:p>
            <a:pPr marL="0" lvl="0" indent="0" algn="l" rtl="0">
              <a:lnSpc>
                <a:spcPct val="115000"/>
              </a:lnSpc>
              <a:spcBef>
                <a:spcPts val="1200"/>
              </a:spcBef>
              <a:spcAft>
                <a:spcPts val="0"/>
              </a:spcAft>
              <a:buClr>
                <a:schemeClr val="dk1"/>
              </a:buClr>
              <a:buSzPts val="1100"/>
              <a:buFont typeface="Arial"/>
              <a:buNone/>
            </a:pPr>
            <a:r>
              <a:rPr lang="en" sz="1800">
                <a:solidFill>
                  <a:srgbClr val="1E2D31"/>
                </a:solidFill>
                <a:latin typeface="Barlow"/>
                <a:ea typeface="Barlow"/>
                <a:cs typeface="Barlow"/>
                <a:sym typeface="Barlow"/>
              </a:rPr>
              <a:t>The BIG ideas to remember about the first 4 ELTPs are:</a:t>
            </a:r>
            <a:endParaRPr sz="1800">
              <a:solidFill>
                <a:srgbClr val="1E2D31"/>
              </a:solidFill>
              <a:latin typeface="Barlow"/>
              <a:ea typeface="Barlow"/>
              <a:cs typeface="Barlow"/>
              <a:sym typeface="Barlow"/>
            </a:endParaRPr>
          </a:p>
          <a:p>
            <a:pPr marL="457200" lvl="0" indent="-342900" algn="l" rtl="0">
              <a:lnSpc>
                <a:spcPct val="115000"/>
              </a:lnSpc>
              <a:spcBef>
                <a:spcPts val="1200"/>
              </a:spcBef>
              <a:spcAft>
                <a:spcPts val="0"/>
              </a:spcAft>
              <a:buClr>
                <a:srgbClr val="1E2D31"/>
              </a:buClr>
              <a:buSzPts val="1800"/>
              <a:buFont typeface="Barlow"/>
              <a:buChar char="●"/>
            </a:pPr>
            <a:r>
              <a:rPr lang="en" sz="1800">
                <a:solidFill>
                  <a:srgbClr val="1E2D31"/>
                </a:solidFill>
                <a:latin typeface="Barlow"/>
                <a:ea typeface="Barlow"/>
                <a:cs typeface="Barlow"/>
                <a:sym typeface="Barlow"/>
              </a:rPr>
              <a:t>they form THE CORE for all Tier 2 or Tier 3 interventions and increase instructional time.</a:t>
            </a:r>
            <a:endParaRPr sz="1800">
              <a:solidFill>
                <a:srgbClr val="1E2D31"/>
              </a:solidFill>
              <a:latin typeface="Barlow"/>
              <a:ea typeface="Barlow"/>
              <a:cs typeface="Barlow"/>
              <a:sym typeface="Barlow"/>
            </a:endParaRPr>
          </a:p>
          <a:p>
            <a:pPr marL="457200" lvl="0" indent="-342900" algn="l" rtl="0">
              <a:lnSpc>
                <a:spcPct val="115000"/>
              </a:lnSpc>
              <a:spcBef>
                <a:spcPts val="0"/>
              </a:spcBef>
              <a:spcAft>
                <a:spcPts val="0"/>
              </a:spcAft>
              <a:buClr>
                <a:srgbClr val="1E2D31"/>
              </a:buClr>
              <a:buSzPts val="1800"/>
              <a:buFont typeface="Barlow"/>
              <a:buChar char="●"/>
            </a:pPr>
            <a:r>
              <a:rPr lang="en" sz="1800">
                <a:solidFill>
                  <a:srgbClr val="1E2D31"/>
                </a:solidFill>
                <a:latin typeface="Barlow"/>
                <a:ea typeface="Barlow"/>
                <a:cs typeface="Barlow"/>
                <a:sym typeface="Barlow"/>
              </a:rPr>
              <a:t>teachers cannot target or intensify what they are not yet delivering with fidelity, consistency and equity. </a:t>
            </a:r>
            <a:endParaRPr sz="1800">
              <a:solidFill>
                <a:srgbClr val="1E2D31"/>
              </a:solidFill>
              <a:latin typeface="Barlow"/>
              <a:ea typeface="Barlow"/>
              <a:cs typeface="Barlow"/>
              <a:sym typeface="Barlow"/>
            </a:endParaRPr>
          </a:p>
          <a:p>
            <a:pPr marL="457200" lvl="0" indent="-342900" algn="l" rtl="0">
              <a:lnSpc>
                <a:spcPct val="115000"/>
              </a:lnSpc>
              <a:spcBef>
                <a:spcPts val="0"/>
              </a:spcBef>
              <a:spcAft>
                <a:spcPts val="0"/>
              </a:spcAft>
              <a:buClr>
                <a:srgbClr val="1E2D31"/>
              </a:buClr>
              <a:buSzPts val="1800"/>
              <a:buFont typeface="Barlow"/>
              <a:buChar char="●"/>
            </a:pPr>
            <a:r>
              <a:rPr lang="en" sz="1800">
                <a:solidFill>
                  <a:srgbClr val="1E2D31"/>
                </a:solidFill>
                <a:latin typeface="Barlow"/>
                <a:ea typeface="Barlow"/>
                <a:cs typeface="Barlow"/>
                <a:sym typeface="Barlow"/>
              </a:rPr>
              <a:t>students cannot benefit from what they are not yet receiving, and identifying a student as non-responding or in need of tiered supports when they have not yet received tier 1 is counter productive. </a:t>
            </a:r>
            <a:endParaRPr sz="1800">
              <a:solidFill>
                <a:srgbClr val="1E2D31"/>
              </a:solidFill>
              <a:latin typeface="Barlow"/>
              <a:ea typeface="Barlow"/>
              <a:cs typeface="Barlow"/>
              <a:sym typeface="Barlow"/>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5ddd52f687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5ddd52f687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school has the resources to provide targeted, intensive or individualized supports to all or even many students! In order to be efficient and effective w/ resources, schools need to implement schoolwide and classroom PBS to decrease the number of students who may be identified as non-responding.   </a:t>
            </a:r>
            <a:endParaRPr/>
          </a:p>
          <a:p>
            <a:pPr marL="0" lvl="0" indent="0" algn="l" rtl="0">
              <a:spcBef>
                <a:spcPts val="0"/>
              </a:spcBef>
              <a:spcAft>
                <a:spcPts val="0"/>
              </a:spcAft>
              <a:buNone/>
            </a:pPr>
            <a:endParaRPr/>
          </a:p>
          <a:p>
            <a:pPr marL="0" lvl="0" indent="0" algn="l" rtl="0">
              <a:spcBef>
                <a:spcPts val="0"/>
              </a:spcBef>
              <a:spcAft>
                <a:spcPts val="0"/>
              </a:spcAft>
              <a:buNone/>
            </a:pPr>
            <a:r>
              <a:rPr lang="en" b="1"/>
              <a:t>Projected Capacity</a:t>
            </a:r>
            <a:r>
              <a:rPr lang="en"/>
              <a:t> = using metrics commonly held of 80% for Tier 1, 15% for Tier 2 and 3-5% for Tier 3, how many students would be projected needing advanced tier support for a school the size of yours? </a:t>
            </a:r>
            <a:endParaRPr/>
          </a:p>
          <a:p>
            <a:pPr marL="0" lvl="0" indent="0" algn="l" rtl="0">
              <a:spcBef>
                <a:spcPts val="0"/>
              </a:spcBef>
              <a:spcAft>
                <a:spcPts val="0"/>
              </a:spcAft>
              <a:buNone/>
            </a:pPr>
            <a:endParaRPr b="1"/>
          </a:p>
          <a:p>
            <a:pPr marL="0" lvl="0" indent="0" algn="l" rtl="0">
              <a:spcBef>
                <a:spcPts val="0"/>
              </a:spcBef>
              <a:spcAft>
                <a:spcPts val="0"/>
              </a:spcAft>
              <a:buNone/>
            </a:pPr>
            <a:r>
              <a:rPr lang="en" b="1"/>
              <a:t>Schoolwide Base Rate</a:t>
            </a:r>
            <a:r>
              <a:rPr lang="en"/>
              <a:t> = prevalence rate, or the proportion of students who exhibit indicators of risk.</a:t>
            </a:r>
            <a:endParaRPr/>
          </a:p>
          <a:p>
            <a:pPr marL="0" lvl="0" indent="0" algn="l" rtl="0">
              <a:spcBef>
                <a:spcPts val="0"/>
              </a:spcBef>
              <a:spcAft>
                <a:spcPts val="0"/>
              </a:spcAft>
              <a:buNone/>
            </a:pPr>
            <a:endParaRPr/>
          </a:p>
          <a:p>
            <a:pPr marL="0" lvl="0" indent="0" algn="l" rtl="0">
              <a:spcBef>
                <a:spcPts val="0"/>
              </a:spcBef>
              <a:spcAft>
                <a:spcPts val="0"/>
              </a:spcAft>
              <a:buNone/>
            </a:pPr>
            <a:r>
              <a:rPr lang="en" b="1"/>
              <a:t>Serviceable Base Rate</a:t>
            </a:r>
            <a:r>
              <a:rPr lang="en"/>
              <a:t> = what is the capacity of the building to serve advanced tier supports? What is the amount of students identified as “at-risk” who could reasonably be served in small group or individual interventions. How many staff have capacity to provide CICO or SSIG with fidelity, consistency and equity? How many students can each of these people reasonably </a:t>
            </a:r>
            <a:endParaRPr/>
          </a:p>
          <a:p>
            <a:pPr marL="0" lvl="0" indent="0" algn="l" rtl="0">
              <a:spcBef>
                <a:spcPts val="0"/>
              </a:spcBef>
              <a:spcAft>
                <a:spcPts val="0"/>
              </a:spcAft>
              <a:buNone/>
            </a:pPr>
            <a:r>
              <a:rPr lang="en"/>
              <a:t>serve?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5ddd52f687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5ddd52f687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ETLPs can be thought of through a FBT lens.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5ddd52f687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5ddd52f687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5ddd52f687_0_3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5ddd52f687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ETLP Teacher Tools are resources for educators to use for self reflection and planning. Each ETLP has an aligned </a:t>
            </a:r>
            <a:r>
              <a:rPr lang="en" i="1"/>
              <a:t>Teacher Tool</a:t>
            </a:r>
            <a:r>
              <a:rPr lang="en"/>
              <a:t> that provides two primary tools, the first of which is a single page summary that describes the practice, shares the research evidence for the practice, offers information about the practice, a summary of  implementation tips is included along with references for further study as desired.  </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part of the </a:t>
            </a:r>
            <a:r>
              <a:rPr lang="en" i="1"/>
              <a:t>Teacher Tool</a:t>
            </a:r>
            <a:r>
              <a:rPr lang="en"/>
              <a:t> is a </a:t>
            </a:r>
            <a:r>
              <a:rPr lang="en" b="1"/>
              <a:t>Self-Assessment and Practice Profile</a:t>
            </a:r>
            <a:r>
              <a:rPr lang="en"/>
              <a:t> which provides the teacher with in-depth reflective questions relating to the critical elements of the practice, and a practice profile that allows the teacher to align their self ratings to a practice profile and consider if their practice is Far from Proficient, Close to Proficient, Proficient, or Exemplary.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5ddd52f687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5ddd52f687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Alternately teams could use a simple form such as this for planning what to keep, what to tweak and what to revamp or add.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5ddd52f687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5ddd52f687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5ddd52f687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5ddd52f687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5ddd52f687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5ddd52f68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5ddd52f687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5ddd52f687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Fidelity, consistency and equity are the characteristics that increase the probability of adults and students displaying expected behaviors day in and day out.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5ddd52f687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5ddd52f687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social behavior is driven by two main outcomes…obtaining or avoiding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this can either be obtain or avoid stimulation/sensory experiences, social interaction, or tangible or activity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in the social interaction it can be with adults, peers or both.</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5ddd52f687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5ddd52f68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Turn and talk with a partner… then we can compare thoughts:</a:t>
            </a:r>
            <a:endParaRPr>
              <a:solidFill>
                <a:schemeClr val="dk1"/>
              </a:solidFill>
            </a:endParaRPr>
          </a:p>
          <a:p>
            <a:pPr marL="457200" lvl="0" indent="-317500" algn="l" rtl="0">
              <a:spcBef>
                <a:spcPts val="0"/>
              </a:spcBef>
              <a:spcAft>
                <a:spcPts val="0"/>
              </a:spcAft>
              <a:buClr>
                <a:schemeClr val="dk1"/>
              </a:buClr>
              <a:buSzPts val="1400"/>
              <a:buAutoNum type="arabicPeriod"/>
            </a:pPr>
            <a:r>
              <a:rPr lang="en">
                <a:solidFill>
                  <a:schemeClr val="dk1"/>
                </a:solidFill>
              </a:rPr>
              <a:t>seeking attention of teacher or Peers</a:t>
            </a:r>
            <a:endParaRPr>
              <a:solidFill>
                <a:schemeClr val="dk1"/>
              </a:solidFill>
            </a:endParaRPr>
          </a:p>
          <a:p>
            <a:pPr marL="457200" lvl="0" indent="-317500" algn="l" rtl="0">
              <a:spcBef>
                <a:spcPts val="0"/>
              </a:spcBef>
              <a:spcAft>
                <a:spcPts val="0"/>
              </a:spcAft>
              <a:buClr>
                <a:schemeClr val="dk1"/>
              </a:buClr>
              <a:buSzPts val="1400"/>
              <a:buAutoNum type="arabicPeriod"/>
            </a:pPr>
            <a:r>
              <a:rPr lang="en">
                <a:solidFill>
                  <a:schemeClr val="dk1"/>
                </a:solidFill>
              </a:rPr>
              <a:t>seeking teacher approval, peer attention, or they enjoy the subject or all 3.</a:t>
            </a:r>
            <a:endParaRPr>
              <a:solidFill>
                <a:schemeClr val="dk1"/>
              </a:solidFill>
            </a:endParaRPr>
          </a:p>
          <a:p>
            <a:pPr marL="457200" lvl="0" indent="-317500" algn="l" rtl="0">
              <a:spcBef>
                <a:spcPts val="0"/>
              </a:spcBef>
              <a:spcAft>
                <a:spcPts val="0"/>
              </a:spcAft>
              <a:buClr>
                <a:schemeClr val="dk1"/>
              </a:buClr>
              <a:buSzPts val="1400"/>
              <a:buAutoNum type="arabicPeriod"/>
            </a:pPr>
            <a:r>
              <a:rPr lang="en">
                <a:solidFill>
                  <a:schemeClr val="dk1"/>
                </a:solidFill>
              </a:rPr>
              <a:t>avoid teacher or task, or both…or they are tired</a:t>
            </a:r>
            <a:endParaRPr>
              <a:solidFill>
                <a:schemeClr val="dk1"/>
              </a:solidFill>
            </a:endParaRPr>
          </a:p>
          <a:p>
            <a:pPr marL="457200" lvl="0" indent="-317500" algn="l" rtl="0">
              <a:spcBef>
                <a:spcPts val="0"/>
              </a:spcBef>
              <a:spcAft>
                <a:spcPts val="0"/>
              </a:spcAft>
              <a:buClr>
                <a:schemeClr val="dk1"/>
              </a:buClr>
              <a:buSzPts val="1400"/>
              <a:buAutoNum type="arabicPeriod"/>
            </a:pPr>
            <a:r>
              <a:rPr lang="en">
                <a:solidFill>
                  <a:schemeClr val="dk1"/>
                </a:solidFill>
              </a:rPr>
              <a:t>seeking activity, peer attention, sensory stimulation</a:t>
            </a:r>
            <a:endParaRPr>
              <a:solidFill>
                <a:schemeClr val="dk1"/>
              </a:solidFill>
            </a:endParaRPr>
          </a:p>
          <a:p>
            <a:pPr marL="457200" lvl="0" indent="-317500" algn="l" rtl="0">
              <a:spcBef>
                <a:spcPts val="0"/>
              </a:spcBef>
              <a:spcAft>
                <a:spcPts val="0"/>
              </a:spcAft>
              <a:buClr>
                <a:schemeClr val="dk1"/>
              </a:buClr>
              <a:buSzPts val="1400"/>
              <a:buAutoNum type="arabicPeriod"/>
            </a:pPr>
            <a:r>
              <a:rPr lang="en">
                <a:solidFill>
                  <a:schemeClr val="dk1"/>
                </a:solidFill>
              </a:rPr>
              <a:t>avoid task</a:t>
            </a:r>
            <a:endParaRPr>
              <a:solidFill>
                <a:schemeClr val="dk1"/>
              </a:solidFill>
            </a:endParaRPr>
          </a:p>
          <a:p>
            <a:pPr marL="457200" lvl="0" indent="-317500" algn="l" rtl="0">
              <a:spcBef>
                <a:spcPts val="0"/>
              </a:spcBef>
              <a:spcAft>
                <a:spcPts val="0"/>
              </a:spcAft>
              <a:buClr>
                <a:schemeClr val="dk1"/>
              </a:buClr>
              <a:buSzPts val="1400"/>
              <a:buAutoNum type="arabicPeriod"/>
            </a:pPr>
            <a:r>
              <a:rPr lang="en">
                <a:solidFill>
                  <a:schemeClr val="dk1"/>
                </a:solidFill>
              </a:rPr>
              <a:t>seek teacher attention, opportunity for positive feedback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5ddd52f687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5ddd52f687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b="1">
                <a:solidFill>
                  <a:schemeClr val="dk1"/>
                </a:solidFill>
              </a:rPr>
              <a:t>3 minutes</a:t>
            </a:r>
            <a:endParaRPr b="1">
              <a:solidFill>
                <a:schemeClr val="dk1"/>
              </a:solidFill>
            </a:endParaRPr>
          </a:p>
          <a:p>
            <a:pPr marL="0" lvl="0" indent="0" algn="l" rtl="0">
              <a:spcBef>
                <a:spcPts val="0"/>
              </a:spcBef>
              <a:spcAft>
                <a:spcPts val="0"/>
              </a:spcAft>
              <a:buClr>
                <a:schemeClr val="dk1"/>
              </a:buClr>
              <a:buSzPts val="1400"/>
              <a:buFont typeface="Arial"/>
              <a:buNone/>
            </a:pPr>
            <a:r>
              <a:rPr lang="en" b="1">
                <a:solidFill>
                  <a:schemeClr val="dk1"/>
                </a:solidFill>
              </a:rPr>
              <a:t>Antecedent: </a:t>
            </a:r>
            <a:r>
              <a:rPr lang="en">
                <a:solidFill>
                  <a:schemeClr val="dk1"/>
                </a:solidFill>
                <a:latin typeface="Lato"/>
                <a:ea typeface="Lato"/>
                <a:cs typeface="Lato"/>
                <a:sym typeface="Lato"/>
              </a:rPr>
              <a:t>Hallway expectations and routines clarified and taught</a:t>
            </a:r>
            <a:endParaRPr>
              <a:solidFill>
                <a:schemeClr val="dk1"/>
              </a:solidFill>
              <a:latin typeface="Lato"/>
              <a:ea typeface="Lato"/>
              <a:cs typeface="Lato"/>
              <a:sym typeface="Lato"/>
            </a:endParaRPr>
          </a:p>
          <a:p>
            <a:pPr marL="171450" lvl="0" indent="-127000" algn="l" rtl="0">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Teachers use prompts/pre-corrects to remind students to walk in the hallway, quiet voices, body to self, and walking on the right side.</a:t>
            </a:r>
            <a:endParaRPr>
              <a:solidFill>
                <a:schemeClr val="dk1"/>
              </a:solidFill>
              <a:latin typeface="Lato"/>
              <a:ea typeface="Lato"/>
              <a:cs typeface="Lato"/>
              <a:sym typeface="Lato"/>
            </a:endParaRPr>
          </a:p>
          <a:p>
            <a:pPr marL="171450" lvl="0" indent="-127000" algn="l" rtl="0">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Teachers greet, while actively supervising the hallway</a:t>
            </a:r>
            <a:endParaRPr>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a:solidFill>
                  <a:schemeClr val="dk1"/>
                </a:solidFill>
                <a:latin typeface="Lato"/>
                <a:ea typeface="Lato"/>
                <a:cs typeface="Lato"/>
                <a:sym typeface="Lato"/>
              </a:rPr>
              <a:t>Behavior:  Students keep voices quiet, body to self, and walk on the right side</a:t>
            </a:r>
            <a:endParaRPr>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a:solidFill>
                  <a:schemeClr val="dk1"/>
                </a:solidFill>
                <a:latin typeface="Lato"/>
                <a:ea typeface="Lato"/>
                <a:cs typeface="Lato"/>
                <a:sym typeface="Lato"/>
              </a:rPr>
              <a:t>Consequence:  </a:t>
            </a:r>
            <a:endParaRPr>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a:solidFill>
                  <a:schemeClr val="dk1"/>
                </a:solidFill>
                <a:latin typeface="Lato"/>
                <a:ea typeface="Lato"/>
                <a:cs typeface="Lato"/>
                <a:sym typeface="Lato"/>
              </a:rPr>
              <a:t>The Media Specialist observes the students following hallway expectations and says, “Great job of keeping your voices quiet, your body to yourself, and staging to the right.  You are showing respect for others and being safe.”</a:t>
            </a:r>
            <a:endParaRPr>
              <a:solidFill>
                <a:schemeClr val="dk1"/>
              </a:solidFill>
              <a:latin typeface="Lato"/>
              <a:ea typeface="Lato"/>
              <a:cs typeface="Lato"/>
              <a:sym typeface="Lato"/>
            </a:endParaRPr>
          </a:p>
          <a:p>
            <a:pPr marL="0" lvl="0" indent="0" algn="l" rtl="0">
              <a:spcBef>
                <a:spcPts val="0"/>
              </a:spcBef>
              <a:spcAft>
                <a:spcPts val="0"/>
              </a:spcAft>
              <a:buClr>
                <a:schemeClr val="dk1"/>
              </a:buClr>
              <a:buSzPts val="1400"/>
              <a:buFont typeface="Arial"/>
              <a:buNone/>
            </a:pPr>
            <a:endParaRPr sz="1300">
              <a:solidFill>
                <a:schemeClr val="dk1"/>
              </a:solidFill>
            </a:endParaRPr>
          </a:p>
          <a:p>
            <a:pPr marL="0" lvl="0" indent="0" algn="l" rtl="0">
              <a:spcBef>
                <a:spcPts val="0"/>
              </a:spcBef>
              <a:spcAft>
                <a:spcPts val="0"/>
              </a:spcAft>
              <a:buClr>
                <a:schemeClr val="dk1"/>
              </a:buClr>
              <a:buSzPts val="1400"/>
              <a:buFont typeface="Arial"/>
              <a:buNone/>
            </a:pPr>
            <a:r>
              <a:rPr lang="en" sz="1300" b="1">
                <a:solidFill>
                  <a:schemeClr val="dk1"/>
                </a:solidFill>
              </a:rPr>
              <a:t>To Know/To Say:</a:t>
            </a:r>
            <a:r>
              <a:rPr lang="en" sz="1300">
                <a:solidFill>
                  <a:schemeClr val="dk1"/>
                </a:solidFill>
              </a:rPr>
              <a:t>   </a:t>
            </a:r>
            <a:endParaRPr sz="1300">
              <a:solidFill>
                <a:schemeClr val="dk1"/>
              </a:solidFill>
            </a:endParaRPr>
          </a:p>
          <a:p>
            <a:pPr marL="0" lvl="0" indent="0" algn="l" rtl="0">
              <a:spcBef>
                <a:spcPts val="0"/>
              </a:spcBef>
              <a:spcAft>
                <a:spcPts val="0"/>
              </a:spcAft>
              <a:buClr>
                <a:schemeClr val="dk1"/>
              </a:buClr>
              <a:buSzPts val="1400"/>
              <a:buFont typeface="Arial"/>
              <a:buNone/>
            </a:pPr>
            <a:r>
              <a:rPr lang="en" sz="1300">
                <a:solidFill>
                  <a:schemeClr val="dk1"/>
                </a:solidFill>
                <a:latin typeface="Calibri"/>
                <a:ea typeface="Calibri"/>
                <a:cs typeface="Calibri"/>
                <a:sym typeface="Calibri"/>
              </a:rPr>
              <a:t>The consequences of behavior affect future performance of that behavior. One effect is an increase in the likelihood the behavior will recur in the future. A consequence can also decrease the likelihood the behavior will recur in the future. Knowing the function of the behavior helps identify what types of reinforcement we should provide students in order to increase expected behaviors. The ABC table shown illustrates how consequences can increase the likelihood the behavior will be repeated in the future. </a:t>
            </a:r>
            <a:endParaRPr sz="1300" b="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7275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52" name="Google Shape;52;p13"/>
          <p:cNvSpPr txBox="1">
            <a:spLocks noGrp="1"/>
          </p:cNvSpPr>
          <p:nvPr>
            <p:ph type="body" idx="1"/>
          </p:nvPr>
        </p:nvSpPr>
        <p:spPr>
          <a:xfrm>
            <a:off x="457200" y="838200"/>
            <a:ext cx="8229600" cy="3816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FF000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rgbClr val="FF0000"/>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FF0000"/>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53" name="Google Shape;53;p13"/>
          <p:cNvGrpSpPr/>
          <p:nvPr/>
        </p:nvGrpSpPr>
        <p:grpSpPr>
          <a:xfrm>
            <a:off x="12700" y="4659201"/>
            <a:ext cx="9144300" cy="494107"/>
            <a:chOff x="12700" y="6211407"/>
            <a:chExt cx="9144300" cy="659249"/>
          </a:xfrm>
        </p:grpSpPr>
        <p:sp>
          <p:nvSpPr>
            <p:cNvPr id="54" name="Google Shape;54;p13"/>
            <p:cNvSpPr/>
            <p:nvPr/>
          </p:nvSpPr>
          <p:spPr>
            <a:xfrm>
              <a:off x="12700" y="6756656"/>
              <a:ext cx="9144000" cy="114000"/>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p13"/>
            <p:cNvSpPr/>
            <p:nvPr/>
          </p:nvSpPr>
          <p:spPr>
            <a:xfrm>
              <a:off x="12700" y="6288896"/>
              <a:ext cx="9144300" cy="283500"/>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 name="Google Shape;56;p13"/>
            <p:cNvSpPr/>
            <p:nvPr/>
          </p:nvSpPr>
          <p:spPr>
            <a:xfrm>
              <a:off x="12700" y="6572092"/>
              <a:ext cx="9144000" cy="184800"/>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3"/>
            <p:cNvSpPr txBox="1"/>
            <p:nvPr/>
          </p:nvSpPr>
          <p:spPr>
            <a:xfrm>
              <a:off x="673127" y="6211407"/>
              <a:ext cx="1752600" cy="368700"/>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Calibri"/>
                <a:buNone/>
              </a:pPr>
              <a:r>
                <a:rPr lang="en" sz="1800" b="0" i="0" u="none" strike="noStrike" cap="none">
                  <a:solidFill>
                    <a:schemeClr val="lt1"/>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784456" y="1840358"/>
            <a:ext cx="7772400" cy="10215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9E47"/>
              </a:buClr>
              <a:buSzPts val="4000"/>
              <a:buFont typeface="Calibri"/>
              <a:buNone/>
              <a:defRPr sz="4000" b="0" i="0" u="none" strike="noStrike" cap="none">
                <a:solidFill>
                  <a:srgbClr val="009E47"/>
                </a:solidFill>
                <a:latin typeface="Calibri"/>
                <a:ea typeface="Calibri"/>
                <a:cs typeface="Calibri"/>
                <a:sym typeface="Calibri"/>
              </a:defRPr>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grpSp>
        <p:nvGrpSpPr>
          <p:cNvPr id="60" name="Google Shape;60;p14"/>
          <p:cNvGrpSpPr/>
          <p:nvPr/>
        </p:nvGrpSpPr>
        <p:grpSpPr>
          <a:xfrm>
            <a:off x="12700" y="4716672"/>
            <a:ext cx="9144300" cy="436320"/>
            <a:chOff x="12700" y="6288896"/>
            <a:chExt cx="9144300" cy="581760"/>
          </a:xfrm>
        </p:grpSpPr>
        <p:sp>
          <p:nvSpPr>
            <p:cNvPr id="61" name="Google Shape;61;p14"/>
            <p:cNvSpPr/>
            <p:nvPr/>
          </p:nvSpPr>
          <p:spPr>
            <a:xfrm>
              <a:off x="12700" y="6756656"/>
              <a:ext cx="9144000" cy="114000"/>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14"/>
            <p:cNvSpPr/>
            <p:nvPr/>
          </p:nvSpPr>
          <p:spPr>
            <a:xfrm>
              <a:off x="12700" y="6288896"/>
              <a:ext cx="9144300" cy="283500"/>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14"/>
            <p:cNvSpPr/>
            <p:nvPr/>
          </p:nvSpPr>
          <p:spPr>
            <a:xfrm>
              <a:off x="12700" y="6572092"/>
              <a:ext cx="9144000" cy="184800"/>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14" descr="SWPBSLogo-2011-highres-transbg-web.png"/>
          <p:cNvPicPr preferRelativeResize="0"/>
          <p:nvPr/>
        </p:nvPicPr>
        <p:blipFill rotWithShape="1">
          <a:blip r:embed="rId2">
            <a:alphaModFix/>
          </a:blip>
          <a:srcRect/>
          <a:stretch/>
        </p:blipFill>
        <p:spPr>
          <a:xfrm>
            <a:off x="160846" y="4102508"/>
            <a:ext cx="1204850" cy="10409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pbismissouri.org/wp-content/uploads/2018/08/1.3-Tier-1-Universal-Support-Checklist.docx"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pbismissouri.org/tier-1-effective-classroom-practice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hyperlink" Target="https://pbismissouri.org/tier-1-effective-classroom-practices/" TargetMode="Externa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685800" y="1889608"/>
            <a:ext cx="7772400" cy="111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9E47"/>
              </a:buClr>
              <a:buSzPts val="4000"/>
              <a:buFont typeface="Calibri"/>
              <a:buNone/>
            </a:pPr>
            <a:r>
              <a:rPr lang="en"/>
              <a:t>Missouri Schoolwide </a:t>
            </a:r>
            <a:br>
              <a:rPr lang="en"/>
            </a:br>
            <a:r>
              <a:rPr lang="en"/>
              <a:t>Positive Behavior Support</a:t>
            </a:r>
            <a:br>
              <a:rPr lang="en"/>
            </a:br>
            <a:br>
              <a:rPr lang="en"/>
            </a:br>
            <a:endParaRPr sz="1800"/>
          </a:p>
        </p:txBody>
      </p:sp>
      <p:sp>
        <p:nvSpPr>
          <p:cNvPr id="70" name="Google Shape;70;p15"/>
          <p:cNvSpPr txBox="1"/>
          <p:nvPr/>
        </p:nvSpPr>
        <p:spPr>
          <a:xfrm>
            <a:off x="371622" y="1248250"/>
            <a:ext cx="8136900" cy="1139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4000" b="1"/>
              <a:t>Function Based Thinking </a:t>
            </a:r>
            <a:endParaRPr sz="4000" b="1"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 name="Google Shape;71;p15"/>
          <p:cNvPicPr preferRelativeResize="0"/>
          <p:nvPr/>
        </p:nvPicPr>
        <p:blipFill rotWithShape="1">
          <a:blip r:embed="rId3">
            <a:alphaModFix/>
          </a:blip>
          <a:srcRect/>
          <a:stretch/>
        </p:blipFill>
        <p:spPr>
          <a:xfrm>
            <a:off x="2908703" y="4344281"/>
            <a:ext cx="1750973" cy="711550"/>
          </a:xfrm>
          <a:prstGeom prst="rect">
            <a:avLst/>
          </a:prstGeom>
          <a:noFill/>
          <a:ln>
            <a:noFill/>
          </a:ln>
        </p:spPr>
      </p:pic>
      <p:pic>
        <p:nvPicPr>
          <p:cNvPr id="72" name="Google Shape;72;p15"/>
          <p:cNvPicPr preferRelativeResize="0"/>
          <p:nvPr/>
        </p:nvPicPr>
        <p:blipFill rotWithShape="1">
          <a:blip r:embed="rId4">
            <a:alphaModFix/>
          </a:blip>
          <a:srcRect/>
          <a:stretch/>
        </p:blipFill>
        <p:spPr>
          <a:xfrm>
            <a:off x="5856790" y="4320529"/>
            <a:ext cx="2131550" cy="7353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0" y="215550"/>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FBT = </a:t>
            </a:r>
            <a:r>
              <a:rPr lang="en" i="1"/>
              <a:t>Wise Interventions</a:t>
            </a:r>
            <a:r>
              <a:rPr lang="en"/>
              <a:t> &amp; </a:t>
            </a:r>
            <a:r>
              <a:rPr lang="en" i="1"/>
              <a:t>Situation Crafting </a:t>
            </a:r>
            <a:endParaRPr i="1"/>
          </a:p>
        </p:txBody>
      </p:sp>
      <p:sp>
        <p:nvSpPr>
          <p:cNvPr id="127" name="Google Shape;127;p24"/>
          <p:cNvSpPr txBox="1">
            <a:spLocks noGrp="1"/>
          </p:cNvSpPr>
          <p:nvPr>
            <p:ph type="body" idx="1"/>
          </p:nvPr>
        </p:nvSpPr>
        <p:spPr>
          <a:xfrm>
            <a:off x="205325" y="788250"/>
            <a:ext cx="5504400" cy="33438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b="1" i="1"/>
              <a:t>Wise Interventions</a:t>
            </a:r>
            <a:r>
              <a:rPr lang="en"/>
              <a:t>: </a:t>
            </a:r>
            <a:endParaRPr/>
          </a:p>
          <a:p>
            <a:pPr marL="457200" lvl="0" indent="-342900" algn="l" rtl="0">
              <a:spcBef>
                <a:spcPts val="1200"/>
              </a:spcBef>
              <a:spcAft>
                <a:spcPts val="0"/>
              </a:spcAft>
              <a:buSzPts val="1800"/>
              <a:buChar char="●"/>
            </a:pPr>
            <a:r>
              <a:rPr lang="en"/>
              <a:t>“- interventions that nurture people’s belonging and self worth.” pg xiii</a:t>
            </a:r>
            <a:endParaRPr/>
          </a:p>
          <a:p>
            <a:pPr marL="457200" lvl="0" indent="-342900" algn="l" rtl="0">
              <a:spcBef>
                <a:spcPts val="0"/>
              </a:spcBef>
              <a:spcAft>
                <a:spcPts val="0"/>
              </a:spcAft>
              <a:buSzPts val="1800"/>
              <a:buChar char="●"/>
            </a:pPr>
            <a:r>
              <a:rPr lang="en"/>
              <a:t>“...are ideally the right small thing, just what is psychologically needed for a specific person in a specific time and place to set them on a better path.” p 45</a:t>
            </a:r>
            <a:endParaRPr/>
          </a:p>
          <a:p>
            <a:pPr marL="0" lvl="0" indent="0" algn="l" rtl="0">
              <a:spcBef>
                <a:spcPts val="1200"/>
              </a:spcBef>
              <a:spcAft>
                <a:spcPts val="1200"/>
              </a:spcAft>
              <a:buNone/>
            </a:pPr>
            <a:r>
              <a:rPr lang="en"/>
              <a:t>“</a:t>
            </a:r>
            <a:r>
              <a:rPr lang="en" b="1" i="1"/>
              <a:t>Situation crafting</a:t>
            </a:r>
            <a:r>
              <a:rPr lang="en"/>
              <a:t>: shaping a situation, even in seemingly minor ways, in order to foster belonging.” pg 3</a:t>
            </a:r>
            <a:endParaRPr/>
          </a:p>
        </p:txBody>
      </p:sp>
      <p:pic>
        <p:nvPicPr>
          <p:cNvPr id="128" name="Google Shape;128;p24"/>
          <p:cNvPicPr preferRelativeResize="0"/>
          <p:nvPr/>
        </p:nvPicPr>
        <p:blipFill>
          <a:blip r:embed="rId3">
            <a:alphaModFix/>
          </a:blip>
          <a:stretch>
            <a:fillRect/>
          </a:stretch>
        </p:blipFill>
        <p:spPr>
          <a:xfrm>
            <a:off x="5883650" y="788250"/>
            <a:ext cx="3086425" cy="3086425"/>
          </a:xfrm>
          <a:prstGeom prst="rect">
            <a:avLst/>
          </a:prstGeom>
          <a:noFill/>
          <a:ln>
            <a:noFill/>
          </a:ln>
        </p:spPr>
      </p:pic>
      <p:sp>
        <p:nvSpPr>
          <p:cNvPr id="129" name="Google Shape;129;p24"/>
          <p:cNvSpPr txBox="1"/>
          <p:nvPr/>
        </p:nvSpPr>
        <p:spPr>
          <a:xfrm>
            <a:off x="205325" y="4132000"/>
            <a:ext cx="8381400" cy="688800"/>
          </a:xfrm>
          <a:prstGeom prst="rect">
            <a:avLst/>
          </a:prstGeom>
          <a:no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800">
                <a:solidFill>
                  <a:schemeClr val="dk2"/>
                </a:solidFill>
              </a:rPr>
              <a:t>“What is the next smallest thing you can do to achieve the outcomes you have?”    ~ Dr. Rob Horner, National Center on PBIS originating co-founder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a:spLocks noGrp="1"/>
          </p:cNvSpPr>
          <p:nvPr>
            <p:ph type="title"/>
          </p:nvPr>
        </p:nvSpPr>
        <p:spPr>
          <a:xfrm>
            <a:off x="126600" y="445025"/>
            <a:ext cx="8870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Examples of FBT / Situation Crafting in Practice - Community</a:t>
            </a:r>
            <a:endParaRPr/>
          </a:p>
        </p:txBody>
      </p:sp>
      <p:pic>
        <p:nvPicPr>
          <p:cNvPr id="135" name="Google Shape;135;p25"/>
          <p:cNvPicPr preferRelativeResize="0"/>
          <p:nvPr/>
        </p:nvPicPr>
        <p:blipFill>
          <a:blip r:embed="rId3">
            <a:alphaModFix/>
          </a:blip>
          <a:stretch>
            <a:fillRect/>
          </a:stretch>
        </p:blipFill>
        <p:spPr>
          <a:xfrm>
            <a:off x="3099463" y="3046375"/>
            <a:ext cx="2650800" cy="1646310"/>
          </a:xfrm>
          <a:prstGeom prst="rect">
            <a:avLst/>
          </a:prstGeom>
          <a:noFill/>
          <a:ln>
            <a:noFill/>
          </a:ln>
        </p:spPr>
      </p:pic>
      <p:pic>
        <p:nvPicPr>
          <p:cNvPr id="136" name="Google Shape;136;p25"/>
          <p:cNvPicPr preferRelativeResize="0"/>
          <p:nvPr/>
        </p:nvPicPr>
        <p:blipFill>
          <a:blip r:embed="rId4">
            <a:alphaModFix/>
          </a:blip>
          <a:stretch>
            <a:fillRect/>
          </a:stretch>
        </p:blipFill>
        <p:spPr>
          <a:xfrm>
            <a:off x="360838" y="3046375"/>
            <a:ext cx="2589075" cy="1715250"/>
          </a:xfrm>
          <a:prstGeom prst="rect">
            <a:avLst/>
          </a:prstGeom>
          <a:noFill/>
          <a:ln>
            <a:noFill/>
          </a:ln>
        </p:spPr>
      </p:pic>
      <p:pic>
        <p:nvPicPr>
          <p:cNvPr id="137" name="Google Shape;137;p25"/>
          <p:cNvPicPr preferRelativeResize="0"/>
          <p:nvPr/>
        </p:nvPicPr>
        <p:blipFill>
          <a:blip r:embed="rId5">
            <a:alphaModFix/>
          </a:blip>
          <a:stretch>
            <a:fillRect/>
          </a:stretch>
        </p:blipFill>
        <p:spPr>
          <a:xfrm>
            <a:off x="5988075" y="1328425"/>
            <a:ext cx="3009225" cy="1269789"/>
          </a:xfrm>
          <a:prstGeom prst="rect">
            <a:avLst/>
          </a:prstGeom>
          <a:noFill/>
          <a:ln>
            <a:noFill/>
          </a:ln>
        </p:spPr>
      </p:pic>
      <p:pic>
        <p:nvPicPr>
          <p:cNvPr id="138" name="Google Shape;138;p25"/>
          <p:cNvPicPr preferRelativeResize="0"/>
          <p:nvPr/>
        </p:nvPicPr>
        <p:blipFill>
          <a:blip r:embed="rId6">
            <a:alphaModFix/>
          </a:blip>
          <a:stretch>
            <a:fillRect/>
          </a:stretch>
        </p:blipFill>
        <p:spPr>
          <a:xfrm>
            <a:off x="6026400" y="3069414"/>
            <a:ext cx="2857500" cy="1600200"/>
          </a:xfrm>
          <a:prstGeom prst="rect">
            <a:avLst/>
          </a:prstGeom>
          <a:noFill/>
          <a:ln>
            <a:noFill/>
          </a:ln>
        </p:spPr>
      </p:pic>
      <p:pic>
        <p:nvPicPr>
          <p:cNvPr id="139" name="Google Shape;139;p25"/>
          <p:cNvPicPr preferRelativeResize="0"/>
          <p:nvPr/>
        </p:nvPicPr>
        <p:blipFill>
          <a:blip r:embed="rId7">
            <a:alphaModFix/>
          </a:blip>
          <a:stretch>
            <a:fillRect/>
          </a:stretch>
        </p:blipFill>
        <p:spPr>
          <a:xfrm>
            <a:off x="3356852" y="1252625"/>
            <a:ext cx="2219548" cy="1477000"/>
          </a:xfrm>
          <a:prstGeom prst="rect">
            <a:avLst/>
          </a:prstGeom>
          <a:noFill/>
          <a:ln>
            <a:noFill/>
          </a:ln>
        </p:spPr>
      </p:pic>
      <p:pic>
        <p:nvPicPr>
          <p:cNvPr id="140" name="Google Shape;140;p25"/>
          <p:cNvPicPr preferRelativeResize="0"/>
          <p:nvPr/>
        </p:nvPicPr>
        <p:blipFill>
          <a:blip r:embed="rId8">
            <a:alphaModFix/>
          </a:blip>
          <a:stretch>
            <a:fillRect/>
          </a:stretch>
        </p:blipFill>
        <p:spPr>
          <a:xfrm>
            <a:off x="233950" y="1252625"/>
            <a:ext cx="2857499" cy="1428736"/>
          </a:xfrm>
          <a:prstGeom prst="rect">
            <a:avLst/>
          </a:prstGeom>
          <a:noFill/>
          <a:ln>
            <a:noFill/>
          </a:ln>
        </p:spPr>
      </p:pic>
      <p:sp>
        <p:nvSpPr>
          <p:cNvPr id="141" name="Google Shape;141;p25"/>
          <p:cNvSpPr txBox="1"/>
          <p:nvPr/>
        </p:nvSpPr>
        <p:spPr>
          <a:xfrm>
            <a:off x="233950" y="1101125"/>
            <a:ext cx="31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0000"/>
                </a:solidFill>
                <a:latin typeface="Calibri"/>
                <a:ea typeface="Calibri"/>
                <a:cs typeface="Calibri"/>
                <a:sym typeface="Calibri"/>
              </a:rPr>
              <a:t>1</a:t>
            </a:r>
            <a:endParaRPr sz="3600">
              <a:solidFill>
                <a:srgbClr val="FF0000"/>
              </a:solidFill>
              <a:latin typeface="Calibri"/>
              <a:ea typeface="Calibri"/>
              <a:cs typeface="Calibri"/>
              <a:sym typeface="Calibri"/>
            </a:endParaRPr>
          </a:p>
        </p:txBody>
      </p:sp>
      <p:sp>
        <p:nvSpPr>
          <p:cNvPr id="142" name="Google Shape;142;p25"/>
          <p:cNvSpPr txBox="1"/>
          <p:nvPr/>
        </p:nvSpPr>
        <p:spPr>
          <a:xfrm>
            <a:off x="3309675" y="1144775"/>
            <a:ext cx="31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F123"/>
                </a:solidFill>
                <a:latin typeface="Calibri"/>
                <a:ea typeface="Calibri"/>
                <a:cs typeface="Calibri"/>
                <a:sym typeface="Calibri"/>
              </a:rPr>
              <a:t>2</a:t>
            </a:r>
            <a:endParaRPr sz="3600">
              <a:solidFill>
                <a:srgbClr val="FFF123"/>
              </a:solidFill>
              <a:latin typeface="Calibri"/>
              <a:ea typeface="Calibri"/>
              <a:cs typeface="Calibri"/>
              <a:sym typeface="Calibri"/>
            </a:endParaRPr>
          </a:p>
        </p:txBody>
      </p:sp>
      <p:sp>
        <p:nvSpPr>
          <p:cNvPr id="143" name="Google Shape;143;p25"/>
          <p:cNvSpPr txBox="1"/>
          <p:nvPr/>
        </p:nvSpPr>
        <p:spPr>
          <a:xfrm>
            <a:off x="5939350" y="1144775"/>
            <a:ext cx="31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0000"/>
                </a:solidFill>
                <a:latin typeface="Calibri"/>
                <a:ea typeface="Calibri"/>
                <a:cs typeface="Calibri"/>
                <a:sym typeface="Calibri"/>
              </a:rPr>
              <a:t>3</a:t>
            </a:r>
            <a:endParaRPr sz="3600">
              <a:solidFill>
                <a:srgbClr val="FF0000"/>
              </a:solidFill>
              <a:latin typeface="Calibri"/>
              <a:ea typeface="Calibri"/>
              <a:cs typeface="Calibri"/>
              <a:sym typeface="Calibri"/>
            </a:endParaRPr>
          </a:p>
        </p:txBody>
      </p:sp>
      <p:sp>
        <p:nvSpPr>
          <p:cNvPr id="144" name="Google Shape;144;p25"/>
          <p:cNvSpPr txBox="1"/>
          <p:nvPr/>
        </p:nvSpPr>
        <p:spPr>
          <a:xfrm>
            <a:off x="360850" y="2987475"/>
            <a:ext cx="31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0000"/>
                </a:solidFill>
                <a:latin typeface="Calibri"/>
                <a:ea typeface="Calibri"/>
                <a:cs typeface="Calibri"/>
                <a:sym typeface="Calibri"/>
              </a:rPr>
              <a:t>4</a:t>
            </a:r>
            <a:endParaRPr sz="3600">
              <a:solidFill>
                <a:srgbClr val="FF0000"/>
              </a:solidFill>
              <a:latin typeface="Calibri"/>
              <a:ea typeface="Calibri"/>
              <a:cs typeface="Calibri"/>
              <a:sym typeface="Calibri"/>
            </a:endParaRPr>
          </a:p>
        </p:txBody>
      </p:sp>
      <p:sp>
        <p:nvSpPr>
          <p:cNvPr id="145" name="Google Shape;145;p25"/>
          <p:cNvSpPr txBox="1"/>
          <p:nvPr/>
        </p:nvSpPr>
        <p:spPr>
          <a:xfrm>
            <a:off x="3091450" y="2916250"/>
            <a:ext cx="31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0000"/>
                </a:solidFill>
                <a:latin typeface="Calibri"/>
                <a:ea typeface="Calibri"/>
                <a:cs typeface="Calibri"/>
                <a:sym typeface="Calibri"/>
              </a:rPr>
              <a:t>5</a:t>
            </a:r>
            <a:endParaRPr sz="3600">
              <a:solidFill>
                <a:srgbClr val="FF0000"/>
              </a:solidFill>
              <a:latin typeface="Calibri"/>
              <a:ea typeface="Calibri"/>
              <a:cs typeface="Calibri"/>
              <a:sym typeface="Calibri"/>
            </a:endParaRPr>
          </a:p>
        </p:txBody>
      </p:sp>
      <p:sp>
        <p:nvSpPr>
          <p:cNvPr id="146" name="Google Shape;146;p25"/>
          <p:cNvSpPr txBox="1"/>
          <p:nvPr/>
        </p:nvSpPr>
        <p:spPr>
          <a:xfrm>
            <a:off x="5988075" y="2908925"/>
            <a:ext cx="31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0000"/>
                </a:solidFill>
                <a:latin typeface="Calibri"/>
                <a:ea typeface="Calibri"/>
                <a:cs typeface="Calibri"/>
                <a:sym typeface="Calibri"/>
              </a:rPr>
              <a:t>6</a:t>
            </a:r>
            <a:endParaRPr sz="3600">
              <a:solidFill>
                <a:srgbClr val="FF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Function Based Thinking </a:t>
            </a:r>
            <a:endParaRPr/>
          </a:p>
        </p:txBody>
      </p:sp>
      <p:sp>
        <p:nvSpPr>
          <p:cNvPr id="152" name="Google Shape;152;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Schoolwide Application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Examples of FBT / Situation Crafting in Practice - Schools</a:t>
            </a:r>
            <a:endParaRPr/>
          </a:p>
        </p:txBody>
      </p:sp>
      <p:pic>
        <p:nvPicPr>
          <p:cNvPr id="158" name="Google Shape;158;p27"/>
          <p:cNvPicPr preferRelativeResize="0"/>
          <p:nvPr/>
        </p:nvPicPr>
        <p:blipFill>
          <a:blip r:embed="rId3">
            <a:alphaModFix/>
          </a:blip>
          <a:stretch>
            <a:fillRect/>
          </a:stretch>
        </p:blipFill>
        <p:spPr>
          <a:xfrm>
            <a:off x="6045588" y="1259375"/>
            <a:ext cx="2420726" cy="1613410"/>
          </a:xfrm>
          <a:prstGeom prst="rect">
            <a:avLst/>
          </a:prstGeom>
          <a:noFill/>
          <a:ln>
            <a:noFill/>
          </a:ln>
        </p:spPr>
      </p:pic>
      <p:pic>
        <p:nvPicPr>
          <p:cNvPr id="159" name="Google Shape;159;p27"/>
          <p:cNvPicPr preferRelativeResize="0"/>
          <p:nvPr/>
        </p:nvPicPr>
        <p:blipFill>
          <a:blip r:embed="rId4">
            <a:alphaModFix/>
          </a:blip>
          <a:stretch>
            <a:fillRect/>
          </a:stretch>
        </p:blipFill>
        <p:spPr>
          <a:xfrm>
            <a:off x="3156950" y="1318150"/>
            <a:ext cx="2330824" cy="1554624"/>
          </a:xfrm>
          <a:prstGeom prst="rect">
            <a:avLst/>
          </a:prstGeom>
          <a:noFill/>
          <a:ln>
            <a:noFill/>
          </a:ln>
        </p:spPr>
      </p:pic>
      <p:pic>
        <p:nvPicPr>
          <p:cNvPr id="160" name="Google Shape;160;p27"/>
          <p:cNvPicPr preferRelativeResize="0"/>
          <p:nvPr/>
        </p:nvPicPr>
        <p:blipFill>
          <a:blip r:embed="rId5">
            <a:alphaModFix/>
          </a:blip>
          <a:stretch>
            <a:fillRect/>
          </a:stretch>
        </p:blipFill>
        <p:spPr>
          <a:xfrm>
            <a:off x="5998100" y="3114425"/>
            <a:ext cx="2515702" cy="1676701"/>
          </a:xfrm>
          <a:prstGeom prst="rect">
            <a:avLst/>
          </a:prstGeom>
          <a:noFill/>
          <a:ln>
            <a:noFill/>
          </a:ln>
        </p:spPr>
      </p:pic>
      <p:pic>
        <p:nvPicPr>
          <p:cNvPr id="161" name="Google Shape;161;p27"/>
          <p:cNvPicPr preferRelativeResize="0"/>
          <p:nvPr/>
        </p:nvPicPr>
        <p:blipFill>
          <a:blip r:embed="rId6">
            <a:alphaModFix/>
          </a:blip>
          <a:stretch>
            <a:fillRect/>
          </a:stretch>
        </p:blipFill>
        <p:spPr>
          <a:xfrm>
            <a:off x="3112000" y="3114425"/>
            <a:ext cx="2420726" cy="1613392"/>
          </a:xfrm>
          <a:prstGeom prst="rect">
            <a:avLst/>
          </a:prstGeom>
          <a:noFill/>
          <a:ln>
            <a:noFill/>
          </a:ln>
        </p:spPr>
      </p:pic>
      <p:pic>
        <p:nvPicPr>
          <p:cNvPr id="162" name="Google Shape;162;p27"/>
          <p:cNvPicPr preferRelativeResize="0"/>
          <p:nvPr/>
        </p:nvPicPr>
        <p:blipFill>
          <a:blip r:embed="rId7">
            <a:alphaModFix/>
          </a:blip>
          <a:stretch>
            <a:fillRect/>
          </a:stretch>
        </p:blipFill>
        <p:spPr>
          <a:xfrm>
            <a:off x="278275" y="3070275"/>
            <a:ext cx="2332508" cy="1554626"/>
          </a:xfrm>
          <a:prstGeom prst="rect">
            <a:avLst/>
          </a:prstGeom>
          <a:noFill/>
          <a:ln>
            <a:noFill/>
          </a:ln>
        </p:spPr>
      </p:pic>
      <p:sp>
        <p:nvSpPr>
          <p:cNvPr id="163" name="Google Shape;163;p27"/>
          <p:cNvSpPr txBox="1"/>
          <p:nvPr/>
        </p:nvSpPr>
        <p:spPr>
          <a:xfrm>
            <a:off x="3112000" y="1156500"/>
            <a:ext cx="31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0000"/>
                </a:solidFill>
                <a:latin typeface="Calibri"/>
                <a:ea typeface="Calibri"/>
                <a:cs typeface="Calibri"/>
                <a:sym typeface="Calibri"/>
              </a:rPr>
              <a:t>2</a:t>
            </a:r>
            <a:endParaRPr sz="3600">
              <a:solidFill>
                <a:srgbClr val="FF0000"/>
              </a:solidFill>
              <a:latin typeface="Calibri"/>
              <a:ea typeface="Calibri"/>
              <a:cs typeface="Calibri"/>
              <a:sym typeface="Calibri"/>
            </a:endParaRPr>
          </a:p>
        </p:txBody>
      </p:sp>
      <p:sp>
        <p:nvSpPr>
          <p:cNvPr id="164" name="Google Shape;164;p27"/>
          <p:cNvSpPr txBox="1"/>
          <p:nvPr/>
        </p:nvSpPr>
        <p:spPr>
          <a:xfrm>
            <a:off x="5960250" y="1101100"/>
            <a:ext cx="31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0000"/>
                </a:solidFill>
                <a:latin typeface="Calibri"/>
                <a:ea typeface="Calibri"/>
                <a:cs typeface="Calibri"/>
                <a:sym typeface="Calibri"/>
              </a:rPr>
              <a:t>3</a:t>
            </a:r>
            <a:endParaRPr sz="3600">
              <a:solidFill>
                <a:srgbClr val="FF0000"/>
              </a:solidFill>
              <a:latin typeface="Calibri"/>
              <a:ea typeface="Calibri"/>
              <a:cs typeface="Calibri"/>
              <a:sym typeface="Calibri"/>
            </a:endParaRPr>
          </a:p>
        </p:txBody>
      </p:sp>
      <p:sp>
        <p:nvSpPr>
          <p:cNvPr id="165" name="Google Shape;165;p27"/>
          <p:cNvSpPr txBox="1"/>
          <p:nvPr/>
        </p:nvSpPr>
        <p:spPr>
          <a:xfrm>
            <a:off x="222875" y="2825275"/>
            <a:ext cx="31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0000"/>
                </a:solidFill>
                <a:latin typeface="Calibri"/>
                <a:ea typeface="Calibri"/>
                <a:cs typeface="Calibri"/>
                <a:sym typeface="Calibri"/>
              </a:rPr>
              <a:t>4</a:t>
            </a:r>
            <a:endParaRPr sz="3600">
              <a:solidFill>
                <a:srgbClr val="FF0000"/>
              </a:solidFill>
              <a:latin typeface="Calibri"/>
              <a:ea typeface="Calibri"/>
              <a:cs typeface="Calibri"/>
              <a:sym typeface="Calibri"/>
            </a:endParaRPr>
          </a:p>
        </p:txBody>
      </p:sp>
      <p:sp>
        <p:nvSpPr>
          <p:cNvPr id="166" name="Google Shape;166;p27"/>
          <p:cNvSpPr txBox="1"/>
          <p:nvPr/>
        </p:nvSpPr>
        <p:spPr>
          <a:xfrm>
            <a:off x="3012750" y="2943675"/>
            <a:ext cx="31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0000"/>
                </a:solidFill>
                <a:latin typeface="Calibri"/>
                <a:ea typeface="Calibri"/>
                <a:cs typeface="Calibri"/>
                <a:sym typeface="Calibri"/>
              </a:rPr>
              <a:t>5</a:t>
            </a:r>
            <a:endParaRPr sz="3600">
              <a:solidFill>
                <a:srgbClr val="FF0000"/>
              </a:solidFill>
              <a:latin typeface="Calibri"/>
              <a:ea typeface="Calibri"/>
              <a:cs typeface="Calibri"/>
              <a:sym typeface="Calibri"/>
            </a:endParaRPr>
          </a:p>
        </p:txBody>
      </p:sp>
      <p:sp>
        <p:nvSpPr>
          <p:cNvPr id="167" name="Google Shape;167;p27"/>
          <p:cNvSpPr txBox="1"/>
          <p:nvPr/>
        </p:nvSpPr>
        <p:spPr>
          <a:xfrm>
            <a:off x="5960250" y="2943675"/>
            <a:ext cx="31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0000"/>
                </a:solidFill>
                <a:latin typeface="Calibri"/>
                <a:ea typeface="Calibri"/>
                <a:cs typeface="Calibri"/>
                <a:sym typeface="Calibri"/>
              </a:rPr>
              <a:t>6</a:t>
            </a:r>
            <a:endParaRPr sz="3600">
              <a:solidFill>
                <a:srgbClr val="FF0000"/>
              </a:solidFill>
              <a:latin typeface="Calibri"/>
              <a:ea typeface="Calibri"/>
              <a:cs typeface="Calibri"/>
              <a:sym typeface="Calibri"/>
            </a:endParaRPr>
          </a:p>
        </p:txBody>
      </p:sp>
      <p:pic>
        <p:nvPicPr>
          <p:cNvPr id="168" name="Google Shape;168;p27"/>
          <p:cNvPicPr preferRelativeResize="0"/>
          <p:nvPr/>
        </p:nvPicPr>
        <p:blipFill>
          <a:blip r:embed="rId8">
            <a:alphaModFix/>
          </a:blip>
          <a:stretch>
            <a:fillRect/>
          </a:stretch>
        </p:blipFill>
        <p:spPr>
          <a:xfrm>
            <a:off x="311699" y="1288762"/>
            <a:ext cx="2424508" cy="1613400"/>
          </a:xfrm>
          <a:prstGeom prst="rect">
            <a:avLst/>
          </a:prstGeom>
          <a:noFill/>
          <a:ln>
            <a:noFill/>
          </a:ln>
        </p:spPr>
      </p:pic>
      <p:sp>
        <p:nvSpPr>
          <p:cNvPr id="169" name="Google Shape;169;p27"/>
          <p:cNvSpPr txBox="1"/>
          <p:nvPr/>
        </p:nvSpPr>
        <p:spPr>
          <a:xfrm>
            <a:off x="178400" y="1156500"/>
            <a:ext cx="31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0000"/>
                </a:solidFill>
                <a:latin typeface="Calibri"/>
                <a:ea typeface="Calibri"/>
                <a:cs typeface="Calibri"/>
                <a:sym typeface="Calibri"/>
              </a:rPr>
              <a:t>1</a:t>
            </a:r>
            <a:endParaRPr sz="3600">
              <a:solidFill>
                <a:srgbClr val="FF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311700" y="1871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FBT and Schoolwide </a:t>
            </a:r>
            <a:r>
              <a:rPr lang="en" b="1"/>
              <a:t>Antecedents</a:t>
            </a:r>
            <a:r>
              <a:rPr lang="en"/>
              <a:t> </a:t>
            </a:r>
            <a:endParaRPr/>
          </a:p>
        </p:txBody>
      </p:sp>
      <p:graphicFrame>
        <p:nvGraphicFramePr>
          <p:cNvPr id="175" name="Google Shape;175;p28"/>
          <p:cNvGraphicFramePr/>
          <p:nvPr/>
        </p:nvGraphicFramePr>
        <p:xfrm>
          <a:off x="311700" y="850825"/>
          <a:ext cx="8152850" cy="4023330"/>
        </p:xfrm>
        <a:graphic>
          <a:graphicData uri="http://schemas.openxmlformats.org/drawingml/2006/table">
            <a:tbl>
              <a:tblPr>
                <a:noFill/>
                <a:tableStyleId>{BDD8112C-691C-4165-B01B-19E3E54DD3EF}</a:tableStyleId>
              </a:tblPr>
              <a:tblGrid>
                <a:gridCol w="4076425">
                  <a:extLst>
                    <a:ext uri="{9D8B030D-6E8A-4147-A177-3AD203B41FA5}">
                      <a16:colId xmlns:a16="http://schemas.microsoft.com/office/drawing/2014/main" val="20000"/>
                    </a:ext>
                  </a:extLst>
                </a:gridCol>
                <a:gridCol w="4076425">
                  <a:extLst>
                    <a:ext uri="{9D8B030D-6E8A-4147-A177-3AD203B41FA5}">
                      <a16:colId xmlns:a16="http://schemas.microsoft.com/office/drawing/2014/main" val="20001"/>
                    </a:ext>
                  </a:extLst>
                </a:gridCol>
              </a:tblGrid>
              <a:tr h="2773650">
                <a:tc>
                  <a:txBody>
                    <a:bodyPr/>
                    <a:lstStyle/>
                    <a:p>
                      <a:pPr marL="0" lvl="0" indent="0" algn="l" rtl="0">
                        <a:spcBef>
                          <a:spcPts val="0"/>
                        </a:spcBef>
                        <a:spcAft>
                          <a:spcPts val="0"/>
                        </a:spcAft>
                        <a:buNone/>
                      </a:pPr>
                      <a:r>
                        <a:rPr lang="en" sz="1200" b="1" dirty="0">
                          <a:solidFill>
                            <a:schemeClr val="dk1"/>
                          </a:solidFill>
                          <a:latin typeface="Calibri"/>
                          <a:ea typeface="Calibri"/>
                          <a:cs typeface="Calibri"/>
                          <a:sym typeface="Calibri"/>
                        </a:rPr>
                        <a:t>What conditions will encourage student use of the expected replacement behavior chosen from the schoolwide MATRIX </a:t>
                      </a:r>
                      <a:r>
                        <a:rPr lang="en"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Non-Classroom Routines Defined &amp; Taught to Fluency</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Classroom Procedures &amp; Routines Defined &amp; Taught to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           Fluency</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Lesson Plans for Schoolwide Expectations </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Schoolwide Teaching Schedule</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Active Supervision</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Pre-corrects (reminders to follow expectations)</a:t>
                      </a:r>
                      <a:endParaRPr sz="12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Schoolwide Signage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Communication with Students and Families (e.g., handbooks,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          social media, morning announcements, PTA meetings, school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           events, etc.)</a:t>
                      </a:r>
                      <a:endParaRPr sz="1200" dirty="0"/>
                    </a:p>
                  </a:txBody>
                  <a:tcPr marL="91425" marR="91425" marT="91425" marB="91425"/>
                </a:tc>
                <a:tc>
                  <a:txBody>
                    <a:bodyPr/>
                    <a:lstStyle/>
                    <a:p>
                      <a:pPr marL="0" lvl="0" indent="0" algn="l" rtl="0">
                        <a:spcBef>
                          <a:spcPts val="0"/>
                        </a:spcBef>
                        <a:spcAft>
                          <a:spcPts val="0"/>
                        </a:spcAft>
                        <a:buNone/>
                      </a:pPr>
                      <a:r>
                        <a:rPr lang="en" sz="1200" b="1" dirty="0">
                          <a:solidFill>
                            <a:schemeClr val="dk1"/>
                          </a:solidFill>
                          <a:latin typeface="Calibri"/>
                          <a:ea typeface="Calibri"/>
                          <a:cs typeface="Calibri"/>
                          <a:sym typeface="Calibri"/>
                        </a:rPr>
                        <a:t>How will expectations be taught/re-taught?</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 sz="1200" b="1" dirty="0">
                          <a:solidFill>
                            <a:schemeClr val="dk1"/>
                          </a:solidFill>
                          <a:latin typeface="Calibri"/>
                          <a:ea typeface="Calibri"/>
                          <a:cs typeface="Calibri"/>
                          <a:sym typeface="Calibri"/>
                        </a:rPr>
                        <a:t>For Teachers and Staff</a:t>
                      </a:r>
                      <a:endParaRPr sz="1200" b="1" dirty="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1200" dirty="0">
                          <a:solidFill>
                            <a:schemeClr val="dk1"/>
                          </a:solidFill>
                          <a:latin typeface="Calibri"/>
                          <a:ea typeface="Calibri"/>
                          <a:cs typeface="Calibri"/>
                          <a:sym typeface="Calibri"/>
                        </a:rPr>
                        <a:t>____ Establish schoolwide </a:t>
                      </a:r>
                      <a:r>
                        <a:rPr lang="en" sz="1200" b="1" dirty="0">
                          <a:solidFill>
                            <a:schemeClr val="dk1"/>
                          </a:solidFill>
                          <a:latin typeface="Calibri"/>
                          <a:ea typeface="Calibri"/>
                          <a:cs typeface="Calibri"/>
                          <a:sym typeface="Calibri"/>
                        </a:rPr>
                        <a:t>Common Philosophy &amp; Purpose; </a:t>
                      </a:r>
                      <a:endParaRPr sz="1200" b="1" dirty="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1200" dirty="0">
                          <a:solidFill>
                            <a:schemeClr val="dk1"/>
                          </a:solidFill>
                          <a:latin typeface="Calibri"/>
                          <a:ea typeface="Calibri"/>
                          <a:cs typeface="Calibri"/>
                          <a:sym typeface="Calibri"/>
                        </a:rPr>
                        <a:t>          develop organization wide knowledge of </a:t>
                      </a:r>
                      <a:r>
                        <a:rPr lang="en" sz="1200" b="1" dirty="0">
                          <a:solidFill>
                            <a:schemeClr val="dk1"/>
                          </a:solidFill>
                          <a:latin typeface="Calibri"/>
                          <a:ea typeface="Calibri"/>
                          <a:cs typeface="Calibri"/>
                          <a:sym typeface="Calibri"/>
                        </a:rPr>
                        <a:t>Function Based </a:t>
                      </a:r>
                      <a:endParaRPr sz="1200" b="1" dirty="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1200" b="1" dirty="0">
                          <a:solidFill>
                            <a:schemeClr val="dk1"/>
                          </a:solidFill>
                          <a:latin typeface="Calibri"/>
                          <a:ea typeface="Calibri"/>
                          <a:cs typeface="Calibri"/>
                          <a:sym typeface="Calibri"/>
                        </a:rPr>
                        <a:t>           Thinking  &amp; Human Motivation Theory</a:t>
                      </a:r>
                      <a:endParaRPr sz="1200" b="1" dirty="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1200" dirty="0">
                          <a:solidFill>
                            <a:schemeClr val="dk1"/>
                          </a:solidFill>
                          <a:latin typeface="Calibri"/>
                          <a:ea typeface="Calibri"/>
                          <a:cs typeface="Calibri"/>
                          <a:sym typeface="Calibri"/>
                        </a:rPr>
                        <a:t>____ Staff Meetings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Staff memos, emails,  newsletters,  and handbooks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Collaborative Teams &gt; departmental or grade level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           meetings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Scheduled Staff PD (e.g., New Staff Orientation, Back to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           School events)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b="1" dirty="0">
                          <a:solidFill>
                            <a:schemeClr val="dk1"/>
                          </a:solidFill>
                          <a:latin typeface="Calibri"/>
                          <a:ea typeface="Calibri"/>
                          <a:cs typeface="Calibri"/>
                          <a:sym typeface="Calibri"/>
                        </a:rPr>
                        <a:t>For Students</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Direct instruction = tell, show, practice, feedback.</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____ Embedded within academic curriculum.</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____ Rationale -Tied to everyday life in the REAL WORLD</a:t>
                      </a:r>
                      <a:endParaRPr sz="1200" dirty="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bl>
          </a:graphicData>
        </a:graphic>
      </p:graphicFrame>
      <p:sp>
        <p:nvSpPr>
          <p:cNvPr id="176" name="Google Shape;176;p28"/>
          <p:cNvSpPr txBox="1"/>
          <p:nvPr/>
        </p:nvSpPr>
        <p:spPr>
          <a:xfrm rot="898032">
            <a:off x="2991025" y="2195340"/>
            <a:ext cx="3712449" cy="1258270"/>
          </a:xfrm>
          <a:prstGeom prst="rect">
            <a:avLst/>
          </a:prstGeom>
          <a:solidFill>
            <a:srgbClr val="B6D7A8"/>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dirty="0">
                <a:solidFill>
                  <a:schemeClr val="dk1"/>
                </a:solidFill>
                <a:latin typeface="Calibri"/>
                <a:ea typeface="Calibri"/>
                <a:cs typeface="Calibri"/>
                <a:sym typeface="Calibri"/>
              </a:rPr>
              <a:t>+</a:t>
            </a:r>
            <a:r>
              <a:rPr lang="en" sz="2200" dirty="0">
                <a:solidFill>
                  <a:schemeClr val="dk1"/>
                </a:solidFill>
                <a:latin typeface="Calibri"/>
                <a:ea typeface="Calibri"/>
                <a:cs typeface="Calibri"/>
                <a:sym typeface="Calibri"/>
              </a:rPr>
              <a:t> = in place w/evidence </a:t>
            </a:r>
            <a:endParaRPr sz="2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200" b="1" dirty="0">
                <a:solidFill>
                  <a:schemeClr val="dk1"/>
                </a:solidFill>
                <a:latin typeface="Calibri"/>
                <a:ea typeface="Calibri"/>
                <a:cs typeface="Calibri"/>
                <a:sym typeface="Calibri"/>
              </a:rPr>
              <a:t>√</a:t>
            </a:r>
            <a:r>
              <a:rPr lang="en" sz="2200" dirty="0">
                <a:solidFill>
                  <a:schemeClr val="dk1"/>
                </a:solidFill>
                <a:latin typeface="Calibri"/>
                <a:ea typeface="Calibri"/>
                <a:cs typeface="Calibri"/>
                <a:sym typeface="Calibri"/>
              </a:rPr>
              <a:t> = in place w/out evidence </a:t>
            </a:r>
            <a:endParaRPr sz="2200" dirty="0">
              <a:solidFill>
                <a:schemeClr val="dk1"/>
              </a:solidFill>
              <a:latin typeface="Calibri"/>
              <a:ea typeface="Calibri"/>
              <a:cs typeface="Calibri"/>
              <a:sym typeface="Calibri"/>
            </a:endParaRPr>
          </a:p>
          <a:p>
            <a:pPr marL="0" lvl="0" indent="0" algn="l" rtl="0">
              <a:spcBef>
                <a:spcPts val="0"/>
              </a:spcBef>
              <a:spcAft>
                <a:spcPts val="0"/>
              </a:spcAft>
              <a:buNone/>
            </a:pPr>
            <a:r>
              <a:rPr lang="en" sz="2200" b="1" dirty="0">
                <a:solidFill>
                  <a:schemeClr val="dk1"/>
                </a:solidFill>
                <a:latin typeface="Calibri"/>
                <a:ea typeface="Calibri"/>
                <a:cs typeface="Calibri"/>
                <a:sym typeface="Calibri"/>
              </a:rPr>
              <a:t>-</a:t>
            </a:r>
            <a:r>
              <a:rPr lang="en" sz="2200" dirty="0">
                <a:solidFill>
                  <a:schemeClr val="dk1"/>
                </a:solidFill>
                <a:latin typeface="Calibri"/>
                <a:ea typeface="Calibri"/>
                <a:cs typeface="Calibri"/>
                <a:sym typeface="Calibri"/>
              </a:rPr>
              <a:t> = not currently in place</a:t>
            </a:r>
            <a:endParaRPr sz="2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311700" y="2472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FBT and Schoolwide </a:t>
            </a:r>
            <a:r>
              <a:rPr lang="en" b="1"/>
              <a:t>Consequences</a:t>
            </a:r>
            <a:endParaRPr b="1"/>
          </a:p>
        </p:txBody>
      </p:sp>
      <p:graphicFrame>
        <p:nvGraphicFramePr>
          <p:cNvPr id="182" name="Google Shape;182;p29"/>
          <p:cNvGraphicFramePr/>
          <p:nvPr/>
        </p:nvGraphicFramePr>
        <p:xfrm>
          <a:off x="272150" y="941100"/>
          <a:ext cx="8323000" cy="4297650"/>
        </p:xfrm>
        <a:graphic>
          <a:graphicData uri="http://schemas.openxmlformats.org/drawingml/2006/table">
            <a:tbl>
              <a:tblPr>
                <a:noFill/>
                <a:tableStyleId>{BDD8112C-691C-4165-B01B-19E3E54DD3EF}</a:tableStyleId>
              </a:tblPr>
              <a:tblGrid>
                <a:gridCol w="4161500">
                  <a:extLst>
                    <a:ext uri="{9D8B030D-6E8A-4147-A177-3AD203B41FA5}">
                      <a16:colId xmlns:a16="http://schemas.microsoft.com/office/drawing/2014/main" val="20000"/>
                    </a:ext>
                  </a:extLst>
                </a:gridCol>
                <a:gridCol w="4161500">
                  <a:extLst>
                    <a:ext uri="{9D8B030D-6E8A-4147-A177-3AD203B41FA5}">
                      <a16:colId xmlns:a16="http://schemas.microsoft.com/office/drawing/2014/main" val="20001"/>
                    </a:ext>
                  </a:extLst>
                </a:gridCol>
              </a:tblGrid>
              <a:tr h="4297650">
                <a:tc>
                  <a:txBody>
                    <a:bodyPr/>
                    <a:lstStyle/>
                    <a:p>
                      <a:pPr marL="0" lvl="0" indent="0" algn="l" rtl="0">
                        <a:spcBef>
                          <a:spcPts val="0"/>
                        </a:spcBef>
                        <a:spcAft>
                          <a:spcPts val="0"/>
                        </a:spcAft>
                        <a:buNone/>
                      </a:pPr>
                      <a:r>
                        <a:rPr lang="en" sz="1200" b="1">
                          <a:solidFill>
                            <a:schemeClr val="dk1"/>
                          </a:solidFill>
                          <a:latin typeface="Calibri"/>
                          <a:ea typeface="Calibri"/>
                          <a:cs typeface="Calibri"/>
                          <a:sym typeface="Calibri"/>
                        </a:rPr>
                        <a:t>How will adults consistently provide a continuum of  positive feedback for schoolwide expected /matrix behaviors and classroom expectations and rules?</a:t>
                      </a: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100" b="1">
                        <a:solidFill>
                          <a:schemeClr val="dk1"/>
                        </a:solidFill>
                        <a:latin typeface="Calibri"/>
                        <a:ea typeface="Calibri"/>
                        <a:cs typeface="Calibri"/>
                        <a:sym typeface="Calibri"/>
                      </a:endParaRPr>
                    </a:p>
                    <a:p>
                      <a:pPr marL="0" lvl="0" indent="0" algn="l" rtl="0">
                        <a:spcBef>
                          <a:spcPts val="0"/>
                        </a:spcBef>
                        <a:spcAft>
                          <a:spcPts val="0"/>
                        </a:spcAft>
                        <a:buNone/>
                      </a:pPr>
                      <a:r>
                        <a:rPr lang="en" sz="1200" b="1">
                          <a:solidFill>
                            <a:schemeClr val="dk1"/>
                          </a:solidFill>
                          <a:latin typeface="Calibri"/>
                          <a:ea typeface="Calibri"/>
                          <a:cs typeface="Calibri"/>
                          <a:sym typeface="Calibri"/>
                        </a:rPr>
                        <a:t>Plan for Effective Positive Feedback:</a:t>
                      </a: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Positive</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Specific</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Immediate</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Genuine</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Minimum Ratio of 4:1</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100" b="1">
                          <a:solidFill>
                            <a:schemeClr val="dk1"/>
                          </a:solidFill>
                          <a:latin typeface="Calibri"/>
                          <a:ea typeface="Calibri"/>
                          <a:cs typeface="Calibri"/>
                          <a:sym typeface="Calibri"/>
                        </a:rPr>
                        <a:t>Schoolwide Plan including:</a:t>
                      </a:r>
                      <a:endParaRPr sz="1100" b="1">
                        <a:solidFill>
                          <a:schemeClr val="dk1"/>
                        </a:solidFill>
                        <a:latin typeface="Calibri"/>
                        <a:ea typeface="Calibri"/>
                        <a:cs typeface="Calibri"/>
                        <a:sym typeface="Calibri"/>
                      </a:endParaRPr>
                    </a:p>
                    <a:p>
                      <a:pPr marL="0" lvl="0" indent="0" algn="l" rtl="0">
                        <a:spcBef>
                          <a:spcPts val="0"/>
                        </a:spcBef>
                        <a:spcAft>
                          <a:spcPts val="0"/>
                        </a:spcAft>
                        <a:buNone/>
                      </a:pPr>
                      <a:r>
                        <a:rPr lang="en" sz="1200" b="1">
                          <a:solidFill>
                            <a:schemeClr val="dk1"/>
                          </a:solidFill>
                          <a:latin typeface="Calibri"/>
                          <a:ea typeface="Calibri"/>
                          <a:cs typeface="Calibri"/>
                          <a:sym typeface="Calibri"/>
                        </a:rPr>
                        <a:t>____</a:t>
                      </a:r>
                      <a:r>
                        <a:rPr lang="en" sz="1000" b="1">
                          <a:solidFill>
                            <a:schemeClr val="dk1"/>
                          </a:solidFill>
                          <a:latin typeface="Calibri"/>
                          <a:ea typeface="Calibri"/>
                          <a:cs typeface="Calibri"/>
                          <a:sym typeface="Calibri"/>
                        </a:rPr>
                        <a:t> Free &amp; Frequent</a:t>
                      </a:r>
                      <a:endParaRPr sz="1000" b="1">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Use everyday, in every setting</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000" b="1">
                          <a:solidFill>
                            <a:schemeClr val="dk1"/>
                          </a:solidFill>
                          <a:latin typeface="Calibri"/>
                          <a:ea typeface="Calibri"/>
                          <a:cs typeface="Calibri"/>
                          <a:sym typeface="Calibri"/>
                        </a:rPr>
                        <a:t>____ Intermittent</a:t>
                      </a:r>
                      <a:endParaRPr sz="1000" b="1">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Award Occasionally</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b="1">
                          <a:solidFill>
                            <a:schemeClr val="dk1"/>
                          </a:solidFill>
                          <a:latin typeface="Calibri"/>
                          <a:ea typeface="Calibri"/>
                          <a:cs typeface="Calibri"/>
                          <a:sym typeface="Calibri"/>
                        </a:rPr>
                        <a:t>____ </a:t>
                      </a:r>
                      <a:r>
                        <a:rPr lang="en" sz="1000" b="1">
                          <a:solidFill>
                            <a:schemeClr val="dk1"/>
                          </a:solidFill>
                          <a:latin typeface="Calibri"/>
                          <a:ea typeface="Calibri"/>
                          <a:cs typeface="Calibri"/>
                          <a:sym typeface="Calibri"/>
                        </a:rPr>
                        <a:t>Occasional </a:t>
                      </a:r>
                      <a:endParaRPr sz="1000" b="1">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Quarterly or Year Long Goal</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b="1">
                          <a:solidFill>
                            <a:schemeClr val="dk1"/>
                          </a:solidFill>
                          <a:latin typeface="Calibri"/>
                          <a:ea typeface="Calibri"/>
                          <a:cs typeface="Calibri"/>
                          <a:sym typeface="Calibri"/>
                        </a:rPr>
                        <a:t>____ Performance Feedback for Staff</a:t>
                      </a:r>
                      <a:endParaRPr sz="1200" b="1">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200" b="1">
                          <a:solidFill>
                            <a:schemeClr val="dk1"/>
                          </a:solidFill>
                          <a:latin typeface="Calibri"/>
                          <a:ea typeface="Calibri"/>
                          <a:cs typeface="Calibri"/>
                          <a:sym typeface="Calibri"/>
                        </a:rPr>
                        <a:t>How will adults consistently respond to unexpected behaviors (social errors) that includes a continuum of corrective interventions?</a:t>
                      </a: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 sz="1200" b="1">
                          <a:solidFill>
                            <a:schemeClr val="dk1"/>
                          </a:solidFill>
                          <a:latin typeface="Calibri"/>
                          <a:ea typeface="Calibri"/>
                          <a:cs typeface="Calibri"/>
                          <a:sym typeface="Calibri"/>
                        </a:rPr>
                        <a:t>Plan for Effective Discouraging Unexpected / Error Correction:</a:t>
                      </a: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Immediate</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Specific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Private/Quiet</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Calm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Quick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b="1">
                          <a:solidFill>
                            <a:schemeClr val="dk1"/>
                          </a:solidFill>
                          <a:latin typeface="Calibri"/>
                          <a:ea typeface="Calibri"/>
                          <a:cs typeface="Calibri"/>
                          <a:sym typeface="Calibri"/>
                        </a:rPr>
                        <a:t>Schoolwide Continuum to Include:</a:t>
                      </a: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Prompt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6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Redirect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6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 Re-teach</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6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____Provide Choices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6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____Conference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6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____Short Removal</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bl>
          </a:graphicData>
        </a:graphic>
      </p:graphicFrame>
      <p:sp>
        <p:nvSpPr>
          <p:cNvPr id="183" name="Google Shape;183;p29"/>
          <p:cNvSpPr txBox="1"/>
          <p:nvPr/>
        </p:nvSpPr>
        <p:spPr>
          <a:xfrm rot="1189938">
            <a:off x="3283630" y="2326246"/>
            <a:ext cx="3232841" cy="1081159"/>
          </a:xfrm>
          <a:prstGeom prst="rect">
            <a:avLst/>
          </a:prstGeom>
          <a:solidFill>
            <a:srgbClr val="B6D7A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Calibri"/>
                <a:ea typeface="Calibri"/>
                <a:cs typeface="Calibri"/>
                <a:sym typeface="Calibri"/>
              </a:rPr>
              <a:t>+ </a:t>
            </a:r>
            <a:r>
              <a:rPr lang="en" sz="2000">
                <a:solidFill>
                  <a:schemeClr val="dk1"/>
                </a:solidFill>
                <a:latin typeface="Calibri"/>
                <a:ea typeface="Calibri"/>
                <a:cs typeface="Calibri"/>
                <a:sym typeface="Calibri"/>
              </a:rPr>
              <a:t>= in place w/evidence </a:t>
            </a: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 sz="2000" b="1">
                <a:solidFill>
                  <a:schemeClr val="dk1"/>
                </a:solidFill>
                <a:latin typeface="Calibri"/>
                <a:ea typeface="Calibri"/>
                <a:cs typeface="Calibri"/>
                <a:sym typeface="Calibri"/>
              </a:rPr>
              <a:t>√ </a:t>
            </a:r>
            <a:r>
              <a:rPr lang="en" sz="2000">
                <a:solidFill>
                  <a:schemeClr val="dk1"/>
                </a:solidFill>
                <a:latin typeface="Calibri"/>
                <a:ea typeface="Calibri"/>
                <a:cs typeface="Calibri"/>
                <a:sym typeface="Calibri"/>
              </a:rPr>
              <a:t>= in place w/out evidence </a:t>
            </a: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 sz="2000" b="1">
                <a:solidFill>
                  <a:schemeClr val="dk1"/>
                </a:solidFill>
                <a:latin typeface="Calibri"/>
                <a:ea typeface="Calibri"/>
                <a:cs typeface="Calibri"/>
                <a:sym typeface="Calibri"/>
              </a:rPr>
              <a:t>- </a:t>
            </a:r>
            <a:r>
              <a:rPr lang="en" sz="2000">
                <a:solidFill>
                  <a:schemeClr val="dk1"/>
                </a:solidFill>
                <a:latin typeface="Calibri"/>
                <a:ea typeface="Calibri"/>
                <a:cs typeface="Calibri"/>
                <a:sym typeface="Calibri"/>
              </a:rPr>
              <a:t>= not currently in place</a:t>
            </a:r>
            <a:endParaRPr sz="2300"/>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0"/>
          <p:cNvPicPr preferRelativeResize="0"/>
          <p:nvPr/>
        </p:nvPicPr>
        <p:blipFill>
          <a:blip r:embed="rId3">
            <a:alphaModFix/>
          </a:blip>
          <a:stretch>
            <a:fillRect/>
          </a:stretch>
        </p:blipFill>
        <p:spPr>
          <a:xfrm>
            <a:off x="152400" y="152400"/>
            <a:ext cx="8733976" cy="48386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169250" y="2393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ts val="990"/>
              <a:buFont typeface="Arial"/>
              <a:buNone/>
            </a:pPr>
            <a:r>
              <a:rPr lang="en" sz="4400">
                <a:latin typeface="Calibri"/>
                <a:ea typeface="Calibri"/>
                <a:cs typeface="Calibri"/>
                <a:sym typeface="Calibri"/>
              </a:rPr>
              <a:t>FBT - Schoolwide Planning</a:t>
            </a:r>
            <a:endParaRPr/>
          </a:p>
        </p:txBody>
      </p:sp>
      <p:sp>
        <p:nvSpPr>
          <p:cNvPr id="194" name="Google Shape;194;p31"/>
          <p:cNvSpPr txBox="1">
            <a:spLocks noGrp="1"/>
          </p:cNvSpPr>
          <p:nvPr>
            <p:ph type="body" idx="1"/>
          </p:nvPr>
        </p:nvSpPr>
        <p:spPr>
          <a:xfrm>
            <a:off x="359175" y="989125"/>
            <a:ext cx="8520600" cy="4020000"/>
          </a:xfrm>
          <a:prstGeom prst="rect">
            <a:avLst/>
          </a:prstGeom>
        </p:spPr>
        <p:txBody>
          <a:bodyPr spcFirstLastPara="1" wrap="square" lIns="91425" tIns="91425" rIns="91425" bIns="91425" anchor="t" anchorCtr="0">
            <a:normAutofit fontScale="85000" lnSpcReduction="20000"/>
          </a:bodyPr>
          <a:lstStyle/>
          <a:p>
            <a:pPr marL="0" lvl="0" indent="0" algn="l" rtl="0">
              <a:lnSpc>
                <a:spcPct val="100000"/>
              </a:lnSpc>
              <a:spcBef>
                <a:spcPts val="640"/>
              </a:spcBef>
              <a:spcAft>
                <a:spcPts val="0"/>
              </a:spcAft>
              <a:buClr>
                <a:schemeClr val="dk1"/>
              </a:buClr>
              <a:buSzPct val="45833"/>
              <a:buFont typeface="Arial"/>
              <a:buNone/>
            </a:pPr>
            <a:r>
              <a:rPr lang="en" sz="2400">
                <a:solidFill>
                  <a:schemeClr val="dk1"/>
                </a:solidFill>
                <a:latin typeface="Calibri"/>
                <a:ea typeface="Calibri"/>
                <a:cs typeface="Calibri"/>
                <a:sym typeface="Calibri"/>
              </a:rPr>
              <a:t>What Essential Components* of SW-PBS does your building have in place to serve as </a:t>
            </a:r>
            <a:r>
              <a:rPr lang="en" sz="2400" b="1">
                <a:solidFill>
                  <a:schemeClr val="dk1"/>
                </a:solidFill>
                <a:latin typeface="Calibri"/>
                <a:ea typeface="Calibri"/>
                <a:cs typeface="Calibri"/>
                <a:sym typeface="Calibri"/>
              </a:rPr>
              <a:t>Antecedent Interventions</a:t>
            </a:r>
            <a:r>
              <a:rPr lang="en" sz="2400">
                <a:solidFill>
                  <a:schemeClr val="dk1"/>
                </a:solidFill>
                <a:latin typeface="Calibri"/>
                <a:ea typeface="Calibri"/>
                <a:cs typeface="Calibri"/>
                <a:sym typeface="Calibri"/>
              </a:rPr>
              <a:t>? How will/do you monitor implementation fidelity?</a:t>
            </a:r>
            <a:endParaRPr sz="2400">
              <a:solidFill>
                <a:schemeClr val="dk1"/>
              </a:solidFill>
              <a:latin typeface="Calibri"/>
              <a:ea typeface="Calibri"/>
              <a:cs typeface="Calibri"/>
              <a:sym typeface="Calibri"/>
            </a:endParaRPr>
          </a:p>
          <a:p>
            <a:pPr marL="0" lvl="0" indent="0" algn="l" rtl="0">
              <a:lnSpc>
                <a:spcPct val="100000"/>
              </a:lnSpc>
              <a:spcBef>
                <a:spcPts val="640"/>
              </a:spcBef>
              <a:spcAft>
                <a:spcPts val="0"/>
              </a:spcAft>
              <a:buClr>
                <a:schemeClr val="dk1"/>
              </a:buClr>
              <a:buSzPct val="45833"/>
              <a:buFont typeface="Arial"/>
              <a:buNone/>
            </a:pPr>
            <a:endParaRPr sz="2400">
              <a:solidFill>
                <a:schemeClr val="dk1"/>
              </a:solidFill>
              <a:latin typeface="Calibri"/>
              <a:ea typeface="Calibri"/>
              <a:cs typeface="Calibri"/>
              <a:sym typeface="Calibri"/>
            </a:endParaRPr>
          </a:p>
          <a:p>
            <a:pPr marL="0" lvl="0" indent="0" algn="l" rtl="0">
              <a:lnSpc>
                <a:spcPct val="100000"/>
              </a:lnSpc>
              <a:spcBef>
                <a:spcPts val="640"/>
              </a:spcBef>
              <a:spcAft>
                <a:spcPts val="0"/>
              </a:spcAft>
              <a:buClr>
                <a:schemeClr val="dk1"/>
              </a:buClr>
              <a:buSzPct val="45833"/>
              <a:buFont typeface="Arial"/>
              <a:buNone/>
            </a:pPr>
            <a:r>
              <a:rPr lang="en" sz="2400">
                <a:solidFill>
                  <a:schemeClr val="dk1"/>
                </a:solidFill>
                <a:latin typeface="Calibri"/>
                <a:ea typeface="Calibri"/>
                <a:cs typeface="Calibri"/>
                <a:sym typeface="Calibri"/>
              </a:rPr>
              <a:t>What Essential Components* of SW-PBS does your building have in place to serve as </a:t>
            </a:r>
            <a:r>
              <a:rPr lang="en" sz="2400" b="1">
                <a:solidFill>
                  <a:schemeClr val="dk1"/>
                </a:solidFill>
                <a:latin typeface="Calibri"/>
                <a:ea typeface="Calibri"/>
                <a:cs typeface="Calibri"/>
                <a:sym typeface="Calibri"/>
              </a:rPr>
              <a:t>Behavioral Interventions</a:t>
            </a:r>
            <a:r>
              <a:rPr lang="en" sz="2400">
                <a:solidFill>
                  <a:schemeClr val="dk1"/>
                </a:solidFill>
                <a:latin typeface="Calibri"/>
                <a:ea typeface="Calibri"/>
                <a:cs typeface="Calibri"/>
                <a:sym typeface="Calibri"/>
              </a:rPr>
              <a:t>? How will/do you monitor implementation fidelity?</a:t>
            </a:r>
            <a:endParaRPr sz="2400">
              <a:solidFill>
                <a:schemeClr val="dk1"/>
              </a:solidFill>
              <a:latin typeface="Calibri"/>
              <a:ea typeface="Calibri"/>
              <a:cs typeface="Calibri"/>
              <a:sym typeface="Calibri"/>
            </a:endParaRPr>
          </a:p>
          <a:p>
            <a:pPr marL="0" lvl="0" indent="0" algn="l" rtl="0">
              <a:lnSpc>
                <a:spcPct val="100000"/>
              </a:lnSpc>
              <a:spcBef>
                <a:spcPts val="640"/>
              </a:spcBef>
              <a:spcAft>
                <a:spcPts val="0"/>
              </a:spcAft>
              <a:buClr>
                <a:schemeClr val="dk1"/>
              </a:buClr>
              <a:buSzPct val="45833"/>
              <a:buFont typeface="Arial"/>
              <a:buNone/>
            </a:pPr>
            <a:endParaRPr sz="2400">
              <a:solidFill>
                <a:schemeClr val="dk1"/>
              </a:solidFill>
              <a:latin typeface="Calibri"/>
              <a:ea typeface="Calibri"/>
              <a:cs typeface="Calibri"/>
              <a:sym typeface="Calibri"/>
            </a:endParaRPr>
          </a:p>
          <a:p>
            <a:pPr marL="0" lvl="0" indent="0" algn="l" rtl="0">
              <a:lnSpc>
                <a:spcPct val="100000"/>
              </a:lnSpc>
              <a:spcBef>
                <a:spcPts val="640"/>
              </a:spcBef>
              <a:spcAft>
                <a:spcPts val="0"/>
              </a:spcAft>
              <a:buNone/>
            </a:pPr>
            <a:r>
              <a:rPr lang="en" sz="2400">
                <a:solidFill>
                  <a:schemeClr val="dk1"/>
                </a:solidFill>
                <a:latin typeface="Calibri"/>
                <a:ea typeface="Calibri"/>
                <a:cs typeface="Calibri"/>
                <a:sym typeface="Calibri"/>
              </a:rPr>
              <a:t>What Essential Components* of SW-PBS does your building have in place to serve as </a:t>
            </a:r>
            <a:r>
              <a:rPr lang="en" sz="2400" b="1">
                <a:solidFill>
                  <a:schemeClr val="dk1"/>
                </a:solidFill>
                <a:latin typeface="Calibri"/>
                <a:ea typeface="Calibri"/>
                <a:cs typeface="Calibri"/>
                <a:sym typeface="Calibri"/>
              </a:rPr>
              <a:t>Consequence Interventions</a:t>
            </a:r>
            <a:r>
              <a:rPr lang="en" sz="2400">
                <a:solidFill>
                  <a:schemeClr val="dk1"/>
                </a:solidFill>
                <a:latin typeface="Calibri"/>
                <a:ea typeface="Calibri"/>
                <a:cs typeface="Calibri"/>
                <a:sym typeface="Calibri"/>
              </a:rPr>
              <a:t>? How will/do you monitor implementation fidelity?</a:t>
            </a:r>
            <a:endParaRPr sz="2400">
              <a:solidFill>
                <a:schemeClr val="dk1"/>
              </a:solidFill>
              <a:latin typeface="Calibri"/>
              <a:ea typeface="Calibri"/>
              <a:cs typeface="Calibri"/>
              <a:sym typeface="Calibri"/>
            </a:endParaRPr>
          </a:p>
          <a:p>
            <a:pPr marL="0" lvl="0" indent="0" algn="l" rtl="0">
              <a:lnSpc>
                <a:spcPct val="100000"/>
              </a:lnSpc>
              <a:spcBef>
                <a:spcPts val="640"/>
              </a:spcBef>
              <a:spcAft>
                <a:spcPts val="0"/>
              </a:spcAft>
              <a:buNone/>
            </a:pPr>
            <a:endParaRPr sz="1929">
              <a:solidFill>
                <a:schemeClr val="dk1"/>
              </a:solidFill>
              <a:latin typeface="Calibri"/>
              <a:ea typeface="Calibri"/>
              <a:cs typeface="Calibri"/>
              <a:sym typeface="Calibri"/>
            </a:endParaRPr>
          </a:p>
          <a:p>
            <a:pPr marL="0" lvl="0" indent="0" algn="ctr" rtl="0">
              <a:lnSpc>
                <a:spcPct val="100000"/>
              </a:lnSpc>
              <a:spcBef>
                <a:spcPts val="640"/>
              </a:spcBef>
              <a:spcAft>
                <a:spcPts val="0"/>
              </a:spcAft>
              <a:buClr>
                <a:schemeClr val="dk1"/>
              </a:buClr>
              <a:buSzPct val="57012"/>
              <a:buFont typeface="Arial"/>
              <a:buNone/>
            </a:pPr>
            <a:r>
              <a:rPr lang="en" sz="1929" i="1" u="sng">
                <a:solidFill>
                  <a:schemeClr val="hlink"/>
                </a:solidFill>
                <a:latin typeface="Calibri"/>
                <a:ea typeface="Calibri"/>
                <a:cs typeface="Calibri"/>
                <a:sym typeface="Calibri"/>
                <a:hlinkClick r:id="rId3"/>
              </a:rPr>
              <a:t>*Common Philosophy &amp; Purpose - Leadership - Clarify - Teach - </a:t>
            </a:r>
            <a:r>
              <a:rPr lang="en" sz="1929" i="1" u="sng">
                <a:solidFill>
                  <a:schemeClr val="hlink"/>
                </a:solidFill>
                <a:latin typeface="Calibri"/>
                <a:ea typeface="Calibri"/>
                <a:cs typeface="Calibri"/>
                <a:sym typeface="Calibri"/>
                <a:hlinkClick r:id="rId3"/>
              </a:rPr>
              <a:t>Encourage</a:t>
            </a:r>
            <a:r>
              <a:rPr lang="en" sz="1929" i="1" u="sng">
                <a:solidFill>
                  <a:schemeClr val="hlink"/>
                </a:solidFill>
                <a:latin typeface="Calibri"/>
                <a:ea typeface="Calibri"/>
                <a:cs typeface="Calibri"/>
                <a:sym typeface="Calibri"/>
                <a:hlinkClick r:id="rId3"/>
              </a:rPr>
              <a:t> - Discourage - DBDM</a:t>
            </a:r>
            <a:endParaRPr sz="1929" i="1">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87050" y="239275"/>
            <a:ext cx="8899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a:latin typeface="Calibri"/>
                <a:ea typeface="Calibri"/>
                <a:cs typeface="Calibri"/>
                <a:sym typeface="Calibri"/>
              </a:rPr>
              <a:t>FBT / Situation Crafting  Schoolwide Planning</a:t>
            </a:r>
            <a:endParaRPr sz="3600"/>
          </a:p>
        </p:txBody>
      </p:sp>
      <p:graphicFrame>
        <p:nvGraphicFramePr>
          <p:cNvPr id="200" name="Google Shape;200;p32"/>
          <p:cNvGraphicFramePr/>
          <p:nvPr/>
        </p:nvGraphicFramePr>
        <p:xfrm>
          <a:off x="311700" y="1017690"/>
          <a:ext cx="8674900" cy="4129980"/>
        </p:xfrm>
        <a:graphic>
          <a:graphicData uri="http://schemas.openxmlformats.org/drawingml/2006/table">
            <a:tbl>
              <a:tblPr>
                <a:noFill/>
                <a:tableStyleId>{BDD8112C-691C-4165-B01B-19E3E54DD3EF}</a:tableStyleId>
              </a:tblPr>
              <a:tblGrid>
                <a:gridCol w="2835250">
                  <a:extLst>
                    <a:ext uri="{9D8B030D-6E8A-4147-A177-3AD203B41FA5}">
                      <a16:colId xmlns:a16="http://schemas.microsoft.com/office/drawing/2014/main" val="20000"/>
                    </a:ext>
                  </a:extLst>
                </a:gridCol>
                <a:gridCol w="3028600">
                  <a:extLst>
                    <a:ext uri="{9D8B030D-6E8A-4147-A177-3AD203B41FA5}">
                      <a16:colId xmlns:a16="http://schemas.microsoft.com/office/drawing/2014/main" val="20001"/>
                    </a:ext>
                  </a:extLst>
                </a:gridCol>
                <a:gridCol w="2811050">
                  <a:extLst>
                    <a:ext uri="{9D8B030D-6E8A-4147-A177-3AD203B41FA5}">
                      <a16:colId xmlns:a16="http://schemas.microsoft.com/office/drawing/2014/main" val="20002"/>
                    </a:ext>
                  </a:extLst>
                </a:gridCol>
              </a:tblGrid>
              <a:tr h="883875">
                <a:tc>
                  <a:txBody>
                    <a:bodyPr/>
                    <a:lstStyle/>
                    <a:p>
                      <a:pPr marL="0" lvl="0" indent="0" algn="ctr" rtl="0">
                        <a:spcBef>
                          <a:spcPts val="0"/>
                        </a:spcBef>
                        <a:spcAft>
                          <a:spcPts val="0"/>
                        </a:spcAft>
                        <a:buNone/>
                      </a:pPr>
                      <a:r>
                        <a:rPr lang="en" sz="2300" b="1"/>
                        <a:t>Antecedents </a:t>
                      </a:r>
                      <a:endParaRPr sz="2300" b="1"/>
                    </a:p>
                  </a:txBody>
                  <a:tcPr marL="91425" marR="91425" marT="91425" marB="91425"/>
                </a:tc>
                <a:tc>
                  <a:txBody>
                    <a:bodyPr/>
                    <a:lstStyle/>
                    <a:p>
                      <a:pPr marL="0" lvl="0" indent="0" algn="ctr" rtl="0">
                        <a:spcBef>
                          <a:spcPts val="0"/>
                        </a:spcBef>
                        <a:spcAft>
                          <a:spcPts val="0"/>
                        </a:spcAft>
                        <a:buNone/>
                      </a:pPr>
                      <a:r>
                        <a:rPr lang="en" sz="2300" b="1"/>
                        <a:t>Expected Behaviors</a:t>
                      </a:r>
                      <a:endParaRPr sz="2300" b="1"/>
                    </a:p>
                    <a:p>
                      <a:pPr marL="0" lvl="0" indent="0" algn="ctr" rtl="0">
                        <a:spcBef>
                          <a:spcPts val="0"/>
                        </a:spcBef>
                        <a:spcAft>
                          <a:spcPts val="0"/>
                        </a:spcAft>
                        <a:buNone/>
                      </a:pPr>
                      <a:r>
                        <a:rPr lang="en" b="1"/>
                        <a:t>(</a:t>
                      </a:r>
                      <a:r>
                        <a:rPr lang="en"/>
                        <a:t>What </a:t>
                      </a:r>
                      <a:r>
                        <a:rPr lang="en" i="1"/>
                        <a:t>Expected Behaviors</a:t>
                      </a:r>
                      <a:r>
                        <a:rPr lang="en"/>
                        <a:t> does our school need to focus on?</a:t>
                      </a:r>
                      <a:r>
                        <a:rPr lang="en" b="1"/>
                        <a:t>)</a:t>
                      </a:r>
                      <a:endParaRPr b="1"/>
                    </a:p>
                  </a:txBody>
                  <a:tcPr marL="91425" marR="91425" marT="91425" marB="91425"/>
                </a:tc>
                <a:tc>
                  <a:txBody>
                    <a:bodyPr/>
                    <a:lstStyle/>
                    <a:p>
                      <a:pPr marL="0" lvl="0" indent="0" algn="ctr" rtl="0">
                        <a:spcBef>
                          <a:spcPts val="0"/>
                        </a:spcBef>
                        <a:spcAft>
                          <a:spcPts val="0"/>
                        </a:spcAft>
                        <a:buNone/>
                      </a:pPr>
                      <a:r>
                        <a:rPr lang="en" sz="2300" b="1"/>
                        <a:t>Consequences</a:t>
                      </a:r>
                      <a:endParaRPr sz="2300" b="1"/>
                    </a:p>
                  </a:txBody>
                  <a:tcPr marL="91425" marR="91425" marT="91425" marB="91425"/>
                </a:tc>
                <a:extLst>
                  <a:ext uri="{0D108BD9-81ED-4DB2-BD59-A6C34878D82A}">
                    <a16:rowId xmlns:a16="http://schemas.microsoft.com/office/drawing/2014/main" val="10000"/>
                  </a:ext>
                </a:extLst>
              </a:tr>
              <a:tr h="1119600">
                <a:tc>
                  <a:txBody>
                    <a:bodyPr/>
                    <a:lstStyle/>
                    <a:p>
                      <a:pPr marL="0" lvl="0" indent="0" algn="l" rtl="0">
                        <a:spcBef>
                          <a:spcPts val="0"/>
                        </a:spcBef>
                        <a:spcAft>
                          <a:spcPts val="0"/>
                        </a:spcAft>
                        <a:buClr>
                          <a:schemeClr val="dk1"/>
                        </a:buClr>
                        <a:buSzPts val="1100"/>
                        <a:buFont typeface="Arial"/>
                        <a:buNone/>
                      </a:pPr>
                      <a:r>
                        <a:rPr lang="en">
                          <a:solidFill>
                            <a:schemeClr val="dk1"/>
                          </a:solidFill>
                        </a:rPr>
                        <a:t>Keep Doing: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Tweak: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Rethink - Start:</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t>Setting the stage for beginning of the year: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Commonly needed during the school year:</a:t>
                      </a: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t>Keep Doing: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Tweak:</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Rethink - Start: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Function Based Thinking </a:t>
            </a:r>
            <a:endParaRPr/>
          </a:p>
        </p:txBody>
      </p:sp>
      <p:sp>
        <p:nvSpPr>
          <p:cNvPr id="206" name="Google Shape;206;p3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Classroom Application &amp; the ETLPs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832925" y="199875"/>
            <a:ext cx="7123382" cy="48386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p:nvPr/>
        </p:nvSpPr>
        <p:spPr>
          <a:xfrm>
            <a:off x="472125" y="189717"/>
            <a:ext cx="2263200" cy="1946700"/>
          </a:xfrm>
          <a:prstGeom prst="rect">
            <a:avLst/>
          </a:prstGeom>
          <a:noFill/>
          <a:ln>
            <a:noFill/>
          </a:ln>
        </p:spPr>
        <p:txBody>
          <a:bodyPr spcFirstLastPara="1" wrap="square" lIns="91425" tIns="91425" rIns="91425" bIns="91425" anchor="t" anchorCtr="0">
            <a:noAutofit/>
          </a:bodyPr>
          <a:lstStyle/>
          <a:p>
            <a:pPr marL="0" lvl="0" indent="0" algn="ctr" rtl="0">
              <a:lnSpc>
                <a:spcPct val="95000"/>
              </a:lnSpc>
              <a:spcBef>
                <a:spcPts val="640"/>
              </a:spcBef>
              <a:spcAft>
                <a:spcPts val="0"/>
              </a:spcAft>
              <a:buNone/>
            </a:pPr>
            <a:r>
              <a:rPr lang="en" sz="3550" b="1">
                <a:solidFill>
                  <a:srgbClr val="1E4682"/>
                </a:solidFill>
                <a:latin typeface="Calibri"/>
                <a:ea typeface="Calibri"/>
                <a:cs typeface="Calibri"/>
                <a:sym typeface="Calibri"/>
              </a:rPr>
              <a:t>Common </a:t>
            </a:r>
            <a:endParaRPr sz="3550" b="1">
              <a:solidFill>
                <a:srgbClr val="1E4682"/>
              </a:solidFill>
              <a:latin typeface="Calibri"/>
              <a:ea typeface="Calibri"/>
              <a:cs typeface="Calibri"/>
              <a:sym typeface="Calibri"/>
            </a:endParaRPr>
          </a:p>
          <a:p>
            <a:pPr marL="0" lvl="0" indent="0" algn="ctr" rtl="0">
              <a:lnSpc>
                <a:spcPct val="95000"/>
              </a:lnSpc>
              <a:spcBef>
                <a:spcPts val="640"/>
              </a:spcBef>
              <a:spcAft>
                <a:spcPts val="0"/>
              </a:spcAft>
              <a:buNone/>
            </a:pPr>
            <a:r>
              <a:rPr lang="en" sz="3550" b="1">
                <a:solidFill>
                  <a:srgbClr val="1E4682"/>
                </a:solidFill>
                <a:latin typeface="Calibri"/>
                <a:ea typeface="Calibri"/>
                <a:cs typeface="Calibri"/>
                <a:sym typeface="Calibri"/>
              </a:rPr>
              <a:t>Vision</a:t>
            </a:r>
            <a:endParaRPr sz="3550" b="1">
              <a:solidFill>
                <a:srgbClr val="1E4682"/>
              </a:solidFill>
              <a:latin typeface="Calibri"/>
              <a:ea typeface="Calibri"/>
              <a:cs typeface="Calibri"/>
              <a:sym typeface="Calibri"/>
            </a:endParaRPr>
          </a:p>
        </p:txBody>
      </p:sp>
      <p:sp>
        <p:nvSpPr>
          <p:cNvPr id="212" name="Google Shape;212;p34"/>
          <p:cNvSpPr txBox="1"/>
          <p:nvPr/>
        </p:nvSpPr>
        <p:spPr>
          <a:xfrm>
            <a:off x="3549600" y="142242"/>
            <a:ext cx="2263200" cy="1946700"/>
          </a:xfrm>
          <a:prstGeom prst="rect">
            <a:avLst/>
          </a:prstGeom>
          <a:noFill/>
          <a:ln>
            <a:noFill/>
          </a:ln>
        </p:spPr>
        <p:txBody>
          <a:bodyPr spcFirstLastPara="1" wrap="square" lIns="91425" tIns="91425" rIns="91425" bIns="91425" anchor="t" anchorCtr="0">
            <a:noAutofit/>
          </a:bodyPr>
          <a:lstStyle/>
          <a:p>
            <a:pPr marL="0" lvl="0" indent="0" algn="ctr" rtl="0">
              <a:lnSpc>
                <a:spcPct val="95000"/>
              </a:lnSpc>
              <a:spcBef>
                <a:spcPts val="0"/>
              </a:spcBef>
              <a:spcAft>
                <a:spcPts val="0"/>
              </a:spcAft>
              <a:buNone/>
            </a:pPr>
            <a:r>
              <a:rPr lang="en" sz="3550" b="1">
                <a:solidFill>
                  <a:srgbClr val="1E4682"/>
                </a:solidFill>
                <a:latin typeface="Calibri"/>
                <a:ea typeface="Calibri"/>
                <a:cs typeface="Calibri"/>
                <a:sym typeface="Calibri"/>
              </a:rPr>
              <a:t>Common </a:t>
            </a:r>
            <a:endParaRPr sz="3550" b="1">
              <a:solidFill>
                <a:srgbClr val="1E4682"/>
              </a:solidFill>
              <a:latin typeface="Calibri"/>
              <a:ea typeface="Calibri"/>
              <a:cs typeface="Calibri"/>
              <a:sym typeface="Calibri"/>
            </a:endParaRPr>
          </a:p>
          <a:p>
            <a:pPr marL="0" lvl="0" indent="0" algn="ctr" rtl="0">
              <a:lnSpc>
                <a:spcPct val="95000"/>
              </a:lnSpc>
              <a:spcBef>
                <a:spcPts val="1200"/>
              </a:spcBef>
              <a:spcAft>
                <a:spcPts val="1200"/>
              </a:spcAft>
              <a:buNone/>
            </a:pPr>
            <a:r>
              <a:rPr lang="en" sz="3550" b="1">
                <a:solidFill>
                  <a:srgbClr val="1E4682"/>
                </a:solidFill>
                <a:latin typeface="Calibri"/>
                <a:ea typeface="Calibri"/>
                <a:cs typeface="Calibri"/>
                <a:sym typeface="Calibri"/>
              </a:rPr>
              <a:t>Language</a:t>
            </a:r>
            <a:endParaRPr sz="3550" b="1">
              <a:solidFill>
                <a:srgbClr val="1E4682"/>
              </a:solidFill>
              <a:latin typeface="Calibri"/>
              <a:ea typeface="Calibri"/>
              <a:cs typeface="Calibri"/>
              <a:sym typeface="Calibri"/>
            </a:endParaRPr>
          </a:p>
        </p:txBody>
      </p:sp>
      <p:sp>
        <p:nvSpPr>
          <p:cNvPr id="213" name="Google Shape;213;p34"/>
          <p:cNvSpPr txBox="1"/>
          <p:nvPr/>
        </p:nvSpPr>
        <p:spPr>
          <a:xfrm>
            <a:off x="6459525" y="142242"/>
            <a:ext cx="2472000" cy="1946700"/>
          </a:xfrm>
          <a:prstGeom prst="rect">
            <a:avLst/>
          </a:prstGeom>
          <a:noFill/>
          <a:ln>
            <a:noFill/>
          </a:ln>
        </p:spPr>
        <p:txBody>
          <a:bodyPr spcFirstLastPara="1" wrap="square" lIns="91425" tIns="91425" rIns="91425" bIns="91425" anchor="t" anchorCtr="0">
            <a:noAutofit/>
          </a:bodyPr>
          <a:lstStyle/>
          <a:p>
            <a:pPr marL="0" lvl="0" indent="0" algn="ctr" rtl="0">
              <a:lnSpc>
                <a:spcPct val="95000"/>
              </a:lnSpc>
              <a:spcBef>
                <a:spcPts val="0"/>
              </a:spcBef>
              <a:spcAft>
                <a:spcPts val="0"/>
              </a:spcAft>
              <a:buNone/>
            </a:pPr>
            <a:r>
              <a:rPr lang="en" sz="3550" b="1">
                <a:solidFill>
                  <a:srgbClr val="1E4682"/>
                </a:solidFill>
                <a:latin typeface="Calibri"/>
                <a:ea typeface="Calibri"/>
                <a:cs typeface="Calibri"/>
                <a:sym typeface="Calibri"/>
              </a:rPr>
              <a:t>Common </a:t>
            </a:r>
            <a:endParaRPr sz="3550" b="1">
              <a:solidFill>
                <a:srgbClr val="1E4682"/>
              </a:solidFill>
              <a:latin typeface="Calibri"/>
              <a:ea typeface="Calibri"/>
              <a:cs typeface="Calibri"/>
              <a:sym typeface="Calibri"/>
            </a:endParaRPr>
          </a:p>
          <a:p>
            <a:pPr marL="0" lvl="0" indent="0" algn="ctr" rtl="0">
              <a:lnSpc>
                <a:spcPct val="95000"/>
              </a:lnSpc>
              <a:spcBef>
                <a:spcPts val="1200"/>
              </a:spcBef>
              <a:spcAft>
                <a:spcPts val="1200"/>
              </a:spcAft>
              <a:buNone/>
            </a:pPr>
            <a:r>
              <a:rPr lang="en" sz="3550" b="1">
                <a:solidFill>
                  <a:srgbClr val="1E4682"/>
                </a:solidFill>
                <a:latin typeface="Calibri"/>
                <a:ea typeface="Calibri"/>
                <a:cs typeface="Calibri"/>
                <a:sym typeface="Calibri"/>
              </a:rPr>
              <a:t>Experience</a:t>
            </a:r>
            <a:endParaRPr sz="3550" b="1">
              <a:solidFill>
                <a:srgbClr val="1E4682"/>
              </a:solidFill>
              <a:latin typeface="Calibri"/>
              <a:ea typeface="Calibri"/>
              <a:cs typeface="Calibri"/>
              <a:sym typeface="Calibri"/>
            </a:endParaRPr>
          </a:p>
        </p:txBody>
      </p:sp>
      <p:sp>
        <p:nvSpPr>
          <p:cNvPr id="214" name="Google Shape;214;p34"/>
          <p:cNvSpPr txBox="1"/>
          <p:nvPr/>
        </p:nvSpPr>
        <p:spPr>
          <a:xfrm>
            <a:off x="117075" y="1396933"/>
            <a:ext cx="2785800" cy="3573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40"/>
              </a:spcBef>
              <a:spcAft>
                <a:spcPts val="0"/>
              </a:spcAft>
              <a:buNone/>
            </a:pPr>
            <a:r>
              <a:rPr lang="en" sz="1600">
                <a:solidFill>
                  <a:srgbClr val="000000"/>
                </a:solidFill>
                <a:latin typeface="Calibri"/>
                <a:ea typeface="Calibri"/>
                <a:cs typeface="Calibri"/>
                <a:sym typeface="Calibri"/>
              </a:rPr>
              <a:t>Mission</a:t>
            </a:r>
            <a:endParaRPr sz="1600">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600">
                <a:solidFill>
                  <a:srgbClr val="000000"/>
                </a:solidFill>
                <a:latin typeface="Calibri"/>
                <a:ea typeface="Calibri"/>
                <a:cs typeface="Calibri"/>
                <a:sym typeface="Calibri"/>
              </a:rPr>
              <a:t>Vision</a:t>
            </a:r>
            <a:endParaRPr sz="1600">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600">
                <a:solidFill>
                  <a:srgbClr val="000000"/>
                </a:solidFill>
                <a:latin typeface="Calibri"/>
                <a:ea typeface="Calibri"/>
                <a:cs typeface="Calibri"/>
                <a:sym typeface="Calibri"/>
              </a:rPr>
              <a:t>Goals</a:t>
            </a:r>
            <a:endParaRPr sz="1600">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600">
                <a:solidFill>
                  <a:srgbClr val="000000"/>
                </a:solidFill>
                <a:latin typeface="Calibri"/>
                <a:ea typeface="Calibri"/>
                <a:cs typeface="Calibri"/>
                <a:sym typeface="Calibri"/>
              </a:rPr>
              <a:t>District Leadership Team</a:t>
            </a:r>
            <a:endParaRPr sz="1600">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600" i="1">
                <a:solidFill>
                  <a:srgbClr val="000000"/>
                </a:solidFill>
                <a:latin typeface="Calibri"/>
                <a:ea typeface="Calibri"/>
                <a:cs typeface="Calibri"/>
                <a:sym typeface="Calibri"/>
              </a:rPr>
              <a:t>Building Leadership Team</a:t>
            </a:r>
            <a:endParaRPr sz="1600" i="1">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600" i="1">
                <a:solidFill>
                  <a:srgbClr val="000000"/>
                </a:solidFill>
                <a:latin typeface="Calibri"/>
                <a:ea typeface="Calibri"/>
                <a:cs typeface="Calibri"/>
                <a:sym typeface="Calibri"/>
              </a:rPr>
              <a:t>Common Philosophy &amp; Purpose</a:t>
            </a:r>
            <a:endParaRPr sz="1000" i="1">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600" b="1" i="1">
                <a:solidFill>
                  <a:srgbClr val="000000"/>
                </a:solidFill>
                <a:highlight>
                  <a:schemeClr val="lt1"/>
                </a:highlight>
                <a:latin typeface="Calibri"/>
                <a:ea typeface="Calibri"/>
                <a:cs typeface="Calibri"/>
                <a:sym typeface="Calibri"/>
              </a:rPr>
              <a:t>Function-based Thinking </a:t>
            </a:r>
            <a:r>
              <a:rPr lang="en" sz="1600" i="1">
                <a:solidFill>
                  <a:srgbClr val="000000"/>
                </a:solidFill>
                <a:latin typeface="Calibri"/>
                <a:ea typeface="Calibri"/>
                <a:cs typeface="Calibri"/>
                <a:sym typeface="Calibri"/>
              </a:rPr>
              <a:t>&amp; Human Motivation Theory </a:t>
            </a:r>
            <a:endParaRPr sz="1600" i="1">
              <a:solidFill>
                <a:srgbClr val="000000"/>
              </a:solidFill>
              <a:latin typeface="Calibri"/>
              <a:ea typeface="Calibri"/>
              <a:cs typeface="Calibri"/>
              <a:sym typeface="Calibri"/>
            </a:endParaRPr>
          </a:p>
          <a:p>
            <a:pPr marL="0" lvl="0" indent="0" algn="ctr" rtl="0">
              <a:lnSpc>
                <a:spcPct val="95000"/>
              </a:lnSpc>
              <a:spcBef>
                <a:spcPts val="640"/>
              </a:spcBef>
              <a:spcAft>
                <a:spcPts val="0"/>
              </a:spcAft>
              <a:buNone/>
            </a:pPr>
            <a:endParaRPr sz="1600" i="1">
              <a:solidFill>
                <a:srgbClr val="000000"/>
              </a:solidFill>
              <a:highlight>
                <a:srgbClr val="00FF00"/>
              </a:highlight>
              <a:latin typeface="Calibri"/>
              <a:ea typeface="Calibri"/>
              <a:cs typeface="Calibri"/>
              <a:sym typeface="Calibri"/>
            </a:endParaRPr>
          </a:p>
        </p:txBody>
      </p:sp>
      <p:sp>
        <p:nvSpPr>
          <p:cNvPr id="215" name="Google Shape;215;p34"/>
          <p:cNvSpPr txBox="1"/>
          <p:nvPr/>
        </p:nvSpPr>
        <p:spPr>
          <a:xfrm>
            <a:off x="2857500" y="1396933"/>
            <a:ext cx="3768000" cy="344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40"/>
              </a:spcBef>
              <a:spcAft>
                <a:spcPts val="0"/>
              </a:spcAft>
              <a:buNone/>
            </a:pPr>
            <a:r>
              <a:rPr lang="en" i="1">
                <a:solidFill>
                  <a:srgbClr val="000000"/>
                </a:solidFill>
                <a:latin typeface="Calibri"/>
                <a:ea typeface="Calibri"/>
                <a:cs typeface="Calibri"/>
                <a:sym typeface="Calibri"/>
              </a:rPr>
              <a:t>Clarifying Expected Behavior</a:t>
            </a:r>
            <a:endParaRPr i="1">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i="1">
                <a:solidFill>
                  <a:srgbClr val="000000"/>
                </a:solidFill>
                <a:latin typeface="Calibri"/>
                <a:ea typeface="Calibri"/>
                <a:cs typeface="Calibri"/>
                <a:sym typeface="Calibri"/>
              </a:rPr>
              <a:t>Teaching Expected Behavior</a:t>
            </a:r>
            <a:endParaRPr i="1">
              <a:solidFill>
                <a:srgbClr val="000000"/>
              </a:solidFill>
              <a:highlight>
                <a:srgbClr val="00FF00"/>
              </a:highlight>
              <a:latin typeface="Calibri"/>
              <a:ea typeface="Calibri"/>
              <a:cs typeface="Calibri"/>
              <a:sym typeface="Calibri"/>
            </a:endParaRPr>
          </a:p>
          <a:p>
            <a:pPr marL="0" lvl="0" indent="0" algn="ctr" rtl="0">
              <a:lnSpc>
                <a:spcPct val="115000"/>
              </a:lnSpc>
              <a:spcBef>
                <a:spcPts val="640"/>
              </a:spcBef>
              <a:spcAft>
                <a:spcPts val="0"/>
              </a:spcAft>
              <a:buNone/>
            </a:pPr>
            <a:r>
              <a:rPr lang="en" i="1">
                <a:solidFill>
                  <a:srgbClr val="000000"/>
                </a:solidFill>
                <a:latin typeface="Calibri"/>
                <a:ea typeface="Calibri"/>
                <a:cs typeface="Calibri"/>
                <a:sym typeface="Calibri"/>
              </a:rPr>
              <a:t>Encouraging Expected Behavior</a:t>
            </a:r>
            <a:endParaRPr i="1">
              <a:solidFill>
                <a:srgbClr val="000000"/>
              </a:solidFill>
              <a:highlight>
                <a:srgbClr val="00FF00"/>
              </a:highlight>
              <a:latin typeface="Calibri"/>
              <a:ea typeface="Calibri"/>
              <a:cs typeface="Calibri"/>
              <a:sym typeface="Calibri"/>
            </a:endParaRPr>
          </a:p>
          <a:p>
            <a:pPr marL="0" lvl="0" indent="0" algn="ctr" rtl="0">
              <a:lnSpc>
                <a:spcPct val="115000"/>
              </a:lnSpc>
              <a:spcBef>
                <a:spcPts val="640"/>
              </a:spcBef>
              <a:spcAft>
                <a:spcPts val="0"/>
              </a:spcAft>
              <a:buNone/>
            </a:pPr>
            <a:r>
              <a:rPr lang="en" i="1">
                <a:solidFill>
                  <a:srgbClr val="000000"/>
                </a:solidFill>
                <a:latin typeface="Calibri"/>
                <a:ea typeface="Calibri"/>
                <a:cs typeface="Calibri"/>
                <a:sym typeface="Calibri"/>
              </a:rPr>
              <a:t>Discouraging Unexpected Behavior</a:t>
            </a:r>
            <a:endParaRPr i="1">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b="1" i="1">
                <a:solidFill>
                  <a:srgbClr val="000000"/>
                </a:solidFill>
                <a:latin typeface="Calibri"/>
                <a:ea typeface="Calibri"/>
                <a:cs typeface="Calibri"/>
                <a:sym typeface="Calibri"/>
              </a:rPr>
              <a:t>Effective Teaching &amp; Learning Practices (ETLPs)</a:t>
            </a:r>
            <a:endParaRPr b="1" i="1">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000" i="1">
                <a:solidFill>
                  <a:srgbClr val="0000FF"/>
                </a:solidFill>
                <a:latin typeface="Calibri"/>
                <a:ea typeface="Calibri"/>
                <a:cs typeface="Calibri"/>
                <a:sym typeface="Calibri"/>
              </a:rPr>
              <a:t>Classroom Expectations &amp; Rules</a:t>
            </a:r>
            <a:endParaRPr sz="1000" i="1">
              <a:solidFill>
                <a:srgbClr val="0000FF"/>
              </a:solidFill>
              <a:latin typeface="Calibri"/>
              <a:ea typeface="Calibri"/>
              <a:cs typeface="Calibri"/>
              <a:sym typeface="Calibri"/>
            </a:endParaRPr>
          </a:p>
          <a:p>
            <a:pPr marL="0" lvl="0" indent="0" algn="ctr" rtl="0">
              <a:lnSpc>
                <a:spcPct val="115000"/>
              </a:lnSpc>
              <a:spcBef>
                <a:spcPts val="640"/>
              </a:spcBef>
              <a:spcAft>
                <a:spcPts val="0"/>
              </a:spcAft>
              <a:buNone/>
            </a:pPr>
            <a:r>
              <a:rPr lang="en" sz="1000" i="1">
                <a:solidFill>
                  <a:srgbClr val="0000FF"/>
                </a:solidFill>
                <a:latin typeface="Calibri"/>
                <a:ea typeface="Calibri"/>
                <a:cs typeface="Calibri"/>
                <a:sym typeface="Calibri"/>
              </a:rPr>
              <a:t>Classroom Procedures &amp; Routines</a:t>
            </a:r>
            <a:endParaRPr sz="1000" i="1">
              <a:solidFill>
                <a:srgbClr val="0000FF"/>
              </a:solidFill>
              <a:latin typeface="Calibri"/>
              <a:ea typeface="Calibri"/>
              <a:cs typeface="Calibri"/>
              <a:sym typeface="Calibri"/>
            </a:endParaRPr>
          </a:p>
          <a:p>
            <a:pPr marL="0" lvl="0" indent="0" algn="ctr" rtl="0">
              <a:lnSpc>
                <a:spcPct val="115000"/>
              </a:lnSpc>
              <a:spcBef>
                <a:spcPts val="640"/>
              </a:spcBef>
              <a:spcAft>
                <a:spcPts val="0"/>
              </a:spcAft>
              <a:buNone/>
            </a:pPr>
            <a:r>
              <a:rPr lang="en" sz="1000" i="1">
                <a:solidFill>
                  <a:srgbClr val="0000FF"/>
                </a:solidFill>
                <a:latin typeface="Calibri"/>
                <a:ea typeface="Calibri"/>
                <a:cs typeface="Calibri"/>
                <a:sym typeface="Calibri"/>
              </a:rPr>
              <a:t>Classroom Encouraging Expected Behavior</a:t>
            </a:r>
            <a:endParaRPr sz="1000" i="1">
              <a:solidFill>
                <a:srgbClr val="0000FF"/>
              </a:solidFill>
              <a:latin typeface="Calibri"/>
              <a:ea typeface="Calibri"/>
              <a:cs typeface="Calibri"/>
              <a:sym typeface="Calibri"/>
            </a:endParaRPr>
          </a:p>
          <a:p>
            <a:pPr marL="0" lvl="0" indent="0" algn="ctr" rtl="0">
              <a:lnSpc>
                <a:spcPct val="115000"/>
              </a:lnSpc>
              <a:spcBef>
                <a:spcPts val="640"/>
              </a:spcBef>
              <a:spcAft>
                <a:spcPts val="0"/>
              </a:spcAft>
              <a:buNone/>
            </a:pPr>
            <a:r>
              <a:rPr lang="en" sz="1000" i="1">
                <a:solidFill>
                  <a:srgbClr val="0000FF"/>
                </a:solidFill>
                <a:latin typeface="Calibri"/>
                <a:ea typeface="Calibri"/>
                <a:cs typeface="Calibri"/>
                <a:sym typeface="Calibri"/>
              </a:rPr>
              <a:t>Classroom Discouraging Unexpected Behavior</a:t>
            </a:r>
            <a:endParaRPr sz="1000" i="1">
              <a:solidFill>
                <a:srgbClr val="0000FF"/>
              </a:solidFill>
              <a:latin typeface="Calibri"/>
              <a:ea typeface="Calibri"/>
              <a:cs typeface="Calibri"/>
              <a:sym typeface="Calibri"/>
            </a:endParaRPr>
          </a:p>
          <a:p>
            <a:pPr marL="0" lvl="0" indent="0" algn="ctr" rtl="0">
              <a:lnSpc>
                <a:spcPct val="115000"/>
              </a:lnSpc>
              <a:spcBef>
                <a:spcPts val="640"/>
              </a:spcBef>
              <a:spcAft>
                <a:spcPts val="0"/>
              </a:spcAft>
              <a:buNone/>
            </a:pPr>
            <a:r>
              <a:rPr lang="en" sz="1000" i="1">
                <a:solidFill>
                  <a:srgbClr val="0000FF"/>
                </a:solidFill>
                <a:latin typeface="Calibri"/>
                <a:ea typeface="Calibri"/>
                <a:cs typeface="Calibri"/>
                <a:sym typeface="Calibri"/>
              </a:rPr>
              <a:t>Classroom Active Supervision</a:t>
            </a:r>
            <a:endParaRPr sz="1000" i="1">
              <a:solidFill>
                <a:srgbClr val="0000FF"/>
              </a:solidFill>
              <a:latin typeface="Calibri"/>
              <a:ea typeface="Calibri"/>
              <a:cs typeface="Calibri"/>
              <a:sym typeface="Calibri"/>
            </a:endParaRPr>
          </a:p>
          <a:p>
            <a:pPr marL="0" lvl="0" indent="0" algn="ctr" rtl="0">
              <a:lnSpc>
                <a:spcPct val="115000"/>
              </a:lnSpc>
              <a:spcBef>
                <a:spcPts val="640"/>
              </a:spcBef>
              <a:spcAft>
                <a:spcPts val="0"/>
              </a:spcAft>
              <a:buNone/>
            </a:pPr>
            <a:r>
              <a:rPr lang="en" sz="1000" i="1">
                <a:solidFill>
                  <a:srgbClr val="0000FF"/>
                </a:solidFill>
                <a:latin typeface="Calibri"/>
                <a:ea typeface="Calibri"/>
                <a:cs typeface="Calibri"/>
                <a:sym typeface="Calibri"/>
              </a:rPr>
              <a:t>Classroom Opportunities to Respond</a:t>
            </a:r>
            <a:endParaRPr sz="1000" i="1">
              <a:solidFill>
                <a:srgbClr val="0000FF"/>
              </a:solidFill>
              <a:latin typeface="Calibri"/>
              <a:ea typeface="Calibri"/>
              <a:cs typeface="Calibri"/>
              <a:sym typeface="Calibri"/>
            </a:endParaRPr>
          </a:p>
          <a:p>
            <a:pPr marL="0" lvl="0" indent="0" algn="ctr" rtl="0">
              <a:lnSpc>
                <a:spcPct val="115000"/>
              </a:lnSpc>
              <a:spcBef>
                <a:spcPts val="640"/>
              </a:spcBef>
              <a:spcAft>
                <a:spcPts val="0"/>
              </a:spcAft>
              <a:buNone/>
            </a:pPr>
            <a:r>
              <a:rPr lang="en" sz="1000" i="1">
                <a:solidFill>
                  <a:srgbClr val="0000FF"/>
                </a:solidFill>
                <a:latin typeface="Calibri"/>
                <a:ea typeface="Calibri"/>
                <a:cs typeface="Calibri"/>
                <a:sym typeface="Calibri"/>
              </a:rPr>
              <a:t>Classroom Activity Sequencing &amp; Choice</a:t>
            </a:r>
            <a:endParaRPr sz="1000" i="1">
              <a:solidFill>
                <a:srgbClr val="0000FF"/>
              </a:solidFill>
              <a:latin typeface="Calibri"/>
              <a:ea typeface="Calibri"/>
              <a:cs typeface="Calibri"/>
              <a:sym typeface="Calibri"/>
            </a:endParaRPr>
          </a:p>
          <a:p>
            <a:pPr marL="0" lvl="0" indent="0" algn="ctr" rtl="0">
              <a:lnSpc>
                <a:spcPct val="115000"/>
              </a:lnSpc>
              <a:spcBef>
                <a:spcPts val="640"/>
              </a:spcBef>
              <a:spcAft>
                <a:spcPts val="0"/>
              </a:spcAft>
              <a:buNone/>
            </a:pPr>
            <a:r>
              <a:rPr lang="en" sz="1000" i="1">
                <a:solidFill>
                  <a:srgbClr val="0000FF"/>
                </a:solidFill>
                <a:latin typeface="Calibri"/>
                <a:ea typeface="Calibri"/>
                <a:cs typeface="Calibri"/>
                <a:sym typeface="Calibri"/>
              </a:rPr>
              <a:t>Classroom Task Difficulty</a:t>
            </a:r>
            <a:endParaRPr sz="1000" i="1">
              <a:solidFill>
                <a:srgbClr val="0000FF"/>
              </a:solidFill>
              <a:latin typeface="Calibri"/>
              <a:ea typeface="Calibri"/>
              <a:cs typeface="Calibri"/>
              <a:sym typeface="Calibri"/>
            </a:endParaRPr>
          </a:p>
          <a:p>
            <a:pPr marL="0" lvl="0" indent="0" algn="ctr" rtl="0">
              <a:lnSpc>
                <a:spcPct val="115000"/>
              </a:lnSpc>
              <a:spcBef>
                <a:spcPts val="640"/>
              </a:spcBef>
              <a:spcAft>
                <a:spcPts val="0"/>
              </a:spcAft>
              <a:buNone/>
            </a:pPr>
            <a:endParaRPr sz="1300" i="1">
              <a:solidFill>
                <a:srgbClr val="0000FF"/>
              </a:solidFill>
              <a:latin typeface="Calibri"/>
              <a:ea typeface="Calibri"/>
              <a:cs typeface="Calibri"/>
              <a:sym typeface="Calibri"/>
            </a:endParaRPr>
          </a:p>
          <a:p>
            <a:pPr marL="0" lvl="0" indent="0" algn="ctr" rtl="0">
              <a:lnSpc>
                <a:spcPct val="115000"/>
              </a:lnSpc>
              <a:spcBef>
                <a:spcPts val="640"/>
              </a:spcBef>
              <a:spcAft>
                <a:spcPts val="0"/>
              </a:spcAft>
              <a:buNone/>
            </a:pPr>
            <a:endParaRPr sz="1300" i="1">
              <a:solidFill>
                <a:srgbClr val="0000FF"/>
              </a:solidFill>
              <a:latin typeface="Calibri"/>
              <a:ea typeface="Calibri"/>
              <a:cs typeface="Calibri"/>
              <a:sym typeface="Calibri"/>
            </a:endParaRPr>
          </a:p>
          <a:p>
            <a:pPr marL="0" lvl="0" indent="0" algn="ctr" rtl="0">
              <a:lnSpc>
                <a:spcPct val="115000"/>
              </a:lnSpc>
              <a:spcBef>
                <a:spcPts val="640"/>
              </a:spcBef>
              <a:spcAft>
                <a:spcPts val="0"/>
              </a:spcAft>
              <a:buNone/>
            </a:pPr>
            <a:endParaRPr sz="1300" i="1">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endParaRPr i="1">
              <a:solidFill>
                <a:srgbClr val="000000"/>
              </a:solidFill>
              <a:latin typeface="Calibri"/>
              <a:ea typeface="Calibri"/>
              <a:cs typeface="Calibri"/>
              <a:sym typeface="Calibri"/>
            </a:endParaRPr>
          </a:p>
        </p:txBody>
      </p:sp>
      <p:sp>
        <p:nvSpPr>
          <p:cNvPr id="216" name="Google Shape;216;p34"/>
          <p:cNvSpPr txBox="1"/>
          <p:nvPr/>
        </p:nvSpPr>
        <p:spPr>
          <a:xfrm>
            <a:off x="6747675" y="1469708"/>
            <a:ext cx="1895700" cy="2204100"/>
          </a:xfrm>
          <a:prstGeom prst="rect">
            <a:avLst/>
          </a:prstGeom>
          <a:noFill/>
          <a:ln>
            <a:noFill/>
          </a:ln>
        </p:spPr>
        <p:txBody>
          <a:bodyPr spcFirstLastPara="1" wrap="square" lIns="91425" tIns="91425" rIns="91425" bIns="91425" anchor="t" anchorCtr="0">
            <a:spAutoFit/>
          </a:bodyPr>
          <a:lstStyle/>
          <a:p>
            <a:pPr marL="0" lvl="0" indent="0" algn="ctr" rtl="0">
              <a:lnSpc>
                <a:spcPct val="95000"/>
              </a:lnSpc>
              <a:spcBef>
                <a:spcPts val="0"/>
              </a:spcBef>
              <a:spcAft>
                <a:spcPts val="0"/>
              </a:spcAft>
              <a:buNone/>
            </a:pPr>
            <a:r>
              <a:rPr lang="en" sz="1600" i="1">
                <a:solidFill>
                  <a:srgbClr val="000000"/>
                </a:solidFill>
              </a:rPr>
              <a:t>Data Based Decision-making</a:t>
            </a:r>
            <a:endParaRPr sz="1600" i="1">
              <a:solidFill>
                <a:srgbClr val="000000"/>
              </a:solidFill>
            </a:endParaRPr>
          </a:p>
          <a:p>
            <a:pPr marL="0" lvl="0" indent="0" algn="ctr" rtl="0">
              <a:lnSpc>
                <a:spcPct val="95000"/>
              </a:lnSpc>
              <a:spcBef>
                <a:spcPts val="1200"/>
              </a:spcBef>
              <a:spcAft>
                <a:spcPts val="0"/>
              </a:spcAft>
              <a:buNone/>
            </a:pPr>
            <a:r>
              <a:rPr lang="en" sz="1600">
                <a:solidFill>
                  <a:srgbClr val="000000"/>
                </a:solidFill>
              </a:rPr>
              <a:t>Students &amp; Family</a:t>
            </a:r>
            <a:endParaRPr sz="1600">
              <a:solidFill>
                <a:srgbClr val="000000"/>
              </a:solidFill>
            </a:endParaRPr>
          </a:p>
          <a:p>
            <a:pPr marL="0" lvl="0" indent="0" algn="ctr" rtl="0">
              <a:lnSpc>
                <a:spcPct val="95000"/>
              </a:lnSpc>
              <a:spcBef>
                <a:spcPts val="1200"/>
              </a:spcBef>
              <a:spcAft>
                <a:spcPts val="0"/>
              </a:spcAft>
              <a:buNone/>
            </a:pPr>
            <a:r>
              <a:rPr lang="en" sz="1600">
                <a:solidFill>
                  <a:srgbClr val="000000"/>
                </a:solidFill>
              </a:rPr>
              <a:t>Non-Certified Staff</a:t>
            </a:r>
            <a:endParaRPr sz="1600">
              <a:solidFill>
                <a:srgbClr val="000000"/>
              </a:solidFill>
            </a:endParaRPr>
          </a:p>
          <a:p>
            <a:pPr marL="0" lvl="0" indent="0" algn="ctr" rtl="0">
              <a:lnSpc>
                <a:spcPct val="95000"/>
              </a:lnSpc>
              <a:spcBef>
                <a:spcPts val="1200"/>
              </a:spcBef>
              <a:spcAft>
                <a:spcPts val="0"/>
              </a:spcAft>
              <a:buNone/>
            </a:pPr>
            <a:r>
              <a:rPr lang="en" sz="1600">
                <a:solidFill>
                  <a:srgbClr val="000000"/>
                </a:solidFill>
              </a:rPr>
              <a:t>Certified Staff</a:t>
            </a:r>
            <a:endParaRPr sz="1600">
              <a:solidFill>
                <a:srgbClr val="000000"/>
              </a:solidFill>
            </a:endParaRPr>
          </a:p>
          <a:p>
            <a:pPr marL="0" lvl="0" indent="0" algn="ctr" rtl="0">
              <a:lnSpc>
                <a:spcPct val="95000"/>
              </a:lnSpc>
              <a:spcBef>
                <a:spcPts val="1200"/>
              </a:spcBef>
              <a:spcAft>
                <a:spcPts val="1200"/>
              </a:spcAft>
              <a:buNone/>
            </a:pPr>
            <a:r>
              <a:rPr lang="en" sz="1600">
                <a:solidFill>
                  <a:srgbClr val="000000"/>
                </a:solidFill>
              </a:rPr>
              <a:t>Administration</a:t>
            </a:r>
            <a:endParaRPr sz="16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Lato"/>
                <a:ea typeface="Lato"/>
                <a:cs typeface="Lato"/>
                <a:sym typeface="Lato"/>
              </a:rPr>
              <a:t>What are the ETLPs?</a:t>
            </a:r>
            <a:endParaRPr>
              <a:latin typeface="Lato"/>
              <a:ea typeface="Lato"/>
              <a:cs typeface="Lato"/>
              <a:sym typeface="Lato"/>
            </a:endParaRPr>
          </a:p>
        </p:txBody>
      </p:sp>
      <p:sp>
        <p:nvSpPr>
          <p:cNvPr id="222" name="Google Shape;222;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ctr" rtl="0">
              <a:lnSpc>
                <a:spcPct val="100000"/>
              </a:lnSpc>
              <a:spcBef>
                <a:spcPts val="0"/>
              </a:spcBef>
              <a:spcAft>
                <a:spcPts val="0"/>
              </a:spcAft>
              <a:buClr>
                <a:srgbClr val="000000"/>
              </a:buClr>
              <a:buSzPts val="990"/>
              <a:buFont typeface="Arial"/>
              <a:buNone/>
            </a:pPr>
            <a:r>
              <a:rPr lang="en" sz="2780" b="1">
                <a:solidFill>
                  <a:srgbClr val="1E4682"/>
                </a:solidFill>
                <a:latin typeface="Barlow"/>
                <a:ea typeface="Barlow"/>
                <a:cs typeface="Barlow"/>
                <a:sym typeface="Barlow"/>
              </a:rPr>
              <a:t>Effective Teaching &amp; Learning Practices</a:t>
            </a:r>
            <a:endParaRPr sz="2780" b="1">
              <a:solidFill>
                <a:srgbClr val="1E4682"/>
              </a:solidFill>
              <a:latin typeface="Barlow"/>
              <a:ea typeface="Barlow"/>
              <a:cs typeface="Barlow"/>
              <a:sym typeface="Barlow"/>
            </a:endParaRPr>
          </a:p>
          <a:p>
            <a:pPr marL="0" lvl="0" indent="0" algn="ctr" rtl="0">
              <a:lnSpc>
                <a:spcPct val="100000"/>
              </a:lnSpc>
              <a:spcBef>
                <a:spcPts val="0"/>
              </a:spcBef>
              <a:spcAft>
                <a:spcPts val="0"/>
              </a:spcAft>
              <a:buClr>
                <a:srgbClr val="000000"/>
              </a:buClr>
              <a:buSzPts val="990"/>
              <a:buFont typeface="Arial"/>
              <a:buNone/>
            </a:pPr>
            <a:endParaRPr sz="2780" b="1">
              <a:solidFill>
                <a:srgbClr val="1E4682"/>
              </a:solidFill>
              <a:latin typeface="Barlow"/>
              <a:ea typeface="Barlow"/>
              <a:cs typeface="Barlow"/>
              <a:sym typeface="Barlow"/>
            </a:endParaRPr>
          </a:p>
          <a:p>
            <a:pPr marL="0" lvl="0" indent="0" algn="ctr" rtl="0">
              <a:lnSpc>
                <a:spcPct val="100000"/>
              </a:lnSpc>
              <a:spcBef>
                <a:spcPts val="0"/>
              </a:spcBef>
              <a:spcAft>
                <a:spcPts val="0"/>
              </a:spcAft>
              <a:buClr>
                <a:srgbClr val="000000"/>
              </a:buClr>
              <a:buSzPts val="990"/>
              <a:buFont typeface="Arial"/>
              <a:buNone/>
            </a:pPr>
            <a:r>
              <a:rPr lang="en" sz="3600">
                <a:solidFill>
                  <a:srgbClr val="222222"/>
                </a:solidFill>
                <a:latin typeface="Calibri"/>
                <a:ea typeface="Calibri"/>
                <a:cs typeface="Calibri"/>
                <a:sym typeface="Calibri"/>
              </a:rPr>
              <a:t>The research-based practices demonstrated to increase the likelihood of expected behavior and decrease unexpected behavior, while increasing academic learning time.</a:t>
            </a:r>
            <a:endParaRPr sz="3600" b="1">
              <a:solidFill>
                <a:srgbClr val="1E4682"/>
              </a:solidFill>
              <a:latin typeface="Barlow"/>
              <a:ea typeface="Barlow"/>
              <a:cs typeface="Barlow"/>
              <a:sym typeface="Barlow"/>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u="sng">
                <a:solidFill>
                  <a:schemeClr val="hlink"/>
                </a:solidFill>
                <a:hlinkClick r:id="rId3"/>
              </a:rPr>
              <a:t>Effective Teaching &amp; Learning Practices</a:t>
            </a:r>
            <a:r>
              <a:rPr lang="en"/>
              <a:t> (ETLPs)</a:t>
            </a:r>
            <a:endParaRPr/>
          </a:p>
        </p:txBody>
      </p:sp>
      <p:sp>
        <p:nvSpPr>
          <p:cNvPr id="228" name="Google Shape;228;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Expectations &amp; Rules</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Procedures &amp; Routines</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Encouraging Expected Behavior</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Discouraging Unexpected Behavior</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Active Supervision</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Opportunities to Respond</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Activity Sequencing &amp; Choice</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Task Difficulty</a:t>
            </a:r>
            <a:endParaRPr sz="2400">
              <a:solidFill>
                <a:srgbClr val="000000"/>
              </a:solidFill>
              <a:latin typeface="Calibri"/>
              <a:ea typeface="Calibri"/>
              <a:cs typeface="Calibri"/>
              <a:sym typeface="Calibri"/>
            </a:endParaRPr>
          </a:p>
          <a:p>
            <a:pPr marL="0" lvl="0" indent="0" algn="l" rtl="0">
              <a:spcBef>
                <a:spcPts val="0"/>
              </a:spcBef>
              <a:spcAft>
                <a:spcPts val="1200"/>
              </a:spcAft>
              <a:buNone/>
            </a:pPr>
            <a:endParaRPr/>
          </a:p>
        </p:txBody>
      </p:sp>
      <p:sp>
        <p:nvSpPr>
          <p:cNvPr id="229" name="Google Shape;229;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Cambria"/>
              <a:buAutoNum type="arabicPeriod"/>
            </a:pPr>
            <a:r>
              <a:rPr lang="en" sz="2400">
                <a:solidFill>
                  <a:srgbClr val="000000"/>
                </a:solidFill>
                <a:highlight>
                  <a:srgbClr val="FFFF00"/>
                </a:highlight>
                <a:latin typeface="Calibri"/>
                <a:ea typeface="Calibri"/>
                <a:cs typeface="Calibri"/>
                <a:sym typeface="Calibri"/>
              </a:rPr>
              <a:t>Classroom Expectations &amp; Rules</a:t>
            </a:r>
            <a:endParaRPr sz="2400">
              <a:solidFill>
                <a:srgbClr val="000000"/>
              </a:solidFill>
              <a:highlight>
                <a:srgbClr val="FFFF00"/>
              </a:highlight>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highlight>
                  <a:srgbClr val="FFFF00"/>
                </a:highlight>
                <a:latin typeface="Calibri"/>
                <a:ea typeface="Calibri"/>
                <a:cs typeface="Calibri"/>
                <a:sym typeface="Calibri"/>
              </a:rPr>
              <a:t>Classroom Procedures &amp; Routines</a:t>
            </a:r>
            <a:endParaRPr sz="2400">
              <a:solidFill>
                <a:srgbClr val="000000"/>
              </a:solidFill>
              <a:highlight>
                <a:srgbClr val="FFFF00"/>
              </a:highlight>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highlight>
                  <a:srgbClr val="FFFF00"/>
                </a:highlight>
                <a:latin typeface="Calibri"/>
                <a:ea typeface="Calibri"/>
                <a:cs typeface="Calibri"/>
                <a:sym typeface="Calibri"/>
              </a:rPr>
              <a:t>Classroom Encouraging Expected Behavior</a:t>
            </a:r>
            <a:endParaRPr sz="2400">
              <a:solidFill>
                <a:srgbClr val="000000"/>
              </a:solidFill>
              <a:highlight>
                <a:srgbClr val="FFFF00"/>
              </a:highlight>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highlight>
                  <a:srgbClr val="FFFF00"/>
                </a:highlight>
                <a:latin typeface="Calibri"/>
                <a:ea typeface="Calibri"/>
                <a:cs typeface="Calibri"/>
                <a:sym typeface="Calibri"/>
              </a:rPr>
              <a:t>Classroom Discouraging Unexpected Behavior</a:t>
            </a:r>
            <a:endParaRPr sz="2400">
              <a:solidFill>
                <a:srgbClr val="000000"/>
              </a:solidFill>
              <a:highlight>
                <a:srgbClr val="FFFF00"/>
              </a:highlight>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Active Supervision</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Opportunities to Respond</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Activity Sequencing &amp; Choice</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Task Difficulty</a:t>
            </a:r>
            <a:endParaRPr sz="2400">
              <a:solidFill>
                <a:srgbClr val="000000"/>
              </a:solidFill>
              <a:latin typeface="Calibri"/>
              <a:ea typeface="Calibri"/>
              <a:cs typeface="Calibri"/>
              <a:sym typeface="Calibri"/>
            </a:endParaRPr>
          </a:p>
          <a:p>
            <a:pPr marL="0" lvl="0" indent="0" algn="l" rtl="0">
              <a:spcBef>
                <a:spcPts val="0"/>
              </a:spcBef>
              <a:spcAft>
                <a:spcPts val="12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7"/>
          <p:cNvPicPr preferRelativeResize="0"/>
          <p:nvPr/>
        </p:nvPicPr>
        <p:blipFill rotWithShape="1">
          <a:blip r:embed="rId3">
            <a:alphaModFix/>
          </a:blip>
          <a:srcRect/>
          <a:stretch/>
        </p:blipFill>
        <p:spPr>
          <a:xfrm>
            <a:off x="4572000" y="99087"/>
            <a:ext cx="4215575" cy="4945326"/>
          </a:xfrm>
          <a:prstGeom prst="rect">
            <a:avLst/>
          </a:prstGeom>
          <a:noFill/>
          <a:ln>
            <a:noFill/>
          </a:ln>
        </p:spPr>
      </p:pic>
      <p:sp>
        <p:nvSpPr>
          <p:cNvPr id="235" name="Google Shape;235;p37"/>
          <p:cNvSpPr txBox="1"/>
          <p:nvPr/>
        </p:nvSpPr>
        <p:spPr>
          <a:xfrm>
            <a:off x="197825" y="425325"/>
            <a:ext cx="4540200" cy="6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latin typeface="Lato"/>
                <a:ea typeface="Lato"/>
                <a:cs typeface="Lato"/>
                <a:sym typeface="Lato"/>
              </a:rPr>
              <a:t>MO SW-PBS  Student Support Model </a:t>
            </a:r>
            <a:endParaRPr sz="1900" b="1">
              <a:latin typeface="Lato"/>
              <a:ea typeface="Lato"/>
              <a:cs typeface="Lato"/>
              <a:sym typeface="Lato"/>
            </a:endParaRPr>
          </a:p>
          <a:p>
            <a:pPr marL="0" lvl="0" indent="0" algn="l" rtl="0">
              <a:spcBef>
                <a:spcPts val="0"/>
              </a:spcBef>
              <a:spcAft>
                <a:spcPts val="0"/>
              </a:spcAft>
              <a:buNone/>
            </a:pPr>
            <a:endParaRPr sz="1900" b="1">
              <a:latin typeface="Lato"/>
              <a:ea typeface="Lato"/>
              <a:cs typeface="Lato"/>
              <a:sym typeface="Lato"/>
            </a:endParaRPr>
          </a:p>
          <a:p>
            <a:pPr marL="0" lvl="0" indent="0" algn="l" rtl="0">
              <a:spcBef>
                <a:spcPts val="0"/>
              </a:spcBef>
              <a:spcAft>
                <a:spcPts val="0"/>
              </a:spcAft>
              <a:buNone/>
            </a:pPr>
            <a:r>
              <a:rPr lang="en" sz="1900" b="1">
                <a:latin typeface="Lato"/>
                <a:ea typeface="Lato"/>
                <a:cs typeface="Lato"/>
                <a:sym typeface="Lato"/>
              </a:rPr>
              <a:t>The triangle is not to scale!</a:t>
            </a:r>
            <a:endParaRPr sz="1900" b="1">
              <a:latin typeface="Lato"/>
              <a:ea typeface="Lato"/>
              <a:cs typeface="Lato"/>
              <a:sym typeface="Lato"/>
            </a:endParaRPr>
          </a:p>
          <a:p>
            <a:pPr marL="0" lvl="0" indent="0" algn="l" rtl="0">
              <a:spcBef>
                <a:spcPts val="0"/>
              </a:spcBef>
              <a:spcAft>
                <a:spcPts val="0"/>
              </a:spcAft>
              <a:buNone/>
            </a:pPr>
            <a:endParaRPr sz="1900" b="1">
              <a:latin typeface="Lato"/>
              <a:ea typeface="Lato"/>
              <a:cs typeface="Lato"/>
              <a:sym typeface="Lato"/>
            </a:endParaRPr>
          </a:p>
          <a:p>
            <a:pPr marL="0" lvl="0" indent="0" algn="l" rtl="0">
              <a:spcBef>
                <a:spcPts val="0"/>
              </a:spcBef>
              <a:spcAft>
                <a:spcPts val="0"/>
              </a:spcAft>
              <a:buNone/>
            </a:pPr>
            <a:r>
              <a:rPr lang="en" sz="1900">
                <a:latin typeface="Lato"/>
                <a:ea typeface="Lato"/>
                <a:cs typeface="Lato"/>
                <a:sym typeface="Lato"/>
              </a:rPr>
              <a:t>The foundational components </a:t>
            </a:r>
            <a:r>
              <a:rPr lang="en" sz="1900" b="1" i="1">
                <a:latin typeface="Lato"/>
                <a:ea typeface="Lato"/>
                <a:cs typeface="Lato"/>
                <a:sym typeface="Lato"/>
              </a:rPr>
              <a:t>schoolwide </a:t>
            </a:r>
            <a:r>
              <a:rPr lang="en" sz="1900">
                <a:latin typeface="Lato"/>
                <a:ea typeface="Lato"/>
                <a:cs typeface="Lato"/>
                <a:sym typeface="Lato"/>
              </a:rPr>
              <a:t>and at the </a:t>
            </a:r>
            <a:r>
              <a:rPr lang="en" sz="1900" b="1" i="1">
                <a:latin typeface="Lato"/>
                <a:ea typeface="Lato"/>
                <a:cs typeface="Lato"/>
                <a:sym typeface="Lato"/>
              </a:rPr>
              <a:t>classroom level </a:t>
            </a:r>
            <a:r>
              <a:rPr lang="en" sz="1900">
                <a:latin typeface="Lato"/>
                <a:ea typeface="Lato"/>
                <a:cs typeface="Lato"/>
                <a:sym typeface="Lato"/>
              </a:rPr>
              <a:t>need to be implemented with </a:t>
            </a:r>
            <a:r>
              <a:rPr lang="en" sz="1900" u="sng">
                <a:latin typeface="Lato"/>
                <a:ea typeface="Lato"/>
                <a:cs typeface="Lato"/>
                <a:sym typeface="Lato"/>
              </a:rPr>
              <a:t>fidelity,</a:t>
            </a:r>
            <a:r>
              <a:rPr lang="en" sz="1900">
                <a:latin typeface="Lato"/>
                <a:ea typeface="Lato"/>
                <a:cs typeface="Lato"/>
                <a:sym typeface="Lato"/>
              </a:rPr>
              <a:t> </a:t>
            </a:r>
            <a:r>
              <a:rPr lang="en" sz="1900" u="sng">
                <a:latin typeface="Lato"/>
                <a:ea typeface="Lato"/>
                <a:cs typeface="Lato"/>
                <a:sym typeface="Lato"/>
              </a:rPr>
              <a:t>consistency</a:t>
            </a:r>
            <a:r>
              <a:rPr lang="en" sz="1900">
                <a:latin typeface="Lato"/>
                <a:ea typeface="Lato"/>
                <a:cs typeface="Lato"/>
                <a:sym typeface="Lato"/>
              </a:rPr>
              <a:t> and </a:t>
            </a:r>
            <a:r>
              <a:rPr lang="en" sz="1900" u="sng">
                <a:latin typeface="Lato"/>
                <a:ea typeface="Lato"/>
                <a:cs typeface="Lato"/>
                <a:sym typeface="Lato"/>
              </a:rPr>
              <a:t>equity</a:t>
            </a:r>
            <a:r>
              <a:rPr lang="en" sz="1900">
                <a:latin typeface="Lato"/>
                <a:ea typeface="Lato"/>
                <a:cs typeface="Lato"/>
                <a:sym typeface="Lato"/>
              </a:rPr>
              <a:t> in order for the advanced tier supports to be implemented with high levels of success. </a:t>
            </a:r>
            <a:endParaRPr sz="1900">
              <a:latin typeface="Lato"/>
              <a:ea typeface="Lato"/>
              <a:cs typeface="Lato"/>
              <a:sym typeface="Lato"/>
            </a:endParaRPr>
          </a:p>
          <a:p>
            <a:pPr marL="0" lvl="0" indent="0" algn="l" rtl="0">
              <a:spcBef>
                <a:spcPts val="0"/>
              </a:spcBef>
              <a:spcAft>
                <a:spcPts val="0"/>
              </a:spcAft>
              <a:buNone/>
            </a:pPr>
            <a:endParaRPr sz="1900">
              <a:latin typeface="Lato"/>
              <a:ea typeface="Lato"/>
              <a:cs typeface="Lato"/>
              <a:sym typeface="Lato"/>
            </a:endParaRPr>
          </a:p>
          <a:p>
            <a:pPr marL="0" lvl="0" indent="0" algn="l" rtl="0">
              <a:spcBef>
                <a:spcPts val="0"/>
              </a:spcBef>
              <a:spcAft>
                <a:spcPts val="0"/>
              </a:spcAft>
              <a:buNone/>
            </a:pPr>
            <a:r>
              <a:rPr lang="en" sz="1900">
                <a:latin typeface="Lato"/>
                <a:ea typeface="Lato"/>
                <a:cs typeface="Lato"/>
                <a:sym typeface="Lato"/>
              </a:rPr>
              <a:t>Without fidelity, the number of students who appear to </a:t>
            </a:r>
            <a:r>
              <a:rPr lang="en" sz="1900" i="1" u="sng">
                <a:latin typeface="Lato"/>
                <a:ea typeface="Lato"/>
                <a:cs typeface="Lato"/>
                <a:sym typeface="Lato"/>
              </a:rPr>
              <a:t>need </a:t>
            </a:r>
            <a:r>
              <a:rPr lang="en" sz="1900">
                <a:latin typeface="Lato"/>
                <a:ea typeface="Lato"/>
                <a:cs typeface="Lato"/>
                <a:sym typeface="Lato"/>
              </a:rPr>
              <a:t>advanced tier supports will easily outstrip the capacity to deliver tiered interventions. </a:t>
            </a:r>
            <a:endParaRPr sz="1900">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graphicFrame>
        <p:nvGraphicFramePr>
          <p:cNvPr id="240" name="Google Shape;240;p38"/>
          <p:cNvGraphicFramePr/>
          <p:nvPr/>
        </p:nvGraphicFramePr>
        <p:xfrm>
          <a:off x="155650" y="406775"/>
          <a:ext cx="8436200" cy="4757701"/>
        </p:xfrm>
        <a:graphic>
          <a:graphicData uri="http://schemas.openxmlformats.org/drawingml/2006/table">
            <a:tbl>
              <a:tblPr>
                <a:noFill/>
                <a:tableStyleId>{6C479335-5C33-4BE4-881F-3B2EA94AC1F1}</a:tableStyleId>
              </a:tblPr>
              <a:tblGrid>
                <a:gridCol w="4124225">
                  <a:extLst>
                    <a:ext uri="{9D8B030D-6E8A-4147-A177-3AD203B41FA5}">
                      <a16:colId xmlns:a16="http://schemas.microsoft.com/office/drawing/2014/main" val="20000"/>
                    </a:ext>
                  </a:extLst>
                </a:gridCol>
                <a:gridCol w="2102300">
                  <a:extLst>
                    <a:ext uri="{9D8B030D-6E8A-4147-A177-3AD203B41FA5}">
                      <a16:colId xmlns:a16="http://schemas.microsoft.com/office/drawing/2014/main" val="20001"/>
                    </a:ext>
                  </a:extLst>
                </a:gridCol>
                <a:gridCol w="2209675">
                  <a:extLst>
                    <a:ext uri="{9D8B030D-6E8A-4147-A177-3AD203B41FA5}">
                      <a16:colId xmlns:a16="http://schemas.microsoft.com/office/drawing/2014/main" val="20002"/>
                    </a:ext>
                  </a:extLst>
                </a:gridCol>
              </a:tblGrid>
              <a:tr h="349400">
                <a:tc>
                  <a:txBody>
                    <a:bodyPr/>
                    <a:lstStyle/>
                    <a:p>
                      <a:pPr marL="0" lvl="0" indent="0" algn="ctr" rtl="0">
                        <a:lnSpc>
                          <a:spcPct val="115000"/>
                        </a:lnSpc>
                        <a:spcBef>
                          <a:spcPts val="0"/>
                        </a:spcBef>
                        <a:spcAft>
                          <a:spcPts val="0"/>
                        </a:spcAft>
                        <a:buNone/>
                      </a:pPr>
                      <a:r>
                        <a:rPr lang="en" sz="1800" b="1">
                          <a:latin typeface="Calibri"/>
                          <a:ea typeface="Calibri"/>
                          <a:cs typeface="Calibri"/>
                          <a:sym typeface="Calibri"/>
                        </a:rPr>
                        <a:t>Antecedent</a:t>
                      </a:r>
                      <a:endParaRPr sz="1800" b="1">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tc>
                  <a:txBody>
                    <a:bodyPr/>
                    <a:lstStyle/>
                    <a:p>
                      <a:pPr marL="0" lvl="0" indent="0" algn="ctr" rtl="0">
                        <a:lnSpc>
                          <a:spcPct val="115000"/>
                        </a:lnSpc>
                        <a:spcBef>
                          <a:spcPts val="0"/>
                        </a:spcBef>
                        <a:spcAft>
                          <a:spcPts val="0"/>
                        </a:spcAft>
                        <a:buNone/>
                      </a:pPr>
                      <a:r>
                        <a:rPr lang="en" sz="1800" b="1">
                          <a:latin typeface="Calibri"/>
                          <a:ea typeface="Calibri"/>
                          <a:cs typeface="Calibri"/>
                          <a:sym typeface="Calibri"/>
                        </a:rPr>
                        <a:t>Behavior</a:t>
                      </a:r>
                      <a:endParaRPr sz="1800" b="1">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tc>
                  <a:txBody>
                    <a:bodyPr/>
                    <a:lstStyle/>
                    <a:p>
                      <a:pPr marL="0" lvl="0" indent="0" algn="ctr" rtl="0">
                        <a:lnSpc>
                          <a:spcPct val="115000"/>
                        </a:lnSpc>
                        <a:spcBef>
                          <a:spcPts val="0"/>
                        </a:spcBef>
                        <a:spcAft>
                          <a:spcPts val="0"/>
                        </a:spcAft>
                        <a:buNone/>
                      </a:pPr>
                      <a:r>
                        <a:rPr lang="en" sz="1800" b="1">
                          <a:latin typeface="Calibri"/>
                          <a:ea typeface="Calibri"/>
                          <a:cs typeface="Calibri"/>
                          <a:sym typeface="Calibri"/>
                        </a:rPr>
                        <a:t>Consequence</a:t>
                      </a:r>
                      <a:endParaRPr sz="1800" b="1">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6E3BC"/>
                    </a:solidFill>
                  </a:tcPr>
                </a:tc>
                <a:extLst>
                  <a:ext uri="{0D108BD9-81ED-4DB2-BD59-A6C34878D82A}">
                    <a16:rowId xmlns:a16="http://schemas.microsoft.com/office/drawing/2014/main" val="10000"/>
                  </a:ext>
                </a:extLst>
              </a:tr>
              <a:tr h="4369325">
                <a:tc>
                  <a:txBody>
                    <a:bodyPr/>
                    <a:lstStyle/>
                    <a:p>
                      <a:pPr marL="457200" lvl="0" indent="-330200" algn="l" rtl="0">
                        <a:lnSpc>
                          <a:spcPct val="115000"/>
                        </a:lnSpc>
                        <a:spcBef>
                          <a:spcPts val="0"/>
                        </a:spcBef>
                        <a:spcAft>
                          <a:spcPts val="0"/>
                        </a:spcAft>
                        <a:buSzPts val="1600"/>
                        <a:buFont typeface="Calibri"/>
                        <a:buChar char="●"/>
                      </a:pPr>
                      <a:r>
                        <a:rPr lang="en" sz="1600">
                          <a:latin typeface="Calibri"/>
                          <a:ea typeface="Calibri"/>
                          <a:cs typeface="Calibri"/>
                          <a:sym typeface="Calibri"/>
                        </a:rPr>
                        <a:t>Establish clear </a:t>
                      </a:r>
                      <a:r>
                        <a:rPr lang="en" sz="1600" b="1">
                          <a:latin typeface="Calibri"/>
                          <a:ea typeface="Calibri"/>
                          <a:cs typeface="Calibri"/>
                          <a:sym typeface="Calibri"/>
                        </a:rPr>
                        <a:t>classroom expectations.</a:t>
                      </a:r>
                      <a:endParaRPr sz="1600" b="1">
                        <a:latin typeface="Calibri"/>
                        <a:ea typeface="Calibri"/>
                        <a:cs typeface="Calibri"/>
                        <a:sym typeface="Calibri"/>
                      </a:endParaRPr>
                    </a:p>
                    <a:p>
                      <a:pPr marL="457200" lvl="0" indent="-330200" algn="l" rtl="0">
                        <a:lnSpc>
                          <a:spcPct val="115000"/>
                        </a:lnSpc>
                        <a:spcBef>
                          <a:spcPts val="0"/>
                        </a:spcBef>
                        <a:spcAft>
                          <a:spcPts val="0"/>
                        </a:spcAft>
                        <a:buSzPts val="1600"/>
                        <a:buFont typeface="Calibri"/>
                        <a:buChar char="●"/>
                      </a:pPr>
                      <a:r>
                        <a:rPr lang="en" sz="1600">
                          <a:latin typeface="Calibri"/>
                          <a:ea typeface="Calibri"/>
                          <a:cs typeface="Calibri"/>
                          <a:sym typeface="Calibri"/>
                        </a:rPr>
                        <a:t>Increase predictability through clear </a:t>
                      </a:r>
                      <a:r>
                        <a:rPr lang="en" sz="1600" b="1">
                          <a:latin typeface="Calibri"/>
                          <a:ea typeface="Calibri"/>
                          <a:cs typeface="Calibri"/>
                          <a:sym typeface="Calibri"/>
                        </a:rPr>
                        <a:t>procedures and routines.</a:t>
                      </a:r>
                      <a:endParaRPr sz="1600" b="1">
                        <a:latin typeface="Calibri"/>
                        <a:ea typeface="Calibri"/>
                        <a:cs typeface="Calibri"/>
                        <a:sym typeface="Calibri"/>
                      </a:endParaRPr>
                    </a:p>
                    <a:p>
                      <a:pPr marL="457200" lvl="0" indent="-330200" algn="l" rtl="0">
                        <a:lnSpc>
                          <a:spcPct val="115000"/>
                        </a:lnSpc>
                        <a:spcBef>
                          <a:spcPts val="0"/>
                        </a:spcBef>
                        <a:spcAft>
                          <a:spcPts val="0"/>
                        </a:spcAft>
                        <a:buSzPts val="1600"/>
                        <a:buFont typeface="Calibri"/>
                        <a:buChar char="●"/>
                      </a:pPr>
                      <a:r>
                        <a:rPr lang="en" sz="1600" b="1">
                          <a:latin typeface="Calibri"/>
                          <a:ea typeface="Calibri"/>
                          <a:cs typeface="Calibri"/>
                          <a:sym typeface="Calibri"/>
                        </a:rPr>
                        <a:t>Teach and review </a:t>
                      </a:r>
                      <a:r>
                        <a:rPr lang="en" sz="1600">
                          <a:latin typeface="Calibri"/>
                          <a:ea typeface="Calibri"/>
                          <a:cs typeface="Calibri"/>
                          <a:sym typeface="Calibri"/>
                        </a:rPr>
                        <a:t>expected behaviors and routines.</a:t>
                      </a:r>
                      <a:endParaRPr sz="1600">
                        <a:latin typeface="Calibri"/>
                        <a:ea typeface="Calibri"/>
                        <a:cs typeface="Calibri"/>
                        <a:sym typeface="Calibri"/>
                      </a:endParaRPr>
                    </a:p>
                    <a:p>
                      <a:pPr marL="457200" lvl="0" indent="-330200" algn="l" rtl="0">
                        <a:lnSpc>
                          <a:spcPct val="115000"/>
                        </a:lnSpc>
                        <a:spcBef>
                          <a:spcPts val="0"/>
                        </a:spcBef>
                        <a:spcAft>
                          <a:spcPts val="0"/>
                        </a:spcAft>
                        <a:buSzPts val="1600"/>
                        <a:buFont typeface="Calibri"/>
                        <a:buChar char="●"/>
                      </a:pPr>
                      <a:r>
                        <a:rPr lang="en" sz="1600">
                          <a:latin typeface="Calibri"/>
                          <a:ea typeface="Calibri"/>
                          <a:cs typeface="Calibri"/>
                          <a:sym typeface="Calibri"/>
                        </a:rPr>
                        <a:t>Use </a:t>
                      </a:r>
                      <a:r>
                        <a:rPr lang="en" sz="1600" b="1">
                          <a:latin typeface="Calibri"/>
                          <a:ea typeface="Calibri"/>
                          <a:cs typeface="Calibri"/>
                          <a:sym typeface="Calibri"/>
                        </a:rPr>
                        <a:t>pre-corrects</a:t>
                      </a:r>
                      <a:r>
                        <a:rPr lang="en" sz="1600">
                          <a:latin typeface="Calibri"/>
                          <a:ea typeface="Calibri"/>
                          <a:cs typeface="Calibri"/>
                          <a:sym typeface="Calibri"/>
                        </a:rPr>
                        <a:t> to prompt students about expectations.</a:t>
                      </a:r>
                      <a:endParaRPr sz="1600">
                        <a:latin typeface="Calibri"/>
                        <a:ea typeface="Calibri"/>
                        <a:cs typeface="Calibri"/>
                        <a:sym typeface="Calibri"/>
                      </a:endParaRPr>
                    </a:p>
                    <a:p>
                      <a:pPr marL="457200" lvl="0" indent="-330200" algn="l" rtl="0">
                        <a:lnSpc>
                          <a:spcPct val="115000"/>
                        </a:lnSpc>
                        <a:spcBef>
                          <a:spcPts val="0"/>
                        </a:spcBef>
                        <a:spcAft>
                          <a:spcPts val="0"/>
                        </a:spcAft>
                        <a:buSzPts val="1600"/>
                        <a:buFont typeface="Calibri"/>
                        <a:buChar char="●"/>
                      </a:pPr>
                      <a:r>
                        <a:rPr lang="en" sz="1600" b="1">
                          <a:latin typeface="Calibri"/>
                          <a:ea typeface="Calibri"/>
                          <a:cs typeface="Calibri"/>
                          <a:sym typeface="Calibri"/>
                        </a:rPr>
                        <a:t>Actively supervise</a:t>
                      </a:r>
                      <a:r>
                        <a:rPr lang="en" sz="1600">
                          <a:latin typeface="Calibri"/>
                          <a:ea typeface="Calibri"/>
                          <a:cs typeface="Calibri"/>
                          <a:sym typeface="Calibri"/>
                        </a:rPr>
                        <a:t>–moving, scanning, and interacting.</a:t>
                      </a:r>
                      <a:endParaRPr sz="1600">
                        <a:latin typeface="Calibri"/>
                        <a:ea typeface="Calibri"/>
                        <a:cs typeface="Calibri"/>
                        <a:sym typeface="Calibri"/>
                      </a:endParaRPr>
                    </a:p>
                    <a:p>
                      <a:pPr marL="457200" lvl="0" indent="-330200" algn="l" rtl="0">
                        <a:lnSpc>
                          <a:spcPct val="115000"/>
                        </a:lnSpc>
                        <a:spcBef>
                          <a:spcPts val="0"/>
                        </a:spcBef>
                        <a:spcAft>
                          <a:spcPts val="0"/>
                        </a:spcAft>
                        <a:buSzPts val="1600"/>
                        <a:buFont typeface="Calibri"/>
                        <a:buChar char="●"/>
                      </a:pPr>
                      <a:r>
                        <a:rPr lang="en" sz="1600">
                          <a:latin typeface="Calibri"/>
                          <a:ea typeface="Calibri"/>
                          <a:cs typeface="Calibri"/>
                          <a:sym typeface="Calibri"/>
                        </a:rPr>
                        <a:t>Provide a high number of </a:t>
                      </a:r>
                      <a:r>
                        <a:rPr lang="en" sz="1600" b="1">
                          <a:latin typeface="Calibri"/>
                          <a:ea typeface="Calibri"/>
                          <a:cs typeface="Calibri"/>
                          <a:sym typeface="Calibri"/>
                        </a:rPr>
                        <a:t>Opportunities to Respond (OTRs)</a:t>
                      </a:r>
                      <a:r>
                        <a:rPr lang="en" sz="1600">
                          <a:latin typeface="Calibri"/>
                          <a:ea typeface="Calibri"/>
                          <a:cs typeface="Calibri"/>
                          <a:sym typeface="Calibri"/>
                        </a:rPr>
                        <a:t> to academic material </a:t>
                      </a:r>
                      <a:r>
                        <a:rPr lang="en" sz="1600" b="1">
                          <a:latin typeface="Calibri"/>
                          <a:ea typeface="Calibri"/>
                          <a:cs typeface="Calibri"/>
                          <a:sym typeface="Calibri"/>
                        </a:rPr>
                        <a:t>with high rates of success.</a:t>
                      </a:r>
                      <a:endParaRPr sz="1600" b="1">
                        <a:latin typeface="Calibri"/>
                        <a:ea typeface="Calibri"/>
                        <a:cs typeface="Calibri"/>
                        <a:sym typeface="Calibri"/>
                      </a:endParaRPr>
                    </a:p>
                    <a:p>
                      <a:pPr marL="457200" lvl="0" indent="-330200" algn="l" rtl="0">
                        <a:lnSpc>
                          <a:spcPct val="115000"/>
                        </a:lnSpc>
                        <a:spcBef>
                          <a:spcPts val="0"/>
                        </a:spcBef>
                        <a:spcAft>
                          <a:spcPts val="0"/>
                        </a:spcAft>
                        <a:buSzPts val="1600"/>
                        <a:buFont typeface="Calibri"/>
                        <a:buChar char="●"/>
                      </a:pPr>
                      <a:r>
                        <a:rPr lang="en" sz="1600" b="1">
                          <a:latin typeface="Calibri"/>
                          <a:ea typeface="Calibri"/>
                          <a:cs typeface="Calibri"/>
                          <a:sym typeface="Calibri"/>
                        </a:rPr>
                        <a:t>Intersperse</a:t>
                      </a:r>
                      <a:r>
                        <a:rPr lang="en" sz="1600">
                          <a:latin typeface="Calibri"/>
                          <a:ea typeface="Calibri"/>
                          <a:cs typeface="Calibri"/>
                          <a:sym typeface="Calibri"/>
                        </a:rPr>
                        <a:t> brief/easy </a:t>
                      </a:r>
                      <a:r>
                        <a:rPr lang="en" sz="1600" b="1">
                          <a:latin typeface="Calibri"/>
                          <a:ea typeface="Calibri"/>
                          <a:cs typeface="Calibri"/>
                          <a:sym typeface="Calibri"/>
                        </a:rPr>
                        <a:t>tasks</a:t>
                      </a:r>
                      <a:r>
                        <a:rPr lang="en" sz="1600">
                          <a:latin typeface="Calibri"/>
                          <a:ea typeface="Calibri"/>
                          <a:cs typeface="Calibri"/>
                          <a:sym typeface="Calibri"/>
                        </a:rPr>
                        <a:t> among more difficult ones.</a:t>
                      </a:r>
                      <a:endParaRPr sz="1600">
                        <a:latin typeface="Calibri"/>
                        <a:ea typeface="Calibri"/>
                        <a:cs typeface="Calibri"/>
                        <a:sym typeface="Calibri"/>
                      </a:endParaRPr>
                    </a:p>
                    <a:p>
                      <a:pPr marL="457200" lvl="0" indent="-330200" algn="l" rtl="0">
                        <a:lnSpc>
                          <a:spcPct val="115000"/>
                        </a:lnSpc>
                        <a:spcBef>
                          <a:spcPts val="0"/>
                        </a:spcBef>
                        <a:spcAft>
                          <a:spcPts val="0"/>
                        </a:spcAft>
                        <a:buSzPts val="1600"/>
                        <a:buFont typeface="Calibri"/>
                        <a:buChar char="●"/>
                      </a:pPr>
                      <a:r>
                        <a:rPr lang="en" sz="1600">
                          <a:latin typeface="Calibri"/>
                          <a:ea typeface="Calibri"/>
                          <a:cs typeface="Calibri"/>
                          <a:sym typeface="Calibri"/>
                        </a:rPr>
                        <a:t>Provide </a:t>
                      </a:r>
                      <a:r>
                        <a:rPr lang="en" sz="1600" b="1">
                          <a:latin typeface="Calibri"/>
                          <a:ea typeface="Calibri"/>
                          <a:cs typeface="Calibri"/>
                          <a:sym typeface="Calibri"/>
                        </a:rPr>
                        <a:t>opportunities for choice.</a:t>
                      </a:r>
                      <a:endParaRPr sz="1600" b="1">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800">
                          <a:latin typeface="Calibri"/>
                          <a:ea typeface="Calibri"/>
                          <a:cs typeface="Calibri"/>
                          <a:sym typeface="Calibri"/>
                        </a:rPr>
                        <a:t>Increase student engagement with learning and task completion while displaying expected social behaviors.</a:t>
                      </a:r>
                      <a:endParaRPr sz="1800">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342900" lvl="0" indent="-342900" algn="l" rtl="0">
                        <a:lnSpc>
                          <a:spcPct val="115000"/>
                        </a:lnSpc>
                        <a:spcBef>
                          <a:spcPts val="0"/>
                        </a:spcBef>
                        <a:spcAft>
                          <a:spcPts val="0"/>
                        </a:spcAft>
                        <a:buSzPts val="1800"/>
                        <a:buFont typeface="Calibri"/>
                        <a:buChar char="●"/>
                      </a:pPr>
                      <a:r>
                        <a:rPr lang="en" sz="1800">
                          <a:latin typeface="Calibri"/>
                          <a:ea typeface="Calibri"/>
                          <a:cs typeface="Calibri"/>
                          <a:sym typeface="Calibri"/>
                        </a:rPr>
                        <a:t>Provide high rates of positive specific feedback.</a:t>
                      </a:r>
                      <a:endParaRPr sz="1800">
                        <a:latin typeface="Calibri"/>
                        <a:ea typeface="Calibri"/>
                        <a:cs typeface="Calibri"/>
                        <a:sym typeface="Calibri"/>
                      </a:endParaRPr>
                    </a:p>
                    <a:p>
                      <a:pPr marL="342900" lvl="0" indent="-342900" algn="l" rtl="0">
                        <a:lnSpc>
                          <a:spcPct val="115000"/>
                        </a:lnSpc>
                        <a:spcBef>
                          <a:spcPts val="0"/>
                        </a:spcBef>
                        <a:spcAft>
                          <a:spcPts val="0"/>
                        </a:spcAft>
                        <a:buSzPts val="1800"/>
                        <a:buFont typeface="Calibri"/>
                        <a:buChar char="●"/>
                      </a:pPr>
                      <a:r>
                        <a:rPr lang="en" sz="1800">
                          <a:latin typeface="Calibri"/>
                          <a:ea typeface="Calibri"/>
                          <a:cs typeface="Calibri"/>
                          <a:sym typeface="Calibri"/>
                        </a:rPr>
                        <a:t>Use a full </a:t>
                      </a:r>
                      <a:r>
                        <a:rPr lang="en" sz="1800" b="1">
                          <a:latin typeface="Calibri"/>
                          <a:ea typeface="Calibri"/>
                          <a:cs typeface="Calibri"/>
                          <a:sym typeface="Calibri"/>
                        </a:rPr>
                        <a:t>continuum of positive consequences</a:t>
                      </a:r>
                      <a:r>
                        <a:rPr lang="en" sz="1800">
                          <a:latin typeface="Calibri"/>
                          <a:ea typeface="Calibri"/>
                          <a:cs typeface="Calibri"/>
                          <a:sym typeface="Calibri"/>
                        </a:rPr>
                        <a:t>.</a:t>
                      </a:r>
                      <a:endParaRPr sz="1800">
                        <a:latin typeface="Calibri"/>
                        <a:ea typeface="Calibri"/>
                        <a:cs typeface="Calibri"/>
                        <a:sym typeface="Calibri"/>
                      </a:endParaRPr>
                    </a:p>
                    <a:p>
                      <a:pPr marL="342900" lvl="0" indent="-342900" algn="l" rtl="0">
                        <a:lnSpc>
                          <a:spcPct val="115000"/>
                        </a:lnSpc>
                        <a:spcBef>
                          <a:spcPts val="0"/>
                        </a:spcBef>
                        <a:spcAft>
                          <a:spcPts val="0"/>
                        </a:spcAft>
                        <a:buSzPts val="1800"/>
                        <a:buFont typeface="Calibri"/>
                        <a:buChar char="●"/>
                      </a:pPr>
                      <a:r>
                        <a:rPr lang="en" sz="1800">
                          <a:latin typeface="Calibri"/>
                          <a:ea typeface="Calibri"/>
                          <a:cs typeface="Calibri"/>
                          <a:sym typeface="Calibri"/>
                        </a:rPr>
                        <a:t>Use a full </a:t>
                      </a:r>
                      <a:r>
                        <a:rPr lang="en" sz="1800" b="1">
                          <a:latin typeface="Calibri"/>
                          <a:ea typeface="Calibri"/>
                          <a:cs typeface="Calibri"/>
                          <a:sym typeface="Calibri"/>
                        </a:rPr>
                        <a:t>continuum corrective consequences</a:t>
                      </a:r>
                      <a:r>
                        <a:rPr lang="en" sz="1800">
                          <a:latin typeface="Calibri"/>
                          <a:ea typeface="Calibri"/>
                          <a:cs typeface="Calibri"/>
                          <a:sym typeface="Calibri"/>
                        </a:rPr>
                        <a:t>. </a:t>
                      </a:r>
                      <a:endParaRPr sz="1800">
                        <a:latin typeface="Calibri"/>
                        <a:ea typeface="Calibri"/>
                        <a:cs typeface="Calibri"/>
                        <a:sym typeface="Calibri"/>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241" name="Google Shape;241;p38"/>
          <p:cNvSpPr txBox="1"/>
          <p:nvPr/>
        </p:nvSpPr>
        <p:spPr>
          <a:xfrm>
            <a:off x="652425" y="60700"/>
            <a:ext cx="7525500" cy="3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0000FF"/>
                </a:solidFill>
              </a:rPr>
              <a:t>Classroom Effective Teaching &amp; Learning Practices </a:t>
            </a:r>
            <a:endParaRPr b="1">
              <a:solidFill>
                <a:srgbClr val="0000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9"/>
          <p:cNvPicPr preferRelativeResize="0"/>
          <p:nvPr/>
        </p:nvPicPr>
        <p:blipFill>
          <a:blip r:embed="rId3">
            <a:alphaModFix/>
          </a:blip>
          <a:stretch>
            <a:fillRect/>
          </a:stretch>
        </p:blipFill>
        <p:spPr>
          <a:xfrm rot="-695351">
            <a:off x="874591" y="1134621"/>
            <a:ext cx="3441599" cy="3979584"/>
          </a:xfrm>
          <a:prstGeom prst="rect">
            <a:avLst/>
          </a:prstGeom>
          <a:noFill/>
          <a:ln>
            <a:noFill/>
          </a:ln>
        </p:spPr>
      </p:pic>
      <p:pic>
        <p:nvPicPr>
          <p:cNvPr id="247" name="Google Shape;247;p39"/>
          <p:cNvPicPr preferRelativeResize="0"/>
          <p:nvPr/>
        </p:nvPicPr>
        <p:blipFill>
          <a:blip r:embed="rId4">
            <a:alphaModFix/>
          </a:blip>
          <a:stretch>
            <a:fillRect/>
          </a:stretch>
        </p:blipFill>
        <p:spPr>
          <a:xfrm rot="823006">
            <a:off x="5553117" y="3436737"/>
            <a:ext cx="2233361" cy="1351773"/>
          </a:xfrm>
          <a:prstGeom prst="rect">
            <a:avLst/>
          </a:prstGeom>
          <a:noFill/>
          <a:ln>
            <a:noFill/>
          </a:ln>
        </p:spPr>
      </p:pic>
      <p:sp>
        <p:nvSpPr>
          <p:cNvPr id="248" name="Google Shape;248;p39"/>
          <p:cNvSpPr txBox="1"/>
          <p:nvPr/>
        </p:nvSpPr>
        <p:spPr>
          <a:xfrm>
            <a:off x="5424700" y="970025"/>
            <a:ext cx="2730600" cy="174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latin typeface="Calibri"/>
                <a:ea typeface="Calibri"/>
                <a:cs typeface="Calibri"/>
                <a:sym typeface="Calibri"/>
              </a:rPr>
              <a:t>Applying FBT in the delivery of ETLPs, think whole class as well as individua</a:t>
            </a:r>
            <a:r>
              <a:rPr lang="en" sz="2600">
                <a:latin typeface="Calibri"/>
                <a:ea typeface="Calibri"/>
                <a:cs typeface="Calibri"/>
                <a:sym typeface="Calibri"/>
              </a:rPr>
              <a:t>l</a:t>
            </a:r>
            <a:r>
              <a:rPr lang="en" sz="2500">
                <a:latin typeface="Calibri"/>
                <a:ea typeface="Calibri"/>
                <a:cs typeface="Calibri"/>
                <a:sym typeface="Calibri"/>
              </a:rPr>
              <a:t> student</a:t>
            </a:r>
            <a:r>
              <a:rPr lang="en" sz="2300">
                <a:latin typeface="Calibri"/>
                <a:ea typeface="Calibri"/>
                <a:cs typeface="Calibri"/>
                <a:sym typeface="Calibri"/>
              </a:rPr>
              <a:t>. </a:t>
            </a:r>
            <a:endParaRPr sz="2300">
              <a:latin typeface="Calibri"/>
              <a:ea typeface="Calibri"/>
              <a:cs typeface="Calibri"/>
              <a:sym typeface="Calibri"/>
            </a:endParaRPr>
          </a:p>
        </p:txBody>
      </p:sp>
      <p:sp>
        <p:nvSpPr>
          <p:cNvPr id="249" name="Google Shape;249;p39"/>
          <p:cNvSpPr txBox="1"/>
          <p:nvPr/>
        </p:nvSpPr>
        <p:spPr>
          <a:xfrm>
            <a:off x="68575" y="152400"/>
            <a:ext cx="8905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dk1"/>
                </a:solidFill>
                <a:latin typeface="Calibri"/>
                <a:ea typeface="Calibri"/>
                <a:cs typeface="Calibri"/>
                <a:sym typeface="Calibri"/>
              </a:rPr>
              <a:t>Effective Teaching &amp; Learning Practices (ETLPs) &amp; FBT</a:t>
            </a:r>
            <a:endParaRPr sz="1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0"/>
          <p:cNvPicPr preferRelativeResize="0"/>
          <p:nvPr/>
        </p:nvPicPr>
        <p:blipFill>
          <a:blip r:embed="rId3">
            <a:alphaModFix/>
          </a:blip>
          <a:stretch>
            <a:fillRect/>
          </a:stretch>
        </p:blipFill>
        <p:spPr>
          <a:xfrm rot="-686567">
            <a:off x="117888" y="938597"/>
            <a:ext cx="2908883" cy="3981497"/>
          </a:xfrm>
          <a:prstGeom prst="rect">
            <a:avLst/>
          </a:prstGeom>
          <a:noFill/>
          <a:ln>
            <a:noFill/>
          </a:ln>
        </p:spPr>
      </p:pic>
      <p:pic>
        <p:nvPicPr>
          <p:cNvPr id="255" name="Google Shape;255;p40"/>
          <p:cNvPicPr preferRelativeResize="0"/>
          <p:nvPr/>
        </p:nvPicPr>
        <p:blipFill>
          <a:blip r:embed="rId4">
            <a:alphaModFix/>
          </a:blip>
          <a:stretch>
            <a:fillRect/>
          </a:stretch>
        </p:blipFill>
        <p:spPr>
          <a:xfrm rot="448768">
            <a:off x="2822385" y="1005772"/>
            <a:ext cx="3053436" cy="3981497"/>
          </a:xfrm>
          <a:prstGeom prst="rect">
            <a:avLst/>
          </a:prstGeom>
          <a:noFill/>
          <a:ln>
            <a:noFill/>
          </a:ln>
        </p:spPr>
      </p:pic>
      <p:sp>
        <p:nvSpPr>
          <p:cNvPr id="256" name="Google Shape;256;p40"/>
          <p:cNvSpPr txBox="1"/>
          <p:nvPr/>
        </p:nvSpPr>
        <p:spPr>
          <a:xfrm>
            <a:off x="983300" y="204225"/>
            <a:ext cx="69891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400">
                <a:solidFill>
                  <a:schemeClr val="dk1"/>
                </a:solidFill>
                <a:latin typeface="Calibri"/>
                <a:ea typeface="Calibri"/>
                <a:cs typeface="Calibri"/>
                <a:sym typeface="Calibri"/>
              </a:rPr>
              <a:t>ETLP “Teacher Tools”</a:t>
            </a:r>
            <a:endParaRPr/>
          </a:p>
        </p:txBody>
      </p:sp>
      <p:sp>
        <p:nvSpPr>
          <p:cNvPr id="257" name="Google Shape;257;p40"/>
          <p:cNvSpPr txBox="1"/>
          <p:nvPr/>
        </p:nvSpPr>
        <p:spPr>
          <a:xfrm>
            <a:off x="2134600" y="4746100"/>
            <a:ext cx="2293500" cy="1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5"/>
              </a:rPr>
              <a:t>Link to ETLPs on the Web</a:t>
            </a:r>
            <a:endParaRPr/>
          </a:p>
        </p:txBody>
      </p:sp>
      <p:pic>
        <p:nvPicPr>
          <p:cNvPr id="258" name="Google Shape;258;p40"/>
          <p:cNvPicPr preferRelativeResize="0"/>
          <p:nvPr/>
        </p:nvPicPr>
        <p:blipFill>
          <a:blip r:embed="rId6">
            <a:alphaModFix/>
          </a:blip>
          <a:stretch>
            <a:fillRect/>
          </a:stretch>
        </p:blipFill>
        <p:spPr>
          <a:xfrm rot="-330282">
            <a:off x="5709326" y="844371"/>
            <a:ext cx="3424950" cy="413452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1"/>
          <p:cNvSpPr txBox="1">
            <a:spLocks noGrp="1"/>
          </p:cNvSpPr>
          <p:nvPr>
            <p:ph type="title"/>
          </p:nvPr>
        </p:nvSpPr>
        <p:spPr>
          <a:xfrm>
            <a:off x="311700" y="239275"/>
            <a:ext cx="87249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400">
                <a:latin typeface="Calibri"/>
                <a:ea typeface="Calibri"/>
                <a:cs typeface="Calibri"/>
                <a:sym typeface="Calibri"/>
              </a:rPr>
              <a:t>FBT  / Situation Crafting in MY Classroom</a:t>
            </a:r>
            <a:endParaRPr/>
          </a:p>
        </p:txBody>
      </p:sp>
      <p:graphicFrame>
        <p:nvGraphicFramePr>
          <p:cNvPr id="264" name="Google Shape;264;p41"/>
          <p:cNvGraphicFramePr/>
          <p:nvPr/>
        </p:nvGraphicFramePr>
        <p:xfrm>
          <a:off x="311700" y="1017690"/>
          <a:ext cx="8674900" cy="4069020"/>
        </p:xfrm>
        <a:graphic>
          <a:graphicData uri="http://schemas.openxmlformats.org/drawingml/2006/table">
            <a:tbl>
              <a:tblPr>
                <a:noFill/>
                <a:tableStyleId>{BDD8112C-691C-4165-B01B-19E3E54DD3EF}</a:tableStyleId>
              </a:tblPr>
              <a:tblGrid>
                <a:gridCol w="2574100">
                  <a:extLst>
                    <a:ext uri="{9D8B030D-6E8A-4147-A177-3AD203B41FA5}">
                      <a16:colId xmlns:a16="http://schemas.microsoft.com/office/drawing/2014/main" val="20000"/>
                    </a:ext>
                  </a:extLst>
                </a:gridCol>
                <a:gridCol w="3368875">
                  <a:extLst>
                    <a:ext uri="{9D8B030D-6E8A-4147-A177-3AD203B41FA5}">
                      <a16:colId xmlns:a16="http://schemas.microsoft.com/office/drawing/2014/main" val="20001"/>
                    </a:ext>
                  </a:extLst>
                </a:gridCol>
                <a:gridCol w="2731925">
                  <a:extLst>
                    <a:ext uri="{9D8B030D-6E8A-4147-A177-3AD203B41FA5}">
                      <a16:colId xmlns:a16="http://schemas.microsoft.com/office/drawing/2014/main" val="20002"/>
                    </a:ext>
                  </a:extLst>
                </a:gridCol>
              </a:tblGrid>
              <a:tr h="883875">
                <a:tc>
                  <a:txBody>
                    <a:bodyPr/>
                    <a:lstStyle/>
                    <a:p>
                      <a:pPr marL="0" lvl="0" indent="0" algn="ctr" rtl="0">
                        <a:spcBef>
                          <a:spcPts val="0"/>
                        </a:spcBef>
                        <a:spcAft>
                          <a:spcPts val="0"/>
                        </a:spcAft>
                        <a:buNone/>
                      </a:pPr>
                      <a:r>
                        <a:rPr lang="en" sz="2300" b="1"/>
                        <a:t>Antecedents </a:t>
                      </a:r>
                      <a:endParaRPr sz="2300" b="1"/>
                    </a:p>
                    <a:p>
                      <a:pPr marL="0" lvl="0" indent="0" algn="ctr" rtl="0">
                        <a:spcBef>
                          <a:spcPts val="0"/>
                        </a:spcBef>
                        <a:spcAft>
                          <a:spcPts val="0"/>
                        </a:spcAft>
                        <a:buNone/>
                      </a:pPr>
                      <a:endParaRPr sz="2300" b="1"/>
                    </a:p>
                  </a:txBody>
                  <a:tcPr marL="91425" marR="91425" marT="91425" marB="91425"/>
                </a:tc>
                <a:tc>
                  <a:txBody>
                    <a:bodyPr/>
                    <a:lstStyle/>
                    <a:p>
                      <a:pPr marL="0" lvl="0" indent="0" algn="ctr" rtl="0">
                        <a:spcBef>
                          <a:spcPts val="0"/>
                        </a:spcBef>
                        <a:spcAft>
                          <a:spcPts val="0"/>
                        </a:spcAft>
                        <a:buNone/>
                      </a:pPr>
                      <a:r>
                        <a:rPr lang="en" sz="2300" b="1"/>
                        <a:t>Expected Behaviors</a:t>
                      </a:r>
                      <a:endParaRPr sz="2300" b="1"/>
                    </a:p>
                    <a:p>
                      <a:pPr marL="0" lvl="0" indent="0" algn="ctr" rtl="0">
                        <a:spcBef>
                          <a:spcPts val="0"/>
                        </a:spcBef>
                        <a:spcAft>
                          <a:spcPts val="0"/>
                        </a:spcAft>
                        <a:buNone/>
                      </a:pPr>
                      <a:r>
                        <a:rPr lang="en" sz="1200" b="1"/>
                        <a:t>(</a:t>
                      </a:r>
                      <a:r>
                        <a:rPr lang="en" sz="1200"/>
                        <a:t>What classroom expectations and/or procedures &amp; routines do I need to focus on?</a:t>
                      </a:r>
                      <a:r>
                        <a:rPr lang="en" sz="1200" b="1"/>
                        <a:t>)</a:t>
                      </a:r>
                      <a:endParaRPr sz="1200" b="1"/>
                    </a:p>
                  </a:txBody>
                  <a:tcPr marL="91425" marR="91425" marT="91425" marB="91425"/>
                </a:tc>
                <a:tc>
                  <a:txBody>
                    <a:bodyPr/>
                    <a:lstStyle/>
                    <a:p>
                      <a:pPr marL="0" lvl="0" indent="0" algn="ctr" rtl="0">
                        <a:spcBef>
                          <a:spcPts val="0"/>
                        </a:spcBef>
                        <a:spcAft>
                          <a:spcPts val="0"/>
                        </a:spcAft>
                        <a:buNone/>
                      </a:pPr>
                      <a:r>
                        <a:rPr lang="en" sz="2300" b="1"/>
                        <a:t>Consequences</a:t>
                      </a:r>
                      <a:endParaRPr sz="2300" b="1"/>
                    </a:p>
                  </a:txBody>
                  <a:tcPr marL="91425" marR="91425" marT="91425" marB="91425"/>
                </a:tc>
                <a:extLst>
                  <a:ext uri="{0D108BD9-81ED-4DB2-BD59-A6C34878D82A}">
                    <a16:rowId xmlns:a16="http://schemas.microsoft.com/office/drawing/2014/main" val="10000"/>
                  </a:ext>
                </a:extLst>
              </a:tr>
              <a:tr h="1119600">
                <a:tc>
                  <a:txBody>
                    <a:bodyPr/>
                    <a:lstStyle/>
                    <a:p>
                      <a:pPr marL="0" lvl="0" indent="0" algn="l" rtl="0">
                        <a:spcBef>
                          <a:spcPts val="0"/>
                        </a:spcBef>
                        <a:spcAft>
                          <a:spcPts val="0"/>
                        </a:spcAft>
                        <a:buNone/>
                      </a:pPr>
                      <a:r>
                        <a:rPr lang="en">
                          <a:solidFill>
                            <a:schemeClr val="dk1"/>
                          </a:solidFill>
                        </a:rPr>
                        <a:t>Keep Doing: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Tweak:</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Rethink - Start:</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t>Setting the stage for beginning of the year: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Expectations to commonly teach/re-teach during the school year:</a:t>
                      </a: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t>Keep Doing: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Tweak:</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Rethink - Start: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p:nvPr/>
        </p:nvSpPr>
        <p:spPr>
          <a:xfrm>
            <a:off x="472125" y="189717"/>
            <a:ext cx="2263200" cy="1946700"/>
          </a:xfrm>
          <a:prstGeom prst="rect">
            <a:avLst/>
          </a:prstGeom>
          <a:noFill/>
          <a:ln>
            <a:noFill/>
          </a:ln>
        </p:spPr>
        <p:txBody>
          <a:bodyPr spcFirstLastPara="1" wrap="square" lIns="91425" tIns="91425" rIns="91425" bIns="91425" anchor="t" anchorCtr="0">
            <a:noAutofit/>
          </a:bodyPr>
          <a:lstStyle/>
          <a:p>
            <a:pPr marL="0" lvl="0" indent="0" algn="ctr" rtl="0">
              <a:lnSpc>
                <a:spcPct val="95000"/>
              </a:lnSpc>
              <a:spcBef>
                <a:spcPts val="640"/>
              </a:spcBef>
              <a:spcAft>
                <a:spcPts val="0"/>
              </a:spcAft>
              <a:buNone/>
            </a:pPr>
            <a:r>
              <a:rPr lang="en" sz="3550" b="1">
                <a:solidFill>
                  <a:srgbClr val="1E4682"/>
                </a:solidFill>
                <a:latin typeface="Calibri"/>
                <a:ea typeface="Calibri"/>
                <a:cs typeface="Calibri"/>
                <a:sym typeface="Calibri"/>
              </a:rPr>
              <a:t>Common </a:t>
            </a:r>
            <a:endParaRPr sz="3550" b="1">
              <a:solidFill>
                <a:srgbClr val="1E4682"/>
              </a:solidFill>
              <a:latin typeface="Calibri"/>
              <a:ea typeface="Calibri"/>
              <a:cs typeface="Calibri"/>
              <a:sym typeface="Calibri"/>
            </a:endParaRPr>
          </a:p>
          <a:p>
            <a:pPr marL="0" lvl="0" indent="0" algn="ctr" rtl="0">
              <a:lnSpc>
                <a:spcPct val="95000"/>
              </a:lnSpc>
              <a:spcBef>
                <a:spcPts val="640"/>
              </a:spcBef>
              <a:spcAft>
                <a:spcPts val="0"/>
              </a:spcAft>
              <a:buNone/>
            </a:pPr>
            <a:r>
              <a:rPr lang="en" sz="3550" b="1">
                <a:solidFill>
                  <a:srgbClr val="1E4682"/>
                </a:solidFill>
                <a:latin typeface="Calibri"/>
                <a:ea typeface="Calibri"/>
                <a:cs typeface="Calibri"/>
                <a:sym typeface="Calibri"/>
              </a:rPr>
              <a:t>Vision</a:t>
            </a:r>
            <a:endParaRPr sz="3550" b="1">
              <a:solidFill>
                <a:srgbClr val="1E4682"/>
              </a:solidFill>
              <a:latin typeface="Calibri"/>
              <a:ea typeface="Calibri"/>
              <a:cs typeface="Calibri"/>
              <a:sym typeface="Calibri"/>
            </a:endParaRPr>
          </a:p>
        </p:txBody>
      </p:sp>
      <p:sp>
        <p:nvSpPr>
          <p:cNvPr id="83" name="Google Shape;83;p17"/>
          <p:cNvSpPr txBox="1"/>
          <p:nvPr/>
        </p:nvSpPr>
        <p:spPr>
          <a:xfrm>
            <a:off x="3549600" y="142242"/>
            <a:ext cx="2263200" cy="1946700"/>
          </a:xfrm>
          <a:prstGeom prst="rect">
            <a:avLst/>
          </a:prstGeom>
          <a:noFill/>
          <a:ln>
            <a:noFill/>
          </a:ln>
        </p:spPr>
        <p:txBody>
          <a:bodyPr spcFirstLastPara="1" wrap="square" lIns="91425" tIns="91425" rIns="91425" bIns="91425" anchor="t" anchorCtr="0">
            <a:noAutofit/>
          </a:bodyPr>
          <a:lstStyle/>
          <a:p>
            <a:pPr marL="0" lvl="0" indent="0" algn="ctr" rtl="0">
              <a:lnSpc>
                <a:spcPct val="95000"/>
              </a:lnSpc>
              <a:spcBef>
                <a:spcPts val="0"/>
              </a:spcBef>
              <a:spcAft>
                <a:spcPts val="0"/>
              </a:spcAft>
              <a:buNone/>
            </a:pPr>
            <a:r>
              <a:rPr lang="en" sz="3550" b="1">
                <a:solidFill>
                  <a:srgbClr val="1E4682"/>
                </a:solidFill>
                <a:latin typeface="Calibri"/>
                <a:ea typeface="Calibri"/>
                <a:cs typeface="Calibri"/>
                <a:sym typeface="Calibri"/>
              </a:rPr>
              <a:t>Common </a:t>
            </a:r>
            <a:endParaRPr sz="3550" b="1">
              <a:solidFill>
                <a:srgbClr val="1E4682"/>
              </a:solidFill>
              <a:latin typeface="Calibri"/>
              <a:ea typeface="Calibri"/>
              <a:cs typeface="Calibri"/>
              <a:sym typeface="Calibri"/>
            </a:endParaRPr>
          </a:p>
          <a:p>
            <a:pPr marL="0" lvl="0" indent="0" algn="ctr" rtl="0">
              <a:lnSpc>
                <a:spcPct val="95000"/>
              </a:lnSpc>
              <a:spcBef>
                <a:spcPts val="1200"/>
              </a:spcBef>
              <a:spcAft>
                <a:spcPts val="1200"/>
              </a:spcAft>
              <a:buNone/>
            </a:pPr>
            <a:r>
              <a:rPr lang="en" sz="3550" b="1">
                <a:solidFill>
                  <a:srgbClr val="1E4682"/>
                </a:solidFill>
                <a:latin typeface="Calibri"/>
                <a:ea typeface="Calibri"/>
                <a:cs typeface="Calibri"/>
                <a:sym typeface="Calibri"/>
              </a:rPr>
              <a:t>Language</a:t>
            </a:r>
            <a:endParaRPr sz="3550" b="1">
              <a:solidFill>
                <a:srgbClr val="1E4682"/>
              </a:solidFill>
              <a:latin typeface="Calibri"/>
              <a:ea typeface="Calibri"/>
              <a:cs typeface="Calibri"/>
              <a:sym typeface="Calibri"/>
            </a:endParaRPr>
          </a:p>
        </p:txBody>
      </p:sp>
      <p:sp>
        <p:nvSpPr>
          <p:cNvPr id="84" name="Google Shape;84;p17"/>
          <p:cNvSpPr txBox="1"/>
          <p:nvPr/>
        </p:nvSpPr>
        <p:spPr>
          <a:xfrm>
            <a:off x="6459525" y="142242"/>
            <a:ext cx="2472000" cy="1946700"/>
          </a:xfrm>
          <a:prstGeom prst="rect">
            <a:avLst/>
          </a:prstGeom>
          <a:noFill/>
          <a:ln>
            <a:noFill/>
          </a:ln>
        </p:spPr>
        <p:txBody>
          <a:bodyPr spcFirstLastPara="1" wrap="square" lIns="91425" tIns="91425" rIns="91425" bIns="91425" anchor="t" anchorCtr="0">
            <a:noAutofit/>
          </a:bodyPr>
          <a:lstStyle/>
          <a:p>
            <a:pPr marL="0" lvl="0" indent="0" algn="ctr" rtl="0">
              <a:lnSpc>
                <a:spcPct val="95000"/>
              </a:lnSpc>
              <a:spcBef>
                <a:spcPts val="0"/>
              </a:spcBef>
              <a:spcAft>
                <a:spcPts val="0"/>
              </a:spcAft>
              <a:buNone/>
            </a:pPr>
            <a:r>
              <a:rPr lang="en" sz="3550" b="1">
                <a:solidFill>
                  <a:srgbClr val="1E4682"/>
                </a:solidFill>
                <a:latin typeface="Calibri"/>
                <a:ea typeface="Calibri"/>
                <a:cs typeface="Calibri"/>
                <a:sym typeface="Calibri"/>
              </a:rPr>
              <a:t>Common </a:t>
            </a:r>
            <a:endParaRPr sz="3550" b="1">
              <a:solidFill>
                <a:srgbClr val="1E4682"/>
              </a:solidFill>
              <a:latin typeface="Calibri"/>
              <a:ea typeface="Calibri"/>
              <a:cs typeface="Calibri"/>
              <a:sym typeface="Calibri"/>
            </a:endParaRPr>
          </a:p>
          <a:p>
            <a:pPr marL="0" lvl="0" indent="0" algn="ctr" rtl="0">
              <a:lnSpc>
                <a:spcPct val="95000"/>
              </a:lnSpc>
              <a:spcBef>
                <a:spcPts val="1200"/>
              </a:spcBef>
              <a:spcAft>
                <a:spcPts val="1200"/>
              </a:spcAft>
              <a:buNone/>
            </a:pPr>
            <a:r>
              <a:rPr lang="en" sz="3550" b="1">
                <a:solidFill>
                  <a:srgbClr val="1E4682"/>
                </a:solidFill>
                <a:latin typeface="Calibri"/>
                <a:ea typeface="Calibri"/>
                <a:cs typeface="Calibri"/>
                <a:sym typeface="Calibri"/>
              </a:rPr>
              <a:t>Experience</a:t>
            </a:r>
            <a:endParaRPr sz="3550" b="1">
              <a:solidFill>
                <a:srgbClr val="1E4682"/>
              </a:solidFill>
              <a:latin typeface="Calibri"/>
              <a:ea typeface="Calibri"/>
              <a:cs typeface="Calibri"/>
              <a:sym typeface="Calibri"/>
            </a:endParaRPr>
          </a:p>
        </p:txBody>
      </p:sp>
      <p:sp>
        <p:nvSpPr>
          <p:cNvPr id="85" name="Google Shape;85;p17"/>
          <p:cNvSpPr txBox="1"/>
          <p:nvPr/>
        </p:nvSpPr>
        <p:spPr>
          <a:xfrm>
            <a:off x="71700" y="1666583"/>
            <a:ext cx="2785800" cy="35733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640"/>
              </a:spcBef>
              <a:spcAft>
                <a:spcPts val="0"/>
              </a:spcAft>
              <a:buNone/>
            </a:pPr>
            <a:r>
              <a:rPr lang="en" sz="1600">
                <a:solidFill>
                  <a:srgbClr val="000000"/>
                </a:solidFill>
                <a:latin typeface="Calibri"/>
                <a:ea typeface="Calibri"/>
                <a:cs typeface="Calibri"/>
                <a:sym typeface="Calibri"/>
              </a:rPr>
              <a:t>Mission</a:t>
            </a:r>
            <a:endParaRPr sz="1600">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600">
                <a:solidFill>
                  <a:srgbClr val="000000"/>
                </a:solidFill>
                <a:latin typeface="Calibri"/>
                <a:ea typeface="Calibri"/>
                <a:cs typeface="Calibri"/>
                <a:sym typeface="Calibri"/>
              </a:rPr>
              <a:t>Vision</a:t>
            </a:r>
            <a:endParaRPr sz="1600">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600">
                <a:solidFill>
                  <a:srgbClr val="000000"/>
                </a:solidFill>
                <a:latin typeface="Calibri"/>
                <a:ea typeface="Calibri"/>
                <a:cs typeface="Calibri"/>
                <a:sym typeface="Calibri"/>
              </a:rPr>
              <a:t>Goals</a:t>
            </a:r>
            <a:endParaRPr sz="1600">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600">
                <a:solidFill>
                  <a:srgbClr val="000000"/>
                </a:solidFill>
                <a:latin typeface="Calibri"/>
                <a:ea typeface="Calibri"/>
                <a:cs typeface="Calibri"/>
                <a:sym typeface="Calibri"/>
              </a:rPr>
              <a:t>District Leadership Team</a:t>
            </a:r>
            <a:endParaRPr sz="1600">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600" i="1">
                <a:solidFill>
                  <a:srgbClr val="000000"/>
                </a:solidFill>
                <a:latin typeface="Calibri"/>
                <a:ea typeface="Calibri"/>
                <a:cs typeface="Calibri"/>
                <a:sym typeface="Calibri"/>
              </a:rPr>
              <a:t>Building Leadership Team</a:t>
            </a:r>
            <a:endParaRPr sz="1600" i="1">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600" i="1">
                <a:solidFill>
                  <a:srgbClr val="000000"/>
                </a:solidFill>
                <a:latin typeface="Calibri"/>
                <a:ea typeface="Calibri"/>
                <a:cs typeface="Calibri"/>
                <a:sym typeface="Calibri"/>
              </a:rPr>
              <a:t>Common Philosophy &amp; Purpose</a:t>
            </a:r>
            <a:endParaRPr sz="1000" i="1">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600" b="1" i="1">
                <a:solidFill>
                  <a:srgbClr val="000000"/>
                </a:solidFill>
                <a:highlight>
                  <a:schemeClr val="lt1"/>
                </a:highlight>
                <a:latin typeface="Calibri"/>
                <a:ea typeface="Calibri"/>
                <a:cs typeface="Calibri"/>
                <a:sym typeface="Calibri"/>
              </a:rPr>
              <a:t>Function-based Thinking </a:t>
            </a:r>
            <a:r>
              <a:rPr lang="en" sz="1600" i="1">
                <a:solidFill>
                  <a:srgbClr val="000000"/>
                </a:solidFill>
                <a:latin typeface="Calibri"/>
                <a:ea typeface="Calibri"/>
                <a:cs typeface="Calibri"/>
                <a:sym typeface="Calibri"/>
              </a:rPr>
              <a:t>&amp; Human Motivation Theory </a:t>
            </a:r>
            <a:endParaRPr sz="1600" i="1">
              <a:solidFill>
                <a:srgbClr val="000000"/>
              </a:solidFill>
              <a:latin typeface="Calibri"/>
              <a:ea typeface="Calibri"/>
              <a:cs typeface="Calibri"/>
              <a:sym typeface="Calibri"/>
            </a:endParaRPr>
          </a:p>
          <a:p>
            <a:pPr marL="0" lvl="0" indent="0" algn="ctr" rtl="0">
              <a:lnSpc>
                <a:spcPct val="95000"/>
              </a:lnSpc>
              <a:spcBef>
                <a:spcPts val="640"/>
              </a:spcBef>
              <a:spcAft>
                <a:spcPts val="0"/>
              </a:spcAft>
              <a:buNone/>
            </a:pPr>
            <a:endParaRPr sz="1600" i="1">
              <a:solidFill>
                <a:srgbClr val="000000"/>
              </a:solidFill>
              <a:highlight>
                <a:srgbClr val="00FF00"/>
              </a:highlight>
              <a:latin typeface="Calibri"/>
              <a:ea typeface="Calibri"/>
              <a:cs typeface="Calibri"/>
              <a:sym typeface="Calibri"/>
            </a:endParaRPr>
          </a:p>
        </p:txBody>
      </p:sp>
      <p:sp>
        <p:nvSpPr>
          <p:cNvPr id="86" name="Google Shape;86;p17"/>
          <p:cNvSpPr txBox="1"/>
          <p:nvPr/>
        </p:nvSpPr>
        <p:spPr>
          <a:xfrm>
            <a:off x="2857500" y="1729283"/>
            <a:ext cx="3768000" cy="344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40"/>
              </a:spcBef>
              <a:spcAft>
                <a:spcPts val="0"/>
              </a:spcAft>
              <a:buNone/>
            </a:pPr>
            <a:r>
              <a:rPr lang="en" sz="1800" i="1">
                <a:solidFill>
                  <a:srgbClr val="000000"/>
                </a:solidFill>
                <a:latin typeface="Calibri"/>
                <a:ea typeface="Calibri"/>
                <a:cs typeface="Calibri"/>
                <a:sym typeface="Calibri"/>
              </a:rPr>
              <a:t>Clarifying Expected Behavior</a:t>
            </a:r>
            <a:endParaRPr sz="1800" i="1">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800" i="1">
                <a:solidFill>
                  <a:srgbClr val="000000"/>
                </a:solidFill>
                <a:latin typeface="Calibri"/>
                <a:ea typeface="Calibri"/>
                <a:cs typeface="Calibri"/>
                <a:sym typeface="Calibri"/>
              </a:rPr>
              <a:t>Teaching Expected Behavior</a:t>
            </a:r>
            <a:endParaRPr sz="1800" i="1">
              <a:solidFill>
                <a:srgbClr val="000000"/>
              </a:solidFill>
              <a:highlight>
                <a:srgbClr val="00FF00"/>
              </a:highlight>
              <a:latin typeface="Calibri"/>
              <a:ea typeface="Calibri"/>
              <a:cs typeface="Calibri"/>
              <a:sym typeface="Calibri"/>
            </a:endParaRPr>
          </a:p>
          <a:p>
            <a:pPr marL="0" lvl="0" indent="0" algn="ctr" rtl="0">
              <a:lnSpc>
                <a:spcPct val="115000"/>
              </a:lnSpc>
              <a:spcBef>
                <a:spcPts val="640"/>
              </a:spcBef>
              <a:spcAft>
                <a:spcPts val="0"/>
              </a:spcAft>
              <a:buNone/>
            </a:pPr>
            <a:r>
              <a:rPr lang="en" sz="1800" i="1">
                <a:solidFill>
                  <a:srgbClr val="000000"/>
                </a:solidFill>
                <a:latin typeface="Calibri"/>
                <a:ea typeface="Calibri"/>
                <a:cs typeface="Calibri"/>
                <a:sym typeface="Calibri"/>
              </a:rPr>
              <a:t>Encouraging Expected Behavior</a:t>
            </a:r>
            <a:endParaRPr sz="1800" i="1">
              <a:solidFill>
                <a:srgbClr val="000000"/>
              </a:solidFill>
              <a:highlight>
                <a:srgbClr val="00FF00"/>
              </a:highlight>
              <a:latin typeface="Calibri"/>
              <a:ea typeface="Calibri"/>
              <a:cs typeface="Calibri"/>
              <a:sym typeface="Calibri"/>
            </a:endParaRPr>
          </a:p>
          <a:p>
            <a:pPr marL="0" lvl="0" indent="0" algn="ctr" rtl="0">
              <a:lnSpc>
                <a:spcPct val="115000"/>
              </a:lnSpc>
              <a:spcBef>
                <a:spcPts val="640"/>
              </a:spcBef>
              <a:spcAft>
                <a:spcPts val="0"/>
              </a:spcAft>
              <a:buNone/>
            </a:pPr>
            <a:r>
              <a:rPr lang="en" sz="1800" i="1">
                <a:solidFill>
                  <a:srgbClr val="000000"/>
                </a:solidFill>
                <a:latin typeface="Calibri"/>
                <a:ea typeface="Calibri"/>
                <a:cs typeface="Calibri"/>
                <a:sym typeface="Calibri"/>
              </a:rPr>
              <a:t>Discouraging Unexpected Behavior</a:t>
            </a:r>
            <a:endParaRPr sz="1800" i="1">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r>
              <a:rPr lang="en" sz="1800" b="1" i="1">
                <a:solidFill>
                  <a:srgbClr val="000000"/>
                </a:solidFill>
                <a:latin typeface="Calibri"/>
                <a:ea typeface="Calibri"/>
                <a:cs typeface="Calibri"/>
                <a:sym typeface="Calibri"/>
              </a:rPr>
              <a:t>Effective Teaching &amp; Learning Practices</a:t>
            </a:r>
            <a:r>
              <a:rPr lang="en" sz="1800" i="1">
                <a:solidFill>
                  <a:srgbClr val="000000"/>
                </a:solidFill>
                <a:latin typeface="Calibri"/>
                <a:ea typeface="Calibri"/>
                <a:cs typeface="Calibri"/>
                <a:sym typeface="Calibri"/>
              </a:rPr>
              <a:t> (ETLPs)</a:t>
            </a:r>
            <a:endParaRPr sz="1800" i="1">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endParaRPr sz="1000" i="1">
              <a:solidFill>
                <a:schemeClr val="dk1"/>
              </a:solidFill>
              <a:latin typeface="Calibri"/>
              <a:ea typeface="Calibri"/>
              <a:cs typeface="Calibri"/>
              <a:sym typeface="Calibri"/>
            </a:endParaRPr>
          </a:p>
          <a:p>
            <a:pPr marL="0" lvl="0" indent="0" algn="ctr" rtl="0">
              <a:lnSpc>
                <a:spcPct val="115000"/>
              </a:lnSpc>
              <a:spcBef>
                <a:spcPts val="640"/>
              </a:spcBef>
              <a:spcAft>
                <a:spcPts val="0"/>
              </a:spcAft>
              <a:buNone/>
            </a:pPr>
            <a:endParaRPr sz="1300" i="1">
              <a:solidFill>
                <a:srgbClr val="0000FF"/>
              </a:solidFill>
              <a:latin typeface="Calibri"/>
              <a:ea typeface="Calibri"/>
              <a:cs typeface="Calibri"/>
              <a:sym typeface="Calibri"/>
            </a:endParaRPr>
          </a:p>
          <a:p>
            <a:pPr marL="0" lvl="0" indent="0" algn="ctr" rtl="0">
              <a:lnSpc>
                <a:spcPct val="115000"/>
              </a:lnSpc>
              <a:spcBef>
                <a:spcPts val="640"/>
              </a:spcBef>
              <a:spcAft>
                <a:spcPts val="0"/>
              </a:spcAft>
              <a:buNone/>
            </a:pPr>
            <a:endParaRPr sz="1300" i="1">
              <a:solidFill>
                <a:srgbClr val="0000FF"/>
              </a:solidFill>
              <a:latin typeface="Calibri"/>
              <a:ea typeface="Calibri"/>
              <a:cs typeface="Calibri"/>
              <a:sym typeface="Calibri"/>
            </a:endParaRPr>
          </a:p>
          <a:p>
            <a:pPr marL="0" lvl="0" indent="0" algn="ctr" rtl="0">
              <a:lnSpc>
                <a:spcPct val="115000"/>
              </a:lnSpc>
              <a:spcBef>
                <a:spcPts val="640"/>
              </a:spcBef>
              <a:spcAft>
                <a:spcPts val="0"/>
              </a:spcAft>
              <a:buNone/>
            </a:pPr>
            <a:endParaRPr sz="1300" i="1">
              <a:solidFill>
                <a:srgbClr val="000000"/>
              </a:solidFill>
              <a:latin typeface="Calibri"/>
              <a:ea typeface="Calibri"/>
              <a:cs typeface="Calibri"/>
              <a:sym typeface="Calibri"/>
            </a:endParaRPr>
          </a:p>
          <a:p>
            <a:pPr marL="0" lvl="0" indent="0" algn="ctr" rtl="0">
              <a:lnSpc>
                <a:spcPct val="115000"/>
              </a:lnSpc>
              <a:spcBef>
                <a:spcPts val="640"/>
              </a:spcBef>
              <a:spcAft>
                <a:spcPts val="0"/>
              </a:spcAft>
              <a:buNone/>
            </a:pPr>
            <a:endParaRPr i="1">
              <a:solidFill>
                <a:srgbClr val="000000"/>
              </a:solidFill>
              <a:latin typeface="Calibri"/>
              <a:ea typeface="Calibri"/>
              <a:cs typeface="Calibri"/>
              <a:sym typeface="Calibri"/>
            </a:endParaRPr>
          </a:p>
        </p:txBody>
      </p:sp>
      <p:sp>
        <p:nvSpPr>
          <p:cNvPr id="87" name="Google Shape;87;p17"/>
          <p:cNvSpPr txBox="1"/>
          <p:nvPr/>
        </p:nvSpPr>
        <p:spPr>
          <a:xfrm>
            <a:off x="6747675" y="1729283"/>
            <a:ext cx="1895700" cy="2204100"/>
          </a:xfrm>
          <a:prstGeom prst="rect">
            <a:avLst/>
          </a:prstGeom>
          <a:noFill/>
          <a:ln>
            <a:noFill/>
          </a:ln>
        </p:spPr>
        <p:txBody>
          <a:bodyPr spcFirstLastPara="1" wrap="square" lIns="91425" tIns="91425" rIns="91425" bIns="91425" anchor="t" anchorCtr="0">
            <a:spAutoFit/>
          </a:bodyPr>
          <a:lstStyle/>
          <a:p>
            <a:pPr marL="0" lvl="0" indent="0" algn="ctr" rtl="0">
              <a:lnSpc>
                <a:spcPct val="95000"/>
              </a:lnSpc>
              <a:spcBef>
                <a:spcPts val="0"/>
              </a:spcBef>
              <a:spcAft>
                <a:spcPts val="0"/>
              </a:spcAft>
              <a:buNone/>
            </a:pPr>
            <a:r>
              <a:rPr lang="en" sz="1600" i="1">
                <a:solidFill>
                  <a:srgbClr val="000000"/>
                </a:solidFill>
              </a:rPr>
              <a:t>Data Based Decision-making</a:t>
            </a:r>
            <a:endParaRPr sz="1600" i="1">
              <a:solidFill>
                <a:srgbClr val="000000"/>
              </a:solidFill>
            </a:endParaRPr>
          </a:p>
          <a:p>
            <a:pPr marL="0" lvl="0" indent="0" algn="ctr" rtl="0">
              <a:lnSpc>
                <a:spcPct val="95000"/>
              </a:lnSpc>
              <a:spcBef>
                <a:spcPts val="1200"/>
              </a:spcBef>
              <a:spcAft>
                <a:spcPts val="0"/>
              </a:spcAft>
              <a:buNone/>
            </a:pPr>
            <a:r>
              <a:rPr lang="en" sz="1600">
                <a:solidFill>
                  <a:srgbClr val="000000"/>
                </a:solidFill>
              </a:rPr>
              <a:t>Students &amp; Family</a:t>
            </a:r>
            <a:endParaRPr sz="1600">
              <a:solidFill>
                <a:srgbClr val="000000"/>
              </a:solidFill>
            </a:endParaRPr>
          </a:p>
          <a:p>
            <a:pPr marL="0" lvl="0" indent="0" algn="ctr" rtl="0">
              <a:lnSpc>
                <a:spcPct val="95000"/>
              </a:lnSpc>
              <a:spcBef>
                <a:spcPts val="1200"/>
              </a:spcBef>
              <a:spcAft>
                <a:spcPts val="0"/>
              </a:spcAft>
              <a:buNone/>
            </a:pPr>
            <a:r>
              <a:rPr lang="en" sz="1600">
                <a:solidFill>
                  <a:srgbClr val="000000"/>
                </a:solidFill>
              </a:rPr>
              <a:t>Non-Certified Staff</a:t>
            </a:r>
            <a:endParaRPr sz="1600">
              <a:solidFill>
                <a:srgbClr val="000000"/>
              </a:solidFill>
            </a:endParaRPr>
          </a:p>
          <a:p>
            <a:pPr marL="0" lvl="0" indent="0" algn="ctr" rtl="0">
              <a:lnSpc>
                <a:spcPct val="95000"/>
              </a:lnSpc>
              <a:spcBef>
                <a:spcPts val="1200"/>
              </a:spcBef>
              <a:spcAft>
                <a:spcPts val="0"/>
              </a:spcAft>
              <a:buNone/>
            </a:pPr>
            <a:r>
              <a:rPr lang="en" sz="1600">
                <a:solidFill>
                  <a:srgbClr val="000000"/>
                </a:solidFill>
              </a:rPr>
              <a:t>Certified Staff</a:t>
            </a:r>
            <a:endParaRPr sz="1600">
              <a:solidFill>
                <a:srgbClr val="000000"/>
              </a:solidFill>
            </a:endParaRPr>
          </a:p>
          <a:p>
            <a:pPr marL="0" lvl="0" indent="0" algn="ctr" rtl="0">
              <a:lnSpc>
                <a:spcPct val="95000"/>
              </a:lnSpc>
              <a:spcBef>
                <a:spcPts val="1200"/>
              </a:spcBef>
              <a:spcAft>
                <a:spcPts val="1200"/>
              </a:spcAft>
              <a:buNone/>
            </a:pPr>
            <a:r>
              <a:rPr lang="en" sz="1600">
                <a:solidFill>
                  <a:srgbClr val="000000"/>
                </a:solidFill>
              </a:rPr>
              <a:t>Administration</a:t>
            </a:r>
            <a:endParaRPr sz="16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8"/>
          <p:cNvPicPr preferRelativeResize="0"/>
          <p:nvPr/>
        </p:nvPicPr>
        <p:blipFill>
          <a:blip r:embed="rId3">
            <a:alphaModFix/>
          </a:blip>
          <a:stretch>
            <a:fillRect/>
          </a:stretch>
        </p:blipFill>
        <p:spPr>
          <a:xfrm>
            <a:off x="28475" y="0"/>
            <a:ext cx="9087048"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9"/>
          <p:cNvPicPr preferRelativeResize="0"/>
          <p:nvPr/>
        </p:nvPicPr>
        <p:blipFill>
          <a:blip r:embed="rId3">
            <a:alphaModFix/>
          </a:blip>
          <a:stretch>
            <a:fillRect/>
          </a:stretch>
        </p:blipFill>
        <p:spPr>
          <a:xfrm>
            <a:off x="1918150" y="2865625"/>
            <a:ext cx="4429332" cy="2539000"/>
          </a:xfrm>
          <a:prstGeom prst="rect">
            <a:avLst/>
          </a:prstGeom>
          <a:noFill/>
          <a:ln>
            <a:noFill/>
          </a:ln>
        </p:spPr>
      </p:pic>
      <p:sp>
        <p:nvSpPr>
          <p:cNvPr id="98" name="Google Shape;98;p19"/>
          <p:cNvSpPr txBox="1">
            <a:spLocks noGrp="1"/>
          </p:cNvSpPr>
          <p:nvPr>
            <p:ph type="body" idx="1"/>
          </p:nvPr>
        </p:nvSpPr>
        <p:spPr>
          <a:xfrm>
            <a:off x="145525" y="132175"/>
            <a:ext cx="8520600" cy="3121200"/>
          </a:xfrm>
          <a:prstGeom prst="rect">
            <a:avLst/>
          </a:prstGeom>
        </p:spPr>
        <p:txBody>
          <a:bodyPr spcFirstLastPara="1" wrap="square" lIns="91425" tIns="91425" rIns="91425" bIns="91425" anchor="t" anchorCtr="0">
            <a:normAutofit/>
          </a:bodyPr>
          <a:lstStyle/>
          <a:p>
            <a:pPr marL="0" lvl="0" indent="0" algn="l" rtl="0">
              <a:lnSpc>
                <a:spcPct val="79000"/>
              </a:lnSpc>
              <a:spcBef>
                <a:spcPts val="0"/>
              </a:spcBef>
              <a:spcAft>
                <a:spcPts val="0"/>
              </a:spcAft>
              <a:buClr>
                <a:schemeClr val="dk1"/>
              </a:buClr>
              <a:buSzPts val="1100"/>
              <a:buFont typeface="Arial"/>
              <a:buNone/>
            </a:pPr>
            <a:r>
              <a:rPr lang="en" sz="3000">
                <a:solidFill>
                  <a:schemeClr val="dk1"/>
                </a:solidFill>
              </a:rPr>
              <a:t>Behavior is functionally related to the environment.</a:t>
            </a:r>
            <a:endParaRPr sz="3000">
              <a:solidFill>
                <a:schemeClr val="dk1"/>
              </a:solidFill>
            </a:endParaRPr>
          </a:p>
          <a:p>
            <a:pPr marL="457200" lvl="0" indent="0" algn="l" rtl="0">
              <a:lnSpc>
                <a:spcPct val="79000"/>
              </a:lnSpc>
              <a:spcBef>
                <a:spcPts val="0"/>
              </a:spcBef>
              <a:spcAft>
                <a:spcPts val="0"/>
              </a:spcAft>
              <a:buClr>
                <a:schemeClr val="dk1"/>
              </a:buClr>
              <a:buSzPts val="1100"/>
              <a:buFont typeface="Arial"/>
              <a:buNone/>
            </a:pPr>
            <a:endParaRPr sz="1000">
              <a:solidFill>
                <a:schemeClr val="dk1"/>
              </a:solidFill>
            </a:endParaRPr>
          </a:p>
          <a:p>
            <a:pPr marL="457200" lvl="0" indent="-406400" algn="l" rtl="0">
              <a:lnSpc>
                <a:spcPct val="79000"/>
              </a:lnSpc>
              <a:spcBef>
                <a:spcPts val="0"/>
              </a:spcBef>
              <a:spcAft>
                <a:spcPts val="0"/>
              </a:spcAft>
              <a:buClr>
                <a:srgbClr val="FF0000"/>
              </a:buClr>
              <a:buSzPts val="2800"/>
              <a:buChar char="●"/>
            </a:pPr>
            <a:r>
              <a:rPr lang="en" sz="2800">
                <a:solidFill>
                  <a:schemeClr val="dk1"/>
                </a:solidFill>
              </a:rPr>
              <a:t>Behavior = what the an individual ‘does’ (expected or unexpected).</a:t>
            </a:r>
            <a:endParaRPr sz="2800">
              <a:solidFill>
                <a:schemeClr val="dk1"/>
              </a:solidFill>
            </a:endParaRPr>
          </a:p>
          <a:p>
            <a:pPr marL="457200" lvl="0" indent="-406400" algn="l" rtl="0">
              <a:lnSpc>
                <a:spcPct val="79000"/>
              </a:lnSpc>
              <a:spcBef>
                <a:spcPts val="0"/>
              </a:spcBef>
              <a:spcAft>
                <a:spcPts val="0"/>
              </a:spcAft>
              <a:buClr>
                <a:srgbClr val="FF0000"/>
              </a:buClr>
              <a:buSzPts val="2800"/>
              <a:buChar char="●"/>
            </a:pPr>
            <a:r>
              <a:rPr lang="en" sz="2800">
                <a:solidFill>
                  <a:schemeClr val="dk1"/>
                </a:solidFill>
              </a:rPr>
              <a:t>Environment = all that happens before, during, and after the individual’s behavior.</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27525" y="305775"/>
            <a:ext cx="4302300" cy="45132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 sz="3600" b="1">
                <a:solidFill>
                  <a:schemeClr val="dk1"/>
                </a:solidFill>
                <a:latin typeface="Calibri"/>
                <a:ea typeface="Calibri"/>
                <a:cs typeface="Calibri"/>
                <a:sym typeface="Calibri"/>
              </a:rPr>
              <a:t>Environmental Interventions Are Key</a:t>
            </a:r>
            <a:endParaRPr b="1">
              <a:solidFill>
                <a:schemeClr val="dk1"/>
              </a:solidFill>
            </a:endParaRPr>
          </a:p>
          <a:p>
            <a:pPr marL="0" lvl="0" indent="0" algn="l" rtl="0">
              <a:lnSpc>
                <a:spcPct val="100000"/>
              </a:lnSpc>
              <a:spcBef>
                <a:spcPts val="1200"/>
              </a:spcBef>
              <a:spcAft>
                <a:spcPts val="0"/>
              </a:spcAft>
              <a:buNone/>
            </a:pPr>
            <a:endParaRPr sz="1810">
              <a:solidFill>
                <a:schemeClr val="dk1"/>
              </a:solidFill>
              <a:latin typeface="Calibri"/>
              <a:ea typeface="Calibri"/>
              <a:cs typeface="Calibri"/>
              <a:sym typeface="Calibri"/>
            </a:endParaRPr>
          </a:p>
          <a:p>
            <a:pPr marL="0" lvl="0" indent="0" algn="l" rtl="0">
              <a:lnSpc>
                <a:spcPct val="100000"/>
              </a:lnSpc>
              <a:spcBef>
                <a:spcPts val="640"/>
              </a:spcBef>
              <a:spcAft>
                <a:spcPts val="0"/>
              </a:spcAft>
              <a:buClr>
                <a:schemeClr val="dk1"/>
              </a:buClr>
              <a:buSzPct val="36666"/>
              <a:buFont typeface="Arial"/>
              <a:buNone/>
            </a:pPr>
            <a:r>
              <a:rPr lang="en" sz="3000">
                <a:solidFill>
                  <a:schemeClr val="dk1"/>
                </a:solidFill>
                <a:latin typeface="Calibri"/>
                <a:ea typeface="Calibri"/>
                <a:cs typeface="Calibri"/>
                <a:sym typeface="Calibri"/>
              </a:rPr>
              <a:t>Environments that increase the likelihood expected behaviors will occur/recur are guided by a core set of effective practices that are implemented with </a:t>
            </a:r>
            <a:r>
              <a:rPr lang="en" sz="3000" b="1" i="1">
                <a:solidFill>
                  <a:srgbClr val="FF0000"/>
                </a:solidFill>
                <a:latin typeface="Calibri"/>
                <a:ea typeface="Calibri"/>
                <a:cs typeface="Calibri"/>
                <a:sym typeface="Calibri"/>
              </a:rPr>
              <a:t>fidelity</a:t>
            </a:r>
            <a:r>
              <a:rPr lang="en" sz="3000" b="1" i="1">
                <a:solidFill>
                  <a:schemeClr val="dk1"/>
                </a:solidFill>
                <a:latin typeface="Calibri"/>
                <a:ea typeface="Calibri"/>
                <a:cs typeface="Calibri"/>
                <a:sym typeface="Calibri"/>
              </a:rPr>
              <a:t>, </a:t>
            </a:r>
            <a:r>
              <a:rPr lang="en" sz="3000" b="1" i="1">
                <a:solidFill>
                  <a:srgbClr val="FF0000"/>
                </a:solidFill>
                <a:latin typeface="Calibri"/>
                <a:ea typeface="Calibri"/>
                <a:cs typeface="Calibri"/>
                <a:sym typeface="Calibri"/>
              </a:rPr>
              <a:t>consistency</a:t>
            </a:r>
            <a:r>
              <a:rPr lang="en" sz="3000" b="1" i="1">
                <a:solidFill>
                  <a:schemeClr val="dk1"/>
                </a:solidFill>
                <a:latin typeface="Calibri"/>
                <a:ea typeface="Calibri"/>
                <a:cs typeface="Calibri"/>
                <a:sym typeface="Calibri"/>
              </a:rPr>
              <a:t> and </a:t>
            </a:r>
            <a:r>
              <a:rPr lang="en" sz="3000" b="1" i="1">
                <a:solidFill>
                  <a:srgbClr val="FF0000"/>
                </a:solidFill>
                <a:latin typeface="Calibri"/>
                <a:ea typeface="Calibri"/>
                <a:cs typeface="Calibri"/>
                <a:sym typeface="Calibri"/>
              </a:rPr>
              <a:t>equity</a:t>
            </a:r>
            <a:r>
              <a:rPr lang="en" sz="3000" b="1" i="1">
                <a:solidFill>
                  <a:schemeClr val="dk1"/>
                </a:solidFill>
                <a:latin typeface="Calibri"/>
                <a:ea typeface="Calibri"/>
                <a:cs typeface="Calibri"/>
                <a:sym typeface="Calibri"/>
              </a:rPr>
              <a:t>.</a:t>
            </a:r>
            <a:endParaRPr>
              <a:solidFill>
                <a:schemeClr val="dk1"/>
              </a:solidFill>
            </a:endParaRPr>
          </a:p>
        </p:txBody>
      </p:sp>
      <p:pic>
        <p:nvPicPr>
          <p:cNvPr id="104" name="Google Shape;104;p20"/>
          <p:cNvPicPr preferRelativeResize="0"/>
          <p:nvPr/>
        </p:nvPicPr>
        <p:blipFill>
          <a:blip r:embed="rId3">
            <a:alphaModFix/>
          </a:blip>
          <a:stretch>
            <a:fillRect/>
          </a:stretch>
        </p:blipFill>
        <p:spPr>
          <a:xfrm>
            <a:off x="5052726" y="438302"/>
            <a:ext cx="3595250" cy="4266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1"/>
          <p:cNvPicPr preferRelativeResize="0"/>
          <p:nvPr/>
        </p:nvPicPr>
        <p:blipFill>
          <a:blip r:embed="rId3">
            <a:alphaModFix/>
          </a:blip>
          <a:stretch>
            <a:fillRect/>
          </a:stretch>
        </p:blipFill>
        <p:spPr>
          <a:xfrm>
            <a:off x="645875" y="1129800"/>
            <a:ext cx="7642499" cy="3912375"/>
          </a:xfrm>
          <a:prstGeom prst="rect">
            <a:avLst/>
          </a:prstGeom>
          <a:noFill/>
          <a:ln>
            <a:noFill/>
          </a:ln>
        </p:spPr>
      </p:pic>
      <p:sp>
        <p:nvSpPr>
          <p:cNvPr id="110" name="Google Shape;110;p21"/>
          <p:cNvSpPr txBox="1"/>
          <p:nvPr/>
        </p:nvSpPr>
        <p:spPr>
          <a:xfrm>
            <a:off x="773975" y="411475"/>
            <a:ext cx="7592700" cy="80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Function(s) of Behavior </a:t>
            </a:r>
            <a:endParaRPr sz="2200" b="1"/>
          </a:p>
        </p:txBody>
      </p:sp>
      <p:sp>
        <p:nvSpPr>
          <p:cNvPr id="2" name="TextBox 1">
            <a:extLst>
              <a:ext uri="{FF2B5EF4-FFF2-40B4-BE49-F238E27FC236}">
                <a16:creationId xmlns:a16="http://schemas.microsoft.com/office/drawing/2014/main" id="{A2BDA862-5F1C-28DE-5E06-70A2F87EBC83}"/>
              </a:ext>
            </a:extLst>
          </p:cNvPr>
          <p:cNvSpPr txBox="1"/>
          <p:nvPr/>
        </p:nvSpPr>
        <p:spPr>
          <a:xfrm>
            <a:off x="1715911" y="2404533"/>
            <a:ext cx="1591733" cy="461665"/>
          </a:xfrm>
          <a:prstGeom prst="rect">
            <a:avLst/>
          </a:prstGeom>
          <a:solidFill>
            <a:schemeClr val="lt1"/>
          </a:solidFill>
          <a:ln w="19050">
            <a:solidFill>
              <a:schemeClr val="tx1"/>
            </a:solidFill>
          </a:ln>
        </p:spPr>
        <p:txBody>
          <a:bodyPr wrap="square" rtlCol="0">
            <a:spAutoFit/>
          </a:bodyPr>
          <a:lstStyle/>
          <a:p>
            <a:pPr algn="ctr"/>
            <a:r>
              <a:rPr lang="en-US" sz="1200" dirty="0">
                <a:latin typeface="Calibri" panose="020F0502020204030204" pitchFamily="34" charset="0"/>
                <a:cs typeface="Calibri" panose="020F0502020204030204" pitchFamily="34" charset="0"/>
              </a:rPr>
              <a:t>Obtain / Get Something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2"/>
          <p:cNvPicPr preferRelativeResize="0"/>
          <p:nvPr/>
        </p:nvPicPr>
        <p:blipFill>
          <a:blip r:embed="rId3">
            <a:alphaModFix/>
          </a:blip>
          <a:stretch>
            <a:fillRect/>
          </a:stretch>
        </p:blipFill>
        <p:spPr>
          <a:xfrm>
            <a:off x="371925" y="152400"/>
            <a:ext cx="8213775" cy="483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A-B-Cs at work </a:t>
            </a:r>
            <a:r>
              <a:rPr lang="en" i="1"/>
              <a:t>Schoolwide </a:t>
            </a:r>
            <a:endParaRPr i="1"/>
          </a:p>
        </p:txBody>
      </p:sp>
      <p:graphicFrame>
        <p:nvGraphicFramePr>
          <p:cNvPr id="121" name="Google Shape;121;p23"/>
          <p:cNvGraphicFramePr/>
          <p:nvPr/>
        </p:nvGraphicFramePr>
        <p:xfrm>
          <a:off x="429350" y="1109875"/>
          <a:ext cx="8105775" cy="3800475"/>
        </p:xfrm>
        <a:graphic>
          <a:graphicData uri="http://schemas.openxmlformats.org/drawingml/2006/table">
            <a:tbl>
              <a:tblPr>
                <a:noFill/>
                <a:tableStyleId>{6C479335-5C33-4BE4-881F-3B2EA94AC1F1}</a:tableStyleId>
              </a:tblPr>
              <a:tblGrid>
                <a:gridCol w="27813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962275">
                  <a:extLst>
                    <a:ext uri="{9D8B030D-6E8A-4147-A177-3AD203B41FA5}">
                      <a16:colId xmlns:a16="http://schemas.microsoft.com/office/drawing/2014/main" val="20002"/>
                    </a:ext>
                  </a:extLst>
                </a:gridCol>
              </a:tblGrid>
              <a:tr h="647700">
                <a:tc>
                  <a:txBody>
                    <a:bodyPr/>
                    <a:lstStyle/>
                    <a:p>
                      <a:pPr marL="0" lvl="0" indent="0" algn="ctr" rtl="0">
                        <a:lnSpc>
                          <a:spcPct val="115000"/>
                        </a:lnSpc>
                        <a:spcBef>
                          <a:spcPts val="0"/>
                        </a:spcBef>
                        <a:spcAft>
                          <a:spcPts val="0"/>
                        </a:spcAft>
                        <a:buNone/>
                      </a:pPr>
                      <a:r>
                        <a:rPr lang="en" sz="1800">
                          <a:latin typeface="Calibri"/>
                          <a:ea typeface="Calibri"/>
                          <a:cs typeface="Calibri"/>
                          <a:sym typeface="Calibri"/>
                        </a:rPr>
                        <a:t>Antecedent</a:t>
                      </a:r>
                      <a:endParaRPr sz="1800">
                        <a:latin typeface="Calibri"/>
                        <a:ea typeface="Calibri"/>
                        <a:cs typeface="Calibri"/>
                        <a:sym typeface="Calibri"/>
                      </a:endParaRPr>
                    </a:p>
                  </a:txBody>
                  <a:tcPr marL="91450" marR="91450" marT="45725" marB="45725" anchor="ctr">
                    <a:lnL w="9525" cap="flat" cmpd="sng">
                      <a:solidFill>
                        <a:srgbClr val="FFFFFF"/>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4F81BD"/>
                    </a:solidFill>
                  </a:tcPr>
                </a:tc>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Behavior</a:t>
                      </a:r>
                      <a:endParaRPr sz="1800">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4F81BD"/>
                    </a:solidFill>
                  </a:tcPr>
                </a:tc>
                <a:tc>
                  <a:txBody>
                    <a:bodyPr/>
                    <a:lstStyle/>
                    <a:p>
                      <a:pPr marL="0" lvl="0" indent="0" algn="ctr" rtl="0">
                        <a:lnSpc>
                          <a:spcPct val="115000"/>
                        </a:lnSpc>
                        <a:spcBef>
                          <a:spcPts val="0"/>
                        </a:spcBef>
                        <a:spcAft>
                          <a:spcPts val="0"/>
                        </a:spcAft>
                        <a:buNone/>
                      </a:pPr>
                      <a:r>
                        <a:rPr lang="en" sz="1800">
                          <a:latin typeface="Calibri"/>
                          <a:ea typeface="Calibri"/>
                          <a:cs typeface="Calibri"/>
                          <a:sym typeface="Calibri"/>
                        </a:rPr>
                        <a:t>Consequence</a:t>
                      </a:r>
                      <a:endParaRPr sz="1800">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3152775">
                <a:tc>
                  <a:txBody>
                    <a:bodyPr/>
                    <a:lstStyle/>
                    <a:p>
                      <a:pPr marL="0" lvl="0" indent="0" algn="ctr" rtl="0">
                        <a:lnSpc>
                          <a:spcPct val="115000"/>
                        </a:lnSpc>
                        <a:spcBef>
                          <a:spcPts val="0"/>
                        </a:spcBef>
                        <a:spcAft>
                          <a:spcPts val="0"/>
                        </a:spcAft>
                        <a:buNone/>
                      </a:pPr>
                      <a:r>
                        <a:rPr lang="en" sz="1800">
                          <a:latin typeface="Calibri"/>
                          <a:ea typeface="Calibri"/>
                          <a:cs typeface="Calibri"/>
                          <a:sym typeface="Calibri"/>
                        </a:rPr>
                        <a:t>Events that happen </a:t>
                      </a:r>
                      <a:r>
                        <a:rPr lang="en" sz="1800" u="sng">
                          <a:latin typeface="Calibri"/>
                          <a:ea typeface="Calibri"/>
                          <a:cs typeface="Calibri"/>
                          <a:sym typeface="Calibri"/>
                        </a:rPr>
                        <a:t>immediately before </a:t>
                      </a:r>
                      <a:r>
                        <a:rPr lang="en" sz="1800">
                          <a:latin typeface="Calibri"/>
                          <a:ea typeface="Calibri"/>
                          <a:cs typeface="Calibri"/>
                          <a:sym typeface="Calibri"/>
                        </a:rPr>
                        <a:t>and trigger a behavior.</a:t>
                      </a:r>
                      <a:endParaRPr sz="1800">
                        <a:latin typeface="Calibri"/>
                        <a:ea typeface="Calibri"/>
                        <a:cs typeface="Calibri"/>
                        <a:sym typeface="Calibri"/>
                      </a:endParaRPr>
                    </a:p>
                    <a:p>
                      <a:pPr marL="0" lvl="0" indent="0" algn="ctr" rtl="0">
                        <a:lnSpc>
                          <a:spcPct val="115000"/>
                        </a:lnSpc>
                        <a:spcBef>
                          <a:spcPts val="0"/>
                        </a:spcBef>
                        <a:spcAft>
                          <a:spcPts val="0"/>
                        </a:spcAft>
                        <a:buNone/>
                      </a:pPr>
                      <a:r>
                        <a:rPr lang="en" sz="1800" i="1">
                          <a:solidFill>
                            <a:srgbClr val="008000"/>
                          </a:solidFill>
                          <a:latin typeface="Calibri"/>
                          <a:ea typeface="Calibri"/>
                          <a:cs typeface="Calibri"/>
                          <a:sym typeface="Calibri"/>
                        </a:rPr>
                        <a:t>Example:</a:t>
                      </a:r>
                      <a:endParaRPr sz="1800" i="1">
                        <a:solidFill>
                          <a:srgbClr val="008000"/>
                        </a:solidFill>
                        <a:latin typeface="Calibri"/>
                        <a:ea typeface="Calibri"/>
                        <a:cs typeface="Calibri"/>
                        <a:sym typeface="Calibri"/>
                      </a:endParaRPr>
                    </a:p>
                    <a:p>
                      <a:pPr marL="0" lvl="0" indent="0" algn="ctr" rtl="0">
                        <a:lnSpc>
                          <a:spcPct val="115000"/>
                        </a:lnSpc>
                        <a:spcBef>
                          <a:spcPts val="0"/>
                        </a:spcBef>
                        <a:spcAft>
                          <a:spcPts val="0"/>
                        </a:spcAft>
                        <a:buNone/>
                      </a:pPr>
                      <a:r>
                        <a:rPr lang="en" sz="1800" i="1">
                          <a:solidFill>
                            <a:srgbClr val="008000"/>
                          </a:solidFill>
                          <a:latin typeface="Calibri"/>
                          <a:ea typeface="Calibri"/>
                          <a:cs typeface="Calibri"/>
                          <a:sym typeface="Calibri"/>
                        </a:rPr>
                        <a:t>Hallway rules and procedures are established and taught. Teacher prompts, “Remember to stay right in the hallway.”</a:t>
                      </a:r>
                      <a:endParaRPr sz="1800" i="1">
                        <a:solidFill>
                          <a:srgbClr val="008000"/>
                        </a:solidFill>
                        <a:latin typeface="Calibri"/>
                        <a:ea typeface="Calibri"/>
                        <a:cs typeface="Calibri"/>
                        <a:sym typeface="Calibri"/>
                      </a:endParaRPr>
                    </a:p>
                  </a:txBody>
                  <a:tcPr marL="91450" marR="91450" marT="45725" marB="45725" anchor="ctr">
                    <a:lnL w="9525" cap="flat" cmpd="sng">
                      <a:solidFill>
                        <a:srgbClr val="FFFFFF"/>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FFFFFF"/>
                      </a:solidFill>
                      <a:prstDash val="solid"/>
                      <a:round/>
                      <a:headEnd type="none" w="sm" len="sm"/>
                      <a:tailEnd type="none" w="sm" len="sm"/>
                    </a:lnB>
                    <a:solidFill>
                      <a:srgbClr val="DBE5F1"/>
                    </a:solidFill>
                  </a:tcPr>
                </a:tc>
                <a:tc>
                  <a:txBody>
                    <a:bodyPr/>
                    <a:lstStyle/>
                    <a:p>
                      <a:pPr marL="63500" lvl="0" indent="0" algn="ctr" rtl="0">
                        <a:lnSpc>
                          <a:spcPct val="115000"/>
                        </a:lnSpc>
                        <a:spcBef>
                          <a:spcPts val="0"/>
                        </a:spcBef>
                        <a:spcAft>
                          <a:spcPts val="0"/>
                        </a:spcAft>
                        <a:buNone/>
                      </a:pPr>
                      <a:r>
                        <a:rPr lang="en" sz="1800">
                          <a:latin typeface="Calibri"/>
                          <a:ea typeface="Calibri"/>
                          <a:cs typeface="Calibri"/>
                          <a:sym typeface="Calibri"/>
                        </a:rPr>
                        <a:t>An observable act. What the student does. The actions or reactions to the antecedents.</a:t>
                      </a:r>
                      <a:endParaRPr sz="1800">
                        <a:latin typeface="Calibri"/>
                        <a:ea typeface="Calibri"/>
                        <a:cs typeface="Calibri"/>
                        <a:sym typeface="Calibri"/>
                      </a:endParaRPr>
                    </a:p>
                    <a:p>
                      <a:pPr marL="0" lvl="0" indent="0" algn="ctr" rtl="0">
                        <a:lnSpc>
                          <a:spcPct val="115000"/>
                        </a:lnSpc>
                        <a:spcBef>
                          <a:spcPts val="0"/>
                        </a:spcBef>
                        <a:spcAft>
                          <a:spcPts val="0"/>
                        </a:spcAft>
                        <a:buNone/>
                      </a:pPr>
                      <a:r>
                        <a:rPr lang="en" sz="1800" i="1">
                          <a:solidFill>
                            <a:srgbClr val="008000"/>
                          </a:solidFill>
                          <a:latin typeface="Calibri"/>
                          <a:ea typeface="Calibri"/>
                          <a:cs typeface="Calibri"/>
                          <a:sym typeface="Calibri"/>
                        </a:rPr>
                        <a:t>Example:</a:t>
                      </a:r>
                      <a:endParaRPr sz="1800" i="1">
                        <a:solidFill>
                          <a:srgbClr val="008000"/>
                        </a:solidFill>
                        <a:latin typeface="Calibri"/>
                        <a:ea typeface="Calibri"/>
                        <a:cs typeface="Calibri"/>
                        <a:sym typeface="Calibri"/>
                      </a:endParaRPr>
                    </a:p>
                    <a:p>
                      <a:pPr marL="0" lvl="0" indent="0" algn="ctr" rtl="0">
                        <a:lnSpc>
                          <a:spcPct val="115000"/>
                        </a:lnSpc>
                        <a:spcBef>
                          <a:spcPts val="0"/>
                        </a:spcBef>
                        <a:spcAft>
                          <a:spcPts val="0"/>
                        </a:spcAft>
                        <a:buNone/>
                      </a:pPr>
                      <a:r>
                        <a:rPr lang="en" sz="1800" i="1">
                          <a:solidFill>
                            <a:srgbClr val="008000"/>
                          </a:solidFill>
                          <a:latin typeface="Calibri"/>
                          <a:ea typeface="Calibri"/>
                          <a:cs typeface="Calibri"/>
                          <a:sym typeface="Calibri"/>
                        </a:rPr>
                        <a:t>Student keeps voice quiet, body to self and walks on the right.</a:t>
                      </a:r>
                      <a:endParaRPr sz="1800" i="1">
                        <a:solidFill>
                          <a:srgbClr val="008000"/>
                        </a:solidFill>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FFFFFF"/>
                      </a:solidFill>
                      <a:prstDash val="solid"/>
                      <a:round/>
                      <a:headEnd type="none" w="sm" len="sm"/>
                      <a:tailEnd type="none" w="sm" len="sm"/>
                    </a:lnB>
                    <a:solidFill>
                      <a:srgbClr val="DBE5F1"/>
                    </a:solidFill>
                  </a:tcPr>
                </a:tc>
                <a:tc>
                  <a:txBody>
                    <a:bodyPr/>
                    <a:lstStyle/>
                    <a:p>
                      <a:pPr marL="0" lvl="0" indent="0" algn="ctr" rtl="0">
                        <a:lnSpc>
                          <a:spcPct val="115000"/>
                        </a:lnSpc>
                        <a:spcBef>
                          <a:spcPts val="0"/>
                        </a:spcBef>
                        <a:spcAft>
                          <a:spcPts val="0"/>
                        </a:spcAft>
                        <a:buNone/>
                      </a:pPr>
                      <a:r>
                        <a:rPr lang="en" sz="1800">
                          <a:latin typeface="Calibri"/>
                          <a:ea typeface="Calibri"/>
                          <a:cs typeface="Calibri"/>
                          <a:sym typeface="Calibri"/>
                        </a:rPr>
                        <a:t>The resulting event or outcome that occurs immediately following the behavior. Impacts future occurrence of the behavior.</a:t>
                      </a:r>
                      <a:endParaRPr sz="1800">
                        <a:latin typeface="Calibri"/>
                        <a:ea typeface="Calibri"/>
                        <a:cs typeface="Calibri"/>
                        <a:sym typeface="Calibri"/>
                      </a:endParaRPr>
                    </a:p>
                    <a:p>
                      <a:pPr marL="0" lvl="0" indent="0" algn="ctr" rtl="0">
                        <a:lnSpc>
                          <a:spcPct val="115000"/>
                        </a:lnSpc>
                        <a:spcBef>
                          <a:spcPts val="0"/>
                        </a:spcBef>
                        <a:spcAft>
                          <a:spcPts val="0"/>
                        </a:spcAft>
                        <a:buNone/>
                      </a:pPr>
                      <a:r>
                        <a:rPr lang="en" sz="1800" i="1">
                          <a:solidFill>
                            <a:srgbClr val="008000"/>
                          </a:solidFill>
                          <a:latin typeface="Calibri"/>
                          <a:ea typeface="Calibri"/>
                          <a:cs typeface="Calibri"/>
                          <a:sym typeface="Calibri"/>
                        </a:rPr>
                        <a:t>Example:</a:t>
                      </a:r>
                      <a:endParaRPr sz="1800" i="1">
                        <a:solidFill>
                          <a:srgbClr val="008000"/>
                        </a:solidFill>
                        <a:latin typeface="Calibri"/>
                        <a:ea typeface="Calibri"/>
                        <a:cs typeface="Calibri"/>
                        <a:sym typeface="Calibri"/>
                      </a:endParaRPr>
                    </a:p>
                    <a:p>
                      <a:pPr marL="0" lvl="0" indent="0" algn="ctr" rtl="0">
                        <a:lnSpc>
                          <a:spcPct val="115000"/>
                        </a:lnSpc>
                        <a:spcBef>
                          <a:spcPts val="0"/>
                        </a:spcBef>
                        <a:spcAft>
                          <a:spcPts val="0"/>
                        </a:spcAft>
                        <a:buNone/>
                      </a:pPr>
                      <a:r>
                        <a:rPr lang="en" sz="1800" i="1">
                          <a:solidFill>
                            <a:srgbClr val="008000"/>
                          </a:solidFill>
                          <a:latin typeface="Calibri"/>
                          <a:ea typeface="Calibri"/>
                          <a:cs typeface="Calibri"/>
                          <a:sym typeface="Calibri"/>
                        </a:rPr>
                        <a:t>Teacher gives specific verbal recognition.  Expected hall behavior increases.</a:t>
                      </a:r>
                      <a:endParaRPr sz="1800" i="1">
                        <a:solidFill>
                          <a:srgbClr val="008000"/>
                        </a:solidFill>
                        <a:latin typeface="Calibri"/>
                        <a:ea typeface="Calibri"/>
                        <a:cs typeface="Calibri"/>
                        <a:sym typeface="Calibri"/>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FFFFFF"/>
                      </a:solidFill>
                      <a:prstDash val="solid"/>
                      <a:round/>
                      <a:headEnd type="none" w="sm" len="sm"/>
                      <a:tailEnd type="none" w="sm" len="sm"/>
                    </a:lnB>
                    <a:solidFill>
                      <a:srgbClr val="DBE5F1"/>
                    </a:solidFill>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2860</Words>
  <Application>Microsoft Macintosh PowerPoint</Application>
  <PresentationFormat>On-screen Show (16:9)</PresentationFormat>
  <Paragraphs>395</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Cambria</vt:lpstr>
      <vt:lpstr>Lato</vt:lpstr>
      <vt:lpstr>Calibri</vt:lpstr>
      <vt:lpstr>Barlow</vt:lpstr>
      <vt:lpstr>Simple Light</vt:lpstr>
      <vt:lpstr>Missouri Schoolwide  Positive Behavior Support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A-B-Cs at work Schoolwide </vt:lpstr>
      <vt:lpstr>FBT = Wise Interventions &amp; Situation Crafting </vt:lpstr>
      <vt:lpstr>Examples of FBT / Situation Crafting in Practice - Community</vt:lpstr>
      <vt:lpstr>Function Based Thinking </vt:lpstr>
      <vt:lpstr>Examples of FBT / Situation Crafting in Practice - Schools</vt:lpstr>
      <vt:lpstr>FBT and Schoolwide Antecedents </vt:lpstr>
      <vt:lpstr>FBT and Schoolwide Consequences</vt:lpstr>
      <vt:lpstr>PowerPoint Presentation</vt:lpstr>
      <vt:lpstr>FBT - Schoolwide Planning</vt:lpstr>
      <vt:lpstr>FBT / Situation Crafting  Schoolwide Planning</vt:lpstr>
      <vt:lpstr>Function Based Thinking </vt:lpstr>
      <vt:lpstr>PowerPoint Presentation</vt:lpstr>
      <vt:lpstr>What are the ETLPs?</vt:lpstr>
      <vt:lpstr>Effective Teaching &amp; Learning Practices (ETLPs)</vt:lpstr>
      <vt:lpstr>PowerPoint Presentation</vt:lpstr>
      <vt:lpstr>PowerPoint Presentation</vt:lpstr>
      <vt:lpstr>PowerPoint Presentation</vt:lpstr>
      <vt:lpstr>PowerPoint Presentation</vt:lpstr>
      <vt:lpstr>FBT  / Situation Crafting in MY Classroom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Johnson, Nanci</cp:lastModifiedBy>
  <cp:revision>2</cp:revision>
  <dcterms:modified xsi:type="dcterms:W3CDTF">2024-11-19T18:34:29Z</dcterms:modified>
</cp:coreProperties>
</file>