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Lato"/>
      <p:regular r:id="rId34"/>
      <p:bold r:id="rId35"/>
      <p:italic r:id="rId36"/>
      <p:boldItalic r:id="rId37"/>
    </p:embeddedFont>
    <p:embeddedFont>
      <p:font typeface="Barlow"/>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479335-5C33-4BE4-881F-3B2EA94AC1F1}">
  <a:tblStyle styleId="{6C479335-5C33-4BE4-881F-3B2EA94AC1F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DD8112C-691C-4165-B01B-19E3E54DD3E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italic.fntdata"/><Relationship Id="rId20" Type="http://schemas.openxmlformats.org/officeDocument/2006/relationships/slide" Target="slides/slide14.xml"/><Relationship Id="rId41" Type="http://schemas.openxmlformats.org/officeDocument/2006/relationships/font" Target="fonts/Barlow-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ato-bold.fntdata"/><Relationship Id="rId12" Type="http://schemas.openxmlformats.org/officeDocument/2006/relationships/slide" Target="slides/slide6.xml"/><Relationship Id="rId34" Type="http://schemas.openxmlformats.org/officeDocument/2006/relationships/font" Target="fonts/Lato-regular.fntdata"/><Relationship Id="rId15" Type="http://schemas.openxmlformats.org/officeDocument/2006/relationships/slide" Target="slides/slide9.xml"/><Relationship Id="rId37" Type="http://schemas.openxmlformats.org/officeDocument/2006/relationships/font" Target="fonts/Lato-boldItalic.fntdata"/><Relationship Id="rId14" Type="http://schemas.openxmlformats.org/officeDocument/2006/relationships/slide" Target="slides/slide8.xml"/><Relationship Id="rId36" Type="http://schemas.openxmlformats.org/officeDocument/2006/relationships/font" Target="fonts/Lato-italic.fntdata"/><Relationship Id="rId17" Type="http://schemas.openxmlformats.org/officeDocument/2006/relationships/slide" Target="slides/slide11.xml"/><Relationship Id="rId39" Type="http://schemas.openxmlformats.org/officeDocument/2006/relationships/font" Target="fonts/Barlow-bold.fntdata"/><Relationship Id="rId16" Type="http://schemas.openxmlformats.org/officeDocument/2006/relationships/slide" Target="slides/slide10.xml"/><Relationship Id="rId38" Type="http://schemas.openxmlformats.org/officeDocument/2006/relationships/font" Target="fonts/Barlow-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5ddd52f687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7" name="Google Shape;67;g25ddd52f687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5ddd52f687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5ddd52f687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5ddd52f687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5ddd52f687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Turn and talk with a partner… then we can compare thoughts:</a:t>
            </a:r>
            <a:endParaRPr/>
          </a:p>
          <a:p>
            <a:pPr indent="-298450" lvl="0" marL="457200" rtl="0" algn="l">
              <a:spcBef>
                <a:spcPts val="0"/>
              </a:spcBef>
              <a:spcAft>
                <a:spcPts val="0"/>
              </a:spcAft>
              <a:buSzPts val="1100"/>
              <a:buAutoNum type="arabicPeriod"/>
            </a:pPr>
            <a:r>
              <a:rPr lang="en"/>
              <a:t>How has Taylor Swift used situation crafting to enhance the work environment and the participant experience of her “Eras tour?” </a:t>
            </a:r>
            <a:endParaRPr/>
          </a:p>
          <a:p>
            <a:pPr indent="-298450" lvl="1" marL="914400" rtl="0" algn="l">
              <a:spcBef>
                <a:spcPts val="0"/>
              </a:spcBef>
              <a:spcAft>
                <a:spcPts val="0"/>
              </a:spcAft>
              <a:buSzPts val="1100"/>
              <a:buAutoNum type="alphaLcPeriod"/>
            </a:pPr>
            <a:r>
              <a:rPr lang="en"/>
              <a:t>Handwritten notes and $100K bonus to each of the 55 truck drivers, bonuses to all creative staff and crew; for </a:t>
            </a:r>
            <a:r>
              <a:rPr lang="en"/>
              <a:t>participants</a:t>
            </a:r>
            <a:r>
              <a:rPr lang="en"/>
              <a:t> providing connections to music and looks from each of her ERAs</a:t>
            </a:r>
            <a:endParaRPr/>
          </a:p>
          <a:p>
            <a:pPr indent="-298450" lvl="0" marL="457200" rtl="0" algn="l">
              <a:spcBef>
                <a:spcPts val="0"/>
              </a:spcBef>
              <a:spcAft>
                <a:spcPts val="0"/>
              </a:spcAft>
              <a:buSzPts val="1100"/>
              <a:buAutoNum type="arabicPeriod"/>
            </a:pPr>
            <a:r>
              <a:rPr lang="en"/>
              <a:t>What is the culture and expectations for a Chief’s home game? Are all </a:t>
            </a:r>
            <a:r>
              <a:rPr lang="en"/>
              <a:t>expectations</a:t>
            </a:r>
            <a:r>
              <a:rPr lang="en"/>
              <a:t> explicit and written down?  How are expectations shared?</a:t>
            </a:r>
            <a:endParaRPr/>
          </a:p>
          <a:p>
            <a:pPr indent="-298450" lvl="0" marL="457200" rtl="0" algn="l">
              <a:spcBef>
                <a:spcPts val="0"/>
              </a:spcBef>
              <a:spcAft>
                <a:spcPts val="0"/>
              </a:spcAft>
              <a:buSzPts val="1100"/>
              <a:buAutoNum type="arabicPeriod"/>
            </a:pPr>
            <a:r>
              <a:rPr lang="en"/>
              <a:t>How </a:t>
            </a:r>
            <a:r>
              <a:rPr lang="en"/>
              <a:t>does</a:t>
            </a:r>
            <a:r>
              <a:rPr lang="en"/>
              <a:t> the TSA communicate their </a:t>
            </a:r>
            <a:r>
              <a:rPr lang="en"/>
              <a:t>expectations</a:t>
            </a:r>
            <a:r>
              <a:rPr lang="en"/>
              <a:t> for </a:t>
            </a:r>
            <a:r>
              <a:rPr lang="en"/>
              <a:t>aeronautical</a:t>
            </a:r>
            <a:r>
              <a:rPr lang="en"/>
              <a:t> safety?</a:t>
            </a:r>
            <a:endParaRPr/>
          </a:p>
          <a:p>
            <a:pPr indent="-298450" lvl="0" marL="457200" rtl="0" algn="l">
              <a:spcBef>
                <a:spcPts val="0"/>
              </a:spcBef>
              <a:spcAft>
                <a:spcPts val="0"/>
              </a:spcAft>
              <a:buSzPts val="1100"/>
              <a:buAutoNum type="arabicPeriod"/>
            </a:pPr>
            <a:r>
              <a:rPr lang="en"/>
              <a:t>How do civil </a:t>
            </a:r>
            <a:r>
              <a:rPr lang="en"/>
              <a:t>engineers</a:t>
            </a:r>
            <a:r>
              <a:rPr lang="en"/>
              <a:t> teach the general public to safely navigate a roundabout?</a:t>
            </a:r>
            <a:endParaRPr/>
          </a:p>
          <a:p>
            <a:pPr indent="-298450" lvl="0" marL="457200" rtl="0" algn="l">
              <a:spcBef>
                <a:spcPts val="0"/>
              </a:spcBef>
              <a:spcAft>
                <a:spcPts val="0"/>
              </a:spcAft>
              <a:buSzPts val="1100"/>
              <a:buAutoNum type="arabicPeriod"/>
            </a:pPr>
            <a:r>
              <a:rPr lang="en"/>
              <a:t>How do churches engage in situation crafting to create a welcoming and predictable experience?</a:t>
            </a:r>
            <a:endParaRPr/>
          </a:p>
          <a:p>
            <a:pPr indent="-298450" lvl="0" marL="457200" rtl="0" algn="l">
              <a:spcBef>
                <a:spcPts val="0"/>
              </a:spcBef>
              <a:spcAft>
                <a:spcPts val="0"/>
              </a:spcAft>
              <a:buSzPts val="1100"/>
              <a:buAutoNum type="arabicPeriod"/>
            </a:pPr>
            <a:r>
              <a:rPr lang="en"/>
              <a:t>How do fast food establishments not only craft experiences for staff but also for customers?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ddd52f687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5ddd52f687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ddd52f687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ddd52f687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Turn and talk with a partner… then we can compare thoughts: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What kinds of expectations and procedures do band teachers have to plan for, teach directly and </a:t>
            </a:r>
            <a:r>
              <a:rPr lang="en"/>
              <a:t>reinforce in order to have an orderly and melodious classroom?</a:t>
            </a:r>
            <a:endParaRPr/>
          </a:p>
          <a:p>
            <a:pPr indent="0" lvl="0" marL="0" rtl="0" algn="l">
              <a:spcBef>
                <a:spcPts val="0"/>
              </a:spcBef>
              <a:spcAft>
                <a:spcPts val="0"/>
              </a:spcAft>
              <a:buNone/>
            </a:pPr>
            <a:r>
              <a:rPr lang="en"/>
              <a:t>2. What kind of expectations, rules and procedures did schools plan for and implement to meet CDC or state guidelines for reopening?</a:t>
            </a:r>
            <a:endParaRPr/>
          </a:p>
          <a:p>
            <a:pPr indent="0" lvl="0" marL="0" rtl="0" algn="l">
              <a:spcBef>
                <a:spcPts val="0"/>
              </a:spcBef>
              <a:spcAft>
                <a:spcPts val="0"/>
              </a:spcAft>
              <a:buNone/>
            </a:pPr>
            <a:r>
              <a:rPr lang="en"/>
              <a:t>3. </a:t>
            </a:r>
            <a:r>
              <a:rPr lang="en">
                <a:solidFill>
                  <a:schemeClr val="dk1"/>
                </a:solidFill>
              </a:rPr>
              <a:t>What kinds of expectations and procedures do science teachers have to plan for, teach directly and reinforce in order to have orderly environment for student scientific investigation?</a:t>
            </a:r>
            <a:endParaRPr>
              <a:solidFill>
                <a:schemeClr val="dk1"/>
              </a:solidFill>
            </a:endParaRPr>
          </a:p>
          <a:p>
            <a:pPr indent="0" lvl="0" marL="0" rtl="0" algn="l">
              <a:spcBef>
                <a:spcPts val="0"/>
              </a:spcBef>
              <a:spcAft>
                <a:spcPts val="0"/>
              </a:spcAft>
              <a:buNone/>
            </a:pPr>
            <a:r>
              <a:rPr lang="en">
                <a:solidFill>
                  <a:schemeClr val="dk1"/>
                </a:solidFill>
              </a:rPr>
              <a:t>4. What expectations, rules and procedures for administrators and teachers have to plan for, teach directly and reinforce in order to have an orderly and successful lunch hour?</a:t>
            </a:r>
            <a:endParaRPr>
              <a:solidFill>
                <a:schemeClr val="dk1"/>
              </a:solidFill>
            </a:endParaRPr>
          </a:p>
          <a:p>
            <a:pPr indent="0" lvl="0" marL="0" rtl="0" algn="l">
              <a:spcBef>
                <a:spcPts val="0"/>
              </a:spcBef>
              <a:spcAft>
                <a:spcPts val="0"/>
              </a:spcAft>
              <a:buNone/>
            </a:pPr>
            <a:r>
              <a:rPr lang="en">
                <a:solidFill>
                  <a:schemeClr val="dk1"/>
                </a:solidFill>
              </a:rPr>
              <a:t>5. What expectations, rules and procedures for administrators and teachers have to plan for, teach directly and reinforce in order to have an orderly and successful arrival or dismissal?</a:t>
            </a:r>
            <a:endParaRPr>
              <a:solidFill>
                <a:schemeClr val="dk1"/>
              </a:solidFill>
            </a:endParaRPr>
          </a:p>
          <a:p>
            <a:pPr indent="0" lvl="0" marL="0" rtl="0" algn="l">
              <a:spcBef>
                <a:spcPts val="0"/>
              </a:spcBef>
              <a:spcAft>
                <a:spcPts val="0"/>
              </a:spcAft>
              <a:buNone/>
            </a:pPr>
            <a:r>
              <a:rPr lang="en">
                <a:solidFill>
                  <a:schemeClr val="dk1"/>
                </a:solidFill>
              </a:rPr>
              <a:t>6. 1. What kinds of expectations and procedures doctor content teachers have to plan for, teach directly and reinforce in order to have  orderly and academically rigorous instruction?</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5ddd52f687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5ddd52f687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examples of Antecedent interventions that leadership teams need to plan for, deliver to staff and monitor to increase the likelihood that schoolwide environments will be safe, orderly and productive. How would you rate your schoolwide </a:t>
            </a:r>
            <a:r>
              <a:rPr lang="en"/>
              <a:t>implementation</a:t>
            </a:r>
            <a:r>
              <a:rPr lang="en"/>
              <a:t> of these Antecedent interventions?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 action/step that is already in place and evidence exists to document it’s use</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 action/step that is currently in place, but for which there is no evidence of implementation, or that could be tweaked to improve implementation</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 action/step that is not currently in place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5ddd52f687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5ddd52f687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5ddd52f687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5ddd52f687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Provide the handout if participants are in school / BLT teams and have them use this form to assess what’s “in place”.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we know is that with increased classroom structure and consistency, the greater likelihood that students will demonstrate expected behaviors.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Begin by defining and/or selecting the desired/expected behavior</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Next plan and deliver the Antecedent interventions …</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expectations, procedures &amp; routines schoolwide and in the classroom</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Lesson Plans and a schedule for teaching expectations.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Delivering Active Supervision, providing pre-corrects, utilizing the schoolwide signage as a teaching resource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Establishing effective 2-way communication with students and families; handbooks, newsletters, social media, school / community events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Finally</a:t>
            </a:r>
            <a:r>
              <a:rPr lang="en">
                <a:solidFill>
                  <a:schemeClr val="dk1"/>
                </a:solidFill>
              </a:rPr>
              <a:t>, plan for and deliver </a:t>
            </a:r>
            <a:r>
              <a:rPr b="1" lang="en">
                <a:solidFill>
                  <a:schemeClr val="dk1"/>
                </a:solidFill>
              </a:rPr>
              <a:t>Consequences to Reinforce Expectations</a:t>
            </a:r>
            <a:r>
              <a:rPr lang="en">
                <a:solidFill>
                  <a:schemeClr val="dk1"/>
                </a:solidFill>
              </a:rPr>
              <a:t>, and deliver consequences to </a:t>
            </a:r>
            <a:r>
              <a:rPr b="1" lang="en">
                <a:solidFill>
                  <a:schemeClr val="dk1"/>
                </a:solidFill>
              </a:rPr>
              <a:t>Discourage Unexpected behaviors.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5ddd52f687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5ddd52f687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5ddd52f687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5ddd52f687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Alternately teams could use a simple form such as this for planning </a:t>
            </a:r>
            <a:r>
              <a:rPr lang="en"/>
              <a:t>what</a:t>
            </a:r>
            <a:r>
              <a:rPr lang="en"/>
              <a:t> to keep, what to tweak and what to revamp or add.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ddd52f687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5ddd52f687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5ddd52f68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5ddd52f68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5ddd52f687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5ddd52f687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ddd52f687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5ddd52f687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ddd52f687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5ddd52f687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1E2D31"/>
                </a:solidFill>
                <a:latin typeface="Barlow"/>
                <a:ea typeface="Barlow"/>
                <a:cs typeface="Barlow"/>
                <a:sym typeface="Barlow"/>
              </a:rPr>
              <a:t>The first 4 ETLPs are the application of the </a:t>
            </a:r>
            <a:r>
              <a:rPr b="1" lang="en" sz="1700">
                <a:solidFill>
                  <a:srgbClr val="1E2D31"/>
                </a:solidFill>
                <a:latin typeface="Barlow"/>
                <a:ea typeface="Barlow"/>
                <a:cs typeface="Barlow"/>
                <a:sym typeface="Barlow"/>
              </a:rPr>
              <a:t>Tier 1 Schoolwide logic to the classroom</a:t>
            </a:r>
            <a:r>
              <a:rPr lang="en" sz="1700">
                <a:solidFill>
                  <a:srgbClr val="1E2D31"/>
                </a:solidFill>
                <a:latin typeface="Barlow"/>
                <a:ea typeface="Barlow"/>
                <a:cs typeface="Barlow"/>
                <a:sym typeface="Barlow"/>
              </a:rPr>
              <a:t>:</a:t>
            </a:r>
            <a:endParaRPr sz="1700">
              <a:solidFill>
                <a:srgbClr val="1E2D31"/>
              </a:solidFill>
              <a:latin typeface="Barlow"/>
              <a:ea typeface="Barlow"/>
              <a:cs typeface="Barlow"/>
              <a:sym typeface="Barlow"/>
            </a:endParaRPr>
          </a:p>
          <a:p>
            <a:pPr indent="-342900" lvl="0" marL="457200" rtl="0" algn="l">
              <a:lnSpc>
                <a:spcPct val="115000"/>
              </a:lnSpc>
              <a:spcBef>
                <a:spcPts val="1200"/>
              </a:spcBef>
              <a:spcAft>
                <a:spcPts val="0"/>
              </a:spcAft>
              <a:buClr>
                <a:srgbClr val="1E2D31"/>
              </a:buClr>
              <a:buSzPts val="1800"/>
              <a:buFont typeface="Barlow"/>
              <a:buChar char="●"/>
            </a:pPr>
            <a:r>
              <a:rPr b="1" i="1" lang="en" sz="1800">
                <a:solidFill>
                  <a:srgbClr val="1E2D31"/>
                </a:solidFill>
                <a:latin typeface="Barlow"/>
                <a:ea typeface="Barlow"/>
                <a:cs typeface="Barlow"/>
                <a:sym typeface="Barlow"/>
              </a:rPr>
              <a:t>Clarify and teach </a:t>
            </a:r>
            <a:r>
              <a:rPr lang="en" sz="1800">
                <a:solidFill>
                  <a:srgbClr val="1E2D31"/>
                </a:solidFill>
                <a:latin typeface="Barlow"/>
                <a:ea typeface="Barlow"/>
                <a:cs typeface="Barlow"/>
                <a:sym typeface="Barlow"/>
              </a:rPr>
              <a:t>rules and expected classroom behaviors.</a:t>
            </a:r>
            <a:endParaRPr sz="1800">
              <a:solidFill>
                <a:srgbClr val="1E2D31"/>
              </a:solidFill>
              <a:latin typeface="Barlow"/>
              <a:ea typeface="Barlow"/>
              <a:cs typeface="Barlow"/>
              <a:sym typeface="Barlow"/>
            </a:endParaRPr>
          </a:p>
          <a:p>
            <a:pPr indent="-342900" lvl="0" marL="457200" rtl="0" algn="l">
              <a:lnSpc>
                <a:spcPct val="115000"/>
              </a:lnSpc>
              <a:spcBef>
                <a:spcPts val="0"/>
              </a:spcBef>
              <a:spcAft>
                <a:spcPts val="0"/>
              </a:spcAft>
              <a:buClr>
                <a:srgbClr val="1E2D31"/>
              </a:buClr>
              <a:buSzPts val="1800"/>
              <a:buFont typeface="Barlow"/>
              <a:buChar char="●"/>
            </a:pPr>
            <a:r>
              <a:rPr b="1" i="1" lang="en" sz="1800">
                <a:solidFill>
                  <a:srgbClr val="1E2D31"/>
                </a:solidFill>
                <a:latin typeface="Barlow"/>
                <a:ea typeface="Barlow"/>
                <a:cs typeface="Barlow"/>
                <a:sym typeface="Barlow"/>
              </a:rPr>
              <a:t>Clarify and teach</a:t>
            </a:r>
            <a:r>
              <a:rPr lang="en" sz="1800">
                <a:solidFill>
                  <a:srgbClr val="1E2D31"/>
                </a:solidFill>
                <a:latin typeface="Barlow"/>
                <a:ea typeface="Barlow"/>
                <a:cs typeface="Barlow"/>
                <a:sym typeface="Barlow"/>
              </a:rPr>
              <a:t> procedures for expected classroom routines.</a:t>
            </a:r>
            <a:endParaRPr sz="1800">
              <a:solidFill>
                <a:srgbClr val="1E2D31"/>
              </a:solidFill>
              <a:latin typeface="Barlow"/>
              <a:ea typeface="Barlow"/>
              <a:cs typeface="Barlow"/>
              <a:sym typeface="Barlow"/>
            </a:endParaRPr>
          </a:p>
          <a:p>
            <a:pPr indent="-342900" lvl="0" marL="457200" rtl="0" algn="l">
              <a:lnSpc>
                <a:spcPct val="115000"/>
              </a:lnSpc>
              <a:spcBef>
                <a:spcPts val="0"/>
              </a:spcBef>
              <a:spcAft>
                <a:spcPts val="0"/>
              </a:spcAft>
              <a:buClr>
                <a:srgbClr val="1E2D31"/>
              </a:buClr>
              <a:buSzPts val="1800"/>
              <a:buFont typeface="Barlow"/>
              <a:buChar char="●"/>
            </a:pPr>
            <a:r>
              <a:rPr b="1" i="1" lang="en" sz="1800">
                <a:solidFill>
                  <a:srgbClr val="1E2D31"/>
                </a:solidFill>
                <a:latin typeface="Barlow"/>
                <a:ea typeface="Barlow"/>
                <a:cs typeface="Barlow"/>
                <a:sym typeface="Barlow"/>
              </a:rPr>
              <a:t>Encourage </a:t>
            </a:r>
            <a:r>
              <a:rPr lang="en" sz="1800">
                <a:solidFill>
                  <a:srgbClr val="1E2D31"/>
                </a:solidFill>
                <a:latin typeface="Barlow"/>
                <a:ea typeface="Barlow"/>
                <a:cs typeface="Barlow"/>
                <a:sym typeface="Barlow"/>
              </a:rPr>
              <a:t>student use of expected behaviors.</a:t>
            </a:r>
            <a:endParaRPr sz="1800">
              <a:solidFill>
                <a:srgbClr val="1E2D31"/>
              </a:solidFill>
              <a:latin typeface="Barlow"/>
              <a:ea typeface="Barlow"/>
              <a:cs typeface="Barlow"/>
              <a:sym typeface="Barlow"/>
            </a:endParaRPr>
          </a:p>
          <a:p>
            <a:pPr indent="-342900" lvl="0" marL="457200" rtl="0" algn="l">
              <a:lnSpc>
                <a:spcPct val="115000"/>
              </a:lnSpc>
              <a:spcBef>
                <a:spcPts val="0"/>
              </a:spcBef>
              <a:spcAft>
                <a:spcPts val="0"/>
              </a:spcAft>
              <a:buClr>
                <a:srgbClr val="1E2D31"/>
              </a:buClr>
              <a:buSzPts val="1800"/>
              <a:buFont typeface="Barlow"/>
              <a:buChar char="●"/>
            </a:pPr>
            <a:r>
              <a:rPr b="1" i="1" lang="en" sz="1800">
                <a:solidFill>
                  <a:srgbClr val="1E2D31"/>
                </a:solidFill>
                <a:latin typeface="Barlow"/>
                <a:ea typeface="Barlow"/>
                <a:cs typeface="Barlow"/>
                <a:sym typeface="Barlow"/>
              </a:rPr>
              <a:t>Discourage</a:t>
            </a:r>
            <a:r>
              <a:rPr lang="en" sz="1800">
                <a:solidFill>
                  <a:srgbClr val="1E2D31"/>
                </a:solidFill>
                <a:latin typeface="Barlow"/>
                <a:ea typeface="Barlow"/>
                <a:cs typeface="Barlow"/>
                <a:sym typeface="Barlow"/>
              </a:rPr>
              <a:t> student use of unexpected behaviors.</a:t>
            </a:r>
            <a:endParaRPr sz="1800">
              <a:solidFill>
                <a:srgbClr val="1E2D31"/>
              </a:solidFill>
              <a:latin typeface="Barlow"/>
              <a:ea typeface="Barlow"/>
              <a:cs typeface="Barlow"/>
              <a:sym typeface="Barlow"/>
            </a:endParaRPr>
          </a:p>
          <a:p>
            <a:pPr indent="0" lvl="0" marL="0" rtl="0" algn="l">
              <a:lnSpc>
                <a:spcPct val="115000"/>
              </a:lnSpc>
              <a:spcBef>
                <a:spcPts val="1200"/>
              </a:spcBef>
              <a:spcAft>
                <a:spcPts val="0"/>
              </a:spcAft>
              <a:buClr>
                <a:schemeClr val="dk1"/>
              </a:buClr>
              <a:buSzPts val="1100"/>
              <a:buFont typeface="Arial"/>
              <a:buNone/>
            </a:pPr>
            <a:r>
              <a:rPr lang="en" sz="1800">
                <a:solidFill>
                  <a:srgbClr val="1E2D31"/>
                </a:solidFill>
                <a:latin typeface="Barlow"/>
                <a:ea typeface="Barlow"/>
                <a:cs typeface="Barlow"/>
                <a:sym typeface="Barlow"/>
              </a:rPr>
              <a:t>The BIG ideas to remember about the first 4 ELTPs are:</a:t>
            </a:r>
            <a:endParaRPr sz="1800">
              <a:solidFill>
                <a:srgbClr val="1E2D31"/>
              </a:solidFill>
              <a:latin typeface="Barlow"/>
              <a:ea typeface="Barlow"/>
              <a:cs typeface="Barlow"/>
              <a:sym typeface="Barlow"/>
            </a:endParaRPr>
          </a:p>
          <a:p>
            <a:pPr indent="-342900" lvl="0" marL="457200" rtl="0" algn="l">
              <a:lnSpc>
                <a:spcPct val="115000"/>
              </a:lnSpc>
              <a:spcBef>
                <a:spcPts val="1200"/>
              </a:spcBef>
              <a:spcAft>
                <a:spcPts val="0"/>
              </a:spcAft>
              <a:buClr>
                <a:srgbClr val="1E2D31"/>
              </a:buClr>
              <a:buSzPts val="1800"/>
              <a:buFont typeface="Barlow"/>
              <a:buChar char="●"/>
            </a:pPr>
            <a:r>
              <a:rPr lang="en" sz="1800">
                <a:solidFill>
                  <a:srgbClr val="1E2D31"/>
                </a:solidFill>
                <a:latin typeface="Barlow"/>
                <a:ea typeface="Barlow"/>
                <a:cs typeface="Barlow"/>
                <a:sym typeface="Barlow"/>
              </a:rPr>
              <a:t>they form THE CORE for all Tier 2 or Tier 3 interventions and increase instructional time.</a:t>
            </a:r>
            <a:endParaRPr sz="1800">
              <a:solidFill>
                <a:srgbClr val="1E2D31"/>
              </a:solidFill>
              <a:latin typeface="Barlow"/>
              <a:ea typeface="Barlow"/>
              <a:cs typeface="Barlow"/>
              <a:sym typeface="Barlow"/>
            </a:endParaRPr>
          </a:p>
          <a:p>
            <a:pPr indent="-342900" lvl="0" marL="457200" rtl="0" algn="l">
              <a:lnSpc>
                <a:spcPct val="115000"/>
              </a:lnSpc>
              <a:spcBef>
                <a:spcPts val="0"/>
              </a:spcBef>
              <a:spcAft>
                <a:spcPts val="0"/>
              </a:spcAft>
              <a:buClr>
                <a:srgbClr val="1E2D31"/>
              </a:buClr>
              <a:buSzPts val="1800"/>
              <a:buFont typeface="Barlow"/>
              <a:buChar char="●"/>
            </a:pPr>
            <a:r>
              <a:rPr lang="en" sz="1800">
                <a:solidFill>
                  <a:srgbClr val="1E2D31"/>
                </a:solidFill>
                <a:latin typeface="Barlow"/>
                <a:ea typeface="Barlow"/>
                <a:cs typeface="Barlow"/>
                <a:sym typeface="Barlow"/>
              </a:rPr>
              <a:t>teachers cannot target or intensify what they are not yet delivering with fidelity, consistency and equity. </a:t>
            </a:r>
            <a:endParaRPr sz="1800">
              <a:solidFill>
                <a:srgbClr val="1E2D31"/>
              </a:solidFill>
              <a:latin typeface="Barlow"/>
              <a:ea typeface="Barlow"/>
              <a:cs typeface="Barlow"/>
              <a:sym typeface="Barlow"/>
            </a:endParaRPr>
          </a:p>
          <a:p>
            <a:pPr indent="-342900" lvl="0" marL="457200" rtl="0" algn="l">
              <a:lnSpc>
                <a:spcPct val="115000"/>
              </a:lnSpc>
              <a:spcBef>
                <a:spcPts val="0"/>
              </a:spcBef>
              <a:spcAft>
                <a:spcPts val="0"/>
              </a:spcAft>
              <a:buClr>
                <a:srgbClr val="1E2D31"/>
              </a:buClr>
              <a:buSzPts val="1800"/>
              <a:buFont typeface="Barlow"/>
              <a:buChar char="●"/>
            </a:pPr>
            <a:r>
              <a:rPr lang="en" sz="1800">
                <a:solidFill>
                  <a:srgbClr val="1E2D31"/>
                </a:solidFill>
                <a:latin typeface="Barlow"/>
                <a:ea typeface="Barlow"/>
                <a:cs typeface="Barlow"/>
                <a:sym typeface="Barlow"/>
              </a:rPr>
              <a:t>students cannot benefit from what they are not yet receiving, and identifying a student as non-responding or in need of tiered supports when they have not yet received tier 1 is counter productive. </a:t>
            </a:r>
            <a:endParaRPr sz="1800">
              <a:solidFill>
                <a:srgbClr val="1E2D31"/>
              </a:solidFill>
              <a:latin typeface="Barlow"/>
              <a:ea typeface="Barlow"/>
              <a:cs typeface="Barlow"/>
              <a:sym typeface="Barlow"/>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5ddd52f687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5ddd52f687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school has the resources to provide targeted, intensive or individualized supports to all or even many students! In order to be efficient and effective w/ resources, schools need to implement schoolwide and classroom PBS to decrease the number of students who may be identified as non-responding.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Projected Capacity</a:t>
            </a:r>
            <a:r>
              <a:rPr lang="en"/>
              <a:t> = using metrics commonly held of 80% for Tier 1, 15% for Tier 2 and 3-5% for Tier 3, how many students would be projected needing advanced tier support for a school the size of yours?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Schoolwide Base Rate</a:t>
            </a:r>
            <a:r>
              <a:rPr lang="en"/>
              <a:t> = prevalence rate, or the proportion of students who exhibit indicators of risk.</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Serviceable Base Rate</a:t>
            </a:r>
            <a:r>
              <a:rPr lang="en"/>
              <a:t> = what is the capacity of the building to serve advanced tier supports? What is the amount of students identified as “at-risk” who could reasonably be served in small group or individual interventions. How many staff have capacity to provide CICO or SSIG with fidelity, consistency and equity? How many students can each of these people reasonably </a:t>
            </a:r>
            <a:endParaRPr/>
          </a:p>
          <a:p>
            <a:pPr indent="0" lvl="0" marL="0" rtl="0" algn="l">
              <a:spcBef>
                <a:spcPts val="0"/>
              </a:spcBef>
              <a:spcAft>
                <a:spcPts val="0"/>
              </a:spcAft>
              <a:buNone/>
            </a:pPr>
            <a:r>
              <a:rPr lang="en"/>
              <a:t>serve?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5ddd52f687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5ddd52f687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ETLPs can be thought of through a FBT lens.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ddd52f687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5ddd52f68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5ddd52f687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5ddd52f687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ETLP Teacher Tools are resources for educators to use for self reflection and planning. Each ETLP has an aligned </a:t>
            </a:r>
            <a:r>
              <a:rPr i="1" lang="en"/>
              <a:t>Teacher Tool</a:t>
            </a:r>
            <a:r>
              <a:rPr lang="en"/>
              <a:t> that provides two primary tools, the first of which is a single page summary that describes the practice, shares the research evidence for the practice, offers information about the practice, a summary of  implementation tips is included along with references for further study as desired.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second part of the </a:t>
            </a:r>
            <a:r>
              <a:rPr i="1" lang="en"/>
              <a:t>Teacher Tool</a:t>
            </a:r>
            <a:r>
              <a:rPr lang="en"/>
              <a:t> is a </a:t>
            </a:r>
            <a:r>
              <a:rPr b="1" lang="en"/>
              <a:t>Self-Assessment and Practice Profile</a:t>
            </a:r>
            <a:r>
              <a:rPr lang="en"/>
              <a:t> which provides the teacher with in-depth reflective questions relating to the critical elements of the practice, and a practice profile that allows the teacher to align their self ratings to a practice profile and consider if their practice is Far from Proficient, Close to Proficient, Proficient, or Exemplary.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5ddd52f687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5ddd52f687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Alternately teams could use a simple form such as this for planning what to keep, what to tweak and what to revamp or add.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5ddd52f687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5ddd52f687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5ddd52f687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5ddd52f687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5ddd52f68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5ddd52f68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5ddd52f68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5ddd52f68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Fidelity, consistency and equity are the characteristics that increase the probability of adults and students displaying expected </a:t>
            </a:r>
            <a:r>
              <a:rPr lang="en"/>
              <a:t>behaviors</a:t>
            </a:r>
            <a:r>
              <a:rPr lang="en"/>
              <a:t> day in and day out.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5ddd52f687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5ddd52f68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social behavior is driven by two main outcomes…obtaining or avoiding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can either be obtain or </a:t>
            </a:r>
            <a:r>
              <a:rPr lang="en">
                <a:solidFill>
                  <a:schemeClr val="dk1"/>
                </a:solidFill>
              </a:rPr>
              <a:t>avoid</a:t>
            </a:r>
            <a:r>
              <a:rPr lang="en">
                <a:solidFill>
                  <a:schemeClr val="dk1"/>
                </a:solidFill>
              </a:rPr>
              <a:t> stimulation/sensory </a:t>
            </a:r>
            <a:r>
              <a:rPr lang="en">
                <a:solidFill>
                  <a:schemeClr val="dk1"/>
                </a:solidFill>
              </a:rPr>
              <a:t>experiences</a:t>
            </a:r>
            <a:r>
              <a:rPr lang="en">
                <a:solidFill>
                  <a:schemeClr val="dk1"/>
                </a:solidFill>
              </a:rPr>
              <a:t>, social interaction, or tangible or activity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the social interaction it can be with adults, peers or both.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5ddd52f687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5ddd52f687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Turn and talk with a partner… then we can compare thoughts:</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seeking attention of teacher or Peers</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seeking teacher approval, peer attention, or they enjoy the subject or all 3.</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avoid teacher or task, or both…or they are tired</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seeking activity, peer attention, sensory stimulation</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avoid task</a:t>
            </a:r>
            <a:endParaRPr>
              <a:solidFill>
                <a:schemeClr val="dk1"/>
              </a:solidFill>
            </a:endParaRPr>
          </a:p>
          <a:p>
            <a:pPr indent="-317500" lvl="0" marL="457200" rtl="0" algn="l">
              <a:spcBef>
                <a:spcPts val="0"/>
              </a:spcBef>
              <a:spcAft>
                <a:spcPts val="0"/>
              </a:spcAft>
              <a:buClr>
                <a:schemeClr val="dk1"/>
              </a:buClr>
              <a:buSzPts val="1400"/>
              <a:buAutoNum type="arabicPeriod"/>
            </a:pPr>
            <a:r>
              <a:rPr lang="en">
                <a:solidFill>
                  <a:schemeClr val="dk1"/>
                </a:solidFill>
              </a:rPr>
              <a:t>seek teacher attention, opportunity for positive feedback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5ddd52f687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5ddd52f687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a:solidFill>
                  <a:schemeClr val="dk1"/>
                </a:solidFill>
              </a:rPr>
              <a:t>3 minutes</a:t>
            </a:r>
            <a:endParaRPr b="1">
              <a:solidFill>
                <a:schemeClr val="dk1"/>
              </a:solidFill>
            </a:endParaRPr>
          </a:p>
          <a:p>
            <a:pPr indent="0" lvl="0" marL="0" rtl="0" algn="l">
              <a:spcBef>
                <a:spcPts val="0"/>
              </a:spcBef>
              <a:spcAft>
                <a:spcPts val="0"/>
              </a:spcAft>
              <a:buClr>
                <a:schemeClr val="dk1"/>
              </a:buClr>
              <a:buSzPts val="1400"/>
              <a:buFont typeface="Arial"/>
              <a:buNone/>
            </a:pPr>
            <a:r>
              <a:rPr b="1" lang="en">
                <a:solidFill>
                  <a:schemeClr val="dk1"/>
                </a:solidFill>
              </a:rPr>
              <a:t>Antecedent: </a:t>
            </a:r>
            <a:r>
              <a:rPr lang="en">
                <a:solidFill>
                  <a:schemeClr val="dk1"/>
                </a:solidFill>
                <a:latin typeface="Lato"/>
                <a:ea typeface="Lato"/>
                <a:cs typeface="Lato"/>
                <a:sym typeface="Lato"/>
              </a:rPr>
              <a:t>Hallway expectations and routines clarified and taught</a:t>
            </a:r>
            <a:endParaRPr>
              <a:solidFill>
                <a:schemeClr val="dk1"/>
              </a:solidFill>
              <a:latin typeface="Lato"/>
              <a:ea typeface="Lato"/>
              <a:cs typeface="Lato"/>
              <a:sym typeface="Lato"/>
            </a:endParaRPr>
          </a:p>
          <a:p>
            <a:pPr indent="-127000" lvl="0" marL="171450" rtl="0" algn="l">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Teachers use prompts/pre-corrects to remind students to walk in the hallway, quiet voices, body to self, and walking on the right side.</a:t>
            </a:r>
            <a:endParaRPr>
              <a:solidFill>
                <a:schemeClr val="dk1"/>
              </a:solidFill>
              <a:latin typeface="Lato"/>
              <a:ea typeface="Lato"/>
              <a:cs typeface="Lato"/>
              <a:sym typeface="Lato"/>
            </a:endParaRPr>
          </a:p>
          <a:p>
            <a:pPr indent="-127000" lvl="0" marL="171450" rtl="0" algn="l">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Teachers greet, while actively supervising the hallway</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a:solidFill>
                  <a:schemeClr val="dk1"/>
                </a:solidFill>
                <a:latin typeface="Lato"/>
                <a:ea typeface="Lato"/>
                <a:cs typeface="Lato"/>
                <a:sym typeface="Lato"/>
              </a:rPr>
              <a:t>Behavior:  Students keep voices quiet, body to self, and walk on the right side</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a:solidFill>
                  <a:schemeClr val="dk1"/>
                </a:solidFill>
                <a:latin typeface="Lato"/>
                <a:ea typeface="Lato"/>
                <a:cs typeface="Lato"/>
                <a:sym typeface="Lato"/>
              </a:rPr>
              <a:t>Consequence:  </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a:solidFill>
                  <a:schemeClr val="dk1"/>
                </a:solidFill>
                <a:latin typeface="Lato"/>
                <a:ea typeface="Lato"/>
                <a:cs typeface="Lato"/>
                <a:sym typeface="Lato"/>
              </a:rPr>
              <a:t>The Media Specialist observes the students following hallway expectations and says, “Great job of keeping your voices quiet, your body to yourself, and staging to the right.  You are showing respect for others and being safe.”</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400"/>
              <a:buFont typeface="Arial"/>
              <a:buNone/>
            </a:pPr>
            <a:r>
              <a:t/>
            </a:r>
            <a:endParaRPr sz="1300">
              <a:solidFill>
                <a:schemeClr val="dk1"/>
              </a:solidFill>
            </a:endParaRPr>
          </a:p>
          <a:p>
            <a:pPr indent="0" lvl="0" marL="0" rtl="0" algn="l">
              <a:spcBef>
                <a:spcPts val="0"/>
              </a:spcBef>
              <a:spcAft>
                <a:spcPts val="0"/>
              </a:spcAft>
              <a:buClr>
                <a:schemeClr val="dk1"/>
              </a:buClr>
              <a:buSzPts val="1400"/>
              <a:buFont typeface="Arial"/>
              <a:buNone/>
            </a:pPr>
            <a:r>
              <a:rPr b="1" lang="en" sz="1300">
                <a:solidFill>
                  <a:schemeClr val="dk1"/>
                </a:solidFill>
              </a:rPr>
              <a:t>To Know/To Say:</a:t>
            </a:r>
            <a:r>
              <a:rPr lang="en" sz="1300">
                <a:solidFill>
                  <a:schemeClr val="dk1"/>
                </a:solidFill>
              </a:rPr>
              <a:t>   </a:t>
            </a:r>
            <a:endParaRPr sz="1300">
              <a:solidFill>
                <a:schemeClr val="dk1"/>
              </a:solidFill>
            </a:endParaRPr>
          </a:p>
          <a:p>
            <a:pPr indent="0" lvl="0" marL="0" rtl="0" algn="l">
              <a:spcBef>
                <a:spcPts val="0"/>
              </a:spcBef>
              <a:spcAft>
                <a:spcPts val="0"/>
              </a:spcAft>
              <a:buClr>
                <a:schemeClr val="dk1"/>
              </a:buClr>
              <a:buSzPts val="1400"/>
              <a:buFont typeface="Arial"/>
              <a:buNone/>
            </a:pPr>
            <a:r>
              <a:rPr lang="en" sz="1300">
                <a:solidFill>
                  <a:schemeClr val="dk1"/>
                </a:solidFill>
                <a:latin typeface="Calibri"/>
                <a:ea typeface="Calibri"/>
                <a:cs typeface="Calibri"/>
                <a:sym typeface="Calibri"/>
              </a:rPr>
              <a:t>The consequences of behavior affect future performance of that behavior. One effect is an increase in the likelihood the behavior will recur in the future. A consequence can also decrease the likelihood the behavior will recur in the future. Knowing the function of the behavior helps identify what types of reinforcement we should provide students in order to increase expected behaviors. The ABC table shown illustrates how consequences can increase the likelihood the behavior will be repeated in the future. </a:t>
            </a:r>
            <a:endParaRPr b="1" sz="13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7275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52" name="Google Shape;52;p13"/>
          <p:cNvSpPr txBox="1"/>
          <p:nvPr>
            <p:ph idx="1" type="body"/>
          </p:nvPr>
        </p:nvSpPr>
        <p:spPr>
          <a:xfrm>
            <a:off x="457200" y="838200"/>
            <a:ext cx="8229600" cy="3816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rgbClr val="FF0000"/>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rgbClr val="FF0000"/>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rgbClr val="FF0000"/>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rgbClr val="FF0000"/>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rgbClr val="FF0000"/>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grpSp>
        <p:nvGrpSpPr>
          <p:cNvPr id="53" name="Google Shape;53;p13"/>
          <p:cNvGrpSpPr/>
          <p:nvPr/>
        </p:nvGrpSpPr>
        <p:grpSpPr>
          <a:xfrm>
            <a:off x="12700" y="4659201"/>
            <a:ext cx="9144300" cy="494107"/>
            <a:chOff x="12700" y="6211407"/>
            <a:chExt cx="9144300" cy="659249"/>
          </a:xfrm>
        </p:grpSpPr>
        <p:sp>
          <p:nvSpPr>
            <p:cNvPr id="54" name="Google Shape;54;p13"/>
            <p:cNvSpPr/>
            <p:nvPr/>
          </p:nvSpPr>
          <p:spPr>
            <a:xfrm>
              <a:off x="12700" y="6756656"/>
              <a:ext cx="9144000" cy="114000"/>
            </a:xfrm>
            <a:prstGeom prst="rect">
              <a:avLst/>
            </a:prstGeom>
            <a:gradFill>
              <a:gsLst>
                <a:gs pos="0">
                  <a:srgbClr val="FF0000"/>
                </a:gs>
                <a:gs pos="100000">
                  <a:srgbClr val="FFFFFF"/>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13"/>
            <p:cNvSpPr/>
            <p:nvPr/>
          </p:nvSpPr>
          <p:spPr>
            <a:xfrm>
              <a:off x="12700" y="6288896"/>
              <a:ext cx="9144300" cy="283500"/>
            </a:xfrm>
            <a:prstGeom prst="rect">
              <a:avLst/>
            </a:prstGeom>
            <a:gradFill>
              <a:gsLst>
                <a:gs pos="0">
                  <a:srgbClr val="008000"/>
                </a:gs>
                <a:gs pos="75000">
                  <a:srgbClr val="008000"/>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 name="Google Shape;56;p13"/>
            <p:cNvSpPr/>
            <p:nvPr/>
          </p:nvSpPr>
          <p:spPr>
            <a:xfrm>
              <a:off x="12700" y="6572092"/>
              <a:ext cx="9144000" cy="184800"/>
            </a:xfrm>
            <a:prstGeom prst="rect">
              <a:avLst/>
            </a:prstGeom>
            <a:gradFill>
              <a:gsLst>
                <a:gs pos="0">
                  <a:srgbClr val="FFF123"/>
                </a:gs>
                <a:gs pos="65000">
                  <a:srgbClr val="FFF123"/>
                </a:gs>
                <a:gs pos="90000">
                  <a:srgbClr val="FFFFFF"/>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13"/>
            <p:cNvSpPr txBox="1"/>
            <p:nvPr/>
          </p:nvSpPr>
          <p:spPr>
            <a:xfrm>
              <a:off x="673127" y="6211407"/>
              <a:ext cx="1752600" cy="368700"/>
            </a:xfrm>
            <a:prstGeom prst="rect">
              <a:avLst/>
            </a:prstGeom>
            <a:noFill/>
            <a:ln>
              <a:noFill/>
            </a:ln>
            <a:effectLst>
              <a:outerShdw blurRad="44450" rotWithShape="0" algn="tl" dir="2700000" dist="38100">
                <a:srgbClr val="008000"/>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50"/>
                <a:buFont typeface="Calibri"/>
                <a:buNone/>
              </a:pPr>
              <a:r>
                <a:rPr b="0" i="0" lang="en" sz="1800" u="none" cap="none" strike="noStrike">
                  <a:solidFill>
                    <a:schemeClr val="lt1"/>
                  </a:solidFill>
                  <a:latin typeface="Calibri"/>
                  <a:ea typeface="Calibri"/>
                  <a:cs typeface="Calibri"/>
                  <a:sym typeface="Calibri"/>
                </a:rPr>
                <a:t>MO SW-PBS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8" name="Shape 58"/>
        <p:cNvGrpSpPr/>
        <p:nvPr/>
      </p:nvGrpSpPr>
      <p:grpSpPr>
        <a:xfrm>
          <a:off x="0" y="0"/>
          <a:ext cx="0" cy="0"/>
          <a:chOff x="0" y="0"/>
          <a:chExt cx="0" cy="0"/>
        </a:xfrm>
      </p:grpSpPr>
      <p:sp>
        <p:nvSpPr>
          <p:cNvPr id="59" name="Google Shape;59;p14"/>
          <p:cNvSpPr txBox="1"/>
          <p:nvPr>
            <p:ph type="title"/>
          </p:nvPr>
        </p:nvSpPr>
        <p:spPr>
          <a:xfrm>
            <a:off x="784456" y="1840358"/>
            <a:ext cx="7772400" cy="1021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9E47"/>
              </a:buClr>
              <a:buSzPts val="4000"/>
              <a:buFont typeface="Calibri"/>
              <a:buNone/>
              <a:defRPr b="0" i="0" sz="4000" u="none" cap="none" strike="noStrike">
                <a:solidFill>
                  <a:srgbClr val="009E47"/>
                </a:solidFill>
                <a:latin typeface="Calibri"/>
                <a:ea typeface="Calibri"/>
                <a:cs typeface="Calibri"/>
                <a:sym typeface="Calibri"/>
              </a:defRPr>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grpSp>
        <p:nvGrpSpPr>
          <p:cNvPr id="60" name="Google Shape;60;p14"/>
          <p:cNvGrpSpPr/>
          <p:nvPr/>
        </p:nvGrpSpPr>
        <p:grpSpPr>
          <a:xfrm>
            <a:off x="12700" y="4716672"/>
            <a:ext cx="9144300" cy="436320"/>
            <a:chOff x="12700" y="6288896"/>
            <a:chExt cx="9144300" cy="581760"/>
          </a:xfrm>
        </p:grpSpPr>
        <p:sp>
          <p:nvSpPr>
            <p:cNvPr id="61" name="Google Shape;61;p14"/>
            <p:cNvSpPr/>
            <p:nvPr/>
          </p:nvSpPr>
          <p:spPr>
            <a:xfrm>
              <a:off x="12700" y="6756656"/>
              <a:ext cx="9144000" cy="114000"/>
            </a:xfrm>
            <a:prstGeom prst="rect">
              <a:avLst/>
            </a:prstGeom>
            <a:gradFill>
              <a:gsLst>
                <a:gs pos="0">
                  <a:srgbClr val="FF0000"/>
                </a:gs>
                <a:gs pos="100000">
                  <a:srgbClr val="FFFFFF"/>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14"/>
            <p:cNvSpPr/>
            <p:nvPr/>
          </p:nvSpPr>
          <p:spPr>
            <a:xfrm>
              <a:off x="12700" y="6288896"/>
              <a:ext cx="9144300" cy="283500"/>
            </a:xfrm>
            <a:prstGeom prst="rect">
              <a:avLst/>
            </a:prstGeom>
            <a:gradFill>
              <a:gsLst>
                <a:gs pos="0">
                  <a:srgbClr val="008000"/>
                </a:gs>
                <a:gs pos="75000">
                  <a:srgbClr val="008000"/>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14"/>
            <p:cNvSpPr/>
            <p:nvPr/>
          </p:nvSpPr>
          <p:spPr>
            <a:xfrm>
              <a:off x="12700" y="6572092"/>
              <a:ext cx="9144000" cy="184800"/>
            </a:xfrm>
            <a:prstGeom prst="rect">
              <a:avLst/>
            </a:prstGeom>
            <a:gradFill>
              <a:gsLst>
                <a:gs pos="0">
                  <a:srgbClr val="FFF123"/>
                </a:gs>
                <a:gs pos="65000">
                  <a:srgbClr val="FFF123"/>
                </a:gs>
                <a:gs pos="90000">
                  <a:srgbClr val="FFFFFF"/>
                </a:gs>
                <a:gs pos="100000">
                  <a:srgbClr val="FFFFF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SWPBSLogo-2011-highres-transbg-web.png" id="64" name="Google Shape;64;p14"/>
          <p:cNvPicPr preferRelativeResize="0"/>
          <p:nvPr/>
        </p:nvPicPr>
        <p:blipFill rotWithShape="1">
          <a:blip r:embed="rId2">
            <a:alphaModFix/>
          </a:blip>
          <a:srcRect b="0" l="0" r="0" t="0"/>
          <a:stretch/>
        </p:blipFill>
        <p:spPr>
          <a:xfrm>
            <a:off x="160846" y="4102508"/>
            <a:ext cx="1204850" cy="10409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19.jpg"/><Relationship Id="rId5" Type="http://schemas.openxmlformats.org/officeDocument/2006/relationships/image" Target="../media/image22.jpg"/><Relationship Id="rId6" Type="http://schemas.openxmlformats.org/officeDocument/2006/relationships/image" Target="../media/image21.jpg"/><Relationship Id="rId7" Type="http://schemas.openxmlformats.org/officeDocument/2006/relationships/image" Target="../media/image24.jp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pbismissouri.org/wp-content/uploads/2018/08/1.3-Tier-1-Universal-Support-Checklist.docx" TargetMode="External"/><Relationship Id="rId4" Type="http://schemas.openxmlformats.org/officeDocument/2006/relationships/hyperlink" Target="https://pbismissouri.org/wp-content/uploads/2018/08/1.3-Tier-1-Universal-Support-Checklist.docx" TargetMode="External"/><Relationship Id="rId5" Type="http://schemas.openxmlformats.org/officeDocument/2006/relationships/hyperlink" Target="https://pbismissouri.org/wp-content/uploads/2018/08/1.3-Tier-1-Universal-Support-Checklist.doc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pbismissouri.org/tier-1-effective-classroom-practice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s://pbismissouri.org/tier-1-effective-classroom-practices/" TargetMode="External"/><Relationship Id="rId6"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685800" y="1889608"/>
            <a:ext cx="7772400" cy="111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9E47"/>
              </a:buClr>
              <a:buSzPts val="4000"/>
              <a:buFont typeface="Calibri"/>
              <a:buNone/>
            </a:pPr>
            <a:r>
              <a:rPr lang="en"/>
              <a:t>Missouri Schoolwide </a:t>
            </a:r>
            <a:br>
              <a:rPr lang="en"/>
            </a:br>
            <a:r>
              <a:rPr lang="en"/>
              <a:t>Positive Behavior Support</a:t>
            </a:r>
            <a:br>
              <a:rPr lang="en"/>
            </a:br>
            <a:br>
              <a:rPr lang="en"/>
            </a:br>
            <a:endParaRPr sz="1800"/>
          </a:p>
        </p:txBody>
      </p:sp>
      <p:sp>
        <p:nvSpPr>
          <p:cNvPr id="70" name="Google Shape;70;p15"/>
          <p:cNvSpPr txBox="1"/>
          <p:nvPr/>
        </p:nvSpPr>
        <p:spPr>
          <a:xfrm>
            <a:off x="371622" y="1248250"/>
            <a:ext cx="81369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 sz="4000"/>
              <a:t>Function Based Thinking </a:t>
            </a:r>
            <a:endParaRPr b="1" i="0" sz="4000" u="none" cap="none" strike="noStrike">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 name="Google Shape;71;p15"/>
          <p:cNvPicPr preferRelativeResize="0"/>
          <p:nvPr/>
        </p:nvPicPr>
        <p:blipFill rotWithShape="1">
          <a:blip r:embed="rId3">
            <a:alphaModFix/>
          </a:blip>
          <a:srcRect b="0" l="0" r="0" t="0"/>
          <a:stretch/>
        </p:blipFill>
        <p:spPr>
          <a:xfrm>
            <a:off x="2908703" y="4344281"/>
            <a:ext cx="1750973" cy="711550"/>
          </a:xfrm>
          <a:prstGeom prst="rect">
            <a:avLst/>
          </a:prstGeom>
          <a:noFill/>
          <a:ln>
            <a:noFill/>
          </a:ln>
        </p:spPr>
      </p:pic>
      <p:pic>
        <p:nvPicPr>
          <p:cNvPr id="72" name="Google Shape;72;p15"/>
          <p:cNvPicPr preferRelativeResize="0"/>
          <p:nvPr/>
        </p:nvPicPr>
        <p:blipFill rotWithShape="1">
          <a:blip r:embed="rId4">
            <a:alphaModFix/>
          </a:blip>
          <a:srcRect b="0" l="0" r="0" t="0"/>
          <a:stretch/>
        </p:blipFill>
        <p:spPr>
          <a:xfrm>
            <a:off x="5856790" y="4320529"/>
            <a:ext cx="2131550" cy="7353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0" y="215550"/>
            <a:ext cx="914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FBT = </a:t>
            </a:r>
            <a:r>
              <a:rPr i="1" lang="en"/>
              <a:t>Wise Interventions</a:t>
            </a:r>
            <a:r>
              <a:rPr lang="en"/>
              <a:t> &amp; </a:t>
            </a:r>
            <a:r>
              <a:rPr i="1" lang="en"/>
              <a:t>Situation Crafting </a:t>
            </a:r>
            <a:endParaRPr i="1"/>
          </a:p>
        </p:txBody>
      </p:sp>
      <p:sp>
        <p:nvSpPr>
          <p:cNvPr id="127" name="Google Shape;127;p24"/>
          <p:cNvSpPr txBox="1"/>
          <p:nvPr>
            <p:ph idx="1" type="body"/>
          </p:nvPr>
        </p:nvSpPr>
        <p:spPr>
          <a:xfrm>
            <a:off x="205325" y="788250"/>
            <a:ext cx="5504400" cy="3343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i="1" lang="en"/>
              <a:t>Wise Interventions</a:t>
            </a:r>
            <a:r>
              <a:rPr lang="en"/>
              <a:t>: </a:t>
            </a:r>
            <a:endParaRPr/>
          </a:p>
          <a:p>
            <a:pPr indent="-342900" lvl="0" marL="457200" rtl="0" algn="l">
              <a:spcBef>
                <a:spcPts val="1200"/>
              </a:spcBef>
              <a:spcAft>
                <a:spcPts val="0"/>
              </a:spcAft>
              <a:buSzPts val="1800"/>
              <a:buChar char="●"/>
            </a:pPr>
            <a:r>
              <a:rPr lang="en"/>
              <a:t>“- interventions that nurture people’s belonging and self worth.” pg xiii</a:t>
            </a:r>
            <a:endParaRPr/>
          </a:p>
          <a:p>
            <a:pPr indent="-342900" lvl="0" marL="457200" rtl="0" algn="l">
              <a:spcBef>
                <a:spcPts val="0"/>
              </a:spcBef>
              <a:spcAft>
                <a:spcPts val="0"/>
              </a:spcAft>
              <a:buSzPts val="1800"/>
              <a:buChar char="●"/>
            </a:pPr>
            <a:r>
              <a:rPr lang="en"/>
              <a:t>“...are ideally the right small thing, just what is psychologically needed for a specific person in a specific time and place to set them on a better path.” p 45</a:t>
            </a:r>
            <a:endParaRPr/>
          </a:p>
          <a:p>
            <a:pPr indent="0" lvl="0" marL="0" rtl="0" algn="l">
              <a:spcBef>
                <a:spcPts val="1200"/>
              </a:spcBef>
              <a:spcAft>
                <a:spcPts val="1200"/>
              </a:spcAft>
              <a:buNone/>
            </a:pPr>
            <a:r>
              <a:rPr lang="en"/>
              <a:t>“</a:t>
            </a:r>
            <a:r>
              <a:rPr b="1" i="1" lang="en"/>
              <a:t>Situation crafting</a:t>
            </a:r>
            <a:r>
              <a:rPr lang="en"/>
              <a:t>: shaping a situation, even in seemingly minor ways, in order to foster belonging.” pg 3</a:t>
            </a:r>
            <a:endParaRPr/>
          </a:p>
        </p:txBody>
      </p:sp>
      <p:pic>
        <p:nvPicPr>
          <p:cNvPr id="128" name="Google Shape;128;p24"/>
          <p:cNvPicPr preferRelativeResize="0"/>
          <p:nvPr/>
        </p:nvPicPr>
        <p:blipFill>
          <a:blip r:embed="rId3">
            <a:alphaModFix/>
          </a:blip>
          <a:stretch>
            <a:fillRect/>
          </a:stretch>
        </p:blipFill>
        <p:spPr>
          <a:xfrm>
            <a:off x="5883650" y="788250"/>
            <a:ext cx="3086425" cy="3086425"/>
          </a:xfrm>
          <a:prstGeom prst="rect">
            <a:avLst/>
          </a:prstGeom>
          <a:noFill/>
          <a:ln>
            <a:noFill/>
          </a:ln>
        </p:spPr>
      </p:pic>
      <p:sp>
        <p:nvSpPr>
          <p:cNvPr id="129" name="Google Shape;129;p24"/>
          <p:cNvSpPr txBox="1"/>
          <p:nvPr/>
        </p:nvSpPr>
        <p:spPr>
          <a:xfrm>
            <a:off x="205325" y="4132000"/>
            <a:ext cx="8381400" cy="688800"/>
          </a:xfrm>
          <a:prstGeom prst="rect">
            <a:avLst/>
          </a:prstGeom>
          <a:no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800">
                <a:solidFill>
                  <a:schemeClr val="dk2"/>
                </a:solidFill>
              </a:rPr>
              <a:t>“What is the next smallest thing you can do to achieve the outcomes you have?”    ~ Dr. Rob Horner, National Center on PBIS originating co-founder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126600" y="445025"/>
            <a:ext cx="887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Examples of FBT / Situation Crafting in Practice - Community</a:t>
            </a:r>
            <a:endParaRPr/>
          </a:p>
        </p:txBody>
      </p:sp>
      <p:pic>
        <p:nvPicPr>
          <p:cNvPr id="135" name="Google Shape;135;p25"/>
          <p:cNvPicPr preferRelativeResize="0"/>
          <p:nvPr/>
        </p:nvPicPr>
        <p:blipFill>
          <a:blip r:embed="rId3">
            <a:alphaModFix/>
          </a:blip>
          <a:stretch>
            <a:fillRect/>
          </a:stretch>
        </p:blipFill>
        <p:spPr>
          <a:xfrm>
            <a:off x="3099463" y="3046375"/>
            <a:ext cx="2650800" cy="1646310"/>
          </a:xfrm>
          <a:prstGeom prst="rect">
            <a:avLst/>
          </a:prstGeom>
          <a:noFill/>
          <a:ln>
            <a:noFill/>
          </a:ln>
        </p:spPr>
      </p:pic>
      <p:pic>
        <p:nvPicPr>
          <p:cNvPr id="136" name="Google Shape;136;p25"/>
          <p:cNvPicPr preferRelativeResize="0"/>
          <p:nvPr/>
        </p:nvPicPr>
        <p:blipFill>
          <a:blip r:embed="rId4">
            <a:alphaModFix/>
          </a:blip>
          <a:stretch>
            <a:fillRect/>
          </a:stretch>
        </p:blipFill>
        <p:spPr>
          <a:xfrm>
            <a:off x="360838" y="3046375"/>
            <a:ext cx="2589075" cy="1715250"/>
          </a:xfrm>
          <a:prstGeom prst="rect">
            <a:avLst/>
          </a:prstGeom>
          <a:noFill/>
          <a:ln>
            <a:noFill/>
          </a:ln>
        </p:spPr>
      </p:pic>
      <p:pic>
        <p:nvPicPr>
          <p:cNvPr id="137" name="Google Shape;137;p25"/>
          <p:cNvPicPr preferRelativeResize="0"/>
          <p:nvPr/>
        </p:nvPicPr>
        <p:blipFill>
          <a:blip r:embed="rId5">
            <a:alphaModFix/>
          </a:blip>
          <a:stretch>
            <a:fillRect/>
          </a:stretch>
        </p:blipFill>
        <p:spPr>
          <a:xfrm>
            <a:off x="5988075" y="1328425"/>
            <a:ext cx="3009225" cy="1269789"/>
          </a:xfrm>
          <a:prstGeom prst="rect">
            <a:avLst/>
          </a:prstGeom>
          <a:noFill/>
          <a:ln>
            <a:noFill/>
          </a:ln>
        </p:spPr>
      </p:pic>
      <p:pic>
        <p:nvPicPr>
          <p:cNvPr id="138" name="Google Shape;138;p25"/>
          <p:cNvPicPr preferRelativeResize="0"/>
          <p:nvPr/>
        </p:nvPicPr>
        <p:blipFill>
          <a:blip r:embed="rId6">
            <a:alphaModFix/>
          </a:blip>
          <a:stretch>
            <a:fillRect/>
          </a:stretch>
        </p:blipFill>
        <p:spPr>
          <a:xfrm>
            <a:off x="6026400" y="3069414"/>
            <a:ext cx="2857500" cy="1600200"/>
          </a:xfrm>
          <a:prstGeom prst="rect">
            <a:avLst/>
          </a:prstGeom>
          <a:noFill/>
          <a:ln>
            <a:noFill/>
          </a:ln>
        </p:spPr>
      </p:pic>
      <p:pic>
        <p:nvPicPr>
          <p:cNvPr id="139" name="Google Shape;139;p25"/>
          <p:cNvPicPr preferRelativeResize="0"/>
          <p:nvPr/>
        </p:nvPicPr>
        <p:blipFill>
          <a:blip r:embed="rId7">
            <a:alphaModFix/>
          </a:blip>
          <a:stretch>
            <a:fillRect/>
          </a:stretch>
        </p:blipFill>
        <p:spPr>
          <a:xfrm>
            <a:off x="3356852" y="1252625"/>
            <a:ext cx="2219548" cy="1477000"/>
          </a:xfrm>
          <a:prstGeom prst="rect">
            <a:avLst/>
          </a:prstGeom>
          <a:noFill/>
          <a:ln>
            <a:noFill/>
          </a:ln>
        </p:spPr>
      </p:pic>
      <p:pic>
        <p:nvPicPr>
          <p:cNvPr id="140" name="Google Shape;140;p25"/>
          <p:cNvPicPr preferRelativeResize="0"/>
          <p:nvPr/>
        </p:nvPicPr>
        <p:blipFill>
          <a:blip r:embed="rId8">
            <a:alphaModFix/>
          </a:blip>
          <a:stretch>
            <a:fillRect/>
          </a:stretch>
        </p:blipFill>
        <p:spPr>
          <a:xfrm>
            <a:off x="233950" y="1252625"/>
            <a:ext cx="2857499" cy="1428736"/>
          </a:xfrm>
          <a:prstGeom prst="rect">
            <a:avLst/>
          </a:prstGeom>
          <a:noFill/>
          <a:ln>
            <a:noFill/>
          </a:ln>
        </p:spPr>
      </p:pic>
      <p:sp>
        <p:nvSpPr>
          <p:cNvPr id="141" name="Google Shape;141;p25"/>
          <p:cNvSpPr txBox="1"/>
          <p:nvPr/>
        </p:nvSpPr>
        <p:spPr>
          <a:xfrm>
            <a:off x="233950" y="110112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1</a:t>
            </a:r>
            <a:endParaRPr sz="3600">
              <a:solidFill>
                <a:srgbClr val="FF0000"/>
              </a:solidFill>
              <a:latin typeface="Calibri"/>
              <a:ea typeface="Calibri"/>
              <a:cs typeface="Calibri"/>
              <a:sym typeface="Calibri"/>
            </a:endParaRPr>
          </a:p>
        </p:txBody>
      </p:sp>
      <p:sp>
        <p:nvSpPr>
          <p:cNvPr id="142" name="Google Shape;142;p25"/>
          <p:cNvSpPr txBox="1"/>
          <p:nvPr/>
        </p:nvSpPr>
        <p:spPr>
          <a:xfrm>
            <a:off x="3309675" y="114477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F123"/>
                </a:solidFill>
                <a:latin typeface="Calibri"/>
                <a:ea typeface="Calibri"/>
                <a:cs typeface="Calibri"/>
                <a:sym typeface="Calibri"/>
              </a:rPr>
              <a:t>2</a:t>
            </a:r>
            <a:endParaRPr sz="3600">
              <a:solidFill>
                <a:srgbClr val="FFF123"/>
              </a:solidFill>
              <a:latin typeface="Calibri"/>
              <a:ea typeface="Calibri"/>
              <a:cs typeface="Calibri"/>
              <a:sym typeface="Calibri"/>
            </a:endParaRPr>
          </a:p>
        </p:txBody>
      </p:sp>
      <p:sp>
        <p:nvSpPr>
          <p:cNvPr id="143" name="Google Shape;143;p25"/>
          <p:cNvSpPr txBox="1"/>
          <p:nvPr/>
        </p:nvSpPr>
        <p:spPr>
          <a:xfrm>
            <a:off x="5939350" y="114477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3</a:t>
            </a:r>
            <a:endParaRPr sz="3600">
              <a:solidFill>
                <a:srgbClr val="FF0000"/>
              </a:solidFill>
              <a:latin typeface="Calibri"/>
              <a:ea typeface="Calibri"/>
              <a:cs typeface="Calibri"/>
              <a:sym typeface="Calibri"/>
            </a:endParaRPr>
          </a:p>
        </p:txBody>
      </p:sp>
      <p:sp>
        <p:nvSpPr>
          <p:cNvPr id="144" name="Google Shape;144;p25"/>
          <p:cNvSpPr txBox="1"/>
          <p:nvPr/>
        </p:nvSpPr>
        <p:spPr>
          <a:xfrm>
            <a:off x="360850" y="298747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4</a:t>
            </a:r>
            <a:endParaRPr sz="3600">
              <a:solidFill>
                <a:srgbClr val="FF0000"/>
              </a:solidFill>
              <a:latin typeface="Calibri"/>
              <a:ea typeface="Calibri"/>
              <a:cs typeface="Calibri"/>
              <a:sym typeface="Calibri"/>
            </a:endParaRPr>
          </a:p>
        </p:txBody>
      </p:sp>
      <p:sp>
        <p:nvSpPr>
          <p:cNvPr id="145" name="Google Shape;145;p25"/>
          <p:cNvSpPr txBox="1"/>
          <p:nvPr/>
        </p:nvSpPr>
        <p:spPr>
          <a:xfrm>
            <a:off x="3091450" y="2916250"/>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5</a:t>
            </a:r>
            <a:endParaRPr sz="3600">
              <a:solidFill>
                <a:srgbClr val="FF0000"/>
              </a:solidFill>
              <a:latin typeface="Calibri"/>
              <a:ea typeface="Calibri"/>
              <a:cs typeface="Calibri"/>
              <a:sym typeface="Calibri"/>
            </a:endParaRPr>
          </a:p>
        </p:txBody>
      </p:sp>
      <p:sp>
        <p:nvSpPr>
          <p:cNvPr id="146" name="Google Shape;146;p25"/>
          <p:cNvSpPr txBox="1"/>
          <p:nvPr/>
        </p:nvSpPr>
        <p:spPr>
          <a:xfrm>
            <a:off x="5988075" y="290892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6</a:t>
            </a:r>
            <a:endParaRPr sz="3600">
              <a:solidFill>
                <a:srgbClr val="FF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Function Based Thinking </a:t>
            </a:r>
            <a:endParaRPr/>
          </a:p>
        </p:txBody>
      </p:sp>
      <p:sp>
        <p:nvSpPr>
          <p:cNvPr id="152" name="Google Shape;152;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Schoolwide Application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Examples of FBT / Situation Crafting in Practice - Schools</a:t>
            </a:r>
            <a:endParaRPr/>
          </a:p>
        </p:txBody>
      </p:sp>
      <p:pic>
        <p:nvPicPr>
          <p:cNvPr id="158" name="Google Shape;158;p27"/>
          <p:cNvPicPr preferRelativeResize="0"/>
          <p:nvPr/>
        </p:nvPicPr>
        <p:blipFill>
          <a:blip r:embed="rId3">
            <a:alphaModFix/>
          </a:blip>
          <a:stretch>
            <a:fillRect/>
          </a:stretch>
        </p:blipFill>
        <p:spPr>
          <a:xfrm>
            <a:off x="6045588" y="1259375"/>
            <a:ext cx="2420726" cy="1613410"/>
          </a:xfrm>
          <a:prstGeom prst="rect">
            <a:avLst/>
          </a:prstGeom>
          <a:noFill/>
          <a:ln>
            <a:noFill/>
          </a:ln>
        </p:spPr>
      </p:pic>
      <p:pic>
        <p:nvPicPr>
          <p:cNvPr id="159" name="Google Shape;159;p27"/>
          <p:cNvPicPr preferRelativeResize="0"/>
          <p:nvPr/>
        </p:nvPicPr>
        <p:blipFill>
          <a:blip r:embed="rId4">
            <a:alphaModFix/>
          </a:blip>
          <a:stretch>
            <a:fillRect/>
          </a:stretch>
        </p:blipFill>
        <p:spPr>
          <a:xfrm>
            <a:off x="3156950" y="1318150"/>
            <a:ext cx="2330824" cy="1554624"/>
          </a:xfrm>
          <a:prstGeom prst="rect">
            <a:avLst/>
          </a:prstGeom>
          <a:noFill/>
          <a:ln>
            <a:noFill/>
          </a:ln>
        </p:spPr>
      </p:pic>
      <p:pic>
        <p:nvPicPr>
          <p:cNvPr id="160" name="Google Shape;160;p27"/>
          <p:cNvPicPr preferRelativeResize="0"/>
          <p:nvPr/>
        </p:nvPicPr>
        <p:blipFill>
          <a:blip r:embed="rId5">
            <a:alphaModFix/>
          </a:blip>
          <a:stretch>
            <a:fillRect/>
          </a:stretch>
        </p:blipFill>
        <p:spPr>
          <a:xfrm>
            <a:off x="5998100" y="3114425"/>
            <a:ext cx="2515702" cy="1676701"/>
          </a:xfrm>
          <a:prstGeom prst="rect">
            <a:avLst/>
          </a:prstGeom>
          <a:noFill/>
          <a:ln>
            <a:noFill/>
          </a:ln>
        </p:spPr>
      </p:pic>
      <p:pic>
        <p:nvPicPr>
          <p:cNvPr id="161" name="Google Shape;161;p27"/>
          <p:cNvPicPr preferRelativeResize="0"/>
          <p:nvPr/>
        </p:nvPicPr>
        <p:blipFill>
          <a:blip r:embed="rId6">
            <a:alphaModFix/>
          </a:blip>
          <a:stretch>
            <a:fillRect/>
          </a:stretch>
        </p:blipFill>
        <p:spPr>
          <a:xfrm>
            <a:off x="3112000" y="3114425"/>
            <a:ext cx="2420726" cy="1613392"/>
          </a:xfrm>
          <a:prstGeom prst="rect">
            <a:avLst/>
          </a:prstGeom>
          <a:noFill/>
          <a:ln>
            <a:noFill/>
          </a:ln>
        </p:spPr>
      </p:pic>
      <p:pic>
        <p:nvPicPr>
          <p:cNvPr id="162" name="Google Shape;162;p27"/>
          <p:cNvPicPr preferRelativeResize="0"/>
          <p:nvPr/>
        </p:nvPicPr>
        <p:blipFill>
          <a:blip r:embed="rId7">
            <a:alphaModFix/>
          </a:blip>
          <a:stretch>
            <a:fillRect/>
          </a:stretch>
        </p:blipFill>
        <p:spPr>
          <a:xfrm>
            <a:off x="278275" y="3070275"/>
            <a:ext cx="2332508" cy="1554626"/>
          </a:xfrm>
          <a:prstGeom prst="rect">
            <a:avLst/>
          </a:prstGeom>
          <a:noFill/>
          <a:ln>
            <a:noFill/>
          </a:ln>
        </p:spPr>
      </p:pic>
      <p:sp>
        <p:nvSpPr>
          <p:cNvPr id="163" name="Google Shape;163;p27"/>
          <p:cNvSpPr txBox="1"/>
          <p:nvPr/>
        </p:nvSpPr>
        <p:spPr>
          <a:xfrm>
            <a:off x="3112000" y="1156500"/>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2</a:t>
            </a:r>
            <a:endParaRPr sz="3600">
              <a:solidFill>
                <a:srgbClr val="FF0000"/>
              </a:solidFill>
              <a:latin typeface="Calibri"/>
              <a:ea typeface="Calibri"/>
              <a:cs typeface="Calibri"/>
              <a:sym typeface="Calibri"/>
            </a:endParaRPr>
          </a:p>
        </p:txBody>
      </p:sp>
      <p:sp>
        <p:nvSpPr>
          <p:cNvPr id="164" name="Google Shape;164;p27"/>
          <p:cNvSpPr txBox="1"/>
          <p:nvPr/>
        </p:nvSpPr>
        <p:spPr>
          <a:xfrm>
            <a:off x="5960250" y="1101100"/>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3</a:t>
            </a:r>
            <a:endParaRPr sz="3600">
              <a:solidFill>
                <a:srgbClr val="FF0000"/>
              </a:solidFill>
              <a:latin typeface="Calibri"/>
              <a:ea typeface="Calibri"/>
              <a:cs typeface="Calibri"/>
              <a:sym typeface="Calibri"/>
            </a:endParaRPr>
          </a:p>
        </p:txBody>
      </p:sp>
      <p:sp>
        <p:nvSpPr>
          <p:cNvPr id="165" name="Google Shape;165;p27"/>
          <p:cNvSpPr txBox="1"/>
          <p:nvPr/>
        </p:nvSpPr>
        <p:spPr>
          <a:xfrm>
            <a:off x="222875" y="282527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4</a:t>
            </a:r>
            <a:endParaRPr sz="3600">
              <a:solidFill>
                <a:srgbClr val="FF0000"/>
              </a:solidFill>
              <a:latin typeface="Calibri"/>
              <a:ea typeface="Calibri"/>
              <a:cs typeface="Calibri"/>
              <a:sym typeface="Calibri"/>
            </a:endParaRPr>
          </a:p>
        </p:txBody>
      </p:sp>
      <p:sp>
        <p:nvSpPr>
          <p:cNvPr id="166" name="Google Shape;166;p27"/>
          <p:cNvSpPr txBox="1"/>
          <p:nvPr/>
        </p:nvSpPr>
        <p:spPr>
          <a:xfrm>
            <a:off x="3012750" y="294367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5</a:t>
            </a:r>
            <a:endParaRPr sz="3600">
              <a:solidFill>
                <a:srgbClr val="FF0000"/>
              </a:solidFill>
              <a:latin typeface="Calibri"/>
              <a:ea typeface="Calibri"/>
              <a:cs typeface="Calibri"/>
              <a:sym typeface="Calibri"/>
            </a:endParaRPr>
          </a:p>
        </p:txBody>
      </p:sp>
      <p:sp>
        <p:nvSpPr>
          <p:cNvPr id="167" name="Google Shape;167;p27"/>
          <p:cNvSpPr txBox="1"/>
          <p:nvPr/>
        </p:nvSpPr>
        <p:spPr>
          <a:xfrm>
            <a:off x="5960250" y="2943675"/>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6</a:t>
            </a:r>
            <a:endParaRPr sz="3600">
              <a:solidFill>
                <a:srgbClr val="FF0000"/>
              </a:solidFill>
              <a:latin typeface="Calibri"/>
              <a:ea typeface="Calibri"/>
              <a:cs typeface="Calibri"/>
              <a:sym typeface="Calibri"/>
            </a:endParaRPr>
          </a:p>
        </p:txBody>
      </p:sp>
      <p:pic>
        <p:nvPicPr>
          <p:cNvPr id="168" name="Google Shape;168;p27"/>
          <p:cNvPicPr preferRelativeResize="0"/>
          <p:nvPr/>
        </p:nvPicPr>
        <p:blipFill>
          <a:blip r:embed="rId8">
            <a:alphaModFix/>
          </a:blip>
          <a:stretch>
            <a:fillRect/>
          </a:stretch>
        </p:blipFill>
        <p:spPr>
          <a:xfrm>
            <a:off x="311699" y="1288762"/>
            <a:ext cx="2424508" cy="1613400"/>
          </a:xfrm>
          <a:prstGeom prst="rect">
            <a:avLst/>
          </a:prstGeom>
          <a:noFill/>
          <a:ln>
            <a:noFill/>
          </a:ln>
        </p:spPr>
      </p:pic>
      <p:sp>
        <p:nvSpPr>
          <p:cNvPr id="169" name="Google Shape;169;p27"/>
          <p:cNvSpPr txBox="1"/>
          <p:nvPr/>
        </p:nvSpPr>
        <p:spPr>
          <a:xfrm>
            <a:off x="178400" y="1156500"/>
            <a:ext cx="31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FF0000"/>
                </a:solidFill>
                <a:latin typeface="Calibri"/>
                <a:ea typeface="Calibri"/>
                <a:cs typeface="Calibri"/>
                <a:sym typeface="Calibri"/>
              </a:rPr>
              <a:t>1</a:t>
            </a:r>
            <a:endParaRPr sz="3600">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311700" y="1871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FBT and Schoolwide </a:t>
            </a:r>
            <a:r>
              <a:rPr b="1" lang="en"/>
              <a:t>Antecedents</a:t>
            </a:r>
            <a:r>
              <a:rPr lang="en"/>
              <a:t> </a:t>
            </a:r>
            <a:endParaRPr/>
          </a:p>
        </p:txBody>
      </p:sp>
      <p:graphicFrame>
        <p:nvGraphicFramePr>
          <p:cNvPr id="175" name="Google Shape;175;p28"/>
          <p:cNvGraphicFramePr/>
          <p:nvPr/>
        </p:nvGraphicFramePr>
        <p:xfrm>
          <a:off x="311700" y="850825"/>
          <a:ext cx="3000000" cy="3000000"/>
        </p:xfrm>
        <a:graphic>
          <a:graphicData uri="http://schemas.openxmlformats.org/drawingml/2006/table">
            <a:tbl>
              <a:tblPr>
                <a:noFill/>
                <a:tableStyleId>{BDD8112C-691C-4165-B01B-19E3E54DD3EF}</a:tableStyleId>
              </a:tblPr>
              <a:tblGrid>
                <a:gridCol w="4076425"/>
                <a:gridCol w="4076425"/>
              </a:tblGrid>
              <a:tr h="2773650">
                <a:tc>
                  <a:txBody>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What conditions will encourage student use of the expected replacement behavior chosen from the schoolwide MATRIX </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____ Non-Classroom Routines Defined &amp; Taught to Fluency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Classroom Procedures &amp; Routines Defined &amp; Taught to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Fluency</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____ Lesson Plans for Schoolwide Expectations </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____ Schoolwide Teaching Schedule</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____ Active Supervision</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____ Pre-corrects (reminders to follow expectations)</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____ Schoolwide Signage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Communication with Students and Families (e.g., handbooks,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          social media, </a:t>
                      </a:r>
                      <a:r>
                        <a:rPr lang="en" sz="1200">
                          <a:solidFill>
                            <a:schemeClr val="dk1"/>
                          </a:solidFill>
                          <a:latin typeface="Calibri"/>
                          <a:ea typeface="Calibri"/>
                          <a:cs typeface="Calibri"/>
                          <a:sym typeface="Calibri"/>
                        </a:rPr>
                        <a:t>morning</a:t>
                      </a:r>
                      <a:r>
                        <a:rPr lang="en" sz="1200">
                          <a:solidFill>
                            <a:schemeClr val="dk1"/>
                          </a:solidFill>
                          <a:latin typeface="Calibri"/>
                          <a:ea typeface="Calibri"/>
                          <a:cs typeface="Calibri"/>
                          <a:sym typeface="Calibri"/>
                        </a:rPr>
                        <a:t> announcements, PTA meetings, school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events, etc.)</a:t>
                      </a:r>
                      <a:endParaRPr sz="1200"/>
                    </a:p>
                  </a:txBody>
                  <a:tcPr marT="91425" marB="91425" marR="91425" marL="91425"/>
                </a:tc>
                <a:tc>
                  <a:txBody>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H</a:t>
                      </a:r>
                      <a:r>
                        <a:rPr b="1" lang="en" sz="1200">
                          <a:solidFill>
                            <a:schemeClr val="dk1"/>
                          </a:solidFill>
                          <a:latin typeface="Calibri"/>
                          <a:ea typeface="Calibri"/>
                          <a:cs typeface="Calibri"/>
                          <a:sym typeface="Calibri"/>
                        </a:rPr>
                        <a:t>ow will expectations be taught/re-taught?</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For Teachers and Staff</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____ Establish schoolwide </a:t>
                      </a:r>
                      <a:r>
                        <a:rPr b="1" lang="en" sz="1200">
                          <a:solidFill>
                            <a:schemeClr val="dk1"/>
                          </a:solidFill>
                          <a:latin typeface="Calibri"/>
                          <a:ea typeface="Calibri"/>
                          <a:cs typeface="Calibri"/>
                          <a:sym typeface="Calibri"/>
                        </a:rPr>
                        <a:t>Common Philosophy &amp; Purpose; </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          develop organization wide knowledge of </a:t>
                      </a:r>
                      <a:r>
                        <a:rPr b="1" lang="en" sz="1200">
                          <a:solidFill>
                            <a:schemeClr val="dk1"/>
                          </a:solidFill>
                          <a:latin typeface="Calibri"/>
                          <a:ea typeface="Calibri"/>
                          <a:cs typeface="Calibri"/>
                          <a:sym typeface="Calibri"/>
                        </a:rPr>
                        <a:t>Function Based </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b="1" lang="en" sz="1200">
                          <a:solidFill>
                            <a:schemeClr val="dk1"/>
                          </a:solidFill>
                          <a:latin typeface="Calibri"/>
                          <a:ea typeface="Calibri"/>
                          <a:cs typeface="Calibri"/>
                          <a:sym typeface="Calibri"/>
                        </a:rPr>
                        <a:t>           Thinking  &amp; Human Motivation Theory</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____ Staff Meetings</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Staff memos, emails,  newsletters,  and handbooks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Collaborative Teams &gt; departmental or grade level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           meetings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Scheduled Staff PD (e.g., New Staff Orientation, Back to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           School events)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For Students</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Direct instruction = tell, show, practice, feedback.</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Embedded within academic curriculum.</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____ Rationale -Tied to everyday life in the REAL WORLD</a:t>
                      </a:r>
                      <a:endParaRPr sz="1200">
                        <a:solidFill>
                          <a:schemeClr val="dk1"/>
                        </a:solidFill>
                        <a:latin typeface="Calibri"/>
                        <a:ea typeface="Calibri"/>
                        <a:cs typeface="Calibri"/>
                        <a:sym typeface="Calibri"/>
                      </a:endParaRPr>
                    </a:p>
                  </a:txBody>
                  <a:tcPr marT="91425" marB="91425" marR="91425" marL="91425"/>
                </a:tc>
              </a:tr>
            </a:tbl>
          </a:graphicData>
        </a:graphic>
      </p:graphicFrame>
      <p:sp>
        <p:nvSpPr>
          <p:cNvPr id="176" name="Google Shape;176;p28"/>
          <p:cNvSpPr txBox="1"/>
          <p:nvPr/>
        </p:nvSpPr>
        <p:spPr>
          <a:xfrm rot="898032">
            <a:off x="2991025" y="2195340"/>
            <a:ext cx="3712449" cy="1258270"/>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Calibri"/>
                <a:ea typeface="Calibri"/>
                <a:cs typeface="Calibri"/>
                <a:sym typeface="Calibri"/>
              </a:rPr>
              <a:t>+</a:t>
            </a:r>
            <a:r>
              <a:rPr lang="en" sz="2200">
                <a:solidFill>
                  <a:schemeClr val="dk1"/>
                </a:solidFill>
                <a:latin typeface="Calibri"/>
                <a:ea typeface="Calibri"/>
                <a:cs typeface="Calibri"/>
                <a:sym typeface="Calibri"/>
              </a:rPr>
              <a:t> = in place w/evidence </a:t>
            </a:r>
            <a:endParaRPr sz="2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2200">
                <a:solidFill>
                  <a:schemeClr val="dk1"/>
                </a:solidFill>
                <a:latin typeface="Calibri"/>
                <a:ea typeface="Calibri"/>
                <a:cs typeface="Calibri"/>
                <a:sym typeface="Calibri"/>
              </a:rPr>
              <a:t>√</a:t>
            </a:r>
            <a:r>
              <a:rPr lang="en" sz="2200">
                <a:solidFill>
                  <a:schemeClr val="dk1"/>
                </a:solidFill>
                <a:latin typeface="Calibri"/>
                <a:ea typeface="Calibri"/>
                <a:cs typeface="Calibri"/>
                <a:sym typeface="Calibri"/>
              </a:rPr>
              <a:t> = in place w/out evidence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b="1" lang="en" sz="2200">
                <a:solidFill>
                  <a:schemeClr val="dk1"/>
                </a:solidFill>
                <a:latin typeface="Calibri"/>
                <a:ea typeface="Calibri"/>
                <a:cs typeface="Calibri"/>
                <a:sym typeface="Calibri"/>
              </a:rPr>
              <a:t>-</a:t>
            </a:r>
            <a:r>
              <a:rPr lang="en" sz="2200">
                <a:solidFill>
                  <a:schemeClr val="dk1"/>
                </a:solidFill>
                <a:latin typeface="Calibri"/>
                <a:ea typeface="Calibri"/>
                <a:cs typeface="Calibri"/>
                <a:sym typeface="Calibri"/>
              </a:rPr>
              <a:t> = not currently in place</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311700" y="2472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FBT and Schoolwide </a:t>
            </a:r>
            <a:r>
              <a:rPr b="1" lang="en"/>
              <a:t>Consequences</a:t>
            </a:r>
            <a:endParaRPr b="1"/>
          </a:p>
        </p:txBody>
      </p:sp>
      <p:graphicFrame>
        <p:nvGraphicFramePr>
          <p:cNvPr id="182" name="Google Shape;182;p29"/>
          <p:cNvGraphicFramePr/>
          <p:nvPr/>
        </p:nvGraphicFramePr>
        <p:xfrm>
          <a:off x="272150" y="941100"/>
          <a:ext cx="3000000" cy="3000000"/>
        </p:xfrm>
        <a:graphic>
          <a:graphicData uri="http://schemas.openxmlformats.org/drawingml/2006/table">
            <a:tbl>
              <a:tblPr>
                <a:noFill/>
                <a:tableStyleId>{BDD8112C-691C-4165-B01B-19E3E54DD3EF}</a:tableStyleId>
              </a:tblPr>
              <a:tblGrid>
                <a:gridCol w="4161500"/>
                <a:gridCol w="4161500"/>
              </a:tblGrid>
              <a:tr h="4297650">
                <a:tc>
                  <a:txBody>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How will adults consistently provide a continuum of  positive feedback for schoolwide expected /matrix behaviors and classroom expectations and rules?</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Plan for Effective Positive Feedback:</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Positive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Specific</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Immediate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Genuine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Minimum Ratio of 4:1</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100">
                          <a:solidFill>
                            <a:schemeClr val="dk1"/>
                          </a:solidFill>
                          <a:latin typeface="Calibri"/>
                          <a:ea typeface="Calibri"/>
                          <a:cs typeface="Calibri"/>
                          <a:sym typeface="Calibri"/>
                        </a:rPr>
                        <a:t>Schoolwide Plan including:</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____</a:t>
                      </a:r>
                      <a:r>
                        <a:rPr b="1" lang="en" sz="1000">
                          <a:solidFill>
                            <a:schemeClr val="dk1"/>
                          </a:solidFill>
                          <a:latin typeface="Calibri"/>
                          <a:ea typeface="Calibri"/>
                          <a:cs typeface="Calibri"/>
                          <a:sym typeface="Calibri"/>
                        </a:rPr>
                        <a:t> Free &amp; Frequent</a:t>
                      </a:r>
                      <a:endParaRPr b="1" sz="1000">
                        <a:solidFill>
                          <a:schemeClr val="dk1"/>
                        </a:solidFill>
                        <a:latin typeface="Calibri"/>
                        <a:ea typeface="Calibri"/>
                        <a:cs typeface="Calibri"/>
                        <a:sym typeface="Calibri"/>
                      </a:endParaRPr>
                    </a:p>
                    <a:p>
                      <a:pPr indent="-292100" lvl="0" marL="45720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Use everyday, in every setting</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000">
                          <a:solidFill>
                            <a:schemeClr val="dk1"/>
                          </a:solidFill>
                          <a:latin typeface="Calibri"/>
                          <a:ea typeface="Calibri"/>
                          <a:cs typeface="Calibri"/>
                          <a:sym typeface="Calibri"/>
                        </a:rPr>
                        <a:t>____ Intermittent</a:t>
                      </a:r>
                      <a:endParaRPr b="1" sz="1000">
                        <a:solidFill>
                          <a:schemeClr val="dk1"/>
                        </a:solidFill>
                        <a:latin typeface="Calibri"/>
                        <a:ea typeface="Calibri"/>
                        <a:cs typeface="Calibri"/>
                        <a:sym typeface="Calibri"/>
                      </a:endParaRPr>
                    </a:p>
                    <a:p>
                      <a:pPr indent="-292100" lvl="0" marL="45720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Award Occasionally</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____ </a:t>
                      </a:r>
                      <a:r>
                        <a:rPr b="1" lang="en" sz="1000">
                          <a:solidFill>
                            <a:schemeClr val="dk1"/>
                          </a:solidFill>
                          <a:latin typeface="Calibri"/>
                          <a:ea typeface="Calibri"/>
                          <a:cs typeface="Calibri"/>
                          <a:sym typeface="Calibri"/>
                        </a:rPr>
                        <a:t>Occasional </a:t>
                      </a:r>
                      <a:endParaRPr b="1" sz="1000">
                        <a:solidFill>
                          <a:schemeClr val="dk1"/>
                        </a:solidFill>
                        <a:latin typeface="Calibri"/>
                        <a:ea typeface="Calibri"/>
                        <a:cs typeface="Calibri"/>
                        <a:sym typeface="Calibri"/>
                      </a:endParaRPr>
                    </a:p>
                    <a:p>
                      <a:pPr indent="-292100" lvl="0" marL="45720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Quarterly or Year Long Goal</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____ Performance Feedback for Staff</a:t>
                      </a:r>
                      <a:endParaRPr b="1" sz="1200">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How will adults consistently respond to unexpected behaviors (social errors) that includes a continuum of corrective interventions?</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Plan for Effective Discouraging Unexpected / Error Correction:</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Immediate</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Specific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Private/Quiet</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Calm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Quick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Schoolwide Continuum to Include:</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Prompt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Redirect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 Re-teach</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____Provide Choices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____Conference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6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____Short Removal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sz="1200">
                        <a:solidFill>
                          <a:schemeClr val="dk1"/>
                        </a:solidFill>
                        <a:latin typeface="Calibri"/>
                        <a:ea typeface="Calibri"/>
                        <a:cs typeface="Calibri"/>
                        <a:sym typeface="Calibri"/>
                      </a:endParaRPr>
                    </a:p>
                  </a:txBody>
                  <a:tcPr marT="91425" marB="91425" marR="91425" marL="91425"/>
                </a:tc>
              </a:tr>
            </a:tbl>
          </a:graphicData>
        </a:graphic>
      </p:graphicFrame>
      <p:sp>
        <p:nvSpPr>
          <p:cNvPr id="183" name="Google Shape;183;p29"/>
          <p:cNvSpPr txBox="1"/>
          <p:nvPr/>
        </p:nvSpPr>
        <p:spPr>
          <a:xfrm rot="1189938">
            <a:off x="3283630" y="2326246"/>
            <a:ext cx="3232841" cy="1081159"/>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in place w/evidence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en" sz="2000">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in place w/out evidence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en" sz="2000">
                <a:solidFill>
                  <a:schemeClr val="dk1"/>
                </a:solidFill>
                <a:latin typeface="Calibri"/>
                <a:ea typeface="Calibri"/>
                <a:cs typeface="Calibri"/>
                <a:sym typeface="Calibri"/>
              </a:rPr>
              <a:t>- </a:t>
            </a:r>
            <a:r>
              <a:rPr lang="en" sz="2000">
                <a:solidFill>
                  <a:schemeClr val="dk1"/>
                </a:solidFill>
                <a:latin typeface="Calibri"/>
                <a:ea typeface="Calibri"/>
                <a:cs typeface="Calibri"/>
                <a:sym typeface="Calibri"/>
              </a:rPr>
              <a:t>= not currently in place</a:t>
            </a:r>
            <a:endParaRPr sz="2300"/>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0"/>
          <p:cNvPicPr preferRelativeResize="0"/>
          <p:nvPr/>
        </p:nvPicPr>
        <p:blipFill>
          <a:blip r:embed="rId3">
            <a:alphaModFix/>
          </a:blip>
          <a:stretch>
            <a:fillRect/>
          </a:stretch>
        </p:blipFill>
        <p:spPr>
          <a:xfrm>
            <a:off x="152400" y="152400"/>
            <a:ext cx="8733976" cy="4838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1"/>
          <p:cNvSpPr txBox="1"/>
          <p:nvPr>
            <p:ph type="title"/>
          </p:nvPr>
        </p:nvSpPr>
        <p:spPr>
          <a:xfrm>
            <a:off x="169250" y="2393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lang="en" sz="4400">
                <a:latin typeface="Calibri"/>
                <a:ea typeface="Calibri"/>
                <a:cs typeface="Calibri"/>
                <a:sym typeface="Calibri"/>
              </a:rPr>
              <a:t>FBT - Schoolwide Planning</a:t>
            </a:r>
            <a:endParaRPr/>
          </a:p>
        </p:txBody>
      </p:sp>
      <p:sp>
        <p:nvSpPr>
          <p:cNvPr id="194" name="Google Shape;194;p31"/>
          <p:cNvSpPr txBox="1"/>
          <p:nvPr>
            <p:ph idx="1" type="body"/>
          </p:nvPr>
        </p:nvSpPr>
        <p:spPr>
          <a:xfrm>
            <a:off x="359175" y="989125"/>
            <a:ext cx="8520600" cy="40200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640"/>
              </a:spcBef>
              <a:spcAft>
                <a:spcPts val="0"/>
              </a:spcAft>
              <a:buClr>
                <a:schemeClr val="dk1"/>
              </a:buClr>
              <a:buSzPct val="45833"/>
              <a:buFont typeface="Arial"/>
              <a:buNone/>
            </a:pPr>
            <a:r>
              <a:rPr lang="en" sz="2400">
                <a:solidFill>
                  <a:schemeClr val="dk1"/>
                </a:solidFill>
                <a:latin typeface="Calibri"/>
                <a:ea typeface="Calibri"/>
                <a:cs typeface="Calibri"/>
                <a:sym typeface="Calibri"/>
              </a:rPr>
              <a:t>What Essential Components* of SW-PBS does your building have in place to serve as </a:t>
            </a:r>
            <a:r>
              <a:rPr b="1" lang="en" sz="2400">
                <a:solidFill>
                  <a:schemeClr val="dk1"/>
                </a:solidFill>
                <a:latin typeface="Calibri"/>
                <a:ea typeface="Calibri"/>
                <a:cs typeface="Calibri"/>
                <a:sym typeface="Calibri"/>
              </a:rPr>
              <a:t>Antecedent Interventions</a:t>
            </a:r>
            <a:r>
              <a:rPr lang="en" sz="2400">
                <a:solidFill>
                  <a:schemeClr val="dk1"/>
                </a:solidFill>
                <a:latin typeface="Calibri"/>
                <a:ea typeface="Calibri"/>
                <a:cs typeface="Calibri"/>
                <a:sym typeface="Calibri"/>
              </a:rPr>
              <a:t>? How will/do you monitor implementation fidelity?</a:t>
            </a:r>
            <a:endParaRPr sz="2400">
              <a:solidFill>
                <a:schemeClr val="dk1"/>
              </a:solidFill>
              <a:latin typeface="Calibri"/>
              <a:ea typeface="Calibri"/>
              <a:cs typeface="Calibri"/>
              <a:sym typeface="Calibri"/>
            </a:endParaRPr>
          </a:p>
          <a:p>
            <a:pPr indent="0" lvl="0" marL="0" rtl="0" algn="l">
              <a:lnSpc>
                <a:spcPct val="100000"/>
              </a:lnSpc>
              <a:spcBef>
                <a:spcPts val="64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0" lvl="0" marL="0" rtl="0" algn="l">
              <a:lnSpc>
                <a:spcPct val="100000"/>
              </a:lnSpc>
              <a:spcBef>
                <a:spcPts val="640"/>
              </a:spcBef>
              <a:spcAft>
                <a:spcPts val="0"/>
              </a:spcAft>
              <a:buClr>
                <a:schemeClr val="dk1"/>
              </a:buClr>
              <a:buSzPct val="45833"/>
              <a:buFont typeface="Arial"/>
              <a:buNone/>
            </a:pPr>
            <a:r>
              <a:rPr lang="en" sz="2400">
                <a:solidFill>
                  <a:schemeClr val="dk1"/>
                </a:solidFill>
                <a:latin typeface="Calibri"/>
                <a:ea typeface="Calibri"/>
                <a:cs typeface="Calibri"/>
                <a:sym typeface="Calibri"/>
              </a:rPr>
              <a:t>What Essential Components* of SW-PBS does your building have in place to serve as </a:t>
            </a:r>
            <a:r>
              <a:rPr b="1" lang="en" sz="2400">
                <a:solidFill>
                  <a:schemeClr val="dk1"/>
                </a:solidFill>
                <a:latin typeface="Calibri"/>
                <a:ea typeface="Calibri"/>
                <a:cs typeface="Calibri"/>
                <a:sym typeface="Calibri"/>
              </a:rPr>
              <a:t>Behavioral Interventions</a:t>
            </a:r>
            <a:r>
              <a:rPr lang="en" sz="2400">
                <a:solidFill>
                  <a:schemeClr val="dk1"/>
                </a:solidFill>
                <a:latin typeface="Calibri"/>
                <a:ea typeface="Calibri"/>
                <a:cs typeface="Calibri"/>
                <a:sym typeface="Calibri"/>
              </a:rPr>
              <a:t>? How will/do you monitor implementation fidelity?</a:t>
            </a:r>
            <a:endParaRPr sz="2400">
              <a:solidFill>
                <a:schemeClr val="dk1"/>
              </a:solidFill>
              <a:latin typeface="Calibri"/>
              <a:ea typeface="Calibri"/>
              <a:cs typeface="Calibri"/>
              <a:sym typeface="Calibri"/>
            </a:endParaRPr>
          </a:p>
          <a:p>
            <a:pPr indent="0" lvl="0" marL="0" rtl="0" algn="l">
              <a:lnSpc>
                <a:spcPct val="100000"/>
              </a:lnSpc>
              <a:spcBef>
                <a:spcPts val="64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0" lvl="0" marL="0" rtl="0" algn="l">
              <a:lnSpc>
                <a:spcPct val="100000"/>
              </a:lnSpc>
              <a:spcBef>
                <a:spcPts val="640"/>
              </a:spcBef>
              <a:spcAft>
                <a:spcPts val="0"/>
              </a:spcAft>
              <a:buNone/>
            </a:pPr>
            <a:r>
              <a:rPr lang="en" sz="2400">
                <a:solidFill>
                  <a:schemeClr val="dk1"/>
                </a:solidFill>
                <a:latin typeface="Calibri"/>
                <a:ea typeface="Calibri"/>
                <a:cs typeface="Calibri"/>
                <a:sym typeface="Calibri"/>
              </a:rPr>
              <a:t>What Essential Components* of SW-PBS does your building have in place to serve as </a:t>
            </a:r>
            <a:r>
              <a:rPr b="1" lang="en" sz="2400">
                <a:solidFill>
                  <a:schemeClr val="dk1"/>
                </a:solidFill>
                <a:latin typeface="Calibri"/>
                <a:ea typeface="Calibri"/>
                <a:cs typeface="Calibri"/>
                <a:sym typeface="Calibri"/>
              </a:rPr>
              <a:t>Consequence Interventions</a:t>
            </a:r>
            <a:r>
              <a:rPr lang="en" sz="2400">
                <a:solidFill>
                  <a:schemeClr val="dk1"/>
                </a:solidFill>
                <a:latin typeface="Calibri"/>
                <a:ea typeface="Calibri"/>
                <a:cs typeface="Calibri"/>
                <a:sym typeface="Calibri"/>
              </a:rPr>
              <a:t>? How will/do you monitor implementation fidelity?</a:t>
            </a:r>
            <a:endParaRPr sz="2400">
              <a:solidFill>
                <a:schemeClr val="dk1"/>
              </a:solidFill>
              <a:latin typeface="Calibri"/>
              <a:ea typeface="Calibri"/>
              <a:cs typeface="Calibri"/>
              <a:sym typeface="Calibri"/>
            </a:endParaRPr>
          </a:p>
          <a:p>
            <a:pPr indent="0" lvl="0" marL="0" rtl="0" algn="l">
              <a:lnSpc>
                <a:spcPct val="100000"/>
              </a:lnSpc>
              <a:spcBef>
                <a:spcPts val="640"/>
              </a:spcBef>
              <a:spcAft>
                <a:spcPts val="0"/>
              </a:spcAft>
              <a:buNone/>
            </a:pPr>
            <a:r>
              <a:t/>
            </a:r>
            <a:endParaRPr sz="1929">
              <a:solidFill>
                <a:schemeClr val="dk1"/>
              </a:solidFill>
              <a:latin typeface="Calibri"/>
              <a:ea typeface="Calibri"/>
              <a:cs typeface="Calibri"/>
              <a:sym typeface="Calibri"/>
            </a:endParaRPr>
          </a:p>
          <a:p>
            <a:pPr indent="0" lvl="0" marL="0" rtl="0" algn="ctr">
              <a:lnSpc>
                <a:spcPct val="100000"/>
              </a:lnSpc>
              <a:spcBef>
                <a:spcPts val="640"/>
              </a:spcBef>
              <a:spcAft>
                <a:spcPts val="0"/>
              </a:spcAft>
              <a:buClr>
                <a:schemeClr val="dk1"/>
              </a:buClr>
              <a:buSzPct val="57012"/>
              <a:buFont typeface="Arial"/>
              <a:buNone/>
            </a:pPr>
            <a:r>
              <a:rPr i="1" lang="en" sz="1929" u="sng">
                <a:solidFill>
                  <a:schemeClr val="hlink"/>
                </a:solidFill>
                <a:latin typeface="Calibri"/>
                <a:ea typeface="Calibri"/>
                <a:cs typeface="Calibri"/>
                <a:sym typeface="Calibri"/>
                <a:hlinkClick r:id="rId3"/>
              </a:rPr>
              <a:t>*Common Philosophy &amp; Purpose - Leadership - Clarify - Teach - </a:t>
            </a:r>
            <a:r>
              <a:rPr i="1" lang="en" sz="1929" u="sng">
                <a:solidFill>
                  <a:schemeClr val="hlink"/>
                </a:solidFill>
                <a:latin typeface="Calibri"/>
                <a:ea typeface="Calibri"/>
                <a:cs typeface="Calibri"/>
                <a:sym typeface="Calibri"/>
                <a:hlinkClick r:id="rId4"/>
              </a:rPr>
              <a:t>Encourage</a:t>
            </a:r>
            <a:r>
              <a:rPr i="1" lang="en" sz="1929" u="sng">
                <a:solidFill>
                  <a:schemeClr val="hlink"/>
                </a:solidFill>
                <a:latin typeface="Calibri"/>
                <a:ea typeface="Calibri"/>
                <a:cs typeface="Calibri"/>
                <a:sym typeface="Calibri"/>
                <a:hlinkClick r:id="rId5"/>
              </a:rPr>
              <a:t> - Discourage - DBDM</a:t>
            </a:r>
            <a:endParaRPr i="1" sz="1929">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2"/>
          <p:cNvSpPr txBox="1"/>
          <p:nvPr>
            <p:ph type="title"/>
          </p:nvPr>
        </p:nvSpPr>
        <p:spPr>
          <a:xfrm>
            <a:off x="87050" y="239275"/>
            <a:ext cx="8899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latin typeface="Calibri"/>
                <a:ea typeface="Calibri"/>
                <a:cs typeface="Calibri"/>
                <a:sym typeface="Calibri"/>
              </a:rPr>
              <a:t>FBT / Situation Crafting  Schoolwide Planning</a:t>
            </a:r>
            <a:endParaRPr sz="3600"/>
          </a:p>
        </p:txBody>
      </p:sp>
      <p:graphicFrame>
        <p:nvGraphicFramePr>
          <p:cNvPr id="200" name="Google Shape;200;p32"/>
          <p:cNvGraphicFramePr/>
          <p:nvPr/>
        </p:nvGraphicFramePr>
        <p:xfrm>
          <a:off x="311700" y="1017690"/>
          <a:ext cx="3000000" cy="3000000"/>
        </p:xfrm>
        <a:graphic>
          <a:graphicData uri="http://schemas.openxmlformats.org/drawingml/2006/table">
            <a:tbl>
              <a:tblPr>
                <a:noFill/>
                <a:tableStyleId>{BDD8112C-691C-4165-B01B-19E3E54DD3EF}</a:tableStyleId>
              </a:tblPr>
              <a:tblGrid>
                <a:gridCol w="2835250"/>
                <a:gridCol w="3028600"/>
                <a:gridCol w="2811050"/>
              </a:tblGrid>
              <a:tr h="883875">
                <a:tc>
                  <a:txBody>
                    <a:bodyPr/>
                    <a:lstStyle/>
                    <a:p>
                      <a:pPr indent="0" lvl="0" marL="0" rtl="0" algn="ctr">
                        <a:spcBef>
                          <a:spcPts val="0"/>
                        </a:spcBef>
                        <a:spcAft>
                          <a:spcPts val="0"/>
                        </a:spcAft>
                        <a:buNone/>
                      </a:pPr>
                      <a:r>
                        <a:rPr b="1" lang="en" sz="2300"/>
                        <a:t>Antecedents </a:t>
                      </a:r>
                      <a:endParaRPr b="1" sz="2300"/>
                    </a:p>
                  </a:txBody>
                  <a:tcPr marT="91425" marB="91425" marR="91425" marL="91425"/>
                </a:tc>
                <a:tc>
                  <a:txBody>
                    <a:bodyPr/>
                    <a:lstStyle/>
                    <a:p>
                      <a:pPr indent="0" lvl="0" marL="0" rtl="0" algn="ctr">
                        <a:spcBef>
                          <a:spcPts val="0"/>
                        </a:spcBef>
                        <a:spcAft>
                          <a:spcPts val="0"/>
                        </a:spcAft>
                        <a:buNone/>
                      </a:pPr>
                      <a:r>
                        <a:rPr b="1" lang="en" sz="2300"/>
                        <a:t>Expected Behaviors</a:t>
                      </a:r>
                      <a:endParaRPr b="1" sz="2300"/>
                    </a:p>
                    <a:p>
                      <a:pPr indent="0" lvl="0" marL="0" rtl="0" algn="ctr">
                        <a:spcBef>
                          <a:spcPts val="0"/>
                        </a:spcBef>
                        <a:spcAft>
                          <a:spcPts val="0"/>
                        </a:spcAft>
                        <a:buNone/>
                      </a:pPr>
                      <a:r>
                        <a:rPr b="1" lang="en"/>
                        <a:t>(</a:t>
                      </a:r>
                      <a:r>
                        <a:rPr lang="en"/>
                        <a:t>What </a:t>
                      </a:r>
                      <a:r>
                        <a:rPr i="1" lang="en"/>
                        <a:t>Expected Behaviors</a:t>
                      </a:r>
                      <a:r>
                        <a:rPr lang="en"/>
                        <a:t> does our school need to focus on?</a:t>
                      </a:r>
                      <a:r>
                        <a:rPr b="1" lang="en"/>
                        <a:t>)</a:t>
                      </a:r>
                      <a:endParaRPr b="1"/>
                    </a:p>
                  </a:txBody>
                  <a:tcPr marT="91425" marB="91425" marR="91425" marL="91425"/>
                </a:tc>
                <a:tc>
                  <a:txBody>
                    <a:bodyPr/>
                    <a:lstStyle/>
                    <a:p>
                      <a:pPr indent="0" lvl="0" marL="0" rtl="0" algn="ctr">
                        <a:spcBef>
                          <a:spcPts val="0"/>
                        </a:spcBef>
                        <a:spcAft>
                          <a:spcPts val="0"/>
                        </a:spcAft>
                        <a:buNone/>
                      </a:pPr>
                      <a:r>
                        <a:rPr b="1" lang="en" sz="2300"/>
                        <a:t>Consequences</a:t>
                      </a:r>
                      <a:endParaRPr b="1" sz="2300"/>
                    </a:p>
                  </a:txBody>
                  <a:tcPr marT="91425" marB="91425" marR="91425" marL="91425"/>
                </a:tc>
              </a:tr>
              <a:tr h="1119600">
                <a:tc>
                  <a:txBody>
                    <a:bodyPr/>
                    <a:lstStyle/>
                    <a:p>
                      <a:pPr indent="0" lvl="0" marL="0" rtl="0" algn="l">
                        <a:spcBef>
                          <a:spcPts val="0"/>
                        </a:spcBef>
                        <a:spcAft>
                          <a:spcPts val="0"/>
                        </a:spcAft>
                        <a:buClr>
                          <a:schemeClr val="dk1"/>
                        </a:buClr>
                        <a:buSzPts val="1100"/>
                        <a:buFont typeface="Arial"/>
                        <a:buNone/>
                      </a:pPr>
                      <a:r>
                        <a:rPr lang="en">
                          <a:solidFill>
                            <a:schemeClr val="dk1"/>
                          </a:solidFill>
                        </a:rPr>
                        <a:t>Keep Doing: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Tweak: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Rethink - Start: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Setting the stage for beginning of the year: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Commonly needed during the school year:</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Keep Doing: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Tweak: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Rethink - Start: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Function Based Thinking </a:t>
            </a:r>
            <a:endParaRPr/>
          </a:p>
        </p:txBody>
      </p:sp>
      <p:sp>
        <p:nvSpPr>
          <p:cNvPr id="206" name="Google Shape;206;p3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Classroom Application &amp; the ETLPs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832925" y="199875"/>
            <a:ext cx="7123382" cy="48386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4"/>
          <p:cNvSpPr txBox="1"/>
          <p:nvPr/>
        </p:nvSpPr>
        <p:spPr>
          <a:xfrm>
            <a:off x="472125" y="189717"/>
            <a:ext cx="2263200" cy="1946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640"/>
              </a:spcBef>
              <a:spcAft>
                <a:spcPts val="0"/>
              </a:spcAft>
              <a:buNone/>
            </a:pPr>
            <a:r>
              <a:rPr b="1" lang="en" sz="3550">
                <a:solidFill>
                  <a:srgbClr val="1E4682"/>
                </a:solidFill>
                <a:latin typeface="Calibri"/>
                <a:ea typeface="Calibri"/>
                <a:cs typeface="Calibri"/>
                <a:sym typeface="Calibri"/>
              </a:rPr>
              <a:t>Common </a:t>
            </a:r>
            <a:endParaRPr b="1" sz="3550">
              <a:solidFill>
                <a:srgbClr val="1E4682"/>
              </a:solidFill>
              <a:latin typeface="Calibri"/>
              <a:ea typeface="Calibri"/>
              <a:cs typeface="Calibri"/>
              <a:sym typeface="Calibri"/>
            </a:endParaRPr>
          </a:p>
          <a:p>
            <a:pPr indent="0" lvl="0" marL="0" rtl="0" algn="ctr">
              <a:lnSpc>
                <a:spcPct val="95000"/>
              </a:lnSpc>
              <a:spcBef>
                <a:spcPts val="640"/>
              </a:spcBef>
              <a:spcAft>
                <a:spcPts val="0"/>
              </a:spcAft>
              <a:buNone/>
            </a:pPr>
            <a:r>
              <a:rPr b="1" lang="en" sz="3550">
                <a:solidFill>
                  <a:srgbClr val="1E4682"/>
                </a:solidFill>
                <a:latin typeface="Calibri"/>
                <a:ea typeface="Calibri"/>
                <a:cs typeface="Calibri"/>
                <a:sym typeface="Calibri"/>
              </a:rPr>
              <a:t>Vision</a:t>
            </a:r>
            <a:endParaRPr b="1" sz="3550">
              <a:solidFill>
                <a:srgbClr val="1E4682"/>
              </a:solidFill>
              <a:latin typeface="Calibri"/>
              <a:ea typeface="Calibri"/>
              <a:cs typeface="Calibri"/>
              <a:sym typeface="Calibri"/>
            </a:endParaRPr>
          </a:p>
        </p:txBody>
      </p:sp>
      <p:sp>
        <p:nvSpPr>
          <p:cNvPr id="212" name="Google Shape;212;p34"/>
          <p:cNvSpPr txBox="1"/>
          <p:nvPr/>
        </p:nvSpPr>
        <p:spPr>
          <a:xfrm>
            <a:off x="3549600" y="142242"/>
            <a:ext cx="2263200" cy="1946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None/>
            </a:pPr>
            <a:r>
              <a:rPr b="1" lang="en" sz="3550">
                <a:solidFill>
                  <a:srgbClr val="1E4682"/>
                </a:solidFill>
                <a:latin typeface="Calibri"/>
                <a:ea typeface="Calibri"/>
                <a:cs typeface="Calibri"/>
                <a:sym typeface="Calibri"/>
              </a:rPr>
              <a:t>Common </a:t>
            </a:r>
            <a:endParaRPr b="1" sz="3550">
              <a:solidFill>
                <a:srgbClr val="1E4682"/>
              </a:solidFill>
              <a:latin typeface="Calibri"/>
              <a:ea typeface="Calibri"/>
              <a:cs typeface="Calibri"/>
              <a:sym typeface="Calibri"/>
            </a:endParaRPr>
          </a:p>
          <a:p>
            <a:pPr indent="0" lvl="0" marL="0" rtl="0" algn="ctr">
              <a:lnSpc>
                <a:spcPct val="95000"/>
              </a:lnSpc>
              <a:spcBef>
                <a:spcPts val="1200"/>
              </a:spcBef>
              <a:spcAft>
                <a:spcPts val="1200"/>
              </a:spcAft>
              <a:buNone/>
            </a:pPr>
            <a:r>
              <a:rPr b="1" lang="en" sz="3550">
                <a:solidFill>
                  <a:srgbClr val="1E4682"/>
                </a:solidFill>
                <a:latin typeface="Calibri"/>
                <a:ea typeface="Calibri"/>
                <a:cs typeface="Calibri"/>
                <a:sym typeface="Calibri"/>
              </a:rPr>
              <a:t>Language</a:t>
            </a:r>
            <a:endParaRPr b="1" sz="3550">
              <a:solidFill>
                <a:srgbClr val="1E4682"/>
              </a:solidFill>
              <a:latin typeface="Calibri"/>
              <a:ea typeface="Calibri"/>
              <a:cs typeface="Calibri"/>
              <a:sym typeface="Calibri"/>
            </a:endParaRPr>
          </a:p>
        </p:txBody>
      </p:sp>
      <p:sp>
        <p:nvSpPr>
          <p:cNvPr id="213" name="Google Shape;213;p34"/>
          <p:cNvSpPr txBox="1"/>
          <p:nvPr/>
        </p:nvSpPr>
        <p:spPr>
          <a:xfrm>
            <a:off x="6459525" y="142242"/>
            <a:ext cx="2472000" cy="1946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None/>
            </a:pPr>
            <a:r>
              <a:rPr b="1" lang="en" sz="3550">
                <a:solidFill>
                  <a:srgbClr val="1E4682"/>
                </a:solidFill>
                <a:latin typeface="Calibri"/>
                <a:ea typeface="Calibri"/>
                <a:cs typeface="Calibri"/>
                <a:sym typeface="Calibri"/>
              </a:rPr>
              <a:t>Common </a:t>
            </a:r>
            <a:endParaRPr b="1" sz="3550">
              <a:solidFill>
                <a:srgbClr val="1E4682"/>
              </a:solidFill>
              <a:latin typeface="Calibri"/>
              <a:ea typeface="Calibri"/>
              <a:cs typeface="Calibri"/>
              <a:sym typeface="Calibri"/>
            </a:endParaRPr>
          </a:p>
          <a:p>
            <a:pPr indent="0" lvl="0" marL="0" rtl="0" algn="ctr">
              <a:lnSpc>
                <a:spcPct val="95000"/>
              </a:lnSpc>
              <a:spcBef>
                <a:spcPts val="1200"/>
              </a:spcBef>
              <a:spcAft>
                <a:spcPts val="1200"/>
              </a:spcAft>
              <a:buNone/>
            </a:pPr>
            <a:r>
              <a:rPr b="1" lang="en" sz="3550">
                <a:solidFill>
                  <a:srgbClr val="1E4682"/>
                </a:solidFill>
                <a:latin typeface="Calibri"/>
                <a:ea typeface="Calibri"/>
                <a:cs typeface="Calibri"/>
                <a:sym typeface="Calibri"/>
              </a:rPr>
              <a:t>Experience</a:t>
            </a:r>
            <a:endParaRPr b="1" sz="3550">
              <a:solidFill>
                <a:srgbClr val="1E4682"/>
              </a:solidFill>
              <a:latin typeface="Calibri"/>
              <a:ea typeface="Calibri"/>
              <a:cs typeface="Calibri"/>
              <a:sym typeface="Calibri"/>
            </a:endParaRPr>
          </a:p>
        </p:txBody>
      </p:sp>
      <p:sp>
        <p:nvSpPr>
          <p:cNvPr id="214" name="Google Shape;214;p34"/>
          <p:cNvSpPr txBox="1"/>
          <p:nvPr/>
        </p:nvSpPr>
        <p:spPr>
          <a:xfrm>
            <a:off x="117075" y="1396933"/>
            <a:ext cx="2785800" cy="3573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Mission</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Vision</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Goals</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District Leadership Team</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i="1" lang="en" sz="1600">
                <a:solidFill>
                  <a:srgbClr val="000000"/>
                </a:solidFill>
                <a:latin typeface="Calibri"/>
                <a:ea typeface="Calibri"/>
                <a:cs typeface="Calibri"/>
                <a:sym typeface="Calibri"/>
              </a:rPr>
              <a:t>Building Leadership Team</a:t>
            </a:r>
            <a:endParaRPr i="1"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i="1" lang="en" sz="1600">
                <a:solidFill>
                  <a:srgbClr val="000000"/>
                </a:solidFill>
                <a:latin typeface="Calibri"/>
                <a:ea typeface="Calibri"/>
                <a:cs typeface="Calibri"/>
                <a:sym typeface="Calibri"/>
              </a:rPr>
              <a:t>Common Philosophy &amp; Purpose</a:t>
            </a:r>
            <a:endParaRPr i="1" sz="10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b="1" i="1" lang="en" sz="1600">
                <a:solidFill>
                  <a:srgbClr val="000000"/>
                </a:solidFill>
                <a:highlight>
                  <a:schemeClr val="lt1"/>
                </a:highlight>
                <a:latin typeface="Calibri"/>
                <a:ea typeface="Calibri"/>
                <a:cs typeface="Calibri"/>
                <a:sym typeface="Calibri"/>
              </a:rPr>
              <a:t>Function-based Thinking </a:t>
            </a:r>
            <a:r>
              <a:rPr i="1" lang="en" sz="1600">
                <a:solidFill>
                  <a:srgbClr val="000000"/>
                </a:solidFill>
                <a:latin typeface="Calibri"/>
                <a:ea typeface="Calibri"/>
                <a:cs typeface="Calibri"/>
                <a:sym typeface="Calibri"/>
              </a:rPr>
              <a:t>&amp; Human Motivation Theory </a:t>
            </a:r>
            <a:endParaRPr i="1" sz="1600">
              <a:solidFill>
                <a:srgbClr val="000000"/>
              </a:solidFill>
              <a:latin typeface="Calibri"/>
              <a:ea typeface="Calibri"/>
              <a:cs typeface="Calibri"/>
              <a:sym typeface="Calibri"/>
            </a:endParaRPr>
          </a:p>
          <a:p>
            <a:pPr indent="0" lvl="0" marL="0" rtl="0" algn="ctr">
              <a:lnSpc>
                <a:spcPct val="95000"/>
              </a:lnSpc>
              <a:spcBef>
                <a:spcPts val="640"/>
              </a:spcBef>
              <a:spcAft>
                <a:spcPts val="0"/>
              </a:spcAft>
              <a:buNone/>
            </a:pPr>
            <a:r>
              <a:t/>
            </a:r>
            <a:endParaRPr i="1" sz="1600">
              <a:solidFill>
                <a:srgbClr val="000000"/>
              </a:solidFill>
              <a:highlight>
                <a:srgbClr val="00FF00"/>
              </a:highlight>
              <a:latin typeface="Calibri"/>
              <a:ea typeface="Calibri"/>
              <a:cs typeface="Calibri"/>
              <a:sym typeface="Calibri"/>
            </a:endParaRPr>
          </a:p>
        </p:txBody>
      </p:sp>
      <p:sp>
        <p:nvSpPr>
          <p:cNvPr id="215" name="Google Shape;215;p34"/>
          <p:cNvSpPr txBox="1"/>
          <p:nvPr/>
        </p:nvSpPr>
        <p:spPr>
          <a:xfrm>
            <a:off x="2857500" y="1396933"/>
            <a:ext cx="3768000" cy="344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40"/>
              </a:spcBef>
              <a:spcAft>
                <a:spcPts val="0"/>
              </a:spcAft>
              <a:buNone/>
            </a:pPr>
            <a:r>
              <a:rPr i="1" lang="en">
                <a:solidFill>
                  <a:srgbClr val="000000"/>
                </a:solidFill>
                <a:latin typeface="Calibri"/>
                <a:ea typeface="Calibri"/>
                <a:cs typeface="Calibri"/>
                <a:sym typeface="Calibri"/>
              </a:rPr>
              <a:t>Clarifying Expected Behavior</a:t>
            </a:r>
            <a:endParaRPr i="1">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i="1" lang="en">
                <a:solidFill>
                  <a:srgbClr val="000000"/>
                </a:solidFill>
                <a:latin typeface="Calibri"/>
                <a:ea typeface="Calibri"/>
                <a:cs typeface="Calibri"/>
                <a:sym typeface="Calibri"/>
              </a:rPr>
              <a:t>Teaching Expected Behavior</a:t>
            </a:r>
            <a:endParaRPr i="1">
              <a:solidFill>
                <a:srgbClr val="000000"/>
              </a:solidFill>
              <a:highlight>
                <a:srgbClr val="00FF00"/>
              </a:highlight>
              <a:latin typeface="Calibri"/>
              <a:ea typeface="Calibri"/>
              <a:cs typeface="Calibri"/>
              <a:sym typeface="Calibri"/>
            </a:endParaRPr>
          </a:p>
          <a:p>
            <a:pPr indent="0" lvl="0" marL="0" rtl="0" algn="ctr">
              <a:lnSpc>
                <a:spcPct val="115000"/>
              </a:lnSpc>
              <a:spcBef>
                <a:spcPts val="640"/>
              </a:spcBef>
              <a:spcAft>
                <a:spcPts val="0"/>
              </a:spcAft>
              <a:buNone/>
            </a:pPr>
            <a:r>
              <a:rPr i="1" lang="en">
                <a:solidFill>
                  <a:srgbClr val="000000"/>
                </a:solidFill>
                <a:latin typeface="Calibri"/>
                <a:ea typeface="Calibri"/>
                <a:cs typeface="Calibri"/>
                <a:sym typeface="Calibri"/>
              </a:rPr>
              <a:t>Encouraging Expected Behavior</a:t>
            </a:r>
            <a:endParaRPr i="1">
              <a:solidFill>
                <a:srgbClr val="000000"/>
              </a:solidFill>
              <a:highlight>
                <a:srgbClr val="00FF00"/>
              </a:highlight>
              <a:latin typeface="Calibri"/>
              <a:ea typeface="Calibri"/>
              <a:cs typeface="Calibri"/>
              <a:sym typeface="Calibri"/>
            </a:endParaRPr>
          </a:p>
          <a:p>
            <a:pPr indent="0" lvl="0" marL="0" rtl="0" algn="ctr">
              <a:lnSpc>
                <a:spcPct val="115000"/>
              </a:lnSpc>
              <a:spcBef>
                <a:spcPts val="640"/>
              </a:spcBef>
              <a:spcAft>
                <a:spcPts val="0"/>
              </a:spcAft>
              <a:buNone/>
            </a:pPr>
            <a:r>
              <a:rPr i="1" lang="en">
                <a:solidFill>
                  <a:srgbClr val="000000"/>
                </a:solidFill>
                <a:latin typeface="Calibri"/>
                <a:ea typeface="Calibri"/>
                <a:cs typeface="Calibri"/>
                <a:sym typeface="Calibri"/>
              </a:rPr>
              <a:t>Discouraging Unexpected Behavior</a:t>
            </a:r>
            <a:endParaRPr i="1">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b="1" i="1" lang="en">
                <a:solidFill>
                  <a:srgbClr val="000000"/>
                </a:solidFill>
                <a:latin typeface="Calibri"/>
                <a:ea typeface="Calibri"/>
                <a:cs typeface="Calibri"/>
                <a:sym typeface="Calibri"/>
              </a:rPr>
              <a:t>Effective Teaching &amp; Learning Practices (ETLPs)</a:t>
            </a:r>
            <a:endParaRPr b="1" i="1">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Expectations &amp; Rules</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Procedures &amp; Routines</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Encouraging Expected Behavior</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Discouraging Unexpected Behavior</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Active Supervision</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Opportunities to Respond</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Activity Sequencing &amp; Choice</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rPr i="1" lang="en" sz="1000">
                <a:solidFill>
                  <a:srgbClr val="0000FF"/>
                </a:solidFill>
                <a:latin typeface="Calibri"/>
                <a:ea typeface="Calibri"/>
                <a:cs typeface="Calibri"/>
                <a:sym typeface="Calibri"/>
              </a:rPr>
              <a:t>Classroom Task Difficulty</a:t>
            </a:r>
            <a:endParaRPr i="1" sz="10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sz="13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sz="13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sz="13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a:solidFill>
                <a:srgbClr val="000000"/>
              </a:solidFill>
              <a:latin typeface="Calibri"/>
              <a:ea typeface="Calibri"/>
              <a:cs typeface="Calibri"/>
              <a:sym typeface="Calibri"/>
            </a:endParaRPr>
          </a:p>
        </p:txBody>
      </p:sp>
      <p:sp>
        <p:nvSpPr>
          <p:cNvPr id="216" name="Google Shape;216;p34"/>
          <p:cNvSpPr txBox="1"/>
          <p:nvPr/>
        </p:nvSpPr>
        <p:spPr>
          <a:xfrm>
            <a:off x="6747675" y="1469708"/>
            <a:ext cx="1895700" cy="22041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0"/>
              </a:spcAft>
              <a:buNone/>
            </a:pPr>
            <a:r>
              <a:rPr i="1" lang="en" sz="1600">
                <a:solidFill>
                  <a:srgbClr val="000000"/>
                </a:solidFill>
              </a:rPr>
              <a:t>Data Based Decision-making</a:t>
            </a:r>
            <a:endParaRPr i="1" sz="1600">
              <a:solidFill>
                <a:srgbClr val="000000"/>
              </a:solidFill>
            </a:endParaRPr>
          </a:p>
          <a:p>
            <a:pPr indent="0" lvl="0" marL="0" rtl="0" algn="ctr">
              <a:lnSpc>
                <a:spcPct val="95000"/>
              </a:lnSpc>
              <a:spcBef>
                <a:spcPts val="1200"/>
              </a:spcBef>
              <a:spcAft>
                <a:spcPts val="0"/>
              </a:spcAft>
              <a:buNone/>
            </a:pPr>
            <a:r>
              <a:rPr lang="en" sz="1600">
                <a:solidFill>
                  <a:srgbClr val="000000"/>
                </a:solidFill>
              </a:rPr>
              <a:t>Students &amp; Family</a:t>
            </a:r>
            <a:endParaRPr sz="1600">
              <a:solidFill>
                <a:srgbClr val="000000"/>
              </a:solidFill>
            </a:endParaRPr>
          </a:p>
          <a:p>
            <a:pPr indent="0" lvl="0" marL="0" rtl="0" algn="ctr">
              <a:lnSpc>
                <a:spcPct val="95000"/>
              </a:lnSpc>
              <a:spcBef>
                <a:spcPts val="1200"/>
              </a:spcBef>
              <a:spcAft>
                <a:spcPts val="0"/>
              </a:spcAft>
              <a:buNone/>
            </a:pPr>
            <a:r>
              <a:rPr lang="en" sz="1600">
                <a:solidFill>
                  <a:srgbClr val="000000"/>
                </a:solidFill>
              </a:rPr>
              <a:t>Non-Certified Staff</a:t>
            </a:r>
            <a:endParaRPr sz="1600">
              <a:solidFill>
                <a:srgbClr val="000000"/>
              </a:solidFill>
            </a:endParaRPr>
          </a:p>
          <a:p>
            <a:pPr indent="0" lvl="0" marL="0" rtl="0" algn="ctr">
              <a:lnSpc>
                <a:spcPct val="95000"/>
              </a:lnSpc>
              <a:spcBef>
                <a:spcPts val="1200"/>
              </a:spcBef>
              <a:spcAft>
                <a:spcPts val="0"/>
              </a:spcAft>
              <a:buNone/>
            </a:pPr>
            <a:r>
              <a:rPr lang="en" sz="1600">
                <a:solidFill>
                  <a:srgbClr val="000000"/>
                </a:solidFill>
              </a:rPr>
              <a:t>Certified Staff</a:t>
            </a:r>
            <a:endParaRPr sz="1600">
              <a:solidFill>
                <a:srgbClr val="000000"/>
              </a:solidFill>
            </a:endParaRPr>
          </a:p>
          <a:p>
            <a:pPr indent="0" lvl="0" marL="0" rtl="0" algn="ctr">
              <a:lnSpc>
                <a:spcPct val="95000"/>
              </a:lnSpc>
              <a:spcBef>
                <a:spcPts val="1200"/>
              </a:spcBef>
              <a:spcAft>
                <a:spcPts val="1200"/>
              </a:spcAft>
              <a:buNone/>
            </a:pPr>
            <a:r>
              <a:rPr lang="en" sz="1600">
                <a:solidFill>
                  <a:srgbClr val="000000"/>
                </a:solidFill>
              </a:rPr>
              <a:t>Administration</a:t>
            </a:r>
            <a:endParaRPr sz="16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ato"/>
                <a:ea typeface="Lato"/>
                <a:cs typeface="Lato"/>
                <a:sym typeface="Lato"/>
              </a:rPr>
              <a:t>What are the ETLPs?</a:t>
            </a:r>
            <a:endParaRPr>
              <a:latin typeface="Lato"/>
              <a:ea typeface="Lato"/>
              <a:cs typeface="Lato"/>
              <a:sym typeface="Lato"/>
            </a:endParaRPr>
          </a:p>
        </p:txBody>
      </p:sp>
      <p:sp>
        <p:nvSpPr>
          <p:cNvPr id="222" name="Google Shape;222;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rgbClr val="000000"/>
              </a:buClr>
              <a:buSzPts val="990"/>
              <a:buFont typeface="Arial"/>
              <a:buNone/>
            </a:pPr>
            <a:r>
              <a:rPr b="1" lang="en" sz="2780">
                <a:solidFill>
                  <a:srgbClr val="1E4682"/>
                </a:solidFill>
                <a:latin typeface="Barlow"/>
                <a:ea typeface="Barlow"/>
                <a:cs typeface="Barlow"/>
                <a:sym typeface="Barlow"/>
              </a:rPr>
              <a:t>Effective Teaching &amp; Learning Practices</a:t>
            </a:r>
            <a:endParaRPr b="1" sz="2780">
              <a:solidFill>
                <a:srgbClr val="1E4682"/>
              </a:solidFill>
              <a:latin typeface="Barlow"/>
              <a:ea typeface="Barlow"/>
              <a:cs typeface="Barlow"/>
              <a:sym typeface="Barlow"/>
            </a:endParaRPr>
          </a:p>
          <a:p>
            <a:pPr indent="0" lvl="0" marL="0" rtl="0" algn="ctr">
              <a:lnSpc>
                <a:spcPct val="100000"/>
              </a:lnSpc>
              <a:spcBef>
                <a:spcPts val="0"/>
              </a:spcBef>
              <a:spcAft>
                <a:spcPts val="0"/>
              </a:spcAft>
              <a:buClr>
                <a:srgbClr val="000000"/>
              </a:buClr>
              <a:buSzPts val="990"/>
              <a:buFont typeface="Arial"/>
              <a:buNone/>
            </a:pPr>
            <a:r>
              <a:t/>
            </a:r>
            <a:endParaRPr b="1" sz="2780">
              <a:solidFill>
                <a:srgbClr val="1E4682"/>
              </a:solidFill>
              <a:latin typeface="Barlow"/>
              <a:ea typeface="Barlow"/>
              <a:cs typeface="Barlow"/>
              <a:sym typeface="Barlow"/>
            </a:endParaRPr>
          </a:p>
          <a:p>
            <a:pPr indent="0" lvl="0" marL="0" rtl="0" algn="ctr">
              <a:lnSpc>
                <a:spcPct val="100000"/>
              </a:lnSpc>
              <a:spcBef>
                <a:spcPts val="0"/>
              </a:spcBef>
              <a:spcAft>
                <a:spcPts val="0"/>
              </a:spcAft>
              <a:buClr>
                <a:srgbClr val="000000"/>
              </a:buClr>
              <a:buSzPts val="990"/>
              <a:buFont typeface="Arial"/>
              <a:buNone/>
            </a:pPr>
            <a:r>
              <a:rPr lang="en" sz="3600">
                <a:solidFill>
                  <a:srgbClr val="222222"/>
                </a:solidFill>
                <a:latin typeface="Calibri"/>
                <a:ea typeface="Calibri"/>
                <a:cs typeface="Calibri"/>
                <a:sym typeface="Calibri"/>
              </a:rPr>
              <a:t>The research-based practices demonstrated to increase the likelihood of expected behavior and decrease unexpected behavior, while increasing academic learning time.</a:t>
            </a:r>
            <a:endParaRPr b="1" sz="3600">
              <a:solidFill>
                <a:srgbClr val="1E4682"/>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chemeClr val="hlink"/>
                </a:solidFill>
                <a:hlinkClick r:id="rId3"/>
              </a:rPr>
              <a:t>Effective Teaching &amp; Learning Practices</a:t>
            </a:r>
            <a:r>
              <a:rPr lang="en"/>
              <a:t> (ETLPs)</a:t>
            </a:r>
            <a:endParaRPr/>
          </a:p>
        </p:txBody>
      </p:sp>
      <p:sp>
        <p:nvSpPr>
          <p:cNvPr id="228" name="Google Shape;228;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Expectations &amp; Rules</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Procedures &amp; Routines</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Encouraging Expected Behavior</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Discouraging Unexpected Behavior</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Active Supervision</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Opportunities to Respond</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Activity Sequencing &amp; Choice</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Task Difficulty</a:t>
            </a:r>
            <a:endParaRPr sz="2400">
              <a:solidFill>
                <a:srgbClr val="000000"/>
              </a:solidFill>
              <a:latin typeface="Calibri"/>
              <a:ea typeface="Calibri"/>
              <a:cs typeface="Calibri"/>
              <a:sym typeface="Calibri"/>
            </a:endParaRPr>
          </a:p>
          <a:p>
            <a:pPr indent="0" lvl="0" marL="0" rtl="0" algn="l">
              <a:spcBef>
                <a:spcPts val="0"/>
              </a:spcBef>
              <a:spcAft>
                <a:spcPts val="1200"/>
              </a:spcAft>
              <a:buNone/>
            </a:pPr>
            <a:r>
              <a:t/>
            </a:r>
            <a:endParaRPr/>
          </a:p>
        </p:txBody>
      </p:sp>
      <p:sp>
        <p:nvSpPr>
          <p:cNvPr id="229" name="Google Shape;229;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Expectations &amp; Rules</a:t>
            </a:r>
            <a:endParaRPr sz="2400">
              <a:solidFill>
                <a:srgbClr val="000000"/>
              </a:solidFill>
              <a:highlight>
                <a:srgbClr val="FFFF00"/>
              </a:highlight>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Procedures &amp; Routines</a:t>
            </a:r>
            <a:endParaRPr sz="2400">
              <a:solidFill>
                <a:srgbClr val="000000"/>
              </a:solidFill>
              <a:highlight>
                <a:srgbClr val="FFFF00"/>
              </a:highlight>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Encouraging Expected Behavior</a:t>
            </a:r>
            <a:endParaRPr sz="2400">
              <a:solidFill>
                <a:srgbClr val="000000"/>
              </a:solidFill>
              <a:highlight>
                <a:srgbClr val="FFFF00"/>
              </a:highlight>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highlight>
                  <a:srgbClr val="FFFF00"/>
                </a:highlight>
                <a:latin typeface="Calibri"/>
                <a:ea typeface="Calibri"/>
                <a:cs typeface="Calibri"/>
                <a:sym typeface="Calibri"/>
              </a:rPr>
              <a:t>Classroom Discouraging Unexpected Behavior</a:t>
            </a:r>
            <a:endParaRPr sz="2400">
              <a:solidFill>
                <a:srgbClr val="000000"/>
              </a:solidFill>
              <a:highlight>
                <a:srgbClr val="FFFF00"/>
              </a:highlight>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Active Supervision</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Opportunities to Respond</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Activity Sequencing &amp; Choice</a:t>
            </a:r>
            <a:endParaRPr sz="2400">
              <a:solidFill>
                <a:srgbClr val="000000"/>
              </a:solidFill>
              <a:latin typeface="Calibri"/>
              <a:ea typeface="Calibri"/>
              <a:cs typeface="Calibri"/>
              <a:sym typeface="Calibri"/>
            </a:endParaRPr>
          </a:p>
          <a:p>
            <a:pPr indent="-381000" lvl="0" marL="457200" rtl="0" algn="l">
              <a:spcBef>
                <a:spcPts val="0"/>
              </a:spcBef>
              <a:spcAft>
                <a:spcPts val="0"/>
              </a:spcAft>
              <a:buClr>
                <a:srgbClr val="000000"/>
              </a:buClr>
              <a:buSzPts val="2400"/>
              <a:buFont typeface="Cambria"/>
              <a:buAutoNum type="arabicPeriod"/>
            </a:pPr>
            <a:r>
              <a:rPr lang="en" sz="2400">
                <a:solidFill>
                  <a:srgbClr val="000000"/>
                </a:solidFill>
                <a:latin typeface="Calibri"/>
                <a:ea typeface="Calibri"/>
                <a:cs typeface="Calibri"/>
                <a:sym typeface="Calibri"/>
              </a:rPr>
              <a:t>Classroom Task Difficulty</a:t>
            </a:r>
            <a:endParaRPr sz="2400">
              <a:solidFill>
                <a:srgbClr val="000000"/>
              </a:solidFill>
              <a:latin typeface="Calibri"/>
              <a:ea typeface="Calibri"/>
              <a:cs typeface="Calibri"/>
              <a:sym typeface="Calibri"/>
            </a:endParaRPr>
          </a:p>
          <a:p>
            <a:pPr indent="0" lvl="0" marL="0" rtl="0" algn="l">
              <a:spcBef>
                <a:spcPts val="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7"/>
          <p:cNvPicPr preferRelativeResize="0"/>
          <p:nvPr/>
        </p:nvPicPr>
        <p:blipFill rotWithShape="1">
          <a:blip r:embed="rId3">
            <a:alphaModFix/>
          </a:blip>
          <a:srcRect b="0" l="0" r="0" t="0"/>
          <a:stretch/>
        </p:blipFill>
        <p:spPr>
          <a:xfrm>
            <a:off x="4572000" y="99087"/>
            <a:ext cx="4215575" cy="4945326"/>
          </a:xfrm>
          <a:prstGeom prst="rect">
            <a:avLst/>
          </a:prstGeom>
          <a:noFill/>
          <a:ln>
            <a:noFill/>
          </a:ln>
        </p:spPr>
      </p:pic>
      <p:sp>
        <p:nvSpPr>
          <p:cNvPr id="235" name="Google Shape;235;p37"/>
          <p:cNvSpPr txBox="1"/>
          <p:nvPr/>
        </p:nvSpPr>
        <p:spPr>
          <a:xfrm>
            <a:off x="197825" y="425325"/>
            <a:ext cx="4540200" cy="6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Lato"/>
                <a:ea typeface="Lato"/>
                <a:cs typeface="Lato"/>
                <a:sym typeface="Lato"/>
              </a:rPr>
              <a:t>MO SW-PBS  Student Support Model </a:t>
            </a:r>
            <a:endParaRPr b="1" sz="1900">
              <a:latin typeface="Lato"/>
              <a:ea typeface="Lato"/>
              <a:cs typeface="Lato"/>
              <a:sym typeface="Lato"/>
            </a:endParaRPr>
          </a:p>
          <a:p>
            <a:pPr indent="0" lvl="0" marL="0" rtl="0" algn="l">
              <a:spcBef>
                <a:spcPts val="0"/>
              </a:spcBef>
              <a:spcAft>
                <a:spcPts val="0"/>
              </a:spcAft>
              <a:buNone/>
            </a:pPr>
            <a:r>
              <a:t/>
            </a:r>
            <a:endParaRPr b="1" sz="1900">
              <a:latin typeface="Lato"/>
              <a:ea typeface="Lato"/>
              <a:cs typeface="Lato"/>
              <a:sym typeface="Lato"/>
            </a:endParaRPr>
          </a:p>
          <a:p>
            <a:pPr indent="0" lvl="0" marL="0" rtl="0" algn="l">
              <a:spcBef>
                <a:spcPts val="0"/>
              </a:spcBef>
              <a:spcAft>
                <a:spcPts val="0"/>
              </a:spcAft>
              <a:buNone/>
            </a:pPr>
            <a:r>
              <a:rPr b="1" lang="en" sz="1900">
                <a:latin typeface="Lato"/>
                <a:ea typeface="Lato"/>
                <a:cs typeface="Lato"/>
                <a:sym typeface="Lato"/>
              </a:rPr>
              <a:t>The triangle is not to scale!</a:t>
            </a:r>
            <a:endParaRPr b="1" sz="1900">
              <a:latin typeface="Lato"/>
              <a:ea typeface="Lato"/>
              <a:cs typeface="Lato"/>
              <a:sym typeface="Lato"/>
            </a:endParaRPr>
          </a:p>
          <a:p>
            <a:pPr indent="0" lvl="0" marL="0" rtl="0" algn="l">
              <a:spcBef>
                <a:spcPts val="0"/>
              </a:spcBef>
              <a:spcAft>
                <a:spcPts val="0"/>
              </a:spcAft>
              <a:buNone/>
            </a:pPr>
            <a:r>
              <a:t/>
            </a:r>
            <a:endParaRPr b="1"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The foundational components </a:t>
            </a:r>
            <a:r>
              <a:rPr b="1" i="1" lang="en" sz="1900">
                <a:latin typeface="Lato"/>
                <a:ea typeface="Lato"/>
                <a:cs typeface="Lato"/>
                <a:sym typeface="Lato"/>
              </a:rPr>
              <a:t>schoolwide </a:t>
            </a:r>
            <a:r>
              <a:rPr lang="en" sz="1900">
                <a:latin typeface="Lato"/>
                <a:ea typeface="Lato"/>
                <a:cs typeface="Lato"/>
                <a:sym typeface="Lato"/>
              </a:rPr>
              <a:t>and at the </a:t>
            </a:r>
            <a:r>
              <a:rPr b="1" i="1" lang="en" sz="1900">
                <a:latin typeface="Lato"/>
                <a:ea typeface="Lato"/>
                <a:cs typeface="Lato"/>
                <a:sym typeface="Lato"/>
              </a:rPr>
              <a:t>classroom level </a:t>
            </a:r>
            <a:r>
              <a:rPr lang="en" sz="1900">
                <a:latin typeface="Lato"/>
                <a:ea typeface="Lato"/>
                <a:cs typeface="Lato"/>
                <a:sym typeface="Lato"/>
              </a:rPr>
              <a:t>need to be implemented with </a:t>
            </a:r>
            <a:r>
              <a:rPr lang="en" sz="1900" u="sng">
                <a:latin typeface="Lato"/>
                <a:ea typeface="Lato"/>
                <a:cs typeface="Lato"/>
                <a:sym typeface="Lato"/>
              </a:rPr>
              <a:t>fidelity,</a:t>
            </a:r>
            <a:r>
              <a:rPr lang="en" sz="1900">
                <a:latin typeface="Lato"/>
                <a:ea typeface="Lato"/>
                <a:cs typeface="Lato"/>
                <a:sym typeface="Lato"/>
              </a:rPr>
              <a:t> </a:t>
            </a:r>
            <a:r>
              <a:rPr lang="en" sz="1900" u="sng">
                <a:latin typeface="Lato"/>
                <a:ea typeface="Lato"/>
                <a:cs typeface="Lato"/>
                <a:sym typeface="Lato"/>
              </a:rPr>
              <a:t>consistency</a:t>
            </a:r>
            <a:r>
              <a:rPr lang="en" sz="1900">
                <a:latin typeface="Lato"/>
                <a:ea typeface="Lato"/>
                <a:cs typeface="Lato"/>
                <a:sym typeface="Lato"/>
              </a:rPr>
              <a:t> and </a:t>
            </a:r>
            <a:r>
              <a:rPr lang="en" sz="1900" u="sng">
                <a:latin typeface="Lato"/>
                <a:ea typeface="Lato"/>
                <a:cs typeface="Lato"/>
                <a:sym typeface="Lato"/>
              </a:rPr>
              <a:t>equity</a:t>
            </a:r>
            <a:r>
              <a:rPr lang="en" sz="1900">
                <a:latin typeface="Lato"/>
                <a:ea typeface="Lato"/>
                <a:cs typeface="Lato"/>
                <a:sym typeface="Lato"/>
              </a:rPr>
              <a:t> in order for the advanced tier supports to be implemented with high levels of success. </a:t>
            </a:r>
            <a:endParaRPr sz="1900">
              <a:latin typeface="Lato"/>
              <a:ea typeface="Lato"/>
              <a:cs typeface="Lato"/>
              <a:sym typeface="Lato"/>
            </a:endParaRPr>
          </a:p>
          <a:p>
            <a:pPr indent="0" lvl="0" marL="0" rtl="0" algn="l">
              <a:spcBef>
                <a:spcPts val="0"/>
              </a:spcBef>
              <a:spcAft>
                <a:spcPts val="0"/>
              </a:spcAft>
              <a:buNone/>
            </a:pPr>
            <a:r>
              <a:t/>
            </a:r>
            <a:endParaRPr sz="19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Without fidelity, the number of students who appear to </a:t>
            </a:r>
            <a:r>
              <a:rPr i="1" lang="en" sz="1900" u="sng">
                <a:latin typeface="Lato"/>
                <a:ea typeface="Lato"/>
                <a:cs typeface="Lato"/>
                <a:sym typeface="Lato"/>
              </a:rPr>
              <a:t>need </a:t>
            </a:r>
            <a:r>
              <a:rPr lang="en" sz="1900">
                <a:latin typeface="Lato"/>
                <a:ea typeface="Lato"/>
                <a:cs typeface="Lato"/>
                <a:sym typeface="Lato"/>
              </a:rPr>
              <a:t>advanced tier supports will easily outstrip the capacity to deliver tiered interventions. </a:t>
            </a:r>
            <a:endParaRPr sz="19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graphicFrame>
        <p:nvGraphicFramePr>
          <p:cNvPr id="240" name="Google Shape;240;p38"/>
          <p:cNvGraphicFramePr/>
          <p:nvPr/>
        </p:nvGraphicFramePr>
        <p:xfrm>
          <a:off x="155650" y="406775"/>
          <a:ext cx="3000000" cy="3000000"/>
        </p:xfrm>
        <a:graphic>
          <a:graphicData uri="http://schemas.openxmlformats.org/drawingml/2006/table">
            <a:tbl>
              <a:tblPr>
                <a:noFill/>
                <a:tableStyleId>{6C479335-5C33-4BE4-881F-3B2EA94AC1F1}</a:tableStyleId>
              </a:tblPr>
              <a:tblGrid>
                <a:gridCol w="4124225"/>
                <a:gridCol w="2102300"/>
                <a:gridCol w="2209675"/>
              </a:tblGrid>
              <a:tr h="349400">
                <a:tc>
                  <a:txBody>
                    <a:bodyPr/>
                    <a:lstStyle/>
                    <a:p>
                      <a:pPr indent="0" lvl="0" marL="0" rtl="0" algn="ctr">
                        <a:lnSpc>
                          <a:spcPct val="115000"/>
                        </a:lnSpc>
                        <a:spcBef>
                          <a:spcPts val="0"/>
                        </a:spcBef>
                        <a:spcAft>
                          <a:spcPts val="0"/>
                        </a:spcAft>
                        <a:buNone/>
                      </a:pPr>
                      <a:r>
                        <a:rPr b="1" lang="en" sz="1800">
                          <a:latin typeface="Calibri"/>
                          <a:ea typeface="Calibri"/>
                          <a:cs typeface="Calibri"/>
                          <a:sym typeface="Calibri"/>
                        </a:rPr>
                        <a:t>Antecedent</a:t>
                      </a:r>
                      <a:endParaRPr b="1" sz="18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E3BC"/>
                    </a:solidFill>
                  </a:tcPr>
                </a:tc>
                <a:tc>
                  <a:txBody>
                    <a:bodyPr/>
                    <a:lstStyle/>
                    <a:p>
                      <a:pPr indent="0" lvl="0" marL="0" rtl="0" algn="ctr">
                        <a:lnSpc>
                          <a:spcPct val="115000"/>
                        </a:lnSpc>
                        <a:spcBef>
                          <a:spcPts val="0"/>
                        </a:spcBef>
                        <a:spcAft>
                          <a:spcPts val="0"/>
                        </a:spcAft>
                        <a:buNone/>
                      </a:pPr>
                      <a:r>
                        <a:rPr b="1" lang="en" sz="1800">
                          <a:latin typeface="Calibri"/>
                          <a:ea typeface="Calibri"/>
                          <a:cs typeface="Calibri"/>
                          <a:sym typeface="Calibri"/>
                        </a:rPr>
                        <a:t>Behavior</a:t>
                      </a:r>
                      <a:endParaRPr b="1" sz="18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E3BC"/>
                    </a:solidFill>
                  </a:tcPr>
                </a:tc>
                <a:tc>
                  <a:txBody>
                    <a:bodyPr/>
                    <a:lstStyle/>
                    <a:p>
                      <a:pPr indent="0" lvl="0" marL="0" rtl="0" algn="ctr">
                        <a:lnSpc>
                          <a:spcPct val="115000"/>
                        </a:lnSpc>
                        <a:spcBef>
                          <a:spcPts val="0"/>
                        </a:spcBef>
                        <a:spcAft>
                          <a:spcPts val="0"/>
                        </a:spcAft>
                        <a:buNone/>
                      </a:pPr>
                      <a:r>
                        <a:rPr b="1" lang="en" sz="1800">
                          <a:latin typeface="Calibri"/>
                          <a:ea typeface="Calibri"/>
                          <a:cs typeface="Calibri"/>
                          <a:sym typeface="Calibri"/>
                        </a:rPr>
                        <a:t>Consequence</a:t>
                      </a:r>
                      <a:endParaRPr b="1" sz="18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E3BC"/>
                    </a:solidFill>
                  </a:tcPr>
                </a:tc>
              </a:tr>
              <a:tr h="4369325">
                <a:tc>
                  <a:txBody>
                    <a:bodyPr/>
                    <a:lstStyle/>
                    <a:p>
                      <a:pPr indent="-330200" lvl="0" marL="457200" rtl="0" algn="l">
                        <a:lnSpc>
                          <a:spcPct val="115000"/>
                        </a:lnSpc>
                        <a:spcBef>
                          <a:spcPts val="0"/>
                        </a:spcBef>
                        <a:spcAft>
                          <a:spcPts val="0"/>
                        </a:spcAft>
                        <a:buSzPts val="1600"/>
                        <a:buFont typeface="Calibri"/>
                        <a:buChar char="●"/>
                      </a:pPr>
                      <a:r>
                        <a:rPr lang="en" sz="1600">
                          <a:latin typeface="Calibri"/>
                          <a:ea typeface="Calibri"/>
                          <a:cs typeface="Calibri"/>
                          <a:sym typeface="Calibri"/>
                        </a:rPr>
                        <a:t>Establish clear </a:t>
                      </a:r>
                      <a:r>
                        <a:rPr b="1" lang="en" sz="1600">
                          <a:latin typeface="Calibri"/>
                          <a:ea typeface="Calibri"/>
                          <a:cs typeface="Calibri"/>
                          <a:sym typeface="Calibri"/>
                        </a:rPr>
                        <a:t>classroom expectations.</a:t>
                      </a:r>
                      <a:endParaRPr b="1"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Char char="●"/>
                      </a:pPr>
                      <a:r>
                        <a:rPr lang="en" sz="1600">
                          <a:latin typeface="Calibri"/>
                          <a:ea typeface="Calibri"/>
                          <a:cs typeface="Calibri"/>
                          <a:sym typeface="Calibri"/>
                        </a:rPr>
                        <a:t>Increase predictability through clear </a:t>
                      </a:r>
                      <a:r>
                        <a:rPr b="1" lang="en" sz="1600">
                          <a:latin typeface="Calibri"/>
                          <a:ea typeface="Calibri"/>
                          <a:cs typeface="Calibri"/>
                          <a:sym typeface="Calibri"/>
                        </a:rPr>
                        <a:t>procedures and routines.</a:t>
                      </a:r>
                      <a:endParaRPr b="1"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Char char="●"/>
                      </a:pPr>
                      <a:r>
                        <a:rPr b="1" lang="en" sz="1600">
                          <a:latin typeface="Calibri"/>
                          <a:ea typeface="Calibri"/>
                          <a:cs typeface="Calibri"/>
                          <a:sym typeface="Calibri"/>
                        </a:rPr>
                        <a:t>Teach and review </a:t>
                      </a:r>
                      <a:r>
                        <a:rPr lang="en" sz="1600">
                          <a:latin typeface="Calibri"/>
                          <a:ea typeface="Calibri"/>
                          <a:cs typeface="Calibri"/>
                          <a:sym typeface="Calibri"/>
                        </a:rPr>
                        <a:t>expected behaviors and routines.</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Char char="●"/>
                      </a:pPr>
                      <a:r>
                        <a:rPr lang="en" sz="1600">
                          <a:latin typeface="Calibri"/>
                          <a:ea typeface="Calibri"/>
                          <a:cs typeface="Calibri"/>
                          <a:sym typeface="Calibri"/>
                        </a:rPr>
                        <a:t>Use </a:t>
                      </a:r>
                      <a:r>
                        <a:rPr b="1" lang="en" sz="1600">
                          <a:latin typeface="Calibri"/>
                          <a:ea typeface="Calibri"/>
                          <a:cs typeface="Calibri"/>
                          <a:sym typeface="Calibri"/>
                        </a:rPr>
                        <a:t>pre-corrects</a:t>
                      </a:r>
                      <a:r>
                        <a:rPr lang="en" sz="1600">
                          <a:latin typeface="Calibri"/>
                          <a:ea typeface="Calibri"/>
                          <a:cs typeface="Calibri"/>
                          <a:sym typeface="Calibri"/>
                        </a:rPr>
                        <a:t> to prompt students about expectations.</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Char char="●"/>
                      </a:pPr>
                      <a:r>
                        <a:rPr b="1" lang="en" sz="1600">
                          <a:latin typeface="Calibri"/>
                          <a:ea typeface="Calibri"/>
                          <a:cs typeface="Calibri"/>
                          <a:sym typeface="Calibri"/>
                        </a:rPr>
                        <a:t>Actively supervise</a:t>
                      </a:r>
                      <a:r>
                        <a:rPr lang="en" sz="1600">
                          <a:latin typeface="Calibri"/>
                          <a:ea typeface="Calibri"/>
                          <a:cs typeface="Calibri"/>
                          <a:sym typeface="Calibri"/>
                        </a:rPr>
                        <a:t>–moving, scanning, and interacting.</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Char char="●"/>
                      </a:pPr>
                      <a:r>
                        <a:rPr lang="en" sz="1600">
                          <a:latin typeface="Calibri"/>
                          <a:ea typeface="Calibri"/>
                          <a:cs typeface="Calibri"/>
                          <a:sym typeface="Calibri"/>
                        </a:rPr>
                        <a:t>Provide a high number of </a:t>
                      </a:r>
                      <a:r>
                        <a:rPr b="1" lang="en" sz="1600">
                          <a:latin typeface="Calibri"/>
                          <a:ea typeface="Calibri"/>
                          <a:cs typeface="Calibri"/>
                          <a:sym typeface="Calibri"/>
                        </a:rPr>
                        <a:t>Opportunities to Respond (OTRs)</a:t>
                      </a:r>
                      <a:r>
                        <a:rPr lang="en" sz="1600">
                          <a:latin typeface="Calibri"/>
                          <a:ea typeface="Calibri"/>
                          <a:cs typeface="Calibri"/>
                          <a:sym typeface="Calibri"/>
                        </a:rPr>
                        <a:t> to academic material </a:t>
                      </a:r>
                      <a:r>
                        <a:rPr b="1" lang="en" sz="1600">
                          <a:latin typeface="Calibri"/>
                          <a:ea typeface="Calibri"/>
                          <a:cs typeface="Calibri"/>
                          <a:sym typeface="Calibri"/>
                        </a:rPr>
                        <a:t>with high rates of success.</a:t>
                      </a:r>
                      <a:endParaRPr b="1"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Char char="●"/>
                      </a:pPr>
                      <a:r>
                        <a:rPr b="1" lang="en" sz="1600">
                          <a:latin typeface="Calibri"/>
                          <a:ea typeface="Calibri"/>
                          <a:cs typeface="Calibri"/>
                          <a:sym typeface="Calibri"/>
                        </a:rPr>
                        <a:t>Intersperse</a:t>
                      </a:r>
                      <a:r>
                        <a:rPr lang="en" sz="1600">
                          <a:latin typeface="Calibri"/>
                          <a:ea typeface="Calibri"/>
                          <a:cs typeface="Calibri"/>
                          <a:sym typeface="Calibri"/>
                        </a:rPr>
                        <a:t> brief/easy </a:t>
                      </a:r>
                      <a:r>
                        <a:rPr b="1" lang="en" sz="1600">
                          <a:latin typeface="Calibri"/>
                          <a:ea typeface="Calibri"/>
                          <a:cs typeface="Calibri"/>
                          <a:sym typeface="Calibri"/>
                        </a:rPr>
                        <a:t>tasks</a:t>
                      </a:r>
                      <a:r>
                        <a:rPr lang="en" sz="1600">
                          <a:latin typeface="Calibri"/>
                          <a:ea typeface="Calibri"/>
                          <a:cs typeface="Calibri"/>
                          <a:sym typeface="Calibri"/>
                        </a:rPr>
                        <a:t> among more difficult ones.</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Char char="●"/>
                      </a:pPr>
                      <a:r>
                        <a:rPr lang="en" sz="1600">
                          <a:latin typeface="Calibri"/>
                          <a:ea typeface="Calibri"/>
                          <a:cs typeface="Calibri"/>
                          <a:sym typeface="Calibri"/>
                        </a:rPr>
                        <a:t>Provide </a:t>
                      </a:r>
                      <a:r>
                        <a:rPr b="1" lang="en" sz="1600">
                          <a:latin typeface="Calibri"/>
                          <a:ea typeface="Calibri"/>
                          <a:cs typeface="Calibri"/>
                          <a:sym typeface="Calibri"/>
                        </a:rPr>
                        <a:t>opportunities for choice.</a:t>
                      </a:r>
                      <a:endParaRPr b="1" sz="16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800">
                          <a:latin typeface="Calibri"/>
                          <a:ea typeface="Calibri"/>
                          <a:cs typeface="Calibri"/>
                          <a:sym typeface="Calibri"/>
                        </a:rPr>
                        <a:t>Increase student engagement with learning and task completion while displaying expected social behaviors.</a:t>
                      </a:r>
                      <a:endParaRPr sz="18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342900" lvl="0" marL="342900" rtl="0" algn="l">
                        <a:lnSpc>
                          <a:spcPct val="115000"/>
                        </a:lnSpc>
                        <a:spcBef>
                          <a:spcPts val="0"/>
                        </a:spcBef>
                        <a:spcAft>
                          <a:spcPts val="0"/>
                        </a:spcAft>
                        <a:buSzPts val="1800"/>
                        <a:buFont typeface="Calibri"/>
                        <a:buChar char="●"/>
                      </a:pPr>
                      <a:r>
                        <a:rPr lang="en" sz="1800">
                          <a:latin typeface="Calibri"/>
                          <a:ea typeface="Calibri"/>
                          <a:cs typeface="Calibri"/>
                          <a:sym typeface="Calibri"/>
                        </a:rPr>
                        <a:t>Provide high rates of positive specific feedback.</a:t>
                      </a:r>
                      <a:endParaRPr sz="1800">
                        <a:latin typeface="Calibri"/>
                        <a:ea typeface="Calibri"/>
                        <a:cs typeface="Calibri"/>
                        <a:sym typeface="Calibri"/>
                      </a:endParaRPr>
                    </a:p>
                    <a:p>
                      <a:pPr indent="-342900" lvl="0" marL="342900" rtl="0" algn="l">
                        <a:lnSpc>
                          <a:spcPct val="115000"/>
                        </a:lnSpc>
                        <a:spcBef>
                          <a:spcPts val="0"/>
                        </a:spcBef>
                        <a:spcAft>
                          <a:spcPts val="0"/>
                        </a:spcAft>
                        <a:buSzPts val="1800"/>
                        <a:buFont typeface="Calibri"/>
                        <a:buChar char="●"/>
                      </a:pPr>
                      <a:r>
                        <a:rPr lang="en" sz="1800">
                          <a:latin typeface="Calibri"/>
                          <a:ea typeface="Calibri"/>
                          <a:cs typeface="Calibri"/>
                          <a:sym typeface="Calibri"/>
                        </a:rPr>
                        <a:t>Use a full </a:t>
                      </a:r>
                      <a:r>
                        <a:rPr b="1" lang="en" sz="1800">
                          <a:latin typeface="Calibri"/>
                          <a:ea typeface="Calibri"/>
                          <a:cs typeface="Calibri"/>
                          <a:sym typeface="Calibri"/>
                        </a:rPr>
                        <a:t>continuum of positive consequences</a:t>
                      </a:r>
                      <a:r>
                        <a:rPr lang="en" sz="1800">
                          <a:latin typeface="Calibri"/>
                          <a:ea typeface="Calibri"/>
                          <a:cs typeface="Calibri"/>
                          <a:sym typeface="Calibri"/>
                        </a:rPr>
                        <a:t>.</a:t>
                      </a:r>
                      <a:endParaRPr sz="1800">
                        <a:latin typeface="Calibri"/>
                        <a:ea typeface="Calibri"/>
                        <a:cs typeface="Calibri"/>
                        <a:sym typeface="Calibri"/>
                      </a:endParaRPr>
                    </a:p>
                    <a:p>
                      <a:pPr indent="-342900" lvl="0" marL="342900" rtl="0" algn="l">
                        <a:lnSpc>
                          <a:spcPct val="115000"/>
                        </a:lnSpc>
                        <a:spcBef>
                          <a:spcPts val="0"/>
                        </a:spcBef>
                        <a:spcAft>
                          <a:spcPts val="0"/>
                        </a:spcAft>
                        <a:buSzPts val="1800"/>
                        <a:buFont typeface="Calibri"/>
                        <a:buChar char="●"/>
                      </a:pPr>
                      <a:r>
                        <a:rPr lang="en" sz="1800">
                          <a:latin typeface="Calibri"/>
                          <a:ea typeface="Calibri"/>
                          <a:cs typeface="Calibri"/>
                          <a:sym typeface="Calibri"/>
                        </a:rPr>
                        <a:t>Use a full </a:t>
                      </a:r>
                      <a:r>
                        <a:rPr b="1" lang="en" sz="1800">
                          <a:latin typeface="Calibri"/>
                          <a:ea typeface="Calibri"/>
                          <a:cs typeface="Calibri"/>
                          <a:sym typeface="Calibri"/>
                        </a:rPr>
                        <a:t>continuum corrective consequences</a:t>
                      </a:r>
                      <a:r>
                        <a:rPr lang="en" sz="1800">
                          <a:latin typeface="Calibri"/>
                          <a:ea typeface="Calibri"/>
                          <a:cs typeface="Calibri"/>
                          <a:sym typeface="Calibri"/>
                        </a:rPr>
                        <a:t>. </a:t>
                      </a:r>
                      <a:endParaRPr sz="18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241" name="Google Shape;241;p38"/>
          <p:cNvSpPr txBox="1"/>
          <p:nvPr/>
        </p:nvSpPr>
        <p:spPr>
          <a:xfrm>
            <a:off x="652425" y="60700"/>
            <a:ext cx="75255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FF"/>
                </a:solidFill>
              </a:rPr>
              <a:t>Classroom Effective Teaching &amp; Learning Practices </a:t>
            </a:r>
            <a:endParaRPr b="1">
              <a:solidFill>
                <a:srgbClr val="00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9"/>
          <p:cNvPicPr preferRelativeResize="0"/>
          <p:nvPr/>
        </p:nvPicPr>
        <p:blipFill>
          <a:blip r:embed="rId3">
            <a:alphaModFix/>
          </a:blip>
          <a:stretch>
            <a:fillRect/>
          </a:stretch>
        </p:blipFill>
        <p:spPr>
          <a:xfrm rot="-695351">
            <a:off x="874591" y="1134621"/>
            <a:ext cx="3441599" cy="3979584"/>
          </a:xfrm>
          <a:prstGeom prst="rect">
            <a:avLst/>
          </a:prstGeom>
          <a:noFill/>
          <a:ln>
            <a:noFill/>
          </a:ln>
        </p:spPr>
      </p:pic>
      <p:pic>
        <p:nvPicPr>
          <p:cNvPr id="247" name="Google Shape;247;p39"/>
          <p:cNvPicPr preferRelativeResize="0"/>
          <p:nvPr/>
        </p:nvPicPr>
        <p:blipFill>
          <a:blip r:embed="rId4">
            <a:alphaModFix/>
          </a:blip>
          <a:stretch>
            <a:fillRect/>
          </a:stretch>
        </p:blipFill>
        <p:spPr>
          <a:xfrm rot="823006">
            <a:off x="5553117" y="3436737"/>
            <a:ext cx="2233361" cy="1351773"/>
          </a:xfrm>
          <a:prstGeom prst="rect">
            <a:avLst/>
          </a:prstGeom>
          <a:noFill/>
          <a:ln>
            <a:noFill/>
          </a:ln>
        </p:spPr>
      </p:pic>
      <p:sp>
        <p:nvSpPr>
          <p:cNvPr id="248" name="Google Shape;248;p39"/>
          <p:cNvSpPr txBox="1"/>
          <p:nvPr/>
        </p:nvSpPr>
        <p:spPr>
          <a:xfrm>
            <a:off x="5424700" y="970025"/>
            <a:ext cx="2730600" cy="17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Calibri"/>
                <a:ea typeface="Calibri"/>
                <a:cs typeface="Calibri"/>
                <a:sym typeface="Calibri"/>
              </a:rPr>
              <a:t>Applying FBT in the delivery of ETLPs, think whole class as well as individua</a:t>
            </a:r>
            <a:r>
              <a:rPr lang="en" sz="2600">
                <a:latin typeface="Calibri"/>
                <a:ea typeface="Calibri"/>
                <a:cs typeface="Calibri"/>
                <a:sym typeface="Calibri"/>
              </a:rPr>
              <a:t>l</a:t>
            </a:r>
            <a:r>
              <a:rPr lang="en" sz="2500">
                <a:latin typeface="Calibri"/>
                <a:ea typeface="Calibri"/>
                <a:cs typeface="Calibri"/>
                <a:sym typeface="Calibri"/>
              </a:rPr>
              <a:t> student</a:t>
            </a:r>
            <a:r>
              <a:rPr lang="en" sz="2300">
                <a:latin typeface="Calibri"/>
                <a:ea typeface="Calibri"/>
                <a:cs typeface="Calibri"/>
                <a:sym typeface="Calibri"/>
              </a:rPr>
              <a:t>. </a:t>
            </a:r>
            <a:endParaRPr sz="2300">
              <a:latin typeface="Calibri"/>
              <a:ea typeface="Calibri"/>
              <a:cs typeface="Calibri"/>
              <a:sym typeface="Calibri"/>
            </a:endParaRPr>
          </a:p>
        </p:txBody>
      </p:sp>
      <p:sp>
        <p:nvSpPr>
          <p:cNvPr id="249" name="Google Shape;249;p39"/>
          <p:cNvSpPr txBox="1"/>
          <p:nvPr/>
        </p:nvSpPr>
        <p:spPr>
          <a:xfrm>
            <a:off x="68575" y="152400"/>
            <a:ext cx="8905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dk1"/>
                </a:solidFill>
                <a:latin typeface="Calibri"/>
                <a:ea typeface="Calibri"/>
                <a:cs typeface="Calibri"/>
                <a:sym typeface="Calibri"/>
              </a:rPr>
              <a:t>E</a:t>
            </a:r>
            <a:r>
              <a:rPr lang="en" sz="3200">
                <a:solidFill>
                  <a:schemeClr val="dk1"/>
                </a:solidFill>
                <a:latin typeface="Calibri"/>
                <a:ea typeface="Calibri"/>
                <a:cs typeface="Calibri"/>
                <a:sym typeface="Calibri"/>
              </a:rPr>
              <a:t>ffective Teaching &amp; Learning Practices (ETLPs) &amp; FBT</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0"/>
          <p:cNvPicPr preferRelativeResize="0"/>
          <p:nvPr/>
        </p:nvPicPr>
        <p:blipFill>
          <a:blip r:embed="rId3">
            <a:alphaModFix/>
          </a:blip>
          <a:stretch>
            <a:fillRect/>
          </a:stretch>
        </p:blipFill>
        <p:spPr>
          <a:xfrm rot="-686567">
            <a:off x="117888" y="938597"/>
            <a:ext cx="2908883" cy="3981497"/>
          </a:xfrm>
          <a:prstGeom prst="rect">
            <a:avLst/>
          </a:prstGeom>
          <a:noFill/>
          <a:ln>
            <a:noFill/>
          </a:ln>
        </p:spPr>
      </p:pic>
      <p:pic>
        <p:nvPicPr>
          <p:cNvPr id="255" name="Google Shape;255;p40"/>
          <p:cNvPicPr preferRelativeResize="0"/>
          <p:nvPr/>
        </p:nvPicPr>
        <p:blipFill>
          <a:blip r:embed="rId4">
            <a:alphaModFix/>
          </a:blip>
          <a:stretch>
            <a:fillRect/>
          </a:stretch>
        </p:blipFill>
        <p:spPr>
          <a:xfrm rot="448768">
            <a:off x="2822385" y="1005772"/>
            <a:ext cx="3053436" cy="3981497"/>
          </a:xfrm>
          <a:prstGeom prst="rect">
            <a:avLst/>
          </a:prstGeom>
          <a:noFill/>
          <a:ln>
            <a:noFill/>
          </a:ln>
        </p:spPr>
      </p:pic>
      <p:sp>
        <p:nvSpPr>
          <p:cNvPr id="256" name="Google Shape;256;p40"/>
          <p:cNvSpPr txBox="1"/>
          <p:nvPr/>
        </p:nvSpPr>
        <p:spPr>
          <a:xfrm>
            <a:off x="983300" y="204225"/>
            <a:ext cx="69891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400">
                <a:solidFill>
                  <a:schemeClr val="dk1"/>
                </a:solidFill>
                <a:latin typeface="Calibri"/>
                <a:ea typeface="Calibri"/>
                <a:cs typeface="Calibri"/>
                <a:sym typeface="Calibri"/>
              </a:rPr>
              <a:t>ETLP “Teacher Tools”</a:t>
            </a:r>
            <a:endParaRPr/>
          </a:p>
        </p:txBody>
      </p:sp>
      <p:sp>
        <p:nvSpPr>
          <p:cNvPr id="257" name="Google Shape;257;p40"/>
          <p:cNvSpPr txBox="1"/>
          <p:nvPr/>
        </p:nvSpPr>
        <p:spPr>
          <a:xfrm>
            <a:off x="2134600" y="4746100"/>
            <a:ext cx="2293500" cy="1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Link to ETLPs on the Web</a:t>
            </a:r>
            <a:endParaRPr/>
          </a:p>
        </p:txBody>
      </p:sp>
      <p:pic>
        <p:nvPicPr>
          <p:cNvPr id="258" name="Google Shape;258;p40"/>
          <p:cNvPicPr preferRelativeResize="0"/>
          <p:nvPr/>
        </p:nvPicPr>
        <p:blipFill>
          <a:blip r:embed="rId6">
            <a:alphaModFix/>
          </a:blip>
          <a:stretch>
            <a:fillRect/>
          </a:stretch>
        </p:blipFill>
        <p:spPr>
          <a:xfrm rot="-330282">
            <a:off x="5709326" y="844371"/>
            <a:ext cx="3424950" cy="41345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type="title"/>
          </p:nvPr>
        </p:nvSpPr>
        <p:spPr>
          <a:xfrm>
            <a:off x="311700" y="239275"/>
            <a:ext cx="8724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400">
                <a:latin typeface="Calibri"/>
                <a:ea typeface="Calibri"/>
                <a:cs typeface="Calibri"/>
                <a:sym typeface="Calibri"/>
              </a:rPr>
              <a:t>FBT  / Situation Crafting in MY Classroom</a:t>
            </a:r>
            <a:endParaRPr/>
          </a:p>
        </p:txBody>
      </p:sp>
      <p:graphicFrame>
        <p:nvGraphicFramePr>
          <p:cNvPr id="264" name="Google Shape;264;p41"/>
          <p:cNvGraphicFramePr/>
          <p:nvPr/>
        </p:nvGraphicFramePr>
        <p:xfrm>
          <a:off x="311700" y="1017690"/>
          <a:ext cx="3000000" cy="3000000"/>
        </p:xfrm>
        <a:graphic>
          <a:graphicData uri="http://schemas.openxmlformats.org/drawingml/2006/table">
            <a:tbl>
              <a:tblPr>
                <a:noFill/>
                <a:tableStyleId>{BDD8112C-691C-4165-B01B-19E3E54DD3EF}</a:tableStyleId>
              </a:tblPr>
              <a:tblGrid>
                <a:gridCol w="2574100"/>
                <a:gridCol w="3368875"/>
                <a:gridCol w="2731925"/>
              </a:tblGrid>
              <a:tr h="883875">
                <a:tc>
                  <a:txBody>
                    <a:bodyPr/>
                    <a:lstStyle/>
                    <a:p>
                      <a:pPr indent="0" lvl="0" marL="0" rtl="0" algn="ctr">
                        <a:spcBef>
                          <a:spcPts val="0"/>
                        </a:spcBef>
                        <a:spcAft>
                          <a:spcPts val="0"/>
                        </a:spcAft>
                        <a:buNone/>
                      </a:pPr>
                      <a:r>
                        <a:rPr b="1" lang="en" sz="2300"/>
                        <a:t>Antecedents </a:t>
                      </a:r>
                      <a:endParaRPr b="1" sz="2300"/>
                    </a:p>
                    <a:p>
                      <a:pPr indent="0" lvl="0" marL="0" rtl="0" algn="ctr">
                        <a:spcBef>
                          <a:spcPts val="0"/>
                        </a:spcBef>
                        <a:spcAft>
                          <a:spcPts val="0"/>
                        </a:spcAft>
                        <a:buNone/>
                      </a:pPr>
                      <a:r>
                        <a:t/>
                      </a:r>
                      <a:endParaRPr b="1" sz="2300"/>
                    </a:p>
                  </a:txBody>
                  <a:tcPr marT="91425" marB="91425" marR="91425" marL="91425"/>
                </a:tc>
                <a:tc>
                  <a:txBody>
                    <a:bodyPr/>
                    <a:lstStyle/>
                    <a:p>
                      <a:pPr indent="0" lvl="0" marL="0" rtl="0" algn="ctr">
                        <a:spcBef>
                          <a:spcPts val="0"/>
                        </a:spcBef>
                        <a:spcAft>
                          <a:spcPts val="0"/>
                        </a:spcAft>
                        <a:buNone/>
                      </a:pPr>
                      <a:r>
                        <a:rPr b="1" lang="en" sz="2300"/>
                        <a:t>Expected Behaviors</a:t>
                      </a:r>
                      <a:endParaRPr b="1" sz="2300"/>
                    </a:p>
                    <a:p>
                      <a:pPr indent="0" lvl="0" marL="0" rtl="0" algn="ctr">
                        <a:spcBef>
                          <a:spcPts val="0"/>
                        </a:spcBef>
                        <a:spcAft>
                          <a:spcPts val="0"/>
                        </a:spcAft>
                        <a:buNone/>
                      </a:pPr>
                      <a:r>
                        <a:rPr b="1" lang="en" sz="1200"/>
                        <a:t>(</a:t>
                      </a:r>
                      <a:r>
                        <a:rPr lang="en" sz="1200"/>
                        <a:t>What classroom expectations and/or procedures &amp; routines do I need to focus on?</a:t>
                      </a:r>
                      <a:r>
                        <a:rPr b="1" lang="en" sz="1200"/>
                        <a:t>)</a:t>
                      </a:r>
                      <a:endParaRPr b="1" sz="1200"/>
                    </a:p>
                  </a:txBody>
                  <a:tcPr marT="91425" marB="91425" marR="91425" marL="91425"/>
                </a:tc>
                <a:tc>
                  <a:txBody>
                    <a:bodyPr/>
                    <a:lstStyle/>
                    <a:p>
                      <a:pPr indent="0" lvl="0" marL="0" rtl="0" algn="ctr">
                        <a:spcBef>
                          <a:spcPts val="0"/>
                        </a:spcBef>
                        <a:spcAft>
                          <a:spcPts val="0"/>
                        </a:spcAft>
                        <a:buNone/>
                      </a:pPr>
                      <a:r>
                        <a:rPr b="1" lang="en" sz="2300"/>
                        <a:t>Consequences</a:t>
                      </a:r>
                      <a:endParaRPr b="1" sz="2300"/>
                    </a:p>
                  </a:txBody>
                  <a:tcPr marT="91425" marB="91425" marR="91425" marL="91425"/>
                </a:tc>
              </a:tr>
              <a:tr h="1119600">
                <a:tc>
                  <a:txBody>
                    <a:bodyPr/>
                    <a:lstStyle/>
                    <a:p>
                      <a:pPr indent="0" lvl="0" marL="0" rtl="0" algn="l">
                        <a:spcBef>
                          <a:spcPts val="0"/>
                        </a:spcBef>
                        <a:spcAft>
                          <a:spcPts val="0"/>
                        </a:spcAft>
                        <a:buNone/>
                      </a:pPr>
                      <a:r>
                        <a:rPr lang="en">
                          <a:solidFill>
                            <a:schemeClr val="dk1"/>
                          </a:solidFill>
                        </a:rPr>
                        <a:t>Keep Doing: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Tweak: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Rethink - Start: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Setting the stage for beginning of the year: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Expectations to commonly teach/re-teach during the school year:</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Keep Doing: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Tweak: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Rethink - Start: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nvSpPr>
        <p:spPr>
          <a:xfrm>
            <a:off x="472125" y="189717"/>
            <a:ext cx="2263200" cy="1946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640"/>
              </a:spcBef>
              <a:spcAft>
                <a:spcPts val="0"/>
              </a:spcAft>
              <a:buNone/>
            </a:pPr>
            <a:r>
              <a:rPr b="1" lang="en" sz="3550">
                <a:solidFill>
                  <a:srgbClr val="1E4682"/>
                </a:solidFill>
                <a:latin typeface="Calibri"/>
                <a:ea typeface="Calibri"/>
                <a:cs typeface="Calibri"/>
                <a:sym typeface="Calibri"/>
              </a:rPr>
              <a:t>Common </a:t>
            </a:r>
            <a:endParaRPr b="1" sz="3550">
              <a:solidFill>
                <a:srgbClr val="1E4682"/>
              </a:solidFill>
              <a:latin typeface="Calibri"/>
              <a:ea typeface="Calibri"/>
              <a:cs typeface="Calibri"/>
              <a:sym typeface="Calibri"/>
            </a:endParaRPr>
          </a:p>
          <a:p>
            <a:pPr indent="0" lvl="0" marL="0" rtl="0" algn="ctr">
              <a:lnSpc>
                <a:spcPct val="95000"/>
              </a:lnSpc>
              <a:spcBef>
                <a:spcPts val="640"/>
              </a:spcBef>
              <a:spcAft>
                <a:spcPts val="0"/>
              </a:spcAft>
              <a:buNone/>
            </a:pPr>
            <a:r>
              <a:rPr b="1" lang="en" sz="3550">
                <a:solidFill>
                  <a:srgbClr val="1E4682"/>
                </a:solidFill>
                <a:latin typeface="Calibri"/>
                <a:ea typeface="Calibri"/>
                <a:cs typeface="Calibri"/>
                <a:sym typeface="Calibri"/>
              </a:rPr>
              <a:t>Vision</a:t>
            </a:r>
            <a:endParaRPr b="1" sz="3550">
              <a:solidFill>
                <a:srgbClr val="1E4682"/>
              </a:solidFill>
              <a:latin typeface="Calibri"/>
              <a:ea typeface="Calibri"/>
              <a:cs typeface="Calibri"/>
              <a:sym typeface="Calibri"/>
            </a:endParaRPr>
          </a:p>
        </p:txBody>
      </p:sp>
      <p:sp>
        <p:nvSpPr>
          <p:cNvPr id="83" name="Google Shape;83;p17"/>
          <p:cNvSpPr txBox="1"/>
          <p:nvPr/>
        </p:nvSpPr>
        <p:spPr>
          <a:xfrm>
            <a:off x="3549600" y="142242"/>
            <a:ext cx="2263200" cy="1946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None/>
            </a:pPr>
            <a:r>
              <a:rPr b="1" lang="en" sz="3550">
                <a:solidFill>
                  <a:srgbClr val="1E4682"/>
                </a:solidFill>
                <a:latin typeface="Calibri"/>
                <a:ea typeface="Calibri"/>
                <a:cs typeface="Calibri"/>
                <a:sym typeface="Calibri"/>
              </a:rPr>
              <a:t>Common </a:t>
            </a:r>
            <a:endParaRPr b="1" sz="3550">
              <a:solidFill>
                <a:srgbClr val="1E4682"/>
              </a:solidFill>
              <a:latin typeface="Calibri"/>
              <a:ea typeface="Calibri"/>
              <a:cs typeface="Calibri"/>
              <a:sym typeface="Calibri"/>
            </a:endParaRPr>
          </a:p>
          <a:p>
            <a:pPr indent="0" lvl="0" marL="0" rtl="0" algn="ctr">
              <a:lnSpc>
                <a:spcPct val="95000"/>
              </a:lnSpc>
              <a:spcBef>
                <a:spcPts val="1200"/>
              </a:spcBef>
              <a:spcAft>
                <a:spcPts val="1200"/>
              </a:spcAft>
              <a:buNone/>
            </a:pPr>
            <a:r>
              <a:rPr b="1" lang="en" sz="3550">
                <a:solidFill>
                  <a:srgbClr val="1E4682"/>
                </a:solidFill>
                <a:latin typeface="Calibri"/>
                <a:ea typeface="Calibri"/>
                <a:cs typeface="Calibri"/>
                <a:sym typeface="Calibri"/>
              </a:rPr>
              <a:t>Language</a:t>
            </a:r>
            <a:endParaRPr b="1" sz="3550">
              <a:solidFill>
                <a:srgbClr val="1E4682"/>
              </a:solidFill>
              <a:latin typeface="Calibri"/>
              <a:ea typeface="Calibri"/>
              <a:cs typeface="Calibri"/>
              <a:sym typeface="Calibri"/>
            </a:endParaRPr>
          </a:p>
        </p:txBody>
      </p:sp>
      <p:sp>
        <p:nvSpPr>
          <p:cNvPr id="84" name="Google Shape;84;p17"/>
          <p:cNvSpPr txBox="1"/>
          <p:nvPr/>
        </p:nvSpPr>
        <p:spPr>
          <a:xfrm>
            <a:off x="6459525" y="142242"/>
            <a:ext cx="2472000" cy="1946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None/>
            </a:pPr>
            <a:r>
              <a:rPr b="1" lang="en" sz="3550">
                <a:solidFill>
                  <a:srgbClr val="1E4682"/>
                </a:solidFill>
                <a:latin typeface="Calibri"/>
                <a:ea typeface="Calibri"/>
                <a:cs typeface="Calibri"/>
                <a:sym typeface="Calibri"/>
              </a:rPr>
              <a:t>Common </a:t>
            </a:r>
            <a:endParaRPr b="1" sz="3550">
              <a:solidFill>
                <a:srgbClr val="1E4682"/>
              </a:solidFill>
              <a:latin typeface="Calibri"/>
              <a:ea typeface="Calibri"/>
              <a:cs typeface="Calibri"/>
              <a:sym typeface="Calibri"/>
            </a:endParaRPr>
          </a:p>
          <a:p>
            <a:pPr indent="0" lvl="0" marL="0" rtl="0" algn="ctr">
              <a:lnSpc>
                <a:spcPct val="95000"/>
              </a:lnSpc>
              <a:spcBef>
                <a:spcPts val="1200"/>
              </a:spcBef>
              <a:spcAft>
                <a:spcPts val="1200"/>
              </a:spcAft>
              <a:buNone/>
            </a:pPr>
            <a:r>
              <a:rPr b="1" lang="en" sz="3550">
                <a:solidFill>
                  <a:srgbClr val="1E4682"/>
                </a:solidFill>
                <a:latin typeface="Calibri"/>
                <a:ea typeface="Calibri"/>
                <a:cs typeface="Calibri"/>
                <a:sym typeface="Calibri"/>
              </a:rPr>
              <a:t>Experience</a:t>
            </a:r>
            <a:endParaRPr b="1" sz="3550">
              <a:solidFill>
                <a:srgbClr val="1E4682"/>
              </a:solidFill>
              <a:latin typeface="Calibri"/>
              <a:ea typeface="Calibri"/>
              <a:cs typeface="Calibri"/>
              <a:sym typeface="Calibri"/>
            </a:endParaRPr>
          </a:p>
        </p:txBody>
      </p:sp>
      <p:sp>
        <p:nvSpPr>
          <p:cNvPr id="85" name="Google Shape;85;p17"/>
          <p:cNvSpPr txBox="1"/>
          <p:nvPr/>
        </p:nvSpPr>
        <p:spPr>
          <a:xfrm>
            <a:off x="71700" y="1666583"/>
            <a:ext cx="2785800" cy="35733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Mission</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Vision</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Goals</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lang="en" sz="1600">
                <a:solidFill>
                  <a:srgbClr val="000000"/>
                </a:solidFill>
                <a:latin typeface="Calibri"/>
                <a:ea typeface="Calibri"/>
                <a:cs typeface="Calibri"/>
                <a:sym typeface="Calibri"/>
              </a:rPr>
              <a:t>District Leadership Team</a:t>
            </a:r>
            <a:endParaRPr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i="1" lang="en" sz="1600">
                <a:solidFill>
                  <a:srgbClr val="000000"/>
                </a:solidFill>
                <a:latin typeface="Calibri"/>
                <a:ea typeface="Calibri"/>
                <a:cs typeface="Calibri"/>
                <a:sym typeface="Calibri"/>
              </a:rPr>
              <a:t>Building Leadership Team</a:t>
            </a:r>
            <a:endParaRPr i="1" sz="16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i="1" lang="en" sz="1600">
                <a:solidFill>
                  <a:srgbClr val="000000"/>
                </a:solidFill>
                <a:latin typeface="Calibri"/>
                <a:ea typeface="Calibri"/>
                <a:cs typeface="Calibri"/>
                <a:sym typeface="Calibri"/>
              </a:rPr>
              <a:t>Common Philosophy &amp; Purpose</a:t>
            </a:r>
            <a:endParaRPr i="1" sz="10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b="1" i="1" lang="en" sz="1600">
                <a:solidFill>
                  <a:srgbClr val="000000"/>
                </a:solidFill>
                <a:highlight>
                  <a:schemeClr val="lt1"/>
                </a:highlight>
                <a:latin typeface="Calibri"/>
                <a:ea typeface="Calibri"/>
                <a:cs typeface="Calibri"/>
                <a:sym typeface="Calibri"/>
              </a:rPr>
              <a:t>Function-based Thinking </a:t>
            </a:r>
            <a:r>
              <a:rPr i="1" lang="en" sz="1600">
                <a:solidFill>
                  <a:srgbClr val="000000"/>
                </a:solidFill>
                <a:latin typeface="Calibri"/>
                <a:ea typeface="Calibri"/>
                <a:cs typeface="Calibri"/>
                <a:sym typeface="Calibri"/>
              </a:rPr>
              <a:t>&amp; Human Motivation Theory </a:t>
            </a:r>
            <a:endParaRPr i="1" sz="1600">
              <a:solidFill>
                <a:srgbClr val="000000"/>
              </a:solidFill>
              <a:latin typeface="Calibri"/>
              <a:ea typeface="Calibri"/>
              <a:cs typeface="Calibri"/>
              <a:sym typeface="Calibri"/>
            </a:endParaRPr>
          </a:p>
          <a:p>
            <a:pPr indent="0" lvl="0" marL="0" rtl="0" algn="ctr">
              <a:lnSpc>
                <a:spcPct val="95000"/>
              </a:lnSpc>
              <a:spcBef>
                <a:spcPts val="640"/>
              </a:spcBef>
              <a:spcAft>
                <a:spcPts val="0"/>
              </a:spcAft>
              <a:buNone/>
            </a:pPr>
            <a:r>
              <a:t/>
            </a:r>
            <a:endParaRPr i="1" sz="1600">
              <a:solidFill>
                <a:srgbClr val="000000"/>
              </a:solidFill>
              <a:highlight>
                <a:srgbClr val="00FF00"/>
              </a:highlight>
              <a:latin typeface="Calibri"/>
              <a:ea typeface="Calibri"/>
              <a:cs typeface="Calibri"/>
              <a:sym typeface="Calibri"/>
            </a:endParaRPr>
          </a:p>
        </p:txBody>
      </p:sp>
      <p:sp>
        <p:nvSpPr>
          <p:cNvPr id="86" name="Google Shape;86;p17"/>
          <p:cNvSpPr txBox="1"/>
          <p:nvPr/>
        </p:nvSpPr>
        <p:spPr>
          <a:xfrm>
            <a:off x="2857500" y="1729283"/>
            <a:ext cx="3768000" cy="344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40"/>
              </a:spcBef>
              <a:spcAft>
                <a:spcPts val="0"/>
              </a:spcAft>
              <a:buNone/>
            </a:pPr>
            <a:r>
              <a:rPr i="1" lang="en" sz="1800">
                <a:solidFill>
                  <a:srgbClr val="000000"/>
                </a:solidFill>
                <a:latin typeface="Calibri"/>
                <a:ea typeface="Calibri"/>
                <a:cs typeface="Calibri"/>
                <a:sym typeface="Calibri"/>
              </a:rPr>
              <a:t>Clarifying Expected Behavior</a:t>
            </a:r>
            <a:endParaRPr i="1" sz="18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i="1" lang="en" sz="1800">
                <a:solidFill>
                  <a:srgbClr val="000000"/>
                </a:solidFill>
                <a:latin typeface="Calibri"/>
                <a:ea typeface="Calibri"/>
                <a:cs typeface="Calibri"/>
                <a:sym typeface="Calibri"/>
              </a:rPr>
              <a:t>Teaching Expected Behavior</a:t>
            </a:r>
            <a:endParaRPr i="1" sz="1800">
              <a:solidFill>
                <a:srgbClr val="000000"/>
              </a:solidFill>
              <a:highlight>
                <a:srgbClr val="00FF00"/>
              </a:highlight>
              <a:latin typeface="Calibri"/>
              <a:ea typeface="Calibri"/>
              <a:cs typeface="Calibri"/>
              <a:sym typeface="Calibri"/>
            </a:endParaRPr>
          </a:p>
          <a:p>
            <a:pPr indent="0" lvl="0" marL="0" rtl="0" algn="ctr">
              <a:lnSpc>
                <a:spcPct val="115000"/>
              </a:lnSpc>
              <a:spcBef>
                <a:spcPts val="640"/>
              </a:spcBef>
              <a:spcAft>
                <a:spcPts val="0"/>
              </a:spcAft>
              <a:buNone/>
            </a:pPr>
            <a:r>
              <a:rPr i="1" lang="en" sz="1800">
                <a:solidFill>
                  <a:srgbClr val="000000"/>
                </a:solidFill>
                <a:latin typeface="Calibri"/>
                <a:ea typeface="Calibri"/>
                <a:cs typeface="Calibri"/>
                <a:sym typeface="Calibri"/>
              </a:rPr>
              <a:t>Encouraging Expected Behavior</a:t>
            </a:r>
            <a:endParaRPr i="1" sz="1800">
              <a:solidFill>
                <a:srgbClr val="000000"/>
              </a:solidFill>
              <a:highlight>
                <a:srgbClr val="00FF00"/>
              </a:highlight>
              <a:latin typeface="Calibri"/>
              <a:ea typeface="Calibri"/>
              <a:cs typeface="Calibri"/>
              <a:sym typeface="Calibri"/>
            </a:endParaRPr>
          </a:p>
          <a:p>
            <a:pPr indent="0" lvl="0" marL="0" rtl="0" algn="ctr">
              <a:lnSpc>
                <a:spcPct val="115000"/>
              </a:lnSpc>
              <a:spcBef>
                <a:spcPts val="640"/>
              </a:spcBef>
              <a:spcAft>
                <a:spcPts val="0"/>
              </a:spcAft>
              <a:buNone/>
            </a:pPr>
            <a:r>
              <a:rPr i="1" lang="en" sz="1800">
                <a:solidFill>
                  <a:srgbClr val="000000"/>
                </a:solidFill>
                <a:latin typeface="Calibri"/>
                <a:ea typeface="Calibri"/>
                <a:cs typeface="Calibri"/>
                <a:sym typeface="Calibri"/>
              </a:rPr>
              <a:t>Discouraging Unexpected Behavior</a:t>
            </a:r>
            <a:endParaRPr i="1" sz="18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rPr b="1" i="1" lang="en" sz="1800">
                <a:solidFill>
                  <a:srgbClr val="000000"/>
                </a:solidFill>
                <a:latin typeface="Calibri"/>
                <a:ea typeface="Calibri"/>
                <a:cs typeface="Calibri"/>
                <a:sym typeface="Calibri"/>
              </a:rPr>
              <a:t>Effective Teaching &amp; Learning Practices</a:t>
            </a:r>
            <a:r>
              <a:rPr i="1" lang="en" sz="1800">
                <a:solidFill>
                  <a:srgbClr val="000000"/>
                </a:solidFill>
                <a:latin typeface="Calibri"/>
                <a:ea typeface="Calibri"/>
                <a:cs typeface="Calibri"/>
                <a:sym typeface="Calibri"/>
              </a:rPr>
              <a:t> (ETLPs)</a:t>
            </a:r>
            <a:endParaRPr i="1" sz="18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sz="1000">
              <a:solidFill>
                <a:schemeClr val="dk1"/>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sz="13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sz="1300">
              <a:solidFill>
                <a:srgbClr val="0000FF"/>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sz="1300">
              <a:solidFill>
                <a:srgbClr val="000000"/>
              </a:solidFill>
              <a:latin typeface="Calibri"/>
              <a:ea typeface="Calibri"/>
              <a:cs typeface="Calibri"/>
              <a:sym typeface="Calibri"/>
            </a:endParaRPr>
          </a:p>
          <a:p>
            <a:pPr indent="0" lvl="0" marL="0" rtl="0" algn="ctr">
              <a:lnSpc>
                <a:spcPct val="115000"/>
              </a:lnSpc>
              <a:spcBef>
                <a:spcPts val="640"/>
              </a:spcBef>
              <a:spcAft>
                <a:spcPts val="0"/>
              </a:spcAft>
              <a:buNone/>
            </a:pPr>
            <a:r>
              <a:t/>
            </a:r>
            <a:endParaRPr i="1">
              <a:solidFill>
                <a:srgbClr val="000000"/>
              </a:solidFill>
              <a:latin typeface="Calibri"/>
              <a:ea typeface="Calibri"/>
              <a:cs typeface="Calibri"/>
              <a:sym typeface="Calibri"/>
            </a:endParaRPr>
          </a:p>
        </p:txBody>
      </p:sp>
      <p:sp>
        <p:nvSpPr>
          <p:cNvPr id="87" name="Google Shape;87;p17"/>
          <p:cNvSpPr txBox="1"/>
          <p:nvPr/>
        </p:nvSpPr>
        <p:spPr>
          <a:xfrm>
            <a:off x="6747675" y="1729283"/>
            <a:ext cx="1895700" cy="22041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0"/>
              </a:spcAft>
              <a:buNone/>
            </a:pPr>
            <a:r>
              <a:rPr i="1" lang="en" sz="1600">
                <a:solidFill>
                  <a:srgbClr val="000000"/>
                </a:solidFill>
              </a:rPr>
              <a:t>Data Based Decision-making</a:t>
            </a:r>
            <a:endParaRPr i="1" sz="1600">
              <a:solidFill>
                <a:srgbClr val="000000"/>
              </a:solidFill>
            </a:endParaRPr>
          </a:p>
          <a:p>
            <a:pPr indent="0" lvl="0" marL="0" rtl="0" algn="ctr">
              <a:lnSpc>
                <a:spcPct val="95000"/>
              </a:lnSpc>
              <a:spcBef>
                <a:spcPts val="1200"/>
              </a:spcBef>
              <a:spcAft>
                <a:spcPts val="0"/>
              </a:spcAft>
              <a:buNone/>
            </a:pPr>
            <a:r>
              <a:rPr lang="en" sz="1600">
                <a:solidFill>
                  <a:srgbClr val="000000"/>
                </a:solidFill>
              </a:rPr>
              <a:t>Students &amp; Family</a:t>
            </a:r>
            <a:endParaRPr sz="1600">
              <a:solidFill>
                <a:srgbClr val="000000"/>
              </a:solidFill>
            </a:endParaRPr>
          </a:p>
          <a:p>
            <a:pPr indent="0" lvl="0" marL="0" rtl="0" algn="ctr">
              <a:lnSpc>
                <a:spcPct val="95000"/>
              </a:lnSpc>
              <a:spcBef>
                <a:spcPts val="1200"/>
              </a:spcBef>
              <a:spcAft>
                <a:spcPts val="0"/>
              </a:spcAft>
              <a:buNone/>
            </a:pPr>
            <a:r>
              <a:rPr lang="en" sz="1600">
                <a:solidFill>
                  <a:srgbClr val="000000"/>
                </a:solidFill>
              </a:rPr>
              <a:t>Non-Certified Staff</a:t>
            </a:r>
            <a:endParaRPr sz="1600">
              <a:solidFill>
                <a:srgbClr val="000000"/>
              </a:solidFill>
            </a:endParaRPr>
          </a:p>
          <a:p>
            <a:pPr indent="0" lvl="0" marL="0" rtl="0" algn="ctr">
              <a:lnSpc>
                <a:spcPct val="95000"/>
              </a:lnSpc>
              <a:spcBef>
                <a:spcPts val="1200"/>
              </a:spcBef>
              <a:spcAft>
                <a:spcPts val="0"/>
              </a:spcAft>
              <a:buNone/>
            </a:pPr>
            <a:r>
              <a:rPr lang="en" sz="1600">
                <a:solidFill>
                  <a:srgbClr val="000000"/>
                </a:solidFill>
              </a:rPr>
              <a:t>Certified Staff</a:t>
            </a:r>
            <a:endParaRPr sz="1600">
              <a:solidFill>
                <a:srgbClr val="000000"/>
              </a:solidFill>
            </a:endParaRPr>
          </a:p>
          <a:p>
            <a:pPr indent="0" lvl="0" marL="0" rtl="0" algn="ctr">
              <a:lnSpc>
                <a:spcPct val="95000"/>
              </a:lnSpc>
              <a:spcBef>
                <a:spcPts val="1200"/>
              </a:spcBef>
              <a:spcAft>
                <a:spcPts val="1200"/>
              </a:spcAft>
              <a:buNone/>
            </a:pPr>
            <a:r>
              <a:rPr lang="en" sz="1600">
                <a:solidFill>
                  <a:srgbClr val="000000"/>
                </a:solidFill>
              </a:rPr>
              <a:t>Administration</a:t>
            </a:r>
            <a:endParaRPr sz="16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a:off x="28475" y="0"/>
            <a:ext cx="908704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1918150" y="2865625"/>
            <a:ext cx="4429332" cy="2539000"/>
          </a:xfrm>
          <a:prstGeom prst="rect">
            <a:avLst/>
          </a:prstGeom>
          <a:noFill/>
          <a:ln>
            <a:noFill/>
          </a:ln>
        </p:spPr>
      </p:pic>
      <p:sp>
        <p:nvSpPr>
          <p:cNvPr id="98" name="Google Shape;98;p19"/>
          <p:cNvSpPr txBox="1"/>
          <p:nvPr>
            <p:ph idx="1" type="body"/>
          </p:nvPr>
        </p:nvSpPr>
        <p:spPr>
          <a:xfrm>
            <a:off x="145525" y="132175"/>
            <a:ext cx="8520600" cy="3121200"/>
          </a:xfrm>
          <a:prstGeom prst="rect">
            <a:avLst/>
          </a:prstGeom>
        </p:spPr>
        <p:txBody>
          <a:bodyPr anchorCtr="0" anchor="t" bIns="91425" lIns="91425" spcFirstLastPara="1" rIns="91425" wrap="square" tIns="91425">
            <a:normAutofit/>
          </a:bodyPr>
          <a:lstStyle/>
          <a:p>
            <a:pPr indent="0" lvl="0" marL="0" rtl="0" algn="l">
              <a:lnSpc>
                <a:spcPct val="79000"/>
              </a:lnSpc>
              <a:spcBef>
                <a:spcPts val="0"/>
              </a:spcBef>
              <a:spcAft>
                <a:spcPts val="0"/>
              </a:spcAft>
              <a:buClr>
                <a:schemeClr val="dk1"/>
              </a:buClr>
              <a:buSzPts val="1100"/>
              <a:buFont typeface="Arial"/>
              <a:buNone/>
            </a:pPr>
            <a:r>
              <a:rPr lang="en" sz="3000">
                <a:solidFill>
                  <a:schemeClr val="dk1"/>
                </a:solidFill>
              </a:rPr>
              <a:t>Behavior is functionally related to the environment.</a:t>
            </a:r>
            <a:endParaRPr sz="3000">
              <a:solidFill>
                <a:schemeClr val="dk1"/>
              </a:solidFill>
            </a:endParaRPr>
          </a:p>
          <a:p>
            <a:pPr indent="0" lvl="0" marL="457200" rtl="0" algn="l">
              <a:lnSpc>
                <a:spcPct val="79000"/>
              </a:lnSpc>
              <a:spcBef>
                <a:spcPts val="0"/>
              </a:spcBef>
              <a:spcAft>
                <a:spcPts val="0"/>
              </a:spcAft>
              <a:buClr>
                <a:schemeClr val="dk1"/>
              </a:buClr>
              <a:buSzPts val="1100"/>
              <a:buFont typeface="Arial"/>
              <a:buNone/>
            </a:pPr>
            <a:r>
              <a:t/>
            </a:r>
            <a:endParaRPr sz="1000">
              <a:solidFill>
                <a:schemeClr val="dk1"/>
              </a:solidFill>
            </a:endParaRPr>
          </a:p>
          <a:p>
            <a:pPr indent="-406400" lvl="0" marL="457200" rtl="0" algn="l">
              <a:lnSpc>
                <a:spcPct val="79000"/>
              </a:lnSpc>
              <a:spcBef>
                <a:spcPts val="0"/>
              </a:spcBef>
              <a:spcAft>
                <a:spcPts val="0"/>
              </a:spcAft>
              <a:buClr>
                <a:srgbClr val="FF0000"/>
              </a:buClr>
              <a:buSzPts val="2800"/>
              <a:buChar char="●"/>
            </a:pPr>
            <a:r>
              <a:rPr lang="en" sz="2800">
                <a:solidFill>
                  <a:schemeClr val="dk1"/>
                </a:solidFill>
              </a:rPr>
              <a:t>Behavior = what the an individual ‘does’ (expected or unexpected).</a:t>
            </a:r>
            <a:endParaRPr sz="2800">
              <a:solidFill>
                <a:schemeClr val="dk1"/>
              </a:solidFill>
            </a:endParaRPr>
          </a:p>
          <a:p>
            <a:pPr indent="-406400" lvl="0" marL="457200" rtl="0" algn="l">
              <a:lnSpc>
                <a:spcPct val="79000"/>
              </a:lnSpc>
              <a:spcBef>
                <a:spcPts val="0"/>
              </a:spcBef>
              <a:spcAft>
                <a:spcPts val="0"/>
              </a:spcAft>
              <a:buClr>
                <a:srgbClr val="FF0000"/>
              </a:buClr>
              <a:buSzPts val="2800"/>
              <a:buChar char="●"/>
            </a:pPr>
            <a:r>
              <a:rPr lang="en" sz="2800">
                <a:solidFill>
                  <a:schemeClr val="dk1"/>
                </a:solidFill>
              </a:rPr>
              <a:t>Environment = all that happens before, during, and after the individual’s behavior.</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idx="1" type="body"/>
          </p:nvPr>
        </p:nvSpPr>
        <p:spPr>
          <a:xfrm>
            <a:off x="327525" y="305775"/>
            <a:ext cx="4302300" cy="4513200"/>
          </a:xfrm>
          <a:prstGeom prst="rect">
            <a:avLst/>
          </a:prstGeom>
        </p:spPr>
        <p:txBody>
          <a:bodyPr anchorCtr="0" anchor="t" bIns="91425" lIns="91425" spcFirstLastPara="1" rIns="91425" wrap="square" tIns="91425">
            <a:normAutofit fontScale="92500" lnSpcReduction="10000"/>
          </a:bodyPr>
          <a:lstStyle/>
          <a:p>
            <a:pPr indent="0" lvl="0" marL="0" rtl="0" algn="ctr">
              <a:spcBef>
                <a:spcPts val="0"/>
              </a:spcBef>
              <a:spcAft>
                <a:spcPts val="0"/>
              </a:spcAft>
              <a:buNone/>
            </a:pPr>
            <a:r>
              <a:rPr b="1" lang="en" sz="3600">
                <a:solidFill>
                  <a:schemeClr val="dk1"/>
                </a:solidFill>
                <a:latin typeface="Calibri"/>
                <a:ea typeface="Calibri"/>
                <a:cs typeface="Calibri"/>
                <a:sym typeface="Calibri"/>
              </a:rPr>
              <a:t>Environmental Interventions Are Key</a:t>
            </a:r>
            <a:endParaRPr b="1">
              <a:solidFill>
                <a:schemeClr val="dk1"/>
              </a:solidFill>
            </a:endParaRPr>
          </a:p>
          <a:p>
            <a:pPr indent="0" lvl="0" marL="0" rtl="0" algn="l">
              <a:lnSpc>
                <a:spcPct val="100000"/>
              </a:lnSpc>
              <a:spcBef>
                <a:spcPts val="1200"/>
              </a:spcBef>
              <a:spcAft>
                <a:spcPts val="0"/>
              </a:spcAft>
              <a:buNone/>
            </a:pPr>
            <a:r>
              <a:t/>
            </a:r>
            <a:endParaRPr sz="1810">
              <a:solidFill>
                <a:schemeClr val="dk1"/>
              </a:solidFill>
              <a:latin typeface="Calibri"/>
              <a:ea typeface="Calibri"/>
              <a:cs typeface="Calibri"/>
              <a:sym typeface="Calibri"/>
            </a:endParaRPr>
          </a:p>
          <a:p>
            <a:pPr indent="0" lvl="0" marL="0" rtl="0" algn="l">
              <a:lnSpc>
                <a:spcPct val="100000"/>
              </a:lnSpc>
              <a:spcBef>
                <a:spcPts val="640"/>
              </a:spcBef>
              <a:spcAft>
                <a:spcPts val="0"/>
              </a:spcAft>
              <a:buClr>
                <a:schemeClr val="dk1"/>
              </a:buClr>
              <a:buSzPct val="36666"/>
              <a:buFont typeface="Arial"/>
              <a:buNone/>
            </a:pPr>
            <a:r>
              <a:rPr lang="en" sz="3000">
                <a:solidFill>
                  <a:schemeClr val="dk1"/>
                </a:solidFill>
                <a:latin typeface="Calibri"/>
                <a:ea typeface="Calibri"/>
                <a:cs typeface="Calibri"/>
                <a:sym typeface="Calibri"/>
              </a:rPr>
              <a:t>Environments that increase the likelihood expected behaviors will occur/recur are guided by a core set of effective practices that are implemented with </a:t>
            </a:r>
            <a:r>
              <a:rPr b="1" i="1" lang="en" sz="3000">
                <a:solidFill>
                  <a:srgbClr val="FF0000"/>
                </a:solidFill>
                <a:latin typeface="Calibri"/>
                <a:ea typeface="Calibri"/>
                <a:cs typeface="Calibri"/>
                <a:sym typeface="Calibri"/>
              </a:rPr>
              <a:t>fidelity</a:t>
            </a:r>
            <a:r>
              <a:rPr b="1" i="1" lang="en" sz="3000">
                <a:solidFill>
                  <a:schemeClr val="dk1"/>
                </a:solidFill>
                <a:latin typeface="Calibri"/>
                <a:ea typeface="Calibri"/>
                <a:cs typeface="Calibri"/>
                <a:sym typeface="Calibri"/>
              </a:rPr>
              <a:t>, </a:t>
            </a:r>
            <a:r>
              <a:rPr b="1" i="1" lang="en" sz="3000">
                <a:solidFill>
                  <a:srgbClr val="FF0000"/>
                </a:solidFill>
                <a:latin typeface="Calibri"/>
                <a:ea typeface="Calibri"/>
                <a:cs typeface="Calibri"/>
                <a:sym typeface="Calibri"/>
              </a:rPr>
              <a:t>consistency</a:t>
            </a:r>
            <a:r>
              <a:rPr b="1" i="1" lang="en" sz="3000">
                <a:solidFill>
                  <a:schemeClr val="dk1"/>
                </a:solidFill>
                <a:latin typeface="Calibri"/>
                <a:ea typeface="Calibri"/>
                <a:cs typeface="Calibri"/>
                <a:sym typeface="Calibri"/>
              </a:rPr>
              <a:t> and </a:t>
            </a:r>
            <a:r>
              <a:rPr b="1" i="1" lang="en" sz="3000">
                <a:solidFill>
                  <a:srgbClr val="FF0000"/>
                </a:solidFill>
                <a:latin typeface="Calibri"/>
                <a:ea typeface="Calibri"/>
                <a:cs typeface="Calibri"/>
                <a:sym typeface="Calibri"/>
              </a:rPr>
              <a:t>equity</a:t>
            </a:r>
            <a:r>
              <a:rPr b="1" i="1" lang="en" sz="3000">
                <a:solidFill>
                  <a:schemeClr val="dk1"/>
                </a:solidFill>
                <a:latin typeface="Calibri"/>
                <a:ea typeface="Calibri"/>
                <a:cs typeface="Calibri"/>
                <a:sym typeface="Calibri"/>
              </a:rPr>
              <a:t>.</a:t>
            </a:r>
            <a:endParaRPr>
              <a:solidFill>
                <a:schemeClr val="dk1"/>
              </a:solidFill>
            </a:endParaRPr>
          </a:p>
        </p:txBody>
      </p:sp>
      <p:pic>
        <p:nvPicPr>
          <p:cNvPr id="104" name="Google Shape;104;p20"/>
          <p:cNvPicPr preferRelativeResize="0"/>
          <p:nvPr/>
        </p:nvPicPr>
        <p:blipFill>
          <a:blip r:embed="rId3">
            <a:alphaModFix/>
          </a:blip>
          <a:stretch>
            <a:fillRect/>
          </a:stretch>
        </p:blipFill>
        <p:spPr>
          <a:xfrm>
            <a:off x="5052726" y="438302"/>
            <a:ext cx="3595250" cy="4266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645875" y="1129800"/>
            <a:ext cx="7642499" cy="3912375"/>
          </a:xfrm>
          <a:prstGeom prst="rect">
            <a:avLst/>
          </a:prstGeom>
          <a:noFill/>
          <a:ln>
            <a:noFill/>
          </a:ln>
        </p:spPr>
      </p:pic>
      <p:sp>
        <p:nvSpPr>
          <p:cNvPr id="110" name="Google Shape;110;p21"/>
          <p:cNvSpPr txBox="1"/>
          <p:nvPr/>
        </p:nvSpPr>
        <p:spPr>
          <a:xfrm>
            <a:off x="773975" y="411475"/>
            <a:ext cx="7592700" cy="8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t>Function(s) of Behavior </a:t>
            </a:r>
            <a:endParaRPr b="1" sz="2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371925" y="152400"/>
            <a:ext cx="8213775"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A-B-Cs at work </a:t>
            </a:r>
            <a:r>
              <a:rPr i="1" lang="en"/>
              <a:t>Schoolwide </a:t>
            </a:r>
            <a:endParaRPr i="1"/>
          </a:p>
        </p:txBody>
      </p:sp>
      <p:graphicFrame>
        <p:nvGraphicFramePr>
          <p:cNvPr id="121" name="Google Shape;121;p23"/>
          <p:cNvGraphicFramePr/>
          <p:nvPr/>
        </p:nvGraphicFramePr>
        <p:xfrm>
          <a:off x="429350" y="1109875"/>
          <a:ext cx="3000000" cy="3000000"/>
        </p:xfrm>
        <a:graphic>
          <a:graphicData uri="http://schemas.openxmlformats.org/drawingml/2006/table">
            <a:tbl>
              <a:tblPr>
                <a:noFill/>
                <a:tableStyleId>{6C479335-5C33-4BE4-881F-3B2EA94AC1F1}</a:tableStyleId>
              </a:tblPr>
              <a:tblGrid>
                <a:gridCol w="2781300"/>
                <a:gridCol w="2362200"/>
                <a:gridCol w="2962275"/>
              </a:tblGrid>
              <a:tr h="647700">
                <a:tc>
                  <a:txBody>
                    <a:bodyPr/>
                    <a:lstStyle/>
                    <a:p>
                      <a:pPr indent="0" lvl="0" marL="0" rtl="0" algn="ctr">
                        <a:lnSpc>
                          <a:spcPct val="115000"/>
                        </a:lnSpc>
                        <a:spcBef>
                          <a:spcPts val="0"/>
                        </a:spcBef>
                        <a:spcAft>
                          <a:spcPts val="0"/>
                        </a:spcAft>
                        <a:buNone/>
                      </a:pPr>
                      <a:r>
                        <a:rPr lang="en" sz="1800">
                          <a:latin typeface="Calibri"/>
                          <a:ea typeface="Calibri"/>
                          <a:cs typeface="Calibri"/>
                          <a:sym typeface="Calibri"/>
                        </a:rPr>
                        <a:t>Antecedent</a:t>
                      </a:r>
                      <a:endParaRPr sz="1800">
                        <a:latin typeface="Calibri"/>
                        <a:ea typeface="Calibri"/>
                        <a:cs typeface="Calibri"/>
                        <a:sym typeface="Calibri"/>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000000"/>
                      </a:solidFill>
                      <a:prstDash val="solid"/>
                      <a:round/>
                      <a:headEnd len="sm" w="sm" type="none"/>
                      <a:tailEnd len="sm" w="sm" type="none"/>
                    </a:lnB>
                    <a:solidFill>
                      <a:srgbClr val="4F81BD"/>
                    </a:solidFill>
                  </a:tcPr>
                </a:tc>
                <a:tc>
                  <a:txBody>
                    <a:bodyPr/>
                    <a:lstStyle/>
                    <a:p>
                      <a:pPr indent="0" lvl="0" marL="63500" rtl="0" algn="ctr">
                        <a:lnSpc>
                          <a:spcPct val="115000"/>
                        </a:lnSpc>
                        <a:spcBef>
                          <a:spcPts val="0"/>
                        </a:spcBef>
                        <a:spcAft>
                          <a:spcPts val="0"/>
                        </a:spcAft>
                        <a:buNone/>
                      </a:pPr>
                      <a:r>
                        <a:rPr lang="en" sz="1800">
                          <a:latin typeface="Calibri"/>
                          <a:ea typeface="Calibri"/>
                          <a:cs typeface="Calibri"/>
                          <a:sym typeface="Calibri"/>
                        </a:rPr>
                        <a:t>Behavior</a:t>
                      </a:r>
                      <a:endParaRPr sz="18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000000"/>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lang="en" sz="1800">
                          <a:latin typeface="Calibri"/>
                          <a:ea typeface="Calibri"/>
                          <a:cs typeface="Calibri"/>
                          <a:sym typeface="Calibri"/>
                        </a:rPr>
                        <a:t>Consequence</a:t>
                      </a:r>
                      <a:endParaRPr sz="18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000000"/>
                      </a:solidFill>
                      <a:prstDash val="solid"/>
                      <a:round/>
                      <a:headEnd len="sm" w="sm" type="none"/>
                      <a:tailEnd len="sm" w="sm" type="none"/>
                    </a:lnB>
                    <a:solidFill>
                      <a:srgbClr val="4F81BD"/>
                    </a:solidFill>
                  </a:tcPr>
                </a:tc>
              </a:tr>
              <a:tr h="3152775">
                <a:tc>
                  <a:txBody>
                    <a:bodyPr/>
                    <a:lstStyle/>
                    <a:p>
                      <a:pPr indent="0" lvl="0" marL="0" rtl="0" algn="ctr">
                        <a:lnSpc>
                          <a:spcPct val="115000"/>
                        </a:lnSpc>
                        <a:spcBef>
                          <a:spcPts val="0"/>
                        </a:spcBef>
                        <a:spcAft>
                          <a:spcPts val="0"/>
                        </a:spcAft>
                        <a:buNone/>
                      </a:pPr>
                      <a:r>
                        <a:rPr lang="en" sz="1800">
                          <a:latin typeface="Calibri"/>
                          <a:ea typeface="Calibri"/>
                          <a:cs typeface="Calibri"/>
                          <a:sym typeface="Calibri"/>
                        </a:rPr>
                        <a:t>Events that happen </a:t>
                      </a:r>
                      <a:r>
                        <a:rPr lang="en" sz="1800" u="sng">
                          <a:latin typeface="Calibri"/>
                          <a:ea typeface="Calibri"/>
                          <a:cs typeface="Calibri"/>
                          <a:sym typeface="Calibri"/>
                        </a:rPr>
                        <a:t>immediately before </a:t>
                      </a:r>
                      <a:r>
                        <a:rPr lang="en" sz="1800">
                          <a:latin typeface="Calibri"/>
                          <a:ea typeface="Calibri"/>
                          <a:cs typeface="Calibri"/>
                          <a:sym typeface="Calibri"/>
                        </a:rPr>
                        <a:t>and trigger a behavior.</a:t>
                      </a:r>
                      <a:endParaRPr sz="1800">
                        <a:latin typeface="Calibri"/>
                        <a:ea typeface="Calibri"/>
                        <a:cs typeface="Calibri"/>
                        <a:sym typeface="Calibri"/>
                      </a:endParaRPr>
                    </a:p>
                    <a:p>
                      <a:pPr indent="0" lvl="0" marL="0" rtl="0" algn="ctr">
                        <a:lnSpc>
                          <a:spcPct val="115000"/>
                        </a:lnSpc>
                        <a:spcBef>
                          <a:spcPts val="0"/>
                        </a:spcBef>
                        <a:spcAft>
                          <a:spcPts val="0"/>
                        </a:spcAft>
                        <a:buNone/>
                      </a:pPr>
                      <a:r>
                        <a:rPr i="1" lang="en" sz="1800">
                          <a:solidFill>
                            <a:srgbClr val="008000"/>
                          </a:solidFill>
                          <a:latin typeface="Calibri"/>
                          <a:ea typeface="Calibri"/>
                          <a:cs typeface="Calibri"/>
                          <a:sym typeface="Calibri"/>
                        </a:rPr>
                        <a:t>Example:</a:t>
                      </a:r>
                      <a:endParaRPr i="1" sz="1800">
                        <a:solidFill>
                          <a:srgbClr val="008000"/>
                        </a:solidFill>
                        <a:latin typeface="Calibri"/>
                        <a:ea typeface="Calibri"/>
                        <a:cs typeface="Calibri"/>
                        <a:sym typeface="Calibri"/>
                      </a:endParaRPr>
                    </a:p>
                    <a:p>
                      <a:pPr indent="0" lvl="0" marL="0" rtl="0" algn="ctr">
                        <a:lnSpc>
                          <a:spcPct val="115000"/>
                        </a:lnSpc>
                        <a:spcBef>
                          <a:spcPts val="0"/>
                        </a:spcBef>
                        <a:spcAft>
                          <a:spcPts val="0"/>
                        </a:spcAft>
                        <a:buNone/>
                      </a:pPr>
                      <a:r>
                        <a:rPr i="1" lang="en" sz="1800">
                          <a:solidFill>
                            <a:srgbClr val="008000"/>
                          </a:solidFill>
                          <a:latin typeface="Calibri"/>
                          <a:ea typeface="Calibri"/>
                          <a:cs typeface="Calibri"/>
                          <a:sym typeface="Calibri"/>
                        </a:rPr>
                        <a:t>Hallway rules and procedures are established and taught. Teacher prompts, “Remember to stay right in the hallway.”</a:t>
                      </a:r>
                      <a:endParaRPr i="1" sz="1800">
                        <a:solidFill>
                          <a:srgbClr val="008000"/>
                        </a:solidFill>
                        <a:latin typeface="Calibri"/>
                        <a:ea typeface="Calibri"/>
                        <a:cs typeface="Calibri"/>
                        <a:sym typeface="Calibri"/>
                      </a:endParaRPr>
                    </a:p>
                  </a:txBody>
                  <a:tcPr marT="45725" marB="45725" marR="91450" marL="91450" anchor="ctr">
                    <a:lnL cap="flat" cmpd="sng" w="9525">
                      <a:solidFill>
                        <a:srgbClr val="FFFFFF"/>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63500" rtl="0" algn="ctr">
                        <a:lnSpc>
                          <a:spcPct val="115000"/>
                        </a:lnSpc>
                        <a:spcBef>
                          <a:spcPts val="0"/>
                        </a:spcBef>
                        <a:spcAft>
                          <a:spcPts val="0"/>
                        </a:spcAft>
                        <a:buNone/>
                      </a:pPr>
                      <a:r>
                        <a:rPr lang="en" sz="1800">
                          <a:latin typeface="Calibri"/>
                          <a:ea typeface="Calibri"/>
                          <a:cs typeface="Calibri"/>
                          <a:sym typeface="Calibri"/>
                        </a:rPr>
                        <a:t>An observable act. What the student does. The actions or reactions to the antecedents.</a:t>
                      </a:r>
                      <a:endParaRPr sz="1800">
                        <a:latin typeface="Calibri"/>
                        <a:ea typeface="Calibri"/>
                        <a:cs typeface="Calibri"/>
                        <a:sym typeface="Calibri"/>
                      </a:endParaRPr>
                    </a:p>
                    <a:p>
                      <a:pPr indent="0" lvl="0" marL="0" rtl="0" algn="ctr">
                        <a:lnSpc>
                          <a:spcPct val="115000"/>
                        </a:lnSpc>
                        <a:spcBef>
                          <a:spcPts val="0"/>
                        </a:spcBef>
                        <a:spcAft>
                          <a:spcPts val="0"/>
                        </a:spcAft>
                        <a:buNone/>
                      </a:pPr>
                      <a:r>
                        <a:rPr i="1" lang="en" sz="1800">
                          <a:solidFill>
                            <a:srgbClr val="008000"/>
                          </a:solidFill>
                          <a:latin typeface="Calibri"/>
                          <a:ea typeface="Calibri"/>
                          <a:cs typeface="Calibri"/>
                          <a:sym typeface="Calibri"/>
                        </a:rPr>
                        <a:t>Example:</a:t>
                      </a:r>
                      <a:endParaRPr i="1" sz="1800">
                        <a:solidFill>
                          <a:srgbClr val="008000"/>
                        </a:solidFill>
                        <a:latin typeface="Calibri"/>
                        <a:ea typeface="Calibri"/>
                        <a:cs typeface="Calibri"/>
                        <a:sym typeface="Calibri"/>
                      </a:endParaRPr>
                    </a:p>
                    <a:p>
                      <a:pPr indent="0" lvl="0" marL="0" rtl="0" algn="ctr">
                        <a:lnSpc>
                          <a:spcPct val="115000"/>
                        </a:lnSpc>
                        <a:spcBef>
                          <a:spcPts val="0"/>
                        </a:spcBef>
                        <a:spcAft>
                          <a:spcPts val="0"/>
                        </a:spcAft>
                        <a:buNone/>
                      </a:pPr>
                      <a:r>
                        <a:rPr i="1" lang="en" sz="1800">
                          <a:solidFill>
                            <a:srgbClr val="008000"/>
                          </a:solidFill>
                          <a:latin typeface="Calibri"/>
                          <a:ea typeface="Calibri"/>
                          <a:cs typeface="Calibri"/>
                          <a:sym typeface="Calibri"/>
                        </a:rPr>
                        <a:t>Student keeps voice quiet, body to self and walks on the right.</a:t>
                      </a:r>
                      <a:endParaRPr i="1" sz="1800">
                        <a:solidFill>
                          <a:srgbClr val="008000"/>
                        </a:solidFill>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c>
                  <a:txBody>
                    <a:bodyPr/>
                    <a:lstStyle/>
                    <a:p>
                      <a:pPr indent="0" lvl="0" marL="0" rtl="0" algn="ctr">
                        <a:lnSpc>
                          <a:spcPct val="115000"/>
                        </a:lnSpc>
                        <a:spcBef>
                          <a:spcPts val="0"/>
                        </a:spcBef>
                        <a:spcAft>
                          <a:spcPts val="0"/>
                        </a:spcAft>
                        <a:buNone/>
                      </a:pPr>
                      <a:r>
                        <a:rPr lang="en" sz="1800">
                          <a:latin typeface="Calibri"/>
                          <a:ea typeface="Calibri"/>
                          <a:cs typeface="Calibri"/>
                          <a:sym typeface="Calibri"/>
                        </a:rPr>
                        <a:t>The resulting event or outcome that occurs immediately following the behavior. Impacts future occurrence of the behavior.</a:t>
                      </a:r>
                      <a:endParaRPr sz="1800">
                        <a:latin typeface="Calibri"/>
                        <a:ea typeface="Calibri"/>
                        <a:cs typeface="Calibri"/>
                        <a:sym typeface="Calibri"/>
                      </a:endParaRPr>
                    </a:p>
                    <a:p>
                      <a:pPr indent="0" lvl="0" marL="0" rtl="0" algn="ctr">
                        <a:lnSpc>
                          <a:spcPct val="115000"/>
                        </a:lnSpc>
                        <a:spcBef>
                          <a:spcPts val="0"/>
                        </a:spcBef>
                        <a:spcAft>
                          <a:spcPts val="0"/>
                        </a:spcAft>
                        <a:buNone/>
                      </a:pPr>
                      <a:r>
                        <a:rPr i="1" lang="en" sz="1800">
                          <a:solidFill>
                            <a:srgbClr val="008000"/>
                          </a:solidFill>
                          <a:latin typeface="Calibri"/>
                          <a:ea typeface="Calibri"/>
                          <a:cs typeface="Calibri"/>
                          <a:sym typeface="Calibri"/>
                        </a:rPr>
                        <a:t>Example:</a:t>
                      </a:r>
                      <a:endParaRPr i="1" sz="1800">
                        <a:solidFill>
                          <a:srgbClr val="008000"/>
                        </a:solidFill>
                        <a:latin typeface="Calibri"/>
                        <a:ea typeface="Calibri"/>
                        <a:cs typeface="Calibri"/>
                        <a:sym typeface="Calibri"/>
                      </a:endParaRPr>
                    </a:p>
                    <a:p>
                      <a:pPr indent="0" lvl="0" marL="0" rtl="0" algn="ctr">
                        <a:lnSpc>
                          <a:spcPct val="115000"/>
                        </a:lnSpc>
                        <a:spcBef>
                          <a:spcPts val="0"/>
                        </a:spcBef>
                        <a:spcAft>
                          <a:spcPts val="0"/>
                        </a:spcAft>
                        <a:buNone/>
                      </a:pPr>
                      <a:r>
                        <a:rPr i="1" lang="en" sz="1800">
                          <a:solidFill>
                            <a:srgbClr val="008000"/>
                          </a:solidFill>
                          <a:latin typeface="Calibri"/>
                          <a:ea typeface="Calibri"/>
                          <a:cs typeface="Calibri"/>
                          <a:sym typeface="Calibri"/>
                        </a:rPr>
                        <a:t>Teacher gives specific verbal recognition.  Expected hall behavior increases.</a:t>
                      </a:r>
                      <a:endParaRPr i="1" sz="1800">
                        <a:solidFill>
                          <a:srgbClr val="008000"/>
                        </a:solidFill>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FFFFFF"/>
                      </a:solidFill>
                      <a:prstDash val="solid"/>
                      <a:round/>
                      <a:headEnd len="sm" w="sm" type="none"/>
                      <a:tailEnd len="sm" w="sm" type="none"/>
                    </a:lnB>
                    <a:solidFill>
                      <a:srgbClr val="DBE5F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