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918" r:id="rId22"/>
    <p:sldId id="282" r:id="rId23"/>
    <p:sldId id="276" r:id="rId24"/>
    <p:sldId id="919" r:id="rId25"/>
    <p:sldId id="277"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omeMg/Vr3whGcmcFJb2OvS0Oe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2"/>
    <p:restoredTop sz="93077"/>
  </p:normalViewPr>
  <p:slideViewPr>
    <p:cSldViewPr snapToGrid="0">
      <p:cViewPr varScale="1">
        <p:scale>
          <a:sx n="76" d="100"/>
          <a:sy n="76" d="100"/>
        </p:scale>
        <p:origin x="132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dca2ff7e9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3" name="Google Shape;103;gddca2ff7e9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4" name="Google Shape;104;gddca2ff7e9_0_14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dca2ff7e9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ddca2ff7e9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Read the slide </a:t>
            </a:r>
            <a:endParaRPr/>
          </a:p>
          <a:p>
            <a:pPr marL="0" lvl="0" indent="0" algn="l" rtl="0">
              <a:lnSpc>
                <a:spcPct val="100000"/>
              </a:lnSpc>
              <a:spcBef>
                <a:spcPts val="0"/>
              </a:spcBef>
              <a:spcAft>
                <a:spcPts val="0"/>
              </a:spcAft>
              <a:buSzPts val="1400"/>
              <a:buNone/>
            </a:pPr>
            <a:r>
              <a:rPr lang="en-US" b="1"/>
              <a:t>To Know/To Say:</a:t>
            </a:r>
            <a:r>
              <a:rPr lang="en-US" b="0"/>
              <a:t> </a:t>
            </a:r>
            <a:r>
              <a:rPr lang="en-US">
                <a:latin typeface="Calibri"/>
                <a:ea typeface="Calibri"/>
                <a:cs typeface="Calibri"/>
                <a:sym typeface="Calibri"/>
              </a:rPr>
              <a:t>“Procedures are the steps we take to complete a task or how we do something.  Routines are the habits we form by repeating the same set of steps over and over.”  Routines develop from </a:t>
            </a:r>
            <a:r>
              <a:rPr lang="en-US" i="1">
                <a:latin typeface="Calibri"/>
                <a:ea typeface="Calibri"/>
                <a:cs typeface="Calibri"/>
                <a:sym typeface="Calibri"/>
              </a:rPr>
              <a:t>consistent use </a:t>
            </a:r>
            <a:r>
              <a:rPr lang="en-US">
                <a:latin typeface="Calibri"/>
                <a:ea typeface="Calibri"/>
                <a:cs typeface="Calibri"/>
                <a:sym typeface="Calibri"/>
              </a:rPr>
              <a:t>of procedures.</a:t>
            </a:r>
            <a:endParaRPr>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a:latin typeface="Calibri"/>
                <a:ea typeface="Calibri"/>
                <a:cs typeface="Calibri"/>
                <a:sym typeface="Calibri"/>
              </a:rPr>
              <a:t> Procedures are the processes for how things are done in non-classroom settings and in each classroom. </a:t>
            </a:r>
            <a:r>
              <a:rPr lang="en-US">
                <a:solidFill>
                  <a:srgbClr val="000000"/>
                </a:solidFill>
                <a:latin typeface="Times New Roman"/>
                <a:ea typeface="Times New Roman"/>
                <a:cs typeface="Times New Roman"/>
                <a:sym typeface="Times New Roman"/>
              </a:rPr>
              <a:t> </a:t>
            </a:r>
            <a:endParaRPr>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a:latin typeface="Calibri"/>
                <a:ea typeface="Calibri"/>
                <a:cs typeface="Calibri"/>
                <a:sym typeface="Calibri"/>
              </a:rPr>
              <a:t>Procedures and routines are important because they help students follow rules and meet expectations.”</a:t>
            </a:r>
            <a:endParaRPr>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a:latin typeface="Cambria"/>
                <a:ea typeface="Cambria"/>
                <a:cs typeface="Cambria"/>
                <a:sym typeface="Cambria"/>
              </a:rPr>
              <a:t> </a:t>
            </a:r>
            <a:endParaRPr>
              <a:latin typeface="Cambria"/>
              <a:ea typeface="Cambria"/>
              <a:cs typeface="Cambria"/>
              <a:sym typeface="Cambria"/>
            </a:endParaRPr>
          </a:p>
          <a:p>
            <a:pPr marL="0" marR="0" lvl="0" indent="0" algn="l" rtl="0">
              <a:lnSpc>
                <a:spcPct val="100000"/>
              </a:lnSpc>
              <a:spcBef>
                <a:spcPts val="0"/>
              </a:spcBef>
              <a:spcAft>
                <a:spcPts val="0"/>
              </a:spcAft>
              <a:buSzPts val="1400"/>
              <a:buNone/>
            </a:pPr>
            <a:endParaRPr/>
          </a:p>
        </p:txBody>
      </p:sp>
      <p:sp>
        <p:nvSpPr>
          <p:cNvPr id="177" name="Google Shape;177;gddca2ff7e9_0_19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7" name="Google Shape;187;p5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r>
              <a:rPr lang="en-US" b="0">
                <a:latin typeface="Times New Roman"/>
                <a:ea typeface="Times New Roman"/>
                <a:cs typeface="Times New Roman"/>
                <a:sym typeface="Times New Roman"/>
              </a:rPr>
              <a:t> </a:t>
            </a:r>
            <a:r>
              <a:rPr lang="en-US">
                <a:latin typeface="Times New Roman"/>
                <a:ea typeface="Times New Roman"/>
                <a:cs typeface="Times New Roman"/>
                <a:sym typeface="Times New Roman"/>
              </a:rPr>
              <a:t>“Research tells us… </a:t>
            </a:r>
            <a:r>
              <a:rPr lang="en-US" b="1">
                <a:latin typeface="Times New Roman"/>
                <a:ea typeface="Times New Roman"/>
                <a:cs typeface="Times New Roman"/>
                <a:sym typeface="Times New Roman"/>
              </a:rPr>
              <a:t>then r</a:t>
            </a:r>
            <a:r>
              <a:rPr lang="en-US" b="1" i="0">
                <a:latin typeface="Times New Roman"/>
                <a:ea typeface="Times New Roman"/>
                <a:cs typeface="Times New Roman"/>
                <a:sym typeface="Times New Roman"/>
              </a:rPr>
              <a:t>ead the slide.</a:t>
            </a:r>
            <a:endParaRPr/>
          </a:p>
          <a:p>
            <a:pPr marL="0" lvl="0" indent="0" algn="l" rtl="0">
              <a:lnSpc>
                <a:spcPct val="100000"/>
              </a:lnSpc>
              <a:spcBef>
                <a:spcPts val="0"/>
              </a:spcBef>
              <a:spcAft>
                <a:spcPts val="0"/>
              </a:spcAft>
              <a:buSzPts val="1400"/>
              <a:buNone/>
            </a:pPr>
            <a:r>
              <a:rPr lang="en-US" b="1"/>
              <a:t>To Know/To Say: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800" b="1"/>
              <a:t>Trainer Notes:</a:t>
            </a:r>
            <a:r>
              <a:rPr lang="en-US" sz="1800" b="0"/>
              <a:t>  </a:t>
            </a:r>
            <a:endParaRPr sz="1800"/>
          </a:p>
          <a:p>
            <a:pPr marL="0" lvl="0" indent="0" algn="l" rtl="0">
              <a:lnSpc>
                <a:spcPct val="100000"/>
              </a:lnSpc>
              <a:spcBef>
                <a:spcPts val="0"/>
              </a:spcBef>
              <a:spcAft>
                <a:spcPts val="0"/>
              </a:spcAft>
              <a:buSzPts val="1400"/>
              <a:buNone/>
            </a:pPr>
            <a:r>
              <a:rPr lang="en-US" sz="1800" b="1"/>
              <a:t>To Know/To Say: </a:t>
            </a:r>
            <a:r>
              <a:rPr lang="en-US" sz="1800">
                <a:latin typeface="Calibri"/>
                <a:ea typeface="Calibri"/>
                <a:cs typeface="Calibri"/>
                <a:sym typeface="Calibri"/>
              </a:rPr>
              <a:t>Non-classroom areas are those areas of the school that may be under the direct supervision of a variety of differing adults depending on the day or time. Often these non-classroom settings also have fewer staff supervising larger numbers of students. Another challenge is that non-classroom areas are often those sites where expected behaviors are not clear or agreed upon by all staff. </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libri"/>
                <a:ea typeface="Calibri"/>
                <a:cs typeface="Calibri"/>
                <a:sym typeface="Calibri"/>
              </a:rPr>
              <a:t> </a:t>
            </a:r>
            <a:endParaRPr sz="1800">
              <a:latin typeface="Cambria"/>
              <a:ea typeface="Cambria"/>
              <a:cs typeface="Cambria"/>
              <a:sym typeface="Cambria"/>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4" name="Google Shape;194;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1" name="Google Shape;20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a:solidFill>
                  <a:srgbClr val="231F20"/>
                </a:solidFill>
                <a:latin typeface="Calibri"/>
                <a:ea typeface="Calibri"/>
                <a:cs typeface="Calibri"/>
                <a:sym typeface="Calibri"/>
              </a:rPr>
              <a:t>When defining non-classroom procedures, it is important to consider what will help prevent congestion or confusion that may contribute to misbehavior. Reviewing existing or writing missing procedures may involve making environmental changes such as defining and labeling the “in” and “out” doors or rerouting lines of students to provide more space and to ease crowding. These procedures should be comprehensive enough to ensure student success in each specific setting. Procedures should also follow the OMPUA guidelines, they should be Observable, Measurable, Positively Stated, Understandable, and Always Applicable.</a:t>
            </a:r>
            <a:r>
              <a:rPr lang="en-US">
                <a:solidFill>
                  <a:srgbClr val="231F20"/>
                </a:solidFill>
                <a:latin typeface="Cambria"/>
                <a:ea typeface="Cambria"/>
                <a:cs typeface="Cambria"/>
                <a:sym typeface="Cambria"/>
              </a:rPr>
              <a:t> </a:t>
            </a:r>
            <a:endParaRPr>
              <a:latin typeface="Cambria"/>
              <a:ea typeface="Cambria"/>
              <a:cs typeface="Cambria"/>
              <a:sym typeface="Cambria"/>
            </a:endParaRPr>
          </a:p>
          <a:p>
            <a:pPr marL="0" marR="0" lvl="0" indent="0" algn="l" rtl="0">
              <a:lnSpc>
                <a:spcPct val="100000"/>
              </a:lnSpc>
              <a:spcBef>
                <a:spcPts val="0"/>
              </a:spcBef>
              <a:spcAft>
                <a:spcPts val="0"/>
              </a:spcAft>
              <a:buSzPts val="1400"/>
              <a:buNone/>
            </a:pPr>
            <a:endParaRPr/>
          </a:p>
        </p:txBody>
      </p:sp>
      <p:sp>
        <p:nvSpPr>
          <p:cNvPr id="209" name="Google Shape;209;p5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5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t>Read the slide, then say, </a:t>
            </a:r>
            <a:r>
              <a:rPr lang="en-US" b="0"/>
              <a:t>Steps for creating effective procedures.</a:t>
            </a:r>
            <a:endParaRPr b="1"/>
          </a:p>
        </p:txBody>
      </p:sp>
      <p:sp>
        <p:nvSpPr>
          <p:cNvPr id="217" name="Google Shape;217;p5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 </a:t>
            </a:r>
            <a:r>
              <a:rPr lang="en-US">
                <a:latin typeface="Calibri"/>
                <a:ea typeface="Calibri"/>
                <a:cs typeface="Calibri"/>
                <a:sym typeface="Calibri"/>
              </a:rPr>
              <a:t>Once you have identified your specific behaviors or rules for all settings and each non-classroom area, you may also need to consider more detailed procedures for these settings. Clearly defined procedures allow staff to teach and supervise consistently and predictably. All staff will teach, model, and reinforce the procedures so it will be important to have staff reach consensus on them.	</a:t>
            </a:r>
            <a:endParaRPr>
              <a:latin typeface="Cambria"/>
              <a:ea typeface="Cambria"/>
              <a:cs typeface="Cambria"/>
              <a:sym typeface="Cambria"/>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4" name="Google Shape;224;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400" b="1"/>
              <a:t>Trainer Notes:</a:t>
            </a:r>
            <a:r>
              <a:rPr lang="en-US" sz="1400" b="0"/>
              <a:t>  </a:t>
            </a:r>
            <a:endParaRPr sz="1400"/>
          </a:p>
          <a:p>
            <a:pPr marL="0" lvl="0" indent="0" algn="l" rtl="0">
              <a:lnSpc>
                <a:spcPct val="100000"/>
              </a:lnSpc>
              <a:spcBef>
                <a:spcPts val="0"/>
              </a:spcBef>
              <a:spcAft>
                <a:spcPts val="0"/>
              </a:spcAft>
              <a:buSzPts val="1400"/>
              <a:buNone/>
            </a:pPr>
            <a:r>
              <a:rPr lang="en-US" sz="1400" b="1"/>
              <a:t>To Know/To Say </a:t>
            </a:r>
            <a:r>
              <a:rPr lang="en-US" sz="1400">
                <a:solidFill>
                  <a:srgbClr val="231F20"/>
                </a:solidFill>
                <a:latin typeface="Cambria"/>
                <a:ea typeface="Cambria"/>
                <a:cs typeface="Cambria"/>
                <a:sym typeface="Cambria"/>
              </a:rPr>
              <a:t>Here is  a Missouri Middle School Example</a:t>
            </a:r>
            <a:endParaRPr sz="1400">
              <a:latin typeface="Cambria"/>
              <a:ea typeface="Cambria"/>
              <a:cs typeface="Cambria"/>
              <a:sym typeface="Cambria"/>
            </a:endParaRPr>
          </a:p>
          <a:p>
            <a:pPr marL="0" marR="0" lvl="0" indent="0" algn="l" rtl="0">
              <a:lnSpc>
                <a:spcPct val="100000"/>
              </a:lnSpc>
              <a:spcBef>
                <a:spcPts val="1200"/>
              </a:spcBef>
              <a:spcAft>
                <a:spcPts val="0"/>
              </a:spcAft>
              <a:buSzPts val="1400"/>
              <a:buNone/>
            </a:pPr>
            <a:r>
              <a:rPr lang="en-US" sz="1400">
                <a:solidFill>
                  <a:srgbClr val="231F20"/>
                </a:solidFill>
                <a:latin typeface="Cambria"/>
                <a:ea typeface="Cambria"/>
                <a:cs typeface="Cambria"/>
                <a:sym typeface="Cambria"/>
              </a:rPr>
              <a:t>The Missouri Middle School SW-PBS Leadership Team was feeling pretty good about completing their matrix, but they knew there was more work to be done to complete the social behavioral curriculum. They decided to “divide and conquer” to review and revise existing procedures. As a team, they developed a form to help them create or review current procedures and which team member would lead that process.</a:t>
            </a:r>
            <a:r>
              <a:rPr lang="en-US" sz="1400">
                <a:latin typeface="Cambria"/>
                <a:ea typeface="Cambria"/>
                <a:cs typeface="Cambria"/>
                <a:sym typeface="Cambria"/>
              </a:rPr>
              <a:t>		</a:t>
            </a:r>
            <a:endParaRPr/>
          </a:p>
          <a:p>
            <a:pPr marL="0" marR="0" lvl="0" indent="0" algn="l" rtl="0">
              <a:lnSpc>
                <a:spcPct val="100000"/>
              </a:lnSpc>
              <a:spcBef>
                <a:spcPts val="2400"/>
              </a:spcBef>
              <a:spcAft>
                <a:spcPts val="0"/>
              </a:spcAft>
              <a:buSzPts val="1400"/>
              <a:buNone/>
            </a:pPr>
            <a:r>
              <a:rPr lang="en-US" sz="1400">
                <a:solidFill>
                  <a:srgbClr val="231F20"/>
                </a:solidFill>
                <a:latin typeface="Cambria"/>
                <a:ea typeface="Cambria"/>
                <a:cs typeface="Cambria"/>
                <a:sym typeface="Cambria"/>
              </a:rPr>
              <a:t>First, they identified the non-classroom settings that needed procedures to be established or revised. </a:t>
            </a:r>
            <a:endParaRPr sz="1400">
              <a:latin typeface="Cambria"/>
              <a:ea typeface="Cambria"/>
              <a:cs typeface="Cambria"/>
              <a:sym typeface="Cambria"/>
            </a:endParaRPr>
          </a:p>
          <a:p>
            <a:pPr marL="0" marR="0" lvl="0" indent="0" algn="l" rtl="0">
              <a:lnSpc>
                <a:spcPct val="100000"/>
              </a:lnSpc>
              <a:spcBef>
                <a:spcPts val="2400"/>
              </a:spcBef>
              <a:spcAft>
                <a:spcPts val="0"/>
              </a:spcAft>
              <a:buSzPts val="1400"/>
              <a:buNone/>
            </a:pPr>
            <a:r>
              <a:rPr lang="en-US" sz="1400">
                <a:solidFill>
                  <a:srgbClr val="231F20"/>
                </a:solidFill>
                <a:latin typeface="Cambria"/>
                <a:ea typeface="Cambria"/>
                <a:cs typeface="Cambria"/>
                <a:sym typeface="Cambria"/>
              </a:rPr>
              <a:t>Second, they identified staff members to either draft new or review current procedures.</a:t>
            </a:r>
            <a:r>
              <a:rPr lang="en-US" sz="1400">
                <a:latin typeface="Cambria"/>
                <a:ea typeface="Cambria"/>
                <a:cs typeface="Cambria"/>
                <a:sym typeface="Cambria"/>
              </a:rPr>
              <a:t>		</a:t>
            </a:r>
            <a:endParaRPr/>
          </a:p>
          <a:p>
            <a:pPr marL="0" marR="0" lvl="0" indent="0" algn="l" rtl="0">
              <a:lnSpc>
                <a:spcPct val="100000"/>
              </a:lnSpc>
              <a:spcBef>
                <a:spcPts val="2400"/>
              </a:spcBef>
              <a:spcAft>
                <a:spcPts val="0"/>
              </a:spcAft>
              <a:buSzPts val="1400"/>
              <a:buNone/>
            </a:pPr>
            <a:r>
              <a:rPr lang="en-US" sz="1400">
                <a:solidFill>
                  <a:srgbClr val="231F20"/>
                </a:solidFill>
                <a:latin typeface="Cambria"/>
                <a:ea typeface="Cambria"/>
                <a:cs typeface="Cambria"/>
                <a:sym typeface="Cambria"/>
              </a:rPr>
              <a:t>Finally, they assigned a team member to coordinate each procedure.</a:t>
            </a:r>
            <a:endParaRPr sz="1400">
              <a:latin typeface="Cambria"/>
              <a:ea typeface="Cambria"/>
              <a:cs typeface="Cambria"/>
              <a:sym typeface="Cambria"/>
            </a:endParaRPr>
          </a:p>
          <a:p>
            <a:pPr marL="457200" marR="0" lvl="0" indent="-228600" algn="l" rtl="0">
              <a:lnSpc>
                <a:spcPct val="100000"/>
              </a:lnSpc>
              <a:spcBef>
                <a:spcPts val="1200"/>
              </a:spcBef>
              <a:spcAft>
                <a:spcPts val="0"/>
              </a:spcAft>
              <a:buClr>
                <a:srgbClr val="000000"/>
              </a:buClr>
              <a:buSzPts val="1400"/>
              <a:buFont typeface="Arial"/>
              <a:buNone/>
            </a:pPr>
            <a:r>
              <a:rPr lang="en-US" sz="1400"/>
              <a:t> </a:t>
            </a:r>
            <a:endParaRPr/>
          </a:p>
        </p:txBody>
      </p:sp>
      <p:sp>
        <p:nvSpPr>
          <p:cNvPr id="232" name="Google Shape;232;p1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1143000" y="7112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400" b="1"/>
              <a:t>Trainer Notes:</a:t>
            </a:r>
            <a:r>
              <a:rPr lang="en-US" sz="1400" b="0"/>
              <a:t>  </a:t>
            </a:r>
            <a:endParaRPr sz="1400"/>
          </a:p>
          <a:p>
            <a:pPr marL="0" lvl="0" indent="0" algn="l" rtl="0">
              <a:lnSpc>
                <a:spcPct val="100000"/>
              </a:lnSpc>
              <a:spcBef>
                <a:spcPts val="0"/>
              </a:spcBef>
              <a:spcAft>
                <a:spcPts val="0"/>
              </a:spcAft>
              <a:buSzPts val="1400"/>
              <a:buNone/>
            </a:pPr>
            <a:r>
              <a:rPr lang="en-US" sz="1400" b="1"/>
              <a:t>To Know/To Say; </a:t>
            </a:r>
            <a:r>
              <a:rPr lang="en-US" sz="1400">
                <a:solidFill>
                  <a:srgbClr val="231F20"/>
                </a:solidFill>
                <a:latin typeface="Cambria"/>
                <a:ea typeface="Cambria"/>
                <a:cs typeface="Cambria"/>
                <a:sym typeface="Cambria"/>
              </a:rPr>
              <a:t>Four team members were responsible for observing each setting and coordinating the staff to review existing procedures or create new ones. After new procedures were created, they were shared with all staff who supervised those areas at the next staff meeting. The Leadership Team gave the new procedures to the principal to include in the staff and student handbook.</a:t>
            </a:r>
            <a:endParaRPr sz="1400">
              <a:latin typeface="Cambria"/>
              <a:ea typeface="Cambria"/>
              <a:cs typeface="Cambria"/>
              <a:sym typeface="Cambria"/>
            </a:endParaRPr>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240" name="Google Shape;240;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6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Read Slide </a:t>
            </a:r>
            <a:endParaRPr/>
          </a:p>
        </p:txBody>
      </p:sp>
      <p:sp>
        <p:nvSpPr>
          <p:cNvPr id="254" name="Google Shape;254;p6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6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a:t>Read the slide, then provide time for this discussion.</a:t>
            </a:r>
            <a:endParaRPr b="1"/>
          </a:p>
          <a:p>
            <a:pPr marL="0" marR="0" lvl="0" indent="0" algn="l" rtl="0">
              <a:lnSpc>
                <a:spcPct val="100000"/>
              </a:lnSpc>
              <a:spcBef>
                <a:spcPts val="0"/>
              </a:spcBef>
              <a:spcAft>
                <a:spcPts val="0"/>
              </a:spcAft>
              <a:buSzPts val="1400"/>
              <a:buNone/>
            </a:pPr>
            <a:endParaRPr/>
          </a:p>
        </p:txBody>
      </p:sp>
      <p:sp>
        <p:nvSpPr>
          <p:cNvPr id="247" name="Google Shape;247;p6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There are several tools that your team can use to monitor the quality of your implementation efforts and/or gain feedback from school staff. these tools include the:</a:t>
            </a:r>
            <a:br>
              <a:rPr lang="en-US" b="0" dirty="0">
                <a:effectLst/>
              </a:rPr>
            </a:br>
            <a:br>
              <a:rPr lang="en-US" b="0" dirty="0">
                <a:effectLst/>
              </a:rPr>
            </a:br>
            <a:r>
              <a:rPr lang="en-US" sz="1800" b="1" i="0" u="none" strike="noStrike" dirty="0">
                <a:solidFill>
                  <a:srgbClr val="000000"/>
                </a:solidFill>
                <a:effectLst/>
                <a:latin typeface="Calibri" panose="020F0502020204030204" pitchFamily="34" charset="0"/>
              </a:rPr>
              <a:t>Tier 1 Action Planning Checklist -</a:t>
            </a:r>
            <a:r>
              <a:rPr lang="en-US" sz="1800" b="0" i="0" u="none" strike="noStrike" dirty="0">
                <a:solidFill>
                  <a:srgbClr val="000000"/>
                </a:solidFill>
                <a:effectLst/>
                <a:latin typeface="Calibri" panose="020F0502020204030204" pitchFamily="34" charset="0"/>
              </a:rPr>
              <a:t> to list products schools need to develop for successful implementation of all essential features of schoolwide Tier 1.</a:t>
            </a:r>
            <a:endParaRPr lang="en-US" b="0" dirty="0">
              <a:effectLst/>
            </a:endParaRP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br>
              <a:rPr lang="en-US" b="0" dirty="0">
                <a:effectLst/>
              </a:rPr>
            </a:br>
            <a:r>
              <a:rPr lang="en-US" sz="1800" b="0" i="0" u="none" strike="noStrike" dirty="0">
                <a:solidFill>
                  <a:srgbClr val="000000"/>
                </a:solidFill>
                <a:effectLst/>
                <a:latin typeface="Calibri" panose="020F0502020204030204" pitchFamily="34" charset="0"/>
              </a:rPr>
              <a:t>In THIS lesson your team learned about </a:t>
            </a:r>
            <a:r>
              <a:rPr lang="en-US" sz="1800" b="1" i="0" u="none" strike="noStrike" dirty="0">
                <a:solidFill>
                  <a:srgbClr val="000000"/>
                </a:solidFill>
                <a:effectLst/>
                <a:latin typeface="Calibri" panose="020F0502020204030204" pitchFamily="34" charset="0"/>
              </a:rPr>
              <a:t>Tier 1 Action Planning Checklist</a:t>
            </a:r>
            <a:r>
              <a:rPr lang="en-US" sz="1800" b="0" i="0" u="none" strike="noStrike" dirty="0">
                <a:solidFill>
                  <a:srgbClr val="000000"/>
                </a:solidFill>
                <a:effectLst/>
                <a:latin typeface="Calibri" panose="020F0502020204030204" pitchFamily="34" charset="0"/>
              </a:rPr>
              <a:t> item number </a:t>
            </a:r>
            <a:r>
              <a:rPr lang="en-US" sz="1800" dirty="0">
                <a:solidFill>
                  <a:srgbClr val="000000"/>
                </a:solidFill>
                <a:effectLst/>
                <a:latin typeface="Calibri" panose="020F0502020204030204" pitchFamily="34" charset="0"/>
                <a:ea typeface="Times New Roman" panose="02020603050405020304" pitchFamily="18" charset="0"/>
              </a:rPr>
              <a:t>number 4, “procedures for each of the schools’ non-classroom settings have been developed and shared with staff.”</a:t>
            </a:r>
            <a:endParaRPr lang="en-US" sz="1800" b="0" i="0" u="none" strike="noStrike" dirty="0">
              <a:solidFill>
                <a:srgbClr val="000000"/>
              </a:solidFill>
              <a:effectLst/>
              <a:latin typeface="Calibri" panose="020F0502020204030204" pitchFamily="34" charset="0"/>
            </a:endParaRPr>
          </a:p>
          <a:p>
            <a:pPr rtl="0">
              <a:spcBef>
                <a:spcPts val="155"/>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Tiered Fidelity Inventory (or TFI) </a:t>
            </a:r>
            <a:r>
              <a:rPr lang="en-US" sz="1800" b="0" i="0" u="none" strike="noStrike" dirty="0">
                <a:solidFill>
                  <a:srgbClr val="000000"/>
                </a:solidFill>
                <a:effectLst/>
                <a:latin typeface="Calibri" panose="020F0502020204030204" pitchFamily="34" charset="0"/>
              </a:rPr>
              <a:t>- is a research validated tool that measures the building leadership teams perception of implementation fidelity of all three tiers.</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 THIS lesson your team learned about </a:t>
            </a:r>
            <a:r>
              <a:rPr lang="en-US" sz="1800" b="1" i="0" u="none" strike="noStrike" dirty="0">
                <a:solidFill>
                  <a:srgbClr val="000000"/>
                </a:solidFill>
                <a:effectLst/>
                <a:latin typeface="Calibri" panose="020F0502020204030204" pitchFamily="34" charset="0"/>
              </a:rPr>
              <a:t>TFI </a:t>
            </a:r>
            <a:r>
              <a:rPr lang="en-US" sz="1800" b="0" i="0" u="none" strike="noStrike" dirty="0">
                <a:solidFill>
                  <a:srgbClr val="000000"/>
                </a:solidFill>
                <a:effectLst/>
                <a:latin typeface="Calibri" panose="020F0502020204030204" pitchFamily="34" charset="0"/>
              </a:rPr>
              <a:t> item number 1.3, with the first part focusing on “3-5 schoolwide have been selected and shared with staff”. </a:t>
            </a: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Self-Assessment Survey (or SAS) </a:t>
            </a:r>
            <a:r>
              <a:rPr lang="en-US" sz="1800" b="0" i="0" u="none" strike="noStrike" dirty="0">
                <a:solidFill>
                  <a:srgbClr val="000000"/>
                </a:solidFill>
                <a:effectLst/>
                <a:latin typeface="Calibri" panose="020F0502020204030204" pitchFamily="34" charset="0"/>
              </a:rPr>
              <a:t>- is a research validated survey that measures perceptions of all staff on the status and priority for improvement of SW-PBS. </a:t>
            </a:r>
            <a:endParaRPr lang="en-US" sz="2800" b="0" dirty="0">
              <a:effectLst/>
            </a:endParaRPr>
          </a:p>
          <a:p>
            <a:pPr marL="342900" marR="0" lvl="0" indent="-342900" algn="l" fontAlgn="base">
              <a:spcBef>
                <a:spcPts val="0"/>
              </a:spcBef>
              <a:spcAft>
                <a:spcPts val="0"/>
              </a:spcAft>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In THIS lesson your team learned about </a:t>
            </a:r>
            <a:r>
              <a:rPr lang="en-US" sz="1800" b="1" dirty="0">
                <a:effectLst/>
                <a:latin typeface="Times New Roman" panose="02020603050405020304" pitchFamily="18" charset="0"/>
                <a:ea typeface="Times New Roman" panose="02020603050405020304" pitchFamily="18" charset="0"/>
              </a:rPr>
              <a:t>SAS </a:t>
            </a:r>
            <a:r>
              <a:rPr lang="en-US" sz="1800" dirty="0">
                <a:effectLst/>
                <a:latin typeface="Times New Roman" panose="02020603050405020304" pitchFamily="18" charset="0"/>
                <a:ea typeface="Times New Roman" panose="02020603050405020304" pitchFamily="18" charset="0"/>
              </a:rPr>
              <a:t>“Non-Classroom section “ item number 1, “Schoolwide expected student behaviors apply to non-classroom settings.”</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Your team will learn about clarifying expected classroom behaviors and procedures in the Effective Teaching and Learning practices (ETLPs) course, Lessons 2 and 3. </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To see the pertinent sections of each tool see the Tier 1 Implementation Guide. </a:t>
            </a:r>
            <a:endParaRPr lang="en-US" sz="2800" b="0" dirty="0">
              <a:effectLst/>
            </a:endParaRPr>
          </a:p>
          <a:p>
            <a:br>
              <a:rPr lang="en-US" sz="2800" dirty="0"/>
            </a:br>
            <a:endParaRPr lang="en-US" sz="1800" b="0" i="0" u="none" strike="noStrike" dirty="0">
              <a:solidFill>
                <a:srgbClr val="000000"/>
              </a:solidFill>
              <a:effectLst/>
              <a:latin typeface="Calibri" panose="020F0502020204030204" pitchFamily="34" charset="0"/>
            </a:endParaRPr>
          </a:p>
          <a:p>
            <a:br>
              <a:rPr lang="en-US" b="0" dirty="0">
                <a:effectLst/>
              </a:rPr>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548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Trainer Notes:</a:t>
            </a:r>
            <a:r>
              <a:rPr lang="en-US" b="0" dirty="0"/>
              <a:t>  </a:t>
            </a:r>
            <a:endParaRPr lang="en-US" dirty="0"/>
          </a:p>
          <a:p>
            <a:pPr marL="0" marR="0">
              <a:spcBef>
                <a:spcPts val="0"/>
              </a:spcBef>
              <a:spcAft>
                <a:spcPts val="0"/>
              </a:spcAft>
            </a:pPr>
            <a:r>
              <a:rPr lang="en-US" b="1" dirty="0"/>
              <a:t>To Know/To Say: </a:t>
            </a:r>
            <a:r>
              <a:rPr lang="en-US" sz="1800" dirty="0">
                <a:effectLst/>
                <a:latin typeface="Calibri" panose="020F0502020204030204" pitchFamily="34" charset="0"/>
                <a:ea typeface="Cambria" panose="02040503050406030204" pitchFamily="18" charset="0"/>
                <a:cs typeface="Cambria" panose="02040503050406030204" pitchFamily="18" charset="0"/>
              </a:rPr>
              <a:t>During this lesson, you learned the first step in developing a social behavioral curriculum, is identifying three to five overarching </a:t>
            </a:r>
            <a:r>
              <a:rPr lang="en-US" sz="1800" i="1" dirty="0">
                <a:effectLst/>
                <a:latin typeface="Calibri" panose="020F0502020204030204" pitchFamily="34" charset="0"/>
                <a:ea typeface="Cambria" panose="02040503050406030204" pitchFamily="18" charset="0"/>
                <a:cs typeface="Cambria" panose="02040503050406030204" pitchFamily="18" charset="0"/>
              </a:rPr>
              <a:t>schoolwide social behavioral expectations </a:t>
            </a:r>
            <a:r>
              <a:rPr lang="en-US" sz="1800" dirty="0">
                <a:effectLst/>
                <a:latin typeface="Calibri" panose="020F0502020204030204" pitchFamily="34" charset="0"/>
                <a:ea typeface="Cambria" panose="02040503050406030204" pitchFamily="18" charset="0"/>
                <a:cs typeface="Cambria" panose="02040503050406030204" pitchFamily="18" charset="0"/>
              </a:rPr>
              <a:t>that will be defined and agreed to by all staff. </a:t>
            </a:r>
            <a:r>
              <a:rPr lang="en-US" sz="1800" dirty="0">
                <a:solidFill>
                  <a:srgbClr val="222222"/>
                </a:solidFill>
                <a:effectLst/>
                <a:latin typeface="Calibri" panose="020F0502020204030204" pitchFamily="34" charset="0"/>
                <a:ea typeface="Cambria" panose="02040503050406030204" pitchFamily="18" charset="0"/>
                <a:cs typeface="Cambria" panose="02040503050406030204" pitchFamily="18" charset="0"/>
              </a:rPr>
              <a:t>These schoolwide expectations will be the cornerstone for all that you will do to implement SW-PBS. </a:t>
            </a:r>
            <a:r>
              <a:rPr lang="en-US" sz="1800" dirty="0">
                <a:effectLst/>
                <a:latin typeface="Calibri" panose="020F0502020204030204" pitchFamily="34" charset="0"/>
                <a:ea typeface="Cambria" panose="02040503050406030204" pitchFamily="18" charset="0"/>
                <a:cs typeface="Cambria" panose="02040503050406030204" pitchFamily="18" charset="0"/>
              </a:rPr>
              <a:t>H</a:t>
            </a:r>
            <a:r>
              <a:rPr lang="en-US" sz="1800" dirty="0">
                <a:solidFill>
                  <a:srgbClr val="222222"/>
                </a:solidFill>
                <a:effectLst/>
                <a:latin typeface="Calibri" panose="020F0502020204030204" pitchFamily="34" charset="0"/>
                <a:ea typeface="Cambria" panose="02040503050406030204" pitchFamily="18" charset="0"/>
                <a:cs typeface="Cambria" panose="02040503050406030204" pitchFamily="18" charset="0"/>
              </a:rPr>
              <a:t>ow will you engage all staff in selecting schoolwide expectations, the first step to developing your building’s social behavioral curriculum? How will you engage the voice of students and families in developing your expectations?</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1000"/>
              </a:spcBef>
              <a:spcAft>
                <a:spcPts val="800"/>
              </a:spcAft>
            </a:pPr>
            <a:endParaRPr lang="en-US" sz="1800" dirty="0">
              <a:solidFill>
                <a:srgbClr val="222222"/>
              </a:solidFill>
              <a:effectLst/>
              <a:latin typeface="Calibri" panose="020F0502020204030204" pitchFamily="34" charset="0"/>
              <a:ea typeface="Cambria" panose="02040503050406030204" pitchFamily="18" charset="0"/>
              <a:cs typeface="Cambria" panose="02040503050406030204" pitchFamily="18" charset="0"/>
            </a:endParaRPr>
          </a:p>
          <a:p>
            <a:pPr marL="411480" indent="-342900">
              <a:lnSpc>
                <a:spcPct val="110000"/>
              </a:lnSpc>
              <a:spcBef>
                <a:spcPts val="0"/>
              </a:spcBef>
            </a:pPr>
            <a:r>
              <a:rPr lang="en-US" sz="1800" dirty="0">
                <a:solidFill>
                  <a:srgbClr val="222222"/>
                </a:solidFill>
                <a:effectLst/>
                <a:latin typeface="Calibri" panose="020F0502020204030204" pitchFamily="34" charset="0"/>
                <a:ea typeface="Cambria" panose="02040503050406030204" pitchFamily="18" charset="0"/>
                <a:cs typeface="Cambria" panose="02040503050406030204" pitchFamily="18" charset="0"/>
              </a:rPr>
              <a:t>Next steps include updating your Tier 1 Action Plan. Develop action steps and a timeline for completion for selecting three to five schoolwide expectations. </a:t>
            </a:r>
            <a:r>
              <a:rPr lang="en-US" sz="1800" dirty="0">
                <a:solidFill>
                  <a:srgbClr val="222222"/>
                </a:solidFill>
              </a:rPr>
              <a:t>Use the Tier 1 Action Plan Checklist and the MO</a:t>
            </a:r>
          </a:p>
          <a:p>
            <a:pPr marL="411480" indent="-342900">
              <a:lnSpc>
                <a:spcPct val="110000"/>
              </a:lnSpc>
              <a:spcBef>
                <a:spcPts val="0"/>
              </a:spcBef>
            </a:pPr>
            <a:r>
              <a:rPr lang="en-US" sz="1800" dirty="0">
                <a:solidFill>
                  <a:srgbClr val="222222"/>
                </a:solidFill>
              </a:rPr>
              <a:t>SW-PBS Tier 1 Artifacts Rubric to assess the quality of your work. Consider using </a:t>
            </a:r>
            <a:r>
              <a:rPr lang="en-US" sz="1800" b="0" i="0" u="none" strike="noStrike" dirty="0">
                <a:solidFill>
                  <a:srgbClr val="000000"/>
                </a:solidFill>
                <a:effectLst/>
                <a:latin typeface="Calibri" panose="020F0502020204030204" pitchFamily="34" charset="0"/>
                <a:cs typeface="Calibri" panose="020F0502020204030204" pitchFamily="34" charset="0"/>
              </a:rPr>
              <a:t>results of the </a:t>
            </a:r>
            <a:r>
              <a:rPr lang="en-US" sz="1800" b="1" i="1" u="none" strike="noStrike" dirty="0">
                <a:solidFill>
                  <a:srgbClr val="000000"/>
                </a:solidFill>
                <a:effectLst/>
                <a:latin typeface="Calibri" panose="020F0502020204030204" pitchFamily="34" charset="0"/>
                <a:cs typeface="Calibri" panose="020F0502020204030204" pitchFamily="34" charset="0"/>
              </a:rPr>
              <a:t>PBIS Self-Assessment Survey</a:t>
            </a:r>
            <a:r>
              <a:rPr lang="en-US" sz="1800" b="0" i="0" u="none" strike="noStrike" dirty="0">
                <a:solidFill>
                  <a:srgbClr val="000000"/>
                </a:solidFill>
                <a:effectLst/>
                <a:latin typeface="Calibri" panose="020F0502020204030204" pitchFamily="34" charset="0"/>
                <a:cs typeface="Calibri" panose="020F0502020204030204" pitchFamily="34" charset="0"/>
              </a:rPr>
              <a:t> (SAS)  to gain perspective from all staff, and results from the </a:t>
            </a:r>
            <a:r>
              <a:rPr lang="en-US" sz="1800" b="1" i="1" u="none" strike="noStrike" dirty="0">
                <a:solidFill>
                  <a:srgbClr val="000000"/>
                </a:solidFill>
                <a:effectLst/>
                <a:latin typeface="Calibri" panose="020F0502020204030204" pitchFamily="34" charset="0"/>
                <a:cs typeface="Calibri" panose="020F0502020204030204" pitchFamily="34" charset="0"/>
              </a:rPr>
              <a:t>PBIS Tiered</a:t>
            </a:r>
          </a:p>
          <a:p>
            <a:pPr marL="411480" indent="-342900">
              <a:lnSpc>
                <a:spcPct val="110000"/>
              </a:lnSpc>
              <a:spcBef>
                <a:spcPts val="0"/>
              </a:spcBef>
            </a:pPr>
            <a:r>
              <a:rPr lang="en-US" sz="1800" b="1" i="1" u="none" strike="noStrike" dirty="0">
                <a:solidFill>
                  <a:srgbClr val="000000"/>
                </a:solidFill>
                <a:effectLst/>
                <a:latin typeface="Calibri" panose="020F0502020204030204" pitchFamily="34" charset="0"/>
                <a:cs typeface="Calibri" panose="020F0502020204030204" pitchFamily="34" charset="0"/>
              </a:rPr>
              <a:t>Fidelity Inventory</a:t>
            </a:r>
            <a:r>
              <a:rPr lang="en-US" sz="1800" b="0" i="0" u="none" strike="noStrike" dirty="0">
                <a:solidFill>
                  <a:srgbClr val="000000"/>
                </a:solidFill>
                <a:effectLst/>
                <a:latin typeface="Calibri" panose="020F0502020204030204" pitchFamily="34" charset="0"/>
                <a:cs typeface="Calibri" panose="020F0502020204030204" pitchFamily="34" charset="0"/>
              </a:rPr>
              <a:t> (TFI) to gain perspective from your Building Leadership Team.</a:t>
            </a:r>
          </a:p>
          <a:p>
            <a:pPr marL="0" marR="0">
              <a:spcBef>
                <a:spcPts val="1000"/>
              </a:spcBef>
              <a:spcAft>
                <a:spcPts val="800"/>
              </a:spcAft>
            </a:pPr>
            <a:endParaRPr lang="en-US" sz="1800" dirty="0">
              <a:solidFill>
                <a:srgbClr val="222222"/>
              </a:solidFill>
              <a:effectLst/>
              <a:latin typeface="Calibri" panose="020F0502020204030204" pitchFamily="34" charset="0"/>
              <a:ea typeface="Cambria" panose="02040503050406030204" pitchFamily="18" charset="0"/>
              <a:cs typeface="Cambria" panose="02040503050406030204" pitchFamily="18" charset="0"/>
            </a:endParaRPr>
          </a:p>
          <a:p>
            <a:pPr marL="0" marR="0">
              <a:spcBef>
                <a:spcPts val="1000"/>
              </a:spcBef>
              <a:spcAft>
                <a:spcPts val="800"/>
              </a:spcAft>
            </a:pPr>
            <a:endParaRPr lang="en-US" sz="1800" dirty="0">
              <a:solidFill>
                <a:srgbClr val="222222"/>
              </a:solidFill>
              <a:effectLst/>
              <a:latin typeface="Calibri" panose="020F0502020204030204" pitchFamily="34" charset="0"/>
              <a:ea typeface="Cambria" panose="02040503050406030204" pitchFamily="18" charset="0"/>
              <a:cs typeface="Cambria" panose="02040503050406030204" pitchFamily="18" charset="0"/>
            </a:endParaRPr>
          </a:p>
          <a:p>
            <a:pPr marL="0" marR="0">
              <a:spcBef>
                <a:spcPts val="1000"/>
              </a:spcBef>
              <a:spcAft>
                <a:spcPts val="800"/>
              </a:spcAft>
            </a:pPr>
            <a:r>
              <a:rPr lang="en-US" sz="1800" dirty="0">
                <a:solidFill>
                  <a:srgbClr val="222222"/>
                </a:solidFill>
                <a:effectLst/>
                <a:latin typeface="Calibri" panose="020F0502020204030204" pitchFamily="34" charset="0"/>
                <a:ea typeface="Cambria" panose="02040503050406030204" pitchFamily="18" charset="0"/>
                <a:cs typeface="Cambria" panose="02040503050406030204" pitchFamily="18" charset="0"/>
              </a:rPr>
              <a:t>Additional information about Selecting Schoolwide Expectations can be found in Course 3 of the Missouri SW-PBS Tier 1 Implementation Guide which can be found at </a:t>
            </a:r>
            <a:r>
              <a:rPr lang="en-US" sz="1800" dirty="0" err="1">
                <a:solidFill>
                  <a:srgbClr val="222222"/>
                </a:solidFill>
                <a:effectLst/>
                <a:latin typeface="Calibri" panose="020F0502020204030204" pitchFamily="34" charset="0"/>
                <a:ea typeface="Cambria" panose="02040503050406030204" pitchFamily="18" charset="0"/>
                <a:cs typeface="Cambria" panose="02040503050406030204" pitchFamily="18" charset="0"/>
              </a:rPr>
              <a:t>www.pbismissouri.org</a:t>
            </a:r>
            <a:r>
              <a:rPr lang="en-US" sz="1800" dirty="0">
                <a:solidFill>
                  <a:srgbClr val="222222"/>
                </a:solidFill>
                <a:effectLst/>
                <a:latin typeface="Calibri" panose="020F0502020204030204" pitchFamily="34" charset="0"/>
                <a:ea typeface="Cambria" panose="02040503050406030204" pitchFamily="18" charset="0"/>
                <a:cs typeface="Cambria" panose="02040503050406030204" pitchFamily="18" charset="0"/>
              </a:rPr>
              <a:t>.</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endParaRPr sz="1200" b="0" i="0" u="none" strike="noStrike" cap="none" dirty="0">
              <a:solidFill>
                <a:schemeClr val="dk1"/>
              </a:solidFill>
              <a:latin typeface="Calibri"/>
              <a:ea typeface="Calibri"/>
              <a:cs typeface="Calibri"/>
              <a:sym typeface="Calibri"/>
            </a:endParaRPr>
          </a:p>
        </p:txBody>
      </p:sp>
      <p:sp>
        <p:nvSpPr>
          <p:cNvPr id="321" name="Google Shape;321;p2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dca2ff7e9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ddca2ff7e9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a:t>Trainer Notes:</a:t>
            </a:r>
            <a:r>
              <a:rPr lang="en-US" sz="1800" b="0"/>
              <a:t>  </a:t>
            </a:r>
            <a:endParaRPr sz="1800"/>
          </a:p>
          <a:p>
            <a:pPr marL="0" lvl="0" indent="0" algn="l" rtl="0">
              <a:lnSpc>
                <a:spcPct val="100000"/>
              </a:lnSpc>
              <a:spcBef>
                <a:spcPts val="0"/>
              </a:spcBef>
              <a:spcAft>
                <a:spcPts val="0"/>
              </a:spcAft>
              <a:buSzPts val="1400"/>
              <a:buNone/>
            </a:pPr>
            <a:r>
              <a:rPr lang="en-US" sz="1800" b="1"/>
              <a:t>To Know/To Say: </a:t>
            </a:r>
            <a:r>
              <a:rPr lang="en-US" sz="1800">
                <a:solidFill>
                  <a:srgbClr val="222222"/>
                </a:solidFill>
                <a:highlight>
                  <a:srgbClr val="FFFFFF"/>
                </a:highlight>
                <a:latin typeface="Calibri"/>
                <a:ea typeface="Calibri"/>
                <a:cs typeface="Calibri"/>
                <a:sym typeface="Calibri"/>
              </a:rPr>
              <a:t>During this lesson you learned the process of developing non classroom procedures and the benefits of having these procedures clearly defined.  Clearly defined procedures allow staff to teach, supervise consistently and predictably. When students can predict the events throughout their school day, they are more likely to be engaged and less likely to display problem behavior.</a:t>
            </a:r>
            <a:r>
              <a:rPr lang="en-US" sz="1800">
                <a:solidFill>
                  <a:srgbClr val="222222"/>
                </a:solidFill>
                <a:latin typeface="Calibri"/>
                <a:ea typeface="Calibri"/>
                <a:cs typeface="Calibri"/>
                <a:sym typeface="Calibri"/>
              </a:rPr>
              <a:t> </a:t>
            </a:r>
            <a:r>
              <a:rPr lang="en-US" sz="1800">
                <a:latin typeface="Calibri"/>
                <a:ea typeface="Calibri"/>
                <a:cs typeface="Calibri"/>
                <a:sym typeface="Calibri"/>
              </a:rPr>
              <a:t>How will you engage all staff in a process for defining non-classroom procedures?</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libri"/>
                <a:ea typeface="Calibri"/>
                <a:cs typeface="Calibri"/>
                <a:sym typeface="Calibri"/>
              </a:rPr>
              <a:t> </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libri"/>
                <a:ea typeface="Calibri"/>
                <a:cs typeface="Calibri"/>
                <a:sym typeface="Calibri"/>
              </a:rPr>
              <a:t>Next steps include updating your action plan. Develop action steps for a timeline of completion of non-classroom procedures.  This includes </a:t>
            </a:r>
            <a:r>
              <a:rPr lang="en-US" sz="1800">
                <a:solidFill>
                  <a:srgbClr val="222222"/>
                </a:solidFill>
                <a:latin typeface="Calibri"/>
                <a:ea typeface="Calibri"/>
                <a:cs typeface="Calibri"/>
                <a:sym typeface="Calibri"/>
              </a:rPr>
              <a:t>gaining full staff consensus on non-classroom procedures and sharing these procedures with teachers, staff, students, and families.</a:t>
            </a:r>
            <a:endParaRPr sz="1800">
              <a:latin typeface="Cambria"/>
              <a:ea typeface="Cambria"/>
              <a:cs typeface="Cambria"/>
              <a:sym typeface="Cambria"/>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61" name="Google Shape;261;gddca2ff7e9_0_18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6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SzPts val="1400"/>
              <a:buNone/>
            </a:pPr>
            <a:endParaRPr/>
          </a:p>
        </p:txBody>
      </p:sp>
      <p:sp>
        <p:nvSpPr>
          <p:cNvPr id="268" name="Google Shape;268;p6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dca2ff7e9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ddca2ff7e9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Read the slide </a:t>
            </a:r>
            <a:endParaRPr/>
          </a:p>
          <a:p>
            <a:pPr marL="0" lvl="0" indent="0" algn="l" rtl="0">
              <a:lnSpc>
                <a:spcPct val="100000"/>
              </a:lnSpc>
              <a:spcBef>
                <a:spcPts val="0"/>
              </a:spcBef>
              <a:spcAft>
                <a:spcPts val="0"/>
              </a:spcAft>
              <a:buSzPts val="1400"/>
              <a:buNone/>
            </a:pPr>
            <a:r>
              <a:rPr lang="en-US" b="1"/>
              <a:t>To Know/To Say:</a:t>
            </a:r>
            <a:r>
              <a:rPr lang="en-US" b="0"/>
              <a:t> </a:t>
            </a:r>
            <a:endParaRPr sz="1200" b="0" i="0" u="none" strike="noStrike" cap="none">
              <a:solidFill>
                <a:schemeClr val="dk1"/>
              </a:solidFill>
              <a:latin typeface="Calibri"/>
              <a:ea typeface="Calibri"/>
              <a:cs typeface="Calibri"/>
              <a:sym typeface="Calibri"/>
            </a:endParaRPr>
          </a:p>
        </p:txBody>
      </p:sp>
      <p:sp>
        <p:nvSpPr>
          <p:cNvPr id="116" name="Google Shape;116;gddca2ff7e9_0_9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dca2ff7e9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2" name="Google Shape;122;gddca2ff7e9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These will be the Working Agreements we will honor during all our training sessions this year.</a:t>
            </a:r>
            <a:endParaRPr/>
          </a:p>
        </p:txBody>
      </p:sp>
      <p:sp>
        <p:nvSpPr>
          <p:cNvPr id="123" name="Google Shape;123;gddca2ff7e9_0_10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dca2ff7e9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9" name="Google Shape;129;gddca2ff7e9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“One of our agreements is to follow the attention signal.”   </a:t>
            </a:r>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“Your team will work with your school to develop an attention signal you will use in every setting.”</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“In order to get all of you focused after discussions, activities or breaks, </a:t>
            </a:r>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 will __________________</a:t>
            </a:r>
            <a:r>
              <a:rPr lang="en-US" sz="1200" b="0" i="0" u="none" strike="noStrike" cap="none">
                <a:solidFill>
                  <a:srgbClr val="FF0000"/>
                </a:solidFill>
                <a:latin typeface="Arial"/>
                <a:ea typeface="Arial"/>
                <a:cs typeface="Arial"/>
                <a:sym typeface="Arial"/>
              </a:rPr>
              <a:t>______________________.”</a:t>
            </a:r>
            <a:endParaRPr/>
          </a:p>
          <a:p>
            <a:pPr marL="0" marR="0" lvl="0" indent="0" algn="l" rtl="0">
              <a:lnSpc>
                <a:spcPct val="100000"/>
              </a:lnSpc>
              <a:spcBef>
                <a:spcPts val="0"/>
              </a:spcBef>
              <a:spcAft>
                <a:spcPts val="0"/>
              </a:spcAft>
              <a:buClr>
                <a:srgbClr val="FF0000"/>
              </a:buClr>
              <a:buSzPts val="300"/>
              <a:buFont typeface="Arial"/>
              <a:buNone/>
            </a:pPr>
            <a:r>
              <a:rPr lang="en-US" sz="1200" b="0" i="0" u="none" strike="noStrike" cap="none">
                <a:solidFill>
                  <a:srgbClr val="FF0000"/>
                </a:solidFill>
                <a:latin typeface="Arial"/>
                <a:ea typeface="Arial"/>
                <a:cs typeface="Arial"/>
                <a:sym typeface="Arial"/>
              </a:rPr>
              <a:t>	(</a:t>
            </a:r>
            <a:r>
              <a:rPr lang="en-US" sz="1200" b="1" i="0" u="none" strike="noStrike" cap="none">
                <a:solidFill>
                  <a:srgbClr val="FF0000"/>
                </a:solidFill>
                <a:latin typeface="Arial"/>
                <a:ea typeface="Arial"/>
                <a:cs typeface="Arial"/>
                <a:sym typeface="Arial"/>
              </a:rPr>
              <a:t>Insert your attention signal here</a:t>
            </a:r>
            <a:r>
              <a:rPr lang="en-US" sz="1200" b="0" i="0" u="none" strike="noStrike" cap="none">
                <a:solidFill>
                  <a:srgbClr val="FF0000"/>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“Your task will be to finish your sentence, quiet your voice and ____________________________.”</a:t>
            </a:r>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1"/>
                </a:solidFill>
                <a:latin typeface="Arial"/>
                <a:ea typeface="Arial"/>
                <a:cs typeface="Arial"/>
                <a:sym typeface="Arial"/>
              </a:rPr>
              <a:t>Insert what you want participants to do</a:t>
            </a:r>
            <a:r>
              <a:rPr lang="en-US" sz="1200" b="0" i="0" u="none" strike="noStrike" cap="none">
                <a:solidFill>
                  <a:schemeClr val="dk1"/>
                </a:solidFill>
                <a:latin typeface="Arial"/>
                <a:ea typeface="Arial"/>
                <a:cs typeface="Arial"/>
                <a:sym typeface="Arial"/>
              </a:rPr>
              <a:t>.)</a:t>
            </a:r>
            <a:endParaRPr/>
          </a:p>
        </p:txBody>
      </p:sp>
      <p:sp>
        <p:nvSpPr>
          <p:cNvPr id="130" name="Google Shape;130;gddca2ff7e9_0_16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dca2ff7e9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6" name="Google Shape;136;gddca2ff7e9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Choose an Introductions Activity</a:t>
            </a:r>
            <a:endParaRPr/>
          </a:p>
        </p:txBody>
      </p:sp>
      <p:sp>
        <p:nvSpPr>
          <p:cNvPr id="137" name="Google Shape;137;gddca2ff7e9_0_17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149" name="Google Shape;149;p5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Calibri"/>
                <a:ea typeface="Calibri"/>
                <a:cs typeface="Calibri"/>
                <a:sym typeface="Calibri"/>
              </a:rPr>
              <a:t>Trainer Notes:</a:t>
            </a:r>
            <a:r>
              <a:rPr lang="en-US" b="0">
                <a:latin typeface="Calibri"/>
                <a:ea typeface="Calibri"/>
                <a:cs typeface="Calibri"/>
                <a:sym typeface="Calibri"/>
              </a:rPr>
              <a:t> Read the slide </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b="1">
                <a:latin typeface="Calibri"/>
                <a:ea typeface="Calibri"/>
                <a:cs typeface="Calibri"/>
                <a:sym typeface="Calibri"/>
              </a:rPr>
              <a:t>To Know/To Say:</a:t>
            </a:r>
            <a:r>
              <a:rPr lang="en-US" b="0">
                <a:latin typeface="Calibri"/>
                <a:ea typeface="Calibri"/>
                <a:cs typeface="Calibri"/>
                <a:sym typeface="Calibri"/>
              </a:rPr>
              <a:t> </a:t>
            </a:r>
            <a:r>
              <a:rPr lang="en-US" sz="1200">
                <a:latin typeface="Calibri"/>
                <a:ea typeface="Calibri"/>
                <a:cs typeface="Calibri"/>
                <a:sym typeface="Calibri"/>
              </a:rPr>
              <a:t>Defining procedures for non-classroom settings is another step in the process of creating a comprehensive social behavioral curriculum. When procedures are taught and reinforced over time, routines are established that help students meet the schoolwide expectations. Clearly established procedures can dramatically reduce this loss in instructional time.	</a:t>
            </a:r>
            <a:endParaRPr>
              <a:latin typeface="Calibri"/>
              <a:ea typeface="Calibri"/>
              <a:cs typeface="Calibri"/>
              <a:sym typeface="Calibri"/>
            </a:endParaRPr>
          </a:p>
        </p:txBody>
      </p:sp>
      <p:sp>
        <p:nvSpPr>
          <p:cNvPr id="156" name="Google Shape;156;p5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dca2ff7e9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ddca2ff7e9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Times New Roman"/>
                <a:ea typeface="Times New Roman"/>
                <a:cs typeface="Times New Roman"/>
                <a:sym typeface="Times New Roman"/>
              </a:rPr>
              <a:t>Read the slide or direct participants to read the slide, </a:t>
            </a:r>
            <a:endParaRPr/>
          </a:p>
        </p:txBody>
      </p:sp>
      <p:sp>
        <p:nvSpPr>
          <p:cNvPr id="167" name="Google Shape;167;gddca2ff7e9_0_202: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70"/>
          <p:cNvSpPr txBox="1">
            <a:spLocks noGrp="1"/>
          </p:cNvSpPr>
          <p:nvPr>
            <p:ph type="ctrTitle"/>
          </p:nvPr>
        </p:nvSpPr>
        <p:spPr>
          <a:xfrm>
            <a:off x="685800" y="461424"/>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70"/>
          <p:cNvSpPr txBox="1">
            <a:spLocks noGrp="1"/>
          </p:cNvSpPr>
          <p:nvPr>
            <p:ph type="subTitle" idx="1"/>
          </p:nvPr>
        </p:nvSpPr>
        <p:spPr>
          <a:xfrm>
            <a:off x="1371600" y="2004134"/>
            <a:ext cx="6400800" cy="650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SzPts val="3200"/>
              <a:buNone/>
              <a:defRPr>
                <a:solidFill>
                  <a:srgbClr val="FF0000"/>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5" name="Google Shape;15;p70" descr="MO_SWPBS_Logo-2011.jpg"/>
          <p:cNvPicPr preferRelativeResize="0"/>
          <p:nvPr/>
        </p:nvPicPr>
        <p:blipFill rotWithShape="1">
          <a:blip r:embed="rId2">
            <a:alphaModFix/>
          </a:blip>
          <a:srcRect/>
          <a:stretch/>
        </p:blipFill>
        <p:spPr>
          <a:xfrm>
            <a:off x="3190875" y="2752725"/>
            <a:ext cx="2689225" cy="2324100"/>
          </a:xfrm>
          <a:prstGeom prst="rect">
            <a:avLst/>
          </a:prstGeom>
          <a:noFill/>
          <a:ln>
            <a:noFill/>
          </a:ln>
        </p:spPr>
      </p:pic>
      <p:pic>
        <p:nvPicPr>
          <p:cNvPr id="16" name="Google Shape;16;p70"/>
          <p:cNvPicPr preferRelativeResize="0"/>
          <p:nvPr/>
        </p:nvPicPr>
        <p:blipFill rotWithShape="1">
          <a:blip r:embed="rId3">
            <a:alphaModFix/>
          </a:blip>
          <a:srcRect/>
          <a:stretch/>
        </p:blipFill>
        <p:spPr>
          <a:xfrm>
            <a:off x="331788" y="5618163"/>
            <a:ext cx="520700" cy="577850"/>
          </a:xfrm>
          <a:prstGeom prst="rect">
            <a:avLst/>
          </a:prstGeom>
          <a:noFill/>
          <a:ln>
            <a:noFill/>
          </a:ln>
        </p:spPr>
      </p:pic>
      <p:sp>
        <p:nvSpPr>
          <p:cNvPr id="17" name="Google Shape;17;p70"/>
          <p:cNvSpPr txBox="1"/>
          <p:nvPr/>
        </p:nvSpPr>
        <p:spPr>
          <a:xfrm>
            <a:off x="950913" y="5519321"/>
            <a:ext cx="1871662" cy="9540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MU Center for SW-PBS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College of Education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University of Missouri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pic>
        <p:nvPicPr>
          <p:cNvPr id="18" name="Google Shape;18;p70" descr="M:\BD\SUGAI\PBIS LOGO-LARGE.TIF"/>
          <p:cNvPicPr preferRelativeResize="0"/>
          <p:nvPr/>
        </p:nvPicPr>
        <p:blipFill rotWithShape="1">
          <a:blip r:embed="rId4">
            <a:alphaModFix/>
          </a:blip>
          <a:srcRect/>
          <a:stretch/>
        </p:blipFill>
        <p:spPr>
          <a:xfrm>
            <a:off x="7458075" y="5448300"/>
            <a:ext cx="1077913" cy="784225"/>
          </a:xfrm>
          <a:prstGeom prst="rect">
            <a:avLst/>
          </a:prstGeom>
          <a:noFill/>
          <a:ln>
            <a:noFill/>
          </a:ln>
        </p:spPr>
      </p:pic>
      <p:pic>
        <p:nvPicPr>
          <p:cNvPr id="19" name="Google Shape;19;p70" descr="C:\Users\joann\Pictures\iPod Photo Cache\DESE-color.jpg"/>
          <p:cNvPicPr preferRelativeResize="0"/>
          <p:nvPr/>
        </p:nvPicPr>
        <p:blipFill rotWithShape="1">
          <a:blip r:embed="rId5">
            <a:alphaModFix/>
          </a:blip>
          <a:srcRect/>
          <a:stretch/>
        </p:blipFill>
        <p:spPr>
          <a:xfrm>
            <a:off x="3470275" y="5618163"/>
            <a:ext cx="2697163" cy="971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4"/>
        <p:cNvGrpSpPr/>
        <p:nvPr/>
      </p:nvGrpSpPr>
      <p:grpSpPr>
        <a:xfrm>
          <a:off x="0" y="0"/>
          <a:ext cx="0" cy="0"/>
          <a:chOff x="0" y="0"/>
          <a:chExt cx="0" cy="0"/>
        </a:xfrm>
      </p:grpSpPr>
      <p:sp>
        <p:nvSpPr>
          <p:cNvPr id="85" name="Google Shape;85;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6" name="Google Shape;86;p82"/>
          <p:cNvGrpSpPr/>
          <p:nvPr/>
        </p:nvGrpSpPr>
        <p:grpSpPr>
          <a:xfrm>
            <a:off x="12700" y="6211888"/>
            <a:ext cx="9144000" cy="658812"/>
            <a:chOff x="12700" y="6211407"/>
            <a:chExt cx="9144378" cy="659292"/>
          </a:xfrm>
        </p:grpSpPr>
        <p:sp>
          <p:nvSpPr>
            <p:cNvPr id="87" name="Google Shape;87;p8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8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 name="Google Shape;89;p8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 name="Google Shape;90;p82"/>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
        <p:nvSpPr>
          <p:cNvPr id="91" name="Google Shape;91;p82"/>
          <p:cNvSpPr/>
          <p:nvPr/>
        </p:nvSpPr>
        <p:spPr>
          <a:xfrm>
            <a:off x="3492500" y="4505325"/>
            <a:ext cx="2032000" cy="1198563"/>
          </a:xfrm>
          <a:custGeom>
            <a:avLst/>
            <a:gdLst/>
            <a:ahLst/>
            <a:cxnLst/>
            <a:rect l="l" t="t" r="r" b="b"/>
            <a:pathLst>
              <a:path w="120000" h="120000" extrusionOk="0">
                <a:moveTo>
                  <a:pt x="0" y="0"/>
                </a:moveTo>
                <a:lnTo>
                  <a:pt x="120000" y="0"/>
                </a:lnTo>
                <a:lnTo>
                  <a:pt x="120000" y="120000"/>
                </a:lnTo>
                <a:lnTo>
                  <a:pt x="0" y="120000"/>
                </a:lnTo>
                <a:close/>
                <a:moveTo>
                  <a:pt x="33457" y="37000"/>
                </a:moveTo>
                <a:lnTo>
                  <a:pt x="33457" y="54813"/>
                </a:lnTo>
                <a:lnTo>
                  <a:pt x="37033" y="54813"/>
                </a:lnTo>
                <a:lnTo>
                  <a:pt x="38139" y="52779"/>
                </a:lnTo>
                <a:lnTo>
                  <a:pt x="39171" y="52779"/>
                </a:lnTo>
                <a:lnTo>
                  <a:pt x="39171" y="79967"/>
                </a:lnTo>
                <a:lnTo>
                  <a:pt x="75262" y="79967"/>
                </a:lnTo>
                <a:lnTo>
                  <a:pt x="75262" y="70592"/>
                </a:lnTo>
                <a:lnTo>
                  <a:pt x="80976" y="70592"/>
                </a:lnTo>
                <a:lnTo>
                  <a:pt x="84073" y="75750"/>
                </a:lnTo>
                <a:lnTo>
                  <a:pt x="86543" y="75750"/>
                </a:lnTo>
                <a:lnTo>
                  <a:pt x="86543" y="42625"/>
                </a:lnTo>
                <a:lnTo>
                  <a:pt x="84073" y="42625"/>
                </a:lnTo>
                <a:lnTo>
                  <a:pt x="81935" y="46217"/>
                </a:lnTo>
                <a:lnTo>
                  <a:pt x="75262" y="46217"/>
                </a:lnTo>
                <a:lnTo>
                  <a:pt x="75262" y="42625"/>
                </a:lnTo>
                <a:lnTo>
                  <a:pt x="73161" y="38875"/>
                </a:lnTo>
                <a:lnTo>
                  <a:pt x="38139" y="38875"/>
                </a:lnTo>
                <a:lnTo>
                  <a:pt x="37033" y="37000"/>
                </a:lnTo>
                <a:close/>
              </a:path>
              <a:path w="120000" h="120000" fill="darken" extrusionOk="0">
                <a:moveTo>
                  <a:pt x="33457" y="37000"/>
                </a:moveTo>
                <a:lnTo>
                  <a:pt x="33457" y="54813"/>
                </a:lnTo>
                <a:lnTo>
                  <a:pt x="37033" y="54813"/>
                </a:lnTo>
                <a:lnTo>
                  <a:pt x="38139" y="52779"/>
                </a:lnTo>
                <a:lnTo>
                  <a:pt x="39171" y="52779"/>
                </a:lnTo>
                <a:lnTo>
                  <a:pt x="39171" y="79967"/>
                </a:lnTo>
                <a:lnTo>
                  <a:pt x="75262" y="79967"/>
                </a:lnTo>
                <a:lnTo>
                  <a:pt x="75262" y="70592"/>
                </a:lnTo>
                <a:lnTo>
                  <a:pt x="80976" y="70592"/>
                </a:lnTo>
                <a:lnTo>
                  <a:pt x="84073" y="75750"/>
                </a:lnTo>
                <a:lnTo>
                  <a:pt x="86543" y="75750"/>
                </a:lnTo>
                <a:lnTo>
                  <a:pt x="86543" y="42625"/>
                </a:lnTo>
                <a:lnTo>
                  <a:pt x="84073" y="42625"/>
                </a:lnTo>
                <a:lnTo>
                  <a:pt x="81935" y="46217"/>
                </a:lnTo>
                <a:lnTo>
                  <a:pt x="75262" y="46217"/>
                </a:lnTo>
                <a:lnTo>
                  <a:pt x="75262" y="42625"/>
                </a:lnTo>
                <a:lnTo>
                  <a:pt x="73161" y="38875"/>
                </a:lnTo>
                <a:lnTo>
                  <a:pt x="38139" y="38875"/>
                </a:lnTo>
                <a:lnTo>
                  <a:pt x="37033" y="37000"/>
                </a:lnTo>
                <a:close/>
              </a:path>
              <a:path w="120000" h="120000" fill="none" extrusionOk="0">
                <a:moveTo>
                  <a:pt x="33457" y="37000"/>
                </a:moveTo>
                <a:lnTo>
                  <a:pt x="37033" y="37000"/>
                </a:lnTo>
                <a:lnTo>
                  <a:pt x="38139" y="38875"/>
                </a:lnTo>
                <a:lnTo>
                  <a:pt x="73161" y="38875"/>
                </a:lnTo>
                <a:lnTo>
                  <a:pt x="75262" y="42625"/>
                </a:lnTo>
                <a:lnTo>
                  <a:pt x="75262" y="46217"/>
                </a:lnTo>
                <a:lnTo>
                  <a:pt x="81935" y="46217"/>
                </a:lnTo>
                <a:lnTo>
                  <a:pt x="84073" y="42625"/>
                </a:lnTo>
                <a:lnTo>
                  <a:pt x="86543" y="42625"/>
                </a:lnTo>
                <a:lnTo>
                  <a:pt x="86543" y="75750"/>
                </a:lnTo>
                <a:lnTo>
                  <a:pt x="84073" y="75750"/>
                </a:lnTo>
                <a:lnTo>
                  <a:pt x="80976" y="70592"/>
                </a:lnTo>
                <a:lnTo>
                  <a:pt x="75262" y="70592"/>
                </a:lnTo>
                <a:lnTo>
                  <a:pt x="75262" y="79967"/>
                </a:lnTo>
                <a:lnTo>
                  <a:pt x="39171" y="79967"/>
                </a:lnTo>
                <a:lnTo>
                  <a:pt x="39171" y="52779"/>
                </a:lnTo>
                <a:lnTo>
                  <a:pt x="38139" y="52779"/>
                </a:lnTo>
                <a:lnTo>
                  <a:pt x="37033" y="54813"/>
                </a:lnTo>
                <a:lnTo>
                  <a:pt x="33457" y="54813"/>
                </a:lnTo>
                <a:close/>
              </a:path>
              <a:path w="120000" h="120000" fill="none" extrusionOk="0">
                <a:moveTo>
                  <a:pt x="0" y="0"/>
                </a:moveTo>
                <a:lnTo>
                  <a:pt x="120000" y="0"/>
                </a:lnTo>
                <a:lnTo>
                  <a:pt x="120000" y="120000"/>
                </a:lnTo>
                <a:lnTo>
                  <a:pt x="0" y="120000"/>
                </a:lnTo>
                <a:close/>
              </a:path>
            </a:pathLst>
          </a:custGeom>
          <a:solidFill>
            <a:srgbClr val="C2D59B"/>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 name="Google Shape;92;p8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Font typeface="Arial"/>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3"/>
        <p:cNvGrpSpPr/>
        <p:nvPr/>
      </p:nvGrpSpPr>
      <p:grpSpPr>
        <a:xfrm>
          <a:off x="0" y="0"/>
          <a:ext cx="0" cy="0"/>
          <a:chOff x="0" y="0"/>
          <a:chExt cx="0" cy="0"/>
        </a:xfrm>
      </p:grpSpPr>
      <p:pic>
        <p:nvPicPr>
          <p:cNvPr id="94" name="Google Shape;94;p83" descr="sneak-peek-icon-web-2.jpg"/>
          <p:cNvPicPr preferRelativeResize="0"/>
          <p:nvPr/>
        </p:nvPicPr>
        <p:blipFill rotWithShape="1">
          <a:blip r:embed="rId2">
            <a:alphaModFix/>
          </a:blip>
          <a:srcRect b="38000"/>
          <a:stretch/>
        </p:blipFill>
        <p:spPr>
          <a:xfrm>
            <a:off x="430429" y="323197"/>
            <a:ext cx="2884127" cy="1490134"/>
          </a:xfrm>
          <a:prstGeom prst="rect">
            <a:avLst/>
          </a:prstGeom>
          <a:noFill/>
          <a:ln>
            <a:noFill/>
          </a:ln>
        </p:spPr>
      </p:pic>
      <p:sp>
        <p:nvSpPr>
          <p:cNvPr id="95" name="Google Shape;95;p83"/>
          <p:cNvSpPr txBox="1">
            <a:spLocks noGrp="1"/>
          </p:cNvSpPr>
          <p:nvPr>
            <p:ph type="body" idx="1"/>
          </p:nvPr>
        </p:nvSpPr>
        <p:spPr>
          <a:xfrm>
            <a:off x="800099" y="1447802"/>
            <a:ext cx="7466229" cy="374649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96" name="Google Shape;96;p83"/>
          <p:cNvGrpSpPr/>
          <p:nvPr/>
        </p:nvGrpSpPr>
        <p:grpSpPr>
          <a:xfrm>
            <a:off x="12700" y="6211407"/>
            <a:ext cx="9144378" cy="659292"/>
            <a:chOff x="12700" y="6211407"/>
            <a:chExt cx="9144378" cy="659292"/>
          </a:xfrm>
        </p:grpSpPr>
        <p:sp>
          <p:nvSpPr>
            <p:cNvPr id="97" name="Google Shape;97;p8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 name="Google Shape;98;p8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 name="Google Shape;99;p8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p83"/>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FF0000"/>
              </a:buClr>
              <a:buSzPts val="3200"/>
              <a:buFont typeface="Arial"/>
              <a:buChar char="•"/>
              <a:defRPr/>
            </a:lvl1pPr>
            <a:lvl2pPr marL="914400" lvl="1" indent="-406400" algn="l">
              <a:lnSpc>
                <a:spcPct val="100000"/>
              </a:lnSpc>
              <a:spcBef>
                <a:spcPts val="560"/>
              </a:spcBef>
              <a:spcAft>
                <a:spcPts val="0"/>
              </a:spcAft>
              <a:buClr>
                <a:srgbClr val="FF0000"/>
              </a:buClr>
              <a:buSzPts val="2800"/>
              <a:buFont typeface="Arial"/>
              <a:buChar char="•"/>
              <a:defRPr/>
            </a:lvl2pPr>
            <a:lvl3pPr marL="1371600" lvl="2" indent="-381000" algn="l">
              <a:lnSpc>
                <a:spcPct val="100000"/>
              </a:lnSpc>
              <a:spcBef>
                <a:spcPts val="480"/>
              </a:spcBef>
              <a:spcAft>
                <a:spcPts val="0"/>
              </a:spcAft>
              <a:buClr>
                <a:srgbClr val="FF0000"/>
              </a:buClr>
              <a:buSzPts val="2400"/>
              <a:buFont typeface="Arial"/>
              <a:buChar char="•"/>
              <a:defRPr/>
            </a:lvl3pPr>
            <a:lvl4pPr marL="1828800" lvl="3" indent="-355600" algn="l">
              <a:lnSpc>
                <a:spcPct val="100000"/>
              </a:lnSpc>
              <a:spcBef>
                <a:spcPts val="400"/>
              </a:spcBef>
              <a:spcAft>
                <a:spcPts val="0"/>
              </a:spcAft>
              <a:buClr>
                <a:srgbClr val="FF0000"/>
              </a:buClr>
              <a:buSzPts val="2000"/>
              <a:buFont typeface="Arial"/>
              <a:buChar char="•"/>
              <a:defRPr/>
            </a:lvl4pPr>
            <a:lvl5pPr marL="2286000" lvl="4" indent="-355600" algn="l">
              <a:lnSpc>
                <a:spcPct val="100000"/>
              </a:lnSpc>
              <a:spcBef>
                <a:spcPts val="400"/>
              </a:spcBef>
              <a:spcAft>
                <a:spcPts val="0"/>
              </a:spcAft>
              <a:buClr>
                <a:srgbClr val="FF0000"/>
              </a:buClr>
              <a:buSzPts val="2000"/>
              <a:buFont typeface="Arial"/>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23" name="Google Shape;23;p71"/>
          <p:cNvGrpSpPr/>
          <p:nvPr/>
        </p:nvGrpSpPr>
        <p:grpSpPr>
          <a:xfrm>
            <a:off x="12700" y="6211407"/>
            <a:ext cx="9144378" cy="659292"/>
            <a:chOff x="12700" y="6211407"/>
            <a:chExt cx="9144378" cy="659292"/>
          </a:xfrm>
        </p:grpSpPr>
        <p:sp>
          <p:nvSpPr>
            <p:cNvPr id="24" name="Google Shape;24;p7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 name="Google Shape;25;p7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 name="Google Shape;26;p7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 name="Google Shape;27;p71"/>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FF0000"/>
              </a:buClr>
              <a:buSzPts val="2800"/>
              <a:buFont typeface="Arial"/>
              <a:buChar char="•"/>
              <a:defRPr sz="2800"/>
            </a:lvl1pPr>
            <a:lvl2pPr marL="914400" lvl="1" indent="-381000" algn="l">
              <a:lnSpc>
                <a:spcPct val="100000"/>
              </a:lnSpc>
              <a:spcBef>
                <a:spcPts val="480"/>
              </a:spcBef>
              <a:spcAft>
                <a:spcPts val="0"/>
              </a:spcAft>
              <a:buClr>
                <a:srgbClr val="FF0000"/>
              </a:buClr>
              <a:buSzPts val="2400"/>
              <a:buFont typeface="Arial"/>
              <a:buChar char="•"/>
              <a:defRPr sz="2400"/>
            </a:lvl2pPr>
            <a:lvl3pPr marL="1371600" lvl="2" indent="-355600" algn="l">
              <a:lnSpc>
                <a:spcPct val="100000"/>
              </a:lnSpc>
              <a:spcBef>
                <a:spcPts val="400"/>
              </a:spcBef>
              <a:spcAft>
                <a:spcPts val="0"/>
              </a:spcAft>
              <a:buClr>
                <a:srgbClr val="FF0000"/>
              </a:buClr>
              <a:buSzPts val="2000"/>
              <a:buFont typeface="Arial"/>
              <a:buChar char="•"/>
              <a:defRPr sz="2000"/>
            </a:lvl3pPr>
            <a:lvl4pPr marL="1828800" lvl="3" indent="-342900" algn="l">
              <a:lnSpc>
                <a:spcPct val="100000"/>
              </a:lnSpc>
              <a:spcBef>
                <a:spcPts val="360"/>
              </a:spcBef>
              <a:spcAft>
                <a:spcPts val="0"/>
              </a:spcAft>
              <a:buClr>
                <a:srgbClr val="FF0000"/>
              </a:buClr>
              <a:buSzPts val="1800"/>
              <a:buFont typeface="Arial"/>
              <a:buChar char="•"/>
              <a:defRPr sz="1800"/>
            </a:lvl4pPr>
            <a:lvl5pPr marL="2286000" lvl="4" indent="-342900" algn="l">
              <a:lnSpc>
                <a:spcPct val="100000"/>
              </a:lnSpc>
              <a:spcBef>
                <a:spcPts val="360"/>
              </a:spcBef>
              <a:spcAft>
                <a:spcPts val="0"/>
              </a:spcAft>
              <a:buClr>
                <a:srgbClr val="FF0000"/>
              </a:buClr>
              <a:buSzPts val="1800"/>
              <a:buFont typeface="Arial"/>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7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FF0000"/>
              </a:buClr>
              <a:buSzPts val="2800"/>
              <a:buFont typeface="Arial"/>
              <a:buChar char="•"/>
              <a:defRPr sz="2800"/>
            </a:lvl1pPr>
            <a:lvl2pPr marL="914400" lvl="1" indent="-381000" algn="l">
              <a:lnSpc>
                <a:spcPct val="100000"/>
              </a:lnSpc>
              <a:spcBef>
                <a:spcPts val="480"/>
              </a:spcBef>
              <a:spcAft>
                <a:spcPts val="0"/>
              </a:spcAft>
              <a:buClr>
                <a:srgbClr val="FF0000"/>
              </a:buClr>
              <a:buSzPts val="2400"/>
              <a:buFont typeface="Arial"/>
              <a:buChar char="•"/>
              <a:defRPr sz="2400"/>
            </a:lvl2pPr>
            <a:lvl3pPr marL="1371600" lvl="2" indent="-355600" algn="l">
              <a:lnSpc>
                <a:spcPct val="100000"/>
              </a:lnSpc>
              <a:spcBef>
                <a:spcPts val="400"/>
              </a:spcBef>
              <a:spcAft>
                <a:spcPts val="0"/>
              </a:spcAft>
              <a:buClr>
                <a:srgbClr val="FF0000"/>
              </a:buClr>
              <a:buSzPts val="2000"/>
              <a:buFont typeface="Arial"/>
              <a:buChar char="•"/>
              <a:defRPr sz="2000"/>
            </a:lvl3pPr>
            <a:lvl4pPr marL="1828800" lvl="3" indent="-342900" algn="l">
              <a:lnSpc>
                <a:spcPct val="100000"/>
              </a:lnSpc>
              <a:spcBef>
                <a:spcPts val="360"/>
              </a:spcBef>
              <a:spcAft>
                <a:spcPts val="0"/>
              </a:spcAft>
              <a:buClr>
                <a:srgbClr val="FF0000"/>
              </a:buClr>
              <a:buSzPts val="1800"/>
              <a:buFont typeface="Arial"/>
              <a:buChar char="•"/>
              <a:defRPr sz="1800"/>
            </a:lvl4pPr>
            <a:lvl5pPr marL="2286000" lvl="4" indent="-342900" algn="l">
              <a:lnSpc>
                <a:spcPct val="100000"/>
              </a:lnSpc>
              <a:spcBef>
                <a:spcPts val="360"/>
              </a:spcBef>
              <a:spcAft>
                <a:spcPts val="0"/>
              </a:spcAft>
              <a:buClr>
                <a:srgbClr val="FF0000"/>
              </a:buClr>
              <a:buSzPts val="1800"/>
              <a:buFont typeface="Arial"/>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grpSp>
        <p:nvGrpSpPr>
          <p:cNvPr id="32" name="Google Shape;32;p77"/>
          <p:cNvGrpSpPr/>
          <p:nvPr/>
        </p:nvGrpSpPr>
        <p:grpSpPr>
          <a:xfrm>
            <a:off x="12700" y="6211407"/>
            <a:ext cx="9144378" cy="659292"/>
            <a:chOff x="12700" y="6211407"/>
            <a:chExt cx="9144378" cy="659292"/>
          </a:xfrm>
        </p:grpSpPr>
        <p:sp>
          <p:nvSpPr>
            <p:cNvPr id="33" name="Google Shape;33;p7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 name="Google Shape;34;p7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 name="Google Shape;35;p7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Google Shape;36;p77"/>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7"/>
        <p:cNvGrpSpPr/>
        <p:nvPr/>
      </p:nvGrpSpPr>
      <p:grpSpPr>
        <a:xfrm>
          <a:off x="0" y="0"/>
          <a:ext cx="0" cy="0"/>
          <a:chOff x="0" y="0"/>
          <a:chExt cx="0" cy="0"/>
        </a:xfrm>
      </p:grpSpPr>
      <p:sp>
        <p:nvSpPr>
          <p:cNvPr id="38" name="Google Shape;38;p76"/>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76" descr="Macintosh HD:Users:wellspl:Desktop:6-Free-Teamwork-Clipart-Illustration-Showing-Diversity.jpg"/>
          <p:cNvPicPr preferRelativeResize="0"/>
          <p:nvPr/>
        </p:nvPicPr>
        <p:blipFill rotWithShape="1">
          <a:blip r:embed="rId2">
            <a:alphaModFix/>
          </a:blip>
          <a:srcRect r="25555"/>
          <a:stretch/>
        </p:blipFill>
        <p:spPr>
          <a:xfrm>
            <a:off x="552450" y="587375"/>
            <a:ext cx="1371600" cy="771525"/>
          </a:xfrm>
          <a:prstGeom prst="rect">
            <a:avLst/>
          </a:prstGeom>
          <a:noFill/>
          <a:ln>
            <a:noFill/>
          </a:ln>
        </p:spPr>
      </p:pic>
      <p:sp>
        <p:nvSpPr>
          <p:cNvPr id="40" name="Google Shape;40;p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40"/>
              </a:spcBef>
              <a:spcAft>
                <a:spcPts val="0"/>
              </a:spcAft>
              <a:buClr>
                <a:srgbClr val="FF0000"/>
              </a:buClr>
              <a:buSzPts val="3200"/>
              <a:buFont typeface="Arial"/>
              <a:buNone/>
              <a:defRPr>
                <a:solidFill>
                  <a:srgbClr val="009E47"/>
                </a:solidFill>
              </a:defRPr>
            </a:lvl1pPr>
            <a:lvl2pPr marL="914400" lvl="1" indent="-406400" algn="l">
              <a:lnSpc>
                <a:spcPct val="100000"/>
              </a:lnSpc>
              <a:spcBef>
                <a:spcPts val="560"/>
              </a:spcBef>
              <a:spcAft>
                <a:spcPts val="0"/>
              </a:spcAft>
              <a:buClr>
                <a:srgbClr val="FF0000"/>
              </a:buClr>
              <a:buSzPts val="2800"/>
              <a:buFont typeface="Arial"/>
              <a:buChar char="•"/>
              <a:defRPr i="1"/>
            </a:lvl2pPr>
            <a:lvl3pPr marL="1371600" lvl="2" indent="-381000" algn="l">
              <a:lnSpc>
                <a:spcPct val="100000"/>
              </a:lnSpc>
              <a:spcBef>
                <a:spcPts val="480"/>
              </a:spcBef>
              <a:spcAft>
                <a:spcPts val="0"/>
              </a:spcAft>
              <a:buClr>
                <a:srgbClr val="FF0000"/>
              </a:buClr>
              <a:buSzPts val="2400"/>
              <a:buFont typeface="Arial"/>
              <a:buChar char="•"/>
              <a:defRPr i="1"/>
            </a:lvl3pPr>
            <a:lvl4pPr marL="1828800" lvl="3" indent="-355600" algn="l">
              <a:lnSpc>
                <a:spcPct val="100000"/>
              </a:lnSpc>
              <a:spcBef>
                <a:spcPts val="400"/>
              </a:spcBef>
              <a:spcAft>
                <a:spcPts val="0"/>
              </a:spcAft>
              <a:buClr>
                <a:srgbClr val="FF0000"/>
              </a:buClr>
              <a:buSzPts val="2000"/>
              <a:buFont typeface="Arial"/>
              <a:buChar char="•"/>
              <a:defRPr i="1"/>
            </a:lvl4pPr>
            <a:lvl5pPr marL="2286000" lvl="4" indent="-355600" algn="l">
              <a:lnSpc>
                <a:spcPct val="100000"/>
              </a:lnSpc>
              <a:spcBef>
                <a:spcPts val="400"/>
              </a:spcBef>
              <a:spcAft>
                <a:spcPts val="0"/>
              </a:spcAft>
              <a:buClr>
                <a:srgbClr val="FF0000"/>
              </a:buClr>
              <a:buSzPts val="2000"/>
              <a:buFont typeface="Arial"/>
              <a:buChar char="•"/>
              <a:defRPr i="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41" name="Google Shape;41;p76"/>
          <p:cNvGrpSpPr/>
          <p:nvPr/>
        </p:nvGrpSpPr>
        <p:grpSpPr>
          <a:xfrm>
            <a:off x="12700" y="6211407"/>
            <a:ext cx="9144378" cy="659292"/>
            <a:chOff x="12700" y="6211407"/>
            <a:chExt cx="9144378" cy="659292"/>
          </a:xfrm>
        </p:grpSpPr>
        <p:sp>
          <p:nvSpPr>
            <p:cNvPr id="42" name="Google Shape;42;p7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 name="Google Shape;43;p7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 name="Google Shape;44;p7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 name="Google Shape;45;p76"/>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6"/>
        <p:cNvGrpSpPr/>
        <p:nvPr/>
      </p:nvGrpSpPr>
      <p:grpSpPr>
        <a:xfrm>
          <a:off x="0" y="0"/>
          <a:ext cx="0" cy="0"/>
          <a:chOff x="0" y="0"/>
          <a:chExt cx="0" cy="0"/>
        </a:xfrm>
      </p:grpSpPr>
      <p:pic>
        <p:nvPicPr>
          <p:cNvPr id="47" name="Google Shape;47;p73" descr="Green-Pencil-Icon-pencils-7151356-150-150.jpg"/>
          <p:cNvPicPr preferRelativeResize="0"/>
          <p:nvPr/>
        </p:nvPicPr>
        <p:blipFill rotWithShape="1">
          <a:blip r:embed="rId2">
            <a:alphaModFix/>
          </a:blip>
          <a:srcRect/>
          <a:stretch/>
        </p:blipFill>
        <p:spPr>
          <a:xfrm flipH="1">
            <a:off x="471522" y="440886"/>
            <a:ext cx="1234222" cy="1234222"/>
          </a:xfrm>
          <a:prstGeom prst="rect">
            <a:avLst/>
          </a:prstGeom>
          <a:noFill/>
          <a:ln>
            <a:noFill/>
          </a:ln>
        </p:spPr>
      </p:pic>
      <p:sp>
        <p:nvSpPr>
          <p:cNvPr id="48" name="Google Shape;48;p73"/>
          <p:cNvSpPr txBox="1">
            <a:spLocks noGrp="1"/>
          </p:cNvSpPr>
          <p:nvPr>
            <p:ph type="title"/>
          </p:nvPr>
        </p:nvSpPr>
        <p:spPr>
          <a:xfrm>
            <a:off x="1471882" y="491686"/>
            <a:ext cx="7363508" cy="9259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9" name="Google Shape;49;p73"/>
          <p:cNvGrpSpPr/>
          <p:nvPr/>
        </p:nvGrpSpPr>
        <p:grpSpPr>
          <a:xfrm>
            <a:off x="12700" y="6211407"/>
            <a:ext cx="9144378" cy="659292"/>
            <a:chOff x="12700" y="6211407"/>
            <a:chExt cx="9144378" cy="659292"/>
          </a:xfrm>
        </p:grpSpPr>
        <p:sp>
          <p:nvSpPr>
            <p:cNvPr id="50" name="Google Shape;50;p7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 name="Google Shape;51;p7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 name="Google Shape;52;p7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 name="Google Shape;53;p73"/>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
        <p:nvSpPr>
          <p:cNvPr id="54" name="Google Shape;54;p7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40"/>
              </a:spcBef>
              <a:spcAft>
                <a:spcPts val="0"/>
              </a:spcAft>
              <a:buClr>
                <a:srgbClr val="FF0000"/>
              </a:buClr>
              <a:buSzPts val="3200"/>
              <a:buFont typeface="Arial"/>
              <a:buNone/>
              <a:defRPr>
                <a:solidFill>
                  <a:srgbClr val="009E47"/>
                </a:solidFill>
              </a:defRPr>
            </a:lvl1pPr>
            <a:lvl2pPr marL="914400" lvl="1" indent="-406400" algn="l">
              <a:lnSpc>
                <a:spcPct val="100000"/>
              </a:lnSpc>
              <a:spcBef>
                <a:spcPts val="560"/>
              </a:spcBef>
              <a:spcAft>
                <a:spcPts val="0"/>
              </a:spcAft>
              <a:buClr>
                <a:srgbClr val="FF0000"/>
              </a:buClr>
              <a:buSzPts val="2800"/>
              <a:buFont typeface="Arial"/>
              <a:buChar char="•"/>
              <a:defRPr i="1"/>
            </a:lvl2pPr>
            <a:lvl3pPr marL="1371600" lvl="2" indent="-381000" algn="l">
              <a:lnSpc>
                <a:spcPct val="100000"/>
              </a:lnSpc>
              <a:spcBef>
                <a:spcPts val="480"/>
              </a:spcBef>
              <a:spcAft>
                <a:spcPts val="0"/>
              </a:spcAft>
              <a:buClr>
                <a:srgbClr val="FF0000"/>
              </a:buClr>
              <a:buSzPts val="2400"/>
              <a:buFont typeface="Arial"/>
              <a:buChar char="•"/>
              <a:defRPr i="1"/>
            </a:lvl3pPr>
            <a:lvl4pPr marL="1828800" lvl="3" indent="-355600" algn="l">
              <a:lnSpc>
                <a:spcPct val="100000"/>
              </a:lnSpc>
              <a:spcBef>
                <a:spcPts val="400"/>
              </a:spcBef>
              <a:spcAft>
                <a:spcPts val="0"/>
              </a:spcAft>
              <a:buClr>
                <a:srgbClr val="FF0000"/>
              </a:buClr>
              <a:buSzPts val="2000"/>
              <a:buFont typeface="Arial"/>
              <a:buChar char="•"/>
              <a:defRPr i="1"/>
            </a:lvl4pPr>
            <a:lvl5pPr marL="2286000" lvl="4" indent="-355600" algn="l">
              <a:lnSpc>
                <a:spcPct val="100000"/>
              </a:lnSpc>
              <a:spcBef>
                <a:spcPts val="400"/>
              </a:spcBef>
              <a:spcAft>
                <a:spcPts val="0"/>
              </a:spcAft>
              <a:buClr>
                <a:srgbClr val="FF0000"/>
              </a:buClr>
              <a:buSzPts val="2000"/>
              <a:buFont typeface="Arial"/>
              <a:buChar char="•"/>
              <a:defRPr i="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grpSp>
        <p:nvGrpSpPr>
          <p:cNvPr id="56" name="Google Shape;56;p79"/>
          <p:cNvGrpSpPr/>
          <p:nvPr/>
        </p:nvGrpSpPr>
        <p:grpSpPr>
          <a:xfrm>
            <a:off x="12700" y="6211407"/>
            <a:ext cx="9144378" cy="659292"/>
            <a:chOff x="12700" y="6211407"/>
            <a:chExt cx="9144378" cy="659292"/>
          </a:xfrm>
        </p:grpSpPr>
        <p:sp>
          <p:nvSpPr>
            <p:cNvPr id="57" name="Google Shape;57;p7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 name="Google Shape;58;p7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7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p79"/>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1"/>
        <p:cNvGrpSpPr/>
        <p:nvPr/>
      </p:nvGrpSpPr>
      <p:grpSpPr>
        <a:xfrm>
          <a:off x="0" y="0"/>
          <a:ext cx="0" cy="0"/>
          <a:chOff x="0" y="0"/>
          <a:chExt cx="0" cy="0"/>
        </a:xfrm>
      </p:grpSpPr>
      <p:sp>
        <p:nvSpPr>
          <p:cNvPr id="62" name="Google Shape;62;p74"/>
          <p:cNvSpPr txBox="1">
            <a:spLocks noGrp="1"/>
          </p:cNvSpPr>
          <p:nvPr>
            <p:ph type="title"/>
          </p:nvPr>
        </p:nvSpPr>
        <p:spPr>
          <a:xfrm>
            <a:off x="784457" y="2453812"/>
            <a:ext cx="7772400" cy="136207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009E47"/>
              </a:buClr>
              <a:buSzPts val="4000"/>
              <a:buFont typeface="Calibri"/>
              <a:buNone/>
              <a:defRPr sz="4000" b="0" cap="none">
                <a:solidFill>
                  <a:srgbClr val="009E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3" name="Google Shape;63;p74"/>
          <p:cNvGrpSpPr/>
          <p:nvPr/>
        </p:nvGrpSpPr>
        <p:grpSpPr>
          <a:xfrm>
            <a:off x="12700" y="6288897"/>
            <a:ext cx="9144378" cy="581802"/>
            <a:chOff x="12700" y="6288897"/>
            <a:chExt cx="9144378" cy="581802"/>
          </a:xfrm>
        </p:grpSpPr>
        <p:sp>
          <p:nvSpPr>
            <p:cNvPr id="64" name="Google Shape;64;p7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Google Shape;65;p7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 name="Google Shape;66;p7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67" name="Google Shape;67;p74" descr="SWPBSLogo-2011-highres-transbg-web.png"/>
          <p:cNvPicPr preferRelativeResize="0"/>
          <p:nvPr/>
        </p:nvPicPr>
        <p:blipFill rotWithShape="1">
          <a:blip r:embed="rId2">
            <a:alphaModFix/>
          </a:blip>
          <a:srcRect/>
          <a:stretch/>
        </p:blipFill>
        <p:spPr>
          <a:xfrm>
            <a:off x="160847" y="5470010"/>
            <a:ext cx="1606469" cy="138799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0"/>
          <p:cNvSpPr txBox="1">
            <a:spLocks noGrp="1"/>
          </p:cNvSpPr>
          <p:nvPr>
            <p:ph type="body" idx="1"/>
          </p:nvPr>
        </p:nvSpPr>
        <p:spPr>
          <a:xfrm>
            <a:off x="1022350" y="1417638"/>
            <a:ext cx="8229600" cy="452596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71" name="Google Shape;71;p80"/>
          <p:cNvGrpSpPr/>
          <p:nvPr/>
        </p:nvGrpSpPr>
        <p:grpSpPr>
          <a:xfrm>
            <a:off x="12700" y="6211407"/>
            <a:ext cx="9144378" cy="659292"/>
            <a:chOff x="12700" y="6211407"/>
            <a:chExt cx="9144378" cy="659292"/>
          </a:xfrm>
        </p:grpSpPr>
        <p:sp>
          <p:nvSpPr>
            <p:cNvPr id="72" name="Google Shape;72;p8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3" name="Google Shape;73;p8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 name="Google Shape;74;p8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Google Shape;75;p80"/>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76"/>
        <p:cNvGrpSpPr/>
        <p:nvPr/>
      </p:nvGrpSpPr>
      <p:grpSpPr>
        <a:xfrm>
          <a:off x="0" y="0"/>
          <a:ext cx="0" cy="0"/>
          <a:chOff x="0" y="0"/>
          <a:chExt cx="0" cy="0"/>
        </a:xfrm>
      </p:grpSpPr>
      <p:sp>
        <p:nvSpPr>
          <p:cNvPr id="77" name="Google Shape;77;p81"/>
          <p:cNvSpPr txBox="1">
            <a:spLocks noGrp="1"/>
          </p:cNvSpPr>
          <p:nvPr>
            <p:ph type="title"/>
          </p:nvPr>
        </p:nvSpPr>
        <p:spPr>
          <a:xfrm>
            <a:off x="457200" y="274638"/>
            <a:ext cx="8229600" cy="96996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1"/>
          <p:cNvSpPr txBox="1">
            <a:spLocks noGrp="1"/>
          </p:cNvSpPr>
          <p:nvPr>
            <p:ph type="body" idx="1"/>
          </p:nvPr>
        </p:nvSpPr>
        <p:spPr>
          <a:xfrm>
            <a:off x="457200" y="1117600"/>
            <a:ext cx="8229600" cy="508859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79" name="Google Shape;79;p81"/>
          <p:cNvGrpSpPr/>
          <p:nvPr/>
        </p:nvGrpSpPr>
        <p:grpSpPr>
          <a:xfrm>
            <a:off x="12700" y="6211888"/>
            <a:ext cx="9144000" cy="658812"/>
            <a:chOff x="12700" y="6211407"/>
            <a:chExt cx="9144378" cy="659292"/>
          </a:xfrm>
        </p:grpSpPr>
        <p:sp>
          <p:nvSpPr>
            <p:cNvPr id="80" name="Google Shape;80;p8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 name="Google Shape;81;p8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 name="Google Shape;82;p8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 name="Google Shape;83;p81"/>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ddca2ff7e9_0_147"/>
          <p:cNvSpPr txBox="1">
            <a:spLocks noGrp="1"/>
          </p:cNvSpPr>
          <p:nvPr>
            <p:ph type="ctrTitle"/>
          </p:nvPr>
        </p:nvSpPr>
        <p:spPr>
          <a:xfrm>
            <a:off x="533400" y="457200"/>
            <a:ext cx="7772400" cy="4343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r>
              <a:rPr lang="en-US"/>
              <a:t>Lesson 3: Developing Non-Classroom Procedures</a:t>
            </a:r>
            <a:endParaRPr/>
          </a:p>
          <a:p>
            <a:pPr marL="0" marR="0" lvl="0" indent="0" algn="ctr" rtl="0">
              <a:lnSpc>
                <a:spcPct val="100000"/>
              </a:lnSpc>
              <a:spcBef>
                <a:spcPts val="0"/>
              </a:spcBef>
              <a:spcAft>
                <a:spcPts val="0"/>
              </a:spcAft>
              <a:buClr>
                <a:schemeClr val="dk1"/>
              </a:buClr>
              <a:buSzPts val="900"/>
              <a:buFont typeface="Calibri"/>
              <a:buNone/>
            </a:pPr>
            <a:br>
              <a:rPr lang="en-US" sz="3600" b="0" i="0" u="none" strike="noStrike" cap="none">
                <a:solidFill>
                  <a:srgbClr val="FF0000"/>
                </a:solidFill>
                <a:latin typeface="Calibri"/>
                <a:ea typeface="Calibri"/>
                <a:cs typeface="Calibri"/>
                <a:sym typeface="Calibri"/>
              </a:rPr>
            </a:br>
            <a:r>
              <a:rPr lang="en-US" sz="2400">
                <a:solidFill>
                  <a:srgbClr val="FF0000"/>
                </a:solidFill>
              </a:rPr>
              <a:t>MO SW-PBS</a:t>
            </a:r>
            <a:br>
              <a:rPr lang="en-US" sz="3600" b="0" i="0" u="none" strike="noStrike" cap="none">
                <a:solidFill>
                  <a:srgbClr val="FF0000"/>
                </a:solidFill>
                <a:latin typeface="Calibri"/>
                <a:ea typeface="Calibri"/>
                <a:cs typeface="Calibri"/>
                <a:sym typeface="Calibri"/>
              </a:rPr>
            </a:br>
            <a:br>
              <a:rPr lang="en-US" sz="3600" b="0" i="0" u="none" strike="noStrike" cap="none">
                <a:solidFill>
                  <a:schemeClr val="dk1"/>
                </a:solidFill>
                <a:latin typeface="Calibri"/>
                <a:ea typeface="Calibri"/>
                <a:cs typeface="Calibri"/>
                <a:sym typeface="Calibri"/>
              </a:rPr>
            </a:br>
            <a:br>
              <a:rPr lang="en-US" sz="3600" b="0" i="0" u="none" strike="noStrike" cap="none">
                <a:solidFill>
                  <a:schemeClr val="dk1"/>
                </a:solidFill>
                <a:latin typeface="Calibri"/>
                <a:ea typeface="Calibri"/>
                <a:cs typeface="Calibri"/>
                <a:sym typeface="Calibri"/>
              </a:rPr>
            </a:br>
            <a:br>
              <a:rPr lang="en-US" sz="2900" b="0" i="0" u="none" strike="noStrike" cap="none">
                <a:solidFill>
                  <a:schemeClr val="dk1"/>
                </a:solidFill>
                <a:latin typeface="Calibri"/>
                <a:ea typeface="Calibri"/>
                <a:cs typeface="Calibri"/>
                <a:sym typeface="Calibri"/>
              </a:rPr>
            </a:br>
            <a:endParaRPr sz="29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ddca2ff7e9_0_193"/>
          <p:cNvSpPr txBox="1">
            <a:spLocks noGrp="1"/>
          </p:cNvSpPr>
          <p:nvPr>
            <p:ph type="title"/>
          </p:nvPr>
        </p:nvSpPr>
        <p:spPr>
          <a:xfrm>
            <a:off x="350520" y="243689"/>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US"/>
              <a:t>Unpacking Developing Non-Classroom Procedures</a:t>
            </a:r>
            <a:endParaRPr/>
          </a:p>
        </p:txBody>
      </p:sp>
      <p:sp>
        <p:nvSpPr>
          <p:cNvPr id="180" name="Google Shape;180;gddca2ff7e9_0_193"/>
          <p:cNvSpPr txBox="1">
            <a:spLocks noGrp="1"/>
          </p:cNvSpPr>
          <p:nvPr>
            <p:ph type="body" idx="1"/>
          </p:nvPr>
        </p:nvSpPr>
        <p:spPr>
          <a:xfrm>
            <a:off x="350520" y="1386689"/>
            <a:ext cx="6136283" cy="45261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rgbClr val="FF0000"/>
              </a:buClr>
              <a:buSzPts val="2600"/>
              <a:buFont typeface="Arial"/>
              <a:buChar char="•"/>
            </a:pPr>
            <a:r>
              <a:rPr lang="en-US" sz="2600"/>
              <a:t>Procedures are patterns for accomplishing classroom and non-classroom tasks.</a:t>
            </a:r>
            <a:endParaRPr sz="2600"/>
          </a:p>
          <a:p>
            <a:pPr marL="342900" lvl="0" indent="-342900" algn="l" rtl="0">
              <a:lnSpc>
                <a:spcPct val="100000"/>
              </a:lnSpc>
              <a:spcBef>
                <a:spcPts val="592"/>
              </a:spcBef>
              <a:spcAft>
                <a:spcPts val="0"/>
              </a:spcAft>
              <a:buClr>
                <a:srgbClr val="FF0000"/>
              </a:buClr>
              <a:buSzPts val="2600"/>
              <a:buFont typeface="Arial"/>
              <a:buChar char="•"/>
            </a:pPr>
            <a:r>
              <a:rPr lang="en-US" sz="2600"/>
              <a:t>Procedures explain the accepted process for carrying out a specific activity, such as sharpening pencils, turning in completed work, using lockers, attending an assembly, going to the restroom.</a:t>
            </a:r>
            <a:endParaRPr sz="2600"/>
          </a:p>
          <a:p>
            <a:pPr marL="342900" lvl="0" indent="-342900" algn="l" rtl="0">
              <a:lnSpc>
                <a:spcPct val="100000"/>
              </a:lnSpc>
              <a:spcBef>
                <a:spcPts val="592"/>
              </a:spcBef>
              <a:spcAft>
                <a:spcPts val="0"/>
              </a:spcAft>
              <a:buClr>
                <a:srgbClr val="FF0000"/>
              </a:buClr>
              <a:buSzPts val="2600"/>
              <a:buFont typeface="Arial"/>
              <a:buChar char="•"/>
            </a:pPr>
            <a:r>
              <a:rPr lang="en-US" sz="2600"/>
              <a:t>Procedures form routines that help students meet expectations as stated in schoolwide and classroom rules.           </a:t>
            </a:r>
            <a:endParaRPr sz="2600"/>
          </a:p>
          <a:p>
            <a:pPr marL="342900" lvl="0" indent="-154940" algn="l" rtl="0">
              <a:lnSpc>
                <a:spcPct val="100000"/>
              </a:lnSpc>
              <a:spcBef>
                <a:spcPts val="592"/>
              </a:spcBef>
              <a:spcAft>
                <a:spcPts val="0"/>
              </a:spcAft>
              <a:buClr>
                <a:srgbClr val="FF0000"/>
              </a:buClr>
              <a:buSzPts val="3200"/>
              <a:buFont typeface="Arial"/>
              <a:buNone/>
            </a:pPr>
            <a:endParaRPr/>
          </a:p>
        </p:txBody>
      </p:sp>
      <p:sp>
        <p:nvSpPr>
          <p:cNvPr id="181" name="Google Shape;181;gddca2ff7e9_0_193"/>
          <p:cNvSpPr/>
          <p:nvPr/>
        </p:nvSpPr>
        <p:spPr>
          <a:xfrm>
            <a:off x="0" y="6743956"/>
            <a:ext cx="9144000" cy="114000"/>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2" name="Google Shape;182;gddca2ff7e9_0_193"/>
          <p:cNvSpPr/>
          <p:nvPr/>
        </p:nvSpPr>
        <p:spPr>
          <a:xfrm>
            <a:off x="0" y="6250797"/>
            <a:ext cx="9144300" cy="283500"/>
          </a:xfrm>
          <a:prstGeom prst="rect">
            <a:avLst/>
          </a:prstGeom>
          <a:gradFill>
            <a:gsLst>
              <a:gs pos="0">
                <a:srgbClr val="008000"/>
              </a:gs>
              <a:gs pos="49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3" name="Google Shape;183;gddca2ff7e9_0_193"/>
          <p:cNvSpPr/>
          <p:nvPr/>
        </p:nvSpPr>
        <p:spPr>
          <a:xfrm>
            <a:off x="0" y="6546693"/>
            <a:ext cx="9144000" cy="184800"/>
          </a:xfrm>
          <a:prstGeom prst="rect">
            <a:avLst/>
          </a:prstGeom>
          <a:gradFill>
            <a:gsLst>
              <a:gs pos="0">
                <a:srgbClr val="FFF123"/>
              </a:gs>
              <a:gs pos="8000">
                <a:srgbClr val="FFF123"/>
              </a:gs>
              <a:gs pos="87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4" name="Google Shape;184;gddca2ff7e9_0_193"/>
          <p:cNvPicPr preferRelativeResize="0"/>
          <p:nvPr/>
        </p:nvPicPr>
        <p:blipFill rotWithShape="1">
          <a:blip r:embed="rId3">
            <a:alphaModFix/>
          </a:blip>
          <a:srcRect/>
          <a:stretch/>
        </p:blipFill>
        <p:spPr>
          <a:xfrm>
            <a:off x="6265823" y="4392749"/>
            <a:ext cx="2535277" cy="16890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Why Focus on Procedures and  Routines?</a:t>
            </a:r>
            <a:endParaRPr/>
          </a:p>
        </p:txBody>
      </p:sp>
      <p:sp>
        <p:nvSpPr>
          <p:cNvPr id="190" name="Google Shape;190;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200"/>
              <a:buNone/>
            </a:pPr>
            <a:r>
              <a:rPr lang="en-US" i="1">
                <a:solidFill>
                  <a:srgbClr val="008000"/>
                </a:solidFill>
              </a:rPr>
              <a:t>“When students can predict the events throughout their school day, they are more likely to be engaged and less likely to display problem behavior.  One way to increase predictability in a classroom is to establish routines, particularly early in the school year.” </a:t>
            </a:r>
            <a:r>
              <a:rPr lang="en-US"/>
              <a:t>								                   		                  </a:t>
            </a:r>
            <a:r>
              <a:rPr lang="en-US" sz="2400"/>
              <a:t>Kern &amp; Clemens, 2007, p. 67</a:t>
            </a:r>
            <a:endParaRPr/>
          </a:p>
          <a:p>
            <a:pPr marL="342900" lvl="0" indent="-170180" algn="l" rtl="0">
              <a:lnSpc>
                <a:spcPct val="100000"/>
              </a:lnSpc>
              <a:spcBef>
                <a:spcPts val="544"/>
              </a:spcBef>
              <a:spcAft>
                <a:spcPts val="0"/>
              </a:spcAft>
              <a:buClr>
                <a:srgbClr val="FF0000"/>
              </a:buClr>
              <a:buSzPts val="3200"/>
              <a:buFont typeface="Arial"/>
              <a:buNone/>
            </a:pPr>
            <a:endParaRPr/>
          </a:p>
          <a:p>
            <a:pPr marL="0" lvl="0" indent="0" algn="r" rtl="0">
              <a:lnSpc>
                <a:spcPct val="100000"/>
              </a:lnSpc>
              <a:spcBef>
                <a:spcPts val="357"/>
              </a:spcBef>
              <a:spcAft>
                <a:spcPts val="0"/>
              </a:spcAft>
              <a:buSzPts val="2100"/>
              <a:buNone/>
            </a:pPr>
            <a:endParaRPr/>
          </a:p>
          <a:p>
            <a:pPr marL="342900" lvl="0" indent="-170180" algn="l" rtl="0">
              <a:lnSpc>
                <a:spcPct val="100000"/>
              </a:lnSpc>
              <a:spcBef>
                <a:spcPts val="544"/>
              </a:spcBef>
              <a:spcAft>
                <a:spcPts val="0"/>
              </a:spcAft>
              <a:buClr>
                <a:srgbClr val="FF0000"/>
              </a:buClr>
              <a:buSzPts val="32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Non-classroom Areas</a:t>
            </a:r>
            <a:endParaRPr/>
          </a:p>
        </p:txBody>
      </p:sp>
      <p:sp>
        <p:nvSpPr>
          <p:cNvPr id="197" name="Google Shape;197;p11"/>
          <p:cNvSpPr txBox="1">
            <a:spLocks noGrp="1"/>
          </p:cNvSpPr>
          <p:nvPr>
            <p:ph type="body" idx="1"/>
          </p:nvPr>
        </p:nvSpPr>
        <p:spPr>
          <a:xfrm>
            <a:off x="457200" y="1417638"/>
            <a:ext cx="8229600" cy="4525963"/>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Clr>
                <a:srgbClr val="FF0000"/>
              </a:buClr>
              <a:buSzPts val="3200"/>
              <a:buFont typeface="Arial"/>
              <a:buChar char="•"/>
            </a:pPr>
            <a:r>
              <a:rPr lang="en-US" sz="2600"/>
              <a:t>Non-classroom areas are those areas of the school that may be under the direct supervision of a variety of differing adults depending on the day or time. </a:t>
            </a:r>
            <a:endParaRPr/>
          </a:p>
          <a:p>
            <a:pPr marL="457200" lvl="0" indent="-431800" algn="l" rtl="0">
              <a:lnSpc>
                <a:spcPct val="100000"/>
              </a:lnSpc>
              <a:spcBef>
                <a:spcPts val="640"/>
              </a:spcBef>
              <a:spcAft>
                <a:spcPts val="0"/>
              </a:spcAft>
              <a:buClr>
                <a:srgbClr val="FF0000"/>
              </a:buClr>
              <a:buSzPts val="3200"/>
              <a:buFont typeface="Arial"/>
              <a:buChar char="•"/>
            </a:pPr>
            <a:r>
              <a:rPr lang="en-US" sz="2600"/>
              <a:t>Non-classroom settings typically have fewer staff supervising larger numbers of students. </a:t>
            </a:r>
            <a:endParaRPr/>
          </a:p>
          <a:p>
            <a:pPr marL="457200" lvl="0" indent="-431800" algn="l" rtl="0">
              <a:lnSpc>
                <a:spcPct val="100000"/>
              </a:lnSpc>
              <a:spcBef>
                <a:spcPts val="640"/>
              </a:spcBef>
              <a:spcAft>
                <a:spcPts val="0"/>
              </a:spcAft>
              <a:buClr>
                <a:srgbClr val="FF0000"/>
              </a:buClr>
              <a:buSzPts val="3200"/>
              <a:buFont typeface="Arial"/>
              <a:buChar char="•"/>
            </a:pPr>
            <a:r>
              <a:rPr lang="en-US" sz="2600"/>
              <a:t>Non-classroom areas are often where expected behaviors are not clear or agreed upon by all staff. </a:t>
            </a:r>
            <a:endParaRPr/>
          </a:p>
          <a:p>
            <a:pPr marL="457200" lvl="0" indent="-228600" algn="l" rtl="0">
              <a:lnSpc>
                <a:spcPct val="100000"/>
              </a:lnSpc>
              <a:spcBef>
                <a:spcPts val="640"/>
              </a:spcBef>
              <a:spcAft>
                <a:spcPts val="0"/>
              </a:spcAft>
              <a:buClr>
                <a:srgbClr val="FF0000"/>
              </a:buClr>
              <a:buSzPts val="3200"/>
              <a:buFont typeface="Arial"/>
              <a:buNone/>
            </a:pPr>
            <a:endParaRPr/>
          </a:p>
        </p:txBody>
      </p:sp>
      <p:pic>
        <p:nvPicPr>
          <p:cNvPr id="198" name="Google Shape;198;p11"/>
          <p:cNvPicPr preferRelativeResize="0"/>
          <p:nvPr/>
        </p:nvPicPr>
        <p:blipFill rotWithShape="1">
          <a:blip r:embed="rId3">
            <a:alphaModFix/>
          </a:blip>
          <a:srcRect/>
          <a:stretch/>
        </p:blipFill>
        <p:spPr>
          <a:xfrm>
            <a:off x="3373120" y="4664004"/>
            <a:ext cx="2193925" cy="14621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Possible Procedures</a:t>
            </a:r>
            <a:endParaRPr/>
          </a:p>
        </p:txBody>
      </p:sp>
      <p:sp>
        <p:nvSpPr>
          <p:cNvPr id="204" name="Google Shape;204;p5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800"/>
              <a:buNone/>
            </a:pPr>
            <a:r>
              <a:rPr lang="en-US" b="1"/>
              <a:t>Non-classroom</a:t>
            </a:r>
            <a:endParaRPr/>
          </a:p>
          <a:p>
            <a:pPr marL="457200" lvl="0" indent="-457200" algn="l" rtl="0">
              <a:lnSpc>
                <a:spcPct val="100000"/>
              </a:lnSpc>
              <a:spcBef>
                <a:spcPts val="560"/>
              </a:spcBef>
              <a:spcAft>
                <a:spcPts val="0"/>
              </a:spcAft>
              <a:buClr>
                <a:srgbClr val="FF0000"/>
              </a:buClr>
              <a:buSzPts val="2800"/>
              <a:buFont typeface="Arial"/>
              <a:buChar char="•"/>
            </a:pPr>
            <a:r>
              <a:rPr lang="en-US"/>
              <a:t>Arrival</a:t>
            </a:r>
            <a:endParaRPr/>
          </a:p>
          <a:p>
            <a:pPr marL="457200" lvl="0" indent="-457200" algn="l" rtl="0">
              <a:lnSpc>
                <a:spcPct val="100000"/>
              </a:lnSpc>
              <a:spcBef>
                <a:spcPts val="560"/>
              </a:spcBef>
              <a:spcAft>
                <a:spcPts val="0"/>
              </a:spcAft>
              <a:buClr>
                <a:srgbClr val="FF0000"/>
              </a:buClr>
              <a:buSzPts val="2800"/>
              <a:buFont typeface="Arial"/>
              <a:buChar char="•"/>
            </a:pPr>
            <a:r>
              <a:rPr lang="en-US"/>
              <a:t>Hallway</a:t>
            </a:r>
            <a:endParaRPr/>
          </a:p>
          <a:p>
            <a:pPr marL="457200" lvl="0" indent="-457200" algn="l" rtl="0">
              <a:lnSpc>
                <a:spcPct val="100000"/>
              </a:lnSpc>
              <a:spcBef>
                <a:spcPts val="560"/>
              </a:spcBef>
              <a:spcAft>
                <a:spcPts val="0"/>
              </a:spcAft>
              <a:buClr>
                <a:srgbClr val="FF0000"/>
              </a:buClr>
              <a:buSzPts val="2800"/>
              <a:buFont typeface="Arial"/>
              <a:buChar char="•"/>
            </a:pPr>
            <a:r>
              <a:rPr lang="en-US"/>
              <a:t>Cafeteria</a:t>
            </a:r>
            <a:endParaRPr/>
          </a:p>
          <a:p>
            <a:pPr marL="457200" lvl="0" indent="-457200" algn="l" rtl="0">
              <a:lnSpc>
                <a:spcPct val="100000"/>
              </a:lnSpc>
              <a:spcBef>
                <a:spcPts val="560"/>
              </a:spcBef>
              <a:spcAft>
                <a:spcPts val="0"/>
              </a:spcAft>
              <a:buClr>
                <a:srgbClr val="FF0000"/>
              </a:buClr>
              <a:buSzPts val="2800"/>
              <a:buFont typeface="Arial"/>
              <a:buChar char="•"/>
            </a:pPr>
            <a:r>
              <a:rPr lang="en-US"/>
              <a:t>Dismissal</a:t>
            </a:r>
            <a:endParaRPr/>
          </a:p>
          <a:p>
            <a:pPr marL="457200" lvl="0" indent="-457200" algn="l" rtl="0">
              <a:lnSpc>
                <a:spcPct val="100000"/>
              </a:lnSpc>
              <a:spcBef>
                <a:spcPts val="560"/>
              </a:spcBef>
              <a:spcAft>
                <a:spcPts val="0"/>
              </a:spcAft>
              <a:buClr>
                <a:srgbClr val="FF0000"/>
              </a:buClr>
              <a:buSzPts val="2800"/>
              <a:buFont typeface="Arial"/>
              <a:buChar char="•"/>
            </a:pPr>
            <a:r>
              <a:rPr lang="en-US"/>
              <a:t>Use of electronics</a:t>
            </a:r>
            <a:endParaRPr/>
          </a:p>
          <a:p>
            <a:pPr marL="0" lvl="0" indent="0" algn="l" rtl="0">
              <a:lnSpc>
                <a:spcPct val="100000"/>
              </a:lnSpc>
              <a:spcBef>
                <a:spcPts val="560"/>
              </a:spcBef>
              <a:spcAft>
                <a:spcPts val="0"/>
              </a:spcAft>
              <a:buSzPts val="2800"/>
              <a:buNone/>
            </a:pPr>
            <a:endParaRPr/>
          </a:p>
          <a:p>
            <a:pPr marL="457200" lvl="0" indent="-279400" algn="l" rtl="0">
              <a:lnSpc>
                <a:spcPct val="100000"/>
              </a:lnSpc>
              <a:spcBef>
                <a:spcPts val="560"/>
              </a:spcBef>
              <a:spcAft>
                <a:spcPts val="0"/>
              </a:spcAft>
              <a:buClr>
                <a:srgbClr val="FF0000"/>
              </a:buClr>
              <a:buSzPts val="2800"/>
              <a:buFont typeface="Arial"/>
              <a:buNone/>
            </a:pPr>
            <a:endParaRPr/>
          </a:p>
        </p:txBody>
      </p:sp>
      <p:sp>
        <p:nvSpPr>
          <p:cNvPr id="205" name="Google Shape;205;p5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2800"/>
              <a:buNone/>
            </a:pPr>
            <a:r>
              <a:rPr lang="en-US" b="1"/>
              <a:t>Classroom</a:t>
            </a:r>
            <a:r>
              <a:rPr lang="en-US"/>
              <a:t> </a:t>
            </a:r>
            <a:endParaRPr/>
          </a:p>
          <a:p>
            <a:pPr marL="457200" lvl="0" indent="-457200" algn="l" rtl="0">
              <a:lnSpc>
                <a:spcPct val="100000"/>
              </a:lnSpc>
              <a:spcBef>
                <a:spcPts val="560"/>
              </a:spcBef>
              <a:spcAft>
                <a:spcPts val="0"/>
              </a:spcAft>
              <a:buClr>
                <a:srgbClr val="FF0000"/>
              </a:buClr>
              <a:buSzPts val="2800"/>
              <a:buFont typeface="Arial"/>
              <a:buChar char="•"/>
            </a:pPr>
            <a:r>
              <a:rPr lang="en-US"/>
              <a:t>Entering </a:t>
            </a:r>
            <a:endParaRPr/>
          </a:p>
          <a:p>
            <a:pPr marL="457200" lvl="0" indent="-457200" algn="l" rtl="0">
              <a:lnSpc>
                <a:spcPct val="100000"/>
              </a:lnSpc>
              <a:spcBef>
                <a:spcPts val="560"/>
              </a:spcBef>
              <a:spcAft>
                <a:spcPts val="0"/>
              </a:spcAft>
              <a:buClr>
                <a:srgbClr val="FF0000"/>
              </a:buClr>
              <a:buSzPts val="2800"/>
              <a:buFont typeface="Arial"/>
              <a:buChar char="•"/>
            </a:pPr>
            <a:r>
              <a:rPr lang="en-US"/>
              <a:t>Transitions</a:t>
            </a:r>
            <a:endParaRPr/>
          </a:p>
          <a:p>
            <a:pPr marL="457200" lvl="0" indent="-457200" algn="l" rtl="0">
              <a:lnSpc>
                <a:spcPct val="100000"/>
              </a:lnSpc>
              <a:spcBef>
                <a:spcPts val="560"/>
              </a:spcBef>
              <a:spcAft>
                <a:spcPts val="0"/>
              </a:spcAft>
              <a:buClr>
                <a:srgbClr val="FF0000"/>
              </a:buClr>
              <a:buSzPts val="2800"/>
              <a:buFont typeface="Arial"/>
              <a:buChar char="•"/>
            </a:pPr>
            <a:r>
              <a:rPr lang="en-US"/>
              <a:t>Whole class activities</a:t>
            </a:r>
            <a:endParaRPr/>
          </a:p>
          <a:p>
            <a:pPr marL="457200" lvl="0" indent="-457200" algn="l" rtl="0">
              <a:lnSpc>
                <a:spcPct val="100000"/>
              </a:lnSpc>
              <a:spcBef>
                <a:spcPts val="560"/>
              </a:spcBef>
              <a:spcAft>
                <a:spcPts val="0"/>
              </a:spcAft>
              <a:buClr>
                <a:srgbClr val="FF0000"/>
              </a:buClr>
              <a:buSzPts val="2800"/>
              <a:buFont typeface="Arial"/>
              <a:buChar char="•"/>
            </a:pPr>
            <a:r>
              <a:rPr lang="en-US"/>
              <a:t>Small group Activities</a:t>
            </a:r>
            <a:endParaRPr/>
          </a:p>
          <a:p>
            <a:pPr marL="457200" lvl="0" indent="-457200" algn="l" rtl="0">
              <a:lnSpc>
                <a:spcPct val="100000"/>
              </a:lnSpc>
              <a:spcBef>
                <a:spcPts val="560"/>
              </a:spcBef>
              <a:spcAft>
                <a:spcPts val="0"/>
              </a:spcAft>
              <a:buClr>
                <a:srgbClr val="FF0000"/>
              </a:buClr>
              <a:buSzPts val="2800"/>
              <a:buFont typeface="Arial"/>
              <a:buChar char="•"/>
            </a:pPr>
            <a:r>
              <a:rPr lang="en-US"/>
              <a:t>Independent Work</a:t>
            </a:r>
            <a:endParaRPr/>
          </a:p>
          <a:p>
            <a:pPr marL="457200" lvl="0" indent="-457200" algn="l" rtl="0">
              <a:lnSpc>
                <a:spcPct val="100000"/>
              </a:lnSpc>
              <a:spcBef>
                <a:spcPts val="560"/>
              </a:spcBef>
              <a:spcAft>
                <a:spcPts val="0"/>
              </a:spcAft>
              <a:buClr>
                <a:srgbClr val="FF0000"/>
              </a:buClr>
              <a:buSzPts val="2800"/>
              <a:buFont typeface="Arial"/>
              <a:buChar char="•"/>
            </a:pPr>
            <a:r>
              <a:rPr lang="en-US"/>
              <a:t>Use of electronics</a:t>
            </a:r>
            <a:endParaRPr/>
          </a:p>
          <a:p>
            <a:pPr marL="457200" lvl="0" indent="-457200" algn="l" rtl="0">
              <a:lnSpc>
                <a:spcPct val="100000"/>
              </a:lnSpc>
              <a:spcBef>
                <a:spcPts val="560"/>
              </a:spcBef>
              <a:spcAft>
                <a:spcPts val="0"/>
              </a:spcAft>
              <a:buClr>
                <a:srgbClr val="FF0000"/>
              </a:buClr>
              <a:buSzPts val="2800"/>
              <a:buFont typeface="Arial"/>
              <a:buChar char="•"/>
            </a:pPr>
            <a:r>
              <a:rPr lang="en-US"/>
              <a:t>Asking questions</a:t>
            </a:r>
            <a:endParaRPr/>
          </a:p>
          <a:p>
            <a:pPr marL="457200" lvl="0" indent="-457200" algn="l" rtl="0">
              <a:lnSpc>
                <a:spcPct val="100000"/>
              </a:lnSpc>
              <a:spcBef>
                <a:spcPts val="560"/>
              </a:spcBef>
              <a:spcAft>
                <a:spcPts val="0"/>
              </a:spcAft>
              <a:buClr>
                <a:srgbClr val="FF0000"/>
              </a:buClr>
              <a:buSzPts val="2800"/>
              <a:buFont typeface="Arial"/>
              <a:buChar char="•"/>
            </a:pPr>
            <a:r>
              <a:rPr lang="en-US"/>
              <a:t>Getting help </a:t>
            </a:r>
            <a:endParaRPr/>
          </a:p>
          <a:p>
            <a:pPr marL="457200" lvl="0" indent="-279400" algn="l" rtl="0">
              <a:lnSpc>
                <a:spcPct val="100000"/>
              </a:lnSpc>
              <a:spcBef>
                <a:spcPts val="560"/>
              </a:spcBef>
              <a:spcAft>
                <a:spcPts val="0"/>
              </a:spcAft>
              <a:buClr>
                <a:srgbClr val="FF0000"/>
              </a:buClr>
              <a:buSzPts val="2800"/>
              <a:buFont typeface="Arial"/>
              <a:buNone/>
            </a:pPr>
            <a:endParaRPr/>
          </a:p>
          <a:p>
            <a:pPr marL="457200" lvl="0" indent="-279400" algn="l" rtl="0">
              <a:lnSpc>
                <a:spcPct val="100000"/>
              </a:lnSpc>
              <a:spcBef>
                <a:spcPts val="560"/>
              </a:spcBef>
              <a:spcAft>
                <a:spcPts val="0"/>
              </a:spcAft>
              <a:buClr>
                <a:srgbClr val="FF0000"/>
              </a:buClr>
              <a:buSzPts val="2800"/>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33100"/>
              <a:buFont typeface="Calibri"/>
              <a:buNone/>
            </a:pPr>
            <a:r>
              <a:rPr lang="en-US"/>
              <a:t>Unpacking Developing Non-Classroom Procedures</a:t>
            </a:r>
            <a:endParaRPr sz="4000"/>
          </a:p>
        </p:txBody>
      </p:sp>
      <p:sp>
        <p:nvSpPr>
          <p:cNvPr id="212" name="Google Shape;212;p56"/>
          <p:cNvSpPr txBox="1">
            <a:spLocks noGrp="1"/>
          </p:cNvSpPr>
          <p:nvPr>
            <p:ph type="body" idx="1"/>
          </p:nvPr>
        </p:nvSpPr>
        <p:spPr>
          <a:xfrm>
            <a:off x="757555" y="1417638"/>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FF0000"/>
              </a:buClr>
              <a:buSzPts val="3200"/>
              <a:buNone/>
            </a:pPr>
            <a:r>
              <a:rPr lang="en-US" sz="2800" i="1"/>
              <a:t>Effective procedures should be. . . </a:t>
            </a:r>
            <a:endParaRPr sz="2800"/>
          </a:p>
          <a:p>
            <a:pPr marL="742950" lvl="1" indent="-285750" algn="l" rtl="0">
              <a:lnSpc>
                <a:spcPct val="150000"/>
              </a:lnSpc>
              <a:spcBef>
                <a:spcPts val="600"/>
              </a:spcBef>
              <a:spcAft>
                <a:spcPts val="0"/>
              </a:spcAft>
              <a:buClr>
                <a:srgbClr val="FF0000"/>
              </a:buClr>
              <a:buSzPts val="3000"/>
              <a:buFont typeface="Arial"/>
              <a:buChar char="•"/>
            </a:pPr>
            <a:r>
              <a:rPr lang="en-US"/>
              <a:t>Positively stated</a:t>
            </a:r>
            <a:endParaRPr/>
          </a:p>
          <a:p>
            <a:pPr marL="742950" lvl="1" indent="-285750" algn="l" rtl="0">
              <a:lnSpc>
                <a:spcPct val="150000"/>
              </a:lnSpc>
              <a:spcBef>
                <a:spcPts val="600"/>
              </a:spcBef>
              <a:spcAft>
                <a:spcPts val="0"/>
              </a:spcAft>
              <a:buClr>
                <a:srgbClr val="FF0000"/>
              </a:buClr>
              <a:buSzPts val="3000"/>
              <a:buFont typeface="Arial"/>
              <a:buChar char="•"/>
            </a:pPr>
            <a:r>
              <a:rPr lang="en-US"/>
              <a:t>As brief and concise as possible</a:t>
            </a:r>
            <a:endParaRPr/>
          </a:p>
          <a:p>
            <a:pPr marL="742950" lvl="1" indent="-285750" algn="l" rtl="0">
              <a:lnSpc>
                <a:spcPct val="150000"/>
              </a:lnSpc>
              <a:spcBef>
                <a:spcPts val="600"/>
              </a:spcBef>
              <a:spcAft>
                <a:spcPts val="0"/>
              </a:spcAft>
              <a:buClr>
                <a:srgbClr val="FF0000"/>
              </a:buClr>
              <a:buSzPts val="3000"/>
              <a:buFont typeface="Arial"/>
              <a:buChar char="•"/>
            </a:pPr>
            <a:r>
              <a:rPr lang="en-US"/>
              <a:t>Worded in age-appropriate terms</a:t>
            </a:r>
            <a:endParaRPr/>
          </a:p>
          <a:p>
            <a:pPr marL="0" lvl="0" indent="0" algn="l" rtl="0">
              <a:lnSpc>
                <a:spcPct val="100000"/>
              </a:lnSpc>
              <a:spcBef>
                <a:spcPts val="600"/>
              </a:spcBef>
              <a:spcAft>
                <a:spcPts val="0"/>
              </a:spcAft>
              <a:buSzPts val="3000"/>
              <a:buNone/>
            </a:pPr>
            <a:endParaRPr sz="2800"/>
          </a:p>
          <a:p>
            <a:pPr marL="0" lvl="0" indent="0" algn="l" rtl="0">
              <a:lnSpc>
                <a:spcPct val="100000"/>
              </a:lnSpc>
              <a:spcBef>
                <a:spcPts val="240"/>
              </a:spcBef>
              <a:spcAft>
                <a:spcPts val="0"/>
              </a:spcAft>
              <a:buSzPts val="1200"/>
              <a:buNone/>
            </a:pPr>
            <a:endParaRPr sz="2800"/>
          </a:p>
          <a:p>
            <a:pPr marL="0" lvl="0" indent="0" algn="l" rtl="0">
              <a:lnSpc>
                <a:spcPct val="100000"/>
              </a:lnSpc>
              <a:spcBef>
                <a:spcPts val="600"/>
              </a:spcBef>
              <a:spcAft>
                <a:spcPts val="0"/>
              </a:spcAft>
              <a:buSzPts val="3000"/>
              <a:buNone/>
            </a:pPr>
            <a:endParaRPr sz="2800"/>
          </a:p>
        </p:txBody>
      </p:sp>
      <p:pic>
        <p:nvPicPr>
          <p:cNvPr id="213" name="Google Shape;213;p56"/>
          <p:cNvPicPr preferRelativeResize="0"/>
          <p:nvPr/>
        </p:nvPicPr>
        <p:blipFill rotWithShape="1">
          <a:blip r:embed="rId3">
            <a:alphaModFix/>
          </a:blip>
          <a:srcRect/>
          <a:stretch/>
        </p:blipFill>
        <p:spPr>
          <a:xfrm>
            <a:off x="3407092" y="4290218"/>
            <a:ext cx="2930525" cy="19530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t>How to Create  Effective Procedures</a:t>
            </a:r>
            <a:endParaRPr/>
          </a:p>
        </p:txBody>
      </p:sp>
      <p:sp>
        <p:nvSpPr>
          <p:cNvPr id="220" name="Google Shape;220;p57"/>
          <p:cNvSpPr txBox="1">
            <a:spLocks noGrp="1"/>
          </p:cNvSpPr>
          <p:nvPr>
            <p:ph type="body" idx="1"/>
          </p:nvPr>
        </p:nvSpPr>
        <p:spPr>
          <a:xfrm>
            <a:off x="457200" y="1617785"/>
            <a:ext cx="8229600" cy="4525963"/>
          </a:xfrm>
          <a:prstGeom prst="rect">
            <a:avLst/>
          </a:prstGeom>
          <a:noFill/>
          <a:ln>
            <a:noFill/>
          </a:ln>
        </p:spPr>
        <p:txBody>
          <a:bodyPr spcFirstLastPara="1" wrap="square" lIns="91425" tIns="45700" rIns="91425" bIns="45700" anchor="t" anchorCtr="0">
            <a:normAutofit/>
          </a:bodyPr>
          <a:lstStyle/>
          <a:p>
            <a:pPr marL="342900" lvl="1" indent="-342900" algn="l" rtl="0">
              <a:lnSpc>
                <a:spcPct val="100000"/>
              </a:lnSpc>
              <a:spcBef>
                <a:spcPts val="0"/>
              </a:spcBef>
              <a:spcAft>
                <a:spcPts val="0"/>
              </a:spcAft>
              <a:buClr>
                <a:srgbClr val="FF0000"/>
              </a:buClr>
              <a:buSzPts val="3000"/>
              <a:buFont typeface="Arial"/>
              <a:buChar char="•"/>
            </a:pPr>
            <a:r>
              <a:rPr lang="en-US" sz="3000"/>
              <a:t>Identify the desired outcome of the procedure.</a:t>
            </a:r>
            <a:endParaRPr/>
          </a:p>
          <a:p>
            <a:pPr marL="342900" lvl="1" indent="-342900" algn="l" rtl="0">
              <a:lnSpc>
                <a:spcPct val="100000"/>
              </a:lnSpc>
              <a:spcBef>
                <a:spcPts val="600"/>
              </a:spcBef>
              <a:spcAft>
                <a:spcPts val="0"/>
              </a:spcAft>
              <a:buClr>
                <a:srgbClr val="FF0000"/>
              </a:buClr>
              <a:buSzPts val="3000"/>
              <a:buFont typeface="Arial"/>
              <a:buChar char="•"/>
            </a:pPr>
            <a:r>
              <a:rPr lang="en-US" sz="3000"/>
              <a:t>Sequentially list each step required to complete. an activity (each step must contain an observable action to be performed by the student).</a:t>
            </a:r>
            <a:endParaRPr sz="3000"/>
          </a:p>
          <a:p>
            <a:pPr marL="849313" lvl="2" indent="-282575" algn="l" rtl="0">
              <a:lnSpc>
                <a:spcPct val="90000"/>
              </a:lnSpc>
              <a:spcBef>
                <a:spcPts val="520"/>
              </a:spcBef>
              <a:spcAft>
                <a:spcPts val="0"/>
              </a:spcAft>
              <a:buClr>
                <a:srgbClr val="FF0000"/>
              </a:buClr>
              <a:buSzPts val="2600"/>
              <a:buChar char="•"/>
            </a:pPr>
            <a:r>
              <a:rPr lang="en-US" sz="2600"/>
              <a:t>Describe </a:t>
            </a:r>
            <a:r>
              <a:rPr lang="en-US" sz="2600" i="1"/>
              <a:t>what</a:t>
            </a:r>
            <a:r>
              <a:rPr lang="en-US" sz="2600"/>
              <a:t> to do, </a:t>
            </a:r>
            <a:r>
              <a:rPr lang="en-US" sz="2600" i="1"/>
              <a:t>when</a:t>
            </a:r>
            <a:r>
              <a:rPr lang="en-US" sz="2600"/>
              <a:t> to do it and </a:t>
            </a:r>
            <a:r>
              <a:rPr lang="en-US" sz="2600" i="1"/>
              <a:t>how</a:t>
            </a:r>
            <a:r>
              <a:rPr lang="en-US" sz="2600"/>
              <a:t> to do it.</a:t>
            </a:r>
            <a:endParaRPr sz="3000"/>
          </a:p>
          <a:p>
            <a:pPr marL="849313" lvl="2" indent="-282575" algn="l" rtl="0">
              <a:lnSpc>
                <a:spcPct val="90000"/>
              </a:lnSpc>
              <a:spcBef>
                <a:spcPts val="520"/>
              </a:spcBef>
              <a:spcAft>
                <a:spcPts val="0"/>
              </a:spcAft>
              <a:buClr>
                <a:srgbClr val="FF0000"/>
              </a:buClr>
              <a:buSzPts val="2600"/>
              <a:buChar char="•"/>
            </a:pPr>
            <a:r>
              <a:rPr lang="en-US" sz="2600"/>
              <a:t>Think of the errors students typically make before, during and after an activity when identifying the steps to include in the procedure.  </a:t>
            </a:r>
            <a:endParaRPr/>
          </a:p>
          <a:p>
            <a:pPr marL="0" lvl="1" indent="0" algn="l" rtl="0">
              <a:lnSpc>
                <a:spcPct val="100000"/>
              </a:lnSpc>
              <a:spcBef>
                <a:spcPts val="600"/>
              </a:spcBef>
              <a:spcAft>
                <a:spcPts val="0"/>
              </a:spcAft>
              <a:buSzPts val="3000"/>
              <a:buNone/>
            </a:pPr>
            <a:endParaRPr sz="3000"/>
          </a:p>
          <a:p>
            <a:pPr marL="342900" lvl="0" indent="-1397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a:t>Unpacking Developing Non-Classroom Procedures</a:t>
            </a:r>
            <a:endParaRPr/>
          </a:p>
        </p:txBody>
      </p:sp>
      <p:pic>
        <p:nvPicPr>
          <p:cNvPr id="227" name="Google Shape;227;p12"/>
          <p:cNvPicPr preferRelativeResize="0"/>
          <p:nvPr/>
        </p:nvPicPr>
        <p:blipFill rotWithShape="1">
          <a:blip r:embed="rId3">
            <a:alphaModFix/>
          </a:blip>
          <a:srcRect/>
          <a:stretch/>
        </p:blipFill>
        <p:spPr>
          <a:xfrm>
            <a:off x="5775960" y="1600519"/>
            <a:ext cx="3078480" cy="4216774"/>
          </a:xfrm>
          <a:prstGeom prst="rect">
            <a:avLst/>
          </a:prstGeom>
          <a:noFill/>
          <a:ln>
            <a:noFill/>
          </a:ln>
        </p:spPr>
      </p:pic>
      <p:sp>
        <p:nvSpPr>
          <p:cNvPr id="228" name="Google Shape;228;p12"/>
          <p:cNvSpPr txBox="1"/>
          <p:nvPr/>
        </p:nvSpPr>
        <p:spPr>
          <a:xfrm>
            <a:off x="289560" y="1935798"/>
            <a:ext cx="5486400" cy="440120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Clearly defined procedures allow staff to teach and supervise consistently and predictably. </a:t>
            </a:r>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All staff will teach, model, and reinforce the procedures so it will be important to have staff reach consensus on them.	</a:t>
            </a:r>
            <a:endParaRPr sz="2800" b="0" i="0"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sz="4400"/>
              <a:t>Missouri Middle School Example</a:t>
            </a:r>
            <a:br>
              <a:rPr lang="en-US" sz="4800"/>
            </a:br>
            <a:endParaRPr/>
          </a:p>
        </p:txBody>
      </p:sp>
      <p:sp>
        <p:nvSpPr>
          <p:cNvPr id="235" name="Google Shape;235;p13"/>
          <p:cNvSpPr txBox="1">
            <a:spLocks noGrp="1"/>
          </p:cNvSpPr>
          <p:nvPr>
            <p:ph type="body" idx="1"/>
          </p:nvPr>
        </p:nvSpPr>
        <p:spPr>
          <a:xfrm>
            <a:off x="198120" y="967740"/>
            <a:ext cx="5972810" cy="56156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SzPts val="3200"/>
              <a:buChar char="•"/>
            </a:pPr>
            <a:r>
              <a:rPr lang="en-US" sz="2000"/>
              <a:t>Team decided to “divide and conquer” to review and revise existing procedures. </a:t>
            </a:r>
            <a:endParaRPr/>
          </a:p>
          <a:p>
            <a:pPr marL="0" marR="0" lvl="0" indent="0" algn="l" rtl="0">
              <a:lnSpc>
                <a:spcPct val="100000"/>
              </a:lnSpc>
              <a:spcBef>
                <a:spcPts val="2400"/>
              </a:spcBef>
              <a:spcAft>
                <a:spcPts val="0"/>
              </a:spcAft>
              <a:buSzPts val="3200"/>
              <a:buChar char="•"/>
            </a:pPr>
            <a:r>
              <a:rPr lang="en-US" sz="2000"/>
              <a:t>Team members used form to help them create or review current procedures and which team member would lead that process.	</a:t>
            </a:r>
            <a:endParaRPr/>
          </a:p>
          <a:p>
            <a:pPr marL="0" marR="0" lvl="0" indent="0" algn="l" rtl="0">
              <a:lnSpc>
                <a:spcPct val="100000"/>
              </a:lnSpc>
              <a:spcBef>
                <a:spcPts val="2400"/>
              </a:spcBef>
              <a:spcAft>
                <a:spcPts val="0"/>
              </a:spcAft>
              <a:buSzPts val="3200"/>
              <a:buChar char="•"/>
            </a:pPr>
            <a:r>
              <a:rPr lang="en-US" sz="2000"/>
              <a:t>Team members identified the non-classroom settings that needed procedures to be established or revised. </a:t>
            </a:r>
            <a:endParaRPr/>
          </a:p>
          <a:p>
            <a:pPr marL="0" marR="0" lvl="0" indent="0" algn="l" rtl="0">
              <a:lnSpc>
                <a:spcPct val="100000"/>
              </a:lnSpc>
              <a:spcBef>
                <a:spcPts val="2400"/>
              </a:spcBef>
              <a:spcAft>
                <a:spcPts val="0"/>
              </a:spcAft>
              <a:buSzPts val="3200"/>
              <a:buChar char="•"/>
            </a:pPr>
            <a:r>
              <a:rPr lang="en-US" sz="2000"/>
              <a:t>Second,  they identified staff members to either draft new or review current procedures.		</a:t>
            </a:r>
            <a:endParaRPr/>
          </a:p>
          <a:p>
            <a:pPr marL="0" marR="0" lvl="0" indent="0" algn="l" rtl="0">
              <a:lnSpc>
                <a:spcPct val="100000"/>
              </a:lnSpc>
              <a:spcBef>
                <a:spcPts val="2400"/>
              </a:spcBef>
              <a:spcAft>
                <a:spcPts val="0"/>
              </a:spcAft>
              <a:buSzPts val="3200"/>
              <a:buChar char="•"/>
            </a:pPr>
            <a:r>
              <a:rPr lang="en-US" sz="2000"/>
              <a:t>Finally, they assigned a team member to coordinate each procedure.</a:t>
            </a:r>
            <a:endParaRPr sz="2000">
              <a:latin typeface="Cambria"/>
              <a:ea typeface="Cambria"/>
              <a:cs typeface="Cambria"/>
              <a:sym typeface="Cambria"/>
            </a:endParaRPr>
          </a:p>
          <a:p>
            <a:pPr marL="457200" lvl="0" indent="-228600" algn="l" rtl="0">
              <a:lnSpc>
                <a:spcPct val="100000"/>
              </a:lnSpc>
              <a:spcBef>
                <a:spcPts val="1840"/>
              </a:spcBef>
              <a:spcAft>
                <a:spcPts val="0"/>
              </a:spcAft>
              <a:buClr>
                <a:srgbClr val="FF0000"/>
              </a:buClr>
              <a:buSzPts val="3200"/>
              <a:buFont typeface="Arial"/>
              <a:buNone/>
            </a:pPr>
            <a:endParaRPr sz="2000"/>
          </a:p>
        </p:txBody>
      </p:sp>
      <p:pic>
        <p:nvPicPr>
          <p:cNvPr id="236" name="Google Shape;236;p13"/>
          <p:cNvPicPr preferRelativeResize="0"/>
          <p:nvPr/>
        </p:nvPicPr>
        <p:blipFill rotWithShape="1">
          <a:blip r:embed="rId3">
            <a:alphaModFix/>
          </a:blip>
          <a:srcRect/>
          <a:stretch/>
        </p:blipFill>
        <p:spPr>
          <a:xfrm>
            <a:off x="5699760" y="4002087"/>
            <a:ext cx="3444240" cy="22739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4"/>
          <p:cNvPicPr preferRelativeResize="0"/>
          <p:nvPr/>
        </p:nvPicPr>
        <p:blipFill rotWithShape="1">
          <a:blip r:embed="rId3">
            <a:alphaModFix/>
          </a:blip>
          <a:srcRect/>
          <a:stretch/>
        </p:blipFill>
        <p:spPr>
          <a:xfrm>
            <a:off x="2026920" y="1066800"/>
            <a:ext cx="5090160" cy="4998402"/>
          </a:xfrm>
          <a:prstGeom prst="rect">
            <a:avLst/>
          </a:prstGeom>
          <a:noFill/>
          <a:ln>
            <a:noFill/>
          </a:ln>
        </p:spPr>
      </p:pic>
      <p:sp>
        <p:nvSpPr>
          <p:cNvPr id="243" name="Google Shape;24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sz="4400"/>
              <a:t>Missouri Middle School Non-Classroom Example Procedures</a:t>
            </a:r>
            <a:br>
              <a:rPr lang="en-US" sz="4800"/>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5"/>
          <p:cNvSpPr txBox="1">
            <a:spLocks noGrp="1"/>
          </p:cNvSpPr>
          <p:nvPr>
            <p:ph type="title"/>
          </p:nvPr>
        </p:nvSpPr>
        <p:spPr>
          <a:xfrm>
            <a:off x="1471882" y="119832"/>
            <a:ext cx="7363508" cy="9259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8000"/>
              </a:buClr>
              <a:buSzPts val="4400"/>
              <a:buFont typeface="Calibri"/>
              <a:buNone/>
            </a:pPr>
            <a:r>
              <a:rPr lang="en-US">
                <a:solidFill>
                  <a:srgbClr val="008000"/>
                </a:solidFill>
              </a:rPr>
              <a:t>Activity: </a:t>
            </a:r>
            <a:r>
              <a:rPr lang="en-US">
                <a:solidFill>
                  <a:srgbClr val="FF0000"/>
                </a:solidFill>
              </a:rPr>
              <a:t>Procedure Writing</a:t>
            </a:r>
            <a:endParaRPr/>
          </a:p>
        </p:txBody>
      </p:sp>
      <p:sp>
        <p:nvSpPr>
          <p:cNvPr id="257" name="Google Shape;257;p65"/>
          <p:cNvSpPr txBox="1">
            <a:spLocks noGrp="1"/>
          </p:cNvSpPr>
          <p:nvPr>
            <p:ph type="body" idx="1"/>
          </p:nvPr>
        </p:nvSpPr>
        <p:spPr>
          <a:xfrm>
            <a:off x="331422" y="802640"/>
            <a:ext cx="8812578" cy="4795520"/>
          </a:xfrm>
          <a:prstGeom prst="rect">
            <a:avLst/>
          </a:prstGeom>
          <a:noFill/>
          <a:ln>
            <a:noFill/>
          </a:ln>
        </p:spPr>
        <p:txBody>
          <a:bodyPr spcFirstLastPara="1" wrap="square" lIns="91425" tIns="45700" rIns="91425" bIns="45700" anchor="t" anchorCtr="0">
            <a:noAutofit/>
          </a:bodyPr>
          <a:lstStyle/>
          <a:p>
            <a:pPr marL="1371600" lvl="3" indent="0" algn="l" rtl="0">
              <a:lnSpc>
                <a:spcPct val="100000"/>
              </a:lnSpc>
              <a:spcBef>
                <a:spcPts val="1000"/>
              </a:spcBef>
              <a:spcAft>
                <a:spcPts val="0"/>
              </a:spcAft>
              <a:buClr>
                <a:srgbClr val="222222"/>
              </a:buClr>
              <a:buSzPts val="950"/>
              <a:buNone/>
            </a:pPr>
            <a:r>
              <a:rPr lang="en-US" sz="2200" u="none" strike="noStrike"/>
              <a:t>Review your list on Handout 9 with your team answer the following questions</a:t>
            </a:r>
            <a:endParaRPr/>
          </a:p>
          <a:p>
            <a:pPr marL="342900" marR="0" lvl="0" indent="-342900" algn="l" rtl="0">
              <a:lnSpc>
                <a:spcPct val="100000"/>
              </a:lnSpc>
              <a:spcBef>
                <a:spcPts val="1000"/>
              </a:spcBef>
              <a:spcAft>
                <a:spcPts val="0"/>
              </a:spcAft>
              <a:buClr>
                <a:srgbClr val="222222"/>
              </a:buClr>
              <a:buSzPts val="950"/>
              <a:buFont typeface="Arial"/>
              <a:buChar char="●"/>
            </a:pPr>
            <a:r>
              <a:rPr lang="en-US" sz="2200" u="none" strike="noStrike"/>
              <a:t>Discuss and identify people who will draft new or review and revise existing procedures for the non-classroom settings you identified previously.</a:t>
            </a:r>
            <a:endParaRPr/>
          </a:p>
          <a:p>
            <a:pPr marL="342900" marR="0" lvl="0" indent="-342900" algn="l" rtl="0">
              <a:lnSpc>
                <a:spcPct val="100000"/>
              </a:lnSpc>
              <a:spcBef>
                <a:spcPts val="0"/>
              </a:spcBef>
              <a:spcAft>
                <a:spcPts val="0"/>
              </a:spcAft>
              <a:buClr>
                <a:srgbClr val="222222"/>
              </a:buClr>
              <a:buSzPts val="950"/>
              <a:buFont typeface="Arial"/>
              <a:buChar char="●"/>
            </a:pPr>
            <a:r>
              <a:rPr lang="en-US" sz="2200" u="none" strike="noStrike"/>
              <a:t>Document this information in the middle column titled “People to Draft or Review/Revise Current Procedures” of the handout, Non-Classroom Procedures Worksheet. Assign a team member to guide/lead this work and list their name in the “Team Member to Coordinate” right column.</a:t>
            </a:r>
            <a:endParaRPr/>
          </a:p>
          <a:p>
            <a:pPr marL="342900" marR="0" lvl="0" indent="-342900" algn="l" rtl="0">
              <a:lnSpc>
                <a:spcPct val="100000"/>
              </a:lnSpc>
              <a:spcBef>
                <a:spcPts val="0"/>
              </a:spcBef>
              <a:spcAft>
                <a:spcPts val="0"/>
              </a:spcAft>
              <a:buClr>
                <a:srgbClr val="222222"/>
              </a:buClr>
              <a:buSzPts val="950"/>
              <a:buFont typeface="Arial"/>
              <a:buChar char="●"/>
            </a:pPr>
            <a:r>
              <a:rPr lang="en-US" sz="2200" u="none" strike="noStrike"/>
              <a:t>Consider how you might also include students and families in developing non-classroom procedures.</a:t>
            </a:r>
            <a:endParaRPr/>
          </a:p>
          <a:p>
            <a:pPr marL="342900" marR="0" lvl="0" indent="-342900" algn="l" rtl="0">
              <a:lnSpc>
                <a:spcPct val="100000"/>
              </a:lnSpc>
              <a:spcBef>
                <a:spcPts val="0"/>
              </a:spcBef>
              <a:spcAft>
                <a:spcPts val="0"/>
              </a:spcAft>
              <a:buClr>
                <a:srgbClr val="222222"/>
              </a:buClr>
              <a:buSzPts val="950"/>
              <a:buFont typeface="Arial"/>
              <a:buChar char="●"/>
            </a:pPr>
            <a:r>
              <a:rPr lang="en-US" sz="2200" u="none" strike="noStrike"/>
              <a:t>What process will you put into place to get full staff consensus on non-classroom procedures? </a:t>
            </a:r>
            <a:endParaRPr/>
          </a:p>
          <a:p>
            <a:pPr marL="342900" marR="0" lvl="0" indent="-342900" algn="l" rtl="0">
              <a:lnSpc>
                <a:spcPct val="100000"/>
              </a:lnSpc>
              <a:spcBef>
                <a:spcPts val="0"/>
              </a:spcBef>
              <a:spcAft>
                <a:spcPts val="0"/>
              </a:spcAft>
              <a:buClr>
                <a:srgbClr val="222222"/>
              </a:buClr>
              <a:buSzPts val="950"/>
              <a:buFont typeface="Arial"/>
              <a:buChar char="●"/>
            </a:pPr>
            <a:r>
              <a:rPr lang="en-US" sz="2200" u="none" strike="noStrike"/>
              <a:t>How will the non-classroom procedures be shared with teachers, staff, students, and families?</a:t>
            </a:r>
            <a:endParaRPr sz="2200" u="none" strike="noStrike">
              <a:latin typeface="Arial"/>
              <a:ea typeface="Arial"/>
              <a:cs typeface="Arial"/>
              <a:sym typeface="Arial"/>
            </a:endParaRPr>
          </a:p>
          <a:p>
            <a:pPr marL="457200" lvl="0" indent="-228600" algn="l" rtl="0">
              <a:lnSpc>
                <a:spcPct val="100000"/>
              </a:lnSpc>
              <a:spcBef>
                <a:spcPts val="640"/>
              </a:spcBef>
              <a:spcAft>
                <a:spcPts val="0"/>
              </a:spcAft>
              <a:buClr>
                <a:srgbClr val="FF0000"/>
              </a:buClr>
              <a:buSzPts val="3200"/>
              <a:buFont typeface="Arial"/>
              <a:buNone/>
            </a:pP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solidFill>
                  <a:schemeClr val="dk1"/>
                </a:solidFill>
              </a:rPr>
              <a:t>Facilitator Notes – Delete this slide</a:t>
            </a:r>
            <a:endParaRPr>
              <a:solidFill>
                <a:schemeClr val="dk1"/>
              </a:solidFill>
            </a:endParaRPr>
          </a:p>
        </p:txBody>
      </p:sp>
      <p:sp>
        <p:nvSpPr>
          <p:cNvPr id="112" name="Google Shape;112;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47500" lnSpcReduction="20000"/>
          </a:bodyPr>
          <a:lstStyle/>
          <a:p>
            <a:pPr marL="50800" lvl="0" indent="0" algn="l" rtl="0">
              <a:lnSpc>
                <a:spcPct val="100000"/>
              </a:lnSpc>
              <a:spcBef>
                <a:spcPts val="640"/>
              </a:spcBef>
              <a:spcAft>
                <a:spcPts val="0"/>
              </a:spcAft>
              <a:buSzPct val="74548"/>
              <a:buNone/>
            </a:pPr>
            <a:r>
              <a:rPr lang="en-US" sz="5050" dirty="0"/>
              <a:t>Handouts Needed:</a:t>
            </a:r>
            <a:endParaRPr sz="5050" dirty="0"/>
          </a:p>
          <a:p>
            <a:pPr marL="457200" lvl="0" indent="-356870" algn="l" rtl="0">
              <a:lnSpc>
                <a:spcPct val="115000"/>
              </a:lnSpc>
              <a:spcBef>
                <a:spcPts val="0"/>
              </a:spcBef>
              <a:spcAft>
                <a:spcPts val="0"/>
              </a:spcAft>
              <a:buSzPct val="100000"/>
              <a:buChar char="•"/>
            </a:pPr>
            <a:r>
              <a:rPr lang="en-US" sz="5050" dirty="0"/>
              <a:t>HO 10 Missouri School Example Procedures List</a:t>
            </a:r>
            <a:endParaRPr sz="5050" dirty="0"/>
          </a:p>
          <a:p>
            <a:pPr marL="457200" lvl="0" indent="-356870" algn="l" rtl="0">
              <a:lnSpc>
                <a:spcPct val="115000"/>
              </a:lnSpc>
              <a:spcBef>
                <a:spcPts val="0"/>
              </a:spcBef>
              <a:spcAft>
                <a:spcPts val="0"/>
              </a:spcAft>
              <a:buSzPct val="100000"/>
              <a:buChar char="•"/>
            </a:pPr>
            <a:r>
              <a:rPr lang="en-US" sz="5050" dirty="0"/>
              <a:t>HO 11 Non-Classroom Procedure Worksheet</a:t>
            </a:r>
            <a:endParaRPr sz="5050" dirty="0"/>
          </a:p>
          <a:p>
            <a:pPr marL="457200" lvl="0" indent="-356870" algn="l" rtl="0">
              <a:lnSpc>
                <a:spcPct val="115000"/>
              </a:lnSpc>
              <a:spcBef>
                <a:spcPts val="0"/>
              </a:spcBef>
              <a:spcAft>
                <a:spcPts val="0"/>
              </a:spcAft>
              <a:buSzPct val="100000"/>
              <a:buChar char="•"/>
            </a:pPr>
            <a:r>
              <a:rPr lang="en-US" sz="5050" dirty="0"/>
              <a:t>HO 12 Writing Non Classroom Procedures</a:t>
            </a:r>
            <a:endParaRPr sz="5050" dirty="0"/>
          </a:p>
          <a:p>
            <a:pPr marL="457200" lvl="0" indent="-356870" algn="l" rtl="0">
              <a:lnSpc>
                <a:spcPct val="115000"/>
              </a:lnSpc>
              <a:spcBef>
                <a:spcPts val="0"/>
              </a:spcBef>
              <a:spcAft>
                <a:spcPts val="0"/>
              </a:spcAft>
              <a:buSzPct val="100000"/>
              <a:buChar char="•"/>
            </a:pPr>
            <a:r>
              <a:rPr lang="en-US" sz="5100" dirty="0">
                <a:latin typeface="Calibri" panose="020F0502020204030204" pitchFamily="34" charset="0"/>
                <a:cs typeface="Calibri" panose="020F0502020204030204" pitchFamily="34" charset="0"/>
              </a:rPr>
              <a:t>HO 13  Action Planning Checklist</a:t>
            </a:r>
          </a:p>
          <a:p>
            <a:pPr marL="457200" lvl="0" indent="-356870" algn="l" rtl="0">
              <a:lnSpc>
                <a:spcPct val="115000"/>
              </a:lnSpc>
              <a:spcBef>
                <a:spcPts val="0"/>
              </a:spcBef>
              <a:spcAft>
                <a:spcPts val="0"/>
              </a:spcAft>
              <a:buSzPct val="100000"/>
              <a:buChar char="•"/>
            </a:pPr>
            <a:r>
              <a:rPr lang="en-US" sz="5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HO-AP MO SW-PBS Tier 1 Action Plan</a:t>
            </a:r>
            <a:endParaRPr lang="en-US" sz="5100" dirty="0">
              <a:latin typeface="Calibri" panose="020F0502020204030204" pitchFamily="34" charset="0"/>
              <a:ea typeface="Times New Roman" panose="02020603050405020304" pitchFamily="18" charset="0"/>
              <a:cs typeface="Calibri" panose="020F0502020204030204" pitchFamily="34" charset="0"/>
            </a:endParaRPr>
          </a:p>
          <a:p>
            <a:pPr marL="457200" lvl="0" indent="-356870" algn="l" rtl="0">
              <a:lnSpc>
                <a:spcPct val="115000"/>
              </a:lnSpc>
              <a:spcBef>
                <a:spcPts val="0"/>
              </a:spcBef>
              <a:spcAft>
                <a:spcPts val="0"/>
              </a:spcAft>
              <a:buSzPct val="100000"/>
              <a:buChar char="•"/>
            </a:pPr>
            <a:r>
              <a:rPr lang="en-US" sz="5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HO-APC MO SW-PBS Tier 1 Action Planning Checklist</a:t>
            </a:r>
            <a:endParaRPr lang="en-US" sz="5100" dirty="0">
              <a:latin typeface="Calibri" panose="020F0502020204030204" pitchFamily="34" charset="0"/>
              <a:ea typeface="Times New Roman" panose="02020603050405020304" pitchFamily="18" charset="0"/>
              <a:cs typeface="Calibri" panose="020F0502020204030204" pitchFamily="34" charset="0"/>
            </a:endParaRPr>
          </a:p>
          <a:p>
            <a:pPr marL="457200" lvl="0" indent="-356870" algn="l" rtl="0">
              <a:lnSpc>
                <a:spcPct val="115000"/>
              </a:lnSpc>
              <a:spcBef>
                <a:spcPts val="0"/>
              </a:spcBef>
              <a:spcAft>
                <a:spcPts val="0"/>
              </a:spcAft>
              <a:buSzPct val="100000"/>
              <a:buChar char="•"/>
            </a:pPr>
            <a:r>
              <a:rPr lang="en-US" sz="5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HO-APR MO SW-PBS Tier 1 Artifact Rubric</a:t>
            </a:r>
            <a:endParaRPr lang="en-US" sz="51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rtl="0">
              <a:lnSpc>
                <a:spcPct val="100000"/>
              </a:lnSpc>
              <a:spcBef>
                <a:spcPts val="0"/>
              </a:spcBef>
              <a:spcAft>
                <a:spcPts val="0"/>
              </a:spcAft>
              <a:buSzPct val="74548"/>
              <a:buNone/>
            </a:pPr>
            <a:endParaRPr sz="5050" dirty="0"/>
          </a:p>
          <a:p>
            <a:pPr marL="50800" lvl="0" indent="0" algn="l" rtl="0">
              <a:lnSpc>
                <a:spcPct val="100000"/>
              </a:lnSpc>
              <a:spcBef>
                <a:spcPts val="640"/>
              </a:spcBef>
              <a:spcAft>
                <a:spcPts val="0"/>
              </a:spcAft>
              <a:buSzPct val="74548"/>
              <a:buNone/>
            </a:pPr>
            <a:r>
              <a:rPr lang="en-US" sz="5050" dirty="0"/>
              <a:t>Participants Need Access </a:t>
            </a:r>
            <a:endParaRPr sz="5050" dirty="0"/>
          </a:p>
          <a:p>
            <a:pPr marL="457200" lvl="0" indent="-356870" algn="l" rtl="0">
              <a:lnSpc>
                <a:spcPct val="100000"/>
              </a:lnSpc>
              <a:spcBef>
                <a:spcPts val="640"/>
              </a:spcBef>
              <a:spcAft>
                <a:spcPts val="0"/>
              </a:spcAft>
              <a:buSzPct val="100000"/>
              <a:buFont typeface="Arial"/>
              <a:buChar char="•"/>
            </a:pPr>
            <a:r>
              <a:rPr lang="en-US" sz="5050" dirty="0"/>
              <a:t>MO SW-PBS Handbook</a:t>
            </a:r>
            <a:endParaRPr sz="5050" dirty="0"/>
          </a:p>
          <a:p>
            <a:pPr marL="457200" lvl="0" indent="-356870" algn="l" rtl="0">
              <a:lnSpc>
                <a:spcPct val="100000"/>
              </a:lnSpc>
              <a:spcBef>
                <a:spcPts val="640"/>
              </a:spcBef>
              <a:spcAft>
                <a:spcPts val="0"/>
              </a:spcAft>
              <a:buSzPct val="100000"/>
              <a:buFont typeface="Arial"/>
              <a:buChar char="•"/>
            </a:pPr>
            <a:r>
              <a:rPr lang="en-US" sz="5050" dirty="0"/>
              <a:t>MO SW-PBS Tier 1 Implementation Guide</a:t>
            </a:r>
            <a:endParaRPr sz="50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4"/>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8000"/>
              </a:buClr>
              <a:buSzPct val="100000"/>
              <a:buFont typeface="Calibri"/>
              <a:buNone/>
            </a:pPr>
            <a:r>
              <a:rPr lang="en-US">
                <a:solidFill>
                  <a:srgbClr val="008000"/>
                </a:solidFill>
              </a:rPr>
              <a:t>Topic in Action: </a:t>
            </a:r>
            <a:r>
              <a:rPr lang="en-US">
                <a:solidFill>
                  <a:srgbClr val="FF0000"/>
                </a:solidFill>
              </a:rPr>
              <a:t>Non-Classroom  		Procedures</a:t>
            </a:r>
            <a:endParaRPr/>
          </a:p>
        </p:txBody>
      </p:sp>
      <p:sp>
        <p:nvSpPr>
          <p:cNvPr id="250" name="Google Shape;250;p64"/>
          <p:cNvSpPr txBox="1">
            <a:spLocks noGrp="1"/>
          </p:cNvSpPr>
          <p:nvPr>
            <p:ph type="body" idx="1"/>
          </p:nvPr>
        </p:nvSpPr>
        <p:spPr>
          <a:xfrm>
            <a:off x="345440" y="1811867"/>
            <a:ext cx="8229600" cy="41888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3200"/>
              <a:buNone/>
            </a:pPr>
            <a:r>
              <a:rPr lang="en-US" sz="2400" dirty="0"/>
              <a:t>With your team discuss this question</a:t>
            </a:r>
          </a:p>
          <a:p>
            <a:pPr marL="0" marR="0" lvl="0" indent="0" algn="l" rtl="0">
              <a:lnSpc>
                <a:spcPct val="100000"/>
              </a:lnSpc>
              <a:spcBef>
                <a:spcPts val="0"/>
              </a:spcBef>
              <a:spcAft>
                <a:spcPts val="0"/>
              </a:spcAft>
              <a:buSzPts val="3200"/>
              <a:buNone/>
            </a:pPr>
            <a:endParaRPr dirty="0"/>
          </a:p>
          <a:p>
            <a:pPr marL="228600" marR="0" lvl="0" indent="-228600" algn="l" rtl="0">
              <a:lnSpc>
                <a:spcPct val="100000"/>
              </a:lnSpc>
              <a:spcBef>
                <a:spcPts val="0"/>
              </a:spcBef>
              <a:spcAft>
                <a:spcPts val="0"/>
              </a:spcAft>
              <a:buSzPts val="3200"/>
              <a:buFont typeface="Arial"/>
              <a:buChar char="•"/>
            </a:pPr>
            <a:r>
              <a:rPr lang="en-US" sz="2000" u="none" strike="noStrike" dirty="0"/>
              <a:t>What are some non-classroom procedures that are currently absent or ineffective in your building that are needed to facilitate teaching and supervision?</a:t>
            </a:r>
          </a:p>
          <a:p>
            <a:pPr marL="0" marR="0" lvl="0" indent="0" algn="l" rtl="0">
              <a:lnSpc>
                <a:spcPct val="100000"/>
              </a:lnSpc>
              <a:spcBef>
                <a:spcPts val="0"/>
              </a:spcBef>
              <a:spcAft>
                <a:spcPts val="0"/>
              </a:spcAft>
              <a:buSzPts val="3200"/>
            </a:pPr>
            <a:endParaRPr dirty="0"/>
          </a:p>
          <a:p>
            <a:pPr marL="228600" marR="0" lvl="0" indent="-228600" algn="l" rtl="0">
              <a:lnSpc>
                <a:spcPct val="100000"/>
              </a:lnSpc>
              <a:spcBef>
                <a:spcPts val="0"/>
              </a:spcBef>
              <a:spcAft>
                <a:spcPts val="0"/>
              </a:spcAft>
              <a:buSzPts val="3200"/>
              <a:buFont typeface="Arial"/>
              <a:buChar char="•"/>
            </a:pPr>
            <a:r>
              <a:rPr lang="en-US" sz="2000" dirty="0"/>
              <a:t>Document these needed procedures on the left column titled “Non-Classroom Procedure” of the handout 9, “Non-Classroom Procedures Worksheet”.</a:t>
            </a:r>
            <a:endParaRPr dirty="0"/>
          </a:p>
          <a:p>
            <a:pPr marL="457200" lvl="0" indent="-228600" algn="l" rtl="0">
              <a:lnSpc>
                <a:spcPct val="100000"/>
              </a:lnSpc>
              <a:spcBef>
                <a:spcPts val="640"/>
              </a:spcBef>
              <a:spcAft>
                <a:spcPts val="0"/>
              </a:spcAft>
              <a:buClr>
                <a:srgbClr val="FF0000"/>
              </a:buClr>
              <a:buSzPts val="3200"/>
              <a:buFont typeface="Arial"/>
              <a:buNone/>
            </a:pP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F212-0703-F816-A6D8-F64D73413B02}"/>
              </a:ext>
            </a:extLst>
          </p:cNvPr>
          <p:cNvSpPr>
            <a:spLocks noGrp="1"/>
          </p:cNvSpPr>
          <p:nvPr>
            <p:ph type="title"/>
          </p:nvPr>
        </p:nvSpPr>
        <p:spPr/>
        <p:txBody>
          <a:bodyPr/>
          <a:lstStyle/>
          <a:p>
            <a:r>
              <a:rPr lang="en-US" dirty="0"/>
              <a:t>Monitoring Quality of Your Work</a:t>
            </a:r>
          </a:p>
        </p:txBody>
      </p:sp>
      <p:sp>
        <p:nvSpPr>
          <p:cNvPr id="3" name="Text Placeholder 2">
            <a:extLst>
              <a:ext uri="{FF2B5EF4-FFF2-40B4-BE49-F238E27FC236}">
                <a16:creationId xmlns:a16="http://schemas.microsoft.com/office/drawing/2014/main" id="{71991C63-3628-22C3-1C48-85C8AD2D2031}"/>
              </a:ext>
            </a:extLst>
          </p:cNvPr>
          <p:cNvSpPr>
            <a:spLocks noGrp="1"/>
          </p:cNvSpPr>
          <p:nvPr>
            <p:ph type="body" idx="1"/>
          </p:nvPr>
        </p:nvSpPr>
        <p:spPr/>
        <p:txBody>
          <a:bodyPr/>
          <a:lstStyle/>
          <a:p>
            <a:r>
              <a:rPr lang="en-US" dirty="0"/>
              <a:t>Tier 1 Action Planning Checklist</a:t>
            </a:r>
          </a:p>
          <a:p>
            <a:pPr lvl="1"/>
            <a:r>
              <a:rPr lang="en-US" dirty="0"/>
              <a:t>Clarifying Expected Behaviors &gt; Item 4</a:t>
            </a:r>
          </a:p>
          <a:p>
            <a:r>
              <a:rPr lang="en-US" dirty="0"/>
              <a:t>Tiered Fidelity Inventory (TFI)</a:t>
            </a:r>
          </a:p>
          <a:p>
            <a:pPr lvl="1"/>
            <a:r>
              <a:rPr lang="en-US" dirty="0"/>
              <a:t>Item 1.3</a:t>
            </a:r>
          </a:p>
          <a:p>
            <a:r>
              <a:rPr lang="en-US" dirty="0"/>
              <a:t>Self-Assessment Survey (SAS)</a:t>
            </a:r>
          </a:p>
          <a:p>
            <a:pPr lvl="1"/>
            <a:r>
              <a:rPr lang="en-US" dirty="0"/>
              <a:t>Non-Classroom Subsection  Item 1</a:t>
            </a:r>
          </a:p>
          <a:p>
            <a:endParaRPr lang="en-US" dirty="0"/>
          </a:p>
        </p:txBody>
      </p:sp>
    </p:spTree>
    <p:extLst>
      <p:ext uri="{BB962C8B-B14F-4D97-AF65-F5344CB8AC3E}">
        <p14:creationId xmlns:p14="http://schemas.microsoft.com/office/powerpoint/2010/main" val="283724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4"/>
          <p:cNvSpPr txBox="1">
            <a:spLocks noGrp="1"/>
          </p:cNvSpPr>
          <p:nvPr>
            <p:ph type="title"/>
          </p:nvPr>
        </p:nvSpPr>
        <p:spPr>
          <a:xfrm>
            <a:off x="457200" y="274637"/>
            <a:ext cx="8229600" cy="96996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dirty="0"/>
              <a:t>Closing</a:t>
            </a:r>
            <a:endParaRPr dirty="0"/>
          </a:p>
        </p:txBody>
      </p:sp>
      <p:sp>
        <p:nvSpPr>
          <p:cNvPr id="324" name="Google Shape;324;p24"/>
          <p:cNvSpPr txBox="1">
            <a:spLocks noGrp="1"/>
          </p:cNvSpPr>
          <p:nvPr>
            <p:ph type="body" idx="1"/>
          </p:nvPr>
        </p:nvSpPr>
        <p:spPr>
          <a:xfrm>
            <a:off x="457200" y="1117600"/>
            <a:ext cx="8229600" cy="508859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FF0000"/>
              </a:buClr>
              <a:buSzPts val="650"/>
              <a:buFont typeface="Arial"/>
              <a:buNone/>
            </a:pPr>
            <a:r>
              <a:rPr lang="en-US" sz="2600" i="1" dirty="0">
                <a:solidFill>
                  <a:srgbClr val="008000"/>
                </a:solidFill>
              </a:rPr>
              <a:t>During this lesson, you learned</a:t>
            </a:r>
            <a:r>
              <a:rPr lang="en-US" sz="2600" b="0" i="1" u="none" strike="noStrike" cap="none" dirty="0">
                <a:solidFill>
                  <a:srgbClr val="008000"/>
                </a:solidFill>
                <a:latin typeface="Calibri"/>
                <a:ea typeface="Calibri"/>
                <a:cs typeface="Calibri"/>
                <a:sym typeface="Calibri"/>
              </a:rPr>
              <a:t>…</a:t>
            </a:r>
            <a:endParaRPr lang="en-US" dirty="0"/>
          </a:p>
          <a:p>
            <a:pPr marL="342900" indent="0">
              <a:lnSpc>
                <a:spcPct val="110000"/>
              </a:lnSpc>
              <a:spcBef>
                <a:spcPts val="0"/>
              </a:spcBef>
              <a:buNone/>
            </a:pPr>
            <a:r>
              <a:rPr lang="en-US" sz="2400" dirty="0">
                <a:solidFill>
                  <a:srgbClr val="222222"/>
                </a:solidFill>
              </a:rPr>
              <a:t>The importance of engaging the voice of all stakeholders in selecting schoolwide expectations?</a:t>
            </a:r>
            <a:endParaRPr lang="en-US" sz="2400" dirty="0"/>
          </a:p>
          <a:p>
            <a:pPr marL="342900" lvl="0" indent="0" algn="l" rtl="0">
              <a:lnSpc>
                <a:spcPct val="160000"/>
              </a:lnSpc>
              <a:spcBef>
                <a:spcPts val="1000"/>
              </a:spcBef>
              <a:spcAft>
                <a:spcPts val="0"/>
              </a:spcAft>
              <a:buSzPts val="3200"/>
              <a:buNone/>
            </a:pPr>
            <a:r>
              <a:rPr lang="en-US" sz="2400" b="1" i="1" dirty="0">
                <a:solidFill>
                  <a:srgbClr val="222222"/>
                </a:solidFill>
              </a:rPr>
              <a:t>Next steps</a:t>
            </a:r>
            <a:r>
              <a:rPr lang="en-US" sz="2400" dirty="0">
                <a:solidFill>
                  <a:srgbClr val="222222"/>
                </a:solidFill>
              </a:rPr>
              <a:t> include </a:t>
            </a:r>
          </a:p>
          <a:p>
            <a:pPr marL="411480" indent="-342900">
              <a:lnSpc>
                <a:spcPct val="110000"/>
              </a:lnSpc>
              <a:spcBef>
                <a:spcPts val="0"/>
              </a:spcBef>
            </a:pPr>
            <a:r>
              <a:rPr lang="en-US" sz="2000" dirty="0">
                <a:solidFill>
                  <a:srgbClr val="222222"/>
                </a:solidFill>
              </a:rPr>
              <a:t>Developing action steps and a timeline for completion of selecting three to five schoolwide expectations.</a:t>
            </a:r>
          </a:p>
          <a:p>
            <a:pPr marL="68580" indent="0">
              <a:lnSpc>
                <a:spcPct val="110000"/>
              </a:lnSpc>
              <a:spcBef>
                <a:spcPts val="0"/>
              </a:spcBef>
              <a:buNone/>
            </a:pPr>
            <a:endParaRPr lang="en-US" sz="1200" dirty="0">
              <a:solidFill>
                <a:srgbClr val="222222"/>
              </a:solidFill>
            </a:endParaRPr>
          </a:p>
          <a:p>
            <a:pPr marL="411480" indent="-342900">
              <a:lnSpc>
                <a:spcPct val="110000"/>
              </a:lnSpc>
              <a:spcBef>
                <a:spcPts val="0"/>
              </a:spcBef>
            </a:pPr>
            <a:r>
              <a:rPr lang="en-US" sz="2000" dirty="0">
                <a:solidFill>
                  <a:srgbClr val="222222"/>
                </a:solidFill>
              </a:rPr>
              <a:t>Updating your action plan, use the Tier 1 Action Plan Checklist and the MO SW-PBS Tier 1 Artifacts Rubric to assess the quality of your work. </a:t>
            </a:r>
          </a:p>
          <a:p>
            <a:pPr marL="68580" indent="0">
              <a:lnSpc>
                <a:spcPct val="110000"/>
              </a:lnSpc>
              <a:spcBef>
                <a:spcPts val="0"/>
              </a:spcBef>
              <a:buNone/>
            </a:pPr>
            <a:endParaRPr lang="en-US" sz="1200" dirty="0">
              <a:solidFill>
                <a:srgbClr val="222222"/>
              </a:solidFill>
            </a:endParaRPr>
          </a:p>
          <a:p>
            <a:pPr marL="411480" indent="-342900">
              <a:lnSpc>
                <a:spcPct val="110000"/>
              </a:lnSpc>
              <a:spcBef>
                <a:spcPts val="0"/>
              </a:spcBef>
            </a:pPr>
            <a:r>
              <a:rPr lang="en-US" sz="2000" dirty="0">
                <a:solidFill>
                  <a:srgbClr val="222222"/>
                </a:solidFill>
              </a:rPr>
              <a:t>Consider using </a:t>
            </a:r>
            <a:r>
              <a:rPr lang="en-US" sz="2000" b="0" i="0" u="none" strike="noStrike" dirty="0">
                <a:solidFill>
                  <a:srgbClr val="000000"/>
                </a:solidFill>
                <a:effectLst/>
                <a:latin typeface="Calibri" panose="020F0502020204030204" pitchFamily="34" charset="0"/>
                <a:cs typeface="Calibri" panose="020F0502020204030204" pitchFamily="34" charset="0"/>
              </a:rPr>
              <a:t>results of the </a:t>
            </a:r>
            <a:r>
              <a:rPr lang="en-US" sz="2000" b="1" i="1" u="none" strike="noStrike" dirty="0">
                <a:solidFill>
                  <a:srgbClr val="000000"/>
                </a:solidFill>
                <a:effectLst/>
                <a:latin typeface="Calibri" panose="020F0502020204030204" pitchFamily="34" charset="0"/>
                <a:cs typeface="Calibri" panose="020F0502020204030204" pitchFamily="34" charset="0"/>
              </a:rPr>
              <a:t>PBIS Self-Assessment Survey</a:t>
            </a:r>
            <a:r>
              <a:rPr lang="en-US" sz="2000" b="0" i="0" u="none" strike="noStrike" dirty="0">
                <a:solidFill>
                  <a:srgbClr val="000000"/>
                </a:solidFill>
                <a:effectLst/>
                <a:latin typeface="Calibri" panose="020F0502020204030204" pitchFamily="34" charset="0"/>
                <a:cs typeface="Calibri" panose="020F0502020204030204" pitchFamily="34" charset="0"/>
              </a:rPr>
              <a:t> (SAS)  to gain perspective from all staff, and results from the </a:t>
            </a:r>
            <a:r>
              <a:rPr lang="en-US" sz="2000" b="1" i="1" u="none" strike="noStrike" dirty="0">
                <a:solidFill>
                  <a:srgbClr val="000000"/>
                </a:solidFill>
                <a:effectLst/>
                <a:latin typeface="Calibri" panose="020F0502020204030204" pitchFamily="34" charset="0"/>
                <a:cs typeface="Calibri" panose="020F0502020204030204" pitchFamily="34" charset="0"/>
              </a:rPr>
              <a:t>PBIS Tiered Fidelity Inventory</a:t>
            </a:r>
            <a:r>
              <a:rPr lang="en-US" sz="2000" b="0" i="0" u="none" strike="noStrike" dirty="0">
                <a:solidFill>
                  <a:srgbClr val="000000"/>
                </a:solidFill>
                <a:effectLst/>
                <a:latin typeface="Calibri" panose="020F0502020204030204" pitchFamily="34" charset="0"/>
                <a:cs typeface="Calibri" panose="020F0502020204030204" pitchFamily="34" charset="0"/>
              </a:rPr>
              <a:t> (TFI) to gain perspective from your Building Leadership Team.</a:t>
            </a:r>
          </a:p>
          <a:p>
            <a:pPr marL="411480" indent="-342900">
              <a:lnSpc>
                <a:spcPct val="110000"/>
              </a:lnSpc>
              <a:spcBef>
                <a:spcPts val="0"/>
              </a:spcBef>
            </a:pPr>
            <a:endParaRPr lang="en-US" sz="2400" dirty="0">
              <a:solidFill>
                <a:srgbClr val="333333"/>
              </a:solidFill>
            </a:endParaRPr>
          </a:p>
          <a:p>
            <a:pPr marL="342900" lvl="0" indent="0" algn="l" rtl="0">
              <a:lnSpc>
                <a:spcPct val="100000"/>
              </a:lnSpc>
              <a:spcBef>
                <a:spcPts val="800"/>
              </a:spcBef>
              <a:spcAft>
                <a:spcPts val="0"/>
              </a:spcAft>
              <a:buSzPts val="3200"/>
              <a:buNone/>
            </a:pPr>
            <a:endParaRPr sz="2800" dirty="0"/>
          </a:p>
          <a:p>
            <a:pPr marL="342900" marR="0" lvl="0" indent="-177800" algn="l" rtl="0">
              <a:lnSpc>
                <a:spcPct val="100000"/>
              </a:lnSpc>
              <a:spcBef>
                <a:spcPts val="600"/>
              </a:spcBef>
              <a:spcAft>
                <a:spcPts val="0"/>
              </a:spcAft>
              <a:buClr>
                <a:srgbClr val="FF0000"/>
              </a:buClr>
              <a:buSzPts val="2600"/>
              <a:buFont typeface="Arial"/>
              <a:buNone/>
            </a:pPr>
            <a:endParaRPr sz="2600" b="0" i="0" u="none" strike="noStrike" cap="none"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ddca2ff7e9_0_187"/>
          <p:cNvSpPr txBox="1">
            <a:spLocks noGrp="1"/>
          </p:cNvSpPr>
          <p:nvPr>
            <p:ph type="title"/>
          </p:nvPr>
        </p:nvSpPr>
        <p:spPr>
          <a:xfrm>
            <a:off x="457200" y="274637"/>
            <a:ext cx="8229600" cy="96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a:t>Closing</a:t>
            </a:r>
            <a:endParaRPr/>
          </a:p>
        </p:txBody>
      </p:sp>
      <p:sp>
        <p:nvSpPr>
          <p:cNvPr id="264" name="Google Shape;264;gddca2ff7e9_0_187"/>
          <p:cNvSpPr txBox="1">
            <a:spLocks noGrp="1"/>
          </p:cNvSpPr>
          <p:nvPr>
            <p:ph type="body" idx="1"/>
          </p:nvPr>
        </p:nvSpPr>
        <p:spPr>
          <a:xfrm>
            <a:off x="457200" y="1117600"/>
            <a:ext cx="8229600" cy="50886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FF0000"/>
              </a:buClr>
              <a:buSzPts val="650"/>
              <a:buFont typeface="Arial"/>
              <a:buNone/>
            </a:pPr>
            <a:r>
              <a:rPr lang="en-US" sz="2800" i="1">
                <a:solidFill>
                  <a:srgbClr val="008000"/>
                </a:solidFill>
              </a:rPr>
              <a:t>During this lesson, you learned</a:t>
            </a:r>
            <a:r>
              <a:rPr lang="en-US" sz="2800" b="0" i="1" u="none" strike="noStrike" cap="none">
                <a:solidFill>
                  <a:srgbClr val="008000"/>
                </a:solidFill>
                <a:latin typeface="Calibri"/>
                <a:ea typeface="Calibri"/>
                <a:cs typeface="Calibri"/>
                <a:sym typeface="Calibri"/>
              </a:rPr>
              <a:t>…</a:t>
            </a:r>
            <a:endParaRPr sz="2800"/>
          </a:p>
          <a:p>
            <a:pPr marL="0" lvl="0" indent="0" algn="l" rtl="0">
              <a:lnSpc>
                <a:spcPct val="100000"/>
              </a:lnSpc>
              <a:spcBef>
                <a:spcPts val="0"/>
              </a:spcBef>
              <a:spcAft>
                <a:spcPts val="0"/>
              </a:spcAft>
              <a:buClr>
                <a:schemeClr val="dk1"/>
              </a:buClr>
              <a:buSzPts val="1100"/>
              <a:buFont typeface="Arial"/>
              <a:buNone/>
            </a:pPr>
            <a:r>
              <a:rPr lang="en-US" sz="2800">
                <a:latin typeface="Calibri"/>
                <a:ea typeface="Calibri"/>
                <a:cs typeface="Calibri"/>
                <a:sym typeface="Calibri"/>
              </a:rPr>
              <a:t>The benefits of having clearly established procedures.  How will you engage all staff in a process for defining non-classroom procedures?</a:t>
            </a:r>
            <a:endParaRPr sz="2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800">
                <a:latin typeface="Calibri"/>
                <a:ea typeface="Calibri"/>
                <a:cs typeface="Calibri"/>
                <a:sym typeface="Calibri"/>
              </a:rPr>
              <a:t>Next steps include updating your action plan. Develop action steps for a timeline of completion of non-classroom procedures.  This includes </a:t>
            </a:r>
            <a:r>
              <a:rPr lang="en-US" sz="2800">
                <a:solidFill>
                  <a:srgbClr val="222222"/>
                </a:solidFill>
                <a:latin typeface="Calibri"/>
                <a:ea typeface="Calibri"/>
                <a:cs typeface="Calibri"/>
                <a:sym typeface="Calibri"/>
              </a:rPr>
              <a:t>gaining full staff consensus on non-classroom procedures and sharing these procedures with teachers, staff, students, and families.</a:t>
            </a:r>
            <a:endParaRPr sz="2800">
              <a:solidFill>
                <a:srgbClr val="222222"/>
              </a:solidFill>
              <a:latin typeface="Calibri"/>
              <a:ea typeface="Calibri"/>
              <a:cs typeface="Calibri"/>
              <a:sym typeface="Calibri"/>
            </a:endParaRPr>
          </a:p>
          <a:p>
            <a:pPr marL="342900" lvl="0" indent="0" algn="l" rtl="0">
              <a:lnSpc>
                <a:spcPct val="160000"/>
              </a:lnSpc>
              <a:spcBef>
                <a:spcPts val="1000"/>
              </a:spcBef>
              <a:spcAft>
                <a:spcPts val="0"/>
              </a:spcAft>
              <a:buSzPts val="3200"/>
              <a:buNone/>
            </a:pPr>
            <a:endParaRPr sz="2800">
              <a:solidFill>
                <a:srgbClr val="222222"/>
              </a:solidFill>
              <a:latin typeface="Calibri"/>
              <a:ea typeface="Calibri"/>
              <a:cs typeface="Calibri"/>
              <a:sym typeface="Calibri"/>
            </a:endParaRPr>
          </a:p>
          <a:p>
            <a:pPr marL="342900" lvl="0" indent="0" algn="l" rtl="0">
              <a:lnSpc>
                <a:spcPct val="100000"/>
              </a:lnSpc>
              <a:spcBef>
                <a:spcPts val="800"/>
              </a:spcBef>
              <a:spcAft>
                <a:spcPts val="0"/>
              </a:spcAft>
              <a:buSzPts val="3200"/>
              <a:buNone/>
            </a:pPr>
            <a:endParaRPr sz="2800"/>
          </a:p>
          <a:p>
            <a:pPr marL="342900" marR="0" lvl="0" indent="-177800" algn="l" rtl="0">
              <a:lnSpc>
                <a:spcPct val="100000"/>
              </a:lnSpc>
              <a:spcBef>
                <a:spcPts val="600"/>
              </a:spcBef>
              <a:spcAft>
                <a:spcPts val="0"/>
              </a:spcAft>
              <a:buClr>
                <a:srgbClr val="FF0000"/>
              </a:buClr>
              <a:buSzPts val="26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4F71-5925-001A-A0BE-A7F96B57BFA1}"/>
              </a:ext>
            </a:extLst>
          </p:cNvPr>
          <p:cNvSpPr>
            <a:spLocks noGrp="1"/>
          </p:cNvSpPr>
          <p:nvPr>
            <p:ph type="title"/>
          </p:nvPr>
        </p:nvSpPr>
        <p:spPr/>
        <p:txBody>
          <a:bodyPr/>
          <a:lstStyle/>
          <a:p>
            <a:r>
              <a:rPr lang="en-US" dirty="0"/>
              <a:t>References </a:t>
            </a:r>
          </a:p>
        </p:txBody>
      </p:sp>
      <p:sp>
        <p:nvSpPr>
          <p:cNvPr id="3" name="Text Placeholder 2">
            <a:extLst>
              <a:ext uri="{FF2B5EF4-FFF2-40B4-BE49-F238E27FC236}">
                <a16:creationId xmlns:a16="http://schemas.microsoft.com/office/drawing/2014/main" id="{7F9E5220-8A4A-3AC6-8A7E-DDBD3AB3B7EC}"/>
              </a:ext>
            </a:extLst>
          </p:cNvPr>
          <p:cNvSpPr>
            <a:spLocks noGrp="1"/>
          </p:cNvSpPr>
          <p:nvPr>
            <p:ph type="body" idx="1"/>
          </p:nvPr>
        </p:nvSpPr>
        <p:spPr>
          <a:xfrm>
            <a:off x="457200" y="1981200"/>
            <a:ext cx="8229600" cy="4144963"/>
          </a:xfrm>
        </p:spPr>
        <p:txBody>
          <a:bodyPr/>
          <a:lstStyle/>
          <a:p>
            <a:r>
              <a:rPr lang="en-US" sz="1800" dirty="0">
                <a:solidFill>
                  <a:srgbClr val="222222"/>
                </a:solidFill>
                <a:effectLst/>
                <a:latin typeface="Calibri" panose="020F0502020204030204" pitchFamily="34" charset="0"/>
                <a:ea typeface="MS Mincho" panose="02020609040205080304" pitchFamily="49" charset="-128"/>
                <a:cs typeface="Calibri" panose="020F0502020204030204" pitchFamily="34" charset="0"/>
              </a:rPr>
              <a:t>Kern, L., &amp; Clemens, N. H. (2007). Antecedent strategies to promote appropriate classroom behavior. </a:t>
            </a:r>
            <a:r>
              <a:rPr lang="en-US" sz="1800" i="1" dirty="0">
                <a:effectLst/>
                <a:latin typeface="Calibri" panose="020F0502020204030204" pitchFamily="34" charset="0"/>
                <a:cs typeface="Calibri" panose="020F0502020204030204" pitchFamily="34" charset="0"/>
              </a:rPr>
              <a:t>Psychology in the Schools</a:t>
            </a:r>
            <a:r>
              <a:rPr lang="en-US" sz="1800" dirty="0">
                <a:effectLst/>
                <a:latin typeface="Calibri" panose="020F0502020204030204" pitchFamily="34" charset="0"/>
                <a:cs typeface="Calibri" panose="020F0502020204030204" pitchFamily="34" charset="0"/>
              </a:rPr>
              <a:t>, </a:t>
            </a:r>
            <a:r>
              <a:rPr lang="en-US" sz="1800" i="1" dirty="0">
                <a:effectLst/>
                <a:latin typeface="Calibri" panose="020F0502020204030204" pitchFamily="34" charset="0"/>
                <a:cs typeface="Calibri" panose="020F0502020204030204" pitchFamily="34" charset="0"/>
              </a:rPr>
              <a:t>44</a:t>
            </a:r>
            <a:r>
              <a:rPr lang="en-US" sz="1800" dirty="0">
                <a:effectLst/>
                <a:latin typeface="Calibri" panose="020F0502020204030204" pitchFamily="34" charset="0"/>
                <a:cs typeface="Calibri" panose="020F0502020204030204" pitchFamily="34" charset="0"/>
              </a:rPr>
              <a:t>(1), 65-75.</a:t>
            </a:r>
          </a:p>
          <a:p>
            <a:r>
              <a:rPr lang="en-US" sz="1800" b="0" i="0" dirty="0">
                <a:solidFill>
                  <a:srgbClr val="222222"/>
                </a:solidFill>
                <a:effectLst/>
                <a:latin typeface="Calibri" panose="020F0502020204030204" pitchFamily="34" charset="0"/>
                <a:cs typeface="Calibri" panose="020F0502020204030204" pitchFamily="34" charset="0"/>
              </a:rPr>
              <a:t>Wong, H. K., Wong, R. T., &amp; Seroyer, C. (2005). </a:t>
            </a:r>
            <a:r>
              <a:rPr lang="en-US" sz="1800" b="0" i="1" dirty="0">
                <a:solidFill>
                  <a:srgbClr val="222222"/>
                </a:solidFill>
                <a:effectLst/>
                <a:latin typeface="Calibri" panose="020F0502020204030204" pitchFamily="34" charset="0"/>
                <a:cs typeface="Calibri" panose="020F0502020204030204" pitchFamily="34" charset="0"/>
              </a:rPr>
              <a:t>The first days of school: How to be an effective teacher</a:t>
            </a:r>
            <a:r>
              <a:rPr lang="en-US" sz="1800" b="0" i="0" dirty="0">
                <a:solidFill>
                  <a:srgbClr val="222222"/>
                </a:solidFill>
                <a:effectLst/>
                <a:latin typeface="Calibri" panose="020F0502020204030204" pitchFamily="34" charset="0"/>
                <a:cs typeface="Calibri" panose="020F0502020204030204" pitchFamily="34" charset="0"/>
              </a:rPr>
              <a:t> (p. 352). Mountain View, CA: Harry K. Wong Publications.</a:t>
            </a:r>
            <a:endParaRPr lang="en-US" sz="1800" dirty="0">
              <a:effectLst/>
              <a:latin typeface="Calibri" panose="020F0502020204030204" pitchFamily="34" charset="0"/>
              <a:cs typeface="Calibri" panose="020F0502020204030204" pitchFamily="34" charset="0"/>
            </a:endParaRPr>
          </a:p>
          <a:p>
            <a:endParaRPr lang="en-US" dirty="0">
              <a:effectLst/>
            </a:endParaRP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7669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269"/>
        <p:cNvGrpSpPr/>
        <p:nvPr/>
      </p:nvGrpSpPr>
      <p:grpSpPr>
        <a:xfrm>
          <a:off x="0" y="0"/>
          <a:ext cx="0" cy="0"/>
          <a:chOff x="0" y="0"/>
          <a:chExt cx="0" cy="0"/>
        </a:xfrm>
      </p:grpSpPr>
      <p:sp>
        <p:nvSpPr>
          <p:cNvPr id="270" name="Google Shape;270;p68"/>
          <p:cNvSpPr txBox="1"/>
          <p:nvPr/>
        </p:nvSpPr>
        <p:spPr>
          <a:xfrm>
            <a:off x="2300736" y="1199817"/>
            <a:ext cx="4561578" cy="500931"/>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Contact Information</a:t>
            </a:r>
            <a:endParaRPr sz="1400" b="0" i="0" u="none" strike="noStrike" cap="none">
              <a:solidFill>
                <a:srgbClr val="000000"/>
              </a:solidFill>
              <a:latin typeface="Arial"/>
              <a:ea typeface="Arial"/>
              <a:cs typeface="Arial"/>
              <a:sym typeface="Arial"/>
            </a:endParaRPr>
          </a:p>
        </p:txBody>
      </p:sp>
      <p:grpSp>
        <p:nvGrpSpPr>
          <p:cNvPr id="271" name="Google Shape;271;p68"/>
          <p:cNvGrpSpPr/>
          <p:nvPr/>
        </p:nvGrpSpPr>
        <p:grpSpPr>
          <a:xfrm>
            <a:off x="1372943" y="2847692"/>
            <a:ext cx="3505082" cy="1913037"/>
            <a:chOff x="244548" y="1398759"/>
            <a:chExt cx="4673442" cy="2550716"/>
          </a:xfrm>
        </p:grpSpPr>
        <p:pic>
          <p:nvPicPr>
            <p:cNvPr id="272" name="Google Shape;272;p68"/>
            <p:cNvPicPr preferRelativeResize="0"/>
            <p:nvPr/>
          </p:nvPicPr>
          <p:blipFill rotWithShape="1">
            <a:blip r:embed="rId3">
              <a:alphaModFix/>
            </a:blip>
            <a:srcRect/>
            <a:stretch/>
          </p:blipFill>
          <p:spPr>
            <a:xfrm>
              <a:off x="244548" y="2200146"/>
              <a:ext cx="1051375" cy="1051375"/>
            </a:xfrm>
            <a:prstGeom prst="rect">
              <a:avLst/>
            </a:prstGeom>
            <a:noFill/>
            <a:ln>
              <a:noFill/>
            </a:ln>
          </p:spPr>
        </p:pic>
        <p:pic>
          <p:nvPicPr>
            <p:cNvPr id="273" name="Google Shape;273;p68"/>
            <p:cNvPicPr preferRelativeResize="0"/>
            <p:nvPr/>
          </p:nvPicPr>
          <p:blipFill rotWithShape="1">
            <a:blip r:embed="rId4">
              <a:alphaModFix/>
            </a:blip>
            <a:srcRect/>
            <a:stretch/>
          </p:blipFill>
          <p:spPr>
            <a:xfrm>
              <a:off x="399061" y="3345688"/>
              <a:ext cx="742351" cy="603787"/>
            </a:xfrm>
            <a:prstGeom prst="rect">
              <a:avLst/>
            </a:prstGeom>
            <a:noFill/>
            <a:ln>
              <a:noFill/>
            </a:ln>
          </p:spPr>
        </p:pic>
        <p:pic>
          <p:nvPicPr>
            <p:cNvPr id="274" name="Google Shape;274;p68" descr="MO_SWPBS_Logo-2011.jpg"/>
            <p:cNvPicPr preferRelativeResize="0"/>
            <p:nvPr/>
          </p:nvPicPr>
          <p:blipFill rotWithShape="1">
            <a:blip r:embed="rId5">
              <a:alphaModFix/>
            </a:blip>
            <a:srcRect/>
            <a:stretch/>
          </p:blipFill>
          <p:spPr>
            <a:xfrm>
              <a:off x="306591" y="1398759"/>
              <a:ext cx="927288" cy="801387"/>
            </a:xfrm>
            <a:prstGeom prst="rect">
              <a:avLst/>
            </a:prstGeom>
            <a:noFill/>
            <a:ln>
              <a:noFill/>
            </a:ln>
          </p:spPr>
        </p:pic>
        <p:sp>
          <p:nvSpPr>
            <p:cNvPr id="275" name="Google Shape;275;p68"/>
            <p:cNvSpPr txBox="1"/>
            <p:nvPr/>
          </p:nvSpPr>
          <p:spPr>
            <a:xfrm>
              <a:off x="1233879" y="1614786"/>
              <a:ext cx="3140153" cy="3385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pbismissouri.org</a:t>
              </a:r>
              <a:endParaRPr sz="1050" b="0" i="0" u="none" strike="noStrike" cap="none">
                <a:solidFill>
                  <a:srgbClr val="000000"/>
                </a:solidFill>
                <a:latin typeface="Arial"/>
                <a:ea typeface="Arial"/>
                <a:cs typeface="Arial"/>
                <a:sym typeface="Arial"/>
              </a:endParaRPr>
            </a:p>
          </p:txBody>
        </p:sp>
        <p:sp>
          <p:nvSpPr>
            <p:cNvPr id="276" name="Google Shape;276;p68"/>
            <p:cNvSpPr txBox="1"/>
            <p:nvPr/>
          </p:nvSpPr>
          <p:spPr>
            <a:xfrm>
              <a:off x="1233879" y="2541167"/>
              <a:ext cx="3684111" cy="3385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facebook.com/moswpbs</a:t>
              </a:r>
              <a:endParaRPr sz="1050" b="0" i="0" u="none" strike="noStrike" cap="none">
                <a:solidFill>
                  <a:srgbClr val="000000"/>
                </a:solidFill>
                <a:latin typeface="Arial"/>
                <a:ea typeface="Arial"/>
                <a:cs typeface="Arial"/>
                <a:sym typeface="Arial"/>
              </a:endParaRPr>
            </a:p>
          </p:txBody>
        </p:sp>
        <p:sp>
          <p:nvSpPr>
            <p:cNvPr id="277" name="Google Shape;277;p68"/>
            <p:cNvSpPr txBox="1"/>
            <p:nvPr/>
          </p:nvSpPr>
          <p:spPr>
            <a:xfrm>
              <a:off x="1233879" y="3407876"/>
              <a:ext cx="3684110" cy="3385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@MOSWPBS</a:t>
              </a:r>
              <a:endParaRPr sz="1400" b="0" i="0" u="none" strike="noStrike" cap="none">
                <a:solidFill>
                  <a:srgbClr val="000000"/>
                </a:solidFill>
                <a:latin typeface="Arial"/>
                <a:ea typeface="Arial"/>
                <a:cs typeface="Arial"/>
                <a:sym typeface="Arial"/>
              </a:endParaRPr>
            </a:p>
          </p:txBody>
        </p:sp>
      </p:grpSp>
      <p:sp>
        <p:nvSpPr>
          <p:cNvPr id="278" name="Google Shape;278;p68"/>
          <p:cNvSpPr txBox="1"/>
          <p:nvPr/>
        </p:nvSpPr>
        <p:spPr>
          <a:xfrm>
            <a:off x="4891217" y="1910646"/>
            <a:ext cx="394219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Consultant Contact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rgbClr val="FF0000"/>
              </a:solidFill>
              <a:latin typeface="Arial"/>
              <a:ea typeface="Arial"/>
              <a:cs typeface="Arial"/>
              <a:sym typeface="Arial"/>
            </a:endParaRPr>
          </a:p>
        </p:txBody>
      </p:sp>
      <p:sp>
        <p:nvSpPr>
          <p:cNvPr id="279" name="Google Shape;279;p68"/>
          <p:cNvSpPr txBox="1"/>
          <p:nvPr/>
        </p:nvSpPr>
        <p:spPr>
          <a:xfrm>
            <a:off x="1372943" y="1910646"/>
            <a:ext cx="350508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Remember to follow MO SW-PBS on social media</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ddca2ff7e9_0_94"/>
          <p:cNvSpPr txBox="1">
            <a:spLocks noGrp="1"/>
          </p:cNvSpPr>
          <p:nvPr>
            <p:ph type="title"/>
          </p:nvPr>
        </p:nvSpPr>
        <p:spPr>
          <a:xfrm>
            <a:off x="457200" y="274637"/>
            <a:ext cx="8229600" cy="96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a:t>Session at a Glance</a:t>
            </a:r>
            <a:endParaRPr/>
          </a:p>
        </p:txBody>
      </p:sp>
      <p:sp>
        <p:nvSpPr>
          <p:cNvPr id="119" name="Google Shape;119;gddca2ff7e9_0_94"/>
          <p:cNvSpPr txBox="1">
            <a:spLocks noGrp="1"/>
          </p:cNvSpPr>
          <p:nvPr>
            <p:ph type="body" idx="1"/>
          </p:nvPr>
        </p:nvSpPr>
        <p:spPr>
          <a:xfrm>
            <a:off x="457200" y="1117600"/>
            <a:ext cx="8229600" cy="50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2650">
                <a:solidFill>
                  <a:srgbClr val="222222"/>
                </a:solidFill>
                <a:highlight>
                  <a:srgbClr val="FFFFFF"/>
                </a:highlight>
                <a:latin typeface="Arial"/>
                <a:ea typeface="Arial"/>
                <a:cs typeface="Arial"/>
                <a:sym typeface="Arial"/>
              </a:rPr>
              <a:t>This lesson describes the process for defining non-classroom procedures. Clearly defined procedures allow staff to teach and supervise consistently and predictably. When students can predict the events throughout their school day, they are more likely to be engaged and less likely to display problem behavior.</a:t>
            </a:r>
            <a:endParaRPr sz="2800">
              <a:solidFill>
                <a:srgbClr val="000000"/>
              </a:solidFill>
            </a:endParaRPr>
          </a:p>
          <a:p>
            <a:pPr marL="342900" lvl="0" indent="0" algn="l" rtl="0">
              <a:lnSpc>
                <a:spcPct val="100000"/>
              </a:lnSpc>
              <a:spcBef>
                <a:spcPts val="0"/>
              </a:spcBef>
              <a:spcAft>
                <a:spcPts val="0"/>
              </a:spcAft>
              <a:buSzPts val="3200"/>
              <a:buNone/>
            </a:pPr>
            <a:endParaRPr sz="2550">
              <a:solidFill>
                <a:srgbClr val="222222"/>
              </a:solidFill>
              <a:highlight>
                <a:srgbClr val="FFFFFF"/>
              </a:highlight>
              <a:latin typeface="Arial"/>
              <a:ea typeface="Arial"/>
              <a:cs typeface="Arial"/>
              <a:sym typeface="Arial"/>
            </a:endParaRPr>
          </a:p>
          <a:p>
            <a:pPr marL="342900" marR="0" lvl="0" indent="-177800" algn="l" rtl="0">
              <a:lnSpc>
                <a:spcPct val="100000"/>
              </a:lnSpc>
              <a:spcBef>
                <a:spcPts val="600"/>
              </a:spcBef>
              <a:spcAft>
                <a:spcPts val="0"/>
              </a:spcAft>
              <a:buClr>
                <a:srgbClr val="FF0000"/>
              </a:buClr>
              <a:buSzPts val="2600"/>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ddca2ff7e9_0_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1" i="0" u="none" strike="noStrike" cap="none">
                <a:solidFill>
                  <a:schemeClr val="dk1"/>
                </a:solidFill>
                <a:latin typeface="Calibri"/>
                <a:ea typeface="Calibri"/>
                <a:cs typeface="Calibri"/>
                <a:sym typeface="Calibri"/>
              </a:rPr>
              <a:t>Working Agreements</a:t>
            </a:r>
            <a:endParaRPr/>
          </a:p>
        </p:txBody>
      </p:sp>
      <p:sp>
        <p:nvSpPr>
          <p:cNvPr id="126" name="Google Shape;126;gddca2ff7e9_0_100"/>
          <p:cNvSpPr txBox="1">
            <a:spLocks noGrp="1"/>
          </p:cNvSpPr>
          <p:nvPr>
            <p:ph type="body" idx="1"/>
          </p:nvPr>
        </p:nvSpPr>
        <p:spPr>
          <a:xfrm>
            <a:off x="1022350" y="1417637"/>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650"/>
              <a:buFont typeface="Arial"/>
              <a:buNone/>
            </a:pPr>
            <a:r>
              <a:rPr lang="en-US" sz="2600" b="1" i="0" u="none" strike="noStrike" cap="none">
                <a:solidFill>
                  <a:schemeClr val="dk1"/>
                </a:solidFill>
                <a:latin typeface="Calibri"/>
                <a:ea typeface="Calibri"/>
                <a:cs typeface="Calibri"/>
                <a:sym typeface="Calibri"/>
              </a:rPr>
              <a:t>Be Respectful</a:t>
            </a:r>
            <a:endParaRPr/>
          </a:p>
          <a:p>
            <a:pPr marL="342900" marR="0" lvl="0" indent="-342900" algn="l" rtl="0">
              <a:lnSpc>
                <a:spcPct val="100000"/>
              </a:lnSpc>
              <a:spcBef>
                <a:spcPts val="440"/>
              </a:spcBef>
              <a:spcAft>
                <a:spcPts val="0"/>
              </a:spcAft>
              <a:buClr>
                <a:srgbClr val="FF0000"/>
              </a:buClr>
              <a:buSzPts val="2200"/>
              <a:buFont typeface="Arial"/>
              <a:buChar char="•"/>
            </a:pPr>
            <a:r>
              <a:rPr lang="en-US" sz="2200" b="0" i="0" u="none" strike="noStrike" cap="none">
                <a:solidFill>
                  <a:schemeClr val="dk1"/>
                </a:solidFill>
                <a:latin typeface="Calibri"/>
                <a:ea typeface="Calibri"/>
                <a:cs typeface="Calibri"/>
                <a:sym typeface="Calibri"/>
              </a:rPr>
              <a:t>Be an active listener—open to new ideas</a:t>
            </a:r>
            <a:endParaRPr/>
          </a:p>
          <a:p>
            <a:pPr marL="342900" marR="0" lvl="0" indent="-342900" algn="l" rtl="0">
              <a:lnSpc>
                <a:spcPct val="100000"/>
              </a:lnSpc>
              <a:spcBef>
                <a:spcPts val="440"/>
              </a:spcBef>
              <a:spcAft>
                <a:spcPts val="0"/>
              </a:spcAft>
              <a:buClr>
                <a:srgbClr val="FF0000"/>
              </a:buClr>
              <a:buSzPts val="2200"/>
              <a:buFont typeface="Arial"/>
              <a:buChar char="•"/>
            </a:pPr>
            <a:r>
              <a:rPr lang="en-US" sz="2200" b="0" i="0" u="none" strike="noStrike" cap="none">
                <a:solidFill>
                  <a:schemeClr val="dk1"/>
                </a:solidFill>
                <a:latin typeface="Calibri"/>
                <a:ea typeface="Calibri"/>
                <a:cs typeface="Calibri"/>
                <a:sym typeface="Calibri"/>
              </a:rPr>
              <a:t>Use notes for side bar conversations</a:t>
            </a:r>
            <a:endParaRPr/>
          </a:p>
          <a:p>
            <a:pPr marL="342900" marR="0" lvl="0" indent="-342900" algn="l" rtl="0">
              <a:lnSpc>
                <a:spcPct val="100000"/>
              </a:lnSpc>
              <a:spcBef>
                <a:spcPts val="520"/>
              </a:spcBef>
              <a:spcAft>
                <a:spcPts val="0"/>
              </a:spcAft>
              <a:buClr>
                <a:srgbClr val="FF0000"/>
              </a:buClr>
              <a:buSzPts val="650"/>
              <a:buFont typeface="Arial"/>
              <a:buNone/>
            </a:pPr>
            <a:r>
              <a:rPr lang="en-US" sz="2600" b="1" i="0" u="none" strike="noStrike" cap="none">
                <a:solidFill>
                  <a:schemeClr val="dk1"/>
                </a:solidFill>
                <a:latin typeface="Calibri"/>
                <a:ea typeface="Calibri"/>
                <a:cs typeface="Calibri"/>
                <a:sym typeface="Calibri"/>
              </a:rPr>
              <a:t>Be Responsible</a:t>
            </a:r>
            <a:endParaRPr/>
          </a:p>
          <a:p>
            <a:pPr marL="342900" marR="0" lvl="0" indent="-342900" algn="l" rtl="0">
              <a:lnSpc>
                <a:spcPct val="100000"/>
              </a:lnSpc>
              <a:spcBef>
                <a:spcPts val="440"/>
              </a:spcBef>
              <a:spcAft>
                <a:spcPts val="0"/>
              </a:spcAft>
              <a:buClr>
                <a:srgbClr val="FF0000"/>
              </a:buClr>
              <a:buSzPts val="2200"/>
              <a:buFont typeface="Arial"/>
              <a:buChar char="•"/>
            </a:pPr>
            <a:r>
              <a:rPr lang="en-US" sz="2200" b="0" i="0" u="none" strike="noStrike" cap="none">
                <a:solidFill>
                  <a:schemeClr val="dk1"/>
                </a:solidFill>
                <a:latin typeface="Calibri"/>
                <a:ea typeface="Calibri"/>
                <a:cs typeface="Calibri"/>
                <a:sym typeface="Calibri"/>
              </a:rPr>
              <a:t>Be on time for sessions</a:t>
            </a:r>
            <a:endParaRPr/>
          </a:p>
          <a:p>
            <a:pPr marL="342900" marR="0" lvl="0" indent="-342900" algn="l" rtl="0">
              <a:lnSpc>
                <a:spcPct val="100000"/>
              </a:lnSpc>
              <a:spcBef>
                <a:spcPts val="440"/>
              </a:spcBef>
              <a:spcAft>
                <a:spcPts val="0"/>
              </a:spcAft>
              <a:buClr>
                <a:srgbClr val="FF0000"/>
              </a:buClr>
              <a:buSzPts val="2200"/>
              <a:buFont typeface="Arial"/>
              <a:buChar char="•"/>
            </a:pPr>
            <a:r>
              <a:rPr lang="en-US" sz="2200" b="0" i="0" u="none" strike="noStrike" cap="none">
                <a:solidFill>
                  <a:schemeClr val="dk1"/>
                </a:solidFill>
                <a:latin typeface="Calibri"/>
                <a:ea typeface="Calibri"/>
                <a:cs typeface="Calibri"/>
                <a:sym typeface="Calibri"/>
              </a:rPr>
              <a:t>Silence cell phones—reply appropriately</a:t>
            </a:r>
            <a:endParaRPr/>
          </a:p>
          <a:p>
            <a:pPr marL="342900" marR="0" lvl="0" indent="-342900" algn="l" rtl="0">
              <a:lnSpc>
                <a:spcPct val="100000"/>
              </a:lnSpc>
              <a:spcBef>
                <a:spcPts val="720"/>
              </a:spcBef>
              <a:spcAft>
                <a:spcPts val="0"/>
              </a:spcAft>
              <a:buClr>
                <a:srgbClr val="FF0000"/>
              </a:buClr>
              <a:buSzPts val="650"/>
              <a:buFont typeface="Arial"/>
              <a:buNone/>
            </a:pPr>
            <a:r>
              <a:rPr lang="en-US" sz="2600" b="1" i="0" u="none" strike="noStrike" cap="none">
                <a:solidFill>
                  <a:schemeClr val="dk1"/>
                </a:solidFill>
                <a:latin typeface="Calibri"/>
                <a:ea typeface="Calibri"/>
                <a:cs typeface="Calibri"/>
                <a:sym typeface="Calibri"/>
              </a:rPr>
              <a:t>Be</a:t>
            </a:r>
            <a:r>
              <a:rPr lang="en-US" sz="3600" b="1" i="0" u="none" strike="noStrike" cap="none">
                <a:solidFill>
                  <a:schemeClr val="dk1"/>
                </a:solidFill>
                <a:latin typeface="Calibri"/>
                <a:ea typeface="Calibri"/>
                <a:cs typeface="Calibri"/>
                <a:sym typeface="Calibri"/>
              </a:rPr>
              <a:t> </a:t>
            </a:r>
            <a:r>
              <a:rPr lang="en-US" sz="2600" b="1" i="0" u="none" strike="noStrike" cap="none">
                <a:solidFill>
                  <a:schemeClr val="dk1"/>
                </a:solidFill>
                <a:latin typeface="Calibri"/>
                <a:ea typeface="Calibri"/>
                <a:cs typeface="Calibri"/>
                <a:sym typeface="Calibri"/>
              </a:rPr>
              <a:t>a Problem Solver</a:t>
            </a:r>
            <a:endParaRPr/>
          </a:p>
          <a:p>
            <a:pPr marL="342900" marR="0" lvl="0" indent="-342900" algn="l" rtl="0">
              <a:lnSpc>
                <a:spcPct val="100000"/>
              </a:lnSpc>
              <a:spcBef>
                <a:spcPts val="440"/>
              </a:spcBef>
              <a:spcAft>
                <a:spcPts val="0"/>
              </a:spcAft>
              <a:buClr>
                <a:srgbClr val="FF0000"/>
              </a:buClr>
              <a:buSzPts val="2200"/>
              <a:buFont typeface="Arial"/>
              <a:buChar char="•"/>
            </a:pPr>
            <a:r>
              <a:rPr lang="en-US" sz="2200" b="0" i="0" u="none" strike="noStrike" cap="none">
                <a:solidFill>
                  <a:schemeClr val="dk1"/>
                </a:solidFill>
                <a:latin typeface="Calibri"/>
                <a:ea typeface="Calibri"/>
                <a:cs typeface="Calibri"/>
                <a:sym typeface="Calibri"/>
              </a:rPr>
              <a:t>Follow the decision making process</a:t>
            </a:r>
            <a:endParaRPr/>
          </a:p>
          <a:p>
            <a:pPr marL="342900" marR="0" lvl="0" indent="-342900" algn="l" rtl="0">
              <a:lnSpc>
                <a:spcPct val="100000"/>
              </a:lnSpc>
              <a:spcBef>
                <a:spcPts val="440"/>
              </a:spcBef>
              <a:spcAft>
                <a:spcPts val="0"/>
              </a:spcAft>
              <a:buClr>
                <a:srgbClr val="FF0000"/>
              </a:buClr>
              <a:buSzPts val="2200"/>
              <a:buFont typeface="Arial"/>
              <a:buChar char="•"/>
            </a:pPr>
            <a:r>
              <a:rPr lang="en-US" sz="2200" b="0" i="0" u="none" strike="noStrike" cap="none">
                <a:solidFill>
                  <a:schemeClr val="dk1"/>
                </a:solidFill>
                <a:latin typeface="Calibri"/>
                <a:ea typeface="Calibri"/>
                <a:cs typeface="Calibri"/>
                <a:sym typeface="Calibri"/>
              </a:rPr>
              <a:t>Work toward consensus and support decisions of the group</a:t>
            </a:r>
            <a:endParaRPr/>
          </a:p>
          <a:p>
            <a:pPr marL="342900" marR="0" lvl="0" indent="-139700" algn="l" rtl="0">
              <a:lnSpc>
                <a:spcPct val="100000"/>
              </a:lnSpc>
              <a:spcBef>
                <a:spcPts val="640"/>
              </a:spcBef>
              <a:spcAft>
                <a:spcPts val="0"/>
              </a:spcAft>
              <a:buClr>
                <a:srgbClr val="FF0000"/>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131"/>
        <p:cNvGrpSpPr/>
        <p:nvPr/>
      </p:nvGrpSpPr>
      <p:grpSpPr>
        <a:xfrm>
          <a:off x="0" y="0"/>
          <a:ext cx="0" cy="0"/>
          <a:chOff x="0" y="0"/>
          <a:chExt cx="0" cy="0"/>
        </a:xfrm>
      </p:grpSpPr>
      <p:sp>
        <p:nvSpPr>
          <p:cNvPr id="132" name="Google Shape;132;gddca2ff7e9_0_1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Attention Signal Practice</a:t>
            </a:r>
            <a:endParaRPr/>
          </a:p>
        </p:txBody>
      </p:sp>
      <p:sp>
        <p:nvSpPr>
          <p:cNvPr id="133" name="Google Shape;133;gddca2ff7e9_0_1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200"/>
              <a:buFont typeface="Arial"/>
              <a:buChar char="•"/>
            </a:pPr>
            <a:r>
              <a:rPr lang="en-US" sz="3200" b="0" i="0" u="none" strike="noStrike" cap="none">
                <a:solidFill>
                  <a:schemeClr val="dk1"/>
                </a:solidFill>
                <a:latin typeface="Calibri"/>
                <a:ea typeface="Calibri"/>
                <a:cs typeface="Calibri"/>
                <a:sym typeface="Calibri"/>
              </a:rPr>
              <a:t>Select and teach an attention signal.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138"/>
        <p:cNvGrpSpPr/>
        <p:nvPr/>
      </p:nvGrpSpPr>
      <p:grpSpPr>
        <a:xfrm>
          <a:off x="0" y="0"/>
          <a:ext cx="0" cy="0"/>
          <a:chOff x="0" y="0"/>
          <a:chExt cx="0" cy="0"/>
        </a:xfrm>
      </p:grpSpPr>
      <p:sp>
        <p:nvSpPr>
          <p:cNvPr id="139" name="Google Shape;139;gddca2ff7e9_0_1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Introductions</a:t>
            </a:r>
            <a:endParaRPr/>
          </a:p>
        </p:txBody>
      </p:sp>
      <p:sp>
        <p:nvSpPr>
          <p:cNvPr id="140" name="Google Shape;140;gddca2ff7e9_0_1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200"/>
              <a:buFont typeface="Arial"/>
              <a:buChar char="•"/>
            </a:pPr>
            <a:r>
              <a:rPr lang="en-US" sz="3200" b="0" i="0" u="none" strike="noStrike" cap="none">
                <a:solidFill>
                  <a:schemeClr val="dk1"/>
                </a:solidFill>
                <a:latin typeface="Calibri"/>
                <a:ea typeface="Calibri"/>
                <a:cs typeface="Calibri"/>
                <a:sym typeface="Calibri"/>
              </a:rPr>
              <a:t>Insert an Introductions Activity.</a:t>
            </a:r>
            <a:endParaRPr/>
          </a:p>
        </p:txBody>
      </p:sp>
      <p:grpSp>
        <p:nvGrpSpPr>
          <p:cNvPr id="141" name="Google Shape;141;gddca2ff7e9_0_170"/>
          <p:cNvGrpSpPr/>
          <p:nvPr/>
        </p:nvGrpSpPr>
        <p:grpSpPr>
          <a:xfrm>
            <a:off x="12700" y="6211407"/>
            <a:ext cx="9144300" cy="659249"/>
            <a:chOff x="12700" y="6211407"/>
            <a:chExt cx="9144300" cy="659249"/>
          </a:xfrm>
        </p:grpSpPr>
        <p:sp>
          <p:nvSpPr>
            <p:cNvPr id="142" name="Google Shape;142;gddca2ff7e9_0_170"/>
            <p:cNvSpPr/>
            <p:nvPr/>
          </p:nvSpPr>
          <p:spPr>
            <a:xfrm>
              <a:off x="12700" y="6756656"/>
              <a:ext cx="9144000" cy="114000"/>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ddca2ff7e9_0_170"/>
            <p:cNvSpPr/>
            <p:nvPr/>
          </p:nvSpPr>
          <p:spPr>
            <a:xfrm>
              <a:off x="12700" y="6288896"/>
              <a:ext cx="9144300" cy="283500"/>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ddca2ff7e9_0_170"/>
            <p:cNvSpPr/>
            <p:nvPr/>
          </p:nvSpPr>
          <p:spPr>
            <a:xfrm>
              <a:off x="12700" y="6572092"/>
              <a:ext cx="9144000" cy="184800"/>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gddca2ff7e9_0_170"/>
            <p:cNvSpPr txBox="1"/>
            <p:nvPr/>
          </p:nvSpPr>
          <p:spPr>
            <a:xfrm>
              <a:off x="673595" y="6211407"/>
              <a:ext cx="17520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1"/>
          <p:cNvSpPr txBox="1">
            <a:spLocks noGrp="1"/>
          </p:cNvSpPr>
          <p:nvPr>
            <p:ph type="title"/>
          </p:nvPr>
        </p:nvSpPr>
        <p:spPr>
          <a:xfrm>
            <a:off x="457200" y="274637"/>
            <a:ext cx="8229600" cy="96996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a:t>Lesson</a:t>
            </a:r>
            <a:r>
              <a:rPr lang="en-US" sz="4400" b="0" i="0" u="none" strike="noStrike" cap="none">
                <a:solidFill>
                  <a:schemeClr val="dk1"/>
                </a:solidFill>
                <a:latin typeface="Calibri"/>
                <a:ea typeface="Calibri"/>
                <a:cs typeface="Calibri"/>
                <a:sym typeface="Calibri"/>
              </a:rPr>
              <a:t> Outcomes</a:t>
            </a:r>
            <a:endParaRPr/>
          </a:p>
        </p:txBody>
      </p:sp>
      <p:sp>
        <p:nvSpPr>
          <p:cNvPr id="152" name="Google Shape;152;p51"/>
          <p:cNvSpPr txBox="1">
            <a:spLocks noGrp="1"/>
          </p:cNvSpPr>
          <p:nvPr>
            <p:ph type="body" idx="1"/>
          </p:nvPr>
        </p:nvSpPr>
        <p:spPr>
          <a:xfrm>
            <a:off x="457200" y="1117600"/>
            <a:ext cx="8229600" cy="508859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FF0000"/>
              </a:buClr>
              <a:buSzPts val="650"/>
              <a:buFont typeface="Arial"/>
              <a:buNone/>
            </a:pPr>
            <a:r>
              <a:rPr lang="en-US" sz="2600" b="0" i="1" u="none" strike="noStrike" cap="none">
                <a:solidFill>
                  <a:srgbClr val="008000"/>
                </a:solidFill>
                <a:latin typeface="Calibri"/>
                <a:ea typeface="Calibri"/>
                <a:cs typeface="Calibri"/>
                <a:sym typeface="Calibri"/>
              </a:rPr>
              <a:t>At the end of this session, you will be able to…</a:t>
            </a:r>
            <a:endParaRPr/>
          </a:p>
          <a:p>
            <a:pPr marL="0" lvl="0" indent="0" algn="l" rtl="0">
              <a:lnSpc>
                <a:spcPct val="100000"/>
              </a:lnSpc>
              <a:spcBef>
                <a:spcPts val="560"/>
              </a:spcBef>
              <a:spcAft>
                <a:spcPts val="0"/>
              </a:spcAft>
              <a:buSzPts val="3200"/>
              <a:buNone/>
            </a:pPr>
            <a:endParaRPr/>
          </a:p>
          <a:p>
            <a:pPr marL="342900" lvl="0" indent="-342900" algn="l" rtl="0">
              <a:lnSpc>
                <a:spcPct val="100000"/>
              </a:lnSpc>
              <a:spcBef>
                <a:spcPts val="560"/>
              </a:spcBef>
              <a:spcAft>
                <a:spcPts val="0"/>
              </a:spcAft>
              <a:buClr>
                <a:srgbClr val="FF0000"/>
              </a:buClr>
              <a:buSzPts val="2800"/>
              <a:buFont typeface="Arial"/>
              <a:buChar char="•"/>
            </a:pPr>
            <a:r>
              <a:rPr lang="en-US" sz="2800" b="1"/>
              <a:t>Determine procedures for each of the school’s non-classroom settings (e.g., arrival/departure, hallways, cafeteria, recess, restrooms, assemblies, etc.).</a:t>
            </a:r>
            <a:endParaRPr/>
          </a:p>
          <a:p>
            <a:pPr marL="342900" marR="0" lvl="0" indent="-177800" algn="l" rtl="0">
              <a:lnSpc>
                <a:spcPct val="100000"/>
              </a:lnSpc>
              <a:spcBef>
                <a:spcPts val="600"/>
              </a:spcBef>
              <a:spcAft>
                <a:spcPts val="0"/>
              </a:spcAft>
              <a:buClr>
                <a:srgbClr val="FF0000"/>
              </a:buClr>
              <a:buSzPts val="2600"/>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t>Importance of Developing Non-Classroom Procedures</a:t>
            </a:r>
            <a:endParaRPr/>
          </a:p>
        </p:txBody>
      </p:sp>
      <p:sp>
        <p:nvSpPr>
          <p:cNvPr id="159" name="Google Shape;159;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0" algn="l" rtl="0">
              <a:lnSpc>
                <a:spcPct val="100000"/>
              </a:lnSpc>
              <a:spcBef>
                <a:spcPts val="0"/>
              </a:spcBef>
              <a:spcAft>
                <a:spcPts val="0"/>
              </a:spcAft>
              <a:buSzPts val="3200"/>
              <a:buNone/>
            </a:pPr>
            <a:r>
              <a:rPr lang="en-US" sz="2500"/>
              <a:t>Defining procedures for non-classroom settings is another step in the process of creating a comprehensive social behavioral curriculum. </a:t>
            </a:r>
            <a:endParaRPr/>
          </a:p>
        </p:txBody>
      </p:sp>
      <p:sp>
        <p:nvSpPr>
          <p:cNvPr id="160" name="Google Shape;160;p54"/>
          <p:cNvSpPr/>
          <p:nvPr/>
        </p:nvSpPr>
        <p:spPr>
          <a:xfrm>
            <a:off x="0" y="67439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1" name="Google Shape;161;p54"/>
          <p:cNvSpPr/>
          <p:nvPr/>
        </p:nvSpPr>
        <p:spPr>
          <a:xfrm>
            <a:off x="0" y="6250797"/>
            <a:ext cx="9144378" cy="283567"/>
          </a:xfrm>
          <a:prstGeom prst="rect">
            <a:avLst/>
          </a:prstGeom>
          <a:gradFill>
            <a:gsLst>
              <a:gs pos="0">
                <a:srgbClr val="008000"/>
              </a:gs>
              <a:gs pos="49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 name="Google Shape;162;p54"/>
          <p:cNvSpPr/>
          <p:nvPr/>
        </p:nvSpPr>
        <p:spPr>
          <a:xfrm>
            <a:off x="0" y="6546693"/>
            <a:ext cx="9144000" cy="184935"/>
          </a:xfrm>
          <a:prstGeom prst="rect">
            <a:avLst/>
          </a:prstGeom>
          <a:gradFill>
            <a:gsLst>
              <a:gs pos="0">
                <a:srgbClr val="FFF123"/>
              </a:gs>
              <a:gs pos="8000">
                <a:srgbClr val="FFF123"/>
              </a:gs>
              <a:gs pos="87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3" name="Google Shape;163;p54"/>
          <p:cNvPicPr preferRelativeResize="0"/>
          <p:nvPr/>
        </p:nvPicPr>
        <p:blipFill rotWithShape="1">
          <a:blip r:embed="rId3">
            <a:alphaModFix/>
          </a:blip>
          <a:srcRect/>
          <a:stretch/>
        </p:blipFill>
        <p:spPr>
          <a:xfrm>
            <a:off x="3324860" y="3638796"/>
            <a:ext cx="2494280" cy="16623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ddca2ff7e9_0_2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Key Terms</a:t>
            </a:r>
            <a:endParaRPr/>
          </a:p>
        </p:txBody>
      </p:sp>
      <p:sp>
        <p:nvSpPr>
          <p:cNvPr id="170" name="Google Shape;170;gddca2ff7e9_0_2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chemeClr val="dk1"/>
              </a:buClr>
              <a:buSzPts val="1100"/>
              <a:buFont typeface="Arial"/>
              <a:buNone/>
            </a:pPr>
            <a:r>
              <a:rPr lang="en-US" sz="2300" b="1"/>
              <a:t>Procedures: </a:t>
            </a:r>
            <a:r>
              <a:rPr lang="en-US" sz="2300"/>
              <a:t>Processes for how things are done in non-classroom settings and each classroom.</a:t>
            </a:r>
            <a:endParaRPr sz="2300"/>
          </a:p>
          <a:p>
            <a:pPr marL="0" lvl="0" indent="0" algn="l" rtl="0">
              <a:lnSpc>
                <a:spcPct val="100000"/>
              </a:lnSpc>
              <a:spcBef>
                <a:spcPts val="1200"/>
              </a:spcBef>
              <a:spcAft>
                <a:spcPts val="0"/>
              </a:spcAft>
              <a:buClr>
                <a:schemeClr val="dk1"/>
              </a:buClr>
              <a:buSzPts val="1100"/>
              <a:buFont typeface="Arial"/>
              <a:buNone/>
            </a:pPr>
            <a:r>
              <a:rPr lang="en-US" sz="2300" b="1"/>
              <a:t>Non-classroom areas:</a:t>
            </a:r>
            <a:r>
              <a:rPr lang="en-US" sz="2300"/>
              <a:t> Those areas of the school that may be under the direct supervision of a variety of differing adults depending on the day or time.</a:t>
            </a:r>
            <a:endParaRPr sz="3700"/>
          </a:p>
          <a:p>
            <a:pPr marL="342900" lvl="0" indent="0" algn="l" rtl="0">
              <a:lnSpc>
                <a:spcPct val="100000"/>
              </a:lnSpc>
              <a:spcBef>
                <a:spcPts val="1200"/>
              </a:spcBef>
              <a:spcAft>
                <a:spcPts val="0"/>
              </a:spcAft>
              <a:buSzPts val="3200"/>
              <a:buNone/>
            </a:pPr>
            <a:endParaRPr/>
          </a:p>
          <a:p>
            <a:pPr marL="342900" lvl="0" indent="-154940" algn="l" rtl="0">
              <a:lnSpc>
                <a:spcPct val="100000"/>
              </a:lnSpc>
              <a:spcBef>
                <a:spcPts val="592"/>
              </a:spcBef>
              <a:spcAft>
                <a:spcPts val="0"/>
              </a:spcAft>
              <a:buClr>
                <a:srgbClr val="FF0000"/>
              </a:buClr>
              <a:buSzPts val="3200"/>
              <a:buFont typeface="Arial"/>
              <a:buNone/>
            </a:pPr>
            <a:endParaRPr/>
          </a:p>
        </p:txBody>
      </p:sp>
      <p:sp>
        <p:nvSpPr>
          <p:cNvPr id="171" name="Google Shape;171;gddca2ff7e9_0_202"/>
          <p:cNvSpPr/>
          <p:nvPr/>
        </p:nvSpPr>
        <p:spPr>
          <a:xfrm>
            <a:off x="0" y="6743956"/>
            <a:ext cx="9144000" cy="114000"/>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gddca2ff7e9_0_202"/>
          <p:cNvSpPr/>
          <p:nvPr/>
        </p:nvSpPr>
        <p:spPr>
          <a:xfrm>
            <a:off x="0" y="6250797"/>
            <a:ext cx="9144300" cy="283500"/>
          </a:xfrm>
          <a:prstGeom prst="rect">
            <a:avLst/>
          </a:prstGeom>
          <a:gradFill>
            <a:gsLst>
              <a:gs pos="0">
                <a:srgbClr val="008000"/>
              </a:gs>
              <a:gs pos="49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Google Shape;173;gddca2ff7e9_0_202"/>
          <p:cNvSpPr/>
          <p:nvPr/>
        </p:nvSpPr>
        <p:spPr>
          <a:xfrm>
            <a:off x="0" y="6546693"/>
            <a:ext cx="9144000" cy="184800"/>
          </a:xfrm>
          <a:prstGeom prst="rect">
            <a:avLst/>
          </a:prstGeom>
          <a:gradFill>
            <a:gsLst>
              <a:gs pos="0">
                <a:srgbClr val="FFF123"/>
              </a:gs>
              <a:gs pos="8000">
                <a:srgbClr val="FFF123"/>
              </a:gs>
              <a:gs pos="87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7 Components Game - t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2710</Words>
  <Application>Microsoft Macintosh PowerPoint</Application>
  <PresentationFormat>On-screen Show (4:3)</PresentationFormat>
  <Paragraphs>226</Paragraphs>
  <Slides>25</Slides>
  <Notes>24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vt:lpstr>
      <vt:lpstr>Symbol</vt:lpstr>
      <vt:lpstr>Times New Roman</vt:lpstr>
      <vt:lpstr>7 Components Game - t1</vt:lpstr>
      <vt:lpstr>Lesson 3: Developing Non-Classroom Procedures  MO SW-PBS    </vt:lpstr>
      <vt:lpstr>Facilitator Notes – Delete this slide</vt:lpstr>
      <vt:lpstr>Session at a Glance</vt:lpstr>
      <vt:lpstr>Working Agreements</vt:lpstr>
      <vt:lpstr>Attention Signal Practice</vt:lpstr>
      <vt:lpstr>Introductions</vt:lpstr>
      <vt:lpstr>Lesson Outcomes</vt:lpstr>
      <vt:lpstr>Importance of Developing Non-Classroom Procedures</vt:lpstr>
      <vt:lpstr>Key Terms</vt:lpstr>
      <vt:lpstr>Unpacking Developing Non-Classroom Procedures</vt:lpstr>
      <vt:lpstr>Why Focus on Procedures and  Routines?</vt:lpstr>
      <vt:lpstr>Non-classroom Areas</vt:lpstr>
      <vt:lpstr>Possible Procedures</vt:lpstr>
      <vt:lpstr>Unpacking Developing Non-Classroom Procedures</vt:lpstr>
      <vt:lpstr>How to Create  Effective Procedures</vt:lpstr>
      <vt:lpstr>Unpacking Developing Non-Classroom Procedures</vt:lpstr>
      <vt:lpstr>Missouri Middle School Example </vt:lpstr>
      <vt:lpstr>Missouri Middle School Non-Classroom Example Procedures </vt:lpstr>
      <vt:lpstr>Activity: Procedure Writing</vt:lpstr>
      <vt:lpstr>Topic in Action: Non-Classroom    Procedures</vt:lpstr>
      <vt:lpstr>Monitoring Quality of Your Work</vt:lpstr>
      <vt:lpstr>Closing</vt:lpstr>
      <vt:lpstr>Closing</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Developing Non-Classroom Procedures  MO SW-PBS    </dc:title>
  <dc:creator>Lintner, Debora R.</dc:creator>
  <cp:lastModifiedBy>Johnson, Nanci W.</cp:lastModifiedBy>
  <cp:revision>6</cp:revision>
  <dcterms:modified xsi:type="dcterms:W3CDTF">2022-12-23T19:58:43Z</dcterms:modified>
</cp:coreProperties>
</file>