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21"/>
  </p:notesMasterIdLst>
  <p:sldIdLst>
    <p:sldId id="910" r:id="rId2"/>
    <p:sldId id="257" r:id="rId3"/>
    <p:sldId id="328" r:id="rId4"/>
    <p:sldId id="329" r:id="rId5"/>
    <p:sldId id="330" r:id="rId6"/>
    <p:sldId id="898" r:id="rId7"/>
    <p:sldId id="909" r:id="rId8"/>
    <p:sldId id="908" r:id="rId9"/>
    <p:sldId id="902" r:id="rId10"/>
    <p:sldId id="903" r:id="rId11"/>
    <p:sldId id="904" r:id="rId12"/>
    <p:sldId id="905" r:id="rId13"/>
    <p:sldId id="906" r:id="rId14"/>
    <p:sldId id="394" r:id="rId15"/>
    <p:sldId id="911" r:id="rId16"/>
    <p:sldId id="358" r:id="rId17"/>
    <p:sldId id="879" r:id="rId18"/>
    <p:sldId id="343" r:id="rId19"/>
    <p:sldId id="26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cilitator Notes &amp; Preparation" id="{1190F7CD-6B69-4F4C-B27D-8BF200909F6D}">
          <p14:sldIdLst>
            <p14:sldId id="910"/>
            <p14:sldId id="257"/>
          </p14:sldIdLst>
        </p14:section>
        <p14:section name="Lesson 4: Developing a Schedule for Teaching Expectations" id="{B1C37BDF-0A3F-3740-AB3A-8E52319BE250}">
          <p14:sldIdLst>
            <p14:sldId id="328"/>
            <p14:sldId id="329"/>
            <p14:sldId id="330"/>
            <p14:sldId id="898"/>
            <p14:sldId id="909"/>
            <p14:sldId id="908"/>
            <p14:sldId id="902"/>
            <p14:sldId id="903"/>
            <p14:sldId id="904"/>
            <p14:sldId id="905"/>
            <p14:sldId id="906"/>
            <p14:sldId id="394"/>
            <p14:sldId id="911"/>
            <p14:sldId id="358"/>
            <p14:sldId id="879"/>
            <p14:sldId id="343"/>
          </p14:sldIdLst>
        </p14:section>
        <p14:section name="Next Session &amp; Contact Information" id="{E6F79E58-F9C3-6345-BCFC-FCED9859BB61}">
          <p14:sldIdLst>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19F"/>
    <a:srgbClr val="FFB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09" autoAdjust="0"/>
    <p:restoredTop sz="78231"/>
  </p:normalViewPr>
  <p:slideViewPr>
    <p:cSldViewPr snapToGrid="0" snapToObjects="1">
      <p:cViewPr varScale="1">
        <p:scale>
          <a:sx n="86" d="100"/>
          <a:sy n="86" d="100"/>
        </p:scale>
        <p:origin x="1696" y="20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B87AA-D32E-DA4A-AA76-67590B77EC08}" type="datetimeFigureOut">
              <a:rPr lang="en-US" smtClean="0"/>
              <a:t>3/3/22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D00DC-D814-FF46-9FCA-B77CBD9BE43E}" type="slidenum">
              <a:rPr lang="en-US" smtClean="0"/>
              <a:t>‹#›</a:t>
            </a:fld>
            <a:endParaRPr lang="en-US"/>
          </a:p>
        </p:txBody>
      </p:sp>
    </p:spTree>
    <p:extLst>
      <p:ext uri="{BB962C8B-B14F-4D97-AF65-F5344CB8AC3E}">
        <p14:creationId xmlns:p14="http://schemas.microsoft.com/office/powerpoint/2010/main" val="783461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bismissouri.org/tier-1-workbook-resourc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b="1" dirty="0"/>
          </a:p>
        </p:txBody>
      </p:sp>
      <p:sp>
        <p:nvSpPr>
          <p:cNvPr id="4" name="Slide Number Placeholder 3"/>
          <p:cNvSpPr>
            <a:spLocks noGrp="1"/>
          </p:cNvSpPr>
          <p:nvPr>
            <p:ph type="sldNum" sz="quarter" idx="5"/>
          </p:nvPr>
        </p:nvSpPr>
        <p:spPr/>
        <p:txBody>
          <a:bodyPr/>
          <a:lstStyle/>
          <a:p>
            <a:fld id="{D30D00DC-D814-FF46-9FCA-B77CBD9BE43E}" type="slidenum">
              <a:rPr lang="en-US" smtClean="0"/>
              <a:t>1</a:t>
            </a:fld>
            <a:endParaRPr lang="en-US"/>
          </a:p>
        </p:txBody>
      </p:sp>
    </p:spTree>
    <p:extLst>
      <p:ext uri="{BB962C8B-B14F-4D97-AF65-F5344CB8AC3E}">
        <p14:creationId xmlns:p14="http://schemas.microsoft.com/office/powerpoint/2010/main" val="4068845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r>
              <a:rPr lang="en-US" dirty="0"/>
              <a:t>“Here are suggestions for scheduling</a:t>
            </a:r>
            <a:r>
              <a:rPr lang="en-US" baseline="0" dirty="0"/>
              <a:t> specific times to teach or reteach expectations and behaviors.”</a:t>
            </a:r>
          </a:p>
          <a:p>
            <a:endParaRPr lang="en-US" baseline="0" dirty="0"/>
          </a:p>
          <a:p>
            <a:pPr rtl="0"/>
            <a:r>
              <a:rPr lang="en-US" sz="1200" b="0" i="0" u="none" strike="noStrike" kern="1200" dirty="0">
                <a:solidFill>
                  <a:schemeClr val="tx1"/>
                </a:solidFill>
                <a:effectLst/>
                <a:latin typeface="+mn-lt"/>
                <a:ea typeface="+mn-ea"/>
                <a:cs typeface="+mn-cs"/>
              </a:rPr>
              <a:t>Schools need to decide when lessons will be taught during the day or week. Some typical examples of how to arrange time for teaching social behavior skills might include: homeroom, daily class meetings, schoolwide announcement over the intercom, daily or weekly web announcements, embedding in academic subjects, and older students leading younger students through school orientation activities.</a:t>
            </a:r>
          </a:p>
          <a:p>
            <a:br>
              <a:rPr lang="en-US" dirty="0"/>
            </a:br>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11</a:t>
            </a:fld>
            <a:endParaRPr lang="en-US" dirty="0"/>
          </a:p>
        </p:txBody>
      </p:sp>
    </p:spTree>
    <p:extLst>
      <p:ext uri="{BB962C8B-B14F-4D97-AF65-F5344CB8AC3E}">
        <p14:creationId xmlns:p14="http://schemas.microsoft.com/office/powerpoint/2010/main" val="3270915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It is recommended that schools create a teaching calendar that schedules when lessons are to be taught all year long. When developing a teaching calendar, schools may consider devoting a significant amount of teaching at the beginning of the year. Reviews should be planned throughout the year, particularly following breaks or holidays. Teaching just prior to needing to use the behavior (e.g., assembly behavior taught right before the first assembly) should also be scheduled. The year long teaching schedule should provide an outline for the year, but allow for flexibility based on data.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12</a:t>
            </a:fld>
            <a:endParaRPr lang="en-US"/>
          </a:p>
        </p:txBody>
      </p:sp>
    </p:spTree>
    <p:extLst>
      <p:ext uri="{BB962C8B-B14F-4D97-AF65-F5344CB8AC3E}">
        <p14:creationId xmlns:p14="http://schemas.microsoft.com/office/powerpoint/2010/main" val="3256396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 are many, many ways teaching can be accomplished. Some important considerations are : 1) making sure the schedule is acceptable to stakeholders, educators, and students teaching lessons, 2) ensuring the teaching schedule can be sustained throughout the year, 3) lessons are long enough to adequately teach the skill but short enough that staff will actually make time to teach and 4) adequate staff are available to teach in the identified settings.</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13</a:t>
            </a:fld>
            <a:endParaRPr lang="en-US"/>
          </a:p>
        </p:txBody>
      </p:sp>
    </p:spTree>
    <p:extLst>
      <p:ext uri="{BB962C8B-B14F-4D97-AF65-F5344CB8AC3E}">
        <p14:creationId xmlns:p14="http://schemas.microsoft.com/office/powerpoint/2010/main" val="3466730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r>
              <a:rPr lang="en-US" b="1" dirty="0"/>
              <a:t>Direct participants to read the</a:t>
            </a:r>
            <a:r>
              <a:rPr lang="en-US" b="1" baseline="0" dirty="0"/>
              <a:t> questions.  </a:t>
            </a:r>
          </a:p>
          <a:p>
            <a:r>
              <a:rPr lang="en-US" b="1" baseline="0" dirty="0"/>
              <a:t>Then say,</a:t>
            </a:r>
          </a:p>
          <a:p>
            <a:r>
              <a:rPr lang="en-US" b="0" baseline="0" dirty="0"/>
              <a:t>“Your school may decide to reserve time in the schedule for teaching now, then during Emerging Training Session 1, specifically determine which lessons will be taught during each time.”</a:t>
            </a:r>
          </a:p>
          <a:p>
            <a:r>
              <a:rPr lang="en-US" b="1" baseline="0" dirty="0"/>
              <a:t>Provide approximately 10-15 minutes. Call on volunteers to respond to each of the questions</a:t>
            </a:r>
            <a:endParaRPr lang="en-US" b="1" dirty="0"/>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14</a:t>
            </a:fld>
            <a:endParaRPr lang="en-US" dirty="0"/>
          </a:p>
        </p:txBody>
      </p:sp>
    </p:spTree>
    <p:extLst>
      <p:ext uri="{BB962C8B-B14F-4D97-AF65-F5344CB8AC3E}">
        <p14:creationId xmlns:p14="http://schemas.microsoft.com/office/powerpoint/2010/main" val="664255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15</a:t>
            </a:fld>
            <a:endParaRPr lang="en-US" dirty="0"/>
          </a:p>
        </p:txBody>
      </p:sp>
    </p:spTree>
    <p:extLst>
      <p:ext uri="{BB962C8B-B14F-4D97-AF65-F5344CB8AC3E}">
        <p14:creationId xmlns:p14="http://schemas.microsoft.com/office/powerpoint/2010/main" val="4141861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16</a:t>
            </a:fld>
            <a:endParaRPr lang="en-US" dirty="0"/>
          </a:p>
        </p:txBody>
      </p:sp>
    </p:spTree>
    <p:extLst>
      <p:ext uri="{BB962C8B-B14F-4D97-AF65-F5344CB8AC3E}">
        <p14:creationId xmlns:p14="http://schemas.microsoft.com/office/powerpoint/2010/main" val="2063778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To Know/To Say: </a:t>
            </a:r>
            <a:r>
              <a:rPr lang="en-US" b="0" dirty="0"/>
              <a:t>During </a:t>
            </a:r>
            <a:r>
              <a:rPr lang="en-US" sz="1200" b="0" i="0" u="none" strike="noStrike" kern="1200" dirty="0">
                <a:solidFill>
                  <a:schemeClr val="tx1"/>
                </a:solidFill>
                <a:effectLst/>
                <a:latin typeface="+mn-lt"/>
                <a:ea typeface="+mn-ea"/>
                <a:cs typeface="+mn-cs"/>
              </a:rPr>
              <a:t>this lesson, you learned how to create an annual teaching schedule that allows for all developed lessons to be taught and also allows time for teaching based on data indicated needs. </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Next steps include updating your action plan. Develop action steps for the creation of an annual plan for the ongoing teaching of all expectations and rules.</a:t>
            </a:r>
            <a:br>
              <a:rPr lang="en-US" dirty="0"/>
            </a:br>
            <a:br>
              <a:rPr lang="en-US" dirty="0"/>
            </a:br>
            <a:r>
              <a:rPr lang="en-US" dirty="0"/>
              <a:t>Additional information about developing a teaching schedule can be found in </a:t>
            </a:r>
            <a:r>
              <a:rPr lang="en-US" dirty="0">
                <a:hlinkClick r:id="rId3"/>
              </a:rPr>
              <a:t>the MO SW-PBS Handbook </a:t>
            </a:r>
            <a:r>
              <a:rPr lang="en-US" dirty="0"/>
              <a:t>and the </a:t>
            </a:r>
            <a:r>
              <a:rPr lang="en-US" dirty="0">
                <a:hlinkClick r:id="rId3"/>
              </a:rPr>
              <a:t>MO SW-PBS Tier 1 Implementation Guide</a:t>
            </a:r>
            <a:r>
              <a:rPr lang="en-US" dirty="0"/>
              <a:t>.</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17</a:t>
            </a:fld>
            <a:endParaRPr lang="en-US"/>
          </a:p>
        </p:txBody>
      </p:sp>
    </p:spTree>
    <p:extLst>
      <p:ext uri="{BB962C8B-B14F-4D97-AF65-F5344CB8AC3E}">
        <p14:creationId xmlns:p14="http://schemas.microsoft.com/office/powerpoint/2010/main" val="1447220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18</a:t>
            </a:fld>
            <a:endParaRPr lang="en-US"/>
          </a:p>
        </p:txBody>
      </p:sp>
    </p:spTree>
    <p:extLst>
      <p:ext uri="{BB962C8B-B14F-4D97-AF65-F5344CB8AC3E}">
        <p14:creationId xmlns:p14="http://schemas.microsoft.com/office/powerpoint/2010/main" val="47582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19</a:t>
            </a:fld>
            <a:endParaRPr lang="en-US"/>
          </a:p>
        </p:txBody>
      </p:sp>
    </p:spTree>
    <p:extLst>
      <p:ext uri="{BB962C8B-B14F-4D97-AF65-F5344CB8AC3E}">
        <p14:creationId xmlns:p14="http://schemas.microsoft.com/office/powerpoint/2010/main" val="147533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 “</a:t>
            </a:r>
            <a:r>
              <a:rPr lang="en-US" dirty="0"/>
              <a:t>These will be the Working Agreements we will honor during all our training sessions this year.”</a:t>
            </a: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3</a:t>
            </a:fld>
            <a:endParaRPr lang="en-US"/>
          </a:p>
        </p:txBody>
      </p:sp>
    </p:spTree>
    <p:extLst>
      <p:ext uri="{BB962C8B-B14F-4D97-AF65-F5344CB8AC3E}">
        <p14:creationId xmlns:p14="http://schemas.microsoft.com/office/powerpoint/2010/main" val="1508792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 </a:t>
            </a:r>
            <a:r>
              <a:rPr lang="en-US" dirty="0">
                <a:latin typeface="Arial" panose="020B0604020202020204" pitchFamily="34" charset="0"/>
              </a:rPr>
              <a:t>Facilitator: Select an attention signal.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a:t>
            </a: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“One of our agreements is to follow the attention signal.”   </a:t>
            </a:r>
          </a:p>
          <a:p>
            <a:pPr eaLnBrk="1" hangingPunct="1">
              <a:spcBef>
                <a:spcPct val="0"/>
              </a:spcBef>
            </a:pPr>
            <a:r>
              <a:rPr lang="en-US" dirty="0">
                <a:latin typeface="Arial" panose="020B0604020202020204" pitchFamily="34" charset="0"/>
              </a:rPr>
              <a:t>“Your</a:t>
            </a:r>
            <a:r>
              <a:rPr lang="en-US" baseline="0" dirty="0">
                <a:latin typeface="Arial" panose="020B0604020202020204" pitchFamily="34" charset="0"/>
              </a:rPr>
              <a:t> team will work with your school to </a:t>
            </a:r>
            <a:r>
              <a:rPr lang="en-US" dirty="0">
                <a:latin typeface="Arial" panose="020B0604020202020204" pitchFamily="34" charset="0"/>
              </a:rPr>
              <a:t>develop an attention signal you will use in every</a:t>
            </a:r>
            <a:r>
              <a:rPr lang="en-US" baseline="0" dirty="0">
                <a:latin typeface="Arial" panose="020B0604020202020204" pitchFamily="34" charset="0"/>
              </a:rPr>
              <a:t> setting</a:t>
            </a:r>
            <a:r>
              <a:rPr lang="en-US" dirty="0">
                <a:latin typeface="Arial" panose="020B0604020202020204" pitchFamily="34" charset="0"/>
              </a:rPr>
              <a:t>.”</a:t>
            </a:r>
          </a:p>
          <a:p>
            <a:pPr eaLnBrk="1" hangingPunct="1">
              <a:spcBef>
                <a:spcPct val="0"/>
              </a:spcBef>
            </a:pP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“In order to get all of you focused after discussions, activities or breaks, </a:t>
            </a:r>
          </a:p>
          <a:p>
            <a:pPr eaLnBrk="1" hangingPunct="1">
              <a:spcBef>
                <a:spcPct val="0"/>
              </a:spcBef>
            </a:pPr>
            <a:r>
              <a:rPr lang="en-US" dirty="0">
                <a:latin typeface="Arial" panose="020B0604020202020204" pitchFamily="34" charset="0"/>
              </a:rPr>
              <a:t>I </a:t>
            </a:r>
            <a:r>
              <a:rPr lang="en-US" u="none" dirty="0">
                <a:latin typeface="Arial" panose="020B0604020202020204" pitchFamily="34" charset="0"/>
              </a:rPr>
              <a:t>will</a:t>
            </a:r>
            <a:r>
              <a:rPr lang="en-US" u="none" baseline="0" dirty="0">
                <a:latin typeface="Arial" panose="020B0604020202020204" pitchFamily="34" charset="0"/>
              </a:rPr>
              <a:t> ________________</a:t>
            </a:r>
            <a:r>
              <a:rPr lang="en-US" u="none" dirty="0">
                <a:latin typeface="Arial" panose="020B0604020202020204" pitchFamily="34" charset="0"/>
              </a:rPr>
              <a:t>__</a:t>
            </a:r>
            <a:r>
              <a:rPr lang="en-US" u="none" dirty="0">
                <a:solidFill>
                  <a:srgbClr val="FF0000"/>
                </a:solidFill>
                <a:latin typeface="Arial" panose="020B0604020202020204" pitchFamily="34" charset="0"/>
              </a:rPr>
              <a:t>______________________</a:t>
            </a:r>
            <a:r>
              <a:rPr lang="en-US" dirty="0">
                <a:solidFill>
                  <a:srgbClr val="FF0000"/>
                </a:solidFill>
                <a:latin typeface="Arial" panose="020B0604020202020204" pitchFamily="34" charset="0"/>
              </a:rPr>
              <a:t>.”</a:t>
            </a:r>
          </a:p>
          <a:p>
            <a:pPr eaLnBrk="1" hangingPunct="1">
              <a:spcBef>
                <a:spcPct val="0"/>
              </a:spcBef>
            </a:pPr>
            <a:r>
              <a:rPr lang="en-US" dirty="0">
                <a:solidFill>
                  <a:srgbClr val="FF0000"/>
                </a:solidFill>
                <a:latin typeface="Arial" panose="020B0604020202020204" pitchFamily="34" charset="0"/>
              </a:rPr>
              <a:t>	(</a:t>
            </a:r>
            <a:r>
              <a:rPr lang="en-US" b="1" u="none" dirty="0">
                <a:solidFill>
                  <a:srgbClr val="FF0000"/>
                </a:solidFill>
                <a:latin typeface="Arial" panose="020B0604020202020204" pitchFamily="34" charset="0"/>
              </a:rPr>
              <a:t>Insert your attention signal here</a:t>
            </a:r>
            <a:r>
              <a:rPr lang="en-US" u="none" dirty="0">
                <a:solidFill>
                  <a:srgbClr val="FF0000"/>
                </a:solidFill>
                <a:latin typeface="Arial" panose="020B0604020202020204" pitchFamily="34" charset="0"/>
              </a:rPr>
              <a:t>.)</a:t>
            </a:r>
          </a:p>
          <a:p>
            <a:pPr eaLnBrk="1" hangingPunct="1">
              <a:spcBef>
                <a:spcPct val="0"/>
              </a:spcBef>
            </a:pPr>
            <a:endParaRPr lang="en-US" u="none" dirty="0">
              <a:solidFill>
                <a:srgbClr val="FF0000"/>
              </a:solidFill>
              <a:latin typeface="Arial" panose="020B0604020202020204" pitchFamily="34" charset="0"/>
            </a:endParaRPr>
          </a:p>
          <a:p>
            <a:pPr eaLnBrk="1" hangingPunct="1">
              <a:spcBef>
                <a:spcPct val="0"/>
              </a:spcBef>
            </a:pPr>
            <a:r>
              <a:rPr lang="en-US" altLang="ja-JP" dirty="0">
                <a:latin typeface="Arial" panose="020B0604020202020204" pitchFamily="34" charset="0"/>
              </a:rPr>
              <a:t>“Your task will be to finish your sentence, quiet your voice and ____________________________.”</a:t>
            </a:r>
          </a:p>
          <a:p>
            <a:pPr eaLnBrk="1" hangingPunct="1">
              <a:spcBef>
                <a:spcPct val="0"/>
              </a:spcBef>
            </a:pPr>
            <a:r>
              <a:rPr lang="en-US" dirty="0">
                <a:latin typeface="Arial" panose="020B0604020202020204" pitchFamily="34" charset="0"/>
              </a:rPr>
              <a:t>							(</a:t>
            </a:r>
            <a:r>
              <a:rPr lang="en-US" b="1" dirty="0">
                <a:latin typeface="Arial" panose="020B0604020202020204" pitchFamily="34" charset="0"/>
              </a:rPr>
              <a:t>Insert</a:t>
            </a:r>
            <a:r>
              <a:rPr lang="en-US" b="1" baseline="0" dirty="0">
                <a:latin typeface="Arial" panose="020B0604020202020204" pitchFamily="34" charset="0"/>
              </a:rPr>
              <a:t> what you want participants to do</a:t>
            </a:r>
            <a:r>
              <a:rPr lang="en-US" baseline="0" dirty="0">
                <a:latin typeface="Arial" panose="020B0604020202020204" pitchFamily="34" charset="0"/>
              </a:rPr>
              <a:t>.)</a:t>
            </a:r>
            <a:endParaRPr 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4</a:t>
            </a:fld>
            <a:endParaRPr lang="en-US"/>
          </a:p>
        </p:txBody>
      </p:sp>
    </p:spTree>
    <p:extLst>
      <p:ext uri="{BB962C8B-B14F-4D97-AF65-F5344CB8AC3E}">
        <p14:creationId xmlns:p14="http://schemas.microsoft.com/office/powerpoint/2010/main" val="3836840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 </a:t>
            </a:r>
            <a:r>
              <a:rPr lang="en-US" dirty="0"/>
              <a:t>Select an introductions activity.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5</a:t>
            </a:fld>
            <a:endParaRPr lang="en-US"/>
          </a:p>
        </p:txBody>
      </p:sp>
    </p:spTree>
    <p:extLst>
      <p:ext uri="{BB962C8B-B14F-4D97-AF65-F5344CB8AC3E}">
        <p14:creationId xmlns:p14="http://schemas.microsoft.com/office/powerpoint/2010/main" val="1887944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6</a:t>
            </a:fld>
            <a:endParaRPr lang="en-US"/>
          </a:p>
        </p:txBody>
      </p:sp>
    </p:spTree>
    <p:extLst>
      <p:ext uri="{BB962C8B-B14F-4D97-AF65-F5344CB8AC3E}">
        <p14:creationId xmlns:p14="http://schemas.microsoft.com/office/powerpoint/2010/main" val="3616863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pPr>
              <a:buFont typeface="Wingdings 2" pitchFamily="18" charset="2"/>
              <a:buNone/>
            </a:pPr>
            <a:r>
              <a:rPr lang="en-US" dirty="0"/>
              <a:t>“</a:t>
            </a:r>
            <a:r>
              <a:rPr lang="en-US" dirty="0">
                <a:latin typeface="Calibri" pitchFamily="34" charset="0"/>
                <a:ea typeface="Calibri" pitchFamily="34" charset="0"/>
                <a:cs typeface="Calibri" pitchFamily="34" charset="0"/>
              </a:rPr>
              <a:t>For a child to learn something new, you need to repeat it an average of</a:t>
            </a:r>
            <a:r>
              <a:rPr lang="en-US" dirty="0">
                <a:solidFill>
                  <a:srgbClr val="0070C0"/>
                </a:solidFill>
                <a:latin typeface="Calibri" pitchFamily="34" charset="0"/>
                <a:ea typeface="Calibri" pitchFamily="34" charset="0"/>
                <a:cs typeface="Calibri" pitchFamily="34" charset="0"/>
              </a:rPr>
              <a:t> eight </a:t>
            </a:r>
            <a:r>
              <a:rPr lang="en-US" dirty="0">
                <a:latin typeface="Calibri" pitchFamily="34" charset="0"/>
                <a:ea typeface="Calibri" pitchFamily="34" charset="0"/>
                <a:cs typeface="Calibri" pitchFamily="34" charset="0"/>
              </a:rPr>
              <a:t>times.</a:t>
            </a:r>
          </a:p>
          <a:p>
            <a:pPr>
              <a:buFont typeface="Wingdings 2" pitchFamily="18" charset="2"/>
              <a:buNone/>
            </a:pPr>
            <a:r>
              <a:rPr lang="en-US" dirty="0">
                <a:latin typeface="Calibri" pitchFamily="34" charset="0"/>
                <a:ea typeface="Calibri" pitchFamily="34" charset="0"/>
                <a:cs typeface="Calibri" pitchFamily="34" charset="0"/>
              </a:rPr>
              <a:t>For a child to unlearn an old behavior and replace it with a new behavior, you need to repeat the new behavior an average of</a:t>
            </a:r>
            <a:r>
              <a:rPr lang="en-US" dirty="0">
                <a:solidFill>
                  <a:srgbClr val="0070C0"/>
                </a:solidFill>
                <a:latin typeface="Calibri" pitchFamily="34" charset="0"/>
                <a:ea typeface="Calibri" pitchFamily="34" charset="0"/>
                <a:cs typeface="Calibri" pitchFamily="34" charset="0"/>
              </a:rPr>
              <a:t> </a:t>
            </a:r>
            <a:r>
              <a:rPr lang="en-US" i="1" dirty="0">
                <a:solidFill>
                  <a:srgbClr val="0070C0"/>
                </a:solidFill>
                <a:latin typeface="Calibri" pitchFamily="34" charset="0"/>
                <a:ea typeface="Calibri" pitchFamily="34" charset="0"/>
                <a:cs typeface="Calibri" pitchFamily="34" charset="0"/>
              </a:rPr>
              <a:t>28</a:t>
            </a:r>
            <a:r>
              <a:rPr lang="en-US" dirty="0">
                <a:solidFill>
                  <a:srgbClr val="0070C0"/>
                </a:solidFill>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times.</a:t>
            </a:r>
          </a:p>
          <a:p>
            <a:pPr>
              <a:buFont typeface="Wingdings 2" pitchFamily="18" charset="2"/>
              <a:buNone/>
            </a:pPr>
            <a:r>
              <a:rPr lang="en-US" dirty="0">
                <a:latin typeface="Calibri" pitchFamily="34" charset="0"/>
                <a:ea typeface="Calibri" pitchFamily="34" charset="0"/>
                <a:cs typeface="Calibri" pitchFamily="34" charset="0"/>
              </a:rPr>
              <a:t>Twenty of those times are used to eliminate the old behavior, and eight of the times are used to learn the new behavior.”</a:t>
            </a:r>
          </a:p>
          <a:p>
            <a:pPr>
              <a:buFont typeface="Wingdings 2" pitchFamily="18" charset="2"/>
              <a:buNone/>
            </a:pPr>
            <a:r>
              <a:rPr lang="en-US" dirty="0">
                <a:latin typeface="Calibri" pitchFamily="34" charset="0"/>
                <a:ea typeface="Calibri" pitchFamily="34" charset="0"/>
                <a:cs typeface="Calibri" pitchFamily="34" charset="0"/>
              </a:rPr>
              <a:t>						</a:t>
            </a:r>
            <a:r>
              <a:rPr lang="en-US" sz="1000" dirty="0">
                <a:latin typeface="Calibri" pitchFamily="34" charset="0"/>
                <a:ea typeface="Calibri" pitchFamily="34" charset="0"/>
                <a:cs typeface="Calibri" pitchFamily="34" charset="0"/>
              </a:rPr>
              <a:t>Madeline Hunter</a:t>
            </a:r>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7</a:t>
            </a:fld>
            <a:endParaRPr lang="en-US" dirty="0"/>
          </a:p>
        </p:txBody>
      </p:sp>
    </p:spTree>
    <p:extLst>
      <p:ext uri="{BB962C8B-B14F-4D97-AF65-F5344CB8AC3E}">
        <p14:creationId xmlns:p14="http://schemas.microsoft.com/office/powerpoint/2010/main" val="33270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Words are powerful. When all staff members use common language, we ensure consistency for all students which is especially important to ensure equitable implementation of practices. The consistency and predictability of a common language is also a critical support for students who are at-risk and at high-risk of behavior incidents, promoting a safe environment where students know the expectations and can predict how others will respond.</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 order to establish this common language, the lessons plans that have been developed must be taught by all staff members to all students. </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8</a:t>
            </a:fld>
            <a:endParaRPr lang="en-US"/>
          </a:p>
        </p:txBody>
      </p:sp>
    </p:spTree>
    <p:extLst>
      <p:ext uri="{BB962C8B-B14F-4D97-AF65-F5344CB8AC3E}">
        <p14:creationId xmlns:p14="http://schemas.microsoft.com/office/powerpoint/2010/main" val="283326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pPr>
              <a:buFont typeface="Wingdings 2" pitchFamily="18" charset="2"/>
              <a:buNone/>
            </a:pPr>
            <a:r>
              <a:rPr lang="en-US" dirty="0"/>
              <a:t>“</a:t>
            </a:r>
            <a:r>
              <a:rPr lang="en-US" dirty="0">
                <a:latin typeface="Calibri" pitchFamily="34" charset="0"/>
                <a:ea typeface="Calibri" pitchFamily="34" charset="0"/>
                <a:cs typeface="Calibri" pitchFamily="34" charset="0"/>
              </a:rPr>
              <a:t>For a child to learn something new, you need to repeat it an average of</a:t>
            </a:r>
            <a:r>
              <a:rPr lang="en-US" dirty="0">
                <a:solidFill>
                  <a:srgbClr val="0070C0"/>
                </a:solidFill>
                <a:latin typeface="Calibri" pitchFamily="34" charset="0"/>
                <a:ea typeface="Calibri" pitchFamily="34" charset="0"/>
                <a:cs typeface="Calibri" pitchFamily="34" charset="0"/>
              </a:rPr>
              <a:t> eight </a:t>
            </a:r>
            <a:r>
              <a:rPr lang="en-US" dirty="0">
                <a:latin typeface="Calibri" pitchFamily="34" charset="0"/>
                <a:ea typeface="Calibri" pitchFamily="34" charset="0"/>
                <a:cs typeface="Calibri" pitchFamily="34" charset="0"/>
              </a:rPr>
              <a:t>times.</a:t>
            </a:r>
          </a:p>
          <a:p>
            <a:pPr>
              <a:buFont typeface="Wingdings 2" pitchFamily="18" charset="2"/>
              <a:buNone/>
            </a:pPr>
            <a:r>
              <a:rPr lang="en-US" dirty="0">
                <a:latin typeface="Calibri" pitchFamily="34" charset="0"/>
                <a:ea typeface="Calibri" pitchFamily="34" charset="0"/>
                <a:cs typeface="Calibri" pitchFamily="34" charset="0"/>
              </a:rPr>
              <a:t>For a child to unlearn an old behavior and replace it with a new behavior, you need to repeat the new behavior an average of</a:t>
            </a:r>
            <a:r>
              <a:rPr lang="en-US" dirty="0">
                <a:solidFill>
                  <a:srgbClr val="0070C0"/>
                </a:solidFill>
                <a:latin typeface="Calibri" pitchFamily="34" charset="0"/>
                <a:ea typeface="Calibri" pitchFamily="34" charset="0"/>
                <a:cs typeface="Calibri" pitchFamily="34" charset="0"/>
              </a:rPr>
              <a:t> </a:t>
            </a:r>
            <a:r>
              <a:rPr lang="en-US" i="1" dirty="0">
                <a:solidFill>
                  <a:srgbClr val="0070C0"/>
                </a:solidFill>
                <a:latin typeface="Calibri" pitchFamily="34" charset="0"/>
                <a:ea typeface="Calibri" pitchFamily="34" charset="0"/>
                <a:cs typeface="Calibri" pitchFamily="34" charset="0"/>
              </a:rPr>
              <a:t>28</a:t>
            </a:r>
            <a:r>
              <a:rPr lang="en-US" dirty="0">
                <a:solidFill>
                  <a:srgbClr val="0070C0"/>
                </a:solidFill>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times.</a:t>
            </a:r>
          </a:p>
          <a:p>
            <a:pPr>
              <a:buFont typeface="Wingdings 2" pitchFamily="18" charset="2"/>
              <a:buNone/>
            </a:pPr>
            <a:r>
              <a:rPr lang="en-US" dirty="0">
                <a:latin typeface="Calibri" pitchFamily="34" charset="0"/>
                <a:ea typeface="Calibri" pitchFamily="34" charset="0"/>
                <a:cs typeface="Calibri" pitchFamily="34" charset="0"/>
              </a:rPr>
              <a:t>Twenty of those times are used to eliminate the old behavior, and eight of the times are used to learn the new behavior.”</a:t>
            </a:r>
          </a:p>
          <a:p>
            <a:pPr>
              <a:buFont typeface="Wingdings 2" pitchFamily="18" charset="2"/>
              <a:buNone/>
            </a:pPr>
            <a:r>
              <a:rPr lang="en-US" dirty="0">
                <a:latin typeface="Calibri" pitchFamily="34" charset="0"/>
                <a:ea typeface="Calibri" pitchFamily="34" charset="0"/>
                <a:cs typeface="Calibri" pitchFamily="34" charset="0"/>
              </a:rPr>
              <a:t>						</a:t>
            </a:r>
            <a:r>
              <a:rPr lang="en-US" sz="1000" dirty="0">
                <a:latin typeface="Calibri" pitchFamily="34" charset="0"/>
                <a:ea typeface="Calibri" pitchFamily="34" charset="0"/>
                <a:cs typeface="Calibri" pitchFamily="34" charset="0"/>
              </a:rPr>
              <a:t>Madeline Hunter</a:t>
            </a:r>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9</a:t>
            </a:fld>
            <a:endParaRPr lang="en-US" dirty="0"/>
          </a:p>
        </p:txBody>
      </p:sp>
    </p:spTree>
    <p:extLst>
      <p:ext uri="{BB962C8B-B14F-4D97-AF65-F5344CB8AC3E}">
        <p14:creationId xmlns:p14="http://schemas.microsoft.com/office/powerpoint/2010/main" val="1541548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r>
              <a:rPr lang="en-US" b="1" dirty="0"/>
              <a:t>Direct participants to read the slide,</a:t>
            </a:r>
            <a:r>
              <a:rPr lang="en-US" b="1" baseline="0" dirty="0"/>
              <a:t> then say,</a:t>
            </a:r>
            <a:endParaRPr lang="en-US" b="1" dirty="0"/>
          </a:p>
          <a:p>
            <a:r>
              <a:rPr lang="en-US" dirty="0"/>
              <a:t>“Teaching social behavior must be ongoing</a:t>
            </a:r>
            <a:r>
              <a:rPr lang="en-US" baseline="0" dirty="0"/>
              <a:t> in order to increase the likelihood that all students will display appropriate behavior in all settings.</a:t>
            </a:r>
            <a:r>
              <a:rPr lang="en-US" dirty="0"/>
              <a:t>  You</a:t>
            </a:r>
            <a:r>
              <a:rPr lang="en-US" baseline="0" dirty="0"/>
              <a:t> should consider </a:t>
            </a:r>
            <a:r>
              <a:rPr lang="en-US" b="1" u="sng" baseline="0" dirty="0"/>
              <a:t>reserving time now </a:t>
            </a:r>
            <a:r>
              <a:rPr lang="en-US" baseline="0" dirty="0"/>
              <a:t>in the schedule for the teaching of lessons for the next school year.”</a:t>
            </a:r>
          </a:p>
          <a:p>
            <a:pPr rtl="0"/>
            <a:r>
              <a:rPr lang="en-US" sz="1200" b="0" i="0" u="none" strike="noStrike" kern="1200" dirty="0">
                <a:solidFill>
                  <a:schemeClr val="tx1"/>
                </a:solidFill>
                <a:effectLst/>
                <a:latin typeface="+mn-lt"/>
                <a:ea typeface="+mn-ea"/>
                <a:cs typeface="+mn-cs"/>
              </a:rPr>
              <a:t>When developing a teaching schedule, the following points may need to be considered:</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Instruction takes place each day, all day, throughout the entire school year for young students or for those students who continue to demonstrate they are at the acquisition level.</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Focused lessons at the beginning of the year to teach all schoolwide and classroom expectations, rules, and procedures. This includes direct instruction the first few weeks of school in the setting where the skills or procedures are used.</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Beginning of the school year orientation period, such as a day for underclassmen before all students attend school.</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Weekly lessons in advisory period, homeroom, or classroom.</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New Student Orientation using student ambassadors as orientation models for newly enrolled students.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Review lessons after school breaks (e.g., long weekends, winter and spring breaks). Weeklong or short reminder lessons as appropriate for the skill level and age of students.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Quarterly assemblies followed with group practice for students who have acquired the skill but need maintenance or an “extra dose” of instruction.</a:t>
            </a:r>
          </a:p>
          <a:p>
            <a:endParaRPr lang="en-US" dirty="0"/>
          </a:p>
        </p:txBody>
      </p:sp>
      <p:sp>
        <p:nvSpPr>
          <p:cNvPr id="4" name="Slide Number Placeholder 3"/>
          <p:cNvSpPr>
            <a:spLocks noGrp="1"/>
          </p:cNvSpPr>
          <p:nvPr>
            <p:ph type="sldNum" sz="quarter" idx="10"/>
          </p:nvPr>
        </p:nvSpPr>
        <p:spPr/>
        <p:txBody>
          <a:bodyPr/>
          <a:lstStyle/>
          <a:p>
            <a:fld id="{1090DE71-3A4A-E94D-A2F0-C2F72740B728}" type="slidenum">
              <a:rPr lang="en-US" smtClean="0"/>
              <a:pPr/>
              <a:t>10</a:t>
            </a:fld>
            <a:endParaRPr lang="en-US"/>
          </a:p>
        </p:txBody>
      </p:sp>
    </p:spTree>
    <p:extLst>
      <p:ext uri="{BB962C8B-B14F-4D97-AF65-F5344CB8AC3E}">
        <p14:creationId xmlns:p14="http://schemas.microsoft.com/office/powerpoint/2010/main" val="4163668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0612"/>
            <a:ext cx="7772400" cy="901359"/>
          </a:xfrm>
        </p:spPr>
        <p:txBody>
          <a:bodyPr anchor="b">
            <a:no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240971" y="2110859"/>
            <a:ext cx="6901543" cy="607608"/>
          </a:xfrm>
        </p:spPr>
        <p:txBody>
          <a:bodyPr/>
          <a:lstStyle>
            <a:lvl1pPr marL="0" indent="0" algn="ctr">
              <a:buNone/>
              <a:defRPr sz="2400">
                <a:solidFill>
                  <a:srgbClr val="FF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C197EAD8-F8F3-F248-ADAB-155AF4C9215D}"/>
              </a:ext>
            </a:extLst>
          </p:cNvPr>
          <p:cNvPicPr>
            <a:picLocks noChangeAspect="1"/>
          </p:cNvPicPr>
          <p:nvPr userDrawn="1"/>
        </p:nvPicPr>
        <p:blipFill>
          <a:blip r:embed="rId2"/>
          <a:stretch>
            <a:fillRect/>
          </a:stretch>
        </p:blipFill>
        <p:spPr>
          <a:xfrm>
            <a:off x="166152" y="5395979"/>
            <a:ext cx="3267871" cy="788797"/>
          </a:xfrm>
          <a:prstGeom prst="rect">
            <a:avLst/>
          </a:prstGeom>
        </p:spPr>
      </p:pic>
      <p:pic>
        <p:nvPicPr>
          <p:cNvPr id="8" name="Picture 7">
            <a:extLst>
              <a:ext uri="{FF2B5EF4-FFF2-40B4-BE49-F238E27FC236}">
                <a16:creationId xmlns:a16="http://schemas.microsoft.com/office/drawing/2014/main" id="{DA97B173-658B-AF4B-A578-D784EBBA99C7}"/>
              </a:ext>
            </a:extLst>
          </p:cNvPr>
          <p:cNvPicPr>
            <a:picLocks noChangeAspect="1"/>
          </p:cNvPicPr>
          <p:nvPr userDrawn="1"/>
        </p:nvPicPr>
        <p:blipFill>
          <a:blip r:embed="rId3"/>
          <a:stretch>
            <a:fillRect/>
          </a:stretch>
        </p:blipFill>
        <p:spPr>
          <a:xfrm>
            <a:off x="3434023" y="3086327"/>
            <a:ext cx="2602527" cy="2248584"/>
          </a:xfrm>
          <a:prstGeom prst="rect">
            <a:avLst/>
          </a:prstGeom>
        </p:spPr>
      </p:pic>
      <p:pic>
        <p:nvPicPr>
          <p:cNvPr id="9" name="Picture 8">
            <a:extLst>
              <a:ext uri="{FF2B5EF4-FFF2-40B4-BE49-F238E27FC236}">
                <a16:creationId xmlns:a16="http://schemas.microsoft.com/office/drawing/2014/main" id="{09F8DC91-19FE-5045-AE50-AD05C4726C9F}"/>
              </a:ext>
            </a:extLst>
          </p:cNvPr>
          <p:cNvPicPr>
            <a:picLocks noChangeAspect="1"/>
          </p:cNvPicPr>
          <p:nvPr userDrawn="1"/>
        </p:nvPicPr>
        <p:blipFill>
          <a:blip r:embed="rId4"/>
          <a:stretch>
            <a:fillRect/>
          </a:stretch>
        </p:blipFill>
        <p:spPr>
          <a:xfrm>
            <a:off x="3831325" y="5409020"/>
            <a:ext cx="2343623" cy="840842"/>
          </a:xfrm>
          <a:prstGeom prst="rect">
            <a:avLst/>
          </a:prstGeom>
        </p:spPr>
      </p:pic>
      <p:pic>
        <p:nvPicPr>
          <p:cNvPr id="10" name="Picture 9">
            <a:extLst>
              <a:ext uri="{FF2B5EF4-FFF2-40B4-BE49-F238E27FC236}">
                <a16:creationId xmlns:a16="http://schemas.microsoft.com/office/drawing/2014/main" id="{3815F213-FD7A-9A44-B6C3-D4AF5DDB53F8}"/>
              </a:ext>
            </a:extLst>
          </p:cNvPr>
          <p:cNvPicPr>
            <a:picLocks noChangeAspect="1"/>
          </p:cNvPicPr>
          <p:nvPr userDrawn="1"/>
        </p:nvPicPr>
        <p:blipFill>
          <a:blip r:embed="rId5"/>
          <a:stretch>
            <a:fillRect/>
          </a:stretch>
        </p:blipFill>
        <p:spPr>
          <a:xfrm>
            <a:off x="6743555" y="5511265"/>
            <a:ext cx="2234293" cy="781317"/>
          </a:xfrm>
          <a:prstGeom prst="rect">
            <a:avLst/>
          </a:prstGeom>
        </p:spPr>
      </p:pic>
    </p:spTree>
    <p:extLst>
      <p:ext uri="{BB962C8B-B14F-4D97-AF65-F5344CB8AC3E}">
        <p14:creationId xmlns:p14="http://schemas.microsoft.com/office/powerpoint/2010/main" val="108849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982789" y="536577"/>
            <a:ext cx="6710362" cy="938213"/>
          </a:xfrm>
        </p:spPr>
        <p:txBody>
          <a:bodyPr/>
          <a:lstStyle>
            <a:lvl1pPr>
              <a:defRPr/>
            </a:lvl1pPr>
          </a:lstStyle>
          <a:p>
            <a:pPr algn="l"/>
            <a:r>
              <a:rPr lang="en-US" sz="3600" dirty="0">
                <a:solidFill>
                  <a:srgbClr val="008000"/>
                </a:solidFill>
                <a:ea typeface="Franklin Gothic Book" panose="020B0503020102020204" pitchFamily="34" charset="0"/>
                <a:cs typeface="Franklin Gothic Book" panose="020B0503020102020204" pitchFamily="34" charset="0"/>
              </a:rPr>
              <a:t>Discussion: </a:t>
            </a:r>
            <a:r>
              <a:rPr lang="en-US" sz="3600" dirty="0">
                <a:solidFill>
                  <a:srgbClr val="FF0000"/>
                </a:solidFill>
                <a:ea typeface="Franklin Gothic Book" panose="020B0503020102020204" pitchFamily="34" charset="0"/>
                <a:cs typeface="Franklin Gothic Book" panose="020B0503020102020204" pitchFamily="34" charset="0"/>
              </a:rPr>
              <a:t>Title</a:t>
            </a:r>
          </a:p>
        </p:txBody>
      </p:sp>
      <p:pic>
        <p:nvPicPr>
          <p:cNvPr id="9" name="Picture 5" descr="Macintosh HD:Users:wellspl:Desktop:6-Free-Teamwork-Clipart-Illustration-Showing-Diversity.jpg"/>
          <p:cNvPicPr>
            <a:picLocks noChangeAspect="1"/>
          </p:cNvPicPr>
          <p:nvPr userDrawn="1"/>
        </p:nvPicPr>
        <p:blipFill>
          <a:blip r:embed="rId2">
            <a:extLst>
              <a:ext uri="{28A0092B-C50C-407E-A947-70E740481C1C}">
                <a14:useLocalDpi xmlns:a14="http://schemas.microsoft.com/office/drawing/2010/main" val="0"/>
              </a:ext>
            </a:extLst>
          </a:blip>
          <a:srcRect r="25555"/>
          <a:stretch>
            <a:fillRect/>
          </a:stretch>
        </p:blipFill>
        <p:spPr bwMode="auto">
          <a:xfrm>
            <a:off x="552450" y="587377"/>
            <a:ext cx="1371600"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ontent Placeholder 2"/>
          <p:cNvSpPr>
            <a:spLocks noGrp="1"/>
          </p:cNvSpPr>
          <p:nvPr>
            <p:ph idx="1"/>
          </p:nvPr>
        </p:nvSpPr>
        <p:spPr>
          <a:xfrm>
            <a:off x="457200" y="1600202"/>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12700" y="6211407"/>
            <a:ext cx="9144378" cy="659292"/>
            <a:chOff x="12700" y="6211407"/>
            <a:chExt cx="9144378" cy="659292"/>
          </a:xfrm>
        </p:grpSpPr>
        <p:sp>
          <p:nvSpPr>
            <p:cNvPr id="13" name="Rectangle 12"/>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66065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9" name="Title 1"/>
          <p:cNvSpPr>
            <a:spLocks noGrp="1"/>
          </p:cNvSpPr>
          <p:nvPr>
            <p:ph type="title" hasCustomPrompt="1"/>
          </p:nvPr>
        </p:nvSpPr>
        <p:spPr>
          <a:xfrm>
            <a:off x="1471882" y="491686"/>
            <a:ext cx="7363508" cy="925952"/>
          </a:xfrm>
        </p:spPr>
        <p:txBody>
          <a:bodyPr>
            <a:noAutofit/>
          </a:bodyPr>
          <a:lstStyle>
            <a:lvl1pPr>
              <a:defRPr/>
            </a:lvl1pPr>
          </a:lstStyle>
          <a:p>
            <a:pPr algn="l"/>
            <a:r>
              <a:rPr lang="en-US" sz="3600" dirty="0">
                <a:solidFill>
                  <a:srgbClr val="008000"/>
                </a:solidFill>
                <a:cs typeface="Franklin Gothic Book"/>
              </a:rPr>
              <a:t>Activity: </a:t>
            </a:r>
            <a:r>
              <a:rPr lang="en-US" sz="3200" dirty="0">
                <a:solidFill>
                  <a:srgbClr val="FF0000"/>
                </a:solidFill>
                <a:cs typeface="Franklin Gothic Book"/>
              </a:rPr>
              <a:t>Title</a:t>
            </a:r>
          </a:p>
        </p:txBody>
      </p:sp>
      <p:grpSp>
        <p:nvGrpSpPr>
          <p:cNvPr id="10" name="Group 9"/>
          <p:cNvGrpSpPr/>
          <p:nvPr userDrawn="1"/>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
        <p:nvSpPr>
          <p:cNvPr id="15" name="Content Placeholder 2"/>
          <p:cNvSpPr>
            <a:spLocks noGrp="1"/>
          </p:cNvSpPr>
          <p:nvPr>
            <p:ph idx="1"/>
          </p:nvPr>
        </p:nvSpPr>
        <p:spPr>
          <a:xfrm>
            <a:off x="457200" y="1600200"/>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919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dirty="0"/>
              <a:t>Click to edit Master title style</a:t>
            </a:r>
          </a:p>
        </p:txBody>
      </p:sp>
      <p:sp>
        <p:nvSpPr>
          <p:cNvPr id="3" name="Content Placeholder 2"/>
          <p:cNvSpPr>
            <a:spLocks noGrp="1"/>
          </p:cNvSpPr>
          <p:nvPr>
            <p:ph idx="1"/>
          </p:nvPr>
        </p:nvSpPr>
        <p:spPr/>
        <p:txBody>
          <a:bodyPr/>
          <a:lstStyle>
            <a:lvl1pPr>
              <a:buClr>
                <a:srgbClr val="FF00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744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1"/>
            </a:lvl1pPr>
          </a:lstStyle>
          <a:p>
            <a:r>
              <a:rPr lang="en-US" dirty="0"/>
              <a:t>Topic in Practice: </a:t>
            </a:r>
          </a:p>
        </p:txBody>
      </p:sp>
      <p:sp>
        <p:nvSpPr>
          <p:cNvPr id="3" name="Content Placeholder 2"/>
          <p:cNvSpPr>
            <a:spLocks noGrp="1"/>
          </p:cNvSpPr>
          <p:nvPr>
            <p:ph idx="1"/>
          </p:nvPr>
        </p:nvSpPr>
        <p:spPr/>
        <p:txBody>
          <a:bodyPr/>
          <a:lstStyle>
            <a:lvl1pPr>
              <a:buClr>
                <a:srgbClr val="FF00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1555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1"/>
            </a:lvl1pPr>
          </a:lstStyle>
          <a:p>
            <a:r>
              <a:rPr lang="en-US" dirty="0"/>
              <a:t>Topic in Action: </a:t>
            </a:r>
          </a:p>
        </p:txBody>
      </p:sp>
      <p:sp>
        <p:nvSpPr>
          <p:cNvPr id="3" name="Content Placeholder 2"/>
          <p:cNvSpPr>
            <a:spLocks noGrp="1"/>
          </p:cNvSpPr>
          <p:nvPr>
            <p:ph idx="1"/>
          </p:nvPr>
        </p:nvSpPr>
        <p:spPr/>
        <p:txBody>
          <a:bodyPr/>
          <a:lstStyle>
            <a:lvl1pPr>
              <a:buClr>
                <a:srgbClr val="FF00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713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69350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5383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lgn="ctr">
              <a:defRPr b="1"/>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558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3/3/22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92084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25314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3/3/22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grpSp>
        <p:nvGrpSpPr>
          <p:cNvPr id="7" name="Group 6">
            <a:extLst>
              <a:ext uri="{FF2B5EF4-FFF2-40B4-BE49-F238E27FC236}">
                <a16:creationId xmlns:a16="http://schemas.microsoft.com/office/drawing/2014/main" id="{AF21B916-5A3A-0149-87DD-5EC8860E79C3}"/>
              </a:ext>
            </a:extLst>
          </p:cNvPr>
          <p:cNvGrpSpPr/>
          <p:nvPr userDrawn="1"/>
        </p:nvGrpSpPr>
        <p:grpSpPr>
          <a:xfrm>
            <a:off x="3175" y="6211407"/>
            <a:ext cx="9144378" cy="659292"/>
            <a:chOff x="12700" y="6211407"/>
            <a:chExt cx="9144378" cy="659292"/>
          </a:xfrm>
        </p:grpSpPr>
        <p:sp>
          <p:nvSpPr>
            <p:cNvPr id="8" name="Rectangle 7">
              <a:extLst>
                <a:ext uri="{FF2B5EF4-FFF2-40B4-BE49-F238E27FC236}">
                  <a16:creationId xmlns:a16="http://schemas.microsoft.com/office/drawing/2014/main" id="{A3CDC01B-D0E6-D248-9C05-D11078170AD4}"/>
                </a:ext>
              </a:extLst>
            </p:cNvPr>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9" name="Rectangle 8">
              <a:extLst>
                <a:ext uri="{FF2B5EF4-FFF2-40B4-BE49-F238E27FC236}">
                  <a16:creationId xmlns:a16="http://schemas.microsoft.com/office/drawing/2014/main" id="{B887FC0A-72A8-6245-9911-835690B017EE}"/>
                </a:ext>
              </a:extLst>
            </p:cNvPr>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36EA7C6A-ACA2-664E-8F3A-E1085589CB46}"/>
                </a:ext>
              </a:extLst>
            </p:cNvPr>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1" name="TextBox 10">
              <a:extLst>
                <a:ext uri="{FF2B5EF4-FFF2-40B4-BE49-F238E27FC236}">
                  <a16:creationId xmlns:a16="http://schemas.microsoft.com/office/drawing/2014/main" id="{6ECB58D4-B106-8249-A684-B3AB58C47DA0}"/>
                </a:ext>
              </a:extLst>
            </p:cNvPr>
            <p:cNvSpPr txBox="1"/>
            <p:nvPr/>
          </p:nvSpPr>
          <p:spPr>
            <a:xfrm>
              <a:off x="673596" y="6211407"/>
              <a:ext cx="1752104" cy="300210"/>
            </a:xfrm>
            <a:prstGeom prst="rect">
              <a:avLst/>
            </a:prstGeom>
            <a:noFill/>
            <a:effectLst>
              <a:outerShdw blurRad="44450" dist="38100" dir="2700000" algn="tl" rotWithShape="0">
                <a:srgbClr val="008000"/>
              </a:outerShdw>
            </a:effectLst>
          </p:spPr>
          <p:txBody>
            <a:bodyPr wrap="square" rtlCol="0">
              <a:spAutoFit/>
            </a:bodyPr>
            <a:lstStyle/>
            <a:p>
              <a:r>
                <a:rPr lang="en-US" sz="1351" dirty="0">
                  <a:solidFill>
                    <a:schemeClr val="bg1"/>
                  </a:solidFill>
                </a:rPr>
                <a:t>MO SW-PBS</a:t>
              </a:r>
            </a:p>
          </p:txBody>
        </p:sp>
      </p:grpSp>
    </p:spTree>
    <p:extLst>
      <p:ext uri="{BB962C8B-B14F-4D97-AF65-F5344CB8AC3E}">
        <p14:creationId xmlns:p14="http://schemas.microsoft.com/office/powerpoint/2010/main" val="255042600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9" r:id="rId3"/>
    <p:sldLayoutId id="2147483690" r:id="rId4"/>
    <p:sldLayoutId id="2147483684" r:id="rId5"/>
    <p:sldLayoutId id="2147483685" r:id="rId6"/>
    <p:sldLayoutId id="2147483686" r:id="rId7"/>
    <p:sldLayoutId id="2147483687" r:id="rId8"/>
    <p:sldLayoutId id="2147483688"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1.tiff"/><Relationship Id="rId4" Type="http://schemas.openxmlformats.org/officeDocument/2006/relationships/image" Target="../media/image1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58AB-B276-4FE0-BE80-53FC49563D04}"/>
              </a:ext>
            </a:extLst>
          </p:cNvPr>
          <p:cNvSpPr>
            <a:spLocks noGrp="1"/>
          </p:cNvSpPr>
          <p:nvPr>
            <p:ph type="ctrTitle"/>
          </p:nvPr>
        </p:nvSpPr>
        <p:spPr>
          <a:xfrm>
            <a:off x="685800" y="965540"/>
            <a:ext cx="7772400" cy="901359"/>
          </a:xfrm>
        </p:spPr>
        <p:txBody>
          <a:bodyPr/>
          <a:lstStyle/>
          <a:p>
            <a:r>
              <a:rPr lang="en-US" dirty="0"/>
              <a:t>Developing a Schedule for Teaching Expectations</a:t>
            </a:r>
          </a:p>
        </p:txBody>
      </p:sp>
      <p:sp>
        <p:nvSpPr>
          <p:cNvPr id="3" name="Subtitle 2">
            <a:extLst>
              <a:ext uri="{FF2B5EF4-FFF2-40B4-BE49-F238E27FC236}">
                <a16:creationId xmlns:a16="http://schemas.microsoft.com/office/drawing/2014/main" id="{A253271F-7A73-409D-A7E9-CFE9E93BD176}"/>
              </a:ext>
            </a:extLst>
          </p:cNvPr>
          <p:cNvSpPr>
            <a:spLocks noGrp="1"/>
          </p:cNvSpPr>
          <p:nvPr>
            <p:ph type="subTitle" idx="1"/>
          </p:nvPr>
        </p:nvSpPr>
        <p:spPr/>
        <p:txBody>
          <a:bodyPr/>
          <a:lstStyle/>
          <a:p>
            <a:r>
              <a:rPr lang="en-US" dirty="0"/>
              <a:t>Teaching Expected Behavior</a:t>
            </a:r>
          </a:p>
        </p:txBody>
      </p:sp>
    </p:spTree>
    <p:extLst>
      <p:ext uri="{BB962C8B-B14F-4D97-AF65-F5344CB8AC3E}">
        <p14:creationId xmlns:p14="http://schemas.microsoft.com/office/powerpoint/2010/main" val="2662471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Teaching Schedule</a:t>
            </a:r>
          </a:p>
        </p:txBody>
      </p:sp>
      <p:sp>
        <p:nvSpPr>
          <p:cNvPr id="3" name="Content Placeholder 2"/>
          <p:cNvSpPr>
            <a:spLocks noGrp="1"/>
          </p:cNvSpPr>
          <p:nvPr>
            <p:ph idx="1"/>
          </p:nvPr>
        </p:nvSpPr>
        <p:spPr>
          <a:xfrm>
            <a:off x="457200" y="1236135"/>
            <a:ext cx="8470900" cy="5052763"/>
          </a:xfrm>
        </p:spPr>
        <p:txBody>
          <a:bodyPr>
            <a:normAutofit fontScale="92500" lnSpcReduction="20000"/>
          </a:bodyPr>
          <a:lstStyle/>
          <a:p>
            <a:pPr>
              <a:lnSpc>
                <a:spcPct val="120000"/>
              </a:lnSpc>
              <a:spcBef>
                <a:spcPts val="0"/>
              </a:spcBef>
              <a:spcAft>
                <a:spcPts val="600"/>
              </a:spcAft>
              <a:buClr>
                <a:srgbClr val="FF0000"/>
              </a:buClr>
            </a:pPr>
            <a:r>
              <a:rPr lang="en-US" dirty="0"/>
              <a:t>A significant amount of teaching is needed at the beginning of the year.</a:t>
            </a:r>
          </a:p>
          <a:p>
            <a:pPr>
              <a:lnSpc>
                <a:spcPct val="120000"/>
              </a:lnSpc>
              <a:spcBef>
                <a:spcPts val="0"/>
              </a:spcBef>
              <a:spcAft>
                <a:spcPts val="600"/>
              </a:spcAft>
              <a:buClr>
                <a:srgbClr val="FF0000"/>
              </a:buClr>
            </a:pPr>
            <a:r>
              <a:rPr lang="en-US" dirty="0"/>
              <a:t>Teach just prior to needing to use the behavior (e.g., assembly behavior taught  right before the first assembly).</a:t>
            </a:r>
          </a:p>
          <a:p>
            <a:pPr>
              <a:lnSpc>
                <a:spcPct val="120000"/>
              </a:lnSpc>
              <a:spcBef>
                <a:spcPts val="0"/>
              </a:spcBef>
              <a:spcAft>
                <a:spcPts val="600"/>
              </a:spcAft>
              <a:buClr>
                <a:srgbClr val="FF0000"/>
              </a:buClr>
            </a:pPr>
            <a:r>
              <a:rPr lang="en-US" dirty="0"/>
              <a:t>Review should be planned throughout the year, particularly following breaks or holidays.</a:t>
            </a:r>
          </a:p>
          <a:p>
            <a:pPr>
              <a:lnSpc>
                <a:spcPct val="120000"/>
              </a:lnSpc>
              <a:spcBef>
                <a:spcPts val="0"/>
              </a:spcBef>
              <a:spcAft>
                <a:spcPts val="600"/>
              </a:spcAft>
              <a:buClr>
                <a:srgbClr val="FF0000"/>
              </a:buClr>
            </a:pPr>
            <a:r>
              <a:rPr lang="en-US" dirty="0"/>
              <a:t>Teaching focus should reflect student needs; more teaching when problem behavior surfaces.</a:t>
            </a:r>
          </a:p>
          <a:p>
            <a:pPr>
              <a:lnSpc>
                <a:spcPct val="120000"/>
              </a:lnSpc>
              <a:spcBef>
                <a:spcPts val="0"/>
              </a:spcBef>
              <a:spcAft>
                <a:spcPts val="600"/>
              </a:spcAft>
              <a:buClr>
                <a:srgbClr val="FF0000"/>
              </a:buClr>
            </a:pPr>
            <a:r>
              <a:rPr lang="en-US" dirty="0"/>
              <a:t>Develop a perpetual teaching schedule–what will be taught by whom, when.</a:t>
            </a:r>
          </a:p>
          <a:p>
            <a:pPr>
              <a:lnSpc>
                <a:spcPct val="120000"/>
              </a:lnSpc>
              <a:spcBef>
                <a:spcPts val="0"/>
              </a:spcBef>
              <a:spcAft>
                <a:spcPts val="600"/>
              </a:spcAft>
              <a:buClr>
                <a:srgbClr val="FF0000"/>
              </a:buClr>
            </a:pPr>
            <a:r>
              <a:rPr lang="en-US" dirty="0"/>
              <a:t>A schedule for teaching helps to ensure accountability.</a:t>
            </a:r>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860816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Arranging Time for Teaching</a:t>
            </a:r>
          </a:p>
        </p:txBody>
      </p:sp>
      <p:sp>
        <p:nvSpPr>
          <p:cNvPr id="3" name="Content Placeholder 2"/>
          <p:cNvSpPr>
            <a:spLocks noGrp="1"/>
          </p:cNvSpPr>
          <p:nvPr>
            <p:ph idx="1"/>
          </p:nvPr>
        </p:nvSpPr>
        <p:spPr>
          <a:xfrm>
            <a:off x="457200" y="1430870"/>
            <a:ext cx="8229600" cy="4525963"/>
          </a:xfrm>
        </p:spPr>
        <p:txBody>
          <a:bodyPr>
            <a:normAutofit fontScale="92500" lnSpcReduction="10000"/>
          </a:bodyPr>
          <a:lstStyle/>
          <a:p>
            <a:pPr>
              <a:buClr>
                <a:srgbClr val="FF0000"/>
              </a:buClr>
            </a:pPr>
            <a:r>
              <a:rPr lang="en-US" dirty="0"/>
              <a:t>School orientation activities</a:t>
            </a:r>
          </a:p>
          <a:p>
            <a:pPr>
              <a:buClr>
                <a:srgbClr val="FF0000"/>
              </a:buClr>
            </a:pPr>
            <a:r>
              <a:rPr lang="en-US" dirty="0"/>
              <a:t>“Boot camp” the first few weeks of school</a:t>
            </a:r>
          </a:p>
          <a:p>
            <a:pPr>
              <a:buClr>
                <a:srgbClr val="FF0000"/>
              </a:buClr>
            </a:pPr>
            <a:r>
              <a:rPr lang="en-US" dirty="0"/>
              <a:t>Homeroom</a:t>
            </a:r>
          </a:p>
          <a:p>
            <a:pPr>
              <a:buClr>
                <a:srgbClr val="FF0000"/>
              </a:buClr>
            </a:pPr>
            <a:r>
              <a:rPr lang="en-US" dirty="0"/>
              <a:t>Daily class meetings</a:t>
            </a:r>
          </a:p>
          <a:p>
            <a:pPr>
              <a:buClr>
                <a:srgbClr val="FF0000"/>
              </a:buClr>
            </a:pPr>
            <a:r>
              <a:rPr lang="en-US" dirty="0"/>
              <a:t>School-wide announcements over intercom followed by 10-minute lessons</a:t>
            </a:r>
          </a:p>
          <a:p>
            <a:pPr>
              <a:buClr>
                <a:srgbClr val="FF0000"/>
              </a:buClr>
            </a:pPr>
            <a:r>
              <a:rPr lang="en-US" dirty="0"/>
              <a:t>Daily or weekly web announcements</a:t>
            </a:r>
          </a:p>
          <a:p>
            <a:pPr>
              <a:buClr>
                <a:srgbClr val="FF0000"/>
              </a:buClr>
            </a:pPr>
            <a:r>
              <a:rPr lang="en-US" dirty="0"/>
              <a:t>Embedding in academic subjects</a:t>
            </a:r>
          </a:p>
          <a:p>
            <a:pPr>
              <a:buClr>
                <a:srgbClr val="FF0000"/>
              </a:buClr>
            </a:pPr>
            <a:r>
              <a:rPr lang="en-US" dirty="0"/>
              <a:t>Designated time for all to teach (e.g., class right before lunch to teach cafeteria behaviors)</a:t>
            </a:r>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981612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9171-8594-1942-A003-22D1A3B66226}"/>
              </a:ext>
            </a:extLst>
          </p:cNvPr>
          <p:cNvSpPr>
            <a:spLocks noGrp="1"/>
          </p:cNvSpPr>
          <p:nvPr>
            <p:ph type="title"/>
          </p:nvPr>
        </p:nvSpPr>
        <p:spPr/>
        <p:txBody>
          <a:bodyPr/>
          <a:lstStyle/>
          <a:p>
            <a:r>
              <a:rPr lang="en-US" dirty="0"/>
              <a:t>Teaching Schedule Example</a:t>
            </a:r>
          </a:p>
        </p:txBody>
      </p:sp>
      <p:pic>
        <p:nvPicPr>
          <p:cNvPr id="3074" name="Picture 2">
            <a:extLst>
              <a:ext uri="{FF2B5EF4-FFF2-40B4-BE49-F238E27FC236}">
                <a16:creationId xmlns:a16="http://schemas.microsoft.com/office/drawing/2014/main" id="{DB5B1A4F-45AE-B34E-AD5D-740BD8AA03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07009" y="1825625"/>
            <a:ext cx="332998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664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9255-ECC3-4F49-A41E-F45B1EBB3BDB}"/>
              </a:ext>
            </a:extLst>
          </p:cNvPr>
          <p:cNvSpPr>
            <a:spLocks noGrp="1"/>
          </p:cNvSpPr>
          <p:nvPr>
            <p:ph type="title"/>
          </p:nvPr>
        </p:nvSpPr>
        <p:spPr>
          <a:xfrm>
            <a:off x="2801815" y="224265"/>
            <a:ext cx="6041780" cy="1325563"/>
          </a:xfrm>
        </p:spPr>
        <p:txBody>
          <a:bodyPr/>
          <a:lstStyle/>
          <a:p>
            <a:r>
              <a:rPr lang="en-US" dirty="0"/>
              <a:t>Important Considerations</a:t>
            </a:r>
          </a:p>
        </p:txBody>
      </p:sp>
      <p:sp>
        <p:nvSpPr>
          <p:cNvPr id="3" name="Content Placeholder 2">
            <a:extLst>
              <a:ext uri="{FF2B5EF4-FFF2-40B4-BE49-F238E27FC236}">
                <a16:creationId xmlns:a16="http://schemas.microsoft.com/office/drawing/2014/main" id="{95E2E0FD-CB90-C646-9A1B-283C9C3D3713}"/>
              </a:ext>
            </a:extLst>
          </p:cNvPr>
          <p:cNvSpPr>
            <a:spLocks noGrp="1"/>
          </p:cNvSpPr>
          <p:nvPr>
            <p:ph idx="1"/>
          </p:nvPr>
        </p:nvSpPr>
        <p:spPr>
          <a:xfrm>
            <a:off x="1471246" y="2282397"/>
            <a:ext cx="7886700" cy="4351338"/>
          </a:xfrm>
        </p:spPr>
        <p:txBody>
          <a:bodyPr/>
          <a:lstStyle/>
          <a:p>
            <a:pPr marL="514350" indent="-514350">
              <a:buFont typeface="+mj-lt"/>
              <a:buAutoNum type="arabicPeriod"/>
            </a:pPr>
            <a:r>
              <a:rPr lang="en-US" dirty="0"/>
              <a:t>Schedule is acceptable to stakeholders.</a:t>
            </a:r>
          </a:p>
          <a:p>
            <a:pPr marL="514350" indent="-514350">
              <a:buFont typeface="+mj-lt"/>
              <a:buAutoNum type="arabicPeriod"/>
            </a:pPr>
            <a:r>
              <a:rPr lang="en-US" dirty="0"/>
              <a:t>Teaching schedule can be sustained.</a:t>
            </a:r>
          </a:p>
          <a:p>
            <a:pPr marL="514350" indent="-514350">
              <a:buFont typeface="+mj-lt"/>
              <a:buAutoNum type="arabicPeriod"/>
            </a:pPr>
            <a:r>
              <a:rPr lang="en-US" dirty="0"/>
              <a:t>Lessons are long enough to teach the skill, but doable. </a:t>
            </a:r>
          </a:p>
          <a:p>
            <a:pPr marL="514350" indent="-514350">
              <a:buFont typeface="+mj-lt"/>
              <a:buAutoNum type="arabicPeriod"/>
            </a:pPr>
            <a:r>
              <a:rPr lang="en-US" dirty="0"/>
              <a:t>Adequate staff are available to teach. </a:t>
            </a:r>
          </a:p>
        </p:txBody>
      </p:sp>
      <p:pic>
        <p:nvPicPr>
          <p:cNvPr id="5" name="Picture 4" descr="A picture containing text, mat&#10;&#10;Description automatically generated">
            <a:extLst>
              <a:ext uri="{FF2B5EF4-FFF2-40B4-BE49-F238E27FC236}">
                <a16:creationId xmlns:a16="http://schemas.microsoft.com/office/drawing/2014/main" id="{DA83574D-9016-45DA-A087-A5BEAE6DEAB1}"/>
              </a:ext>
            </a:extLst>
          </p:cNvPr>
          <p:cNvPicPr>
            <a:picLocks noChangeAspect="1"/>
          </p:cNvPicPr>
          <p:nvPr/>
        </p:nvPicPr>
        <p:blipFill>
          <a:blip r:embed="rId3"/>
          <a:stretch>
            <a:fillRect/>
          </a:stretch>
        </p:blipFill>
        <p:spPr>
          <a:xfrm rot="20990059">
            <a:off x="234462" y="287391"/>
            <a:ext cx="2661138" cy="1774092"/>
          </a:xfrm>
          <a:prstGeom prst="rect">
            <a:avLst/>
          </a:prstGeom>
        </p:spPr>
      </p:pic>
    </p:spTree>
    <p:extLst>
      <p:ext uri="{BB962C8B-B14F-4D97-AF65-F5344CB8AC3E}">
        <p14:creationId xmlns:p14="http://schemas.microsoft.com/office/powerpoint/2010/main" val="4093473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789" y="536577"/>
            <a:ext cx="6915884" cy="938213"/>
          </a:xfrm>
        </p:spPr>
        <p:txBody>
          <a:bodyPr>
            <a:normAutofit fontScale="90000"/>
          </a:bodyPr>
          <a:lstStyle/>
          <a:p>
            <a:r>
              <a:rPr lang="en-US" dirty="0">
                <a:solidFill>
                  <a:srgbClr val="008000"/>
                </a:solidFill>
              </a:rPr>
              <a:t>Discussion: </a:t>
            </a:r>
            <a:r>
              <a:rPr lang="en-US" dirty="0">
                <a:solidFill>
                  <a:srgbClr val="FF0000"/>
                </a:solidFill>
              </a:rPr>
              <a:t>Scheduling Teaching</a:t>
            </a:r>
          </a:p>
        </p:txBody>
      </p:sp>
      <p:sp>
        <p:nvSpPr>
          <p:cNvPr id="3" name="Content Placeholder 2"/>
          <p:cNvSpPr>
            <a:spLocks noGrp="1"/>
          </p:cNvSpPr>
          <p:nvPr>
            <p:ph idx="1"/>
          </p:nvPr>
        </p:nvSpPr>
        <p:spPr/>
        <p:txBody>
          <a:bodyPr>
            <a:normAutofit/>
          </a:bodyPr>
          <a:lstStyle/>
          <a:p>
            <a:pPr>
              <a:lnSpc>
                <a:spcPct val="110000"/>
              </a:lnSpc>
              <a:spcBef>
                <a:spcPts val="0"/>
              </a:spcBef>
              <a:spcAft>
                <a:spcPts val="1200"/>
              </a:spcAft>
            </a:pPr>
            <a:r>
              <a:rPr lang="en-US" sz="3600" dirty="0">
                <a:solidFill>
                  <a:srgbClr val="008000"/>
                </a:solidFill>
              </a:rPr>
              <a:t>Discuss with your team and be prepared to share with the large group:</a:t>
            </a:r>
          </a:p>
          <a:p>
            <a:pPr marL="457200" indent="-457200">
              <a:spcBef>
                <a:spcPts val="0"/>
              </a:spcBef>
              <a:spcAft>
                <a:spcPts val="600"/>
              </a:spcAft>
              <a:buFont typeface="Arial"/>
              <a:buChar char="•"/>
            </a:pPr>
            <a:r>
              <a:rPr lang="en-US" i="1" dirty="0">
                <a:solidFill>
                  <a:schemeClr val="tx1"/>
                </a:solidFill>
              </a:rPr>
              <a:t>How will we arrange for initial teaching of social behaviors at our school?</a:t>
            </a:r>
          </a:p>
          <a:p>
            <a:pPr marL="457200" indent="-457200">
              <a:spcBef>
                <a:spcPts val="0"/>
              </a:spcBef>
              <a:spcAft>
                <a:spcPts val="600"/>
              </a:spcAft>
              <a:buFont typeface="Arial"/>
              <a:buChar char="•"/>
            </a:pPr>
            <a:r>
              <a:rPr lang="en-US" i="1" dirty="0">
                <a:solidFill>
                  <a:schemeClr val="tx1"/>
                </a:solidFill>
              </a:rPr>
              <a:t>How will we arrange for regular, ongoing teaching throughout the school year?</a:t>
            </a:r>
          </a:p>
          <a:p>
            <a:pPr marL="457200" indent="-457200">
              <a:spcBef>
                <a:spcPts val="0"/>
              </a:spcBef>
              <a:spcAft>
                <a:spcPts val="600"/>
              </a:spcAft>
              <a:buFont typeface="Arial"/>
              <a:buChar char="•"/>
            </a:pPr>
            <a:r>
              <a:rPr lang="en-US" i="1" dirty="0">
                <a:solidFill>
                  <a:schemeClr val="tx1"/>
                </a:solidFill>
              </a:rPr>
              <a:t>What are some creative ways to weave the school-wide teaching of social behavior into our school day and year?</a:t>
            </a:r>
          </a:p>
          <a:p>
            <a:endParaRPr lang="en-US" dirty="0"/>
          </a:p>
        </p:txBody>
      </p:sp>
    </p:spTree>
    <p:extLst>
      <p:ext uri="{BB962C8B-B14F-4D97-AF65-F5344CB8AC3E}">
        <p14:creationId xmlns:p14="http://schemas.microsoft.com/office/powerpoint/2010/main" val="4008419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789" y="536577"/>
            <a:ext cx="6915884" cy="938213"/>
          </a:xfrm>
        </p:spPr>
        <p:txBody>
          <a:bodyPr>
            <a:normAutofit fontScale="90000"/>
          </a:bodyPr>
          <a:lstStyle/>
          <a:p>
            <a:r>
              <a:rPr lang="en-US" dirty="0">
                <a:solidFill>
                  <a:srgbClr val="008000"/>
                </a:solidFill>
              </a:rPr>
              <a:t>Discussion: </a:t>
            </a:r>
            <a:r>
              <a:rPr lang="en-US" dirty="0">
                <a:solidFill>
                  <a:srgbClr val="FF0000"/>
                </a:solidFill>
              </a:rPr>
              <a:t>Scheduling Teaching</a:t>
            </a:r>
          </a:p>
        </p:txBody>
      </p:sp>
      <p:sp>
        <p:nvSpPr>
          <p:cNvPr id="6" name="Content Placeholder 4">
            <a:extLst>
              <a:ext uri="{FF2B5EF4-FFF2-40B4-BE49-F238E27FC236}">
                <a16:creationId xmlns:a16="http://schemas.microsoft.com/office/drawing/2014/main" id="{F29D8937-768B-454C-AE49-81E3768D3BFD}"/>
              </a:ext>
            </a:extLst>
          </p:cNvPr>
          <p:cNvSpPr>
            <a:spLocks noGrp="1"/>
          </p:cNvSpPr>
          <p:nvPr>
            <p:ph idx="1"/>
          </p:nvPr>
        </p:nvSpPr>
        <p:spPr>
          <a:xfrm>
            <a:off x="628650" y="1825625"/>
            <a:ext cx="4427444" cy="4351338"/>
          </a:xfrm>
        </p:spPr>
        <p:txBody>
          <a:bodyPr>
            <a:normAutofit lnSpcReduction="10000"/>
          </a:bodyPr>
          <a:lstStyle/>
          <a:p>
            <a:pPr marL="457200" indent="-457200">
              <a:buFont typeface="Arial" panose="020B0604020202020204" pitchFamily="34" charset="0"/>
              <a:buChar char="•"/>
            </a:pPr>
            <a:r>
              <a:rPr lang="en-US" dirty="0">
                <a:solidFill>
                  <a:schemeClr val="tx1"/>
                </a:solidFill>
              </a:rPr>
              <a:t>Review and discuss the teaching schedule example. </a:t>
            </a:r>
          </a:p>
          <a:p>
            <a:pPr marL="457200" indent="-457200">
              <a:buFont typeface="Arial" panose="020B0604020202020204" pitchFamily="34" charset="0"/>
              <a:buChar char="•"/>
            </a:pPr>
            <a:r>
              <a:rPr lang="en-US" dirty="0">
                <a:solidFill>
                  <a:schemeClr val="tx1"/>
                </a:solidFill>
              </a:rPr>
              <a:t>Based on the grade levels of students in your school, what might be some logical ways to weave initial schoolwide teaching of social behavioral skills into your school day and year?</a:t>
            </a:r>
          </a:p>
        </p:txBody>
      </p:sp>
      <p:pic>
        <p:nvPicPr>
          <p:cNvPr id="7" name="Picture 2">
            <a:extLst>
              <a:ext uri="{FF2B5EF4-FFF2-40B4-BE49-F238E27FC236}">
                <a16:creationId xmlns:a16="http://schemas.microsoft.com/office/drawing/2014/main" id="{61539F56-4C56-4B5B-998B-EEE27177D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650" y="1591163"/>
            <a:ext cx="3187700"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407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690" y="479963"/>
            <a:ext cx="7068700" cy="925952"/>
          </a:xfrm>
        </p:spPr>
        <p:txBody>
          <a:bodyPr/>
          <a:lstStyle/>
          <a:p>
            <a:pPr algn="l"/>
            <a:r>
              <a:rPr lang="en-US" dirty="0">
                <a:solidFill>
                  <a:srgbClr val="008000"/>
                </a:solidFill>
              </a:rPr>
              <a:t>Activity: </a:t>
            </a:r>
            <a:r>
              <a:rPr lang="en-US" i="1" dirty="0">
                <a:solidFill>
                  <a:srgbClr val="008000"/>
                </a:solidFill>
              </a:rPr>
              <a:t>Developing a Teaching Schedule</a:t>
            </a:r>
            <a:endParaRPr lang="en-US" i="1" dirty="0">
              <a:solidFill>
                <a:srgbClr val="FF0000"/>
              </a:solidFill>
            </a:endParaRPr>
          </a:p>
        </p:txBody>
      </p:sp>
      <p:sp>
        <p:nvSpPr>
          <p:cNvPr id="4" name="Content Placeholder 2">
            <a:extLst>
              <a:ext uri="{FF2B5EF4-FFF2-40B4-BE49-F238E27FC236}">
                <a16:creationId xmlns:a16="http://schemas.microsoft.com/office/drawing/2014/main" id="{EE817DDA-18D1-4F86-BA88-9FFC87B89AF4}"/>
              </a:ext>
            </a:extLst>
          </p:cNvPr>
          <p:cNvSpPr>
            <a:spLocks noGrp="1"/>
          </p:cNvSpPr>
          <p:nvPr>
            <p:ph idx="1"/>
          </p:nvPr>
        </p:nvSpPr>
        <p:spPr>
          <a:xfrm>
            <a:off x="628650" y="1825625"/>
            <a:ext cx="7886700" cy="4351338"/>
          </a:xfrm>
        </p:spPr>
        <p:txBody>
          <a:bodyPr/>
          <a:lstStyle/>
          <a:p>
            <a:pPr marL="457200" indent="-457200" fontAlgn="base">
              <a:buFont typeface="Arial" panose="020B0604020202020204" pitchFamily="34" charset="0"/>
              <a:buChar char="•"/>
            </a:pPr>
            <a:r>
              <a:rPr lang="en-US" dirty="0">
                <a:solidFill>
                  <a:schemeClr val="tx1"/>
                </a:solidFill>
              </a:rPr>
              <a:t>How will you engage staff, students, and families to make decisions about your initial teaching schedule? </a:t>
            </a:r>
          </a:p>
          <a:p>
            <a:pPr marL="457200" indent="-457200" fontAlgn="base">
              <a:buFont typeface="Arial" panose="020B0604020202020204" pitchFamily="34" charset="0"/>
              <a:buChar char="•"/>
            </a:pPr>
            <a:r>
              <a:rPr lang="en-US" dirty="0">
                <a:solidFill>
                  <a:schemeClr val="tx1"/>
                </a:solidFill>
              </a:rPr>
              <a:t>Use the lesson schedule form to practice writing a lesson schedule.</a:t>
            </a:r>
          </a:p>
          <a:p>
            <a:endParaRPr lang="en-US" dirty="0"/>
          </a:p>
        </p:txBody>
      </p:sp>
    </p:spTree>
    <p:extLst>
      <p:ext uri="{BB962C8B-B14F-4D97-AF65-F5344CB8AC3E}">
        <p14:creationId xmlns:p14="http://schemas.microsoft.com/office/powerpoint/2010/main" val="2636161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005A-9F67-4E38-8D99-AD30381ECB5C}"/>
              </a:ext>
            </a:extLst>
          </p:cNvPr>
          <p:cNvSpPr>
            <a:spLocks noGrp="1"/>
          </p:cNvSpPr>
          <p:nvPr>
            <p:ph type="title"/>
          </p:nvPr>
        </p:nvSpPr>
        <p:spPr/>
        <p:txBody>
          <a:bodyPr/>
          <a:lstStyle/>
          <a:p>
            <a:r>
              <a:rPr lang="en-US" dirty="0"/>
              <a:t>Closing and Next Steps</a:t>
            </a:r>
          </a:p>
        </p:txBody>
      </p:sp>
      <p:sp>
        <p:nvSpPr>
          <p:cNvPr id="3" name="Content Placeholder 2">
            <a:extLst>
              <a:ext uri="{FF2B5EF4-FFF2-40B4-BE49-F238E27FC236}">
                <a16:creationId xmlns:a16="http://schemas.microsoft.com/office/drawing/2014/main" id="{3DFAA3C0-A0B4-154D-8CA6-33D4883F9D45}"/>
              </a:ext>
            </a:extLst>
          </p:cNvPr>
          <p:cNvSpPr>
            <a:spLocks noGrp="1"/>
          </p:cNvSpPr>
          <p:nvPr>
            <p:ph idx="1"/>
          </p:nvPr>
        </p:nvSpPr>
        <p:spPr/>
        <p:txBody>
          <a:bodyPr/>
          <a:lstStyle/>
          <a:p>
            <a:r>
              <a:rPr lang="en-US" dirty="0"/>
              <a:t>Develop action steps for the creation of an annual plan for the ongoing teaching of all expectations, rules, and procedures.</a:t>
            </a:r>
          </a:p>
        </p:txBody>
      </p:sp>
    </p:spTree>
    <p:extLst>
      <p:ext uri="{BB962C8B-B14F-4D97-AF65-F5344CB8AC3E}">
        <p14:creationId xmlns:p14="http://schemas.microsoft.com/office/powerpoint/2010/main" val="2133672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A05DCA-871F-4F60-B594-DAD881DA4BEA}"/>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97091861-D35D-470F-8702-93BD6A780F5F}"/>
              </a:ext>
            </a:extLst>
          </p:cNvPr>
          <p:cNvSpPr>
            <a:spLocks noGrp="1"/>
          </p:cNvSpPr>
          <p:nvPr>
            <p:ph idx="1"/>
          </p:nvPr>
        </p:nvSpPr>
        <p:spPr/>
        <p:txBody>
          <a:bodyPr/>
          <a:lstStyle/>
          <a:p>
            <a:r>
              <a:rPr lang="en-US" dirty="0" err="1"/>
              <a:t>Algozzine</a:t>
            </a:r>
            <a:r>
              <a:rPr lang="en-US" dirty="0"/>
              <a:t>, B., Wang, C., &amp; Violette, A. S. (2011). Reexamining the relationship between academic achievement and social behavior. </a:t>
            </a:r>
            <a:r>
              <a:rPr lang="en-US" i="1" dirty="0"/>
              <a:t>Journal of Positive Behavior Interventions, 13(1), </a:t>
            </a:r>
            <a:r>
              <a:rPr lang="en-US" dirty="0"/>
              <a:t>3-16.</a:t>
            </a:r>
          </a:p>
        </p:txBody>
      </p:sp>
    </p:spTree>
    <p:extLst>
      <p:ext uri="{BB962C8B-B14F-4D97-AF65-F5344CB8AC3E}">
        <p14:creationId xmlns:p14="http://schemas.microsoft.com/office/powerpoint/2010/main" val="3296067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34FD-A9B0-B64F-B682-567F45EAD70C}"/>
              </a:ext>
            </a:extLst>
          </p:cNvPr>
          <p:cNvSpPr>
            <a:spLocks noGrp="1"/>
          </p:cNvSpPr>
          <p:nvPr>
            <p:ph type="title"/>
          </p:nvPr>
        </p:nvSpPr>
        <p:spPr/>
        <p:txBody>
          <a:bodyPr/>
          <a:lstStyle/>
          <a:p>
            <a:pPr algn="ctr"/>
            <a:r>
              <a:rPr lang="en-US" b="1" dirty="0"/>
              <a:t>Contact Information</a:t>
            </a:r>
          </a:p>
        </p:txBody>
      </p:sp>
      <p:sp>
        <p:nvSpPr>
          <p:cNvPr id="6" name="Text Placeholder 5">
            <a:extLst>
              <a:ext uri="{FF2B5EF4-FFF2-40B4-BE49-F238E27FC236}">
                <a16:creationId xmlns:a16="http://schemas.microsoft.com/office/drawing/2014/main" id="{38378684-A6D2-CF4A-8E81-18E9E427F944}"/>
              </a:ext>
            </a:extLst>
          </p:cNvPr>
          <p:cNvSpPr>
            <a:spLocks noGrp="1"/>
          </p:cNvSpPr>
          <p:nvPr>
            <p:ph type="body" idx="1"/>
          </p:nvPr>
        </p:nvSpPr>
        <p:spPr>
          <a:xfrm>
            <a:off x="546652" y="1969039"/>
            <a:ext cx="3971408" cy="617935"/>
          </a:xfrm>
        </p:spPr>
        <p:txBody>
          <a:bodyPr>
            <a:normAutofit fontScale="92500" lnSpcReduction="20000"/>
          </a:bodyPr>
          <a:lstStyle/>
          <a:p>
            <a:r>
              <a:rPr lang="en-US" dirty="0"/>
              <a:t>Check Out MO SW-PBS on Social Media:</a:t>
            </a:r>
          </a:p>
        </p:txBody>
      </p:sp>
      <p:pic>
        <p:nvPicPr>
          <p:cNvPr id="10" name="Content Placeholder 9">
            <a:extLst>
              <a:ext uri="{FF2B5EF4-FFF2-40B4-BE49-F238E27FC236}">
                <a16:creationId xmlns:a16="http://schemas.microsoft.com/office/drawing/2014/main" id="{CC8CC129-7F94-7949-8E0D-9744D2F746A8}"/>
              </a:ext>
            </a:extLst>
          </p:cNvPr>
          <p:cNvPicPr>
            <a:picLocks noGrp="1" noChangeAspect="1"/>
          </p:cNvPicPr>
          <p:nvPr>
            <p:ph sz="half" idx="2"/>
          </p:nvPr>
        </p:nvPicPr>
        <p:blipFill>
          <a:blip r:embed="rId3"/>
          <a:stretch>
            <a:fillRect/>
          </a:stretch>
        </p:blipFill>
        <p:spPr>
          <a:xfrm>
            <a:off x="883553" y="2871703"/>
            <a:ext cx="715203" cy="617935"/>
          </a:xfrm>
          <a:prstGeom prst="rect">
            <a:avLst/>
          </a:prstGeom>
        </p:spPr>
      </p:pic>
      <p:sp>
        <p:nvSpPr>
          <p:cNvPr id="8" name="Text Placeholder 7">
            <a:extLst>
              <a:ext uri="{FF2B5EF4-FFF2-40B4-BE49-F238E27FC236}">
                <a16:creationId xmlns:a16="http://schemas.microsoft.com/office/drawing/2014/main" id="{CE8F9D09-6EF3-1142-9E1A-DFE41D8B2CDA}"/>
              </a:ext>
            </a:extLst>
          </p:cNvPr>
          <p:cNvSpPr>
            <a:spLocks noGrp="1"/>
          </p:cNvSpPr>
          <p:nvPr>
            <p:ph type="body" sz="quarter" idx="3"/>
          </p:nvPr>
        </p:nvSpPr>
        <p:spPr>
          <a:xfrm>
            <a:off x="4649031" y="1969039"/>
            <a:ext cx="3887391" cy="617935"/>
          </a:xfrm>
        </p:spPr>
        <p:txBody>
          <a:bodyPr>
            <a:normAutofit fontScale="92500" lnSpcReduction="20000"/>
          </a:bodyPr>
          <a:lstStyle/>
          <a:p>
            <a:r>
              <a:rPr lang="en-US" dirty="0"/>
              <a:t>Facilitator Contact Information:</a:t>
            </a:r>
          </a:p>
        </p:txBody>
      </p:sp>
      <p:sp>
        <p:nvSpPr>
          <p:cNvPr id="9" name="Content Placeholder 8">
            <a:extLst>
              <a:ext uri="{FF2B5EF4-FFF2-40B4-BE49-F238E27FC236}">
                <a16:creationId xmlns:a16="http://schemas.microsoft.com/office/drawing/2014/main" id="{273B228F-8D73-6F43-A81A-5C78E5576114}"/>
              </a:ext>
            </a:extLst>
          </p:cNvPr>
          <p:cNvSpPr>
            <a:spLocks noGrp="1"/>
          </p:cNvSpPr>
          <p:nvPr>
            <p:ph sz="quarter" idx="4"/>
          </p:nvPr>
        </p:nvSpPr>
        <p:spPr>
          <a:xfrm>
            <a:off x="4649031" y="2586974"/>
            <a:ext cx="3887391" cy="2763441"/>
          </a:xfrm>
        </p:spPr>
        <p:txBody>
          <a:bodyPr/>
          <a:lstStyle/>
          <a:p>
            <a:endParaRPr lang="en-US"/>
          </a:p>
        </p:txBody>
      </p:sp>
      <p:pic>
        <p:nvPicPr>
          <p:cNvPr id="11" name="Picture 10">
            <a:extLst>
              <a:ext uri="{FF2B5EF4-FFF2-40B4-BE49-F238E27FC236}">
                <a16:creationId xmlns:a16="http://schemas.microsoft.com/office/drawing/2014/main" id="{56F41ABA-6E28-444D-9F96-34D9A7CFF83C}"/>
              </a:ext>
            </a:extLst>
          </p:cNvPr>
          <p:cNvPicPr>
            <a:picLocks noChangeAspect="1"/>
          </p:cNvPicPr>
          <p:nvPr/>
        </p:nvPicPr>
        <p:blipFill>
          <a:blip r:embed="rId4"/>
          <a:stretch>
            <a:fillRect/>
          </a:stretch>
        </p:blipFill>
        <p:spPr>
          <a:xfrm>
            <a:off x="883554" y="3677336"/>
            <a:ext cx="788531" cy="788531"/>
          </a:xfrm>
          <a:prstGeom prst="rect">
            <a:avLst/>
          </a:prstGeom>
        </p:spPr>
      </p:pic>
      <p:pic>
        <p:nvPicPr>
          <p:cNvPr id="12" name="Picture 11">
            <a:extLst>
              <a:ext uri="{FF2B5EF4-FFF2-40B4-BE49-F238E27FC236}">
                <a16:creationId xmlns:a16="http://schemas.microsoft.com/office/drawing/2014/main" id="{6079A07D-D003-6049-A5DA-9227DC687CD7}"/>
              </a:ext>
            </a:extLst>
          </p:cNvPr>
          <p:cNvPicPr>
            <a:picLocks noChangeAspect="1"/>
          </p:cNvPicPr>
          <p:nvPr/>
        </p:nvPicPr>
        <p:blipFill>
          <a:blip r:embed="rId5"/>
          <a:stretch>
            <a:fillRect/>
          </a:stretch>
        </p:blipFill>
        <p:spPr>
          <a:xfrm>
            <a:off x="962774" y="4653563"/>
            <a:ext cx="556763" cy="452840"/>
          </a:xfrm>
          <a:prstGeom prst="rect">
            <a:avLst/>
          </a:prstGeom>
        </p:spPr>
      </p:pic>
      <p:sp>
        <p:nvSpPr>
          <p:cNvPr id="13" name="TextBox 12">
            <a:extLst>
              <a:ext uri="{FF2B5EF4-FFF2-40B4-BE49-F238E27FC236}">
                <a16:creationId xmlns:a16="http://schemas.microsoft.com/office/drawing/2014/main" id="{554B7C8C-E274-8D43-9B48-690D34E86E07}"/>
              </a:ext>
            </a:extLst>
          </p:cNvPr>
          <p:cNvSpPr txBox="1"/>
          <p:nvPr/>
        </p:nvSpPr>
        <p:spPr>
          <a:xfrm>
            <a:off x="1729724" y="2963210"/>
            <a:ext cx="2276061" cy="415498"/>
          </a:xfrm>
          <a:prstGeom prst="rect">
            <a:avLst/>
          </a:prstGeom>
          <a:noFill/>
        </p:spPr>
        <p:txBody>
          <a:bodyPr wrap="square" rtlCol="0">
            <a:spAutoFit/>
          </a:bodyPr>
          <a:lstStyle/>
          <a:p>
            <a:r>
              <a:rPr lang="en-US" sz="2100" dirty="0" err="1"/>
              <a:t>pbismissouri.org</a:t>
            </a:r>
            <a:endParaRPr lang="en-US" sz="2100" dirty="0"/>
          </a:p>
        </p:txBody>
      </p:sp>
      <p:sp>
        <p:nvSpPr>
          <p:cNvPr id="14" name="TextBox 13">
            <a:extLst>
              <a:ext uri="{FF2B5EF4-FFF2-40B4-BE49-F238E27FC236}">
                <a16:creationId xmlns:a16="http://schemas.microsoft.com/office/drawing/2014/main" id="{6D112C78-A57C-324D-8DC8-3684F4E981AC}"/>
              </a:ext>
            </a:extLst>
          </p:cNvPr>
          <p:cNvSpPr txBox="1"/>
          <p:nvPr/>
        </p:nvSpPr>
        <p:spPr>
          <a:xfrm>
            <a:off x="1729720" y="3772486"/>
            <a:ext cx="2842280" cy="415498"/>
          </a:xfrm>
          <a:prstGeom prst="rect">
            <a:avLst/>
          </a:prstGeom>
          <a:noFill/>
        </p:spPr>
        <p:txBody>
          <a:bodyPr wrap="square" rtlCol="0">
            <a:spAutoFit/>
          </a:bodyPr>
          <a:lstStyle/>
          <a:p>
            <a:r>
              <a:rPr lang="en-US" sz="2100" dirty="0" err="1"/>
              <a:t>facebook.com</a:t>
            </a:r>
            <a:r>
              <a:rPr lang="en-US" sz="2100" dirty="0"/>
              <a:t>/</a:t>
            </a:r>
            <a:r>
              <a:rPr lang="en-US" sz="2100" dirty="0" err="1"/>
              <a:t>moswpbs</a:t>
            </a:r>
            <a:endParaRPr lang="en-US" sz="2100" dirty="0"/>
          </a:p>
        </p:txBody>
      </p:sp>
      <p:sp>
        <p:nvSpPr>
          <p:cNvPr id="15" name="TextBox 14">
            <a:extLst>
              <a:ext uri="{FF2B5EF4-FFF2-40B4-BE49-F238E27FC236}">
                <a16:creationId xmlns:a16="http://schemas.microsoft.com/office/drawing/2014/main" id="{A416BBD1-CEE1-B14A-9D49-04CB184FA515}"/>
              </a:ext>
            </a:extLst>
          </p:cNvPr>
          <p:cNvSpPr txBox="1"/>
          <p:nvPr/>
        </p:nvSpPr>
        <p:spPr>
          <a:xfrm>
            <a:off x="1729724" y="4580275"/>
            <a:ext cx="2276061" cy="415498"/>
          </a:xfrm>
          <a:prstGeom prst="rect">
            <a:avLst/>
          </a:prstGeom>
          <a:noFill/>
        </p:spPr>
        <p:txBody>
          <a:bodyPr wrap="square" rtlCol="0">
            <a:spAutoFit/>
          </a:bodyPr>
          <a:lstStyle/>
          <a:p>
            <a:r>
              <a:rPr lang="en-US" sz="2100" dirty="0"/>
              <a:t>@MOSWPBS</a:t>
            </a:r>
          </a:p>
        </p:txBody>
      </p:sp>
    </p:spTree>
    <p:extLst>
      <p:ext uri="{BB962C8B-B14F-4D97-AF65-F5344CB8AC3E}">
        <p14:creationId xmlns:p14="http://schemas.microsoft.com/office/powerpoint/2010/main" val="2269567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60A62-4659-3F45-9D0A-E8EBF47993B6}"/>
              </a:ext>
            </a:extLst>
          </p:cNvPr>
          <p:cNvSpPr>
            <a:spLocks noGrp="1"/>
          </p:cNvSpPr>
          <p:nvPr>
            <p:ph type="title"/>
          </p:nvPr>
        </p:nvSpPr>
        <p:spPr/>
        <p:txBody>
          <a:bodyPr/>
          <a:lstStyle/>
          <a:p>
            <a:r>
              <a:rPr lang="en-US" dirty="0"/>
              <a:t>Facilitator Notes: Delete This Slide</a:t>
            </a:r>
          </a:p>
        </p:txBody>
      </p:sp>
      <p:sp>
        <p:nvSpPr>
          <p:cNvPr id="3" name="Content Placeholder 2">
            <a:extLst>
              <a:ext uri="{FF2B5EF4-FFF2-40B4-BE49-F238E27FC236}">
                <a16:creationId xmlns:a16="http://schemas.microsoft.com/office/drawing/2014/main" id="{477B2AE4-F116-094E-BF8D-B6AECF970FAA}"/>
              </a:ext>
            </a:extLst>
          </p:cNvPr>
          <p:cNvSpPr>
            <a:spLocks noGrp="1"/>
          </p:cNvSpPr>
          <p:nvPr>
            <p:ph idx="1"/>
          </p:nvPr>
        </p:nvSpPr>
        <p:spPr/>
        <p:txBody>
          <a:bodyPr>
            <a:normAutofit/>
          </a:bodyPr>
          <a:lstStyle/>
          <a:p>
            <a:pPr marL="0" indent="0">
              <a:buNone/>
            </a:pPr>
            <a:r>
              <a:rPr lang="en-US" dirty="0"/>
              <a:t>Handouts that will be needed for this PLM:</a:t>
            </a:r>
          </a:p>
          <a:p>
            <a:r>
              <a:rPr lang="en-US"/>
              <a:t>Example </a:t>
            </a:r>
            <a:r>
              <a:rPr lang="en-US" dirty="0"/>
              <a:t>Teaching Schedule</a:t>
            </a:r>
          </a:p>
          <a:p>
            <a:r>
              <a:rPr lang="en-US" dirty="0"/>
              <a:t>Teaching Schedule Activity</a:t>
            </a: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1031753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2A31-088E-B446-B5E9-04B19D1A706E}"/>
              </a:ext>
            </a:extLst>
          </p:cNvPr>
          <p:cNvSpPr>
            <a:spLocks noGrp="1"/>
          </p:cNvSpPr>
          <p:nvPr>
            <p:ph type="title"/>
          </p:nvPr>
        </p:nvSpPr>
        <p:spPr/>
        <p:txBody>
          <a:bodyPr/>
          <a:lstStyle/>
          <a:p>
            <a:pPr algn="ctr"/>
            <a:r>
              <a:rPr lang="en-US" b="1" dirty="0"/>
              <a:t>Working Agreements</a:t>
            </a:r>
          </a:p>
        </p:txBody>
      </p:sp>
      <p:sp>
        <p:nvSpPr>
          <p:cNvPr id="3" name="Content Placeholder 2">
            <a:extLst>
              <a:ext uri="{FF2B5EF4-FFF2-40B4-BE49-F238E27FC236}">
                <a16:creationId xmlns:a16="http://schemas.microsoft.com/office/drawing/2014/main" id="{653EC162-5F0C-0D4F-AE13-CF217B12B806}"/>
              </a:ext>
            </a:extLst>
          </p:cNvPr>
          <p:cNvSpPr>
            <a:spLocks noGrp="1"/>
          </p:cNvSpPr>
          <p:nvPr>
            <p:ph idx="1"/>
          </p:nvPr>
        </p:nvSpPr>
        <p:spPr>
          <a:xfrm>
            <a:off x="628651" y="2033587"/>
            <a:ext cx="7886700" cy="3263504"/>
          </a:xfrm>
        </p:spPr>
        <p:txBody>
          <a:bodyPr>
            <a:normAutofit fontScale="77500" lnSpcReduction="20000"/>
          </a:bodyPr>
          <a:lstStyle/>
          <a:p>
            <a:pPr>
              <a:buNone/>
            </a:pPr>
            <a:r>
              <a:rPr lang="en-US" sz="2400" b="1" dirty="0">
                <a:latin typeface="+mj-lt"/>
              </a:rPr>
              <a:t>Be Respectful</a:t>
            </a:r>
          </a:p>
          <a:p>
            <a:r>
              <a:rPr lang="en-US" dirty="0">
                <a:latin typeface="+mj-lt"/>
              </a:rPr>
              <a:t>Be an active listener—open to new ideas</a:t>
            </a:r>
          </a:p>
          <a:p>
            <a:r>
              <a:rPr lang="en-US" dirty="0">
                <a:latin typeface="+mj-lt"/>
              </a:rPr>
              <a:t>Use notes for side bar conversations</a:t>
            </a:r>
          </a:p>
          <a:p>
            <a:pPr>
              <a:buNone/>
            </a:pPr>
            <a:r>
              <a:rPr lang="en-US" sz="2400" b="1" dirty="0">
                <a:latin typeface="+mj-lt"/>
              </a:rPr>
              <a:t>Be Responsible</a:t>
            </a:r>
          </a:p>
          <a:p>
            <a:r>
              <a:rPr lang="en-US" dirty="0">
                <a:latin typeface="+mj-lt"/>
              </a:rPr>
              <a:t>Be on time for sessions</a:t>
            </a:r>
          </a:p>
          <a:p>
            <a:r>
              <a:rPr lang="en-US" dirty="0">
                <a:latin typeface="+mj-lt"/>
              </a:rPr>
              <a:t>Silence cell phones—reply appropriately</a:t>
            </a:r>
          </a:p>
          <a:p>
            <a:pPr>
              <a:buNone/>
            </a:pPr>
            <a:r>
              <a:rPr lang="en-US" sz="2400" b="1" dirty="0">
                <a:latin typeface="+mj-lt"/>
              </a:rPr>
              <a:t>Be</a:t>
            </a:r>
            <a:r>
              <a:rPr lang="en-US" sz="3000" b="1" dirty="0">
                <a:latin typeface="+mj-lt"/>
              </a:rPr>
              <a:t> </a:t>
            </a:r>
            <a:r>
              <a:rPr lang="en-US" sz="2400" b="1" dirty="0">
                <a:latin typeface="+mj-lt"/>
              </a:rPr>
              <a:t>a Problem Solver</a:t>
            </a:r>
          </a:p>
          <a:p>
            <a:r>
              <a:rPr lang="en-US" dirty="0">
                <a:latin typeface="+mj-lt"/>
              </a:rPr>
              <a:t>Follow the decision making process</a:t>
            </a:r>
          </a:p>
          <a:p>
            <a:r>
              <a:rPr lang="en-US" dirty="0">
                <a:latin typeface="+mj-lt"/>
              </a:rPr>
              <a:t>Work toward consensus and support decisions of the group</a:t>
            </a:r>
          </a:p>
          <a:p>
            <a:pPr marL="0" indent="0">
              <a:buNone/>
            </a:pPr>
            <a:endParaRPr lang="en-US" dirty="0">
              <a:latin typeface="+mj-lt"/>
            </a:endParaRPr>
          </a:p>
        </p:txBody>
      </p:sp>
    </p:spTree>
    <p:extLst>
      <p:ext uri="{BB962C8B-B14F-4D97-AF65-F5344CB8AC3E}">
        <p14:creationId xmlns:p14="http://schemas.microsoft.com/office/powerpoint/2010/main" val="2367175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80FA-6D24-4448-BC78-2304A84D2F54}"/>
              </a:ext>
            </a:extLst>
          </p:cNvPr>
          <p:cNvSpPr>
            <a:spLocks noGrp="1"/>
          </p:cNvSpPr>
          <p:nvPr>
            <p:ph type="title"/>
          </p:nvPr>
        </p:nvSpPr>
        <p:spPr/>
        <p:txBody>
          <a:bodyPr/>
          <a:lstStyle/>
          <a:p>
            <a:pPr algn="ctr"/>
            <a:r>
              <a:rPr lang="en-US" b="1" dirty="0"/>
              <a:t>Attention Signal</a:t>
            </a:r>
          </a:p>
        </p:txBody>
      </p:sp>
      <p:sp>
        <p:nvSpPr>
          <p:cNvPr id="3" name="Content Placeholder 2">
            <a:extLst>
              <a:ext uri="{FF2B5EF4-FFF2-40B4-BE49-F238E27FC236}">
                <a16:creationId xmlns:a16="http://schemas.microsoft.com/office/drawing/2014/main" id="{3FCF27FD-EB5F-DA45-9D54-74C98C469AE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53743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6E86-B880-B14D-9D24-34D10FEEDF15}"/>
              </a:ext>
            </a:extLst>
          </p:cNvPr>
          <p:cNvSpPr>
            <a:spLocks noGrp="1"/>
          </p:cNvSpPr>
          <p:nvPr>
            <p:ph type="title"/>
          </p:nvPr>
        </p:nvSpPr>
        <p:spPr/>
        <p:txBody>
          <a:bodyPr/>
          <a:lstStyle/>
          <a:p>
            <a:pPr algn="ctr"/>
            <a:r>
              <a:rPr lang="en-US" b="1" dirty="0"/>
              <a:t>Introductions</a:t>
            </a:r>
          </a:p>
        </p:txBody>
      </p:sp>
      <p:sp>
        <p:nvSpPr>
          <p:cNvPr id="3" name="Content Placeholder 2">
            <a:extLst>
              <a:ext uri="{FF2B5EF4-FFF2-40B4-BE49-F238E27FC236}">
                <a16:creationId xmlns:a16="http://schemas.microsoft.com/office/drawing/2014/main" id="{9D0CD50C-7462-E840-A966-F8EC3253EEF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68808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576E-173E-0C49-8407-B4779AFB6770}"/>
              </a:ext>
            </a:extLst>
          </p:cNvPr>
          <p:cNvSpPr>
            <a:spLocks noGrp="1"/>
          </p:cNvSpPr>
          <p:nvPr>
            <p:ph type="title"/>
          </p:nvPr>
        </p:nvSpPr>
        <p:spPr/>
        <p:txBody>
          <a:bodyPr/>
          <a:lstStyle/>
          <a:p>
            <a:pPr algn="ctr"/>
            <a:r>
              <a:rPr lang="en-US" dirty="0"/>
              <a:t>Lesson</a:t>
            </a:r>
            <a:r>
              <a:rPr lang="en-US" b="1" dirty="0"/>
              <a:t> Outcomes</a:t>
            </a:r>
          </a:p>
        </p:txBody>
      </p:sp>
      <p:sp>
        <p:nvSpPr>
          <p:cNvPr id="3" name="Content Placeholder 2">
            <a:extLst>
              <a:ext uri="{FF2B5EF4-FFF2-40B4-BE49-F238E27FC236}">
                <a16:creationId xmlns:a16="http://schemas.microsoft.com/office/drawing/2014/main" id="{54051B67-8D6D-FB47-AFB4-E25902E5BEC3}"/>
              </a:ext>
            </a:extLst>
          </p:cNvPr>
          <p:cNvSpPr>
            <a:spLocks noGrp="1"/>
          </p:cNvSpPr>
          <p:nvPr>
            <p:ph idx="1"/>
          </p:nvPr>
        </p:nvSpPr>
        <p:spPr>
          <a:xfrm>
            <a:off x="628651" y="1465730"/>
            <a:ext cx="7886700" cy="4024246"/>
          </a:xfrm>
        </p:spPr>
        <p:txBody>
          <a:bodyPr>
            <a:normAutofit/>
          </a:bodyPr>
          <a:lstStyle/>
          <a:p>
            <a:pPr marL="0" indent="0" algn="ctr">
              <a:lnSpc>
                <a:spcPct val="110000"/>
              </a:lnSpc>
              <a:spcBef>
                <a:spcPts val="0"/>
              </a:spcBef>
              <a:spcAft>
                <a:spcPts val="451"/>
              </a:spcAft>
              <a:buNone/>
            </a:pPr>
            <a:r>
              <a:rPr lang="en-US" i="1" dirty="0">
                <a:solidFill>
                  <a:srgbClr val="008000"/>
                </a:solidFill>
              </a:rPr>
              <a:t>At the end of this session, you will be able to…</a:t>
            </a:r>
          </a:p>
          <a:p>
            <a:pPr marL="0" indent="0" algn="ctr">
              <a:spcBef>
                <a:spcPts val="0"/>
              </a:spcBef>
              <a:spcAft>
                <a:spcPts val="451"/>
              </a:spcAft>
              <a:buNone/>
            </a:pPr>
            <a:endParaRPr lang="en-US" sz="225" i="1" dirty="0">
              <a:solidFill>
                <a:srgbClr val="008000"/>
              </a:solidFill>
            </a:endParaRPr>
          </a:p>
          <a:p>
            <a:pPr fontAlgn="base"/>
            <a:r>
              <a:rPr lang="en-US" dirty="0"/>
              <a:t>Develop a system to teach expected behavior in the social behavioral curriculum, that includes:</a:t>
            </a:r>
          </a:p>
          <a:p>
            <a:pPr lvl="1" fontAlgn="base"/>
            <a:r>
              <a:rPr lang="en-US" dirty="0"/>
              <a:t>developing and sharing a schedule for teaching expected behaviors. </a:t>
            </a:r>
          </a:p>
          <a:p>
            <a:endParaRPr lang="en-US" dirty="0"/>
          </a:p>
        </p:txBody>
      </p:sp>
    </p:spTree>
    <p:extLst>
      <p:ext uri="{BB962C8B-B14F-4D97-AF65-F5344CB8AC3E}">
        <p14:creationId xmlns:p14="http://schemas.microsoft.com/office/powerpoint/2010/main" val="3738924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4533" y="1669214"/>
            <a:ext cx="6620934" cy="2022255"/>
          </a:xfrm>
        </p:spPr>
        <p:txBody>
          <a:bodyPr>
            <a:normAutofit/>
          </a:bodyPr>
          <a:lstStyle/>
          <a:p>
            <a:pPr marL="0" indent="0" algn="ctr">
              <a:buNone/>
            </a:pPr>
            <a:r>
              <a:rPr lang="en-US" sz="3600" i="1" dirty="0">
                <a:solidFill>
                  <a:srgbClr val="008000"/>
                </a:solidFill>
              </a:rPr>
              <a:t>“For a child to learn something new you need to repeat it an average of eight times.”</a:t>
            </a:r>
          </a:p>
        </p:txBody>
      </p:sp>
      <p:sp>
        <p:nvSpPr>
          <p:cNvPr id="7" name="TextBox 6"/>
          <p:cNvSpPr txBox="1"/>
          <p:nvPr/>
        </p:nvSpPr>
        <p:spPr>
          <a:xfrm>
            <a:off x="6011333" y="3776140"/>
            <a:ext cx="1976967" cy="369332"/>
          </a:xfrm>
          <a:prstGeom prst="rect">
            <a:avLst/>
          </a:prstGeom>
          <a:noFill/>
        </p:spPr>
        <p:txBody>
          <a:bodyPr wrap="square" rtlCol="0">
            <a:spAutoFit/>
          </a:bodyPr>
          <a:lstStyle/>
          <a:p>
            <a:pPr algn="r"/>
            <a:r>
              <a:rPr lang="en-US" dirty="0"/>
              <a:t>Harry Wong</a:t>
            </a:r>
          </a:p>
        </p:txBody>
      </p:sp>
      <p:grpSp>
        <p:nvGrpSpPr>
          <p:cNvPr id="10" name="Group 9"/>
          <p:cNvGrpSpPr/>
          <p:nvPr/>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4208294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25DD2-4081-FF44-BBA2-24E130C20CFF}"/>
              </a:ext>
            </a:extLst>
          </p:cNvPr>
          <p:cNvSpPr>
            <a:spLocks noGrp="1"/>
          </p:cNvSpPr>
          <p:nvPr>
            <p:ph type="title"/>
          </p:nvPr>
        </p:nvSpPr>
        <p:spPr/>
        <p:txBody>
          <a:bodyPr>
            <a:normAutofit/>
          </a:bodyPr>
          <a:lstStyle/>
          <a:p>
            <a:r>
              <a:rPr lang="en-US" sz="3600" dirty="0"/>
              <a:t>Common Language Requires Teaching</a:t>
            </a:r>
          </a:p>
        </p:txBody>
      </p:sp>
      <p:pic>
        <p:nvPicPr>
          <p:cNvPr id="4" name="Content Placeholder 3">
            <a:extLst>
              <a:ext uri="{FF2B5EF4-FFF2-40B4-BE49-F238E27FC236}">
                <a16:creationId xmlns:a16="http://schemas.microsoft.com/office/drawing/2014/main" id="{50D68ACF-2095-A54F-9869-CD4A878D9D21}"/>
              </a:ext>
            </a:extLst>
          </p:cNvPr>
          <p:cNvPicPr>
            <a:picLocks noGrp="1" noChangeAspect="1"/>
          </p:cNvPicPr>
          <p:nvPr>
            <p:ph idx="1"/>
          </p:nvPr>
        </p:nvPicPr>
        <p:blipFill rotWithShape="1">
          <a:blip r:embed="rId3"/>
          <a:srcRect t="7799" r="3585" b="9071"/>
          <a:stretch/>
        </p:blipFill>
        <p:spPr>
          <a:xfrm>
            <a:off x="1656159" y="2017057"/>
            <a:ext cx="6089348" cy="3617259"/>
          </a:xfrm>
          <a:prstGeom prst="rect">
            <a:avLst/>
          </a:prstGeom>
        </p:spPr>
      </p:pic>
      <p:sp>
        <p:nvSpPr>
          <p:cNvPr id="5" name="Rectangle 4">
            <a:extLst>
              <a:ext uri="{FF2B5EF4-FFF2-40B4-BE49-F238E27FC236}">
                <a16:creationId xmlns:a16="http://schemas.microsoft.com/office/drawing/2014/main" id="{A6F2382B-A0AC-5D40-9FB7-B81B7D4275E9}"/>
              </a:ext>
            </a:extLst>
          </p:cNvPr>
          <p:cNvSpPr/>
          <p:nvPr/>
        </p:nvSpPr>
        <p:spPr>
          <a:xfrm>
            <a:off x="6831106" y="1882588"/>
            <a:ext cx="1684244" cy="1855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863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4533" y="1669214"/>
            <a:ext cx="6620934" cy="2022255"/>
          </a:xfrm>
        </p:spPr>
        <p:txBody>
          <a:bodyPr>
            <a:normAutofit/>
          </a:bodyPr>
          <a:lstStyle/>
          <a:p>
            <a:pPr marL="0" indent="0" algn="ctr">
              <a:buNone/>
            </a:pPr>
            <a:r>
              <a:rPr lang="en-US" sz="3600" i="1" dirty="0">
                <a:solidFill>
                  <a:srgbClr val="008000"/>
                </a:solidFill>
              </a:rPr>
              <a:t>“For a child to learn something new you need to repeat it an average of eight times.”</a:t>
            </a:r>
          </a:p>
        </p:txBody>
      </p:sp>
      <p:sp>
        <p:nvSpPr>
          <p:cNvPr id="7" name="TextBox 6"/>
          <p:cNvSpPr txBox="1"/>
          <p:nvPr/>
        </p:nvSpPr>
        <p:spPr>
          <a:xfrm>
            <a:off x="6011333" y="3776140"/>
            <a:ext cx="1976967" cy="369332"/>
          </a:xfrm>
          <a:prstGeom prst="rect">
            <a:avLst/>
          </a:prstGeom>
          <a:noFill/>
        </p:spPr>
        <p:txBody>
          <a:bodyPr wrap="square" rtlCol="0">
            <a:spAutoFit/>
          </a:bodyPr>
          <a:lstStyle/>
          <a:p>
            <a:pPr algn="r"/>
            <a:r>
              <a:rPr lang="en-US" dirty="0"/>
              <a:t>Harry Wong</a:t>
            </a:r>
          </a:p>
        </p:txBody>
      </p:sp>
      <p:grpSp>
        <p:nvGrpSpPr>
          <p:cNvPr id="10" name="Group 9"/>
          <p:cNvGrpSpPr/>
          <p:nvPr/>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81656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2880</TotalTime>
  <Words>1764</Words>
  <Application>Microsoft Macintosh PowerPoint</Application>
  <PresentationFormat>On-screen Show (4:3)</PresentationFormat>
  <Paragraphs>148</Paragraphs>
  <Slides>19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Wingdings 2</vt:lpstr>
      <vt:lpstr>Office Theme</vt:lpstr>
      <vt:lpstr>Developing a Schedule for Teaching Expectations</vt:lpstr>
      <vt:lpstr>Facilitator Notes: Delete This Slide</vt:lpstr>
      <vt:lpstr>Working Agreements</vt:lpstr>
      <vt:lpstr>Attention Signal</vt:lpstr>
      <vt:lpstr>Introductions</vt:lpstr>
      <vt:lpstr>Lesson Outcomes</vt:lpstr>
      <vt:lpstr>PowerPoint Presentation</vt:lpstr>
      <vt:lpstr>Common Language Requires Teaching</vt:lpstr>
      <vt:lpstr>PowerPoint Presentation</vt:lpstr>
      <vt:lpstr>Teaching Schedule</vt:lpstr>
      <vt:lpstr>Arranging Time for Teaching</vt:lpstr>
      <vt:lpstr>Teaching Schedule Example</vt:lpstr>
      <vt:lpstr>Important Considerations</vt:lpstr>
      <vt:lpstr>Discussion: Scheduling Teaching</vt:lpstr>
      <vt:lpstr>Discussion: Scheduling Teaching</vt:lpstr>
      <vt:lpstr>Activity: Developing a Teaching Schedule</vt:lpstr>
      <vt:lpstr>Closing and Next Steps</vt:lpstr>
      <vt:lpstr>References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Starkey</dc:creator>
  <cp:lastModifiedBy>Johnson, Nanci W.</cp:lastModifiedBy>
  <cp:revision>43</cp:revision>
  <dcterms:created xsi:type="dcterms:W3CDTF">2020-04-07T02:31:16Z</dcterms:created>
  <dcterms:modified xsi:type="dcterms:W3CDTF">2022-03-03T20:29:27Z</dcterms:modified>
</cp:coreProperties>
</file>