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EfuIjD6/5d7QEKXQ8XkbsUyOb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snapToObjects="1">
      <p:cViewPr varScale="1">
        <p:scale>
          <a:sx n="106" d="100"/>
          <a:sy n="106" d="100"/>
        </p:scale>
        <p:origin x="1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73" name="Google Shape;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focus of lessons for older students includes the components of Pre-Correct/Remind, Supervise, and Feedback and assumes: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faculty and staff have agreement on expectations and specific behaviors from their schoolwide matrix;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older students have had an orientation to these commonly held procedures and routines; and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it will be sufficient for supporting expected student behaviors of returning students or upperclassmen at the beginning of the year by the adult actions of Remind, Supervise, and Feedback.</a:t>
            </a:r>
            <a:endParaRPr/>
          </a:p>
          <a:p>
            <a:pPr marL="0" lvl="0" indent="0" algn="l" rtl="0">
              <a:spcBef>
                <a:spcPts val="0"/>
              </a:spcBef>
              <a:spcAft>
                <a:spcPts val="0"/>
              </a:spcAft>
              <a:buNone/>
            </a:pPr>
            <a:endParaRPr b="0"/>
          </a:p>
        </p:txBody>
      </p:sp>
      <p:sp>
        <p:nvSpPr>
          <p:cNvPr id="136" name="Google Shape;1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“Here are more example activities your school can use to teach older students.”</a:t>
            </a:r>
            <a:endParaRPr/>
          </a:p>
          <a:p>
            <a:pPr marL="0" lvl="0" indent="0" algn="l" rtl="0">
              <a:spcBef>
                <a:spcPts val="0"/>
              </a:spcBef>
              <a:spcAft>
                <a:spcPts val="0"/>
              </a:spcAft>
              <a:buNone/>
            </a:pP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Select a lesson from Workbook pp. 143 – 148  to demonstrate. </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231F20"/>
                </a:solidFill>
                <a:latin typeface="Calibri"/>
                <a:ea typeface="Calibri"/>
                <a:cs typeface="Calibri"/>
                <a:sym typeface="Calibri"/>
              </a:rPr>
              <a:t>Regardless of the age of students being taught, the critical idea is that consistent, ongoing, and planned instruction does indeed take place until students become fluent using the expected social skills. </a:t>
            </a:r>
            <a:endParaRPr/>
          </a:p>
        </p:txBody>
      </p:sp>
      <p:sp>
        <p:nvSpPr>
          <p:cNvPr id="160" name="Google Shape;1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 </a:t>
            </a:r>
            <a:r>
              <a:rPr lang="en-US" sz="1200" b="0" i="0" u="none" strike="noStrike">
                <a:solidFill>
                  <a:schemeClr val="dk1"/>
                </a:solidFill>
                <a:latin typeface="Calibri"/>
                <a:ea typeface="Calibri"/>
                <a:cs typeface="Calibri"/>
                <a:sym typeface="Calibri"/>
              </a:rPr>
              <a:t>Review the following sample lessons and look for commonalities and differences according to the age/grade levels they represent in relation to purpose, format, content, and setting.</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Provide access to different level example handouts. </a:t>
            </a:r>
            <a:endParaRPr/>
          </a:p>
          <a:p>
            <a:pPr marL="0" lvl="0" indent="0" algn="l" rtl="0">
              <a:spcBef>
                <a:spcPts val="0"/>
              </a:spcBef>
              <a:spcAft>
                <a:spcPts val="0"/>
              </a:spcAft>
              <a:buNone/>
            </a:pPr>
            <a:br>
              <a:rPr lang="en-US"/>
            </a:br>
            <a:br>
              <a:rPr lang="en-US"/>
            </a:br>
            <a:endParaRPr/>
          </a:p>
        </p:txBody>
      </p:sp>
      <p:sp>
        <p:nvSpPr>
          <p:cNvPr id="168" name="Google Shape;1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175" name="Google Shape;17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183" name="Google Shape;1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Next steps include: </a:t>
            </a:r>
            <a:endParaRPr/>
          </a:p>
          <a:p>
            <a:pPr marL="457200" lvl="0" indent="-304800" algn="l" rtl="0">
              <a:spcBef>
                <a:spcPts val="0"/>
              </a:spcBef>
              <a:spcAft>
                <a:spcPts val="0"/>
              </a:spcAft>
              <a:buClr>
                <a:schemeClr val="dk1"/>
              </a:buClr>
              <a:buSzPts val="1200"/>
              <a:buFont typeface="Calibri"/>
              <a:buChar char="●"/>
            </a:pPr>
            <a:r>
              <a:rPr lang="en-US" sz="1200" b="0" i="0" u="none" strike="noStrike">
                <a:solidFill>
                  <a:schemeClr val="dk1"/>
                </a:solidFill>
                <a:latin typeface="Calibri"/>
                <a:ea typeface="Calibri"/>
                <a:cs typeface="Calibri"/>
                <a:sym typeface="Calibri"/>
              </a:rPr>
              <a:t>Develop action steps for developing “booster” or maintenance lessons based on your school’s social behavioral curriculum. </a:t>
            </a:r>
            <a:endParaRPr sz="1200" b="0" i="0" u="none" strike="noStrike">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mbria"/>
              <a:buChar char="●"/>
            </a:pPr>
            <a:r>
              <a:rPr lang="en-US"/>
              <a:t>Update your action plan using the </a:t>
            </a:r>
            <a:r>
              <a:rPr lang="en-US" b="1" i="1"/>
              <a:t>Tier 1 Action Plan</a:t>
            </a:r>
            <a:r>
              <a:rPr lang="en-US"/>
              <a:t> template and the </a:t>
            </a:r>
            <a:r>
              <a:rPr lang="en-US" b="1" i="1"/>
              <a:t>Tier 1 Action Planning Checklist</a:t>
            </a:r>
            <a:r>
              <a:rPr lang="en-US"/>
              <a:t>. </a:t>
            </a:r>
            <a:endParaRPr/>
          </a:p>
          <a:p>
            <a:pPr marL="457200" lvl="0" indent="-304800" algn="l" rtl="0">
              <a:spcBef>
                <a:spcPts val="0"/>
              </a:spcBef>
              <a:spcAft>
                <a:spcPts val="0"/>
              </a:spcAft>
              <a:buClr>
                <a:schemeClr val="dk1"/>
              </a:buClr>
              <a:buSzPts val="1200"/>
              <a:buChar char="●"/>
            </a:pPr>
            <a:r>
              <a:rPr lang="en-US"/>
              <a:t>Use the </a:t>
            </a:r>
            <a:r>
              <a:rPr lang="en-US" b="1" i="1"/>
              <a:t>Tier 1 Artifacts Rubric </a:t>
            </a:r>
            <a:r>
              <a:rPr lang="en-US"/>
              <a:t>to assess the quality of the resources your team develops. </a:t>
            </a:r>
            <a:endParaRPr/>
          </a:p>
          <a:p>
            <a:pPr marL="457200" lvl="0" indent="-304800" algn="l" rtl="0">
              <a:spcBef>
                <a:spcPts val="0"/>
              </a:spcBef>
              <a:spcAft>
                <a:spcPts val="0"/>
              </a:spcAft>
              <a:buClr>
                <a:schemeClr val="dk1"/>
              </a:buClr>
              <a:buSzPts val="1200"/>
              <a:buChar char="●"/>
            </a:pPr>
            <a:r>
              <a:rPr lang="en-US"/>
              <a:t>Use the results of the </a:t>
            </a:r>
            <a:r>
              <a:rPr lang="en-US" b="1" i="1"/>
              <a:t>PBIS Self-Assessment Survey</a:t>
            </a:r>
            <a:r>
              <a:rPr lang="en-US"/>
              <a:t> (SAS)  to gain perspective from all staff, and results from the </a:t>
            </a:r>
            <a:r>
              <a:rPr lang="en-US" b="1" i="1"/>
              <a:t>PBIS Tiered Fidelity Inventory</a:t>
            </a:r>
            <a:r>
              <a:rPr lang="en-US"/>
              <a:t> (TFI) to gain perspective from your Building Leadership Team.</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Additional information about &lt;Topic&gt; 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190" name="Google Shape;1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97" name="Google Shape;19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86" name="Google Shape;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93" name="Google Shape;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100" name="Google Shape;1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Read the slide, then say,</a:t>
            </a:r>
            <a:endParaRPr/>
          </a:p>
          <a:p>
            <a:pPr marL="0" lvl="0" indent="0" algn="l" rtl="0">
              <a:spcBef>
                <a:spcPts val="0"/>
              </a:spcBef>
              <a:spcAft>
                <a:spcPts val="0"/>
              </a:spcAft>
              <a:buNone/>
            </a:pPr>
            <a:endParaRPr b="1"/>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“”Booster” lessons are lessons taught periodically and are intended to help students maintain the skill over time and in a variety of settings and situations.”</a:t>
            </a:r>
            <a:r>
              <a:rPr lang="en-US" sz="1200" b="0" i="0" u="none" strike="noStrike" baseline="30000">
                <a:solidFill>
                  <a:schemeClr val="dk1"/>
                </a:solidFill>
                <a:latin typeface="Calibri"/>
                <a:ea typeface="Calibri"/>
                <a:cs typeface="Calibri"/>
                <a:sym typeface="Calibri"/>
              </a:rPr>
              <a:t>1</a:t>
            </a:r>
            <a:endParaRPr/>
          </a:p>
          <a:p>
            <a:pPr marL="0" lvl="0" indent="0" algn="l" rtl="0">
              <a:spcBef>
                <a:spcPts val="0"/>
              </a:spcBef>
              <a:spcAft>
                <a:spcPts val="0"/>
              </a:spcAft>
              <a:buNone/>
            </a:pPr>
            <a:endParaRPr sz="1200" b="0" i="0" u="none" strike="noStrike" baseline="3000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After you have developed acquisition level lesson plans for your social behavioral curriculum, it is important to consider ways to help students maintain the newly acquired skills. When students show fluency in their use of social behaviors from your matrix, teaching may transfer to more periodic maintenance or “booster” lessons.</a:t>
            </a:r>
            <a:endParaRPr b="0"/>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“Booster” lessons are lessons taught periodically and are intended to help students maintain the skill over time and in a variety of settings and situations. </a:t>
            </a:r>
            <a:r>
              <a:rPr lang="en-US" sz="1200" b="1" i="0" u="none" strike="noStrike">
                <a:solidFill>
                  <a:schemeClr val="dk1"/>
                </a:solidFill>
                <a:latin typeface="Calibri"/>
                <a:ea typeface="Calibri"/>
                <a:cs typeface="Calibri"/>
                <a:sym typeface="Calibri"/>
              </a:rPr>
              <a:t>Maintenance </a:t>
            </a:r>
            <a:r>
              <a:rPr lang="en-US" sz="1200" b="0" i="0" u="none" strike="noStrike">
                <a:solidFill>
                  <a:schemeClr val="dk1"/>
                </a:solidFill>
                <a:latin typeface="Calibri"/>
                <a:ea typeface="Calibri"/>
                <a:cs typeface="Calibri"/>
                <a:sym typeface="Calibri"/>
              </a:rPr>
              <a:t>is the ability to perform a behavior over time. These lessons would consist of reminders of when, where, and how expected behaviors are to be performed. Staff continue to actively supervise giving students feedback to maintain skill usage.</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Understanding the skill level of students will ensure staff members design lessons that articulate the purpose of each lesson and use an understandable format to address student needs.</a:t>
            </a:r>
            <a:endParaRPr/>
          </a:p>
          <a:p>
            <a:pPr marL="0" lvl="0" indent="0" algn="l" rtl="0">
              <a:spcBef>
                <a:spcPts val="0"/>
              </a:spcBef>
              <a:spcAft>
                <a:spcPts val="0"/>
              </a:spcAft>
              <a:buNone/>
            </a:pPr>
            <a:br>
              <a:rPr lang="en-US"/>
            </a:br>
            <a:br>
              <a:rPr lang="en-US"/>
            </a:b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preschool and elementary school, the focus is on directly teaching students the expected social behavior through the tell, show, practice, monitor, and reteaching steps described earlier. Instruction takes place each day, throughout the day, all year long. With consistent and ongoing instruction throughout the year in elementary school, the focus of instruction in middle school and high school may change</a:t>
            </a:r>
            <a:r>
              <a:rPr lang="en-US" sz="1200" b="0" i="0" u="none" strike="noStrike" baseline="30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a:t>
            </a:r>
            <a:endParaRPr/>
          </a:p>
          <a:p>
            <a:pPr marL="0" lvl="0" indent="0" algn="l" rtl="0">
              <a:spcBef>
                <a:spcPts val="0"/>
              </a:spcBef>
              <a:spcAft>
                <a:spcPts val="0"/>
              </a:spcAft>
              <a:buNone/>
            </a:pPr>
            <a:br>
              <a:rPr lang="en-US"/>
            </a:br>
            <a:br>
              <a:rPr lang="en-US"/>
            </a:br>
            <a:endParaRPr/>
          </a:p>
        </p:txBody>
      </p:sp>
      <p:sp>
        <p:nvSpPr>
          <p:cNvPr id="128" name="Google Shape;1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1"/>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21"/>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21"/>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21"/>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21"/>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1982789" y="536577"/>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24" descr="Macintosh HD:Users:wellspl:Desktop:6-Free-Teamwork-Clipart-Illustration-Showing-Diversity.jpg"/>
          <p:cNvPicPr preferRelativeResize="0"/>
          <p:nvPr/>
        </p:nvPicPr>
        <p:blipFill rotWithShape="1">
          <a:blip r:embed="rId2">
            <a:alphaModFix/>
          </a:blip>
          <a:srcRect r="25555"/>
          <a:stretch/>
        </p:blipFill>
        <p:spPr>
          <a:xfrm>
            <a:off x="552450" y="587377"/>
            <a:ext cx="1371600" cy="771525"/>
          </a:xfrm>
          <a:prstGeom prst="rect">
            <a:avLst/>
          </a:prstGeom>
          <a:noFill/>
          <a:ln>
            <a:noFill/>
          </a:ln>
        </p:spPr>
      </p:pic>
      <p:sp>
        <p:nvSpPr>
          <p:cNvPr id="37" name="Google Shape;37;p2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 name="Google Shape;38;p24"/>
          <p:cNvGrpSpPr/>
          <p:nvPr/>
        </p:nvGrpSpPr>
        <p:grpSpPr>
          <a:xfrm>
            <a:off x="12700" y="6211407"/>
            <a:ext cx="9144378" cy="659292"/>
            <a:chOff x="12700" y="6211407"/>
            <a:chExt cx="9144378" cy="659292"/>
          </a:xfrm>
        </p:grpSpPr>
        <p:sp>
          <p:nvSpPr>
            <p:cNvPr id="39" name="Google Shape;39;p2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2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24"/>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20"/>
          <p:cNvGrpSpPr/>
          <p:nvPr/>
        </p:nvGrpSpPr>
        <p:grpSpPr>
          <a:xfrm>
            <a:off x="3175" y="6211407"/>
            <a:ext cx="9144378" cy="659292"/>
            <a:chOff x="12700" y="6211407"/>
            <a:chExt cx="9144378" cy="659292"/>
          </a:xfrm>
        </p:grpSpPr>
        <p:sp>
          <p:nvSpPr>
            <p:cNvPr id="16" name="Google Shape;16;p2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7" name="Google Shape;17;p2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8" name="Google Shape;18;p2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9" name="Google Shape;19;p20"/>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351" b="0" i="0" u="none" strike="noStrike" cap="none">
                  <a:solidFill>
                    <a:schemeClr val="lt1"/>
                  </a:solidFill>
                  <a:latin typeface="Calibri"/>
                  <a:ea typeface="Calibri"/>
                  <a:cs typeface="Calibri"/>
                  <a:sym typeface="Calibri"/>
                </a:rPr>
                <a:t>MO SW-PBS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685800" y="1209500"/>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a:t>Develop “Booster” Lessons for Maintenance of Expected Behavior</a:t>
            </a:r>
            <a:endParaRPr/>
          </a:p>
        </p:txBody>
      </p:sp>
      <p:sp>
        <p:nvSpPr>
          <p:cNvPr id="76" name="Google Shape;76;p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Teaching Expected Behavior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Putting It All Together: </a:t>
            </a:r>
            <a:br>
              <a:rPr lang="en-US"/>
            </a:br>
            <a:r>
              <a:rPr lang="en-US"/>
              <a:t>Maintenance “Booster” Lesson Plan</a:t>
            </a:r>
            <a:endParaRPr/>
          </a:p>
        </p:txBody>
      </p:sp>
      <p:sp>
        <p:nvSpPr>
          <p:cNvPr id="139" name="Google Shape;139;p1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Expectation</a:t>
            </a:r>
            <a:endParaRPr/>
          </a:p>
          <a:p>
            <a:pPr marL="228600" lvl="0" indent="-228600" algn="l" rtl="0">
              <a:lnSpc>
                <a:spcPct val="90000"/>
              </a:lnSpc>
              <a:spcBef>
                <a:spcPts val="1000"/>
              </a:spcBef>
              <a:spcAft>
                <a:spcPts val="0"/>
              </a:spcAft>
              <a:buClr>
                <a:schemeClr val="dk1"/>
              </a:buClr>
              <a:buSzPts val="2800"/>
              <a:buChar char="•"/>
            </a:pPr>
            <a:r>
              <a:rPr lang="en-US"/>
              <a:t>Specific Behavior(s)</a:t>
            </a:r>
            <a:endParaRPr/>
          </a:p>
          <a:p>
            <a:pPr marL="228600" lvl="0" indent="-228600" algn="l" rtl="0">
              <a:lnSpc>
                <a:spcPct val="90000"/>
              </a:lnSpc>
              <a:spcBef>
                <a:spcPts val="1000"/>
              </a:spcBef>
              <a:spcAft>
                <a:spcPts val="0"/>
              </a:spcAft>
              <a:buClr>
                <a:schemeClr val="dk1"/>
              </a:buClr>
              <a:buSzPts val="2800"/>
              <a:buChar char="•"/>
            </a:pPr>
            <a:r>
              <a:rPr lang="en-US"/>
              <a:t>Context</a:t>
            </a:r>
            <a:endParaRPr/>
          </a:p>
          <a:p>
            <a:pPr marL="228600" lvl="0" indent="-228600" algn="l" rtl="0">
              <a:lnSpc>
                <a:spcPct val="90000"/>
              </a:lnSpc>
              <a:spcBef>
                <a:spcPts val="1000"/>
              </a:spcBef>
              <a:spcAft>
                <a:spcPts val="0"/>
              </a:spcAft>
              <a:buClr>
                <a:schemeClr val="dk1"/>
              </a:buClr>
              <a:buSzPts val="2800"/>
              <a:buChar char="•"/>
            </a:pPr>
            <a:r>
              <a:rPr lang="en-US"/>
              <a:t>Generalization</a:t>
            </a:r>
            <a:endParaRPr/>
          </a:p>
          <a:p>
            <a:pPr marL="685800" lvl="1" indent="-228600" algn="l" rtl="0">
              <a:lnSpc>
                <a:spcPct val="90000"/>
              </a:lnSpc>
              <a:spcBef>
                <a:spcPts val="500"/>
              </a:spcBef>
              <a:spcAft>
                <a:spcPts val="0"/>
              </a:spcAft>
              <a:buClr>
                <a:schemeClr val="dk1"/>
              </a:buClr>
              <a:buSzPts val="2400"/>
              <a:buChar char="•"/>
            </a:pPr>
            <a:r>
              <a:rPr lang="en-US"/>
              <a:t>Pre-Correct</a:t>
            </a:r>
            <a:endParaRPr/>
          </a:p>
          <a:p>
            <a:pPr marL="685800" lvl="1" indent="-228600" algn="l" rtl="0">
              <a:lnSpc>
                <a:spcPct val="90000"/>
              </a:lnSpc>
              <a:spcBef>
                <a:spcPts val="500"/>
              </a:spcBef>
              <a:spcAft>
                <a:spcPts val="0"/>
              </a:spcAft>
              <a:buClr>
                <a:schemeClr val="dk1"/>
              </a:buClr>
              <a:buSzPts val="2400"/>
              <a:buChar char="•"/>
            </a:pPr>
            <a:r>
              <a:rPr lang="en-US"/>
              <a:t>Supervise</a:t>
            </a:r>
            <a:endParaRPr/>
          </a:p>
          <a:p>
            <a:pPr marL="685800" lvl="1" indent="-228600" algn="l" rtl="0">
              <a:lnSpc>
                <a:spcPct val="90000"/>
              </a:lnSpc>
              <a:spcBef>
                <a:spcPts val="500"/>
              </a:spcBef>
              <a:spcAft>
                <a:spcPts val="0"/>
              </a:spcAft>
              <a:buClr>
                <a:schemeClr val="dk1"/>
              </a:buClr>
              <a:buSzPts val="2400"/>
              <a:buChar char="•"/>
            </a:pPr>
            <a:r>
              <a:rPr lang="en-US"/>
              <a:t>Feedback</a:t>
            </a:r>
            <a:endParaRPr/>
          </a:p>
          <a:p>
            <a:pPr marL="228600" lvl="0" indent="-228600" algn="l" rtl="0">
              <a:lnSpc>
                <a:spcPct val="90000"/>
              </a:lnSpc>
              <a:spcBef>
                <a:spcPts val="1000"/>
              </a:spcBef>
              <a:spcAft>
                <a:spcPts val="0"/>
              </a:spcAft>
              <a:buClr>
                <a:schemeClr val="dk1"/>
              </a:buClr>
              <a:buSzPts val="2800"/>
              <a:buChar char="•"/>
            </a:pPr>
            <a:r>
              <a:rPr lang="en-US"/>
              <a:t>Reteach</a:t>
            </a:r>
            <a:endParaRPr/>
          </a:p>
        </p:txBody>
      </p:sp>
      <p:sp>
        <p:nvSpPr>
          <p:cNvPr id="140" name="Google Shape;140;p1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1" name="Google Shape;141;p10"/>
          <p:cNvPicPr preferRelativeResize="0"/>
          <p:nvPr/>
        </p:nvPicPr>
        <p:blipFill rotWithShape="1">
          <a:blip r:embed="rId3">
            <a:alphaModFix/>
          </a:blip>
          <a:srcRect/>
          <a:stretch/>
        </p:blipFill>
        <p:spPr>
          <a:xfrm>
            <a:off x="4458041" y="1825625"/>
            <a:ext cx="4228418" cy="43513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1" descr="A person teaching a class&#10;&#10;Description automatically generated with medium confidence"/>
          <p:cNvPicPr preferRelativeResize="0"/>
          <p:nvPr/>
        </p:nvPicPr>
        <p:blipFill rotWithShape="1">
          <a:blip r:embed="rId3">
            <a:alphaModFix/>
          </a:blip>
          <a:srcRect l="26470" r="27443" b="-1"/>
          <a:stretch/>
        </p:blipFill>
        <p:spPr>
          <a:xfrm>
            <a:off x="5615354" y="11"/>
            <a:ext cx="3528645" cy="6248390"/>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148" name="Google Shape;148;p11"/>
          <p:cNvSpPr txBox="1"/>
          <p:nvPr/>
        </p:nvSpPr>
        <p:spPr>
          <a:xfrm>
            <a:off x="413929" y="10"/>
            <a:ext cx="3840085" cy="169279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4400" b="1">
                <a:solidFill>
                  <a:schemeClr val="dk1"/>
                </a:solidFill>
                <a:latin typeface="Calibri"/>
                <a:ea typeface="Calibri"/>
                <a:cs typeface="Calibri"/>
                <a:sym typeface="Calibri"/>
              </a:rPr>
              <a:t>Teaching Older Students</a:t>
            </a:r>
            <a:endParaRPr/>
          </a:p>
        </p:txBody>
      </p:sp>
      <p:sp>
        <p:nvSpPr>
          <p:cNvPr id="149" name="Google Shape;149;p11"/>
          <p:cNvSpPr txBox="1"/>
          <p:nvPr/>
        </p:nvSpPr>
        <p:spPr>
          <a:xfrm>
            <a:off x="128074" y="1692804"/>
            <a:ext cx="5698295" cy="48181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FF0000"/>
              </a:buClr>
              <a:buSzPts val="2400"/>
              <a:buFont typeface="Arial"/>
              <a:buChar char="•"/>
            </a:pPr>
            <a:r>
              <a:rPr lang="en-US" sz="2400">
                <a:solidFill>
                  <a:schemeClr val="dk1"/>
                </a:solidFill>
                <a:latin typeface="Calibri"/>
                <a:ea typeface="Calibri"/>
                <a:cs typeface="Calibri"/>
                <a:sym typeface="Calibri"/>
              </a:rPr>
              <a:t>Beginning of School Year Orientation Day for underclassmen.</a:t>
            </a:r>
            <a:endParaRPr/>
          </a:p>
          <a:p>
            <a:pPr marL="228600" marR="0" lvl="0" indent="-228600" algn="l" rtl="0">
              <a:lnSpc>
                <a:spcPct val="90000"/>
              </a:lnSpc>
              <a:spcBef>
                <a:spcPts val="1000"/>
              </a:spcBef>
              <a:spcAft>
                <a:spcPts val="0"/>
              </a:spcAft>
              <a:buClr>
                <a:srgbClr val="FF0000"/>
              </a:buClr>
              <a:buSzPts val="2400"/>
              <a:buFont typeface="Arial"/>
              <a:buChar char="•"/>
            </a:pPr>
            <a:r>
              <a:rPr lang="en-US" sz="2400">
                <a:solidFill>
                  <a:schemeClr val="dk1"/>
                </a:solidFill>
                <a:latin typeface="Calibri"/>
                <a:ea typeface="Calibri"/>
                <a:cs typeface="Calibri"/>
                <a:sym typeface="Calibri"/>
              </a:rPr>
              <a:t>Time built in during first weeks of school and boosters later in year.</a:t>
            </a:r>
            <a:endParaRPr/>
          </a:p>
          <a:p>
            <a:pPr marL="228600" marR="0" lvl="0" indent="-228600" algn="l" rtl="0">
              <a:lnSpc>
                <a:spcPct val="90000"/>
              </a:lnSpc>
              <a:spcBef>
                <a:spcPts val="1000"/>
              </a:spcBef>
              <a:spcAft>
                <a:spcPts val="0"/>
              </a:spcAft>
              <a:buClr>
                <a:srgbClr val="FF0000"/>
              </a:buClr>
              <a:buSzPts val="2400"/>
              <a:buFont typeface="Arial"/>
              <a:buChar char="•"/>
            </a:pPr>
            <a:r>
              <a:rPr lang="en-US" sz="2400">
                <a:solidFill>
                  <a:schemeClr val="dk1"/>
                </a:solidFill>
                <a:latin typeface="Calibri"/>
                <a:ea typeface="Calibri"/>
                <a:cs typeface="Calibri"/>
                <a:sym typeface="Calibri"/>
              </a:rPr>
              <a:t>Advisory period, weekly throughout the year.</a:t>
            </a:r>
            <a:endParaRPr/>
          </a:p>
          <a:p>
            <a:pPr marL="228600" marR="0" lvl="0" indent="-228600" algn="l" rtl="0">
              <a:lnSpc>
                <a:spcPct val="90000"/>
              </a:lnSpc>
              <a:spcBef>
                <a:spcPts val="1000"/>
              </a:spcBef>
              <a:spcAft>
                <a:spcPts val="0"/>
              </a:spcAft>
              <a:buClr>
                <a:srgbClr val="FF0000"/>
              </a:buClr>
              <a:buSzPts val="2400"/>
              <a:buFont typeface="Arial"/>
              <a:buChar char="•"/>
            </a:pPr>
            <a:r>
              <a:rPr lang="en-US" sz="2400">
                <a:solidFill>
                  <a:schemeClr val="dk1"/>
                </a:solidFill>
                <a:latin typeface="Calibri"/>
                <a:ea typeface="Calibri"/>
                <a:cs typeface="Calibri"/>
                <a:sym typeface="Calibri"/>
              </a:rPr>
              <a:t>Assemblies followed with group practice.</a:t>
            </a:r>
            <a:endParaRPr/>
          </a:p>
          <a:p>
            <a:pPr marL="228600" marR="0" lvl="0" indent="-228600" algn="l" rtl="0">
              <a:lnSpc>
                <a:spcPct val="90000"/>
              </a:lnSpc>
              <a:spcBef>
                <a:spcPts val="1000"/>
              </a:spcBef>
              <a:spcAft>
                <a:spcPts val="0"/>
              </a:spcAft>
              <a:buClr>
                <a:srgbClr val="FF0000"/>
              </a:buClr>
              <a:buSzPts val="2400"/>
              <a:buFont typeface="Arial"/>
              <a:buChar char="•"/>
            </a:pPr>
            <a:r>
              <a:rPr lang="en-US" sz="2400">
                <a:solidFill>
                  <a:schemeClr val="dk1"/>
                </a:solidFill>
                <a:latin typeface="Calibri"/>
                <a:ea typeface="Calibri"/>
                <a:cs typeface="Calibri"/>
                <a:sym typeface="Calibri"/>
              </a:rPr>
              <a:t>New Student Orientation when needed.</a:t>
            </a:r>
            <a:endParaRPr/>
          </a:p>
          <a:p>
            <a:pPr marL="228600" marR="0" lvl="0" indent="-228600" algn="l" rtl="0">
              <a:lnSpc>
                <a:spcPct val="90000"/>
              </a:lnSpc>
              <a:spcBef>
                <a:spcPts val="1000"/>
              </a:spcBef>
              <a:spcAft>
                <a:spcPts val="0"/>
              </a:spcAft>
              <a:buClr>
                <a:srgbClr val="FF0000"/>
              </a:buClr>
              <a:buSzPts val="2400"/>
              <a:buFont typeface="Arial"/>
              <a:buChar char="•"/>
            </a:pPr>
            <a:r>
              <a:rPr lang="en-US" sz="2400">
                <a:solidFill>
                  <a:schemeClr val="dk1"/>
                </a:solidFill>
                <a:latin typeface="Calibri"/>
                <a:ea typeface="Calibri"/>
                <a:cs typeface="Calibri"/>
                <a:sym typeface="Calibri"/>
              </a:rPr>
              <a:t>Student Ambassadors to serve as support/models for newly enrolled students.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Lesson Demonstration</a:t>
            </a:r>
            <a:endParaRPr/>
          </a:p>
        </p:txBody>
      </p:sp>
      <p:sp>
        <p:nvSpPr>
          <p:cNvPr id="156" name="Google Shape;156;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Font typeface="Arial"/>
              <a:buNone/>
            </a:pPr>
            <a:r>
              <a:rPr lang="en-US"/>
              <a:t>[Insert expectation or behavior for which you will demonstrate a lesson. Conduct an example 5-7 minute lesson.]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3" descr="A group of people in a room&#10;&#10;Description automatically generated with medium confidence"/>
          <p:cNvPicPr preferRelativeResize="0"/>
          <p:nvPr/>
        </p:nvPicPr>
        <p:blipFill rotWithShape="1">
          <a:blip r:embed="rId3">
            <a:alphaModFix/>
          </a:blip>
          <a:srcRect l="16518" r="7533"/>
          <a:stretch/>
        </p:blipFill>
        <p:spPr>
          <a:xfrm>
            <a:off x="20" y="10"/>
            <a:ext cx="3476673" cy="6223809"/>
          </a:xfrm>
          <a:prstGeom prst="rect">
            <a:avLst/>
          </a:prstGeom>
          <a:noFill/>
          <a:ln>
            <a:noFill/>
          </a:ln>
        </p:spPr>
      </p:pic>
      <p:sp>
        <p:nvSpPr>
          <p:cNvPr id="163" name="Google Shape;163;p13"/>
          <p:cNvSpPr txBox="1"/>
          <p:nvPr/>
        </p:nvSpPr>
        <p:spPr>
          <a:xfrm>
            <a:off x="3724072" y="629268"/>
            <a:ext cx="4939868" cy="12861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100"/>
              <a:buFont typeface="Calibri"/>
              <a:buNone/>
            </a:pPr>
            <a:r>
              <a:rPr lang="en-US" sz="4100" b="1">
                <a:solidFill>
                  <a:schemeClr val="dk1"/>
                </a:solidFill>
                <a:latin typeface="Calibri"/>
                <a:ea typeface="Calibri"/>
                <a:cs typeface="Calibri"/>
                <a:sym typeface="Calibri"/>
              </a:rPr>
              <a:t>Maintenance </a:t>
            </a:r>
            <a:br>
              <a:rPr lang="en-US" sz="4100" b="1">
                <a:solidFill>
                  <a:schemeClr val="dk1"/>
                </a:solidFill>
                <a:latin typeface="Calibri"/>
                <a:ea typeface="Calibri"/>
                <a:cs typeface="Calibri"/>
                <a:sym typeface="Calibri"/>
              </a:rPr>
            </a:br>
            <a:r>
              <a:rPr lang="en-US" sz="4100" b="1">
                <a:solidFill>
                  <a:schemeClr val="dk1"/>
                </a:solidFill>
                <a:latin typeface="Calibri"/>
                <a:ea typeface="Calibri"/>
                <a:cs typeface="Calibri"/>
                <a:sym typeface="Calibri"/>
              </a:rPr>
              <a:t>Still Involves Teaching</a:t>
            </a:r>
            <a:endParaRPr sz="4100" b="1">
              <a:solidFill>
                <a:schemeClr val="dk1"/>
              </a:solidFill>
              <a:latin typeface="Calibri"/>
              <a:ea typeface="Calibri"/>
              <a:cs typeface="Calibri"/>
              <a:sym typeface="Calibri"/>
            </a:endParaRPr>
          </a:p>
        </p:txBody>
      </p:sp>
      <p:sp>
        <p:nvSpPr>
          <p:cNvPr id="164" name="Google Shape;164;p13"/>
          <p:cNvSpPr txBox="1"/>
          <p:nvPr/>
        </p:nvSpPr>
        <p:spPr>
          <a:xfrm>
            <a:off x="3724073" y="2438400"/>
            <a:ext cx="4939867" cy="378541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FF0000"/>
              </a:buClr>
              <a:buSzPts val="2400"/>
              <a:buFont typeface="Arial"/>
              <a:buChar char="•"/>
            </a:pPr>
            <a:r>
              <a:rPr lang="en-US" sz="2400">
                <a:solidFill>
                  <a:schemeClr val="dk1"/>
                </a:solidFill>
                <a:latin typeface="Calibri"/>
                <a:ea typeface="Calibri"/>
                <a:cs typeface="Calibri"/>
                <a:sym typeface="Calibri"/>
              </a:rPr>
              <a:t>Telling and expecting students to “know it” is insufficient for students to be fluent and competent in performing the social behaviors expected at school.</a:t>
            </a:r>
            <a:endParaRPr/>
          </a:p>
          <a:p>
            <a:pPr marL="228600" marR="0" lvl="0" indent="-76200" algn="l" rtl="0">
              <a:lnSpc>
                <a:spcPct val="90000"/>
              </a:lnSpc>
              <a:spcBef>
                <a:spcPts val="1000"/>
              </a:spcBef>
              <a:spcAft>
                <a:spcPts val="0"/>
              </a:spcAft>
              <a:buClr>
                <a:srgbClr val="FF0000"/>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Developing Booster/Maintenance Lessons</a:t>
            </a:r>
            <a:endParaRPr/>
          </a:p>
        </p:txBody>
      </p:sp>
      <p:sp>
        <p:nvSpPr>
          <p:cNvPr id="171" name="Google Shape;171;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800"/>
              <a:buFont typeface="Arial"/>
              <a:buChar char="•"/>
            </a:pPr>
            <a:r>
              <a:rPr lang="en-US">
                <a:solidFill>
                  <a:schemeClr val="dk1"/>
                </a:solidFill>
              </a:rPr>
              <a:t>Review the following sample lessons and look for commonalities and differences according to the age/grade levels they represent in relation to purpose, format, content, and setting.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Developing Booster/Maintenance Lessons</a:t>
            </a:r>
            <a:endParaRPr/>
          </a:p>
        </p:txBody>
      </p:sp>
      <p:sp>
        <p:nvSpPr>
          <p:cNvPr id="178" name="Google Shape;178;p15"/>
          <p:cNvSpPr txBox="1">
            <a:spLocks noGrp="1"/>
          </p:cNvSpPr>
          <p:nvPr>
            <p:ph type="body" idx="1"/>
          </p:nvPr>
        </p:nvSpPr>
        <p:spPr>
          <a:xfrm>
            <a:off x="628650" y="1825625"/>
            <a:ext cx="4646736"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90000"/>
              </a:lnSpc>
              <a:spcBef>
                <a:spcPts val="0"/>
              </a:spcBef>
              <a:spcAft>
                <a:spcPts val="0"/>
              </a:spcAft>
              <a:buSzPts val="2800"/>
              <a:buFont typeface="Arial"/>
              <a:buChar char="•"/>
            </a:pPr>
            <a:r>
              <a:rPr lang="en-US">
                <a:solidFill>
                  <a:schemeClr val="dk1"/>
                </a:solidFill>
              </a:rPr>
              <a:t>Review monthly office discipline data to determine a skill your students are fluent in performing. Come to consensus on a skill for which a maintenance “booster” lesson is needed, and write that lesson using the Blank Maintenance “Booster” Lesson Plan form.</a:t>
            </a:r>
            <a:endParaRPr/>
          </a:p>
          <a:p>
            <a:pPr marL="0" lvl="0" indent="0" algn="l" rtl="0">
              <a:lnSpc>
                <a:spcPct val="90000"/>
              </a:lnSpc>
              <a:spcBef>
                <a:spcPts val="1000"/>
              </a:spcBef>
              <a:spcAft>
                <a:spcPts val="0"/>
              </a:spcAft>
              <a:buClr>
                <a:srgbClr val="FF0000"/>
              </a:buClr>
              <a:buSzPts val="2800"/>
              <a:buFont typeface="Arial"/>
              <a:buNone/>
            </a:pPr>
            <a:endParaRPr/>
          </a:p>
        </p:txBody>
      </p:sp>
      <p:pic>
        <p:nvPicPr>
          <p:cNvPr id="179" name="Google Shape;179;p15"/>
          <p:cNvPicPr preferRelativeResize="0"/>
          <p:nvPr/>
        </p:nvPicPr>
        <p:blipFill rotWithShape="1">
          <a:blip r:embed="rId3">
            <a:alphaModFix/>
          </a:blip>
          <a:srcRect/>
          <a:stretch/>
        </p:blipFill>
        <p:spPr>
          <a:xfrm>
            <a:off x="5486400" y="1974574"/>
            <a:ext cx="3403600" cy="350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Discussion: Developing Booster/Maintenance Lessons</a:t>
            </a:r>
            <a:endParaRPr/>
          </a:p>
        </p:txBody>
      </p:sp>
      <p:sp>
        <p:nvSpPr>
          <p:cNvPr id="186" name="Google Shape;186;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Font typeface="Arial"/>
              <a:buNone/>
            </a:pPr>
            <a:r>
              <a:rPr lang="en-US">
                <a:solidFill>
                  <a:schemeClr val="dk1"/>
                </a:solidFill>
              </a:rPr>
              <a:t>Discuss what behaviors/rules or procedures you need possible maintenance “booster” lesson plans for. Then decide on ways your school could share the work of writing “booster” lessons. </a:t>
            </a:r>
            <a:endParaRPr/>
          </a:p>
          <a:p>
            <a:pPr marL="0" lvl="0" indent="0" algn="l" rtl="0">
              <a:lnSpc>
                <a:spcPct val="90000"/>
              </a:lnSpc>
              <a:spcBef>
                <a:spcPts val="1000"/>
              </a:spcBef>
              <a:spcAft>
                <a:spcPts val="0"/>
              </a:spcAft>
              <a:buClr>
                <a:srgbClr val="FF0000"/>
              </a:buClr>
              <a:buSzPts val="28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193" name="Google Shape;193;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15265" algn="l" rtl="0">
              <a:spcBef>
                <a:spcPts val="1000"/>
              </a:spcBef>
              <a:spcAft>
                <a:spcPts val="0"/>
              </a:spcAft>
              <a:buSzPct val="100000"/>
              <a:buChar char="•"/>
            </a:pPr>
            <a:r>
              <a:rPr lang="en-US"/>
              <a:t>Develop action steps for developing “booster” or maintenance lessons based on your school’s social behavioral curriculum. </a:t>
            </a:r>
            <a:endParaRPr/>
          </a:p>
          <a:p>
            <a:pPr marL="228600" lvl="0" indent="-215265" algn="l" rtl="0">
              <a:spcBef>
                <a:spcPts val="1000"/>
              </a:spcBef>
              <a:spcAft>
                <a:spcPts val="0"/>
              </a:spcAft>
              <a:buSzPct val="100000"/>
              <a:buChar char="•"/>
            </a:pPr>
            <a:r>
              <a:rPr lang="en-US"/>
              <a:t>Update your action plan using the Tier 1 Action Plan template and the Tier 1 Action Planning Checklist. </a:t>
            </a:r>
            <a:endParaRPr/>
          </a:p>
          <a:p>
            <a:pPr marL="228600" lvl="0" indent="-215265" algn="l" rtl="0">
              <a:spcBef>
                <a:spcPts val="1000"/>
              </a:spcBef>
              <a:spcAft>
                <a:spcPts val="0"/>
              </a:spcAft>
              <a:buSzPct val="100000"/>
              <a:buChar char="•"/>
            </a:pPr>
            <a:r>
              <a:rPr lang="en-US"/>
              <a:t>Use the Tier 1 Artifacts Rubric to assess the quality of the resources your team develops. </a:t>
            </a:r>
            <a:endParaRPr/>
          </a:p>
          <a:p>
            <a:pPr marL="228600" lvl="0" indent="-215265" algn="l" rtl="0">
              <a:spcBef>
                <a:spcPts val="1000"/>
              </a:spcBef>
              <a:spcAft>
                <a:spcPts val="0"/>
              </a:spcAft>
              <a:buSzPct val="100000"/>
              <a:buChar char="•"/>
            </a:pPr>
            <a:r>
              <a:rPr lang="en-US"/>
              <a:t>Use the results of the PBIS Self-Assessment Survey (SAS)  to gain perspective from all staff, and results from the PBIS Tiered Fidelity Inventory (TFI) to gain perspective from your Building Leadership Team.</a:t>
            </a:r>
            <a:endParaRPr/>
          </a:p>
          <a:p>
            <a:pPr marL="0" lvl="0" indent="0" algn="l" rtl="0">
              <a:lnSpc>
                <a:spcPct val="90000"/>
              </a:lnSpc>
              <a:spcBef>
                <a:spcPts val="1000"/>
              </a:spcBef>
              <a:spcAft>
                <a:spcPts val="0"/>
              </a:spcAft>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200" name="Google Shape;200;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MO SWPBS Tier 1 Implementation Guide</a:t>
            </a:r>
            <a:endParaRPr/>
          </a:p>
          <a:p>
            <a:pPr marL="228600" lvl="0" indent="-228600" algn="l" rtl="0">
              <a:lnSpc>
                <a:spcPct val="90000"/>
              </a:lnSpc>
              <a:spcBef>
                <a:spcPts val="1000"/>
              </a:spcBef>
              <a:spcAft>
                <a:spcPts val="0"/>
              </a:spcAft>
              <a:buClr>
                <a:srgbClr val="FF0000"/>
              </a:buClr>
              <a:buSzPts val="2800"/>
              <a:buChar char="•"/>
            </a:pPr>
            <a:r>
              <a:rPr lang="en-US"/>
              <a:t>Colvin, G. (2007). </a:t>
            </a:r>
            <a:r>
              <a:rPr lang="en-US" i="1"/>
              <a:t>7 steps for developing a proactive school discipline plan: A guide for principals and Leadership Teams. </a:t>
            </a:r>
            <a:r>
              <a:rPr lang="en-US"/>
              <a:t>Thousand Oaks, CA: Corwin Press.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207" name="Google Shape;207;p19"/>
          <p:cNvSpPr txBox="1">
            <a:spLocks noGrp="1"/>
          </p:cNvSpPr>
          <p:nvPr>
            <p:ph type="body" idx="1"/>
          </p:nvPr>
        </p:nvSpPr>
        <p:spPr>
          <a:xfrm>
            <a:off x="546652" y="1969039"/>
            <a:ext cx="3971408"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Check Out MO SW-PBS on Social Media:</a:t>
            </a:r>
            <a:endParaRPr/>
          </a:p>
        </p:txBody>
      </p:sp>
      <p:pic>
        <p:nvPicPr>
          <p:cNvPr id="208" name="Google Shape;208;p19"/>
          <p:cNvPicPr preferRelativeResize="0">
            <a:picLocks noGrp="1"/>
          </p:cNvPicPr>
          <p:nvPr>
            <p:ph type="body" idx="2"/>
          </p:nvPr>
        </p:nvPicPr>
        <p:blipFill rotWithShape="1">
          <a:blip r:embed="rId3">
            <a:alphaModFix/>
          </a:blip>
          <a:srcRect/>
          <a:stretch/>
        </p:blipFill>
        <p:spPr>
          <a:xfrm>
            <a:off x="883553" y="2871703"/>
            <a:ext cx="715203" cy="617935"/>
          </a:xfrm>
          <a:prstGeom prst="rect">
            <a:avLst/>
          </a:prstGeom>
          <a:noFill/>
          <a:ln>
            <a:noFill/>
          </a:ln>
        </p:spPr>
      </p:pic>
      <p:sp>
        <p:nvSpPr>
          <p:cNvPr id="209" name="Google Shape;209;p19"/>
          <p:cNvSpPr txBox="1">
            <a:spLocks noGrp="1"/>
          </p:cNvSpPr>
          <p:nvPr>
            <p:ph type="body" idx="3"/>
          </p:nvPr>
        </p:nvSpPr>
        <p:spPr>
          <a:xfrm>
            <a:off x="4649031" y="1969039"/>
            <a:ext cx="3887391"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Facilitator Contact Information:</a:t>
            </a:r>
            <a:endParaRPr/>
          </a:p>
        </p:txBody>
      </p:sp>
      <p:sp>
        <p:nvSpPr>
          <p:cNvPr id="210" name="Google Shape;210;p19"/>
          <p:cNvSpPr txBox="1">
            <a:spLocks noGrp="1"/>
          </p:cNvSpPr>
          <p:nvPr>
            <p:ph type="body" idx="4"/>
          </p:nvPr>
        </p:nvSpPr>
        <p:spPr>
          <a:xfrm>
            <a:off x="4649031" y="2586974"/>
            <a:ext cx="3887391" cy="276344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11" name="Google Shape;211;p19"/>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212" name="Google Shape;212;p19"/>
          <p:cNvPicPr preferRelativeResize="0"/>
          <p:nvPr/>
        </p:nvPicPr>
        <p:blipFill rotWithShape="1">
          <a:blip r:embed="rId5">
            <a:alphaModFix/>
          </a:blip>
          <a:srcRect/>
          <a:stretch/>
        </p:blipFill>
        <p:spPr>
          <a:xfrm>
            <a:off x="962774" y="4653563"/>
            <a:ext cx="556763" cy="452840"/>
          </a:xfrm>
          <a:prstGeom prst="rect">
            <a:avLst/>
          </a:prstGeom>
          <a:noFill/>
          <a:ln>
            <a:noFill/>
          </a:ln>
        </p:spPr>
      </p:pic>
      <p:sp>
        <p:nvSpPr>
          <p:cNvPr id="213" name="Google Shape;213;p19"/>
          <p:cNvSpPr txBox="1"/>
          <p:nvPr/>
        </p:nvSpPr>
        <p:spPr>
          <a:xfrm>
            <a:off x="1729724" y="2963210"/>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214" name="Google Shape;214;p19"/>
          <p:cNvSpPr txBox="1"/>
          <p:nvPr/>
        </p:nvSpPr>
        <p:spPr>
          <a:xfrm>
            <a:off x="1729720" y="3772486"/>
            <a:ext cx="28422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215" name="Google Shape;215;p19"/>
          <p:cNvSpPr txBox="1"/>
          <p:nvPr/>
        </p:nvSpPr>
        <p:spPr>
          <a:xfrm>
            <a:off x="1729724" y="4580275"/>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82" name="Google Shape;82;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ts val="2800"/>
              <a:buNone/>
            </a:pPr>
            <a:r>
              <a:rPr lang="en-US" dirty="0"/>
              <a:t>Handouts that will be needed for this lesson:</a:t>
            </a:r>
            <a:endParaRPr dirty="0"/>
          </a:p>
          <a:p>
            <a:pPr marL="228600" lvl="0" indent="-241934" algn="l" rtl="0">
              <a:lnSpc>
                <a:spcPct val="90000"/>
              </a:lnSpc>
              <a:spcBef>
                <a:spcPts val="1000"/>
              </a:spcBef>
              <a:spcAft>
                <a:spcPts val="0"/>
              </a:spcAft>
              <a:buClr>
                <a:srgbClr val="FF0000"/>
              </a:buClr>
              <a:buSzPts val="2800"/>
              <a:buChar char="•"/>
            </a:pPr>
            <a:r>
              <a:rPr lang="en-US" dirty="0"/>
              <a:t>Example Maintenance Middle Lesson Follow Directions</a:t>
            </a:r>
            <a:endParaRPr dirty="0"/>
          </a:p>
          <a:p>
            <a:pPr marL="228600" lvl="0" indent="-241934" algn="l" rtl="0">
              <a:lnSpc>
                <a:spcPct val="90000"/>
              </a:lnSpc>
              <a:spcBef>
                <a:spcPts val="1000"/>
              </a:spcBef>
              <a:spcAft>
                <a:spcPts val="0"/>
              </a:spcAft>
              <a:buClr>
                <a:srgbClr val="FF0000"/>
              </a:buClr>
              <a:buSzPts val="2800"/>
              <a:buChar char="•"/>
            </a:pPr>
            <a:r>
              <a:rPr lang="en-US" dirty="0"/>
              <a:t>Example Maintenance High School Lesson Follow Directions</a:t>
            </a:r>
            <a:endParaRPr dirty="0"/>
          </a:p>
          <a:p>
            <a:pPr marL="228600" lvl="0" indent="-241934" algn="l" rtl="0">
              <a:lnSpc>
                <a:spcPct val="90000"/>
              </a:lnSpc>
              <a:spcBef>
                <a:spcPts val="1000"/>
              </a:spcBef>
              <a:spcAft>
                <a:spcPts val="0"/>
              </a:spcAft>
              <a:buClr>
                <a:srgbClr val="FF0000"/>
              </a:buClr>
              <a:buSzPts val="2800"/>
              <a:buChar char="•"/>
            </a:pPr>
            <a:r>
              <a:rPr lang="en-US" dirty="0"/>
              <a:t>Example Maintenance Secondary Cafeteria Procedure Lesson Plan</a:t>
            </a:r>
            <a:endParaRPr dirty="0"/>
          </a:p>
          <a:p>
            <a:pPr marL="228600" lvl="0" indent="-241934" algn="l" rtl="0">
              <a:lnSpc>
                <a:spcPct val="90000"/>
              </a:lnSpc>
              <a:spcBef>
                <a:spcPts val="1000"/>
              </a:spcBef>
              <a:spcAft>
                <a:spcPts val="0"/>
              </a:spcAft>
              <a:buClr>
                <a:srgbClr val="FF0000"/>
              </a:buClr>
              <a:buSzPts val="2800"/>
              <a:buChar char="•"/>
            </a:pPr>
            <a:r>
              <a:rPr lang="en-US" dirty="0"/>
              <a:t>Maintenance Lesson Plan Template</a:t>
            </a:r>
            <a:endParaRPr dirty="0"/>
          </a:p>
          <a:p>
            <a:pPr marL="228600" lvl="0" indent="-228600" algn="l" rtl="0">
              <a:spcBef>
                <a:spcPts val="1000"/>
              </a:spcBef>
              <a:spcAft>
                <a:spcPts val="0"/>
              </a:spcAft>
              <a:buClr>
                <a:schemeClr val="dk1"/>
              </a:buClr>
              <a:buSzPts val="2800"/>
              <a:buChar char="•"/>
            </a:pPr>
            <a:r>
              <a:rPr lang="en-US" dirty="0"/>
              <a:t>Tier 1 Action Plan</a:t>
            </a:r>
            <a:endParaRPr dirty="0"/>
          </a:p>
          <a:p>
            <a:pPr marL="228600" lvl="0" indent="-228600" algn="l" rtl="0">
              <a:spcBef>
                <a:spcPts val="1000"/>
              </a:spcBef>
              <a:spcAft>
                <a:spcPts val="0"/>
              </a:spcAft>
              <a:buClr>
                <a:schemeClr val="dk1"/>
              </a:buClr>
              <a:buSzPts val="2800"/>
              <a:buChar char="•"/>
            </a:pPr>
            <a:r>
              <a:rPr lang="en-US" dirty="0"/>
              <a:t>Tier 1 Artifact Rubric</a:t>
            </a:r>
            <a:endParaRPr dirty="0"/>
          </a:p>
          <a:p>
            <a:pPr marL="228600" lvl="0" indent="-228600" algn="l" rtl="0">
              <a:spcBef>
                <a:spcPts val="1000"/>
              </a:spcBef>
              <a:spcAft>
                <a:spcPts val="0"/>
              </a:spcAft>
              <a:buClr>
                <a:schemeClr val="dk1"/>
              </a:buClr>
              <a:buSzPts val="2800"/>
              <a:buChar char="•"/>
            </a:pPr>
            <a:r>
              <a:rPr lang="en-US"/>
              <a:t>Tier </a:t>
            </a:r>
            <a:r>
              <a:rPr lang="en-US" dirty="0"/>
              <a:t>1 Action Planning Checklist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89" name="Google Shape;89;p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96" name="Google Shape;96;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03" name="Google Shape;103;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10" name="Google Shape;110;p6"/>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Develop a system to teach expected behavior in the social behavioral curriculum, that includes:</a:t>
            </a:r>
            <a:endParaRPr/>
          </a:p>
          <a:p>
            <a:pPr marL="685800" lvl="1" indent="-228600" algn="l" rtl="0">
              <a:lnSpc>
                <a:spcPct val="90000"/>
              </a:lnSpc>
              <a:spcBef>
                <a:spcPts val="500"/>
              </a:spcBef>
              <a:spcAft>
                <a:spcPts val="0"/>
              </a:spcAft>
              <a:buClr>
                <a:schemeClr val="dk1"/>
              </a:buClr>
              <a:buSzPts val="2400"/>
              <a:buChar char="•"/>
            </a:pPr>
            <a:r>
              <a:rPr lang="en-US"/>
              <a:t>creating a set of booster lessons for maintenance of expected behaviors.</a:t>
            </a:r>
            <a:endParaRPr/>
          </a:p>
          <a:p>
            <a:pPr marL="228600" lvl="0" indent="-50800" algn="l" rtl="0">
              <a:lnSpc>
                <a:spcPct val="90000"/>
              </a:lnSpc>
              <a:spcBef>
                <a:spcPts val="1000"/>
              </a:spcBef>
              <a:spcAft>
                <a:spcPts val="0"/>
              </a:spcAft>
              <a:buClr>
                <a:srgbClr val="FF0000"/>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body" idx="1"/>
          </p:nvPr>
        </p:nvSpPr>
        <p:spPr>
          <a:xfrm>
            <a:off x="776941" y="1234139"/>
            <a:ext cx="7380942" cy="281292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r>
              <a:rPr lang="en-US" i="1">
                <a:solidFill>
                  <a:srgbClr val="008000"/>
                </a:solidFill>
              </a:rPr>
              <a:t>“”Booster” lessons are lessons taught periodically and are intended to help students maintain the skill over time and in a variety of setting and situations.”</a:t>
            </a:r>
            <a:endParaRPr/>
          </a:p>
        </p:txBody>
      </p:sp>
      <p:sp>
        <p:nvSpPr>
          <p:cNvPr id="117" name="Google Shape;117;p7"/>
          <p:cNvSpPr txBox="1"/>
          <p:nvPr/>
        </p:nvSpPr>
        <p:spPr>
          <a:xfrm>
            <a:off x="5049521" y="3000246"/>
            <a:ext cx="27559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MO SW-PBS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Key Terms</a:t>
            </a:r>
            <a:endParaRPr/>
          </a:p>
        </p:txBody>
      </p:sp>
      <p:sp>
        <p:nvSpPr>
          <p:cNvPr id="124" name="Google Shape;124;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b="1"/>
              <a:t>Maintenance </a:t>
            </a:r>
            <a:r>
              <a:rPr lang="en-US"/>
              <a:t>is the ability to perform a behavior over time.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Maintenance “Booster” Lessons</a:t>
            </a:r>
            <a:endParaRPr sz="4000" i="1"/>
          </a:p>
        </p:txBody>
      </p:sp>
      <p:sp>
        <p:nvSpPr>
          <p:cNvPr id="131" name="Google Shape;131;p9"/>
          <p:cNvSpPr txBox="1">
            <a:spLocks noGrp="1"/>
          </p:cNvSpPr>
          <p:nvPr>
            <p:ph type="body" idx="1"/>
          </p:nvPr>
        </p:nvSpPr>
        <p:spPr>
          <a:xfrm>
            <a:off x="457200" y="1871330"/>
            <a:ext cx="8229600" cy="425483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Periodically taught</a:t>
            </a:r>
            <a:endParaRPr/>
          </a:p>
          <a:p>
            <a:pPr marL="228600" lvl="0" indent="-228600" algn="l" rtl="0">
              <a:lnSpc>
                <a:spcPct val="90000"/>
              </a:lnSpc>
              <a:spcBef>
                <a:spcPts val="1000"/>
              </a:spcBef>
              <a:spcAft>
                <a:spcPts val="0"/>
              </a:spcAft>
              <a:buClr>
                <a:srgbClr val="FF0000"/>
              </a:buClr>
              <a:buSzPts val="2800"/>
              <a:buChar char="•"/>
            </a:pPr>
            <a:r>
              <a:rPr lang="en-US"/>
              <a:t>Intended to help students maintain the skills over time and in a variety of settings and situations</a:t>
            </a:r>
            <a:endParaRPr/>
          </a:p>
        </p:txBody>
      </p:sp>
      <p:pic>
        <p:nvPicPr>
          <p:cNvPr id="132" name="Google Shape;132;p9" descr="A group of people sitting at a table looking at papers&#10;&#10;Description automatically generated with medium confidence"/>
          <p:cNvPicPr preferRelativeResize="0"/>
          <p:nvPr/>
        </p:nvPicPr>
        <p:blipFill rotWithShape="1">
          <a:blip r:embed="rId3">
            <a:alphaModFix/>
          </a:blip>
          <a:srcRect/>
          <a:stretch/>
        </p:blipFill>
        <p:spPr>
          <a:xfrm>
            <a:off x="2693377" y="3429000"/>
            <a:ext cx="3757246" cy="250459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1480</Words>
  <Application>Microsoft Macintosh PowerPoint</Application>
  <PresentationFormat>On-screen Show (4:3)</PresentationFormat>
  <Paragraphs>145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vt:lpstr>
      <vt:lpstr>Office Theme</vt:lpstr>
      <vt:lpstr>Develop “Booster” Lessons for Maintenance of Expected Behavior</vt:lpstr>
      <vt:lpstr>Facilitator Notes: Delete This Slide</vt:lpstr>
      <vt:lpstr>Working Agreements</vt:lpstr>
      <vt:lpstr>Attention Signal</vt:lpstr>
      <vt:lpstr>Introductions</vt:lpstr>
      <vt:lpstr>Lesson Outcomes</vt:lpstr>
      <vt:lpstr>PowerPoint Presentation</vt:lpstr>
      <vt:lpstr>Key Terms</vt:lpstr>
      <vt:lpstr>Maintenance “Booster” Lessons</vt:lpstr>
      <vt:lpstr>Putting It All Together:  Maintenance “Booster” Lesson Plan</vt:lpstr>
      <vt:lpstr>PowerPoint Presentation</vt:lpstr>
      <vt:lpstr>Lesson Demonstration</vt:lpstr>
      <vt:lpstr>PowerPoint Presentation</vt:lpstr>
      <vt:lpstr>Discussion: Developing Booster/Maintenance Lessons</vt:lpstr>
      <vt:lpstr>Discussion: Developing Booster/Maintenance Lessons</vt:lpstr>
      <vt:lpstr>Discussion: Developing Booster/Maintenance Lessons</vt:lpstr>
      <vt:lpstr>Closing and 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“Booster” Lessons for Maintenance of Expected Behavior</dc:title>
  <dc:creator>Danielle Starkey</dc:creator>
  <cp:lastModifiedBy>Johnson, Nanci W.</cp:lastModifiedBy>
  <cp:revision>1</cp:revision>
  <dcterms:created xsi:type="dcterms:W3CDTF">2020-04-07T02:31:16Z</dcterms:created>
  <dcterms:modified xsi:type="dcterms:W3CDTF">2022-03-03T20:27:50Z</dcterms:modified>
</cp:coreProperties>
</file>