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MUp0kHKG40ZD/3xrgtC06CmjY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106" d="100"/>
          <a:sy n="106" d="100"/>
        </p:scale>
        <p:origin x="1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is important for schools to write lesson plans that meet the needs of their students. To assist with the task of writing lesson plans for students who are at the acquisition phase, MO SW-PBS has developed a lesson plan template that can be utilized.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rest of this lesson will describe all sections of the acquisition lesson plan format/template and provide examples that span grade levels.</a:t>
            </a:r>
            <a:endParaRPr/>
          </a:p>
          <a:p>
            <a:pPr marL="0" lvl="0" indent="0" algn="l" rtl="0">
              <a:spcBef>
                <a:spcPts val="0"/>
              </a:spcBef>
              <a:spcAft>
                <a:spcPts val="0"/>
              </a:spcAft>
              <a:buNone/>
            </a:pPr>
            <a:br>
              <a:rPr lang="en-US"/>
            </a:br>
            <a:br>
              <a:rPr lang="en-US"/>
            </a:br>
            <a:endParaRPr/>
          </a:p>
        </p:txBody>
      </p:sp>
      <p:sp>
        <p:nvSpPr>
          <p:cNvPr id="146" name="Google Shape;1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Skill Definition and Context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first items that every lesson plan should include are: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The </a:t>
            </a:r>
            <a:r>
              <a:rPr lang="en-US" sz="1200" b="1" i="0" u="none" strike="noStrike">
                <a:solidFill>
                  <a:schemeClr val="dk1"/>
                </a:solidFill>
                <a:latin typeface="Calibri"/>
                <a:ea typeface="Calibri"/>
                <a:cs typeface="Calibri"/>
                <a:sym typeface="Calibri"/>
              </a:rPr>
              <a:t>Expectation</a:t>
            </a:r>
            <a:r>
              <a:rPr lang="en-US" sz="1200" b="0" i="0" u="none" strike="noStrike">
                <a:solidFill>
                  <a:schemeClr val="dk1"/>
                </a:solidFill>
                <a:latin typeface="Calibri"/>
                <a:ea typeface="Calibri"/>
                <a:cs typeface="Calibri"/>
                <a:sym typeface="Calibri"/>
              </a:rPr>
              <a:t> from your schools matrix to help staff see how the lesson ties to the common language.</a:t>
            </a:r>
            <a:endParaRPr/>
          </a:p>
          <a:p>
            <a:pPr marL="171450" lvl="0" indent="-171450" algn="l" rtl="0">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Specific Behavior(s) and/or Procedures</a:t>
            </a:r>
            <a:r>
              <a:rPr lang="en-US" sz="1200" b="0" i="0" u="none" strike="noStrike">
                <a:solidFill>
                  <a:schemeClr val="dk1"/>
                </a:solidFill>
                <a:latin typeface="Calibri"/>
                <a:ea typeface="Calibri"/>
                <a:cs typeface="Calibri"/>
                <a:sym typeface="Calibri"/>
              </a:rPr>
              <a:t> which is a clear description of the skill to be taught.</a:t>
            </a:r>
            <a:endParaRPr/>
          </a:p>
          <a:p>
            <a:pPr marL="171450" lvl="0" indent="-171450" algn="l" rtl="0">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Context</a:t>
            </a:r>
            <a:r>
              <a:rPr lang="en-US" sz="1200" b="0" i="0" u="none" strike="noStrike">
                <a:solidFill>
                  <a:schemeClr val="dk1"/>
                </a:solidFill>
                <a:latin typeface="Calibri"/>
                <a:ea typeface="Calibri"/>
                <a:cs typeface="Calibri"/>
                <a:sym typeface="Calibri"/>
              </a:rPr>
              <a:t> to identify the location(s) where the behavior is expected.</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This information gives those teaching the lesson a clear understanding of the purpose of the skill and where the skill will be expected to be used.</a:t>
            </a:r>
            <a:endParaRPr/>
          </a:p>
          <a:p>
            <a:pPr marL="0" lvl="0" indent="0" algn="l" rtl="0">
              <a:spcBef>
                <a:spcPts val="0"/>
              </a:spcBef>
              <a:spcAft>
                <a:spcPts val="0"/>
              </a:spcAft>
              <a:buNone/>
            </a:pPr>
            <a:br>
              <a:rPr lang="en-US"/>
            </a:br>
            <a:br>
              <a:rPr lang="en-US"/>
            </a:br>
            <a:endParaRPr b="0"/>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Direct Teaching or Orientation</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Each lesson plan for initial learning of a skill, regardless of the age of the students, will include ideas for teachers to directly teach the skill. Instruction of social behaviors for younger students in initial lessons</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for </a:t>
            </a:r>
            <a:r>
              <a:rPr lang="en-US" sz="1200" b="1" i="0" u="none" strike="noStrike">
                <a:solidFill>
                  <a:schemeClr val="dk1"/>
                </a:solidFill>
                <a:latin typeface="Calibri"/>
                <a:ea typeface="Calibri"/>
                <a:cs typeface="Calibri"/>
                <a:sym typeface="Calibri"/>
              </a:rPr>
              <a:t>Acquisition </a:t>
            </a:r>
            <a:r>
              <a:rPr lang="en-US" sz="1200" b="0" i="0" u="none" strike="noStrike">
                <a:solidFill>
                  <a:schemeClr val="dk1"/>
                </a:solidFill>
                <a:latin typeface="Calibri"/>
                <a:ea typeface="Calibri"/>
                <a:cs typeface="Calibri"/>
                <a:sym typeface="Calibri"/>
              </a:rPr>
              <a:t>includes tell, show and practice. </a:t>
            </a:r>
            <a:endParaRPr/>
          </a:p>
          <a:p>
            <a:pPr marL="171450" lvl="0" indent="-171450" algn="l" rtl="0">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Tell </a:t>
            </a:r>
            <a:r>
              <a:rPr lang="en-US" sz="1200" b="0" i="0" u="none" strike="noStrike">
                <a:solidFill>
                  <a:schemeClr val="dk1"/>
                </a:solidFill>
                <a:latin typeface="Calibri"/>
                <a:ea typeface="Calibri"/>
                <a:cs typeface="Calibri"/>
                <a:sym typeface="Calibri"/>
              </a:rPr>
              <a:t>means introducing the skill or behavior by directly telling the student the definition, the specific steps needed to correctly perform the skill and the location in which the skill will be expected. </a:t>
            </a:r>
            <a:endParaRPr/>
          </a:p>
          <a:p>
            <a:pPr marL="171450" lvl="0" indent="-171450" algn="l" rtl="0">
              <a:spcBef>
                <a:spcPts val="0"/>
              </a:spcBef>
              <a:spcAft>
                <a:spcPts val="0"/>
              </a:spcAft>
              <a:buClr>
                <a:schemeClr val="dk1"/>
              </a:buClr>
              <a:buSzPts val="1200"/>
              <a:buFont typeface="Arial"/>
              <a:buChar char="•"/>
            </a:pPr>
            <a:r>
              <a:rPr lang="en-US" sz="1200" b="1" i="0" u="none" strike="noStrike">
                <a:solidFill>
                  <a:schemeClr val="dk1"/>
                </a:solidFill>
                <a:latin typeface="Calibri"/>
                <a:ea typeface="Calibri"/>
                <a:cs typeface="Calibri"/>
                <a:sym typeface="Calibri"/>
              </a:rPr>
              <a:t>Show </a:t>
            </a:r>
            <a:r>
              <a:rPr lang="en-US" sz="1200" b="0" i="0" u="none" strike="noStrike">
                <a:solidFill>
                  <a:schemeClr val="dk1"/>
                </a:solidFill>
                <a:latin typeface="Calibri"/>
                <a:ea typeface="Calibri"/>
                <a:cs typeface="Calibri"/>
                <a:sym typeface="Calibri"/>
              </a:rPr>
              <a:t>means the teacher demonstrates or models the expected behavior. The teacher clarifies the difference between following the behavior and not following the behavior by providing positive examples and a negative example (non- example). </a:t>
            </a:r>
            <a:r>
              <a:rPr lang="en-US" sz="1200" b="1" i="0" u="none" strike="noStrike">
                <a:solidFill>
                  <a:schemeClr val="dk1"/>
                </a:solidFill>
                <a:latin typeface="Calibri"/>
                <a:ea typeface="Calibri"/>
                <a:cs typeface="Calibri"/>
                <a:sym typeface="Calibri"/>
              </a:rPr>
              <a:t>Remember only an adult should demonstrate the non-example. Students in the class then demonstrate the examples. </a:t>
            </a: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The guided </a:t>
            </a:r>
            <a:r>
              <a:rPr lang="en-US" sz="1200" b="1" i="0" u="none" strike="noStrike">
                <a:solidFill>
                  <a:schemeClr val="dk1"/>
                </a:solidFill>
                <a:latin typeface="Calibri"/>
                <a:ea typeface="Calibri"/>
                <a:cs typeface="Calibri"/>
                <a:sym typeface="Calibri"/>
              </a:rPr>
              <a:t>practice</a:t>
            </a:r>
            <a:r>
              <a:rPr lang="en-US" sz="1200" b="0" i="0" u="none" strike="noStrike">
                <a:solidFill>
                  <a:schemeClr val="dk1"/>
                </a:solidFill>
                <a:latin typeface="Calibri"/>
                <a:ea typeface="Calibri"/>
                <a:cs typeface="Calibri"/>
                <a:sym typeface="Calibri"/>
              </a:rPr>
              <a:t> component of the lesson is a pivotal part of every lesson. Guided practice ensures that students can accurately and appropriately demonstrate the skill steps</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Optimally, practice should occur in the appropriate setting(s) to effectively teach expected behaviors and procedures.</a:t>
            </a:r>
            <a:endParaRPr/>
          </a:p>
          <a:p>
            <a:pPr marL="0" lvl="0" indent="0" algn="l" rtl="0">
              <a:spcBef>
                <a:spcPts val="0"/>
              </a:spcBef>
              <a:spcAft>
                <a:spcPts val="0"/>
              </a:spcAft>
              <a:buNone/>
            </a:pPr>
            <a:br>
              <a:rPr lang="en-US"/>
            </a:br>
            <a:br>
              <a:rPr lang="en-US"/>
            </a:br>
            <a:endParaRPr/>
          </a:p>
        </p:txBody>
      </p:sp>
      <p:sp>
        <p:nvSpPr>
          <p:cNvPr id="161" name="Google Shape;1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acquisition lesson plan for older students provides a section for </a:t>
            </a:r>
            <a:r>
              <a:rPr lang="en-US" sz="1200" b="1" i="0" u="none" strike="noStrike">
                <a:solidFill>
                  <a:schemeClr val="dk1"/>
                </a:solidFill>
                <a:latin typeface="Calibri"/>
                <a:ea typeface="Calibri"/>
                <a:cs typeface="Calibri"/>
                <a:sym typeface="Calibri"/>
              </a:rPr>
              <a:t>Orientation</a:t>
            </a:r>
            <a:r>
              <a:rPr lang="en-US" sz="1200" b="0" i="0" u="none" strike="noStrike">
                <a:solidFill>
                  <a:schemeClr val="dk1"/>
                </a:solidFill>
                <a:latin typeface="Calibri"/>
                <a:ea typeface="Calibri"/>
                <a:cs typeface="Calibri"/>
                <a:sym typeface="Calibri"/>
              </a:rPr>
              <a:t>. These lesson plans will include information about how students new to a building receive instruction about the skill as it pertains to the particular building. An orientation plan for new 6th graders to a middle school or freshman in high school will describe how those students will learn all the behaviors and procedures unique to that building (e.g. cafeteria procedures, arrival and dismissal, use of electronic devices).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Orientation also includes information about how new students who transfer in during the year will receive instruction and guidance to help them feel welcome so they can become a member of the school community. The orientation plan also helps provide a rationale for why these skills are important for school success and life after graduation.</a:t>
            </a:r>
            <a:endParaRPr/>
          </a:p>
          <a:p>
            <a:pPr marL="0" lvl="0" indent="0" algn="l" rtl="0">
              <a:spcBef>
                <a:spcPts val="0"/>
              </a:spcBef>
              <a:spcAft>
                <a:spcPts val="0"/>
              </a:spcAft>
              <a:buNone/>
            </a:pPr>
            <a:br>
              <a:rPr lang="en-US"/>
            </a:br>
            <a:br>
              <a:rPr lang="en-US"/>
            </a:br>
            <a:endParaRPr/>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Generalization Strategies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Generalization is the fourth phase of learning where behavior occurs under different conditions other than those taught (people, settings, etc.). To help students maintain skills being taught and to encourage use of the skills in a variety of situations, generalization strategies are included in the lesson plan. These generalization strategies include: 1) pre-corrects or reminders, 2) supervision, and 3) feedback on performance.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1" u="none" strike="noStrike">
                <a:solidFill>
                  <a:schemeClr val="dk1"/>
                </a:solidFill>
                <a:latin typeface="Calibri"/>
                <a:ea typeface="Calibri"/>
                <a:cs typeface="Calibri"/>
                <a:sym typeface="Calibri"/>
              </a:rPr>
              <a:t>Pre-Correct/Remind </a:t>
            </a:r>
            <a:r>
              <a:rPr lang="en-US" sz="1200" b="0" i="0" u="none" strike="noStrike">
                <a:solidFill>
                  <a:schemeClr val="dk1"/>
                </a:solidFill>
                <a:latin typeface="Calibri"/>
                <a:ea typeface="Calibri"/>
                <a:cs typeface="Calibri"/>
                <a:sym typeface="Calibri"/>
              </a:rPr>
              <a:t>= Reminders before entering a setting or performing a task to promote successful demonstration of expected behaviors. Pre-corrects are best used after students have been formally taught and reminded of the correct behavior and procedures for a given setting. When a teacher can anticipate students may have difficulty, a pre-correct is given to them about the expected behavior</a:t>
            </a:r>
            <a:r>
              <a:rPr lang="en-US" sz="1200" b="0" i="0" u="none" strike="noStrike" baseline="30000">
                <a:solidFill>
                  <a:schemeClr val="dk1"/>
                </a:solidFill>
                <a:latin typeface="Calibri"/>
                <a:ea typeface="Calibri"/>
                <a:cs typeface="Calibri"/>
                <a:sym typeface="Calibri"/>
              </a:rPr>
              <a:t>3,4</a:t>
            </a:r>
            <a:r>
              <a:rPr lang="en-US" sz="1200" b="0" i="0" u="none" strike="noStrike">
                <a:solidFill>
                  <a:schemeClr val="dk1"/>
                </a:solidFill>
                <a:latin typeface="Calibri"/>
                <a:ea typeface="Calibri"/>
                <a:cs typeface="Calibri"/>
                <a:sym typeface="Calibri"/>
              </a:rPr>
              <a:t>. A pre-correct is different from a teacher directive. A pre-correct tells the students what to do and how to do it using the behaviors/rules that have already been taught. For example, if a teacher knows students will have trouble moving in the class without bumping into each other, the teacher might pre-correct students of the expected classroom behavior of maintaining personal space. Or before the students are asked to move into groups, the teacher would pre- correct by saying, “Remember to move safely and maintain your personal space.” Just before exiting school for the day, the teacher would pre-correct by saying, “Remember to walk in the hallways and into the parking lot.” In these examples, the pre-correct sets the stage for opportunities for the teacher to recognize students for walking quietly and safely.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1" u="none" strike="noStrike">
                <a:solidFill>
                  <a:schemeClr val="dk1"/>
                </a:solidFill>
                <a:latin typeface="Calibri"/>
                <a:ea typeface="Calibri"/>
                <a:cs typeface="Calibri"/>
                <a:sym typeface="Calibri"/>
              </a:rPr>
              <a:t>Supervise </a:t>
            </a:r>
            <a:r>
              <a:rPr lang="en-US" sz="1200" b="0" i="0" u="none" strike="noStrike">
                <a:solidFill>
                  <a:schemeClr val="dk1"/>
                </a:solidFill>
                <a:latin typeface="Calibri"/>
                <a:ea typeface="Calibri"/>
                <a:cs typeface="Calibri"/>
                <a:sym typeface="Calibri"/>
              </a:rPr>
              <a:t>= Monitor student performance or compliance in all settings. To have a positive impact on student behavior, to prevent problem behaviors from occurring and to monitor student performance, teachers must actively supervise students. Active supervision includes: 1) </a:t>
            </a:r>
            <a:r>
              <a:rPr lang="en-US" sz="1200" b="1" i="0" u="none" strike="noStrike">
                <a:solidFill>
                  <a:schemeClr val="dk1"/>
                </a:solidFill>
                <a:latin typeface="Calibri"/>
                <a:ea typeface="Calibri"/>
                <a:cs typeface="Calibri"/>
                <a:sym typeface="Calibri"/>
              </a:rPr>
              <a:t>Moving </a:t>
            </a:r>
            <a:r>
              <a:rPr lang="en-US" sz="1200" b="0" i="0" u="none" strike="noStrike">
                <a:solidFill>
                  <a:schemeClr val="dk1"/>
                </a:solidFill>
                <a:latin typeface="Calibri"/>
                <a:ea typeface="Calibri"/>
                <a:cs typeface="Calibri"/>
                <a:sym typeface="Calibri"/>
              </a:rPr>
              <a:t>= constantly, randomly, and targeting problem areas, 2) </a:t>
            </a:r>
            <a:r>
              <a:rPr lang="en-US" sz="1200" b="1" i="0" u="none" strike="noStrike">
                <a:solidFill>
                  <a:schemeClr val="dk1"/>
                </a:solidFill>
                <a:latin typeface="Calibri"/>
                <a:ea typeface="Calibri"/>
                <a:cs typeface="Calibri"/>
                <a:sym typeface="Calibri"/>
              </a:rPr>
              <a:t>Scanning </a:t>
            </a:r>
            <a:r>
              <a:rPr lang="en-US" sz="1200" b="0" i="0" u="none" strike="noStrike">
                <a:solidFill>
                  <a:schemeClr val="dk1"/>
                </a:solidFill>
                <a:latin typeface="Calibri"/>
                <a:ea typeface="Calibri"/>
                <a:cs typeface="Calibri"/>
                <a:sym typeface="Calibri"/>
              </a:rPr>
              <a:t>= observe all students, make eye contact, look and listen, and 3) </a:t>
            </a:r>
            <a:r>
              <a:rPr lang="en-US" sz="1200" b="1" i="0" u="none" strike="noStrike">
                <a:solidFill>
                  <a:schemeClr val="dk1"/>
                </a:solidFill>
                <a:latin typeface="Calibri"/>
                <a:ea typeface="Calibri"/>
                <a:cs typeface="Calibri"/>
                <a:sym typeface="Calibri"/>
              </a:rPr>
              <a:t>Interacting Frequently </a:t>
            </a:r>
            <a:r>
              <a:rPr lang="en-US" sz="1200" b="0" i="0" u="none" strike="noStrike">
                <a:solidFill>
                  <a:schemeClr val="dk1"/>
                </a:solidFill>
                <a:latin typeface="Calibri"/>
                <a:ea typeface="Calibri"/>
                <a:cs typeface="Calibri"/>
                <a:sym typeface="Calibri"/>
              </a:rPr>
              <a:t>= positive contact, frequent feedback, correct errors, deliver consequence.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1" u="none" strike="noStrike">
                <a:solidFill>
                  <a:schemeClr val="dk1"/>
                </a:solidFill>
                <a:latin typeface="Calibri"/>
                <a:ea typeface="Calibri"/>
                <a:cs typeface="Calibri"/>
                <a:sym typeface="Calibri"/>
              </a:rPr>
              <a:t>Feedback </a:t>
            </a:r>
            <a:r>
              <a:rPr lang="en-US" sz="1200" b="0" i="0" u="none" strike="noStrike">
                <a:solidFill>
                  <a:schemeClr val="dk1"/>
                </a:solidFill>
                <a:latin typeface="Calibri"/>
                <a:ea typeface="Calibri"/>
                <a:cs typeface="Calibri"/>
                <a:sym typeface="Calibri"/>
              </a:rPr>
              <a:t>= Information provided to students by adults and other students about how well students are performing the expected behaviors. Feedback can be categorized as positive (reinforcing the expected behavior), corrective (telling the student what the expected behavior is for the situation), and negative (giving the student a message to stop their current behavior with no information about a replacement behavior). Staff are encouraged to provide feedback, non-contingent and contingent, including specific positive feedback. To help students learn and maintain social behaviors teachers must recognize student effort. The least expensive and readily available way to recognize students is to provide specific verbal feedback and regularly recognize the efforts of students who correctly exhibit the behavior. When giving specific verbal feedback the teacher precisely states the skill the student displays so the student has no doubt about what he or she did correctly. An example would be, “Thank you Bob for being responsible by being on time and having your assignment ready to turn in.” </a:t>
            </a:r>
            <a:endParaRPr/>
          </a:p>
          <a:p>
            <a:pPr marL="0" lvl="0" indent="0" algn="l" rtl="0">
              <a:spcBef>
                <a:spcPts val="0"/>
              </a:spcBef>
              <a:spcAft>
                <a:spcPts val="0"/>
              </a:spcAft>
              <a:buNone/>
            </a:pPr>
            <a:br>
              <a:rPr lang="en-US"/>
            </a:br>
            <a:br>
              <a:rPr lang="en-US"/>
            </a:br>
            <a:endParaRPr/>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Read the slide, then say, </a:t>
            </a:r>
            <a:endParaRPr/>
          </a:p>
          <a:p>
            <a:pPr marL="0" lvl="0" indent="0" algn="l" rtl="0">
              <a:spcBef>
                <a:spcPts val="0"/>
              </a:spcBef>
              <a:spcAft>
                <a:spcPts val="0"/>
              </a:spcAft>
              <a:buNone/>
            </a:pPr>
            <a:r>
              <a:rPr lang="en-US"/>
              <a:t>“These are examples of generalization strategies that involve different modalities to help students become fluent with the skill.”</a:t>
            </a: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u="none" strike="noStrike">
                <a:solidFill>
                  <a:schemeClr val="dk1"/>
                </a:solidFill>
                <a:latin typeface="Calibri"/>
                <a:ea typeface="Calibri"/>
                <a:cs typeface="Calibri"/>
                <a:sym typeface="Calibri"/>
              </a:rPr>
              <a:t>Re-teaching</a:t>
            </a:r>
            <a:r>
              <a:rPr lang="en-US" sz="1200" b="0" i="1" u="none" strike="noStrike">
                <a:solidFill>
                  <a:schemeClr val="dk1"/>
                </a:solidFill>
                <a:latin typeface="Calibri"/>
                <a:ea typeface="Calibri"/>
                <a:cs typeface="Calibri"/>
                <a:sym typeface="Calibri"/>
              </a:rPr>
              <a:t> is the process of </a:t>
            </a:r>
            <a:r>
              <a:rPr lang="en-US" sz="1200" b="0" i="0" u="none" strike="noStrike">
                <a:solidFill>
                  <a:schemeClr val="dk1"/>
                </a:solidFill>
                <a:latin typeface="Calibri"/>
                <a:ea typeface="Calibri"/>
                <a:cs typeface="Calibri"/>
                <a:sym typeface="Calibri"/>
              </a:rPr>
              <a:t>providing additional instruction and practice on each of the steps required to correctly exhibit the behavior. As some students struggle to learn the expected social behavior, it is important to provide additional practice and recognition to them as they make progress toward correctly exhibiting the behavior (e.g. “Nice work, Ted, turning in your homework. Let me show you which bin you should place it in as you come in the door of the classroom.”). Re-teaching can also be supported through extension activities using other modalities. For example, if the class has been taught how to follow directions, the instructor could provide independent practice for the students through an art activity or game where they apply the steps in following directions. </a:t>
            </a:r>
            <a:r>
              <a:rPr lang="en-US" sz="1200" b="1" i="0" u="none" strike="noStrike">
                <a:solidFill>
                  <a:schemeClr val="dk1"/>
                </a:solidFill>
                <a:latin typeface="Calibri"/>
                <a:ea typeface="Calibri"/>
                <a:cs typeface="Calibri"/>
                <a:sym typeface="Calibri"/>
              </a:rPr>
              <a:t>Sometimes teachers need to recognize “almost there” behavior as an incremental step toward perfect performance of a social behavior.</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a:br>
            <a:br>
              <a:rPr lang="en-US"/>
            </a:br>
            <a:endParaRPr/>
          </a:p>
        </p:txBody>
      </p:sp>
      <p:sp>
        <p:nvSpPr>
          <p:cNvPr id="193" name="Google Shape;1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Provide access to Workbook p. 154.  </a:t>
            </a:r>
            <a:endParaRPr/>
          </a:p>
          <a:p>
            <a:pPr marL="0" lvl="0" indent="0" algn="l" rtl="0">
              <a:spcBef>
                <a:spcPts val="0"/>
              </a:spcBef>
              <a:spcAft>
                <a:spcPts val="0"/>
              </a:spcAft>
              <a:buNone/>
            </a:pPr>
            <a:r>
              <a:rPr lang="en-US" b="0"/>
              <a:t>“Here is a template your team will use to write lessons to teach the expectations and rules/behaviors on your matrix.</a:t>
            </a:r>
            <a:endParaRPr/>
          </a:p>
          <a:p>
            <a:pPr marL="174245" lvl="0" indent="-174245" algn="l" rtl="0">
              <a:spcBef>
                <a:spcPts val="0"/>
              </a:spcBef>
              <a:spcAft>
                <a:spcPts val="0"/>
              </a:spcAft>
              <a:buClr>
                <a:schemeClr val="dk1"/>
              </a:buClr>
              <a:buSzPts val="1200"/>
              <a:buFont typeface="Arial"/>
              <a:buChar char="•"/>
            </a:pPr>
            <a:r>
              <a:rPr lang="en-US" b="0"/>
              <a:t>First you will specify the behavior(s) you will teach.  </a:t>
            </a:r>
            <a:endParaRPr/>
          </a:p>
          <a:p>
            <a:pPr marL="174245" lvl="0" indent="-174245" algn="l" rtl="0">
              <a:spcBef>
                <a:spcPts val="0"/>
              </a:spcBef>
              <a:spcAft>
                <a:spcPts val="0"/>
              </a:spcAft>
              <a:buClr>
                <a:schemeClr val="dk1"/>
              </a:buClr>
              <a:buSzPts val="1200"/>
              <a:buFont typeface="Arial"/>
              <a:buChar char="•"/>
            </a:pPr>
            <a:r>
              <a:rPr lang="en-US" b="0"/>
              <a:t>Then you will identify the context or setting(s) in which the behavior should be exhibited (i.e. All settings, only nonclassroom settings or classrooms.)</a:t>
            </a:r>
            <a:endParaRPr/>
          </a:p>
          <a:p>
            <a:pPr marL="174245" lvl="0" indent="-174245" algn="l" rtl="0">
              <a:spcBef>
                <a:spcPts val="0"/>
              </a:spcBef>
              <a:spcAft>
                <a:spcPts val="0"/>
              </a:spcAft>
              <a:buClr>
                <a:schemeClr val="dk1"/>
              </a:buClr>
              <a:buSzPts val="1200"/>
              <a:buFont typeface="Arial"/>
              <a:buChar char="•"/>
            </a:pPr>
            <a:r>
              <a:rPr lang="en-US" b="0"/>
              <a:t>You will define what the behavior will look or sound like and why it is important for your school community.</a:t>
            </a:r>
            <a:endParaRPr/>
          </a:p>
          <a:p>
            <a:pPr marL="174245" lvl="0" indent="-174245" algn="l" rtl="0">
              <a:spcBef>
                <a:spcPts val="0"/>
              </a:spcBef>
              <a:spcAft>
                <a:spcPts val="0"/>
              </a:spcAft>
              <a:buClr>
                <a:schemeClr val="dk1"/>
              </a:buClr>
              <a:buSzPts val="1200"/>
              <a:buFont typeface="Arial"/>
              <a:buChar char="•"/>
            </a:pPr>
            <a:r>
              <a:rPr lang="en-US" b="0"/>
              <a:t>The orientation plan would be applicable for underclassmen and new students to the building. </a:t>
            </a:r>
            <a:endParaRPr/>
          </a:p>
          <a:p>
            <a:pPr marL="174245" lvl="0" indent="-174245" algn="l" rtl="0">
              <a:spcBef>
                <a:spcPts val="0"/>
              </a:spcBef>
              <a:spcAft>
                <a:spcPts val="0"/>
              </a:spcAft>
              <a:buClr>
                <a:schemeClr val="dk1"/>
              </a:buClr>
              <a:buSzPts val="1200"/>
              <a:buFont typeface="Arial"/>
              <a:buChar char="•"/>
            </a:pPr>
            <a:r>
              <a:rPr lang="en-US" b="0"/>
              <a:t>Effective teaching will also include demonstrations of the behavior.  Demonstrations will include an example, nonexample, then another example.  Adults or students can provide examples of the appropriate behavior.  Only adults should provide nonexamples.</a:t>
            </a:r>
            <a:endParaRPr/>
          </a:p>
          <a:p>
            <a:pPr marL="174245" lvl="0" indent="-174245" algn="l" rtl="0">
              <a:spcBef>
                <a:spcPts val="0"/>
              </a:spcBef>
              <a:spcAft>
                <a:spcPts val="0"/>
              </a:spcAft>
              <a:buClr>
                <a:schemeClr val="dk1"/>
              </a:buClr>
              <a:buSzPts val="1200"/>
              <a:buFont typeface="Arial"/>
              <a:buChar char="•"/>
            </a:pPr>
            <a:r>
              <a:rPr lang="en-US" b="0"/>
              <a:t>Students should be provided multiple opportunities to practice the behavior in all settings in which the behavior is expected.</a:t>
            </a:r>
            <a:endParaRPr/>
          </a:p>
          <a:p>
            <a:pPr marL="174245" lvl="0" indent="-174245" algn="l" rtl="0">
              <a:spcBef>
                <a:spcPts val="0"/>
              </a:spcBef>
              <a:spcAft>
                <a:spcPts val="0"/>
              </a:spcAft>
              <a:buClr>
                <a:schemeClr val="dk1"/>
              </a:buClr>
              <a:buSzPts val="1200"/>
              <a:buFont typeface="Arial"/>
              <a:buChar char="•"/>
            </a:pPr>
            <a:r>
              <a:rPr lang="en-US" b="0"/>
              <a:t>Help student generalize by reminding the students of the expected behavior </a:t>
            </a:r>
            <a:r>
              <a:rPr lang="en-US" b="0" i="1"/>
              <a:t>before</a:t>
            </a:r>
            <a:r>
              <a:rPr lang="en-US" b="0"/>
              <a:t> the students must exhibit the behavior and provide adequate supervision to increase the likelihood the behavior will be maintained.  Provide performance feedback to all students.</a:t>
            </a:r>
            <a:endParaRPr/>
          </a:p>
          <a:p>
            <a:pPr marL="174245" lvl="0" indent="-174245" algn="l" rtl="0">
              <a:spcBef>
                <a:spcPts val="0"/>
              </a:spcBef>
              <a:spcAft>
                <a:spcPts val="0"/>
              </a:spcAft>
              <a:buClr>
                <a:schemeClr val="dk1"/>
              </a:buClr>
              <a:buSzPts val="1200"/>
              <a:buFont typeface="Arial"/>
              <a:buChar char="•"/>
            </a:pPr>
            <a:r>
              <a:rPr lang="en-US" b="0"/>
              <a:t>Reteach when feedback indicates it is required, when new students join the class, or after extended breaks.</a:t>
            </a:r>
            <a:endParaRPr b="0"/>
          </a:p>
          <a:p>
            <a:pPr marL="0" lvl="0" indent="0" algn="l" rtl="0">
              <a:spcBef>
                <a:spcPts val="0"/>
              </a:spcBef>
              <a:spcAft>
                <a:spcPts val="0"/>
              </a:spcAft>
              <a:buNone/>
            </a:pPr>
            <a:endParaRPr b="0"/>
          </a:p>
        </p:txBody>
      </p:sp>
      <p:sp>
        <p:nvSpPr>
          <p:cNvPr id="202" name="Google Shape;2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 </a:t>
            </a:r>
            <a:r>
              <a:rPr lang="en-US" sz="1200" b="0" i="0" u="none" strike="noStrike">
                <a:solidFill>
                  <a:schemeClr val="dk1"/>
                </a:solidFill>
                <a:latin typeface="Calibri"/>
                <a:ea typeface="Calibri"/>
                <a:cs typeface="Calibri"/>
                <a:sym typeface="Calibri"/>
              </a:rPr>
              <a:t>Review the following sample lessons and look for commonalities and differences according to the age/grade levels they represent in relation to purpose, format, content, and setting.</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Provide access to different level example handouts. </a:t>
            </a:r>
            <a:endParaRPr/>
          </a:p>
          <a:p>
            <a:pPr marL="0" lvl="0" indent="0" algn="l" rtl="0">
              <a:spcBef>
                <a:spcPts val="0"/>
              </a:spcBef>
              <a:spcAft>
                <a:spcPts val="0"/>
              </a:spcAft>
              <a:buNone/>
            </a:pPr>
            <a:br>
              <a:rPr lang="en-US"/>
            </a:br>
            <a:br>
              <a:rPr lang="en-US"/>
            </a:br>
            <a:endParaRPr/>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 </a:t>
            </a:r>
            <a:r>
              <a:rPr lang="en-US" sz="1200" b="0" i="0" u="none" strike="noStrike">
                <a:solidFill>
                  <a:schemeClr val="dk1"/>
                </a:solidFill>
                <a:latin typeface="Calibri"/>
                <a:ea typeface="Calibri"/>
                <a:cs typeface="Calibri"/>
                <a:sym typeface="Calibri"/>
              </a:rPr>
              <a:t>Review the following sample lessons and look for commonalities and differences according to the age/grade levels they represent in relation to purpose, format, content, and setting.</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Provide access to different level example handouts. </a:t>
            </a:r>
            <a:endParaRPr/>
          </a:p>
          <a:p>
            <a:pPr marL="0" lvl="0" indent="0" algn="l" rtl="0">
              <a:spcBef>
                <a:spcPts val="0"/>
              </a:spcBef>
              <a:spcAft>
                <a:spcPts val="0"/>
              </a:spcAft>
              <a:buNone/>
            </a:pPr>
            <a:br>
              <a:rPr lang="en-US"/>
            </a:b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not downloaded these handouts please download now</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During this lesson, you learned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 engage all staff in developing lesson plans that include all components of high quality acquisition teaching and cover all necessary components of your social behavioral curriculum?</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Next steps include </a:t>
            </a:r>
            <a:endParaRPr/>
          </a:p>
          <a:p>
            <a:pPr marL="457200" lvl="0" indent="-30480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Develop action steps for the creation of acquisition lessons on schoolwide, non-classroom, and classroom expectations and procedures have been developed and shared with all staff.</a:t>
            </a:r>
            <a:endParaRPr sz="1200" b="0" i="0" u="none" strike="noStrike">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mbria"/>
              <a:buChar char="●"/>
            </a:pPr>
            <a:r>
              <a:rPr lang="en-US"/>
              <a:t>Update </a:t>
            </a:r>
            <a:r>
              <a:rPr lang="en-US" sz="1050">
                <a:latin typeface="Arial"/>
                <a:ea typeface="Arial"/>
                <a:cs typeface="Arial"/>
                <a:sym typeface="Arial"/>
              </a:rPr>
              <a:t>your action plan using the </a:t>
            </a:r>
            <a:r>
              <a:rPr lang="en-US" sz="1050" b="1" i="1">
                <a:latin typeface="Arial"/>
                <a:ea typeface="Arial"/>
                <a:cs typeface="Arial"/>
                <a:sym typeface="Arial"/>
              </a:rPr>
              <a:t>Tier 1 Action Plan</a:t>
            </a:r>
            <a:r>
              <a:rPr lang="en-US" sz="1050">
                <a:latin typeface="Arial"/>
                <a:ea typeface="Arial"/>
                <a:cs typeface="Arial"/>
                <a:sym typeface="Arial"/>
              </a:rPr>
              <a:t> template and the </a:t>
            </a:r>
            <a:r>
              <a:rPr lang="en-US" sz="1050" b="1" i="1">
                <a:latin typeface="Arial"/>
                <a:ea typeface="Arial"/>
                <a:cs typeface="Arial"/>
                <a:sym typeface="Arial"/>
              </a:rPr>
              <a:t>Tier 1 Action Planning Checklist</a:t>
            </a:r>
            <a:r>
              <a:rPr lang="en-US" sz="1050">
                <a:latin typeface="Arial"/>
                <a:ea typeface="Arial"/>
                <a:cs typeface="Arial"/>
                <a:sym typeface="Arial"/>
              </a:rPr>
              <a:t>. </a:t>
            </a:r>
            <a:endParaRPr sz="1050">
              <a:latin typeface="Arial"/>
              <a:ea typeface="Arial"/>
              <a:cs typeface="Arial"/>
              <a:sym typeface="Arial"/>
            </a:endParaRPr>
          </a:p>
          <a:p>
            <a:pPr marL="457200" lvl="0" indent="-295275" algn="l" rtl="0">
              <a:spcBef>
                <a:spcPts val="0"/>
              </a:spcBef>
              <a:spcAft>
                <a:spcPts val="0"/>
              </a:spcAft>
              <a:buClr>
                <a:schemeClr val="dk1"/>
              </a:buClr>
              <a:buSzPts val="1050"/>
              <a:buChar char="●"/>
            </a:pPr>
            <a:r>
              <a:rPr lang="en-US" sz="1050">
                <a:latin typeface="Arial"/>
                <a:ea typeface="Arial"/>
                <a:cs typeface="Arial"/>
                <a:sym typeface="Arial"/>
              </a:rPr>
              <a:t>Use the </a:t>
            </a:r>
            <a:r>
              <a:rPr lang="en-US" sz="1050" b="1" i="1">
                <a:latin typeface="Arial"/>
                <a:ea typeface="Arial"/>
                <a:cs typeface="Arial"/>
                <a:sym typeface="Arial"/>
              </a:rPr>
              <a:t>Tier 1 Artifacts Rubric </a:t>
            </a:r>
            <a:r>
              <a:rPr lang="en-US" sz="1050">
                <a:latin typeface="Arial"/>
                <a:ea typeface="Arial"/>
                <a:cs typeface="Arial"/>
                <a:sym typeface="Arial"/>
              </a:rPr>
              <a:t>to assess the quality of the resources your team develops. </a:t>
            </a:r>
            <a:endParaRPr sz="1050">
              <a:latin typeface="Arial"/>
              <a:ea typeface="Arial"/>
              <a:cs typeface="Arial"/>
              <a:sym typeface="Arial"/>
            </a:endParaRPr>
          </a:p>
          <a:p>
            <a:pPr marL="457200" lvl="0" indent="-295275" algn="l" rtl="0">
              <a:spcBef>
                <a:spcPts val="0"/>
              </a:spcBef>
              <a:spcAft>
                <a:spcPts val="0"/>
              </a:spcAft>
              <a:buClr>
                <a:schemeClr val="dk1"/>
              </a:buClr>
              <a:buSzPts val="1050"/>
              <a:buChar char="●"/>
            </a:pPr>
            <a:r>
              <a:rPr lang="en-US" sz="1050">
                <a:latin typeface="Arial"/>
                <a:ea typeface="Arial"/>
                <a:cs typeface="Arial"/>
                <a:sym typeface="Arial"/>
              </a:rPr>
              <a:t>Use the results of the </a:t>
            </a:r>
            <a:r>
              <a:rPr lang="en-US" sz="1050" b="1" i="1">
                <a:latin typeface="Arial"/>
                <a:ea typeface="Arial"/>
                <a:cs typeface="Arial"/>
                <a:sym typeface="Arial"/>
              </a:rPr>
              <a:t>PBIS Self-Assessment Survey</a:t>
            </a:r>
            <a:r>
              <a:rPr lang="en-US" sz="1050">
                <a:latin typeface="Arial"/>
                <a:ea typeface="Arial"/>
                <a:cs typeface="Arial"/>
                <a:sym typeface="Arial"/>
              </a:rPr>
              <a:t> (SAS)  to gain perspective from all staff, and results from the </a:t>
            </a:r>
            <a:r>
              <a:rPr lang="en-US" sz="1050" b="1" i="1">
                <a:latin typeface="Arial"/>
                <a:ea typeface="Arial"/>
                <a:cs typeface="Arial"/>
                <a:sym typeface="Arial"/>
              </a:rPr>
              <a:t>PBIS Tiered Fidelity Inventory</a:t>
            </a:r>
            <a:r>
              <a:rPr lang="en-US" sz="1050">
                <a:latin typeface="Arial"/>
                <a:ea typeface="Arial"/>
                <a:cs typeface="Arial"/>
                <a:sym typeface="Arial"/>
              </a:rPr>
              <a:t> (TFI) to gain perspective from your Building Leadership Team.</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Additional information about &lt;Topic&gt; 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24" name="Google Shape;22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31" name="Google Shape;23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Read the slide.  Provide approximately 1 minute for participants to consider the last question.</a:t>
            </a: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Directly teaching social skills encourages use of a common language among all staff. By using common language, we ensure consistency for all students which is especially important for students who are at-risk and high-risk of behavior incidents. </a:t>
            </a: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4"/>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4"/>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24"/>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24"/>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24"/>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24"/>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1982789" y="536577"/>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27" descr="Macintosh HD:Users:wellspl:Desktop:6-Free-Teamwork-Clipart-Illustration-Showing-Diversity.jpg"/>
          <p:cNvPicPr preferRelativeResize="0"/>
          <p:nvPr/>
        </p:nvPicPr>
        <p:blipFill rotWithShape="1">
          <a:blip r:embed="rId2">
            <a:alphaModFix/>
          </a:blip>
          <a:srcRect r="25555"/>
          <a:stretch/>
        </p:blipFill>
        <p:spPr>
          <a:xfrm>
            <a:off x="552450" y="587377"/>
            <a:ext cx="1371600" cy="771525"/>
          </a:xfrm>
          <a:prstGeom prst="rect">
            <a:avLst/>
          </a:prstGeom>
          <a:noFill/>
          <a:ln>
            <a:noFill/>
          </a:ln>
        </p:spPr>
      </p:pic>
      <p:sp>
        <p:nvSpPr>
          <p:cNvPr id="37" name="Google Shape;37;p2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27"/>
          <p:cNvGrpSpPr/>
          <p:nvPr/>
        </p:nvGrpSpPr>
        <p:grpSpPr>
          <a:xfrm>
            <a:off x="12700" y="6211407"/>
            <a:ext cx="9144378" cy="659292"/>
            <a:chOff x="12700" y="6211407"/>
            <a:chExt cx="9144378" cy="659292"/>
          </a:xfrm>
        </p:grpSpPr>
        <p:sp>
          <p:nvSpPr>
            <p:cNvPr id="39" name="Google Shape;39;p2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2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7"/>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
        <p:cNvGrpSpPr/>
        <p:nvPr/>
      </p:nvGrpSpPr>
      <p:grpSpPr>
        <a:xfrm>
          <a:off x="0" y="0"/>
          <a:ext cx="0" cy="0"/>
          <a:chOff x="0" y="0"/>
          <a:chExt cx="0" cy="0"/>
        </a:xfrm>
      </p:grpSpPr>
      <p:pic>
        <p:nvPicPr>
          <p:cNvPr id="44" name="Google Shape;44;p28"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45" name="Google Shape;45;p28"/>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6" name="Google Shape;46;p28"/>
          <p:cNvGrpSpPr/>
          <p:nvPr/>
        </p:nvGrpSpPr>
        <p:grpSpPr>
          <a:xfrm>
            <a:off x="12700" y="6211407"/>
            <a:ext cx="9144378" cy="659292"/>
            <a:chOff x="12700" y="6211407"/>
            <a:chExt cx="9144378" cy="659292"/>
          </a:xfrm>
        </p:grpSpPr>
        <p:sp>
          <p:nvSpPr>
            <p:cNvPr id="47" name="Google Shape;47;p2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2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28"/>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51" name="Google Shape;5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7" name="Google Shape;67;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3"/>
          <p:cNvGrpSpPr/>
          <p:nvPr/>
        </p:nvGrpSpPr>
        <p:grpSpPr>
          <a:xfrm>
            <a:off x="3175" y="6211407"/>
            <a:ext cx="9144378" cy="659292"/>
            <a:chOff x="12700" y="6211407"/>
            <a:chExt cx="9144378" cy="659292"/>
          </a:xfrm>
        </p:grpSpPr>
        <p:sp>
          <p:nvSpPr>
            <p:cNvPr id="16" name="Google Shape;16;p2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2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8" name="Google Shape;18;p2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9" name="Google Shape;19;p23"/>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351" b="0" i="0" u="none" strike="noStrike" cap="none">
                  <a:solidFill>
                    <a:schemeClr val="lt1"/>
                  </a:solidFill>
                  <a:latin typeface="Calibri"/>
                  <a:ea typeface="Calibri"/>
                  <a:cs typeface="Calibri"/>
                  <a:sym typeface="Calibri"/>
                </a:rPr>
                <a:t>MO SW-PBS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209500"/>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Develop Lessons to Initially Teach all Expected Behavior</a:t>
            </a:r>
            <a:endParaRPr/>
          </a:p>
        </p:txBody>
      </p:sp>
      <p:sp>
        <p:nvSpPr>
          <p:cNvPr id="85" name="Google Shape;85;p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Teaching Expected Behavior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Acquisition Lesson Plan Format</a:t>
            </a:r>
            <a:endParaRPr/>
          </a:p>
        </p:txBody>
      </p:sp>
      <p:pic>
        <p:nvPicPr>
          <p:cNvPr id="149" name="Google Shape;149;p10"/>
          <p:cNvPicPr preferRelativeResize="0">
            <a:picLocks noGrp="1"/>
          </p:cNvPicPr>
          <p:nvPr>
            <p:ph type="body" idx="1"/>
          </p:nvPr>
        </p:nvPicPr>
        <p:blipFill rotWithShape="1">
          <a:blip r:embed="rId3">
            <a:alphaModFix/>
          </a:blip>
          <a:srcRect/>
          <a:stretch/>
        </p:blipFill>
        <p:spPr>
          <a:xfrm>
            <a:off x="2566475" y="1419008"/>
            <a:ext cx="4385868" cy="47579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360759" y="3752849"/>
            <a:ext cx="2468166" cy="24526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900"/>
              <a:buFont typeface="Calibri"/>
              <a:buNone/>
            </a:pPr>
            <a:r>
              <a:rPr lang="en-US" sz="2900"/>
              <a:t>Teaching Considerations</a:t>
            </a:r>
            <a:endParaRPr/>
          </a:p>
        </p:txBody>
      </p:sp>
      <p:pic>
        <p:nvPicPr>
          <p:cNvPr id="156" name="Google Shape;156;p11" descr="A group of children standing in front of a school bus&#10;&#10;Description automatically generated with medium confidence"/>
          <p:cNvPicPr preferRelativeResize="0"/>
          <p:nvPr/>
        </p:nvPicPr>
        <p:blipFill rotWithShape="1">
          <a:blip r:embed="rId3">
            <a:alphaModFix/>
          </a:blip>
          <a:srcRect t="13272" b="25933"/>
          <a:stretch/>
        </p:blipFill>
        <p:spPr>
          <a:xfrm>
            <a:off x="20" y="10"/>
            <a:ext cx="9143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57" name="Google Shape;157;p11"/>
          <p:cNvSpPr txBox="1">
            <a:spLocks noGrp="1"/>
          </p:cNvSpPr>
          <p:nvPr>
            <p:ph type="body" idx="1"/>
          </p:nvPr>
        </p:nvSpPr>
        <p:spPr>
          <a:xfrm>
            <a:off x="3167986" y="3752850"/>
            <a:ext cx="5614060" cy="245268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0000"/>
              </a:buClr>
              <a:buSzPts val="1600"/>
              <a:buChar char="•"/>
            </a:pPr>
            <a:r>
              <a:rPr lang="en-US" sz="1600" b="1"/>
              <a:t>Skill Definition and Context</a:t>
            </a:r>
            <a:r>
              <a:rPr lang="en-US" sz="1600"/>
              <a:t>–the Expectation from your schools matrix to help staff see how the lesson ties to the common language. The Specific Behavior(s) or Procedures defined. Context to identify the location(s) where the behavior is expected. </a:t>
            </a:r>
            <a:endParaRPr/>
          </a:p>
          <a:p>
            <a:pPr marL="685800" lvl="1" indent="-228600" algn="l" rtl="0">
              <a:lnSpc>
                <a:spcPct val="90000"/>
              </a:lnSpc>
              <a:spcBef>
                <a:spcPts val="500"/>
              </a:spcBef>
              <a:spcAft>
                <a:spcPts val="0"/>
              </a:spcAft>
              <a:buClr>
                <a:schemeClr val="dk1"/>
              </a:buClr>
              <a:buSzPts val="1600"/>
              <a:buChar char="•"/>
            </a:pPr>
            <a:r>
              <a:rPr lang="en-US" sz="1600"/>
              <a:t>E.g., “Explain what Respect means in all settings of school.” Or, “Specify what students will have to do to actively listen in the classroom.”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3235569" y="365126"/>
            <a:ext cx="5455627" cy="15809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Teaching Considerations</a:t>
            </a:r>
            <a:endParaRPr/>
          </a:p>
        </p:txBody>
      </p:sp>
      <p:sp>
        <p:nvSpPr>
          <p:cNvPr id="164" name="Google Shape;164;p12"/>
          <p:cNvSpPr txBox="1">
            <a:spLocks noGrp="1"/>
          </p:cNvSpPr>
          <p:nvPr>
            <p:ph type="body" idx="1"/>
          </p:nvPr>
        </p:nvSpPr>
        <p:spPr>
          <a:xfrm>
            <a:off x="804496" y="2599349"/>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Acquisition Phase/Direct Teaching–includes tell, show, practice.</a:t>
            </a:r>
            <a:endParaRPr/>
          </a:p>
          <a:p>
            <a:pPr marL="685800" lvl="1" indent="-228600" algn="l" rtl="0">
              <a:lnSpc>
                <a:spcPct val="90000"/>
              </a:lnSpc>
              <a:spcBef>
                <a:spcPts val="500"/>
              </a:spcBef>
              <a:spcAft>
                <a:spcPts val="0"/>
              </a:spcAft>
              <a:buClr>
                <a:schemeClr val="dk1"/>
              </a:buClr>
              <a:buSzPts val="2400"/>
              <a:buChar char="•"/>
            </a:pPr>
            <a:r>
              <a:rPr lang="en-US" b="1"/>
              <a:t>Tell</a:t>
            </a:r>
            <a:r>
              <a:rPr lang="en-US"/>
              <a:t>–teacher provides definition, specific steps needed to correctly perform the skill and the location in which the skill will be expected.</a:t>
            </a:r>
            <a:endParaRPr/>
          </a:p>
          <a:p>
            <a:pPr marL="685800" lvl="1" indent="-228600" algn="l" rtl="0">
              <a:lnSpc>
                <a:spcPct val="90000"/>
              </a:lnSpc>
              <a:spcBef>
                <a:spcPts val="500"/>
              </a:spcBef>
              <a:spcAft>
                <a:spcPts val="0"/>
              </a:spcAft>
              <a:buClr>
                <a:schemeClr val="dk1"/>
              </a:buClr>
              <a:buSzPts val="2400"/>
              <a:buChar char="•"/>
            </a:pPr>
            <a:r>
              <a:rPr lang="en-US" b="1"/>
              <a:t>Show</a:t>
            </a:r>
            <a:r>
              <a:rPr lang="en-US"/>
              <a:t>–demonstrate or model expected behavior; include examples and non-examples.</a:t>
            </a:r>
            <a:endParaRPr/>
          </a:p>
          <a:p>
            <a:pPr marL="685800" lvl="1" indent="-228600" algn="l" rtl="0">
              <a:lnSpc>
                <a:spcPct val="90000"/>
              </a:lnSpc>
              <a:spcBef>
                <a:spcPts val="500"/>
              </a:spcBef>
              <a:spcAft>
                <a:spcPts val="0"/>
              </a:spcAft>
              <a:buClr>
                <a:schemeClr val="dk1"/>
              </a:buClr>
              <a:buSzPts val="2400"/>
              <a:buChar char="•"/>
            </a:pPr>
            <a:r>
              <a:rPr lang="en-US" b="1"/>
              <a:t>Practice</a:t>
            </a:r>
            <a:r>
              <a:rPr lang="en-US"/>
              <a:t>–guided practice ensures students can demonstrate the steps; best when practice occurs in the setting.</a:t>
            </a:r>
            <a:endParaRPr/>
          </a:p>
        </p:txBody>
      </p:sp>
      <p:pic>
        <p:nvPicPr>
          <p:cNvPr id="165" name="Google Shape;165;p12" descr="A picture containing person, indoor&#10;&#10;Description automatically generated"/>
          <p:cNvPicPr preferRelativeResize="0"/>
          <p:nvPr/>
        </p:nvPicPr>
        <p:blipFill rotWithShape="1">
          <a:blip r:embed="rId3">
            <a:alphaModFix/>
          </a:blip>
          <a:srcRect/>
          <a:stretch/>
        </p:blipFill>
        <p:spPr>
          <a:xfrm>
            <a:off x="804496" y="215587"/>
            <a:ext cx="3085954" cy="20571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Teaching Considerations</a:t>
            </a:r>
            <a:endParaRPr/>
          </a:p>
        </p:txBody>
      </p:sp>
      <p:sp>
        <p:nvSpPr>
          <p:cNvPr id="172" name="Google Shape;172;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Fluency Phase/Orientation Plan</a:t>
            </a:r>
            <a:r>
              <a:rPr lang="en-US"/>
              <a:t>–for older students or new students to a building (e.g. 9th grade in high school) or transfer students. Provides a description of how students will receive instruction about skills as they pertain to the particular building. </a:t>
            </a:r>
            <a:endParaRPr/>
          </a:p>
        </p:txBody>
      </p:sp>
      <p:pic>
        <p:nvPicPr>
          <p:cNvPr id="173" name="Google Shape;173;p13" descr="A group of people posing for a photo&#10;&#10;Description automatically generated"/>
          <p:cNvPicPr preferRelativeResize="0"/>
          <p:nvPr/>
        </p:nvPicPr>
        <p:blipFill rotWithShape="1">
          <a:blip r:embed="rId3">
            <a:alphaModFix/>
          </a:blip>
          <a:srcRect/>
          <a:stretch/>
        </p:blipFill>
        <p:spPr>
          <a:xfrm>
            <a:off x="2954215" y="3926132"/>
            <a:ext cx="3024555" cy="2016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4" descr="A teacher teaching her students&#10;&#10;Description automatically generated with low confidence"/>
          <p:cNvPicPr preferRelativeResize="0"/>
          <p:nvPr/>
        </p:nvPicPr>
        <p:blipFill rotWithShape="1">
          <a:blip r:embed="rId3">
            <a:alphaModFix/>
          </a:blip>
          <a:srcRect l="16965" r="14973" b="2"/>
          <a:stretch/>
        </p:blipFill>
        <p:spPr>
          <a:xfrm>
            <a:off x="4937528" y="1279430"/>
            <a:ext cx="3602727" cy="3864070"/>
          </a:xfrm>
          <a:prstGeom prst="rect">
            <a:avLst/>
          </a:prstGeom>
          <a:noFill/>
          <a:ln>
            <a:noFill/>
          </a:ln>
        </p:spPr>
      </p:pic>
      <p:pic>
        <p:nvPicPr>
          <p:cNvPr id="180" name="Google Shape;180;p14"/>
          <p:cNvPicPr preferRelativeResize="0"/>
          <p:nvPr/>
        </p:nvPicPr>
        <p:blipFill rotWithShape="1">
          <a:blip r:embed="rId4">
            <a:alphaModFix/>
          </a:blip>
          <a:srcRect/>
          <a:stretch/>
        </p:blipFill>
        <p:spPr>
          <a:xfrm rot="10800000">
            <a:off x="0" y="0"/>
            <a:ext cx="9144000" cy="5143500"/>
          </a:xfrm>
          <a:prstGeom prst="rect">
            <a:avLst/>
          </a:prstGeom>
          <a:noFill/>
          <a:ln>
            <a:noFill/>
          </a:ln>
        </p:spPr>
      </p:pic>
      <p:sp>
        <p:nvSpPr>
          <p:cNvPr id="181" name="Google Shape;181;p14"/>
          <p:cNvSpPr txBox="1">
            <a:spLocks noGrp="1"/>
          </p:cNvSpPr>
          <p:nvPr>
            <p:ph type="title"/>
          </p:nvPr>
        </p:nvSpPr>
        <p:spPr>
          <a:xfrm>
            <a:off x="603747" y="99544"/>
            <a:ext cx="3730036" cy="16333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400"/>
              <a:buFont typeface="Calibri"/>
              <a:buNone/>
            </a:pPr>
            <a:r>
              <a:rPr lang="en-US" dirty="0">
                <a:solidFill>
                  <a:srgbClr val="000000"/>
                </a:solidFill>
              </a:rPr>
              <a:t>Teaching Considerations</a:t>
            </a:r>
            <a:endParaRPr dirty="0"/>
          </a:p>
        </p:txBody>
      </p:sp>
      <p:sp>
        <p:nvSpPr>
          <p:cNvPr id="182" name="Google Shape;182;p14"/>
          <p:cNvSpPr txBox="1">
            <a:spLocks noGrp="1"/>
          </p:cNvSpPr>
          <p:nvPr>
            <p:ph type="body" idx="1"/>
          </p:nvPr>
        </p:nvSpPr>
        <p:spPr>
          <a:xfrm>
            <a:off x="0" y="1512277"/>
            <a:ext cx="4794737" cy="460716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FF0000"/>
              </a:buClr>
              <a:buSzPts val="2000"/>
              <a:buChar char="•"/>
            </a:pPr>
            <a:r>
              <a:rPr lang="en-US" sz="2000" b="1">
                <a:solidFill>
                  <a:srgbClr val="000000"/>
                </a:solidFill>
              </a:rPr>
              <a:t>Generalization Strategies</a:t>
            </a:r>
            <a:r>
              <a:rPr lang="en-US" sz="2000">
                <a:solidFill>
                  <a:srgbClr val="000000"/>
                </a:solidFill>
              </a:rPr>
              <a:t>–to help students maintain skills being taught and to encourage use of the skills in a variety of situations. Include:</a:t>
            </a:r>
            <a:endParaRPr/>
          </a:p>
          <a:p>
            <a:pPr marL="685800" lvl="1" indent="-228600" algn="l" rtl="0">
              <a:lnSpc>
                <a:spcPct val="90000"/>
              </a:lnSpc>
              <a:spcBef>
                <a:spcPts val="500"/>
              </a:spcBef>
              <a:spcAft>
                <a:spcPts val="0"/>
              </a:spcAft>
              <a:buClr>
                <a:srgbClr val="000000"/>
              </a:buClr>
              <a:buSzPts val="2000"/>
              <a:buChar char="•"/>
            </a:pPr>
            <a:r>
              <a:rPr lang="en-US" sz="2000" b="1">
                <a:solidFill>
                  <a:srgbClr val="000000"/>
                </a:solidFill>
              </a:rPr>
              <a:t>Pre-correct or Remind </a:t>
            </a:r>
            <a:r>
              <a:rPr lang="en-US" sz="2000">
                <a:solidFill>
                  <a:srgbClr val="000000"/>
                </a:solidFill>
              </a:rPr>
              <a:t>– after students have been taught skill and when the teacher can anticipate students may have difficulty</a:t>
            </a:r>
            <a:endParaRPr/>
          </a:p>
          <a:p>
            <a:pPr marL="685800" lvl="1" indent="-228600" algn="l" rtl="0">
              <a:lnSpc>
                <a:spcPct val="90000"/>
              </a:lnSpc>
              <a:spcBef>
                <a:spcPts val="500"/>
              </a:spcBef>
              <a:spcAft>
                <a:spcPts val="0"/>
              </a:spcAft>
              <a:buClr>
                <a:srgbClr val="000000"/>
              </a:buClr>
              <a:buSzPts val="2000"/>
              <a:buChar char="•"/>
            </a:pPr>
            <a:r>
              <a:rPr lang="en-US" sz="2000" b="1">
                <a:solidFill>
                  <a:srgbClr val="000000"/>
                </a:solidFill>
              </a:rPr>
              <a:t>Supervise</a:t>
            </a:r>
            <a:r>
              <a:rPr lang="en-US" sz="2000">
                <a:solidFill>
                  <a:srgbClr val="000000"/>
                </a:solidFill>
              </a:rPr>
              <a:t> – move, scan and frequent interaction strategies for staff</a:t>
            </a:r>
            <a:endParaRPr/>
          </a:p>
          <a:p>
            <a:pPr marL="685800" lvl="1" indent="-228600" algn="l" rtl="0">
              <a:lnSpc>
                <a:spcPct val="90000"/>
              </a:lnSpc>
              <a:spcBef>
                <a:spcPts val="500"/>
              </a:spcBef>
              <a:spcAft>
                <a:spcPts val="0"/>
              </a:spcAft>
              <a:buClr>
                <a:srgbClr val="000000"/>
              </a:buClr>
              <a:buSzPts val="2000"/>
              <a:buChar char="•"/>
            </a:pPr>
            <a:r>
              <a:rPr lang="en-US" sz="2000" b="1">
                <a:solidFill>
                  <a:srgbClr val="000000"/>
                </a:solidFill>
              </a:rPr>
              <a:t>Feedback</a:t>
            </a:r>
            <a:r>
              <a:rPr lang="en-US" sz="2000">
                <a:solidFill>
                  <a:srgbClr val="000000"/>
                </a:solidFill>
              </a:rPr>
              <a:t> – positive to reinforce use of the skill and corrective to teach the student what the expected behavior 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Teaching Considerations</a:t>
            </a:r>
            <a:endParaRPr/>
          </a:p>
        </p:txBody>
      </p:sp>
      <p:sp>
        <p:nvSpPr>
          <p:cNvPr id="189" name="Google Shape;189;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Generalization Strategies</a:t>
            </a:r>
            <a:r>
              <a:rPr lang="en-US"/>
              <a:t>–guided by purpose, age of student and prior learning history; vary strategies and modalities.</a:t>
            </a:r>
            <a:endParaRPr/>
          </a:p>
          <a:p>
            <a:pPr marL="685800" lvl="1" indent="-228600" algn="l" rtl="0">
              <a:lnSpc>
                <a:spcPct val="90000"/>
              </a:lnSpc>
              <a:spcBef>
                <a:spcPts val="500"/>
              </a:spcBef>
              <a:spcAft>
                <a:spcPts val="0"/>
              </a:spcAft>
              <a:buClr>
                <a:schemeClr val="dk1"/>
              </a:buClr>
              <a:buSzPts val="2400"/>
              <a:buChar char="•"/>
            </a:pPr>
            <a:r>
              <a:rPr lang="en-US"/>
              <a:t>Writing activities–students describe the behaviors or illustrate through narrative, poetry, plays, songs, etc.</a:t>
            </a:r>
            <a:endParaRPr/>
          </a:p>
          <a:p>
            <a:pPr marL="685800" lvl="1" indent="-228600" algn="l" rtl="0">
              <a:lnSpc>
                <a:spcPct val="90000"/>
              </a:lnSpc>
              <a:spcBef>
                <a:spcPts val="500"/>
              </a:spcBef>
              <a:spcAft>
                <a:spcPts val="0"/>
              </a:spcAft>
              <a:buClr>
                <a:schemeClr val="dk1"/>
              </a:buClr>
              <a:buSzPts val="2400"/>
              <a:buChar char="•"/>
            </a:pPr>
            <a:r>
              <a:rPr lang="en-US"/>
              <a:t>Artistic representation–performing skits, songs, posters, paintings, etc.</a:t>
            </a:r>
            <a:endParaRPr/>
          </a:p>
          <a:p>
            <a:pPr marL="685800" lvl="1" indent="-228600" algn="l" rtl="0">
              <a:lnSpc>
                <a:spcPct val="90000"/>
              </a:lnSpc>
              <a:spcBef>
                <a:spcPts val="500"/>
              </a:spcBef>
              <a:spcAft>
                <a:spcPts val="0"/>
              </a:spcAft>
              <a:buClr>
                <a:schemeClr val="dk1"/>
              </a:buClr>
              <a:buSzPts val="2400"/>
              <a:buChar char="•"/>
            </a:pPr>
            <a:r>
              <a:rPr lang="en-US"/>
              <a:t>Sports teams, student organizations–connections to operational rules for these student groups.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6" descr="A picture containing person, indoor, standing&#10;&#10;Description automatically generated"/>
          <p:cNvPicPr preferRelativeResize="0"/>
          <p:nvPr/>
        </p:nvPicPr>
        <p:blipFill rotWithShape="1">
          <a:blip r:embed="rId3">
            <a:alphaModFix/>
          </a:blip>
          <a:srcRect l="23637" r="14128"/>
          <a:stretch/>
        </p:blipFill>
        <p:spPr>
          <a:xfrm>
            <a:off x="4348157" y="10"/>
            <a:ext cx="4795614" cy="5143490"/>
          </a:xfrm>
          <a:prstGeom prst="rect">
            <a:avLst/>
          </a:prstGeom>
          <a:noFill/>
          <a:ln>
            <a:noFill/>
          </a:ln>
        </p:spPr>
      </p:pic>
      <p:pic>
        <p:nvPicPr>
          <p:cNvPr id="196" name="Google Shape;196;p16"/>
          <p:cNvPicPr preferRelativeResize="0"/>
          <p:nvPr/>
        </p:nvPicPr>
        <p:blipFill rotWithShape="1">
          <a:blip r:embed="rId4">
            <a:alphaModFix/>
          </a:blip>
          <a:srcRect/>
          <a:stretch/>
        </p:blipFill>
        <p:spPr>
          <a:xfrm rot="10800000">
            <a:off x="0" y="0"/>
            <a:ext cx="9144000" cy="5143500"/>
          </a:xfrm>
          <a:prstGeom prst="rect">
            <a:avLst/>
          </a:prstGeom>
          <a:noFill/>
          <a:ln>
            <a:noFill/>
          </a:ln>
        </p:spPr>
      </p:pic>
      <p:sp>
        <p:nvSpPr>
          <p:cNvPr id="197" name="Google Shape;197;p16"/>
          <p:cNvSpPr txBox="1">
            <a:spLocks noGrp="1"/>
          </p:cNvSpPr>
          <p:nvPr>
            <p:ph type="title"/>
          </p:nvPr>
        </p:nvSpPr>
        <p:spPr>
          <a:xfrm>
            <a:off x="562708" y="44460"/>
            <a:ext cx="3503091" cy="11395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alibri"/>
              <a:buNone/>
            </a:pPr>
            <a:r>
              <a:rPr lang="en-US" sz="3600">
                <a:solidFill>
                  <a:srgbClr val="000000"/>
                </a:solidFill>
              </a:rPr>
              <a:t>Teaching Considerations</a:t>
            </a:r>
            <a:endParaRPr/>
          </a:p>
        </p:txBody>
      </p:sp>
      <p:sp>
        <p:nvSpPr>
          <p:cNvPr id="198" name="Google Shape;198;p16"/>
          <p:cNvSpPr txBox="1">
            <a:spLocks noGrp="1"/>
          </p:cNvSpPr>
          <p:nvPr>
            <p:ph type="body" idx="1"/>
          </p:nvPr>
        </p:nvSpPr>
        <p:spPr>
          <a:xfrm>
            <a:off x="0" y="1464396"/>
            <a:ext cx="4706805" cy="453782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FF0000"/>
              </a:buClr>
              <a:buSzPts val="2400"/>
              <a:buChar char="•"/>
            </a:pPr>
            <a:r>
              <a:rPr lang="en-US" sz="2400" b="1">
                <a:solidFill>
                  <a:srgbClr val="000000"/>
                </a:solidFill>
              </a:rPr>
              <a:t>Reteaching </a:t>
            </a:r>
            <a:endParaRPr/>
          </a:p>
          <a:p>
            <a:pPr marL="685800" lvl="1" indent="-228600" algn="l" rtl="0">
              <a:lnSpc>
                <a:spcPct val="90000"/>
              </a:lnSpc>
              <a:spcBef>
                <a:spcPts val="500"/>
              </a:spcBef>
              <a:spcAft>
                <a:spcPts val="0"/>
              </a:spcAft>
              <a:buClr>
                <a:srgbClr val="000000"/>
              </a:buClr>
              <a:buSzPts val="2400"/>
              <a:buChar char="•"/>
            </a:pPr>
            <a:r>
              <a:rPr lang="en-US">
                <a:solidFill>
                  <a:srgbClr val="000000"/>
                </a:solidFill>
              </a:rPr>
              <a:t>Provide additional instruction and practice on each of the steps required to correctly exhibit the behavior. </a:t>
            </a:r>
            <a:endParaRPr/>
          </a:p>
          <a:p>
            <a:pPr marL="685800" lvl="1" indent="-228600" algn="l" rtl="0">
              <a:lnSpc>
                <a:spcPct val="90000"/>
              </a:lnSpc>
              <a:spcBef>
                <a:spcPts val="500"/>
              </a:spcBef>
              <a:spcAft>
                <a:spcPts val="0"/>
              </a:spcAft>
              <a:buClr>
                <a:srgbClr val="000000"/>
              </a:buClr>
              <a:buSzPts val="2400"/>
              <a:buChar char="•"/>
            </a:pPr>
            <a:r>
              <a:rPr lang="en-US">
                <a:solidFill>
                  <a:srgbClr val="000000"/>
                </a:solidFill>
              </a:rPr>
              <a:t>May include extension activities using other modalities through activities and games.</a:t>
            </a:r>
            <a:endParaRPr/>
          </a:p>
          <a:p>
            <a:pPr marL="685800" lvl="1" indent="-228600" algn="l" rtl="0">
              <a:lnSpc>
                <a:spcPct val="90000"/>
              </a:lnSpc>
              <a:spcBef>
                <a:spcPts val="500"/>
              </a:spcBef>
              <a:spcAft>
                <a:spcPts val="0"/>
              </a:spcAft>
              <a:buClr>
                <a:srgbClr val="000000"/>
              </a:buClr>
              <a:buSzPts val="2400"/>
              <a:buChar char="•"/>
            </a:pPr>
            <a:r>
              <a:rPr lang="en-US">
                <a:solidFill>
                  <a:srgbClr val="000000"/>
                </a:solidFill>
              </a:rPr>
              <a:t>Important for staff to recognize “almost there” behavior as an instructional step toward perfect performance.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Putting It All Together: </a:t>
            </a:r>
            <a:br>
              <a:rPr lang="en-US"/>
            </a:br>
            <a:r>
              <a:rPr lang="en-US"/>
              <a:t>Acquisition Lesson Plan</a:t>
            </a:r>
            <a:endParaRPr/>
          </a:p>
        </p:txBody>
      </p:sp>
      <p:sp>
        <p:nvSpPr>
          <p:cNvPr id="205" name="Google Shape;205;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Expectation</a:t>
            </a:r>
            <a:endParaRPr/>
          </a:p>
          <a:p>
            <a:pPr marL="228600" lvl="0" indent="-228600" algn="l" rtl="0">
              <a:lnSpc>
                <a:spcPct val="90000"/>
              </a:lnSpc>
              <a:spcBef>
                <a:spcPts val="1000"/>
              </a:spcBef>
              <a:spcAft>
                <a:spcPts val="0"/>
              </a:spcAft>
              <a:buClr>
                <a:schemeClr val="dk1"/>
              </a:buClr>
              <a:buSzPct val="100000"/>
              <a:buChar char="•"/>
            </a:pPr>
            <a:r>
              <a:rPr lang="en-US"/>
              <a:t>Specific Behavior(s) or Procedure</a:t>
            </a:r>
            <a:endParaRPr/>
          </a:p>
          <a:p>
            <a:pPr marL="228600" lvl="0" indent="-228600" algn="l" rtl="0">
              <a:lnSpc>
                <a:spcPct val="90000"/>
              </a:lnSpc>
              <a:spcBef>
                <a:spcPts val="1000"/>
              </a:spcBef>
              <a:spcAft>
                <a:spcPts val="0"/>
              </a:spcAft>
              <a:buClr>
                <a:schemeClr val="dk1"/>
              </a:buClr>
              <a:buSzPct val="100000"/>
              <a:buChar char="•"/>
            </a:pPr>
            <a:r>
              <a:rPr lang="en-US"/>
              <a:t>Context</a:t>
            </a:r>
            <a:endParaRPr/>
          </a:p>
          <a:p>
            <a:pPr marL="228600" lvl="0" indent="-228600" algn="l" rtl="0">
              <a:lnSpc>
                <a:spcPct val="90000"/>
              </a:lnSpc>
              <a:spcBef>
                <a:spcPts val="1000"/>
              </a:spcBef>
              <a:spcAft>
                <a:spcPts val="0"/>
              </a:spcAft>
              <a:buClr>
                <a:schemeClr val="dk1"/>
              </a:buClr>
              <a:buSzPct val="100000"/>
              <a:buChar char="•"/>
            </a:pPr>
            <a:r>
              <a:rPr lang="en-US"/>
              <a:t>Orientation Plan</a:t>
            </a:r>
            <a:endParaRPr/>
          </a:p>
          <a:p>
            <a:pPr marL="228600" lvl="0" indent="-228600" algn="l" rtl="0">
              <a:lnSpc>
                <a:spcPct val="90000"/>
              </a:lnSpc>
              <a:spcBef>
                <a:spcPts val="1000"/>
              </a:spcBef>
              <a:spcAft>
                <a:spcPts val="0"/>
              </a:spcAft>
              <a:buClr>
                <a:schemeClr val="dk1"/>
              </a:buClr>
              <a:buSzPct val="100000"/>
              <a:buChar char="•"/>
            </a:pPr>
            <a:r>
              <a:rPr lang="en-US"/>
              <a:t>Tell, Show, Practice</a:t>
            </a:r>
            <a:endParaRPr/>
          </a:p>
          <a:p>
            <a:pPr marL="228600" lvl="0" indent="-228600" algn="l" rtl="0">
              <a:lnSpc>
                <a:spcPct val="90000"/>
              </a:lnSpc>
              <a:spcBef>
                <a:spcPts val="1000"/>
              </a:spcBef>
              <a:spcAft>
                <a:spcPts val="0"/>
              </a:spcAft>
              <a:buClr>
                <a:schemeClr val="dk1"/>
              </a:buClr>
              <a:buSzPct val="100000"/>
              <a:buChar char="•"/>
            </a:pPr>
            <a:r>
              <a:rPr lang="en-US"/>
              <a:t>Generalization</a:t>
            </a:r>
            <a:endParaRPr/>
          </a:p>
          <a:p>
            <a:pPr marL="685800" lvl="1" indent="-228600" algn="l" rtl="0">
              <a:lnSpc>
                <a:spcPct val="90000"/>
              </a:lnSpc>
              <a:spcBef>
                <a:spcPts val="500"/>
              </a:spcBef>
              <a:spcAft>
                <a:spcPts val="0"/>
              </a:spcAft>
              <a:buClr>
                <a:schemeClr val="dk1"/>
              </a:buClr>
              <a:buSzPct val="100000"/>
              <a:buChar char="•"/>
            </a:pPr>
            <a:r>
              <a:rPr lang="en-US"/>
              <a:t>Pre-Correct</a:t>
            </a:r>
            <a:endParaRPr/>
          </a:p>
          <a:p>
            <a:pPr marL="685800" lvl="1" indent="-228600" algn="l" rtl="0">
              <a:lnSpc>
                <a:spcPct val="90000"/>
              </a:lnSpc>
              <a:spcBef>
                <a:spcPts val="500"/>
              </a:spcBef>
              <a:spcAft>
                <a:spcPts val="0"/>
              </a:spcAft>
              <a:buClr>
                <a:schemeClr val="dk1"/>
              </a:buClr>
              <a:buSzPct val="100000"/>
              <a:buChar char="•"/>
            </a:pPr>
            <a:r>
              <a:rPr lang="en-US"/>
              <a:t>Supervise</a:t>
            </a:r>
            <a:endParaRPr/>
          </a:p>
          <a:p>
            <a:pPr marL="685800" lvl="1" indent="-228600" algn="l" rtl="0">
              <a:lnSpc>
                <a:spcPct val="90000"/>
              </a:lnSpc>
              <a:spcBef>
                <a:spcPts val="500"/>
              </a:spcBef>
              <a:spcAft>
                <a:spcPts val="0"/>
              </a:spcAft>
              <a:buClr>
                <a:schemeClr val="dk1"/>
              </a:buClr>
              <a:buSzPct val="100000"/>
              <a:buChar char="•"/>
            </a:pPr>
            <a:r>
              <a:rPr lang="en-US"/>
              <a:t>Feedback</a:t>
            </a:r>
            <a:endParaRPr/>
          </a:p>
          <a:p>
            <a:pPr marL="228600" lvl="0" indent="-228600" algn="l" rtl="0">
              <a:lnSpc>
                <a:spcPct val="90000"/>
              </a:lnSpc>
              <a:spcBef>
                <a:spcPts val="1000"/>
              </a:spcBef>
              <a:spcAft>
                <a:spcPts val="0"/>
              </a:spcAft>
              <a:buClr>
                <a:schemeClr val="dk1"/>
              </a:buClr>
              <a:buSzPct val="100000"/>
              <a:buChar char="•"/>
            </a:pPr>
            <a:r>
              <a:rPr lang="en-US"/>
              <a:t>Reteach</a:t>
            </a:r>
            <a:endParaRPr/>
          </a:p>
        </p:txBody>
      </p:sp>
      <p:pic>
        <p:nvPicPr>
          <p:cNvPr id="206" name="Google Shape;206;p17"/>
          <p:cNvPicPr preferRelativeResize="0"/>
          <p:nvPr/>
        </p:nvPicPr>
        <p:blipFill rotWithShape="1">
          <a:blip r:embed="rId3">
            <a:alphaModFix/>
          </a:blip>
          <a:srcRect/>
          <a:stretch/>
        </p:blipFill>
        <p:spPr>
          <a:xfrm>
            <a:off x="4514850" y="1417638"/>
            <a:ext cx="4385868" cy="47579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Calibri"/>
              <a:buNone/>
            </a:pPr>
            <a:r>
              <a:rPr lang="en-US">
                <a:solidFill>
                  <a:schemeClr val="accent6"/>
                </a:solidFill>
              </a:rPr>
              <a:t>Discussion:</a:t>
            </a:r>
            <a:r>
              <a:rPr lang="en-US" sz="4400" i="1">
                <a:solidFill>
                  <a:schemeClr val="accent6"/>
                </a:solidFill>
              </a:rPr>
              <a:t> Initially Teach all Expected Behavior </a:t>
            </a:r>
            <a:endParaRPr>
              <a:solidFill>
                <a:schemeClr val="accent6"/>
              </a:solidFill>
            </a:endParaRPr>
          </a:p>
        </p:txBody>
      </p:sp>
      <p:sp>
        <p:nvSpPr>
          <p:cNvPr id="213" name="Google Shape;213;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dirty="0">
                <a:solidFill>
                  <a:schemeClr val="dk1"/>
                </a:solidFill>
              </a:rPr>
              <a:t>Review the sample lessons and look for commonalities and differences according to the age/grade levels they represent in relation to purpose, format, content, and setting.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1766690" y="479963"/>
            <a:ext cx="7068700" cy="925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n-US">
                <a:solidFill>
                  <a:schemeClr val="accent6"/>
                </a:solidFill>
              </a:rPr>
              <a:t>Activity: </a:t>
            </a:r>
            <a:r>
              <a:rPr lang="en-US" i="1">
                <a:solidFill>
                  <a:schemeClr val="accent6"/>
                </a:solidFill>
              </a:rPr>
              <a:t>Initially Teach all Expected Behavior</a:t>
            </a:r>
            <a:endParaRPr/>
          </a:p>
        </p:txBody>
      </p:sp>
      <p:sp>
        <p:nvSpPr>
          <p:cNvPr id="220" name="Google Shape;220;p19"/>
          <p:cNvSpPr txBox="1"/>
          <p:nvPr/>
        </p:nvSpPr>
        <p:spPr>
          <a:xfrm>
            <a:off x="628650" y="2189041"/>
            <a:ext cx="7886700" cy="4351338"/>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rgbClr val="FF0000"/>
              </a:buClr>
              <a:buSzPts val="2800"/>
              <a:buFont typeface="Arial"/>
              <a:buChar char="•"/>
            </a:pPr>
            <a:r>
              <a:rPr lang="en-US" sz="2800" dirty="0">
                <a:solidFill>
                  <a:schemeClr val="dk1"/>
                </a:solidFill>
                <a:latin typeface="Calibri"/>
                <a:ea typeface="Calibri"/>
                <a:cs typeface="Calibri"/>
                <a:sym typeface="Calibri"/>
              </a:rPr>
              <a:t>Use the Acquisition Lesson Plan template provided to practice writing a lesson for one of the topics your team previously chose as a priority lesson. You can write a lesson for a schoolwide procedure (similar to cafeteria) or for a behavior on your school’s matrix. </a:t>
            </a:r>
            <a:endParaRPr dirty="0"/>
          </a:p>
          <a:p>
            <a:pPr marL="457200" marR="0" lvl="0" indent="-457200" algn="l" rtl="0">
              <a:lnSpc>
                <a:spcPct val="90000"/>
              </a:lnSpc>
              <a:spcBef>
                <a:spcPts val="1000"/>
              </a:spcBef>
              <a:spcAft>
                <a:spcPts val="0"/>
              </a:spcAft>
              <a:buClr>
                <a:srgbClr val="FF0000"/>
              </a:buClr>
              <a:buSzPts val="2800"/>
              <a:buFont typeface="Arial"/>
              <a:buChar char="•"/>
            </a:pPr>
            <a:r>
              <a:rPr lang="en-US" sz="2800" dirty="0">
                <a:solidFill>
                  <a:schemeClr val="dk1"/>
                </a:solidFill>
                <a:latin typeface="Calibri"/>
                <a:ea typeface="Calibri"/>
                <a:cs typeface="Calibri"/>
                <a:sym typeface="Calibri"/>
              </a:rPr>
              <a:t>Make plans to complete all needed acquisition plans. </a:t>
            </a:r>
            <a:endParaRPr dirty="0"/>
          </a:p>
          <a:p>
            <a:pPr marL="0" marR="0" lvl="0" indent="0" algn="l" rtl="0">
              <a:lnSpc>
                <a:spcPct val="90000"/>
              </a:lnSpc>
              <a:spcBef>
                <a:spcPts val="1000"/>
              </a:spcBef>
              <a:spcAft>
                <a:spcPts val="0"/>
              </a:spcAft>
              <a:buClr>
                <a:srgbClr val="FF0000"/>
              </a:buClr>
              <a:buSzPts val="2800"/>
              <a:buFont typeface="Arial"/>
              <a:buNone/>
            </a:pPr>
            <a:endParaRPr sz="2800" dirty="0">
              <a:solidFill>
                <a:srgbClr val="009E4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2" name="Google Shape;92;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0000"/>
              <a:buNone/>
            </a:pPr>
            <a:r>
              <a:rPr lang="en-US" dirty="0"/>
              <a:t>Handouts that will be needed for this lesson:</a:t>
            </a:r>
            <a:endParaRPr dirty="0"/>
          </a:p>
          <a:p>
            <a:pPr marL="228600" lvl="0" indent="-223139" algn="l" rtl="0">
              <a:lnSpc>
                <a:spcPct val="90000"/>
              </a:lnSpc>
              <a:spcBef>
                <a:spcPts val="1000"/>
              </a:spcBef>
              <a:spcAft>
                <a:spcPts val="0"/>
              </a:spcAft>
              <a:buClr>
                <a:srgbClr val="FF0000"/>
              </a:buClr>
              <a:buSzPct val="100000"/>
              <a:buChar char="•"/>
            </a:pPr>
            <a:r>
              <a:rPr lang="en-US" sz="2960" dirty="0"/>
              <a:t>Example Preschool Lesson Follow Directions</a:t>
            </a:r>
            <a:endParaRPr sz="2960" dirty="0"/>
          </a:p>
          <a:p>
            <a:pPr marL="228600" lvl="0" indent="-223139" algn="l" rtl="0">
              <a:lnSpc>
                <a:spcPct val="90000"/>
              </a:lnSpc>
              <a:spcBef>
                <a:spcPts val="1000"/>
              </a:spcBef>
              <a:spcAft>
                <a:spcPts val="0"/>
              </a:spcAft>
              <a:buClr>
                <a:srgbClr val="FF0000"/>
              </a:buClr>
              <a:buSzPct val="100000"/>
              <a:buChar char="•"/>
            </a:pPr>
            <a:r>
              <a:rPr lang="en-US" sz="2960" dirty="0"/>
              <a:t>Example Elementary Lesson Follow Directions</a:t>
            </a:r>
            <a:endParaRPr sz="2960" dirty="0"/>
          </a:p>
          <a:p>
            <a:pPr marL="228600" lvl="0" indent="-223139" algn="l" rtl="0">
              <a:lnSpc>
                <a:spcPct val="90000"/>
              </a:lnSpc>
              <a:spcBef>
                <a:spcPts val="1000"/>
              </a:spcBef>
              <a:spcAft>
                <a:spcPts val="0"/>
              </a:spcAft>
              <a:buClr>
                <a:srgbClr val="FF0000"/>
              </a:buClr>
              <a:buSzPct val="100000"/>
              <a:buChar char="•"/>
            </a:pPr>
            <a:r>
              <a:rPr lang="en-US" sz="2960" dirty="0"/>
              <a:t>Example Middle School Lesson Follow Directions</a:t>
            </a:r>
            <a:endParaRPr sz="2960" dirty="0"/>
          </a:p>
          <a:p>
            <a:pPr marL="228600" lvl="0" indent="-223139" algn="l" rtl="0">
              <a:lnSpc>
                <a:spcPct val="90000"/>
              </a:lnSpc>
              <a:spcBef>
                <a:spcPts val="1000"/>
              </a:spcBef>
              <a:spcAft>
                <a:spcPts val="0"/>
              </a:spcAft>
              <a:buClr>
                <a:srgbClr val="FF0000"/>
              </a:buClr>
              <a:buSzPct val="100000"/>
              <a:buChar char="•"/>
            </a:pPr>
            <a:r>
              <a:rPr lang="en-US" sz="2960" dirty="0"/>
              <a:t>Example High School Lesson Follow Directions</a:t>
            </a:r>
            <a:endParaRPr sz="2960" dirty="0"/>
          </a:p>
          <a:p>
            <a:pPr marL="228600" lvl="0" indent="-223139" algn="l" rtl="0">
              <a:lnSpc>
                <a:spcPct val="90000"/>
              </a:lnSpc>
              <a:spcBef>
                <a:spcPts val="1000"/>
              </a:spcBef>
              <a:spcAft>
                <a:spcPts val="0"/>
              </a:spcAft>
              <a:buClr>
                <a:srgbClr val="FF0000"/>
              </a:buClr>
              <a:buSzPct val="100000"/>
              <a:buChar char="•"/>
            </a:pPr>
            <a:r>
              <a:rPr lang="en-US" sz="2960" dirty="0"/>
              <a:t>Example Elementary Cafeteria Procedures Lesson Plan</a:t>
            </a:r>
            <a:endParaRPr sz="2960" dirty="0"/>
          </a:p>
          <a:p>
            <a:pPr marL="228600" lvl="0" indent="-223139" algn="l" rtl="0">
              <a:lnSpc>
                <a:spcPct val="90000"/>
              </a:lnSpc>
              <a:spcBef>
                <a:spcPts val="1000"/>
              </a:spcBef>
              <a:spcAft>
                <a:spcPts val="0"/>
              </a:spcAft>
              <a:buClr>
                <a:srgbClr val="FF0000"/>
              </a:buClr>
              <a:buSzPct val="100000"/>
              <a:buChar char="•"/>
            </a:pPr>
            <a:r>
              <a:rPr lang="en-US" sz="2960" dirty="0"/>
              <a:t>Example Secondary Cafeteria Procedures Lesson Plan</a:t>
            </a:r>
            <a:endParaRPr sz="2960" dirty="0"/>
          </a:p>
          <a:p>
            <a:pPr marL="228600" lvl="0" indent="-223139" algn="l" rtl="0">
              <a:lnSpc>
                <a:spcPct val="90000"/>
              </a:lnSpc>
              <a:spcBef>
                <a:spcPts val="1000"/>
              </a:spcBef>
              <a:spcAft>
                <a:spcPts val="0"/>
              </a:spcAft>
              <a:buClr>
                <a:srgbClr val="FF0000"/>
              </a:buClr>
              <a:buSzPct val="100000"/>
              <a:buChar char="•"/>
            </a:pPr>
            <a:r>
              <a:rPr lang="en-US" sz="2960" dirty="0"/>
              <a:t>Acquisition Lesson Plan Template</a:t>
            </a:r>
            <a:endParaRPr sz="2960" dirty="0"/>
          </a:p>
          <a:p>
            <a:pPr marL="228600" lvl="0" indent="-196469" algn="l" rtl="0">
              <a:spcBef>
                <a:spcPts val="1000"/>
              </a:spcBef>
              <a:spcAft>
                <a:spcPts val="0"/>
              </a:spcAft>
              <a:buClr>
                <a:schemeClr val="dk1"/>
              </a:buClr>
              <a:buSzPct val="100000"/>
              <a:buChar char="•"/>
            </a:pPr>
            <a:r>
              <a:rPr lang="en-US" sz="2960" dirty="0"/>
              <a:t>Tier 1 Action Plan</a:t>
            </a:r>
            <a:endParaRPr sz="2960" dirty="0"/>
          </a:p>
          <a:p>
            <a:pPr marL="228600" lvl="0" indent="-196469" algn="l" rtl="0">
              <a:spcBef>
                <a:spcPts val="1000"/>
              </a:spcBef>
              <a:spcAft>
                <a:spcPts val="0"/>
              </a:spcAft>
              <a:buClr>
                <a:schemeClr val="dk1"/>
              </a:buClr>
              <a:buSzPct val="100000"/>
              <a:buChar char="•"/>
            </a:pPr>
            <a:r>
              <a:rPr lang="en-US" sz="2960" dirty="0"/>
              <a:t>Tier 1 Artifact Rubric</a:t>
            </a:r>
            <a:endParaRPr sz="2960" dirty="0"/>
          </a:p>
          <a:p>
            <a:pPr marL="228600" lvl="0" indent="-196469" algn="l" rtl="0">
              <a:spcBef>
                <a:spcPts val="1000"/>
              </a:spcBef>
              <a:spcAft>
                <a:spcPts val="0"/>
              </a:spcAft>
              <a:buClr>
                <a:schemeClr val="dk1"/>
              </a:buClr>
              <a:buSzPct val="100000"/>
              <a:buChar char="•"/>
            </a:pPr>
            <a:r>
              <a:rPr lang="en-US" sz="2960" dirty="0"/>
              <a:t>Tier 1 Action Planning Checklist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227" name="Google Shape;227;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l" rtl="0">
              <a:spcBef>
                <a:spcPts val="1000"/>
              </a:spcBef>
              <a:spcAft>
                <a:spcPts val="0"/>
              </a:spcAft>
              <a:buSzPct val="100000"/>
              <a:buChar char="•"/>
            </a:pPr>
            <a:r>
              <a:rPr lang="en-US"/>
              <a:t>Develop action steps for the creation of acquisition lessons on schoolwide, non-classroom, and classroom expectations and procedures have been developed and shared with all staff.</a:t>
            </a:r>
            <a:endParaRPr/>
          </a:p>
          <a:p>
            <a:pPr marL="228600" lvl="0" indent="-215265" algn="l" rtl="0">
              <a:spcBef>
                <a:spcPts val="1000"/>
              </a:spcBef>
              <a:spcAft>
                <a:spcPts val="0"/>
              </a:spcAft>
              <a:buSzPct val="100000"/>
              <a:buChar char="•"/>
            </a:pPr>
            <a:r>
              <a:rPr lang="en-US"/>
              <a:t>Update your action plan using the Tier 1 Action Plan template and the Tier 1 Action Planning Checklist. </a:t>
            </a:r>
            <a:endParaRPr/>
          </a:p>
          <a:p>
            <a:pPr marL="228600" lvl="0" indent="-215265" algn="l" rtl="0">
              <a:spcBef>
                <a:spcPts val="1000"/>
              </a:spcBef>
              <a:spcAft>
                <a:spcPts val="0"/>
              </a:spcAft>
              <a:buSzPct val="100000"/>
              <a:buChar char="•"/>
            </a:pPr>
            <a:r>
              <a:rPr lang="en-US"/>
              <a:t>Use the Tier 1 Artifacts Rubric to assess the quality of the resources your team develops. </a:t>
            </a:r>
            <a:endParaRPr/>
          </a:p>
          <a:p>
            <a:pPr marL="228600" lvl="0" indent="-215265" algn="l" rtl="0">
              <a:spcBef>
                <a:spcPts val="1000"/>
              </a:spcBef>
              <a:spcAft>
                <a:spcPts val="0"/>
              </a:spcAft>
              <a:buSzPct val="100000"/>
              <a:buChar char="•"/>
            </a:pPr>
            <a:r>
              <a:rPr lang="en-US"/>
              <a:t>Use the results of the PBIS Self-Assessment Survey (SAS)  to gain perspective from all staff, and results from the PBIS Tiered Fidelity Inventory (TFI) to gain perspective from your Building Leadership Team.</a:t>
            </a:r>
            <a:endParaRPr/>
          </a:p>
          <a:p>
            <a:pPr marL="228600" lvl="0" indent="-50800" algn="l" rtl="0">
              <a:lnSpc>
                <a:spcPct val="90000"/>
              </a:lnSpc>
              <a:spcBef>
                <a:spcPts val="1000"/>
              </a:spcBef>
              <a:spcAft>
                <a:spcPts val="0"/>
              </a:spcAft>
              <a:buClr>
                <a:srgbClr val="FF0000"/>
              </a:buClr>
              <a:buSzPct val="10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234" name="Google Shape;234;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SzPct val="100000"/>
              <a:buChar char="•"/>
            </a:pPr>
            <a:r>
              <a:rPr lang="en-US"/>
              <a:t>Herner, T. (1998). Counterpoint. </a:t>
            </a:r>
            <a:r>
              <a:rPr lang="en-US" i="1"/>
              <a:t>NASDE, </a:t>
            </a:r>
            <a:r>
              <a:rPr lang="en-US"/>
              <a:t>p. 2.</a:t>
            </a:r>
            <a:endParaRPr/>
          </a:p>
          <a:p>
            <a:pPr marL="228600" lvl="0" indent="-228600" algn="l" rtl="0">
              <a:lnSpc>
                <a:spcPct val="90000"/>
              </a:lnSpc>
              <a:spcBef>
                <a:spcPts val="1000"/>
              </a:spcBef>
              <a:spcAft>
                <a:spcPts val="0"/>
              </a:spcAft>
              <a:buSzPct val="100000"/>
              <a:buChar char="•"/>
            </a:pPr>
            <a:r>
              <a:rPr lang="en-US"/>
              <a:t>Sugai, G., &amp; Horner, R. H. (1999). Discipline and behavioral support: practices, pitfalls and promises. </a:t>
            </a:r>
            <a:r>
              <a:rPr lang="en-US" i="1"/>
              <a:t>Effective School Practices, 17(4), </a:t>
            </a:r>
            <a:r>
              <a:rPr lang="en-US"/>
              <a:t>10-22.</a:t>
            </a:r>
            <a:endParaRPr/>
          </a:p>
          <a:p>
            <a:pPr marL="228600" lvl="0" indent="-228600" algn="l" rtl="0">
              <a:lnSpc>
                <a:spcPct val="90000"/>
              </a:lnSpc>
              <a:spcBef>
                <a:spcPts val="1000"/>
              </a:spcBef>
              <a:spcAft>
                <a:spcPts val="0"/>
              </a:spcAft>
              <a:buSzPct val="100000"/>
              <a:buChar char="•"/>
            </a:pPr>
            <a:r>
              <a:rPr lang="en-US"/>
              <a:t>Colvin, G., Sugai, G., &amp; Patching, B. (1993). Precorrection: An instructional approach for managing predictable problem behaviors. </a:t>
            </a:r>
            <a:r>
              <a:rPr lang="en-US" i="1"/>
              <a:t>Intervention in School and Clinic, 28(1), </a:t>
            </a:r>
            <a:r>
              <a:rPr lang="en-US"/>
              <a:t>143-150.</a:t>
            </a:r>
            <a:endParaRPr/>
          </a:p>
          <a:p>
            <a:pPr marL="228600" lvl="0" indent="-228600" algn="l" rtl="0">
              <a:lnSpc>
                <a:spcPct val="90000"/>
              </a:lnSpc>
              <a:spcBef>
                <a:spcPts val="1000"/>
              </a:spcBef>
              <a:spcAft>
                <a:spcPts val="0"/>
              </a:spcAft>
              <a:buClr>
                <a:srgbClr val="FF0000"/>
              </a:buClr>
              <a:buSzPct val="100000"/>
              <a:buChar char="•"/>
            </a:pPr>
            <a:r>
              <a:rPr lang="en-US"/>
              <a:t>Lewis, T. J., Newcomer, L. L., Trussell, R., &amp; Richter, M. (2006). Schoolwide positive behavior support: Building systems to develop and maintain appropriate social behavior. In C. M. Everston &amp; C. S. Weinstein (Eds.) </a:t>
            </a:r>
            <a:r>
              <a:rPr lang="en-US" i="1"/>
              <a:t>Handbook of classroom management: Research, practice, and contemporary issues </a:t>
            </a:r>
            <a:r>
              <a:rPr lang="en-US"/>
              <a:t>(pp. 833-854). Mahwah, NJ: Lawrence Erlbaum Associates, Inc.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241" name="Google Shape;241;p22"/>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242" name="Google Shape;242;p22"/>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243" name="Google Shape;243;p22"/>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244" name="Google Shape;244;p22"/>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45" name="Google Shape;245;p22"/>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246" name="Google Shape;246;p22"/>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247" name="Google Shape;247;p22"/>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48" name="Google Shape;248;p22"/>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49" name="Google Shape;249;p22"/>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99" name="Google Shape;99;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06" name="Google Shape;106;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13" name="Google Shape;11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20" name="Google Shape;120;p6"/>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Develop a system to teach expected behavior in the social behavioral curriculum, that includes:</a:t>
            </a:r>
            <a:endParaRPr/>
          </a:p>
          <a:p>
            <a:pPr marL="685800" lvl="1" indent="-228600" algn="l" rtl="0">
              <a:lnSpc>
                <a:spcPct val="90000"/>
              </a:lnSpc>
              <a:spcBef>
                <a:spcPts val="500"/>
              </a:spcBef>
              <a:spcAft>
                <a:spcPts val="0"/>
              </a:spcAft>
              <a:buClr>
                <a:schemeClr val="dk1"/>
              </a:buClr>
              <a:buSzPts val="2400"/>
              <a:buChar char="•"/>
            </a:pPr>
            <a:r>
              <a:rPr lang="en-US"/>
              <a:t>creating a set of lesson plans to initially teach acquisition of expected behaviors.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778928" y="838202"/>
            <a:ext cx="7941733"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2800"/>
              <a:t>If a child doesn’t know how to read, we </a:t>
            </a:r>
            <a:r>
              <a:rPr lang="en-US" sz="2800" i="1">
                <a:solidFill>
                  <a:srgbClr val="008000"/>
                </a:solidFill>
              </a:rPr>
              <a:t>teach</a:t>
            </a:r>
            <a:r>
              <a:rPr lang="en-US" sz="2800">
                <a:solidFill>
                  <a:srgbClr val="008000"/>
                </a:solidFill>
              </a:rPr>
              <a:t>.</a:t>
            </a:r>
            <a:endParaRPr/>
          </a:p>
          <a:p>
            <a:pPr marL="0" lvl="0" indent="0" algn="l" rtl="0">
              <a:lnSpc>
                <a:spcPct val="90000"/>
              </a:lnSpc>
              <a:spcBef>
                <a:spcPts val="1000"/>
              </a:spcBef>
              <a:spcAft>
                <a:spcPts val="0"/>
              </a:spcAft>
              <a:buSzPts val="2800"/>
              <a:buNone/>
            </a:pPr>
            <a:r>
              <a:rPr lang="en-US" sz="2800"/>
              <a:t>If a child doesn’t know how to swim, we </a:t>
            </a:r>
            <a:r>
              <a:rPr lang="en-US" sz="2800" i="1">
                <a:solidFill>
                  <a:srgbClr val="008000"/>
                </a:solidFill>
              </a:rPr>
              <a:t>teach.</a:t>
            </a:r>
            <a:endParaRPr/>
          </a:p>
          <a:p>
            <a:pPr marL="0" lvl="0" indent="0" algn="l" rtl="0">
              <a:lnSpc>
                <a:spcPct val="90000"/>
              </a:lnSpc>
              <a:spcBef>
                <a:spcPts val="1000"/>
              </a:spcBef>
              <a:spcAft>
                <a:spcPts val="0"/>
              </a:spcAft>
              <a:buSzPts val="2800"/>
              <a:buNone/>
            </a:pPr>
            <a:r>
              <a:rPr lang="en-US" sz="2800"/>
              <a:t>If a child doesn’t know how to multiply, we </a:t>
            </a:r>
            <a:r>
              <a:rPr lang="en-US" sz="2800" i="1">
                <a:solidFill>
                  <a:srgbClr val="008000"/>
                </a:solidFill>
              </a:rPr>
              <a:t>teach.</a:t>
            </a:r>
            <a:endParaRPr/>
          </a:p>
          <a:p>
            <a:pPr marL="0" lvl="0" indent="0" algn="l" rtl="0">
              <a:lnSpc>
                <a:spcPct val="90000"/>
              </a:lnSpc>
              <a:spcBef>
                <a:spcPts val="1000"/>
              </a:spcBef>
              <a:spcAft>
                <a:spcPts val="0"/>
              </a:spcAft>
              <a:buSzPts val="2800"/>
              <a:buNone/>
            </a:pPr>
            <a:r>
              <a:rPr lang="en-US" sz="2800"/>
              <a:t>If a child doesn’t know how to drive, we </a:t>
            </a:r>
            <a:r>
              <a:rPr lang="en-US" sz="2800" i="1">
                <a:solidFill>
                  <a:srgbClr val="008000"/>
                </a:solidFill>
              </a:rPr>
              <a:t>teach</a:t>
            </a:r>
            <a:r>
              <a:rPr lang="en-US" sz="2800" i="1"/>
              <a:t>.</a:t>
            </a:r>
            <a:endParaRPr/>
          </a:p>
          <a:p>
            <a:pPr marL="0" lvl="0" indent="0" algn="l" rtl="0">
              <a:lnSpc>
                <a:spcPct val="90000"/>
              </a:lnSpc>
              <a:spcBef>
                <a:spcPts val="1000"/>
              </a:spcBef>
              <a:spcAft>
                <a:spcPts val="0"/>
              </a:spcAft>
              <a:buSzPts val="2800"/>
              <a:buNone/>
            </a:pPr>
            <a:r>
              <a:rPr lang="en-US" sz="2800"/>
              <a:t>If a child doesn’t know how to behave, we</a:t>
            </a:r>
            <a:r>
              <a:rPr lang="en-US" sz="2800" i="1"/>
              <a:t>…</a:t>
            </a:r>
            <a:r>
              <a:rPr lang="en-US" sz="2800" i="1">
                <a:solidFill>
                  <a:srgbClr val="008000"/>
                </a:solidFill>
              </a:rPr>
              <a:t>teach?</a:t>
            </a:r>
            <a:r>
              <a:rPr lang="en-US" sz="2800" i="1"/>
              <a:t> …</a:t>
            </a:r>
            <a:r>
              <a:rPr lang="en-US" sz="2800" i="1">
                <a:solidFill>
                  <a:srgbClr val="FF0000"/>
                </a:solidFill>
              </a:rPr>
              <a:t>punish?</a:t>
            </a:r>
            <a:r>
              <a:rPr lang="en-US" sz="2800"/>
              <a:t> </a:t>
            </a:r>
            <a:endParaRPr/>
          </a:p>
          <a:p>
            <a:pPr marL="0" lvl="0" indent="0" algn="l" rtl="0">
              <a:lnSpc>
                <a:spcPct val="90000"/>
              </a:lnSpc>
              <a:spcBef>
                <a:spcPts val="1000"/>
              </a:spcBef>
              <a:spcAft>
                <a:spcPts val="0"/>
              </a:spcAft>
              <a:buSzPts val="3000"/>
              <a:buNone/>
            </a:pPr>
            <a:endParaRPr sz="3000"/>
          </a:p>
          <a:p>
            <a:pPr marL="0" lvl="0" indent="0" algn="l" rtl="0">
              <a:lnSpc>
                <a:spcPct val="90000"/>
              </a:lnSpc>
              <a:spcBef>
                <a:spcPts val="1000"/>
              </a:spcBef>
              <a:spcAft>
                <a:spcPts val="0"/>
              </a:spcAft>
              <a:buSzPts val="3000"/>
              <a:buNone/>
            </a:pPr>
            <a:r>
              <a:rPr lang="en-US" sz="3000">
                <a:solidFill>
                  <a:srgbClr val="008000"/>
                </a:solidFill>
              </a:rPr>
              <a:t>Why can’t we finish the last sentence as automatically as we do the others?</a:t>
            </a:r>
            <a:endParaRPr/>
          </a:p>
        </p:txBody>
      </p:sp>
      <p:sp>
        <p:nvSpPr>
          <p:cNvPr id="127" name="Google Shape;127;p7"/>
          <p:cNvSpPr txBox="1"/>
          <p:nvPr/>
        </p:nvSpPr>
        <p:spPr>
          <a:xfrm>
            <a:off x="5469468" y="5179497"/>
            <a:ext cx="27559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T. Herner</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Teaching Encourages </a:t>
            </a:r>
            <a:br>
              <a:rPr lang="en-US"/>
            </a:br>
            <a:r>
              <a:rPr lang="en-US"/>
              <a:t>Common Language</a:t>
            </a:r>
            <a:endParaRPr/>
          </a:p>
        </p:txBody>
      </p:sp>
      <p:pic>
        <p:nvPicPr>
          <p:cNvPr id="134" name="Google Shape;134;p8"/>
          <p:cNvPicPr preferRelativeResize="0"/>
          <p:nvPr/>
        </p:nvPicPr>
        <p:blipFill rotWithShape="1">
          <a:blip r:embed="rId3">
            <a:alphaModFix/>
          </a:blip>
          <a:srcRect t="7799" r="3585" b="9070"/>
          <a:stretch/>
        </p:blipFill>
        <p:spPr>
          <a:xfrm>
            <a:off x="1656159" y="2017057"/>
            <a:ext cx="6089348" cy="3617259"/>
          </a:xfrm>
          <a:prstGeom prst="rect">
            <a:avLst/>
          </a:prstGeom>
          <a:noFill/>
          <a:ln>
            <a:noFill/>
          </a:ln>
        </p:spPr>
      </p:pic>
      <p:sp>
        <p:nvSpPr>
          <p:cNvPr id="135" name="Google Shape;135;p8"/>
          <p:cNvSpPr/>
          <p:nvPr/>
        </p:nvSpPr>
        <p:spPr>
          <a:xfrm>
            <a:off x="6831106" y="1882588"/>
            <a:ext cx="1684244" cy="185569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142" name="Google Shape;142;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Acquisition: f</a:t>
            </a:r>
            <a:r>
              <a:rPr lang="en-US"/>
              <a:t>irst phase of learning when a student is learning a new skill. This phase is followed by fluency, maintenance and generalization.</a:t>
            </a:r>
            <a:endParaRPr/>
          </a:p>
          <a:p>
            <a:pPr marL="228600" lvl="0" indent="-228600" algn="l" rtl="0">
              <a:lnSpc>
                <a:spcPct val="90000"/>
              </a:lnSpc>
              <a:spcBef>
                <a:spcPts val="1000"/>
              </a:spcBef>
              <a:spcAft>
                <a:spcPts val="0"/>
              </a:spcAft>
              <a:buClr>
                <a:srgbClr val="FF0000"/>
              </a:buClr>
              <a:buSzPts val="2800"/>
              <a:buChar char="•"/>
            </a:pPr>
            <a:r>
              <a:rPr lang="en-US" b="1"/>
              <a:t>Re-teach: </a:t>
            </a:r>
            <a:r>
              <a:rPr lang="en-US"/>
              <a:t>providing additional instruction and practice on each of the steps required to correctly exhibit the behavior.</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3217</Words>
  <Application>Microsoft Macintosh PowerPoint</Application>
  <PresentationFormat>On-screen Show (4:3)</PresentationFormat>
  <Paragraphs>210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Office Theme</vt:lpstr>
      <vt:lpstr>Develop Lessons to Initially Teach all Expected Behavior</vt:lpstr>
      <vt:lpstr>Facilitator Notes: Delete This Slide</vt:lpstr>
      <vt:lpstr>Working Agreements</vt:lpstr>
      <vt:lpstr>Attention Signal</vt:lpstr>
      <vt:lpstr>Introductions</vt:lpstr>
      <vt:lpstr>Lesson Outcomes</vt:lpstr>
      <vt:lpstr>PowerPoint Presentation</vt:lpstr>
      <vt:lpstr>Teaching Encourages  Common Language</vt:lpstr>
      <vt:lpstr>Key Terms</vt:lpstr>
      <vt:lpstr>Acquisition Lesson Plan Format</vt:lpstr>
      <vt:lpstr>Teaching Considerations</vt:lpstr>
      <vt:lpstr>Teaching Considerations</vt:lpstr>
      <vt:lpstr>Teaching Considerations</vt:lpstr>
      <vt:lpstr>Teaching Considerations</vt:lpstr>
      <vt:lpstr>Teaching Considerations</vt:lpstr>
      <vt:lpstr>Teaching Considerations</vt:lpstr>
      <vt:lpstr>Putting It All Together:  Acquisition Lesson Plan</vt:lpstr>
      <vt:lpstr>Discussion: Initially Teach all Expected Behavior </vt:lpstr>
      <vt:lpstr>Activity: Initially Teach all Expected Behavior</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Lessons to Initially Teach all Expected Behavior</dc:title>
  <dc:creator>Danielle Starkey</dc:creator>
  <cp:lastModifiedBy>Johnson, Nanci W.</cp:lastModifiedBy>
  <cp:revision>4</cp:revision>
  <dcterms:created xsi:type="dcterms:W3CDTF">2020-04-07T02:31:16Z</dcterms:created>
  <dcterms:modified xsi:type="dcterms:W3CDTF">2022-03-03T20:26:26Z</dcterms:modified>
</cp:coreProperties>
</file>