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AUOniow/WMxyd4K4J/BmYFpZf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b="1"/>
          </a:p>
        </p:txBody>
      </p:sp>
      <p:sp>
        <p:nvSpPr>
          <p:cNvPr id="73" name="Google Shape;7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Direct participants to read the slide, then say,</a:t>
            </a:r>
            <a:endParaRPr/>
          </a:p>
          <a:p>
            <a:pPr marL="0" lvl="0" indent="0" algn="l" rtl="0">
              <a:spcBef>
                <a:spcPts val="0"/>
              </a:spcBef>
              <a:spcAft>
                <a:spcPts val="0"/>
              </a:spcAft>
              <a:buNone/>
            </a:pPr>
            <a:r>
              <a:rPr lang="en-US" b="0"/>
              <a:t>“Have you ever heard the saying, ‘Tellin ain’t teachin’ and teachin’ ain’t taught?  This saying emphasizes that teaching is much more complex than simply telling someone about a concept or skill.”</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Once expectations have been defined, systematic teaching of those expected behaviors must be a routine part of the school day. Teaching social behavioral skills calls upon the same methods used to teach academics — direct instruction, modeling, practice, and feedback. At the beginning of the school year and in an ongoing fashion throughout the year, students should be taught how to behave responsibly in each school setting. Effective teachers spend up to one-third of their time during the first days or weeks of the new school year teaching their expectations, and frequently review or remind students of their expectations all year long</a:t>
            </a:r>
            <a:r>
              <a:rPr lang="en-US" sz="1200" b="0" i="0" u="none" strike="noStrike" baseline="30000">
                <a:solidFill>
                  <a:schemeClr val="dk1"/>
                </a:solidFill>
                <a:latin typeface="Calibri"/>
                <a:ea typeface="Calibri"/>
                <a:cs typeface="Calibri"/>
                <a:sym typeface="Calibri"/>
              </a:rPr>
              <a:t>2</a:t>
            </a:r>
            <a:r>
              <a:rPr lang="en-US" sz="1200" b="0" i="0" u="none" strike="noStrike">
                <a:solidFill>
                  <a:schemeClr val="dk1"/>
                </a:solidFill>
                <a:latin typeface="Calibri"/>
                <a:ea typeface="Calibri"/>
                <a:cs typeface="Calibri"/>
                <a:sym typeface="Calibri"/>
              </a:rPr>
              <a:t>. </a:t>
            </a:r>
            <a:endParaRPr/>
          </a:p>
          <a:p>
            <a:pPr marL="0" lvl="0" indent="0" algn="l" rtl="0">
              <a:spcBef>
                <a:spcPts val="0"/>
              </a:spcBef>
              <a:spcAft>
                <a:spcPts val="0"/>
              </a:spcAft>
              <a:buNone/>
            </a:pPr>
            <a:br>
              <a:rPr lang="en-US"/>
            </a:br>
            <a:br>
              <a:rPr lang="en-US"/>
            </a:br>
            <a:endParaRPr b="0"/>
          </a:p>
        </p:txBody>
      </p:sp>
      <p:sp>
        <p:nvSpPr>
          <p:cNvPr id="137" name="Google Shape;1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Read the slide, then say, </a:t>
            </a:r>
            <a:r>
              <a:rPr lang="en-US"/>
              <a:t>“Once you have identified the expected behaviors for your school community, you will instruct and provide opportunities to practice the expected behaviors.  Effective teaching of the behaviors will also include the provision of feedback, reteaching and encouragement.”  </a:t>
            </a:r>
            <a:endParaRPr/>
          </a:p>
          <a:p>
            <a:pPr marL="0" lvl="0" indent="0" algn="l" rtl="0">
              <a:spcBef>
                <a:spcPts val="0"/>
              </a:spcBef>
              <a:spcAft>
                <a:spcPts val="0"/>
              </a:spcAft>
              <a:buNone/>
            </a:pPr>
            <a:r>
              <a:rPr lang="en-US"/>
              <a:t>“You will design more explicit teaching opportunities for students who require more intensive intervention </a:t>
            </a:r>
            <a:r>
              <a:rPr lang="en-US" i="1"/>
              <a:t>based on the lessons you’ve developed to teach ALL students</a:t>
            </a:r>
            <a:r>
              <a:rPr lang="en-US"/>
              <a:t>.  Engaging in these teaching activities will increase the likelihood that ALL students will know and be able to engage in the behaviors you have identified.”</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summary, teaching social skills is the vehicle educators use to reach their goal of a more positive social culture in school. Teaching goes a long way to ensure students have a common experience at school.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Lesson plans, teaching schedules, and special activities and events are planned to guide the ongoing teaching of expected behaviors. Teaching of expectations should also include a plan to ensure that new students and staff are provided the opportunity to learn the behaviors that will lead to success in their new school.</a:t>
            </a:r>
            <a:endParaRPr/>
          </a:p>
          <a:p>
            <a:pPr marL="0" lvl="0" indent="0" algn="l" rtl="0">
              <a:spcBef>
                <a:spcPts val="0"/>
              </a:spcBef>
              <a:spcAft>
                <a:spcPts val="0"/>
              </a:spcAft>
              <a:buNone/>
            </a:pPr>
            <a:br>
              <a:rPr lang="en-US"/>
            </a:br>
            <a:br>
              <a:rPr lang="en-US"/>
            </a:br>
            <a:endParaRPr/>
          </a:p>
        </p:txBody>
      </p:sp>
      <p:sp>
        <p:nvSpPr>
          <p:cNvPr id="144" name="Google Shape;1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support all staff and guide them to teach social skills, the SW- PBS Leadership Team will need to guide the development of lesson plans. In general, the SW-PBS Leadership Team will want to ensure you have lessons for all components of your social behavioral curriculum as described in the Clarifying Expected Behavior course. Lessons will be needed for:</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Behaviors/rules on your school’s matrix</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Non-classroom procedures (arrival, cafeteria, playground rules, dismissal, etc.)</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Classroom rules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Classroom procedures</a:t>
            </a:r>
            <a:endParaRPr/>
          </a:p>
          <a:p>
            <a:pPr marL="0" lvl="0" indent="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Non-classroom rules from the matrix and other non-classroom procedures are usually the first focus of teaching and therefore lesson writing. Focusing on teaching in non-classroom settings helps all staff practice using common language and learn the steps of directly teaching social behavior skills. Getting everyone involved in teaching in non-classroom settings can build a sense of course and common purpose.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Full implementation of teaching lessons, starting with lessons for non-classroom rules and procedures first, will begin to leverage implementation efforts for fidelity and sustainability over time</a:t>
            </a:r>
            <a:r>
              <a:rPr lang="en-US" sz="1200" b="0" i="0" u="none" strike="noStrike" baseline="30000">
                <a:solidFill>
                  <a:schemeClr val="dk1"/>
                </a:solidFill>
                <a:latin typeface="Calibri"/>
                <a:ea typeface="Calibri"/>
                <a:cs typeface="Calibri"/>
                <a:sym typeface="Calibri"/>
              </a:rPr>
              <a:t>3</a:t>
            </a:r>
            <a:r>
              <a:rPr lang="en-US" sz="1200" b="0" i="0" u="none" strike="noStrike">
                <a:solidFill>
                  <a:schemeClr val="dk1"/>
                </a:solidFill>
                <a:latin typeface="Calibri"/>
                <a:ea typeface="Calibri"/>
                <a:cs typeface="Calibri"/>
                <a:sym typeface="Calibri"/>
              </a:rPr>
              <a:t>.</a:t>
            </a:r>
            <a:endParaRPr/>
          </a:p>
          <a:p>
            <a:pPr marL="0" lvl="0" indent="0" algn="l" rtl="0">
              <a:spcBef>
                <a:spcPts val="0"/>
              </a:spcBef>
              <a:spcAft>
                <a:spcPts val="0"/>
              </a:spcAft>
              <a:buClr>
                <a:schemeClr val="dk1"/>
              </a:buClr>
              <a:buSzPts val="1200"/>
              <a:buFont typeface="Arial"/>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8" name="Google Shape;1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Direct participants to read the slide.  Provide approximately 5-7 minutes for the discussion.</a:t>
            </a:r>
            <a:endParaRPr b="1"/>
          </a:p>
          <a:p>
            <a:pPr marL="0" lvl="0" indent="0" algn="l" rtl="0">
              <a:spcBef>
                <a:spcPts val="0"/>
              </a:spcBef>
              <a:spcAft>
                <a:spcPts val="0"/>
              </a:spcAft>
              <a:buNone/>
            </a:pPr>
            <a:endParaRPr/>
          </a:p>
        </p:txBody>
      </p:sp>
      <p:sp>
        <p:nvSpPr>
          <p:cNvPr id="168" name="Google Shape;1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4" name="Google Shape;17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Below are some ideas of how the SW-PBS Leadership Team might prioritize which lessons to write first:</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Consider guiding the staff to write lessons for the All Settings behaviors first. Your team and school will have determined those skills as needed throughout the school; therefore, this might be considered a good place to start lesson writing.</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Non-classroom procedures need to be explicitly taught with fidelity, consistency, and equity. An overview of procedures for the most common settings needs to be introduced at the beginning of every year (e.g., hallways, cafeteria, etc.). Once introduced, more detailed lessons on specific behaviors (e.g., how to treat cafeteria servers) can be taught.</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Review your draft matrix to decide if there are 2-3 rules listed that could logically be combined into one lesson. For example, an elementary matrix may list “flush” and “wash hands with soap and water” on the matrix. Both of these could be included in one lesson. A high school matrix may list “walk,” “use quiet voice,” and “take care of items in the hallways,” which could all be addressed in one lesson.</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Review your office discipline referral data. What unexpected behaviors occur most frequently? What skill from your matrix do you want students to do instead? For example, if physical aggression was a frequent unexpected behavior, the specific be- havior of keeping hands and feet to self would be an important lesson to write.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Review your office discipline referral data to determine the non-classroom location of frequent unexpected behaviors. What skill from your matrix do you want students to do instead in that location? If unexpected behaviors take place in the hallways, do specific lessons need to be written to address getting to class on time?</a:t>
            </a:r>
            <a:endParaRPr/>
          </a:p>
        </p:txBody>
      </p:sp>
      <p:sp>
        <p:nvSpPr>
          <p:cNvPr id="175" name="Google Shape;17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As your team begins to think about developing lessons to teach social skills you will want to be purposeful in involving others. Whoever is involved in lesson writing should be instructed to write DRAFT on lessons they develop to indicate feedback will be asked for. Also instruct lesson planners to write </a:t>
            </a:r>
            <a:r>
              <a:rPr lang="en-US" sz="1200" b="1" i="0" u="none" strike="noStrike">
                <a:solidFill>
                  <a:schemeClr val="dk1"/>
                </a:solidFill>
                <a:latin typeface="Calibri"/>
                <a:ea typeface="Calibri"/>
                <a:cs typeface="Calibri"/>
                <a:sym typeface="Calibri"/>
              </a:rPr>
              <a:t>THE DATE </a:t>
            </a:r>
            <a:r>
              <a:rPr lang="en-US" sz="1200" b="0" i="0" u="none" strike="noStrike">
                <a:solidFill>
                  <a:schemeClr val="dk1"/>
                </a:solidFill>
                <a:latin typeface="Calibri"/>
                <a:ea typeface="Calibri"/>
                <a:cs typeface="Calibri"/>
                <a:sym typeface="Calibri"/>
              </a:rPr>
              <a:t>on the lesson to help you keep track of various versions. In the next few lessons, you will learn about the templates used to write the lessons.</a:t>
            </a:r>
            <a:endParaRPr/>
          </a:p>
        </p:txBody>
      </p:sp>
      <p:sp>
        <p:nvSpPr>
          <p:cNvPr id="184" name="Google Shape;1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“Involving all staff in writing the lesson plans will increase the likelihood that they will be utilized by all stakeholders.  Here are suggestions to involve stakeholders in writing social behavioral lessons.”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Your team can involve students as well as staff in the development of teaching or training materials to increase the viability and relevancy of the desired behaviors. Family and community members can also be recruited to not only teach expected behaviors in school and community settings, but can also be tremendous resources for providing a compelling rationale for schoolwide expectations in the context of life outside or beyond the school setting.</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 are a number of ways to get input from others but the most important thing to do is to seek and consider the feedback you get. Following are a few suggestions: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vertical/grade level/department teams for lesson suggestions.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ALL support staff (cafeteria supervisors, resource officers, secretaries, custodians, bus drivers) for lesson suggestions.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During a designated class period, discuss lesson ideas with all students. Have students turn in their suggestions.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Create a SW-PBS Advisory Council to both advise the Leadership Team and to gather input from the student body.</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for family input at Back to School Night, in school newsletter, and during parent conferences (a task to do while they are waiting).</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Build a system of regularly scheduled opportunities to send information home to families (weekly folders, school newsletter with regular feature of “lesson of the week,” information about how to use lesson content at home, updates from the building administrator, district updates).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Conduct short surveys to ask staff, students and families to share their questions, ideas and views about SW-PBS lessons.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drama classes to write, direct and act in video lessons.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Provide information to local newspapers, TV and radio stations.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Ask communication classes to write and broadcast daily/weekly lessons and announcements.</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It is important to remember that regardless of who writes them, lessons are drafts until reviewed, understood and approved by the appropriate stakeholders.</a:t>
            </a:r>
            <a:endParaRPr/>
          </a:p>
          <a:p>
            <a:pPr marL="0" lvl="0" indent="0" algn="l" rtl="0">
              <a:spcBef>
                <a:spcPts val="0"/>
              </a:spcBef>
              <a:spcAft>
                <a:spcPts val="0"/>
              </a:spcAft>
              <a:buNone/>
            </a:pPr>
            <a:endParaRPr/>
          </a:p>
        </p:txBody>
      </p:sp>
      <p:sp>
        <p:nvSpPr>
          <p:cNvPr id="191" name="Google Shape;19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During this lesson, you learned why teaching social behavioral skills is important and how to plan a process for engaging all staff in prioritizing and writing lesson plans.</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How will you engage all staff in prioritizing and writing lesson plans for all components of your social behavioral curriculum? Lessons will be needed for:</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Behaviors/rules on your school’s matrix</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Non-classroom procedures (arrival, cafeteria, playground rules, dismissal, etc.)</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Classroom rules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Classroom procedures</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Next steps include </a:t>
            </a:r>
            <a:endParaRPr sz="1200" b="0" i="0" u="none" strike="noStrike">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0" i="0" u="none" strike="noStrike">
                <a:solidFill>
                  <a:schemeClr val="dk1"/>
                </a:solidFill>
                <a:latin typeface="Calibri"/>
                <a:ea typeface="Calibri"/>
                <a:cs typeface="Calibri"/>
                <a:sym typeface="Calibri"/>
              </a:rPr>
              <a:t>Develop action steps for planning the process of writing lesson plans.</a:t>
            </a:r>
            <a:endParaRPr sz="1200" b="0" i="0" u="none" strike="noStrike">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mbria"/>
              <a:buChar char="●"/>
            </a:pPr>
            <a:r>
              <a:rPr lang="en-US"/>
              <a:t>Update </a:t>
            </a:r>
            <a:r>
              <a:rPr lang="en-US" sz="1050">
                <a:latin typeface="Arial"/>
                <a:ea typeface="Arial"/>
                <a:cs typeface="Arial"/>
                <a:sym typeface="Arial"/>
              </a:rPr>
              <a:t>your action plan using the </a:t>
            </a:r>
            <a:r>
              <a:rPr lang="en-US" sz="1050" b="1" i="1">
                <a:latin typeface="Arial"/>
                <a:ea typeface="Arial"/>
                <a:cs typeface="Arial"/>
                <a:sym typeface="Arial"/>
              </a:rPr>
              <a:t>Tier 1 Action Plan</a:t>
            </a:r>
            <a:r>
              <a:rPr lang="en-US" sz="1050">
                <a:latin typeface="Arial"/>
                <a:ea typeface="Arial"/>
                <a:cs typeface="Arial"/>
                <a:sym typeface="Arial"/>
              </a:rPr>
              <a:t> template and the </a:t>
            </a:r>
            <a:r>
              <a:rPr lang="en-US" sz="1050" b="1" i="1">
                <a:latin typeface="Arial"/>
                <a:ea typeface="Arial"/>
                <a:cs typeface="Arial"/>
                <a:sym typeface="Arial"/>
              </a:rPr>
              <a:t>Tier 1 Action Planning Checklist</a:t>
            </a:r>
            <a:r>
              <a:rPr lang="en-US" sz="1050">
                <a:latin typeface="Arial"/>
                <a:ea typeface="Arial"/>
                <a:cs typeface="Arial"/>
                <a:sym typeface="Arial"/>
              </a:rPr>
              <a:t>. </a:t>
            </a:r>
            <a:endParaRPr sz="1050">
              <a:latin typeface="Arial"/>
              <a:ea typeface="Arial"/>
              <a:cs typeface="Arial"/>
              <a:sym typeface="Arial"/>
            </a:endParaRPr>
          </a:p>
          <a:p>
            <a:pPr marL="457200" lvl="0" indent="-295275" algn="l" rtl="0">
              <a:spcBef>
                <a:spcPts val="0"/>
              </a:spcBef>
              <a:spcAft>
                <a:spcPts val="0"/>
              </a:spcAft>
              <a:buClr>
                <a:schemeClr val="dk1"/>
              </a:buClr>
              <a:buSzPts val="1050"/>
              <a:buChar char="●"/>
            </a:pPr>
            <a:r>
              <a:rPr lang="en-US" sz="1050">
                <a:latin typeface="Arial"/>
                <a:ea typeface="Arial"/>
                <a:cs typeface="Arial"/>
                <a:sym typeface="Arial"/>
              </a:rPr>
              <a:t>Use the </a:t>
            </a:r>
            <a:r>
              <a:rPr lang="en-US" sz="1050" b="1" i="1">
                <a:latin typeface="Arial"/>
                <a:ea typeface="Arial"/>
                <a:cs typeface="Arial"/>
                <a:sym typeface="Arial"/>
              </a:rPr>
              <a:t>Tier 1 Artifacts Rubric </a:t>
            </a:r>
            <a:r>
              <a:rPr lang="en-US" sz="1050">
                <a:latin typeface="Arial"/>
                <a:ea typeface="Arial"/>
                <a:cs typeface="Arial"/>
                <a:sym typeface="Arial"/>
              </a:rPr>
              <a:t>to assess the quality of the resources your team develops. </a:t>
            </a:r>
            <a:endParaRPr sz="1050">
              <a:latin typeface="Arial"/>
              <a:ea typeface="Arial"/>
              <a:cs typeface="Arial"/>
              <a:sym typeface="Arial"/>
            </a:endParaRPr>
          </a:p>
          <a:p>
            <a:pPr marL="457200" lvl="0" indent="-295275" algn="l" rtl="0">
              <a:spcBef>
                <a:spcPts val="0"/>
              </a:spcBef>
              <a:spcAft>
                <a:spcPts val="0"/>
              </a:spcAft>
              <a:buClr>
                <a:schemeClr val="dk1"/>
              </a:buClr>
              <a:buSzPts val="1050"/>
              <a:buChar char="●"/>
            </a:pPr>
            <a:r>
              <a:rPr lang="en-US" sz="1050">
                <a:latin typeface="Arial"/>
                <a:ea typeface="Arial"/>
                <a:cs typeface="Arial"/>
                <a:sym typeface="Arial"/>
              </a:rPr>
              <a:t>Use the results of the </a:t>
            </a:r>
            <a:r>
              <a:rPr lang="en-US" sz="1050" b="1" i="1">
                <a:latin typeface="Arial"/>
                <a:ea typeface="Arial"/>
                <a:cs typeface="Arial"/>
                <a:sym typeface="Arial"/>
              </a:rPr>
              <a:t>PBIS Self-Assessment Survey</a:t>
            </a:r>
            <a:r>
              <a:rPr lang="en-US" sz="1050">
                <a:latin typeface="Arial"/>
                <a:ea typeface="Arial"/>
                <a:cs typeface="Arial"/>
                <a:sym typeface="Arial"/>
              </a:rPr>
              <a:t> (SAS)  to gain perspective from all staff, and results from the </a:t>
            </a:r>
            <a:r>
              <a:rPr lang="en-US" sz="1050" b="1" i="1">
                <a:latin typeface="Arial"/>
                <a:ea typeface="Arial"/>
                <a:cs typeface="Arial"/>
                <a:sym typeface="Arial"/>
              </a:rPr>
              <a:t>PBIS Tiered Fidelity Inventory</a:t>
            </a:r>
            <a:r>
              <a:rPr lang="en-US" sz="1050">
                <a:latin typeface="Arial"/>
                <a:ea typeface="Arial"/>
                <a:cs typeface="Arial"/>
                <a:sym typeface="Arial"/>
              </a:rPr>
              <a:t> (TFI) to gain perspective from your Building Leadership Team.</a:t>
            </a:r>
            <a:endParaRPr sz="105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a:t>Additional information about &lt;Topic&gt; 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207" name="Google Shape;2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80" name="Google Shape;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14" name="Google Shape;2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ff35250a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0ff35250a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not downloaded these handouts please download now</a:t>
            </a:r>
            <a:endParaRPr/>
          </a:p>
        </p:txBody>
      </p:sp>
      <p:sp>
        <p:nvSpPr>
          <p:cNvPr id="87" name="Google Shape;87;g10ff35250a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latin typeface="Arial"/>
                <a:ea typeface="Arial"/>
                <a:cs typeface="Arial"/>
                <a:sym typeface="Arial"/>
              </a:rPr>
              <a:t>Facilitator: Select an attention signal. </a:t>
            </a:r>
            <a:endParaRPr/>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 </a:t>
            </a:r>
            <a:r>
              <a:rPr lang="en-US"/>
              <a:t>Select an introductions activity. </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a:t>
            </a:r>
            <a:endParaRP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a:p>
            <a:pPr marL="0" lvl="0" indent="0" algn="l" rtl="0">
              <a:spcBef>
                <a:spcPts val="0"/>
              </a:spcBef>
              <a:spcAft>
                <a:spcPts val="0"/>
              </a:spcAft>
              <a:buNone/>
            </a:pPr>
            <a:endParaRPr b="0"/>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This lesson focuses on developing a common understanding of why teaching social behavioral skills in schools is important and how to plan the process of engaging staff in writing lesson plans for all components of the social behavioral curriculum. </a:t>
            </a:r>
            <a:endParaRPr/>
          </a:p>
          <a:p>
            <a:pPr marL="0" lvl="0" indent="0" algn="l" rtl="0">
              <a:spcBef>
                <a:spcPts val="0"/>
              </a:spcBef>
              <a:spcAft>
                <a:spcPts val="0"/>
              </a:spcAft>
              <a:buNone/>
            </a:pPr>
            <a:endParaRP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1"/>
              <a:t>Read the slide, then say,</a:t>
            </a:r>
            <a:endParaRPr/>
          </a:p>
          <a:p>
            <a:pPr marL="0" lvl="0" indent="0" algn="l" rtl="0">
              <a:spcBef>
                <a:spcPts val="0"/>
              </a:spcBef>
              <a:spcAft>
                <a:spcPts val="0"/>
              </a:spcAft>
              <a:buNone/>
            </a:pPr>
            <a:endParaRPr b="1"/>
          </a:p>
          <a:p>
            <a:pPr marL="0" lvl="0" indent="0" algn="l" rtl="0">
              <a:spcBef>
                <a:spcPts val="0"/>
              </a:spcBef>
              <a:spcAft>
                <a:spcPts val="0"/>
              </a:spcAft>
              <a:buNone/>
            </a:pPr>
            <a:r>
              <a:rPr lang="en-US" sz="1200">
                <a:solidFill>
                  <a:schemeClr val="dk1"/>
                </a:solidFill>
                <a:latin typeface="Calibri"/>
                <a:ea typeface="Calibri"/>
                <a:cs typeface="Calibri"/>
                <a:sym typeface="Calibri"/>
              </a:rPr>
              <a:t>“</a:t>
            </a:r>
            <a:r>
              <a:rPr lang="en-US" sz="1200" b="0" i="0" u="none" strike="noStrike">
                <a:solidFill>
                  <a:schemeClr val="dk1"/>
                </a:solidFill>
                <a:latin typeface="Calibri"/>
                <a:ea typeface="Calibri"/>
                <a:cs typeface="Calibri"/>
                <a:sym typeface="Calibri"/>
              </a:rPr>
              <a:t>We also teach social behavior skills because we know there is a close connection between academic and social competence (Algozzine, Wang &amp; Olivette, 2011; Horner &amp; Sugai, 2005). Successful students and adults have both competencies. Just as we consider what to teach and how to structure the content based on what is age and developmentally appropriate for academic subject matter, we determine what is developmentally and age appropriate for teaching social behavior skills.”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0"/>
          </a:p>
        </p:txBody>
      </p:sp>
      <p:sp>
        <p:nvSpPr>
          <p:cNvPr id="115" name="Google Shape;1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Why teach? We teach because it works. Teaching is an efficient process for clarifying what all members of a community should know and be able to do, as well as where, when and to what criteria to demonstrate the behavior. Leaving students to guess what they should do, and where they should do it is a sure-fire plan for student misbehavior.</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a:br>
            <a:br>
              <a:rPr lang="en-US"/>
            </a:br>
            <a:endParaRPr/>
          </a:p>
        </p:txBody>
      </p:sp>
      <p:sp>
        <p:nvSpPr>
          <p:cNvPr id="122" name="Google Shape;1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Teaching expected behavior is a cornerstone because it integrates the notion of what students should know and be able to do (your matrix) with how you will be sure they can do it.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Reaching today’s students requires a teaching focus–teaching students how to be successful and behave responsibly in school. This is based on the belief that social behavior is learned and therefore can be taught. Students can be taught socially acceptable ways of behaving just as one would teach any academic subject. Discipline should be based on the very same instructional concepts used to facilitate academic learning. Direct instruction in social behaviors can be provided to students, and practice, encouragement, and correction given as needed. </a:t>
            </a:r>
            <a:endParaRPr/>
          </a:p>
          <a:p>
            <a:pPr marL="0" lvl="0" indent="0" algn="l" rtl="0">
              <a:spcBef>
                <a:spcPts val="0"/>
              </a:spcBef>
              <a:spcAft>
                <a:spcPts val="0"/>
              </a:spcAft>
              <a:buNone/>
            </a:pPr>
            <a:br>
              <a:rPr lang="en-US"/>
            </a:br>
            <a:br>
              <a:rPr lang="en-US"/>
            </a:br>
            <a:endParaRPr/>
          </a:p>
        </p:txBody>
      </p:sp>
      <p:sp>
        <p:nvSpPr>
          <p:cNvPr id="129" name="Google Shape;12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2"/>
          <p:cNvSpPr txBox="1">
            <a:spLocks noGrp="1"/>
          </p:cNvSpPr>
          <p:nvPr>
            <p:ph type="ctrTitle"/>
          </p:nvPr>
        </p:nvSpPr>
        <p:spPr>
          <a:xfrm>
            <a:off x="685800" y="720612"/>
            <a:ext cx="7772400" cy="90135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22"/>
          <p:cNvPicPr preferRelativeResize="0"/>
          <p:nvPr/>
        </p:nvPicPr>
        <p:blipFill rotWithShape="1">
          <a:blip r:embed="rId2">
            <a:alphaModFix/>
          </a:blip>
          <a:srcRect/>
          <a:stretch/>
        </p:blipFill>
        <p:spPr>
          <a:xfrm>
            <a:off x="166152" y="5395979"/>
            <a:ext cx="3267871" cy="788797"/>
          </a:xfrm>
          <a:prstGeom prst="rect">
            <a:avLst/>
          </a:prstGeom>
          <a:noFill/>
          <a:ln>
            <a:noFill/>
          </a:ln>
        </p:spPr>
      </p:pic>
      <p:pic>
        <p:nvPicPr>
          <p:cNvPr id="24" name="Google Shape;24;p22"/>
          <p:cNvPicPr preferRelativeResize="0"/>
          <p:nvPr/>
        </p:nvPicPr>
        <p:blipFill rotWithShape="1">
          <a:blip r:embed="rId3">
            <a:alphaModFix/>
          </a:blip>
          <a:srcRect/>
          <a:stretch/>
        </p:blipFill>
        <p:spPr>
          <a:xfrm>
            <a:off x="3434023" y="3086327"/>
            <a:ext cx="2602527" cy="2248584"/>
          </a:xfrm>
          <a:prstGeom prst="rect">
            <a:avLst/>
          </a:prstGeom>
          <a:noFill/>
          <a:ln>
            <a:noFill/>
          </a:ln>
        </p:spPr>
      </p:pic>
      <p:pic>
        <p:nvPicPr>
          <p:cNvPr id="25" name="Google Shape;25;p22"/>
          <p:cNvPicPr preferRelativeResize="0"/>
          <p:nvPr/>
        </p:nvPicPr>
        <p:blipFill rotWithShape="1">
          <a:blip r:embed="rId4">
            <a:alphaModFix/>
          </a:blip>
          <a:srcRect/>
          <a:stretch/>
        </p:blipFill>
        <p:spPr>
          <a:xfrm>
            <a:off x="3831325" y="5409020"/>
            <a:ext cx="2343623" cy="840842"/>
          </a:xfrm>
          <a:prstGeom prst="rect">
            <a:avLst/>
          </a:prstGeom>
          <a:noFill/>
          <a:ln>
            <a:noFill/>
          </a:ln>
        </p:spPr>
      </p:pic>
      <p:pic>
        <p:nvPicPr>
          <p:cNvPr id="26" name="Google Shape;26;p22"/>
          <p:cNvPicPr preferRelativeResize="0"/>
          <p:nvPr/>
        </p:nvPicPr>
        <p:blipFill rotWithShape="1">
          <a:blip r:embed="rId5">
            <a:alphaModFix/>
          </a:blip>
          <a:srcRect/>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1982789" y="536577"/>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24" descr="Macintosh HD:Users:wellspl:Desktop:6-Free-Teamwork-Clipart-Illustration-Showing-Diversity.jpg"/>
          <p:cNvPicPr preferRelativeResize="0"/>
          <p:nvPr/>
        </p:nvPicPr>
        <p:blipFill rotWithShape="1">
          <a:blip r:embed="rId2">
            <a:alphaModFix/>
          </a:blip>
          <a:srcRect r="25555"/>
          <a:stretch/>
        </p:blipFill>
        <p:spPr>
          <a:xfrm>
            <a:off x="552450" y="587377"/>
            <a:ext cx="1371600" cy="771525"/>
          </a:xfrm>
          <a:prstGeom prst="rect">
            <a:avLst/>
          </a:prstGeom>
          <a:noFill/>
          <a:ln>
            <a:noFill/>
          </a:ln>
        </p:spPr>
      </p:pic>
      <p:sp>
        <p:nvSpPr>
          <p:cNvPr id="33" name="Google Shape;33;p2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 name="Google Shape;34;p24"/>
          <p:cNvGrpSpPr/>
          <p:nvPr/>
        </p:nvGrpSpPr>
        <p:grpSpPr>
          <a:xfrm>
            <a:off x="12700" y="6211407"/>
            <a:ext cx="9144378" cy="659292"/>
            <a:chOff x="12700" y="6211407"/>
            <a:chExt cx="9144378" cy="659292"/>
          </a:xfrm>
        </p:grpSpPr>
        <p:sp>
          <p:nvSpPr>
            <p:cNvPr id="35" name="Google Shape;35;p2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4"/>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8"/>
        <p:cNvGrpSpPr/>
        <p:nvPr/>
      </p:nvGrpSpPr>
      <p:grpSpPr>
        <a:xfrm>
          <a:off x="0" y="0"/>
          <a:ext cx="0" cy="0"/>
          <a:chOff x="0" y="0"/>
          <a:chExt cx="0" cy="0"/>
        </a:xfrm>
      </p:grpSpPr>
      <p:sp>
        <p:nvSpPr>
          <p:cNvPr id="49" name="Google Shape;4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0000"/>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2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21"/>
          <p:cNvGrpSpPr/>
          <p:nvPr/>
        </p:nvGrpSpPr>
        <p:grpSpPr>
          <a:xfrm>
            <a:off x="3175" y="6211407"/>
            <a:ext cx="9144378" cy="659292"/>
            <a:chOff x="12700" y="6211407"/>
            <a:chExt cx="9144378" cy="659292"/>
          </a:xfrm>
        </p:grpSpPr>
        <p:sp>
          <p:nvSpPr>
            <p:cNvPr id="16" name="Google Shape;16;p2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7" name="Google Shape;17;p2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8" name="Google Shape;18;p2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u="none" strike="noStrike" cap="none">
                <a:solidFill>
                  <a:schemeClr val="lt1"/>
                </a:solidFill>
                <a:latin typeface="Calibri"/>
                <a:ea typeface="Calibri"/>
                <a:cs typeface="Calibri"/>
                <a:sym typeface="Calibri"/>
              </a:endParaRPr>
            </a:p>
          </p:txBody>
        </p:sp>
        <p:sp>
          <p:nvSpPr>
            <p:cNvPr id="19" name="Google Shape;19;p21"/>
            <p:cNvSpPr txBox="1"/>
            <p:nvPr/>
          </p:nvSpPr>
          <p:spPr>
            <a:xfrm>
              <a:off x="673596" y="6211407"/>
              <a:ext cx="1752104" cy="300210"/>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351" b="0" i="0" u="none" strike="noStrike" cap="none">
                  <a:solidFill>
                    <a:schemeClr val="lt1"/>
                  </a:solidFill>
                  <a:latin typeface="Calibri"/>
                  <a:ea typeface="Calibri"/>
                  <a:cs typeface="Calibri"/>
                  <a:sym typeface="Calibri"/>
                </a:rPr>
                <a:t>MO SW-PBS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685800" y="1029894"/>
            <a:ext cx="7772400" cy="90135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Calibri"/>
              <a:buNone/>
            </a:pPr>
            <a:r>
              <a:rPr lang="en-US"/>
              <a:t>Plan the Process of </a:t>
            </a:r>
            <a:br>
              <a:rPr lang="en-US"/>
            </a:br>
            <a:r>
              <a:rPr lang="en-US"/>
              <a:t>Writing Lessons</a:t>
            </a:r>
            <a:endParaRPr/>
          </a:p>
        </p:txBody>
      </p:sp>
      <p:sp>
        <p:nvSpPr>
          <p:cNvPr id="76" name="Google Shape;76;p1"/>
          <p:cNvSpPr txBox="1">
            <a:spLocks noGrp="1"/>
          </p:cNvSpPr>
          <p:nvPr>
            <p:ph type="subTitle" idx="1"/>
          </p:nvPr>
        </p:nvSpPr>
        <p:spPr>
          <a:xfrm>
            <a:off x="1240971" y="2110859"/>
            <a:ext cx="6901543" cy="607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400"/>
              <a:buNone/>
            </a:pPr>
            <a:r>
              <a:rPr lang="en-US"/>
              <a:t>Teaching Expected Behavior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9" descr="A group of people sitting at tables&#10;&#10;Description automatically generated with low confidence"/>
          <p:cNvPicPr preferRelativeResize="0"/>
          <p:nvPr/>
        </p:nvPicPr>
        <p:blipFill rotWithShape="1">
          <a:blip r:embed="rId3">
            <a:alphaModFix/>
          </a:blip>
          <a:srcRect t="28299" b="10906"/>
          <a:stretch/>
        </p:blipFill>
        <p:spPr>
          <a:xfrm>
            <a:off x="20" y="10"/>
            <a:ext cx="9143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40" name="Google Shape;140;p9"/>
          <p:cNvSpPr txBox="1">
            <a:spLocks noGrp="1"/>
          </p:cNvSpPr>
          <p:nvPr>
            <p:ph type="body" idx="1"/>
          </p:nvPr>
        </p:nvSpPr>
        <p:spPr>
          <a:xfrm>
            <a:off x="2277033" y="3758971"/>
            <a:ext cx="5614060" cy="24526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sz="2400"/>
              <a:t>Once you have developed school-wide expectations, it is not enough to </a:t>
            </a:r>
            <a:r>
              <a:rPr lang="en-US" sz="2400" i="1"/>
              <a:t>have</a:t>
            </a:r>
            <a:r>
              <a:rPr lang="en-US" sz="2400"/>
              <a:t> them, </a:t>
            </a:r>
            <a:r>
              <a:rPr lang="en-US" sz="2400" i="1"/>
              <a:t>post</a:t>
            </a:r>
            <a:r>
              <a:rPr lang="en-US" sz="2400"/>
              <a:t> them or simply </a:t>
            </a:r>
            <a:r>
              <a:rPr lang="en-US" sz="2400" i="1"/>
              <a:t>tell</a:t>
            </a:r>
            <a:r>
              <a:rPr lang="en-US" sz="2400"/>
              <a:t> them to students….</a:t>
            </a:r>
            <a:endParaRPr/>
          </a:p>
          <a:p>
            <a:pPr marL="0" lvl="0" indent="0" algn="l" rtl="0">
              <a:lnSpc>
                <a:spcPct val="90000"/>
              </a:lnSpc>
              <a:spcBef>
                <a:spcPts val="1000"/>
              </a:spcBef>
              <a:spcAft>
                <a:spcPts val="0"/>
              </a:spcAft>
              <a:buSzPts val="2400"/>
              <a:buNone/>
            </a:pPr>
            <a:r>
              <a:rPr lang="en-US" sz="2400"/>
              <a:t>You must </a:t>
            </a:r>
            <a:r>
              <a:rPr lang="en-US" sz="2400" b="1">
                <a:solidFill>
                  <a:srgbClr val="00B050"/>
                </a:solidFill>
              </a:rPr>
              <a:t>TEACH</a:t>
            </a:r>
            <a:r>
              <a:rPr lang="en-US" sz="24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628650" y="2574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Teaching Social Behavior Skills</a:t>
            </a:r>
            <a:endParaRPr/>
          </a:p>
        </p:txBody>
      </p:sp>
      <p:sp>
        <p:nvSpPr>
          <p:cNvPr id="147" name="Google Shape;147;p10"/>
          <p:cNvSpPr txBox="1">
            <a:spLocks noGrp="1"/>
          </p:cNvSpPr>
          <p:nvPr>
            <p:ph type="body" idx="1"/>
          </p:nvPr>
        </p:nvSpPr>
        <p:spPr>
          <a:xfrm>
            <a:off x="484309" y="1623646"/>
            <a:ext cx="8386396" cy="36107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Ensures that students know the expectations and are able to demonstrate appropriate social behavior. </a:t>
            </a:r>
            <a:endParaRPr/>
          </a:p>
          <a:p>
            <a:pPr marL="228600" lvl="0" indent="-228600" algn="l" rtl="0">
              <a:lnSpc>
                <a:spcPct val="90000"/>
              </a:lnSpc>
              <a:spcBef>
                <a:spcPts val="1000"/>
              </a:spcBef>
              <a:spcAft>
                <a:spcPts val="0"/>
              </a:spcAft>
              <a:buClr>
                <a:srgbClr val="FF0000"/>
              </a:buClr>
              <a:buSzPts val="2800"/>
              <a:buChar char="•"/>
            </a:pPr>
            <a:r>
              <a:rPr lang="en-US"/>
              <a:t>Provides the foundation of Tiers 1, 2, and 3.</a:t>
            </a:r>
            <a:endParaRPr/>
          </a:p>
          <a:p>
            <a:pPr marL="228600" lvl="0" indent="-228600" algn="l" rtl="0">
              <a:lnSpc>
                <a:spcPct val="90000"/>
              </a:lnSpc>
              <a:spcBef>
                <a:spcPts val="1000"/>
              </a:spcBef>
              <a:spcAft>
                <a:spcPts val="0"/>
              </a:spcAft>
              <a:buClr>
                <a:srgbClr val="FF0000"/>
              </a:buClr>
              <a:buSzPts val="2800"/>
              <a:buChar char="•"/>
            </a:pPr>
            <a:r>
              <a:rPr lang="en-US"/>
              <a:t>Requires instruction, practice, feedback, re-teaching, and encouragement.</a:t>
            </a:r>
            <a:endParaRPr/>
          </a:p>
          <a:p>
            <a:pPr marL="228600" lvl="0" indent="-228600" algn="l" rtl="0">
              <a:lnSpc>
                <a:spcPct val="90000"/>
              </a:lnSpc>
              <a:spcBef>
                <a:spcPts val="1000"/>
              </a:spcBef>
              <a:spcAft>
                <a:spcPts val="0"/>
              </a:spcAft>
              <a:buClr>
                <a:srgbClr val="FF0000"/>
              </a:buClr>
              <a:buSzPts val="2800"/>
              <a:buChar char="•"/>
            </a:pPr>
            <a:r>
              <a:rPr lang="en-US"/>
              <a:t>If we think of the connections to academic instruction, we are more likely to embrace teaching social behaviors.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11"/>
          <p:cNvSpPr/>
          <p:nvPr/>
        </p:nvSpPr>
        <p:spPr>
          <a:xfrm rot="-5400000">
            <a:off x="183356" y="1928731"/>
            <a:ext cx="3333749" cy="2624327"/>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1"/>
          <p:cNvSpPr txBox="1">
            <a:spLocks noGrp="1"/>
          </p:cNvSpPr>
          <p:nvPr>
            <p:ph type="title"/>
          </p:nvPr>
        </p:nvSpPr>
        <p:spPr>
          <a:xfrm>
            <a:off x="771525" y="1967266"/>
            <a:ext cx="1971675" cy="254725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100"/>
              <a:buFont typeface="Calibri"/>
              <a:buNone/>
            </a:pPr>
            <a:r>
              <a:rPr lang="en-US" sz="3100">
                <a:solidFill>
                  <a:srgbClr val="FFFFFF"/>
                </a:solidFill>
                <a:latin typeface="Calibri"/>
                <a:ea typeface="Calibri"/>
                <a:cs typeface="Calibri"/>
                <a:sym typeface="Calibri"/>
              </a:rPr>
              <a:t>Example Lesson Plan</a:t>
            </a:r>
            <a:endParaRPr/>
          </a:p>
        </p:txBody>
      </p:sp>
      <p:pic>
        <p:nvPicPr>
          <p:cNvPr id="154" name="Google Shape;154;p11" descr="Table&#10;&#10;Description automatically generated"/>
          <p:cNvPicPr preferRelativeResize="0"/>
          <p:nvPr/>
        </p:nvPicPr>
        <p:blipFill rotWithShape="1">
          <a:blip r:embed="rId3">
            <a:alphaModFix/>
          </a:blip>
          <a:srcRect/>
          <a:stretch/>
        </p:blipFill>
        <p:spPr>
          <a:xfrm>
            <a:off x="3492411" y="104173"/>
            <a:ext cx="5213090" cy="60617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xfrm>
            <a:off x="3910934" y="629266"/>
            <a:ext cx="4817137" cy="167660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Lesson Needs</a:t>
            </a:r>
            <a:endParaRPr/>
          </a:p>
        </p:txBody>
      </p:sp>
      <p:sp>
        <p:nvSpPr>
          <p:cNvPr id="161" name="Google Shape;161;p12"/>
          <p:cNvSpPr/>
          <p:nvPr/>
        </p:nvSpPr>
        <p:spPr>
          <a:xfrm>
            <a:off x="0" y="0"/>
            <a:ext cx="3477006"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 name="Google Shape;162;p12"/>
          <p:cNvSpPr/>
          <p:nvPr/>
        </p:nvSpPr>
        <p:spPr>
          <a:xfrm>
            <a:off x="363474" y="559407"/>
            <a:ext cx="275005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3" name="Google Shape;163;p12" descr="Table&#10;&#10;Description automatically generated with low confidence"/>
          <p:cNvPicPr preferRelativeResize="0"/>
          <p:nvPr/>
        </p:nvPicPr>
        <p:blipFill rotWithShape="1">
          <a:blip r:embed="rId3">
            <a:alphaModFix/>
          </a:blip>
          <a:srcRect t="4600" b="2380"/>
          <a:stretch/>
        </p:blipFill>
        <p:spPr>
          <a:xfrm rot="5400000">
            <a:off x="-564430" y="2261520"/>
            <a:ext cx="4605867" cy="2334960"/>
          </a:xfrm>
          <a:prstGeom prst="rect">
            <a:avLst/>
          </a:prstGeom>
          <a:noFill/>
          <a:ln>
            <a:noFill/>
          </a:ln>
        </p:spPr>
      </p:pic>
      <p:sp>
        <p:nvSpPr>
          <p:cNvPr id="164" name="Google Shape;164;p12"/>
          <p:cNvSpPr txBox="1">
            <a:spLocks noGrp="1"/>
          </p:cNvSpPr>
          <p:nvPr>
            <p:ph type="body" idx="1"/>
          </p:nvPr>
        </p:nvSpPr>
        <p:spPr>
          <a:xfrm>
            <a:off x="3910935" y="2438400"/>
            <a:ext cx="4817136" cy="3785419"/>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SzPts val="2400"/>
              <a:buChar char="•"/>
            </a:pPr>
            <a:r>
              <a:rPr lang="en-US" sz="2400"/>
              <a:t>Behaviors/rules on your school’s matrix</a:t>
            </a:r>
            <a:endParaRPr/>
          </a:p>
          <a:p>
            <a:pPr marL="171450" lvl="0" indent="-171450" algn="l" rtl="0">
              <a:lnSpc>
                <a:spcPct val="90000"/>
              </a:lnSpc>
              <a:spcBef>
                <a:spcPts val="1000"/>
              </a:spcBef>
              <a:spcAft>
                <a:spcPts val="0"/>
              </a:spcAft>
              <a:buSzPts val="2400"/>
              <a:buChar char="•"/>
            </a:pPr>
            <a:r>
              <a:rPr lang="en-US" sz="2400"/>
              <a:t>Non-classroom procedures (arrival, cafeteria, playground rules, dismissal, etc.)</a:t>
            </a:r>
            <a:endParaRPr/>
          </a:p>
          <a:p>
            <a:pPr marL="171450" lvl="0" indent="-171450" algn="l" rtl="0">
              <a:lnSpc>
                <a:spcPct val="90000"/>
              </a:lnSpc>
              <a:spcBef>
                <a:spcPts val="1000"/>
              </a:spcBef>
              <a:spcAft>
                <a:spcPts val="0"/>
              </a:spcAft>
              <a:buSzPts val="2400"/>
              <a:buChar char="•"/>
            </a:pPr>
            <a:r>
              <a:rPr lang="en-US" sz="2400"/>
              <a:t>Classroom rules</a:t>
            </a:r>
            <a:endParaRPr/>
          </a:p>
          <a:p>
            <a:pPr marL="171450" lvl="0" indent="-171450" algn="l" rtl="0">
              <a:lnSpc>
                <a:spcPct val="90000"/>
              </a:lnSpc>
              <a:spcBef>
                <a:spcPts val="1000"/>
              </a:spcBef>
              <a:spcAft>
                <a:spcPts val="0"/>
              </a:spcAft>
              <a:buSzPts val="2400"/>
              <a:buChar char="•"/>
            </a:pPr>
            <a:r>
              <a:rPr lang="en-US" sz="2400"/>
              <a:t>Classroom procedures</a:t>
            </a:r>
            <a:endParaRPr/>
          </a:p>
          <a:p>
            <a:pPr marL="228600" lvl="0" indent="-76200" algn="l" rtl="0">
              <a:lnSpc>
                <a:spcPct val="90000"/>
              </a:lnSpc>
              <a:spcBef>
                <a:spcPts val="1000"/>
              </a:spcBef>
              <a:spcAft>
                <a:spcPts val="0"/>
              </a:spcAft>
              <a:buClr>
                <a:srgbClr val="FF0000"/>
              </a:buClr>
              <a:buSzPts val="2400"/>
              <a:buNone/>
            </a:pP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3"/>
          <p:cNvSpPr txBox="1">
            <a:spLocks noGrp="1"/>
          </p:cNvSpPr>
          <p:nvPr>
            <p:ph type="title"/>
          </p:nvPr>
        </p:nvSpPr>
        <p:spPr>
          <a:xfrm>
            <a:off x="1982789" y="536577"/>
            <a:ext cx="6710362" cy="93821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8000"/>
              </a:buClr>
              <a:buSzPct val="100000"/>
              <a:buFont typeface="Calibri"/>
              <a:buNone/>
            </a:pPr>
            <a:r>
              <a:rPr lang="en-US">
                <a:solidFill>
                  <a:srgbClr val="008000"/>
                </a:solidFill>
              </a:rPr>
              <a:t>Discussion: </a:t>
            </a:r>
            <a:r>
              <a:rPr lang="en-US">
                <a:solidFill>
                  <a:srgbClr val="FF0000"/>
                </a:solidFill>
              </a:rPr>
              <a:t>The Importance of 	  		     Teaching</a:t>
            </a:r>
            <a:endParaRPr/>
          </a:p>
        </p:txBody>
      </p:sp>
      <p:sp>
        <p:nvSpPr>
          <p:cNvPr id="171" name="Google Shape;171;p13"/>
          <p:cNvSpPr txBox="1">
            <a:spLocks noGrp="1"/>
          </p:cNvSpPr>
          <p:nvPr>
            <p:ph type="body" idx="1"/>
          </p:nvPr>
        </p:nvSpPr>
        <p:spPr>
          <a:xfrm>
            <a:off x="457200" y="1905160"/>
            <a:ext cx="8229600" cy="42210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solidFill>
                  <a:srgbClr val="008000"/>
                </a:solidFill>
              </a:rPr>
              <a:t>Discuss with your team and be prepared to share with the large group:</a:t>
            </a:r>
            <a:endParaRPr/>
          </a:p>
          <a:p>
            <a:pPr marL="457200" lvl="0" indent="-457200" algn="l" rtl="0">
              <a:lnSpc>
                <a:spcPct val="90000"/>
              </a:lnSpc>
              <a:spcBef>
                <a:spcPts val="600"/>
              </a:spcBef>
              <a:spcAft>
                <a:spcPts val="0"/>
              </a:spcAft>
              <a:buSzPts val="2800"/>
              <a:buFont typeface="Arial"/>
              <a:buChar char="•"/>
            </a:pPr>
            <a:r>
              <a:rPr lang="en-US" i="1">
                <a:solidFill>
                  <a:schemeClr val="dk1"/>
                </a:solidFill>
              </a:rPr>
              <a:t>What are the parallels between teaching academic skills and social behavior skills? </a:t>
            </a:r>
            <a:endParaRPr/>
          </a:p>
          <a:p>
            <a:pPr marL="457200" lvl="0" indent="-457200" algn="l" rtl="0">
              <a:lnSpc>
                <a:spcPct val="90000"/>
              </a:lnSpc>
              <a:spcBef>
                <a:spcPts val="600"/>
              </a:spcBef>
              <a:spcAft>
                <a:spcPts val="0"/>
              </a:spcAft>
              <a:buSzPts val="2800"/>
              <a:buFont typeface="Arial"/>
              <a:buChar char="•"/>
            </a:pPr>
            <a:r>
              <a:rPr lang="en-US" i="1">
                <a:solidFill>
                  <a:schemeClr val="dk1"/>
                </a:solidFill>
              </a:rPr>
              <a:t>How might we help our staff to understand the importance of teaching social behavior?</a:t>
            </a:r>
            <a:endParaRPr/>
          </a:p>
          <a:p>
            <a:pPr marL="0" lvl="0" indent="0" algn="l" rtl="0">
              <a:lnSpc>
                <a:spcPct val="90000"/>
              </a:lnSpc>
              <a:spcBef>
                <a:spcPts val="1600"/>
              </a:spcBef>
              <a:spcAft>
                <a:spcPts val="0"/>
              </a:spcAft>
              <a:buClr>
                <a:srgbClr val="FF0000"/>
              </a:buClr>
              <a:buSzPts val="28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491490" y="365125"/>
            <a:ext cx="3840085" cy="16927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Prioritizing Lesson Writing</a:t>
            </a:r>
            <a:endParaRPr/>
          </a:p>
        </p:txBody>
      </p:sp>
      <p:cxnSp>
        <p:nvCxnSpPr>
          <p:cNvPr id="178" name="Google Shape;178;p14"/>
          <p:cNvCxnSpPr/>
          <p:nvPr/>
        </p:nvCxnSpPr>
        <p:spPr>
          <a:xfrm>
            <a:off x="491490" y="2316480"/>
            <a:ext cx="3429000" cy="0"/>
          </a:xfrm>
          <a:prstGeom prst="straightConnector1">
            <a:avLst/>
          </a:prstGeom>
          <a:noFill/>
          <a:ln w="19050" cap="sq" cmpd="sng">
            <a:solidFill>
              <a:schemeClr val="dk1"/>
            </a:solidFill>
            <a:prstDash val="solid"/>
            <a:miter lim="800000"/>
            <a:headEnd type="none" w="sm" len="sm"/>
            <a:tailEnd type="none" w="sm" len="sm"/>
          </a:ln>
        </p:spPr>
      </p:cxnSp>
      <p:sp>
        <p:nvSpPr>
          <p:cNvPr id="179" name="Google Shape;179;p14"/>
          <p:cNvSpPr txBox="1">
            <a:spLocks noGrp="1"/>
          </p:cNvSpPr>
          <p:nvPr>
            <p:ph type="body" idx="1"/>
          </p:nvPr>
        </p:nvSpPr>
        <p:spPr>
          <a:xfrm>
            <a:off x="491490" y="2575034"/>
            <a:ext cx="3840085" cy="346222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Lessons for “All Settings” behaviors is the logical place to start.</a:t>
            </a:r>
            <a:endParaRPr/>
          </a:p>
          <a:p>
            <a:pPr marL="228600" lvl="0" indent="-228600" algn="l" rtl="0">
              <a:lnSpc>
                <a:spcPct val="90000"/>
              </a:lnSpc>
              <a:spcBef>
                <a:spcPts val="1000"/>
              </a:spcBef>
              <a:spcAft>
                <a:spcPts val="0"/>
              </a:spcAft>
              <a:buClr>
                <a:srgbClr val="FF0000"/>
              </a:buClr>
              <a:buSzPts val="2800"/>
              <a:buChar char="•"/>
            </a:pPr>
            <a:r>
              <a:rPr lang="en-US"/>
              <a:t>Consider combining 2-3 specific behaviors from your matrix for lessons.</a:t>
            </a:r>
            <a:endParaRPr/>
          </a:p>
          <a:p>
            <a:pPr marL="228600" lvl="0" indent="-127000" algn="l" rtl="0">
              <a:lnSpc>
                <a:spcPct val="90000"/>
              </a:lnSpc>
              <a:spcBef>
                <a:spcPts val="1000"/>
              </a:spcBef>
              <a:spcAft>
                <a:spcPts val="0"/>
              </a:spcAft>
              <a:buClr>
                <a:srgbClr val="FF0000"/>
              </a:buClr>
              <a:buSzPts val="1600"/>
              <a:buNone/>
            </a:pPr>
            <a:endParaRPr sz="1600"/>
          </a:p>
        </p:txBody>
      </p:sp>
      <p:pic>
        <p:nvPicPr>
          <p:cNvPr id="180" name="Google Shape;180;p14" descr="A picture containing text, warehouse&#10;&#10;Description automatically generated"/>
          <p:cNvPicPr preferRelativeResize="0"/>
          <p:nvPr/>
        </p:nvPicPr>
        <p:blipFill rotWithShape="1">
          <a:blip r:embed="rId3">
            <a:alphaModFix/>
          </a:blip>
          <a:srcRect l="26080" r="35085"/>
          <a:stretch/>
        </p:blipFill>
        <p:spPr>
          <a:xfrm>
            <a:off x="5023413" y="11"/>
            <a:ext cx="4120586" cy="6180869"/>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Procedures for Writing Process</a:t>
            </a:r>
            <a:endParaRPr/>
          </a:p>
        </p:txBody>
      </p:sp>
      <p:sp>
        <p:nvSpPr>
          <p:cNvPr id="187" name="Google Shape;187;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Write DRAFT on all lessons to indicate feedback is needed.</a:t>
            </a:r>
            <a:endParaRPr/>
          </a:p>
          <a:p>
            <a:pPr marL="228600" lvl="0" indent="-228600" algn="l" rtl="0">
              <a:lnSpc>
                <a:spcPct val="90000"/>
              </a:lnSpc>
              <a:spcBef>
                <a:spcPts val="1000"/>
              </a:spcBef>
              <a:spcAft>
                <a:spcPts val="0"/>
              </a:spcAft>
              <a:buClr>
                <a:srgbClr val="FF0000"/>
              </a:buClr>
              <a:buSzPts val="2800"/>
              <a:buChar char="•"/>
            </a:pPr>
            <a:r>
              <a:rPr lang="en-US"/>
              <a:t>Include THE DATE on lessons to track versions. </a:t>
            </a:r>
            <a:endParaRPr/>
          </a:p>
          <a:p>
            <a:pPr marL="228600" lvl="0" indent="-228600" algn="l" rtl="0">
              <a:lnSpc>
                <a:spcPct val="90000"/>
              </a:lnSpc>
              <a:spcBef>
                <a:spcPts val="1000"/>
              </a:spcBef>
              <a:spcAft>
                <a:spcPts val="0"/>
              </a:spcAft>
              <a:buClr>
                <a:srgbClr val="FF0000"/>
              </a:buClr>
              <a:buSzPts val="2800"/>
              <a:buChar char="•"/>
            </a:pPr>
            <a:r>
              <a:rPr lang="en-US"/>
              <a:t>Templates are available from MO SW-PBS.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6"/>
          <p:cNvSpPr txBox="1">
            <a:spLocks noGrp="1"/>
          </p:cNvSpPr>
          <p:nvPr>
            <p:ph type="title"/>
          </p:nvPr>
        </p:nvSpPr>
        <p:spPr>
          <a:xfrm>
            <a:off x="457200" y="30870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Sharing Responsibility for Writing Social Behavior Lesson Plans</a:t>
            </a:r>
            <a:endParaRPr>
              <a:solidFill>
                <a:srgbClr val="FF0000"/>
              </a:solidFill>
            </a:endParaRPr>
          </a:p>
        </p:txBody>
      </p:sp>
      <p:sp>
        <p:nvSpPr>
          <p:cNvPr id="194" name="Google Shape;194;p16"/>
          <p:cNvSpPr txBox="1">
            <a:spLocks noGrp="1"/>
          </p:cNvSpPr>
          <p:nvPr>
            <p:ph type="body" idx="1"/>
          </p:nvPr>
        </p:nvSpPr>
        <p:spPr>
          <a:xfrm>
            <a:off x="457200" y="1696735"/>
            <a:ext cx="8229600" cy="244828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Font typeface="Arial"/>
              <a:buChar char="•"/>
            </a:pPr>
            <a:r>
              <a:rPr lang="en-US"/>
              <a:t>Small work group of volunteers write draft lessons.</a:t>
            </a:r>
            <a:endParaRPr/>
          </a:p>
          <a:p>
            <a:pPr marL="228600" lvl="0" indent="-228600" algn="l" rtl="0">
              <a:lnSpc>
                <a:spcPct val="90000"/>
              </a:lnSpc>
              <a:spcBef>
                <a:spcPts val="1000"/>
              </a:spcBef>
              <a:spcAft>
                <a:spcPts val="0"/>
              </a:spcAft>
              <a:buClr>
                <a:srgbClr val="FF0000"/>
              </a:buClr>
              <a:buSzPts val="2800"/>
              <a:buFont typeface="Arial"/>
              <a:buChar char="•"/>
            </a:pPr>
            <a:r>
              <a:rPr lang="en-US"/>
              <a:t>Vertical teams write lessons.</a:t>
            </a:r>
            <a:endParaRPr/>
          </a:p>
          <a:p>
            <a:pPr marL="228600" lvl="0" indent="-228600" algn="l" rtl="0">
              <a:lnSpc>
                <a:spcPct val="90000"/>
              </a:lnSpc>
              <a:spcBef>
                <a:spcPts val="1000"/>
              </a:spcBef>
              <a:spcAft>
                <a:spcPts val="0"/>
              </a:spcAft>
              <a:buSzPts val="2800"/>
              <a:buFont typeface="Arial"/>
              <a:buChar char="•"/>
            </a:pPr>
            <a:r>
              <a:rPr lang="en-US"/>
              <a:t>The SW-PBS Team writes draft lessons and gets feedback from staff.</a:t>
            </a:r>
            <a:endParaRPr/>
          </a:p>
          <a:p>
            <a:pPr marL="228600" lvl="0" indent="-228600" algn="l" rtl="0">
              <a:lnSpc>
                <a:spcPct val="90000"/>
              </a:lnSpc>
              <a:spcBef>
                <a:spcPts val="1000"/>
              </a:spcBef>
              <a:spcAft>
                <a:spcPts val="0"/>
              </a:spcAft>
              <a:buClr>
                <a:srgbClr val="FF0000"/>
              </a:buClr>
              <a:buSzPts val="2800"/>
              <a:buFont typeface="Arial"/>
              <a:buChar char="•"/>
            </a:pPr>
            <a:r>
              <a:rPr lang="en-US"/>
              <a:t>At secondary level, departmental teams write lessons.</a:t>
            </a:r>
            <a:endParaRPr/>
          </a:p>
        </p:txBody>
      </p:sp>
      <p:pic>
        <p:nvPicPr>
          <p:cNvPr id="195" name="Google Shape;195;p16" descr="A picture containing person, indoor&#10;&#10;Description automatically generated"/>
          <p:cNvPicPr preferRelativeResize="0"/>
          <p:nvPr/>
        </p:nvPicPr>
        <p:blipFill rotWithShape="1">
          <a:blip r:embed="rId3">
            <a:alphaModFix/>
          </a:blip>
          <a:srcRect/>
          <a:stretch/>
        </p:blipFill>
        <p:spPr>
          <a:xfrm>
            <a:off x="3118338" y="4192157"/>
            <a:ext cx="2907323" cy="19382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3649544" y="536577"/>
            <a:ext cx="2670234"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8000"/>
              </a:buClr>
              <a:buSzPts val="4400"/>
              <a:buFont typeface="Calibri"/>
              <a:buNone/>
            </a:pPr>
            <a:r>
              <a:rPr lang="en-US">
                <a:solidFill>
                  <a:srgbClr val="008000"/>
                </a:solidFill>
              </a:rPr>
              <a:t>Discussion</a:t>
            </a:r>
            <a:endParaRPr>
              <a:solidFill>
                <a:srgbClr val="FF0000"/>
              </a:solidFill>
            </a:endParaRPr>
          </a:p>
        </p:txBody>
      </p:sp>
      <p:sp>
        <p:nvSpPr>
          <p:cNvPr id="202" name="Google Shape;202;p17"/>
          <p:cNvSpPr txBox="1">
            <a:spLocks noGrp="1"/>
          </p:cNvSpPr>
          <p:nvPr>
            <p:ph type="body" idx="1"/>
          </p:nvPr>
        </p:nvSpPr>
        <p:spPr>
          <a:xfrm>
            <a:off x="457200" y="1905160"/>
            <a:ext cx="7830273" cy="42210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a:solidFill>
                  <a:srgbClr val="008000"/>
                </a:solidFill>
              </a:rPr>
              <a:t>Discuss the following with your SW-PBS Leadership team…</a:t>
            </a:r>
            <a:endParaRPr/>
          </a:p>
          <a:p>
            <a:pPr marL="0" lvl="0" indent="0" algn="l" rtl="0">
              <a:lnSpc>
                <a:spcPct val="90000"/>
              </a:lnSpc>
              <a:spcBef>
                <a:spcPts val="600"/>
              </a:spcBef>
              <a:spcAft>
                <a:spcPts val="0"/>
              </a:spcAft>
              <a:buSzPts val="2800"/>
              <a:buNone/>
            </a:pPr>
            <a:endParaRPr i="1">
              <a:solidFill>
                <a:schemeClr val="dk1"/>
              </a:solidFill>
            </a:endParaRPr>
          </a:p>
          <a:p>
            <a:pPr marL="0" lvl="0" indent="0" algn="l" rtl="0">
              <a:lnSpc>
                <a:spcPct val="90000"/>
              </a:lnSpc>
              <a:spcBef>
                <a:spcPts val="1600"/>
              </a:spcBef>
              <a:spcAft>
                <a:spcPts val="0"/>
              </a:spcAft>
              <a:buClr>
                <a:srgbClr val="FF0000"/>
              </a:buClr>
              <a:buSzPts val="2800"/>
              <a:buFont typeface="Arial"/>
              <a:buNone/>
            </a:pPr>
            <a:endParaRPr/>
          </a:p>
        </p:txBody>
      </p:sp>
      <p:sp>
        <p:nvSpPr>
          <p:cNvPr id="203" name="Google Shape;203;p17"/>
          <p:cNvSpPr txBox="1"/>
          <p:nvPr/>
        </p:nvSpPr>
        <p:spPr>
          <a:xfrm>
            <a:off x="732098" y="2673751"/>
            <a:ext cx="7954702" cy="397031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Which lessons should your school write first?</a:t>
            </a:r>
            <a:endParaRPr/>
          </a:p>
          <a:p>
            <a:pPr marL="342900" marR="0" lvl="0" indent="-1651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What will be your plan for how other lessons will be written in the future?</a:t>
            </a:r>
            <a:endParaRPr/>
          </a:p>
          <a:p>
            <a:pPr marL="342900" marR="0" lvl="0" indent="-1651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What are possible ways your school could share the work of writing lessons with all staff, and additional stakeholders?</a:t>
            </a:r>
            <a:endParaRPr/>
          </a:p>
          <a:p>
            <a:pPr marL="342900" marR="0" lvl="0" indent="-1651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Closing and Next Steps</a:t>
            </a:r>
            <a:endParaRPr/>
          </a:p>
        </p:txBody>
      </p:sp>
      <p:sp>
        <p:nvSpPr>
          <p:cNvPr id="210" name="Google Shape;210;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lnSpcReduction="20000"/>
          </a:bodyPr>
          <a:lstStyle/>
          <a:p>
            <a:pPr marL="228600" lvl="0" indent="-203200" algn="l" rtl="0">
              <a:lnSpc>
                <a:spcPct val="90000"/>
              </a:lnSpc>
              <a:spcBef>
                <a:spcPts val="0"/>
              </a:spcBef>
              <a:spcAft>
                <a:spcPts val="0"/>
              </a:spcAft>
              <a:buClr>
                <a:srgbClr val="FF0000"/>
              </a:buClr>
              <a:buSzPts val="2400"/>
              <a:buChar char="•"/>
            </a:pPr>
            <a:r>
              <a:rPr lang="en-US" sz="2400"/>
              <a:t>Develop action steps for planning the process of writing lesson plans.</a:t>
            </a:r>
            <a:endParaRPr sz="2400"/>
          </a:p>
          <a:p>
            <a:pPr marL="228600" lvl="0" indent="-228600" algn="l" rtl="0">
              <a:lnSpc>
                <a:spcPct val="115000"/>
              </a:lnSpc>
              <a:spcBef>
                <a:spcPts val="0"/>
              </a:spcBef>
              <a:spcAft>
                <a:spcPts val="0"/>
              </a:spcAft>
              <a:buClr>
                <a:schemeClr val="dk1"/>
              </a:buClr>
              <a:buSzPts val="2800"/>
              <a:buChar char="•"/>
            </a:pPr>
            <a:r>
              <a:rPr lang="en-US" sz="2400"/>
              <a:t>Update your action plan using the </a:t>
            </a:r>
            <a:r>
              <a:rPr lang="en-US" sz="2400" b="1" i="1"/>
              <a:t>Tier 1 Action Plan</a:t>
            </a:r>
            <a:r>
              <a:rPr lang="en-US" sz="2400"/>
              <a:t> template and the </a:t>
            </a:r>
            <a:r>
              <a:rPr lang="en-US" sz="2400" b="1" i="1"/>
              <a:t>Tier 1 Action Planning Checklist</a:t>
            </a:r>
            <a:r>
              <a:rPr lang="en-US" sz="2400"/>
              <a:t>. </a:t>
            </a:r>
            <a:endParaRPr sz="2400"/>
          </a:p>
          <a:p>
            <a:pPr marL="228600" lvl="0" indent="-228600" algn="l" rtl="0">
              <a:lnSpc>
                <a:spcPct val="115000"/>
              </a:lnSpc>
              <a:spcBef>
                <a:spcPts val="0"/>
              </a:spcBef>
              <a:spcAft>
                <a:spcPts val="0"/>
              </a:spcAft>
              <a:buClr>
                <a:schemeClr val="dk1"/>
              </a:buClr>
              <a:buSzPts val="2800"/>
              <a:buChar char="•"/>
            </a:pPr>
            <a:r>
              <a:rPr lang="en-US" sz="2400"/>
              <a:t>Use the </a:t>
            </a:r>
            <a:r>
              <a:rPr lang="en-US" sz="2400" b="1" i="1"/>
              <a:t>Tier 1 Artifacts Rubric </a:t>
            </a:r>
            <a:r>
              <a:rPr lang="en-US" sz="2400"/>
              <a:t>to assess the quality of the resources your team develops. </a:t>
            </a:r>
            <a:endParaRPr sz="2400"/>
          </a:p>
          <a:p>
            <a:pPr marL="228600" lvl="0" indent="-228600" algn="l" rtl="0">
              <a:lnSpc>
                <a:spcPct val="115000"/>
              </a:lnSpc>
              <a:spcBef>
                <a:spcPts val="0"/>
              </a:spcBef>
              <a:spcAft>
                <a:spcPts val="0"/>
              </a:spcAft>
              <a:buClr>
                <a:schemeClr val="dk1"/>
              </a:buClr>
              <a:buSzPts val="2800"/>
              <a:buChar char="•"/>
            </a:pPr>
            <a:r>
              <a:rPr lang="en-US" sz="2400"/>
              <a:t>Use the results of the </a:t>
            </a:r>
            <a:r>
              <a:rPr lang="en-US" sz="2400" b="1" i="1"/>
              <a:t>PBIS Self-Assessment Survey</a:t>
            </a:r>
            <a:r>
              <a:rPr lang="en-US" sz="2400"/>
              <a:t> (SAS)  to gain perspective from all staff, and results from the </a:t>
            </a:r>
            <a:r>
              <a:rPr lang="en-US" sz="2400" b="1" i="1"/>
              <a:t>PBIS Tiered Fidelity Inventory</a:t>
            </a:r>
            <a:r>
              <a:rPr lang="en-US" sz="2400"/>
              <a:t> (TFI) to gain perspective from your Building Leadership Team.</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83" name="Google Shape;83;p2"/>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rgbClr val="FF0000"/>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SzPct val="100000"/>
              <a:buNone/>
            </a:pP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References</a:t>
            </a:r>
            <a:endParaRPr/>
          </a:p>
        </p:txBody>
      </p:sp>
      <p:sp>
        <p:nvSpPr>
          <p:cNvPr id="217" name="Google Shape;217;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77500" lnSpcReduction="20000"/>
          </a:bodyPr>
          <a:lstStyle/>
          <a:p>
            <a:pPr marL="514350" lvl="0" indent="-514350" algn="l" rtl="0">
              <a:lnSpc>
                <a:spcPct val="90000"/>
              </a:lnSpc>
              <a:spcBef>
                <a:spcPts val="0"/>
              </a:spcBef>
              <a:spcAft>
                <a:spcPts val="0"/>
              </a:spcAft>
              <a:buSzPct val="100000"/>
              <a:buFont typeface="Calibri"/>
              <a:buAutoNum type="arabicPeriod"/>
            </a:pPr>
            <a:r>
              <a:rPr lang="en-US"/>
              <a:t>Algozzine, B., Wang, C., &amp; Violette, A. S. (2011). Reexamining the relationship between academic achievement and social behavior. </a:t>
            </a:r>
            <a:r>
              <a:rPr lang="en-US" i="1"/>
              <a:t>Journal of Positive Behavior Interventions, 13(1), </a:t>
            </a:r>
            <a:r>
              <a:rPr lang="en-US"/>
              <a:t>3-16.</a:t>
            </a:r>
            <a:endParaRPr/>
          </a:p>
          <a:p>
            <a:pPr marL="514350" lvl="0" indent="-514350" algn="l" rtl="0">
              <a:lnSpc>
                <a:spcPct val="90000"/>
              </a:lnSpc>
              <a:spcBef>
                <a:spcPts val="1000"/>
              </a:spcBef>
              <a:spcAft>
                <a:spcPts val="0"/>
              </a:spcAft>
              <a:buSzPct val="100000"/>
              <a:buFont typeface="Calibri"/>
              <a:buAutoNum type="arabicPeriod"/>
            </a:pPr>
            <a:r>
              <a:rPr lang="en-US"/>
              <a:t>Cotton, K. (1995) </a:t>
            </a:r>
            <a:r>
              <a:rPr lang="en-US" i="1"/>
              <a:t>Effective schools research summary: 1995 update. </a:t>
            </a:r>
            <a:r>
              <a:rPr lang="en-US"/>
              <a:t>Portland, OR: Northwest Regional Educational Laboratory.</a:t>
            </a:r>
            <a:endParaRPr/>
          </a:p>
          <a:p>
            <a:pPr marL="514350" lvl="0" indent="-514350" algn="l" rtl="0">
              <a:lnSpc>
                <a:spcPct val="90000"/>
              </a:lnSpc>
              <a:spcBef>
                <a:spcPts val="1000"/>
              </a:spcBef>
              <a:spcAft>
                <a:spcPts val="0"/>
              </a:spcAft>
              <a:buSzPct val="100000"/>
              <a:buFont typeface="Calibri"/>
              <a:buAutoNum type="arabicPeriod"/>
            </a:pPr>
            <a:r>
              <a:rPr lang="en-US"/>
              <a:t>Mathews, S., McIntosh, K., Frank, J. L., &amp; May, S. L. (2014). Critical features predicting sustained implementation of school-Wide positive behavioral interventions and supports. </a:t>
            </a:r>
            <a:r>
              <a:rPr lang="en-US" i="1"/>
              <a:t>Journal of Positive Behavior Interventions</a:t>
            </a:r>
            <a:r>
              <a:rPr lang="en-US"/>
              <a:t>, 16(3), pp 168-178.</a:t>
            </a:r>
            <a:endParaRPr/>
          </a:p>
          <a:p>
            <a:pPr marL="514350" lvl="0" indent="-514350" algn="l" rtl="0">
              <a:lnSpc>
                <a:spcPct val="90000"/>
              </a:lnSpc>
              <a:spcBef>
                <a:spcPts val="1000"/>
              </a:spcBef>
              <a:spcAft>
                <a:spcPts val="0"/>
              </a:spcAft>
              <a:buSzPct val="100000"/>
              <a:buFont typeface="Calibri"/>
              <a:buAutoNum type="arabicPeriod"/>
            </a:pPr>
            <a:r>
              <a:rPr lang="en-US"/>
              <a:t>Willingham, D. T. (2011). Can teachers increase students’ self-control? </a:t>
            </a:r>
            <a:r>
              <a:rPr lang="en-US" i="1"/>
              <a:t>American Educator, 35(2), </a:t>
            </a:r>
            <a:r>
              <a:rPr lang="en-US"/>
              <a:t>22-27.</a:t>
            </a:r>
            <a:endParaRPr/>
          </a:p>
          <a:p>
            <a:pPr marL="514350" lvl="0" indent="-514350" algn="l" rtl="0">
              <a:lnSpc>
                <a:spcPct val="90000"/>
              </a:lnSpc>
              <a:spcBef>
                <a:spcPts val="1000"/>
              </a:spcBef>
              <a:spcAft>
                <a:spcPts val="0"/>
              </a:spcAft>
              <a:buSzPct val="100000"/>
              <a:buFont typeface="Calibri"/>
              <a:buAutoNum type="arabicPeriod"/>
            </a:pPr>
            <a:r>
              <a:rPr lang="en-US"/>
              <a:t>Scheuermann, B. K., &amp; Hall, J. A. (2012). </a:t>
            </a:r>
            <a:r>
              <a:rPr lang="en-US" i="1"/>
              <a:t>Positive behavioral supports for the classroom, 2nd Ed. </a:t>
            </a:r>
            <a:r>
              <a:rPr lang="en-US"/>
              <a:t>Upper Saddle River, NJ: Pearson Education, Inc.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A19F"/>
        </a:solidFill>
        <a:effectLst/>
      </p:bgPr>
    </p:bg>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Contact Information</a:t>
            </a:r>
            <a:endParaRPr/>
          </a:p>
        </p:txBody>
      </p:sp>
      <p:sp>
        <p:nvSpPr>
          <p:cNvPr id="224" name="Google Shape;224;p20"/>
          <p:cNvSpPr txBox="1">
            <a:spLocks noGrp="1"/>
          </p:cNvSpPr>
          <p:nvPr>
            <p:ph type="body" idx="1"/>
          </p:nvPr>
        </p:nvSpPr>
        <p:spPr>
          <a:xfrm>
            <a:off x="546652" y="1969039"/>
            <a:ext cx="3971408"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Check Out MO SW-PBS on Social Media:</a:t>
            </a:r>
            <a:endParaRPr/>
          </a:p>
        </p:txBody>
      </p:sp>
      <p:pic>
        <p:nvPicPr>
          <p:cNvPr id="225" name="Google Shape;225;p20"/>
          <p:cNvPicPr preferRelativeResize="0">
            <a:picLocks noGrp="1"/>
          </p:cNvPicPr>
          <p:nvPr>
            <p:ph type="body" idx="2"/>
          </p:nvPr>
        </p:nvPicPr>
        <p:blipFill rotWithShape="1">
          <a:blip r:embed="rId3">
            <a:alphaModFix/>
          </a:blip>
          <a:srcRect/>
          <a:stretch/>
        </p:blipFill>
        <p:spPr>
          <a:xfrm>
            <a:off x="883553" y="2871703"/>
            <a:ext cx="715203" cy="617935"/>
          </a:xfrm>
          <a:prstGeom prst="rect">
            <a:avLst/>
          </a:prstGeom>
          <a:noFill/>
          <a:ln>
            <a:noFill/>
          </a:ln>
        </p:spPr>
      </p:pic>
      <p:sp>
        <p:nvSpPr>
          <p:cNvPr id="226" name="Google Shape;226;p20"/>
          <p:cNvSpPr txBox="1">
            <a:spLocks noGrp="1"/>
          </p:cNvSpPr>
          <p:nvPr>
            <p:ph type="body" idx="3"/>
          </p:nvPr>
        </p:nvSpPr>
        <p:spPr>
          <a:xfrm>
            <a:off x="4649031" y="1969039"/>
            <a:ext cx="3887391" cy="617935"/>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Facilitator Contact Information:</a:t>
            </a:r>
            <a:endParaRPr/>
          </a:p>
        </p:txBody>
      </p:sp>
      <p:sp>
        <p:nvSpPr>
          <p:cNvPr id="227" name="Google Shape;227;p20"/>
          <p:cNvSpPr txBox="1">
            <a:spLocks noGrp="1"/>
          </p:cNvSpPr>
          <p:nvPr>
            <p:ph type="body" idx="4"/>
          </p:nvPr>
        </p:nvSpPr>
        <p:spPr>
          <a:xfrm>
            <a:off x="4649031" y="2586974"/>
            <a:ext cx="3887391" cy="276344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28" name="Google Shape;228;p20"/>
          <p:cNvPicPr preferRelativeResize="0"/>
          <p:nvPr/>
        </p:nvPicPr>
        <p:blipFill rotWithShape="1">
          <a:blip r:embed="rId4">
            <a:alphaModFix/>
          </a:blip>
          <a:srcRect/>
          <a:stretch/>
        </p:blipFill>
        <p:spPr>
          <a:xfrm>
            <a:off x="883554" y="3677336"/>
            <a:ext cx="788531" cy="788531"/>
          </a:xfrm>
          <a:prstGeom prst="rect">
            <a:avLst/>
          </a:prstGeom>
          <a:noFill/>
          <a:ln>
            <a:noFill/>
          </a:ln>
        </p:spPr>
      </p:pic>
      <p:pic>
        <p:nvPicPr>
          <p:cNvPr id="229" name="Google Shape;229;p20"/>
          <p:cNvPicPr preferRelativeResize="0"/>
          <p:nvPr/>
        </p:nvPicPr>
        <p:blipFill rotWithShape="1">
          <a:blip r:embed="rId5">
            <a:alphaModFix/>
          </a:blip>
          <a:srcRect/>
          <a:stretch/>
        </p:blipFill>
        <p:spPr>
          <a:xfrm>
            <a:off x="962774" y="4653563"/>
            <a:ext cx="556763" cy="452840"/>
          </a:xfrm>
          <a:prstGeom prst="rect">
            <a:avLst/>
          </a:prstGeom>
          <a:noFill/>
          <a:ln>
            <a:noFill/>
          </a:ln>
        </p:spPr>
      </p:pic>
      <p:sp>
        <p:nvSpPr>
          <p:cNvPr id="230" name="Google Shape;230;p20"/>
          <p:cNvSpPr txBox="1"/>
          <p:nvPr/>
        </p:nvSpPr>
        <p:spPr>
          <a:xfrm>
            <a:off x="1729724" y="2963210"/>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231" name="Google Shape;231;p20"/>
          <p:cNvSpPr txBox="1"/>
          <p:nvPr/>
        </p:nvSpPr>
        <p:spPr>
          <a:xfrm>
            <a:off x="1729720" y="3772486"/>
            <a:ext cx="28422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232" name="Google Shape;232;p20"/>
          <p:cNvSpPr txBox="1"/>
          <p:nvPr/>
        </p:nvSpPr>
        <p:spPr>
          <a:xfrm>
            <a:off x="1729724" y="4580275"/>
            <a:ext cx="2276061"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ff35250a8_0_0"/>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90" name="Google Shape;90;g10ff35250a8_0_0"/>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US" dirty="0"/>
              <a:t>Handouts that will be needed for this lesson:</a:t>
            </a:r>
            <a:endParaRPr dirty="0"/>
          </a:p>
          <a:p>
            <a:pPr marL="228600" lvl="0" indent="-228600" algn="l" rtl="0">
              <a:spcBef>
                <a:spcPts val="1000"/>
              </a:spcBef>
              <a:spcAft>
                <a:spcPts val="0"/>
              </a:spcAft>
              <a:buClr>
                <a:schemeClr val="dk1"/>
              </a:buClr>
              <a:buSzPts val="2800"/>
              <a:buChar char="•"/>
            </a:pPr>
            <a:r>
              <a:rPr lang="en-US" dirty="0"/>
              <a:t>Tier 1 Action Plan</a:t>
            </a:r>
            <a:endParaRPr dirty="0"/>
          </a:p>
          <a:p>
            <a:pPr marL="228600" lvl="0" indent="-228600" algn="l" rtl="0">
              <a:spcBef>
                <a:spcPts val="1000"/>
              </a:spcBef>
              <a:spcAft>
                <a:spcPts val="0"/>
              </a:spcAft>
              <a:buClr>
                <a:schemeClr val="dk1"/>
              </a:buClr>
              <a:buSzPts val="2800"/>
              <a:buChar char="•"/>
            </a:pPr>
            <a:r>
              <a:rPr lang="en-US" dirty="0"/>
              <a:t>Tier 1 Artifact Rubric</a:t>
            </a:r>
            <a:endParaRPr dirty="0"/>
          </a:p>
          <a:p>
            <a:pPr marL="228600" lvl="0" indent="-228600" algn="l" rtl="0">
              <a:spcBef>
                <a:spcPts val="1000"/>
              </a:spcBef>
              <a:spcAft>
                <a:spcPts val="0"/>
              </a:spcAft>
              <a:buClr>
                <a:schemeClr val="dk1"/>
              </a:buClr>
              <a:buSzPts val="2800"/>
              <a:buChar char="•"/>
            </a:pPr>
            <a:r>
              <a:rPr lang="en-US"/>
              <a:t>Tier </a:t>
            </a:r>
            <a:r>
              <a:rPr lang="en-US" dirty="0"/>
              <a:t>1 Action Planning Checklist</a:t>
            </a:r>
            <a:endParaRPr dirty="0"/>
          </a:p>
          <a:p>
            <a:pPr marL="0" lvl="0" indent="0" algn="l" rtl="0">
              <a:lnSpc>
                <a:spcPct val="90000"/>
              </a:lnSpc>
              <a:spcBef>
                <a:spcPts val="1000"/>
              </a:spcBef>
              <a:spcAft>
                <a:spcPts val="0"/>
              </a:spcAft>
              <a:buSzPts val="2800"/>
              <a:buNone/>
            </a:pPr>
            <a:br>
              <a:rPr lang="en-US" dirty="0"/>
            </a:br>
            <a:br>
              <a:rPr lang="en-US"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97" name="Google Shape;97;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5A6"/>
        </a:solidFill>
        <a:effectLst/>
      </p:bgPr>
    </p:bg>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04" name="Google Shape;104;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FF0000"/>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11" name="Google Shape;111;p5"/>
          <p:cNvSpPr txBox="1">
            <a:spLocks noGrp="1"/>
          </p:cNvSpPr>
          <p:nvPr>
            <p:ph type="body" idx="1"/>
          </p:nvPr>
        </p:nvSpPr>
        <p:spPr>
          <a:xfrm>
            <a:off x="628651" y="1465730"/>
            <a:ext cx="7886700"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SzPts val="225"/>
              <a:buNone/>
            </a:pPr>
            <a:endParaRPr sz="225" i="1">
              <a:solidFill>
                <a:srgbClr val="008000"/>
              </a:solidFill>
            </a:endParaRPr>
          </a:p>
          <a:p>
            <a:pPr marL="228600" lvl="0" indent="-228600" algn="l" rtl="0">
              <a:lnSpc>
                <a:spcPct val="90000"/>
              </a:lnSpc>
              <a:spcBef>
                <a:spcPts val="1451"/>
              </a:spcBef>
              <a:spcAft>
                <a:spcPts val="0"/>
              </a:spcAft>
              <a:buSzPts val="2800"/>
              <a:buChar char="•"/>
            </a:pPr>
            <a:r>
              <a:rPr lang="en-US"/>
              <a:t>Develop a system to teach expected behavior in the social behavioral curriculum, that includes:</a:t>
            </a:r>
            <a:endParaRPr/>
          </a:p>
          <a:p>
            <a:pPr marL="685800" lvl="1" indent="-228600" algn="l" rtl="0">
              <a:lnSpc>
                <a:spcPct val="90000"/>
              </a:lnSpc>
              <a:spcBef>
                <a:spcPts val="500"/>
              </a:spcBef>
              <a:spcAft>
                <a:spcPts val="0"/>
              </a:spcAft>
              <a:buClr>
                <a:schemeClr val="dk1"/>
              </a:buClr>
              <a:buSzPts val="2400"/>
              <a:buChar char="•"/>
            </a:pPr>
            <a:r>
              <a:rPr lang="en-US"/>
              <a:t>understand why teaching social behavioral skills is important.</a:t>
            </a:r>
            <a:endParaRPr/>
          </a:p>
          <a:p>
            <a:pPr marL="685800" lvl="1" indent="-228600" algn="l" rtl="0">
              <a:lnSpc>
                <a:spcPct val="90000"/>
              </a:lnSpc>
              <a:spcBef>
                <a:spcPts val="500"/>
              </a:spcBef>
              <a:spcAft>
                <a:spcPts val="0"/>
              </a:spcAft>
              <a:buClr>
                <a:schemeClr val="dk1"/>
              </a:buClr>
              <a:buSzPts val="2400"/>
              <a:buChar char="•"/>
            </a:pPr>
            <a:r>
              <a:rPr lang="en-US"/>
              <a:t>engaging all staff in a process of writing lesson plans.</a:t>
            </a: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6"/>
          <p:cNvSpPr txBox="1">
            <a:spLocks noGrp="1"/>
          </p:cNvSpPr>
          <p:nvPr>
            <p:ph type="body" idx="1"/>
          </p:nvPr>
        </p:nvSpPr>
        <p:spPr>
          <a:xfrm>
            <a:off x="776941" y="1234139"/>
            <a:ext cx="7380942" cy="28129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i="1">
                <a:solidFill>
                  <a:srgbClr val="008000"/>
                </a:solidFill>
              </a:rPr>
              <a:t>“Teaching behavior as relentlessly as we teach reading or other academic content is the ultimate act of prevention, promise and power underlying PBS and other preventive interventions in America’s schools.”</a:t>
            </a:r>
            <a:endParaRPr/>
          </a:p>
        </p:txBody>
      </p:sp>
      <p:sp>
        <p:nvSpPr>
          <p:cNvPr id="118" name="Google Shape;118;p6"/>
          <p:cNvSpPr txBox="1"/>
          <p:nvPr/>
        </p:nvSpPr>
        <p:spPr>
          <a:xfrm>
            <a:off x="5232401" y="4097867"/>
            <a:ext cx="27559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Algozzine, Wang &amp; Violette</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Why Teach Expected Behavior?</a:t>
            </a:r>
            <a:endParaRPr/>
          </a:p>
        </p:txBody>
      </p:sp>
      <p:sp>
        <p:nvSpPr>
          <p:cNvPr id="125" name="Google Shape;125;p7"/>
          <p:cNvSpPr txBox="1">
            <a:spLocks noGrp="1"/>
          </p:cNvSpPr>
          <p:nvPr>
            <p:ph type="body" idx="1"/>
          </p:nvPr>
        </p:nvSpPr>
        <p:spPr>
          <a:xfrm>
            <a:off x="628650" y="2419443"/>
            <a:ext cx="7886700" cy="111610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5400"/>
              <a:buNone/>
            </a:pPr>
            <a:r>
              <a:rPr lang="en-US" sz="5400" b="1"/>
              <a:t>IT WORKS!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4084094" y="274943"/>
            <a:ext cx="3968748" cy="111112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500"/>
              <a:buFont typeface="Calibri"/>
              <a:buNone/>
            </a:pPr>
            <a:r>
              <a:rPr lang="en-US" sz="3500"/>
              <a:t>Teaching Expected Behavior</a:t>
            </a:r>
            <a:endParaRPr/>
          </a:p>
        </p:txBody>
      </p:sp>
      <p:pic>
        <p:nvPicPr>
          <p:cNvPr id="132" name="Google Shape;132;p8" descr="A picture containing building, wall, brick, stone&#10;&#10;Description automatically generated"/>
          <p:cNvPicPr preferRelativeResize="0"/>
          <p:nvPr/>
        </p:nvPicPr>
        <p:blipFill rotWithShape="1">
          <a:blip r:embed="rId3">
            <a:alphaModFix/>
          </a:blip>
          <a:srcRect l="15531" r="39958" b="-2"/>
          <a:stretch/>
        </p:blipFill>
        <p:spPr>
          <a:xfrm>
            <a:off x="2" y="-21562"/>
            <a:ext cx="3495552" cy="6270259"/>
          </a:xfrm>
          <a:custGeom>
            <a:avLst/>
            <a:gdLst/>
            <a:ahLst/>
            <a:cxnLst/>
            <a:rect l="l" t="t" r="r" b="b"/>
            <a:pathLst>
              <a:path w="6649908" h="6856413" extrusionOk="0">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ln>
            <a:noFill/>
          </a:ln>
        </p:spPr>
      </p:pic>
      <p:sp>
        <p:nvSpPr>
          <p:cNvPr id="133" name="Google Shape;133;p8"/>
          <p:cNvSpPr txBox="1">
            <a:spLocks noGrp="1"/>
          </p:cNvSpPr>
          <p:nvPr>
            <p:ph type="body" idx="1"/>
          </p:nvPr>
        </p:nvSpPr>
        <p:spPr>
          <a:xfrm>
            <a:off x="3669175" y="1554774"/>
            <a:ext cx="5112873" cy="44727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600"/>
              <a:buChar char="•"/>
            </a:pPr>
            <a:r>
              <a:rPr lang="en-US" sz="2600"/>
              <a:t>Integrates the notion of what students should know and be able to do (your matrix) with how you will be sure they can do it. </a:t>
            </a:r>
            <a:endParaRPr/>
          </a:p>
          <a:p>
            <a:pPr marL="228600" lvl="0" indent="-228600" algn="l" rtl="0">
              <a:lnSpc>
                <a:spcPct val="90000"/>
              </a:lnSpc>
              <a:spcBef>
                <a:spcPts val="1000"/>
              </a:spcBef>
              <a:spcAft>
                <a:spcPts val="0"/>
              </a:spcAft>
              <a:buClr>
                <a:srgbClr val="FF0000"/>
              </a:buClr>
              <a:buSzPts val="2600"/>
              <a:buChar char="•"/>
            </a:pPr>
            <a:r>
              <a:rPr lang="en-US" sz="2600"/>
              <a:t>To learn better ways of behaving, students must be directly taught the expected behaviors.</a:t>
            </a:r>
            <a:endParaRPr/>
          </a:p>
          <a:p>
            <a:pPr marL="228600" lvl="0" indent="-228600" algn="l" rtl="0">
              <a:lnSpc>
                <a:spcPct val="90000"/>
              </a:lnSpc>
              <a:spcBef>
                <a:spcPts val="1000"/>
              </a:spcBef>
              <a:spcAft>
                <a:spcPts val="0"/>
              </a:spcAft>
              <a:buClr>
                <a:srgbClr val="FF0000"/>
              </a:buClr>
              <a:buSzPts val="2600"/>
              <a:buChar char="•"/>
            </a:pPr>
            <a:r>
              <a:rPr lang="en-US" sz="2600"/>
              <a:t>To retain new behaviors, students must practice in a variety of settings where the behaviors should be used.</a:t>
            </a:r>
            <a:endParaRPr/>
          </a:p>
          <a:p>
            <a:pPr marL="228600" lvl="0" indent="-127000" algn="l" rtl="0">
              <a:lnSpc>
                <a:spcPct val="90000"/>
              </a:lnSpc>
              <a:spcBef>
                <a:spcPts val="1000"/>
              </a:spcBef>
              <a:spcAft>
                <a:spcPts val="0"/>
              </a:spcAft>
              <a:buClr>
                <a:srgbClr val="FF0000"/>
              </a:buClr>
              <a:buSzPts val="1600"/>
              <a:buNone/>
            </a:pPr>
            <a:endParaRPr sz="16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2994</Words>
  <Application>Microsoft Macintosh PowerPoint</Application>
  <PresentationFormat>On-screen Show (4:3)</PresentationFormat>
  <Paragraphs>194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Office Theme</vt:lpstr>
      <vt:lpstr>Plan the Process of  Writing Lessons</vt:lpstr>
      <vt:lpstr>Working Agreements</vt:lpstr>
      <vt:lpstr>Facilitator Notes: Delete This Slide</vt:lpstr>
      <vt:lpstr>Attention Signal</vt:lpstr>
      <vt:lpstr>Introductions</vt:lpstr>
      <vt:lpstr>Lesson Outcomes</vt:lpstr>
      <vt:lpstr>PowerPoint Presentation</vt:lpstr>
      <vt:lpstr>Why Teach Expected Behavior?</vt:lpstr>
      <vt:lpstr>Teaching Expected Behavior</vt:lpstr>
      <vt:lpstr>PowerPoint Presentation</vt:lpstr>
      <vt:lpstr>Teaching Social Behavior Skills</vt:lpstr>
      <vt:lpstr>Example Lesson Plan</vt:lpstr>
      <vt:lpstr>Lesson Needs</vt:lpstr>
      <vt:lpstr>Discussion: The Importance of           Teaching</vt:lpstr>
      <vt:lpstr>Prioritizing Lesson Writing</vt:lpstr>
      <vt:lpstr>Procedures for Writing Process</vt:lpstr>
      <vt:lpstr>Sharing Responsibility for Writing Social Behavior Lesson Plans</vt:lpstr>
      <vt:lpstr>Discussion</vt:lpstr>
      <vt:lpstr>Closing and 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the Process of  Writing Lessons</dc:title>
  <dc:creator>Danielle Starkey</dc:creator>
  <cp:lastModifiedBy>Johnson, Nanci W.</cp:lastModifiedBy>
  <cp:revision>1</cp:revision>
  <dcterms:created xsi:type="dcterms:W3CDTF">2020-04-07T02:31:16Z</dcterms:created>
  <dcterms:modified xsi:type="dcterms:W3CDTF">2022-03-03T20:10:55Z</dcterms:modified>
</cp:coreProperties>
</file>