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84" r:id="rId2"/>
    <p:sldId id="335" r:id="rId3"/>
    <p:sldId id="285" r:id="rId4"/>
    <p:sldId id="286" r:id="rId5"/>
    <p:sldId id="287" r:id="rId6"/>
    <p:sldId id="288" r:id="rId7"/>
    <p:sldId id="290" r:id="rId8"/>
    <p:sldId id="291" r:id="rId9"/>
    <p:sldId id="292" r:id="rId10"/>
    <p:sldId id="299" r:id="rId11"/>
    <p:sldId id="296" r:id="rId12"/>
    <p:sldId id="338" r:id="rId13"/>
    <p:sldId id="337" r:id="rId14"/>
    <p:sldId id="339" r:id="rId15"/>
    <p:sldId id="341" r:id="rId16"/>
    <p:sldId id="301" r:id="rId17"/>
    <p:sldId id="336" r:id="rId18"/>
    <p:sldId id="346" r:id="rId19"/>
    <p:sldId id="342" r:id="rId20"/>
    <p:sldId id="302" r:id="rId21"/>
    <p:sldId id="304" r:id="rId22"/>
    <p:sldId id="303" r:id="rId23"/>
    <p:sldId id="343" r:id="rId24"/>
    <p:sldId id="344" r:id="rId25"/>
    <p:sldId id="345" r:id="rId26"/>
    <p:sldId id="913" r:id="rId27"/>
    <p:sldId id="915" r:id="rId28"/>
    <p:sldId id="918" r:id="rId29"/>
    <p:sldId id="282" r:id="rId30"/>
    <p:sldId id="919" r:id="rId31"/>
    <p:sldId id="331" r:id="rId3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g96ks9nzIGdnsxVwlZSMi5cOB7d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53540D-F852-4B32-8E07-9C6140F61FE2}">
  <a:tblStyle styleId="{E153540D-F852-4B32-8E07-9C6140F61FE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F9"/>
          </a:solidFill>
        </a:fill>
      </a:tcStyle>
    </a:wholeTbl>
    <a:band1H>
      <a:tcTxStyle b="off" i="off"/>
      <a:tcStyle>
        <a:tcBdr/>
        <a:fill>
          <a:solidFill>
            <a:srgbClr val="DBE5F1"/>
          </a:solidFill>
        </a:fill>
      </a:tcStyle>
    </a:band1H>
    <a:band2H>
      <a:tcTxStyle b="off" i="off"/>
      <a:tcStyle>
        <a:tcBdr/>
      </a:tcStyle>
    </a:band2H>
    <a:band1V>
      <a:tcTxStyle b="off" i="off"/>
      <a:tcStyle>
        <a:tcBdr/>
        <a:fill>
          <a:solidFill>
            <a:srgbClr val="DBE5F1"/>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67FBC698-F914-4C6E-A104-F48DADE9B230}" styleName="Table_1">
    <a:wholeTbl>
      <a:tcTxStyle b="off" i="off">
        <a:font>
          <a:latin typeface="Calibri"/>
          <a:ea typeface="Calibri"/>
          <a:cs typeface="Calibri"/>
        </a:font>
        <a:schemeClr val="dk1"/>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EDFF704-E13E-43A1-9CF8-838E20345F5C}"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55846" autoAdjust="0"/>
  </p:normalViewPr>
  <p:slideViewPr>
    <p:cSldViewPr snapToGrid="0">
      <p:cViewPr varScale="1">
        <p:scale>
          <a:sx n="59" d="100"/>
          <a:sy n="59" d="100"/>
        </p:scale>
        <p:origin x="3160" y="192"/>
      </p:cViewPr>
      <p:guideLst>
        <p:guide orient="horz" pos="2160"/>
        <p:guide pos="2880"/>
      </p:guideLst>
    </p:cSldViewPr>
  </p:slideViewPr>
  <p:outlineViewPr>
    <p:cViewPr>
      <p:scale>
        <a:sx n="33" d="100"/>
        <a:sy n="33" d="100"/>
      </p:scale>
      <p:origin x="0" y="-32683"/>
    </p:cViewPr>
  </p:outlineViewPr>
  <p:notesTextViewPr>
    <p:cViewPr>
      <p:scale>
        <a:sx n="1" d="1"/>
        <a:sy n="1" d="1"/>
      </p:scale>
      <p:origin x="0" y="0"/>
    </p:cViewPr>
  </p:notesTextViewPr>
  <p:notesViewPr>
    <p:cSldViewPr snapToGrid="0">
      <p:cViewPr varScale="1">
        <p:scale>
          <a:sx n="60" d="100"/>
          <a:sy n="60" d="100"/>
        </p:scale>
        <p:origin x="326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8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8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 Id="rId85" Type="http://schemas.openxmlformats.org/officeDocument/2006/relationships/viewProps" Target="view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ddca2ff7e9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33" name="Google Shape;333;gddca2ff7e9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228600" marR="0" lvl="0" indent="-22860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334" name="Google Shape;334;gddca2ff7e9_0_8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49" name="Google Shape;449;p32: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dirty="0"/>
              <a:t>Trainer Notes:</a:t>
            </a:r>
            <a:r>
              <a:rPr lang="en-US" sz="1800" b="0" dirty="0"/>
              <a:t>  </a:t>
            </a:r>
            <a:endParaRPr lang="en-US" sz="1800" dirty="0"/>
          </a:p>
          <a:p>
            <a:pPr marL="0" lvl="0" indent="0" algn="l" rtl="0">
              <a:spcBef>
                <a:spcPts val="0"/>
              </a:spcBef>
              <a:spcAft>
                <a:spcPts val="0"/>
              </a:spcAft>
              <a:buNone/>
            </a:pPr>
            <a:r>
              <a:rPr lang="en-US" sz="1800" b="1" dirty="0"/>
              <a:t>To Know/To Say:</a:t>
            </a:r>
            <a:r>
              <a:rPr lang="en-US" sz="1800" b="0" dirty="0"/>
              <a:t> </a:t>
            </a:r>
            <a:r>
              <a:rPr lang="en-US" dirty="0">
                <a:effectLst/>
                <a:latin typeface="Calibri" panose="020F0502020204030204" pitchFamily="34" charset="0"/>
                <a:ea typeface="MS Mincho" panose="02020609040205080304" pitchFamily="49" charset="-128"/>
                <a:cs typeface="Calibri" panose="020F0502020204030204" pitchFamily="34" charset="0"/>
              </a:rPr>
              <a:t>A matrix format is used to organize the behaviors or rules by schoolwide expectations and settings. This allows us to have a single document that can be easily referenced and used by all staff. Here is a matrix example to show you the big picture of where you are headed by defining your specific behaviors or rules.</a:t>
            </a:r>
            <a:r>
              <a:rPr lang="en-US"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	</a:t>
            </a:r>
            <a:endParaRPr lang="en-US" dirty="0">
              <a:effectLst/>
              <a:latin typeface="Calibri" panose="020F0502020204030204" pitchFamily="34" charset="0"/>
              <a:ea typeface="MS Mincho" panose="02020609040205080304" pitchFamily="49" charset="-128"/>
              <a:cs typeface="Calibri" panose="020F0502020204030204" pitchFamily="34" charset="0"/>
            </a:endParaRPr>
          </a:p>
          <a:p>
            <a:pPr marL="0" marR="0" algn="l">
              <a:spcBef>
                <a:spcPts val="0"/>
              </a:spcBef>
              <a:spcAft>
                <a:spcPts val="0"/>
              </a:spcAft>
            </a:pPr>
            <a:r>
              <a:rPr lang="en-US" dirty="0">
                <a:effectLst/>
                <a:latin typeface="Calibri" panose="020F0502020204030204" pitchFamily="34" charset="0"/>
                <a:ea typeface="MS Mincho" panose="02020609040205080304" pitchFamily="49" charset="-128"/>
                <a:cs typeface="Calibri" panose="020F0502020204030204" pitchFamily="34" charset="0"/>
              </a:rPr>
              <a:t> </a:t>
            </a:r>
          </a:p>
          <a:p>
            <a:pPr marL="0" marR="0" lvl="0" indent="0" algn="l" rtl="0">
              <a:lnSpc>
                <a:spcPct val="100000"/>
              </a:lnSpc>
              <a:spcBef>
                <a:spcPts val="0"/>
              </a:spcBef>
              <a:spcAft>
                <a:spcPts val="0"/>
              </a:spcAft>
              <a:buClr>
                <a:schemeClr val="dk1"/>
              </a:buClr>
              <a:buSzPts val="300"/>
              <a:buFont typeface="Arial"/>
              <a:buNone/>
            </a:pPr>
            <a:r>
              <a:rPr lang="en-US" b="0" i="0" u="none" strike="noStrike" cap="none" dirty="0">
                <a:solidFill>
                  <a:schemeClr val="dk1"/>
                </a:solidFill>
                <a:latin typeface="Calibri" panose="020F0502020204030204" pitchFamily="34" charset="0"/>
                <a:cs typeface="Calibri" panose="020F0502020204030204" pitchFamily="34" charset="0"/>
                <a:sym typeface="Arial"/>
              </a:rPr>
              <a:t>“Here is a sample Matrix with Expectations and specifically defined behaviors.”</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Arial"/>
              <a:buNone/>
            </a:pPr>
            <a:endParaRPr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90000"/>
              </a:lnSpc>
              <a:spcBef>
                <a:spcPts val="0"/>
              </a:spcBef>
              <a:spcAft>
                <a:spcPts val="0"/>
              </a:spcAft>
              <a:buClr>
                <a:schemeClr val="dk1"/>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450" name="Google Shape;450;p32: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20" name="Google Shape;420;p29: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Trainer Notes:</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To Know/To Say:</a:t>
            </a:r>
            <a:r>
              <a:rPr lang="en-US" b="0" dirty="0">
                <a:latin typeface="Calibri" panose="020F0502020204030204" pitchFamily="34" charset="0"/>
                <a:cs typeface="Calibri" panose="020F0502020204030204" pitchFamily="34" charset="0"/>
              </a:rPr>
              <a:t> </a:t>
            </a:r>
            <a:r>
              <a:rPr lang="en-US"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When defining behaviors or rules, we </a:t>
            </a:r>
            <a:r>
              <a:rPr lang="en-US" b="0" i="0" u="none" strike="noStrike" cap="none" dirty="0">
                <a:solidFill>
                  <a:schemeClr val="dk1"/>
                </a:solidFill>
                <a:latin typeface="Calibri" panose="020F0502020204030204" pitchFamily="34" charset="0"/>
                <a:ea typeface="Calibri"/>
                <a:cs typeface="Calibri" panose="020F0502020204030204" pitchFamily="34" charset="0"/>
                <a:sym typeface="Calibri"/>
              </a:rPr>
              <a:t>use the acronym, “OMPUA” to help us to remember how to specifically define behaviors.”   </a:t>
            </a:r>
            <a:r>
              <a:rPr lang="en-US"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Every behavior or rule listed on the matrix should follow these OMPUA guidelines:			</a:t>
            </a:r>
            <a:endParaRPr lang="en-US" dirty="0">
              <a:effectLst/>
              <a:latin typeface="Calibri" panose="020F0502020204030204" pitchFamily="34" charset="0"/>
              <a:ea typeface="MS Mincho" panose="02020609040205080304" pitchFamily="49" charset="-128"/>
              <a:cs typeface="Calibri" panose="020F0502020204030204" pitchFamily="34" charset="0"/>
            </a:endParaRPr>
          </a:p>
          <a:p>
            <a:pPr marL="342900" marR="0" lvl="0" indent="-342900" algn="l">
              <a:spcBef>
                <a:spcPts val="1200"/>
              </a:spcBef>
              <a:spcAft>
                <a:spcPts val="0"/>
              </a:spcAft>
              <a:buFont typeface="Arial" panose="020B0604020202020204" pitchFamily="34" charset="0"/>
              <a:buChar char="●"/>
            </a:pPr>
            <a:r>
              <a:rPr lang="en-US" b="1" u="none" strike="noStrike"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0 – Observable</a:t>
            </a:r>
            <a:r>
              <a:rPr lang="en-US" u="none" strike="noStrike"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 This means we can see or hear the behavior. Observable behaviors are described by action words. 						</a:t>
            </a:r>
            <a:endParaRPr lang="en-US" u="none" strike="noStrike" dirty="0">
              <a:effectLst/>
              <a:latin typeface="Calibri" panose="020F0502020204030204" pitchFamily="34" charset="0"/>
              <a:ea typeface="MS Mincho" panose="02020609040205080304" pitchFamily="49" charset="-128"/>
              <a:cs typeface="Calibri" panose="020F0502020204030204" pitchFamily="34" charset="0"/>
            </a:endParaRPr>
          </a:p>
          <a:p>
            <a:pPr marL="342900" marR="0" lvl="0" indent="-342900" algn="l">
              <a:spcBef>
                <a:spcPts val="0"/>
              </a:spcBef>
              <a:spcAft>
                <a:spcPts val="0"/>
              </a:spcAft>
              <a:buFont typeface="Arial" panose="020B0604020202020204" pitchFamily="34" charset="0"/>
              <a:buChar char="●"/>
            </a:pPr>
            <a:r>
              <a:rPr lang="en-US" b="1" u="none" strike="noStrike"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M – Measurable</a:t>
            </a:r>
            <a:r>
              <a:rPr lang="en-US" u="none" strike="noStrike"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 This indicates that the behavior can be counted, or the duration of the behavior can be timed. 						</a:t>
            </a:r>
            <a:endParaRPr lang="en-US" u="none" strike="noStrike" dirty="0">
              <a:effectLst/>
              <a:latin typeface="Calibri" panose="020F0502020204030204" pitchFamily="34" charset="0"/>
              <a:ea typeface="MS Mincho" panose="02020609040205080304" pitchFamily="49" charset="-128"/>
              <a:cs typeface="Calibri" panose="020F0502020204030204" pitchFamily="34" charset="0"/>
            </a:endParaRPr>
          </a:p>
          <a:p>
            <a:pPr marL="342900" marR="0" lvl="0" indent="-342900" algn="l">
              <a:spcBef>
                <a:spcPts val="0"/>
              </a:spcBef>
              <a:spcAft>
                <a:spcPts val="0"/>
              </a:spcAft>
              <a:buFont typeface="Arial" panose="020B0604020202020204" pitchFamily="34" charset="0"/>
              <a:buChar char="●"/>
            </a:pPr>
            <a:r>
              <a:rPr lang="en-US" b="1" u="none" strike="noStrike"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P – Positively Stated</a:t>
            </a:r>
            <a:r>
              <a:rPr lang="en-US" u="none" strike="noStrike"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 This means we are stating what we want the students to do.</a:t>
            </a:r>
            <a:br>
              <a:rPr lang="en-US" u="none" strike="noStrike"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br>
            <a:r>
              <a:rPr lang="en-US" u="none" strike="noStrike"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 					</a:t>
            </a:r>
            <a:endParaRPr lang="en-US" u="none" strike="noStrike" dirty="0">
              <a:effectLst/>
              <a:latin typeface="Calibri" panose="020F0502020204030204" pitchFamily="34" charset="0"/>
              <a:ea typeface="MS Mincho" panose="02020609040205080304" pitchFamily="49" charset="-128"/>
              <a:cs typeface="Calibri" panose="020F0502020204030204" pitchFamily="34" charset="0"/>
            </a:endParaRPr>
          </a:p>
          <a:p>
            <a:pPr marL="342900" marR="0" lvl="0" indent="-342900" algn="l">
              <a:spcBef>
                <a:spcPts val="0"/>
              </a:spcBef>
              <a:spcAft>
                <a:spcPts val="0"/>
              </a:spcAft>
              <a:buFont typeface="Arial" panose="020B0604020202020204" pitchFamily="34" charset="0"/>
              <a:buChar char="●"/>
            </a:pPr>
            <a:r>
              <a:rPr lang="en-US" b="1" u="none" strike="noStrike"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U – Understandable</a:t>
            </a:r>
            <a:r>
              <a:rPr lang="en-US" u="none" strike="noStrike"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 This indicates that the expected behavior must be developmentally appropriate and culturally relevant.</a:t>
            </a:r>
            <a:br>
              <a:rPr lang="en-US" u="none" strike="noStrike"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br>
            <a:r>
              <a:rPr lang="en-US" u="none" strike="noStrike"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 					</a:t>
            </a:r>
            <a:endParaRPr lang="en-US" u="none" strike="noStrike" dirty="0">
              <a:effectLst/>
              <a:latin typeface="Calibri" panose="020F0502020204030204" pitchFamily="34" charset="0"/>
              <a:ea typeface="MS Mincho" panose="02020609040205080304" pitchFamily="49" charset="-128"/>
              <a:cs typeface="Calibri" panose="020F0502020204030204" pitchFamily="34" charset="0"/>
            </a:endParaRPr>
          </a:p>
          <a:p>
            <a:pPr marL="342900" marR="0" lvl="0" indent="-342900" algn="l">
              <a:spcBef>
                <a:spcPts val="0"/>
              </a:spcBef>
              <a:spcAft>
                <a:spcPts val="1200"/>
              </a:spcAft>
              <a:buFont typeface="Arial" panose="020B0604020202020204" pitchFamily="34" charset="0"/>
              <a:buChar char="●"/>
            </a:pPr>
            <a:r>
              <a:rPr lang="en-US" b="1" u="none" strike="noStrike"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A - Always Applicable</a:t>
            </a:r>
            <a:r>
              <a:rPr lang="en-US" u="none" strike="noStrike"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 This means the expected behavior must be applicable under all conditions in that setting.</a:t>
            </a:r>
            <a:endParaRPr lang="en-US" u="none" strike="noStrike" dirty="0">
              <a:effectLst/>
              <a:latin typeface="Calibri" panose="020F0502020204030204" pitchFamily="34" charset="0"/>
              <a:ea typeface="MS Mincho" panose="02020609040205080304" pitchFamily="49" charset="-128"/>
              <a:cs typeface="Calibri" panose="020F0502020204030204" pitchFamily="34" charset="0"/>
            </a:endParaRPr>
          </a:p>
          <a:p>
            <a:pPr marL="0" marR="0" lvl="0" indent="0" algn="l" rtl="0">
              <a:lnSpc>
                <a:spcPct val="100000"/>
              </a:lnSpc>
              <a:spcBef>
                <a:spcPts val="0"/>
              </a:spcBef>
              <a:spcAft>
                <a:spcPts val="0"/>
              </a:spcAft>
              <a:buClr>
                <a:schemeClr val="dk1"/>
              </a:buClr>
              <a:buSzPts val="300"/>
              <a:buFont typeface="Calibri"/>
              <a:buNone/>
            </a:pP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Arial"/>
              <a:buNone/>
            </a:pPr>
            <a:endParaRPr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421" name="Google Shape;421;p29: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Trainer Notes:</a:t>
            </a:r>
            <a:r>
              <a:rPr lang="en-US" b="0" dirty="0">
                <a:latin typeface="Calibri" panose="020F0502020204030204" pitchFamily="34" charset="0"/>
                <a:cs typeface="Calibri" panose="020F0502020204030204" pitchFamily="34" charset="0"/>
              </a:rPr>
              <a:t>  </a:t>
            </a: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To Know/To Say:</a:t>
            </a:r>
            <a:r>
              <a:rPr lang="en-US" b="0" dirty="0">
                <a:latin typeface="Calibri" panose="020F0502020204030204" pitchFamily="34" charset="0"/>
                <a:cs typeface="Calibri" panose="020F0502020204030204" pitchFamily="34" charset="0"/>
              </a:rPr>
              <a:t> </a:t>
            </a:r>
            <a:r>
              <a:rPr lang="en-US"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Once we have identified three to five broad schoolwide expectations, we then need to define the expected social behaviors or rules which are what students do </a:t>
            </a:r>
            <a:r>
              <a:rPr lang="en-US" i="1"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specifically </a:t>
            </a:r>
            <a:r>
              <a:rPr lang="en-US" dirty="0">
                <a:solidFill>
                  <a:srgbClr val="231F20"/>
                </a:solidFill>
                <a:effectLst/>
                <a:latin typeface="Calibri" panose="020F0502020204030204" pitchFamily="34" charset="0"/>
                <a:ea typeface="MS Mincho" panose="02020609040205080304" pitchFamily="49" charset="-128"/>
                <a:cs typeface="Calibri" panose="020F0502020204030204" pitchFamily="34" charset="0"/>
              </a:rPr>
              <a:t>to demonstrate those expectations. These tell us how we want our students to act in order to be successful. This process involves clarifying or defining specific behaviors/rules for different settings in our school. </a:t>
            </a:r>
            <a:r>
              <a:rPr lang="en-US" b="0" i="0" u="none" strike="noStrike" cap="none" dirty="0">
                <a:solidFill>
                  <a:schemeClr val="dk1"/>
                </a:solidFill>
                <a:latin typeface="Calibri" panose="020F0502020204030204" pitchFamily="34" charset="0"/>
                <a:cs typeface="Calibri" panose="020F0502020204030204" pitchFamily="34" charset="0"/>
                <a:sym typeface="Arial"/>
              </a:rPr>
              <a:t>Expectations are commonly listed in the first column of the Matrix.</a:t>
            </a:r>
            <a:endParaRPr lang="en-US"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300"/>
              <a:buFont typeface="Arial"/>
              <a:buNone/>
            </a:pPr>
            <a:r>
              <a:rPr lang="en-US" b="0" i="0" u="none" strike="noStrike" cap="none" dirty="0">
                <a:solidFill>
                  <a:schemeClr val="dk1"/>
                </a:solidFill>
                <a:latin typeface="Calibri" panose="020F0502020204030204" pitchFamily="34" charset="0"/>
                <a:cs typeface="Calibri" panose="020F0502020204030204" pitchFamily="34" charset="0"/>
                <a:sym typeface="Arial"/>
              </a:rPr>
              <a:t>Specific locations in the school are commonly listed in the </a:t>
            </a:r>
            <a:r>
              <a:rPr lang="en-US" dirty="0">
                <a:latin typeface="Calibri" panose="020F0502020204030204" pitchFamily="34" charset="0"/>
                <a:cs typeface="Calibri" panose="020F0502020204030204" pitchFamily="34" charset="0"/>
              </a:rPr>
              <a:t>top </a:t>
            </a:r>
            <a:r>
              <a:rPr lang="en-US" b="0" i="0" u="none" strike="noStrike" cap="none" dirty="0">
                <a:solidFill>
                  <a:schemeClr val="dk1"/>
                </a:solidFill>
                <a:latin typeface="Calibri" panose="020F0502020204030204" pitchFamily="34" charset="0"/>
                <a:cs typeface="Calibri" panose="020F0502020204030204" pitchFamily="34" charset="0"/>
                <a:sym typeface="Arial"/>
              </a:rPr>
              <a:t>row of each column of the Matrix.”</a:t>
            </a:r>
            <a:r>
              <a:rPr lang="en-US" dirty="0">
                <a:effectLst/>
                <a:latin typeface="Calibri" panose="020F0502020204030204" pitchFamily="34" charset="0"/>
                <a:ea typeface="MS Mincho" panose="02020609040205080304" pitchFamily="49" charset="-128"/>
                <a:cs typeface="Calibri" panose="020F0502020204030204" pitchFamily="34" charset="0"/>
              </a:rPr>
              <a:t> </a:t>
            </a:r>
          </a:p>
          <a:p>
            <a:pPr marL="0" marR="0" algn="l">
              <a:spcBef>
                <a:spcPts val="0"/>
              </a:spcBef>
              <a:spcAft>
                <a:spcPts val="0"/>
              </a:spcAft>
            </a:pPr>
            <a:r>
              <a:rPr lang="en-US" dirty="0">
                <a:effectLst/>
                <a:latin typeface="Calibri" panose="020F0502020204030204" pitchFamily="34" charset="0"/>
                <a:ea typeface="MS Mincho" panose="02020609040205080304" pitchFamily="49" charset="-128"/>
                <a:cs typeface="Calibri" panose="020F0502020204030204" pitchFamily="34" charset="0"/>
              </a:rPr>
              <a:t>Remember the we are answering the question, “What does [respect, responsibility, best effort, etc.] look like in all settings, in our non-classroom settings [hallways, cafeteria, recess, commons, on the bus, etc.], and in our classrooms?”</a:t>
            </a:r>
          </a:p>
          <a:p>
            <a:pPr marL="0"/>
            <a:r>
              <a:rPr lang="en-US" dirty="0">
                <a:effectLst/>
                <a:latin typeface="Calibri" panose="020F0502020204030204" pitchFamily="34" charset="0"/>
                <a:ea typeface="MS Mincho" panose="02020609040205080304" pitchFamily="49" charset="-128"/>
                <a:cs typeface="Times New Roman" panose="02020603050405020304" pitchFamily="18" charset="0"/>
              </a:rPr>
              <a:t>Also, as stated earlier, it important the behaviors/rules that define the expectations in different settings on your matrix should be written so that they are observable, measurable, positively stated, understandable, and always applicable (OMPUA): </a:t>
            </a:r>
          </a:p>
          <a:p>
            <a:pPr marL="342900" marR="0" lvl="0" indent="-342900" algn="l">
              <a:spcBef>
                <a:spcPts val="0"/>
              </a:spcBef>
              <a:spcAft>
                <a:spcPts val="0"/>
              </a:spcAft>
              <a:buFont typeface="Arial" panose="020B0604020202020204" pitchFamily="34" charset="0"/>
              <a:buChar char="●"/>
            </a:pPr>
            <a:r>
              <a:rPr lang="en-US" u="none" strike="noStrike" dirty="0">
                <a:effectLst/>
                <a:latin typeface="Calibri" panose="020F0502020204030204" pitchFamily="34" charset="0"/>
                <a:ea typeface="MS Mincho" panose="02020609040205080304" pitchFamily="49" charset="-128"/>
                <a:cs typeface="Times New Roman" panose="02020603050405020304" pitchFamily="18" charset="0"/>
              </a:rPr>
              <a:t>Observable  </a:t>
            </a:r>
            <a:endParaRPr lang="en-US" u="none" strike="noStrike"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pPr>
            <a:r>
              <a:rPr lang="en-US" u="none" strike="noStrike" dirty="0">
                <a:effectLst/>
                <a:latin typeface="Calibri" panose="020F0502020204030204" pitchFamily="34" charset="0"/>
                <a:ea typeface="MS Mincho" panose="02020609040205080304" pitchFamily="49" charset="-128"/>
                <a:cs typeface="Times New Roman" panose="02020603050405020304" pitchFamily="18" charset="0"/>
              </a:rPr>
              <a:t>Measurable  </a:t>
            </a:r>
            <a:endParaRPr lang="en-US" u="none" strike="noStrike"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pPr>
            <a:r>
              <a:rPr lang="en-US" u="none" strike="noStrike" dirty="0">
                <a:effectLst/>
                <a:latin typeface="Calibri" panose="020F0502020204030204" pitchFamily="34" charset="0"/>
                <a:ea typeface="MS Mincho" panose="02020609040205080304" pitchFamily="49" charset="-128"/>
                <a:cs typeface="Times New Roman" panose="02020603050405020304" pitchFamily="18" charset="0"/>
              </a:rPr>
              <a:t>Positively  </a:t>
            </a:r>
            <a:endParaRPr lang="en-US" u="none" strike="noStrike"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pPr>
            <a:r>
              <a:rPr lang="en-US" u="none" strike="noStrike" dirty="0">
                <a:effectLst/>
                <a:latin typeface="Calibri" panose="020F0502020204030204" pitchFamily="34" charset="0"/>
                <a:ea typeface="MS Mincho" panose="02020609040205080304" pitchFamily="49" charset="-128"/>
                <a:cs typeface="Times New Roman" panose="02020603050405020304" pitchFamily="18" charset="0"/>
              </a:rPr>
              <a:t>Understandable</a:t>
            </a:r>
            <a:endParaRPr lang="en-US" u="none" strike="noStrike"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l">
              <a:spcBef>
                <a:spcPts val="0"/>
              </a:spcBef>
              <a:spcAft>
                <a:spcPts val="0"/>
              </a:spcAft>
              <a:buFont typeface="Arial" panose="020B0604020202020204" pitchFamily="34" charset="0"/>
              <a:buChar char="●"/>
            </a:pPr>
            <a:r>
              <a:rPr lang="en-US" u="none" strike="noStrike" dirty="0">
                <a:effectLst/>
                <a:latin typeface="Calibri" panose="020F0502020204030204" pitchFamily="34" charset="0"/>
                <a:ea typeface="MS Mincho" panose="02020609040205080304" pitchFamily="49" charset="-128"/>
                <a:cs typeface="Times New Roman" panose="02020603050405020304" pitchFamily="18" charset="0"/>
              </a:rPr>
              <a:t>Always applicable </a:t>
            </a:r>
            <a:r>
              <a:rPr lang="en-US" u="none" strike="noStrike" dirty="0">
                <a:effectLst/>
                <a:latin typeface="Cambria" panose="02040503050406030204" pitchFamily="18" charset="0"/>
                <a:ea typeface="MS Mincho" panose="02020609040205080304" pitchFamily="49" charset="-128"/>
                <a:cs typeface="Times New Roman" panose="02020603050405020304" pitchFamily="18" charset="0"/>
              </a:rPr>
              <a:t> </a:t>
            </a:r>
          </a:p>
          <a:p>
            <a:pPr marL="0"/>
            <a:endParaRPr lang="en-US"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l">
              <a:spcBef>
                <a:spcPts val="0"/>
              </a:spcBef>
              <a:spcAft>
                <a:spcPts val="0"/>
              </a:spcAft>
            </a:pPr>
            <a:endParaRPr lang="en-US"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Arial"/>
              <a:buNone/>
            </a:pPr>
            <a:endParaRPr lang="en-US" b="0" i="0" u="none" strike="noStrike" cap="none" dirty="0">
              <a:solidFill>
                <a:schemeClr val="dk1"/>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300"/>
              <a:buFont typeface="Arial"/>
              <a:buNone/>
            </a:pPr>
            <a:r>
              <a:rPr lang="en-US" b="0" i="0" u="none" strike="noStrike" cap="none" dirty="0">
                <a:solidFill>
                  <a:schemeClr val="dk1"/>
                </a:solidFill>
                <a:latin typeface="Calibri" panose="020F0502020204030204" pitchFamily="34" charset="0"/>
                <a:cs typeface="Calibri" panose="020F0502020204030204" pitchFamily="34" charset="0"/>
                <a:sym typeface="Arial"/>
              </a:rPr>
              <a:t>“</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4893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30: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1" i="0" u="none" strike="noStrike" cap="none" dirty="0">
                <a:solidFill>
                  <a:schemeClr val="dk1"/>
                </a:solidFill>
                <a:latin typeface="Calibri" panose="020F0502020204030204" pitchFamily="34" charset="0"/>
                <a:ea typeface="Calibri"/>
                <a:cs typeface="Calibri" panose="020F0502020204030204" pitchFamily="34" charset="0"/>
                <a:sym typeface="Calibri"/>
              </a:rPr>
              <a:t>This slide has animation.</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300"/>
              <a:buFont typeface="Calibri"/>
              <a:buNone/>
            </a:pPr>
            <a:r>
              <a:rPr lang="en-US" sz="1200" b="1" i="0" u="none" strike="noStrike" cap="none" dirty="0">
                <a:solidFill>
                  <a:schemeClr val="dk1"/>
                </a:solidFill>
                <a:latin typeface="Calibri" panose="020F0502020204030204" pitchFamily="34" charset="0"/>
                <a:ea typeface="Calibri"/>
                <a:cs typeface="Calibri" panose="020F0502020204030204" pitchFamily="34" charset="0"/>
                <a:sym typeface="Calibri"/>
              </a:rPr>
              <a:t>Direct participants to give a “thumbs up” if the behavior meets OMPUA guidelines.</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300"/>
              <a:buFont typeface="Calibri"/>
              <a:buNone/>
            </a:pPr>
            <a:r>
              <a:rPr lang="en-US" sz="1200" b="1" i="0" u="none" strike="noStrike" cap="none" dirty="0">
                <a:solidFill>
                  <a:schemeClr val="dk1"/>
                </a:solidFill>
                <a:latin typeface="Calibri" panose="020F0502020204030204" pitchFamily="34" charset="0"/>
                <a:ea typeface="Calibri"/>
                <a:cs typeface="Calibri" panose="020F0502020204030204" pitchFamily="34" charset="0"/>
                <a:sym typeface="Calibri"/>
              </a:rPr>
              <a:t>Direct participants to give a “thumbs down” if the behavior does not meet all OMPUA guidelines.</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300"/>
              <a:buFont typeface="Calibri"/>
              <a:buNone/>
            </a:pPr>
            <a:r>
              <a:rPr lang="en-US" sz="1200" b="1" i="0" u="none" strike="noStrike" cap="none" dirty="0">
                <a:solidFill>
                  <a:schemeClr val="dk1"/>
                </a:solidFill>
                <a:latin typeface="Calibri" panose="020F0502020204030204" pitchFamily="34" charset="0"/>
                <a:ea typeface="Calibri"/>
                <a:cs typeface="Calibri" panose="020F0502020204030204" pitchFamily="34" charset="0"/>
                <a:sym typeface="Calibri"/>
              </a:rPr>
              <a:t>Click on each item after participants indicate thumbs up or thumbs down to access answer key.</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428" name="Google Shape;428;p30: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Trainer Notes:</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To Know/To Say:</a:t>
            </a:r>
            <a:r>
              <a:rPr lang="en-US" b="0" dirty="0">
                <a:latin typeface="Calibri" panose="020F0502020204030204" pitchFamily="34" charset="0"/>
                <a:cs typeface="Calibri" panose="020F0502020204030204" pitchFamily="34" charset="0"/>
              </a:rPr>
              <a:t>  </a:t>
            </a:r>
            <a:r>
              <a:rPr lang="en-US" dirty="0">
                <a:effectLst/>
                <a:latin typeface="Calibri" panose="020F0502020204030204" pitchFamily="34" charset="0"/>
                <a:ea typeface="MS Mincho" panose="02020609040205080304" pitchFamily="49" charset="-128"/>
                <a:cs typeface="Calibri" panose="020F0502020204030204" pitchFamily="34" charset="0"/>
              </a:rPr>
              <a:t>Your matrix will be developed by completing these actions: </a:t>
            </a:r>
          </a:p>
          <a:p>
            <a:pPr marL="0" marR="0">
              <a:spcBef>
                <a:spcPts val="0"/>
              </a:spcBef>
              <a:spcAft>
                <a:spcPts val="0"/>
              </a:spcAft>
            </a:pPr>
            <a:r>
              <a:rPr lang="en-US" dirty="0">
                <a:effectLst/>
                <a:latin typeface="Calibri" panose="020F0502020204030204" pitchFamily="34" charset="0"/>
                <a:ea typeface="MS Mincho" panose="02020609040205080304" pitchFamily="49" charset="-128"/>
                <a:cs typeface="Calibri" panose="020F0502020204030204" pitchFamily="34" charset="0"/>
              </a:rPr>
              <a:t>• Write your 3-5 school expectations</a:t>
            </a:r>
          </a:p>
          <a:p>
            <a:pPr marL="0" marR="0">
              <a:spcBef>
                <a:spcPts val="0"/>
              </a:spcBef>
              <a:spcAft>
                <a:spcPts val="0"/>
              </a:spcAft>
            </a:pPr>
            <a:r>
              <a:rPr lang="en-US" dirty="0">
                <a:effectLst/>
                <a:latin typeface="Calibri" panose="020F0502020204030204" pitchFamily="34" charset="0"/>
                <a:ea typeface="MS Mincho" panose="02020609040205080304" pitchFamily="49" charset="-128"/>
                <a:cs typeface="Calibri" panose="020F0502020204030204" pitchFamily="34" charset="0"/>
              </a:rPr>
              <a:t>• Write "All Settings" at the top of one column. These are the behavioral rules that define the expectations in each and every school location. </a:t>
            </a:r>
          </a:p>
          <a:p>
            <a:pPr marL="0" marR="0">
              <a:spcBef>
                <a:spcPts val="0"/>
              </a:spcBef>
              <a:spcAft>
                <a:spcPts val="0"/>
              </a:spcAft>
            </a:pPr>
            <a:r>
              <a:rPr lang="en-US" dirty="0">
                <a:effectLst/>
                <a:latin typeface="Calibri" panose="020F0502020204030204" pitchFamily="34" charset="0"/>
                <a:ea typeface="MS Mincho" panose="02020609040205080304" pitchFamily="49" charset="-128"/>
                <a:cs typeface="Calibri" panose="020F0502020204030204" pitchFamily="34" charset="0"/>
              </a:rPr>
              <a:t>• Decide the settings to include on matrix columns, including “classroom.” </a:t>
            </a:r>
          </a:p>
          <a:p>
            <a:pPr marL="0" marR="0">
              <a:spcBef>
                <a:spcPts val="0"/>
              </a:spcBef>
              <a:spcAft>
                <a:spcPts val="0"/>
              </a:spcAft>
            </a:pPr>
            <a:r>
              <a:rPr lang="en-US" dirty="0">
                <a:effectLst/>
                <a:latin typeface="Calibri" panose="020F0502020204030204" pitchFamily="34" charset="0"/>
                <a:ea typeface="MS Mincho" panose="02020609040205080304" pitchFamily="49" charset="-128"/>
                <a:cs typeface="Calibri" panose="020F0502020204030204" pitchFamily="34" charset="0"/>
              </a:rPr>
              <a:t>• Complete matrix by identifying each behavior that defines the school expectations for each setting. Keep in mind the behavior need only be stated once on the Matrix, resulting in fewer rules on the Matrix.</a:t>
            </a:r>
          </a:p>
          <a:p>
            <a:pPr marL="0" marR="0">
              <a:spcBef>
                <a:spcPts val="0"/>
              </a:spcBef>
              <a:spcAft>
                <a:spcPts val="0"/>
              </a:spcAft>
            </a:pPr>
            <a:r>
              <a:rPr lang="en-US" dirty="0">
                <a:effectLst/>
                <a:latin typeface="Calibri" panose="020F0502020204030204" pitchFamily="34" charset="0"/>
                <a:ea typeface="MS Mincho" panose="02020609040205080304" pitchFamily="49" charset="-128"/>
                <a:cs typeface="Calibri" panose="020F0502020204030204" pitchFamily="34" charset="0"/>
              </a:rPr>
              <a:t> </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6510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Trainer Notes:</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To Know/To Say:</a:t>
            </a:r>
            <a:r>
              <a:rPr lang="en-US" b="0" dirty="0">
                <a:latin typeface="Calibri" panose="020F0502020204030204" pitchFamily="34" charset="0"/>
                <a:cs typeface="Calibri" panose="020F0502020204030204" pitchFamily="34" charset="0"/>
              </a:rPr>
              <a:t> </a:t>
            </a:r>
            <a:r>
              <a:rPr lang="en-US" dirty="0">
                <a:effectLst/>
                <a:latin typeface="Calibri" panose="020F0502020204030204" pitchFamily="34" charset="0"/>
                <a:ea typeface="MS Mincho" panose="02020609040205080304" pitchFamily="49" charset="-128"/>
                <a:cs typeface="Calibri" panose="020F0502020204030204" pitchFamily="34" charset="0"/>
              </a:rPr>
              <a:t>The matrix you develop will be unique to your school, based on the age of your students and include any customs pertinent to the cultures represented.  Notice how the hallway-specific matrix reflects the context (elementary) of the building and provides pictures and illustrations in addition to the written expectations and rules to support primary students and English Learners. </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2465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5: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Trainer Notes:</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To Know/To Say:</a:t>
            </a:r>
            <a:r>
              <a:rPr lang="en-US" b="0" dirty="0">
                <a:latin typeface="Calibri" panose="020F0502020204030204" pitchFamily="34" charset="0"/>
                <a:cs typeface="Calibri" panose="020F0502020204030204" pitchFamily="34" charset="0"/>
              </a:rPr>
              <a:t> </a:t>
            </a:r>
            <a:r>
              <a:rPr lang="en-US" dirty="0">
                <a:effectLst/>
                <a:latin typeface="Calibri" panose="020F0502020204030204" pitchFamily="34" charset="0"/>
                <a:ea typeface="MS Mincho" panose="02020609040205080304" pitchFamily="49" charset="-128"/>
                <a:cs typeface="Calibri" panose="020F0502020204030204" pitchFamily="34" charset="0"/>
              </a:rPr>
              <a:t>Most schools begin developing their matrix by clarifying specific expectations and then the rules for all school settings. These are the behavioral rules that are expected in each and every school location and are connected to the 3-5 schoolwide expectations that they define. </a:t>
            </a:r>
            <a:r>
              <a:rPr lang="en-US" b="0" i="0" u="none" strike="noStrike" cap="none" dirty="0">
                <a:solidFill>
                  <a:schemeClr val="dk1"/>
                </a:solidFill>
                <a:latin typeface="Calibri" panose="020F0502020204030204" pitchFamily="34" charset="0"/>
                <a:ea typeface="Calibri"/>
                <a:cs typeface="Calibri" panose="020F0502020204030204" pitchFamily="34" charset="0"/>
                <a:sym typeface="Calibri"/>
              </a:rPr>
              <a:t>“Please, read the rules in this matrix.  Do the rules describe what safe, respectful and responsible should look and sound like?  </a:t>
            </a:r>
            <a:endParaRPr lang="en-US" dirty="0">
              <a:effectLst/>
              <a:latin typeface="Calibri" panose="020F0502020204030204" pitchFamily="34" charset="0"/>
              <a:ea typeface="MS Mincho" panose="02020609040205080304" pitchFamily="49" charset="-128"/>
              <a:cs typeface="Calibri" panose="020F0502020204030204" pitchFamily="34" charset="0"/>
            </a:endParaRPr>
          </a:p>
        </p:txBody>
      </p:sp>
      <p:sp>
        <p:nvSpPr>
          <p:cNvPr id="469" name="Google Shape;469;p35: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Trainer Notes:</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To Know/To Say:</a:t>
            </a:r>
            <a:r>
              <a:rPr lang="en-US" b="0" dirty="0">
                <a:latin typeface="Calibri" panose="020F0502020204030204" pitchFamily="34" charset="0"/>
                <a:cs typeface="Calibri" panose="020F0502020204030204" pitchFamily="34" charset="0"/>
              </a:rPr>
              <a:t> </a:t>
            </a:r>
            <a:r>
              <a:rPr lang="en-US" dirty="0">
                <a:effectLst/>
                <a:latin typeface="Calibri" panose="020F0502020204030204" pitchFamily="34" charset="0"/>
                <a:ea typeface="MS Mincho" panose="02020609040205080304" pitchFamily="49" charset="-128"/>
                <a:cs typeface="Calibri" panose="020F0502020204030204" pitchFamily="34" charset="0"/>
              </a:rPr>
              <a:t>The Leadership Team can practice writing specific rules for Respect in All Settings, using the form shown. Start by individually writing one behavior on a separate Post-it note. Place all Post-it notes on the table. Eliminate all duplicates. Come to consensus on 1-3 behaviors/rules.  </a:t>
            </a:r>
          </a:p>
          <a:p>
            <a:pPr marL="0" marR="0" algn="l">
              <a:spcBef>
                <a:spcPts val="0"/>
              </a:spcBef>
              <a:spcAft>
                <a:spcPts val="0"/>
              </a:spcAft>
            </a:pPr>
            <a:r>
              <a:rPr lang="en-US" dirty="0">
                <a:effectLst/>
                <a:latin typeface="Calibri" panose="020F0502020204030204" pitchFamily="34" charset="0"/>
                <a:ea typeface="MS Mincho" panose="02020609040205080304" pitchFamily="49" charset="-128"/>
                <a:cs typeface="Calibri" panose="020F0502020204030204" pitchFamily="34" charset="0"/>
              </a:rPr>
              <a:t>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931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Trainer Notes:</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To Know/To Say:</a:t>
            </a:r>
          </a:p>
          <a:p>
            <a:pPr marL="0" lvl="0" indent="0" algn="l" rtl="0">
              <a:spcBef>
                <a:spcPts val="0"/>
              </a:spcBef>
              <a:spcAft>
                <a:spcPts val="0"/>
              </a:spcAft>
              <a:buNone/>
            </a:pPr>
            <a:endParaRPr lang="en-US" b="1" dirty="0">
              <a:effectLst/>
              <a:latin typeface="Calibri" panose="020F0502020204030204" pitchFamily="34" charset="0"/>
              <a:ea typeface="MS Mincho" panose="02020609040205080304" pitchFamily="49" charset="-128"/>
              <a:cs typeface="Calibri" panose="020F0502020204030204" pitchFamily="34" charset="0"/>
            </a:endParaRPr>
          </a:p>
          <a:p>
            <a:pPr marL="0" marR="0" algn="l">
              <a:spcBef>
                <a:spcPts val="1200"/>
              </a:spcBef>
              <a:spcAft>
                <a:spcPts val="1200"/>
              </a:spcAft>
            </a:pPr>
            <a:r>
              <a:rPr lang="en-US" sz="1800" dirty="0">
                <a:effectLst/>
                <a:latin typeface="Calibri" panose="020F0502020204030204" pitchFamily="34" charset="0"/>
                <a:ea typeface="Times New Roman" panose="02020603050405020304" pitchFamily="18" charset="0"/>
              </a:rPr>
              <a:t>Once your school has selected schoolwide expectations and the leadership team has practiced a strategy to  identify the behaviors/rules that define them, the team has a decision to make regarding how to proceed with drafting the schoolwide Matrix. There are several options teams have used.</a:t>
            </a:r>
            <a:endParaRPr lang="en-US" sz="1800" dirty="0">
              <a:effectLst/>
              <a:latin typeface="Times New Roman" panose="02020603050405020304" pitchFamily="18" charset="0"/>
              <a:ea typeface="Times New Roman" panose="02020603050405020304" pitchFamily="18" charset="0"/>
            </a:endParaRPr>
          </a:p>
          <a:p>
            <a:pPr marL="0" marR="0" algn="l">
              <a:spcBef>
                <a:spcPts val="1200"/>
              </a:spcBef>
              <a:spcAft>
                <a:spcPts val="1200"/>
              </a:spcAft>
            </a:pPr>
            <a:endParaRPr lang="en-US" sz="1800" dirty="0">
              <a:effectLst/>
              <a:latin typeface="Calibri" panose="020F0502020204030204" pitchFamily="34" charset="0"/>
              <a:ea typeface="Times New Roman" panose="02020603050405020304" pitchFamily="18" charset="0"/>
            </a:endParaRPr>
          </a:p>
          <a:p>
            <a:pPr marL="0" marR="0" algn="l">
              <a:spcBef>
                <a:spcPts val="1200"/>
              </a:spcBef>
              <a:spcAft>
                <a:spcPts val="1200"/>
              </a:spcAft>
            </a:pPr>
            <a:r>
              <a:rPr lang="en-US" sz="1800" dirty="0">
                <a:effectLst/>
                <a:latin typeface="Calibri" panose="020F0502020204030204" pitchFamily="34" charset="0"/>
                <a:ea typeface="Times New Roman" panose="02020603050405020304" pitchFamily="18" charset="0"/>
              </a:rPr>
              <a:t>Option 1</a:t>
            </a:r>
            <a:endParaRPr lang="en-US" sz="1800" dirty="0">
              <a:effectLst/>
              <a:latin typeface="Times New Roman" panose="02020603050405020304" pitchFamily="18" charset="0"/>
              <a:ea typeface="Times New Roman" panose="02020603050405020304" pitchFamily="18" charset="0"/>
            </a:endParaRPr>
          </a:p>
          <a:p>
            <a:pPr marL="0" marR="0" algn="l">
              <a:spcBef>
                <a:spcPts val="1200"/>
              </a:spcBef>
              <a:spcAft>
                <a:spcPts val="1200"/>
              </a:spcAft>
            </a:pPr>
            <a:r>
              <a:rPr lang="en-US" sz="1800" dirty="0">
                <a:effectLst/>
                <a:latin typeface="Calibri" panose="020F0502020204030204" pitchFamily="34" charset="0"/>
                <a:ea typeface="Times New Roman" panose="02020603050405020304" pitchFamily="18" charset="0"/>
              </a:rPr>
              <a:t>The leadership team can draft expectations for all settings, and then for specific settings such as hallways, bathrooms and cafeteria. Then the team takes the draft matrix to the staff and asks for input. </a:t>
            </a:r>
            <a:endParaRPr lang="en-US" sz="1800" dirty="0">
              <a:effectLst/>
              <a:latin typeface="Times New Roman" panose="02020603050405020304" pitchFamily="18" charset="0"/>
              <a:ea typeface="Times New Roman" panose="02020603050405020304" pitchFamily="18" charset="0"/>
            </a:endParaRPr>
          </a:p>
          <a:p>
            <a:pPr marL="0" marR="0" algn="l">
              <a:spcBef>
                <a:spcPts val="1200"/>
              </a:spcBef>
              <a:spcAft>
                <a:spcPts val="1200"/>
              </a:spcAft>
            </a:pPr>
            <a:endParaRPr lang="en-US" sz="1800" dirty="0">
              <a:effectLst/>
              <a:latin typeface="Calibri" panose="020F0502020204030204" pitchFamily="34" charset="0"/>
              <a:ea typeface="Times New Roman" panose="02020603050405020304" pitchFamily="18" charset="0"/>
            </a:endParaRPr>
          </a:p>
          <a:p>
            <a:pPr marL="0" marR="0" algn="l">
              <a:spcBef>
                <a:spcPts val="1200"/>
              </a:spcBef>
              <a:spcAft>
                <a:spcPts val="1200"/>
              </a:spcAft>
            </a:pPr>
            <a:r>
              <a:rPr lang="en-US" sz="1800" dirty="0">
                <a:effectLst/>
                <a:latin typeface="Calibri" panose="020F0502020204030204" pitchFamily="34" charset="0"/>
                <a:ea typeface="Times New Roman" panose="02020603050405020304" pitchFamily="18" charset="0"/>
              </a:rPr>
              <a:t>OR</a:t>
            </a:r>
          </a:p>
          <a:p>
            <a:pPr marL="0" marR="0" algn="l">
              <a:spcBef>
                <a:spcPts val="1200"/>
              </a:spcBef>
              <a:spcAft>
                <a:spcPts val="1200"/>
              </a:spcAft>
            </a:pPr>
            <a:endParaRPr lang="en-US" sz="1800" dirty="0">
              <a:effectLst/>
              <a:latin typeface="Times New Roman" panose="02020603050405020304" pitchFamily="18" charset="0"/>
              <a:ea typeface="Times New Roman" panose="02020603050405020304" pitchFamily="18" charset="0"/>
            </a:endParaRPr>
          </a:p>
          <a:p>
            <a:pPr marL="0" marR="0" algn="l">
              <a:spcBef>
                <a:spcPts val="1200"/>
              </a:spcBef>
              <a:spcAft>
                <a:spcPts val="1200"/>
              </a:spcAft>
            </a:pPr>
            <a:r>
              <a:rPr lang="en-US" sz="1800" dirty="0">
                <a:effectLst/>
                <a:latin typeface="Calibri" panose="020F0502020204030204" pitchFamily="34" charset="0"/>
                <a:ea typeface="Times New Roman" panose="02020603050405020304" pitchFamily="18" charset="0"/>
              </a:rPr>
              <a:t>Option 2</a:t>
            </a:r>
            <a:endParaRPr lang="en-US" sz="1800" dirty="0">
              <a:effectLst/>
              <a:latin typeface="Times New Roman" panose="02020603050405020304" pitchFamily="18" charset="0"/>
              <a:ea typeface="Times New Roman" panose="02020603050405020304" pitchFamily="18" charset="0"/>
            </a:endParaRPr>
          </a:p>
          <a:p>
            <a:pPr marL="0" marR="0" algn="l">
              <a:spcBef>
                <a:spcPts val="1200"/>
              </a:spcBef>
              <a:spcAft>
                <a:spcPts val="1200"/>
              </a:spcAft>
            </a:pPr>
            <a:r>
              <a:rPr lang="en-US" sz="1800" dirty="0">
                <a:effectLst/>
                <a:latin typeface="Calibri" panose="020F0502020204030204" pitchFamily="34" charset="0"/>
                <a:ea typeface="Times New Roman" panose="02020603050405020304" pitchFamily="18" charset="0"/>
              </a:rPr>
              <a:t>The SW-PBS Leadership Team may take time during the next faculty or staff meeting to share the drafting process with the staff, along with a quick review of the OMPUA guidelines.</a:t>
            </a:r>
          </a:p>
          <a:p>
            <a:pPr marL="0" marR="0" algn="l">
              <a:spcBef>
                <a:spcPts val="1200"/>
              </a:spcBef>
              <a:spcAft>
                <a:spcPts val="1200"/>
              </a:spcAft>
            </a:pPr>
            <a:endParaRPr lang="en-US" sz="1800" dirty="0">
              <a:effectLst/>
              <a:latin typeface="Times New Roman" panose="02020603050405020304" pitchFamily="18" charset="0"/>
              <a:ea typeface="Times New Roman" panose="02020603050405020304" pitchFamily="18" charset="0"/>
            </a:endParaRPr>
          </a:p>
          <a:p>
            <a:pPr marL="0" marR="0" algn="l">
              <a:spcBef>
                <a:spcPts val="0"/>
              </a:spcBef>
              <a:spcAft>
                <a:spcPts val="0"/>
              </a:spcAft>
            </a:pPr>
            <a:r>
              <a:rPr lang="en-US" sz="1800" dirty="0">
                <a:effectLst/>
                <a:latin typeface="Calibri" panose="020F0502020204030204" pitchFamily="34" charset="0"/>
                <a:ea typeface="Times New Roman" panose="02020603050405020304" pitchFamily="18" charset="0"/>
              </a:rPr>
              <a:t>Then give staff practice writing expected behavior rules, starting with all settings in the school. Create a form similar to the one your Leadership Team used to practice, listing your schoolwide expectations in the left column. Give each table a handout like the form similar to the one your team used and ask them as a group to reach consensus on two to three behaviors for each expectation.</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lang="en-US" dirty="0">
              <a:effectLst/>
              <a:latin typeface="Calibri" panose="020F0502020204030204" pitchFamily="34" charset="0"/>
              <a:ea typeface="MS Mincho" panose="02020609040205080304" pitchFamily="49" charset="-128"/>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0262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Trainer Notes:</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To Know/To Say:</a:t>
            </a:r>
            <a:r>
              <a:rPr lang="en-US" b="0" dirty="0">
                <a:latin typeface="Calibri" panose="020F0502020204030204" pitchFamily="34" charset="0"/>
                <a:cs typeface="Calibri" panose="020F0502020204030204" pitchFamily="34" charset="0"/>
              </a:rPr>
              <a:t> </a:t>
            </a:r>
          </a:p>
          <a:p>
            <a:pPr marL="0" lvl="0" indent="0" algn="l" rtl="0">
              <a:spcBef>
                <a:spcPts val="0"/>
              </a:spcBef>
              <a:spcAft>
                <a:spcPts val="0"/>
              </a:spcAft>
              <a:buNone/>
            </a:pPr>
            <a:endParaRPr lang="en-US" b="0" dirty="0">
              <a:effectLst/>
              <a:latin typeface="Calibri" panose="020F0502020204030204" pitchFamily="34" charset="0"/>
              <a:ea typeface="MS Mincho" panose="02020609040205080304" pitchFamily="49" charset="-128"/>
              <a:cs typeface="Calibri" panose="020F0502020204030204" pitchFamily="34" charset="0"/>
            </a:endParaRPr>
          </a:p>
          <a:p>
            <a:pPr marL="0" lvl="0" indent="0" algn="l" rtl="0">
              <a:spcBef>
                <a:spcPts val="0"/>
              </a:spcBef>
              <a:spcAft>
                <a:spcPts val="0"/>
              </a:spcAft>
              <a:buNone/>
            </a:pPr>
            <a:r>
              <a:rPr lang="en-US" b="0" dirty="0">
                <a:effectLst/>
                <a:latin typeface="Calibri" panose="020F0502020204030204" pitchFamily="34" charset="0"/>
                <a:ea typeface="MS Mincho" panose="02020609040205080304" pitchFamily="49" charset="-128"/>
                <a:cs typeface="Calibri" panose="020F0502020204030204" pitchFamily="34" charset="0"/>
              </a:rPr>
              <a:t>Or Option 3</a:t>
            </a:r>
          </a:p>
          <a:p>
            <a:pPr marL="0" lvl="0" indent="0" algn="l" rtl="0">
              <a:spcBef>
                <a:spcPts val="0"/>
              </a:spcBef>
              <a:spcAft>
                <a:spcPts val="0"/>
              </a:spcAft>
              <a:buNone/>
            </a:pPr>
            <a:r>
              <a:rPr lang="en-US" dirty="0">
                <a:effectLst/>
                <a:latin typeface="Calibri" panose="020F0502020204030204" pitchFamily="34" charset="0"/>
                <a:ea typeface="MS Mincho" panose="02020609040205080304" pitchFamily="49" charset="-128"/>
                <a:cs typeface="Calibri" panose="020F0502020204030204" pitchFamily="34" charset="0"/>
              </a:rPr>
              <a:t>Post the papers around the room, one per expectation. Divide the staff into the number of schoolwide expectations, assigning each group to one expectation. Instruct them to list ideas for specific behaviors, using OMPUA guidelines. </a:t>
            </a:r>
          </a:p>
          <a:p>
            <a:pPr marL="0" marR="0" algn="l">
              <a:spcBef>
                <a:spcPts val="1200"/>
              </a:spcBef>
              <a:spcAft>
                <a:spcPts val="1200"/>
              </a:spcAft>
            </a:pPr>
            <a:endParaRPr lang="en-US" dirty="0">
              <a:effectLst/>
              <a:latin typeface="Calibri" panose="020F0502020204030204" pitchFamily="34" charset="0"/>
              <a:ea typeface="MS Mincho" panose="02020609040205080304" pitchFamily="49" charset="-128"/>
              <a:cs typeface="Calibri" panose="020F0502020204030204" pitchFamily="34" charset="0"/>
            </a:endParaRPr>
          </a:p>
          <a:p>
            <a:pPr marL="0" marR="0" algn="l">
              <a:spcBef>
                <a:spcPts val="1200"/>
              </a:spcBef>
              <a:spcAft>
                <a:spcPts val="1200"/>
              </a:spcAft>
            </a:pPr>
            <a:r>
              <a:rPr lang="en-US" dirty="0">
                <a:effectLst/>
                <a:latin typeface="Calibri" panose="020F0502020204030204" pitchFamily="34" charset="0"/>
                <a:ea typeface="MS Mincho" panose="02020609040205080304" pitchFamily="49" charset="-128"/>
                <a:cs typeface="Calibri" panose="020F0502020204030204" pitchFamily="34" charset="0"/>
              </a:rPr>
              <a:t>Once staff has practiced writing expected behavior rules, the Leadership Team can ask for volunteers to form a workgroup to review the staff ideas and come up with a draft list of expected behaviors for all settings. The workgroup can then follow these steps: </a:t>
            </a:r>
          </a:p>
          <a:p>
            <a:pPr marL="342900" marR="0" lvl="0" indent="-342900" algn="l">
              <a:spcBef>
                <a:spcPts val="1200"/>
              </a:spcBef>
              <a:spcAft>
                <a:spcPts val="0"/>
              </a:spcAft>
              <a:buFont typeface="Arial" panose="020B0604020202020204" pitchFamily="34" charset="0"/>
              <a:buChar char="●"/>
            </a:pPr>
            <a:r>
              <a:rPr lang="en-US" u="none" strike="noStrike" dirty="0">
                <a:effectLst/>
                <a:latin typeface="Calibri" panose="020F0502020204030204" pitchFamily="34" charset="0"/>
                <a:ea typeface="MS Mincho" panose="02020609040205080304" pitchFamily="49" charset="-128"/>
                <a:cs typeface="Calibri" panose="020F0502020204030204" pitchFamily="34" charset="0"/>
              </a:rPr>
              <a:t>Consider all the staff ideas and come up with 1-3 behaviors for each of the expectations. </a:t>
            </a:r>
          </a:p>
          <a:p>
            <a:pPr marL="342900" marR="0" lvl="0" indent="-342900" algn="l">
              <a:spcBef>
                <a:spcPts val="0"/>
              </a:spcBef>
              <a:spcAft>
                <a:spcPts val="0"/>
              </a:spcAft>
              <a:buFont typeface="Arial" panose="020B0604020202020204" pitchFamily="34" charset="0"/>
              <a:buChar char="●"/>
            </a:pPr>
            <a:r>
              <a:rPr lang="en-US" u="none" strike="noStrike" dirty="0">
                <a:effectLst/>
                <a:latin typeface="Calibri" panose="020F0502020204030204" pitchFamily="34" charset="0"/>
                <a:ea typeface="MS Mincho" panose="02020609040205080304" pitchFamily="49" charset="-128"/>
                <a:cs typeface="Calibri" panose="020F0502020204030204" pitchFamily="34" charset="0"/>
              </a:rPr>
              <a:t>Put the one to two expected behaviors on their matrix form. </a:t>
            </a:r>
          </a:p>
          <a:p>
            <a:pPr marL="342900" marR="0" lvl="0" indent="-342900" algn="l">
              <a:spcBef>
                <a:spcPts val="0"/>
              </a:spcBef>
              <a:spcAft>
                <a:spcPts val="0"/>
              </a:spcAft>
              <a:buFont typeface="Arial" panose="020B0604020202020204" pitchFamily="34" charset="0"/>
              <a:buChar char="●"/>
            </a:pPr>
            <a:r>
              <a:rPr lang="en-US" u="none" strike="noStrike" dirty="0">
                <a:effectLst/>
                <a:latin typeface="Calibri" panose="020F0502020204030204" pitchFamily="34" charset="0"/>
                <a:ea typeface="MS Mincho" panose="02020609040205080304" pitchFamily="49" charset="-128"/>
                <a:cs typeface="Calibri" panose="020F0502020204030204" pitchFamily="34" charset="0"/>
              </a:rPr>
              <a:t>Put a copy of the draft matrix for all settings in each teacher and staff members mailbox, asking for written suggestions to be given to the workgroup by a specific date. </a:t>
            </a:r>
          </a:p>
          <a:p>
            <a:pPr marL="342900" marR="0" lvl="0" indent="-342900" algn="l">
              <a:spcBef>
                <a:spcPts val="0"/>
              </a:spcBef>
              <a:spcAft>
                <a:spcPts val="0"/>
              </a:spcAft>
              <a:buFont typeface="Arial" panose="020B0604020202020204" pitchFamily="34" charset="0"/>
              <a:buChar char="●"/>
            </a:pPr>
            <a:r>
              <a:rPr lang="en-US" u="none" strike="noStrike" dirty="0">
                <a:effectLst/>
                <a:latin typeface="Calibri" panose="020F0502020204030204" pitchFamily="34" charset="0"/>
                <a:ea typeface="MS Mincho" panose="02020609040205080304" pitchFamily="49" charset="-128"/>
                <a:cs typeface="Calibri" panose="020F0502020204030204" pitchFamily="34" charset="0"/>
              </a:rPr>
              <a:t>The workgroup will review the suggestions and develop another draft. </a:t>
            </a:r>
          </a:p>
          <a:p>
            <a:pPr marL="342900" marR="0" lvl="0" indent="-342900" algn="l">
              <a:spcBef>
                <a:spcPts val="0"/>
              </a:spcBef>
              <a:spcAft>
                <a:spcPts val="1200"/>
              </a:spcAft>
              <a:buFont typeface="Arial" panose="020B0604020202020204" pitchFamily="34" charset="0"/>
              <a:buChar char="●"/>
            </a:pPr>
            <a:r>
              <a:rPr lang="en-US" u="none" strike="noStrike" dirty="0">
                <a:effectLst/>
                <a:latin typeface="Calibri" panose="020F0502020204030204" pitchFamily="34" charset="0"/>
                <a:ea typeface="MS Mincho" panose="02020609040205080304" pitchFamily="49" charset="-128"/>
                <a:cs typeface="Calibri" panose="020F0502020204030204" pitchFamily="34" charset="0"/>
              </a:rPr>
              <a:t>Share the second draft with everyone at the next faculty meeting so staff can reach consensus on rules for all settings.</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8230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dca2ff7e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42" name="Google Shape;142;gddca2ff7e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9369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75" name="Google Shape;475;p37: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Trainer Notes:</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To Know/To Say:</a:t>
            </a:r>
            <a:r>
              <a:rPr lang="en-US" b="0" dirty="0">
                <a:latin typeface="Calibri" panose="020F0502020204030204" pitchFamily="34" charset="0"/>
                <a:cs typeface="Calibri" panose="020F0502020204030204" pitchFamily="34" charset="0"/>
              </a:rPr>
              <a:t> </a:t>
            </a:r>
            <a:r>
              <a:rPr lang="en-US" dirty="0">
                <a:effectLst/>
                <a:latin typeface="Calibri" panose="020F0502020204030204" pitchFamily="34" charset="0"/>
                <a:ea typeface="MS Mincho" panose="02020609040205080304" pitchFamily="49" charset="-128"/>
                <a:cs typeface="Calibri" panose="020F0502020204030204" pitchFamily="34" charset="0"/>
              </a:rPr>
              <a:t>Non-classroom settings are those areas of the school that may be under the direct supervision of several different adults depending on the day or time. Cafeteria, hallways, bathrooms, and playground are examples of non-classroom areas. Often these non-classroom settings also have fewer staff supervising larger numbers of students Another challenge is that non-classroom areas are often those sites where expected behaviors are not clear or agreed upon by all staff. Having clear, agreed upon behaviors or rules and procedures will allow staff to teach students the expectations prior to entering the setting and consistently use them when supervising. Deciding on the behaviors or rules for these areas, assuring that all staff are fluent with them, and making a plan for how to train new staff throughout the year should also be addressed.	</a:t>
            </a:r>
          </a:p>
          <a:p>
            <a:pPr marL="0" marR="0" lvl="0" indent="0" algn="l" rtl="0">
              <a:lnSpc>
                <a:spcPct val="100000"/>
              </a:lnSpc>
              <a:spcBef>
                <a:spcPts val="0"/>
              </a:spcBef>
              <a:spcAft>
                <a:spcPts val="0"/>
              </a:spcAft>
              <a:buClr>
                <a:schemeClr val="dk1"/>
              </a:buClr>
              <a:buSzPts val="300"/>
              <a:buFont typeface="Calibri"/>
              <a:buNone/>
            </a:pPr>
            <a:endParaRPr dirty="0">
              <a:latin typeface="Calibri" panose="020F0502020204030204" pitchFamily="34" charset="0"/>
              <a:cs typeface="Calibri" panose="020F0502020204030204" pitchFamily="34" charset="0"/>
            </a:endParaRPr>
          </a:p>
        </p:txBody>
      </p:sp>
      <p:sp>
        <p:nvSpPr>
          <p:cNvPr id="476" name="Google Shape;476;p37: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39: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Trainer Notes:</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To Know/To Say:</a:t>
            </a:r>
            <a:r>
              <a:rPr lang="en-US" b="0" dirty="0">
                <a:latin typeface="Calibri" panose="020F0502020204030204" pitchFamily="34" charset="0"/>
                <a:cs typeface="Calibri" panose="020F0502020204030204" pitchFamily="34" charset="0"/>
              </a:rPr>
              <a:t> </a:t>
            </a:r>
            <a:r>
              <a:rPr lang="en-US" dirty="0">
                <a:effectLst/>
                <a:latin typeface="Calibri" panose="020F0502020204030204" pitchFamily="34" charset="0"/>
                <a:ea typeface="MS Mincho" panose="02020609040205080304" pitchFamily="49" charset="-128"/>
                <a:cs typeface="Calibri" panose="020F0502020204030204" pitchFamily="34" charset="0"/>
              </a:rPr>
              <a:t>The same considerations when defining specific behaviors or rules for all settings apply to non-classroom settings. First, they will be aligned or anchored to your schoolwide expectations. Again, clarity of expectations is critical; using OMPUA will help to ensure that behaviors or rules are clear and understandable. These specific behaviors should be student-centered and define behaviors/rules that will lead to success in that setting.				</a:t>
            </a:r>
          </a:p>
          <a:p>
            <a:pPr marL="0" marR="0" algn="l">
              <a:spcBef>
                <a:spcPts val="1200"/>
              </a:spcBef>
              <a:spcAft>
                <a:spcPts val="1200"/>
              </a:spcAft>
            </a:pPr>
            <a:r>
              <a:rPr lang="en-US" dirty="0">
                <a:effectLst/>
                <a:latin typeface="Calibri" panose="020F0502020204030204" pitchFamily="34" charset="0"/>
                <a:ea typeface="MS Mincho" panose="02020609040205080304" pitchFamily="49" charset="-128"/>
                <a:cs typeface="Calibri" panose="020F0502020204030204" pitchFamily="34" charset="0"/>
              </a:rPr>
              <a:t>			</a:t>
            </a:r>
          </a:p>
          <a:p>
            <a:pPr marL="0" marR="0" lvl="0" indent="0" algn="l" rtl="0">
              <a:lnSpc>
                <a:spcPct val="100000"/>
              </a:lnSpc>
              <a:spcBef>
                <a:spcPts val="0"/>
              </a:spcBef>
              <a:spcAft>
                <a:spcPts val="0"/>
              </a:spcAft>
              <a:buClr>
                <a:schemeClr val="dk1"/>
              </a:buClr>
              <a:buSzPts val="300"/>
              <a:buFont typeface="Calibri"/>
              <a:buNone/>
            </a:pPr>
            <a:endParaRPr dirty="0">
              <a:latin typeface="Calibri" panose="020F0502020204030204" pitchFamily="34" charset="0"/>
              <a:cs typeface="Calibri" panose="020F0502020204030204" pitchFamily="34" charset="0"/>
            </a:endParaRPr>
          </a:p>
        </p:txBody>
      </p:sp>
      <p:sp>
        <p:nvSpPr>
          <p:cNvPr id="491" name="Google Shape;491;p39: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482" name="Google Shape;482;p38: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Trainer Notes:</a:t>
            </a:r>
            <a:r>
              <a:rPr lang="en-US" b="0" dirty="0">
                <a:latin typeface="Calibri" panose="020F0502020204030204" pitchFamily="34" charset="0"/>
                <a:cs typeface="Calibri" panose="020F0502020204030204" pitchFamily="34" charset="0"/>
              </a:rPr>
              <a:t>  </a:t>
            </a:r>
            <a:r>
              <a:rPr lang="en-US" b="1" i="0" u="none" strike="noStrike" cap="none" dirty="0">
                <a:solidFill>
                  <a:schemeClr val="dk1"/>
                </a:solidFill>
                <a:latin typeface="Calibri" panose="020F0502020204030204" pitchFamily="34" charset="0"/>
                <a:ea typeface="Calibri"/>
                <a:cs typeface="Calibri" panose="020F0502020204030204" pitchFamily="34" charset="0"/>
                <a:sym typeface="Calibri"/>
              </a:rPr>
              <a:t>Provide participants about 1 minute to review the list, then say</a:t>
            </a:r>
            <a:endParaRPr lang="en-U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To Know/To Say:</a:t>
            </a:r>
            <a:r>
              <a:rPr lang="en-US" b="0" dirty="0">
                <a:latin typeface="Calibri" panose="020F0502020204030204" pitchFamily="34" charset="0"/>
                <a:cs typeface="Calibri" panose="020F0502020204030204" pitchFamily="34" charset="0"/>
              </a:rPr>
              <a:t> </a:t>
            </a:r>
            <a:r>
              <a:rPr lang="en-US" dirty="0">
                <a:effectLst/>
                <a:latin typeface="Calibri" panose="020F0502020204030204" pitchFamily="34" charset="0"/>
                <a:ea typeface="MS Mincho" panose="02020609040205080304" pitchFamily="49" charset="-128"/>
                <a:cs typeface="Calibri" panose="020F0502020204030204" pitchFamily="34" charset="0"/>
              </a:rPr>
              <a:t>We typically think of a few common non-classroom areas – hallways, cafeteria, recess, bus, restrooms, etc., but the list can include such times or areas as AM arrival/PM departure, after school activities, bus waiting area, computer “area”, special work or group areas, assemblies, pep rallies, school grounds, etc.</a:t>
            </a:r>
            <a:endParaRPr lang="en-US" b="1"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300"/>
              <a:buFont typeface="Calibri"/>
              <a:buNone/>
            </a:pPr>
            <a:endParaRPr lang="en-US"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300"/>
              <a:buFont typeface="Calibri"/>
              <a:buNone/>
            </a:pPr>
            <a:r>
              <a:rPr lang="en-US" b="0" i="0" u="none" strike="noStrike" cap="none" dirty="0">
                <a:solidFill>
                  <a:schemeClr val="dk1"/>
                </a:solidFill>
                <a:latin typeface="Calibri" panose="020F0502020204030204" pitchFamily="34" charset="0"/>
                <a:ea typeface="Calibri"/>
                <a:cs typeface="Calibri" panose="020F0502020204030204" pitchFamily="34" charset="0"/>
                <a:sym typeface="Calibri"/>
              </a:rPr>
              <a:t> </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Arial"/>
              <a:buNone/>
            </a:pPr>
            <a:endParaRPr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483" name="Google Shape;483;p38: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68800"/>
            <a:ext cx="5486399" cy="4114800"/>
          </a:xfrm>
        </p:spPr>
        <p:txBody>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Trainer Notes:</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To Know/To Say:</a:t>
            </a:r>
            <a:r>
              <a:rPr lang="en-US" b="0" dirty="0">
                <a:latin typeface="Calibri" panose="020F0502020204030204" pitchFamily="34" charset="0"/>
                <a:cs typeface="Calibri" panose="020F0502020204030204" pitchFamily="34" charset="0"/>
              </a:rPr>
              <a:t> </a:t>
            </a:r>
            <a:r>
              <a:rPr lang="en-US" dirty="0">
                <a:effectLst/>
                <a:latin typeface="Calibri" panose="020F0502020204030204" pitchFamily="34" charset="0"/>
                <a:ea typeface="MS Mincho" panose="02020609040205080304" pitchFamily="49" charset="-128"/>
                <a:cs typeface="Calibri" panose="020F0502020204030204" pitchFamily="34" charset="0"/>
              </a:rPr>
              <a:t>To ensure your matrix reflects valued behaviors of students and families, your team can seek their input on behaviors or rules for every setting in the school. There are many creative ways to do this. </a:t>
            </a:r>
          </a:p>
          <a:p>
            <a:pPr marL="0" marR="0" algn="l">
              <a:spcBef>
                <a:spcPts val="1200"/>
              </a:spcBef>
              <a:spcAft>
                <a:spcPts val="1200"/>
              </a:spcAft>
            </a:pPr>
            <a:r>
              <a:rPr lang="en-US" dirty="0">
                <a:effectLst/>
                <a:latin typeface="Calibri" panose="020F0502020204030204" pitchFamily="34" charset="0"/>
                <a:ea typeface="MS Mincho" panose="02020609040205080304" pitchFamily="49" charset="-128"/>
                <a:cs typeface="Calibri" panose="020F0502020204030204" pitchFamily="34" charset="0"/>
              </a:rPr>
              <a:t>One idea would be to give every student a copy of the draft matrix during homeroom or advisory period and have them hand in their suggestions for a small workgroup of students to review. Consider also providing all students a school map and have them mark 1) areas where they feel safe and respected and 2) areas where they do not feel safe or disrespected. Ask students to give examples of what they mean when they indicate safe and respected and unsafe and disrespected. Use this data to inform the behaviors and rules that are needed in various settings from the student’s point of view. </a:t>
            </a:r>
          </a:p>
          <a:p>
            <a:pPr marL="0" marR="0" algn="l">
              <a:spcBef>
                <a:spcPts val="1200"/>
              </a:spcBef>
              <a:spcAft>
                <a:spcPts val="1200"/>
              </a:spcAft>
            </a:pPr>
            <a:r>
              <a:rPr lang="en-US" dirty="0">
                <a:effectLst/>
                <a:latin typeface="Calibri" panose="020F0502020204030204" pitchFamily="34" charset="0"/>
                <a:ea typeface="MS Mincho" panose="02020609040205080304" pitchFamily="49" charset="-128"/>
                <a:cs typeface="Calibri" panose="020F0502020204030204" pitchFamily="34" charset="0"/>
              </a:rPr>
              <a:t>Similarly, families can be given an email copy of the draft matrix and asked to send suggestions back to the school. Have copies of the draft matrix in the office for parents to review when they visit the school. If the timing works, the Leadership Team could give families a copy of the draft matrix to review while they are waiting for parent-teacher conferences. </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5204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Trainer Notes:</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To Know/To Say:</a:t>
            </a:r>
            <a:r>
              <a:rPr lang="en-US" b="0" dirty="0">
                <a:latin typeface="Calibri" panose="020F0502020204030204" pitchFamily="34" charset="0"/>
                <a:cs typeface="Calibri" panose="020F0502020204030204" pitchFamily="34" charset="0"/>
              </a:rPr>
              <a:t> </a:t>
            </a:r>
            <a:r>
              <a:rPr lang="en-US" dirty="0">
                <a:effectLst/>
                <a:latin typeface="Calibri" panose="020F0502020204030204" pitchFamily="34" charset="0"/>
                <a:ea typeface="MS Mincho" panose="02020609040205080304" pitchFamily="49" charset="-128"/>
                <a:cs typeface="Calibri" panose="020F0502020204030204" pitchFamily="34" charset="0"/>
              </a:rPr>
              <a:t>After you have obtained staff, student, and family input into your matrix and staff members agree on specific behaviors or rules, they can be added to your matrix. As you work through the process of gaining consensus it is advisable to date your matrix and write DRAFT on it until staff, students and families agree it is “final.”</a:t>
            </a:r>
          </a:p>
          <a:p>
            <a:pPr marL="0" marR="0" algn="l">
              <a:spcBef>
                <a:spcPts val="0"/>
              </a:spcBef>
              <a:spcAft>
                <a:spcPts val="0"/>
              </a:spcAft>
            </a:pPr>
            <a:r>
              <a:rPr lang="en-US" dirty="0">
                <a:effectLst/>
                <a:latin typeface="Calibri" panose="020F0502020204030204" pitchFamily="34" charset="0"/>
                <a:ea typeface="MS Mincho" panose="02020609040205080304" pitchFamily="49" charset="-128"/>
                <a:cs typeface="Calibri" panose="020F0502020204030204" pitchFamily="34" charset="0"/>
              </a:rPr>
              <a:t>Once your matrix is complete, it will be important to share with staff, students and families in newsletters, handbooks, and the school website, as well as posting the behaviors or rules in each specific setting.</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6126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Trainer Notes:</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To Know/To Say:</a:t>
            </a:r>
            <a:r>
              <a:rPr lang="en-US" b="0" dirty="0">
                <a:latin typeface="Calibri" panose="020F0502020204030204" pitchFamily="34" charset="0"/>
                <a:cs typeface="Calibri" panose="020F0502020204030204" pitchFamily="34" charset="0"/>
              </a:rPr>
              <a:t> </a:t>
            </a:r>
            <a:r>
              <a:rPr lang="en-US" dirty="0">
                <a:effectLst/>
                <a:latin typeface="Calibri" panose="020F0502020204030204" pitchFamily="34" charset="0"/>
                <a:ea typeface="MS Mincho" panose="02020609040205080304" pitchFamily="49" charset="-128"/>
                <a:cs typeface="Calibri" panose="020F0502020204030204" pitchFamily="34" charset="0"/>
              </a:rPr>
              <a:t>When posting your expectations and behaviors/rules, it is important to develop effective signage that will be used to support staff and students. All locations in your building should have location specific behaviors/rules posted along with the “all settings” section of your matrix.	</a:t>
            </a:r>
          </a:p>
          <a:p>
            <a:pPr marL="0" marR="0" algn="l">
              <a:spcBef>
                <a:spcPts val="0"/>
              </a:spcBef>
              <a:spcAft>
                <a:spcPts val="0"/>
              </a:spcAft>
            </a:pPr>
            <a:r>
              <a:rPr lang="en-US" dirty="0">
                <a:effectLst/>
                <a:latin typeface="Calibri" panose="020F0502020204030204" pitchFamily="34" charset="0"/>
                <a:ea typeface="MS Mincho" panose="02020609040205080304" pitchFamily="49" charset="-128"/>
                <a:cs typeface="Calibri" panose="020F0502020204030204" pitchFamily="34" charset="0"/>
              </a:rPr>
              <a:t>	</a:t>
            </a:r>
          </a:p>
          <a:p>
            <a:pPr marL="0" marR="0" algn="l">
              <a:spcBef>
                <a:spcPts val="0"/>
              </a:spcBef>
              <a:spcAft>
                <a:spcPts val="0"/>
              </a:spcAft>
            </a:pPr>
            <a:r>
              <a:rPr lang="en-US" dirty="0">
                <a:effectLst/>
                <a:latin typeface="Calibri" panose="020F0502020204030204" pitchFamily="34" charset="0"/>
                <a:ea typeface="MS Mincho" panose="02020609040205080304" pitchFamily="49" charset="-128"/>
                <a:cs typeface="Calibri" panose="020F0502020204030204" pitchFamily="34" charset="0"/>
              </a:rPr>
              <a:t>The purpose of the signage is to provide the consistent language for all staff to use when teaching, encouraging, or providing correction. The wording on the signage should exactly match the wording used on your schoolwide matrix and be large enough that staff can see and read the signage from anywhere in that location. It might also be necessary to have multiple sets of signage in larger locations such as the cafeteria or gym.</a:t>
            </a:r>
          </a:p>
          <a:p>
            <a:pPr marL="0" marR="0" algn="l">
              <a:spcBef>
                <a:spcPts val="0"/>
              </a:spcBef>
              <a:spcAft>
                <a:spcPts val="0"/>
              </a:spcAft>
            </a:pPr>
            <a:r>
              <a:rPr lang="en-US" dirty="0">
                <a:effectLst/>
                <a:latin typeface="Calibri" panose="020F0502020204030204" pitchFamily="34" charset="0"/>
                <a:ea typeface="MS Mincho" panose="02020609040205080304" pitchFamily="49" charset="-128"/>
                <a:cs typeface="Calibri" panose="020F0502020204030204" pitchFamily="34" charset="0"/>
              </a:rPr>
              <a:t> </a:t>
            </a:r>
          </a:p>
          <a:p>
            <a:pPr marL="0" marR="0" algn="l">
              <a:spcBef>
                <a:spcPts val="0"/>
              </a:spcBef>
              <a:spcAft>
                <a:spcPts val="0"/>
              </a:spcAft>
            </a:pPr>
            <a:endParaRPr lang="en-US" dirty="0">
              <a:effectLst/>
              <a:latin typeface="Calibri" panose="020F0502020204030204" pitchFamily="34" charset="0"/>
              <a:ea typeface="Minion Pro"/>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7330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6381750"/>
          </a:xfrm>
        </p:spPr>
        <p:txBody>
          <a:bodyPr/>
          <a:lstStyle/>
          <a:p>
            <a:pPr marL="0" lvl="0" indent="0" algn="l" rtl="0">
              <a:lnSpc>
                <a:spcPct val="100000"/>
              </a:lnSpc>
              <a:spcBef>
                <a:spcPts val="0"/>
              </a:spcBef>
              <a:spcAft>
                <a:spcPts val="0"/>
              </a:spcAft>
              <a:buSzPts val="1400"/>
              <a:buNone/>
            </a:pPr>
            <a:r>
              <a:rPr lang="en-US" sz="1400" b="1" dirty="0"/>
              <a:t>Trainer Notes:</a:t>
            </a:r>
          </a:p>
          <a:p>
            <a:pPr marL="0" lvl="0" indent="0" algn="l" rtl="0">
              <a:lnSpc>
                <a:spcPct val="100000"/>
              </a:lnSpc>
              <a:spcBef>
                <a:spcPts val="0"/>
              </a:spcBef>
              <a:spcAft>
                <a:spcPts val="0"/>
              </a:spcAft>
              <a:buSzPts val="1400"/>
              <a:buNone/>
            </a:pPr>
            <a:r>
              <a:rPr lang="en-US" sz="1400" b="1" dirty="0"/>
              <a:t>To Know/To Say:</a:t>
            </a:r>
            <a:endParaRPr lang="en-US" sz="1400" dirty="0">
              <a:effectLst/>
              <a:latin typeface="Cambria" panose="02040503050406030204" pitchFamily="18" charset="0"/>
              <a:ea typeface="Cambria" panose="02040503050406030204" pitchFamily="18" charset="0"/>
              <a:cs typeface="Cambria" panose="02040503050406030204" pitchFamily="18" charset="0"/>
            </a:endParaRPr>
          </a:p>
        </p:txBody>
      </p:sp>
      <p:sp>
        <p:nvSpPr>
          <p:cNvPr id="4" name="Slide Number Placeholder 3"/>
          <p:cNvSpPr>
            <a:spLocks noGrp="1"/>
          </p:cNvSpPr>
          <p:nvPr>
            <p:ph type="sldNum" sz="quarter" idx="5"/>
          </p:nvPr>
        </p:nvSpPr>
        <p:spPr/>
        <p:txBody>
          <a:bodyPr/>
          <a:lstStyle/>
          <a:p>
            <a:fld id="{D30D00DC-D814-FF46-9FCA-B77CBD9BE43E}" type="slidenum">
              <a:rPr lang="en-US" smtClean="0"/>
              <a:t>26</a:t>
            </a:fld>
            <a:endParaRPr lang="en-US"/>
          </a:p>
        </p:txBody>
      </p:sp>
    </p:spTree>
    <p:extLst>
      <p:ext uri="{BB962C8B-B14F-4D97-AF65-F5344CB8AC3E}">
        <p14:creationId xmlns:p14="http://schemas.microsoft.com/office/powerpoint/2010/main" val="102481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6381750"/>
          </a:xfrm>
        </p:spPr>
        <p:txBody>
          <a:bodyPr/>
          <a:lstStyle/>
          <a:p>
            <a:pPr marL="0" lvl="0" indent="0" algn="l" rtl="0">
              <a:lnSpc>
                <a:spcPct val="100000"/>
              </a:lnSpc>
              <a:spcBef>
                <a:spcPts val="0"/>
              </a:spcBef>
              <a:spcAft>
                <a:spcPts val="0"/>
              </a:spcAft>
              <a:buSzPts val="1400"/>
              <a:buNone/>
            </a:pPr>
            <a:r>
              <a:rPr lang="en-US" sz="1400" b="1" dirty="0"/>
              <a:t>Trainer Notes:</a:t>
            </a:r>
          </a:p>
          <a:p>
            <a:pPr marL="0" lvl="0" indent="0" algn="l" rtl="0">
              <a:lnSpc>
                <a:spcPct val="100000"/>
              </a:lnSpc>
              <a:spcBef>
                <a:spcPts val="0"/>
              </a:spcBef>
              <a:spcAft>
                <a:spcPts val="0"/>
              </a:spcAft>
              <a:buSzPts val="1400"/>
              <a:buNone/>
            </a:pPr>
            <a:r>
              <a:rPr lang="en-US" sz="1400" b="1" dirty="0"/>
              <a:t>To Know/To Say:</a:t>
            </a:r>
            <a:r>
              <a:rPr lang="en-US" sz="1800" b="0" dirty="0"/>
              <a:t> </a:t>
            </a:r>
            <a:endParaRPr lang="en-US" sz="1800" dirty="0">
              <a:effectLst/>
              <a:latin typeface="Cambria" panose="02040503050406030204" pitchFamily="18" charset="0"/>
              <a:ea typeface="Cambria" panose="02040503050406030204" pitchFamily="18" charset="0"/>
              <a:cs typeface="Cambria" panose="02040503050406030204" pitchFamily="18" charset="0"/>
            </a:endParaRPr>
          </a:p>
          <a:p>
            <a:pPr marL="0" marR="0" lvl="0" indent="0" algn="l" rtl="0">
              <a:lnSpc>
                <a:spcPct val="100000"/>
              </a:lnSpc>
              <a:spcBef>
                <a:spcPts val="0"/>
              </a:spcBef>
              <a:spcAft>
                <a:spcPts val="0"/>
              </a:spcAft>
              <a:buClr>
                <a:schemeClr val="dk1"/>
              </a:buClr>
              <a:buSzPts val="1200"/>
              <a:buFont typeface="Calibri"/>
              <a:buNone/>
            </a:pPr>
            <a:br>
              <a:rPr lang="en-US" sz="1400" b="0" dirty="0"/>
            </a:br>
            <a:endParaRPr lang="en-US" sz="1400" dirty="0"/>
          </a:p>
          <a:p>
            <a:pPr marL="0" marR="0">
              <a:spcBef>
                <a:spcPts val="0"/>
              </a:spcBef>
              <a:spcAft>
                <a:spcPts val="0"/>
              </a:spcAft>
            </a:pPr>
            <a:endParaRPr lang="en-US" sz="1400" dirty="0">
              <a:effectLst/>
              <a:latin typeface="Cambria" panose="02040503050406030204" pitchFamily="18" charset="0"/>
              <a:ea typeface="Cambria" panose="02040503050406030204" pitchFamily="18" charset="0"/>
              <a:cs typeface="Cambria" panose="02040503050406030204" pitchFamily="18" charset="0"/>
            </a:endParaRPr>
          </a:p>
        </p:txBody>
      </p:sp>
      <p:sp>
        <p:nvSpPr>
          <p:cNvPr id="4" name="Slide Number Placeholder 3"/>
          <p:cNvSpPr>
            <a:spLocks noGrp="1"/>
          </p:cNvSpPr>
          <p:nvPr>
            <p:ph type="sldNum" sz="quarter" idx="5"/>
          </p:nvPr>
        </p:nvSpPr>
        <p:spPr/>
        <p:txBody>
          <a:bodyPr/>
          <a:lstStyle/>
          <a:p>
            <a:fld id="{D30D00DC-D814-FF46-9FCA-B77CBD9BE43E}" type="slidenum">
              <a:rPr lang="en-US" smtClean="0"/>
              <a:t>27</a:t>
            </a:fld>
            <a:endParaRPr lang="en-US"/>
          </a:p>
        </p:txBody>
      </p:sp>
    </p:spTree>
    <p:extLst>
      <p:ext uri="{BB962C8B-B14F-4D97-AF65-F5344CB8AC3E}">
        <p14:creationId xmlns:p14="http://schemas.microsoft.com/office/powerpoint/2010/main" val="1259869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Audio 24</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There are several tools that your team can use to monitor whether you have the essential elements or features developed, the quality of your artifacts and gain feedback from school staff regarding implementation efforts. These tools include the: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120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p>
          <a:p>
            <a:pPr marL="0" marR="0">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Tier 1 Action Planning Checklist -</a:t>
            </a:r>
            <a:r>
              <a:rPr lang="en-US" sz="1800" dirty="0">
                <a:solidFill>
                  <a:srgbClr val="000000"/>
                </a:solidFill>
                <a:effectLst/>
                <a:latin typeface="Calibri" panose="020F0502020204030204" pitchFamily="34" charset="0"/>
                <a:ea typeface="Times New Roman" panose="02020603050405020304" pitchFamily="18" charset="0"/>
              </a:rPr>
              <a:t> to list products schools need to develop for successful implementation of all essential features of schoolwide Tier 1.</a:t>
            </a:r>
            <a:r>
              <a:rPr lang="en-US" sz="1800" dirty="0">
                <a:effectLst/>
                <a:latin typeface="Times New Roman" panose="02020603050405020304" pitchFamily="18" charset="0"/>
                <a:ea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fontAlgn="base">
              <a:spcBef>
                <a:spcPts val="0"/>
              </a:spcBef>
              <a:spcAft>
                <a:spcPts val="0"/>
              </a:spcAft>
              <a:buSzPts val="1000"/>
              <a:buFont typeface="Symbol"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In THIS lesson your team learned about </a:t>
            </a:r>
            <a:r>
              <a:rPr lang="en-US" sz="1800" b="1" dirty="0">
                <a:effectLst/>
                <a:latin typeface="Times New Roman" panose="02020603050405020304" pitchFamily="18" charset="0"/>
                <a:ea typeface="Times New Roman" panose="02020603050405020304" pitchFamily="18" charset="0"/>
              </a:rPr>
              <a:t>Tier 1 Action Planning Checklist</a:t>
            </a:r>
            <a:r>
              <a:rPr lang="en-US" sz="1800" dirty="0">
                <a:effectLst/>
                <a:latin typeface="Times New Roman" panose="02020603050405020304" pitchFamily="18" charset="0"/>
                <a:ea typeface="Times New Roman" panose="02020603050405020304" pitchFamily="18" charset="0"/>
              </a:rPr>
              <a:t> item number 2, a matrix with specific schoolwide rules has been created and shared with staff. </a:t>
            </a:r>
          </a:p>
          <a:p>
            <a:pPr marL="0" marR="0">
              <a:spcBef>
                <a:spcPts val="0"/>
              </a:spcBef>
              <a:spcAft>
                <a:spcPts val="0"/>
              </a:spcAft>
            </a:pP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rPr>
              <a:t>MO SW PBS Tier 1 Artifacts Rubric</a:t>
            </a:r>
            <a:r>
              <a:rPr lang="en-US" sz="1800" dirty="0">
                <a:solidFill>
                  <a:srgbClr val="000000"/>
                </a:solidFill>
                <a:effectLst/>
                <a:latin typeface="Calibri" panose="020F0502020204030204" pitchFamily="34" charset="0"/>
                <a:ea typeface="Times New Roman" panose="02020603050405020304" pitchFamily="18" charset="0"/>
              </a:rPr>
              <a:t> - to help your team assess the quality of the materials your team develops. </a:t>
            </a:r>
            <a:r>
              <a:rPr lang="en-US" sz="1800" dirty="0">
                <a:effectLst/>
                <a:latin typeface="Times New Roman" panose="02020603050405020304" pitchFamily="18" charset="0"/>
                <a:ea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342900" fontAlgn="base">
              <a:spcBef>
                <a:spcPts val="155"/>
              </a:spcBef>
              <a:spcAft>
                <a:spcPts val="0"/>
              </a:spcAft>
              <a:buSzPts val="1000"/>
              <a:buFont typeface="Symbol" pitchFamily="2" charset="2"/>
              <a:buChar char=""/>
              <a:tabLst>
                <a:tab pos="457200" algn="l"/>
                <a:tab pos="457200" algn="l"/>
              </a:tabLst>
            </a:pPr>
            <a:r>
              <a:rPr lang="en-US" sz="1800" dirty="0">
                <a:solidFill>
                  <a:srgbClr val="000000"/>
                </a:solidFill>
                <a:effectLst/>
                <a:latin typeface="Calibri" panose="020F0502020204030204" pitchFamily="34" charset="0"/>
                <a:ea typeface="Times New Roman" panose="02020603050405020304" pitchFamily="18" charset="0"/>
              </a:rPr>
              <a:t>In THIS lesson your team learned about </a:t>
            </a:r>
            <a:r>
              <a:rPr lang="en-US" sz="1800" b="1" dirty="0">
                <a:effectLst/>
                <a:latin typeface="Times New Roman" panose="02020603050405020304" pitchFamily="18" charset="0"/>
                <a:ea typeface="Times New Roman" panose="02020603050405020304" pitchFamily="18" charset="0"/>
              </a:rPr>
              <a:t>MO SW PBS Tier 1 Artifacts Rubric</a:t>
            </a:r>
            <a:r>
              <a:rPr lang="en-US" sz="1800" dirty="0">
                <a:effectLst/>
                <a:latin typeface="Times New Roman" panose="02020603050405020304" pitchFamily="18" charset="0"/>
                <a:ea typeface="Times New Roman" panose="02020603050405020304" pitchFamily="18" charset="0"/>
              </a:rPr>
              <a:t> for a  Schoolwide Matrix, the specific rules for each expectation have been agreed upon for all settings and meet the OMPUA guidelines.  </a:t>
            </a:r>
          </a:p>
          <a:p>
            <a:pPr marL="0" marR="0" lvl="0" indent="-342900" fontAlgn="base">
              <a:spcBef>
                <a:spcPts val="155"/>
              </a:spcBef>
              <a:spcAft>
                <a:spcPts val="0"/>
              </a:spcAft>
              <a:buSzPts val="1000"/>
              <a:buFont typeface="Symbol" pitchFamily="2" charset="2"/>
              <a:buChar char=""/>
              <a:tabLst>
                <a:tab pos="457200" algn="l"/>
                <a:tab pos="457200" algn="l"/>
              </a:tabLst>
            </a:pPr>
            <a:endParaRPr lang="en-US" sz="1800" b="1" dirty="0">
              <a:solidFill>
                <a:srgbClr val="000000"/>
              </a:solidFill>
              <a:effectLst/>
              <a:latin typeface="Calibri" panose="020F0502020204030204" pitchFamily="34" charset="0"/>
              <a:ea typeface="Times New Roman" panose="02020603050405020304" pitchFamily="18" charset="0"/>
            </a:endParaRPr>
          </a:p>
          <a:p>
            <a:pPr marL="0" marR="0" lvl="0" indent="0" fontAlgn="base">
              <a:spcBef>
                <a:spcPts val="0"/>
              </a:spcBef>
              <a:spcAft>
                <a:spcPts val="0"/>
              </a:spcAft>
              <a:buSzPts val="1000"/>
              <a:buFont typeface="Arial" panose="020B0604020202020204" pitchFamily="34" charset="0"/>
              <a:buNone/>
              <a:tabLst>
                <a:tab pos="457200" algn="l"/>
                <a:tab pos="457200" algn="l"/>
                <a:tab pos="457200" algn="l"/>
              </a:tabLst>
            </a:pPr>
            <a:r>
              <a:rPr lang="en-US" sz="1800" b="1" dirty="0">
                <a:solidFill>
                  <a:srgbClr val="000000"/>
                </a:solidFill>
                <a:effectLst/>
                <a:latin typeface="Calibri" panose="020F0502020204030204" pitchFamily="34" charset="0"/>
                <a:ea typeface="Times New Roman" panose="02020603050405020304" pitchFamily="18" charset="0"/>
              </a:rPr>
              <a:t>Tiered Fidelity Inventory (or TFI) </a:t>
            </a:r>
            <a:r>
              <a:rPr lang="en-US" sz="1800" dirty="0">
                <a:solidFill>
                  <a:srgbClr val="000000"/>
                </a:solidFill>
                <a:effectLst/>
                <a:latin typeface="Calibri" panose="020F0502020204030204" pitchFamily="34" charset="0"/>
                <a:ea typeface="Times New Roman" panose="02020603050405020304" pitchFamily="18" charset="0"/>
              </a:rPr>
              <a:t>- is a research validated tool that measures the building leadership teams perception of implementation fidelity of all three tiers.</a:t>
            </a:r>
            <a:r>
              <a:rPr lang="en-US" sz="1800" dirty="0">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Calibri" panose="020F0502020204030204" pitchFamily="34" charset="0"/>
                <a:ea typeface="Times New Roman" panose="02020603050405020304" pitchFamily="18" charset="0"/>
              </a:rPr>
              <a:t>In THIS lesson your team learned about </a:t>
            </a:r>
          </a:p>
          <a:p>
            <a:pPr marL="285750" marR="0" lvl="0" indent="-285750" fontAlgn="base">
              <a:spcBef>
                <a:spcPts val="0"/>
              </a:spcBef>
              <a:spcAft>
                <a:spcPts val="0"/>
              </a:spcAft>
              <a:buSzPts val="1000"/>
              <a:buFont typeface="Arial" panose="020B0604020202020204" pitchFamily="34" charset="0"/>
              <a:buChar char="•"/>
              <a:tabLst>
                <a:tab pos="457200" algn="l"/>
                <a:tab pos="457200" algn="l"/>
                <a:tab pos="457200" algn="l"/>
              </a:tabLst>
            </a:pPr>
            <a:r>
              <a:rPr lang="en-US" sz="1800" b="1" dirty="0">
                <a:effectLst/>
                <a:latin typeface="Times New Roman" panose="02020603050405020304" pitchFamily="18" charset="0"/>
                <a:ea typeface="Times New Roman" panose="02020603050405020304" pitchFamily="18" charset="0"/>
              </a:rPr>
              <a:t>TFI </a:t>
            </a:r>
            <a:r>
              <a:rPr lang="en-US" sz="1800" dirty="0">
                <a:effectLst/>
                <a:latin typeface="Times New Roman" panose="02020603050405020304" pitchFamily="18" charset="0"/>
                <a:ea typeface="Times New Roman" panose="02020603050405020304" pitchFamily="18" charset="0"/>
              </a:rPr>
              <a:t> item number 1.3, the second part  of this item, by providing specific “examples by setting have been agreed upon.”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fontAlgn="base">
              <a:spcBef>
                <a:spcPts val="0"/>
              </a:spcBef>
              <a:spcAft>
                <a:spcPts val="0"/>
              </a:spcAft>
              <a:buSzPts val="1000"/>
              <a:buFont typeface="Arial" panose="020B0604020202020204" pitchFamily="34" charset="0"/>
              <a:buNone/>
              <a:tabLst>
                <a:tab pos="457200" algn="l"/>
                <a:tab pos="457200" algn="l"/>
                <a:tab pos="457200" algn="l"/>
              </a:tabLst>
            </a:pPr>
            <a:endParaRPr lang="en-US" sz="1800" b="1"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fontAlgn="base">
              <a:spcBef>
                <a:spcPts val="0"/>
              </a:spcBef>
              <a:spcAft>
                <a:spcPts val="0"/>
              </a:spcAft>
              <a:buSzPts val="1000"/>
              <a:buFont typeface="Arial" panose="020B0604020202020204" pitchFamily="34" charset="0"/>
              <a:buNone/>
              <a:tabLst>
                <a:tab pos="457200" algn="l"/>
                <a:tab pos="457200" algn="l"/>
                <a:tab pos="457200" algn="l"/>
              </a:tabLst>
            </a:pPr>
            <a:r>
              <a:rPr lang="en-US" sz="1800" b="1" dirty="0">
                <a:effectLst/>
                <a:latin typeface="Times New Roman" panose="02020603050405020304" pitchFamily="18" charset="0"/>
                <a:ea typeface="Times New Roman" panose="02020603050405020304" pitchFamily="18" charset="0"/>
              </a:rPr>
              <a:t>Self-Assessment Survey (or SAS) </a:t>
            </a:r>
            <a:r>
              <a:rPr lang="en-US" sz="1800" dirty="0">
                <a:effectLst/>
                <a:latin typeface="Times New Roman" panose="02020603050405020304" pitchFamily="18" charset="0"/>
                <a:ea typeface="Times New Roman" panose="02020603050405020304" pitchFamily="18" charset="0"/>
              </a:rPr>
              <a:t>- is a research validated survey that measures perceptions of all staff on the status and priority for improvement of SW-PBS. </a:t>
            </a:r>
          </a:p>
          <a:p>
            <a:pPr marL="342900" marR="0" lvl="0" indent="-342900" fontAlgn="base">
              <a:spcBef>
                <a:spcPts val="0"/>
              </a:spcBef>
              <a:spcAft>
                <a:spcPts val="0"/>
              </a:spcAft>
              <a:buSzPts val="1000"/>
              <a:buFont typeface="Symbol" pitchFamily="2" charset="2"/>
              <a:buChar char=""/>
              <a:tabLst>
                <a:tab pos="457200" algn="l"/>
                <a:tab pos="457200" algn="l"/>
                <a:tab pos="457200" algn="l"/>
              </a:tabLst>
            </a:pPr>
            <a:r>
              <a:rPr lang="en-US" sz="1800" dirty="0">
                <a:solidFill>
                  <a:srgbClr val="000000"/>
                </a:solidFill>
                <a:effectLst/>
                <a:latin typeface="Calibri" panose="020F0502020204030204" pitchFamily="34" charset="0"/>
                <a:ea typeface="Times New Roman" panose="02020603050405020304" pitchFamily="18" charset="0"/>
              </a:rPr>
              <a:t>In THIS lesson your team learned about </a:t>
            </a:r>
            <a:r>
              <a:rPr lang="en-US" sz="1800" b="1" dirty="0">
                <a:effectLst/>
                <a:latin typeface="Times New Roman" panose="02020603050405020304" pitchFamily="18" charset="0"/>
                <a:ea typeface="Times New Roman" panose="02020603050405020304" pitchFamily="18" charset="0"/>
              </a:rPr>
              <a:t>SAS </a:t>
            </a:r>
            <a:r>
              <a:rPr lang="en-US" sz="1800" dirty="0">
                <a:effectLst/>
                <a:latin typeface="Times New Roman" panose="02020603050405020304" pitchFamily="18" charset="0"/>
                <a:ea typeface="Times New Roman" panose="02020603050405020304" pitchFamily="18" charset="0"/>
              </a:rPr>
              <a:t>“Schoolwide section “ item number 1, with the first part which focuses on </a:t>
            </a:r>
            <a:r>
              <a:rPr lang="en-US" sz="1800" i="1" dirty="0">
                <a:effectLst/>
                <a:latin typeface="Times New Roman" panose="02020603050405020304" pitchFamily="18" charset="0"/>
                <a:ea typeface="Times New Roman" panose="02020603050405020304" pitchFamily="18" charset="0"/>
              </a:rPr>
              <a:t>“clearly stated student expectations or rules are defined”.</a:t>
            </a:r>
            <a:r>
              <a:rPr lang="en-US" sz="180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MS Mincho" panose="02020609040205080304" pitchFamily="49" charset="-128"/>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lvl="0" indent="0" fontAlgn="base">
              <a:spcBef>
                <a:spcPts val="0"/>
              </a:spcBef>
              <a:spcAft>
                <a:spcPts val="0"/>
              </a:spcAft>
              <a:buSzPts val="1000"/>
              <a:buFont typeface="Symbol" pitchFamily="2" charset="2"/>
              <a:buNone/>
              <a:tabLst>
                <a:tab pos="457200" algn="l"/>
                <a:tab pos="457200" algn="l"/>
              </a:tabLst>
            </a:pPr>
            <a:endParaRPr lang="en-US" sz="1800" dirty="0">
              <a:solidFill>
                <a:srgbClr val="000000"/>
              </a:solidFill>
              <a:effectLst/>
              <a:latin typeface="Calibri" panose="020F0502020204030204" pitchFamily="34" charset="0"/>
              <a:ea typeface="Times New Roman" panose="02020603050405020304" pitchFamily="18" charset="0"/>
            </a:endParaRPr>
          </a:p>
          <a:p>
            <a:pPr marL="0" marR="0" lvl="0" indent="0" fontAlgn="base">
              <a:spcBef>
                <a:spcPts val="0"/>
              </a:spcBef>
              <a:spcAft>
                <a:spcPts val="0"/>
              </a:spcAft>
              <a:buSzPts val="1000"/>
              <a:buFont typeface="Symbol" pitchFamily="2" charset="2"/>
              <a:buNone/>
              <a:tabLst>
                <a:tab pos="457200" algn="l"/>
                <a:tab pos="457200" algn="l"/>
              </a:tabLst>
            </a:pPr>
            <a:r>
              <a:rPr lang="en-US" sz="1800" dirty="0">
                <a:solidFill>
                  <a:srgbClr val="000000"/>
                </a:solidFill>
                <a:effectLst/>
                <a:latin typeface="Calibri" panose="020F0502020204030204" pitchFamily="34" charset="0"/>
                <a:ea typeface="Times New Roman" panose="02020603050405020304" pitchFamily="18" charset="0"/>
              </a:rPr>
              <a:t>In Lesson 3 of Clarifying Expected Behavior, your team will learn about developing procedures for non-classroom settings.  </a:t>
            </a:r>
            <a:endParaRPr lang="en-US" sz="1800" dirty="0">
              <a:effectLst/>
              <a:latin typeface="Times New Roman" panose="02020603050405020304" pitchFamily="18" charset="0"/>
              <a:ea typeface="Times New Roman" panose="02020603050405020304" pitchFamily="18" charset="0"/>
            </a:endParaRPr>
          </a:p>
          <a:p>
            <a:pPr marL="0" marR="0" lvl="0" indent="0" fontAlgn="base">
              <a:spcBef>
                <a:spcPts val="0"/>
              </a:spcBef>
              <a:spcAft>
                <a:spcPts val="0"/>
              </a:spcAft>
              <a:buSzPts val="1000"/>
              <a:buFont typeface="Symbol" pitchFamily="2" charset="2"/>
              <a:buNone/>
              <a:tabLst>
                <a:tab pos="457200" algn="l"/>
                <a:tab pos="457200" algn="l"/>
              </a:tabLs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lvl="0" indent="0" fontAlgn="base">
              <a:spcBef>
                <a:spcPts val="0"/>
              </a:spcBef>
              <a:spcAft>
                <a:spcPts val="0"/>
              </a:spcAft>
              <a:buSzPts val="1000"/>
              <a:buFont typeface="Symbol" pitchFamily="2" charset="2"/>
              <a:buNone/>
              <a:tabLst>
                <a:tab pos="457200" algn="l"/>
                <a:tab pos="457200" algn="l"/>
              </a:tabLst>
            </a:pPr>
            <a:r>
              <a:rPr lang="en-US" sz="1800" dirty="0">
                <a:solidFill>
                  <a:srgbClr val="000000"/>
                </a:solidFill>
                <a:effectLst/>
                <a:latin typeface="Calibri" panose="020F0502020204030204" pitchFamily="34" charset="0"/>
                <a:ea typeface="Times New Roman" panose="02020603050405020304" pitchFamily="18" charset="0"/>
              </a:rPr>
              <a:t>Your team will learn about clarifying expected classroom behaviors in the Effective Teaching and Learning practices (ETLPs) course, Lessons 2 and 3.</a:t>
            </a:r>
            <a:endParaRPr lang="en-US" sz="1800" dirty="0">
              <a:effectLst/>
              <a:latin typeface="Times New Roman" panose="02020603050405020304" pitchFamily="18" charset="0"/>
              <a:ea typeface="Times New Roman" panose="02020603050405020304" pitchFamily="18" charset="0"/>
            </a:endParaRPr>
          </a:p>
          <a:p>
            <a:pPr marL="0" marR="0" lvl="0" indent="0" fontAlgn="base">
              <a:spcBef>
                <a:spcPts val="0"/>
              </a:spcBef>
              <a:spcAft>
                <a:spcPts val="0"/>
              </a:spcAft>
              <a:buSzPts val="1000"/>
              <a:buFont typeface="Symbol" pitchFamily="2" charset="2"/>
              <a:buNone/>
              <a:tabLst>
                <a:tab pos="457200" algn="l"/>
                <a:tab pos="457200" algn="l"/>
              </a:tabLst>
            </a:pPr>
            <a:r>
              <a:rPr lang="en-US" sz="1800" dirty="0">
                <a:effectLst/>
                <a:latin typeface="Calibri" panose="020F0502020204030204" pitchFamily="34" charset="0"/>
                <a:ea typeface="Cambria" panose="02040503050406030204" pitchFamily="18" charset="0"/>
                <a:cs typeface="Times New Roman" panose="02020603050405020304" pitchFamily="18" charset="0"/>
              </a:rPr>
              <a:t> </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br>
              <a:rPr lang="en-US" sz="2800" dirty="0"/>
            </a:br>
            <a:endParaRPr lang="en-US" sz="1800" b="0" i="0" u="none" strike="noStrike" dirty="0">
              <a:solidFill>
                <a:srgbClr val="000000"/>
              </a:solidFill>
              <a:effectLst/>
              <a:latin typeface="Calibri" panose="020F0502020204030204" pitchFamily="34" charset="0"/>
            </a:endParaRPr>
          </a:p>
          <a:p>
            <a:br>
              <a:rPr lang="en-US" b="0" dirty="0">
                <a:effectLst/>
              </a:rPr>
            </a:b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5485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24: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Trainer Notes:</a:t>
            </a:r>
            <a:r>
              <a:rPr lang="en-US" b="0" dirty="0"/>
              <a:t>  </a:t>
            </a:r>
            <a:endParaRPr lang="en-US" dirty="0"/>
          </a:p>
          <a:p>
            <a:pPr rtl="0">
              <a:spcBef>
                <a:spcPts val="0"/>
              </a:spcBef>
              <a:spcAft>
                <a:spcPts val="0"/>
              </a:spcAft>
            </a:pPr>
            <a:r>
              <a:rPr lang="en-US" b="1" dirty="0"/>
              <a:t>To Know/To Say: </a:t>
            </a:r>
            <a:r>
              <a:rPr lang="en-US" sz="1800" b="0" i="0" u="none" strike="noStrike" dirty="0">
                <a:solidFill>
                  <a:srgbClr val="000000"/>
                </a:solidFill>
                <a:effectLst/>
                <a:latin typeface="Calibri" panose="020F0502020204030204" pitchFamily="34" charset="0"/>
              </a:rPr>
              <a:t>During this lesson, you learned h</a:t>
            </a:r>
            <a:r>
              <a:rPr lang="en-US" sz="1800" b="0" i="0" u="none" strike="noStrike" dirty="0">
                <a:solidFill>
                  <a:srgbClr val="222222"/>
                </a:solidFill>
                <a:effectLst/>
                <a:latin typeface="Calibri" panose="020F0502020204030204" pitchFamily="34" charset="0"/>
              </a:rPr>
              <a:t>ow you will engage all staff and stakeholder voices in selecting schoolwide expectations, the first step to developing your building’s social behavioral curriculum. These schoolwide expectations will be the cornerstone for all that you will do to implement SW-PBS.</a:t>
            </a:r>
            <a:endParaRPr lang="en-US" sz="2800" b="0" dirty="0">
              <a:effectLst/>
            </a:endParaRPr>
          </a:p>
          <a:p>
            <a:pPr rtl="0">
              <a:spcBef>
                <a:spcPts val="0"/>
              </a:spcBef>
              <a:spcAft>
                <a:spcPts val="0"/>
              </a:spcAft>
            </a:pPr>
            <a:br>
              <a:rPr lang="en-US" sz="2800" b="0" dirty="0">
                <a:effectLst/>
              </a:rPr>
            </a:br>
            <a:r>
              <a:rPr lang="en-US" sz="1800" b="0" i="0" u="none" strike="noStrike" dirty="0">
                <a:solidFill>
                  <a:srgbClr val="000000"/>
                </a:solidFill>
                <a:effectLst/>
                <a:latin typeface="Calibri" panose="020F0502020204030204" pitchFamily="34" charset="0"/>
              </a:rPr>
              <a:t>Next steps include </a:t>
            </a:r>
            <a:endParaRPr lang="en-US" sz="2800" b="0" dirty="0">
              <a:effectLst/>
            </a:endParaRPr>
          </a:p>
          <a:p>
            <a:pPr rtl="0" fontAlgn="base">
              <a:spcBef>
                <a:spcPts val="0"/>
              </a:spcBef>
              <a:spcAft>
                <a:spcPts val="0"/>
              </a:spcAft>
              <a:buFont typeface="Arial" panose="020B0604020202020204" pitchFamily="34" charset="0"/>
              <a:buChar char="•"/>
            </a:pPr>
            <a:br>
              <a:rPr lang="en-US" sz="2800" b="0" dirty="0">
                <a:effectLst/>
              </a:rPr>
            </a:br>
            <a:r>
              <a:rPr lang="en-US" sz="1800" b="0" i="0" u="none" strike="noStrike" dirty="0">
                <a:solidFill>
                  <a:srgbClr val="222222"/>
                </a:solidFill>
                <a:effectLst/>
                <a:latin typeface="Calibri" panose="020F0502020204030204" pitchFamily="34" charset="0"/>
              </a:rPr>
              <a:t>Developing action steps and a timeline to complete the task of  selecting three to five schoolwide expectations that includes the voice of all stakeholders. </a:t>
            </a:r>
            <a:endParaRPr lang="en-US" sz="1800" b="0" i="0" u="none" strike="noStrike" dirty="0">
              <a:solidFill>
                <a:srgbClr val="000000"/>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Updating your action plan using the </a:t>
            </a:r>
            <a:r>
              <a:rPr lang="en-US" sz="1800" b="1" i="1" u="none" strike="noStrike" dirty="0">
                <a:solidFill>
                  <a:srgbClr val="000000"/>
                </a:solidFill>
                <a:effectLst/>
                <a:latin typeface="Calibri" panose="020F0502020204030204" pitchFamily="34" charset="0"/>
              </a:rPr>
              <a:t>Tier 1 Action Plan</a:t>
            </a:r>
            <a:r>
              <a:rPr lang="en-US" sz="1800" b="0" i="0" u="none" strike="noStrike" dirty="0">
                <a:solidFill>
                  <a:srgbClr val="000000"/>
                </a:solidFill>
                <a:effectLst/>
                <a:latin typeface="Calibri" panose="020F0502020204030204" pitchFamily="34" charset="0"/>
              </a:rPr>
              <a:t> template and the </a:t>
            </a:r>
            <a:r>
              <a:rPr lang="en-US" sz="1800" b="1" i="1" u="none" strike="noStrike" dirty="0">
                <a:solidFill>
                  <a:srgbClr val="000000"/>
                </a:solidFill>
                <a:effectLst/>
                <a:latin typeface="Calibri" panose="020F0502020204030204" pitchFamily="34" charset="0"/>
              </a:rPr>
              <a:t>Tier 1 Action Planning Checklist</a:t>
            </a:r>
            <a:r>
              <a:rPr lang="en-US" sz="1800" b="0" i="0" u="none" strike="noStrike" dirty="0">
                <a:solidFill>
                  <a:srgbClr val="000000"/>
                </a:solidFill>
                <a:effectLst/>
                <a:latin typeface="Calibri" panose="020F0502020204030204" pitchFamily="34" charset="0"/>
              </a:rPr>
              <a:t>. </a:t>
            </a:r>
            <a:endParaRPr lang="en-US" sz="1800" b="0" i="0" u="none" strike="noStrike" dirty="0">
              <a:solidFill>
                <a:srgbClr val="000000"/>
              </a:solidFill>
              <a:effectLst/>
              <a:latin typeface="Cambria" panose="02040503050406030204" pitchFamily="18"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Using the </a:t>
            </a:r>
            <a:r>
              <a:rPr lang="en-US" sz="1800" b="1" i="1" u="none" strike="noStrike" dirty="0">
                <a:solidFill>
                  <a:srgbClr val="000000"/>
                </a:solidFill>
                <a:effectLst/>
                <a:latin typeface="Calibri" panose="020F0502020204030204" pitchFamily="34" charset="0"/>
              </a:rPr>
              <a:t>Tier 1 Artifacts Rubric </a:t>
            </a:r>
            <a:r>
              <a:rPr lang="en-US" sz="1800" b="0" i="0" u="none" strike="noStrike" dirty="0">
                <a:solidFill>
                  <a:srgbClr val="000000"/>
                </a:solidFill>
                <a:effectLst/>
                <a:latin typeface="Calibri" panose="020F0502020204030204" pitchFamily="34" charset="0"/>
              </a:rPr>
              <a:t>to assess the quality of the resources your team develops. </a:t>
            </a:r>
            <a:endParaRPr lang="en-US" sz="1800" b="0" i="0" u="none" strike="noStrike" dirty="0">
              <a:solidFill>
                <a:srgbClr val="000000"/>
              </a:solidFill>
              <a:effectLst/>
              <a:latin typeface="Arial" panose="020B0604020202020204" pitchFamily="34" charset="0"/>
            </a:endParaRPr>
          </a:p>
          <a:p>
            <a:pPr marL="514350" indent="-285750">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Using, when available and appropriate, the results of the </a:t>
            </a:r>
            <a:r>
              <a:rPr lang="en-US" sz="1800" b="1" i="1" u="none" strike="noStrike" dirty="0">
                <a:solidFill>
                  <a:srgbClr val="000000"/>
                </a:solidFill>
                <a:effectLst/>
                <a:latin typeface="Calibri" panose="020F0502020204030204" pitchFamily="34" charset="0"/>
              </a:rPr>
              <a:t>PBIS Self-Assessment Survey</a:t>
            </a:r>
            <a:r>
              <a:rPr lang="en-US" sz="1800" b="0" i="0" u="none" strike="noStrike" dirty="0">
                <a:solidFill>
                  <a:srgbClr val="000000"/>
                </a:solidFill>
                <a:effectLst/>
                <a:latin typeface="Calibri" panose="020F0502020204030204" pitchFamily="34" charset="0"/>
              </a:rPr>
              <a:t> (SAS)  to gain perspective from all staff, and results from the </a:t>
            </a:r>
            <a:r>
              <a:rPr lang="en-US" sz="1800" b="1" i="1" u="none" strike="noStrike" dirty="0">
                <a:solidFill>
                  <a:srgbClr val="000000"/>
                </a:solidFill>
                <a:effectLst/>
                <a:latin typeface="Calibri" panose="020F0502020204030204" pitchFamily="34" charset="0"/>
              </a:rPr>
              <a:t>PBIS Tiered Fidelity Inventory</a:t>
            </a:r>
            <a:r>
              <a:rPr lang="en-US" sz="1800" b="0" i="0" u="none" strike="noStrike" dirty="0">
                <a:solidFill>
                  <a:srgbClr val="000000"/>
                </a:solidFill>
                <a:effectLst/>
                <a:latin typeface="Calibri" panose="020F0502020204030204" pitchFamily="34" charset="0"/>
              </a:rPr>
              <a:t> (TFI) to gain perspective from your Building Leadership Team.</a:t>
            </a:r>
            <a:endParaRPr lang="en-US" sz="1800" dirty="0">
              <a:solidFill>
                <a:srgbClr val="222222"/>
              </a:solidFill>
              <a:effectLst/>
              <a:latin typeface="Calibri" panose="020F0502020204030204" pitchFamily="34" charset="0"/>
              <a:ea typeface="Cambria" panose="02040503050406030204" pitchFamily="18" charset="0"/>
              <a:cs typeface="Cambria" panose="02040503050406030204" pitchFamily="18" charset="0"/>
            </a:endParaRPr>
          </a:p>
          <a:p>
            <a:pPr marL="0" marR="0">
              <a:spcBef>
                <a:spcPts val="1000"/>
              </a:spcBef>
              <a:spcAft>
                <a:spcPts val="800"/>
              </a:spcAft>
            </a:pPr>
            <a:endParaRPr lang="en-US" sz="1800" dirty="0">
              <a:solidFill>
                <a:srgbClr val="222222"/>
              </a:solidFill>
              <a:effectLst/>
              <a:latin typeface="Calibri" panose="020F0502020204030204" pitchFamily="34" charset="0"/>
              <a:ea typeface="Cambria" panose="02040503050406030204" pitchFamily="18" charset="0"/>
              <a:cs typeface="Cambria" panose="02040503050406030204" pitchFamily="18" charset="0"/>
            </a:endParaRPr>
          </a:p>
          <a:p>
            <a:pPr marL="0" marR="0">
              <a:spcBef>
                <a:spcPts val="1000"/>
              </a:spcBef>
              <a:spcAft>
                <a:spcPts val="800"/>
              </a:spcAft>
            </a:pPr>
            <a:r>
              <a:rPr lang="en-US" sz="1800" dirty="0">
                <a:solidFill>
                  <a:srgbClr val="222222"/>
                </a:solidFill>
                <a:effectLst/>
                <a:latin typeface="Calibri" panose="020F0502020204030204" pitchFamily="34" charset="0"/>
                <a:ea typeface="Cambria" panose="02040503050406030204" pitchFamily="18" charset="0"/>
                <a:cs typeface="Cambria" panose="02040503050406030204" pitchFamily="18" charset="0"/>
              </a:rPr>
              <a:t>Additional information about Selecting Schoolwide Expectations can be found in Course 3 of the Missouri SW-PBS Tier 1 Implementation Guide which can be found at </a:t>
            </a:r>
            <a:r>
              <a:rPr lang="en-US" sz="1800" dirty="0" err="1">
                <a:solidFill>
                  <a:srgbClr val="222222"/>
                </a:solidFill>
                <a:effectLst/>
                <a:latin typeface="Calibri" panose="020F0502020204030204" pitchFamily="34" charset="0"/>
                <a:ea typeface="Cambria" panose="02040503050406030204" pitchFamily="18" charset="0"/>
                <a:cs typeface="Cambria" panose="02040503050406030204" pitchFamily="18" charset="0"/>
              </a:rPr>
              <a:t>www.pbismissouri.org</a:t>
            </a:r>
            <a:r>
              <a:rPr lang="en-US" sz="1800" dirty="0">
                <a:solidFill>
                  <a:srgbClr val="222222"/>
                </a:solidFill>
                <a:effectLst/>
                <a:latin typeface="Calibri" panose="020F0502020204030204" pitchFamily="34" charset="0"/>
                <a:ea typeface="Cambria" panose="02040503050406030204" pitchFamily="18" charset="0"/>
                <a:cs typeface="Cambria" panose="02040503050406030204" pitchFamily="18" charset="0"/>
              </a:rPr>
              <a:t>.</a:t>
            </a:r>
            <a:endParaRPr lang="en-US" sz="1800" dirty="0">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endParaRPr sz="1200" b="0" i="0" u="none" strike="noStrike" cap="none" dirty="0">
              <a:solidFill>
                <a:schemeClr val="dk1"/>
              </a:solidFill>
              <a:latin typeface="Calibri"/>
              <a:ea typeface="Calibri"/>
              <a:cs typeface="Calibri"/>
              <a:sym typeface="Calibri"/>
            </a:endParaRPr>
          </a:p>
        </p:txBody>
      </p:sp>
      <p:sp>
        <p:nvSpPr>
          <p:cNvPr id="321" name="Google Shape;321;p24: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dca2ff7e9_0_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ddca2ff7e9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Trainer Notes:</a:t>
            </a:r>
            <a:r>
              <a:rPr lang="en-US" b="0" dirty="0"/>
              <a:t>  </a:t>
            </a:r>
            <a:endParaRPr lang="en-US" dirty="0"/>
          </a:p>
          <a:p>
            <a:pPr marL="0" lvl="0" indent="0" algn="l" rtl="0">
              <a:spcBef>
                <a:spcPts val="0"/>
              </a:spcBef>
              <a:spcAft>
                <a:spcPts val="0"/>
              </a:spcAft>
              <a:buNone/>
            </a:pPr>
            <a:r>
              <a:rPr lang="en-US" b="1" dirty="0"/>
              <a:t>To Know/To Say:</a:t>
            </a:r>
            <a:r>
              <a:rPr lang="en-US" b="0" dirty="0"/>
              <a:t> </a:t>
            </a:r>
            <a:r>
              <a:rPr lang="en-US" i="0" u="none" strike="noStrike" dirty="0">
                <a:solidFill>
                  <a:schemeClr val="dk1"/>
                </a:solidFill>
              </a:rPr>
              <a:t>This session provides information necessary for the development of schoolwide expectations and specific behaviors/rules that make up the building matrix.  </a:t>
            </a:r>
            <a:endParaRPr sz="1200" b="0" i="0" u="none" strike="noStrike" cap="none" dirty="0">
              <a:solidFill>
                <a:schemeClr val="dk1"/>
              </a:solidFill>
              <a:latin typeface="Calibri"/>
              <a:ea typeface="Calibri"/>
              <a:cs typeface="Calibri"/>
              <a:sym typeface="Calibri"/>
            </a:endParaRPr>
          </a:p>
        </p:txBody>
      </p:sp>
      <p:sp>
        <p:nvSpPr>
          <p:cNvPr id="340" name="Google Shape;340;gddca2ff7e9_0_15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6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SzPts val="1400"/>
              <a:buNone/>
            </a:pPr>
            <a:endParaRPr dirty="0"/>
          </a:p>
        </p:txBody>
      </p:sp>
      <p:sp>
        <p:nvSpPr>
          <p:cNvPr id="699" name="Google Shape;699;p68: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ddca2ff7e9_0_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46" name="Google Shape;346;gddca2ff7e9_0_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These will be the Working Agreements we will honor during all our training sessions this year.</a:t>
            </a:r>
            <a:endParaRPr/>
          </a:p>
        </p:txBody>
      </p:sp>
      <p:sp>
        <p:nvSpPr>
          <p:cNvPr id="347" name="Google Shape;347;gddca2ff7e9_0_15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ddca2ff7e9_0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53" name="Google Shape;353;gddca2ff7e9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US" sz="1200" b="0" i="0" u="none" strike="noStrike" cap="none">
                <a:solidFill>
                  <a:schemeClr val="dk1"/>
                </a:solidFill>
                <a:latin typeface="Arial"/>
                <a:ea typeface="Arial"/>
                <a:cs typeface="Arial"/>
                <a:sym typeface="Arial"/>
              </a:rPr>
              <a:t>“One of our agreements is to follow the attention signal.”   </a:t>
            </a:r>
            <a:endParaRPr/>
          </a:p>
          <a:p>
            <a:pPr marL="0" marR="0" lvl="0" indent="0" algn="l" rtl="0">
              <a:lnSpc>
                <a:spcPct val="100000"/>
              </a:lnSpc>
              <a:spcBef>
                <a:spcPts val="0"/>
              </a:spcBef>
              <a:spcAft>
                <a:spcPts val="0"/>
              </a:spcAft>
              <a:buClr>
                <a:schemeClr val="dk1"/>
              </a:buClr>
              <a:buSzPts val="300"/>
              <a:buFont typeface="Arial"/>
              <a:buNone/>
            </a:pPr>
            <a:r>
              <a:rPr lang="en-US" sz="1200" b="0" i="0" u="none" strike="noStrike" cap="none">
                <a:solidFill>
                  <a:schemeClr val="dk1"/>
                </a:solidFill>
                <a:latin typeface="Arial"/>
                <a:ea typeface="Arial"/>
                <a:cs typeface="Arial"/>
                <a:sym typeface="Arial"/>
              </a:rPr>
              <a:t>“Your team will work with your school to develop an attention signal you will use in every setting.”</a:t>
            </a:r>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00"/>
              <a:buFont typeface="Arial"/>
              <a:buNone/>
            </a:pPr>
            <a:r>
              <a:rPr lang="en-US" sz="1200" b="0" i="0" u="none" strike="noStrike" cap="none">
                <a:solidFill>
                  <a:schemeClr val="dk1"/>
                </a:solidFill>
                <a:latin typeface="Arial"/>
                <a:ea typeface="Arial"/>
                <a:cs typeface="Arial"/>
                <a:sym typeface="Arial"/>
              </a:rPr>
              <a:t>“In order to get all of you focused after discussions, activities or breaks, </a:t>
            </a:r>
            <a:endParaRPr/>
          </a:p>
          <a:p>
            <a:pPr marL="0" marR="0" lvl="0" indent="0" algn="l" rtl="0">
              <a:lnSpc>
                <a:spcPct val="100000"/>
              </a:lnSpc>
              <a:spcBef>
                <a:spcPts val="0"/>
              </a:spcBef>
              <a:spcAft>
                <a:spcPts val="0"/>
              </a:spcAft>
              <a:buClr>
                <a:schemeClr val="dk1"/>
              </a:buClr>
              <a:buSzPts val="300"/>
              <a:buFont typeface="Arial"/>
              <a:buNone/>
            </a:pPr>
            <a:r>
              <a:rPr lang="en-US" sz="1200" b="0" i="0" u="none" strike="noStrike" cap="none">
                <a:solidFill>
                  <a:schemeClr val="dk1"/>
                </a:solidFill>
                <a:latin typeface="Arial"/>
                <a:ea typeface="Arial"/>
                <a:cs typeface="Arial"/>
                <a:sym typeface="Arial"/>
              </a:rPr>
              <a:t>I will __________________</a:t>
            </a:r>
            <a:r>
              <a:rPr lang="en-US" sz="1200" b="0" i="0" u="none" strike="noStrike" cap="none">
                <a:solidFill>
                  <a:srgbClr val="FF0000"/>
                </a:solidFill>
                <a:latin typeface="Arial"/>
                <a:ea typeface="Arial"/>
                <a:cs typeface="Arial"/>
                <a:sym typeface="Arial"/>
              </a:rPr>
              <a:t>______________________.”</a:t>
            </a:r>
            <a:endParaRPr/>
          </a:p>
          <a:p>
            <a:pPr marL="0" marR="0" lvl="0" indent="0" algn="l" rtl="0">
              <a:lnSpc>
                <a:spcPct val="100000"/>
              </a:lnSpc>
              <a:spcBef>
                <a:spcPts val="0"/>
              </a:spcBef>
              <a:spcAft>
                <a:spcPts val="0"/>
              </a:spcAft>
              <a:buClr>
                <a:srgbClr val="FF0000"/>
              </a:buClr>
              <a:buSzPts val="300"/>
              <a:buFont typeface="Arial"/>
              <a:buNone/>
            </a:pPr>
            <a:r>
              <a:rPr lang="en-US" sz="1200" b="0" i="0" u="none" strike="noStrike" cap="none">
                <a:solidFill>
                  <a:srgbClr val="FF0000"/>
                </a:solidFill>
                <a:latin typeface="Arial"/>
                <a:ea typeface="Arial"/>
                <a:cs typeface="Arial"/>
                <a:sym typeface="Arial"/>
              </a:rPr>
              <a:t>	(</a:t>
            </a:r>
            <a:r>
              <a:rPr lang="en-US" sz="1200" b="1" i="0" u="none" strike="noStrike" cap="none">
                <a:solidFill>
                  <a:srgbClr val="FF0000"/>
                </a:solidFill>
                <a:latin typeface="Arial"/>
                <a:ea typeface="Arial"/>
                <a:cs typeface="Arial"/>
                <a:sym typeface="Arial"/>
              </a:rPr>
              <a:t>Insert your attention signal here</a:t>
            </a:r>
            <a:r>
              <a:rPr lang="en-US" sz="1200" b="0" i="0" u="none" strike="noStrike" cap="none">
                <a:solidFill>
                  <a:srgbClr val="FF0000"/>
                </a:solidFill>
                <a:latin typeface="Arial"/>
                <a:ea typeface="Arial"/>
                <a:cs typeface="Arial"/>
                <a:sym typeface="Arial"/>
              </a:rPr>
              <a:t>.)</a:t>
            </a:r>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00"/>
              <a:buFont typeface="Arial"/>
              <a:buNone/>
            </a:pPr>
            <a:r>
              <a:rPr lang="en-US" sz="1200" b="0" i="0" u="none" strike="noStrike" cap="none">
                <a:solidFill>
                  <a:schemeClr val="dk1"/>
                </a:solidFill>
                <a:latin typeface="Arial"/>
                <a:ea typeface="Arial"/>
                <a:cs typeface="Arial"/>
                <a:sym typeface="Arial"/>
              </a:rPr>
              <a:t>“Your task will be to finish your sentence, quiet your voice and ____________________________.”</a:t>
            </a:r>
            <a:endParaRPr/>
          </a:p>
          <a:p>
            <a:pPr marL="0" marR="0" lvl="0" indent="0" algn="l" rtl="0">
              <a:lnSpc>
                <a:spcPct val="100000"/>
              </a:lnSpc>
              <a:spcBef>
                <a:spcPts val="0"/>
              </a:spcBef>
              <a:spcAft>
                <a:spcPts val="0"/>
              </a:spcAft>
              <a:buClr>
                <a:schemeClr val="dk1"/>
              </a:buClr>
              <a:buSzPts val="300"/>
              <a:buFont typeface="Arial"/>
              <a:buNone/>
            </a:pPr>
            <a:r>
              <a:rPr lang="en-US" sz="1200" b="0" i="0" u="none" strike="noStrike" cap="none">
                <a:solidFill>
                  <a:schemeClr val="dk1"/>
                </a:solidFill>
                <a:latin typeface="Arial"/>
                <a:ea typeface="Arial"/>
                <a:cs typeface="Arial"/>
                <a:sym typeface="Arial"/>
              </a:rPr>
              <a:t>							(</a:t>
            </a:r>
            <a:r>
              <a:rPr lang="en-US" sz="1200" b="1" i="0" u="none" strike="noStrike" cap="none">
                <a:solidFill>
                  <a:schemeClr val="dk1"/>
                </a:solidFill>
                <a:latin typeface="Arial"/>
                <a:ea typeface="Arial"/>
                <a:cs typeface="Arial"/>
                <a:sym typeface="Arial"/>
              </a:rPr>
              <a:t>Insert what you want participants to do</a:t>
            </a:r>
            <a:r>
              <a:rPr lang="en-US" sz="1200" b="0" i="0" u="none" strike="noStrike" cap="none">
                <a:solidFill>
                  <a:schemeClr val="dk1"/>
                </a:solidFill>
                <a:latin typeface="Arial"/>
                <a:ea typeface="Arial"/>
                <a:cs typeface="Arial"/>
                <a:sym typeface="Arial"/>
              </a:rPr>
              <a:t>.)</a:t>
            </a:r>
            <a:endParaRPr/>
          </a:p>
        </p:txBody>
      </p:sp>
      <p:sp>
        <p:nvSpPr>
          <p:cNvPr id="354" name="Google Shape;354;gddca2ff7e9_0_10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ddca2ff7e9_0_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360" name="Google Shape;360;gddca2ff7e9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US" sz="1200" b="1" i="0" u="none" strike="noStrike" cap="none">
                <a:solidFill>
                  <a:schemeClr val="dk1"/>
                </a:solidFill>
                <a:latin typeface="Calibri"/>
                <a:ea typeface="Calibri"/>
                <a:cs typeface="Calibri"/>
                <a:sym typeface="Calibri"/>
              </a:rPr>
              <a:t>Choose an Introductions Activity</a:t>
            </a:r>
            <a:endParaRPr/>
          </a:p>
        </p:txBody>
      </p:sp>
      <p:sp>
        <p:nvSpPr>
          <p:cNvPr id="361" name="Google Shape;361;gddca2ff7e9_0_112: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ddca2ff7e9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ddca2ff7e9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dirty="0">
              <a:solidFill>
                <a:schemeClr val="dk1"/>
              </a:solidFill>
              <a:latin typeface="Calibri"/>
              <a:ea typeface="Calibri"/>
              <a:cs typeface="Calibri"/>
              <a:sym typeface="Calibri"/>
            </a:endParaRPr>
          </a:p>
        </p:txBody>
      </p:sp>
      <p:sp>
        <p:nvSpPr>
          <p:cNvPr id="379" name="Google Shape;379;gddca2ff7e9_0_7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dca2ff7e9_0_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ddca2ff7e9_0_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Calibri" panose="020F0502020204030204" pitchFamily="34" charset="0"/>
                <a:cs typeface="Calibri" panose="020F0502020204030204" pitchFamily="34" charset="0"/>
              </a:rPr>
              <a:t>Trainer Notes:</a:t>
            </a:r>
            <a:r>
              <a:rPr lang="en-US" b="0"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pPr marL="0" marR="0" algn="l">
              <a:spcBef>
                <a:spcPts val="0"/>
              </a:spcBef>
              <a:spcAft>
                <a:spcPts val="0"/>
              </a:spcAft>
            </a:pPr>
            <a:r>
              <a:rPr lang="en-US" b="1" dirty="0">
                <a:latin typeface="Calibri" panose="020F0502020204030204" pitchFamily="34" charset="0"/>
                <a:cs typeface="Calibri" panose="020F0502020204030204" pitchFamily="34" charset="0"/>
              </a:rPr>
              <a:t>To Know/To Say:</a:t>
            </a:r>
            <a:r>
              <a:rPr lang="en-US" b="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The “hidden” social curriculum that requires students to observe and figure out what is expected creates confusion and inefficiencies leading to unexpected behavior. To alleviate confusion and make the “hidden” social curriculum visible, a matrix of explicit expected rules is created. </a:t>
            </a:r>
            <a:r>
              <a:rPr lang="en-US" b="0" i="0" u="none" strike="noStrike" dirty="0">
                <a:solidFill>
                  <a:schemeClr val="dk1"/>
                </a:solidFill>
                <a:latin typeface="Calibri" panose="020F0502020204030204" pitchFamily="34" charset="0"/>
                <a:cs typeface="Calibri" panose="020F0502020204030204" pitchFamily="34" charset="0"/>
                <a:sym typeface="Arial"/>
              </a:rPr>
              <a:t>This social behavioral curriculum defines the social skills that we expect all students and staff to display. </a:t>
            </a:r>
            <a:r>
              <a:rPr lang="en-US" dirty="0">
                <a:effectLst/>
                <a:latin typeface="Calibri" panose="020F0502020204030204" pitchFamily="34" charset="0"/>
                <a:ea typeface="MS Mincho" panose="02020609040205080304" pitchFamily="49" charset="-128"/>
                <a:cs typeface="Calibri" panose="020F0502020204030204" pitchFamily="34" charset="0"/>
              </a:rPr>
              <a:t>. If the staff expect students to achieve and behave appropriately, they will.  Conversely, if the staff expect the students to underachieve and behave inappropriately, they will.</a:t>
            </a:r>
            <a:r>
              <a:rPr lang="en-US" baseline="30000" dirty="0">
                <a:effectLst/>
                <a:latin typeface="Calibri" panose="020F0502020204030204" pitchFamily="34" charset="0"/>
                <a:ea typeface="MS Mincho" panose="02020609040205080304" pitchFamily="49" charset="-128"/>
                <a:cs typeface="Calibri" panose="020F0502020204030204" pitchFamily="34" charset="0"/>
              </a:rPr>
              <a:t>2</a:t>
            </a:r>
            <a:endParaRPr lang="en-US" dirty="0">
              <a:effectLst/>
              <a:latin typeface="Calibri" panose="020F0502020204030204" pitchFamily="34" charset="0"/>
              <a:ea typeface="MS Mincho" panose="02020609040205080304" pitchFamily="49" charset="-128"/>
              <a:cs typeface="Calibri" panose="020F0502020204030204" pitchFamily="34" charset="0"/>
            </a:endParaRPr>
          </a:p>
          <a:p>
            <a:pPr marL="0" marR="0" algn="l">
              <a:spcBef>
                <a:spcPts val="0"/>
              </a:spcBef>
              <a:spcAft>
                <a:spcPts val="0"/>
              </a:spcAft>
            </a:pPr>
            <a:r>
              <a:rPr lang="en-US" b="1" dirty="0">
                <a:effectLst/>
                <a:latin typeface="Calibri" panose="020F0502020204030204" pitchFamily="34" charset="0"/>
                <a:ea typeface="MS Mincho" panose="02020609040205080304" pitchFamily="49" charset="-128"/>
                <a:cs typeface="Calibri" panose="020F0502020204030204" pitchFamily="34" charset="0"/>
              </a:rPr>
              <a:t> </a:t>
            </a:r>
            <a:endParaRPr lang="en-US" dirty="0">
              <a:effectLst/>
              <a:latin typeface="Calibri" panose="020F0502020204030204" pitchFamily="34" charset="0"/>
              <a:ea typeface="MS Mincho" panose="02020609040205080304" pitchFamily="49" charset="-128"/>
              <a:cs typeface="Calibri" panose="020F0502020204030204" pitchFamily="34" charset="0"/>
            </a:endParaRPr>
          </a:p>
          <a:p>
            <a:pPr marL="0" lvl="0" indent="0" algn="l" rtl="0">
              <a:spcBef>
                <a:spcPts val="0"/>
              </a:spcBef>
              <a:spcAft>
                <a:spcPts val="0"/>
              </a:spcAft>
              <a:buNone/>
            </a:pPr>
            <a:endParaRPr lang="en-US"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386" name="Google Shape;386;gddca2ff7e9_0_123: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ddca2ff7e9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ddca2ff7e9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dirty="0">
                <a:latin typeface="Calibri" panose="020F0502020204030204" pitchFamily="34" charset="0"/>
                <a:cs typeface="Calibri" panose="020F0502020204030204" pitchFamily="34" charset="0"/>
              </a:rPr>
              <a:t>Read the key terms and definitions</a:t>
            </a:r>
            <a:endParaRPr sz="12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393" name="Google Shape;393;gddca2ff7e9_0_129: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70"/>
          <p:cNvSpPr txBox="1">
            <a:spLocks noGrp="1"/>
          </p:cNvSpPr>
          <p:nvPr>
            <p:ph type="ctrTitle"/>
          </p:nvPr>
        </p:nvSpPr>
        <p:spPr>
          <a:xfrm>
            <a:off x="685800" y="461424"/>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70"/>
          <p:cNvSpPr txBox="1">
            <a:spLocks noGrp="1"/>
          </p:cNvSpPr>
          <p:nvPr>
            <p:ph type="subTitle" idx="1"/>
          </p:nvPr>
        </p:nvSpPr>
        <p:spPr>
          <a:xfrm>
            <a:off x="1371600" y="2004134"/>
            <a:ext cx="6400800" cy="650289"/>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SzPts val="3200"/>
              <a:buNone/>
              <a:defRPr>
                <a:solidFill>
                  <a:srgbClr val="FF0000"/>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5" name="Google Shape;15;p70" descr="MO_SWPBS_Logo-2011.jpg"/>
          <p:cNvPicPr preferRelativeResize="0"/>
          <p:nvPr/>
        </p:nvPicPr>
        <p:blipFill rotWithShape="1">
          <a:blip r:embed="rId2">
            <a:alphaModFix/>
          </a:blip>
          <a:srcRect/>
          <a:stretch/>
        </p:blipFill>
        <p:spPr>
          <a:xfrm>
            <a:off x="3190875" y="2752725"/>
            <a:ext cx="2689225" cy="2324100"/>
          </a:xfrm>
          <a:prstGeom prst="rect">
            <a:avLst/>
          </a:prstGeom>
          <a:noFill/>
          <a:ln>
            <a:noFill/>
          </a:ln>
        </p:spPr>
      </p:pic>
      <p:pic>
        <p:nvPicPr>
          <p:cNvPr id="16" name="Google Shape;16;p70"/>
          <p:cNvPicPr preferRelativeResize="0"/>
          <p:nvPr/>
        </p:nvPicPr>
        <p:blipFill rotWithShape="1">
          <a:blip r:embed="rId3">
            <a:alphaModFix/>
          </a:blip>
          <a:srcRect/>
          <a:stretch/>
        </p:blipFill>
        <p:spPr>
          <a:xfrm>
            <a:off x="331788" y="5618163"/>
            <a:ext cx="520700" cy="577850"/>
          </a:xfrm>
          <a:prstGeom prst="rect">
            <a:avLst/>
          </a:prstGeom>
          <a:noFill/>
          <a:ln>
            <a:noFill/>
          </a:ln>
        </p:spPr>
      </p:pic>
      <p:sp>
        <p:nvSpPr>
          <p:cNvPr id="17" name="Google Shape;17;p70"/>
          <p:cNvSpPr txBox="1"/>
          <p:nvPr/>
        </p:nvSpPr>
        <p:spPr>
          <a:xfrm>
            <a:off x="950913" y="5519321"/>
            <a:ext cx="1871662" cy="9540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en-US" sz="1400" b="1" i="0" u="none" strike="noStrike" cap="none">
                <a:solidFill>
                  <a:schemeClr val="dk1"/>
                </a:solidFill>
                <a:latin typeface="Calibri"/>
                <a:ea typeface="Calibri"/>
                <a:cs typeface="Calibri"/>
                <a:sym typeface="Calibri"/>
              </a:rPr>
              <a:t>MU Center for SW-PBS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College of Education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r>
              <a:rPr lang="en-US" sz="1400" b="0" i="0" u="none" strike="noStrike" cap="none">
                <a:solidFill>
                  <a:schemeClr val="dk1"/>
                </a:solidFill>
                <a:latin typeface="Calibri"/>
                <a:ea typeface="Calibri"/>
                <a:cs typeface="Calibri"/>
                <a:sym typeface="Calibri"/>
              </a:rPr>
              <a:t>University of Missouri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Times New Roman"/>
              <a:ea typeface="Times New Roman"/>
              <a:cs typeface="Times New Roman"/>
              <a:sym typeface="Times New Roman"/>
            </a:endParaRPr>
          </a:p>
        </p:txBody>
      </p:sp>
      <p:pic>
        <p:nvPicPr>
          <p:cNvPr id="18" name="Google Shape;18;p70" descr="M:\BD\SUGAI\PBIS LOGO-LARGE.TIF"/>
          <p:cNvPicPr preferRelativeResize="0"/>
          <p:nvPr/>
        </p:nvPicPr>
        <p:blipFill rotWithShape="1">
          <a:blip r:embed="rId4">
            <a:alphaModFix/>
          </a:blip>
          <a:srcRect/>
          <a:stretch/>
        </p:blipFill>
        <p:spPr>
          <a:xfrm>
            <a:off x="7458075" y="5448300"/>
            <a:ext cx="1077913" cy="784225"/>
          </a:xfrm>
          <a:prstGeom prst="rect">
            <a:avLst/>
          </a:prstGeom>
          <a:noFill/>
          <a:ln>
            <a:noFill/>
          </a:ln>
        </p:spPr>
      </p:pic>
      <p:pic>
        <p:nvPicPr>
          <p:cNvPr id="19" name="Google Shape;19;p70" descr="C:\Users\joann\Pictures\iPod Photo Cache\DESE-color.jpg"/>
          <p:cNvPicPr preferRelativeResize="0"/>
          <p:nvPr/>
        </p:nvPicPr>
        <p:blipFill rotWithShape="1">
          <a:blip r:embed="rId5">
            <a:alphaModFix/>
          </a:blip>
          <a:srcRect/>
          <a:stretch/>
        </p:blipFill>
        <p:spPr>
          <a:xfrm>
            <a:off x="3470275" y="5618163"/>
            <a:ext cx="2697163" cy="9715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20"/>
        <p:cNvGrpSpPr/>
        <p:nvPr/>
      </p:nvGrpSpPr>
      <p:grpSpPr>
        <a:xfrm>
          <a:off x="0" y="0"/>
          <a:ext cx="0" cy="0"/>
          <a:chOff x="0" y="0"/>
          <a:chExt cx="0" cy="0"/>
        </a:xfrm>
      </p:grpSpPr>
      <p:pic>
        <p:nvPicPr>
          <p:cNvPr id="121" name="Google Shape;121;p83" descr="sneak-peek-icon-web-2.jpg"/>
          <p:cNvPicPr preferRelativeResize="0"/>
          <p:nvPr/>
        </p:nvPicPr>
        <p:blipFill rotWithShape="1">
          <a:blip r:embed="rId2">
            <a:alphaModFix/>
          </a:blip>
          <a:srcRect b="38000"/>
          <a:stretch/>
        </p:blipFill>
        <p:spPr>
          <a:xfrm>
            <a:off x="430429" y="323197"/>
            <a:ext cx="2884127" cy="1490134"/>
          </a:xfrm>
          <a:prstGeom prst="rect">
            <a:avLst/>
          </a:prstGeom>
          <a:noFill/>
          <a:ln>
            <a:noFill/>
          </a:ln>
        </p:spPr>
      </p:pic>
      <p:sp>
        <p:nvSpPr>
          <p:cNvPr id="122" name="Google Shape;122;p83"/>
          <p:cNvSpPr txBox="1">
            <a:spLocks noGrp="1"/>
          </p:cNvSpPr>
          <p:nvPr>
            <p:ph type="body" idx="1"/>
          </p:nvPr>
        </p:nvSpPr>
        <p:spPr>
          <a:xfrm>
            <a:off x="800099" y="1447802"/>
            <a:ext cx="7466229" cy="374649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123" name="Google Shape;123;p83"/>
          <p:cNvGrpSpPr/>
          <p:nvPr/>
        </p:nvGrpSpPr>
        <p:grpSpPr>
          <a:xfrm>
            <a:off x="12700" y="6211407"/>
            <a:ext cx="9144378" cy="659292"/>
            <a:chOff x="12700" y="6211407"/>
            <a:chExt cx="9144378" cy="659292"/>
          </a:xfrm>
        </p:grpSpPr>
        <p:sp>
          <p:nvSpPr>
            <p:cNvPr id="124" name="Google Shape;124;p8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5" name="Google Shape;125;p8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6" name="Google Shape;126;p8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7" name="Google Shape;127;p83"/>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982788" y="536575"/>
            <a:ext cx="6710362" cy="938213"/>
          </a:xfrm>
        </p:spPr>
        <p:txBody>
          <a:bodyPr/>
          <a:lstStyle>
            <a:lvl1pPr>
              <a:defRPr/>
            </a:lvl1pPr>
          </a:lstStyle>
          <a:p>
            <a:pPr algn="l"/>
            <a:r>
              <a:rPr lang="en-US" sz="3600" dirty="0">
                <a:solidFill>
                  <a:srgbClr val="008000"/>
                </a:solidFill>
                <a:ea typeface="Franklin Gothic Book" panose="020B0503020102020204" pitchFamily="34" charset="0"/>
                <a:cs typeface="Franklin Gothic Book" panose="020B0503020102020204" pitchFamily="34" charset="0"/>
              </a:rPr>
              <a:t>Discussion: </a:t>
            </a:r>
            <a:r>
              <a:rPr lang="en-US" sz="3600" dirty="0">
                <a:solidFill>
                  <a:srgbClr val="FF0000"/>
                </a:solidFill>
                <a:ea typeface="Franklin Gothic Book" panose="020B0503020102020204" pitchFamily="34" charset="0"/>
                <a:cs typeface="Franklin Gothic Book" panose="020B0503020102020204" pitchFamily="34" charset="0"/>
              </a:rPr>
              <a:t>Title</a:t>
            </a:r>
          </a:p>
        </p:txBody>
      </p:sp>
      <p:pic>
        <p:nvPicPr>
          <p:cNvPr id="9" name="Picture 5" descr="Macintosh HD:Users:wellspl:Desktop:6-Free-Teamwork-Clipart-Illustration-Showing-Diversity.jpg"/>
          <p:cNvPicPr>
            <a:picLocks noChangeAspect="1"/>
          </p:cNvPicPr>
          <p:nvPr userDrawn="1"/>
        </p:nvPicPr>
        <p:blipFill>
          <a:blip r:embed="rId2">
            <a:extLst>
              <a:ext uri="{28A0092B-C50C-407E-A947-70E740481C1C}">
                <a14:useLocalDpi xmlns:a14="http://schemas.microsoft.com/office/drawing/2010/main" val="0"/>
              </a:ext>
            </a:extLst>
          </a:blip>
          <a:srcRect r="25555"/>
          <a:stretch>
            <a:fillRect/>
          </a:stretch>
        </p:blipFill>
        <p:spPr bwMode="auto">
          <a:xfrm>
            <a:off x="552450" y="587375"/>
            <a:ext cx="1371600"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ontent Placeholder 2"/>
          <p:cNvSpPr>
            <a:spLocks noGrp="1"/>
          </p:cNvSpPr>
          <p:nvPr>
            <p:ph idx="1"/>
          </p:nvPr>
        </p:nvSpPr>
        <p:spPr>
          <a:xfrm>
            <a:off x="457200" y="1600200"/>
            <a:ext cx="82296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12700" y="6211407"/>
            <a:ext cx="9144378" cy="659292"/>
            <a:chOff x="12700" y="6211407"/>
            <a:chExt cx="9144378" cy="659292"/>
          </a:xfrm>
        </p:grpSpPr>
        <p:sp>
          <p:nvSpPr>
            <p:cNvPr id="13" name="Rectangle 12"/>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2817565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FF0000"/>
              </a:buClr>
              <a:buSzPts val="3200"/>
              <a:buFont typeface="Arial"/>
              <a:buChar char="•"/>
              <a:defRPr/>
            </a:lvl1pPr>
            <a:lvl2pPr marL="914400" lvl="1" indent="-406400" algn="l">
              <a:lnSpc>
                <a:spcPct val="100000"/>
              </a:lnSpc>
              <a:spcBef>
                <a:spcPts val="560"/>
              </a:spcBef>
              <a:spcAft>
                <a:spcPts val="0"/>
              </a:spcAft>
              <a:buClr>
                <a:srgbClr val="FF0000"/>
              </a:buClr>
              <a:buSzPts val="2800"/>
              <a:buFont typeface="Arial"/>
              <a:buChar char="•"/>
              <a:defRPr/>
            </a:lvl2pPr>
            <a:lvl3pPr marL="1371600" lvl="2" indent="-381000" algn="l">
              <a:lnSpc>
                <a:spcPct val="100000"/>
              </a:lnSpc>
              <a:spcBef>
                <a:spcPts val="480"/>
              </a:spcBef>
              <a:spcAft>
                <a:spcPts val="0"/>
              </a:spcAft>
              <a:buClr>
                <a:srgbClr val="FF0000"/>
              </a:buClr>
              <a:buSzPts val="2400"/>
              <a:buFont typeface="Arial"/>
              <a:buChar char="•"/>
              <a:defRPr/>
            </a:lvl3pPr>
            <a:lvl4pPr marL="1828800" lvl="3" indent="-355600" algn="l">
              <a:lnSpc>
                <a:spcPct val="100000"/>
              </a:lnSpc>
              <a:spcBef>
                <a:spcPts val="400"/>
              </a:spcBef>
              <a:spcAft>
                <a:spcPts val="0"/>
              </a:spcAft>
              <a:buClr>
                <a:srgbClr val="FF0000"/>
              </a:buClr>
              <a:buSzPts val="2000"/>
              <a:buFont typeface="Arial"/>
              <a:buChar char="•"/>
              <a:defRPr/>
            </a:lvl4pPr>
            <a:lvl5pPr marL="2286000" lvl="4" indent="-355600" algn="l">
              <a:lnSpc>
                <a:spcPct val="100000"/>
              </a:lnSpc>
              <a:spcBef>
                <a:spcPts val="400"/>
              </a:spcBef>
              <a:spcAft>
                <a:spcPts val="0"/>
              </a:spcAft>
              <a:buClr>
                <a:srgbClr val="FF0000"/>
              </a:buClr>
              <a:buSzPts val="2000"/>
              <a:buFont typeface="Arial"/>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23" name="Google Shape;23;p71"/>
          <p:cNvGrpSpPr/>
          <p:nvPr/>
        </p:nvGrpSpPr>
        <p:grpSpPr>
          <a:xfrm>
            <a:off x="12700" y="6211407"/>
            <a:ext cx="9144378" cy="659292"/>
            <a:chOff x="12700" y="6211407"/>
            <a:chExt cx="9144378" cy="659292"/>
          </a:xfrm>
        </p:grpSpPr>
        <p:sp>
          <p:nvSpPr>
            <p:cNvPr id="24" name="Google Shape;24;p71"/>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 name="Google Shape;25;p71"/>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 name="Google Shape;26;p71"/>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 name="Google Shape;27;p71"/>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5"/>
        <p:cNvGrpSpPr/>
        <p:nvPr/>
      </p:nvGrpSpPr>
      <p:grpSpPr>
        <a:xfrm>
          <a:off x="0" y="0"/>
          <a:ext cx="0" cy="0"/>
          <a:chOff x="0" y="0"/>
          <a:chExt cx="0" cy="0"/>
        </a:xfrm>
      </p:grpSpPr>
      <p:pic>
        <p:nvPicPr>
          <p:cNvPr id="36" name="Google Shape;36;p73" descr="Green-Pencil-Icon-pencils-7151356-150-150.jpg"/>
          <p:cNvPicPr preferRelativeResize="0"/>
          <p:nvPr/>
        </p:nvPicPr>
        <p:blipFill rotWithShape="1">
          <a:blip r:embed="rId2">
            <a:alphaModFix/>
          </a:blip>
          <a:srcRect/>
          <a:stretch/>
        </p:blipFill>
        <p:spPr>
          <a:xfrm flipH="1">
            <a:off x="471522" y="440886"/>
            <a:ext cx="1234222" cy="1234222"/>
          </a:xfrm>
          <a:prstGeom prst="rect">
            <a:avLst/>
          </a:prstGeom>
          <a:noFill/>
          <a:ln>
            <a:noFill/>
          </a:ln>
        </p:spPr>
      </p:pic>
      <p:sp>
        <p:nvSpPr>
          <p:cNvPr id="37" name="Google Shape;37;p73"/>
          <p:cNvSpPr txBox="1">
            <a:spLocks noGrp="1"/>
          </p:cNvSpPr>
          <p:nvPr>
            <p:ph type="title"/>
          </p:nvPr>
        </p:nvSpPr>
        <p:spPr>
          <a:xfrm>
            <a:off x="1471882" y="491686"/>
            <a:ext cx="7363508" cy="92595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8" name="Google Shape;38;p73"/>
          <p:cNvGrpSpPr/>
          <p:nvPr/>
        </p:nvGrpSpPr>
        <p:grpSpPr>
          <a:xfrm>
            <a:off x="12700" y="6211407"/>
            <a:ext cx="9144378" cy="659292"/>
            <a:chOff x="12700" y="6211407"/>
            <a:chExt cx="9144378" cy="659292"/>
          </a:xfrm>
        </p:grpSpPr>
        <p:sp>
          <p:nvSpPr>
            <p:cNvPr id="39" name="Google Shape;39;p73"/>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 name="Google Shape;40;p73"/>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 name="Google Shape;41;p73"/>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 name="Google Shape;42;p73"/>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MO SW-PBS</a:t>
              </a:r>
              <a:endParaRPr sz="1400" b="0" i="0" u="none" strike="noStrike" cap="none">
                <a:solidFill>
                  <a:srgbClr val="000000"/>
                </a:solidFill>
                <a:latin typeface="Arial"/>
                <a:ea typeface="Arial"/>
                <a:cs typeface="Arial"/>
                <a:sym typeface="Arial"/>
              </a:endParaRPr>
            </a:p>
          </p:txBody>
        </p:sp>
      </p:grpSp>
      <p:sp>
        <p:nvSpPr>
          <p:cNvPr id="43" name="Google Shape;43;p7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40"/>
              </a:spcBef>
              <a:spcAft>
                <a:spcPts val="0"/>
              </a:spcAft>
              <a:buClr>
                <a:srgbClr val="FF0000"/>
              </a:buClr>
              <a:buSzPts val="3200"/>
              <a:buFont typeface="Arial"/>
              <a:buNone/>
              <a:defRPr>
                <a:solidFill>
                  <a:srgbClr val="009E47"/>
                </a:solidFill>
              </a:defRPr>
            </a:lvl1pPr>
            <a:lvl2pPr marL="914400" lvl="1" indent="-406400" algn="l">
              <a:lnSpc>
                <a:spcPct val="100000"/>
              </a:lnSpc>
              <a:spcBef>
                <a:spcPts val="560"/>
              </a:spcBef>
              <a:spcAft>
                <a:spcPts val="0"/>
              </a:spcAft>
              <a:buClr>
                <a:srgbClr val="FF0000"/>
              </a:buClr>
              <a:buSzPts val="2800"/>
              <a:buFont typeface="Arial"/>
              <a:buChar char="•"/>
              <a:defRPr i="1"/>
            </a:lvl2pPr>
            <a:lvl3pPr marL="1371600" lvl="2" indent="-381000" algn="l">
              <a:lnSpc>
                <a:spcPct val="100000"/>
              </a:lnSpc>
              <a:spcBef>
                <a:spcPts val="480"/>
              </a:spcBef>
              <a:spcAft>
                <a:spcPts val="0"/>
              </a:spcAft>
              <a:buClr>
                <a:srgbClr val="FF0000"/>
              </a:buClr>
              <a:buSzPts val="2400"/>
              <a:buFont typeface="Arial"/>
              <a:buChar char="•"/>
              <a:defRPr i="1"/>
            </a:lvl3pPr>
            <a:lvl4pPr marL="1828800" lvl="3" indent="-355600" algn="l">
              <a:lnSpc>
                <a:spcPct val="100000"/>
              </a:lnSpc>
              <a:spcBef>
                <a:spcPts val="400"/>
              </a:spcBef>
              <a:spcAft>
                <a:spcPts val="0"/>
              </a:spcAft>
              <a:buClr>
                <a:srgbClr val="FF0000"/>
              </a:buClr>
              <a:buSzPts val="2000"/>
              <a:buFont typeface="Arial"/>
              <a:buChar char="•"/>
              <a:defRPr i="1"/>
            </a:lvl4pPr>
            <a:lvl5pPr marL="2286000" lvl="4" indent="-355600" algn="l">
              <a:lnSpc>
                <a:spcPct val="100000"/>
              </a:lnSpc>
              <a:spcBef>
                <a:spcPts val="400"/>
              </a:spcBef>
              <a:spcAft>
                <a:spcPts val="0"/>
              </a:spcAft>
              <a:buClr>
                <a:srgbClr val="FF0000"/>
              </a:buClr>
              <a:buSzPts val="2000"/>
              <a:buFont typeface="Arial"/>
              <a:buChar char="•"/>
              <a:defRPr i="1"/>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SzPts val="2400"/>
              <a:buNone/>
              <a:defRPr sz="24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SzPts val="2400"/>
              <a:buNone/>
              <a:defRPr sz="2400" b="1"/>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7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grpSp>
        <p:nvGrpSpPr>
          <p:cNvPr id="50" name="Google Shape;50;p75"/>
          <p:cNvGrpSpPr/>
          <p:nvPr/>
        </p:nvGrpSpPr>
        <p:grpSpPr>
          <a:xfrm>
            <a:off x="12700" y="6211407"/>
            <a:ext cx="9144378" cy="659292"/>
            <a:chOff x="12700" y="6211407"/>
            <a:chExt cx="9144378" cy="659292"/>
          </a:xfrm>
        </p:grpSpPr>
        <p:sp>
          <p:nvSpPr>
            <p:cNvPr id="51" name="Google Shape;51;p75"/>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 name="Google Shape;52;p75"/>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 name="Google Shape;53;p75"/>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 name="Google Shape;54;p75"/>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
        <p:cNvGrpSpPr/>
        <p:nvPr/>
      </p:nvGrpSpPr>
      <p:grpSpPr>
        <a:xfrm>
          <a:off x="0" y="0"/>
          <a:ext cx="0" cy="0"/>
          <a:chOff x="0" y="0"/>
          <a:chExt cx="0" cy="0"/>
        </a:xfrm>
      </p:grpSpPr>
      <p:grpSp>
        <p:nvGrpSpPr>
          <p:cNvPr id="83" name="Google Shape;83;p79"/>
          <p:cNvGrpSpPr/>
          <p:nvPr/>
        </p:nvGrpSpPr>
        <p:grpSpPr>
          <a:xfrm>
            <a:off x="12700" y="6211407"/>
            <a:ext cx="9144378" cy="659292"/>
            <a:chOff x="12700" y="6211407"/>
            <a:chExt cx="9144378" cy="659292"/>
          </a:xfrm>
        </p:grpSpPr>
        <p:sp>
          <p:nvSpPr>
            <p:cNvPr id="84" name="Google Shape;84;p79"/>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 name="Google Shape;85;p79"/>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 name="Google Shape;86;p79"/>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 name="Google Shape;87;p79"/>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88"/>
        <p:cNvGrpSpPr/>
        <p:nvPr/>
      </p:nvGrpSpPr>
      <p:grpSpPr>
        <a:xfrm>
          <a:off x="0" y="0"/>
          <a:ext cx="0" cy="0"/>
          <a:chOff x="0" y="0"/>
          <a:chExt cx="0" cy="0"/>
        </a:xfrm>
      </p:grpSpPr>
      <p:sp>
        <p:nvSpPr>
          <p:cNvPr id="89" name="Google Shape;89;p74"/>
          <p:cNvSpPr txBox="1">
            <a:spLocks noGrp="1"/>
          </p:cNvSpPr>
          <p:nvPr>
            <p:ph type="title"/>
          </p:nvPr>
        </p:nvSpPr>
        <p:spPr>
          <a:xfrm>
            <a:off x="784457" y="2453812"/>
            <a:ext cx="7772400" cy="136207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rgbClr val="009E47"/>
              </a:buClr>
              <a:buSzPts val="4000"/>
              <a:buFont typeface="Calibri"/>
              <a:buNone/>
              <a:defRPr sz="4000" b="0" cap="none">
                <a:solidFill>
                  <a:srgbClr val="009E4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90" name="Google Shape;90;p74"/>
          <p:cNvGrpSpPr/>
          <p:nvPr/>
        </p:nvGrpSpPr>
        <p:grpSpPr>
          <a:xfrm>
            <a:off x="12700" y="6288897"/>
            <a:ext cx="9144378" cy="581802"/>
            <a:chOff x="12700" y="6288897"/>
            <a:chExt cx="9144378" cy="581802"/>
          </a:xfrm>
        </p:grpSpPr>
        <p:sp>
          <p:nvSpPr>
            <p:cNvPr id="91" name="Google Shape;91;p74"/>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 name="Google Shape;92;p74"/>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3" name="Google Shape;93;p74"/>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pic>
        <p:nvPicPr>
          <p:cNvPr id="94" name="Google Shape;94;p74" descr="SWPBSLogo-2011-highres-transbg-web.png"/>
          <p:cNvPicPr preferRelativeResize="0"/>
          <p:nvPr/>
        </p:nvPicPr>
        <p:blipFill rotWithShape="1">
          <a:blip r:embed="rId2">
            <a:alphaModFix/>
          </a:blip>
          <a:srcRect/>
          <a:stretch/>
        </p:blipFill>
        <p:spPr>
          <a:xfrm>
            <a:off x="160847" y="5470010"/>
            <a:ext cx="1606469" cy="138799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5"/>
        <p:cNvGrpSpPr/>
        <p:nvPr/>
      </p:nvGrpSpPr>
      <p:grpSpPr>
        <a:xfrm>
          <a:off x="0" y="0"/>
          <a:ext cx="0" cy="0"/>
          <a:chOff x="0" y="0"/>
          <a:chExt cx="0" cy="0"/>
        </a:xfrm>
      </p:grpSpPr>
      <p:sp>
        <p:nvSpPr>
          <p:cNvPr id="96" name="Google Shape;96;p8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80"/>
          <p:cNvSpPr txBox="1">
            <a:spLocks noGrp="1"/>
          </p:cNvSpPr>
          <p:nvPr>
            <p:ph type="body" idx="1"/>
          </p:nvPr>
        </p:nvSpPr>
        <p:spPr>
          <a:xfrm>
            <a:off x="1022350" y="1417638"/>
            <a:ext cx="8229600" cy="452596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98" name="Google Shape;98;p80"/>
          <p:cNvGrpSpPr/>
          <p:nvPr/>
        </p:nvGrpSpPr>
        <p:grpSpPr>
          <a:xfrm>
            <a:off x="12700" y="6211407"/>
            <a:ext cx="9144378" cy="659292"/>
            <a:chOff x="12700" y="6211407"/>
            <a:chExt cx="9144378" cy="659292"/>
          </a:xfrm>
        </p:grpSpPr>
        <p:sp>
          <p:nvSpPr>
            <p:cNvPr id="99" name="Google Shape;99;p80"/>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0" name="Google Shape;100;p80"/>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1" name="Google Shape;101;p80"/>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2" name="Google Shape;102;p80"/>
            <p:cNvSpPr txBox="1"/>
            <p:nvPr/>
          </p:nvSpPr>
          <p:spPr>
            <a:xfrm>
              <a:off x="673596" y="6211407"/>
              <a:ext cx="1752104" cy="369332"/>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03"/>
        <p:cNvGrpSpPr/>
        <p:nvPr/>
      </p:nvGrpSpPr>
      <p:grpSpPr>
        <a:xfrm>
          <a:off x="0" y="0"/>
          <a:ext cx="0" cy="0"/>
          <a:chOff x="0" y="0"/>
          <a:chExt cx="0" cy="0"/>
        </a:xfrm>
      </p:grpSpPr>
      <p:sp>
        <p:nvSpPr>
          <p:cNvPr id="104" name="Google Shape;104;p81"/>
          <p:cNvSpPr txBox="1">
            <a:spLocks noGrp="1"/>
          </p:cNvSpPr>
          <p:nvPr>
            <p:ph type="title"/>
          </p:nvPr>
        </p:nvSpPr>
        <p:spPr>
          <a:xfrm>
            <a:off x="457200" y="274638"/>
            <a:ext cx="8229600" cy="96996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81"/>
          <p:cNvSpPr txBox="1">
            <a:spLocks noGrp="1"/>
          </p:cNvSpPr>
          <p:nvPr>
            <p:ph type="body" idx="1"/>
          </p:nvPr>
        </p:nvSpPr>
        <p:spPr>
          <a:xfrm>
            <a:off x="457200" y="1117600"/>
            <a:ext cx="8229600" cy="508859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106" name="Google Shape;106;p81"/>
          <p:cNvGrpSpPr/>
          <p:nvPr/>
        </p:nvGrpSpPr>
        <p:grpSpPr>
          <a:xfrm>
            <a:off x="12700" y="6211888"/>
            <a:ext cx="9144000" cy="658812"/>
            <a:chOff x="12700" y="6211407"/>
            <a:chExt cx="9144378" cy="659292"/>
          </a:xfrm>
        </p:grpSpPr>
        <p:sp>
          <p:nvSpPr>
            <p:cNvPr id="107" name="Google Shape;107;p81"/>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8" name="Google Shape;108;p81"/>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 name="Google Shape;109;p81"/>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0" name="Google Shape;110;p81"/>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11"/>
        <p:cNvGrpSpPr/>
        <p:nvPr/>
      </p:nvGrpSpPr>
      <p:grpSpPr>
        <a:xfrm>
          <a:off x="0" y="0"/>
          <a:ext cx="0" cy="0"/>
          <a:chOff x="0" y="0"/>
          <a:chExt cx="0" cy="0"/>
        </a:xfrm>
      </p:grpSpPr>
      <p:sp>
        <p:nvSpPr>
          <p:cNvPr id="112" name="Google Shape;112;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13" name="Google Shape;113;p82"/>
          <p:cNvGrpSpPr/>
          <p:nvPr/>
        </p:nvGrpSpPr>
        <p:grpSpPr>
          <a:xfrm>
            <a:off x="12700" y="6211888"/>
            <a:ext cx="9144000" cy="658812"/>
            <a:chOff x="12700" y="6211407"/>
            <a:chExt cx="9144378" cy="659292"/>
          </a:xfrm>
        </p:grpSpPr>
        <p:sp>
          <p:nvSpPr>
            <p:cNvPr id="114" name="Google Shape;114;p8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5" name="Google Shape;115;p82"/>
            <p:cNvSpPr/>
            <p:nvPr/>
          </p:nvSpPr>
          <p:spPr>
            <a:xfrm>
              <a:off x="12700" y="6288897"/>
              <a:ext cx="9144378"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6" name="Google Shape;116;p82"/>
            <p:cNvSpPr/>
            <p:nvPr/>
          </p:nvSpPr>
          <p:spPr>
            <a:xfrm>
              <a:off x="12700" y="6572093"/>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 name="Google Shape;117;p82"/>
            <p:cNvSpPr txBox="1"/>
            <p:nvPr/>
          </p:nvSpPr>
          <p:spPr>
            <a:xfrm>
              <a:off x="673127" y="6211407"/>
              <a:ext cx="1752672" cy="368568"/>
            </a:xfrm>
            <a:prstGeom prst="rect">
              <a:avLst/>
            </a:prstGeom>
            <a:noFill/>
            <a:ln>
              <a:noFill/>
            </a:ln>
            <a:effectLst>
              <a:outerShdw blurRad="44450" dist="38100" dir="2700000" algn="tl" rotWithShape="0">
                <a:srgbClr val="008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MO SW-PBS</a:t>
              </a:r>
              <a:endParaRPr sz="1400" b="0" i="0" u="none" strike="noStrike" cap="none">
                <a:solidFill>
                  <a:srgbClr val="000000"/>
                </a:solidFill>
                <a:latin typeface="Arial"/>
                <a:ea typeface="Arial"/>
                <a:cs typeface="Arial"/>
                <a:sym typeface="Arial"/>
              </a:endParaRPr>
            </a:p>
          </p:txBody>
        </p:sp>
      </p:grpSp>
      <p:sp>
        <p:nvSpPr>
          <p:cNvPr id="118" name="Google Shape;118;p82"/>
          <p:cNvSpPr/>
          <p:nvPr/>
        </p:nvSpPr>
        <p:spPr>
          <a:xfrm>
            <a:off x="3492500" y="4505325"/>
            <a:ext cx="2032000" cy="1198563"/>
          </a:xfrm>
          <a:custGeom>
            <a:avLst/>
            <a:gdLst/>
            <a:ahLst/>
            <a:cxnLst/>
            <a:rect l="l" t="t" r="r" b="b"/>
            <a:pathLst>
              <a:path w="120000" h="120000" extrusionOk="0">
                <a:moveTo>
                  <a:pt x="0" y="0"/>
                </a:moveTo>
                <a:lnTo>
                  <a:pt x="120000" y="0"/>
                </a:lnTo>
                <a:lnTo>
                  <a:pt x="120000" y="120000"/>
                </a:lnTo>
                <a:lnTo>
                  <a:pt x="0" y="120000"/>
                </a:lnTo>
                <a:close/>
                <a:moveTo>
                  <a:pt x="33457" y="37000"/>
                </a:moveTo>
                <a:lnTo>
                  <a:pt x="33457" y="54813"/>
                </a:lnTo>
                <a:lnTo>
                  <a:pt x="37033" y="54813"/>
                </a:lnTo>
                <a:lnTo>
                  <a:pt x="38139" y="52779"/>
                </a:lnTo>
                <a:lnTo>
                  <a:pt x="39171" y="52779"/>
                </a:lnTo>
                <a:lnTo>
                  <a:pt x="39171" y="79967"/>
                </a:lnTo>
                <a:lnTo>
                  <a:pt x="75262" y="79967"/>
                </a:lnTo>
                <a:lnTo>
                  <a:pt x="75262" y="70592"/>
                </a:lnTo>
                <a:lnTo>
                  <a:pt x="80976" y="70592"/>
                </a:lnTo>
                <a:lnTo>
                  <a:pt x="84073" y="75750"/>
                </a:lnTo>
                <a:lnTo>
                  <a:pt x="86543" y="75750"/>
                </a:lnTo>
                <a:lnTo>
                  <a:pt x="86543" y="42625"/>
                </a:lnTo>
                <a:lnTo>
                  <a:pt x="84073" y="42625"/>
                </a:lnTo>
                <a:lnTo>
                  <a:pt x="81935" y="46217"/>
                </a:lnTo>
                <a:lnTo>
                  <a:pt x="75262" y="46217"/>
                </a:lnTo>
                <a:lnTo>
                  <a:pt x="75262" y="42625"/>
                </a:lnTo>
                <a:lnTo>
                  <a:pt x="73161" y="38875"/>
                </a:lnTo>
                <a:lnTo>
                  <a:pt x="38139" y="38875"/>
                </a:lnTo>
                <a:lnTo>
                  <a:pt x="37033" y="37000"/>
                </a:lnTo>
                <a:close/>
              </a:path>
              <a:path w="120000" h="120000" fill="darken" extrusionOk="0">
                <a:moveTo>
                  <a:pt x="33457" y="37000"/>
                </a:moveTo>
                <a:lnTo>
                  <a:pt x="33457" y="54813"/>
                </a:lnTo>
                <a:lnTo>
                  <a:pt x="37033" y="54813"/>
                </a:lnTo>
                <a:lnTo>
                  <a:pt x="38139" y="52779"/>
                </a:lnTo>
                <a:lnTo>
                  <a:pt x="39171" y="52779"/>
                </a:lnTo>
                <a:lnTo>
                  <a:pt x="39171" y="79967"/>
                </a:lnTo>
                <a:lnTo>
                  <a:pt x="75262" y="79967"/>
                </a:lnTo>
                <a:lnTo>
                  <a:pt x="75262" y="70592"/>
                </a:lnTo>
                <a:lnTo>
                  <a:pt x="80976" y="70592"/>
                </a:lnTo>
                <a:lnTo>
                  <a:pt x="84073" y="75750"/>
                </a:lnTo>
                <a:lnTo>
                  <a:pt x="86543" y="75750"/>
                </a:lnTo>
                <a:lnTo>
                  <a:pt x="86543" y="42625"/>
                </a:lnTo>
                <a:lnTo>
                  <a:pt x="84073" y="42625"/>
                </a:lnTo>
                <a:lnTo>
                  <a:pt x="81935" y="46217"/>
                </a:lnTo>
                <a:lnTo>
                  <a:pt x="75262" y="46217"/>
                </a:lnTo>
                <a:lnTo>
                  <a:pt x="75262" y="42625"/>
                </a:lnTo>
                <a:lnTo>
                  <a:pt x="73161" y="38875"/>
                </a:lnTo>
                <a:lnTo>
                  <a:pt x="38139" y="38875"/>
                </a:lnTo>
                <a:lnTo>
                  <a:pt x="37033" y="37000"/>
                </a:lnTo>
                <a:close/>
              </a:path>
              <a:path w="120000" h="120000" fill="none" extrusionOk="0">
                <a:moveTo>
                  <a:pt x="33457" y="37000"/>
                </a:moveTo>
                <a:lnTo>
                  <a:pt x="37033" y="37000"/>
                </a:lnTo>
                <a:lnTo>
                  <a:pt x="38139" y="38875"/>
                </a:lnTo>
                <a:lnTo>
                  <a:pt x="73161" y="38875"/>
                </a:lnTo>
                <a:lnTo>
                  <a:pt x="75262" y="42625"/>
                </a:lnTo>
                <a:lnTo>
                  <a:pt x="75262" y="46217"/>
                </a:lnTo>
                <a:lnTo>
                  <a:pt x="81935" y="46217"/>
                </a:lnTo>
                <a:lnTo>
                  <a:pt x="84073" y="42625"/>
                </a:lnTo>
                <a:lnTo>
                  <a:pt x="86543" y="42625"/>
                </a:lnTo>
                <a:lnTo>
                  <a:pt x="86543" y="75750"/>
                </a:lnTo>
                <a:lnTo>
                  <a:pt x="84073" y="75750"/>
                </a:lnTo>
                <a:lnTo>
                  <a:pt x="80976" y="70592"/>
                </a:lnTo>
                <a:lnTo>
                  <a:pt x="75262" y="70592"/>
                </a:lnTo>
                <a:lnTo>
                  <a:pt x="75262" y="79967"/>
                </a:lnTo>
                <a:lnTo>
                  <a:pt x="39171" y="79967"/>
                </a:lnTo>
                <a:lnTo>
                  <a:pt x="39171" y="52779"/>
                </a:lnTo>
                <a:lnTo>
                  <a:pt x="38139" y="52779"/>
                </a:lnTo>
                <a:lnTo>
                  <a:pt x="37033" y="54813"/>
                </a:lnTo>
                <a:lnTo>
                  <a:pt x="33457" y="54813"/>
                </a:lnTo>
                <a:close/>
              </a:path>
              <a:path w="120000" h="120000" fill="none" extrusionOk="0">
                <a:moveTo>
                  <a:pt x="0" y="0"/>
                </a:moveTo>
                <a:lnTo>
                  <a:pt x="120000" y="0"/>
                </a:lnTo>
                <a:lnTo>
                  <a:pt x="120000" y="120000"/>
                </a:lnTo>
                <a:lnTo>
                  <a:pt x="0" y="120000"/>
                </a:lnTo>
                <a:close/>
              </a:path>
            </a:pathLst>
          </a:custGeom>
          <a:solidFill>
            <a:srgbClr val="C2D59B"/>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9" name="Google Shape;119;p8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Font typeface="Arial"/>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FF0000"/>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rgbClr val="FF0000"/>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FF0000"/>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FF0000"/>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7" r:id="rId5"/>
    <p:sldLayoutId id="2147483658" r:id="rId6"/>
    <p:sldLayoutId id="2147483659" r:id="rId7"/>
    <p:sldLayoutId id="2147483660" r:id="rId8"/>
    <p:sldLayoutId id="2147483661" r:id="rId9"/>
    <p:sldLayoutId id="2147483662"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ddca2ff7e9_0_89"/>
          <p:cNvSpPr txBox="1">
            <a:spLocks noGrp="1"/>
          </p:cNvSpPr>
          <p:nvPr>
            <p:ph type="ctrTitle"/>
          </p:nvPr>
        </p:nvSpPr>
        <p:spPr>
          <a:xfrm>
            <a:off x="533400" y="457200"/>
            <a:ext cx="7772400" cy="4343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900"/>
              <a:buFont typeface="Calibri"/>
              <a:buNone/>
            </a:pPr>
            <a:r>
              <a:rPr lang="en-US"/>
              <a:t>Lesson 2: Creating a Matrix of Behaviors/Rules</a:t>
            </a:r>
            <a:endParaRPr/>
          </a:p>
          <a:p>
            <a:pPr marL="0" marR="0" lvl="0" indent="0" algn="ctr" rtl="0">
              <a:lnSpc>
                <a:spcPct val="100000"/>
              </a:lnSpc>
              <a:spcBef>
                <a:spcPts val="0"/>
              </a:spcBef>
              <a:spcAft>
                <a:spcPts val="0"/>
              </a:spcAft>
              <a:buClr>
                <a:schemeClr val="dk1"/>
              </a:buClr>
              <a:buSzPts val="900"/>
              <a:buFont typeface="Calibri"/>
              <a:buNone/>
            </a:pPr>
            <a:br>
              <a:rPr lang="en-US" sz="3600" b="0" i="0" u="none" strike="noStrike" cap="none">
                <a:solidFill>
                  <a:srgbClr val="FF0000"/>
                </a:solidFill>
                <a:latin typeface="Calibri"/>
                <a:ea typeface="Calibri"/>
                <a:cs typeface="Calibri"/>
                <a:sym typeface="Calibri"/>
              </a:rPr>
            </a:br>
            <a:r>
              <a:rPr lang="en-US" sz="2400">
                <a:solidFill>
                  <a:srgbClr val="FF0000"/>
                </a:solidFill>
              </a:rPr>
              <a:t>MO SW-PBS</a:t>
            </a:r>
            <a:br>
              <a:rPr lang="en-US" sz="3600" b="0" i="0" u="none" strike="noStrike" cap="none">
                <a:solidFill>
                  <a:srgbClr val="FF0000"/>
                </a:solidFill>
                <a:latin typeface="Calibri"/>
                <a:ea typeface="Calibri"/>
                <a:cs typeface="Calibri"/>
                <a:sym typeface="Calibri"/>
              </a:rPr>
            </a:br>
            <a:br>
              <a:rPr lang="en-US" sz="3600" b="0" i="0" u="none" strike="noStrike" cap="none">
                <a:solidFill>
                  <a:schemeClr val="dk1"/>
                </a:solidFill>
                <a:latin typeface="Calibri"/>
                <a:ea typeface="Calibri"/>
                <a:cs typeface="Calibri"/>
                <a:sym typeface="Calibri"/>
              </a:rPr>
            </a:br>
            <a:br>
              <a:rPr lang="en-US" sz="3600" b="0" i="0" u="none" strike="noStrike" cap="none">
                <a:solidFill>
                  <a:schemeClr val="dk1"/>
                </a:solidFill>
                <a:latin typeface="Calibri"/>
                <a:ea typeface="Calibri"/>
                <a:cs typeface="Calibri"/>
                <a:sym typeface="Calibri"/>
              </a:rPr>
            </a:br>
            <a:br>
              <a:rPr lang="en-US" sz="2900" b="0" i="0" u="none" strike="noStrike" cap="none">
                <a:solidFill>
                  <a:schemeClr val="dk1"/>
                </a:solidFill>
                <a:latin typeface="Calibri"/>
                <a:ea typeface="Calibri"/>
                <a:cs typeface="Calibri"/>
                <a:sym typeface="Calibri"/>
              </a:rPr>
            </a:br>
            <a:endParaRPr sz="2900" b="0" i="0" u="none" strike="noStrike" cap="non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2"/>
          <p:cNvSpPr txBox="1">
            <a:spLocks noGrp="1"/>
          </p:cNvSpPr>
          <p:nvPr>
            <p:ph type="title"/>
          </p:nvPr>
        </p:nvSpPr>
        <p:spPr>
          <a:xfrm>
            <a:off x="457200" y="0"/>
            <a:ext cx="8229600" cy="141763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800"/>
              <a:buFont typeface="Calibri"/>
              <a:buNone/>
            </a:pPr>
            <a:r>
              <a:rPr lang="en-US" sz="3200" b="0" i="0" u="none" strike="noStrike" cap="none">
                <a:solidFill>
                  <a:schemeClr val="dk1"/>
                </a:solidFill>
                <a:latin typeface="Calibri"/>
                <a:ea typeface="Calibri"/>
                <a:cs typeface="Calibri"/>
                <a:sym typeface="Calibri"/>
              </a:rPr>
              <a:t>Schoolwide Expectations Matrix</a:t>
            </a:r>
            <a:endParaRPr/>
          </a:p>
        </p:txBody>
      </p:sp>
      <p:graphicFrame>
        <p:nvGraphicFramePr>
          <p:cNvPr id="453" name="Google Shape;453;p32"/>
          <p:cNvGraphicFramePr/>
          <p:nvPr/>
        </p:nvGraphicFramePr>
        <p:xfrm>
          <a:off x="150125" y="1089025"/>
          <a:ext cx="8778000" cy="4919630"/>
        </p:xfrm>
        <a:graphic>
          <a:graphicData uri="http://schemas.openxmlformats.org/drawingml/2006/table">
            <a:tbl>
              <a:tblPr>
                <a:noFill/>
                <a:tableStyleId>{67FBC698-F914-4C6E-A104-F48DADE9B230}</a:tableStyleId>
              </a:tblPr>
              <a:tblGrid>
                <a:gridCol w="1502825">
                  <a:extLst>
                    <a:ext uri="{9D8B030D-6E8A-4147-A177-3AD203B41FA5}">
                      <a16:colId xmlns:a16="http://schemas.microsoft.com/office/drawing/2014/main" val="20000"/>
                    </a:ext>
                  </a:extLst>
                </a:gridCol>
                <a:gridCol w="1240875">
                  <a:extLst>
                    <a:ext uri="{9D8B030D-6E8A-4147-A177-3AD203B41FA5}">
                      <a16:colId xmlns:a16="http://schemas.microsoft.com/office/drawing/2014/main" val="20001"/>
                    </a:ext>
                  </a:extLst>
                </a:gridCol>
                <a:gridCol w="1337375">
                  <a:extLst>
                    <a:ext uri="{9D8B030D-6E8A-4147-A177-3AD203B41FA5}">
                      <a16:colId xmlns:a16="http://schemas.microsoft.com/office/drawing/2014/main" val="20002"/>
                    </a:ext>
                  </a:extLst>
                </a:gridCol>
                <a:gridCol w="1504600">
                  <a:extLst>
                    <a:ext uri="{9D8B030D-6E8A-4147-A177-3AD203B41FA5}">
                      <a16:colId xmlns:a16="http://schemas.microsoft.com/office/drawing/2014/main" val="20003"/>
                    </a:ext>
                  </a:extLst>
                </a:gridCol>
                <a:gridCol w="1487275">
                  <a:extLst>
                    <a:ext uri="{9D8B030D-6E8A-4147-A177-3AD203B41FA5}">
                      <a16:colId xmlns:a16="http://schemas.microsoft.com/office/drawing/2014/main" val="20004"/>
                    </a:ext>
                  </a:extLst>
                </a:gridCol>
                <a:gridCol w="1705050">
                  <a:extLst>
                    <a:ext uri="{9D8B030D-6E8A-4147-A177-3AD203B41FA5}">
                      <a16:colId xmlns:a16="http://schemas.microsoft.com/office/drawing/2014/main" val="20005"/>
                    </a:ext>
                  </a:extLst>
                </a:gridCol>
              </a:tblGrid>
              <a:tr h="735750">
                <a:tc>
                  <a:txBody>
                    <a:bodyPr/>
                    <a:lstStyle/>
                    <a:p>
                      <a:pPr marL="0" marR="0" lvl="0" indent="0" algn="l" rtl="0">
                        <a:lnSpc>
                          <a:spcPct val="100000"/>
                        </a:lnSpc>
                        <a:spcBef>
                          <a:spcPts val="0"/>
                        </a:spcBef>
                        <a:spcAft>
                          <a:spcPts val="0"/>
                        </a:spcAft>
                        <a:buClr>
                          <a:schemeClr val="dk1"/>
                        </a:buClr>
                        <a:buSzPts val="2400"/>
                        <a:buFont typeface="Calibri"/>
                        <a:buNone/>
                      </a:pPr>
                      <a:endParaRPr sz="2400" b="1" i="0" u="none" strike="noStrike" cap="none">
                        <a:solidFill>
                          <a:srgbClr val="00B050"/>
                        </a:solidFill>
                        <a:latin typeface="Calibri"/>
                        <a:ea typeface="Calibri"/>
                        <a:cs typeface="Calibri"/>
                        <a:sym typeface="Calibri"/>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8000"/>
                        </a:buClr>
                        <a:buSzPts val="600"/>
                        <a:buFont typeface="Calibri"/>
                        <a:buNone/>
                      </a:pPr>
                      <a:r>
                        <a:rPr lang="en-US" sz="2400" b="1" i="0" u="none" strike="noStrike" cap="none">
                          <a:solidFill>
                            <a:srgbClr val="008000"/>
                          </a:solidFill>
                          <a:latin typeface="Calibri"/>
                          <a:ea typeface="Calibri"/>
                          <a:cs typeface="Calibri"/>
                          <a:sym typeface="Calibri"/>
                        </a:rPr>
                        <a:t>All Settings</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8000"/>
                        </a:buClr>
                        <a:buSzPts val="600"/>
                        <a:buFont typeface="Calibri"/>
                        <a:buNone/>
                      </a:pPr>
                      <a:r>
                        <a:rPr lang="en-US" sz="2400" b="1" i="0" u="none" strike="noStrike" cap="none">
                          <a:solidFill>
                            <a:srgbClr val="008000"/>
                          </a:solidFill>
                          <a:latin typeface="Calibri"/>
                          <a:ea typeface="Calibri"/>
                          <a:cs typeface="Calibri"/>
                          <a:sym typeface="Calibri"/>
                        </a:rPr>
                        <a:t>Bus</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8000"/>
                        </a:buClr>
                        <a:buSzPts val="600"/>
                        <a:buFont typeface="Calibri"/>
                        <a:buNone/>
                      </a:pPr>
                      <a:r>
                        <a:rPr lang="en-US" sz="2400" b="1" i="0" u="none" strike="noStrike" cap="none">
                          <a:solidFill>
                            <a:srgbClr val="008000"/>
                          </a:solidFill>
                          <a:latin typeface="Calibri"/>
                          <a:ea typeface="Calibri"/>
                          <a:cs typeface="Calibri"/>
                          <a:sym typeface="Calibri"/>
                        </a:rPr>
                        <a:t>Hallway</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8000"/>
                        </a:buClr>
                        <a:buSzPts val="600"/>
                        <a:buFont typeface="Calibri"/>
                        <a:buNone/>
                      </a:pPr>
                      <a:r>
                        <a:rPr lang="en-US" sz="2400" b="1" i="0" u="none" strike="noStrike" cap="none">
                          <a:solidFill>
                            <a:srgbClr val="008000"/>
                          </a:solidFill>
                          <a:latin typeface="Calibri"/>
                          <a:ea typeface="Calibri"/>
                          <a:cs typeface="Calibri"/>
                          <a:sym typeface="Calibri"/>
                        </a:rPr>
                        <a:t>Cafeteria</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8000"/>
                        </a:buClr>
                        <a:buSzPts val="600"/>
                        <a:buFont typeface="Calibri"/>
                        <a:buNone/>
                      </a:pPr>
                      <a:r>
                        <a:rPr lang="en-US" sz="2400" b="1" i="0" u="none" strike="noStrike" cap="none">
                          <a:solidFill>
                            <a:srgbClr val="008000"/>
                          </a:solidFill>
                          <a:latin typeface="Calibri"/>
                          <a:ea typeface="Calibri"/>
                          <a:cs typeface="Calibri"/>
                          <a:sym typeface="Calibri"/>
                        </a:rPr>
                        <a:t>Classroom</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308025">
                <a:tc>
                  <a:txBody>
                    <a:bodyPr/>
                    <a:lstStyle/>
                    <a:p>
                      <a:pPr marL="0" marR="0" lvl="0" indent="0" algn="ctr" rtl="0">
                        <a:lnSpc>
                          <a:spcPct val="100000"/>
                        </a:lnSpc>
                        <a:spcBef>
                          <a:spcPts val="0"/>
                        </a:spcBef>
                        <a:spcAft>
                          <a:spcPts val="0"/>
                        </a:spcAft>
                        <a:buClr>
                          <a:schemeClr val="dk1"/>
                        </a:buClr>
                        <a:buSzPts val="500"/>
                        <a:buFont typeface="Calibri"/>
                        <a:buNone/>
                      </a:pPr>
                      <a:r>
                        <a:rPr lang="en-US" sz="2000" b="1" i="0" u="none" strike="noStrike" cap="none">
                          <a:solidFill>
                            <a:schemeClr val="dk1"/>
                          </a:solidFill>
                          <a:latin typeface="Calibri"/>
                          <a:ea typeface="Calibri"/>
                          <a:cs typeface="Calibri"/>
                          <a:sym typeface="Calibri"/>
                        </a:rPr>
                        <a:t>Be Safe</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66688" marR="0" lvl="0" indent="-166688" algn="l" rtl="0">
                        <a:lnSpc>
                          <a:spcPct val="100000"/>
                        </a:lnSpc>
                        <a:spcBef>
                          <a:spcPts val="0"/>
                        </a:spcBef>
                        <a:spcAft>
                          <a:spcPts val="0"/>
                        </a:spcAft>
                        <a:buClr>
                          <a:srgbClr val="008000"/>
                        </a:buClr>
                        <a:buSzPts val="1400"/>
                        <a:buFont typeface="Arial"/>
                        <a:buChar char="•"/>
                      </a:pPr>
                      <a:r>
                        <a:rPr lang="en-US" sz="1400" b="1" i="0" u="none" strike="noStrike" cap="none" dirty="0">
                          <a:solidFill>
                            <a:srgbClr val="008000"/>
                          </a:solidFill>
                          <a:latin typeface="Calibri"/>
                          <a:ea typeface="Calibri"/>
                          <a:cs typeface="Calibri"/>
                          <a:sym typeface="Calibri"/>
                        </a:rPr>
                        <a:t>Walk</a:t>
                      </a:r>
                      <a:endParaRPr sz="1400" u="none" strike="noStrike" cap="none" dirty="0"/>
                    </a:p>
                    <a:p>
                      <a:pPr marL="166688" marR="0" lvl="0" indent="-166688" algn="l" rtl="0">
                        <a:lnSpc>
                          <a:spcPct val="100000"/>
                        </a:lnSpc>
                        <a:spcBef>
                          <a:spcPts val="0"/>
                        </a:spcBef>
                        <a:spcAft>
                          <a:spcPts val="0"/>
                        </a:spcAft>
                        <a:buClr>
                          <a:srgbClr val="008000"/>
                        </a:buClr>
                        <a:buSzPts val="1400"/>
                        <a:buFont typeface="Arial"/>
                        <a:buChar char="•"/>
                      </a:pPr>
                      <a:r>
                        <a:rPr lang="en-US" sz="1400" b="1" i="0" u="none" strike="noStrike" cap="none" dirty="0">
                          <a:solidFill>
                            <a:srgbClr val="008000"/>
                          </a:solidFill>
                          <a:latin typeface="Calibri"/>
                          <a:ea typeface="Calibri"/>
                          <a:cs typeface="Calibri"/>
                          <a:sym typeface="Calibri"/>
                        </a:rPr>
                        <a:t>Keep hands, feet &amp; objects to yourself</a:t>
                      </a:r>
                      <a:endParaRPr sz="1400" u="none" strike="noStrike" cap="none"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25413" marR="0" lvl="0" indent="-125413"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Remain seated</a:t>
                      </a:r>
                      <a:endParaRPr sz="1400" u="none" strike="noStrike" cap="none"/>
                    </a:p>
                    <a:p>
                      <a:pPr marL="0" marR="0" lvl="0" indent="0" algn="l" rtl="0">
                        <a:lnSpc>
                          <a:spcPct val="100000"/>
                        </a:lnSpc>
                        <a:spcBef>
                          <a:spcPts val="0"/>
                        </a:spcBef>
                        <a:spcAft>
                          <a:spcPts val="0"/>
                        </a:spcAft>
                        <a:buClr>
                          <a:schemeClr val="dk1"/>
                        </a:buClr>
                        <a:buSzPts val="1400"/>
                        <a:buFont typeface="Arial"/>
                        <a:buNone/>
                      </a:pPr>
                      <a:endParaRPr sz="1400" b="1" i="0" u="none" strike="noStrike" cap="none">
                        <a:solidFill>
                          <a:srgbClr val="008000"/>
                        </a:solidFill>
                        <a:latin typeface="Calibri"/>
                        <a:ea typeface="Calibri"/>
                        <a:cs typeface="Calibri"/>
                        <a:sym typeface="Calibri"/>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25413" marR="0" lvl="0" indent="-125413"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Stay to the right</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66688" marR="0" lvl="0" indent="-166688"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Stay seated until dismissed</a:t>
                      </a:r>
                      <a:endParaRPr sz="1400" u="none" strike="noStrike" cap="none"/>
                    </a:p>
                    <a:p>
                      <a:pPr marL="166688" marR="0" lvl="0" indent="-166688"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Report spills</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66688" marR="0" lvl="0" indent="-166688"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Use materials appropriately</a:t>
                      </a:r>
                      <a:endParaRPr sz="1400" u="none" strike="noStrike" cap="none"/>
                    </a:p>
                    <a:p>
                      <a:pPr marL="125413" marR="0" lvl="0" indent="-125413"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Stay in assigned space</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1308025">
                <a:tc>
                  <a:txBody>
                    <a:bodyPr/>
                    <a:lstStyle/>
                    <a:p>
                      <a:pPr marL="0" marR="0" lvl="0" indent="0" algn="ctr" rtl="0">
                        <a:lnSpc>
                          <a:spcPct val="100000"/>
                        </a:lnSpc>
                        <a:spcBef>
                          <a:spcPts val="0"/>
                        </a:spcBef>
                        <a:spcAft>
                          <a:spcPts val="0"/>
                        </a:spcAft>
                        <a:buClr>
                          <a:schemeClr val="dk1"/>
                        </a:buClr>
                        <a:buSzPts val="500"/>
                        <a:buFont typeface="Calibri"/>
                        <a:buNone/>
                      </a:pPr>
                      <a:r>
                        <a:rPr lang="en-US" sz="2000" b="1" i="0" u="none" strike="noStrike" cap="none">
                          <a:solidFill>
                            <a:schemeClr val="dk1"/>
                          </a:solidFill>
                          <a:latin typeface="Calibri"/>
                          <a:ea typeface="Calibri"/>
                          <a:cs typeface="Calibri"/>
                          <a:sym typeface="Calibri"/>
                        </a:rPr>
                        <a:t>Be Respectful</a:t>
                      </a:r>
                      <a:endParaRPr sz="1400" u="none" strike="noStrike" cap="none"/>
                    </a:p>
                    <a:p>
                      <a:pPr marL="0" marR="0" lvl="0" indent="0" algn="ctr"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alibri"/>
                        <a:ea typeface="Calibri"/>
                        <a:cs typeface="Calibri"/>
                        <a:sym typeface="Calibri"/>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66688" marR="0" lvl="0" indent="-166688"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Use appropriate language</a:t>
                      </a:r>
                      <a:endParaRPr sz="1400" u="none" strike="noStrike" cap="none"/>
                    </a:p>
                    <a:p>
                      <a:pPr marL="166688" marR="0" lvl="0" indent="-166688"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Use appropriate voice level</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25413" marR="0" lvl="0" indent="-125413"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Go quickly to designated seat</a:t>
                      </a:r>
                      <a:endParaRPr sz="1400" u="none" strike="noStrike" cap="none"/>
                    </a:p>
                    <a:p>
                      <a:pPr marL="125413" marR="0" lvl="0" indent="-125413"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Exit quickly</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25413" marR="0" lvl="0" indent="-125413"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Use only your assigned locker</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25413" marR="0" lvl="0" indent="-125413"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Patiently wait in line</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25413" marR="0" lvl="0" indent="-125413"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Listen to the speaker</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1417025">
                <a:tc>
                  <a:txBody>
                    <a:bodyPr/>
                    <a:lstStyle/>
                    <a:p>
                      <a:pPr marL="0" marR="0" lvl="0" indent="0" algn="ctr" rtl="0">
                        <a:lnSpc>
                          <a:spcPct val="100000"/>
                        </a:lnSpc>
                        <a:spcBef>
                          <a:spcPts val="0"/>
                        </a:spcBef>
                        <a:spcAft>
                          <a:spcPts val="0"/>
                        </a:spcAft>
                        <a:buClr>
                          <a:schemeClr val="dk1"/>
                        </a:buClr>
                        <a:buSzPts val="500"/>
                        <a:buFont typeface="Calibri"/>
                        <a:buNone/>
                      </a:pPr>
                      <a:r>
                        <a:rPr lang="en-US" sz="2000" b="1" i="0" u="none" strike="noStrike" cap="none">
                          <a:solidFill>
                            <a:schemeClr val="dk1"/>
                          </a:solidFill>
                          <a:latin typeface="Calibri"/>
                          <a:ea typeface="Calibri"/>
                          <a:cs typeface="Calibri"/>
                          <a:sym typeface="Calibri"/>
                        </a:rPr>
                        <a:t>Be Responsible</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66688" marR="0" lvl="0" indent="-166688"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Follow Directions</a:t>
                      </a:r>
                      <a:endParaRPr sz="1400" u="none" strike="noStrike" cap="none"/>
                    </a:p>
                    <a:p>
                      <a:pPr marL="166688" marR="0" lvl="0" indent="-166688"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Keep all areas clean</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66688" marR="0" lvl="0" indent="-166688"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Keep belongings inside the bus with you</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25413" marR="0" lvl="0" indent="-125413"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Take most direct route</a:t>
                      </a:r>
                      <a:endParaRPr sz="1400" u="none" strike="noStrike" cap="none"/>
                    </a:p>
                    <a:p>
                      <a:pPr marL="125413" marR="0" lvl="0" indent="-125413"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Have a pass at all times</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25413" marR="0" lvl="0" indent="-125413"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Clean up after yourself</a:t>
                      </a:r>
                      <a:endParaRPr sz="1400" u="none" strike="noStrike" cap="none"/>
                    </a:p>
                    <a:p>
                      <a:pPr marL="125413" marR="0" lvl="0" indent="-125413" algn="l" rtl="0">
                        <a:lnSpc>
                          <a:spcPct val="100000"/>
                        </a:lnSpc>
                        <a:spcBef>
                          <a:spcPts val="0"/>
                        </a:spcBef>
                        <a:spcAft>
                          <a:spcPts val="0"/>
                        </a:spcAft>
                        <a:buClr>
                          <a:srgbClr val="008000"/>
                        </a:buClr>
                        <a:buSzPts val="1400"/>
                        <a:buFont typeface="Arial"/>
                        <a:buChar char="•"/>
                      </a:pPr>
                      <a:r>
                        <a:rPr lang="en-US" sz="1400" b="1" i="0" u="none" strike="noStrike" cap="none">
                          <a:solidFill>
                            <a:srgbClr val="008000"/>
                          </a:solidFill>
                          <a:latin typeface="Calibri"/>
                          <a:ea typeface="Calibri"/>
                          <a:cs typeface="Calibri"/>
                          <a:sym typeface="Calibri"/>
                        </a:rPr>
                        <a:t>Ask permission before getting up</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125413" marR="0" lvl="0" indent="-125413" algn="l" rtl="0">
                        <a:lnSpc>
                          <a:spcPct val="100000"/>
                        </a:lnSpc>
                        <a:spcBef>
                          <a:spcPts val="0"/>
                        </a:spcBef>
                        <a:spcAft>
                          <a:spcPts val="0"/>
                        </a:spcAft>
                        <a:buClr>
                          <a:srgbClr val="008000"/>
                        </a:buClr>
                        <a:buSzPts val="1400"/>
                        <a:buFont typeface="Arial"/>
                        <a:buChar char="•"/>
                      </a:pPr>
                      <a:r>
                        <a:rPr lang="en-US" sz="1400" b="1" i="0" u="none" strike="noStrike" cap="none" dirty="0">
                          <a:solidFill>
                            <a:srgbClr val="008000"/>
                          </a:solidFill>
                          <a:latin typeface="Calibri"/>
                          <a:ea typeface="Calibri"/>
                          <a:cs typeface="Calibri"/>
                          <a:sym typeface="Calibri"/>
                        </a:rPr>
                        <a:t>Do your work</a:t>
                      </a:r>
                      <a:endParaRPr sz="1400" u="none" strike="noStrike" cap="none"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grpSp>
        <p:nvGrpSpPr>
          <p:cNvPr id="454" name="Google Shape;454;p32"/>
          <p:cNvGrpSpPr/>
          <p:nvPr/>
        </p:nvGrpSpPr>
        <p:grpSpPr>
          <a:xfrm>
            <a:off x="12699" y="6211887"/>
            <a:ext cx="9143999" cy="658812"/>
            <a:chOff x="12700" y="6211407"/>
            <a:chExt cx="9144377" cy="659292"/>
          </a:xfrm>
        </p:grpSpPr>
        <p:sp>
          <p:nvSpPr>
            <p:cNvPr id="455" name="Google Shape;455;p32"/>
            <p:cNvSpPr/>
            <p:nvPr/>
          </p:nvSpPr>
          <p:spPr>
            <a:xfrm>
              <a:off x="12700" y="6756656"/>
              <a:ext cx="9144000" cy="114043"/>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p32"/>
            <p:cNvSpPr/>
            <p:nvPr/>
          </p:nvSpPr>
          <p:spPr>
            <a:xfrm>
              <a:off x="12700" y="6288896"/>
              <a:ext cx="9144377" cy="283567"/>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7" name="Google Shape;457;p32"/>
            <p:cNvSpPr/>
            <p:nvPr/>
          </p:nvSpPr>
          <p:spPr>
            <a:xfrm>
              <a:off x="12700" y="6572092"/>
              <a:ext cx="9144000" cy="184935"/>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8" name="Google Shape;458;p32"/>
            <p:cNvSpPr txBox="1"/>
            <p:nvPr/>
          </p:nvSpPr>
          <p:spPr>
            <a:xfrm>
              <a:off x="673127" y="6211407"/>
              <a:ext cx="1752671" cy="36856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Calibri"/>
                <a:buNone/>
              </a:pPr>
              <a:r>
                <a:rPr lang="en-US" sz="1800" b="0" i="0" u="none" strike="noStrike" cap="none">
                  <a:solidFill>
                    <a:schemeClr val="lt1"/>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000"/>
              <a:buFont typeface="Calibri"/>
              <a:buNone/>
            </a:pPr>
            <a:r>
              <a:rPr lang="en-US" sz="4000" b="0" i="0" u="none" strike="noStrike" cap="none">
                <a:solidFill>
                  <a:schemeClr val="dk1"/>
                </a:solidFill>
                <a:latin typeface="Calibri"/>
                <a:ea typeface="Calibri"/>
                <a:cs typeface="Calibri"/>
                <a:sym typeface="Calibri"/>
              </a:rPr>
              <a:t>Defining Behaviors/Rules</a:t>
            </a:r>
            <a:endParaRPr/>
          </a:p>
        </p:txBody>
      </p:sp>
      <p:sp>
        <p:nvSpPr>
          <p:cNvPr id="424" name="Google Shape;424;p29"/>
          <p:cNvSpPr txBox="1">
            <a:spLocks noGrp="1"/>
          </p:cNvSpPr>
          <p:nvPr>
            <p:ph type="body" idx="1"/>
          </p:nvPr>
        </p:nvSpPr>
        <p:spPr>
          <a:xfrm>
            <a:off x="568325" y="1601695"/>
            <a:ext cx="8464550" cy="429586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Specifically Identified Behaviors should be:</a:t>
            </a:r>
            <a:endParaRPr/>
          </a:p>
          <a:p>
            <a:pPr marL="742950" marR="0" lvl="1" indent="-285750" algn="l" rtl="0">
              <a:lnSpc>
                <a:spcPct val="100000"/>
              </a:lnSpc>
              <a:spcBef>
                <a:spcPts val="640"/>
              </a:spcBef>
              <a:spcAft>
                <a:spcPts val="0"/>
              </a:spcAft>
              <a:buClr>
                <a:srgbClr val="FF0000"/>
              </a:buClr>
              <a:buSzPts val="3200"/>
              <a:buFont typeface="Arial"/>
              <a:buChar char="•"/>
            </a:pPr>
            <a:r>
              <a:rPr lang="en-US" sz="3200" b="1" i="0" u="none" strike="noStrike" cap="none">
                <a:solidFill>
                  <a:srgbClr val="FF0000"/>
                </a:solidFill>
                <a:latin typeface="Calibri"/>
                <a:ea typeface="Calibri"/>
                <a:cs typeface="Calibri"/>
                <a:sym typeface="Calibri"/>
              </a:rPr>
              <a:t>O</a:t>
            </a:r>
            <a:r>
              <a:rPr lang="en-US" sz="3200" b="0" i="0" u="none" strike="noStrike" cap="none">
                <a:solidFill>
                  <a:schemeClr val="dk1"/>
                </a:solidFill>
                <a:latin typeface="Calibri"/>
                <a:ea typeface="Calibri"/>
                <a:cs typeface="Calibri"/>
                <a:sym typeface="Calibri"/>
              </a:rPr>
              <a:t>bservable – Behaviors we can see</a:t>
            </a:r>
            <a:endParaRPr/>
          </a:p>
          <a:p>
            <a:pPr marL="742950" marR="0" lvl="1" indent="-285750" algn="l" rtl="0">
              <a:lnSpc>
                <a:spcPct val="100000"/>
              </a:lnSpc>
              <a:spcBef>
                <a:spcPts val="640"/>
              </a:spcBef>
              <a:spcAft>
                <a:spcPts val="0"/>
              </a:spcAft>
              <a:buClr>
                <a:srgbClr val="FF0000"/>
              </a:buClr>
              <a:buSzPts val="3200"/>
              <a:buFont typeface="Arial"/>
              <a:buChar char="•"/>
            </a:pPr>
            <a:r>
              <a:rPr lang="en-US" sz="3200" b="1" i="0" u="none" strike="noStrike" cap="none">
                <a:solidFill>
                  <a:srgbClr val="FF0000"/>
                </a:solidFill>
                <a:latin typeface="Calibri"/>
                <a:ea typeface="Calibri"/>
                <a:cs typeface="Calibri"/>
                <a:sym typeface="Calibri"/>
              </a:rPr>
              <a:t>M</a:t>
            </a:r>
            <a:r>
              <a:rPr lang="en-US" sz="3200" b="0" i="0" u="none" strike="noStrike" cap="none">
                <a:solidFill>
                  <a:schemeClr val="dk1"/>
                </a:solidFill>
                <a:latin typeface="Calibri"/>
                <a:ea typeface="Calibri"/>
                <a:cs typeface="Calibri"/>
                <a:sym typeface="Calibri"/>
              </a:rPr>
              <a:t>easurable – We can count occurrences</a:t>
            </a:r>
            <a:endParaRPr/>
          </a:p>
          <a:p>
            <a:pPr marL="742950" marR="0" lvl="1" indent="-285750" algn="l" rtl="0">
              <a:lnSpc>
                <a:spcPct val="100000"/>
              </a:lnSpc>
              <a:spcBef>
                <a:spcPts val="640"/>
              </a:spcBef>
              <a:spcAft>
                <a:spcPts val="0"/>
              </a:spcAft>
              <a:buClr>
                <a:srgbClr val="FF0000"/>
              </a:buClr>
              <a:buSzPts val="3200"/>
              <a:buFont typeface="Arial"/>
              <a:buChar char="•"/>
            </a:pPr>
            <a:r>
              <a:rPr lang="en-US" sz="3200" b="1" i="0" u="none" strike="noStrike" cap="none">
                <a:solidFill>
                  <a:srgbClr val="FF0000"/>
                </a:solidFill>
                <a:latin typeface="Calibri"/>
                <a:ea typeface="Calibri"/>
                <a:cs typeface="Calibri"/>
                <a:sym typeface="Calibri"/>
              </a:rPr>
              <a:t>P</a:t>
            </a:r>
            <a:r>
              <a:rPr lang="en-US" sz="3200" b="0" i="0" u="none" strike="noStrike" cap="none">
                <a:solidFill>
                  <a:schemeClr val="dk1"/>
                </a:solidFill>
                <a:latin typeface="Calibri"/>
                <a:ea typeface="Calibri"/>
                <a:cs typeface="Calibri"/>
                <a:sym typeface="Calibri"/>
              </a:rPr>
              <a:t>ositively Stated – What </a:t>
            </a:r>
            <a:r>
              <a:rPr lang="en-US" sz="3200"/>
              <a:t>students </a:t>
            </a:r>
            <a:r>
              <a:rPr lang="en-US" sz="3200" b="1" i="1" u="none" strike="noStrike" cap="none">
                <a:solidFill>
                  <a:schemeClr val="dk1"/>
                </a:solidFill>
              </a:rPr>
              <a:t>do</a:t>
            </a:r>
            <a:r>
              <a:rPr lang="en-US" sz="3200" b="0" i="0" u="none" strike="noStrike" cap="none">
                <a:solidFill>
                  <a:schemeClr val="dk1"/>
                </a:solidFill>
                <a:latin typeface="Calibri"/>
                <a:ea typeface="Calibri"/>
                <a:cs typeface="Calibri"/>
                <a:sym typeface="Calibri"/>
              </a:rPr>
              <a:t> to be 		successful</a:t>
            </a:r>
            <a:endParaRPr/>
          </a:p>
          <a:p>
            <a:pPr marL="742950" marR="0" lvl="1" indent="-285750" algn="l" rtl="0">
              <a:lnSpc>
                <a:spcPct val="100000"/>
              </a:lnSpc>
              <a:spcBef>
                <a:spcPts val="640"/>
              </a:spcBef>
              <a:spcAft>
                <a:spcPts val="0"/>
              </a:spcAft>
              <a:buClr>
                <a:srgbClr val="FF0000"/>
              </a:buClr>
              <a:buSzPts val="3200"/>
              <a:buFont typeface="Arial"/>
              <a:buChar char="•"/>
            </a:pPr>
            <a:r>
              <a:rPr lang="en-US" sz="3200" b="1" i="0" u="none" strike="noStrike" cap="none">
                <a:solidFill>
                  <a:srgbClr val="FF0000"/>
                </a:solidFill>
                <a:latin typeface="Calibri"/>
                <a:ea typeface="Calibri"/>
                <a:cs typeface="Calibri"/>
                <a:sym typeface="Calibri"/>
              </a:rPr>
              <a:t>U</a:t>
            </a:r>
            <a:r>
              <a:rPr lang="en-US" sz="3200" b="0" i="0" u="none" strike="noStrike" cap="none">
                <a:solidFill>
                  <a:schemeClr val="dk1"/>
                </a:solidFill>
                <a:latin typeface="Calibri"/>
                <a:ea typeface="Calibri"/>
                <a:cs typeface="Calibri"/>
                <a:sym typeface="Calibri"/>
              </a:rPr>
              <a:t>nderstandable – Student-friendly language</a:t>
            </a:r>
            <a:endParaRPr/>
          </a:p>
          <a:p>
            <a:pPr marL="742950" marR="0" lvl="1" indent="-285750" algn="l" rtl="0">
              <a:lnSpc>
                <a:spcPct val="100000"/>
              </a:lnSpc>
              <a:spcBef>
                <a:spcPts val="640"/>
              </a:spcBef>
              <a:spcAft>
                <a:spcPts val="0"/>
              </a:spcAft>
              <a:buClr>
                <a:srgbClr val="FF0000"/>
              </a:buClr>
              <a:buSzPts val="3200"/>
              <a:buFont typeface="Arial"/>
              <a:buChar char="•"/>
            </a:pPr>
            <a:r>
              <a:rPr lang="en-US" sz="3200" b="1" i="0" u="none" strike="noStrike" cap="none">
                <a:solidFill>
                  <a:srgbClr val="FF0000"/>
                </a:solidFill>
                <a:latin typeface="Calibri"/>
                <a:ea typeface="Calibri"/>
                <a:cs typeface="Calibri"/>
                <a:sym typeface="Calibri"/>
              </a:rPr>
              <a:t>A</a:t>
            </a:r>
            <a:r>
              <a:rPr lang="en-US" sz="3200" b="0" i="0" u="none" strike="noStrike" cap="none">
                <a:solidFill>
                  <a:schemeClr val="dk1"/>
                </a:solidFill>
                <a:latin typeface="Calibri"/>
                <a:ea typeface="Calibri"/>
                <a:cs typeface="Calibri"/>
                <a:sym typeface="Calibri"/>
              </a:rPr>
              <a:t>lways Applicable – The same behavior is expected </a:t>
            </a:r>
            <a:r>
              <a:rPr lang="en-US" sz="3200"/>
              <a:t>at all times in that setting</a:t>
            </a:r>
            <a:endParaRPr/>
          </a:p>
          <a:p>
            <a:pPr marL="342900" marR="0" lvl="0" indent="-139700" algn="l" rtl="0">
              <a:lnSpc>
                <a:spcPct val="100000"/>
              </a:lnSpc>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139700" algn="l" rtl="0">
              <a:lnSpc>
                <a:spcPct val="100000"/>
              </a:lnSpc>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E2DB-BA4B-DA7F-808E-917CC9448379}"/>
              </a:ext>
            </a:extLst>
          </p:cNvPr>
          <p:cNvSpPr>
            <a:spLocks noGrp="1"/>
          </p:cNvSpPr>
          <p:nvPr>
            <p:ph type="title"/>
          </p:nvPr>
        </p:nvSpPr>
        <p:spPr/>
        <p:txBody>
          <a:bodyPr>
            <a:normAutofit fontScale="90000"/>
          </a:bodyPr>
          <a:lstStyle/>
          <a:p>
            <a:r>
              <a:rPr lang="en-US" dirty="0"/>
              <a:t>Unpacking and Defining Specific Behaviors</a:t>
            </a:r>
          </a:p>
        </p:txBody>
      </p:sp>
      <p:pic>
        <p:nvPicPr>
          <p:cNvPr id="4" name="image1.png">
            <a:extLst>
              <a:ext uri="{FF2B5EF4-FFF2-40B4-BE49-F238E27FC236}">
                <a16:creationId xmlns:a16="http://schemas.microsoft.com/office/drawing/2014/main" id="{C8B7464C-CE10-FE30-4165-907FAB1E4E78}"/>
              </a:ext>
            </a:extLst>
          </p:cNvPr>
          <p:cNvPicPr/>
          <p:nvPr/>
        </p:nvPicPr>
        <p:blipFill>
          <a:blip r:embed="rId3"/>
          <a:srcRect/>
          <a:stretch>
            <a:fillRect/>
          </a:stretch>
        </p:blipFill>
        <p:spPr>
          <a:xfrm>
            <a:off x="944880" y="1590040"/>
            <a:ext cx="6990080" cy="3677920"/>
          </a:xfrm>
          <a:prstGeom prst="rect">
            <a:avLst/>
          </a:prstGeom>
          <a:solidFill>
            <a:srgbClr val="FFFF00"/>
          </a:solidFill>
          <a:ln/>
        </p:spPr>
      </p:pic>
      <p:sp>
        <p:nvSpPr>
          <p:cNvPr id="5" name="TextBox 4">
            <a:extLst>
              <a:ext uri="{FF2B5EF4-FFF2-40B4-BE49-F238E27FC236}">
                <a16:creationId xmlns:a16="http://schemas.microsoft.com/office/drawing/2014/main" id="{E4C0CE67-3787-2F7E-25C5-3D6C6FB64A93}"/>
              </a:ext>
            </a:extLst>
          </p:cNvPr>
          <p:cNvSpPr txBox="1"/>
          <p:nvPr/>
        </p:nvSpPr>
        <p:spPr>
          <a:xfrm>
            <a:off x="2629000" y="5535730"/>
            <a:ext cx="3886000" cy="307777"/>
          </a:xfrm>
          <a:prstGeom prst="rect">
            <a:avLst/>
          </a:prstGeom>
          <a:noFill/>
        </p:spPr>
        <p:txBody>
          <a:bodyPr wrap="none" rtlCol="0">
            <a:spAutoFit/>
          </a:bodyPr>
          <a:lstStyle/>
          <a:p>
            <a:r>
              <a:rPr lang="en-US" dirty="0"/>
              <a:t>Rules and expectations for each school setting</a:t>
            </a:r>
          </a:p>
        </p:txBody>
      </p:sp>
      <p:sp>
        <p:nvSpPr>
          <p:cNvPr id="8" name="Rectangle 7">
            <a:extLst>
              <a:ext uri="{FF2B5EF4-FFF2-40B4-BE49-F238E27FC236}">
                <a16:creationId xmlns:a16="http://schemas.microsoft.com/office/drawing/2014/main" id="{0F59A72B-8022-FEA4-87BE-F5309E71B57A}"/>
              </a:ext>
            </a:extLst>
          </p:cNvPr>
          <p:cNvSpPr/>
          <p:nvPr/>
        </p:nvSpPr>
        <p:spPr>
          <a:xfrm>
            <a:off x="2152650" y="2581275"/>
            <a:ext cx="5705475" cy="261937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35ADC5D-572C-F773-EE7C-F411168A1162}"/>
              </a:ext>
            </a:extLst>
          </p:cNvPr>
          <p:cNvCxnSpPr>
            <a:cxnSpLocks/>
          </p:cNvCxnSpPr>
          <p:nvPr/>
        </p:nvCxnSpPr>
        <p:spPr>
          <a:xfrm flipV="1">
            <a:off x="2192383" y="5286810"/>
            <a:ext cx="236220" cy="402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4216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0"/>
          <p:cNvSpPr txBox="1">
            <a:spLocks noGrp="1"/>
          </p:cNvSpPr>
          <p:nvPr>
            <p:ph type="title"/>
          </p:nvPr>
        </p:nvSpPr>
        <p:spPr>
          <a:xfrm>
            <a:off x="1471882" y="491686"/>
            <a:ext cx="7363508" cy="92595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8000"/>
              </a:buClr>
              <a:buSzPts val="1100"/>
              <a:buFont typeface="Calibri"/>
              <a:buNone/>
            </a:pPr>
            <a:r>
              <a:rPr lang="en-US" sz="4400" b="0" i="0" u="none" strike="noStrike" cap="none">
                <a:solidFill>
                  <a:srgbClr val="008000"/>
                </a:solidFill>
                <a:latin typeface="Calibri"/>
                <a:ea typeface="Calibri"/>
                <a:cs typeface="Calibri"/>
                <a:sym typeface="Calibri"/>
              </a:rPr>
              <a:t>Activity: </a:t>
            </a:r>
            <a:r>
              <a:rPr lang="en-US" sz="4400" b="0" i="0" u="none" strike="noStrike" cap="none">
                <a:solidFill>
                  <a:srgbClr val="FF0000"/>
                </a:solidFill>
                <a:latin typeface="Calibri"/>
                <a:ea typeface="Calibri"/>
                <a:cs typeface="Calibri"/>
                <a:sym typeface="Calibri"/>
              </a:rPr>
              <a:t>OMPUA</a:t>
            </a:r>
            <a:endParaRPr/>
          </a:p>
        </p:txBody>
      </p:sp>
      <p:sp>
        <p:nvSpPr>
          <p:cNvPr id="431" name="Google Shape;431;p30"/>
          <p:cNvSpPr txBox="1">
            <a:spLocks noGrp="1"/>
          </p:cNvSpPr>
          <p:nvPr>
            <p:ph type="body" idx="1"/>
          </p:nvPr>
        </p:nvSpPr>
        <p:spPr>
          <a:xfrm>
            <a:off x="457200" y="1789671"/>
            <a:ext cx="8229600" cy="4336491"/>
          </a:xfrm>
          <a:prstGeom prst="rect">
            <a:avLst/>
          </a:prstGeom>
          <a:noFill/>
          <a:ln>
            <a:noFill/>
          </a:ln>
        </p:spPr>
        <p:txBody>
          <a:bodyPr spcFirstLastPara="1" wrap="square" lIns="91425" tIns="45700" rIns="91425" bIns="45700" anchor="t" anchorCtr="0">
            <a:noAutofit/>
          </a:bodyPr>
          <a:lstStyle/>
          <a:p>
            <a:pPr marL="514350" marR="0" lvl="0" indent="-514350" algn="l" rtl="0">
              <a:lnSpc>
                <a:spcPct val="100000"/>
              </a:lnSpc>
              <a:spcBef>
                <a:spcPts val="0"/>
              </a:spcBef>
              <a:spcAft>
                <a:spcPts val="0"/>
              </a:spcAft>
              <a:buClr>
                <a:srgbClr val="FF0000"/>
              </a:buClr>
              <a:buSzPts val="3200"/>
              <a:buFont typeface="Calibri"/>
              <a:buAutoNum type="arabicPeriod"/>
            </a:pPr>
            <a:r>
              <a:rPr lang="en-US" sz="3200" b="0" i="0" u="none" strike="noStrike" cap="none" dirty="0">
                <a:solidFill>
                  <a:schemeClr val="dk1"/>
                </a:solidFill>
                <a:latin typeface="Calibri"/>
                <a:ea typeface="Calibri"/>
                <a:cs typeface="Calibri"/>
                <a:sym typeface="Calibri"/>
              </a:rPr>
              <a:t>Keep hands, feet &amp; objects to self.</a:t>
            </a:r>
            <a:endParaRPr dirty="0"/>
          </a:p>
          <a:p>
            <a:pPr marL="514350" marR="0" lvl="0" indent="-514350" algn="l" rtl="0">
              <a:lnSpc>
                <a:spcPct val="100000"/>
              </a:lnSpc>
              <a:spcBef>
                <a:spcPts val="640"/>
              </a:spcBef>
              <a:spcAft>
                <a:spcPts val="0"/>
              </a:spcAft>
              <a:buClr>
                <a:srgbClr val="FF0000"/>
              </a:buClr>
              <a:buSzPts val="3200"/>
              <a:buFont typeface="Calibri"/>
              <a:buAutoNum type="arabicPeriod"/>
            </a:pPr>
            <a:r>
              <a:rPr lang="en-US" sz="3200" b="0" i="0" u="none" strike="noStrike" cap="none" dirty="0">
                <a:solidFill>
                  <a:schemeClr val="dk1"/>
                </a:solidFill>
                <a:latin typeface="Calibri"/>
                <a:ea typeface="Calibri"/>
                <a:cs typeface="Calibri"/>
                <a:sym typeface="Calibri"/>
              </a:rPr>
              <a:t>Follow directions. </a:t>
            </a:r>
            <a:endParaRPr dirty="0"/>
          </a:p>
          <a:p>
            <a:pPr marL="514350" marR="0" lvl="0" indent="-514350" algn="l" rtl="0">
              <a:lnSpc>
                <a:spcPct val="100000"/>
              </a:lnSpc>
              <a:spcBef>
                <a:spcPts val="640"/>
              </a:spcBef>
              <a:spcAft>
                <a:spcPts val="0"/>
              </a:spcAft>
              <a:buClr>
                <a:srgbClr val="FF0000"/>
              </a:buClr>
              <a:buSzPts val="3200"/>
              <a:buFont typeface="Calibri"/>
              <a:buAutoNum type="arabicPeriod"/>
            </a:pPr>
            <a:r>
              <a:rPr lang="en-US" sz="3200" b="0" i="0" u="none" strike="noStrike" cap="none" dirty="0">
                <a:solidFill>
                  <a:schemeClr val="dk1"/>
                </a:solidFill>
                <a:latin typeface="Calibri"/>
                <a:ea typeface="Calibri"/>
                <a:cs typeface="Calibri"/>
                <a:sym typeface="Calibri"/>
              </a:rPr>
              <a:t>Try your best.</a:t>
            </a:r>
            <a:endParaRPr dirty="0"/>
          </a:p>
          <a:p>
            <a:pPr marL="514350" marR="0" lvl="0" indent="-514350" algn="l" rtl="0">
              <a:lnSpc>
                <a:spcPct val="100000"/>
              </a:lnSpc>
              <a:spcBef>
                <a:spcPts val="640"/>
              </a:spcBef>
              <a:spcAft>
                <a:spcPts val="0"/>
              </a:spcAft>
              <a:buClr>
                <a:srgbClr val="FF0000"/>
              </a:buClr>
              <a:buSzPts val="3200"/>
              <a:buFont typeface="Calibri"/>
              <a:buAutoNum type="arabicPeriod"/>
            </a:pPr>
            <a:r>
              <a:rPr lang="en-US" sz="3200" b="0" i="0" u="none" strike="noStrike" cap="none" dirty="0">
                <a:solidFill>
                  <a:schemeClr val="dk1"/>
                </a:solidFill>
                <a:latin typeface="Calibri"/>
                <a:ea typeface="Calibri"/>
                <a:cs typeface="Calibri"/>
                <a:sym typeface="Calibri"/>
              </a:rPr>
              <a:t>Walk. </a:t>
            </a:r>
            <a:endParaRPr dirty="0"/>
          </a:p>
          <a:p>
            <a:pPr marL="514350" marR="0" lvl="0" indent="-514350" algn="l" rtl="0">
              <a:lnSpc>
                <a:spcPct val="100000"/>
              </a:lnSpc>
              <a:spcBef>
                <a:spcPts val="640"/>
              </a:spcBef>
              <a:spcAft>
                <a:spcPts val="0"/>
              </a:spcAft>
              <a:buClr>
                <a:srgbClr val="FF0000"/>
              </a:buClr>
              <a:buSzPts val="3200"/>
              <a:buFont typeface="Calibri"/>
              <a:buAutoNum type="arabicPeriod"/>
            </a:pPr>
            <a:r>
              <a:rPr lang="en-US" sz="3200" b="0" i="0" u="none" strike="noStrike" cap="none" dirty="0">
                <a:solidFill>
                  <a:schemeClr val="dk1"/>
                </a:solidFill>
                <a:latin typeface="Calibri"/>
                <a:ea typeface="Calibri"/>
                <a:cs typeface="Calibri"/>
                <a:sym typeface="Calibri"/>
              </a:rPr>
              <a:t>Be a learner. </a:t>
            </a:r>
            <a:endParaRPr dirty="0"/>
          </a:p>
          <a:p>
            <a:pPr marL="514350" marR="0" lvl="0" indent="-514350" algn="l" rtl="0">
              <a:lnSpc>
                <a:spcPct val="100000"/>
              </a:lnSpc>
              <a:spcBef>
                <a:spcPts val="640"/>
              </a:spcBef>
              <a:spcAft>
                <a:spcPts val="0"/>
              </a:spcAft>
              <a:buClr>
                <a:srgbClr val="FF0000"/>
              </a:buClr>
              <a:buSzPts val="3200"/>
              <a:buFont typeface="Calibri"/>
              <a:buAutoNum type="arabicPeriod"/>
            </a:pPr>
            <a:r>
              <a:rPr lang="en-US" sz="3200" b="0" i="0" u="none" strike="noStrike" cap="none" dirty="0">
                <a:solidFill>
                  <a:schemeClr val="dk1"/>
                </a:solidFill>
                <a:latin typeface="Calibri"/>
                <a:ea typeface="Calibri"/>
                <a:cs typeface="Calibri"/>
                <a:sym typeface="Calibri"/>
              </a:rPr>
              <a:t>No talking in the hall. </a:t>
            </a:r>
            <a:endParaRPr dirty="0"/>
          </a:p>
          <a:p>
            <a:pPr marL="514350" marR="0" lvl="0" indent="-514350" algn="l" rtl="0">
              <a:lnSpc>
                <a:spcPct val="100000"/>
              </a:lnSpc>
              <a:spcBef>
                <a:spcPts val="640"/>
              </a:spcBef>
              <a:spcAft>
                <a:spcPts val="0"/>
              </a:spcAft>
              <a:buClr>
                <a:srgbClr val="FF0000"/>
              </a:buClr>
              <a:buSzPts val="3200"/>
              <a:buFont typeface="Calibri"/>
              <a:buAutoNum type="arabicPeriod"/>
            </a:pPr>
            <a:r>
              <a:rPr lang="en-US" sz="3200" b="0" i="0" u="none" strike="noStrike" cap="none" dirty="0">
                <a:solidFill>
                  <a:schemeClr val="dk1"/>
                </a:solidFill>
                <a:latin typeface="Calibri"/>
                <a:ea typeface="Calibri"/>
                <a:cs typeface="Calibri"/>
                <a:sym typeface="Calibri"/>
              </a:rPr>
              <a:t>Stay in assigned area until dismissed.</a:t>
            </a:r>
            <a:endParaRPr dirty="0"/>
          </a:p>
          <a:p>
            <a:pPr marL="0" marR="0" lvl="0" indent="0" algn="l" rtl="0">
              <a:lnSpc>
                <a:spcPct val="100000"/>
              </a:lnSpc>
              <a:spcBef>
                <a:spcPts val="640"/>
              </a:spcBef>
              <a:spcAft>
                <a:spcPts val="0"/>
              </a:spcAft>
              <a:buClr>
                <a:srgbClr val="FF0000"/>
              </a:buClr>
              <a:buSzPts val="3200"/>
              <a:buFont typeface="Arial"/>
              <a:buNone/>
            </a:pPr>
            <a:endParaRPr sz="3200" b="0" i="0" u="none" strike="noStrike" cap="none" dirty="0">
              <a:solidFill>
                <a:srgbClr val="009E47"/>
              </a:solidFill>
              <a:latin typeface="Calibri"/>
              <a:ea typeface="Calibri"/>
              <a:cs typeface="Calibri"/>
              <a:sym typeface="Calibri"/>
            </a:endParaRPr>
          </a:p>
        </p:txBody>
      </p:sp>
      <p:pic>
        <p:nvPicPr>
          <p:cNvPr id="432" name="Google Shape;432;p30"/>
          <p:cNvPicPr preferRelativeResize="0"/>
          <p:nvPr/>
        </p:nvPicPr>
        <p:blipFill rotWithShape="1">
          <a:blip r:embed="rId3">
            <a:alphaModFix/>
          </a:blip>
          <a:srcRect/>
          <a:stretch/>
        </p:blipFill>
        <p:spPr>
          <a:xfrm>
            <a:off x="6738938" y="1747838"/>
            <a:ext cx="660400" cy="660400"/>
          </a:xfrm>
          <a:prstGeom prst="rect">
            <a:avLst/>
          </a:prstGeom>
          <a:noFill/>
          <a:ln>
            <a:noFill/>
          </a:ln>
        </p:spPr>
      </p:pic>
      <p:pic>
        <p:nvPicPr>
          <p:cNvPr id="433" name="Google Shape;433;p30"/>
          <p:cNvPicPr preferRelativeResize="0"/>
          <p:nvPr/>
        </p:nvPicPr>
        <p:blipFill rotWithShape="1">
          <a:blip r:embed="rId3">
            <a:alphaModFix/>
          </a:blip>
          <a:srcRect/>
          <a:stretch/>
        </p:blipFill>
        <p:spPr>
          <a:xfrm>
            <a:off x="4063000" y="2230438"/>
            <a:ext cx="660400" cy="660400"/>
          </a:xfrm>
          <a:prstGeom prst="rect">
            <a:avLst/>
          </a:prstGeom>
          <a:noFill/>
          <a:ln>
            <a:noFill/>
          </a:ln>
        </p:spPr>
      </p:pic>
      <p:pic>
        <p:nvPicPr>
          <p:cNvPr id="434" name="Google Shape;434;p30"/>
          <p:cNvPicPr preferRelativeResize="0"/>
          <p:nvPr/>
        </p:nvPicPr>
        <p:blipFill rotWithShape="1">
          <a:blip r:embed="rId3">
            <a:alphaModFix/>
          </a:blip>
          <a:srcRect/>
          <a:stretch/>
        </p:blipFill>
        <p:spPr>
          <a:xfrm>
            <a:off x="2081238" y="3439739"/>
            <a:ext cx="660400" cy="660400"/>
          </a:xfrm>
          <a:prstGeom prst="rect">
            <a:avLst/>
          </a:prstGeom>
          <a:noFill/>
          <a:ln>
            <a:noFill/>
          </a:ln>
        </p:spPr>
      </p:pic>
      <p:pic>
        <p:nvPicPr>
          <p:cNvPr id="435" name="Google Shape;435;p30"/>
          <p:cNvPicPr preferRelativeResize="0"/>
          <p:nvPr/>
        </p:nvPicPr>
        <p:blipFill rotWithShape="1">
          <a:blip r:embed="rId3">
            <a:alphaModFix/>
          </a:blip>
          <a:srcRect/>
          <a:stretch/>
        </p:blipFill>
        <p:spPr>
          <a:xfrm>
            <a:off x="7221538" y="5152435"/>
            <a:ext cx="660400" cy="660400"/>
          </a:xfrm>
          <a:prstGeom prst="rect">
            <a:avLst/>
          </a:prstGeom>
          <a:noFill/>
          <a:ln>
            <a:noFill/>
          </a:ln>
        </p:spPr>
      </p:pic>
      <p:pic>
        <p:nvPicPr>
          <p:cNvPr id="436" name="Google Shape;436;p30"/>
          <p:cNvPicPr preferRelativeResize="0"/>
          <p:nvPr/>
        </p:nvPicPr>
        <p:blipFill rotWithShape="1">
          <a:blip r:embed="rId4">
            <a:alphaModFix/>
          </a:blip>
          <a:srcRect/>
          <a:stretch/>
        </p:blipFill>
        <p:spPr>
          <a:xfrm>
            <a:off x="3363635" y="2890838"/>
            <a:ext cx="699364" cy="699364"/>
          </a:xfrm>
          <a:prstGeom prst="rect">
            <a:avLst/>
          </a:prstGeom>
          <a:noFill/>
          <a:ln>
            <a:noFill/>
          </a:ln>
        </p:spPr>
      </p:pic>
      <p:pic>
        <p:nvPicPr>
          <p:cNvPr id="437" name="Google Shape;437;p30"/>
          <p:cNvPicPr preferRelativeResize="0"/>
          <p:nvPr/>
        </p:nvPicPr>
        <p:blipFill rotWithShape="1">
          <a:blip r:embed="rId4">
            <a:alphaModFix/>
          </a:blip>
          <a:srcRect/>
          <a:stretch/>
        </p:blipFill>
        <p:spPr>
          <a:xfrm>
            <a:off x="3363635" y="4100139"/>
            <a:ext cx="699364" cy="699364"/>
          </a:xfrm>
          <a:prstGeom prst="rect">
            <a:avLst/>
          </a:prstGeom>
          <a:noFill/>
          <a:ln>
            <a:noFill/>
          </a:ln>
        </p:spPr>
      </p:pic>
      <p:pic>
        <p:nvPicPr>
          <p:cNvPr id="438" name="Google Shape;438;p30"/>
          <p:cNvPicPr preferRelativeResize="0"/>
          <p:nvPr/>
        </p:nvPicPr>
        <p:blipFill rotWithShape="1">
          <a:blip r:embed="rId4">
            <a:alphaModFix/>
          </a:blip>
          <a:srcRect/>
          <a:stretch/>
        </p:blipFill>
        <p:spPr>
          <a:xfrm>
            <a:off x="4723400" y="4563637"/>
            <a:ext cx="699364" cy="699364"/>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500"/>
                                        <p:tgtEl>
                                          <p:spTgt spid="4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3"/>
                                        </p:tgtEl>
                                        <p:attrNameLst>
                                          <p:attrName>style.visibility</p:attrName>
                                        </p:attrNameLst>
                                      </p:cBhvr>
                                      <p:to>
                                        <p:strVal val="visible"/>
                                      </p:to>
                                    </p:set>
                                    <p:animEffect transition="in" filter="fade">
                                      <p:cBhvr>
                                        <p:cTn id="12" dur="500"/>
                                        <p:tgtEl>
                                          <p:spTgt spid="4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6"/>
                                        </p:tgtEl>
                                        <p:attrNameLst>
                                          <p:attrName>style.visibility</p:attrName>
                                        </p:attrNameLst>
                                      </p:cBhvr>
                                      <p:to>
                                        <p:strVal val="visible"/>
                                      </p:to>
                                    </p:set>
                                    <p:animEffect transition="in" filter="fade">
                                      <p:cBhvr>
                                        <p:cTn id="17" dur="500"/>
                                        <p:tgtEl>
                                          <p:spTgt spid="4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4"/>
                                        </p:tgtEl>
                                        <p:attrNameLst>
                                          <p:attrName>style.visibility</p:attrName>
                                        </p:attrNameLst>
                                      </p:cBhvr>
                                      <p:to>
                                        <p:strVal val="visible"/>
                                      </p:to>
                                    </p:set>
                                    <p:animEffect transition="in" filter="fade">
                                      <p:cBhvr>
                                        <p:cTn id="22" dur="500"/>
                                        <p:tgtEl>
                                          <p:spTgt spid="4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7"/>
                                        </p:tgtEl>
                                        <p:attrNameLst>
                                          <p:attrName>style.visibility</p:attrName>
                                        </p:attrNameLst>
                                      </p:cBhvr>
                                      <p:to>
                                        <p:strVal val="visible"/>
                                      </p:to>
                                    </p:set>
                                    <p:animEffect transition="in" filter="fade">
                                      <p:cBhvr>
                                        <p:cTn id="27"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5E3AE-AB69-B2C0-AFE3-1D34545EE030}"/>
              </a:ext>
            </a:extLst>
          </p:cNvPr>
          <p:cNvSpPr>
            <a:spLocks noGrp="1"/>
          </p:cNvSpPr>
          <p:nvPr>
            <p:ph type="title"/>
          </p:nvPr>
        </p:nvSpPr>
        <p:spPr/>
        <p:txBody>
          <a:bodyPr/>
          <a:lstStyle/>
          <a:p>
            <a:r>
              <a:rPr lang="en-US" dirty="0"/>
              <a:t>Developing Your Matrix</a:t>
            </a:r>
          </a:p>
        </p:txBody>
      </p:sp>
      <p:pic>
        <p:nvPicPr>
          <p:cNvPr id="4" name="Picture 3">
            <a:extLst>
              <a:ext uri="{FF2B5EF4-FFF2-40B4-BE49-F238E27FC236}">
                <a16:creationId xmlns:a16="http://schemas.microsoft.com/office/drawing/2014/main" id="{DC2EC986-8D23-662D-74A5-ACD658116FE0}"/>
              </a:ext>
            </a:extLst>
          </p:cNvPr>
          <p:cNvPicPr>
            <a:picLocks noChangeAspect="1"/>
          </p:cNvPicPr>
          <p:nvPr/>
        </p:nvPicPr>
        <p:blipFill>
          <a:blip r:embed="rId3"/>
          <a:stretch>
            <a:fillRect/>
          </a:stretch>
        </p:blipFill>
        <p:spPr>
          <a:xfrm>
            <a:off x="1121568" y="1499562"/>
            <a:ext cx="6900863" cy="4707708"/>
          </a:xfrm>
          <a:prstGeom prst="rect">
            <a:avLst/>
          </a:prstGeom>
        </p:spPr>
      </p:pic>
    </p:spTree>
    <p:extLst>
      <p:ext uri="{BB962C8B-B14F-4D97-AF65-F5344CB8AC3E}">
        <p14:creationId xmlns:p14="http://schemas.microsoft.com/office/powerpoint/2010/main" val="4153528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7C43C-F665-D82F-772D-8BFDC67D4E30}"/>
              </a:ext>
            </a:extLst>
          </p:cNvPr>
          <p:cNvSpPr>
            <a:spLocks noGrp="1"/>
          </p:cNvSpPr>
          <p:nvPr>
            <p:ph type="title"/>
          </p:nvPr>
        </p:nvSpPr>
        <p:spPr/>
        <p:txBody>
          <a:bodyPr>
            <a:normAutofit fontScale="90000"/>
          </a:bodyPr>
          <a:lstStyle/>
          <a:p>
            <a:r>
              <a:rPr lang="en-US" dirty="0"/>
              <a:t>Matrix Will Be Unique to Your School</a:t>
            </a:r>
          </a:p>
        </p:txBody>
      </p:sp>
      <p:pic>
        <p:nvPicPr>
          <p:cNvPr id="4" name="image12.png">
            <a:extLst>
              <a:ext uri="{FF2B5EF4-FFF2-40B4-BE49-F238E27FC236}">
                <a16:creationId xmlns:a16="http://schemas.microsoft.com/office/drawing/2014/main" id="{B2E5CDB4-5DC7-321E-9FD4-D3BD6A739E9C}"/>
              </a:ext>
            </a:extLst>
          </p:cNvPr>
          <p:cNvPicPr/>
          <p:nvPr/>
        </p:nvPicPr>
        <p:blipFill>
          <a:blip r:embed="rId3"/>
          <a:srcRect/>
          <a:stretch>
            <a:fillRect/>
          </a:stretch>
        </p:blipFill>
        <p:spPr>
          <a:xfrm>
            <a:off x="701040" y="1188720"/>
            <a:ext cx="7307580" cy="3924299"/>
          </a:xfrm>
          <a:prstGeom prst="rect">
            <a:avLst/>
          </a:prstGeom>
          <a:ln/>
        </p:spPr>
      </p:pic>
    </p:spTree>
    <p:extLst>
      <p:ext uri="{BB962C8B-B14F-4D97-AF65-F5344CB8AC3E}">
        <p14:creationId xmlns:p14="http://schemas.microsoft.com/office/powerpoint/2010/main" val="3566733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4400" b="0" i="0" u="none" strike="noStrike" cap="none">
                <a:solidFill>
                  <a:schemeClr val="dk1"/>
                </a:solidFill>
                <a:latin typeface="Calibri"/>
                <a:ea typeface="Calibri"/>
                <a:cs typeface="Calibri"/>
                <a:sym typeface="Calibri"/>
              </a:rPr>
              <a:t>All Settings Example</a:t>
            </a:r>
            <a:endParaRPr/>
          </a:p>
        </p:txBody>
      </p:sp>
      <p:graphicFrame>
        <p:nvGraphicFramePr>
          <p:cNvPr id="472" name="Google Shape;472;p35"/>
          <p:cNvGraphicFramePr/>
          <p:nvPr/>
        </p:nvGraphicFramePr>
        <p:xfrm>
          <a:off x="457200" y="1417637"/>
          <a:ext cx="8229600" cy="3863650"/>
        </p:xfrm>
        <a:graphic>
          <a:graphicData uri="http://schemas.openxmlformats.org/drawingml/2006/table">
            <a:tbl>
              <a:tblPr firstRow="1" bandRow="1">
                <a:noFill/>
                <a:tableStyleId>{FEDFF704-E13E-43A1-9CF8-838E20345F5C}</a:tableStyleId>
              </a:tblPr>
              <a:tblGrid>
                <a:gridCol w="2514600">
                  <a:extLst>
                    <a:ext uri="{9D8B030D-6E8A-4147-A177-3AD203B41FA5}">
                      <a16:colId xmlns:a16="http://schemas.microsoft.com/office/drawing/2014/main" val="20000"/>
                    </a:ext>
                  </a:extLst>
                </a:gridCol>
                <a:gridCol w="5715000">
                  <a:extLst>
                    <a:ext uri="{9D8B030D-6E8A-4147-A177-3AD203B41FA5}">
                      <a16:colId xmlns:a16="http://schemas.microsoft.com/office/drawing/2014/main" val="20001"/>
                    </a:ext>
                  </a:extLst>
                </a:gridCol>
              </a:tblGrid>
              <a:tr h="681100">
                <a:tc>
                  <a:txBody>
                    <a:bodyPr/>
                    <a:lstStyle/>
                    <a:p>
                      <a:pPr marL="0" marR="0" lvl="0" indent="0" algn="ctr" rtl="0">
                        <a:lnSpc>
                          <a:spcPct val="100000"/>
                        </a:lnSpc>
                        <a:spcBef>
                          <a:spcPts val="0"/>
                        </a:spcBef>
                        <a:spcAft>
                          <a:spcPts val="0"/>
                        </a:spcAft>
                        <a:buClr>
                          <a:schemeClr val="dk1"/>
                        </a:buClr>
                        <a:buSzPts val="3200"/>
                        <a:buFont typeface="Calibri"/>
                        <a:buNone/>
                      </a:pPr>
                      <a:endParaRPr sz="3200" b="1"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800"/>
                        <a:buFont typeface="Calibri"/>
                        <a:buNone/>
                      </a:pPr>
                      <a:r>
                        <a:rPr lang="en-US" sz="3200" b="1" u="none" strike="noStrike" cap="none"/>
                        <a:t>All Settings</a:t>
                      </a:r>
                      <a:endParaRPr sz="1400" u="none" strike="noStrike" cap="none"/>
                    </a:p>
                  </a:txBody>
                  <a:tcPr marL="91450" marR="91450" marT="45725" marB="45725"/>
                </a:tc>
                <a:extLst>
                  <a:ext uri="{0D108BD9-81ED-4DB2-BD59-A6C34878D82A}">
                    <a16:rowId xmlns:a16="http://schemas.microsoft.com/office/drawing/2014/main" val="10000"/>
                  </a:ext>
                </a:extLst>
              </a:tr>
              <a:tr h="1060850">
                <a:tc>
                  <a:txBody>
                    <a:bodyPr/>
                    <a:lstStyle/>
                    <a:p>
                      <a:pPr marL="0" marR="0" lvl="0" indent="0" algn="ctr" rtl="0">
                        <a:lnSpc>
                          <a:spcPct val="100000"/>
                        </a:lnSpc>
                        <a:spcBef>
                          <a:spcPts val="0"/>
                        </a:spcBef>
                        <a:spcAft>
                          <a:spcPts val="0"/>
                        </a:spcAft>
                        <a:buClr>
                          <a:schemeClr val="dk1"/>
                        </a:buClr>
                        <a:buSzPts val="700"/>
                        <a:buFont typeface="Calibri"/>
                        <a:buNone/>
                      </a:pPr>
                      <a:r>
                        <a:rPr lang="en-US" sz="2800" b="1" u="none" strike="noStrike" cap="none"/>
                        <a:t>Safe</a:t>
                      </a:r>
                      <a:endParaRPr sz="1400" u="none" strike="noStrike" cap="none"/>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t>Walk </a:t>
                      </a:r>
                      <a:endParaRPr sz="1400" u="none" strike="noStrike" cap="none"/>
                    </a:p>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t>Keep hands and feet to myself</a:t>
                      </a:r>
                      <a:endParaRPr sz="1400" u="none" strike="noStrike" cap="none"/>
                    </a:p>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t>Report if someone is hurt or could be hurt</a:t>
                      </a:r>
                      <a:endParaRPr sz="1400" u="none" strike="noStrike" cap="none"/>
                    </a:p>
                  </a:txBody>
                  <a:tcPr marL="91450" marR="91450" marT="45725" marB="45725"/>
                </a:tc>
                <a:extLst>
                  <a:ext uri="{0D108BD9-81ED-4DB2-BD59-A6C34878D82A}">
                    <a16:rowId xmlns:a16="http://schemas.microsoft.com/office/drawing/2014/main" val="10001"/>
                  </a:ext>
                </a:extLst>
              </a:tr>
              <a:tr h="1060850">
                <a:tc>
                  <a:txBody>
                    <a:bodyPr/>
                    <a:lstStyle/>
                    <a:p>
                      <a:pPr marL="0" marR="0" lvl="0" indent="0" algn="ctr" rtl="0">
                        <a:lnSpc>
                          <a:spcPct val="100000"/>
                        </a:lnSpc>
                        <a:spcBef>
                          <a:spcPts val="0"/>
                        </a:spcBef>
                        <a:spcAft>
                          <a:spcPts val="0"/>
                        </a:spcAft>
                        <a:buClr>
                          <a:schemeClr val="dk1"/>
                        </a:buClr>
                        <a:buSzPts val="700"/>
                        <a:buFont typeface="Calibri"/>
                        <a:buNone/>
                      </a:pPr>
                      <a:r>
                        <a:rPr lang="en-US" sz="2800" b="1" u="none" strike="noStrike" cap="none"/>
                        <a:t>Respectful</a:t>
                      </a:r>
                      <a:endParaRPr sz="1400" u="none" strike="noStrike" cap="none"/>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t>Use appropriate language</a:t>
                      </a:r>
                      <a:endParaRPr sz="1400" u="none" strike="noStrike" cap="none"/>
                    </a:p>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t>Follow directions </a:t>
                      </a:r>
                      <a:endParaRPr sz="1400" u="none" strike="noStrike" cap="none"/>
                    </a:p>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t>Take care of school property</a:t>
                      </a:r>
                      <a:endParaRPr sz="1400" u="none" strike="noStrike" cap="none"/>
                    </a:p>
                  </a:txBody>
                  <a:tcPr marL="91450" marR="91450" marT="45725" marB="45725"/>
                </a:tc>
                <a:extLst>
                  <a:ext uri="{0D108BD9-81ED-4DB2-BD59-A6C34878D82A}">
                    <a16:rowId xmlns:a16="http://schemas.microsoft.com/office/drawing/2014/main" val="10002"/>
                  </a:ext>
                </a:extLst>
              </a:tr>
              <a:tr h="1060850">
                <a:tc>
                  <a:txBody>
                    <a:bodyPr/>
                    <a:lstStyle/>
                    <a:p>
                      <a:pPr marL="0" marR="0" lvl="0" indent="0" algn="ctr" rtl="0">
                        <a:lnSpc>
                          <a:spcPct val="100000"/>
                        </a:lnSpc>
                        <a:spcBef>
                          <a:spcPts val="0"/>
                        </a:spcBef>
                        <a:spcAft>
                          <a:spcPts val="0"/>
                        </a:spcAft>
                        <a:buClr>
                          <a:schemeClr val="dk1"/>
                        </a:buClr>
                        <a:buSzPts val="700"/>
                        <a:buFont typeface="Calibri"/>
                        <a:buNone/>
                      </a:pPr>
                      <a:r>
                        <a:rPr lang="en-US" sz="2800" b="1" u="none" strike="noStrike" cap="none"/>
                        <a:t>Responsible</a:t>
                      </a:r>
                      <a:endParaRPr sz="1400" u="none" strike="noStrike" cap="none"/>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dirty="0"/>
                        <a:t>Ask permission to leave the area or school</a:t>
                      </a:r>
                      <a:endParaRPr sz="1400" u="none" strike="noStrike" cap="none" dirty="0"/>
                    </a:p>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dirty="0"/>
                        <a:t>Use peaceful words to solve problems</a:t>
                      </a:r>
                      <a:endParaRPr sz="1400" u="none" strike="noStrike" cap="none" dirty="0"/>
                    </a:p>
                    <a:p>
                      <a:pPr marL="0" marR="0" lvl="0" indent="0" algn="l" rtl="0">
                        <a:lnSpc>
                          <a:spcPct val="100000"/>
                        </a:lnSpc>
                        <a:spcBef>
                          <a:spcPts val="0"/>
                        </a:spcBef>
                        <a:spcAft>
                          <a:spcPts val="0"/>
                        </a:spcAft>
                        <a:buClr>
                          <a:schemeClr val="dk1"/>
                        </a:buClr>
                        <a:buSzPts val="1800"/>
                        <a:buFont typeface="Arial"/>
                        <a:buNone/>
                      </a:pPr>
                      <a:endParaRPr sz="1800" u="none" strike="noStrike" cap="none" dirty="0"/>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7E1E2-A944-562C-581D-6995BE5BA477}"/>
              </a:ext>
            </a:extLst>
          </p:cNvPr>
          <p:cNvSpPr>
            <a:spLocks noGrp="1"/>
          </p:cNvSpPr>
          <p:nvPr>
            <p:ph type="title"/>
          </p:nvPr>
        </p:nvSpPr>
        <p:spPr/>
        <p:txBody>
          <a:bodyPr/>
          <a:lstStyle/>
          <a:p>
            <a:r>
              <a:rPr lang="en-US" dirty="0"/>
              <a:t>Activity: Practice Defining Behaviors </a:t>
            </a:r>
          </a:p>
        </p:txBody>
      </p:sp>
      <p:sp>
        <p:nvSpPr>
          <p:cNvPr id="3" name="Text Placeholder 2">
            <a:extLst>
              <a:ext uri="{FF2B5EF4-FFF2-40B4-BE49-F238E27FC236}">
                <a16:creationId xmlns:a16="http://schemas.microsoft.com/office/drawing/2014/main" id="{E79471D3-C479-9D45-D01D-63B57A11D34F}"/>
              </a:ext>
            </a:extLst>
          </p:cNvPr>
          <p:cNvSpPr>
            <a:spLocks noGrp="1"/>
          </p:cNvSpPr>
          <p:nvPr>
            <p:ph type="body" idx="1"/>
          </p:nvPr>
        </p:nvSpPr>
        <p:spPr>
          <a:xfrm>
            <a:off x="544830" y="1824038"/>
            <a:ext cx="8290560" cy="4708525"/>
          </a:xfrm>
        </p:spPr>
        <p:txBody>
          <a:bodyPr>
            <a:normAutofit fontScale="85000" lnSpcReduction="20000"/>
          </a:bodyPr>
          <a:lstStyle/>
          <a:p>
            <a:pPr lvl="0" indent="-457200" algn="l" rtl="0">
              <a:spcBef>
                <a:spcPts val="0"/>
              </a:spcBef>
              <a:spcAft>
                <a:spcPts val="0"/>
              </a:spcAft>
              <a:buFont typeface="Arial" panose="020B0604020202020204" pitchFamily="34" charset="0"/>
              <a:buChar char="•"/>
            </a:pPr>
            <a:r>
              <a:rPr lang="en-US" dirty="0">
                <a:effectLst/>
                <a:latin typeface="Calibri" panose="020F0502020204030204" pitchFamily="34" charset="0"/>
                <a:ea typeface="MS Mincho" panose="02020609040205080304" pitchFamily="49" charset="-128"/>
                <a:cs typeface="Calibri" panose="020F0502020204030204" pitchFamily="34" charset="0"/>
              </a:rPr>
              <a:t>The Leadership Team can practice writing specific rules for Respect in All Settings, using handout </a:t>
            </a:r>
            <a:r>
              <a:rPr lang="en-US" sz="3200" b="1" i="1" dirty="0">
                <a:effectLst/>
              </a:rPr>
              <a:t>Practice Creating Rules for All Settings</a:t>
            </a:r>
            <a:r>
              <a:rPr lang="en-US" dirty="0">
                <a:effectLst/>
                <a:latin typeface="Calibri" panose="020F0502020204030204" pitchFamily="34" charset="0"/>
                <a:ea typeface="MS Mincho" panose="02020609040205080304" pitchFamily="49" charset="-128"/>
                <a:cs typeface="Calibri" panose="020F0502020204030204" pitchFamily="34" charset="0"/>
              </a:rPr>
              <a:t>. </a:t>
            </a:r>
          </a:p>
          <a:p>
            <a:pPr lvl="0" indent="-457200" algn="l" rtl="0">
              <a:spcBef>
                <a:spcPts val="0"/>
              </a:spcBef>
              <a:spcAft>
                <a:spcPts val="0"/>
              </a:spcAft>
              <a:buFont typeface="Arial" panose="020B0604020202020204" pitchFamily="34" charset="0"/>
              <a:buChar char="•"/>
            </a:pPr>
            <a:endParaRPr lang="en-US" dirty="0">
              <a:effectLst/>
              <a:latin typeface="Calibri" panose="020F0502020204030204" pitchFamily="34" charset="0"/>
              <a:ea typeface="MS Mincho" panose="02020609040205080304" pitchFamily="49" charset="-128"/>
              <a:cs typeface="Calibri" panose="020F0502020204030204" pitchFamily="34" charset="0"/>
            </a:endParaRPr>
          </a:p>
          <a:p>
            <a:pPr lvl="0" indent="-457200" algn="l" rtl="0">
              <a:spcBef>
                <a:spcPts val="0"/>
              </a:spcBef>
              <a:spcAft>
                <a:spcPts val="0"/>
              </a:spcAft>
              <a:buFont typeface="Arial" panose="020B0604020202020204" pitchFamily="34" charset="0"/>
              <a:buChar char="•"/>
            </a:pPr>
            <a:r>
              <a:rPr lang="en-US" dirty="0">
                <a:effectLst/>
                <a:latin typeface="Calibri" panose="020F0502020204030204" pitchFamily="34" charset="0"/>
                <a:ea typeface="MS Mincho" panose="02020609040205080304" pitchFamily="49" charset="-128"/>
                <a:cs typeface="Calibri" panose="020F0502020204030204" pitchFamily="34" charset="0"/>
              </a:rPr>
              <a:t>Start by individually writing one behavior on a separate Post-it note. </a:t>
            </a:r>
          </a:p>
          <a:p>
            <a:pPr lvl="0" indent="-457200" algn="l" rtl="0">
              <a:spcBef>
                <a:spcPts val="0"/>
              </a:spcBef>
              <a:spcAft>
                <a:spcPts val="0"/>
              </a:spcAft>
              <a:buFont typeface="Arial" panose="020B0604020202020204" pitchFamily="34" charset="0"/>
              <a:buChar char="•"/>
            </a:pPr>
            <a:endParaRPr lang="en-US" dirty="0">
              <a:effectLst/>
              <a:latin typeface="Calibri" panose="020F0502020204030204" pitchFamily="34" charset="0"/>
              <a:ea typeface="MS Mincho" panose="02020609040205080304" pitchFamily="49" charset="-128"/>
              <a:cs typeface="Calibri" panose="020F0502020204030204" pitchFamily="34" charset="0"/>
            </a:endParaRPr>
          </a:p>
          <a:p>
            <a:pPr lvl="0" indent="-457200" algn="l" rtl="0">
              <a:spcBef>
                <a:spcPts val="0"/>
              </a:spcBef>
              <a:spcAft>
                <a:spcPts val="0"/>
              </a:spcAft>
              <a:buFont typeface="Arial" panose="020B0604020202020204" pitchFamily="34" charset="0"/>
              <a:buChar char="•"/>
            </a:pPr>
            <a:r>
              <a:rPr lang="en-US" dirty="0">
                <a:effectLst/>
                <a:latin typeface="Calibri" panose="020F0502020204030204" pitchFamily="34" charset="0"/>
                <a:ea typeface="MS Mincho" panose="02020609040205080304" pitchFamily="49" charset="-128"/>
                <a:cs typeface="Calibri" panose="020F0502020204030204" pitchFamily="34" charset="0"/>
              </a:rPr>
              <a:t>Place all Post-it notes on the table. Eliminate all duplicates. </a:t>
            </a:r>
          </a:p>
          <a:p>
            <a:pPr lvl="0" indent="-457200" algn="l" rtl="0">
              <a:spcBef>
                <a:spcPts val="0"/>
              </a:spcBef>
              <a:spcAft>
                <a:spcPts val="0"/>
              </a:spcAft>
              <a:buFont typeface="Arial" panose="020B0604020202020204" pitchFamily="34" charset="0"/>
              <a:buChar char="•"/>
            </a:pPr>
            <a:endParaRPr lang="en-US" dirty="0">
              <a:effectLst/>
              <a:latin typeface="Calibri" panose="020F0502020204030204" pitchFamily="34" charset="0"/>
              <a:ea typeface="MS Mincho" panose="02020609040205080304" pitchFamily="49" charset="-128"/>
              <a:cs typeface="Calibri" panose="020F0502020204030204" pitchFamily="34" charset="0"/>
            </a:endParaRPr>
          </a:p>
          <a:p>
            <a:pPr lvl="0" indent="-457200" algn="l" rtl="0">
              <a:spcBef>
                <a:spcPts val="0"/>
              </a:spcBef>
              <a:spcAft>
                <a:spcPts val="0"/>
              </a:spcAft>
              <a:buFont typeface="Arial" panose="020B0604020202020204" pitchFamily="34" charset="0"/>
              <a:buChar char="•"/>
            </a:pPr>
            <a:r>
              <a:rPr lang="en-US" dirty="0">
                <a:effectLst/>
                <a:latin typeface="Calibri" panose="020F0502020204030204" pitchFamily="34" charset="0"/>
                <a:ea typeface="MS Mincho" panose="02020609040205080304" pitchFamily="49" charset="-128"/>
                <a:cs typeface="Calibri" panose="020F0502020204030204" pitchFamily="34" charset="0"/>
              </a:rPr>
              <a:t>Come to consensus on 1-3 behaviors/rules.  </a:t>
            </a:r>
          </a:p>
          <a:p>
            <a:pPr marL="0" marR="0" algn="l">
              <a:spcBef>
                <a:spcPts val="0"/>
              </a:spcBef>
              <a:spcAft>
                <a:spcPts val="0"/>
              </a:spcAft>
            </a:pPr>
            <a:endParaRPr lang="en-US" dirty="0">
              <a:effectLst/>
              <a:latin typeface="Calibri" panose="020F0502020204030204" pitchFamily="34" charset="0"/>
              <a:ea typeface="MS Mincho" panose="02020609040205080304" pitchFamily="49" charset="-128"/>
              <a:cs typeface="Calibri" panose="020F0502020204030204" pitchFamily="34" charset="0"/>
            </a:endParaRPr>
          </a:p>
          <a:p>
            <a:pPr marL="0" marR="0" algn="l">
              <a:spcBef>
                <a:spcPts val="0"/>
              </a:spcBef>
              <a:spcAft>
                <a:spcPts val="0"/>
              </a:spcAft>
            </a:pPr>
            <a:r>
              <a:rPr lang="en-US" dirty="0">
                <a:effectLst/>
                <a:latin typeface="Calibri" panose="020F0502020204030204" pitchFamily="34" charset="0"/>
                <a:ea typeface="MS Mincho" panose="02020609040205080304" pitchFamily="49" charset="-128"/>
                <a:cs typeface="Calibri" panose="020F0502020204030204" pitchFamily="34" charset="0"/>
              </a:rPr>
              <a:t>	</a:t>
            </a:r>
          </a:p>
          <a:p>
            <a:endParaRPr lang="en-US" dirty="0"/>
          </a:p>
        </p:txBody>
      </p:sp>
    </p:spTree>
    <p:extLst>
      <p:ext uri="{BB962C8B-B14F-4D97-AF65-F5344CB8AC3E}">
        <p14:creationId xmlns:p14="http://schemas.microsoft.com/office/powerpoint/2010/main" val="3122199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A46621-78BE-E7BA-72EF-EA9C978D8C23}"/>
              </a:ext>
            </a:extLst>
          </p:cNvPr>
          <p:cNvSpPr>
            <a:spLocks noGrp="1"/>
          </p:cNvSpPr>
          <p:nvPr>
            <p:ph type="title"/>
          </p:nvPr>
        </p:nvSpPr>
        <p:spPr>
          <a:xfrm>
            <a:off x="457200" y="274638"/>
            <a:ext cx="8229600" cy="1143000"/>
          </a:xfrm>
        </p:spPr>
        <p:txBody>
          <a:bodyPr>
            <a:normAutofit fontScale="90000"/>
          </a:bodyPr>
          <a:lstStyle/>
          <a:p>
            <a:r>
              <a:rPr lang="en-US" dirty="0"/>
              <a:t>Practice writing Expected Behavior Rules for All Settings with Staff</a:t>
            </a:r>
          </a:p>
        </p:txBody>
      </p:sp>
      <p:pic>
        <p:nvPicPr>
          <p:cNvPr id="5" name="Picture 4">
            <a:extLst>
              <a:ext uri="{FF2B5EF4-FFF2-40B4-BE49-F238E27FC236}">
                <a16:creationId xmlns:a16="http://schemas.microsoft.com/office/drawing/2014/main" id="{9F4F4E1B-63F3-42FE-252C-DE621691294B}"/>
              </a:ext>
            </a:extLst>
          </p:cNvPr>
          <p:cNvPicPr>
            <a:picLocks noChangeAspect="1"/>
          </p:cNvPicPr>
          <p:nvPr/>
        </p:nvPicPr>
        <p:blipFill>
          <a:blip r:embed="rId3"/>
          <a:stretch>
            <a:fillRect/>
          </a:stretch>
        </p:blipFill>
        <p:spPr>
          <a:xfrm>
            <a:off x="2110739" y="2020463"/>
            <a:ext cx="4743667" cy="3744237"/>
          </a:xfrm>
          <a:prstGeom prst="rect">
            <a:avLst/>
          </a:prstGeom>
        </p:spPr>
      </p:pic>
    </p:spTree>
    <p:extLst>
      <p:ext uri="{BB962C8B-B14F-4D97-AF65-F5344CB8AC3E}">
        <p14:creationId xmlns:p14="http://schemas.microsoft.com/office/powerpoint/2010/main" val="1022028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AB7D1-70B0-472C-C204-9098D457319F}"/>
              </a:ext>
            </a:extLst>
          </p:cNvPr>
          <p:cNvSpPr>
            <a:spLocks noGrp="1"/>
          </p:cNvSpPr>
          <p:nvPr>
            <p:ph type="title"/>
          </p:nvPr>
        </p:nvSpPr>
        <p:spPr/>
        <p:txBody>
          <a:bodyPr>
            <a:normAutofit fontScale="90000"/>
          </a:bodyPr>
          <a:lstStyle/>
          <a:p>
            <a:r>
              <a:rPr lang="en-US" dirty="0"/>
              <a:t>Practice writing Expected Behavior Rules for All Settings with Staff</a:t>
            </a:r>
          </a:p>
        </p:txBody>
      </p:sp>
      <p:sp>
        <p:nvSpPr>
          <p:cNvPr id="3" name="Text Placeholder 2">
            <a:extLst>
              <a:ext uri="{FF2B5EF4-FFF2-40B4-BE49-F238E27FC236}">
                <a16:creationId xmlns:a16="http://schemas.microsoft.com/office/drawing/2014/main" id="{CEC3FA39-5642-6E34-9A27-488FF4FFCF96}"/>
              </a:ext>
            </a:extLst>
          </p:cNvPr>
          <p:cNvSpPr>
            <a:spLocks noGrp="1"/>
          </p:cNvSpPr>
          <p:nvPr>
            <p:ph type="body" idx="1"/>
          </p:nvPr>
        </p:nvSpPr>
        <p:spPr>
          <a:xfrm>
            <a:off x="284480" y="1547177"/>
            <a:ext cx="7396480" cy="4525963"/>
          </a:xfrm>
        </p:spPr>
        <p:txBody>
          <a:bodyPr>
            <a:normAutofit fontScale="77500" lnSpcReduction="20000"/>
          </a:bodyPr>
          <a:lstStyle/>
          <a:p>
            <a:pPr marL="0" marR="0" algn="l">
              <a:spcBef>
                <a:spcPts val="1200"/>
              </a:spcBef>
              <a:spcAft>
                <a:spcPts val="1200"/>
              </a:spcAft>
            </a:pPr>
            <a:r>
              <a:rPr lang="en-US" sz="3200" dirty="0">
                <a:effectLst/>
              </a:rPr>
              <a:t>Another way to practice writing expected behavior rules for all settings with staff is to write each of your schoolwide expectations on one page of chart paper.</a:t>
            </a:r>
          </a:p>
          <a:p>
            <a:pPr marL="0" marR="0" algn="l">
              <a:spcBef>
                <a:spcPts val="1200"/>
              </a:spcBef>
              <a:spcAft>
                <a:spcPts val="1200"/>
              </a:spcAft>
            </a:pPr>
            <a:r>
              <a:rPr lang="en-US" sz="3200" dirty="0">
                <a:effectLst/>
              </a:rPr>
              <a:t> Divide the staff into the number of schoolwide expectations, assigning each group to one expectation. Instruct them to list ideas for specific behaviors, using OMPUA guidelines. </a:t>
            </a:r>
            <a:endParaRPr lang="en-US" sz="3600" dirty="0">
              <a:effectLst/>
            </a:endParaRPr>
          </a:p>
          <a:p>
            <a:pPr marL="0" marR="0" algn="l">
              <a:spcBef>
                <a:spcPts val="1200"/>
              </a:spcBef>
              <a:spcAft>
                <a:spcPts val="1200"/>
              </a:spcAft>
            </a:pPr>
            <a:r>
              <a:rPr lang="en-US" sz="3200" dirty="0">
                <a:effectLst/>
              </a:rPr>
              <a:t>Once staff has practiced writing rules, the Leadership Team can ask for volunteers to form a workgroup to review the staff ideas and come up with a draft list of expected behaviors for all settings. </a:t>
            </a:r>
          </a:p>
        </p:txBody>
      </p:sp>
      <p:pic>
        <p:nvPicPr>
          <p:cNvPr id="5" name="Picture 4">
            <a:extLst>
              <a:ext uri="{FF2B5EF4-FFF2-40B4-BE49-F238E27FC236}">
                <a16:creationId xmlns:a16="http://schemas.microsoft.com/office/drawing/2014/main" id="{BEAB41E6-D87D-52D9-C682-1BA61FA646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74585" y="2764739"/>
            <a:ext cx="1384935" cy="2090837"/>
          </a:xfrm>
          <a:prstGeom prst="rect">
            <a:avLst/>
          </a:prstGeom>
          <a:noFill/>
          <a:ln>
            <a:noFill/>
          </a:ln>
        </p:spPr>
      </p:pic>
    </p:spTree>
    <p:extLst>
      <p:ext uri="{BB962C8B-B14F-4D97-AF65-F5344CB8AC3E}">
        <p14:creationId xmlns:p14="http://schemas.microsoft.com/office/powerpoint/2010/main" val="3270064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43"/>
        <p:cNvGrpSpPr/>
        <p:nvPr/>
      </p:nvGrpSpPr>
      <p:grpSpPr>
        <a:xfrm>
          <a:off x="0" y="0"/>
          <a:ext cx="0" cy="0"/>
          <a:chOff x="0" y="0"/>
          <a:chExt cx="0" cy="0"/>
        </a:xfrm>
      </p:grpSpPr>
      <p:sp>
        <p:nvSpPr>
          <p:cNvPr id="144" name="Google Shape;144;gddca2ff7e9_0_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dirty="0">
                <a:solidFill>
                  <a:schemeClr val="tx1"/>
                </a:solidFill>
              </a:rPr>
              <a:t>Facilitator Notes – Delete this slide</a:t>
            </a:r>
            <a:endParaRPr dirty="0">
              <a:solidFill>
                <a:schemeClr val="tx1"/>
              </a:solidFill>
            </a:endParaRPr>
          </a:p>
        </p:txBody>
      </p:sp>
      <p:sp>
        <p:nvSpPr>
          <p:cNvPr id="145" name="Google Shape;145;gddca2ff7e9_0_0"/>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fontScale="77500" lnSpcReduction="20000"/>
          </a:bodyPr>
          <a:lstStyle/>
          <a:p>
            <a:pPr marL="50800" indent="0">
              <a:buNone/>
            </a:pPr>
            <a:r>
              <a:rPr lang="en-US" dirty="0"/>
              <a:t>Handouts Needed:</a:t>
            </a:r>
          </a:p>
          <a:p>
            <a:pPr marL="0" marR="0" algn="l">
              <a:spcBef>
                <a:spcPts val="0"/>
              </a:spcBef>
              <a:spcAft>
                <a:spcPts val="0"/>
              </a:spcAft>
            </a:pPr>
            <a:r>
              <a:rPr lang="en-US" sz="3200" dirty="0">
                <a:effectLst/>
              </a:rPr>
              <a:t>HO 5 Blank Matrix</a:t>
            </a:r>
            <a:endParaRPr lang="en-US" sz="3600" dirty="0">
              <a:effectLst/>
            </a:endParaRPr>
          </a:p>
          <a:p>
            <a:pPr marL="0" marR="0" algn="l">
              <a:spcBef>
                <a:spcPts val="0"/>
              </a:spcBef>
              <a:spcAft>
                <a:spcPts val="0"/>
              </a:spcAft>
            </a:pPr>
            <a:r>
              <a:rPr lang="en-US" sz="3200" dirty="0">
                <a:effectLst/>
              </a:rPr>
              <a:t>HO 6 Example Preschool Schoolwide Expectations</a:t>
            </a:r>
            <a:endParaRPr lang="en-US" sz="3600" dirty="0">
              <a:effectLst/>
            </a:endParaRPr>
          </a:p>
          <a:p>
            <a:pPr marL="0" marR="0" algn="l">
              <a:spcBef>
                <a:spcPts val="0"/>
              </a:spcBef>
              <a:spcAft>
                <a:spcPts val="0"/>
              </a:spcAft>
            </a:pPr>
            <a:r>
              <a:rPr lang="en-US" sz="3200" dirty="0">
                <a:effectLst/>
              </a:rPr>
              <a:t>HO 7 Example Elementary Schoolwide Expectations</a:t>
            </a:r>
            <a:endParaRPr lang="en-US" sz="3600" dirty="0">
              <a:effectLst/>
            </a:endParaRPr>
          </a:p>
          <a:p>
            <a:pPr marL="0" marR="0" algn="l">
              <a:spcBef>
                <a:spcPts val="0"/>
              </a:spcBef>
              <a:spcAft>
                <a:spcPts val="0"/>
              </a:spcAft>
            </a:pPr>
            <a:r>
              <a:rPr lang="en-US" sz="3200" dirty="0">
                <a:effectLst/>
              </a:rPr>
              <a:t>HO 8 Example High School Schoolwide Expectations</a:t>
            </a:r>
          </a:p>
          <a:p>
            <a:pPr marL="0" marR="0" algn="l">
              <a:spcBef>
                <a:spcPts val="0"/>
              </a:spcBef>
              <a:spcAft>
                <a:spcPts val="0"/>
              </a:spcAft>
            </a:pPr>
            <a:r>
              <a:rPr lang="en-US" sz="3200" dirty="0">
                <a:effectLst/>
              </a:rPr>
              <a:t>HO 9 Practice Creating Rules for All Settings</a:t>
            </a:r>
          </a:p>
          <a:p>
            <a:pPr marL="0" marR="0" algn="l">
              <a:spcBef>
                <a:spcPts val="0"/>
              </a:spcBef>
              <a:spcAft>
                <a:spcPts val="0"/>
              </a:spcAft>
            </a:pPr>
            <a:r>
              <a:rPr lang="en-US" sz="3200" dirty="0">
                <a:effectLst/>
              </a:rPr>
              <a:t>HO-AP MO SW-PBS Tier 1 Action Plan</a:t>
            </a:r>
          </a:p>
          <a:p>
            <a:pPr marL="0" marR="0" algn="l">
              <a:spcBef>
                <a:spcPts val="0"/>
              </a:spcBef>
              <a:spcAft>
                <a:spcPts val="0"/>
              </a:spcAft>
            </a:pPr>
            <a:r>
              <a:rPr lang="en-US" dirty="0"/>
              <a:t>HO-APC MO SW-PBS Tier 1 Action Planning Checklist</a:t>
            </a:r>
          </a:p>
          <a:p>
            <a:pPr marL="0" marR="0" algn="l">
              <a:spcBef>
                <a:spcPts val="0"/>
              </a:spcBef>
              <a:spcAft>
                <a:spcPts val="0"/>
              </a:spcAft>
            </a:pPr>
            <a:r>
              <a:rPr lang="en-US" sz="3200" dirty="0">
                <a:effectLst/>
              </a:rPr>
              <a:t>HO-APR MO SW-PBS Tier 1 Artifact Rubric</a:t>
            </a:r>
          </a:p>
          <a:p>
            <a:pPr marL="0" marR="0" lvl="0" indent="0">
              <a:spcBef>
                <a:spcPts val="0"/>
              </a:spcBef>
              <a:spcAft>
                <a:spcPts val="0"/>
              </a:spcAft>
              <a:buNone/>
            </a:pPr>
            <a:endParaRPr lang="en-US" sz="3200" dirty="0"/>
          </a:p>
          <a:p>
            <a:pPr marL="50800" indent="0">
              <a:buNone/>
            </a:pPr>
            <a:r>
              <a:rPr lang="en-US" dirty="0"/>
              <a:t>Participants Need Access </a:t>
            </a:r>
          </a:p>
          <a:p>
            <a:pPr>
              <a:buFont typeface="Arial" panose="020B0604020202020204" pitchFamily="34" charset="0"/>
              <a:buChar char="•"/>
            </a:pPr>
            <a:r>
              <a:rPr lang="en-US" sz="3200" dirty="0"/>
              <a:t>MO SW-PBS Handbook</a:t>
            </a:r>
          </a:p>
          <a:p>
            <a:pPr>
              <a:buFont typeface="Arial" panose="020B0604020202020204" pitchFamily="34" charset="0"/>
              <a:buChar char="•"/>
            </a:pPr>
            <a:r>
              <a:rPr lang="en-US" sz="3200" dirty="0"/>
              <a:t>MO SW-PBS Tier 1 Implementation Guide</a:t>
            </a:r>
            <a:endParaRPr dirty="0"/>
          </a:p>
          <a:p>
            <a:pPr marL="742950" lvl="1" indent="-107950" algn="l" rtl="0">
              <a:lnSpc>
                <a:spcPct val="100000"/>
              </a:lnSpc>
              <a:spcBef>
                <a:spcPts val="560"/>
              </a:spcBef>
              <a:spcAft>
                <a:spcPts val="0"/>
              </a:spcAft>
              <a:buSzPts val="2800"/>
              <a:buNone/>
            </a:pPr>
            <a:endParaRPr dirty="0">
              <a:solidFill>
                <a:schemeClr val="dk1"/>
              </a:solidFill>
            </a:endParaRPr>
          </a:p>
        </p:txBody>
      </p:sp>
    </p:spTree>
    <p:extLst>
      <p:ext uri="{BB962C8B-B14F-4D97-AF65-F5344CB8AC3E}">
        <p14:creationId xmlns:p14="http://schemas.microsoft.com/office/powerpoint/2010/main" val="3545356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7"/>
          <p:cNvSpPr txBox="1">
            <a:spLocks noGrp="1"/>
          </p:cNvSpPr>
          <p:nvPr>
            <p:ph type="title"/>
          </p:nvPr>
        </p:nvSpPr>
        <p:spPr>
          <a:xfrm>
            <a:off x="528320" y="2238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Calibri"/>
              <a:buNone/>
            </a:pPr>
            <a:r>
              <a:rPr lang="en-US" dirty="0"/>
              <a:t>Unpacking Defining Specific Behaviors for </a:t>
            </a:r>
            <a:r>
              <a:rPr lang="en-US" sz="4400" b="0" i="0" u="none" strike="noStrike" cap="none" dirty="0">
                <a:solidFill>
                  <a:schemeClr val="dk1"/>
                </a:solidFill>
                <a:latin typeface="Calibri"/>
                <a:ea typeface="Calibri"/>
                <a:cs typeface="Calibri"/>
                <a:sym typeface="Calibri"/>
              </a:rPr>
              <a:t>Non-Classroom Areas</a:t>
            </a:r>
            <a:endParaRPr dirty="0"/>
          </a:p>
        </p:txBody>
      </p:sp>
      <p:sp>
        <p:nvSpPr>
          <p:cNvPr id="479" name="Google Shape;479;p37"/>
          <p:cNvSpPr txBox="1">
            <a:spLocks noGrp="1"/>
          </p:cNvSpPr>
          <p:nvPr>
            <p:ph type="body" idx="1"/>
          </p:nvPr>
        </p:nvSpPr>
        <p:spPr>
          <a:xfrm>
            <a:off x="457200" y="1526570"/>
            <a:ext cx="8229600" cy="4630800"/>
          </a:xfrm>
          <a:prstGeom prst="rect">
            <a:avLst/>
          </a:prstGeom>
          <a:noFill/>
          <a:ln>
            <a:noFill/>
          </a:ln>
        </p:spPr>
        <p:txBody>
          <a:bodyPr spcFirstLastPara="1" wrap="square" lIns="91425" tIns="45700" rIns="91425" bIns="45700" anchor="t" anchorCtr="0">
            <a:noAutofit/>
          </a:bodyPr>
          <a:lstStyle/>
          <a:p>
            <a:pPr marL="1717675" marR="0" lvl="0" indent="-1717675" algn="l" rtl="0">
              <a:lnSpc>
                <a:spcPct val="80000"/>
              </a:lnSpc>
              <a:spcBef>
                <a:spcPts val="0"/>
              </a:spcBef>
              <a:spcAft>
                <a:spcPts val="0"/>
              </a:spcAft>
              <a:buClr>
                <a:srgbClr val="FF0000"/>
              </a:buClr>
              <a:buSzPts val="738"/>
              <a:buFont typeface="Arial"/>
              <a:buNone/>
            </a:pPr>
            <a:r>
              <a:rPr lang="en-US" sz="2750" b="0" i="1" u="none" strike="noStrike" cap="none" dirty="0">
                <a:solidFill>
                  <a:srgbClr val="FF0000"/>
                </a:solidFill>
                <a:latin typeface="Calibri"/>
                <a:ea typeface="Calibri"/>
                <a:cs typeface="Calibri"/>
                <a:sym typeface="Calibri"/>
              </a:rPr>
              <a:t>What?</a:t>
            </a:r>
          </a:p>
          <a:p>
            <a:pPr marL="1717675" marR="0" lvl="0" indent="-1717675" algn="l" rtl="0">
              <a:lnSpc>
                <a:spcPct val="80000"/>
              </a:lnSpc>
              <a:spcBef>
                <a:spcPts val="0"/>
              </a:spcBef>
              <a:spcAft>
                <a:spcPts val="0"/>
              </a:spcAft>
              <a:buClr>
                <a:srgbClr val="FF0000"/>
              </a:buClr>
              <a:buSzPts val="738"/>
              <a:buFont typeface="Arial"/>
              <a:buNone/>
            </a:pPr>
            <a:r>
              <a:rPr lang="en-US" sz="2750" i="1" dirty="0">
                <a:solidFill>
                  <a:srgbClr val="FF0000"/>
                </a:solidFill>
              </a:rPr>
              <a:t>            </a:t>
            </a:r>
            <a:r>
              <a:rPr lang="en-US" sz="2750" dirty="0"/>
              <a:t> </a:t>
            </a:r>
            <a:r>
              <a:rPr lang="en-US" sz="2750" b="0" i="0" u="none" strike="noStrike" cap="none" dirty="0">
                <a:solidFill>
                  <a:srgbClr val="008000"/>
                </a:solidFill>
                <a:latin typeface="Calibri"/>
                <a:ea typeface="Calibri"/>
                <a:cs typeface="Calibri"/>
                <a:sym typeface="Calibri"/>
              </a:rPr>
              <a:t>–</a:t>
            </a:r>
            <a:r>
              <a:rPr lang="en-US" sz="2750" b="0" i="0" u="none" strike="noStrike" cap="none" dirty="0">
                <a:solidFill>
                  <a:schemeClr val="dk1"/>
                </a:solidFill>
                <a:latin typeface="Calibri"/>
                <a:ea typeface="Calibri"/>
                <a:cs typeface="Calibri"/>
                <a:sym typeface="Calibri"/>
              </a:rPr>
              <a:t>	</a:t>
            </a:r>
            <a:r>
              <a:rPr lang="en-US" sz="2400" b="0" i="0" u="none" strike="noStrike" cap="none" dirty="0">
                <a:solidFill>
                  <a:schemeClr val="dk1"/>
                </a:solidFill>
                <a:latin typeface="Calibri"/>
                <a:ea typeface="Calibri"/>
                <a:cs typeface="Calibri"/>
                <a:sym typeface="Calibri"/>
              </a:rPr>
              <a:t>Any area of the school not under the direct and consistent supervision of one adult.</a:t>
            </a:r>
            <a:endParaRPr lang="en-US" sz="2400" dirty="0"/>
          </a:p>
          <a:p>
            <a:pPr marL="1717675" marR="0" lvl="0" indent="-1717675" algn="l" rtl="0">
              <a:lnSpc>
                <a:spcPct val="80000"/>
              </a:lnSpc>
              <a:spcBef>
                <a:spcPts val="590"/>
              </a:spcBef>
              <a:spcAft>
                <a:spcPts val="0"/>
              </a:spcAft>
              <a:buClr>
                <a:srgbClr val="FF0000"/>
              </a:buClr>
              <a:buSzPts val="738"/>
              <a:buFont typeface="Arial"/>
              <a:buNone/>
            </a:pPr>
            <a:r>
              <a:rPr lang="en-US" sz="2400" b="0" i="1" u="none" strike="noStrike" cap="none" dirty="0">
                <a:solidFill>
                  <a:srgbClr val="FF0000"/>
                </a:solidFill>
                <a:latin typeface="Calibri"/>
                <a:ea typeface="Calibri"/>
                <a:cs typeface="Calibri"/>
                <a:sym typeface="Calibri"/>
              </a:rPr>
              <a:t>Why?</a:t>
            </a:r>
            <a:r>
              <a:rPr lang="en-US" sz="2400" dirty="0"/>
              <a:t>     </a:t>
            </a:r>
          </a:p>
          <a:p>
            <a:pPr marL="1717675" marR="0" lvl="0" indent="-1717675" algn="l" rtl="0">
              <a:lnSpc>
                <a:spcPct val="80000"/>
              </a:lnSpc>
              <a:spcBef>
                <a:spcPts val="590"/>
              </a:spcBef>
              <a:spcAft>
                <a:spcPts val="0"/>
              </a:spcAft>
              <a:buClr>
                <a:srgbClr val="FF0000"/>
              </a:buClr>
              <a:buSzPts val="738"/>
              <a:buFont typeface="Arial"/>
              <a:buNone/>
            </a:pPr>
            <a:r>
              <a:rPr lang="en-US" sz="2400" b="0" i="0" u="none" strike="noStrike" cap="none" dirty="0">
                <a:solidFill>
                  <a:srgbClr val="008000"/>
                </a:solidFill>
                <a:latin typeface="Calibri"/>
                <a:ea typeface="Calibri"/>
                <a:cs typeface="Calibri"/>
                <a:sym typeface="Calibri"/>
              </a:rPr>
              <a:t>               –</a:t>
            </a:r>
            <a:r>
              <a:rPr lang="en-US" sz="2400" b="0" i="0" u="none" strike="noStrike" cap="none" dirty="0">
                <a:solidFill>
                  <a:schemeClr val="dk1"/>
                </a:solidFill>
                <a:latin typeface="Calibri"/>
                <a:ea typeface="Calibri"/>
                <a:cs typeface="Calibri"/>
                <a:sym typeface="Calibri"/>
              </a:rPr>
              <a:t>	Expectations are often not clear or agreed upon by all staff.</a:t>
            </a:r>
            <a:endParaRPr sz="2400" dirty="0"/>
          </a:p>
          <a:p>
            <a:pPr marL="1717675" marR="0" lvl="0" indent="-1717675" algn="l" rtl="0">
              <a:lnSpc>
                <a:spcPct val="80000"/>
              </a:lnSpc>
              <a:spcBef>
                <a:spcPts val="590"/>
              </a:spcBef>
              <a:spcAft>
                <a:spcPts val="0"/>
              </a:spcAft>
              <a:buClr>
                <a:srgbClr val="FF0000"/>
              </a:buClr>
              <a:buSzPts val="738"/>
              <a:buFont typeface="Arial"/>
              <a:buNone/>
            </a:pPr>
            <a:r>
              <a:rPr lang="en-US" sz="2400" b="0" i="0" u="none" strike="noStrike" cap="none" dirty="0">
                <a:solidFill>
                  <a:srgbClr val="008000"/>
                </a:solidFill>
                <a:latin typeface="Calibri"/>
                <a:ea typeface="Calibri"/>
                <a:cs typeface="Calibri"/>
                <a:sym typeface="Calibri"/>
              </a:rPr>
              <a:t>               –</a:t>
            </a:r>
            <a:r>
              <a:rPr lang="en-US" sz="2400" b="0" i="0" u="none" strike="noStrike" cap="none" dirty="0">
                <a:solidFill>
                  <a:schemeClr val="dk1"/>
                </a:solidFill>
                <a:latin typeface="Calibri"/>
                <a:ea typeface="Calibri"/>
                <a:cs typeface="Calibri"/>
                <a:sym typeface="Calibri"/>
              </a:rPr>
              <a:t>	Supervisors change day by day, hour by hour.</a:t>
            </a:r>
            <a:endParaRPr sz="2400" dirty="0"/>
          </a:p>
          <a:p>
            <a:pPr marL="1717675" marR="0" lvl="0" indent="-1717675" algn="l" rtl="0">
              <a:lnSpc>
                <a:spcPct val="80000"/>
              </a:lnSpc>
              <a:spcBef>
                <a:spcPts val="590"/>
              </a:spcBef>
              <a:spcAft>
                <a:spcPts val="0"/>
              </a:spcAft>
              <a:buClr>
                <a:srgbClr val="FF0000"/>
              </a:buClr>
              <a:buSzPts val="738"/>
              <a:buFont typeface="Arial"/>
              <a:buNone/>
            </a:pPr>
            <a:r>
              <a:rPr lang="en-US" sz="2400" dirty="0"/>
              <a:t>               </a:t>
            </a:r>
            <a:r>
              <a:rPr lang="en-US" sz="2400" b="0" i="0" u="none" strike="noStrike" cap="none" dirty="0">
                <a:solidFill>
                  <a:srgbClr val="008000"/>
                </a:solidFill>
                <a:latin typeface="Calibri"/>
                <a:ea typeface="Calibri"/>
                <a:cs typeface="Calibri"/>
                <a:sym typeface="Calibri"/>
              </a:rPr>
              <a:t>–</a:t>
            </a:r>
            <a:r>
              <a:rPr lang="en-US" sz="2400" b="0" i="0" u="none" strike="noStrike" cap="none" dirty="0">
                <a:solidFill>
                  <a:schemeClr val="dk1"/>
                </a:solidFill>
                <a:latin typeface="Calibri"/>
                <a:ea typeface="Calibri"/>
                <a:cs typeface="Calibri"/>
                <a:sym typeface="Calibri"/>
              </a:rPr>
              <a:t>	Allows staff to teach expectations prior to entering the setting and consistently supervise</a:t>
            </a:r>
            <a:endParaRPr lang="en-US" sz="2400" dirty="0"/>
          </a:p>
          <a:p>
            <a:pPr marL="1717675" marR="0" lvl="0" indent="-1717675" algn="l" rtl="0">
              <a:lnSpc>
                <a:spcPct val="80000"/>
              </a:lnSpc>
              <a:spcBef>
                <a:spcPts val="590"/>
              </a:spcBef>
              <a:spcAft>
                <a:spcPts val="0"/>
              </a:spcAft>
              <a:buClr>
                <a:srgbClr val="FF0000"/>
              </a:buClr>
              <a:buSzPts val="738"/>
              <a:buFont typeface="Arial"/>
              <a:buNone/>
            </a:pPr>
            <a:r>
              <a:rPr lang="en-US" sz="2400" b="0" i="0" u="none" strike="noStrike" cap="none" dirty="0">
                <a:solidFill>
                  <a:srgbClr val="008000"/>
                </a:solidFill>
                <a:latin typeface="Calibri"/>
                <a:ea typeface="Calibri"/>
                <a:cs typeface="Calibri"/>
                <a:sym typeface="Calibri"/>
              </a:rPr>
              <a:t>               –</a:t>
            </a:r>
            <a:r>
              <a:rPr lang="en-US" sz="2400" b="0" i="0" u="none" strike="noStrike" cap="none" dirty="0">
                <a:solidFill>
                  <a:schemeClr val="dk1"/>
                </a:solidFill>
                <a:latin typeface="Calibri"/>
                <a:ea typeface="Calibri"/>
                <a:cs typeface="Calibri"/>
                <a:sym typeface="Calibri"/>
              </a:rPr>
              <a:t>	Increases staff and student comfort when in these areas.</a:t>
            </a:r>
            <a:endParaRPr sz="2400" dirty="0"/>
          </a:p>
        </p:txBody>
      </p:sp>
      <p:pic>
        <p:nvPicPr>
          <p:cNvPr id="2" name="Picture 1">
            <a:extLst>
              <a:ext uri="{FF2B5EF4-FFF2-40B4-BE49-F238E27FC236}">
                <a16:creationId xmlns:a16="http://schemas.microsoft.com/office/drawing/2014/main" id="{554605B6-7336-50E7-5BE9-6CC453661D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0220" y="5095650"/>
            <a:ext cx="1714500" cy="1143000"/>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Calibri"/>
              <a:buNone/>
            </a:pPr>
            <a:r>
              <a:rPr lang="en-US" dirty="0"/>
              <a:t>Unpacking</a:t>
            </a:r>
            <a:r>
              <a:rPr lang="en-US" sz="4400" b="0" i="0" u="none" strike="noStrike" cap="none" dirty="0">
                <a:solidFill>
                  <a:schemeClr val="dk1"/>
                </a:solidFill>
                <a:latin typeface="Calibri"/>
                <a:ea typeface="Calibri"/>
                <a:cs typeface="Calibri"/>
                <a:sym typeface="Calibri"/>
              </a:rPr>
              <a:t> Non-Classroom Behaviors</a:t>
            </a:r>
            <a:endParaRPr dirty="0"/>
          </a:p>
        </p:txBody>
      </p:sp>
      <p:sp>
        <p:nvSpPr>
          <p:cNvPr id="494" name="Google Shape;494;p39"/>
          <p:cNvSpPr txBox="1">
            <a:spLocks noGrp="1"/>
          </p:cNvSpPr>
          <p:nvPr>
            <p:ph type="body" idx="1"/>
          </p:nvPr>
        </p:nvSpPr>
        <p:spPr>
          <a:xfrm>
            <a:off x="457200" y="1600201"/>
            <a:ext cx="8229600" cy="341884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3200"/>
              <a:buFont typeface="Arial"/>
              <a:buChar char="•"/>
            </a:pPr>
            <a:r>
              <a:rPr lang="en-US" sz="2800" b="0" i="0" u="none" strike="noStrike" cap="none" dirty="0">
                <a:solidFill>
                  <a:schemeClr val="dk1"/>
                </a:solidFill>
                <a:latin typeface="Calibri"/>
                <a:ea typeface="Calibri"/>
                <a:cs typeface="Calibri"/>
                <a:sym typeface="Calibri"/>
              </a:rPr>
              <a:t>Same considerations for defining All-Settings behaviors.</a:t>
            </a:r>
            <a:endParaRPr sz="2800" dirty="0"/>
          </a:p>
          <a:p>
            <a:pPr marL="342900" marR="0" lvl="0" indent="-342900" algn="l" rtl="0">
              <a:lnSpc>
                <a:spcPct val="100000"/>
              </a:lnSpc>
              <a:spcBef>
                <a:spcPts val="600"/>
              </a:spcBef>
              <a:spcAft>
                <a:spcPts val="0"/>
              </a:spcAft>
              <a:buClr>
                <a:srgbClr val="FF0000"/>
              </a:buClr>
              <a:buSzPts val="3200"/>
              <a:buFont typeface="Arial"/>
              <a:buChar char="•"/>
            </a:pPr>
            <a:r>
              <a:rPr lang="en-US" sz="2800" b="0" i="0" u="none" strike="noStrike" cap="none" dirty="0">
                <a:solidFill>
                  <a:schemeClr val="dk1"/>
                </a:solidFill>
                <a:latin typeface="Calibri"/>
                <a:ea typeface="Calibri"/>
                <a:cs typeface="Calibri"/>
                <a:sym typeface="Calibri"/>
              </a:rPr>
              <a:t>Aligned/anchored to school-wide expectations.</a:t>
            </a:r>
            <a:endParaRPr sz="2800" dirty="0"/>
          </a:p>
          <a:p>
            <a:pPr marL="342900" marR="0" lvl="0" indent="-342900" algn="l" rtl="0">
              <a:lnSpc>
                <a:spcPct val="100000"/>
              </a:lnSpc>
              <a:spcBef>
                <a:spcPts val="600"/>
              </a:spcBef>
              <a:spcAft>
                <a:spcPts val="0"/>
              </a:spcAft>
              <a:buClr>
                <a:srgbClr val="FF0000"/>
              </a:buClr>
              <a:buSzPts val="3200"/>
              <a:buFont typeface="Arial"/>
              <a:buChar char="•"/>
            </a:pPr>
            <a:r>
              <a:rPr lang="en-US" sz="2800" b="0" i="0" u="none" strike="noStrike" cap="none" dirty="0">
                <a:solidFill>
                  <a:schemeClr val="dk1"/>
                </a:solidFill>
                <a:latin typeface="Calibri"/>
                <a:ea typeface="Calibri"/>
                <a:cs typeface="Calibri"/>
                <a:sym typeface="Calibri"/>
              </a:rPr>
              <a:t>OMPUA</a:t>
            </a:r>
            <a:endParaRPr sz="2800" dirty="0"/>
          </a:p>
          <a:p>
            <a:pPr marL="342900" marR="0" lvl="0" indent="-342900" algn="l" rtl="0">
              <a:lnSpc>
                <a:spcPct val="100000"/>
              </a:lnSpc>
              <a:spcBef>
                <a:spcPts val="600"/>
              </a:spcBef>
              <a:spcAft>
                <a:spcPts val="0"/>
              </a:spcAft>
              <a:buClr>
                <a:srgbClr val="FF0000"/>
              </a:buClr>
              <a:buSzPts val="3200"/>
              <a:buFont typeface="Arial"/>
              <a:buChar char="•"/>
            </a:pPr>
            <a:r>
              <a:rPr lang="en-US" sz="2800" b="0" i="0" u="none" strike="noStrike" cap="none" dirty="0">
                <a:solidFill>
                  <a:schemeClr val="dk1"/>
                </a:solidFill>
                <a:latin typeface="Calibri"/>
                <a:ea typeface="Calibri"/>
                <a:cs typeface="Calibri"/>
                <a:sym typeface="Calibri"/>
              </a:rPr>
              <a:t>Define behaviors in addition to those identified for All Settings that will lead to success in that specific setting.</a:t>
            </a:r>
            <a:endParaRPr sz="2800" dirty="0"/>
          </a:p>
        </p:txBody>
      </p:sp>
      <p:pic>
        <p:nvPicPr>
          <p:cNvPr id="2" name="Picture 1">
            <a:extLst>
              <a:ext uri="{FF2B5EF4-FFF2-40B4-BE49-F238E27FC236}">
                <a16:creationId xmlns:a16="http://schemas.microsoft.com/office/drawing/2014/main" id="{BE3DC13D-BE2F-F0D5-9A7A-BBF08B4FF9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69640" y="4600787"/>
            <a:ext cx="2204719" cy="1469813"/>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4400" b="0" i="0" u="none" strike="noStrike" cap="none">
                <a:solidFill>
                  <a:schemeClr val="dk1"/>
                </a:solidFill>
                <a:latin typeface="Calibri"/>
                <a:ea typeface="Calibri"/>
                <a:cs typeface="Calibri"/>
                <a:sym typeface="Calibri"/>
              </a:rPr>
              <a:t>Possible Non-Classroom Areas</a:t>
            </a:r>
            <a:endParaRPr/>
          </a:p>
        </p:txBody>
      </p:sp>
      <p:sp>
        <p:nvSpPr>
          <p:cNvPr id="486" name="Google Shape;486;p38"/>
          <p:cNvSpPr txBox="1">
            <a:spLocks noGrp="1"/>
          </p:cNvSpPr>
          <p:nvPr>
            <p:ph type="body" idx="1"/>
          </p:nvPr>
        </p:nvSpPr>
        <p:spPr>
          <a:xfrm>
            <a:off x="576262" y="1554162"/>
            <a:ext cx="4040187" cy="4572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Restrooms</a:t>
            </a:r>
            <a:endParaRPr/>
          </a:p>
          <a:p>
            <a:pPr marL="342900" marR="0" lvl="0" indent="-342900" algn="l" rtl="0">
              <a:lnSpc>
                <a:spcPct val="10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Cafeteria</a:t>
            </a:r>
            <a:endParaRPr/>
          </a:p>
          <a:p>
            <a:pPr marL="342900" marR="0" lvl="0" indent="-342900" algn="l" rtl="0">
              <a:lnSpc>
                <a:spcPct val="10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Hallways</a:t>
            </a:r>
            <a:endParaRPr/>
          </a:p>
          <a:p>
            <a:pPr marL="342900" marR="0" lvl="0" indent="-342900" algn="l" rtl="0">
              <a:lnSpc>
                <a:spcPct val="10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Recess or Breaks</a:t>
            </a:r>
            <a:endParaRPr/>
          </a:p>
          <a:p>
            <a:pPr marL="342900" marR="0" lvl="0" indent="-342900" algn="l" rtl="0">
              <a:lnSpc>
                <a:spcPct val="10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Arrival/Departure</a:t>
            </a:r>
            <a:endParaRPr/>
          </a:p>
          <a:p>
            <a:pPr marL="342900" marR="0" lvl="0" indent="-342900" algn="l" rtl="0">
              <a:lnSpc>
                <a:spcPct val="10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Assemblies/Pep Rallies</a:t>
            </a:r>
            <a:endParaRPr/>
          </a:p>
          <a:p>
            <a:pPr marL="342900" marR="0" lvl="0" indent="-342900" algn="l" rtl="0">
              <a:lnSpc>
                <a:spcPct val="10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After School Activities</a:t>
            </a:r>
            <a:endParaRPr/>
          </a:p>
          <a:p>
            <a:pPr marL="342900" marR="0" lvl="0" indent="-342900" algn="l" rtl="0">
              <a:lnSpc>
                <a:spcPct val="10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Homework Assistance</a:t>
            </a:r>
            <a:endParaRPr/>
          </a:p>
          <a:p>
            <a:pPr marL="342900" marR="0" lvl="0" indent="-190500" algn="l" rtl="0">
              <a:lnSpc>
                <a:spcPct val="100000"/>
              </a:lnSpc>
              <a:spcBef>
                <a:spcPts val="480"/>
              </a:spcBef>
              <a:spcAft>
                <a:spcPts val="0"/>
              </a:spcAft>
              <a:buClr>
                <a:srgbClr val="FF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487" name="Google Shape;487;p38"/>
          <p:cNvSpPr txBox="1">
            <a:spLocks noGrp="1"/>
          </p:cNvSpPr>
          <p:nvPr>
            <p:ph type="body" idx="3"/>
          </p:nvPr>
        </p:nvSpPr>
        <p:spPr>
          <a:xfrm>
            <a:off x="4645025" y="1598612"/>
            <a:ext cx="4041774" cy="4348161"/>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School Grounds/Parking Lot</a:t>
            </a:r>
            <a:endParaRPr/>
          </a:p>
          <a:p>
            <a:pPr marL="342900" marR="0" lvl="0" indent="-342900" algn="l" rtl="0">
              <a:lnSpc>
                <a:spcPct val="10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Special Work Areas</a:t>
            </a:r>
            <a:endParaRPr/>
          </a:p>
          <a:p>
            <a:pPr marL="342900" marR="0" lvl="0" indent="-342900" algn="l" rtl="0">
              <a:lnSpc>
                <a:spcPct val="10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Computer Lab</a:t>
            </a:r>
            <a:endParaRPr/>
          </a:p>
          <a:p>
            <a:pPr marL="342900" marR="0" lvl="0" indent="-342900" algn="l" rtl="0">
              <a:lnSpc>
                <a:spcPct val="10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Office Area</a:t>
            </a:r>
            <a:endParaRPr/>
          </a:p>
          <a:p>
            <a:pPr marL="342900" marR="0" lvl="0" indent="-342900" algn="l" rtl="0">
              <a:lnSpc>
                <a:spcPct val="10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Gym or Equipment Area</a:t>
            </a:r>
            <a:endParaRPr/>
          </a:p>
          <a:p>
            <a:pPr marL="342900" marR="0" lvl="0" indent="-342900" algn="l" rtl="0">
              <a:lnSpc>
                <a:spcPct val="100000"/>
              </a:lnSpc>
              <a:spcBef>
                <a:spcPts val="560"/>
              </a:spcBef>
              <a:spcAft>
                <a:spcPts val="0"/>
              </a:spcAft>
              <a:buClr>
                <a:srgbClr val="FF0000"/>
              </a:buClr>
              <a:buSzPts val="2800"/>
              <a:buFont typeface="Arial"/>
              <a:buChar char="•"/>
            </a:pPr>
            <a:r>
              <a:rPr lang="en-US" sz="2800" b="0" i="0" u="none" strike="noStrike" cap="none">
                <a:solidFill>
                  <a:schemeClr val="dk1"/>
                </a:solidFill>
                <a:latin typeface="Calibri"/>
                <a:ea typeface="Calibri"/>
                <a:cs typeface="Calibri"/>
                <a:sym typeface="Calibri"/>
              </a:rPr>
              <a:t>Concerts or Performances</a:t>
            </a:r>
            <a:endParaRPr/>
          </a:p>
          <a:p>
            <a:pPr marL="342900" marR="0" lvl="0" indent="-190500" algn="l" rtl="0">
              <a:lnSpc>
                <a:spcPct val="100000"/>
              </a:lnSpc>
              <a:spcBef>
                <a:spcPts val="480"/>
              </a:spcBef>
              <a:spcAft>
                <a:spcPts val="0"/>
              </a:spcAft>
              <a:buClr>
                <a:srgbClr val="FF0000"/>
              </a:buClr>
              <a:buSzPts val="2400"/>
              <a:buFont typeface="Arial"/>
              <a:buNone/>
            </a:pPr>
            <a:endParaRPr sz="2400" b="0" i="0" u="none" strike="noStrike" cap="none">
              <a:solidFill>
                <a:schemeClr val="dk1"/>
              </a:solidFill>
              <a:latin typeface="Calibri"/>
              <a:ea typeface="Calibri"/>
              <a:cs typeface="Calibri"/>
              <a:sym typeface="Calibri"/>
            </a:endParaRP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0885ECE-8D1A-36EF-F2FF-F238CFD13CD6}"/>
              </a:ext>
            </a:extLst>
          </p:cNvPr>
          <p:cNvSpPr>
            <a:spLocks noGrp="1"/>
          </p:cNvSpPr>
          <p:nvPr>
            <p:ph type="title"/>
          </p:nvPr>
        </p:nvSpPr>
        <p:spPr>
          <a:xfrm>
            <a:off x="314960" y="213678"/>
            <a:ext cx="8229600" cy="1143000"/>
          </a:xfrm>
        </p:spPr>
        <p:txBody>
          <a:bodyPr>
            <a:noAutofit/>
          </a:bodyPr>
          <a:lstStyle/>
          <a:p>
            <a:r>
              <a:rPr lang="en-US" sz="3600" dirty="0"/>
              <a:t>Ensure your Matrix Reflects valued Behaviors of Students and Families</a:t>
            </a:r>
          </a:p>
        </p:txBody>
      </p:sp>
      <p:sp>
        <p:nvSpPr>
          <p:cNvPr id="12" name="TextBox 11">
            <a:extLst>
              <a:ext uri="{FF2B5EF4-FFF2-40B4-BE49-F238E27FC236}">
                <a16:creationId xmlns:a16="http://schemas.microsoft.com/office/drawing/2014/main" id="{170E987F-2380-65F5-96F1-8C15474A921E}"/>
              </a:ext>
            </a:extLst>
          </p:cNvPr>
          <p:cNvSpPr txBox="1"/>
          <p:nvPr/>
        </p:nvSpPr>
        <p:spPr>
          <a:xfrm>
            <a:off x="457200" y="1498183"/>
            <a:ext cx="8229600" cy="4370427"/>
          </a:xfrm>
          <a:prstGeom prst="rect">
            <a:avLst/>
          </a:prstGeom>
          <a:noFill/>
        </p:spPr>
        <p:txBody>
          <a:bodyPr wrap="square">
            <a:spAutoFit/>
          </a:bodyPr>
          <a:lstStyle/>
          <a:p>
            <a:pPr marL="285750" marR="0" indent="-285750" algn="l">
              <a:spcBef>
                <a:spcPts val="1200"/>
              </a:spcBef>
              <a:spcAft>
                <a:spcPts val="1200"/>
              </a:spcAft>
              <a:buFont typeface="Arial" panose="020B0604020202020204" pitchFamily="34" charset="0"/>
              <a:buChar char="•"/>
            </a:pPr>
            <a:r>
              <a:rPr lang="en-US" sz="1800" dirty="0"/>
              <a:t>G</a:t>
            </a:r>
            <a:r>
              <a:rPr lang="en-US" sz="1800" dirty="0">
                <a:effectLst/>
              </a:rPr>
              <a:t>ive every student a copy of the draft matrix during homeroom or advisory period and have them hand in their suggestions for a small workgroup. </a:t>
            </a:r>
          </a:p>
          <a:p>
            <a:pPr marL="285750" marR="0" indent="-285750" algn="l">
              <a:spcBef>
                <a:spcPts val="1200"/>
              </a:spcBef>
              <a:spcAft>
                <a:spcPts val="1200"/>
              </a:spcAft>
              <a:buFont typeface="Arial" panose="020B0604020202020204" pitchFamily="34" charset="0"/>
              <a:buChar char="•"/>
            </a:pPr>
            <a:r>
              <a:rPr lang="en-US" sz="1800" dirty="0">
                <a:effectLst/>
              </a:rPr>
              <a:t>Consider also providing all students a school map and have them mark 1) areas where they feel safe and respected and 2) areas where they do not feel safe or disrespected. </a:t>
            </a:r>
          </a:p>
          <a:p>
            <a:pPr marL="285750" marR="0" indent="-285750" algn="l">
              <a:spcBef>
                <a:spcPts val="1200"/>
              </a:spcBef>
              <a:spcAft>
                <a:spcPts val="1200"/>
              </a:spcAft>
              <a:buFont typeface="Arial" panose="020B0604020202020204" pitchFamily="34" charset="0"/>
              <a:buChar char="•"/>
            </a:pPr>
            <a:r>
              <a:rPr lang="en-US" sz="1800" dirty="0">
                <a:effectLst/>
              </a:rPr>
              <a:t>Families can be given an email copy of the draft matrix and asked to send suggestions back to the school.</a:t>
            </a:r>
          </a:p>
          <a:p>
            <a:pPr marL="285750" marR="0" indent="-285750" algn="l">
              <a:spcBef>
                <a:spcPts val="1200"/>
              </a:spcBef>
              <a:spcAft>
                <a:spcPts val="1200"/>
              </a:spcAft>
              <a:buFont typeface="Arial" panose="020B0604020202020204" pitchFamily="34" charset="0"/>
              <a:buChar char="•"/>
            </a:pPr>
            <a:r>
              <a:rPr lang="en-US" sz="1800" dirty="0">
                <a:effectLst/>
              </a:rPr>
              <a:t> Have copies of the draft matrix in the office for parents to review when they visit the school. </a:t>
            </a:r>
          </a:p>
          <a:p>
            <a:pPr marL="285750" marR="0" indent="-285750" algn="l">
              <a:spcBef>
                <a:spcPts val="1200"/>
              </a:spcBef>
              <a:spcAft>
                <a:spcPts val="1200"/>
              </a:spcAft>
              <a:buFont typeface="Arial" panose="020B0604020202020204" pitchFamily="34" charset="0"/>
              <a:buChar char="•"/>
            </a:pPr>
            <a:r>
              <a:rPr lang="en-US" sz="1800" dirty="0">
                <a:effectLst/>
              </a:rPr>
              <a:t>If the timing works, the Leadership Team could give families a copy of the draft matrix to review while they are waiting for parent-teacher conferences</a:t>
            </a:r>
            <a:endParaRPr lang="en-US" sz="1800" dirty="0"/>
          </a:p>
        </p:txBody>
      </p:sp>
    </p:spTree>
    <p:extLst>
      <p:ext uri="{BB962C8B-B14F-4D97-AF65-F5344CB8AC3E}">
        <p14:creationId xmlns:p14="http://schemas.microsoft.com/office/powerpoint/2010/main" val="973855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69AE-582A-3DFD-4CD6-A10E914E0D56}"/>
              </a:ext>
            </a:extLst>
          </p:cNvPr>
          <p:cNvSpPr>
            <a:spLocks noGrp="1"/>
          </p:cNvSpPr>
          <p:nvPr>
            <p:ph type="title"/>
          </p:nvPr>
        </p:nvSpPr>
        <p:spPr/>
        <p:txBody>
          <a:bodyPr>
            <a:normAutofit fontScale="90000"/>
          </a:bodyPr>
          <a:lstStyle/>
          <a:p>
            <a:r>
              <a:rPr lang="en-US" dirty="0"/>
              <a:t>Important to share matrix with Stakeholders</a:t>
            </a:r>
          </a:p>
        </p:txBody>
      </p:sp>
      <p:sp>
        <p:nvSpPr>
          <p:cNvPr id="3" name="Text Placeholder 2">
            <a:extLst>
              <a:ext uri="{FF2B5EF4-FFF2-40B4-BE49-F238E27FC236}">
                <a16:creationId xmlns:a16="http://schemas.microsoft.com/office/drawing/2014/main" id="{BC1A264D-E7A5-F785-C89E-FA940F616D76}"/>
              </a:ext>
            </a:extLst>
          </p:cNvPr>
          <p:cNvSpPr>
            <a:spLocks noGrp="1"/>
          </p:cNvSpPr>
          <p:nvPr>
            <p:ph type="body" idx="1"/>
          </p:nvPr>
        </p:nvSpPr>
        <p:spPr/>
        <p:txBody>
          <a:bodyPr/>
          <a:lstStyle/>
          <a:p>
            <a:r>
              <a:rPr lang="en-US" dirty="0"/>
              <a:t>Ways to share</a:t>
            </a:r>
          </a:p>
          <a:p>
            <a:r>
              <a:rPr lang="en-US" dirty="0"/>
              <a:t>Newsletters</a:t>
            </a:r>
          </a:p>
          <a:p>
            <a:r>
              <a:rPr lang="en-US" dirty="0"/>
              <a:t>Handbooks</a:t>
            </a:r>
          </a:p>
          <a:p>
            <a:r>
              <a:rPr lang="en-US" dirty="0"/>
              <a:t>School Website</a:t>
            </a:r>
          </a:p>
          <a:p>
            <a:r>
              <a:rPr lang="en-US" dirty="0"/>
              <a:t>Posting in each Specific Setting</a:t>
            </a:r>
          </a:p>
        </p:txBody>
      </p:sp>
      <p:pic>
        <p:nvPicPr>
          <p:cNvPr id="5" name="Picture 4">
            <a:extLst>
              <a:ext uri="{FF2B5EF4-FFF2-40B4-BE49-F238E27FC236}">
                <a16:creationId xmlns:a16="http://schemas.microsoft.com/office/drawing/2014/main" id="{8B7ABDA1-5110-94AC-3D64-586387DFA0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9662" y="4066898"/>
            <a:ext cx="2954338" cy="1972269"/>
          </a:xfrm>
          <a:prstGeom prst="rect">
            <a:avLst/>
          </a:prstGeom>
          <a:noFill/>
          <a:ln>
            <a:noFill/>
          </a:ln>
        </p:spPr>
      </p:pic>
    </p:spTree>
    <p:extLst>
      <p:ext uri="{BB962C8B-B14F-4D97-AF65-F5344CB8AC3E}">
        <p14:creationId xmlns:p14="http://schemas.microsoft.com/office/powerpoint/2010/main" val="880535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BE88-87D3-E8DF-F9A8-31FC7CE67741}"/>
              </a:ext>
            </a:extLst>
          </p:cNvPr>
          <p:cNvSpPr>
            <a:spLocks noGrp="1"/>
          </p:cNvSpPr>
          <p:nvPr>
            <p:ph type="title"/>
          </p:nvPr>
        </p:nvSpPr>
        <p:spPr/>
        <p:txBody>
          <a:bodyPr>
            <a:normAutofit fontScale="90000"/>
          </a:bodyPr>
          <a:lstStyle/>
          <a:p>
            <a:r>
              <a:rPr lang="en-US" dirty="0"/>
              <a:t>Important to Develop Effective Signage</a:t>
            </a:r>
          </a:p>
        </p:txBody>
      </p:sp>
      <p:sp>
        <p:nvSpPr>
          <p:cNvPr id="3" name="Text Placeholder 2">
            <a:extLst>
              <a:ext uri="{FF2B5EF4-FFF2-40B4-BE49-F238E27FC236}">
                <a16:creationId xmlns:a16="http://schemas.microsoft.com/office/drawing/2014/main" id="{5A73D902-984C-12A4-F283-979DB08C4FA2}"/>
              </a:ext>
            </a:extLst>
          </p:cNvPr>
          <p:cNvSpPr>
            <a:spLocks noGrp="1"/>
          </p:cNvSpPr>
          <p:nvPr>
            <p:ph type="body" idx="1"/>
          </p:nvPr>
        </p:nvSpPr>
        <p:spPr/>
        <p:txBody>
          <a:bodyPr/>
          <a:lstStyle/>
          <a:p>
            <a:r>
              <a:rPr lang="en-US" dirty="0"/>
              <a:t>The Purpose of the Signage is to provide the consistent language for all staff to use when teaching, Encouraging or providing Correction.</a:t>
            </a:r>
          </a:p>
        </p:txBody>
      </p:sp>
      <p:pic>
        <p:nvPicPr>
          <p:cNvPr id="5" name="Picture 4">
            <a:extLst>
              <a:ext uri="{FF2B5EF4-FFF2-40B4-BE49-F238E27FC236}">
                <a16:creationId xmlns:a16="http://schemas.microsoft.com/office/drawing/2014/main" id="{BC51980C-4062-DA4C-7878-D9351A2B51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2161" y="4098989"/>
            <a:ext cx="2528252" cy="1686179"/>
          </a:xfrm>
          <a:prstGeom prst="rect">
            <a:avLst/>
          </a:prstGeom>
          <a:noFill/>
          <a:ln>
            <a:noFill/>
          </a:ln>
        </p:spPr>
      </p:pic>
    </p:spTree>
    <p:extLst>
      <p:ext uri="{BB962C8B-B14F-4D97-AF65-F5344CB8AC3E}">
        <p14:creationId xmlns:p14="http://schemas.microsoft.com/office/powerpoint/2010/main" val="3749033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322A6F-FEC5-A143-ADFC-12206ED94179}"/>
              </a:ext>
            </a:extLst>
          </p:cNvPr>
          <p:cNvSpPr>
            <a:spLocks noGrp="1"/>
          </p:cNvSpPr>
          <p:nvPr>
            <p:ph type="title"/>
          </p:nvPr>
        </p:nvSpPr>
        <p:spPr>
          <a:xfrm>
            <a:off x="2067878" y="259681"/>
            <a:ext cx="6710362" cy="1175419"/>
          </a:xfrm>
        </p:spPr>
        <p:txBody>
          <a:bodyPr>
            <a:normAutofit/>
          </a:bodyPr>
          <a:lstStyle/>
          <a:p>
            <a:r>
              <a:rPr lang="en-US" sz="4000" dirty="0"/>
              <a:t>Reflection/Discussion</a:t>
            </a:r>
          </a:p>
        </p:txBody>
      </p:sp>
      <p:sp>
        <p:nvSpPr>
          <p:cNvPr id="9" name="TextBox 8">
            <a:extLst>
              <a:ext uri="{FF2B5EF4-FFF2-40B4-BE49-F238E27FC236}">
                <a16:creationId xmlns:a16="http://schemas.microsoft.com/office/drawing/2014/main" id="{D19DB9C0-EADA-DA90-B648-33AFF3135E90}"/>
              </a:ext>
            </a:extLst>
          </p:cNvPr>
          <p:cNvSpPr txBox="1"/>
          <p:nvPr/>
        </p:nvSpPr>
        <p:spPr>
          <a:xfrm>
            <a:off x="243840" y="1626486"/>
            <a:ext cx="8900160" cy="4401205"/>
          </a:xfrm>
          <a:prstGeom prst="rect">
            <a:avLst/>
          </a:prstGeom>
          <a:noFill/>
        </p:spPr>
        <p:txBody>
          <a:bodyPr wrap="square" rtlCol="0">
            <a:spAutoFit/>
          </a:bodyPr>
          <a:lstStyle/>
          <a:p>
            <a:pPr marL="0" marR="0" algn="l">
              <a:spcBef>
                <a:spcPts val="1200"/>
              </a:spcBef>
              <a:spcAft>
                <a:spcPts val="1200"/>
              </a:spcAft>
            </a:pPr>
            <a:r>
              <a:rPr lang="en-US" sz="2000" dirty="0">
                <a:effectLst/>
              </a:rPr>
              <a:t>With your team, review the example matrix provided in the handouts section that is tailored for your building’s grade level. Consider the following:	</a:t>
            </a:r>
          </a:p>
          <a:p>
            <a:pPr marL="342900" marR="0" lvl="0" indent="-342900" algn="l">
              <a:spcBef>
                <a:spcPts val="1200"/>
              </a:spcBef>
              <a:spcAft>
                <a:spcPts val="1200"/>
              </a:spcAft>
              <a:buFont typeface="Arial" panose="020B0604020202020204" pitchFamily="34" charset="0"/>
              <a:buChar char="●"/>
            </a:pPr>
            <a:r>
              <a:rPr lang="en-US" sz="2000" u="none" strike="noStrike" dirty="0">
                <a:effectLst/>
              </a:rPr>
              <a:t>What are a few examples of behaviors/rules that are expected in all settings of your building?</a:t>
            </a:r>
          </a:p>
          <a:p>
            <a:pPr marL="342900" marR="0" lvl="0" indent="-342900" algn="l">
              <a:spcBef>
                <a:spcPts val="1200"/>
              </a:spcBef>
              <a:spcAft>
                <a:spcPts val="0"/>
              </a:spcAft>
              <a:buFont typeface="Arial" panose="020B0604020202020204" pitchFamily="34" charset="0"/>
              <a:buChar char="●"/>
            </a:pPr>
            <a:r>
              <a:rPr lang="en-US" sz="2000" u="none" strike="noStrike" dirty="0">
                <a:effectLst/>
              </a:rPr>
              <a:t>How could defining behaviors or rules for each of your schoolwide expectations support appropriate student behavior?</a:t>
            </a:r>
            <a:br>
              <a:rPr lang="en-US" sz="2000" u="none" strike="noStrike" dirty="0">
                <a:effectLst/>
              </a:rPr>
            </a:br>
            <a:r>
              <a:rPr lang="en-US" sz="2000" u="none" strike="noStrike" dirty="0">
                <a:effectLst/>
              </a:rPr>
              <a:t> 						</a:t>
            </a:r>
          </a:p>
          <a:p>
            <a:pPr marL="342900" marR="0" lvl="0" indent="-342900" algn="l">
              <a:spcBef>
                <a:spcPts val="0"/>
              </a:spcBef>
              <a:spcAft>
                <a:spcPts val="0"/>
              </a:spcAft>
              <a:buFont typeface="Arial" panose="020B0604020202020204" pitchFamily="34" charset="0"/>
              <a:buChar char="●"/>
            </a:pPr>
            <a:r>
              <a:rPr lang="en-US" sz="2000" u="none" strike="noStrike" dirty="0">
                <a:effectLst/>
              </a:rPr>
              <a:t>What are the benefits to staff in having clear, consistent behaviors/rules?</a:t>
            </a:r>
            <a:br>
              <a:rPr lang="en-US" sz="2000" u="none" strike="noStrike" dirty="0">
                <a:effectLst/>
              </a:rPr>
            </a:br>
            <a:r>
              <a:rPr lang="en-US" sz="2000" u="none" strike="noStrike" dirty="0">
                <a:effectLst/>
              </a:rPr>
              <a:t> 						</a:t>
            </a:r>
          </a:p>
          <a:p>
            <a:pPr marL="342900" marR="0" lvl="0" indent="-342900" algn="l">
              <a:spcBef>
                <a:spcPts val="0"/>
              </a:spcBef>
              <a:spcAft>
                <a:spcPts val="0"/>
              </a:spcAft>
              <a:buFont typeface="Arial" panose="020B0604020202020204" pitchFamily="34" charset="0"/>
              <a:buChar char="●"/>
            </a:pPr>
            <a:r>
              <a:rPr lang="en-US" sz="2000" u="none" strike="noStrike" dirty="0">
                <a:effectLst/>
              </a:rPr>
              <a:t>Who will be responsible for downloading the blank matrix template and adding your schoolwide expectations?</a:t>
            </a:r>
            <a:endParaRPr lang="en-US" sz="2000" u="none" strike="noStrike"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2000" dirty="0"/>
          </a:p>
        </p:txBody>
      </p:sp>
    </p:spTree>
    <p:extLst>
      <p:ext uri="{BB962C8B-B14F-4D97-AF65-F5344CB8AC3E}">
        <p14:creationId xmlns:p14="http://schemas.microsoft.com/office/powerpoint/2010/main" val="103690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322A6F-FEC5-A143-ADFC-12206ED94179}"/>
              </a:ext>
            </a:extLst>
          </p:cNvPr>
          <p:cNvSpPr>
            <a:spLocks noGrp="1"/>
          </p:cNvSpPr>
          <p:nvPr>
            <p:ph type="title"/>
          </p:nvPr>
        </p:nvSpPr>
        <p:spPr>
          <a:xfrm>
            <a:off x="2067878" y="259681"/>
            <a:ext cx="6710362" cy="1175419"/>
          </a:xfrm>
        </p:spPr>
        <p:txBody>
          <a:bodyPr>
            <a:normAutofit/>
          </a:bodyPr>
          <a:lstStyle/>
          <a:p>
            <a:r>
              <a:rPr lang="en-US" sz="4000" dirty="0"/>
              <a:t>Reflection/Discussion</a:t>
            </a:r>
          </a:p>
        </p:txBody>
      </p:sp>
      <p:sp>
        <p:nvSpPr>
          <p:cNvPr id="6" name="Google Shape;281;p106">
            <a:extLst>
              <a:ext uri="{FF2B5EF4-FFF2-40B4-BE49-F238E27FC236}">
                <a16:creationId xmlns:a16="http://schemas.microsoft.com/office/drawing/2014/main" id="{5A3DE05F-02E6-72D7-7258-86161F9C4FB0}"/>
              </a:ext>
            </a:extLst>
          </p:cNvPr>
          <p:cNvSpPr txBox="1">
            <a:spLocks noGrp="1"/>
          </p:cNvSpPr>
          <p:nvPr>
            <p:ph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SzPts val="2402"/>
              <a:buNone/>
            </a:pPr>
            <a:br>
              <a:rPr lang="en-US" sz="5400" dirty="0"/>
            </a:br>
            <a:br>
              <a:rPr lang="en-US" sz="5400" dirty="0"/>
            </a:br>
            <a:endParaRPr sz="2402" dirty="0"/>
          </a:p>
        </p:txBody>
      </p:sp>
      <p:sp>
        <p:nvSpPr>
          <p:cNvPr id="5" name="TextBox 4">
            <a:extLst>
              <a:ext uri="{FF2B5EF4-FFF2-40B4-BE49-F238E27FC236}">
                <a16:creationId xmlns:a16="http://schemas.microsoft.com/office/drawing/2014/main" id="{596E2870-8F74-A064-F69D-1E4C6F46B78B}"/>
              </a:ext>
            </a:extLst>
          </p:cNvPr>
          <p:cNvSpPr txBox="1"/>
          <p:nvPr/>
        </p:nvSpPr>
        <p:spPr>
          <a:xfrm>
            <a:off x="0" y="1276985"/>
            <a:ext cx="8899451" cy="5273238"/>
          </a:xfrm>
          <a:prstGeom prst="rect">
            <a:avLst/>
          </a:prstGeom>
          <a:noFill/>
        </p:spPr>
        <p:txBody>
          <a:bodyPr wrap="square" rtlCol="0">
            <a:spAutoFit/>
          </a:bodyPr>
          <a:lstStyle/>
          <a:p>
            <a:pPr marL="0" marR="0" algn="l">
              <a:spcBef>
                <a:spcPts val="0"/>
              </a:spcBef>
              <a:spcAft>
                <a:spcPts val="0"/>
              </a:spcAft>
            </a:pPr>
            <a:r>
              <a:rPr lang="en-US" sz="2000" dirty="0">
                <a:effectLst/>
              </a:rPr>
              <a:t>Now with your team discuss these questions:</a:t>
            </a:r>
          </a:p>
          <a:p>
            <a:pPr marL="342900" marR="0" lvl="0" indent="-342900" algn="l">
              <a:spcBef>
                <a:spcPts val="1000"/>
              </a:spcBef>
              <a:spcAft>
                <a:spcPts val="0"/>
              </a:spcAft>
              <a:buClr>
                <a:srgbClr val="222222"/>
              </a:buClr>
              <a:buSzPts val="950"/>
              <a:buFont typeface="Arial" panose="020B0604020202020204" pitchFamily="34" charset="0"/>
              <a:buChar char="●"/>
            </a:pPr>
            <a:r>
              <a:rPr lang="en-US" sz="2000" u="none" strike="noStrike" dirty="0">
                <a:effectLst/>
              </a:rPr>
              <a:t>What are the benefits to defining specific behaviors/rules that are aligned to schoolwide expectations and are applicable in ALL school settings?</a:t>
            </a:r>
          </a:p>
          <a:p>
            <a:pPr marL="342900" marR="0" lvl="0" indent="-342900" algn="l">
              <a:spcBef>
                <a:spcPts val="0"/>
              </a:spcBef>
              <a:spcAft>
                <a:spcPts val="0"/>
              </a:spcAft>
              <a:buClr>
                <a:srgbClr val="222222"/>
              </a:buClr>
              <a:buSzPts val="950"/>
              <a:buFont typeface="Arial" panose="020B0604020202020204" pitchFamily="34" charset="0"/>
              <a:buChar char="●"/>
            </a:pPr>
            <a:r>
              <a:rPr lang="en-US" sz="2000" u="none" strike="noStrike" dirty="0">
                <a:effectLst/>
              </a:rPr>
              <a:t>How will you engage your entire staff in defining behavior specifically for all settings of your school?</a:t>
            </a:r>
          </a:p>
          <a:p>
            <a:pPr marL="342900" marR="0" lvl="0" indent="-342900" algn="l">
              <a:spcBef>
                <a:spcPts val="0"/>
              </a:spcBef>
              <a:spcAft>
                <a:spcPts val="0"/>
              </a:spcAft>
              <a:buClr>
                <a:srgbClr val="222222"/>
              </a:buClr>
              <a:buSzPts val="950"/>
              <a:buFont typeface="Arial" panose="020B0604020202020204" pitchFamily="34" charset="0"/>
              <a:buChar char="●"/>
            </a:pPr>
            <a:r>
              <a:rPr lang="en-US" sz="2000" u="none" strike="noStrike" dirty="0">
                <a:effectLst/>
              </a:rPr>
              <a:t>What non-classroom settings should be included on your building’s matrix?</a:t>
            </a:r>
          </a:p>
          <a:p>
            <a:pPr marL="342900" marR="0" lvl="0" indent="-342900" algn="l">
              <a:spcBef>
                <a:spcPts val="0"/>
              </a:spcBef>
              <a:spcAft>
                <a:spcPts val="0"/>
              </a:spcAft>
              <a:buClr>
                <a:srgbClr val="222222"/>
              </a:buClr>
              <a:buSzPts val="950"/>
              <a:buFont typeface="Arial" panose="020B0604020202020204" pitchFamily="34" charset="0"/>
              <a:buChar char="●"/>
            </a:pPr>
            <a:r>
              <a:rPr lang="en-US" sz="2000" u="none" strike="noStrike" dirty="0">
                <a:effectLst/>
              </a:rPr>
              <a:t>What are the benefits of engaging students and families in the creation of your matrix?</a:t>
            </a:r>
          </a:p>
          <a:p>
            <a:pPr marL="342900" marR="0" lvl="0" indent="-342900" algn="l">
              <a:spcBef>
                <a:spcPts val="0"/>
              </a:spcBef>
              <a:spcAft>
                <a:spcPts val="0"/>
              </a:spcAft>
              <a:buClr>
                <a:srgbClr val="222222"/>
              </a:buClr>
              <a:buSzPts val="950"/>
              <a:buFont typeface="Arial" panose="020B0604020202020204" pitchFamily="34" charset="0"/>
              <a:buChar char="●"/>
            </a:pPr>
            <a:r>
              <a:rPr lang="en-US" sz="2000" u="none" strike="noStrike" dirty="0">
                <a:effectLst/>
              </a:rPr>
              <a:t>How will you get student and family input?</a:t>
            </a:r>
          </a:p>
          <a:p>
            <a:pPr marL="342900" marR="0" lvl="0" indent="-342900" algn="l">
              <a:spcBef>
                <a:spcPts val="0"/>
              </a:spcBef>
              <a:spcAft>
                <a:spcPts val="0"/>
              </a:spcAft>
              <a:buClr>
                <a:srgbClr val="222222"/>
              </a:buClr>
              <a:buSzPts val="950"/>
              <a:buFont typeface="Arial" panose="020B0604020202020204" pitchFamily="34" charset="0"/>
              <a:buChar char="●"/>
            </a:pPr>
            <a:r>
              <a:rPr lang="en-US" sz="2000" u="none" strike="noStrike" dirty="0">
                <a:effectLst/>
              </a:rPr>
              <a:t>Who will be responsible for making sure that the matrix is shared with all stakeholders in newsletters and handbooks? Who will post the matrix on the school website?</a:t>
            </a:r>
          </a:p>
          <a:p>
            <a:pPr marL="342900" marR="0" lvl="0" indent="-342900" algn="l">
              <a:spcBef>
                <a:spcPts val="0"/>
              </a:spcBef>
              <a:spcAft>
                <a:spcPts val="1000"/>
              </a:spcAft>
              <a:buClr>
                <a:srgbClr val="222222"/>
              </a:buClr>
              <a:buSzPts val="950"/>
              <a:buFont typeface="Arial" panose="020B0604020202020204" pitchFamily="34" charset="0"/>
              <a:buChar char="●"/>
            </a:pPr>
            <a:r>
              <a:rPr lang="en-US" sz="2000" u="none" strike="noStrike" dirty="0">
                <a:effectLst/>
              </a:rPr>
              <a:t>How will you arrange for effective signage to be posted throughout the building?</a:t>
            </a:r>
            <a:endParaRPr lang="en-US" sz="2000" u="none" strike="noStrike" dirty="0">
              <a:effectLst/>
              <a:latin typeface="Arial" panose="020B0604020202020204" pitchFamily="34" charset="0"/>
              <a:ea typeface="Arial" panose="020B0604020202020204" pitchFamily="34" charset="0"/>
              <a:cs typeface="Arial" panose="020B0604020202020204" pitchFamily="34" charset="0"/>
            </a:endParaRPr>
          </a:p>
          <a:p>
            <a:endParaRPr lang="en-US" sz="2000" dirty="0"/>
          </a:p>
        </p:txBody>
      </p:sp>
    </p:spTree>
    <p:extLst>
      <p:ext uri="{BB962C8B-B14F-4D97-AF65-F5344CB8AC3E}">
        <p14:creationId xmlns:p14="http://schemas.microsoft.com/office/powerpoint/2010/main" val="2355011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F212-0703-F816-A6D8-F64D73413B02}"/>
              </a:ext>
            </a:extLst>
          </p:cNvPr>
          <p:cNvSpPr>
            <a:spLocks noGrp="1"/>
          </p:cNvSpPr>
          <p:nvPr>
            <p:ph type="title"/>
          </p:nvPr>
        </p:nvSpPr>
        <p:spPr/>
        <p:txBody>
          <a:bodyPr>
            <a:normAutofit fontScale="90000"/>
          </a:bodyPr>
          <a:lstStyle/>
          <a:p>
            <a:r>
              <a:rPr lang="en-US" dirty="0"/>
              <a:t>Monitoring the Quality of Your Work</a:t>
            </a:r>
          </a:p>
        </p:txBody>
      </p:sp>
      <p:sp>
        <p:nvSpPr>
          <p:cNvPr id="3" name="Text Placeholder 2">
            <a:extLst>
              <a:ext uri="{FF2B5EF4-FFF2-40B4-BE49-F238E27FC236}">
                <a16:creationId xmlns:a16="http://schemas.microsoft.com/office/drawing/2014/main" id="{71991C63-3628-22C3-1C48-85C8AD2D2031}"/>
              </a:ext>
            </a:extLst>
          </p:cNvPr>
          <p:cNvSpPr>
            <a:spLocks noGrp="1"/>
          </p:cNvSpPr>
          <p:nvPr>
            <p:ph type="body" idx="1"/>
          </p:nvPr>
        </p:nvSpPr>
        <p:spPr/>
        <p:txBody>
          <a:bodyPr/>
          <a:lstStyle/>
          <a:p>
            <a:r>
              <a:rPr lang="en-US" dirty="0"/>
              <a:t>Tier 1 Action Planning Checklist</a:t>
            </a:r>
          </a:p>
          <a:p>
            <a:pPr lvl="1"/>
            <a:r>
              <a:rPr lang="en-US" dirty="0"/>
              <a:t>Clarifying Expected Behaviors &gt; Item 2</a:t>
            </a:r>
          </a:p>
          <a:p>
            <a:r>
              <a:rPr lang="en-US" dirty="0"/>
              <a:t>MO SW-PBS Tier 1 Artifact Rubric</a:t>
            </a:r>
          </a:p>
          <a:p>
            <a:pPr lvl="1"/>
            <a:r>
              <a:rPr lang="en-US" dirty="0"/>
              <a:t>See Schoolwide Matrix</a:t>
            </a:r>
          </a:p>
          <a:p>
            <a:r>
              <a:rPr lang="en-US" dirty="0"/>
              <a:t>Tiered Fidelity Inventory (TFI)</a:t>
            </a:r>
          </a:p>
          <a:p>
            <a:pPr lvl="1"/>
            <a:r>
              <a:rPr lang="en-US" dirty="0"/>
              <a:t>Item 1.3</a:t>
            </a:r>
          </a:p>
          <a:p>
            <a:r>
              <a:rPr lang="en-US" dirty="0"/>
              <a:t>Self-Assessment Survey (SAS)</a:t>
            </a:r>
          </a:p>
          <a:p>
            <a:pPr lvl="1"/>
            <a:r>
              <a:rPr lang="en-US" dirty="0"/>
              <a:t>Schoolwide Subsection  Item 1</a:t>
            </a:r>
          </a:p>
          <a:p>
            <a:endParaRPr lang="en-US" dirty="0"/>
          </a:p>
        </p:txBody>
      </p:sp>
    </p:spTree>
    <p:extLst>
      <p:ext uri="{BB962C8B-B14F-4D97-AF65-F5344CB8AC3E}">
        <p14:creationId xmlns:p14="http://schemas.microsoft.com/office/powerpoint/2010/main" val="2837247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4"/>
          <p:cNvSpPr txBox="1">
            <a:spLocks noGrp="1"/>
          </p:cNvSpPr>
          <p:nvPr>
            <p:ph type="title"/>
          </p:nvPr>
        </p:nvSpPr>
        <p:spPr>
          <a:xfrm>
            <a:off x="457200" y="274637"/>
            <a:ext cx="8229600" cy="96996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dirty="0"/>
              <a:t>Closing</a:t>
            </a:r>
            <a:endParaRPr dirty="0"/>
          </a:p>
        </p:txBody>
      </p:sp>
      <p:sp>
        <p:nvSpPr>
          <p:cNvPr id="324" name="Google Shape;324;p24"/>
          <p:cNvSpPr txBox="1">
            <a:spLocks noGrp="1"/>
          </p:cNvSpPr>
          <p:nvPr>
            <p:ph type="body" idx="1"/>
          </p:nvPr>
        </p:nvSpPr>
        <p:spPr>
          <a:xfrm>
            <a:off x="457200" y="1117600"/>
            <a:ext cx="8229600" cy="5088590"/>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rgbClr val="FF0000"/>
              </a:buClr>
              <a:buSzPts val="650"/>
              <a:buFont typeface="Arial"/>
              <a:buNone/>
            </a:pPr>
            <a:r>
              <a:rPr lang="en-US" sz="2600" i="1" dirty="0">
                <a:solidFill>
                  <a:srgbClr val="008000"/>
                </a:solidFill>
              </a:rPr>
              <a:t>During this lesson, you learned</a:t>
            </a:r>
            <a:r>
              <a:rPr lang="en-US" sz="2600" b="0" i="1" u="none" strike="noStrike" cap="none" dirty="0">
                <a:solidFill>
                  <a:srgbClr val="008000"/>
                </a:solidFill>
                <a:latin typeface="Calibri"/>
                <a:ea typeface="Calibri"/>
                <a:cs typeface="Calibri"/>
                <a:sym typeface="Calibri"/>
              </a:rPr>
              <a:t>…</a:t>
            </a:r>
            <a:endParaRPr lang="en-US" dirty="0"/>
          </a:p>
          <a:p>
            <a:pPr marL="342900" indent="0">
              <a:lnSpc>
                <a:spcPct val="110000"/>
              </a:lnSpc>
              <a:spcBef>
                <a:spcPts val="0"/>
              </a:spcBef>
              <a:buNone/>
            </a:pPr>
            <a:r>
              <a:rPr lang="en-US" sz="2400" dirty="0">
                <a:solidFill>
                  <a:srgbClr val="222222"/>
                </a:solidFill>
              </a:rPr>
              <a:t>The importance of engaging the voice of all stakeholders in selecting schoolwide expectations?</a:t>
            </a:r>
            <a:endParaRPr lang="en-US" sz="2400" dirty="0"/>
          </a:p>
          <a:p>
            <a:pPr marL="342900" lvl="0" indent="0" algn="l" rtl="0">
              <a:lnSpc>
                <a:spcPct val="160000"/>
              </a:lnSpc>
              <a:spcBef>
                <a:spcPts val="1000"/>
              </a:spcBef>
              <a:spcAft>
                <a:spcPts val="0"/>
              </a:spcAft>
              <a:buSzPts val="3200"/>
              <a:buNone/>
            </a:pPr>
            <a:r>
              <a:rPr lang="en-US" sz="2400" b="1" i="1" dirty="0">
                <a:solidFill>
                  <a:srgbClr val="222222"/>
                </a:solidFill>
              </a:rPr>
              <a:t>Next steps</a:t>
            </a:r>
            <a:r>
              <a:rPr lang="en-US" sz="2400" dirty="0">
                <a:solidFill>
                  <a:srgbClr val="222222"/>
                </a:solidFill>
              </a:rPr>
              <a:t> include </a:t>
            </a:r>
          </a:p>
          <a:p>
            <a:pPr marL="411480" indent="-342900">
              <a:lnSpc>
                <a:spcPct val="110000"/>
              </a:lnSpc>
              <a:spcBef>
                <a:spcPts val="0"/>
              </a:spcBef>
            </a:pPr>
            <a:r>
              <a:rPr lang="en-US" sz="2000" dirty="0">
                <a:solidFill>
                  <a:srgbClr val="222222"/>
                </a:solidFill>
              </a:rPr>
              <a:t>Developing action steps and a timeline for completion of selecting three to five schoolwide expectations.</a:t>
            </a:r>
          </a:p>
          <a:p>
            <a:pPr marL="68580" indent="0">
              <a:lnSpc>
                <a:spcPct val="110000"/>
              </a:lnSpc>
              <a:spcBef>
                <a:spcPts val="0"/>
              </a:spcBef>
              <a:buNone/>
            </a:pPr>
            <a:endParaRPr lang="en-US" sz="1200" dirty="0">
              <a:solidFill>
                <a:srgbClr val="222222"/>
              </a:solidFill>
            </a:endParaRPr>
          </a:p>
          <a:p>
            <a:pPr marL="411480" indent="-342900">
              <a:lnSpc>
                <a:spcPct val="110000"/>
              </a:lnSpc>
              <a:spcBef>
                <a:spcPts val="0"/>
              </a:spcBef>
            </a:pPr>
            <a:r>
              <a:rPr lang="en-US" sz="2000" dirty="0">
                <a:solidFill>
                  <a:srgbClr val="222222"/>
                </a:solidFill>
              </a:rPr>
              <a:t>Updating your action plan, use the Tier 1 Action Plan Checklist and the MO SW-PBS Tier 1 Artifacts Rubric to assess the quality of your work. </a:t>
            </a:r>
          </a:p>
          <a:p>
            <a:pPr marL="68580" indent="0">
              <a:lnSpc>
                <a:spcPct val="110000"/>
              </a:lnSpc>
              <a:spcBef>
                <a:spcPts val="0"/>
              </a:spcBef>
              <a:buNone/>
            </a:pPr>
            <a:endParaRPr lang="en-US" sz="1200" dirty="0">
              <a:solidFill>
                <a:srgbClr val="222222"/>
              </a:solidFill>
            </a:endParaRPr>
          </a:p>
          <a:p>
            <a:pPr marL="411480" indent="-342900">
              <a:lnSpc>
                <a:spcPct val="110000"/>
              </a:lnSpc>
              <a:spcBef>
                <a:spcPts val="0"/>
              </a:spcBef>
            </a:pPr>
            <a:r>
              <a:rPr lang="en-US" sz="2000" dirty="0">
                <a:solidFill>
                  <a:srgbClr val="222222"/>
                </a:solidFill>
              </a:rPr>
              <a:t>Consider using </a:t>
            </a:r>
            <a:r>
              <a:rPr lang="en-US" sz="2000" b="0" i="0" u="none" strike="noStrike" dirty="0">
                <a:solidFill>
                  <a:srgbClr val="000000"/>
                </a:solidFill>
                <a:effectLst/>
                <a:latin typeface="Calibri" panose="020F0502020204030204" pitchFamily="34" charset="0"/>
                <a:cs typeface="Calibri" panose="020F0502020204030204" pitchFamily="34" charset="0"/>
              </a:rPr>
              <a:t>results of the </a:t>
            </a:r>
            <a:r>
              <a:rPr lang="en-US" sz="2000" b="1" i="1" u="none" strike="noStrike" dirty="0">
                <a:solidFill>
                  <a:srgbClr val="000000"/>
                </a:solidFill>
                <a:effectLst/>
                <a:latin typeface="Calibri" panose="020F0502020204030204" pitchFamily="34" charset="0"/>
                <a:cs typeface="Calibri" panose="020F0502020204030204" pitchFamily="34" charset="0"/>
              </a:rPr>
              <a:t>PBIS Self-Assessment Survey</a:t>
            </a:r>
            <a:r>
              <a:rPr lang="en-US" sz="2000" b="0" i="0" u="none" strike="noStrike" dirty="0">
                <a:solidFill>
                  <a:srgbClr val="000000"/>
                </a:solidFill>
                <a:effectLst/>
                <a:latin typeface="Calibri" panose="020F0502020204030204" pitchFamily="34" charset="0"/>
                <a:cs typeface="Calibri" panose="020F0502020204030204" pitchFamily="34" charset="0"/>
              </a:rPr>
              <a:t> (SAS)  to gain perspective from all staff, and results from the </a:t>
            </a:r>
            <a:r>
              <a:rPr lang="en-US" sz="2000" b="1" i="1" u="none" strike="noStrike" dirty="0">
                <a:solidFill>
                  <a:srgbClr val="000000"/>
                </a:solidFill>
                <a:effectLst/>
                <a:latin typeface="Calibri" panose="020F0502020204030204" pitchFamily="34" charset="0"/>
                <a:cs typeface="Calibri" panose="020F0502020204030204" pitchFamily="34" charset="0"/>
              </a:rPr>
              <a:t>PBIS Tiered Fidelity Inventory</a:t>
            </a:r>
            <a:r>
              <a:rPr lang="en-US" sz="2000" b="0" i="0" u="none" strike="noStrike" dirty="0">
                <a:solidFill>
                  <a:srgbClr val="000000"/>
                </a:solidFill>
                <a:effectLst/>
                <a:latin typeface="Calibri" panose="020F0502020204030204" pitchFamily="34" charset="0"/>
                <a:cs typeface="Calibri" panose="020F0502020204030204" pitchFamily="34" charset="0"/>
              </a:rPr>
              <a:t> (TFI) to gain perspective from your Building Leadership Team.</a:t>
            </a:r>
          </a:p>
          <a:p>
            <a:pPr marL="411480" indent="-342900">
              <a:lnSpc>
                <a:spcPct val="110000"/>
              </a:lnSpc>
              <a:spcBef>
                <a:spcPts val="0"/>
              </a:spcBef>
            </a:pPr>
            <a:endParaRPr lang="en-US" sz="2400" dirty="0">
              <a:solidFill>
                <a:srgbClr val="333333"/>
              </a:solidFill>
            </a:endParaRPr>
          </a:p>
          <a:p>
            <a:pPr marL="342900" lvl="0" indent="0" algn="l" rtl="0">
              <a:lnSpc>
                <a:spcPct val="100000"/>
              </a:lnSpc>
              <a:spcBef>
                <a:spcPts val="800"/>
              </a:spcBef>
              <a:spcAft>
                <a:spcPts val="0"/>
              </a:spcAft>
              <a:buSzPts val="3200"/>
              <a:buNone/>
            </a:pPr>
            <a:endParaRPr sz="2800" dirty="0"/>
          </a:p>
          <a:p>
            <a:pPr marL="342900" marR="0" lvl="0" indent="-177800" algn="l" rtl="0">
              <a:lnSpc>
                <a:spcPct val="100000"/>
              </a:lnSpc>
              <a:spcBef>
                <a:spcPts val="600"/>
              </a:spcBef>
              <a:spcAft>
                <a:spcPts val="0"/>
              </a:spcAft>
              <a:buClr>
                <a:srgbClr val="FF0000"/>
              </a:buClr>
              <a:buSzPts val="2600"/>
              <a:buFont typeface="Arial"/>
              <a:buNone/>
            </a:pPr>
            <a:endParaRPr sz="2600" b="0" i="0" u="none" strike="noStrike" cap="none" dirty="0">
              <a:solidFill>
                <a:schemeClr val="dk1"/>
              </a:solidFill>
              <a:latin typeface="Calibri"/>
              <a:ea typeface="Calibri"/>
              <a:cs typeface="Calibri"/>
              <a:sym typeface="Calibri"/>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ddca2ff7e9_0_152"/>
          <p:cNvSpPr txBox="1">
            <a:spLocks noGrp="1"/>
          </p:cNvSpPr>
          <p:nvPr>
            <p:ph type="title"/>
          </p:nvPr>
        </p:nvSpPr>
        <p:spPr>
          <a:xfrm>
            <a:off x="457200" y="274637"/>
            <a:ext cx="8229600" cy="969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dirty="0"/>
              <a:t>Session at a Glance</a:t>
            </a:r>
            <a:endParaRPr dirty="0"/>
          </a:p>
        </p:txBody>
      </p:sp>
      <p:sp>
        <p:nvSpPr>
          <p:cNvPr id="343" name="Google Shape;343;gddca2ff7e9_0_152"/>
          <p:cNvSpPr txBox="1">
            <a:spLocks noGrp="1"/>
          </p:cNvSpPr>
          <p:nvPr>
            <p:ph type="body" idx="1"/>
          </p:nvPr>
        </p:nvSpPr>
        <p:spPr>
          <a:xfrm>
            <a:off x="457200" y="1117600"/>
            <a:ext cx="8229600" cy="5088600"/>
          </a:xfrm>
          <a:prstGeom prst="rect">
            <a:avLst/>
          </a:prstGeom>
          <a:noFill/>
          <a:ln>
            <a:noFill/>
          </a:ln>
        </p:spPr>
        <p:txBody>
          <a:bodyPr spcFirstLastPara="1" wrap="square" lIns="91425" tIns="45700" rIns="91425" bIns="45700" anchor="t" anchorCtr="0">
            <a:noAutofit/>
          </a:bodyPr>
          <a:lstStyle/>
          <a:p>
            <a:pPr marL="800100" indent="-457200">
              <a:spcBef>
                <a:spcPts val="0"/>
              </a:spcBef>
            </a:pPr>
            <a:r>
              <a:rPr lang="en-US" sz="2550" dirty="0">
                <a:solidFill>
                  <a:srgbClr val="222222"/>
                </a:solidFill>
                <a:highlight>
                  <a:srgbClr val="FFFFFF"/>
                </a:highlight>
                <a:latin typeface="Arial"/>
                <a:ea typeface="Arial"/>
                <a:cs typeface="Arial"/>
                <a:sym typeface="Arial"/>
              </a:rPr>
              <a:t>When creating your schoolwide matrix of specific behaviors/rules for every setting in your school the specificity should be clear for teachers and students to know exactly what is to be done. </a:t>
            </a:r>
          </a:p>
          <a:p>
            <a:pPr marL="800100" indent="-457200">
              <a:spcBef>
                <a:spcPts val="0"/>
              </a:spcBef>
            </a:pPr>
            <a:endParaRPr lang="en-US" sz="2550" dirty="0">
              <a:solidFill>
                <a:srgbClr val="222222"/>
              </a:solidFill>
              <a:highlight>
                <a:srgbClr val="FFFFFF"/>
              </a:highlight>
              <a:latin typeface="Arial"/>
              <a:ea typeface="Arial"/>
              <a:cs typeface="Arial"/>
              <a:sym typeface="Arial"/>
            </a:endParaRPr>
          </a:p>
          <a:p>
            <a:pPr marL="800100" indent="-457200">
              <a:spcBef>
                <a:spcPts val="0"/>
              </a:spcBef>
            </a:pPr>
            <a:r>
              <a:rPr lang="en-US" sz="2550" dirty="0">
                <a:solidFill>
                  <a:srgbClr val="222222"/>
                </a:solidFill>
                <a:highlight>
                  <a:srgbClr val="FFFFFF"/>
                </a:highlight>
                <a:latin typeface="Arial"/>
                <a:ea typeface="Arial"/>
                <a:cs typeface="Arial"/>
                <a:sym typeface="Arial"/>
              </a:rPr>
              <a:t>“What does [respect, responsibility, best effort, etc.] look like in all settings, in our [hallways, cafeteria, playground, commons, etc.] and in our classrooms?”</a:t>
            </a:r>
            <a:endParaRPr sz="4800" dirty="0"/>
          </a:p>
          <a:p>
            <a:pPr marL="342900" marR="0" lvl="0" indent="-177800" algn="l" rtl="0">
              <a:lnSpc>
                <a:spcPct val="100000"/>
              </a:lnSpc>
              <a:spcBef>
                <a:spcPts val="600"/>
              </a:spcBef>
              <a:spcAft>
                <a:spcPts val="0"/>
              </a:spcAft>
              <a:buClr>
                <a:srgbClr val="FF0000"/>
              </a:buClr>
              <a:buSzPts val="2600"/>
              <a:buFont typeface="Arial"/>
              <a:buNone/>
            </a:pPr>
            <a:endParaRPr sz="26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49E32-BEEB-DFD8-750F-C05C195CEC12}"/>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889EA25F-92D9-6CE6-6F5D-D5A4A5C46F54}"/>
              </a:ext>
            </a:extLst>
          </p:cNvPr>
          <p:cNvSpPr>
            <a:spLocks noGrp="1"/>
          </p:cNvSpPr>
          <p:nvPr>
            <p:ph type="body" idx="1"/>
          </p:nvPr>
        </p:nvSpPr>
        <p:spPr/>
        <p:txBody>
          <a:bodyPr/>
          <a:lstStyle/>
          <a:p>
            <a:r>
              <a:rPr lang="en-US" sz="1800" dirty="0">
                <a:solidFill>
                  <a:srgbClr val="222222"/>
                </a:solidFill>
                <a:effectLst/>
                <a:latin typeface="Calibri" panose="020F0502020204030204" pitchFamily="34" charset="0"/>
                <a:ea typeface="Arial" panose="020B0604020202020204" pitchFamily="34" charset="0"/>
              </a:rPr>
              <a:t>Colvin, G. (2007). 7 steps for developing a proactive school discipline plan: A guide for principals and leadership teams. Thousand Oaks, CA: Corwin.</a:t>
            </a:r>
            <a:endParaRPr lang="en-US" sz="1800" dirty="0">
              <a:effectLst/>
              <a:latin typeface="Times New Roman" panose="02020603050405020304" pitchFamily="18" charset="0"/>
              <a:ea typeface="Times New Roman" panose="02020603050405020304" pitchFamily="18" charset="0"/>
            </a:endParaRPr>
          </a:p>
          <a:p>
            <a:pPr marL="25400" indent="0">
              <a:buNone/>
            </a:pPr>
            <a:endParaRPr lang="en-US" dirty="0"/>
          </a:p>
        </p:txBody>
      </p:sp>
    </p:spTree>
    <p:extLst>
      <p:ext uri="{BB962C8B-B14F-4D97-AF65-F5344CB8AC3E}">
        <p14:creationId xmlns:p14="http://schemas.microsoft.com/office/powerpoint/2010/main" val="338234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9593"/>
        </a:solidFill>
        <a:effectLst/>
      </p:bgPr>
    </p:bg>
    <p:spTree>
      <p:nvGrpSpPr>
        <p:cNvPr id="1" name="Shape 700"/>
        <p:cNvGrpSpPr/>
        <p:nvPr/>
      </p:nvGrpSpPr>
      <p:grpSpPr>
        <a:xfrm>
          <a:off x="0" y="0"/>
          <a:ext cx="0" cy="0"/>
          <a:chOff x="0" y="0"/>
          <a:chExt cx="0" cy="0"/>
        </a:xfrm>
      </p:grpSpPr>
      <p:sp>
        <p:nvSpPr>
          <p:cNvPr id="701" name="Google Shape;701;p68"/>
          <p:cNvSpPr txBox="1"/>
          <p:nvPr/>
        </p:nvSpPr>
        <p:spPr>
          <a:xfrm>
            <a:off x="2300736" y="1199817"/>
            <a:ext cx="4561578" cy="500931"/>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2700"/>
              <a:buFont typeface="Calibri"/>
              <a:buNone/>
            </a:pPr>
            <a:r>
              <a:rPr lang="en-US" sz="2700" b="0" i="0" u="none" strike="noStrike" cap="none">
                <a:solidFill>
                  <a:schemeClr val="dk1"/>
                </a:solidFill>
                <a:latin typeface="Calibri"/>
                <a:ea typeface="Calibri"/>
                <a:cs typeface="Calibri"/>
                <a:sym typeface="Calibri"/>
              </a:rPr>
              <a:t>Contact Information</a:t>
            </a:r>
            <a:endParaRPr sz="1400" b="0" i="0" u="none" strike="noStrike" cap="none">
              <a:solidFill>
                <a:srgbClr val="000000"/>
              </a:solidFill>
              <a:latin typeface="Arial"/>
              <a:ea typeface="Arial"/>
              <a:cs typeface="Arial"/>
              <a:sym typeface="Arial"/>
            </a:endParaRPr>
          </a:p>
        </p:txBody>
      </p:sp>
      <p:grpSp>
        <p:nvGrpSpPr>
          <p:cNvPr id="702" name="Google Shape;702;p68"/>
          <p:cNvGrpSpPr/>
          <p:nvPr/>
        </p:nvGrpSpPr>
        <p:grpSpPr>
          <a:xfrm>
            <a:off x="1372943" y="2847692"/>
            <a:ext cx="3505082" cy="1913037"/>
            <a:chOff x="244548" y="1398759"/>
            <a:chExt cx="4673442" cy="2550716"/>
          </a:xfrm>
        </p:grpSpPr>
        <p:pic>
          <p:nvPicPr>
            <p:cNvPr id="703" name="Google Shape;703;p68"/>
            <p:cNvPicPr preferRelativeResize="0"/>
            <p:nvPr/>
          </p:nvPicPr>
          <p:blipFill rotWithShape="1">
            <a:blip r:embed="rId3">
              <a:alphaModFix/>
            </a:blip>
            <a:srcRect/>
            <a:stretch/>
          </p:blipFill>
          <p:spPr>
            <a:xfrm>
              <a:off x="244548" y="2200146"/>
              <a:ext cx="1051375" cy="1051375"/>
            </a:xfrm>
            <a:prstGeom prst="rect">
              <a:avLst/>
            </a:prstGeom>
            <a:noFill/>
            <a:ln>
              <a:noFill/>
            </a:ln>
          </p:spPr>
        </p:pic>
        <p:pic>
          <p:nvPicPr>
            <p:cNvPr id="704" name="Google Shape;704;p68"/>
            <p:cNvPicPr preferRelativeResize="0"/>
            <p:nvPr/>
          </p:nvPicPr>
          <p:blipFill rotWithShape="1">
            <a:blip r:embed="rId4">
              <a:alphaModFix/>
            </a:blip>
            <a:srcRect/>
            <a:stretch/>
          </p:blipFill>
          <p:spPr>
            <a:xfrm>
              <a:off x="399061" y="3345688"/>
              <a:ext cx="742351" cy="603787"/>
            </a:xfrm>
            <a:prstGeom prst="rect">
              <a:avLst/>
            </a:prstGeom>
            <a:noFill/>
            <a:ln>
              <a:noFill/>
            </a:ln>
          </p:spPr>
        </p:pic>
        <p:pic>
          <p:nvPicPr>
            <p:cNvPr id="705" name="Google Shape;705;p68" descr="MO_SWPBS_Logo-2011.jpg"/>
            <p:cNvPicPr preferRelativeResize="0"/>
            <p:nvPr/>
          </p:nvPicPr>
          <p:blipFill rotWithShape="1">
            <a:blip r:embed="rId5">
              <a:alphaModFix/>
            </a:blip>
            <a:srcRect/>
            <a:stretch/>
          </p:blipFill>
          <p:spPr>
            <a:xfrm>
              <a:off x="306591" y="1398759"/>
              <a:ext cx="927288" cy="801387"/>
            </a:xfrm>
            <a:prstGeom prst="rect">
              <a:avLst/>
            </a:prstGeom>
            <a:noFill/>
            <a:ln>
              <a:noFill/>
            </a:ln>
          </p:spPr>
        </p:pic>
        <p:sp>
          <p:nvSpPr>
            <p:cNvPr id="706" name="Google Shape;706;p68"/>
            <p:cNvSpPr txBox="1"/>
            <p:nvPr/>
          </p:nvSpPr>
          <p:spPr>
            <a:xfrm>
              <a:off x="1233879" y="1614786"/>
              <a:ext cx="3140153" cy="3385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pbismissouri.org</a:t>
              </a:r>
              <a:endParaRPr sz="1050" b="0" i="0" u="none" strike="noStrike" cap="none">
                <a:solidFill>
                  <a:srgbClr val="000000"/>
                </a:solidFill>
                <a:latin typeface="Arial"/>
                <a:ea typeface="Arial"/>
                <a:cs typeface="Arial"/>
                <a:sym typeface="Arial"/>
              </a:endParaRPr>
            </a:p>
          </p:txBody>
        </p:sp>
        <p:sp>
          <p:nvSpPr>
            <p:cNvPr id="707" name="Google Shape;707;p68"/>
            <p:cNvSpPr txBox="1"/>
            <p:nvPr/>
          </p:nvSpPr>
          <p:spPr>
            <a:xfrm>
              <a:off x="1233879" y="2541167"/>
              <a:ext cx="3684111" cy="3385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facebook.com/moswpbs</a:t>
              </a:r>
              <a:endParaRPr sz="1050" b="0" i="0" u="none" strike="noStrike" cap="none">
                <a:solidFill>
                  <a:srgbClr val="000000"/>
                </a:solidFill>
                <a:latin typeface="Arial"/>
                <a:ea typeface="Arial"/>
                <a:cs typeface="Arial"/>
                <a:sym typeface="Arial"/>
              </a:endParaRPr>
            </a:p>
          </p:txBody>
        </p:sp>
        <p:sp>
          <p:nvSpPr>
            <p:cNvPr id="708" name="Google Shape;708;p68"/>
            <p:cNvSpPr txBox="1"/>
            <p:nvPr/>
          </p:nvSpPr>
          <p:spPr>
            <a:xfrm>
              <a:off x="1233879" y="3407876"/>
              <a:ext cx="3684110" cy="3385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@MOSWPBS</a:t>
              </a:r>
              <a:endParaRPr sz="1400" b="0" i="0" u="none" strike="noStrike" cap="none">
                <a:solidFill>
                  <a:srgbClr val="000000"/>
                </a:solidFill>
                <a:latin typeface="Arial"/>
                <a:ea typeface="Arial"/>
                <a:cs typeface="Arial"/>
                <a:sym typeface="Arial"/>
              </a:endParaRPr>
            </a:p>
          </p:txBody>
        </p:sp>
      </p:grpSp>
      <p:sp>
        <p:nvSpPr>
          <p:cNvPr id="709" name="Google Shape;709;p68"/>
          <p:cNvSpPr txBox="1"/>
          <p:nvPr/>
        </p:nvSpPr>
        <p:spPr>
          <a:xfrm>
            <a:off x="4891217" y="1910646"/>
            <a:ext cx="3942196"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1050"/>
              <a:buFont typeface="Arial"/>
              <a:buNone/>
            </a:pPr>
            <a:r>
              <a:rPr lang="en-US" sz="1050" b="1" i="0" u="none" strike="noStrike" cap="none">
                <a:solidFill>
                  <a:srgbClr val="FF0000"/>
                </a:solidFill>
                <a:latin typeface="Arial"/>
                <a:ea typeface="Arial"/>
                <a:cs typeface="Arial"/>
                <a:sym typeface="Arial"/>
              </a:rPr>
              <a:t>Consultant Contact Information: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1" i="0" u="none" strike="noStrike" cap="none">
              <a:solidFill>
                <a:srgbClr val="FF0000"/>
              </a:solidFill>
              <a:latin typeface="Arial"/>
              <a:ea typeface="Arial"/>
              <a:cs typeface="Arial"/>
              <a:sym typeface="Arial"/>
            </a:endParaRPr>
          </a:p>
        </p:txBody>
      </p:sp>
      <p:sp>
        <p:nvSpPr>
          <p:cNvPr id="710" name="Google Shape;710;p68"/>
          <p:cNvSpPr txBox="1"/>
          <p:nvPr/>
        </p:nvSpPr>
        <p:spPr>
          <a:xfrm>
            <a:off x="1372943" y="1910646"/>
            <a:ext cx="3505080"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Remember to follow MO SW-PBS on social media</a:t>
            </a: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ddca2ff7e9_0_1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4400" b="1" i="0" u="none" strike="noStrike" cap="none">
                <a:solidFill>
                  <a:schemeClr val="dk1"/>
                </a:solidFill>
                <a:latin typeface="Calibri"/>
                <a:ea typeface="Calibri"/>
                <a:cs typeface="Calibri"/>
                <a:sym typeface="Calibri"/>
              </a:rPr>
              <a:t>Working Agreements</a:t>
            </a:r>
            <a:endParaRPr/>
          </a:p>
        </p:txBody>
      </p:sp>
      <p:sp>
        <p:nvSpPr>
          <p:cNvPr id="350" name="Google Shape;350;gddca2ff7e9_0_158"/>
          <p:cNvSpPr txBox="1">
            <a:spLocks noGrp="1"/>
          </p:cNvSpPr>
          <p:nvPr>
            <p:ph type="body" idx="1"/>
          </p:nvPr>
        </p:nvSpPr>
        <p:spPr>
          <a:xfrm>
            <a:off x="1022350" y="1417637"/>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650"/>
              <a:buFont typeface="Arial"/>
              <a:buNone/>
            </a:pPr>
            <a:r>
              <a:rPr lang="en-US" sz="2600" b="1" i="0" u="none" strike="noStrike" cap="none">
                <a:solidFill>
                  <a:schemeClr val="dk1"/>
                </a:solidFill>
                <a:latin typeface="Calibri"/>
                <a:ea typeface="Calibri"/>
                <a:cs typeface="Calibri"/>
                <a:sym typeface="Calibri"/>
              </a:rPr>
              <a:t>Be Respectful</a:t>
            </a:r>
            <a:endParaRPr/>
          </a:p>
          <a:p>
            <a:pPr marL="342900" marR="0" lvl="0" indent="-342900" algn="l" rtl="0">
              <a:lnSpc>
                <a:spcPct val="100000"/>
              </a:lnSpc>
              <a:spcBef>
                <a:spcPts val="440"/>
              </a:spcBef>
              <a:spcAft>
                <a:spcPts val="0"/>
              </a:spcAft>
              <a:buClr>
                <a:srgbClr val="FF0000"/>
              </a:buClr>
              <a:buSzPts val="2200"/>
              <a:buFont typeface="Arial"/>
              <a:buChar char="•"/>
            </a:pPr>
            <a:r>
              <a:rPr lang="en-US" sz="2200" b="0" i="0" u="none" strike="noStrike" cap="none">
                <a:solidFill>
                  <a:schemeClr val="dk1"/>
                </a:solidFill>
                <a:latin typeface="Calibri"/>
                <a:ea typeface="Calibri"/>
                <a:cs typeface="Calibri"/>
                <a:sym typeface="Calibri"/>
              </a:rPr>
              <a:t>Be an active listener—open to new ideas</a:t>
            </a:r>
            <a:endParaRPr/>
          </a:p>
          <a:p>
            <a:pPr marL="342900" marR="0" lvl="0" indent="-342900" algn="l" rtl="0">
              <a:lnSpc>
                <a:spcPct val="100000"/>
              </a:lnSpc>
              <a:spcBef>
                <a:spcPts val="440"/>
              </a:spcBef>
              <a:spcAft>
                <a:spcPts val="0"/>
              </a:spcAft>
              <a:buClr>
                <a:srgbClr val="FF0000"/>
              </a:buClr>
              <a:buSzPts val="2200"/>
              <a:buFont typeface="Arial"/>
              <a:buChar char="•"/>
            </a:pPr>
            <a:r>
              <a:rPr lang="en-US" sz="2200" b="0" i="0" u="none" strike="noStrike" cap="none">
                <a:solidFill>
                  <a:schemeClr val="dk1"/>
                </a:solidFill>
                <a:latin typeface="Calibri"/>
                <a:ea typeface="Calibri"/>
                <a:cs typeface="Calibri"/>
                <a:sym typeface="Calibri"/>
              </a:rPr>
              <a:t>Use notes for side bar conversations</a:t>
            </a:r>
            <a:endParaRPr/>
          </a:p>
          <a:p>
            <a:pPr marL="342900" marR="0" lvl="0" indent="-342900" algn="l" rtl="0">
              <a:lnSpc>
                <a:spcPct val="100000"/>
              </a:lnSpc>
              <a:spcBef>
                <a:spcPts val="520"/>
              </a:spcBef>
              <a:spcAft>
                <a:spcPts val="0"/>
              </a:spcAft>
              <a:buClr>
                <a:srgbClr val="FF0000"/>
              </a:buClr>
              <a:buSzPts val="650"/>
              <a:buFont typeface="Arial"/>
              <a:buNone/>
            </a:pPr>
            <a:r>
              <a:rPr lang="en-US" sz="2600" b="1" i="0" u="none" strike="noStrike" cap="none">
                <a:solidFill>
                  <a:schemeClr val="dk1"/>
                </a:solidFill>
                <a:latin typeface="Calibri"/>
                <a:ea typeface="Calibri"/>
                <a:cs typeface="Calibri"/>
                <a:sym typeface="Calibri"/>
              </a:rPr>
              <a:t>Be Responsible</a:t>
            </a:r>
            <a:endParaRPr/>
          </a:p>
          <a:p>
            <a:pPr marL="342900" marR="0" lvl="0" indent="-342900" algn="l" rtl="0">
              <a:lnSpc>
                <a:spcPct val="100000"/>
              </a:lnSpc>
              <a:spcBef>
                <a:spcPts val="440"/>
              </a:spcBef>
              <a:spcAft>
                <a:spcPts val="0"/>
              </a:spcAft>
              <a:buClr>
                <a:srgbClr val="FF0000"/>
              </a:buClr>
              <a:buSzPts val="2200"/>
              <a:buFont typeface="Arial"/>
              <a:buChar char="•"/>
            </a:pPr>
            <a:r>
              <a:rPr lang="en-US" sz="2200" b="0" i="0" u="none" strike="noStrike" cap="none">
                <a:solidFill>
                  <a:schemeClr val="dk1"/>
                </a:solidFill>
                <a:latin typeface="Calibri"/>
                <a:ea typeface="Calibri"/>
                <a:cs typeface="Calibri"/>
                <a:sym typeface="Calibri"/>
              </a:rPr>
              <a:t>Be on time for sessions</a:t>
            </a:r>
            <a:endParaRPr/>
          </a:p>
          <a:p>
            <a:pPr marL="342900" marR="0" lvl="0" indent="-342900" algn="l" rtl="0">
              <a:lnSpc>
                <a:spcPct val="100000"/>
              </a:lnSpc>
              <a:spcBef>
                <a:spcPts val="440"/>
              </a:spcBef>
              <a:spcAft>
                <a:spcPts val="0"/>
              </a:spcAft>
              <a:buClr>
                <a:srgbClr val="FF0000"/>
              </a:buClr>
              <a:buSzPts val="2200"/>
              <a:buFont typeface="Arial"/>
              <a:buChar char="•"/>
            </a:pPr>
            <a:r>
              <a:rPr lang="en-US" sz="2200" b="0" i="0" u="none" strike="noStrike" cap="none">
                <a:solidFill>
                  <a:schemeClr val="dk1"/>
                </a:solidFill>
                <a:latin typeface="Calibri"/>
                <a:ea typeface="Calibri"/>
                <a:cs typeface="Calibri"/>
                <a:sym typeface="Calibri"/>
              </a:rPr>
              <a:t>Silence cell phones—reply appropriately</a:t>
            </a:r>
            <a:endParaRPr/>
          </a:p>
          <a:p>
            <a:pPr marL="342900" marR="0" lvl="0" indent="-342900" algn="l" rtl="0">
              <a:lnSpc>
                <a:spcPct val="100000"/>
              </a:lnSpc>
              <a:spcBef>
                <a:spcPts val="720"/>
              </a:spcBef>
              <a:spcAft>
                <a:spcPts val="0"/>
              </a:spcAft>
              <a:buClr>
                <a:srgbClr val="FF0000"/>
              </a:buClr>
              <a:buSzPts val="650"/>
              <a:buFont typeface="Arial"/>
              <a:buNone/>
            </a:pPr>
            <a:r>
              <a:rPr lang="en-US" sz="2600" b="1" i="0" u="none" strike="noStrike" cap="none">
                <a:solidFill>
                  <a:schemeClr val="dk1"/>
                </a:solidFill>
                <a:latin typeface="Calibri"/>
                <a:ea typeface="Calibri"/>
                <a:cs typeface="Calibri"/>
                <a:sym typeface="Calibri"/>
              </a:rPr>
              <a:t>Be</a:t>
            </a:r>
            <a:r>
              <a:rPr lang="en-US" sz="3600" b="1" i="0" u="none" strike="noStrike" cap="none">
                <a:solidFill>
                  <a:schemeClr val="dk1"/>
                </a:solidFill>
                <a:latin typeface="Calibri"/>
                <a:ea typeface="Calibri"/>
                <a:cs typeface="Calibri"/>
                <a:sym typeface="Calibri"/>
              </a:rPr>
              <a:t> </a:t>
            </a:r>
            <a:r>
              <a:rPr lang="en-US" sz="2600" b="1" i="0" u="none" strike="noStrike" cap="none">
                <a:solidFill>
                  <a:schemeClr val="dk1"/>
                </a:solidFill>
                <a:latin typeface="Calibri"/>
                <a:ea typeface="Calibri"/>
                <a:cs typeface="Calibri"/>
                <a:sym typeface="Calibri"/>
              </a:rPr>
              <a:t>a Problem Solver</a:t>
            </a:r>
            <a:endParaRPr/>
          </a:p>
          <a:p>
            <a:pPr marL="342900" marR="0" lvl="0" indent="-342900" algn="l" rtl="0">
              <a:lnSpc>
                <a:spcPct val="100000"/>
              </a:lnSpc>
              <a:spcBef>
                <a:spcPts val="440"/>
              </a:spcBef>
              <a:spcAft>
                <a:spcPts val="0"/>
              </a:spcAft>
              <a:buClr>
                <a:srgbClr val="FF0000"/>
              </a:buClr>
              <a:buSzPts val="2200"/>
              <a:buFont typeface="Arial"/>
              <a:buChar char="•"/>
            </a:pPr>
            <a:r>
              <a:rPr lang="en-US" sz="2200" b="0" i="0" u="none" strike="noStrike" cap="none">
                <a:solidFill>
                  <a:schemeClr val="dk1"/>
                </a:solidFill>
                <a:latin typeface="Calibri"/>
                <a:ea typeface="Calibri"/>
                <a:cs typeface="Calibri"/>
                <a:sym typeface="Calibri"/>
              </a:rPr>
              <a:t>Follow the decision making process</a:t>
            </a:r>
            <a:endParaRPr/>
          </a:p>
          <a:p>
            <a:pPr marL="342900" marR="0" lvl="0" indent="-342900" algn="l" rtl="0">
              <a:lnSpc>
                <a:spcPct val="100000"/>
              </a:lnSpc>
              <a:spcBef>
                <a:spcPts val="440"/>
              </a:spcBef>
              <a:spcAft>
                <a:spcPts val="0"/>
              </a:spcAft>
              <a:buClr>
                <a:srgbClr val="FF0000"/>
              </a:buClr>
              <a:buSzPts val="2200"/>
              <a:buFont typeface="Arial"/>
              <a:buChar char="•"/>
            </a:pPr>
            <a:r>
              <a:rPr lang="en-US" sz="2200" b="0" i="0" u="none" strike="noStrike" cap="none">
                <a:solidFill>
                  <a:schemeClr val="dk1"/>
                </a:solidFill>
                <a:latin typeface="Calibri"/>
                <a:ea typeface="Calibri"/>
                <a:cs typeface="Calibri"/>
                <a:sym typeface="Calibri"/>
              </a:rPr>
              <a:t>Work toward consensus and support decisions of the group</a:t>
            </a:r>
            <a:endParaRPr/>
          </a:p>
          <a:p>
            <a:pPr marL="342900" marR="0" lvl="0" indent="-139700" algn="l" rtl="0">
              <a:lnSpc>
                <a:spcPct val="100000"/>
              </a:lnSpc>
              <a:spcBef>
                <a:spcPts val="640"/>
              </a:spcBef>
              <a:spcAft>
                <a:spcPts val="0"/>
              </a:spcAft>
              <a:buClr>
                <a:srgbClr val="FF0000"/>
              </a:buClr>
              <a:buSzPts val="32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9593"/>
        </a:solidFill>
        <a:effectLst/>
      </p:bgPr>
    </p:bg>
    <p:spTree>
      <p:nvGrpSpPr>
        <p:cNvPr id="1" name="Shape 355"/>
        <p:cNvGrpSpPr/>
        <p:nvPr/>
      </p:nvGrpSpPr>
      <p:grpSpPr>
        <a:xfrm>
          <a:off x="0" y="0"/>
          <a:ext cx="0" cy="0"/>
          <a:chOff x="0" y="0"/>
          <a:chExt cx="0" cy="0"/>
        </a:xfrm>
      </p:grpSpPr>
      <p:sp>
        <p:nvSpPr>
          <p:cNvPr id="356" name="Google Shape;356;gddca2ff7e9_0_1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4400" b="0" i="0" u="none" strike="noStrike" cap="none">
                <a:solidFill>
                  <a:schemeClr val="dk1"/>
                </a:solidFill>
                <a:latin typeface="Calibri"/>
                <a:ea typeface="Calibri"/>
                <a:cs typeface="Calibri"/>
                <a:sym typeface="Calibri"/>
              </a:rPr>
              <a:t>Attention Signal Practice</a:t>
            </a:r>
            <a:endParaRPr/>
          </a:p>
        </p:txBody>
      </p:sp>
      <p:sp>
        <p:nvSpPr>
          <p:cNvPr id="357" name="Google Shape;357;gddca2ff7e9_0_10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Select and teach an attention signal.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9593"/>
        </a:solidFill>
        <a:effectLst/>
      </p:bgPr>
    </p:bg>
    <p:spTree>
      <p:nvGrpSpPr>
        <p:cNvPr id="1" name="Shape 362"/>
        <p:cNvGrpSpPr/>
        <p:nvPr/>
      </p:nvGrpSpPr>
      <p:grpSpPr>
        <a:xfrm>
          <a:off x="0" y="0"/>
          <a:ext cx="0" cy="0"/>
          <a:chOff x="0" y="0"/>
          <a:chExt cx="0" cy="0"/>
        </a:xfrm>
      </p:grpSpPr>
      <p:sp>
        <p:nvSpPr>
          <p:cNvPr id="363" name="Google Shape;363;gddca2ff7e9_0_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sz="4400" b="0" i="0" u="none" strike="noStrike" cap="none">
                <a:solidFill>
                  <a:schemeClr val="dk1"/>
                </a:solidFill>
                <a:latin typeface="Calibri"/>
                <a:ea typeface="Calibri"/>
                <a:cs typeface="Calibri"/>
                <a:sym typeface="Calibri"/>
              </a:rPr>
              <a:t>Introductions</a:t>
            </a:r>
            <a:endParaRPr/>
          </a:p>
        </p:txBody>
      </p:sp>
      <p:sp>
        <p:nvSpPr>
          <p:cNvPr id="364" name="Google Shape;364;gddca2ff7e9_0_11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000"/>
              </a:buClr>
              <a:buSzPts val="3200"/>
              <a:buFont typeface="Arial"/>
              <a:buChar char="•"/>
            </a:pPr>
            <a:r>
              <a:rPr lang="en-US" sz="3200" b="0" i="0" u="none" strike="noStrike" cap="none">
                <a:solidFill>
                  <a:schemeClr val="dk1"/>
                </a:solidFill>
                <a:latin typeface="Calibri"/>
                <a:ea typeface="Calibri"/>
                <a:cs typeface="Calibri"/>
                <a:sym typeface="Calibri"/>
              </a:rPr>
              <a:t>Insert an Introductions Activity.</a:t>
            </a:r>
            <a:endParaRPr/>
          </a:p>
        </p:txBody>
      </p:sp>
      <p:grpSp>
        <p:nvGrpSpPr>
          <p:cNvPr id="365" name="Google Shape;365;gddca2ff7e9_0_112"/>
          <p:cNvGrpSpPr/>
          <p:nvPr/>
        </p:nvGrpSpPr>
        <p:grpSpPr>
          <a:xfrm>
            <a:off x="12700" y="6211407"/>
            <a:ext cx="9144300" cy="659249"/>
            <a:chOff x="12700" y="6211407"/>
            <a:chExt cx="9144300" cy="659249"/>
          </a:xfrm>
        </p:grpSpPr>
        <p:sp>
          <p:nvSpPr>
            <p:cNvPr id="366" name="Google Shape;366;gddca2ff7e9_0_112"/>
            <p:cNvSpPr/>
            <p:nvPr/>
          </p:nvSpPr>
          <p:spPr>
            <a:xfrm>
              <a:off x="12700" y="6756656"/>
              <a:ext cx="9144000" cy="114000"/>
            </a:xfrm>
            <a:prstGeom prst="rect">
              <a:avLst/>
            </a:prstGeom>
            <a:gradFill>
              <a:gsLst>
                <a:gs pos="0">
                  <a:srgbClr val="FF0000"/>
                </a:gs>
                <a:gs pos="100000">
                  <a:srgbClr val="FFFFFF"/>
                </a:gs>
              </a:gsLst>
              <a:path path="circle">
                <a:fillToRect l="100000" b="100000"/>
              </a:path>
              <a:tileRect t="-100000" r="-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 name="Google Shape;367;gddca2ff7e9_0_112"/>
            <p:cNvSpPr/>
            <p:nvPr/>
          </p:nvSpPr>
          <p:spPr>
            <a:xfrm>
              <a:off x="12700" y="6288896"/>
              <a:ext cx="9144300" cy="283500"/>
            </a:xfrm>
            <a:prstGeom prst="rect">
              <a:avLst/>
            </a:prstGeom>
            <a:gradFill>
              <a:gsLst>
                <a:gs pos="0">
                  <a:srgbClr val="008000"/>
                </a:gs>
                <a:gs pos="75000">
                  <a:srgbClr val="008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 name="Google Shape;368;gddca2ff7e9_0_112"/>
            <p:cNvSpPr/>
            <p:nvPr/>
          </p:nvSpPr>
          <p:spPr>
            <a:xfrm>
              <a:off x="12700" y="6572092"/>
              <a:ext cx="9144000" cy="184800"/>
            </a:xfrm>
            <a:prstGeom prst="rect">
              <a:avLst/>
            </a:prstGeom>
            <a:gradFill>
              <a:gsLst>
                <a:gs pos="0">
                  <a:srgbClr val="FFF123"/>
                </a:gs>
                <a:gs pos="65000">
                  <a:srgbClr val="FFF123"/>
                </a:gs>
                <a:gs pos="90000">
                  <a:srgbClr val="FFFFFF"/>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 name="Google Shape;369;gddca2ff7e9_0_112"/>
            <p:cNvSpPr txBox="1"/>
            <p:nvPr/>
          </p:nvSpPr>
          <p:spPr>
            <a:xfrm>
              <a:off x="673595" y="6211407"/>
              <a:ext cx="1752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50"/>
                <a:buFont typeface="Calibri"/>
                <a:buNone/>
              </a:pPr>
              <a:r>
                <a:rPr lang="en-US" sz="1800" b="0" i="0" u="none" strike="noStrike" cap="none">
                  <a:solidFill>
                    <a:schemeClr val="lt1"/>
                  </a:solidFill>
                  <a:latin typeface="Calibri"/>
                  <a:ea typeface="Calibri"/>
                  <a:cs typeface="Calibri"/>
                  <a:sym typeface="Calibri"/>
                </a:rPr>
                <a:t>MO SW-PBS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ddca2ff7e9_0_73"/>
          <p:cNvSpPr txBox="1">
            <a:spLocks noGrp="1"/>
          </p:cNvSpPr>
          <p:nvPr>
            <p:ph type="title"/>
          </p:nvPr>
        </p:nvSpPr>
        <p:spPr>
          <a:xfrm>
            <a:off x="457200" y="274637"/>
            <a:ext cx="8229600" cy="969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a:t>Lesson</a:t>
            </a:r>
            <a:r>
              <a:rPr lang="en-US" sz="4400" b="0" i="0" u="none" strike="noStrike" cap="none">
                <a:solidFill>
                  <a:schemeClr val="dk1"/>
                </a:solidFill>
                <a:latin typeface="Calibri"/>
                <a:ea typeface="Calibri"/>
                <a:cs typeface="Calibri"/>
                <a:sym typeface="Calibri"/>
              </a:rPr>
              <a:t> Outcomes</a:t>
            </a:r>
            <a:endParaRPr/>
          </a:p>
        </p:txBody>
      </p:sp>
      <p:sp>
        <p:nvSpPr>
          <p:cNvPr id="382" name="Google Shape;382;gddca2ff7e9_0_73"/>
          <p:cNvSpPr txBox="1">
            <a:spLocks noGrp="1"/>
          </p:cNvSpPr>
          <p:nvPr>
            <p:ph type="body" idx="1"/>
          </p:nvPr>
        </p:nvSpPr>
        <p:spPr>
          <a:xfrm>
            <a:off x="457200" y="1117600"/>
            <a:ext cx="8229600" cy="5088600"/>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rgbClr val="FF0000"/>
              </a:buClr>
              <a:buSzPts val="650"/>
              <a:buFont typeface="Arial"/>
              <a:buNone/>
            </a:pPr>
            <a:r>
              <a:rPr lang="en-US" sz="2600" b="0" i="1" u="none" strike="noStrike" cap="none">
                <a:solidFill>
                  <a:srgbClr val="008000"/>
                </a:solidFill>
                <a:latin typeface="Calibri"/>
                <a:ea typeface="Calibri"/>
                <a:cs typeface="Calibri"/>
                <a:sym typeface="Calibri"/>
              </a:rPr>
              <a:t>At the end of this session, you will be able to…</a:t>
            </a:r>
            <a:endParaRPr/>
          </a:p>
          <a:p>
            <a:pPr marL="342900" lvl="0" indent="-342900" algn="l" rtl="0">
              <a:lnSpc>
                <a:spcPct val="100000"/>
              </a:lnSpc>
              <a:spcBef>
                <a:spcPts val="560"/>
              </a:spcBef>
              <a:spcAft>
                <a:spcPts val="0"/>
              </a:spcAft>
              <a:buClr>
                <a:srgbClr val="FF0000"/>
              </a:buClr>
              <a:buSzPts val="2800"/>
              <a:buFont typeface="Arial"/>
              <a:buChar char="•"/>
            </a:pPr>
            <a:r>
              <a:rPr lang="en-US" sz="2800" b="1"/>
              <a:t>Create a matrix of specific behaviors/rules to further clarify each schoolwide expectation for every setting.</a:t>
            </a:r>
            <a:endParaRPr/>
          </a:p>
          <a:p>
            <a:pPr marL="342900" marR="0" lvl="0" indent="-177800" algn="l" rtl="0">
              <a:lnSpc>
                <a:spcPct val="100000"/>
              </a:lnSpc>
              <a:spcBef>
                <a:spcPts val="600"/>
              </a:spcBef>
              <a:spcAft>
                <a:spcPts val="0"/>
              </a:spcAft>
              <a:buClr>
                <a:srgbClr val="FF0000"/>
              </a:buClr>
              <a:buSzPts val="2600"/>
              <a:buFont typeface="Arial"/>
              <a:buNone/>
            </a:pPr>
            <a:endParaRPr sz="2600"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ddca2ff7e9_0_123"/>
          <p:cNvSpPr txBox="1">
            <a:spLocks noGrp="1"/>
          </p:cNvSpPr>
          <p:nvPr>
            <p:ph type="title"/>
          </p:nvPr>
        </p:nvSpPr>
        <p:spPr>
          <a:xfrm>
            <a:off x="457200" y="274637"/>
            <a:ext cx="8229600" cy="969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dirty="0"/>
              <a:t>Why Creating a Schoolwide Matrix is Important</a:t>
            </a:r>
            <a:endParaRPr dirty="0"/>
          </a:p>
        </p:txBody>
      </p:sp>
      <p:sp>
        <p:nvSpPr>
          <p:cNvPr id="389" name="Google Shape;389;gddca2ff7e9_0_123"/>
          <p:cNvSpPr txBox="1">
            <a:spLocks noGrp="1"/>
          </p:cNvSpPr>
          <p:nvPr>
            <p:ph type="body" idx="1"/>
          </p:nvPr>
        </p:nvSpPr>
        <p:spPr>
          <a:xfrm>
            <a:off x="457200" y="1117600"/>
            <a:ext cx="8229600" cy="5088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200"/>
              <a:buNone/>
            </a:pPr>
            <a:endParaRPr sz="2800" dirty="0"/>
          </a:p>
          <a:p>
            <a:pPr marL="0" lvl="0" indent="0" algn="l" rtl="0">
              <a:lnSpc>
                <a:spcPct val="100000"/>
              </a:lnSpc>
              <a:spcBef>
                <a:spcPts val="0"/>
              </a:spcBef>
              <a:spcAft>
                <a:spcPts val="0"/>
              </a:spcAft>
              <a:buClr>
                <a:schemeClr val="dk1"/>
              </a:buClr>
              <a:buSzPts val="1100"/>
              <a:buFont typeface="Arial"/>
              <a:buNone/>
            </a:pPr>
            <a:r>
              <a:rPr lang="en-US" sz="2800" dirty="0"/>
              <a:t>The “hidden” social curriculum that requires students to observe and figure out what is expected creates confusion and inefficiencies leading to unexpected behavior. To alleviate confusion and make the “hidden” social curriculum visible, a matrix of explicit expected rules is created.</a:t>
            </a:r>
            <a:endParaRPr sz="2800" dirty="0"/>
          </a:p>
          <a:p>
            <a:pPr marL="457200" lvl="0" indent="0" algn="l" rtl="0">
              <a:lnSpc>
                <a:spcPct val="100000"/>
              </a:lnSpc>
              <a:spcBef>
                <a:spcPts val="0"/>
              </a:spcBef>
              <a:spcAft>
                <a:spcPts val="0"/>
              </a:spcAft>
              <a:buSzPts val="3200"/>
              <a:buNone/>
            </a:pPr>
            <a:r>
              <a:rPr lang="en-US" sz="2200" dirty="0">
                <a:solidFill>
                  <a:srgbClr val="231F20"/>
                </a:solidFill>
              </a:rPr>
              <a:t>	</a:t>
            </a:r>
            <a:endParaRPr sz="3700" dirty="0"/>
          </a:p>
          <a:p>
            <a:pPr marL="342900" marR="0" lvl="0" indent="-177800" algn="l" rtl="0">
              <a:lnSpc>
                <a:spcPct val="100000"/>
              </a:lnSpc>
              <a:spcBef>
                <a:spcPts val="600"/>
              </a:spcBef>
              <a:spcAft>
                <a:spcPts val="0"/>
              </a:spcAft>
              <a:buClr>
                <a:srgbClr val="FF0000"/>
              </a:buClr>
              <a:buSzPts val="2600"/>
              <a:buFont typeface="Arial"/>
              <a:buNone/>
            </a:pPr>
            <a:endParaRPr sz="26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ddca2ff7e9_0_129"/>
          <p:cNvSpPr txBox="1">
            <a:spLocks noGrp="1"/>
          </p:cNvSpPr>
          <p:nvPr>
            <p:ph type="title"/>
          </p:nvPr>
        </p:nvSpPr>
        <p:spPr>
          <a:xfrm>
            <a:off x="457200" y="274637"/>
            <a:ext cx="8229600" cy="969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Calibri"/>
              <a:buNone/>
            </a:pPr>
            <a:r>
              <a:rPr lang="en-US"/>
              <a:t>Key Terms</a:t>
            </a:r>
            <a:endParaRPr/>
          </a:p>
        </p:txBody>
      </p:sp>
      <p:sp>
        <p:nvSpPr>
          <p:cNvPr id="396" name="Google Shape;396;gddca2ff7e9_0_129"/>
          <p:cNvSpPr txBox="1">
            <a:spLocks noGrp="1"/>
          </p:cNvSpPr>
          <p:nvPr>
            <p:ph type="body" idx="1"/>
          </p:nvPr>
        </p:nvSpPr>
        <p:spPr>
          <a:xfrm>
            <a:off x="457200" y="1117600"/>
            <a:ext cx="8229600" cy="5088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3200"/>
              <a:buNone/>
            </a:pPr>
            <a:r>
              <a:rPr lang="en-US" sz="2700" b="1"/>
              <a:t>Expectations:</a:t>
            </a:r>
            <a:r>
              <a:rPr lang="en-US" sz="2700"/>
              <a:t> Three to five words that define the kind of people you want your students to </a:t>
            </a:r>
            <a:r>
              <a:rPr lang="en-US" sz="2700" i="1"/>
              <a:t>be</a:t>
            </a:r>
            <a:r>
              <a:rPr lang="en-US" sz="2700"/>
              <a:t> (e.g., respectful, responsible, etc.).</a:t>
            </a:r>
            <a:endParaRPr sz="2700"/>
          </a:p>
          <a:p>
            <a:pPr marL="457200" lvl="0" indent="0" algn="l" rtl="0">
              <a:lnSpc>
                <a:spcPct val="100000"/>
              </a:lnSpc>
              <a:spcBef>
                <a:spcPts val="0"/>
              </a:spcBef>
              <a:spcAft>
                <a:spcPts val="0"/>
              </a:spcAft>
              <a:buSzPts val="3200"/>
              <a:buNone/>
            </a:pPr>
            <a:endParaRPr sz="2700"/>
          </a:p>
          <a:p>
            <a:pPr marL="457200" lvl="0" indent="0" algn="l" rtl="0">
              <a:lnSpc>
                <a:spcPct val="100000"/>
              </a:lnSpc>
              <a:spcBef>
                <a:spcPts val="0"/>
              </a:spcBef>
              <a:spcAft>
                <a:spcPts val="0"/>
              </a:spcAft>
              <a:buSzPts val="3200"/>
              <a:buNone/>
            </a:pPr>
            <a:r>
              <a:rPr lang="en-US" sz="2700" b="1"/>
              <a:t>Behaviors/Rules:</a:t>
            </a:r>
            <a:r>
              <a:rPr lang="en-US" sz="2700"/>
              <a:t> Specific tasks students </a:t>
            </a:r>
            <a:r>
              <a:rPr lang="en-US" sz="2700" i="1"/>
              <a:t>do</a:t>
            </a:r>
            <a:r>
              <a:rPr lang="en-US" sz="2700"/>
              <a:t> to demonstrate the schoolwide expectations.</a:t>
            </a:r>
            <a:endParaRPr sz="2700"/>
          </a:p>
          <a:p>
            <a:pPr marL="457200" lvl="0" indent="0" algn="l" rtl="0">
              <a:lnSpc>
                <a:spcPct val="100000"/>
              </a:lnSpc>
              <a:spcBef>
                <a:spcPts val="0"/>
              </a:spcBef>
              <a:spcAft>
                <a:spcPts val="0"/>
              </a:spcAft>
              <a:buSzPts val="3200"/>
              <a:buNone/>
            </a:pPr>
            <a:endParaRPr sz="2700"/>
          </a:p>
          <a:p>
            <a:pPr marL="457200" lvl="0" indent="0" algn="l" rtl="0">
              <a:lnSpc>
                <a:spcPct val="100000"/>
              </a:lnSpc>
              <a:spcBef>
                <a:spcPts val="0"/>
              </a:spcBef>
              <a:spcAft>
                <a:spcPts val="0"/>
              </a:spcAft>
              <a:buSzPts val="3200"/>
              <a:buNone/>
            </a:pPr>
            <a:r>
              <a:rPr lang="en-US" sz="2700"/>
              <a:t>M</a:t>
            </a:r>
            <a:r>
              <a:rPr lang="en-US" sz="2700" b="1"/>
              <a:t>atrix:  </a:t>
            </a:r>
            <a:r>
              <a:rPr lang="en-US" sz="2700"/>
              <a:t>A format that is used to organize the behaviors/rules by schoolwide expectations and settings. This provides a single document that can be easily referenced and used by all staff.</a:t>
            </a:r>
            <a:r>
              <a:rPr lang="en-US" sz="2700">
                <a:solidFill>
                  <a:srgbClr val="231F20"/>
                </a:solidFill>
              </a:rPr>
              <a:t>	</a:t>
            </a:r>
            <a:endParaRPr sz="4200"/>
          </a:p>
          <a:p>
            <a:pPr marL="342900" marR="0" lvl="0" indent="-177800" algn="l" rtl="0">
              <a:lnSpc>
                <a:spcPct val="100000"/>
              </a:lnSpc>
              <a:spcBef>
                <a:spcPts val="600"/>
              </a:spcBef>
              <a:spcAft>
                <a:spcPts val="0"/>
              </a:spcAft>
              <a:buClr>
                <a:srgbClr val="FF0000"/>
              </a:buClr>
              <a:buSzPts val="2600"/>
              <a:buFont typeface="Arial"/>
              <a:buNone/>
            </a:pPr>
            <a:endParaRPr sz="26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7 Components Game - t1">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9475</TotalTime>
  <Words>4551</Words>
  <Application>Microsoft Macintosh PowerPoint</Application>
  <PresentationFormat>On-screen Show (4:3)</PresentationFormat>
  <Paragraphs>386</Paragraphs>
  <Slides>31</Slides>
  <Notes>30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Cambria</vt:lpstr>
      <vt:lpstr>Symbol</vt:lpstr>
      <vt:lpstr>Times New Roman</vt:lpstr>
      <vt:lpstr>7 Components Game - t1</vt:lpstr>
      <vt:lpstr>Lesson 2: Creating a Matrix of Behaviors/Rules  MO SW-PBS    </vt:lpstr>
      <vt:lpstr>Facilitator Notes – Delete this slide</vt:lpstr>
      <vt:lpstr>Session at a Glance</vt:lpstr>
      <vt:lpstr>Working Agreements</vt:lpstr>
      <vt:lpstr>Attention Signal Practice</vt:lpstr>
      <vt:lpstr>Introductions</vt:lpstr>
      <vt:lpstr>Lesson Outcomes</vt:lpstr>
      <vt:lpstr>Why Creating a Schoolwide Matrix is Important</vt:lpstr>
      <vt:lpstr>Key Terms</vt:lpstr>
      <vt:lpstr>Schoolwide Expectations Matrix</vt:lpstr>
      <vt:lpstr>Defining Behaviors/Rules</vt:lpstr>
      <vt:lpstr>Unpacking and Defining Specific Behaviors</vt:lpstr>
      <vt:lpstr>Activity: OMPUA</vt:lpstr>
      <vt:lpstr>Developing Your Matrix</vt:lpstr>
      <vt:lpstr>Matrix Will Be Unique to Your School</vt:lpstr>
      <vt:lpstr>All Settings Example</vt:lpstr>
      <vt:lpstr>Activity: Practice Defining Behaviors </vt:lpstr>
      <vt:lpstr>Practice writing Expected Behavior Rules for All Settings with Staff</vt:lpstr>
      <vt:lpstr>Practice writing Expected Behavior Rules for All Settings with Staff</vt:lpstr>
      <vt:lpstr>Unpacking Defining Specific Behaviors for Non-Classroom Areas</vt:lpstr>
      <vt:lpstr>Unpacking Non-Classroom Behaviors</vt:lpstr>
      <vt:lpstr>Possible Non-Classroom Areas</vt:lpstr>
      <vt:lpstr>Ensure your Matrix Reflects valued Behaviors of Students and Families</vt:lpstr>
      <vt:lpstr>Important to share matrix with Stakeholders</vt:lpstr>
      <vt:lpstr>Important to Develop Effective Signage</vt:lpstr>
      <vt:lpstr>Reflection/Discussion</vt:lpstr>
      <vt:lpstr>Reflection/Discussion</vt:lpstr>
      <vt:lpstr>Monitoring the Quality of Your Work</vt:lpstr>
      <vt:lpstr>Closing</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Schoolwide System for Clarifying Expected Behavior  MO SW-PBS    </dc:title>
  <dc:creator>Lintner, Debora R.</dc:creator>
  <cp:lastModifiedBy>Johnson, Nanci W.</cp:lastModifiedBy>
  <cp:revision>21</cp:revision>
  <dcterms:modified xsi:type="dcterms:W3CDTF">2022-12-15T20:57:30Z</dcterms:modified>
</cp:coreProperties>
</file>