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1" roundtripDataSignature="AMtx7mj83rNv2kbhMEnWMOrWFKPJOr3B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CDA7CD-5700-4359-9A37-0F01E507132F}">
  <a:tblStyle styleId="{09CDA7CD-5700-4359-9A37-0F01E507132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3F9"/>
          </a:solidFill>
        </a:fill>
      </a:tcStyle>
    </a:wholeTbl>
    <a:band1H>
      <a:tcTxStyle b="off" i="off"/>
      <a:tcStyle>
        <a:fill>
          <a:solidFill>
            <a:srgbClr val="DBE5F1"/>
          </a:solidFill>
        </a:fill>
      </a:tcStyle>
    </a:band1H>
    <a:band2H>
      <a:tcTxStyle b="off" i="off"/>
    </a:band2H>
    <a:band1V>
      <a:tcTxStyle b="off" i="off"/>
      <a:tcStyle>
        <a:fill>
          <a:solidFill>
            <a:srgbClr val="DBE5F1"/>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799"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7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dca2ff7e9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01" name="Google Shape;101;gddca2ff7e9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02" name="Google Shape;102;gddca2ff7e9_0_3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68" name="Google Shape;168;p16: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b="0" i="0" lang="en-US" sz="1200" u="none" cap="none" strike="noStrike">
                <a:solidFill>
                  <a:schemeClr val="dk1"/>
                </a:solidFill>
                <a:latin typeface="Arial"/>
                <a:ea typeface="Arial"/>
                <a:cs typeface="Arial"/>
                <a:sym typeface="Arial"/>
              </a:rPr>
              <a:t>“One of the most important tasks your team and school will accomplish is the development of a clear set of positive schoolwide behavioral expectations.  Why is this so important?   Common expectations provide the basis for ALL adults in the school to create a common experience for ALL children.”</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“Simply put, if the staff expect students to achieve and behave appropriately, they will.”</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Geoff Colvin, (2007). 7 Steps for Developing A Proactive Schoolwide Discipline Plan: A Guide for Principals and Leadership Teams.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69" name="Google Shape;169;p16: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20: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b="1" i="0" lang="en-US" sz="1200" u="none" cap="none" strike="noStrike">
                <a:solidFill>
                  <a:schemeClr val="dk1"/>
                </a:solidFill>
                <a:latin typeface="Calibri"/>
                <a:ea typeface="Calibri"/>
                <a:cs typeface="Calibri"/>
                <a:sym typeface="Calibri"/>
              </a:rPr>
              <a:t>Read the slide or direct participants to read the slide, then say, </a:t>
            </a:r>
            <a:r>
              <a:rPr b="0" i="0" lang="en-US" sz="1100" u="none" cap="none" strike="noStrike">
                <a:solidFill>
                  <a:schemeClr val="dk1"/>
                </a:solidFill>
                <a:latin typeface="Calibri"/>
                <a:ea typeface="Calibri"/>
                <a:cs typeface="Calibri"/>
                <a:sym typeface="Calibri"/>
              </a:rPr>
              <a:t>“Schoolwide expectations are guiding principles – valued attitudes for success at school. </a:t>
            </a:r>
            <a:endParaRPr/>
          </a:p>
          <a:p>
            <a:pPr indent="0" lvl="0" marL="0" marR="0" rtl="0" algn="l">
              <a:lnSpc>
                <a:spcPct val="100000"/>
              </a:lnSpc>
              <a:spcBef>
                <a:spcPts val="0"/>
              </a:spcBef>
              <a:spcAft>
                <a:spcPts val="0"/>
              </a:spcAft>
              <a:buSzPts val="1400"/>
              <a:buNone/>
            </a:pPr>
            <a:r>
              <a:rPr lang="en-US" sz="1100">
                <a:latin typeface="Calibri"/>
                <a:ea typeface="Calibri"/>
                <a:cs typeface="Calibri"/>
                <a:sym typeface="Calibri"/>
              </a:rPr>
              <a:t>1)</a:t>
            </a:r>
            <a:r>
              <a:rPr b="0" i="0" lang="en-US" sz="1100" u="none" cap="none" strike="noStrike">
                <a:solidFill>
                  <a:schemeClr val="dk1"/>
                </a:solidFill>
                <a:latin typeface="Calibri"/>
                <a:ea typeface="Calibri"/>
                <a:cs typeface="Calibri"/>
                <a:sym typeface="Calibri"/>
              </a:rPr>
              <a:t>They are </a:t>
            </a:r>
            <a:r>
              <a:rPr lang="en-US" sz="1100">
                <a:solidFill>
                  <a:srgbClr val="231F20"/>
                </a:solidFill>
                <a:latin typeface="Calibri"/>
                <a:ea typeface="Calibri"/>
                <a:cs typeface="Calibri"/>
                <a:sym typeface="Calibri"/>
              </a:rPr>
              <a:t>broad constructs or classes of behavior, </a:t>
            </a:r>
            <a:endParaRPr/>
          </a:p>
          <a:p>
            <a:pPr indent="0" lvl="0" marL="0" marR="0" rtl="0" algn="l">
              <a:lnSpc>
                <a:spcPct val="100000"/>
              </a:lnSpc>
              <a:spcBef>
                <a:spcPts val="0"/>
              </a:spcBef>
              <a:spcAft>
                <a:spcPts val="0"/>
              </a:spcAft>
              <a:buSzPts val="1400"/>
              <a:buNone/>
            </a:pPr>
            <a:r>
              <a:rPr lang="en-US" sz="1100">
                <a:solidFill>
                  <a:srgbClr val="231F20"/>
                </a:solidFill>
                <a:latin typeface="Calibri"/>
                <a:ea typeface="Calibri"/>
                <a:cs typeface="Calibri"/>
                <a:sym typeface="Calibri"/>
              </a:rPr>
              <a:t>2) positively stated, </a:t>
            </a:r>
            <a:endParaRPr sz="1100">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sz="1100">
                <a:solidFill>
                  <a:srgbClr val="231F20"/>
                </a:solidFill>
                <a:latin typeface="Calibri"/>
                <a:ea typeface="Calibri"/>
                <a:cs typeface="Calibri"/>
                <a:sym typeface="Calibri"/>
              </a:rPr>
              <a:t>3) brief – no more than three to five in number, and </a:t>
            </a:r>
            <a:endParaRPr sz="1100">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sz="1100">
                <a:solidFill>
                  <a:srgbClr val="231F20"/>
                </a:solidFill>
                <a:latin typeface="Calibri"/>
                <a:ea typeface="Calibri"/>
                <a:cs typeface="Calibri"/>
                <a:sym typeface="Calibri"/>
              </a:rPr>
              <a:t>4) comprehensive, that is they allow you to address a set of behaviors by referencing one of them. </a:t>
            </a:r>
            <a:endParaRPr sz="11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
              <a:buFont typeface="Calibri"/>
              <a:buNone/>
            </a:pPr>
            <a:r>
              <a:rPr b="0" i="0" lang="en-US" sz="1100" u="none" cap="none" strike="noStrike">
                <a:solidFill>
                  <a:schemeClr val="dk1"/>
                </a:solidFill>
                <a:latin typeface="Calibri"/>
                <a:ea typeface="Calibri"/>
                <a:cs typeface="Calibri"/>
                <a:sym typeface="Calibri"/>
              </a:rPr>
              <a:t>Schoolwide expectations reflect the language and culture of each school. They will become the language all staff use when they teach, remind, recognize, and correct students.”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
              <a:buFont typeface="Calibri"/>
              <a:buNone/>
            </a:pPr>
            <a:r>
              <a:t/>
            </a:r>
            <a:endParaRPr sz="11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
              <a:buFont typeface="Calibri"/>
              <a:buNone/>
            </a:pPr>
            <a:r>
              <a:t/>
            </a:r>
            <a:endParaRPr>
              <a:latin typeface="Calibri"/>
              <a:ea typeface="Calibri"/>
              <a:cs typeface="Calibri"/>
              <a:sym typeface="Calibri"/>
            </a:endParaRPr>
          </a:p>
        </p:txBody>
      </p:sp>
      <p:sp>
        <p:nvSpPr>
          <p:cNvPr id="176" name="Google Shape;176;p20: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lang="en-US" sz="1200">
                <a:latin typeface="Calibri"/>
                <a:ea typeface="Calibri"/>
                <a:cs typeface="Calibri"/>
                <a:sym typeface="Calibri"/>
              </a:rPr>
              <a:t>The SW-PBS Leadership Team will want to ensure the schoolwide expectations reflect the language and culture of each school. For example, if your school community includes students and families who speak Spanish as their primary language, not only is it important to ensure that the expectations are printed and posted in Spanish and English, but that the expectations also are representative of the culture and valued outcomes of the community. </a:t>
            </a:r>
            <a:endParaRPr/>
          </a:p>
          <a:p>
            <a:pPr indent="0" lvl="0" marL="0" rtl="0" algn="l">
              <a:lnSpc>
                <a:spcPct val="100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These expectations become the language all staff use when they teach, remind, recognize, and correct students. When the expectations are reflective of the school community, this language serves to promote relationship building and promote belonging at school. These efforts to promote a welcoming culture in the school are reflected in staff, students, and families reporting a more positive school climate (Banks &amp; Obiakor, 2015).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83" name="Google Shape;183;p12: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2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lang="en-US" sz="1800">
                <a:latin typeface="Calibri"/>
                <a:ea typeface="Calibri"/>
                <a:cs typeface="Calibri"/>
                <a:sym typeface="Calibri"/>
              </a:rPr>
              <a:t>Often schools use their mascot or slogan as an inspiration to create their expectations.</a:t>
            </a:r>
            <a:endParaRPr/>
          </a:p>
          <a:p>
            <a:pPr indent="0" lvl="0" marL="0" marR="0" rtl="0" algn="l">
              <a:lnSpc>
                <a:spcPct val="107000"/>
              </a:lnSpc>
              <a:spcBef>
                <a:spcPts val="1200"/>
              </a:spcBef>
              <a:spcAft>
                <a:spcPts val="0"/>
              </a:spcAft>
              <a:buSzPts val="1400"/>
              <a:buNone/>
            </a:pPr>
            <a:r>
              <a:rPr lang="en-US" sz="1800">
                <a:solidFill>
                  <a:srgbClr val="231F20"/>
                </a:solidFill>
                <a:highlight>
                  <a:srgbClr val="FFFFFF"/>
                </a:highlight>
                <a:latin typeface="Calibri"/>
                <a:ea typeface="Calibri"/>
                <a:cs typeface="Calibri"/>
                <a:sym typeface="Calibri"/>
              </a:rPr>
              <a:t>The process for selecting schoolwide expectations for your school is a visionary task–what you want students to be. </a:t>
            </a:r>
            <a:r>
              <a:rPr b="0" i="0" lang="en-US" sz="1800" u="none" strike="noStrike">
                <a:solidFill>
                  <a:srgbClr val="231F20"/>
                </a:solidFill>
                <a:latin typeface="Calibri"/>
                <a:ea typeface="Calibri"/>
                <a:cs typeface="Calibri"/>
                <a:sym typeface="Calibri"/>
              </a:rPr>
              <a:t>So while your school mascot or slogan may fit this important visioning work, do not be tied to them if the connection is forced or fake such as coming up with an acrostic to fit S-T-A-R that does not speak to the student you envision. </a:t>
            </a:r>
            <a:endParaRPr/>
          </a:p>
          <a:p>
            <a:pPr indent="0" lvl="0" marL="0" marR="0" rtl="0" algn="l">
              <a:lnSpc>
                <a:spcPct val="107000"/>
              </a:lnSpc>
              <a:spcBef>
                <a:spcPts val="2400"/>
              </a:spcBef>
              <a:spcAft>
                <a:spcPts val="0"/>
              </a:spcAft>
              <a:buSzPts val="1400"/>
              <a:buNone/>
            </a:pPr>
            <a:r>
              <a:t/>
            </a:r>
            <a:endParaRPr sz="1800">
              <a:solidFill>
                <a:srgbClr val="231F20"/>
              </a:solidFill>
              <a:highlight>
                <a:srgbClr val="FFFFFF"/>
              </a:highlight>
              <a:latin typeface="Calibri"/>
              <a:ea typeface="Calibri"/>
              <a:cs typeface="Calibri"/>
              <a:sym typeface="Calibri"/>
            </a:endParaRPr>
          </a:p>
          <a:p>
            <a:pPr indent="0" lvl="0" marL="0" marR="0" rtl="0" algn="l">
              <a:lnSpc>
                <a:spcPct val="107000"/>
              </a:lnSpc>
              <a:spcBef>
                <a:spcPts val="2400"/>
              </a:spcBef>
              <a:spcAft>
                <a:spcPts val="0"/>
              </a:spcAft>
              <a:buSzPts val="1400"/>
              <a:buNone/>
            </a:pPr>
            <a:r>
              <a:rPr lang="en-US" sz="1800">
                <a:solidFill>
                  <a:srgbClr val="231F20"/>
                </a:solidFill>
                <a:highlight>
                  <a:srgbClr val="FFFFFF"/>
                </a:highlight>
                <a:latin typeface="Calibri"/>
                <a:ea typeface="Calibri"/>
                <a:cs typeface="Calibri"/>
                <a:sym typeface="Calibri"/>
              </a:rPr>
              <a:t>Later, we will identify specific behaviors/rules that students </a:t>
            </a:r>
            <a:r>
              <a:rPr i="1" lang="en-US" sz="1800">
                <a:solidFill>
                  <a:srgbClr val="231F20"/>
                </a:solidFill>
                <a:highlight>
                  <a:srgbClr val="FFFFFF"/>
                </a:highlight>
                <a:latin typeface="Calibri"/>
                <a:ea typeface="Calibri"/>
                <a:cs typeface="Calibri"/>
                <a:sym typeface="Calibri"/>
              </a:rPr>
              <a:t>do</a:t>
            </a:r>
            <a:r>
              <a:rPr lang="en-US" sz="1800">
                <a:solidFill>
                  <a:srgbClr val="231F20"/>
                </a:solidFill>
                <a:highlight>
                  <a:srgbClr val="FFFFFF"/>
                </a:highlight>
                <a:latin typeface="Calibri"/>
                <a:ea typeface="Calibri"/>
                <a:cs typeface="Calibri"/>
                <a:sym typeface="Calibri"/>
              </a:rPr>
              <a:t> that operationally define the expectations in specific settings.</a:t>
            </a:r>
            <a:endParaRPr sz="1800">
              <a:latin typeface="Calibri"/>
              <a:ea typeface="Calibri"/>
              <a:cs typeface="Calibri"/>
              <a:sym typeface="Calibri"/>
            </a:endParaRPr>
          </a:p>
          <a:p>
            <a:pPr indent="0" lvl="0" marL="0" marR="0" rtl="0" algn="l">
              <a:lnSpc>
                <a:spcPct val="107000"/>
              </a:lnSpc>
              <a:spcBef>
                <a:spcPts val="2400"/>
              </a:spcBef>
              <a:spcAft>
                <a:spcPts val="0"/>
              </a:spcAft>
              <a:buSzPts val="1400"/>
              <a:buNone/>
            </a:pPr>
            <a:r>
              <a:rPr lang="en-US" sz="1800">
                <a:solidFill>
                  <a:srgbClr val="231F20"/>
                </a:solidFill>
                <a:highlight>
                  <a:srgbClr val="FFFFFF"/>
                </a:highlight>
                <a:latin typeface="Calibri"/>
                <a:ea typeface="Calibri"/>
                <a:cs typeface="Calibri"/>
                <a:sym typeface="Calibri"/>
              </a:rPr>
              <a:t>Here are a few examples of the many varied schoolwide expectations that schools have developed.</a:t>
            </a:r>
            <a:endParaRPr sz="1800">
              <a:latin typeface="Calibri"/>
              <a:ea typeface="Calibri"/>
              <a:cs typeface="Calibri"/>
              <a:sym typeface="Calibri"/>
            </a:endParaRPr>
          </a:p>
          <a:p>
            <a:pPr indent="0" lvl="0" marL="0" marR="0" rtl="0" algn="l">
              <a:lnSpc>
                <a:spcPct val="100000"/>
              </a:lnSpc>
              <a:spcBef>
                <a:spcPts val="1200"/>
              </a:spcBef>
              <a:spcAft>
                <a:spcPts val="0"/>
              </a:spcAft>
              <a:buSzPts val="1400"/>
              <a:buNone/>
            </a:pPr>
            <a:r>
              <a:rPr lang="en-US"/>
              <a:t>“Additional examples are on page 79 in the Tier 1 Implementation Guide.”</a:t>
            </a:r>
            <a:endParaRPr/>
          </a:p>
        </p:txBody>
      </p:sp>
      <p:sp>
        <p:nvSpPr>
          <p:cNvPr id="191" name="Google Shape;191;p22: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marR="0" rtl="0" algn="l">
              <a:lnSpc>
                <a:spcPct val="100000"/>
              </a:lnSpc>
              <a:spcBef>
                <a:spcPts val="1200"/>
              </a:spcBef>
              <a:spcAft>
                <a:spcPts val="0"/>
              </a:spcAft>
              <a:buSzPts val="1400"/>
              <a:buNone/>
            </a:pPr>
            <a:r>
              <a:rPr b="1" lang="en-US"/>
              <a:t>To Know/To Say: </a:t>
            </a:r>
            <a:r>
              <a:rPr lang="en-US" sz="1800">
                <a:solidFill>
                  <a:srgbClr val="231F20"/>
                </a:solidFill>
                <a:latin typeface="Calibri"/>
                <a:ea typeface="Calibri"/>
                <a:cs typeface="Calibri"/>
                <a:sym typeface="Calibri"/>
              </a:rPr>
              <a:t>The following activity gives your team an opportunity to practice the steps of a method  for selecting your schoolwide expectations. Your SW-PBS Leadership Team will want to plan how to engage staff in this same process. </a:t>
            </a:r>
            <a:r>
              <a:rPr lang="en-US" sz="1800">
                <a:solidFill>
                  <a:srgbClr val="3C4043"/>
                </a:solidFill>
                <a:latin typeface="Calibri"/>
                <a:ea typeface="Calibri"/>
                <a:cs typeface="Calibri"/>
                <a:sym typeface="Calibri"/>
              </a:rPr>
              <a:t>			</a:t>
            </a:r>
            <a:endParaRPr sz="1800">
              <a:latin typeface="Cambria"/>
              <a:ea typeface="Cambria"/>
              <a:cs typeface="Cambria"/>
              <a:sym typeface="Cambria"/>
            </a:endParaRPr>
          </a:p>
          <a:p>
            <a:pPr indent="-342900" lvl="0" marL="342900" marR="0" rtl="0" algn="l">
              <a:lnSpc>
                <a:spcPct val="100000"/>
              </a:lnSpc>
              <a:spcBef>
                <a:spcPts val="2400"/>
              </a:spcBef>
              <a:spcAft>
                <a:spcPts val="0"/>
              </a:spcAft>
              <a:buSzPts val="1400"/>
              <a:buFont typeface="Arial"/>
              <a:buAutoNum type="arabicPeriod"/>
            </a:pPr>
            <a:r>
              <a:rPr lang="en-US" sz="1800">
                <a:solidFill>
                  <a:srgbClr val="231F20"/>
                </a:solidFill>
                <a:latin typeface="Calibri"/>
                <a:ea typeface="Calibri"/>
                <a:cs typeface="Calibri"/>
                <a:sym typeface="Calibri"/>
              </a:rPr>
              <a:t>Read through the list of valued behaviors and attitudes on the handout entitled, </a:t>
            </a:r>
            <a:r>
              <a:rPr i="1" lang="en-US" sz="1800">
                <a:solidFill>
                  <a:srgbClr val="231F20"/>
                </a:solidFill>
                <a:latin typeface="Calibri"/>
                <a:ea typeface="Calibri"/>
                <a:cs typeface="Calibri"/>
                <a:sym typeface="Calibri"/>
              </a:rPr>
              <a:t>Valued Expectations/Character Traits and Attitudes</a:t>
            </a:r>
            <a:r>
              <a:rPr lang="en-US" sz="1800">
                <a:solidFill>
                  <a:srgbClr val="231F20"/>
                </a:solidFill>
                <a:latin typeface="Calibri"/>
                <a:ea typeface="Calibri"/>
                <a:cs typeface="Calibri"/>
                <a:sym typeface="Calibri"/>
              </a:rPr>
              <a:t>. Circle approximately ten that resonate with you personally. Feel free to add values that come to mind that are not listed.</a:t>
            </a:r>
            <a:endParaRPr sz="1800">
              <a:latin typeface="Cambria"/>
              <a:ea typeface="Cambria"/>
              <a:cs typeface="Cambria"/>
              <a:sym typeface="Cambria"/>
            </a:endParaRPr>
          </a:p>
          <a:p>
            <a:pPr indent="-342900" lvl="0" marL="342900" marR="0" rtl="0" algn="l">
              <a:lnSpc>
                <a:spcPct val="100000"/>
              </a:lnSpc>
              <a:spcBef>
                <a:spcPts val="1200"/>
              </a:spcBef>
              <a:spcAft>
                <a:spcPts val="0"/>
              </a:spcAft>
              <a:buSzPts val="1400"/>
              <a:buFont typeface="Arial"/>
              <a:buAutoNum type="arabicPeriod"/>
            </a:pPr>
            <a:r>
              <a:rPr lang="en-US" sz="1800">
                <a:solidFill>
                  <a:srgbClr val="231F20"/>
                </a:solidFill>
                <a:latin typeface="Calibri"/>
                <a:ea typeface="Calibri"/>
                <a:cs typeface="Calibri"/>
                <a:sym typeface="Calibri"/>
              </a:rPr>
              <a:t>Now, read through the list again, this time placing a checkmark by approximately ten expectations/character traits or attitudes that are </a:t>
            </a:r>
            <a:r>
              <a:rPr i="1" lang="en-US" sz="1800">
                <a:solidFill>
                  <a:srgbClr val="231F20"/>
                </a:solidFill>
                <a:latin typeface="Calibri"/>
                <a:ea typeface="Calibri"/>
                <a:cs typeface="Calibri"/>
                <a:sym typeface="Calibri"/>
              </a:rPr>
              <a:t>essential for the success of your students</a:t>
            </a:r>
            <a:r>
              <a:rPr lang="en-US" sz="1800">
                <a:solidFill>
                  <a:srgbClr val="231F20"/>
                </a:solidFill>
                <a:latin typeface="Calibri"/>
                <a:ea typeface="Calibri"/>
                <a:cs typeface="Calibri"/>
                <a:sym typeface="Calibri"/>
              </a:rPr>
              <a:t>. These may be different from your personal values that you just circled. Again, feel free to add any important but missing values.</a:t>
            </a:r>
            <a:endParaRPr sz="1800">
              <a:latin typeface="Cambria"/>
              <a:ea typeface="Cambria"/>
              <a:cs typeface="Cambria"/>
              <a:sym typeface="Cambria"/>
            </a:endParaRPr>
          </a:p>
          <a:p>
            <a:pPr indent="-342900" lvl="0" marL="342900" marR="0" rtl="0" algn="l">
              <a:lnSpc>
                <a:spcPct val="100000"/>
              </a:lnSpc>
              <a:spcBef>
                <a:spcPts val="1200"/>
              </a:spcBef>
              <a:spcAft>
                <a:spcPts val="0"/>
              </a:spcAft>
              <a:buSzPts val="1400"/>
              <a:buFont typeface="Arial"/>
              <a:buAutoNum type="arabicPeriod"/>
            </a:pPr>
            <a:r>
              <a:rPr lang="en-US" sz="1800">
                <a:solidFill>
                  <a:srgbClr val="231F20"/>
                </a:solidFill>
                <a:latin typeface="Calibri"/>
                <a:ea typeface="Calibri"/>
                <a:cs typeface="Calibri"/>
                <a:sym typeface="Calibri"/>
              </a:rPr>
              <a:t>Share your list with your team, noting similarities and differences. If you could choose only five, which would be your top five – those most important for your students’ success? Order by their rank of importance.</a:t>
            </a:r>
            <a:endParaRPr sz="1800">
              <a:latin typeface="Cambria"/>
              <a:ea typeface="Cambria"/>
              <a:cs typeface="Cambria"/>
              <a:sym typeface="Cambria"/>
            </a:endParaRPr>
          </a:p>
          <a:p>
            <a:pPr indent="-342900" lvl="0" marL="342900" marR="0" rtl="0" algn="l">
              <a:lnSpc>
                <a:spcPct val="100000"/>
              </a:lnSpc>
              <a:spcBef>
                <a:spcPts val="1200"/>
              </a:spcBef>
              <a:spcAft>
                <a:spcPts val="0"/>
              </a:spcAft>
              <a:buSzPts val="1400"/>
              <a:buFont typeface="Arial"/>
              <a:buAutoNum type="arabicPeriod"/>
            </a:pPr>
            <a:r>
              <a:rPr lang="en-US" sz="1800">
                <a:solidFill>
                  <a:srgbClr val="231F20"/>
                </a:solidFill>
                <a:latin typeface="Calibri"/>
                <a:ea typeface="Calibri"/>
                <a:cs typeface="Calibri"/>
                <a:sym typeface="Calibri"/>
              </a:rPr>
              <a:t>Now, list the problem behaviors in your school. What behaviors are students receiving office discipline referrals for most frequently? Would you be able to address those problem behaviors by referencing one of your selected expectations?</a:t>
            </a:r>
            <a:endParaRPr sz="1800">
              <a:latin typeface="Cambria"/>
              <a:ea typeface="Cambria"/>
              <a:cs typeface="Cambria"/>
              <a:sym typeface="Cambria"/>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98" name="Google Shape;198;p1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marR="0" rtl="0" algn="l">
              <a:lnSpc>
                <a:spcPct val="100000"/>
              </a:lnSpc>
              <a:spcBef>
                <a:spcPts val="1200"/>
              </a:spcBef>
              <a:spcAft>
                <a:spcPts val="0"/>
              </a:spcAft>
              <a:buSzPts val="1400"/>
              <a:buNone/>
            </a:pPr>
            <a:r>
              <a:rPr b="1" lang="en-US"/>
              <a:t>To Know/To Say: </a:t>
            </a:r>
            <a:r>
              <a:rPr lang="en-US" sz="1800">
                <a:solidFill>
                  <a:srgbClr val="231F20"/>
                </a:solidFill>
                <a:latin typeface="Calibri"/>
                <a:ea typeface="Calibri"/>
                <a:cs typeface="Calibri"/>
                <a:sym typeface="Calibri"/>
              </a:rPr>
              <a:t>Engaging all staff in selecting schoolwide expectations is a critical piece in ensuring staff buy-in and future implementation fidelity. While the team may feel that it is more efficient to select the expectations without involving the full staff, this approach is not likely to garner the support that is needed for widespread use of the language.</a:t>
            </a:r>
            <a:endParaRPr sz="1800">
              <a:latin typeface="Cambria"/>
              <a:ea typeface="Cambria"/>
              <a:cs typeface="Cambria"/>
              <a:sym typeface="Cambria"/>
            </a:endParaRPr>
          </a:p>
          <a:p>
            <a:pPr indent="0" lvl="0" marL="0" marR="0" rtl="0" algn="l">
              <a:lnSpc>
                <a:spcPct val="100000"/>
              </a:lnSpc>
              <a:spcBef>
                <a:spcPts val="2400"/>
              </a:spcBef>
              <a:spcAft>
                <a:spcPts val="0"/>
              </a:spcAft>
              <a:buSzPts val="1400"/>
              <a:buNone/>
            </a:pPr>
            <a:r>
              <a:rPr lang="en-US" sz="1800">
                <a:solidFill>
                  <a:srgbClr val="231F20"/>
                </a:solidFill>
                <a:latin typeface="Calibri"/>
                <a:ea typeface="Calibri"/>
                <a:cs typeface="Calibri"/>
                <a:sym typeface="Calibri"/>
              </a:rPr>
              <a:t>Your staff can be asked to complete the previous activity during a staff meeting, an early release or professional development day, in grade level teams or in department meetings. Once you have each staff member’s top five preferred expectations in rank order, a weighted vote will allow you to analyze their preferences with priority in mind. </a:t>
            </a:r>
            <a:endParaRPr sz="1800">
              <a:latin typeface="Cambria"/>
              <a:ea typeface="Cambria"/>
              <a:cs typeface="Cambria"/>
              <a:sym typeface="Cambria"/>
            </a:endParaRPr>
          </a:p>
          <a:p>
            <a:pPr indent="0" lvl="0" marL="0" marR="0" rtl="0" algn="l">
              <a:lnSpc>
                <a:spcPct val="100000"/>
              </a:lnSpc>
              <a:spcBef>
                <a:spcPts val="1200"/>
              </a:spcBef>
              <a:spcAft>
                <a:spcPts val="0"/>
              </a:spcAft>
              <a:buClr>
                <a:srgbClr val="000000"/>
              </a:buClr>
              <a:buSzPts val="1400"/>
              <a:buFont typeface="Arial"/>
              <a:buNone/>
            </a:pPr>
            <a:r>
              <a:t/>
            </a:r>
            <a:endParaRPr/>
          </a:p>
        </p:txBody>
      </p:sp>
      <p:sp>
        <p:nvSpPr>
          <p:cNvPr id="206" name="Google Shape;206;p14: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13" name="Google Shape;213;p21: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100"/>
              <a:t>Trainer Notes:</a:t>
            </a:r>
            <a:r>
              <a:rPr b="0" lang="en-US" sz="1100"/>
              <a:t>   </a:t>
            </a:r>
            <a:endParaRPr sz="1100"/>
          </a:p>
          <a:p>
            <a:pPr indent="0" lvl="0" marL="0" marR="0" rtl="0" algn="l">
              <a:lnSpc>
                <a:spcPct val="100000"/>
              </a:lnSpc>
              <a:spcBef>
                <a:spcPts val="0"/>
              </a:spcBef>
              <a:spcAft>
                <a:spcPts val="0"/>
              </a:spcAft>
              <a:buClr>
                <a:srgbClr val="000000"/>
              </a:buClr>
              <a:buSzPts val="1400"/>
              <a:buFont typeface="Arial"/>
              <a:buNone/>
            </a:pPr>
            <a:r>
              <a:rPr b="1" lang="en-US" sz="1100"/>
              <a:t>To Know/To Say: </a:t>
            </a:r>
            <a:r>
              <a:rPr lang="en-US" sz="1200">
                <a:latin typeface="Calibri"/>
                <a:ea typeface="Calibri"/>
                <a:cs typeface="Calibri"/>
                <a:sym typeface="Calibri"/>
              </a:rPr>
              <a:t>Once the SW-PBS team has identified possible expectations, the team can solicit feedback from staff using a weighted vote to help identify the agreed upon schoolwide expectations.  A weighted vote is helpful when you ask people to mark a ranking of ideas or, in this case, their valued behaviors and attitudes. A weighted vote is completed by counting the number of responses that staff gave a specific choice and multiplying that number by the ranking. If 5 is “the best” or “most preferred,” you would count the number of people who listed that expectation or character trait as 5 and multiply the number of people by 5. If 1 is “the poorest” or “very least preferred” choice, you could again count the number of people who gave that expectation or character trait a 1 and multiply this number by 1. This form is helpful to determine a weighted vote. </a:t>
            </a:r>
            <a:endParaRPr sz="1200">
              <a:latin typeface="Cambria"/>
              <a:ea typeface="Cambria"/>
              <a:cs typeface="Cambria"/>
              <a:sym typeface="Cambria"/>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14" name="Google Shape;214;p21: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800" u="none" strike="noStrike">
                <a:solidFill>
                  <a:srgbClr val="000000"/>
                </a:solidFill>
                <a:latin typeface="Calibri"/>
                <a:ea typeface="Calibri"/>
                <a:cs typeface="Calibri"/>
                <a:sym typeface="Calibri"/>
              </a:rPr>
              <a:t>Refer to Missouri Middle School, Schoolwide Expectations Weighted Vote for an example of how one school engaged staff in a clarifying activity.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800" u="none" strike="noStrike">
              <a:solidFill>
                <a:srgbClr val="000000"/>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800" u="none" strike="noStrike">
              <a:solidFill>
                <a:srgbClr val="000000"/>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800" u="none" strike="noStrike">
              <a:solidFill>
                <a:srgbClr val="000000"/>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800" u="none" strike="noStrike">
                <a:solidFill>
                  <a:srgbClr val="000000"/>
                </a:solidFill>
                <a:latin typeface="Calibri"/>
                <a:ea typeface="Calibri"/>
                <a:cs typeface="Calibri"/>
                <a:sym typeface="Calibri"/>
              </a:rPr>
              <a:t>How might your team use this process to gain stakeholder input? </a:t>
            </a:r>
            <a:endParaRPr/>
          </a:p>
        </p:txBody>
      </p:sp>
      <p:sp>
        <p:nvSpPr>
          <p:cNvPr id="222" name="Google Shape;222;p15: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3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As you are considering using a weighted vote with your staff members, consider how will your leadership team engage the voice of additional stakeholders such as students, families or community</a:t>
            </a:r>
            <a:endParaRPr/>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members? Two options to consider include:</a:t>
            </a:r>
            <a:endParaRPr b="0" i="0" sz="1200" u="none" strike="noStrike">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0" i="0" sz="1200" u="none" strike="noStrike">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Your Leadership Team could repeat the process described earlier to gain staff input into the schoolwide expectations with students. then the team can compare what students feel are priorities for expected</a:t>
            </a:r>
            <a:endParaRPr/>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behavior to those of the teachers.</a:t>
            </a:r>
            <a:endParaRPr b="0"/>
          </a:p>
          <a:p>
            <a:pPr indent="-228600" lvl="0" marL="457200" rtl="0" algn="l">
              <a:lnSpc>
                <a:spcPct val="100000"/>
              </a:lnSpc>
              <a:spcBef>
                <a:spcPts val="0"/>
              </a:spcBef>
              <a:spcAft>
                <a:spcPts val="0"/>
              </a:spcAft>
              <a:buSzPts val="1400"/>
              <a:buNone/>
            </a:pPr>
            <a:r>
              <a:t/>
            </a:r>
            <a:endParaRPr b="0" i="0" sz="1800" u="none" strike="noStrike">
              <a:solidFill>
                <a:srgbClr val="000000"/>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Or, once staff have come to a consensus on their suggested expectations, they can be presented to students, families and community members for their feedback. </a:t>
            </a:r>
            <a:endParaRPr b="0"/>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What are additional ways your team can include the voice of all stakeholders to ensure the expectations are culturally relevant for all students?</a:t>
            </a:r>
            <a:endParaRPr/>
          </a:p>
        </p:txBody>
      </p:sp>
      <p:sp>
        <p:nvSpPr>
          <p:cNvPr id="229" name="Google Shape;229;p3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3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800"/>
              <a:t>Trainer Notes:</a:t>
            </a:r>
            <a:r>
              <a:rPr b="0" lang="en-US" sz="1800"/>
              <a:t>  </a:t>
            </a:r>
            <a:endParaRPr sz="1800"/>
          </a:p>
          <a:p>
            <a:pPr indent="0" lvl="0" marL="0" marR="0" rtl="0" algn="l">
              <a:lnSpc>
                <a:spcPct val="100000"/>
              </a:lnSpc>
              <a:spcBef>
                <a:spcPts val="1200"/>
              </a:spcBef>
              <a:spcAft>
                <a:spcPts val="0"/>
              </a:spcAft>
              <a:buSzPts val="1400"/>
              <a:buNone/>
            </a:pPr>
            <a:r>
              <a:rPr b="1" lang="en-US" sz="1800"/>
              <a:t>To Know/To Say: </a:t>
            </a:r>
            <a:endParaRPr/>
          </a:p>
          <a:p>
            <a:pPr indent="0" lvl="0" marL="0" marR="0" rtl="0" algn="l">
              <a:lnSpc>
                <a:spcPct val="100000"/>
              </a:lnSpc>
              <a:spcBef>
                <a:spcPts val="2400"/>
              </a:spcBef>
              <a:spcAft>
                <a:spcPts val="0"/>
              </a:spcAft>
              <a:buSzPts val="1400"/>
              <a:buNone/>
            </a:pPr>
            <a:r>
              <a:t/>
            </a:r>
            <a:endParaRPr b="1" sz="1800">
              <a:solidFill>
                <a:srgbClr val="231F20"/>
              </a:solidFill>
              <a:latin typeface="Calibri"/>
              <a:ea typeface="Calibri"/>
              <a:cs typeface="Calibri"/>
              <a:sym typeface="Calibri"/>
            </a:endParaRPr>
          </a:p>
          <a:p>
            <a:pPr indent="-228600" lvl="0" marL="457200" rtl="0" algn="l">
              <a:lnSpc>
                <a:spcPct val="100000"/>
              </a:lnSpc>
              <a:spcBef>
                <a:spcPts val="2400"/>
              </a:spcBef>
              <a:spcAft>
                <a:spcPts val="0"/>
              </a:spcAft>
              <a:buSzPts val="1400"/>
              <a:buNone/>
            </a:pPr>
            <a:r>
              <a:rPr b="0" i="0" lang="en-US" sz="1800" u="none" strike="noStrike">
                <a:solidFill>
                  <a:srgbClr val="231F20"/>
                </a:solidFill>
                <a:latin typeface="Calibri"/>
                <a:ea typeface="Calibri"/>
                <a:cs typeface="Calibri"/>
                <a:sym typeface="Calibri"/>
              </a:rPr>
              <a:t>Once you have the completed a process to engage all stakeholder’s voice, a work group can be formed. Using stakeholder input (for instance as summarized in the weighted vote), this work group will be</a:t>
            </a:r>
            <a:endParaRPr/>
          </a:p>
          <a:p>
            <a:pPr indent="-228600" lvl="0" marL="457200" rtl="0" algn="l">
              <a:lnSpc>
                <a:spcPct val="100000"/>
              </a:lnSpc>
              <a:spcBef>
                <a:spcPts val="2400"/>
              </a:spcBef>
              <a:spcAft>
                <a:spcPts val="0"/>
              </a:spcAft>
              <a:buSzPts val="1400"/>
              <a:buNone/>
            </a:pPr>
            <a:r>
              <a:rPr b="0" i="0" lang="en-US" sz="1800" u="none" strike="noStrike">
                <a:solidFill>
                  <a:srgbClr val="231F20"/>
                </a:solidFill>
                <a:latin typeface="Calibri"/>
                <a:ea typeface="Calibri"/>
                <a:cs typeface="Calibri"/>
                <a:sym typeface="Calibri"/>
              </a:rPr>
              <a:t>asked to prepare a draft set of schoolwide expectations and any related slogan or logo. Their draft work can then be brought back to the staff to discuss, revise, and check for consensus.</a:t>
            </a:r>
            <a:endParaRPr b="0" sz="2800"/>
          </a:p>
          <a:p>
            <a:pPr indent="-228600" lvl="0" marL="457200" rtl="0" algn="l">
              <a:lnSpc>
                <a:spcPct val="100000"/>
              </a:lnSpc>
              <a:spcBef>
                <a:spcPts val="2400"/>
              </a:spcBef>
              <a:spcAft>
                <a:spcPts val="0"/>
              </a:spcAft>
              <a:buSzPts val="1400"/>
              <a:buNone/>
            </a:pPr>
            <a:r>
              <a:t/>
            </a:r>
            <a:endParaRPr b="0" i="0" sz="1800" u="none" strike="noStrike">
              <a:solidFill>
                <a:srgbClr val="231F20"/>
              </a:solidFill>
              <a:latin typeface="Calibri"/>
              <a:ea typeface="Calibri"/>
              <a:cs typeface="Calibri"/>
              <a:sym typeface="Calibri"/>
            </a:endParaRPr>
          </a:p>
          <a:p>
            <a:pPr indent="-228600" lvl="0" marL="457200" rtl="0" algn="l">
              <a:lnSpc>
                <a:spcPct val="100000"/>
              </a:lnSpc>
              <a:spcBef>
                <a:spcPts val="2400"/>
              </a:spcBef>
              <a:spcAft>
                <a:spcPts val="0"/>
              </a:spcAft>
              <a:buSzPts val="1400"/>
              <a:buNone/>
            </a:pPr>
            <a:r>
              <a:rPr b="0" i="0" lang="en-US" sz="1800" u="none" strike="noStrike">
                <a:solidFill>
                  <a:srgbClr val="231F20"/>
                </a:solidFill>
                <a:latin typeface="Calibri"/>
                <a:ea typeface="Calibri"/>
                <a:cs typeface="Calibri"/>
                <a:sym typeface="Calibri"/>
              </a:rPr>
              <a:t>These draft expectations will need to be reviewed by the staff and additional stakeholders again to gain final consensus. </a:t>
            </a:r>
            <a:endParaRPr b="0" sz="2800"/>
          </a:p>
          <a:p>
            <a:pPr indent="-228600" lvl="0" marL="457200" rtl="0" algn="l">
              <a:lnSpc>
                <a:spcPct val="100000"/>
              </a:lnSpc>
              <a:spcBef>
                <a:spcPts val="1200"/>
              </a:spcBef>
              <a:spcAft>
                <a:spcPts val="0"/>
              </a:spcAft>
              <a:buSzPts val="1400"/>
              <a:buNone/>
            </a:pPr>
            <a:r>
              <a:t/>
            </a:r>
            <a:endParaRPr b="0" sz="2800"/>
          </a:p>
          <a:p>
            <a:pPr indent="-228600" lvl="0" marL="457200" rtl="0" algn="l">
              <a:lnSpc>
                <a:spcPct val="100000"/>
              </a:lnSpc>
              <a:spcBef>
                <a:spcPts val="1200"/>
              </a:spcBef>
              <a:spcAft>
                <a:spcPts val="0"/>
              </a:spcAft>
              <a:buSzPts val="1400"/>
              <a:buNone/>
            </a:pPr>
            <a:r>
              <a:rPr b="0" i="0" lang="en-US" sz="1800" u="none" strike="noStrike">
                <a:solidFill>
                  <a:srgbClr val="231F20"/>
                </a:solidFill>
                <a:latin typeface="Calibri"/>
                <a:ea typeface="Calibri"/>
                <a:cs typeface="Calibri"/>
                <a:sym typeface="Calibri"/>
              </a:rPr>
              <a:t>Once the three to five expectations have been agreed upon, the Leadership Team will want to consider where and how to display them throughout the building. Large posters or paintings in the school</a:t>
            </a:r>
            <a:endParaRPr/>
          </a:p>
          <a:p>
            <a:pPr indent="-228600" lvl="0" marL="457200" rtl="0" algn="l">
              <a:lnSpc>
                <a:spcPct val="100000"/>
              </a:lnSpc>
              <a:spcBef>
                <a:spcPts val="2400"/>
              </a:spcBef>
              <a:spcAft>
                <a:spcPts val="0"/>
              </a:spcAft>
              <a:buSzPts val="1400"/>
              <a:buNone/>
            </a:pPr>
            <a:r>
              <a:rPr b="0" i="0" lang="en-US" sz="1800" u="none" strike="noStrike">
                <a:solidFill>
                  <a:srgbClr val="231F20"/>
                </a:solidFill>
                <a:latin typeface="Calibri"/>
                <a:ea typeface="Calibri"/>
                <a:cs typeface="Calibri"/>
                <a:sym typeface="Calibri"/>
              </a:rPr>
              <a:t>entryway, in the main office, and other prominent common areas are effective ways to communicate commitment to your schoolwide expectations. also consider how to communicate these expectations</a:t>
            </a:r>
            <a:endParaRPr/>
          </a:p>
          <a:p>
            <a:pPr indent="-228600" lvl="0" marL="457200" rtl="0" algn="l">
              <a:lnSpc>
                <a:spcPct val="100000"/>
              </a:lnSpc>
              <a:spcBef>
                <a:spcPts val="2400"/>
              </a:spcBef>
              <a:spcAft>
                <a:spcPts val="0"/>
              </a:spcAft>
              <a:buSzPts val="1400"/>
              <a:buNone/>
            </a:pPr>
            <a:r>
              <a:rPr b="0" i="0" lang="en-US" sz="1800" u="none" strike="noStrike">
                <a:solidFill>
                  <a:srgbClr val="231F20"/>
                </a:solidFill>
                <a:latin typeface="Calibri"/>
                <a:ea typeface="Calibri"/>
                <a:cs typeface="Calibri"/>
                <a:sym typeface="Calibri"/>
              </a:rPr>
              <a:t>through social media and other typical forms of stakeholder communication. </a:t>
            </a:r>
            <a:endParaRPr b="0" sz="2800"/>
          </a:p>
          <a:p>
            <a:pPr indent="-228600" lvl="0" marL="457200" marR="0" rtl="0" algn="l">
              <a:lnSpc>
                <a:spcPct val="100000"/>
              </a:lnSpc>
              <a:spcBef>
                <a:spcPts val="1200"/>
              </a:spcBef>
              <a:spcAft>
                <a:spcPts val="0"/>
              </a:spcAft>
              <a:buClr>
                <a:srgbClr val="000000"/>
              </a:buClr>
              <a:buSzPts val="1400"/>
              <a:buFont typeface="Arial"/>
              <a:buNone/>
            </a:pPr>
            <a:br>
              <a:rPr lang="en-US" sz="2800"/>
            </a:br>
            <a:endParaRPr b="1" sz="1800">
              <a:solidFill>
                <a:srgbClr val="231F20"/>
              </a:solidFill>
              <a:latin typeface="Calibri"/>
              <a:ea typeface="Calibri"/>
              <a:cs typeface="Calibri"/>
              <a:sym typeface="Calibri"/>
            </a:endParaRPr>
          </a:p>
          <a:p>
            <a:pPr indent="0" lvl="0" marL="0" marR="0" rtl="0" algn="l">
              <a:lnSpc>
                <a:spcPct val="100000"/>
              </a:lnSpc>
              <a:spcBef>
                <a:spcPts val="1200"/>
              </a:spcBef>
              <a:spcAft>
                <a:spcPts val="0"/>
              </a:spcAft>
              <a:buSzPts val="1400"/>
              <a:buNone/>
            </a:pPr>
            <a:r>
              <a:t/>
            </a:r>
            <a:endParaRPr b="1" sz="1800">
              <a:solidFill>
                <a:srgbClr val="231F20"/>
              </a:solidFill>
              <a:latin typeface="Calibri"/>
              <a:ea typeface="Calibri"/>
              <a:cs typeface="Calibri"/>
              <a:sym typeface="Calibri"/>
            </a:endParaRPr>
          </a:p>
          <a:p>
            <a:pPr indent="0" lvl="0" marL="0" marR="0" rtl="0" algn="l">
              <a:lnSpc>
                <a:spcPct val="100000"/>
              </a:lnSpc>
              <a:spcBef>
                <a:spcPts val="2400"/>
              </a:spcBef>
              <a:spcAft>
                <a:spcPts val="0"/>
              </a:spcAft>
              <a:buSzPts val="1400"/>
              <a:buNone/>
            </a:pPr>
            <a:r>
              <a:t/>
            </a:r>
            <a:endParaRPr b="1" sz="1800">
              <a:solidFill>
                <a:srgbClr val="231F20"/>
              </a:solidFill>
              <a:latin typeface="Calibri"/>
              <a:ea typeface="Calibri"/>
              <a:cs typeface="Calibri"/>
              <a:sym typeface="Calibri"/>
            </a:endParaRPr>
          </a:p>
          <a:p>
            <a:pPr indent="0" lvl="0" marL="0" marR="0" rtl="0" algn="l">
              <a:lnSpc>
                <a:spcPct val="100000"/>
              </a:lnSpc>
              <a:spcBef>
                <a:spcPts val="2400"/>
              </a:spcBef>
              <a:spcAft>
                <a:spcPts val="0"/>
              </a:spcAft>
              <a:buSzPts val="1400"/>
              <a:buNone/>
            </a:pPr>
            <a:r>
              <a:t/>
            </a:r>
            <a:endParaRPr b="1" sz="1800">
              <a:solidFill>
                <a:srgbClr val="231F20"/>
              </a:solidFill>
              <a:latin typeface="Calibri"/>
              <a:ea typeface="Calibri"/>
              <a:cs typeface="Calibri"/>
              <a:sym typeface="Calibri"/>
            </a:endParaRPr>
          </a:p>
          <a:p>
            <a:pPr indent="0" lvl="0" marL="0" marR="0" rtl="0" algn="l">
              <a:lnSpc>
                <a:spcPct val="100000"/>
              </a:lnSpc>
              <a:spcBef>
                <a:spcPts val="2400"/>
              </a:spcBef>
              <a:spcAft>
                <a:spcPts val="0"/>
              </a:spcAft>
              <a:buSzPts val="1400"/>
              <a:buNone/>
            </a:pPr>
            <a:r>
              <a:t/>
            </a:r>
            <a:endParaRPr b="1" sz="1800">
              <a:solidFill>
                <a:srgbClr val="231F20"/>
              </a:solidFill>
              <a:latin typeface="Calibri"/>
              <a:ea typeface="Calibri"/>
              <a:cs typeface="Calibri"/>
              <a:sym typeface="Calibri"/>
            </a:endParaRPr>
          </a:p>
          <a:p>
            <a:pPr indent="0" lvl="0" marL="0" marR="0" rtl="0" algn="l">
              <a:lnSpc>
                <a:spcPct val="100000"/>
              </a:lnSpc>
              <a:spcBef>
                <a:spcPts val="2400"/>
              </a:spcBef>
              <a:spcAft>
                <a:spcPts val="0"/>
              </a:spcAft>
              <a:buSzPts val="1400"/>
              <a:buNone/>
            </a:pPr>
            <a:r>
              <a:rPr lang="en-US" sz="1800">
                <a:solidFill>
                  <a:srgbClr val="231F20"/>
                </a:solidFill>
                <a:latin typeface="Calibri"/>
                <a:ea typeface="Calibri"/>
                <a:cs typeface="Calibri"/>
                <a:sym typeface="Calibri"/>
              </a:rPr>
              <a:t>Once you have the weighted vote, a work group can be formed. Using staff input as summarized in the weighted vote, this work group will be asked to prepare a draft set of schoolwide expectations and any related slogan or logo. Their draft work can then be brought back to the staff to discuss, revise, and check for consensus.</a:t>
            </a:r>
            <a:endParaRPr sz="1800">
              <a:latin typeface="Cambria"/>
              <a:ea typeface="Cambria"/>
              <a:cs typeface="Cambria"/>
              <a:sym typeface="Cambria"/>
            </a:endParaRPr>
          </a:p>
          <a:p>
            <a:pPr indent="0" lvl="0" marL="0" marR="0" rtl="0" algn="l">
              <a:lnSpc>
                <a:spcPct val="100000"/>
              </a:lnSpc>
              <a:spcBef>
                <a:spcPts val="2400"/>
              </a:spcBef>
              <a:spcAft>
                <a:spcPts val="0"/>
              </a:spcAft>
              <a:buSzPts val="1400"/>
              <a:buNone/>
            </a:pPr>
            <a:r>
              <a:rPr lang="en-US" sz="1800">
                <a:solidFill>
                  <a:srgbClr val="231F20"/>
                </a:solidFill>
                <a:latin typeface="Calibri"/>
                <a:ea typeface="Calibri"/>
                <a:cs typeface="Calibri"/>
                <a:sym typeface="Calibri"/>
              </a:rPr>
              <a:t>These draft expectations will need to be reviewed by the staff again to gain final consensus. </a:t>
            </a:r>
            <a:endParaRPr sz="1800">
              <a:latin typeface="Cambria"/>
              <a:ea typeface="Cambria"/>
              <a:cs typeface="Cambria"/>
              <a:sym typeface="Cambria"/>
            </a:endParaRPr>
          </a:p>
          <a:p>
            <a:pPr indent="0" lvl="0" marL="0" marR="0" rtl="0" algn="l">
              <a:lnSpc>
                <a:spcPct val="100000"/>
              </a:lnSpc>
              <a:spcBef>
                <a:spcPts val="2400"/>
              </a:spcBef>
              <a:spcAft>
                <a:spcPts val="0"/>
              </a:spcAft>
              <a:buSzPts val="1400"/>
              <a:buNone/>
            </a:pPr>
            <a:r>
              <a:rPr lang="en-US" sz="1800">
                <a:solidFill>
                  <a:srgbClr val="231F20"/>
                </a:solidFill>
                <a:latin typeface="Calibri"/>
                <a:ea typeface="Calibri"/>
                <a:cs typeface="Calibri"/>
                <a:sym typeface="Calibri"/>
              </a:rPr>
              <a:t>Once the three to five expectations have been agreed upon, the Leadership Team will want to consider where and how to display them throughout the building. Large posters or paintings in the school entryway, in the main office, and other prominent common areas are effective ways to communicate commitment to your schoolwide expectations.</a:t>
            </a:r>
            <a:endParaRPr sz="1800">
              <a:latin typeface="Cambria"/>
              <a:ea typeface="Cambria"/>
              <a:cs typeface="Cambria"/>
              <a:sym typeface="Cambria"/>
            </a:endParaRPr>
          </a:p>
          <a:p>
            <a:pPr indent="-228600" lvl="0" marL="457200" marR="0" rtl="0" algn="l">
              <a:lnSpc>
                <a:spcPct val="100000"/>
              </a:lnSpc>
              <a:spcBef>
                <a:spcPts val="1200"/>
              </a:spcBef>
              <a:spcAft>
                <a:spcPts val="0"/>
              </a:spcAft>
              <a:buClr>
                <a:srgbClr val="000000"/>
              </a:buClr>
              <a:buSzPts val="1400"/>
              <a:buFont typeface="Arial"/>
              <a:buNone/>
            </a:pPr>
            <a:r>
              <a:t/>
            </a:r>
            <a:endParaRPr/>
          </a:p>
        </p:txBody>
      </p:sp>
      <p:sp>
        <p:nvSpPr>
          <p:cNvPr id="237" name="Google Shape;237;p36: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7" name="Google Shape;10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41:notes"/>
          <p:cNvSpPr txBox="1"/>
          <p:nvPr>
            <p:ph idx="1" type="body"/>
          </p:nvPr>
        </p:nvSpPr>
        <p:spPr>
          <a:xfrm>
            <a:off x="685800" y="4400550"/>
            <a:ext cx="5486400" cy="63817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400"/>
              <a:t>Trainer Notes:</a:t>
            </a:r>
            <a:endParaRPr/>
          </a:p>
          <a:p>
            <a:pPr indent="0" lvl="0" marL="0" marR="0" rtl="0" algn="l">
              <a:lnSpc>
                <a:spcPct val="100000"/>
              </a:lnSpc>
              <a:spcBef>
                <a:spcPts val="1000"/>
              </a:spcBef>
              <a:spcAft>
                <a:spcPts val="0"/>
              </a:spcAft>
              <a:buSzPts val="1400"/>
              <a:buNone/>
            </a:pPr>
            <a:r>
              <a:rPr b="1" lang="en-US" sz="1400"/>
              <a:t>To Know/To Say:</a:t>
            </a:r>
            <a:r>
              <a:rPr b="1" lang="en-US" sz="1800"/>
              <a:t> </a:t>
            </a:r>
            <a:r>
              <a:rPr lang="en-US" sz="1800">
                <a:solidFill>
                  <a:srgbClr val="222222"/>
                </a:solidFill>
                <a:latin typeface="Calibri"/>
                <a:ea typeface="Calibri"/>
                <a:cs typeface="Calibri"/>
                <a:sym typeface="Calibri"/>
              </a:rPr>
              <a:t>Discuss how you will engage staff in selecting schoolwide expectations.</a:t>
            </a:r>
            <a:endParaRPr sz="1800">
              <a:latin typeface="Cambria"/>
              <a:ea typeface="Cambria"/>
              <a:cs typeface="Cambria"/>
              <a:sym typeface="Cambria"/>
            </a:endParaRPr>
          </a:p>
          <a:p>
            <a:pPr indent="-342900" lvl="0" marL="342900" marR="0" rtl="0" algn="l">
              <a:lnSpc>
                <a:spcPct val="100000"/>
              </a:lnSpc>
              <a:spcBef>
                <a:spcPts val="2000"/>
              </a:spcBef>
              <a:spcAft>
                <a:spcPts val="0"/>
              </a:spcAft>
              <a:buSzPts val="1400"/>
              <a:buFont typeface="Arial"/>
              <a:buChar char="●"/>
            </a:pPr>
            <a:r>
              <a:rPr lang="en-US" sz="1800" u="none" strike="noStrike">
                <a:solidFill>
                  <a:srgbClr val="222222"/>
                </a:solidFill>
                <a:latin typeface="Calibri"/>
                <a:ea typeface="Calibri"/>
                <a:cs typeface="Calibri"/>
                <a:sym typeface="Calibri"/>
              </a:rPr>
              <a:t>Use the handout provided, “Discussion Notes to Engage Staff” to jot down your team decisions.</a:t>
            </a:r>
            <a:endParaRPr sz="1800" u="none" strike="noStrike">
              <a:latin typeface="Cambria"/>
              <a:ea typeface="Cambria"/>
              <a:cs typeface="Cambria"/>
              <a:sym typeface="Cambria"/>
            </a:endParaRPr>
          </a:p>
          <a:p>
            <a:pPr indent="0" lvl="0" marL="0" marR="0" rtl="0" algn="l">
              <a:lnSpc>
                <a:spcPct val="100000"/>
              </a:lnSpc>
              <a:spcBef>
                <a:spcPts val="2000"/>
              </a:spcBef>
              <a:spcAft>
                <a:spcPts val="0"/>
              </a:spcAft>
              <a:buSzPts val="1400"/>
              <a:buNone/>
            </a:pPr>
            <a:r>
              <a:rPr lang="en-US" sz="1800">
                <a:solidFill>
                  <a:srgbClr val="222222"/>
                </a:solidFill>
                <a:latin typeface="Calibri"/>
                <a:ea typeface="Calibri"/>
                <a:cs typeface="Calibri"/>
                <a:sym typeface="Calibri"/>
              </a:rPr>
              <a:t>Discuss the process your team will follow to engage staff in selecting schoolwide expectations. The following questions may be used to guide your action planning. </a:t>
            </a:r>
            <a:endParaRPr sz="1800">
              <a:latin typeface="Cambria"/>
              <a:ea typeface="Cambria"/>
              <a:cs typeface="Cambria"/>
              <a:sym typeface="Cambria"/>
            </a:endParaRPr>
          </a:p>
          <a:p>
            <a:pPr indent="-342900" lvl="0" marL="342900" marR="0" rtl="0" algn="l">
              <a:lnSpc>
                <a:spcPct val="100000"/>
              </a:lnSpc>
              <a:spcBef>
                <a:spcPts val="2000"/>
              </a:spcBef>
              <a:spcAft>
                <a:spcPts val="0"/>
              </a:spcAft>
              <a:buSzPts val="1400"/>
              <a:buFont typeface="Arial"/>
              <a:buChar char="●"/>
            </a:pPr>
            <a:r>
              <a:rPr lang="en-US" sz="1800" u="none" strike="noStrike">
                <a:solidFill>
                  <a:srgbClr val="222222"/>
                </a:solidFill>
                <a:latin typeface="Calibri"/>
                <a:ea typeface="Calibri"/>
                <a:cs typeface="Calibri"/>
                <a:sym typeface="Calibri"/>
              </a:rPr>
              <a:t>How will we engage staff in selecting schoolwide expectations, starting with each staff member creating their top five preferred expectations in rank order? </a:t>
            </a:r>
            <a:endParaRPr sz="1800" u="none" strike="noStrike">
              <a:latin typeface="Cambria"/>
              <a:ea typeface="Cambria"/>
              <a:cs typeface="Cambria"/>
              <a:sym typeface="Cambria"/>
            </a:endParaRPr>
          </a:p>
          <a:p>
            <a:pPr indent="-342900" lvl="0" marL="342900" marR="0" rtl="0" algn="l">
              <a:lnSpc>
                <a:spcPct val="100000"/>
              </a:lnSpc>
              <a:spcBef>
                <a:spcPts val="0"/>
              </a:spcBef>
              <a:spcAft>
                <a:spcPts val="0"/>
              </a:spcAft>
              <a:buSzPts val="1400"/>
              <a:buFont typeface="Arial"/>
              <a:buChar char="●"/>
            </a:pPr>
            <a:r>
              <a:rPr lang="en-US" sz="1800" u="none" strike="noStrike">
                <a:solidFill>
                  <a:srgbClr val="222222"/>
                </a:solidFill>
                <a:latin typeface="Calibri"/>
                <a:ea typeface="Calibri"/>
                <a:cs typeface="Calibri"/>
                <a:sym typeface="Calibri"/>
              </a:rPr>
              <a:t>When? </a:t>
            </a:r>
            <a:endParaRPr sz="1800" u="none" strike="noStrike">
              <a:latin typeface="Cambria"/>
              <a:ea typeface="Cambria"/>
              <a:cs typeface="Cambria"/>
              <a:sym typeface="Cambria"/>
            </a:endParaRPr>
          </a:p>
          <a:p>
            <a:pPr indent="-342900" lvl="0" marL="342900" marR="0" rtl="0" algn="l">
              <a:lnSpc>
                <a:spcPct val="100000"/>
              </a:lnSpc>
              <a:spcBef>
                <a:spcPts val="0"/>
              </a:spcBef>
              <a:spcAft>
                <a:spcPts val="0"/>
              </a:spcAft>
              <a:buSzPts val="1400"/>
              <a:buFont typeface="Arial"/>
              <a:buChar char="●"/>
            </a:pPr>
            <a:r>
              <a:rPr lang="en-US" sz="1800" u="none" strike="noStrike">
                <a:solidFill>
                  <a:srgbClr val="222222"/>
                </a:solidFill>
                <a:latin typeface="Calibri"/>
                <a:ea typeface="Calibri"/>
                <a:cs typeface="Calibri"/>
                <a:sym typeface="Calibri"/>
              </a:rPr>
              <a:t>Who will facilitate the process? </a:t>
            </a:r>
            <a:endParaRPr sz="1800" u="none" strike="noStrike">
              <a:latin typeface="Cambria"/>
              <a:ea typeface="Cambria"/>
              <a:cs typeface="Cambria"/>
              <a:sym typeface="Cambria"/>
            </a:endParaRPr>
          </a:p>
          <a:p>
            <a:pPr indent="0" lvl="0" marL="0" rtl="0" algn="l">
              <a:lnSpc>
                <a:spcPct val="100000"/>
              </a:lnSpc>
              <a:spcBef>
                <a:spcPts val="0"/>
              </a:spcBef>
              <a:spcAft>
                <a:spcPts val="0"/>
              </a:spcAft>
              <a:buSzPts val="1400"/>
              <a:buNone/>
            </a:pPr>
            <a:r>
              <a:t/>
            </a:r>
            <a:endParaRPr sz="1400">
              <a:latin typeface="Cambria"/>
              <a:ea typeface="Cambria"/>
              <a:cs typeface="Cambria"/>
              <a:sym typeface="Cambria"/>
            </a:endParaRPr>
          </a:p>
        </p:txBody>
      </p:sp>
      <p:sp>
        <p:nvSpPr>
          <p:cNvPr id="245" name="Google Shape;245;p41: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4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There are several tools that your team can use to monitor the quality of your implementation efforts and/or gain feedback from school staff. these tools include the:</a:t>
            </a:r>
            <a:br>
              <a:rPr b="0" lang="en-US"/>
            </a:br>
            <a:br>
              <a:rPr b="0" lang="en-US"/>
            </a:br>
            <a:r>
              <a:rPr b="1" i="0" lang="en-US" sz="1800" u="none" strike="noStrike">
                <a:solidFill>
                  <a:srgbClr val="000000"/>
                </a:solidFill>
                <a:latin typeface="Calibri"/>
                <a:ea typeface="Calibri"/>
                <a:cs typeface="Calibri"/>
                <a:sym typeface="Calibri"/>
              </a:rPr>
              <a:t>Tier 1 Action Planning Checklist -</a:t>
            </a:r>
            <a:r>
              <a:rPr b="0" i="0" lang="en-US" sz="1800" u="none" strike="noStrike">
                <a:solidFill>
                  <a:srgbClr val="000000"/>
                </a:solidFill>
                <a:latin typeface="Calibri"/>
                <a:ea typeface="Calibri"/>
                <a:cs typeface="Calibri"/>
                <a:sym typeface="Calibri"/>
              </a:rPr>
              <a:t> to list products schools need to develop for successful implementation of all essential features of schoolwide Tier 1.</a:t>
            </a:r>
            <a:endParaRPr b="0"/>
          </a:p>
          <a:p>
            <a:pPr indent="-228600" lvl="0" marL="457200" rtl="0" algn="l">
              <a:lnSpc>
                <a:spcPct val="100000"/>
              </a:lnSpc>
              <a:spcBef>
                <a:spcPts val="0"/>
              </a:spcBef>
              <a:spcAft>
                <a:spcPts val="0"/>
              </a:spcAft>
              <a:buSzPts val="1400"/>
              <a:buFont typeface="Arial"/>
              <a:buChar char="•"/>
            </a:pPr>
            <a:br>
              <a:rPr b="0" lang="en-US"/>
            </a:br>
            <a:r>
              <a:rPr b="0" i="0" lang="en-US" sz="1800" u="none" strike="noStrike">
                <a:solidFill>
                  <a:srgbClr val="000000"/>
                </a:solidFill>
                <a:latin typeface="Calibri"/>
                <a:ea typeface="Calibri"/>
                <a:cs typeface="Calibri"/>
                <a:sym typeface="Calibri"/>
              </a:rPr>
              <a:t>In THIS lesson your team learned about </a:t>
            </a:r>
            <a:r>
              <a:rPr b="1" i="0" lang="en-US" sz="1800" u="none" strike="noStrike">
                <a:solidFill>
                  <a:srgbClr val="000000"/>
                </a:solidFill>
                <a:latin typeface="Calibri"/>
                <a:ea typeface="Calibri"/>
                <a:cs typeface="Calibri"/>
                <a:sym typeface="Calibri"/>
              </a:rPr>
              <a:t>Tier 1 Action Planning Checklist</a:t>
            </a:r>
            <a:r>
              <a:rPr b="0" i="0" lang="en-US" sz="1800" u="none" strike="noStrike">
                <a:solidFill>
                  <a:srgbClr val="000000"/>
                </a:solidFill>
                <a:latin typeface="Calibri"/>
                <a:ea typeface="Calibri"/>
                <a:cs typeface="Calibri"/>
                <a:sym typeface="Calibri"/>
              </a:rPr>
              <a:t> item number one, developing 3-5 schoolwide have been selected and shared with staff. </a:t>
            </a:r>
            <a:endParaRPr/>
          </a:p>
          <a:p>
            <a:pPr indent="-228600" lvl="0" marL="457200" rtl="0" algn="l">
              <a:lnSpc>
                <a:spcPct val="100000"/>
              </a:lnSpc>
              <a:spcBef>
                <a:spcPts val="155"/>
              </a:spcBef>
              <a:spcAft>
                <a:spcPts val="0"/>
              </a:spcAft>
              <a:buSzPts val="1400"/>
              <a:buNone/>
            </a:pPr>
            <a:br>
              <a:rPr b="0" lang="en-US"/>
            </a:br>
            <a:r>
              <a:rPr b="1" i="0" lang="en-US" sz="1800" u="none" strike="noStrike">
                <a:solidFill>
                  <a:srgbClr val="000000"/>
                </a:solidFill>
                <a:latin typeface="Calibri"/>
                <a:ea typeface="Calibri"/>
                <a:cs typeface="Calibri"/>
                <a:sym typeface="Calibri"/>
              </a:rPr>
              <a:t>MO SW PBS Tier 1 Artifacts Rubric</a:t>
            </a:r>
            <a:r>
              <a:rPr b="0" i="0" lang="en-US" sz="1800" u="none" strike="noStrike">
                <a:solidFill>
                  <a:srgbClr val="000000"/>
                </a:solidFill>
                <a:latin typeface="Calibri"/>
                <a:ea typeface="Calibri"/>
                <a:cs typeface="Calibri"/>
                <a:sym typeface="Calibri"/>
              </a:rPr>
              <a:t> - to help your team assess the quality of the materials your team develops. </a:t>
            </a:r>
            <a:endParaRPr b="0"/>
          </a:p>
          <a:p>
            <a:pPr indent="-228600" lvl="0" marL="457200" rtl="0" algn="l">
              <a:lnSpc>
                <a:spcPct val="100000"/>
              </a:lnSpc>
              <a:spcBef>
                <a:spcPts val="0"/>
              </a:spcBef>
              <a:spcAft>
                <a:spcPts val="0"/>
              </a:spcAft>
              <a:buSzPts val="1400"/>
              <a:buFont typeface="Arial"/>
              <a:buChar char="•"/>
            </a:pPr>
            <a:br>
              <a:rPr b="0" lang="en-US"/>
            </a:br>
            <a:r>
              <a:rPr b="0" i="0" lang="en-US" sz="1800" u="none" strike="noStrike">
                <a:solidFill>
                  <a:srgbClr val="000000"/>
                </a:solidFill>
                <a:latin typeface="Calibri"/>
                <a:ea typeface="Calibri"/>
                <a:cs typeface="Calibri"/>
                <a:sym typeface="Calibri"/>
              </a:rPr>
              <a:t>In THIS lesson your team learned about </a:t>
            </a:r>
            <a:r>
              <a:rPr b="1" i="0" lang="en-US" sz="1800" u="none" strike="noStrike">
                <a:solidFill>
                  <a:srgbClr val="000000"/>
                </a:solidFill>
                <a:latin typeface="Calibri"/>
                <a:ea typeface="Calibri"/>
                <a:cs typeface="Calibri"/>
                <a:sym typeface="Calibri"/>
              </a:rPr>
              <a:t>MO SW PBS Tier 1 Artifacts Rubric</a:t>
            </a:r>
            <a:r>
              <a:rPr b="0" i="0" lang="en-US" sz="1800" u="none" strike="noStrike">
                <a:solidFill>
                  <a:srgbClr val="000000"/>
                </a:solidFill>
                <a:latin typeface="Calibri"/>
                <a:ea typeface="Calibri"/>
                <a:cs typeface="Calibri"/>
                <a:sym typeface="Calibri"/>
              </a:rPr>
              <a:t> for a  Schoolwide Matrix, developing 3-5 schoolwide have been selected and shared with staff will set the foundation for further clarifying of the behavioral rules which you will learn about in the next lesson. </a:t>
            </a:r>
            <a:endParaRPr/>
          </a:p>
          <a:p>
            <a:pPr indent="-228600" lvl="0" marL="457200" rtl="0" algn="l">
              <a:lnSpc>
                <a:spcPct val="100000"/>
              </a:lnSpc>
              <a:spcBef>
                <a:spcPts val="155"/>
              </a:spcBef>
              <a:spcAft>
                <a:spcPts val="0"/>
              </a:spcAft>
              <a:buSzPts val="1400"/>
              <a:buNone/>
            </a:pPr>
            <a:br>
              <a:rPr b="0" lang="en-US"/>
            </a:br>
            <a:r>
              <a:rPr b="1" i="0" lang="en-US" sz="1800" u="none" strike="noStrike">
                <a:solidFill>
                  <a:srgbClr val="000000"/>
                </a:solidFill>
                <a:latin typeface="Calibri"/>
                <a:ea typeface="Calibri"/>
                <a:cs typeface="Calibri"/>
                <a:sym typeface="Calibri"/>
              </a:rPr>
              <a:t>Tiered Fidelity Inventory (or TFI) </a:t>
            </a:r>
            <a:r>
              <a:rPr b="0" i="0" lang="en-US" sz="1800" u="none" strike="noStrike">
                <a:solidFill>
                  <a:srgbClr val="000000"/>
                </a:solidFill>
                <a:latin typeface="Calibri"/>
                <a:ea typeface="Calibri"/>
                <a:cs typeface="Calibri"/>
                <a:sym typeface="Calibri"/>
              </a:rPr>
              <a:t>- is a research validated tool that measures the building leadership teams perception of implementation fidelity of all three tiers.</a:t>
            </a:r>
            <a:endParaRPr b="0"/>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Calibri"/>
                <a:ea typeface="Calibri"/>
                <a:cs typeface="Calibri"/>
                <a:sym typeface="Calibri"/>
              </a:rPr>
              <a:t>In THIS lesson your team learned about </a:t>
            </a:r>
            <a:r>
              <a:rPr b="1" i="0" lang="en-US" sz="1800" u="none" strike="noStrike">
                <a:solidFill>
                  <a:srgbClr val="000000"/>
                </a:solidFill>
                <a:latin typeface="Calibri"/>
                <a:ea typeface="Calibri"/>
                <a:cs typeface="Calibri"/>
                <a:sym typeface="Calibri"/>
              </a:rPr>
              <a:t>TFI </a:t>
            </a:r>
            <a:r>
              <a:rPr b="0" i="0" lang="en-US" sz="1800" u="none" strike="noStrike">
                <a:solidFill>
                  <a:srgbClr val="000000"/>
                </a:solidFill>
                <a:latin typeface="Calibri"/>
                <a:ea typeface="Calibri"/>
                <a:cs typeface="Calibri"/>
                <a:sym typeface="Calibri"/>
              </a:rPr>
              <a:t> item number 1.3, with the first part focusing on “3-5 schoolwide have been selected and shared with staff”. </a:t>
            </a:r>
            <a:endParaRPr/>
          </a:p>
          <a:p>
            <a:pPr indent="-139700" lvl="0" marL="457200" rtl="0" algn="l">
              <a:lnSpc>
                <a:spcPct val="100000"/>
              </a:lnSpc>
              <a:spcBef>
                <a:spcPts val="0"/>
              </a:spcBef>
              <a:spcAft>
                <a:spcPts val="0"/>
              </a:spcAft>
              <a:buSzPts val="1400"/>
              <a:buFont typeface="Arial"/>
              <a:buNone/>
            </a:pPr>
            <a:r>
              <a:t/>
            </a:r>
            <a:endParaRPr b="0" i="0" sz="1800" u="none" strike="noStrike">
              <a:solidFill>
                <a:srgbClr val="000000"/>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 </a:t>
            </a:r>
            <a:r>
              <a:rPr b="1" i="0" lang="en-US" sz="1800" u="none" strike="noStrike">
                <a:solidFill>
                  <a:srgbClr val="000000"/>
                </a:solidFill>
                <a:latin typeface="Calibri"/>
                <a:ea typeface="Calibri"/>
                <a:cs typeface="Calibri"/>
                <a:sym typeface="Calibri"/>
              </a:rPr>
              <a:t>Self-Assessment Survey (or SAS) </a:t>
            </a:r>
            <a:r>
              <a:rPr b="0" i="0" lang="en-US" sz="1800" u="none" strike="noStrike">
                <a:solidFill>
                  <a:srgbClr val="000000"/>
                </a:solidFill>
                <a:latin typeface="Calibri"/>
                <a:ea typeface="Calibri"/>
                <a:cs typeface="Calibri"/>
                <a:sym typeface="Calibri"/>
              </a:rPr>
              <a:t>- is a research validated survey that measures perceptions of all staff on the status and priority for improvement of SW-PBS. </a:t>
            </a:r>
            <a:endParaRPr b="0" sz="2800"/>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Calibri"/>
                <a:ea typeface="Calibri"/>
                <a:cs typeface="Calibri"/>
                <a:sym typeface="Calibri"/>
              </a:rPr>
              <a:t>In THIS lesson your team learned about </a:t>
            </a:r>
            <a:r>
              <a:rPr b="1" i="0" lang="en-US" sz="1800" u="none" strike="noStrike">
                <a:solidFill>
                  <a:srgbClr val="000000"/>
                </a:solidFill>
                <a:latin typeface="Calibri"/>
                <a:ea typeface="Calibri"/>
                <a:cs typeface="Calibri"/>
                <a:sym typeface="Calibri"/>
              </a:rPr>
              <a:t>SAS </a:t>
            </a:r>
            <a:r>
              <a:rPr b="0" i="0" lang="en-US" sz="1800" u="none" strike="noStrike">
                <a:solidFill>
                  <a:srgbClr val="000000"/>
                </a:solidFill>
                <a:latin typeface="Calibri"/>
                <a:ea typeface="Calibri"/>
                <a:cs typeface="Calibri"/>
                <a:sym typeface="Calibri"/>
              </a:rPr>
              <a:t>“Schoolwide section “ item number 1, with the first part which focuses on </a:t>
            </a:r>
            <a:r>
              <a:rPr b="0" i="1" lang="en-US" sz="1800" u="none" strike="noStrike">
                <a:solidFill>
                  <a:srgbClr val="000000"/>
                </a:solidFill>
                <a:latin typeface="Calibri"/>
                <a:ea typeface="Calibri"/>
                <a:cs typeface="Calibri"/>
                <a:sym typeface="Calibri"/>
              </a:rPr>
              <a:t>“3-5 schoolwide have been selected and shared with staff”.</a:t>
            </a:r>
            <a:r>
              <a:rPr b="0" i="0" lang="en-US" sz="1800" u="none" strike="noStrike">
                <a:solidFill>
                  <a:srgbClr val="000000"/>
                </a:solidFill>
                <a:latin typeface="Calibri"/>
                <a:ea typeface="Calibri"/>
                <a:cs typeface="Calibri"/>
                <a:sym typeface="Calibri"/>
              </a:rPr>
              <a:t> </a:t>
            </a:r>
            <a:endParaRPr/>
          </a:p>
          <a:p>
            <a:pPr indent="-228600" lvl="0" marL="457200" rtl="0" algn="l">
              <a:lnSpc>
                <a:spcPct val="100000"/>
              </a:lnSpc>
              <a:spcBef>
                <a:spcPts val="0"/>
              </a:spcBef>
              <a:spcAft>
                <a:spcPts val="0"/>
              </a:spcAft>
              <a:buSzPts val="1400"/>
              <a:buNone/>
            </a:pPr>
            <a:br>
              <a:rPr b="0" lang="en-US" sz="2800"/>
            </a:br>
            <a:r>
              <a:rPr b="0" i="0" lang="en-US" sz="1800" u="none" strike="noStrike">
                <a:solidFill>
                  <a:srgbClr val="000000"/>
                </a:solidFill>
                <a:latin typeface="Calibri"/>
                <a:ea typeface="Calibri"/>
                <a:cs typeface="Calibri"/>
                <a:sym typeface="Calibri"/>
              </a:rPr>
              <a:t>In Lesson 2 of Clarifying Expected Behavior, your team will learn about developing clearly stated rules for all settings that exemplify each of the schoolwide expectations that have been agreed upon. Your team will learn about clarifying expected classroom behaviors in the Effective Teaching and Learning practices (ETLPs) course, Lessons 2 and 3. To see the pertinent sections of each tool see the Tier 1 Implementation Guide. </a:t>
            </a:r>
            <a:endParaRPr b="0" sz="2800"/>
          </a:p>
          <a:p>
            <a:pPr indent="-228600" lvl="0" marL="457200" marR="0" rtl="0" algn="l">
              <a:lnSpc>
                <a:spcPct val="100000"/>
              </a:lnSpc>
              <a:spcBef>
                <a:spcPts val="0"/>
              </a:spcBef>
              <a:spcAft>
                <a:spcPts val="0"/>
              </a:spcAft>
              <a:buClr>
                <a:srgbClr val="000000"/>
              </a:buClr>
              <a:buSzPts val="1400"/>
              <a:buFont typeface="Arial"/>
              <a:buNone/>
            </a:pPr>
            <a:br>
              <a:rPr lang="en-US" sz="2800"/>
            </a:br>
            <a:endParaRPr b="0" i="0" sz="1800" u="none" strike="noStrike">
              <a:solidFill>
                <a:srgbClr val="000000"/>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br>
              <a:rPr b="0" lang="en-US"/>
            </a:br>
            <a:endParaRPr/>
          </a:p>
        </p:txBody>
      </p:sp>
      <p:sp>
        <p:nvSpPr>
          <p:cNvPr id="253" name="Google Shape;253;p42: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4: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marR="0" rtl="0" algn="l">
              <a:lnSpc>
                <a:spcPct val="100000"/>
              </a:lnSpc>
              <a:spcBef>
                <a:spcPts val="0"/>
              </a:spcBef>
              <a:spcAft>
                <a:spcPts val="0"/>
              </a:spcAft>
              <a:buSzPts val="1400"/>
              <a:buNone/>
            </a:pPr>
            <a:r>
              <a:rPr b="1" lang="en-US"/>
              <a:t>To Know/To Say: </a:t>
            </a:r>
            <a:r>
              <a:rPr lang="en-US" sz="1800">
                <a:latin typeface="Calibri"/>
                <a:ea typeface="Calibri"/>
                <a:cs typeface="Calibri"/>
                <a:sym typeface="Calibri"/>
              </a:rPr>
              <a:t>During this lesson, you learned the first step in developing a social behavioral curriculum, is identifying three to five overarching </a:t>
            </a:r>
            <a:r>
              <a:rPr i="1" lang="en-US" sz="1800">
                <a:latin typeface="Calibri"/>
                <a:ea typeface="Calibri"/>
                <a:cs typeface="Calibri"/>
                <a:sym typeface="Calibri"/>
              </a:rPr>
              <a:t>schoolwide social behavioral expectations </a:t>
            </a:r>
            <a:r>
              <a:rPr lang="en-US" sz="1800">
                <a:latin typeface="Calibri"/>
                <a:ea typeface="Calibri"/>
                <a:cs typeface="Calibri"/>
                <a:sym typeface="Calibri"/>
              </a:rPr>
              <a:t>that will be defined and agreed to by all staff. </a:t>
            </a:r>
            <a:r>
              <a:rPr lang="en-US" sz="1800">
                <a:solidFill>
                  <a:srgbClr val="222222"/>
                </a:solidFill>
                <a:latin typeface="Calibri"/>
                <a:ea typeface="Calibri"/>
                <a:cs typeface="Calibri"/>
                <a:sym typeface="Calibri"/>
              </a:rPr>
              <a:t>These schoolwide expectations will be the cornerstone for all that you will do to implement SW-PBS. </a:t>
            </a:r>
            <a:r>
              <a:rPr lang="en-US" sz="1800">
                <a:latin typeface="Calibri"/>
                <a:ea typeface="Calibri"/>
                <a:cs typeface="Calibri"/>
                <a:sym typeface="Calibri"/>
              </a:rPr>
              <a:t>H</a:t>
            </a:r>
            <a:r>
              <a:rPr lang="en-US" sz="1800">
                <a:solidFill>
                  <a:srgbClr val="222222"/>
                </a:solidFill>
                <a:latin typeface="Calibri"/>
                <a:ea typeface="Calibri"/>
                <a:cs typeface="Calibri"/>
                <a:sym typeface="Calibri"/>
              </a:rPr>
              <a:t>ow will you engage all staff in selecting schoolwide expectations, the first step to developing your building’s social behavioral curriculum? How will you engage the voice of students and families in developing your expectations?</a:t>
            </a:r>
            <a:endParaRPr sz="1800">
              <a:latin typeface="Cambria"/>
              <a:ea typeface="Cambria"/>
              <a:cs typeface="Cambria"/>
              <a:sym typeface="Cambria"/>
            </a:endParaRPr>
          </a:p>
          <a:p>
            <a:pPr indent="0" lvl="0" marL="0" marR="0" rtl="0" algn="l">
              <a:lnSpc>
                <a:spcPct val="100000"/>
              </a:lnSpc>
              <a:spcBef>
                <a:spcPts val="1000"/>
              </a:spcBef>
              <a:spcAft>
                <a:spcPts val="0"/>
              </a:spcAft>
              <a:buSzPts val="1400"/>
              <a:buNone/>
            </a:pPr>
            <a:r>
              <a:t/>
            </a:r>
            <a:endParaRPr sz="1800">
              <a:solidFill>
                <a:srgbClr val="222222"/>
              </a:solidFill>
              <a:latin typeface="Calibri"/>
              <a:ea typeface="Calibri"/>
              <a:cs typeface="Calibri"/>
              <a:sym typeface="Calibri"/>
            </a:endParaRPr>
          </a:p>
          <a:p>
            <a:pPr indent="-342900" lvl="0" marL="411480" rtl="0" algn="l">
              <a:lnSpc>
                <a:spcPct val="110000"/>
              </a:lnSpc>
              <a:spcBef>
                <a:spcPts val="800"/>
              </a:spcBef>
              <a:spcAft>
                <a:spcPts val="0"/>
              </a:spcAft>
              <a:buSzPts val="1400"/>
              <a:buNone/>
            </a:pPr>
            <a:r>
              <a:rPr lang="en-US" sz="1800">
                <a:solidFill>
                  <a:srgbClr val="222222"/>
                </a:solidFill>
                <a:latin typeface="Calibri"/>
                <a:ea typeface="Calibri"/>
                <a:cs typeface="Calibri"/>
                <a:sym typeface="Calibri"/>
              </a:rPr>
              <a:t>Next steps include updating your Tier 1 Action Plan. Develop action steps and a timeline for completion for selecting three to five schoolwide expectations. </a:t>
            </a:r>
            <a:r>
              <a:rPr lang="en-US" sz="1800">
                <a:solidFill>
                  <a:srgbClr val="222222"/>
                </a:solidFill>
              </a:rPr>
              <a:t>Use the Tier 1 Action Plan Checklist and the MO</a:t>
            </a:r>
            <a:endParaRPr/>
          </a:p>
          <a:p>
            <a:pPr indent="-342900" lvl="0" marL="411480" rtl="0" algn="l">
              <a:lnSpc>
                <a:spcPct val="110000"/>
              </a:lnSpc>
              <a:spcBef>
                <a:spcPts val="0"/>
              </a:spcBef>
              <a:spcAft>
                <a:spcPts val="0"/>
              </a:spcAft>
              <a:buSzPts val="1400"/>
              <a:buNone/>
            </a:pPr>
            <a:r>
              <a:rPr lang="en-US" sz="1800">
                <a:solidFill>
                  <a:srgbClr val="222222"/>
                </a:solidFill>
              </a:rPr>
              <a:t>SW-PBS Tier 1 Artifacts Rubric to assess the quality of your work. Consider using </a:t>
            </a:r>
            <a:r>
              <a:rPr b="0" i="0" lang="en-US" sz="1800" u="none" strike="noStrike">
                <a:solidFill>
                  <a:srgbClr val="000000"/>
                </a:solidFill>
                <a:latin typeface="Calibri"/>
                <a:ea typeface="Calibri"/>
                <a:cs typeface="Calibri"/>
                <a:sym typeface="Calibri"/>
              </a:rPr>
              <a:t>results of the </a:t>
            </a:r>
            <a:r>
              <a:rPr b="1" i="1" lang="en-US" sz="1800" u="none" strike="noStrike">
                <a:solidFill>
                  <a:srgbClr val="000000"/>
                </a:solidFill>
                <a:latin typeface="Calibri"/>
                <a:ea typeface="Calibri"/>
                <a:cs typeface="Calibri"/>
                <a:sym typeface="Calibri"/>
              </a:rPr>
              <a:t>PBIS Self-Assessment Survey</a:t>
            </a:r>
            <a:r>
              <a:rPr b="0" i="0" lang="en-US" sz="1800" u="none" strike="noStrike">
                <a:solidFill>
                  <a:srgbClr val="000000"/>
                </a:solidFill>
                <a:latin typeface="Calibri"/>
                <a:ea typeface="Calibri"/>
                <a:cs typeface="Calibri"/>
                <a:sym typeface="Calibri"/>
              </a:rPr>
              <a:t> (SAS)  to gain perspective from all staff, and results from the </a:t>
            </a:r>
            <a:r>
              <a:rPr b="1" i="1" lang="en-US" sz="1800" u="none" strike="noStrike">
                <a:solidFill>
                  <a:srgbClr val="000000"/>
                </a:solidFill>
                <a:latin typeface="Calibri"/>
                <a:ea typeface="Calibri"/>
                <a:cs typeface="Calibri"/>
                <a:sym typeface="Calibri"/>
              </a:rPr>
              <a:t>PBIS Tiered</a:t>
            </a:r>
            <a:endParaRPr/>
          </a:p>
          <a:p>
            <a:pPr indent="-342900" lvl="0" marL="411480" rtl="0" algn="l">
              <a:lnSpc>
                <a:spcPct val="110000"/>
              </a:lnSpc>
              <a:spcBef>
                <a:spcPts val="0"/>
              </a:spcBef>
              <a:spcAft>
                <a:spcPts val="0"/>
              </a:spcAft>
              <a:buSzPts val="1400"/>
              <a:buNone/>
            </a:pPr>
            <a:r>
              <a:rPr b="1" i="1" lang="en-US" sz="1800" u="none" strike="noStrike">
                <a:solidFill>
                  <a:srgbClr val="000000"/>
                </a:solidFill>
                <a:latin typeface="Calibri"/>
                <a:ea typeface="Calibri"/>
                <a:cs typeface="Calibri"/>
                <a:sym typeface="Calibri"/>
              </a:rPr>
              <a:t>Fidelity Inventory</a:t>
            </a:r>
            <a:r>
              <a:rPr b="0" i="0" lang="en-US" sz="1800" u="none" strike="noStrike">
                <a:solidFill>
                  <a:srgbClr val="000000"/>
                </a:solidFill>
                <a:latin typeface="Calibri"/>
                <a:ea typeface="Calibri"/>
                <a:cs typeface="Calibri"/>
                <a:sym typeface="Calibri"/>
              </a:rPr>
              <a:t> (TFI) to gain perspective from your Building Leadership Team.</a:t>
            </a:r>
            <a:endParaRPr/>
          </a:p>
          <a:p>
            <a:pPr indent="0" lvl="0" marL="0" marR="0" rtl="0" algn="l">
              <a:lnSpc>
                <a:spcPct val="100000"/>
              </a:lnSpc>
              <a:spcBef>
                <a:spcPts val="1000"/>
              </a:spcBef>
              <a:spcAft>
                <a:spcPts val="0"/>
              </a:spcAft>
              <a:buSzPts val="1400"/>
              <a:buNone/>
            </a:pPr>
            <a:r>
              <a:t/>
            </a:r>
            <a:endParaRPr sz="1800">
              <a:solidFill>
                <a:srgbClr val="222222"/>
              </a:solidFill>
              <a:latin typeface="Calibri"/>
              <a:ea typeface="Calibri"/>
              <a:cs typeface="Calibri"/>
              <a:sym typeface="Calibri"/>
            </a:endParaRPr>
          </a:p>
          <a:p>
            <a:pPr indent="0" lvl="0" marL="0" marR="0" rtl="0" algn="l">
              <a:lnSpc>
                <a:spcPct val="100000"/>
              </a:lnSpc>
              <a:spcBef>
                <a:spcPts val="1800"/>
              </a:spcBef>
              <a:spcAft>
                <a:spcPts val="0"/>
              </a:spcAft>
              <a:buSzPts val="1400"/>
              <a:buNone/>
            </a:pPr>
            <a:r>
              <a:t/>
            </a:r>
            <a:endParaRPr sz="1800">
              <a:solidFill>
                <a:srgbClr val="222222"/>
              </a:solidFill>
              <a:latin typeface="Calibri"/>
              <a:ea typeface="Calibri"/>
              <a:cs typeface="Calibri"/>
              <a:sym typeface="Calibri"/>
            </a:endParaRPr>
          </a:p>
          <a:p>
            <a:pPr indent="0" lvl="0" marL="0" marR="0" rtl="0" algn="l">
              <a:lnSpc>
                <a:spcPct val="100000"/>
              </a:lnSpc>
              <a:spcBef>
                <a:spcPts val="1800"/>
              </a:spcBef>
              <a:spcAft>
                <a:spcPts val="0"/>
              </a:spcAft>
              <a:buSzPts val="1400"/>
              <a:buNone/>
            </a:pPr>
            <a:r>
              <a:rPr lang="en-US" sz="1800">
                <a:solidFill>
                  <a:srgbClr val="222222"/>
                </a:solidFill>
                <a:latin typeface="Calibri"/>
                <a:ea typeface="Calibri"/>
                <a:cs typeface="Calibri"/>
                <a:sym typeface="Calibri"/>
              </a:rPr>
              <a:t>Additional information about Selecting Schoolwide Expectations can be found in Course 3 of the Missouri SW-PBS Tier 1 Implementation Guide which can be found at www.pbismissouri.org.</a:t>
            </a:r>
            <a:endParaRPr sz="1800">
              <a:latin typeface="Cambria"/>
              <a:ea typeface="Cambria"/>
              <a:cs typeface="Cambria"/>
              <a:sym typeface="Cambria"/>
            </a:endParaRPr>
          </a:p>
          <a:p>
            <a:pPr indent="0" lvl="0" marL="0" marR="0" rtl="0" algn="l">
              <a:lnSpc>
                <a:spcPct val="100000"/>
              </a:lnSpc>
              <a:spcBef>
                <a:spcPts val="80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60" name="Google Shape;260;p24: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4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7" name="Google Shape;267;p4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6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SzPts val="1400"/>
              <a:buNone/>
            </a:pPr>
            <a:r>
              <a:t/>
            </a:r>
            <a:endParaRPr/>
          </a:p>
        </p:txBody>
      </p:sp>
      <p:sp>
        <p:nvSpPr>
          <p:cNvPr id="274" name="Google Shape;274;p68: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9: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Read slide</a:t>
            </a:r>
            <a:endParaRPr b="0" i="0" sz="1200" u="none" cap="none" strike="noStrike">
              <a:solidFill>
                <a:schemeClr val="dk1"/>
              </a:solidFill>
              <a:latin typeface="Calibri"/>
              <a:ea typeface="Calibri"/>
              <a:cs typeface="Calibri"/>
              <a:sym typeface="Calibri"/>
            </a:endParaRPr>
          </a:p>
        </p:txBody>
      </p:sp>
      <p:sp>
        <p:nvSpPr>
          <p:cNvPr id="114" name="Google Shape;114;p9: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dca2ff7e9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20" name="Google Shape;120;gddca2ff7e9_0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These will be the Working Agreements we will honor during all our training sessions this year.</a:t>
            </a:r>
            <a:endParaRPr/>
          </a:p>
        </p:txBody>
      </p:sp>
      <p:sp>
        <p:nvSpPr>
          <p:cNvPr id="121" name="Google Shape;121;gddca2ff7e9_0_5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dca2ff7e9_0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27" name="Google Shape;127;gddca2ff7e9_0_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0" i="0" lang="en-US" sz="1200" u="none" cap="none" strike="noStrike">
                <a:solidFill>
                  <a:schemeClr val="dk1"/>
                </a:solidFill>
                <a:latin typeface="Arial"/>
                <a:ea typeface="Arial"/>
                <a:cs typeface="Arial"/>
                <a:sym typeface="Arial"/>
              </a:rPr>
              <a:t>“One of our agreements is to follow the attention signal.”   </a:t>
            </a:r>
            <a:endParaRPr/>
          </a:p>
          <a:p>
            <a:pPr indent="0" lvl="0" marL="0" marR="0" rtl="0" algn="l">
              <a:lnSpc>
                <a:spcPct val="100000"/>
              </a:lnSpc>
              <a:spcBef>
                <a:spcPts val="0"/>
              </a:spcBef>
              <a:spcAft>
                <a:spcPts val="0"/>
              </a:spcAft>
              <a:buClr>
                <a:schemeClr val="dk1"/>
              </a:buClr>
              <a:buSzPts val="300"/>
              <a:buFont typeface="Arial"/>
              <a:buNone/>
            </a:pPr>
            <a:r>
              <a:rPr b="0" i="0" lang="en-US" sz="1200" u="none" cap="none" strike="noStrike">
                <a:solidFill>
                  <a:schemeClr val="dk1"/>
                </a:solidFill>
                <a:latin typeface="Arial"/>
                <a:ea typeface="Arial"/>
                <a:cs typeface="Arial"/>
                <a:sym typeface="Arial"/>
              </a:rPr>
              <a:t>“Your team will work with your school to develop an attention signal you will use in every setting.”</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00"/>
              <a:buFont typeface="Arial"/>
              <a:buNone/>
            </a:pPr>
            <a:r>
              <a:rPr b="0" i="0" lang="en-US" sz="1200" u="none" cap="none" strike="noStrike">
                <a:solidFill>
                  <a:schemeClr val="dk1"/>
                </a:solidFill>
                <a:latin typeface="Arial"/>
                <a:ea typeface="Arial"/>
                <a:cs typeface="Arial"/>
                <a:sym typeface="Arial"/>
              </a:rPr>
              <a:t>“In order to get all of you focused after discussions, activities or breaks, </a:t>
            </a:r>
            <a:endParaRPr/>
          </a:p>
          <a:p>
            <a:pPr indent="0" lvl="0" marL="0" marR="0" rtl="0" algn="l">
              <a:lnSpc>
                <a:spcPct val="100000"/>
              </a:lnSpc>
              <a:spcBef>
                <a:spcPts val="0"/>
              </a:spcBef>
              <a:spcAft>
                <a:spcPts val="0"/>
              </a:spcAft>
              <a:buClr>
                <a:schemeClr val="dk1"/>
              </a:buClr>
              <a:buSzPts val="300"/>
              <a:buFont typeface="Arial"/>
              <a:buNone/>
            </a:pPr>
            <a:r>
              <a:rPr b="0" i="0" lang="en-US" sz="1200" u="none" cap="none" strike="noStrike">
                <a:solidFill>
                  <a:schemeClr val="dk1"/>
                </a:solidFill>
                <a:latin typeface="Arial"/>
                <a:ea typeface="Arial"/>
                <a:cs typeface="Arial"/>
                <a:sym typeface="Arial"/>
              </a:rPr>
              <a:t>I will __________________</a:t>
            </a:r>
            <a:r>
              <a:rPr b="0" i="0" lang="en-US" sz="1200" u="none" cap="none" strike="noStrike">
                <a:solidFill>
                  <a:srgbClr val="FF0000"/>
                </a:solidFill>
                <a:latin typeface="Arial"/>
                <a:ea typeface="Arial"/>
                <a:cs typeface="Arial"/>
                <a:sym typeface="Arial"/>
              </a:rPr>
              <a:t>______________________.”</a:t>
            </a:r>
            <a:endParaRPr/>
          </a:p>
          <a:p>
            <a:pPr indent="0" lvl="0" marL="0" marR="0" rtl="0" algn="l">
              <a:lnSpc>
                <a:spcPct val="100000"/>
              </a:lnSpc>
              <a:spcBef>
                <a:spcPts val="0"/>
              </a:spcBef>
              <a:spcAft>
                <a:spcPts val="0"/>
              </a:spcAft>
              <a:buClr>
                <a:srgbClr val="FF0000"/>
              </a:buClr>
              <a:buSzPts val="300"/>
              <a:buFont typeface="Arial"/>
              <a:buNone/>
            </a:pPr>
            <a:r>
              <a:rPr b="0" i="0" lang="en-US" sz="1200" u="none" cap="none" strike="noStrike">
                <a:solidFill>
                  <a:srgbClr val="FF0000"/>
                </a:solidFill>
                <a:latin typeface="Arial"/>
                <a:ea typeface="Arial"/>
                <a:cs typeface="Arial"/>
                <a:sym typeface="Arial"/>
              </a:rPr>
              <a:t>	(</a:t>
            </a:r>
            <a:r>
              <a:rPr b="1" i="0" lang="en-US" sz="1200" u="none" cap="none" strike="noStrike">
                <a:solidFill>
                  <a:srgbClr val="FF0000"/>
                </a:solidFill>
                <a:latin typeface="Arial"/>
                <a:ea typeface="Arial"/>
                <a:cs typeface="Arial"/>
                <a:sym typeface="Arial"/>
              </a:rPr>
              <a:t>Insert your attention signal here</a:t>
            </a:r>
            <a:r>
              <a:rPr b="0" i="0" lang="en-US" sz="1200" u="none" cap="none" strike="noStrike">
                <a:solidFill>
                  <a:srgbClr val="FF0000"/>
                </a:solidFill>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00"/>
              <a:buFont typeface="Arial"/>
              <a:buNone/>
            </a:pPr>
            <a:r>
              <a:rPr b="0" i="0" lang="en-US" sz="1200" u="none" cap="none" strike="noStrike">
                <a:solidFill>
                  <a:schemeClr val="dk1"/>
                </a:solidFill>
                <a:latin typeface="Arial"/>
                <a:ea typeface="Arial"/>
                <a:cs typeface="Arial"/>
                <a:sym typeface="Arial"/>
              </a:rPr>
              <a:t>“Your task will be to finish your sentence, quiet your voice and ____________________________.”</a:t>
            </a:r>
            <a:endParaRPr/>
          </a:p>
          <a:p>
            <a:pPr indent="0" lvl="0" marL="0" marR="0" rtl="0" algn="l">
              <a:lnSpc>
                <a:spcPct val="100000"/>
              </a:lnSpc>
              <a:spcBef>
                <a:spcPts val="0"/>
              </a:spcBef>
              <a:spcAft>
                <a:spcPts val="0"/>
              </a:spcAft>
              <a:buClr>
                <a:schemeClr val="dk1"/>
              </a:buClr>
              <a:buSzPts val="300"/>
              <a:buFont typeface="Arial"/>
              <a:buNone/>
            </a:pPr>
            <a:r>
              <a:rPr b="0" i="0" lang="en-US" sz="1200" u="none" cap="none" strike="noStrike">
                <a:solidFill>
                  <a:schemeClr val="dk1"/>
                </a:solidFill>
                <a:latin typeface="Arial"/>
                <a:ea typeface="Arial"/>
                <a:cs typeface="Arial"/>
                <a:sym typeface="Arial"/>
              </a:rPr>
              <a:t>							(</a:t>
            </a:r>
            <a:r>
              <a:rPr b="1" i="0" lang="en-US" sz="1200" u="none" cap="none" strike="noStrike">
                <a:solidFill>
                  <a:schemeClr val="dk1"/>
                </a:solidFill>
                <a:latin typeface="Arial"/>
                <a:ea typeface="Arial"/>
                <a:cs typeface="Arial"/>
                <a:sym typeface="Arial"/>
              </a:rPr>
              <a:t>Insert what you want participants to do</a:t>
            </a:r>
            <a:r>
              <a:rPr b="0" i="0" lang="en-US" sz="1200" u="none" cap="none" strike="noStrike">
                <a:solidFill>
                  <a:schemeClr val="dk1"/>
                </a:solidFill>
                <a:latin typeface="Arial"/>
                <a:ea typeface="Arial"/>
                <a:cs typeface="Arial"/>
                <a:sym typeface="Arial"/>
              </a:rPr>
              <a:t>.)</a:t>
            </a:r>
            <a:endParaRPr/>
          </a:p>
        </p:txBody>
      </p:sp>
      <p:sp>
        <p:nvSpPr>
          <p:cNvPr id="128" name="Google Shape;128;gddca2ff7e9_0_56: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dca2ff7e9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34" name="Google Shape;134;gddca2ff7e9_0_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1" i="0" lang="en-US" sz="1200" u="none" cap="none" strike="noStrike">
                <a:solidFill>
                  <a:schemeClr val="dk1"/>
                </a:solidFill>
                <a:latin typeface="Calibri"/>
                <a:ea typeface="Calibri"/>
                <a:cs typeface="Calibri"/>
                <a:sym typeface="Calibri"/>
              </a:rPr>
              <a:t>Choose an Introductions Activity</a:t>
            </a:r>
            <a:endParaRPr/>
          </a:p>
        </p:txBody>
      </p:sp>
      <p:sp>
        <p:nvSpPr>
          <p:cNvPr id="135" name="Google Shape;135;gddca2ff7e9_0_62: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dca2ff7e9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ddca2ff7e9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47" name="Google Shape;147;gddca2ff7e9_0_44: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800"/>
              <a:t>Trainer Notes:</a:t>
            </a:r>
            <a:r>
              <a:rPr b="0" lang="en-US" sz="1800"/>
              <a:t>  </a:t>
            </a:r>
            <a:endParaRPr sz="1800"/>
          </a:p>
          <a:p>
            <a:pPr indent="0" lvl="0" marL="0" rtl="0" algn="l">
              <a:lnSpc>
                <a:spcPct val="100000"/>
              </a:lnSpc>
              <a:spcBef>
                <a:spcPts val="0"/>
              </a:spcBef>
              <a:spcAft>
                <a:spcPts val="0"/>
              </a:spcAft>
              <a:buSzPts val="1400"/>
              <a:buNone/>
            </a:pPr>
            <a:r>
              <a:rPr b="1" lang="en-US" sz="1800"/>
              <a:t>To Know/To Say:</a:t>
            </a:r>
            <a:r>
              <a:rPr b="0" lang="en-US" sz="1800"/>
              <a:t> </a:t>
            </a:r>
            <a:r>
              <a:rPr lang="en-US" sz="1800">
                <a:latin typeface="Calibri"/>
                <a:ea typeface="Calibri"/>
                <a:cs typeface="Calibri"/>
                <a:sym typeface="Calibri"/>
              </a:rPr>
              <a:t>Schools have curricula to guide the teaching of each and every subject. No teacher would be expected to teach math, reading, or the sciences without one. The curriculum ensures that all teachers are working in harmony toward the same end goals. And yet for the social behavioral development of our students, much has been left up to individual teachers and staff to determine what social behavior will be encouraged, allowed, or disallowed. Without a curriculum to guide what we want our students to achieve socially, little consistent teaching and monitoring can occur. With a proactive and instructional approach to discipline, we first develop a social behavioral curriculum.</a:t>
            </a:r>
            <a:endParaRPr sz="1800">
              <a:latin typeface="Cambria"/>
              <a:ea typeface="Cambria"/>
              <a:cs typeface="Cambria"/>
              <a:sym typeface="Cambria"/>
            </a:endParaRPr>
          </a:p>
          <a:p>
            <a:pPr indent="0" lvl="0" marL="0" marR="0" rtl="0" algn="l">
              <a:lnSpc>
                <a:spcPct val="100000"/>
              </a:lnSpc>
              <a:spcBef>
                <a:spcPts val="0"/>
              </a:spcBef>
              <a:spcAft>
                <a:spcPts val="0"/>
              </a:spcAft>
              <a:buSzPts val="1400"/>
              <a:buNone/>
            </a:pPr>
            <a:r>
              <a:rPr lang="en-US" sz="1800">
                <a:latin typeface="Calibri"/>
                <a:ea typeface="Calibri"/>
                <a:cs typeface="Calibri"/>
                <a:sym typeface="Calibri"/>
              </a:rPr>
              <a:t> </a:t>
            </a:r>
            <a:endParaRPr sz="1800">
              <a:latin typeface="Cambria"/>
              <a:ea typeface="Cambria"/>
              <a:cs typeface="Cambria"/>
              <a:sym typeface="Cambria"/>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54" name="Google Shape;154;p11: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9: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1" i="0" lang="en-US" sz="1200" u="none" cap="none" strike="noStrike">
                <a:solidFill>
                  <a:schemeClr val="dk1"/>
                </a:solidFill>
                <a:latin typeface="Calibri"/>
                <a:ea typeface="Calibri"/>
                <a:cs typeface="Calibri"/>
                <a:sym typeface="Calibri"/>
              </a:rPr>
              <a:t>Read the slide or direct participants to read the slide,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 </a:t>
            </a:r>
            <a:endParaRPr/>
          </a:p>
        </p:txBody>
      </p:sp>
      <p:sp>
        <p:nvSpPr>
          <p:cNvPr id="162" name="Google Shape;162;p19: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70"/>
          <p:cNvSpPr txBox="1"/>
          <p:nvPr>
            <p:ph type="ctrTitle"/>
          </p:nvPr>
        </p:nvSpPr>
        <p:spPr>
          <a:xfrm>
            <a:off x="685800" y="461424"/>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70"/>
          <p:cNvSpPr txBox="1"/>
          <p:nvPr>
            <p:ph idx="1" type="subTitle"/>
          </p:nvPr>
        </p:nvSpPr>
        <p:spPr>
          <a:xfrm>
            <a:off x="1371600" y="2004134"/>
            <a:ext cx="6400800" cy="650289"/>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SzPts val="3200"/>
              <a:buNone/>
              <a:defRPr>
                <a:solidFill>
                  <a:srgbClr val="FF0000"/>
                </a:solidFill>
              </a:defRPr>
            </a:lvl1pPr>
            <a:lvl2pPr lvl="1" algn="ctr">
              <a:lnSpc>
                <a:spcPct val="100000"/>
              </a:lnSpc>
              <a:spcBef>
                <a:spcPts val="560"/>
              </a:spcBef>
              <a:spcAft>
                <a:spcPts val="0"/>
              </a:spcAft>
              <a:buSzPts val="2800"/>
              <a:buNone/>
              <a:defRPr>
                <a:solidFill>
                  <a:srgbClr val="888888"/>
                </a:solidFill>
              </a:defRPr>
            </a:lvl2pPr>
            <a:lvl3pPr lvl="2" algn="ctr">
              <a:lnSpc>
                <a:spcPct val="100000"/>
              </a:lnSpc>
              <a:spcBef>
                <a:spcPts val="480"/>
              </a:spcBef>
              <a:spcAft>
                <a:spcPts val="0"/>
              </a:spcAft>
              <a:buSzPts val="2400"/>
              <a:buNone/>
              <a:defRPr>
                <a:solidFill>
                  <a:srgbClr val="888888"/>
                </a:solidFill>
              </a:defRPr>
            </a:lvl3pPr>
            <a:lvl4pPr lvl="3" algn="ctr">
              <a:lnSpc>
                <a:spcPct val="100000"/>
              </a:lnSpc>
              <a:spcBef>
                <a:spcPts val="400"/>
              </a:spcBef>
              <a:spcAft>
                <a:spcPts val="0"/>
              </a:spcAft>
              <a:buSzPts val="2000"/>
              <a:buNone/>
              <a:defRPr>
                <a:solidFill>
                  <a:srgbClr val="888888"/>
                </a:solidFill>
              </a:defRPr>
            </a:lvl4pPr>
            <a:lvl5pPr lvl="4" algn="ctr">
              <a:lnSpc>
                <a:spcPct val="100000"/>
              </a:lnSpc>
              <a:spcBef>
                <a:spcPts val="4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descr="MO_SWPBS_Logo-2011.jpg" id="15" name="Google Shape;15;p70"/>
          <p:cNvPicPr preferRelativeResize="0"/>
          <p:nvPr/>
        </p:nvPicPr>
        <p:blipFill rotWithShape="1">
          <a:blip r:embed="rId2">
            <a:alphaModFix/>
          </a:blip>
          <a:srcRect b="0" l="0" r="0" t="0"/>
          <a:stretch/>
        </p:blipFill>
        <p:spPr>
          <a:xfrm>
            <a:off x="3190875" y="2752725"/>
            <a:ext cx="2689225" cy="2324100"/>
          </a:xfrm>
          <a:prstGeom prst="rect">
            <a:avLst/>
          </a:prstGeom>
          <a:noFill/>
          <a:ln>
            <a:noFill/>
          </a:ln>
        </p:spPr>
      </p:pic>
      <p:pic>
        <p:nvPicPr>
          <p:cNvPr id="16" name="Google Shape;16;p70"/>
          <p:cNvPicPr preferRelativeResize="0"/>
          <p:nvPr/>
        </p:nvPicPr>
        <p:blipFill rotWithShape="1">
          <a:blip r:embed="rId3">
            <a:alphaModFix/>
          </a:blip>
          <a:srcRect b="0" l="0" r="0" t="0"/>
          <a:stretch/>
        </p:blipFill>
        <p:spPr>
          <a:xfrm>
            <a:off x="331788" y="5618163"/>
            <a:ext cx="520700" cy="577850"/>
          </a:xfrm>
          <a:prstGeom prst="rect">
            <a:avLst/>
          </a:prstGeom>
          <a:noFill/>
          <a:ln>
            <a:noFill/>
          </a:ln>
        </p:spPr>
      </p:pic>
      <p:sp>
        <p:nvSpPr>
          <p:cNvPr id="17" name="Google Shape;17;p70"/>
          <p:cNvSpPr txBox="1"/>
          <p:nvPr/>
        </p:nvSpPr>
        <p:spPr>
          <a:xfrm>
            <a:off x="950913" y="5519321"/>
            <a:ext cx="1871662" cy="9540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MU Center for SW-PBS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College of Education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University of Missouri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pic>
        <p:nvPicPr>
          <p:cNvPr descr="M:\BD\SUGAI\PBIS LOGO-LARGE.TIF" id="18" name="Google Shape;18;p70"/>
          <p:cNvPicPr preferRelativeResize="0"/>
          <p:nvPr/>
        </p:nvPicPr>
        <p:blipFill rotWithShape="1">
          <a:blip r:embed="rId4">
            <a:alphaModFix/>
          </a:blip>
          <a:srcRect b="0" l="0" r="0" t="0"/>
          <a:stretch/>
        </p:blipFill>
        <p:spPr>
          <a:xfrm>
            <a:off x="7458075" y="5448300"/>
            <a:ext cx="1077913" cy="784225"/>
          </a:xfrm>
          <a:prstGeom prst="rect">
            <a:avLst/>
          </a:prstGeom>
          <a:noFill/>
          <a:ln>
            <a:noFill/>
          </a:ln>
        </p:spPr>
      </p:pic>
      <p:pic>
        <p:nvPicPr>
          <p:cNvPr descr="C:\Users\joann\Pictures\iPod Photo Cache\DESE-color.jpg" id="19" name="Google Shape;19;p70"/>
          <p:cNvPicPr preferRelativeResize="0"/>
          <p:nvPr/>
        </p:nvPicPr>
        <p:blipFill rotWithShape="1">
          <a:blip r:embed="rId5">
            <a:alphaModFix/>
          </a:blip>
          <a:srcRect b="0" l="0" r="0" t="0"/>
          <a:stretch/>
        </p:blipFill>
        <p:spPr>
          <a:xfrm>
            <a:off x="3470275" y="5618163"/>
            <a:ext cx="2697163" cy="971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82" name="Shape 82"/>
        <p:cNvGrpSpPr/>
        <p:nvPr/>
      </p:nvGrpSpPr>
      <p:grpSpPr>
        <a:xfrm>
          <a:off x="0" y="0"/>
          <a:ext cx="0" cy="0"/>
          <a:chOff x="0" y="0"/>
          <a:chExt cx="0" cy="0"/>
        </a:xfrm>
      </p:grpSpPr>
      <p:sp>
        <p:nvSpPr>
          <p:cNvPr id="83" name="Google Shape;83;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84" name="Google Shape;84;p82"/>
          <p:cNvGrpSpPr/>
          <p:nvPr/>
        </p:nvGrpSpPr>
        <p:grpSpPr>
          <a:xfrm>
            <a:off x="12700" y="6211888"/>
            <a:ext cx="9144000" cy="658812"/>
            <a:chOff x="12700" y="6211407"/>
            <a:chExt cx="9144378" cy="659292"/>
          </a:xfrm>
        </p:grpSpPr>
        <p:sp>
          <p:nvSpPr>
            <p:cNvPr id="85" name="Google Shape;85;p82"/>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 name="Google Shape;86;p8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 name="Google Shape;87;p8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82"/>
            <p:cNvSpPr txBox="1"/>
            <p:nvPr/>
          </p:nvSpPr>
          <p:spPr>
            <a:xfrm>
              <a:off x="673127" y="6211407"/>
              <a:ext cx="1752672" cy="368568"/>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MO SW-PBS</a:t>
              </a:r>
              <a:endParaRPr b="0" i="0" sz="1400" u="none" cap="none" strike="noStrike">
                <a:solidFill>
                  <a:srgbClr val="000000"/>
                </a:solidFill>
                <a:latin typeface="Arial"/>
                <a:ea typeface="Arial"/>
                <a:cs typeface="Arial"/>
                <a:sym typeface="Arial"/>
              </a:endParaRPr>
            </a:p>
          </p:txBody>
        </p:sp>
      </p:grpSp>
      <p:sp>
        <p:nvSpPr>
          <p:cNvPr id="89" name="Google Shape;89;p82"/>
          <p:cNvSpPr/>
          <p:nvPr/>
        </p:nvSpPr>
        <p:spPr>
          <a:xfrm>
            <a:off x="3492500" y="4505325"/>
            <a:ext cx="2032000" cy="1198563"/>
          </a:xfrm>
          <a:custGeom>
            <a:rect b="b" l="l" r="r" t="t"/>
            <a:pathLst>
              <a:path extrusionOk="0" h="120000" w="120000">
                <a:moveTo>
                  <a:pt x="0" y="0"/>
                </a:moveTo>
                <a:lnTo>
                  <a:pt x="120000" y="0"/>
                </a:lnTo>
                <a:lnTo>
                  <a:pt x="120000" y="120000"/>
                </a:lnTo>
                <a:lnTo>
                  <a:pt x="0" y="120000"/>
                </a:lnTo>
                <a:close/>
                <a:moveTo>
                  <a:pt x="33457" y="37000"/>
                </a:moveTo>
                <a:lnTo>
                  <a:pt x="33457" y="54813"/>
                </a:lnTo>
                <a:lnTo>
                  <a:pt x="37033" y="54813"/>
                </a:lnTo>
                <a:lnTo>
                  <a:pt x="38139" y="52779"/>
                </a:lnTo>
                <a:lnTo>
                  <a:pt x="39171" y="52779"/>
                </a:lnTo>
                <a:lnTo>
                  <a:pt x="39171" y="79967"/>
                </a:lnTo>
                <a:lnTo>
                  <a:pt x="75262" y="79967"/>
                </a:lnTo>
                <a:lnTo>
                  <a:pt x="75262" y="70592"/>
                </a:lnTo>
                <a:lnTo>
                  <a:pt x="80976" y="70592"/>
                </a:lnTo>
                <a:lnTo>
                  <a:pt x="84073" y="75750"/>
                </a:lnTo>
                <a:lnTo>
                  <a:pt x="86543" y="75750"/>
                </a:lnTo>
                <a:lnTo>
                  <a:pt x="86543" y="42625"/>
                </a:lnTo>
                <a:lnTo>
                  <a:pt x="84073" y="42625"/>
                </a:lnTo>
                <a:lnTo>
                  <a:pt x="81935" y="46217"/>
                </a:lnTo>
                <a:lnTo>
                  <a:pt x="75262" y="46217"/>
                </a:lnTo>
                <a:lnTo>
                  <a:pt x="75262" y="42625"/>
                </a:lnTo>
                <a:lnTo>
                  <a:pt x="73161" y="38875"/>
                </a:lnTo>
                <a:lnTo>
                  <a:pt x="38139" y="38875"/>
                </a:lnTo>
                <a:lnTo>
                  <a:pt x="37033" y="37000"/>
                </a:lnTo>
                <a:close/>
              </a:path>
              <a:path extrusionOk="0" fill="darken" h="120000" w="120000">
                <a:moveTo>
                  <a:pt x="33457" y="37000"/>
                </a:moveTo>
                <a:lnTo>
                  <a:pt x="33457" y="54813"/>
                </a:lnTo>
                <a:lnTo>
                  <a:pt x="37033" y="54813"/>
                </a:lnTo>
                <a:lnTo>
                  <a:pt x="38139" y="52779"/>
                </a:lnTo>
                <a:lnTo>
                  <a:pt x="39171" y="52779"/>
                </a:lnTo>
                <a:lnTo>
                  <a:pt x="39171" y="79967"/>
                </a:lnTo>
                <a:lnTo>
                  <a:pt x="75262" y="79967"/>
                </a:lnTo>
                <a:lnTo>
                  <a:pt x="75262" y="70592"/>
                </a:lnTo>
                <a:lnTo>
                  <a:pt x="80976" y="70592"/>
                </a:lnTo>
                <a:lnTo>
                  <a:pt x="84073" y="75750"/>
                </a:lnTo>
                <a:lnTo>
                  <a:pt x="86543" y="75750"/>
                </a:lnTo>
                <a:lnTo>
                  <a:pt x="86543" y="42625"/>
                </a:lnTo>
                <a:lnTo>
                  <a:pt x="84073" y="42625"/>
                </a:lnTo>
                <a:lnTo>
                  <a:pt x="81935" y="46217"/>
                </a:lnTo>
                <a:lnTo>
                  <a:pt x="75262" y="46217"/>
                </a:lnTo>
                <a:lnTo>
                  <a:pt x="75262" y="42625"/>
                </a:lnTo>
                <a:lnTo>
                  <a:pt x="73161" y="38875"/>
                </a:lnTo>
                <a:lnTo>
                  <a:pt x="38139" y="38875"/>
                </a:lnTo>
                <a:lnTo>
                  <a:pt x="37033" y="37000"/>
                </a:lnTo>
                <a:close/>
              </a:path>
              <a:path extrusionOk="0" fill="none" h="120000" w="120000">
                <a:moveTo>
                  <a:pt x="33457" y="37000"/>
                </a:moveTo>
                <a:lnTo>
                  <a:pt x="37033" y="37000"/>
                </a:lnTo>
                <a:lnTo>
                  <a:pt x="38139" y="38875"/>
                </a:lnTo>
                <a:lnTo>
                  <a:pt x="73161" y="38875"/>
                </a:lnTo>
                <a:lnTo>
                  <a:pt x="75262" y="42625"/>
                </a:lnTo>
                <a:lnTo>
                  <a:pt x="75262" y="46217"/>
                </a:lnTo>
                <a:lnTo>
                  <a:pt x="81935" y="46217"/>
                </a:lnTo>
                <a:lnTo>
                  <a:pt x="84073" y="42625"/>
                </a:lnTo>
                <a:lnTo>
                  <a:pt x="86543" y="42625"/>
                </a:lnTo>
                <a:lnTo>
                  <a:pt x="86543" y="75750"/>
                </a:lnTo>
                <a:lnTo>
                  <a:pt x="84073" y="75750"/>
                </a:lnTo>
                <a:lnTo>
                  <a:pt x="80976" y="70592"/>
                </a:lnTo>
                <a:lnTo>
                  <a:pt x="75262" y="70592"/>
                </a:lnTo>
                <a:lnTo>
                  <a:pt x="75262" y="79967"/>
                </a:lnTo>
                <a:lnTo>
                  <a:pt x="39171" y="79967"/>
                </a:lnTo>
                <a:lnTo>
                  <a:pt x="39171" y="52779"/>
                </a:lnTo>
                <a:lnTo>
                  <a:pt x="38139" y="52779"/>
                </a:lnTo>
                <a:lnTo>
                  <a:pt x="37033" y="54813"/>
                </a:lnTo>
                <a:lnTo>
                  <a:pt x="33457" y="54813"/>
                </a:lnTo>
                <a:close/>
              </a:path>
              <a:path extrusionOk="0" fill="none" h="120000" w="120000">
                <a:moveTo>
                  <a:pt x="0" y="0"/>
                </a:moveTo>
                <a:lnTo>
                  <a:pt x="120000" y="0"/>
                </a:lnTo>
                <a:lnTo>
                  <a:pt x="120000" y="120000"/>
                </a:lnTo>
                <a:lnTo>
                  <a:pt x="0" y="120000"/>
                </a:lnTo>
                <a:close/>
              </a:path>
            </a:pathLst>
          </a:custGeom>
          <a:solidFill>
            <a:srgbClr val="C2D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 name="Google Shape;90;p8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Font typeface="Arial"/>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1" name="Shape 91"/>
        <p:cNvGrpSpPr/>
        <p:nvPr/>
      </p:nvGrpSpPr>
      <p:grpSpPr>
        <a:xfrm>
          <a:off x="0" y="0"/>
          <a:ext cx="0" cy="0"/>
          <a:chOff x="0" y="0"/>
          <a:chExt cx="0" cy="0"/>
        </a:xfrm>
      </p:grpSpPr>
      <p:pic>
        <p:nvPicPr>
          <p:cNvPr descr="sneak-peek-icon-web-2.jpg" id="92" name="Google Shape;92;p83"/>
          <p:cNvPicPr preferRelativeResize="0"/>
          <p:nvPr/>
        </p:nvPicPr>
        <p:blipFill rotWithShape="1">
          <a:blip r:embed="rId2">
            <a:alphaModFix/>
          </a:blip>
          <a:srcRect b="38000" l="0" r="0" t="0"/>
          <a:stretch/>
        </p:blipFill>
        <p:spPr>
          <a:xfrm>
            <a:off x="430429" y="323197"/>
            <a:ext cx="2884127" cy="1490134"/>
          </a:xfrm>
          <a:prstGeom prst="rect">
            <a:avLst/>
          </a:prstGeom>
          <a:noFill/>
          <a:ln>
            <a:noFill/>
          </a:ln>
        </p:spPr>
      </p:pic>
      <p:sp>
        <p:nvSpPr>
          <p:cNvPr id="93" name="Google Shape;93;p83"/>
          <p:cNvSpPr txBox="1"/>
          <p:nvPr>
            <p:ph idx="1" type="body"/>
          </p:nvPr>
        </p:nvSpPr>
        <p:spPr>
          <a:xfrm>
            <a:off x="800099" y="1447802"/>
            <a:ext cx="7466229" cy="374649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94" name="Google Shape;94;p83"/>
          <p:cNvGrpSpPr/>
          <p:nvPr/>
        </p:nvGrpSpPr>
        <p:grpSpPr>
          <a:xfrm>
            <a:off x="12700" y="6211407"/>
            <a:ext cx="9144378" cy="659292"/>
            <a:chOff x="12700" y="6211407"/>
            <a:chExt cx="9144378" cy="659292"/>
          </a:xfrm>
        </p:grpSpPr>
        <p:sp>
          <p:nvSpPr>
            <p:cNvPr id="95" name="Google Shape;95;p83"/>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6" name="Google Shape;96;p8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 name="Google Shape;97;p8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 name="Google Shape;98;p83"/>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FF0000"/>
              </a:buClr>
              <a:buSzPts val="3200"/>
              <a:buFont typeface="Arial"/>
              <a:buChar char="•"/>
              <a:defRPr/>
            </a:lvl1pPr>
            <a:lvl2pPr indent="-406400" lvl="1" marL="914400" algn="l">
              <a:lnSpc>
                <a:spcPct val="100000"/>
              </a:lnSpc>
              <a:spcBef>
                <a:spcPts val="560"/>
              </a:spcBef>
              <a:spcAft>
                <a:spcPts val="0"/>
              </a:spcAft>
              <a:buClr>
                <a:srgbClr val="FF0000"/>
              </a:buClr>
              <a:buSzPts val="2800"/>
              <a:buFont typeface="Arial"/>
              <a:buChar char="•"/>
              <a:defRPr/>
            </a:lvl2pPr>
            <a:lvl3pPr indent="-381000" lvl="2" marL="1371600" algn="l">
              <a:lnSpc>
                <a:spcPct val="100000"/>
              </a:lnSpc>
              <a:spcBef>
                <a:spcPts val="480"/>
              </a:spcBef>
              <a:spcAft>
                <a:spcPts val="0"/>
              </a:spcAft>
              <a:buClr>
                <a:srgbClr val="FF0000"/>
              </a:buClr>
              <a:buSzPts val="2400"/>
              <a:buFont typeface="Arial"/>
              <a:buChar char="•"/>
              <a:defRPr/>
            </a:lvl3pPr>
            <a:lvl4pPr indent="-355600" lvl="3" marL="1828800" algn="l">
              <a:lnSpc>
                <a:spcPct val="100000"/>
              </a:lnSpc>
              <a:spcBef>
                <a:spcPts val="400"/>
              </a:spcBef>
              <a:spcAft>
                <a:spcPts val="0"/>
              </a:spcAft>
              <a:buClr>
                <a:srgbClr val="FF0000"/>
              </a:buClr>
              <a:buSzPts val="2000"/>
              <a:buFont typeface="Arial"/>
              <a:buChar char="•"/>
              <a:defRPr/>
            </a:lvl4pPr>
            <a:lvl5pPr indent="-355600" lvl="4" marL="2286000" algn="l">
              <a:lnSpc>
                <a:spcPct val="100000"/>
              </a:lnSpc>
              <a:spcBef>
                <a:spcPts val="400"/>
              </a:spcBef>
              <a:spcAft>
                <a:spcPts val="0"/>
              </a:spcAft>
              <a:buClr>
                <a:srgbClr val="FF0000"/>
              </a:buClr>
              <a:buSzPts val="2000"/>
              <a:buFont typeface="Arial"/>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23" name="Google Shape;23;p71"/>
          <p:cNvGrpSpPr/>
          <p:nvPr/>
        </p:nvGrpSpPr>
        <p:grpSpPr>
          <a:xfrm>
            <a:off x="12700" y="6211407"/>
            <a:ext cx="9144378" cy="659292"/>
            <a:chOff x="12700" y="6211407"/>
            <a:chExt cx="9144378" cy="659292"/>
          </a:xfrm>
        </p:grpSpPr>
        <p:sp>
          <p:nvSpPr>
            <p:cNvPr id="24" name="Google Shape;24;p71"/>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 name="Google Shape;25;p71"/>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 name="Google Shape;26;p71"/>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 name="Google Shape;27;p71"/>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0" name="Google Shape;30;p72"/>
          <p:cNvGrpSpPr/>
          <p:nvPr/>
        </p:nvGrpSpPr>
        <p:grpSpPr>
          <a:xfrm>
            <a:off x="12700" y="6211407"/>
            <a:ext cx="9144378" cy="659292"/>
            <a:chOff x="12700" y="6211407"/>
            <a:chExt cx="9144378" cy="659292"/>
          </a:xfrm>
        </p:grpSpPr>
        <p:sp>
          <p:nvSpPr>
            <p:cNvPr id="31" name="Google Shape;31;p72"/>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 name="Google Shape;32;p7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 name="Google Shape;33;p7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 name="Google Shape;34;p72"/>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5" name="Shape 35"/>
        <p:cNvGrpSpPr/>
        <p:nvPr/>
      </p:nvGrpSpPr>
      <p:grpSpPr>
        <a:xfrm>
          <a:off x="0" y="0"/>
          <a:ext cx="0" cy="0"/>
          <a:chOff x="0" y="0"/>
          <a:chExt cx="0" cy="0"/>
        </a:xfrm>
      </p:grpSpPr>
      <p:pic>
        <p:nvPicPr>
          <p:cNvPr descr="Green-Pencil-Icon-pencils-7151356-150-150.jpg" id="36" name="Google Shape;36;p73"/>
          <p:cNvPicPr preferRelativeResize="0"/>
          <p:nvPr/>
        </p:nvPicPr>
        <p:blipFill rotWithShape="1">
          <a:blip r:embed="rId2">
            <a:alphaModFix/>
          </a:blip>
          <a:srcRect b="0" l="0" r="0" t="0"/>
          <a:stretch/>
        </p:blipFill>
        <p:spPr>
          <a:xfrm flipH="1">
            <a:off x="471522" y="440886"/>
            <a:ext cx="1234222" cy="1234222"/>
          </a:xfrm>
          <a:prstGeom prst="rect">
            <a:avLst/>
          </a:prstGeom>
          <a:noFill/>
          <a:ln>
            <a:noFill/>
          </a:ln>
        </p:spPr>
      </p:pic>
      <p:sp>
        <p:nvSpPr>
          <p:cNvPr id="37" name="Google Shape;37;p73"/>
          <p:cNvSpPr txBox="1"/>
          <p:nvPr>
            <p:ph type="title"/>
          </p:nvPr>
        </p:nvSpPr>
        <p:spPr>
          <a:xfrm>
            <a:off x="1471882" y="491686"/>
            <a:ext cx="7363508" cy="92595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8" name="Google Shape;38;p73"/>
          <p:cNvGrpSpPr/>
          <p:nvPr/>
        </p:nvGrpSpPr>
        <p:grpSpPr>
          <a:xfrm>
            <a:off x="12700" y="6211407"/>
            <a:ext cx="9144378" cy="659292"/>
            <a:chOff x="12700" y="6211407"/>
            <a:chExt cx="9144378" cy="659292"/>
          </a:xfrm>
        </p:grpSpPr>
        <p:sp>
          <p:nvSpPr>
            <p:cNvPr id="39" name="Google Shape;39;p73"/>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 name="Google Shape;40;p7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 name="Google Shape;41;p7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 name="Google Shape;42;p73"/>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MO SW-PBS</a:t>
              </a:r>
              <a:endParaRPr b="0" i="0" sz="1400" u="none" cap="none" strike="noStrike">
                <a:solidFill>
                  <a:srgbClr val="000000"/>
                </a:solidFill>
                <a:latin typeface="Arial"/>
                <a:ea typeface="Arial"/>
                <a:cs typeface="Arial"/>
                <a:sym typeface="Arial"/>
              </a:endParaRPr>
            </a:p>
          </p:txBody>
        </p:sp>
      </p:grpSp>
      <p:sp>
        <p:nvSpPr>
          <p:cNvPr id="43" name="Google Shape;43;p7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rgbClr val="FF0000"/>
              </a:buClr>
              <a:buSzPts val="3200"/>
              <a:buFont typeface="Arial"/>
              <a:buNone/>
              <a:defRPr>
                <a:solidFill>
                  <a:srgbClr val="009E47"/>
                </a:solidFill>
              </a:defRPr>
            </a:lvl1pPr>
            <a:lvl2pPr indent="-406400" lvl="1" marL="914400" algn="l">
              <a:lnSpc>
                <a:spcPct val="100000"/>
              </a:lnSpc>
              <a:spcBef>
                <a:spcPts val="560"/>
              </a:spcBef>
              <a:spcAft>
                <a:spcPts val="0"/>
              </a:spcAft>
              <a:buClr>
                <a:srgbClr val="FF0000"/>
              </a:buClr>
              <a:buSzPts val="2800"/>
              <a:buFont typeface="Arial"/>
              <a:buChar char="•"/>
              <a:defRPr i="1"/>
            </a:lvl2pPr>
            <a:lvl3pPr indent="-381000" lvl="2" marL="1371600" algn="l">
              <a:lnSpc>
                <a:spcPct val="100000"/>
              </a:lnSpc>
              <a:spcBef>
                <a:spcPts val="480"/>
              </a:spcBef>
              <a:spcAft>
                <a:spcPts val="0"/>
              </a:spcAft>
              <a:buClr>
                <a:srgbClr val="FF0000"/>
              </a:buClr>
              <a:buSzPts val="2400"/>
              <a:buFont typeface="Arial"/>
              <a:buChar char="•"/>
              <a:defRPr i="1"/>
            </a:lvl3pPr>
            <a:lvl4pPr indent="-355600" lvl="3" marL="1828800" algn="l">
              <a:lnSpc>
                <a:spcPct val="100000"/>
              </a:lnSpc>
              <a:spcBef>
                <a:spcPts val="400"/>
              </a:spcBef>
              <a:spcAft>
                <a:spcPts val="0"/>
              </a:spcAft>
              <a:buClr>
                <a:srgbClr val="FF0000"/>
              </a:buClr>
              <a:buSzPts val="2000"/>
              <a:buFont typeface="Arial"/>
              <a:buChar char="•"/>
              <a:defRPr i="1"/>
            </a:lvl4pPr>
            <a:lvl5pPr indent="-355600" lvl="4" marL="2286000" algn="l">
              <a:lnSpc>
                <a:spcPct val="100000"/>
              </a:lnSpc>
              <a:spcBef>
                <a:spcPts val="400"/>
              </a:spcBef>
              <a:spcAft>
                <a:spcPts val="0"/>
              </a:spcAft>
              <a:buClr>
                <a:srgbClr val="FF0000"/>
              </a:buClr>
              <a:buSzPts val="2000"/>
              <a:buFont typeface="Arial"/>
              <a:buChar char="•"/>
              <a:defRPr i="1"/>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76"/>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Macintosh HD:Users:wellspl:Desktop:6-Free-Teamwork-Clipart-Illustration-Showing-Diversity.jpg" id="46" name="Google Shape;46;p76"/>
          <p:cNvPicPr preferRelativeResize="0"/>
          <p:nvPr/>
        </p:nvPicPr>
        <p:blipFill rotWithShape="1">
          <a:blip r:embed="rId2">
            <a:alphaModFix/>
          </a:blip>
          <a:srcRect b="0" l="0" r="25555" t="0"/>
          <a:stretch/>
        </p:blipFill>
        <p:spPr>
          <a:xfrm>
            <a:off x="552450" y="587375"/>
            <a:ext cx="1371600" cy="771525"/>
          </a:xfrm>
          <a:prstGeom prst="rect">
            <a:avLst/>
          </a:prstGeom>
          <a:noFill/>
          <a:ln>
            <a:noFill/>
          </a:ln>
        </p:spPr>
      </p:pic>
      <p:sp>
        <p:nvSpPr>
          <p:cNvPr id="47" name="Google Shape;47;p7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rgbClr val="FF0000"/>
              </a:buClr>
              <a:buSzPts val="3200"/>
              <a:buFont typeface="Arial"/>
              <a:buNone/>
              <a:defRPr>
                <a:solidFill>
                  <a:srgbClr val="009E47"/>
                </a:solidFill>
              </a:defRPr>
            </a:lvl1pPr>
            <a:lvl2pPr indent="-406400" lvl="1" marL="914400" algn="l">
              <a:lnSpc>
                <a:spcPct val="100000"/>
              </a:lnSpc>
              <a:spcBef>
                <a:spcPts val="560"/>
              </a:spcBef>
              <a:spcAft>
                <a:spcPts val="0"/>
              </a:spcAft>
              <a:buClr>
                <a:srgbClr val="FF0000"/>
              </a:buClr>
              <a:buSzPts val="2800"/>
              <a:buFont typeface="Arial"/>
              <a:buChar char="•"/>
              <a:defRPr i="1"/>
            </a:lvl2pPr>
            <a:lvl3pPr indent="-381000" lvl="2" marL="1371600" algn="l">
              <a:lnSpc>
                <a:spcPct val="100000"/>
              </a:lnSpc>
              <a:spcBef>
                <a:spcPts val="480"/>
              </a:spcBef>
              <a:spcAft>
                <a:spcPts val="0"/>
              </a:spcAft>
              <a:buClr>
                <a:srgbClr val="FF0000"/>
              </a:buClr>
              <a:buSzPts val="2400"/>
              <a:buFont typeface="Arial"/>
              <a:buChar char="•"/>
              <a:defRPr i="1"/>
            </a:lvl3pPr>
            <a:lvl4pPr indent="-355600" lvl="3" marL="1828800" algn="l">
              <a:lnSpc>
                <a:spcPct val="100000"/>
              </a:lnSpc>
              <a:spcBef>
                <a:spcPts val="400"/>
              </a:spcBef>
              <a:spcAft>
                <a:spcPts val="0"/>
              </a:spcAft>
              <a:buClr>
                <a:srgbClr val="FF0000"/>
              </a:buClr>
              <a:buSzPts val="2000"/>
              <a:buFont typeface="Arial"/>
              <a:buChar char="•"/>
              <a:defRPr i="1"/>
            </a:lvl4pPr>
            <a:lvl5pPr indent="-355600" lvl="4" marL="2286000" algn="l">
              <a:lnSpc>
                <a:spcPct val="100000"/>
              </a:lnSpc>
              <a:spcBef>
                <a:spcPts val="400"/>
              </a:spcBef>
              <a:spcAft>
                <a:spcPts val="0"/>
              </a:spcAft>
              <a:buClr>
                <a:srgbClr val="FF0000"/>
              </a:buClr>
              <a:buSzPts val="2000"/>
              <a:buFont typeface="Arial"/>
              <a:buChar char="•"/>
              <a:defRPr i="1"/>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48" name="Google Shape;48;p76"/>
          <p:cNvGrpSpPr/>
          <p:nvPr/>
        </p:nvGrpSpPr>
        <p:grpSpPr>
          <a:xfrm>
            <a:off x="12700" y="6211407"/>
            <a:ext cx="9144378" cy="659292"/>
            <a:chOff x="12700" y="6211407"/>
            <a:chExt cx="9144378" cy="659292"/>
          </a:xfrm>
        </p:grpSpPr>
        <p:sp>
          <p:nvSpPr>
            <p:cNvPr id="49" name="Google Shape;49;p76"/>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 name="Google Shape;50;p76"/>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 name="Google Shape;51;p76"/>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 name="Google Shape;52;p76"/>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grpSp>
        <p:nvGrpSpPr>
          <p:cNvPr id="54" name="Google Shape;54;p79"/>
          <p:cNvGrpSpPr/>
          <p:nvPr/>
        </p:nvGrpSpPr>
        <p:grpSpPr>
          <a:xfrm>
            <a:off x="12700" y="6211407"/>
            <a:ext cx="9144378" cy="659292"/>
            <a:chOff x="12700" y="6211407"/>
            <a:chExt cx="9144378" cy="659292"/>
          </a:xfrm>
        </p:grpSpPr>
        <p:sp>
          <p:nvSpPr>
            <p:cNvPr id="55" name="Google Shape;55;p79"/>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 name="Google Shape;56;p7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 name="Google Shape;57;p7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 name="Google Shape;58;p79"/>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9" name="Shape 59"/>
        <p:cNvGrpSpPr/>
        <p:nvPr/>
      </p:nvGrpSpPr>
      <p:grpSpPr>
        <a:xfrm>
          <a:off x="0" y="0"/>
          <a:ext cx="0" cy="0"/>
          <a:chOff x="0" y="0"/>
          <a:chExt cx="0" cy="0"/>
        </a:xfrm>
      </p:grpSpPr>
      <p:sp>
        <p:nvSpPr>
          <p:cNvPr id="60" name="Google Shape;60;p74"/>
          <p:cNvSpPr txBox="1"/>
          <p:nvPr>
            <p:ph type="title"/>
          </p:nvPr>
        </p:nvSpPr>
        <p:spPr>
          <a:xfrm>
            <a:off x="784457" y="2453812"/>
            <a:ext cx="7772400" cy="1362075"/>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rgbClr val="009E47"/>
              </a:buClr>
              <a:buSzPts val="4000"/>
              <a:buFont typeface="Calibri"/>
              <a:buNone/>
              <a:defRPr b="0" sz="4000" cap="none">
                <a:solidFill>
                  <a:srgbClr val="009E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1" name="Google Shape;61;p74"/>
          <p:cNvGrpSpPr/>
          <p:nvPr/>
        </p:nvGrpSpPr>
        <p:grpSpPr>
          <a:xfrm>
            <a:off x="12700" y="6288897"/>
            <a:ext cx="9144378" cy="581802"/>
            <a:chOff x="12700" y="6288897"/>
            <a:chExt cx="9144378" cy="581802"/>
          </a:xfrm>
        </p:grpSpPr>
        <p:sp>
          <p:nvSpPr>
            <p:cNvPr id="62" name="Google Shape;62;p74"/>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 name="Google Shape;63;p74"/>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 name="Google Shape;64;p74"/>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descr="SWPBSLogo-2011-highres-transbg-web.png" id="65" name="Google Shape;65;p74"/>
          <p:cNvPicPr preferRelativeResize="0"/>
          <p:nvPr/>
        </p:nvPicPr>
        <p:blipFill rotWithShape="1">
          <a:blip r:embed="rId2">
            <a:alphaModFix/>
          </a:blip>
          <a:srcRect b="0" l="0" r="0" t="0"/>
          <a:stretch/>
        </p:blipFill>
        <p:spPr>
          <a:xfrm>
            <a:off x="160847" y="5470010"/>
            <a:ext cx="1606469" cy="138799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6" name="Shape 66"/>
        <p:cNvGrpSpPr/>
        <p:nvPr/>
      </p:nvGrpSpPr>
      <p:grpSpPr>
        <a:xfrm>
          <a:off x="0" y="0"/>
          <a:ext cx="0" cy="0"/>
          <a:chOff x="0" y="0"/>
          <a:chExt cx="0" cy="0"/>
        </a:xfrm>
      </p:grpSpPr>
      <p:sp>
        <p:nvSpPr>
          <p:cNvPr id="67" name="Google Shape;67;p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80"/>
          <p:cNvSpPr txBox="1"/>
          <p:nvPr>
            <p:ph idx="1" type="body"/>
          </p:nvPr>
        </p:nvSpPr>
        <p:spPr>
          <a:xfrm>
            <a:off x="1022350" y="1417638"/>
            <a:ext cx="8229600" cy="452596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69" name="Google Shape;69;p80"/>
          <p:cNvGrpSpPr/>
          <p:nvPr/>
        </p:nvGrpSpPr>
        <p:grpSpPr>
          <a:xfrm>
            <a:off x="12700" y="6211407"/>
            <a:ext cx="9144378" cy="659292"/>
            <a:chOff x="12700" y="6211407"/>
            <a:chExt cx="9144378" cy="659292"/>
          </a:xfrm>
        </p:grpSpPr>
        <p:sp>
          <p:nvSpPr>
            <p:cNvPr id="70" name="Google Shape;70;p80"/>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 name="Google Shape;71;p80"/>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 name="Google Shape;72;p80"/>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 name="Google Shape;73;p80"/>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74" name="Shape 74"/>
        <p:cNvGrpSpPr/>
        <p:nvPr/>
      </p:nvGrpSpPr>
      <p:grpSpPr>
        <a:xfrm>
          <a:off x="0" y="0"/>
          <a:ext cx="0" cy="0"/>
          <a:chOff x="0" y="0"/>
          <a:chExt cx="0" cy="0"/>
        </a:xfrm>
      </p:grpSpPr>
      <p:sp>
        <p:nvSpPr>
          <p:cNvPr id="75" name="Google Shape;75;p81"/>
          <p:cNvSpPr txBox="1"/>
          <p:nvPr>
            <p:ph type="title"/>
          </p:nvPr>
        </p:nvSpPr>
        <p:spPr>
          <a:xfrm>
            <a:off x="457200" y="274638"/>
            <a:ext cx="8229600" cy="969962"/>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81"/>
          <p:cNvSpPr txBox="1"/>
          <p:nvPr>
            <p:ph idx="1" type="body"/>
          </p:nvPr>
        </p:nvSpPr>
        <p:spPr>
          <a:xfrm>
            <a:off x="457200" y="1117600"/>
            <a:ext cx="8229600" cy="508859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77" name="Google Shape;77;p81"/>
          <p:cNvGrpSpPr/>
          <p:nvPr/>
        </p:nvGrpSpPr>
        <p:grpSpPr>
          <a:xfrm>
            <a:off x="12700" y="6211888"/>
            <a:ext cx="9144000" cy="658812"/>
            <a:chOff x="12700" y="6211407"/>
            <a:chExt cx="9144378" cy="659292"/>
          </a:xfrm>
        </p:grpSpPr>
        <p:sp>
          <p:nvSpPr>
            <p:cNvPr id="78" name="Google Shape;78;p81"/>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9" name="Google Shape;79;p81"/>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 name="Google Shape;80;p81"/>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 name="Google Shape;81;p81"/>
            <p:cNvSpPr txBox="1"/>
            <p:nvPr/>
          </p:nvSpPr>
          <p:spPr>
            <a:xfrm>
              <a:off x="673127" y="6211407"/>
              <a:ext cx="1752672" cy="368568"/>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ocs.google.com/document/d/1R6s1g4nXhA_LIJsYCCrf92dflVucGF34ZdI7w3o1OMc/edi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pbis.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ddca2ff7e9_0_33"/>
          <p:cNvSpPr txBox="1"/>
          <p:nvPr>
            <p:ph type="ctrTitle"/>
          </p:nvPr>
        </p:nvSpPr>
        <p:spPr>
          <a:xfrm>
            <a:off x="533400" y="457200"/>
            <a:ext cx="7772400" cy="434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rPr lang="en-US"/>
              <a:t>Lesson 1: Selecting Schoolwide Expectations </a:t>
            </a:r>
            <a:endParaRPr/>
          </a:p>
          <a:p>
            <a:pPr indent="0" lvl="0" marL="0" marR="0" rtl="0" algn="ctr">
              <a:lnSpc>
                <a:spcPct val="100000"/>
              </a:lnSpc>
              <a:spcBef>
                <a:spcPts val="0"/>
              </a:spcBef>
              <a:spcAft>
                <a:spcPts val="0"/>
              </a:spcAft>
              <a:buClr>
                <a:schemeClr val="dk1"/>
              </a:buClr>
              <a:buSzPts val="900"/>
              <a:buFont typeface="Calibri"/>
              <a:buNone/>
            </a:pPr>
            <a:br>
              <a:rPr b="0" i="0" lang="en-US" sz="3600" u="none" cap="none" strike="noStrike">
                <a:solidFill>
                  <a:srgbClr val="FF0000"/>
                </a:solidFill>
                <a:latin typeface="Calibri"/>
                <a:ea typeface="Calibri"/>
                <a:cs typeface="Calibri"/>
                <a:sym typeface="Calibri"/>
              </a:rPr>
            </a:br>
            <a:r>
              <a:rPr lang="en-US" sz="2400">
                <a:solidFill>
                  <a:srgbClr val="FF0000"/>
                </a:solidFill>
              </a:rPr>
              <a:t>MO SW-PBS</a:t>
            </a:r>
            <a:br>
              <a:rPr b="0" i="0" lang="en-US" sz="3600" u="none" cap="none" strike="noStrike">
                <a:solidFill>
                  <a:srgbClr val="FF0000"/>
                </a:solidFill>
                <a:latin typeface="Calibri"/>
                <a:ea typeface="Calibri"/>
                <a:cs typeface="Calibri"/>
                <a:sym typeface="Calibri"/>
              </a:rPr>
            </a:br>
            <a:br>
              <a:rPr b="0" i="0" lang="en-US" sz="3600" u="none" cap="none" strike="noStrike">
                <a:solidFill>
                  <a:schemeClr val="dk1"/>
                </a:solidFill>
                <a:latin typeface="Calibri"/>
                <a:ea typeface="Calibri"/>
                <a:cs typeface="Calibri"/>
                <a:sym typeface="Calibri"/>
              </a:rPr>
            </a:br>
            <a:br>
              <a:rPr b="0" i="0" lang="en-US" sz="3600" u="none" cap="none" strike="noStrike">
                <a:solidFill>
                  <a:schemeClr val="dk1"/>
                </a:solidFill>
                <a:latin typeface="Calibri"/>
                <a:ea typeface="Calibri"/>
                <a:cs typeface="Calibri"/>
                <a:sym typeface="Calibri"/>
              </a:rPr>
            </a:br>
            <a:br>
              <a:rPr b="0" i="0" lang="en-US" sz="2900" u="none" cap="none" strike="noStrike">
                <a:solidFill>
                  <a:schemeClr val="dk1"/>
                </a:solidFill>
                <a:latin typeface="Calibri"/>
                <a:ea typeface="Calibri"/>
                <a:cs typeface="Calibri"/>
                <a:sym typeface="Calibri"/>
              </a:rPr>
            </a:br>
            <a:endParaRPr b="0" i="0" sz="29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88"/>
              <a:buFont typeface="Calibri"/>
              <a:buNone/>
            </a:pPr>
            <a:r>
              <a:rPr lang="en-US" sz="3950"/>
              <a:t>Importance of</a:t>
            </a:r>
            <a:r>
              <a:rPr b="0" i="0" lang="en-US" sz="3950" u="none" cap="none" strike="noStrike">
                <a:solidFill>
                  <a:schemeClr val="dk1"/>
                </a:solidFill>
                <a:latin typeface="Calibri"/>
                <a:ea typeface="Calibri"/>
                <a:cs typeface="Calibri"/>
                <a:sym typeface="Calibri"/>
              </a:rPr>
              <a:t> Identif</a:t>
            </a:r>
            <a:r>
              <a:rPr lang="en-US" sz="3950"/>
              <a:t>ying</a:t>
            </a:r>
            <a:r>
              <a:rPr b="0" i="0" lang="en-US" sz="3950" u="none" cap="none" strike="noStrike">
                <a:solidFill>
                  <a:schemeClr val="dk1"/>
                </a:solidFill>
                <a:latin typeface="Calibri"/>
                <a:ea typeface="Calibri"/>
                <a:cs typeface="Calibri"/>
                <a:sym typeface="Calibri"/>
              </a:rPr>
              <a:t> Expectations and Rules  </a:t>
            </a:r>
            <a:endParaRPr/>
          </a:p>
        </p:txBody>
      </p:sp>
      <p:sp>
        <p:nvSpPr>
          <p:cNvPr id="172" name="Google Shape;172;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3200"/>
              <a:buFont typeface="Arial"/>
              <a:buChar char="•"/>
            </a:pPr>
            <a:r>
              <a:rPr b="0" i="0" lang="en-US" sz="3200" u="none" cap="none" strike="noStrike">
                <a:solidFill>
                  <a:schemeClr val="dk1"/>
                </a:solidFill>
                <a:latin typeface="Calibri"/>
                <a:ea typeface="Calibri"/>
                <a:cs typeface="Calibri"/>
                <a:sym typeface="Calibri"/>
              </a:rPr>
              <a:t>Provides </a:t>
            </a:r>
            <a:r>
              <a:rPr b="0" i="1" lang="en-US" sz="3200" u="none" cap="none" strike="noStrike">
                <a:solidFill>
                  <a:srgbClr val="008000"/>
                </a:solidFill>
                <a:latin typeface="Calibri"/>
                <a:ea typeface="Calibri"/>
                <a:cs typeface="Calibri"/>
                <a:sym typeface="Calibri"/>
              </a:rPr>
              <a:t>consistency</a:t>
            </a:r>
            <a:r>
              <a:rPr b="0" i="0" lang="en-US" sz="3200" u="none" cap="none" strike="noStrike">
                <a:solidFill>
                  <a:srgbClr val="008000"/>
                </a:solidFill>
                <a:latin typeface="Calibri"/>
                <a:ea typeface="Calibri"/>
                <a:cs typeface="Calibri"/>
                <a:sym typeface="Calibri"/>
              </a:rPr>
              <a:t> </a:t>
            </a:r>
            <a:r>
              <a:rPr b="0" i="0" lang="en-US" sz="3200" u="none" cap="none" strike="noStrike">
                <a:solidFill>
                  <a:schemeClr val="dk1"/>
                </a:solidFill>
                <a:latin typeface="Calibri"/>
                <a:ea typeface="Calibri"/>
                <a:cs typeface="Calibri"/>
                <a:sym typeface="Calibri"/>
              </a:rPr>
              <a:t>in language.</a:t>
            </a:r>
            <a:endParaRPr/>
          </a:p>
          <a:p>
            <a:pPr indent="-342900" lvl="0" marL="342900" marR="0" rtl="0" algn="l">
              <a:lnSpc>
                <a:spcPct val="100000"/>
              </a:lnSpc>
              <a:spcBef>
                <a:spcPts val="640"/>
              </a:spcBef>
              <a:spcAft>
                <a:spcPts val="0"/>
              </a:spcAft>
              <a:buClr>
                <a:srgbClr val="FF0000"/>
              </a:buClr>
              <a:buSzPts val="3200"/>
              <a:buFont typeface="Arial"/>
              <a:buChar char="•"/>
            </a:pPr>
            <a:r>
              <a:rPr b="0" i="0" lang="en-US" sz="3200" u="none" cap="none" strike="noStrike">
                <a:solidFill>
                  <a:schemeClr val="dk1"/>
                </a:solidFill>
                <a:latin typeface="Calibri"/>
                <a:ea typeface="Calibri"/>
                <a:cs typeface="Calibri"/>
                <a:sym typeface="Calibri"/>
              </a:rPr>
              <a:t>Provides </a:t>
            </a:r>
            <a:r>
              <a:rPr b="0" i="1" lang="en-US" sz="3200" u="none" cap="none" strike="noStrike">
                <a:solidFill>
                  <a:srgbClr val="008000"/>
                </a:solidFill>
                <a:latin typeface="Calibri"/>
                <a:ea typeface="Calibri"/>
                <a:cs typeface="Calibri"/>
                <a:sym typeface="Calibri"/>
              </a:rPr>
              <a:t>consistency</a:t>
            </a:r>
            <a:r>
              <a:rPr b="0" i="0" lang="en-US" sz="3200" u="none" cap="none" strike="noStrike">
                <a:solidFill>
                  <a:srgbClr val="008000"/>
                </a:solidFill>
                <a:latin typeface="Calibri"/>
                <a:ea typeface="Calibri"/>
                <a:cs typeface="Calibri"/>
                <a:sym typeface="Calibri"/>
              </a:rPr>
              <a:t> </a:t>
            </a:r>
            <a:r>
              <a:rPr b="0" i="0" lang="en-US" sz="3200" u="none" cap="none" strike="noStrike">
                <a:solidFill>
                  <a:schemeClr val="dk1"/>
                </a:solidFill>
                <a:latin typeface="Calibri"/>
                <a:ea typeface="Calibri"/>
                <a:cs typeface="Calibri"/>
                <a:sym typeface="Calibri"/>
              </a:rPr>
              <a:t>in what to teach.</a:t>
            </a:r>
            <a:endParaRPr/>
          </a:p>
          <a:p>
            <a:pPr indent="-342900" lvl="0" marL="342900" marR="0" rtl="0" algn="l">
              <a:lnSpc>
                <a:spcPct val="100000"/>
              </a:lnSpc>
              <a:spcBef>
                <a:spcPts val="640"/>
              </a:spcBef>
              <a:spcAft>
                <a:spcPts val="0"/>
              </a:spcAft>
              <a:buClr>
                <a:srgbClr val="FF0000"/>
              </a:buClr>
              <a:buSzPts val="3200"/>
              <a:buFont typeface="Arial"/>
              <a:buChar char="•"/>
            </a:pPr>
            <a:r>
              <a:rPr b="0" i="0" lang="en-US" sz="3200" u="none" cap="none" strike="noStrike">
                <a:solidFill>
                  <a:schemeClr val="dk1"/>
                </a:solidFill>
                <a:latin typeface="Calibri"/>
                <a:ea typeface="Calibri"/>
                <a:cs typeface="Calibri"/>
                <a:sym typeface="Calibri"/>
              </a:rPr>
              <a:t>Provides </a:t>
            </a:r>
            <a:r>
              <a:rPr b="0" i="1" lang="en-US" sz="3200" u="none" cap="none" strike="noStrike">
                <a:solidFill>
                  <a:srgbClr val="008000"/>
                </a:solidFill>
                <a:latin typeface="Calibri"/>
                <a:ea typeface="Calibri"/>
                <a:cs typeface="Calibri"/>
                <a:sym typeface="Calibri"/>
              </a:rPr>
              <a:t>consistency</a:t>
            </a:r>
            <a:r>
              <a:rPr b="0" i="0" lang="en-US" sz="3200" u="none" cap="none" strike="noStrike">
                <a:solidFill>
                  <a:srgbClr val="008000"/>
                </a:solidFill>
                <a:latin typeface="Calibri"/>
                <a:ea typeface="Calibri"/>
                <a:cs typeface="Calibri"/>
                <a:sym typeface="Calibri"/>
              </a:rPr>
              <a:t> </a:t>
            </a:r>
            <a:r>
              <a:rPr b="0" i="0" lang="en-US" sz="3200" u="none" cap="none" strike="noStrike">
                <a:solidFill>
                  <a:schemeClr val="dk1"/>
                </a:solidFill>
                <a:latin typeface="Calibri"/>
                <a:ea typeface="Calibri"/>
                <a:cs typeface="Calibri"/>
                <a:sym typeface="Calibri"/>
              </a:rPr>
              <a:t>in what to recognize. </a:t>
            </a:r>
            <a:endParaRPr/>
          </a:p>
          <a:p>
            <a:pPr indent="-342900" lvl="0" marL="342900" marR="0" rtl="0" algn="l">
              <a:lnSpc>
                <a:spcPct val="100000"/>
              </a:lnSpc>
              <a:spcBef>
                <a:spcPts val="640"/>
              </a:spcBef>
              <a:spcAft>
                <a:spcPts val="0"/>
              </a:spcAft>
              <a:buClr>
                <a:srgbClr val="FF0000"/>
              </a:buClr>
              <a:buSzPts val="3200"/>
              <a:buFont typeface="Arial"/>
              <a:buChar char="•"/>
            </a:pPr>
            <a:r>
              <a:rPr b="0" i="0" lang="en-US" sz="3200" u="none" cap="none" strike="noStrike">
                <a:solidFill>
                  <a:schemeClr val="dk1"/>
                </a:solidFill>
                <a:latin typeface="Calibri"/>
                <a:ea typeface="Calibri"/>
                <a:cs typeface="Calibri"/>
                <a:sym typeface="Calibri"/>
              </a:rPr>
              <a:t>Provides</a:t>
            </a:r>
            <a:r>
              <a:rPr b="0" i="0" lang="en-US" sz="3200" u="none" cap="none" strike="noStrike">
                <a:solidFill>
                  <a:srgbClr val="00B050"/>
                </a:solidFill>
                <a:latin typeface="Calibri"/>
                <a:ea typeface="Calibri"/>
                <a:cs typeface="Calibri"/>
                <a:sym typeface="Calibri"/>
              </a:rPr>
              <a:t> </a:t>
            </a:r>
            <a:r>
              <a:rPr b="0" i="1" lang="en-US" sz="3200" u="none" cap="none" strike="noStrike">
                <a:solidFill>
                  <a:srgbClr val="008000"/>
                </a:solidFill>
                <a:latin typeface="Calibri"/>
                <a:ea typeface="Calibri"/>
                <a:cs typeface="Calibri"/>
                <a:sym typeface="Calibri"/>
              </a:rPr>
              <a:t>consistency</a:t>
            </a:r>
            <a:r>
              <a:rPr b="0" i="0" lang="en-US" sz="3200" u="none" cap="none" strike="noStrike">
                <a:solidFill>
                  <a:srgbClr val="008000"/>
                </a:solidFill>
                <a:latin typeface="Calibri"/>
                <a:ea typeface="Calibri"/>
                <a:cs typeface="Calibri"/>
                <a:sym typeface="Calibri"/>
              </a:rPr>
              <a:t> </a:t>
            </a:r>
            <a:r>
              <a:rPr b="0" i="0" lang="en-US" sz="3200" u="none" cap="none" strike="noStrike">
                <a:solidFill>
                  <a:schemeClr val="dk1"/>
                </a:solidFill>
                <a:latin typeface="Calibri"/>
                <a:ea typeface="Calibri"/>
                <a:cs typeface="Calibri"/>
                <a:sym typeface="Calibri"/>
              </a:rPr>
              <a:t>in what to correct.</a:t>
            </a:r>
            <a:endParaRPr/>
          </a:p>
          <a:p>
            <a:pPr indent="0" lvl="0" marL="0" marR="0" rtl="0" algn="l">
              <a:lnSpc>
                <a:spcPct val="100000"/>
              </a:lnSpc>
              <a:spcBef>
                <a:spcPts val="640"/>
              </a:spcBef>
              <a:spcAft>
                <a:spcPts val="0"/>
              </a:spcAft>
              <a:buClr>
                <a:srgbClr val="FF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88"/>
              <a:buFont typeface="Calibri"/>
              <a:buNone/>
            </a:pPr>
            <a:r>
              <a:rPr lang="en-US" sz="3950"/>
              <a:t>Unpacking </a:t>
            </a:r>
            <a:r>
              <a:rPr b="0" i="0" lang="en-US" sz="3950" u="none" cap="none" strike="noStrike">
                <a:solidFill>
                  <a:schemeClr val="dk1"/>
                </a:solidFill>
                <a:latin typeface="Calibri"/>
                <a:ea typeface="Calibri"/>
                <a:cs typeface="Calibri"/>
                <a:sym typeface="Calibri"/>
              </a:rPr>
              <a:t>Schoolwide Expectations</a:t>
            </a:r>
            <a:endParaRPr/>
          </a:p>
        </p:txBody>
      </p:sp>
      <p:sp>
        <p:nvSpPr>
          <p:cNvPr id="179" name="Google Shape;179;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3200"/>
              <a:buFont typeface="Arial"/>
              <a:buChar char="•"/>
            </a:pPr>
            <a:r>
              <a:rPr b="0" i="0" lang="en-US" sz="3200" u="none" cap="none" strike="noStrike">
                <a:solidFill>
                  <a:schemeClr val="dk1"/>
                </a:solidFill>
                <a:latin typeface="Calibri"/>
                <a:ea typeface="Calibri"/>
                <a:cs typeface="Calibri"/>
                <a:sym typeface="Calibri"/>
              </a:rPr>
              <a:t>Broad constructs or descriptions of the characteristics of positive behavior</a:t>
            </a:r>
            <a:endParaRPr/>
          </a:p>
          <a:p>
            <a:pPr indent="-342900" lvl="0" marL="342900" marR="0" rtl="0" algn="l">
              <a:lnSpc>
                <a:spcPct val="100000"/>
              </a:lnSpc>
              <a:spcBef>
                <a:spcPts val="640"/>
              </a:spcBef>
              <a:spcAft>
                <a:spcPts val="0"/>
              </a:spcAft>
              <a:buClr>
                <a:srgbClr val="FF0000"/>
              </a:buClr>
              <a:buSzPts val="3200"/>
              <a:buFont typeface="Arial"/>
              <a:buChar char="•"/>
            </a:pPr>
            <a:r>
              <a:rPr b="0" i="0" lang="en-US" sz="3200" u="none" cap="none" strike="noStrike">
                <a:solidFill>
                  <a:schemeClr val="dk1"/>
                </a:solidFill>
                <a:latin typeface="Calibri"/>
                <a:ea typeface="Calibri"/>
                <a:cs typeface="Calibri"/>
                <a:sym typeface="Calibri"/>
              </a:rPr>
              <a:t>Positively stated</a:t>
            </a:r>
            <a:endParaRPr/>
          </a:p>
          <a:p>
            <a:pPr indent="-342900" lvl="0" marL="342900" marR="0" rtl="0" algn="l">
              <a:lnSpc>
                <a:spcPct val="100000"/>
              </a:lnSpc>
              <a:spcBef>
                <a:spcPts val="640"/>
              </a:spcBef>
              <a:spcAft>
                <a:spcPts val="0"/>
              </a:spcAft>
              <a:buClr>
                <a:srgbClr val="FF0000"/>
              </a:buClr>
              <a:buSzPts val="3200"/>
              <a:buFont typeface="Arial"/>
              <a:buChar char="•"/>
            </a:pPr>
            <a:r>
              <a:rPr b="0" i="0" lang="en-US" sz="3200" u="none" cap="none" strike="noStrike">
                <a:solidFill>
                  <a:schemeClr val="dk1"/>
                </a:solidFill>
                <a:latin typeface="Calibri"/>
                <a:ea typeface="Calibri"/>
                <a:cs typeface="Calibri"/>
                <a:sym typeface="Calibri"/>
              </a:rPr>
              <a:t>Brief – no more than 3 to 5 in number</a:t>
            </a:r>
            <a:endParaRPr/>
          </a:p>
          <a:p>
            <a:pPr indent="-342900" lvl="0" marL="342900" marR="0" rtl="0" algn="l">
              <a:lnSpc>
                <a:spcPct val="100000"/>
              </a:lnSpc>
              <a:spcBef>
                <a:spcPts val="640"/>
              </a:spcBef>
              <a:spcAft>
                <a:spcPts val="0"/>
              </a:spcAft>
              <a:buClr>
                <a:srgbClr val="FF0000"/>
              </a:buClr>
              <a:buSzPts val="3200"/>
              <a:buFont typeface="Arial"/>
              <a:buChar char="•"/>
            </a:pPr>
            <a:r>
              <a:rPr b="0" i="0" lang="en-US" sz="3200" u="none" cap="none" strike="noStrike">
                <a:solidFill>
                  <a:schemeClr val="dk1"/>
                </a:solidFill>
                <a:latin typeface="Calibri"/>
                <a:ea typeface="Calibri"/>
                <a:cs typeface="Calibri"/>
                <a:sym typeface="Calibri"/>
              </a:rPr>
              <a:t>Comprehensive</a:t>
            </a:r>
            <a:endParaRPr/>
          </a:p>
          <a:p>
            <a:pPr indent="-342900" lvl="0" marL="342900" rtl="0" algn="l">
              <a:lnSpc>
                <a:spcPct val="100000"/>
              </a:lnSpc>
              <a:spcBef>
                <a:spcPts val="640"/>
              </a:spcBef>
              <a:spcAft>
                <a:spcPts val="0"/>
              </a:spcAft>
              <a:buSzPts val="3200"/>
              <a:buChar char="•"/>
            </a:pPr>
            <a:r>
              <a:rPr b="1" i="0" lang="en-US" sz="3200" u="none" cap="none" strike="noStrike">
                <a:solidFill>
                  <a:schemeClr val="dk1"/>
                </a:solidFill>
                <a:latin typeface="Calibri"/>
                <a:ea typeface="Calibri"/>
                <a:cs typeface="Calibri"/>
                <a:sym typeface="Calibri"/>
              </a:rPr>
              <a:t>The cornerstone for all you will do to implement SW-PBS!</a:t>
            </a:r>
            <a:endParaRPr/>
          </a:p>
          <a:p>
            <a:pPr indent="-139700" lvl="0" marL="342900" marR="0" rtl="0" algn="l">
              <a:lnSpc>
                <a:spcPct val="100000"/>
              </a:lnSpc>
              <a:spcBef>
                <a:spcPts val="640"/>
              </a:spcBef>
              <a:spcAft>
                <a:spcPts val="0"/>
              </a:spcAft>
              <a:buClr>
                <a:srgbClr val="FF0000"/>
              </a:buClr>
              <a:buSzPts val="3200"/>
              <a:buFont typeface="Arial"/>
              <a:buNone/>
            </a:pPr>
            <a:r>
              <a:t/>
            </a:r>
            <a:endParaRPr/>
          </a:p>
          <a:p>
            <a:pPr indent="-139700" lvl="0" marL="342900" marR="0" rtl="0" algn="l">
              <a:lnSpc>
                <a:spcPct val="100000"/>
              </a:lnSpc>
              <a:spcBef>
                <a:spcPts val="640"/>
              </a:spcBef>
              <a:spcAft>
                <a:spcPts val="0"/>
              </a:spcAft>
              <a:buClr>
                <a:srgbClr val="FF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rgbClr val="FF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45454"/>
              <a:buNone/>
            </a:pPr>
            <a:r>
              <a:rPr lang="en-US"/>
              <a:t>Unpacking Schoolwide Expectations</a:t>
            </a:r>
            <a:endParaRPr/>
          </a:p>
        </p:txBody>
      </p:sp>
      <p:sp>
        <p:nvSpPr>
          <p:cNvPr id="186" name="Google Shape;186;p12"/>
          <p:cNvSpPr txBox="1"/>
          <p:nvPr/>
        </p:nvSpPr>
        <p:spPr>
          <a:xfrm>
            <a:off x="568960" y="1703572"/>
            <a:ext cx="8056880" cy="230832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Schoolwide Expectations Reflect the Language and Culture of the School</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These expectations become the language all staff use when they teach, remind, recognize, and correct students. </a:t>
            </a:r>
            <a:endParaRPr b="0" i="0" sz="2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This language promote relationship building and promote belonging at school. </a:t>
            </a:r>
            <a:endParaRPr b="0" i="0" sz="2400" u="none" cap="none" strike="noStrike">
              <a:solidFill>
                <a:srgbClr val="000000"/>
              </a:solidFill>
              <a:latin typeface="Arial"/>
              <a:ea typeface="Arial"/>
              <a:cs typeface="Arial"/>
              <a:sym typeface="Arial"/>
            </a:endParaRPr>
          </a:p>
        </p:txBody>
      </p:sp>
      <p:pic>
        <p:nvPicPr>
          <p:cNvPr id="187" name="Google Shape;187;p12"/>
          <p:cNvPicPr preferRelativeResize="0"/>
          <p:nvPr/>
        </p:nvPicPr>
        <p:blipFill rotWithShape="1">
          <a:blip r:embed="rId3">
            <a:alphaModFix/>
          </a:blip>
          <a:srcRect b="0" l="0" r="0" t="0"/>
          <a:stretch/>
        </p:blipFill>
        <p:spPr>
          <a:xfrm>
            <a:off x="2956560" y="4011896"/>
            <a:ext cx="2787015" cy="18586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Schoolwide Expectations - Examples</a:t>
            </a:r>
            <a:endParaRPr/>
          </a:p>
        </p:txBody>
      </p:sp>
      <p:graphicFrame>
        <p:nvGraphicFramePr>
          <p:cNvPr id="194" name="Google Shape;194;p22"/>
          <p:cNvGraphicFramePr/>
          <p:nvPr/>
        </p:nvGraphicFramePr>
        <p:xfrm>
          <a:off x="457200" y="1600199"/>
          <a:ext cx="3000000" cy="3000000"/>
        </p:xfrm>
        <a:graphic>
          <a:graphicData uri="http://schemas.openxmlformats.org/drawingml/2006/table">
            <a:tbl>
              <a:tblPr bandRow="1" firstRow="1">
                <a:noFill/>
                <a:tableStyleId>{09CDA7CD-5700-4359-9A37-0F01E507132F}</a:tableStyleId>
              </a:tblPr>
              <a:tblGrid>
                <a:gridCol w="4114800"/>
                <a:gridCol w="4114800"/>
              </a:tblGrid>
              <a:tr h="652550">
                <a:tc>
                  <a:txBody>
                    <a:bodyPr/>
                    <a:lstStyle/>
                    <a:p>
                      <a:pPr indent="0" lvl="0" marL="0" marR="0" rtl="0" algn="l">
                        <a:lnSpc>
                          <a:spcPct val="100000"/>
                        </a:lnSpc>
                        <a:spcBef>
                          <a:spcPts val="0"/>
                        </a:spcBef>
                        <a:spcAft>
                          <a:spcPts val="0"/>
                        </a:spcAft>
                        <a:buClr>
                          <a:srgbClr val="000000"/>
                        </a:buClr>
                        <a:buSzPts val="3200"/>
                        <a:buFont typeface="Arial"/>
                        <a:buNone/>
                      </a:pPr>
                      <a:r>
                        <a:rPr lang="en-US" sz="3200" u="none" cap="none" strike="noStrike"/>
                        <a:t>The Five B’s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200"/>
                        <a:buFont typeface="Arial"/>
                        <a:buNone/>
                      </a:pPr>
                      <a:r>
                        <a:rPr lang="en-US" sz="3200" u="none" cap="none" strike="noStrike"/>
                        <a:t>At East High School we will…</a:t>
                      </a:r>
                      <a:endParaRPr sz="1400" u="none" cap="none" strike="noStrike"/>
                    </a:p>
                  </a:txBody>
                  <a:tcPr marT="45725" marB="45725" marR="91450" marL="91450"/>
                </a:tc>
              </a:tr>
              <a:tr h="2574425">
                <a:tc>
                  <a:txBody>
                    <a:bodyPr/>
                    <a:lstStyle/>
                    <a:p>
                      <a:pPr indent="0" lvl="1" marL="457200" marR="0" rtl="0" algn="l">
                        <a:lnSpc>
                          <a:spcPct val="100000"/>
                        </a:lnSpc>
                        <a:spcBef>
                          <a:spcPts val="0"/>
                        </a:spcBef>
                        <a:spcAft>
                          <a:spcPts val="0"/>
                        </a:spcAft>
                        <a:buClr>
                          <a:srgbClr val="000000"/>
                        </a:buClr>
                        <a:buSzPts val="2400"/>
                        <a:buFont typeface="Arial"/>
                        <a:buNone/>
                      </a:pPr>
                      <a:r>
                        <a:rPr lang="en-US" sz="2400" u="none" cap="none" strike="noStrike"/>
                        <a:t>Be Respectful</a:t>
                      </a:r>
                      <a:endParaRPr sz="1400" u="none" cap="none" strike="noStrike"/>
                    </a:p>
                    <a:p>
                      <a:pPr indent="0" lvl="1" marL="457200" marR="0" rtl="0" algn="l">
                        <a:lnSpc>
                          <a:spcPct val="100000"/>
                        </a:lnSpc>
                        <a:spcBef>
                          <a:spcPts val="0"/>
                        </a:spcBef>
                        <a:spcAft>
                          <a:spcPts val="0"/>
                        </a:spcAft>
                        <a:buClr>
                          <a:srgbClr val="000000"/>
                        </a:buClr>
                        <a:buSzPts val="2400"/>
                        <a:buFont typeface="Arial"/>
                        <a:buNone/>
                      </a:pPr>
                      <a:r>
                        <a:rPr lang="en-US" sz="2400" u="none" cap="none" strike="noStrike"/>
                        <a:t>Be Responsible</a:t>
                      </a:r>
                      <a:endParaRPr sz="1400" u="none" cap="none" strike="noStrike"/>
                    </a:p>
                    <a:p>
                      <a:pPr indent="0" lvl="1" marL="457200" marR="0" rtl="0" algn="l">
                        <a:lnSpc>
                          <a:spcPct val="100000"/>
                        </a:lnSpc>
                        <a:spcBef>
                          <a:spcPts val="0"/>
                        </a:spcBef>
                        <a:spcAft>
                          <a:spcPts val="0"/>
                        </a:spcAft>
                        <a:buClr>
                          <a:srgbClr val="000000"/>
                        </a:buClr>
                        <a:buSzPts val="2400"/>
                        <a:buFont typeface="Arial"/>
                        <a:buNone/>
                      </a:pPr>
                      <a:r>
                        <a:rPr lang="en-US" sz="2400" u="none" cap="none" strike="noStrike"/>
                        <a:t>Be Cooperative</a:t>
                      </a:r>
                      <a:endParaRPr sz="1400" u="none" cap="none" strike="noStrike"/>
                    </a:p>
                    <a:p>
                      <a:pPr indent="0" lvl="1" marL="457200" marR="0" rtl="0" algn="l">
                        <a:lnSpc>
                          <a:spcPct val="100000"/>
                        </a:lnSpc>
                        <a:spcBef>
                          <a:spcPts val="0"/>
                        </a:spcBef>
                        <a:spcAft>
                          <a:spcPts val="0"/>
                        </a:spcAft>
                        <a:buClr>
                          <a:srgbClr val="000000"/>
                        </a:buClr>
                        <a:buSzPts val="2400"/>
                        <a:buFont typeface="Arial"/>
                        <a:buNone/>
                      </a:pPr>
                      <a:r>
                        <a:rPr lang="en-US" sz="2400" u="none" cap="none" strike="noStrike"/>
                        <a:t>Be Productive</a:t>
                      </a:r>
                      <a:endParaRPr sz="1400" u="none" cap="none" strike="noStrike"/>
                    </a:p>
                    <a:p>
                      <a:pPr indent="0" lvl="1" marL="457200" marR="0" rtl="0" algn="l">
                        <a:lnSpc>
                          <a:spcPct val="100000"/>
                        </a:lnSpc>
                        <a:spcBef>
                          <a:spcPts val="0"/>
                        </a:spcBef>
                        <a:spcAft>
                          <a:spcPts val="0"/>
                        </a:spcAft>
                        <a:buClr>
                          <a:srgbClr val="000000"/>
                        </a:buClr>
                        <a:buSzPts val="2400"/>
                        <a:buFont typeface="Arial"/>
                        <a:buNone/>
                      </a:pPr>
                      <a:r>
                        <a:rPr lang="en-US" sz="2400" u="none" cap="none" strike="noStrike"/>
                        <a:t>Be Safe</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2400"/>
                        <a:buFont typeface="Arial"/>
                        <a:buChar char="•"/>
                      </a:pPr>
                      <a:r>
                        <a:rPr lang="en-US" sz="2400" u="none" cap="none" strike="noStrike"/>
                        <a:t>Respect Ourselves and Others</a:t>
                      </a:r>
                      <a:endParaRPr sz="1400" u="none" cap="none" strike="noStrike"/>
                    </a:p>
                    <a:p>
                      <a:pPr indent="-285750" lvl="0" marL="285750" marR="0" rtl="0" algn="l">
                        <a:lnSpc>
                          <a:spcPct val="100000"/>
                        </a:lnSpc>
                        <a:spcBef>
                          <a:spcPts val="0"/>
                        </a:spcBef>
                        <a:spcAft>
                          <a:spcPts val="0"/>
                        </a:spcAft>
                        <a:buClr>
                          <a:schemeClr val="dk1"/>
                        </a:buClr>
                        <a:buSzPts val="2400"/>
                        <a:buFont typeface="Arial"/>
                        <a:buChar char="•"/>
                      </a:pPr>
                      <a:r>
                        <a:rPr lang="en-US" sz="2400" u="none" cap="none" strike="noStrike"/>
                        <a:t>Respect Property</a:t>
                      </a:r>
                      <a:endParaRPr sz="1400" u="none" cap="none" strike="noStrike"/>
                    </a:p>
                    <a:p>
                      <a:pPr indent="-285750" lvl="0" marL="285750" marR="0" rtl="0" algn="l">
                        <a:lnSpc>
                          <a:spcPct val="100000"/>
                        </a:lnSpc>
                        <a:spcBef>
                          <a:spcPts val="0"/>
                        </a:spcBef>
                        <a:spcAft>
                          <a:spcPts val="0"/>
                        </a:spcAft>
                        <a:buClr>
                          <a:schemeClr val="dk1"/>
                        </a:buClr>
                        <a:buSzPts val="2400"/>
                        <a:buFont typeface="Arial"/>
                        <a:buChar char="•"/>
                      </a:pPr>
                      <a:r>
                        <a:rPr lang="en-US" sz="2400" u="none" cap="none" strike="noStrike"/>
                        <a:t>Respect Our Leaning time </a:t>
                      </a:r>
                      <a:endParaRPr sz="1400" u="none" cap="none" strike="noStrike"/>
                    </a:p>
                    <a:p>
                      <a:pPr indent="-171450" lvl="0" marL="285750" marR="0" rtl="0" algn="l">
                        <a:lnSpc>
                          <a:spcPct val="100000"/>
                        </a:lnSpc>
                        <a:spcBef>
                          <a:spcPts val="0"/>
                        </a:spcBef>
                        <a:spcAft>
                          <a:spcPts val="0"/>
                        </a:spcAft>
                        <a:buClr>
                          <a:schemeClr val="dk1"/>
                        </a:buClr>
                        <a:buSzPts val="1800"/>
                        <a:buFont typeface="Arial"/>
                        <a:buNone/>
                      </a:pPr>
                      <a:r>
                        <a:t/>
                      </a:r>
                      <a:endParaRPr sz="1800" u="none" cap="none" strike="noStrike"/>
                    </a:p>
                  </a:txBody>
                  <a:tcPr marT="45725" marB="45725" marR="91450" marL="9145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type="title"/>
          </p:nvPr>
        </p:nvSpPr>
        <p:spPr>
          <a:xfrm>
            <a:off x="3707082" y="247846"/>
            <a:ext cx="4796838" cy="9259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en-US">
                <a:solidFill>
                  <a:srgbClr val="008000"/>
                </a:solidFill>
              </a:rPr>
              <a:t>Activity</a:t>
            </a:r>
            <a:endParaRPr>
              <a:solidFill>
                <a:srgbClr val="FF0000"/>
              </a:solidFill>
            </a:endParaRPr>
          </a:p>
        </p:txBody>
      </p:sp>
      <p:sp>
        <p:nvSpPr>
          <p:cNvPr id="201" name="Google Shape;201;p13"/>
          <p:cNvSpPr txBox="1"/>
          <p:nvPr/>
        </p:nvSpPr>
        <p:spPr>
          <a:xfrm>
            <a:off x="427704" y="1649284"/>
            <a:ext cx="8716296" cy="478009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009E47"/>
              </a:solidFill>
              <a:latin typeface="Calibri"/>
              <a:ea typeface="Calibri"/>
              <a:cs typeface="Calibri"/>
              <a:sym typeface="Calibri"/>
            </a:endParaRPr>
          </a:p>
        </p:txBody>
      </p:sp>
      <p:sp>
        <p:nvSpPr>
          <p:cNvPr id="202" name="Google Shape;202;p13"/>
          <p:cNvSpPr txBox="1"/>
          <p:nvPr/>
        </p:nvSpPr>
        <p:spPr>
          <a:xfrm>
            <a:off x="1403064" y="1038803"/>
            <a:ext cx="7740936" cy="517064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AutoNum type="arabicPeriod"/>
            </a:pPr>
            <a:r>
              <a:rPr b="0" i="0" lang="en-US" sz="2000" u="none" cap="none" strike="noStrike">
                <a:solidFill>
                  <a:srgbClr val="231F20"/>
                </a:solidFill>
                <a:latin typeface="Calibri"/>
                <a:ea typeface="Calibri"/>
                <a:cs typeface="Calibri"/>
                <a:sym typeface="Calibri"/>
              </a:rPr>
              <a:t>Read through the list of valued behaviors and attitudes on the handout entitled, </a:t>
            </a:r>
            <a:r>
              <a:rPr b="0" i="1" lang="en-US" sz="2000" u="none" cap="none" strike="noStrike">
                <a:solidFill>
                  <a:srgbClr val="231F20"/>
                </a:solidFill>
                <a:latin typeface="Calibri"/>
                <a:ea typeface="Calibri"/>
                <a:cs typeface="Calibri"/>
                <a:sym typeface="Calibri"/>
              </a:rPr>
              <a:t>Valued Expectations/Character Traits and Attitudes</a:t>
            </a:r>
            <a:r>
              <a:rPr b="0" i="0" lang="en-US" sz="2000" u="none" cap="none" strike="noStrike">
                <a:solidFill>
                  <a:srgbClr val="231F20"/>
                </a:solidFill>
                <a:latin typeface="Calibri"/>
                <a:ea typeface="Calibri"/>
                <a:cs typeface="Calibri"/>
                <a:sym typeface="Calibri"/>
              </a:rPr>
              <a:t>. Circle approximately ten that resonate with you personally. Feel free to add values that come to mind that are not listed.</a:t>
            </a:r>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rgbClr val="231F20"/>
                </a:solidFill>
                <a:latin typeface="Calibri"/>
                <a:ea typeface="Calibri"/>
                <a:cs typeface="Calibri"/>
                <a:sym typeface="Calibri"/>
              </a:rPr>
              <a:t>Now, read through the list again, this time placing a checkmark by approximately ten expectations/character traits or attitudes that are </a:t>
            </a:r>
            <a:r>
              <a:rPr b="0" i="1" lang="en-US" sz="2000" u="none" cap="none" strike="noStrike">
                <a:solidFill>
                  <a:srgbClr val="231F20"/>
                </a:solidFill>
                <a:latin typeface="Calibri"/>
                <a:ea typeface="Calibri"/>
                <a:cs typeface="Calibri"/>
                <a:sym typeface="Calibri"/>
              </a:rPr>
              <a:t>essential for the success of your students</a:t>
            </a:r>
            <a:r>
              <a:rPr b="0" i="0" lang="en-US" sz="2000" u="none" cap="none" strike="noStrike">
                <a:solidFill>
                  <a:srgbClr val="231F20"/>
                </a:solidFill>
                <a:latin typeface="Calibri"/>
                <a:ea typeface="Calibri"/>
                <a:cs typeface="Calibri"/>
                <a:sym typeface="Calibri"/>
              </a:rPr>
              <a:t>. These may be different from your personal values that you just circled. 		</a:t>
            </a:r>
            <a:endParaRPr b="0" i="0" sz="2000" u="none" cap="none" strike="noStrike">
              <a:solidFill>
                <a:srgbClr val="231F2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en-US" sz="2000" u="none" cap="none" strike="noStrike">
                <a:solidFill>
                  <a:srgbClr val="231F20"/>
                </a:solidFill>
                <a:latin typeface="Calibri"/>
                <a:ea typeface="Calibri"/>
                <a:cs typeface="Calibri"/>
                <a:sym typeface="Calibri"/>
              </a:rPr>
              <a:t>Share your list with your team, noting similarities and differences. If you could choose only five, which would be your top five – those most important for your students’ success? Order by their rank of importance.</a:t>
            </a:r>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en-US" sz="2000" u="none" cap="none" strike="noStrike">
                <a:solidFill>
                  <a:srgbClr val="231F20"/>
                </a:solidFill>
                <a:latin typeface="Calibri"/>
                <a:ea typeface="Calibri"/>
                <a:cs typeface="Calibri"/>
                <a:sym typeface="Calibri"/>
              </a:rPr>
              <a:t>Now, list the problem behaviors in your school. What behaviors are students receiving office discipline referrals for most frequently? Would you be able to address those problem behaviors by referencing one of your selected expectations?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45454"/>
              <a:buNone/>
            </a:pPr>
            <a:r>
              <a:rPr lang="en-US"/>
              <a:t>Engage Staff in Selection of Schoolwide Expectations </a:t>
            </a:r>
            <a:endParaRPr/>
          </a:p>
        </p:txBody>
      </p:sp>
      <p:sp>
        <p:nvSpPr>
          <p:cNvPr id="209" name="Google Shape;209;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200"/>
              <a:buNone/>
            </a:pPr>
            <a:r>
              <a:t/>
            </a:r>
            <a:endParaRPr/>
          </a:p>
          <a:p>
            <a:pPr indent="0" lvl="0" marL="0" marR="0" rtl="0" algn="l">
              <a:lnSpc>
                <a:spcPct val="100000"/>
              </a:lnSpc>
              <a:spcBef>
                <a:spcPts val="1200"/>
              </a:spcBef>
              <a:spcAft>
                <a:spcPts val="1200"/>
              </a:spcAft>
              <a:buSzPts val="3200"/>
              <a:buChar char="•"/>
            </a:pPr>
            <a:r>
              <a:rPr lang="en-US" sz="3200">
                <a:solidFill>
                  <a:srgbClr val="231F20"/>
                </a:solidFill>
                <a:latin typeface="Calibri"/>
                <a:ea typeface="Calibri"/>
                <a:cs typeface="Calibri"/>
                <a:sym typeface="Calibri"/>
              </a:rPr>
              <a:t>Engaging all staff in selecting schoolwide expectations is a critical piece in ensuring staff buy-in and future implementation fidelity. </a:t>
            </a:r>
            <a:endParaRPr/>
          </a:p>
        </p:txBody>
      </p:sp>
      <p:pic>
        <p:nvPicPr>
          <p:cNvPr id="210" name="Google Shape;210;p14"/>
          <p:cNvPicPr preferRelativeResize="0"/>
          <p:nvPr/>
        </p:nvPicPr>
        <p:blipFill rotWithShape="1">
          <a:blip r:embed="rId3">
            <a:alphaModFix/>
          </a:blip>
          <a:srcRect b="0" l="0" r="0" t="0"/>
          <a:stretch/>
        </p:blipFill>
        <p:spPr>
          <a:xfrm>
            <a:off x="2926397" y="3932027"/>
            <a:ext cx="3291205" cy="21941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lang="en-US"/>
              <a:t>Unpacking </a:t>
            </a:r>
            <a:r>
              <a:rPr b="0" i="0" lang="en-US" sz="4400" u="none" cap="none" strike="noStrike">
                <a:solidFill>
                  <a:schemeClr val="dk1"/>
                </a:solidFill>
                <a:latin typeface="Calibri"/>
                <a:ea typeface="Calibri"/>
                <a:cs typeface="Calibri"/>
                <a:sym typeface="Calibri"/>
              </a:rPr>
              <a:t>Schoolwide Expectations </a:t>
            </a:r>
            <a:endParaRPr/>
          </a:p>
        </p:txBody>
      </p:sp>
      <p:sp>
        <p:nvSpPr>
          <p:cNvPr id="217" name="Google Shape;217;p21"/>
          <p:cNvSpPr txBox="1"/>
          <p:nvPr>
            <p:ph idx="1" type="body"/>
          </p:nvPr>
        </p:nvSpPr>
        <p:spPr>
          <a:xfrm>
            <a:off x="438150" y="1638017"/>
            <a:ext cx="590169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FF0000"/>
              </a:buClr>
              <a:buSzPts val="3200"/>
              <a:buFont typeface="Arial"/>
              <a:buChar char="•"/>
            </a:pPr>
            <a:r>
              <a:rPr b="0" i="0" lang="en-US" sz="2800" u="none" cap="none" strike="noStrike">
                <a:solidFill>
                  <a:schemeClr val="dk1"/>
                </a:solidFill>
                <a:latin typeface="Calibri"/>
                <a:ea typeface="Calibri"/>
                <a:cs typeface="Calibri"/>
                <a:sym typeface="Calibri"/>
              </a:rPr>
              <a:t>Remember, involve all stakeholders when developing your schoolwide expectations.</a:t>
            </a:r>
            <a:endParaRPr sz="2800"/>
          </a:p>
          <a:p>
            <a:pPr indent="-342900" lvl="0" marL="342900" marR="0" rtl="0" algn="l">
              <a:lnSpc>
                <a:spcPct val="90000"/>
              </a:lnSpc>
              <a:spcBef>
                <a:spcPts val="640"/>
              </a:spcBef>
              <a:spcAft>
                <a:spcPts val="0"/>
              </a:spcAft>
              <a:buClr>
                <a:srgbClr val="FF0000"/>
              </a:buClr>
              <a:buSzPts val="3200"/>
              <a:buFont typeface="Arial"/>
              <a:buChar char="•"/>
            </a:pPr>
            <a:r>
              <a:rPr b="0" i="0" lang="en-US" sz="2800" u="none" cap="none" strike="noStrike">
                <a:solidFill>
                  <a:schemeClr val="dk1"/>
                </a:solidFill>
                <a:latin typeface="Calibri"/>
                <a:ea typeface="Calibri"/>
                <a:cs typeface="Calibri"/>
                <a:sym typeface="Calibri"/>
              </a:rPr>
              <a:t>A </a:t>
            </a:r>
            <a:r>
              <a:rPr lang="en-US" sz="2800"/>
              <a:t>p</a:t>
            </a:r>
            <a:r>
              <a:rPr b="0" i="0" lang="en-US" sz="2800" u="none" cap="none" strike="noStrike">
                <a:solidFill>
                  <a:schemeClr val="dk1"/>
                </a:solidFill>
                <a:latin typeface="Calibri"/>
                <a:ea typeface="Calibri"/>
                <a:cs typeface="Calibri"/>
                <a:sym typeface="Calibri"/>
              </a:rPr>
              <a:t>rocess to involve all school staff in the development of schoolwide expectations is to use a weighted vote.</a:t>
            </a:r>
            <a:endParaRPr sz="2800"/>
          </a:p>
        </p:txBody>
      </p:sp>
      <p:pic>
        <p:nvPicPr>
          <p:cNvPr id="218" name="Google Shape;218;p21"/>
          <p:cNvPicPr preferRelativeResize="0"/>
          <p:nvPr/>
        </p:nvPicPr>
        <p:blipFill rotWithShape="1">
          <a:blip r:embed="rId3">
            <a:alphaModFix/>
          </a:blip>
          <a:srcRect b="0" l="0" r="0" t="0"/>
          <a:stretch/>
        </p:blipFill>
        <p:spPr>
          <a:xfrm>
            <a:off x="6004560" y="2783840"/>
            <a:ext cx="2804160" cy="338014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5"/>
          <p:cNvSpPr txBox="1"/>
          <p:nvPr>
            <p:ph type="title"/>
          </p:nvPr>
        </p:nvSpPr>
        <p:spPr>
          <a:xfrm>
            <a:off x="5303520" y="2773998"/>
            <a:ext cx="348488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45454"/>
              <a:buNone/>
            </a:pPr>
            <a:r>
              <a:rPr lang="en-US"/>
              <a:t>Review an Example Weighted Vote </a:t>
            </a:r>
            <a:endParaRPr/>
          </a:p>
        </p:txBody>
      </p:sp>
      <p:pic>
        <p:nvPicPr>
          <p:cNvPr id="225" name="Google Shape;225;p15"/>
          <p:cNvPicPr preferRelativeResize="0"/>
          <p:nvPr/>
        </p:nvPicPr>
        <p:blipFill rotWithShape="1">
          <a:blip r:embed="rId3">
            <a:alphaModFix/>
          </a:blip>
          <a:srcRect b="0" l="0" r="0" t="0"/>
          <a:stretch/>
        </p:blipFill>
        <p:spPr>
          <a:xfrm>
            <a:off x="688340" y="983298"/>
            <a:ext cx="4191000" cy="472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Engaging ALL Stakeholders</a:t>
            </a:r>
            <a:endParaRPr/>
          </a:p>
        </p:txBody>
      </p:sp>
      <p:pic>
        <p:nvPicPr>
          <p:cNvPr id="232" name="Google Shape;232;p33"/>
          <p:cNvPicPr preferRelativeResize="0"/>
          <p:nvPr/>
        </p:nvPicPr>
        <p:blipFill rotWithShape="1">
          <a:blip r:embed="rId3">
            <a:alphaModFix/>
          </a:blip>
          <a:srcRect b="0" l="0" r="0" t="0"/>
          <a:stretch/>
        </p:blipFill>
        <p:spPr>
          <a:xfrm>
            <a:off x="4719320" y="3229610"/>
            <a:ext cx="3810000" cy="2552700"/>
          </a:xfrm>
          <a:prstGeom prst="rect">
            <a:avLst/>
          </a:prstGeom>
          <a:noFill/>
          <a:ln>
            <a:noFill/>
          </a:ln>
        </p:spPr>
      </p:pic>
      <p:pic>
        <p:nvPicPr>
          <p:cNvPr id="233" name="Google Shape;233;p33"/>
          <p:cNvPicPr preferRelativeResize="0"/>
          <p:nvPr/>
        </p:nvPicPr>
        <p:blipFill rotWithShape="1">
          <a:blip r:embed="rId4">
            <a:alphaModFix/>
          </a:blip>
          <a:srcRect b="0" l="0" r="0" t="0"/>
          <a:stretch/>
        </p:blipFill>
        <p:spPr>
          <a:xfrm>
            <a:off x="614680" y="1417638"/>
            <a:ext cx="3854408" cy="2552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txBox="1"/>
          <p:nvPr>
            <p:ph idx="1" type="body"/>
          </p:nvPr>
        </p:nvSpPr>
        <p:spPr>
          <a:xfrm>
            <a:off x="457200" y="1295718"/>
            <a:ext cx="5394960" cy="4840922"/>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00000"/>
              </a:lnSpc>
              <a:spcBef>
                <a:spcPts val="1200"/>
              </a:spcBef>
              <a:spcAft>
                <a:spcPts val="0"/>
              </a:spcAft>
              <a:buSzPct val="144144"/>
              <a:buChar char="•"/>
            </a:pPr>
            <a:r>
              <a:rPr lang="en-US" sz="2400">
                <a:solidFill>
                  <a:srgbClr val="231F20"/>
                </a:solidFill>
                <a:latin typeface="Calibri"/>
                <a:ea typeface="Calibri"/>
                <a:cs typeface="Calibri"/>
                <a:sym typeface="Calibri"/>
              </a:rPr>
              <a:t>Once you engaged the voice of all stakeholders, a work group can be formed to prepare a draft set of schoolwide expectations.</a:t>
            </a:r>
            <a:endParaRPr sz="2400">
              <a:latin typeface="Cambria"/>
              <a:ea typeface="Cambria"/>
              <a:cs typeface="Cambria"/>
              <a:sym typeface="Cambria"/>
            </a:endParaRPr>
          </a:p>
          <a:p>
            <a:pPr indent="0" lvl="0" marL="0" marR="0" rtl="0" algn="l">
              <a:lnSpc>
                <a:spcPct val="100000"/>
              </a:lnSpc>
              <a:spcBef>
                <a:spcPts val="2400"/>
              </a:spcBef>
              <a:spcAft>
                <a:spcPts val="0"/>
              </a:spcAft>
              <a:buSzPct val="144144"/>
              <a:buChar char="•"/>
            </a:pPr>
            <a:r>
              <a:rPr lang="en-US" sz="2400">
                <a:solidFill>
                  <a:srgbClr val="231F20"/>
                </a:solidFill>
                <a:latin typeface="Calibri"/>
                <a:ea typeface="Calibri"/>
                <a:cs typeface="Calibri"/>
                <a:sym typeface="Calibri"/>
              </a:rPr>
              <a:t>These draft expectations will need to be reviewed by the stakeholders again to gain final consensus. </a:t>
            </a:r>
            <a:endParaRPr sz="2400">
              <a:latin typeface="Cambria"/>
              <a:ea typeface="Cambria"/>
              <a:cs typeface="Cambria"/>
              <a:sym typeface="Cambria"/>
            </a:endParaRPr>
          </a:p>
          <a:p>
            <a:pPr indent="0" lvl="0" marL="0" marR="0" rtl="0" algn="l">
              <a:lnSpc>
                <a:spcPct val="100000"/>
              </a:lnSpc>
              <a:spcBef>
                <a:spcPts val="2400"/>
              </a:spcBef>
              <a:spcAft>
                <a:spcPts val="1200"/>
              </a:spcAft>
              <a:buSzPct val="144144"/>
              <a:buChar char="•"/>
            </a:pPr>
            <a:r>
              <a:rPr lang="en-US" sz="2400">
                <a:solidFill>
                  <a:srgbClr val="231F20"/>
                </a:solidFill>
                <a:latin typeface="Calibri"/>
                <a:ea typeface="Calibri"/>
                <a:cs typeface="Calibri"/>
                <a:sym typeface="Calibri"/>
              </a:rPr>
              <a:t>Once the three to five expectations have been agreed upon, the Leadership Team will want to consider where and how to display them throughout the building and across all communication venues such as social media and bulletins.</a:t>
            </a:r>
            <a:endParaRPr sz="2400"/>
          </a:p>
        </p:txBody>
      </p:sp>
      <p:sp>
        <p:nvSpPr>
          <p:cNvPr id="240" name="Google Shape;240;p36"/>
          <p:cNvSpPr txBox="1"/>
          <p:nvPr>
            <p:ph type="title"/>
          </p:nvPr>
        </p:nvSpPr>
        <p:spPr>
          <a:xfrm>
            <a:off x="457200" y="68336"/>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45454"/>
              <a:buNone/>
            </a:pPr>
            <a:r>
              <a:rPr lang="en-US"/>
              <a:t>Engaging All Stakeholders in Selection of Schoolwide Expectations </a:t>
            </a:r>
            <a:endParaRPr/>
          </a:p>
        </p:txBody>
      </p:sp>
      <p:pic>
        <p:nvPicPr>
          <p:cNvPr id="241" name="Google Shape;241;p36"/>
          <p:cNvPicPr preferRelativeResize="0"/>
          <p:nvPr/>
        </p:nvPicPr>
        <p:blipFill rotWithShape="1">
          <a:blip r:embed="rId3">
            <a:alphaModFix/>
          </a:blip>
          <a:srcRect b="0" l="0" r="0" t="0"/>
          <a:stretch/>
        </p:blipFill>
        <p:spPr>
          <a:xfrm>
            <a:off x="5852160" y="3646012"/>
            <a:ext cx="2875280" cy="19162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8" name="Shape 108"/>
        <p:cNvGrpSpPr/>
        <p:nvPr/>
      </p:nvGrpSpPr>
      <p:grpSpPr>
        <a:xfrm>
          <a:off x="0" y="0"/>
          <a:ext cx="0" cy="0"/>
          <a:chOff x="0" y="0"/>
          <a:chExt cx="0" cy="0"/>
        </a:xfrm>
      </p:grpSpPr>
      <p:sp>
        <p:nvSpPr>
          <p:cNvPr id="109" name="Google Shape;109;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solidFill>
                  <a:schemeClr val="dk1"/>
                </a:solidFill>
              </a:rPr>
              <a:t>Facilitator Notes – Delete this slide</a:t>
            </a:r>
            <a:endParaRPr>
              <a:solidFill>
                <a:schemeClr val="dk1"/>
              </a:solidFill>
            </a:endParaRPr>
          </a:p>
        </p:txBody>
      </p:sp>
      <p:sp>
        <p:nvSpPr>
          <p:cNvPr id="110" name="Google Shape;110;p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fontScale="92500" lnSpcReduction="20000"/>
          </a:bodyPr>
          <a:lstStyle/>
          <a:p>
            <a:pPr indent="0" lvl="0" marL="50800" rtl="0" algn="l">
              <a:lnSpc>
                <a:spcPct val="100000"/>
              </a:lnSpc>
              <a:spcBef>
                <a:spcPts val="640"/>
              </a:spcBef>
              <a:spcAft>
                <a:spcPts val="0"/>
              </a:spcAft>
              <a:buSzPct val="108108"/>
              <a:buNone/>
            </a:pPr>
            <a:r>
              <a:rPr lang="en-US"/>
              <a:t>Handouts Needed:</a:t>
            </a:r>
            <a:endParaRPr/>
          </a:p>
          <a:p>
            <a:pPr indent="-457200" lvl="0" marL="508000" rtl="0" algn="l">
              <a:lnSpc>
                <a:spcPct val="100000"/>
              </a:lnSpc>
              <a:spcBef>
                <a:spcPts val="640"/>
              </a:spcBef>
              <a:spcAft>
                <a:spcPts val="0"/>
              </a:spcAft>
              <a:buSzPct val="108108"/>
              <a:buChar char="•"/>
            </a:pPr>
            <a:r>
              <a:rPr lang="en-US" sz="3200">
                <a:latin typeface="Cambria"/>
                <a:ea typeface="Cambria"/>
                <a:cs typeface="Cambria"/>
                <a:sym typeface="Cambria"/>
              </a:rPr>
              <a:t>HO1 Valued Expectations/Character Traits and Attitudes</a:t>
            </a:r>
            <a:endParaRPr/>
          </a:p>
          <a:p>
            <a:pPr indent="-457200" lvl="0" marL="508000" rtl="0" algn="l">
              <a:lnSpc>
                <a:spcPct val="100000"/>
              </a:lnSpc>
              <a:spcBef>
                <a:spcPts val="640"/>
              </a:spcBef>
              <a:spcAft>
                <a:spcPts val="0"/>
              </a:spcAft>
              <a:buSzPct val="108108"/>
              <a:buChar char="•"/>
            </a:pPr>
            <a:r>
              <a:rPr lang="en-US" sz="3200">
                <a:latin typeface="Cambria"/>
                <a:ea typeface="Cambria"/>
                <a:cs typeface="Cambria"/>
                <a:sym typeface="Cambria"/>
              </a:rPr>
              <a:t>HO 2 Determining Weighted Vote</a:t>
            </a:r>
            <a:endParaRPr/>
          </a:p>
          <a:p>
            <a:pPr indent="-457200" lvl="0" marL="508000" rtl="0" algn="l">
              <a:lnSpc>
                <a:spcPct val="100000"/>
              </a:lnSpc>
              <a:spcBef>
                <a:spcPts val="640"/>
              </a:spcBef>
              <a:spcAft>
                <a:spcPts val="0"/>
              </a:spcAft>
              <a:buSzPct val="108108"/>
              <a:buChar char="•"/>
            </a:pPr>
            <a:r>
              <a:rPr lang="en-US" sz="3200">
                <a:latin typeface="Cambria"/>
                <a:ea typeface="Cambria"/>
                <a:cs typeface="Cambria"/>
                <a:sym typeface="Cambria"/>
              </a:rPr>
              <a:t>HO 3 Discussion Notes to Engage Staff</a:t>
            </a:r>
            <a:endParaRPr/>
          </a:p>
          <a:p>
            <a:pPr indent="0" lvl="0" marL="0" marR="0" rtl="0" algn="l">
              <a:lnSpc>
                <a:spcPct val="100000"/>
              </a:lnSpc>
              <a:spcBef>
                <a:spcPts val="0"/>
              </a:spcBef>
              <a:spcAft>
                <a:spcPts val="0"/>
              </a:spcAft>
              <a:buSzPct val="108108"/>
              <a:buNone/>
            </a:pPr>
            <a:r>
              <a:rPr lang="en-US" sz="3200" u="sng">
                <a:solidFill>
                  <a:srgbClr val="1155CC"/>
                </a:solidFill>
                <a:latin typeface="Calibri"/>
                <a:ea typeface="Calibri"/>
                <a:cs typeface="Calibri"/>
                <a:sym typeface="Calibri"/>
                <a:hlinkClick r:id="rId3">
                  <a:extLst>
                    <a:ext uri="{A12FA001-AC4F-418D-AE19-62706E023703}">
                      <ahyp:hlinkClr val="tx"/>
                    </a:ext>
                  </a:extLst>
                </a:hlinkClick>
              </a:rPr>
              <a:t> </a:t>
            </a:r>
            <a:endParaRPr sz="3200"/>
          </a:p>
          <a:p>
            <a:pPr indent="0" lvl="0" marL="50800" rtl="0" algn="l">
              <a:lnSpc>
                <a:spcPct val="100000"/>
              </a:lnSpc>
              <a:spcBef>
                <a:spcPts val="640"/>
              </a:spcBef>
              <a:spcAft>
                <a:spcPts val="0"/>
              </a:spcAft>
              <a:buSzPct val="108108"/>
              <a:buNone/>
            </a:pPr>
            <a:r>
              <a:rPr lang="en-US"/>
              <a:t>Participants Need Access </a:t>
            </a:r>
            <a:endParaRPr/>
          </a:p>
          <a:p>
            <a:pPr indent="-431800" lvl="0" marL="457200" rtl="0" algn="l">
              <a:lnSpc>
                <a:spcPct val="100000"/>
              </a:lnSpc>
              <a:spcBef>
                <a:spcPts val="640"/>
              </a:spcBef>
              <a:spcAft>
                <a:spcPts val="0"/>
              </a:spcAft>
              <a:buSzPct val="108108"/>
              <a:buFont typeface="Arial"/>
              <a:buChar char="•"/>
            </a:pPr>
            <a:r>
              <a:rPr lang="en-US" sz="3200"/>
              <a:t>MO SW-PBS Handbook</a:t>
            </a:r>
            <a:endParaRPr/>
          </a:p>
          <a:p>
            <a:pPr indent="-431800" lvl="0" marL="457200" rtl="0" algn="l">
              <a:lnSpc>
                <a:spcPct val="100000"/>
              </a:lnSpc>
              <a:spcBef>
                <a:spcPts val="640"/>
              </a:spcBef>
              <a:spcAft>
                <a:spcPts val="0"/>
              </a:spcAft>
              <a:buSzPct val="108108"/>
              <a:buFont typeface="Arial"/>
              <a:buChar char="•"/>
            </a:pPr>
            <a:r>
              <a:rPr lang="en-US" sz="3200"/>
              <a:t>MO SW-PBS Tier 1 Implementation Guide</a:t>
            </a:r>
            <a:br>
              <a:rPr lang="en-US"/>
            </a:br>
            <a:endParaRPr/>
          </a:p>
          <a:p>
            <a:pPr indent="0" lvl="0" marL="0" rtl="0" algn="l">
              <a:lnSpc>
                <a:spcPct val="100000"/>
              </a:lnSpc>
              <a:spcBef>
                <a:spcPts val="560"/>
              </a:spcBef>
              <a:spcAft>
                <a:spcPts val="0"/>
              </a:spcAft>
              <a:buSzPct val="108108"/>
              <a:buNone/>
            </a:pPr>
            <a:r>
              <a:t/>
            </a:r>
            <a:endParaRPr/>
          </a:p>
          <a:p>
            <a:pPr indent="-107950" lvl="1" marL="742950" rtl="0" algn="l">
              <a:lnSpc>
                <a:spcPct val="100000"/>
              </a:lnSpc>
              <a:spcBef>
                <a:spcPts val="560"/>
              </a:spcBef>
              <a:spcAft>
                <a:spcPts val="0"/>
              </a:spcAft>
              <a:buSzPct val="108108"/>
              <a:buNone/>
            </a:pPr>
            <a:r>
              <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1"/>
          <p:cNvSpPr txBox="1"/>
          <p:nvPr>
            <p:ph type="title"/>
          </p:nvPr>
        </p:nvSpPr>
        <p:spPr>
          <a:xfrm>
            <a:off x="1976438" y="-75599"/>
            <a:ext cx="6710362" cy="117541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sz="4000"/>
              <a:t>Discussion</a:t>
            </a:r>
            <a:endParaRPr/>
          </a:p>
        </p:txBody>
      </p:sp>
      <p:sp>
        <p:nvSpPr>
          <p:cNvPr id="248" name="Google Shape;248;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SzPts val="2402"/>
              <a:buNone/>
            </a:pPr>
            <a:br>
              <a:rPr lang="en-US" sz="5400"/>
            </a:br>
            <a:br>
              <a:rPr lang="en-US" sz="5400"/>
            </a:br>
            <a:endParaRPr sz="2402"/>
          </a:p>
        </p:txBody>
      </p:sp>
      <p:sp>
        <p:nvSpPr>
          <p:cNvPr id="249" name="Google Shape;249;p41"/>
          <p:cNvSpPr txBox="1"/>
          <p:nvPr/>
        </p:nvSpPr>
        <p:spPr>
          <a:xfrm>
            <a:off x="542608" y="1466493"/>
            <a:ext cx="8229600"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222222"/>
                </a:solidFill>
                <a:latin typeface="Calibri"/>
                <a:ea typeface="Calibri"/>
                <a:cs typeface="Calibri"/>
                <a:sym typeface="Calibri"/>
              </a:rPr>
              <a:t>Discuss how you will engage staff in selecting schoolwide expectations.</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2000"/>
              </a:spcBef>
              <a:spcAft>
                <a:spcPts val="0"/>
              </a:spcAft>
              <a:buClr>
                <a:srgbClr val="000000"/>
              </a:buClr>
              <a:buSzPts val="2000"/>
              <a:buFont typeface="Arial"/>
              <a:buChar char="●"/>
            </a:pPr>
            <a:r>
              <a:rPr b="0" i="0" lang="en-US" sz="2000" u="none" cap="none" strike="noStrike">
                <a:solidFill>
                  <a:srgbClr val="222222"/>
                </a:solidFill>
                <a:latin typeface="Calibri"/>
                <a:ea typeface="Calibri"/>
                <a:cs typeface="Calibri"/>
                <a:sym typeface="Calibri"/>
              </a:rPr>
              <a:t>Use the handout provided, “Discussion Notes to Engage Staff” to jot down your team decisions.</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2000"/>
              </a:spcBef>
              <a:spcAft>
                <a:spcPts val="0"/>
              </a:spcAft>
              <a:buNone/>
            </a:pPr>
            <a:r>
              <a:rPr b="0" i="0" lang="en-US" sz="2000" u="none" cap="none" strike="noStrike">
                <a:solidFill>
                  <a:srgbClr val="222222"/>
                </a:solidFill>
                <a:latin typeface="Calibri"/>
                <a:ea typeface="Calibri"/>
                <a:cs typeface="Calibri"/>
                <a:sym typeface="Calibri"/>
              </a:rPr>
              <a:t>Discuss the process your team will follow to engage staff in selecting schoolwide expectations. The following questions may be used to guide your action planning. </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2000"/>
              </a:spcBef>
              <a:spcAft>
                <a:spcPts val="0"/>
              </a:spcAft>
              <a:buClr>
                <a:srgbClr val="000000"/>
              </a:buClr>
              <a:buSzPts val="2000"/>
              <a:buFont typeface="Arial"/>
              <a:buChar char="●"/>
            </a:pPr>
            <a:r>
              <a:rPr b="0" i="0" lang="en-US" sz="2000" u="none" cap="none" strike="noStrike">
                <a:solidFill>
                  <a:srgbClr val="222222"/>
                </a:solidFill>
                <a:latin typeface="Calibri"/>
                <a:ea typeface="Calibri"/>
                <a:cs typeface="Calibri"/>
                <a:sym typeface="Calibri"/>
              </a:rPr>
              <a:t>How will we engage staff in selecting schoolwide expectations, starting with each staff member creating their top five preferred expectations in rank order? </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222222"/>
                </a:solidFill>
                <a:latin typeface="Calibri"/>
                <a:ea typeface="Calibri"/>
                <a:cs typeface="Calibri"/>
                <a:sym typeface="Calibri"/>
              </a:rPr>
              <a:t>When? </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222222"/>
                </a:solidFill>
                <a:latin typeface="Calibri"/>
                <a:ea typeface="Calibri"/>
                <a:cs typeface="Calibri"/>
                <a:sym typeface="Calibri"/>
              </a:rPr>
              <a:t>Who will facilitate the process?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Monitoring Quality of Your Work</a:t>
            </a:r>
            <a:endParaRPr/>
          </a:p>
        </p:txBody>
      </p:sp>
      <p:sp>
        <p:nvSpPr>
          <p:cNvPr id="256" name="Google Shape;256;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431800" lvl="0" marL="457200" rtl="0" algn="l">
              <a:lnSpc>
                <a:spcPct val="100000"/>
              </a:lnSpc>
              <a:spcBef>
                <a:spcPts val="640"/>
              </a:spcBef>
              <a:spcAft>
                <a:spcPts val="0"/>
              </a:spcAft>
              <a:buClr>
                <a:srgbClr val="FF0000"/>
              </a:buClr>
              <a:buSzPts val="3200"/>
              <a:buFont typeface="Arial"/>
              <a:buChar char="•"/>
            </a:pPr>
            <a:r>
              <a:rPr lang="en-US"/>
              <a:t>Tier 1 Action Planning Checklist</a:t>
            </a:r>
            <a:endParaRPr/>
          </a:p>
          <a:p>
            <a:pPr indent="-406400" lvl="1" marL="914400" rtl="0" algn="l">
              <a:lnSpc>
                <a:spcPct val="100000"/>
              </a:lnSpc>
              <a:spcBef>
                <a:spcPts val="560"/>
              </a:spcBef>
              <a:spcAft>
                <a:spcPts val="0"/>
              </a:spcAft>
              <a:buSzPts val="2800"/>
              <a:buChar char="•"/>
            </a:pPr>
            <a:r>
              <a:rPr lang="en-US"/>
              <a:t>Clarifying Expected Behaviors &gt; Item 1</a:t>
            </a:r>
            <a:endParaRPr/>
          </a:p>
          <a:p>
            <a:pPr indent="-431800" lvl="0" marL="457200" rtl="0" algn="l">
              <a:lnSpc>
                <a:spcPct val="100000"/>
              </a:lnSpc>
              <a:spcBef>
                <a:spcPts val="640"/>
              </a:spcBef>
              <a:spcAft>
                <a:spcPts val="0"/>
              </a:spcAft>
              <a:buClr>
                <a:srgbClr val="FF0000"/>
              </a:buClr>
              <a:buSzPts val="3200"/>
              <a:buFont typeface="Arial"/>
              <a:buChar char="•"/>
            </a:pPr>
            <a:r>
              <a:rPr lang="en-US"/>
              <a:t>MO SW-PBS Tier 1 Artifact Rubric</a:t>
            </a:r>
            <a:endParaRPr/>
          </a:p>
          <a:p>
            <a:pPr indent="-406400" lvl="1" marL="914400" rtl="0" algn="l">
              <a:lnSpc>
                <a:spcPct val="100000"/>
              </a:lnSpc>
              <a:spcBef>
                <a:spcPts val="560"/>
              </a:spcBef>
              <a:spcAft>
                <a:spcPts val="0"/>
              </a:spcAft>
              <a:buSzPts val="2800"/>
              <a:buChar char="•"/>
            </a:pPr>
            <a:r>
              <a:rPr lang="en-US"/>
              <a:t>See Schoolwide Matrix</a:t>
            </a:r>
            <a:endParaRPr/>
          </a:p>
          <a:p>
            <a:pPr indent="-431800" lvl="0" marL="457200" rtl="0" algn="l">
              <a:lnSpc>
                <a:spcPct val="100000"/>
              </a:lnSpc>
              <a:spcBef>
                <a:spcPts val="640"/>
              </a:spcBef>
              <a:spcAft>
                <a:spcPts val="0"/>
              </a:spcAft>
              <a:buClr>
                <a:srgbClr val="FF0000"/>
              </a:buClr>
              <a:buSzPts val="3200"/>
              <a:buFont typeface="Arial"/>
              <a:buChar char="•"/>
            </a:pPr>
            <a:r>
              <a:rPr lang="en-US"/>
              <a:t>Tiered Fidelity Inventory (TFI)</a:t>
            </a:r>
            <a:endParaRPr/>
          </a:p>
          <a:p>
            <a:pPr indent="-406400" lvl="1" marL="914400" rtl="0" algn="l">
              <a:lnSpc>
                <a:spcPct val="100000"/>
              </a:lnSpc>
              <a:spcBef>
                <a:spcPts val="560"/>
              </a:spcBef>
              <a:spcAft>
                <a:spcPts val="0"/>
              </a:spcAft>
              <a:buSzPts val="2800"/>
              <a:buChar char="•"/>
            </a:pPr>
            <a:r>
              <a:rPr lang="en-US"/>
              <a:t>Item 1.3</a:t>
            </a:r>
            <a:endParaRPr/>
          </a:p>
          <a:p>
            <a:pPr indent="-431800" lvl="0" marL="457200" rtl="0" algn="l">
              <a:lnSpc>
                <a:spcPct val="100000"/>
              </a:lnSpc>
              <a:spcBef>
                <a:spcPts val="640"/>
              </a:spcBef>
              <a:spcAft>
                <a:spcPts val="0"/>
              </a:spcAft>
              <a:buClr>
                <a:srgbClr val="FF0000"/>
              </a:buClr>
              <a:buSzPts val="3200"/>
              <a:buFont typeface="Arial"/>
              <a:buChar char="•"/>
            </a:pPr>
            <a:r>
              <a:rPr lang="en-US"/>
              <a:t>Self-Assessment Survey (SAS)</a:t>
            </a:r>
            <a:endParaRPr/>
          </a:p>
          <a:p>
            <a:pPr indent="-406400" lvl="1" marL="914400" rtl="0" algn="l">
              <a:lnSpc>
                <a:spcPct val="100000"/>
              </a:lnSpc>
              <a:spcBef>
                <a:spcPts val="560"/>
              </a:spcBef>
              <a:spcAft>
                <a:spcPts val="0"/>
              </a:spcAft>
              <a:buSzPts val="2800"/>
              <a:buChar char="•"/>
            </a:pPr>
            <a:r>
              <a:rPr lang="en-US"/>
              <a:t>Schoolwide Subsection  Item 1</a:t>
            </a:r>
            <a:endParaRPr/>
          </a:p>
          <a:p>
            <a:pPr indent="-228600" lvl="0" marL="45720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4"/>
          <p:cNvSpPr txBox="1"/>
          <p:nvPr>
            <p:ph type="title"/>
          </p:nvPr>
        </p:nvSpPr>
        <p:spPr>
          <a:xfrm>
            <a:off x="457200" y="104537"/>
            <a:ext cx="8229600" cy="969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lang="en-US"/>
              <a:t>Closing</a:t>
            </a:r>
            <a:endParaRPr/>
          </a:p>
        </p:txBody>
      </p:sp>
      <p:sp>
        <p:nvSpPr>
          <p:cNvPr id="263" name="Google Shape;263;p24"/>
          <p:cNvSpPr txBox="1"/>
          <p:nvPr>
            <p:ph idx="1" type="body"/>
          </p:nvPr>
        </p:nvSpPr>
        <p:spPr>
          <a:xfrm>
            <a:off x="457200" y="884700"/>
            <a:ext cx="8229600" cy="50886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FF0000"/>
              </a:buClr>
              <a:buSzPts val="650"/>
              <a:buFont typeface="Arial"/>
              <a:buNone/>
            </a:pPr>
            <a:r>
              <a:rPr i="1" lang="en-US" sz="2600">
                <a:solidFill>
                  <a:srgbClr val="008000"/>
                </a:solidFill>
              </a:rPr>
              <a:t>During this lesson, you learned</a:t>
            </a:r>
            <a:r>
              <a:rPr b="0" i="1" lang="en-US" sz="2600" u="none" cap="none" strike="noStrike">
                <a:solidFill>
                  <a:srgbClr val="008000"/>
                </a:solidFill>
                <a:latin typeface="Calibri"/>
                <a:ea typeface="Calibri"/>
                <a:cs typeface="Calibri"/>
                <a:sym typeface="Calibri"/>
              </a:rPr>
              <a:t>…</a:t>
            </a:r>
            <a:endParaRPr/>
          </a:p>
          <a:p>
            <a:pPr indent="0" lvl="0" marL="342900" rtl="0" algn="l">
              <a:lnSpc>
                <a:spcPct val="110000"/>
              </a:lnSpc>
              <a:spcBef>
                <a:spcPts val="0"/>
              </a:spcBef>
              <a:spcAft>
                <a:spcPts val="0"/>
              </a:spcAft>
              <a:buSzPts val="3200"/>
              <a:buNone/>
            </a:pPr>
            <a:r>
              <a:rPr lang="en-US" sz="2400">
                <a:solidFill>
                  <a:srgbClr val="222222"/>
                </a:solidFill>
              </a:rPr>
              <a:t>The importance of engaging the voice of all stakeholders in selecting schoolwide expectations?</a:t>
            </a:r>
            <a:endParaRPr sz="2400"/>
          </a:p>
          <a:p>
            <a:pPr indent="0" lvl="0" marL="342900" rtl="0" algn="l">
              <a:lnSpc>
                <a:spcPct val="160000"/>
              </a:lnSpc>
              <a:spcBef>
                <a:spcPts val="1000"/>
              </a:spcBef>
              <a:spcAft>
                <a:spcPts val="0"/>
              </a:spcAft>
              <a:buSzPts val="3200"/>
              <a:buNone/>
            </a:pPr>
            <a:r>
              <a:rPr b="1" i="1" lang="en-US" sz="2400">
                <a:solidFill>
                  <a:srgbClr val="222222"/>
                </a:solidFill>
              </a:rPr>
              <a:t>Next steps</a:t>
            </a:r>
            <a:r>
              <a:rPr lang="en-US" sz="2400">
                <a:solidFill>
                  <a:srgbClr val="222222"/>
                </a:solidFill>
              </a:rPr>
              <a:t> include </a:t>
            </a:r>
            <a:endParaRPr/>
          </a:p>
          <a:p>
            <a:pPr indent="-342900" lvl="0" marL="411480" rtl="0" algn="l">
              <a:lnSpc>
                <a:spcPct val="110000"/>
              </a:lnSpc>
              <a:spcBef>
                <a:spcPts val="0"/>
              </a:spcBef>
              <a:spcAft>
                <a:spcPts val="0"/>
              </a:spcAft>
              <a:buSzPts val="3200"/>
              <a:buChar char="•"/>
            </a:pPr>
            <a:r>
              <a:rPr lang="en-US" sz="2000">
                <a:solidFill>
                  <a:srgbClr val="222222"/>
                </a:solidFill>
              </a:rPr>
              <a:t>Developing action steps and a timeline for completion of selecting three to five schoolwide expectations.</a:t>
            </a:r>
            <a:endParaRPr/>
          </a:p>
          <a:p>
            <a:pPr indent="0" lvl="0" marL="68580" rtl="0" algn="l">
              <a:lnSpc>
                <a:spcPct val="110000"/>
              </a:lnSpc>
              <a:spcBef>
                <a:spcPts val="0"/>
              </a:spcBef>
              <a:spcAft>
                <a:spcPts val="0"/>
              </a:spcAft>
              <a:buSzPts val="3200"/>
              <a:buNone/>
            </a:pPr>
            <a:r>
              <a:t/>
            </a:r>
            <a:endParaRPr sz="1200">
              <a:solidFill>
                <a:srgbClr val="222222"/>
              </a:solidFill>
            </a:endParaRPr>
          </a:p>
          <a:p>
            <a:pPr indent="-342900" lvl="0" marL="411480" rtl="0" algn="l">
              <a:lnSpc>
                <a:spcPct val="110000"/>
              </a:lnSpc>
              <a:spcBef>
                <a:spcPts val="0"/>
              </a:spcBef>
              <a:spcAft>
                <a:spcPts val="0"/>
              </a:spcAft>
              <a:buSzPts val="3200"/>
              <a:buChar char="•"/>
            </a:pPr>
            <a:r>
              <a:rPr lang="en-US" sz="2000">
                <a:solidFill>
                  <a:srgbClr val="222222"/>
                </a:solidFill>
              </a:rPr>
              <a:t>Updating your action plan, use the Tier 1 Action Plan Checklist and the MO SW-PBS Tier 1 Artifacts Rubric to assess the quality of your work. </a:t>
            </a:r>
            <a:endParaRPr/>
          </a:p>
          <a:p>
            <a:pPr indent="0" lvl="0" marL="68580" rtl="0" algn="l">
              <a:lnSpc>
                <a:spcPct val="110000"/>
              </a:lnSpc>
              <a:spcBef>
                <a:spcPts val="0"/>
              </a:spcBef>
              <a:spcAft>
                <a:spcPts val="0"/>
              </a:spcAft>
              <a:buSzPts val="3200"/>
              <a:buNone/>
            </a:pPr>
            <a:r>
              <a:t/>
            </a:r>
            <a:endParaRPr sz="1200">
              <a:solidFill>
                <a:srgbClr val="222222"/>
              </a:solidFill>
            </a:endParaRPr>
          </a:p>
          <a:p>
            <a:pPr indent="-342900" lvl="0" marL="411480" rtl="0" algn="l">
              <a:lnSpc>
                <a:spcPct val="110000"/>
              </a:lnSpc>
              <a:spcBef>
                <a:spcPts val="0"/>
              </a:spcBef>
              <a:spcAft>
                <a:spcPts val="0"/>
              </a:spcAft>
              <a:buSzPts val="3200"/>
              <a:buChar char="•"/>
            </a:pPr>
            <a:r>
              <a:rPr lang="en-US" sz="2000">
                <a:solidFill>
                  <a:srgbClr val="222222"/>
                </a:solidFill>
              </a:rPr>
              <a:t>Consider using </a:t>
            </a:r>
            <a:r>
              <a:rPr b="0" i="0" lang="en-US" sz="2000" u="none" strike="noStrike">
                <a:solidFill>
                  <a:srgbClr val="000000"/>
                </a:solidFill>
                <a:latin typeface="Calibri"/>
                <a:ea typeface="Calibri"/>
                <a:cs typeface="Calibri"/>
                <a:sym typeface="Calibri"/>
              </a:rPr>
              <a:t>results of the </a:t>
            </a:r>
            <a:r>
              <a:rPr b="1" i="1" lang="en-US" sz="2000" u="none" strike="noStrike">
                <a:solidFill>
                  <a:srgbClr val="000000"/>
                </a:solidFill>
                <a:latin typeface="Calibri"/>
                <a:ea typeface="Calibri"/>
                <a:cs typeface="Calibri"/>
                <a:sym typeface="Calibri"/>
              </a:rPr>
              <a:t>PBIS Self-Assessment Survey</a:t>
            </a:r>
            <a:r>
              <a:rPr b="0" i="0" lang="en-US" sz="2000" u="none" strike="noStrike">
                <a:solidFill>
                  <a:srgbClr val="000000"/>
                </a:solidFill>
                <a:latin typeface="Calibri"/>
                <a:ea typeface="Calibri"/>
                <a:cs typeface="Calibri"/>
                <a:sym typeface="Calibri"/>
              </a:rPr>
              <a:t> (SAS)  to gain perspective from all staff, and results from the </a:t>
            </a:r>
            <a:r>
              <a:rPr b="1" i="1" lang="en-US" sz="2000" u="none" strike="noStrike">
                <a:solidFill>
                  <a:srgbClr val="000000"/>
                </a:solidFill>
                <a:latin typeface="Calibri"/>
                <a:ea typeface="Calibri"/>
                <a:cs typeface="Calibri"/>
                <a:sym typeface="Calibri"/>
              </a:rPr>
              <a:t>PBIS Tiered Fidelity Inventory</a:t>
            </a:r>
            <a:r>
              <a:rPr b="0" i="0" lang="en-US" sz="2000" u="none" strike="noStrike">
                <a:solidFill>
                  <a:srgbClr val="000000"/>
                </a:solidFill>
                <a:latin typeface="Calibri"/>
                <a:ea typeface="Calibri"/>
                <a:cs typeface="Calibri"/>
                <a:sym typeface="Calibri"/>
              </a:rPr>
              <a:t> (TFI) to gain perspective from your Building Leadership Team.</a:t>
            </a:r>
            <a:endParaRPr/>
          </a:p>
          <a:p>
            <a:pPr indent="-139700" lvl="0" marL="411480" rtl="0" algn="l">
              <a:lnSpc>
                <a:spcPct val="110000"/>
              </a:lnSpc>
              <a:spcBef>
                <a:spcPts val="0"/>
              </a:spcBef>
              <a:spcAft>
                <a:spcPts val="0"/>
              </a:spcAft>
              <a:buSzPts val="3200"/>
              <a:buNone/>
            </a:pPr>
            <a:r>
              <a:t/>
            </a:r>
            <a:endParaRPr sz="2400">
              <a:solidFill>
                <a:srgbClr val="333333"/>
              </a:solidFill>
            </a:endParaRPr>
          </a:p>
          <a:p>
            <a:pPr indent="0" lvl="0" marL="342900" rtl="0" algn="l">
              <a:lnSpc>
                <a:spcPct val="100000"/>
              </a:lnSpc>
              <a:spcBef>
                <a:spcPts val="800"/>
              </a:spcBef>
              <a:spcAft>
                <a:spcPts val="0"/>
              </a:spcAft>
              <a:buSzPts val="3200"/>
              <a:buNone/>
            </a:pPr>
            <a:r>
              <a:t/>
            </a:r>
            <a:endParaRPr sz="2800"/>
          </a:p>
          <a:p>
            <a:pPr indent="-177800" lvl="0" marL="342900" marR="0" rtl="0" algn="l">
              <a:lnSpc>
                <a:spcPct val="100000"/>
              </a:lnSpc>
              <a:spcBef>
                <a:spcPts val="600"/>
              </a:spcBef>
              <a:spcAft>
                <a:spcPts val="0"/>
              </a:spcAft>
              <a:buClr>
                <a:srgbClr val="FF0000"/>
              </a:buClr>
              <a:buSzPts val="2600"/>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References</a:t>
            </a:r>
            <a:endParaRPr/>
          </a:p>
        </p:txBody>
      </p:sp>
      <p:sp>
        <p:nvSpPr>
          <p:cNvPr id="270" name="Google Shape;270;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63500" lvl="0" marL="63500" marR="45720" rtl="0" algn="l">
              <a:lnSpc>
                <a:spcPct val="110000"/>
              </a:lnSpc>
              <a:spcBef>
                <a:spcPts val="0"/>
              </a:spcBef>
              <a:spcAft>
                <a:spcPts val="0"/>
              </a:spcAft>
              <a:buSzPts val="3200"/>
              <a:buChar char="•"/>
            </a:pPr>
            <a:r>
              <a:rPr lang="en-US" sz="1800">
                <a:solidFill>
                  <a:srgbClr val="222222"/>
                </a:solidFill>
                <a:latin typeface="Cambria"/>
                <a:ea typeface="Cambria"/>
                <a:cs typeface="Cambria"/>
                <a:sym typeface="Cambria"/>
              </a:rPr>
              <a:t>Banks, T., &amp; Obiakor, F. E. (2015). Culturally responsive positive behavior supports- considerations for practice. Journal of Education and Training Studies, 3(2), 83–90.</a:t>
            </a:r>
            <a:endParaRPr/>
          </a:p>
          <a:p>
            <a:pPr indent="0" lvl="0" marL="0" marR="45720" rtl="0" algn="l">
              <a:lnSpc>
                <a:spcPct val="110000"/>
              </a:lnSpc>
              <a:spcBef>
                <a:spcPts val="0"/>
              </a:spcBef>
              <a:spcAft>
                <a:spcPts val="0"/>
              </a:spcAft>
              <a:buSzPts val="3200"/>
              <a:buNone/>
            </a:pPr>
            <a:r>
              <a:rPr lang="en-US" sz="1800">
                <a:solidFill>
                  <a:srgbClr val="222222"/>
                </a:solidFill>
                <a:latin typeface="Cambria"/>
                <a:ea typeface="Cambria"/>
                <a:cs typeface="Cambria"/>
                <a:sym typeface="Cambria"/>
              </a:rPr>
              <a:t> </a:t>
            </a:r>
            <a:endParaRPr sz="1800">
              <a:latin typeface="Cambria"/>
              <a:ea typeface="Cambria"/>
              <a:cs typeface="Cambria"/>
              <a:sym typeface="Cambria"/>
            </a:endParaRPr>
          </a:p>
          <a:p>
            <a:pPr indent="0" lvl="0" marL="0" marR="0" rtl="0" algn="l">
              <a:lnSpc>
                <a:spcPct val="100000"/>
              </a:lnSpc>
              <a:spcBef>
                <a:spcPts val="0"/>
              </a:spcBef>
              <a:spcAft>
                <a:spcPts val="0"/>
              </a:spcAft>
              <a:buSzPts val="3200"/>
              <a:buChar char="•"/>
            </a:pPr>
            <a:r>
              <a:rPr lang="en-US" sz="1800">
                <a:latin typeface="Calibri"/>
                <a:ea typeface="Calibri"/>
                <a:cs typeface="Calibri"/>
                <a:sym typeface="Calibri"/>
              </a:rPr>
              <a:t>Colvin, Geoff (2007). 7 Steps for Developing A Proactive Schoolwide Discipline Plan: A Guide for Principals and Leadership Teams.</a:t>
            </a:r>
            <a:endParaRPr sz="1800">
              <a:latin typeface="Cambria"/>
              <a:ea typeface="Cambria"/>
              <a:cs typeface="Cambria"/>
              <a:sym typeface="Cambria"/>
            </a:endParaRPr>
          </a:p>
          <a:p>
            <a:pPr indent="0" lvl="0" marL="0" marR="45720" rtl="0" algn="l">
              <a:lnSpc>
                <a:spcPct val="110000"/>
              </a:lnSpc>
              <a:spcBef>
                <a:spcPts val="0"/>
              </a:spcBef>
              <a:spcAft>
                <a:spcPts val="0"/>
              </a:spcAft>
              <a:buSzPts val="3200"/>
              <a:buNone/>
            </a:pPr>
            <a:r>
              <a:rPr lang="en-US" sz="1800">
                <a:solidFill>
                  <a:srgbClr val="000000"/>
                </a:solidFill>
                <a:latin typeface="Calibri"/>
                <a:ea typeface="Calibri"/>
                <a:cs typeface="Calibri"/>
                <a:sym typeface="Calibri"/>
              </a:rPr>
              <a:t> </a:t>
            </a:r>
            <a:endParaRPr sz="1800">
              <a:latin typeface="Cambria"/>
              <a:ea typeface="Cambria"/>
              <a:cs typeface="Cambria"/>
              <a:sym typeface="Cambria"/>
            </a:endParaRPr>
          </a:p>
          <a:p>
            <a:pPr indent="0" lvl="0" marL="0" marR="0" rtl="0" algn="l">
              <a:lnSpc>
                <a:spcPct val="100000"/>
              </a:lnSpc>
              <a:spcBef>
                <a:spcPts val="0"/>
              </a:spcBef>
              <a:spcAft>
                <a:spcPts val="0"/>
              </a:spcAft>
              <a:buSzPts val="3200"/>
              <a:buNone/>
            </a:pPr>
            <a:r>
              <a:rPr lang="en-US" sz="1800">
                <a:latin typeface="Cambria"/>
                <a:ea typeface="Cambria"/>
                <a:cs typeface="Cambria"/>
                <a:sym typeface="Cambria"/>
              </a:rPr>
              <a:t> </a:t>
            </a:r>
            <a:endParaRPr/>
          </a:p>
          <a:p>
            <a:pPr indent="0" lvl="0" marL="0" marR="0" rtl="0" algn="l">
              <a:lnSpc>
                <a:spcPct val="100000"/>
              </a:lnSpc>
              <a:spcBef>
                <a:spcPts val="0"/>
              </a:spcBef>
              <a:spcAft>
                <a:spcPts val="0"/>
              </a:spcAft>
              <a:buSzPts val="3200"/>
              <a:buChar char="•"/>
            </a:pPr>
            <a:r>
              <a:rPr lang="en-US" sz="1800">
                <a:latin typeface="Cambria"/>
                <a:ea typeface="Cambria"/>
                <a:cs typeface="Cambria"/>
                <a:sym typeface="Cambria"/>
              </a:rPr>
              <a:t>OSEP Center on Positive Behavior Interventions and Support, U.S. Department of Education, Office of Special Education Programs (2015). Implementation blueprint and self-assessment: positive behavioral interventions and support. Retrieved from </a:t>
            </a:r>
            <a:r>
              <a:rPr lang="en-US" sz="1800" u="sng">
                <a:solidFill>
                  <a:srgbClr val="0563C1"/>
                </a:solidFill>
                <a:latin typeface="Cambria"/>
                <a:ea typeface="Cambria"/>
                <a:cs typeface="Cambria"/>
                <a:sym typeface="Cambria"/>
                <a:hlinkClick r:id="rId3">
                  <a:extLst>
                    <a:ext uri="{A12FA001-AC4F-418D-AE19-62706E023703}">
                      <ahyp:hlinkClr val="tx"/>
                    </a:ext>
                  </a:extLst>
                </a:hlinkClick>
              </a:rPr>
              <a:t>www.pbis.org</a:t>
            </a:r>
            <a:r>
              <a:rPr lang="en-US" sz="1800">
                <a:latin typeface="Cambria"/>
                <a:ea typeface="Cambria"/>
                <a:cs typeface="Cambria"/>
                <a:sym typeface="Cambria"/>
              </a:rPr>
              <a:t>.</a:t>
            </a:r>
            <a:endParaRPr/>
          </a:p>
          <a:p>
            <a:pPr indent="0" lvl="0" marL="0" marR="0" rtl="0" algn="l">
              <a:lnSpc>
                <a:spcPct val="100000"/>
              </a:lnSpc>
              <a:spcBef>
                <a:spcPts val="0"/>
              </a:spcBef>
              <a:spcAft>
                <a:spcPts val="0"/>
              </a:spcAft>
              <a:buSzPts val="3200"/>
              <a:buNone/>
            </a:pPr>
            <a:r>
              <a:t/>
            </a:r>
            <a:endParaRPr sz="1800">
              <a:latin typeface="Cambria"/>
              <a:ea typeface="Cambria"/>
              <a:cs typeface="Cambria"/>
              <a:sym typeface="Cambria"/>
            </a:endParaRPr>
          </a:p>
          <a:p>
            <a:pPr indent="0" lvl="0" marL="0" marR="0" rtl="0" algn="l">
              <a:lnSpc>
                <a:spcPct val="100000"/>
              </a:lnSpc>
              <a:spcBef>
                <a:spcPts val="0"/>
              </a:spcBef>
              <a:spcAft>
                <a:spcPts val="0"/>
              </a:spcAft>
              <a:buSzPts val="3200"/>
              <a:buChar char="•"/>
            </a:pPr>
            <a:r>
              <a:rPr lang="en-US" sz="1800">
                <a:latin typeface="Cambria"/>
                <a:ea typeface="Cambria"/>
                <a:cs typeface="Cambria"/>
                <a:sym typeface="Cambria"/>
              </a:rPr>
              <a:t>Vincent, C.G., Randall, C., Cartledge, G., Tobin, T.J &amp; Swain-Bradway, J. (2011). Toward a conceptual integration of cultural responsiveness and schoolwide positive behavior support. Journal of Positive Behavior Interventions, 13(4), 219–229.</a:t>
            </a:r>
            <a:endParaRPr/>
          </a:p>
          <a:p>
            <a:pPr indent="-228600" lvl="0" marL="45720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9593"/>
        </a:solidFill>
      </p:bgPr>
    </p:bg>
    <p:spTree>
      <p:nvGrpSpPr>
        <p:cNvPr id="275" name="Shape 275"/>
        <p:cNvGrpSpPr/>
        <p:nvPr/>
      </p:nvGrpSpPr>
      <p:grpSpPr>
        <a:xfrm>
          <a:off x="0" y="0"/>
          <a:ext cx="0" cy="0"/>
          <a:chOff x="0" y="0"/>
          <a:chExt cx="0" cy="0"/>
        </a:xfrm>
      </p:grpSpPr>
      <p:sp>
        <p:nvSpPr>
          <p:cNvPr id="276" name="Google Shape;276;p68"/>
          <p:cNvSpPr txBox="1"/>
          <p:nvPr/>
        </p:nvSpPr>
        <p:spPr>
          <a:xfrm>
            <a:off x="2300736" y="1199817"/>
            <a:ext cx="4561578" cy="500931"/>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rPr b="0" i="0" lang="en-US" sz="2700" u="none" cap="none" strike="noStrike">
                <a:solidFill>
                  <a:schemeClr val="dk1"/>
                </a:solidFill>
                <a:latin typeface="Calibri"/>
                <a:ea typeface="Calibri"/>
                <a:cs typeface="Calibri"/>
                <a:sym typeface="Calibri"/>
              </a:rPr>
              <a:t>Contact Information</a:t>
            </a:r>
            <a:endParaRPr b="0" i="0" sz="1400" u="none" cap="none" strike="noStrike">
              <a:solidFill>
                <a:srgbClr val="000000"/>
              </a:solidFill>
              <a:latin typeface="Arial"/>
              <a:ea typeface="Arial"/>
              <a:cs typeface="Arial"/>
              <a:sym typeface="Arial"/>
            </a:endParaRPr>
          </a:p>
        </p:txBody>
      </p:sp>
      <p:grpSp>
        <p:nvGrpSpPr>
          <p:cNvPr id="277" name="Google Shape;277;p68"/>
          <p:cNvGrpSpPr/>
          <p:nvPr/>
        </p:nvGrpSpPr>
        <p:grpSpPr>
          <a:xfrm>
            <a:off x="1372943" y="2847692"/>
            <a:ext cx="3505082" cy="1913037"/>
            <a:chOff x="244548" y="1398759"/>
            <a:chExt cx="4673442" cy="2550716"/>
          </a:xfrm>
        </p:grpSpPr>
        <p:pic>
          <p:nvPicPr>
            <p:cNvPr id="278" name="Google Shape;278;p68"/>
            <p:cNvPicPr preferRelativeResize="0"/>
            <p:nvPr/>
          </p:nvPicPr>
          <p:blipFill rotWithShape="1">
            <a:blip r:embed="rId3">
              <a:alphaModFix/>
            </a:blip>
            <a:srcRect b="0" l="0" r="0" t="0"/>
            <a:stretch/>
          </p:blipFill>
          <p:spPr>
            <a:xfrm>
              <a:off x="244548" y="2200146"/>
              <a:ext cx="1051375" cy="1051375"/>
            </a:xfrm>
            <a:prstGeom prst="rect">
              <a:avLst/>
            </a:prstGeom>
            <a:noFill/>
            <a:ln>
              <a:noFill/>
            </a:ln>
          </p:spPr>
        </p:pic>
        <p:pic>
          <p:nvPicPr>
            <p:cNvPr id="279" name="Google Shape;279;p68"/>
            <p:cNvPicPr preferRelativeResize="0"/>
            <p:nvPr/>
          </p:nvPicPr>
          <p:blipFill rotWithShape="1">
            <a:blip r:embed="rId4">
              <a:alphaModFix/>
            </a:blip>
            <a:srcRect b="0" l="0" r="0" t="0"/>
            <a:stretch/>
          </p:blipFill>
          <p:spPr>
            <a:xfrm>
              <a:off x="399061" y="3345688"/>
              <a:ext cx="742351" cy="603787"/>
            </a:xfrm>
            <a:prstGeom prst="rect">
              <a:avLst/>
            </a:prstGeom>
            <a:noFill/>
            <a:ln>
              <a:noFill/>
            </a:ln>
          </p:spPr>
        </p:pic>
        <p:pic>
          <p:nvPicPr>
            <p:cNvPr descr="MO_SWPBS_Logo-2011.jpg" id="280" name="Google Shape;280;p68"/>
            <p:cNvPicPr preferRelativeResize="0"/>
            <p:nvPr/>
          </p:nvPicPr>
          <p:blipFill rotWithShape="1">
            <a:blip r:embed="rId5">
              <a:alphaModFix/>
            </a:blip>
            <a:srcRect b="0" l="0" r="0" t="0"/>
            <a:stretch/>
          </p:blipFill>
          <p:spPr>
            <a:xfrm>
              <a:off x="306591" y="1398759"/>
              <a:ext cx="927288" cy="801387"/>
            </a:xfrm>
            <a:prstGeom prst="rect">
              <a:avLst/>
            </a:prstGeom>
            <a:noFill/>
            <a:ln>
              <a:noFill/>
            </a:ln>
          </p:spPr>
        </p:pic>
        <p:sp>
          <p:nvSpPr>
            <p:cNvPr id="281" name="Google Shape;281;p68"/>
            <p:cNvSpPr txBox="1"/>
            <p:nvPr/>
          </p:nvSpPr>
          <p:spPr>
            <a:xfrm>
              <a:off x="1233879" y="1614786"/>
              <a:ext cx="3140153" cy="3385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pbismissouri.org</a:t>
              </a:r>
              <a:endParaRPr b="0" i="0" sz="1050" u="none" cap="none" strike="noStrike">
                <a:solidFill>
                  <a:srgbClr val="000000"/>
                </a:solidFill>
                <a:latin typeface="Arial"/>
                <a:ea typeface="Arial"/>
                <a:cs typeface="Arial"/>
                <a:sym typeface="Arial"/>
              </a:endParaRPr>
            </a:p>
          </p:txBody>
        </p:sp>
        <p:sp>
          <p:nvSpPr>
            <p:cNvPr id="282" name="Google Shape;282;p68"/>
            <p:cNvSpPr txBox="1"/>
            <p:nvPr/>
          </p:nvSpPr>
          <p:spPr>
            <a:xfrm>
              <a:off x="1233879" y="2541167"/>
              <a:ext cx="3684111" cy="3385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facebook.com/moswpbs</a:t>
              </a:r>
              <a:endParaRPr b="0" i="0" sz="1050" u="none" cap="none" strike="noStrike">
                <a:solidFill>
                  <a:srgbClr val="000000"/>
                </a:solidFill>
                <a:latin typeface="Arial"/>
                <a:ea typeface="Arial"/>
                <a:cs typeface="Arial"/>
                <a:sym typeface="Arial"/>
              </a:endParaRPr>
            </a:p>
          </p:txBody>
        </p:sp>
        <p:sp>
          <p:nvSpPr>
            <p:cNvPr id="283" name="Google Shape;283;p68"/>
            <p:cNvSpPr txBox="1"/>
            <p:nvPr/>
          </p:nvSpPr>
          <p:spPr>
            <a:xfrm>
              <a:off x="1233879" y="3407876"/>
              <a:ext cx="3684110" cy="3385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@MOSWPBS</a:t>
              </a:r>
              <a:endParaRPr b="0" i="0" sz="1400" u="none" cap="none" strike="noStrike">
                <a:solidFill>
                  <a:srgbClr val="000000"/>
                </a:solidFill>
                <a:latin typeface="Arial"/>
                <a:ea typeface="Arial"/>
                <a:cs typeface="Arial"/>
                <a:sym typeface="Arial"/>
              </a:endParaRPr>
            </a:p>
          </p:txBody>
        </p:sp>
      </p:grpSp>
      <p:sp>
        <p:nvSpPr>
          <p:cNvPr id="284" name="Google Shape;284;p68"/>
          <p:cNvSpPr txBox="1"/>
          <p:nvPr/>
        </p:nvSpPr>
        <p:spPr>
          <a:xfrm>
            <a:off x="4891217" y="1910646"/>
            <a:ext cx="3942196"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050"/>
              <a:buFont typeface="Arial"/>
              <a:buNone/>
            </a:pPr>
            <a:r>
              <a:rPr b="1" i="0" lang="en-US" sz="1050" u="none" cap="none" strike="noStrike">
                <a:solidFill>
                  <a:srgbClr val="FF0000"/>
                </a:solidFill>
                <a:latin typeface="Arial"/>
                <a:ea typeface="Arial"/>
                <a:cs typeface="Arial"/>
                <a:sym typeface="Arial"/>
              </a:rPr>
              <a:t>Consultant Contact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FF0000"/>
              </a:solidFill>
              <a:latin typeface="Arial"/>
              <a:ea typeface="Arial"/>
              <a:cs typeface="Arial"/>
              <a:sym typeface="Arial"/>
            </a:endParaRPr>
          </a:p>
        </p:txBody>
      </p:sp>
      <p:sp>
        <p:nvSpPr>
          <p:cNvPr id="285" name="Google Shape;285;p68"/>
          <p:cNvSpPr txBox="1"/>
          <p:nvPr/>
        </p:nvSpPr>
        <p:spPr>
          <a:xfrm>
            <a:off x="1372943" y="1910646"/>
            <a:ext cx="350508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Remember to follow MO SW-PBS on social media</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9"/>
          <p:cNvSpPr txBox="1"/>
          <p:nvPr>
            <p:ph type="title"/>
          </p:nvPr>
        </p:nvSpPr>
        <p:spPr>
          <a:xfrm>
            <a:off x="457200" y="274637"/>
            <a:ext cx="8229600" cy="96996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lang="en-US"/>
              <a:t>Session at a Glance</a:t>
            </a:r>
            <a:endParaRPr/>
          </a:p>
        </p:txBody>
      </p:sp>
      <p:sp>
        <p:nvSpPr>
          <p:cNvPr id="117" name="Google Shape;117;p9"/>
          <p:cNvSpPr txBox="1"/>
          <p:nvPr>
            <p:ph idx="1" type="body"/>
          </p:nvPr>
        </p:nvSpPr>
        <p:spPr>
          <a:xfrm>
            <a:off x="457200" y="1117600"/>
            <a:ext cx="8229600" cy="5088590"/>
          </a:xfrm>
          <a:prstGeom prst="rect">
            <a:avLst/>
          </a:prstGeom>
          <a:noFill/>
          <a:ln>
            <a:noFill/>
          </a:ln>
        </p:spPr>
        <p:txBody>
          <a:bodyPr anchorCtr="0" anchor="t" bIns="45700" lIns="91425" spcFirstLastPara="1" rIns="91425" wrap="square" tIns="45700">
            <a:noAutofit/>
          </a:bodyPr>
          <a:lstStyle/>
          <a:p>
            <a:pPr indent="0" lvl="0" marL="342900" rtl="0" algn="l">
              <a:lnSpc>
                <a:spcPct val="100000"/>
              </a:lnSpc>
              <a:spcBef>
                <a:spcPts val="0"/>
              </a:spcBef>
              <a:spcAft>
                <a:spcPts val="0"/>
              </a:spcAft>
              <a:buSzPts val="3200"/>
              <a:buNone/>
            </a:pPr>
            <a:r>
              <a:rPr lang="en-US" sz="2700"/>
              <a:t>This lesson describes the first step in developing a social behavioral curriculum, identifying three to five overarching </a:t>
            </a:r>
            <a:r>
              <a:rPr i="1" lang="en-US" sz="2700"/>
              <a:t>schoolwide social behavioral expectations </a:t>
            </a:r>
            <a:r>
              <a:rPr lang="en-US" sz="2700"/>
              <a:t>that will be defined and agreed to by all staff. These expectations are valued social skills and behaviors for success at school and eventually in life. Examples include: respectful, responsible, safe, cooperative, and kind. </a:t>
            </a:r>
            <a:endParaRPr sz="2700"/>
          </a:p>
          <a:p>
            <a:pPr indent="0" lvl="0" marL="342900" rtl="0" algn="l">
              <a:lnSpc>
                <a:spcPct val="100000"/>
              </a:lnSpc>
              <a:spcBef>
                <a:spcPts val="560"/>
              </a:spcBef>
              <a:spcAft>
                <a:spcPts val="0"/>
              </a:spcAft>
              <a:buSzPts val="3200"/>
              <a:buNone/>
            </a:pPr>
            <a:r>
              <a:t/>
            </a:r>
            <a:endParaRPr i="1" sz="2600">
              <a:solidFill>
                <a:srgbClr val="008000"/>
              </a:solidFill>
            </a:endParaRPr>
          </a:p>
          <a:p>
            <a:pPr indent="-177800" lvl="0" marL="342900" marR="0" rtl="0" algn="l">
              <a:lnSpc>
                <a:spcPct val="100000"/>
              </a:lnSpc>
              <a:spcBef>
                <a:spcPts val="600"/>
              </a:spcBef>
              <a:spcAft>
                <a:spcPts val="0"/>
              </a:spcAft>
              <a:buClr>
                <a:srgbClr val="FF0000"/>
              </a:buClr>
              <a:buSzPts val="2600"/>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ddca2ff7e9_0_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b="1" i="0" lang="en-US" sz="4400" u="none" cap="none" strike="noStrike">
                <a:solidFill>
                  <a:schemeClr val="dk1"/>
                </a:solidFill>
                <a:latin typeface="Calibri"/>
                <a:ea typeface="Calibri"/>
                <a:cs typeface="Calibri"/>
                <a:sym typeface="Calibri"/>
              </a:rPr>
              <a:t>Working Agreements</a:t>
            </a:r>
            <a:endParaRPr/>
          </a:p>
        </p:txBody>
      </p:sp>
      <p:sp>
        <p:nvSpPr>
          <p:cNvPr id="124" name="Google Shape;124;gddca2ff7e9_0_50"/>
          <p:cNvSpPr txBox="1"/>
          <p:nvPr>
            <p:ph idx="1" type="body"/>
          </p:nvPr>
        </p:nvSpPr>
        <p:spPr>
          <a:xfrm>
            <a:off x="1022350" y="1417637"/>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650"/>
              <a:buFont typeface="Arial"/>
              <a:buNone/>
            </a:pPr>
            <a:r>
              <a:rPr b="1" i="0" lang="en-US" sz="2600" u="none" cap="none" strike="noStrike">
                <a:solidFill>
                  <a:schemeClr val="dk1"/>
                </a:solidFill>
                <a:latin typeface="Calibri"/>
                <a:ea typeface="Calibri"/>
                <a:cs typeface="Calibri"/>
                <a:sym typeface="Calibri"/>
              </a:rPr>
              <a:t>Be Respectful</a:t>
            </a:r>
            <a:endParaRPr/>
          </a:p>
          <a:p>
            <a:pPr indent="-342900" lvl="0" marL="342900" marR="0" rtl="0" algn="l">
              <a:lnSpc>
                <a:spcPct val="100000"/>
              </a:lnSpc>
              <a:spcBef>
                <a:spcPts val="440"/>
              </a:spcBef>
              <a:spcAft>
                <a:spcPts val="0"/>
              </a:spcAft>
              <a:buClr>
                <a:srgbClr val="FF0000"/>
              </a:buClr>
              <a:buSzPts val="2200"/>
              <a:buFont typeface="Arial"/>
              <a:buChar char="•"/>
            </a:pPr>
            <a:r>
              <a:rPr b="0" i="0" lang="en-US" sz="2200" u="none" cap="none" strike="noStrike">
                <a:solidFill>
                  <a:schemeClr val="dk1"/>
                </a:solidFill>
                <a:latin typeface="Calibri"/>
                <a:ea typeface="Calibri"/>
                <a:cs typeface="Calibri"/>
                <a:sym typeface="Calibri"/>
              </a:rPr>
              <a:t>Be an active listener—open to new ideas</a:t>
            </a:r>
            <a:endParaRPr/>
          </a:p>
          <a:p>
            <a:pPr indent="-342900" lvl="0" marL="342900" marR="0" rtl="0" algn="l">
              <a:lnSpc>
                <a:spcPct val="100000"/>
              </a:lnSpc>
              <a:spcBef>
                <a:spcPts val="440"/>
              </a:spcBef>
              <a:spcAft>
                <a:spcPts val="0"/>
              </a:spcAft>
              <a:buClr>
                <a:srgbClr val="FF0000"/>
              </a:buClr>
              <a:buSzPts val="2200"/>
              <a:buFont typeface="Arial"/>
              <a:buChar char="•"/>
            </a:pPr>
            <a:r>
              <a:rPr b="0" i="0" lang="en-US" sz="2200" u="none" cap="none" strike="noStrike">
                <a:solidFill>
                  <a:schemeClr val="dk1"/>
                </a:solidFill>
                <a:latin typeface="Calibri"/>
                <a:ea typeface="Calibri"/>
                <a:cs typeface="Calibri"/>
                <a:sym typeface="Calibri"/>
              </a:rPr>
              <a:t>Use notes for side bar conversations</a:t>
            </a:r>
            <a:endParaRPr/>
          </a:p>
          <a:p>
            <a:pPr indent="-342900" lvl="0" marL="342900" marR="0" rtl="0" algn="l">
              <a:lnSpc>
                <a:spcPct val="100000"/>
              </a:lnSpc>
              <a:spcBef>
                <a:spcPts val="520"/>
              </a:spcBef>
              <a:spcAft>
                <a:spcPts val="0"/>
              </a:spcAft>
              <a:buClr>
                <a:srgbClr val="FF0000"/>
              </a:buClr>
              <a:buSzPts val="650"/>
              <a:buFont typeface="Arial"/>
              <a:buNone/>
            </a:pPr>
            <a:r>
              <a:rPr b="1" i="0" lang="en-US" sz="2600" u="none" cap="none" strike="noStrike">
                <a:solidFill>
                  <a:schemeClr val="dk1"/>
                </a:solidFill>
                <a:latin typeface="Calibri"/>
                <a:ea typeface="Calibri"/>
                <a:cs typeface="Calibri"/>
                <a:sym typeface="Calibri"/>
              </a:rPr>
              <a:t>Be Responsible</a:t>
            </a:r>
            <a:endParaRPr/>
          </a:p>
          <a:p>
            <a:pPr indent="-342900" lvl="0" marL="342900" marR="0" rtl="0" algn="l">
              <a:lnSpc>
                <a:spcPct val="100000"/>
              </a:lnSpc>
              <a:spcBef>
                <a:spcPts val="440"/>
              </a:spcBef>
              <a:spcAft>
                <a:spcPts val="0"/>
              </a:spcAft>
              <a:buClr>
                <a:srgbClr val="FF0000"/>
              </a:buClr>
              <a:buSzPts val="2200"/>
              <a:buFont typeface="Arial"/>
              <a:buChar char="•"/>
            </a:pPr>
            <a:r>
              <a:rPr b="0" i="0" lang="en-US" sz="2200" u="none" cap="none" strike="noStrike">
                <a:solidFill>
                  <a:schemeClr val="dk1"/>
                </a:solidFill>
                <a:latin typeface="Calibri"/>
                <a:ea typeface="Calibri"/>
                <a:cs typeface="Calibri"/>
                <a:sym typeface="Calibri"/>
              </a:rPr>
              <a:t>Be on time for sessions</a:t>
            </a:r>
            <a:endParaRPr/>
          </a:p>
          <a:p>
            <a:pPr indent="-342900" lvl="0" marL="342900" marR="0" rtl="0" algn="l">
              <a:lnSpc>
                <a:spcPct val="100000"/>
              </a:lnSpc>
              <a:spcBef>
                <a:spcPts val="440"/>
              </a:spcBef>
              <a:spcAft>
                <a:spcPts val="0"/>
              </a:spcAft>
              <a:buClr>
                <a:srgbClr val="FF0000"/>
              </a:buClr>
              <a:buSzPts val="2200"/>
              <a:buFont typeface="Arial"/>
              <a:buChar char="•"/>
            </a:pPr>
            <a:r>
              <a:rPr b="0" i="0" lang="en-US" sz="2200" u="none" cap="none" strike="noStrike">
                <a:solidFill>
                  <a:schemeClr val="dk1"/>
                </a:solidFill>
                <a:latin typeface="Calibri"/>
                <a:ea typeface="Calibri"/>
                <a:cs typeface="Calibri"/>
                <a:sym typeface="Calibri"/>
              </a:rPr>
              <a:t>Silence cell phones—reply appropriately</a:t>
            </a:r>
            <a:endParaRPr/>
          </a:p>
          <a:p>
            <a:pPr indent="-342900" lvl="0" marL="342900" marR="0" rtl="0" algn="l">
              <a:lnSpc>
                <a:spcPct val="100000"/>
              </a:lnSpc>
              <a:spcBef>
                <a:spcPts val="720"/>
              </a:spcBef>
              <a:spcAft>
                <a:spcPts val="0"/>
              </a:spcAft>
              <a:buClr>
                <a:srgbClr val="FF0000"/>
              </a:buClr>
              <a:buSzPts val="650"/>
              <a:buFont typeface="Arial"/>
              <a:buNone/>
            </a:pPr>
            <a:r>
              <a:rPr b="1" i="0" lang="en-US" sz="2600" u="none" cap="none" strike="noStrike">
                <a:solidFill>
                  <a:schemeClr val="dk1"/>
                </a:solidFill>
                <a:latin typeface="Calibri"/>
                <a:ea typeface="Calibri"/>
                <a:cs typeface="Calibri"/>
                <a:sym typeface="Calibri"/>
              </a:rPr>
              <a:t>Be</a:t>
            </a:r>
            <a:r>
              <a:rPr b="1" i="0" lang="en-US" sz="3600" u="none" cap="none" strike="noStrike">
                <a:solidFill>
                  <a:schemeClr val="dk1"/>
                </a:solidFill>
                <a:latin typeface="Calibri"/>
                <a:ea typeface="Calibri"/>
                <a:cs typeface="Calibri"/>
                <a:sym typeface="Calibri"/>
              </a:rPr>
              <a:t> </a:t>
            </a:r>
            <a:r>
              <a:rPr b="1" i="0" lang="en-US" sz="2600" u="none" cap="none" strike="noStrike">
                <a:solidFill>
                  <a:schemeClr val="dk1"/>
                </a:solidFill>
                <a:latin typeface="Calibri"/>
                <a:ea typeface="Calibri"/>
                <a:cs typeface="Calibri"/>
                <a:sym typeface="Calibri"/>
              </a:rPr>
              <a:t>a Problem Solver</a:t>
            </a:r>
            <a:endParaRPr/>
          </a:p>
          <a:p>
            <a:pPr indent="-342900" lvl="0" marL="342900" marR="0" rtl="0" algn="l">
              <a:lnSpc>
                <a:spcPct val="100000"/>
              </a:lnSpc>
              <a:spcBef>
                <a:spcPts val="440"/>
              </a:spcBef>
              <a:spcAft>
                <a:spcPts val="0"/>
              </a:spcAft>
              <a:buClr>
                <a:srgbClr val="FF0000"/>
              </a:buClr>
              <a:buSzPts val="2200"/>
              <a:buFont typeface="Arial"/>
              <a:buChar char="•"/>
            </a:pPr>
            <a:r>
              <a:rPr b="0" i="0" lang="en-US" sz="2200" u="none" cap="none" strike="noStrike">
                <a:solidFill>
                  <a:schemeClr val="dk1"/>
                </a:solidFill>
                <a:latin typeface="Calibri"/>
                <a:ea typeface="Calibri"/>
                <a:cs typeface="Calibri"/>
                <a:sym typeface="Calibri"/>
              </a:rPr>
              <a:t>Follow the decision making process</a:t>
            </a:r>
            <a:endParaRPr/>
          </a:p>
          <a:p>
            <a:pPr indent="-342900" lvl="0" marL="342900" marR="0" rtl="0" algn="l">
              <a:lnSpc>
                <a:spcPct val="100000"/>
              </a:lnSpc>
              <a:spcBef>
                <a:spcPts val="440"/>
              </a:spcBef>
              <a:spcAft>
                <a:spcPts val="0"/>
              </a:spcAft>
              <a:buClr>
                <a:srgbClr val="FF0000"/>
              </a:buClr>
              <a:buSzPts val="2200"/>
              <a:buFont typeface="Arial"/>
              <a:buChar char="•"/>
            </a:pPr>
            <a:r>
              <a:rPr b="0" i="0" lang="en-US" sz="2200" u="none" cap="none" strike="noStrike">
                <a:solidFill>
                  <a:schemeClr val="dk1"/>
                </a:solidFill>
                <a:latin typeface="Calibri"/>
                <a:ea typeface="Calibri"/>
                <a:cs typeface="Calibri"/>
                <a:sym typeface="Calibri"/>
              </a:rPr>
              <a:t>Work toward consensus and support decisions of the group</a:t>
            </a:r>
            <a:endParaRPr/>
          </a:p>
          <a:p>
            <a:pPr indent="-139700" lvl="0" marL="342900" marR="0" rtl="0" algn="l">
              <a:lnSpc>
                <a:spcPct val="100000"/>
              </a:lnSpc>
              <a:spcBef>
                <a:spcPts val="640"/>
              </a:spcBef>
              <a:spcAft>
                <a:spcPts val="0"/>
              </a:spcAft>
              <a:buClr>
                <a:srgbClr val="FF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9593"/>
        </a:solidFill>
      </p:bgPr>
    </p:bg>
    <p:spTree>
      <p:nvGrpSpPr>
        <p:cNvPr id="129" name="Shape 129"/>
        <p:cNvGrpSpPr/>
        <p:nvPr/>
      </p:nvGrpSpPr>
      <p:grpSpPr>
        <a:xfrm>
          <a:off x="0" y="0"/>
          <a:ext cx="0" cy="0"/>
          <a:chOff x="0" y="0"/>
          <a:chExt cx="0" cy="0"/>
        </a:xfrm>
      </p:grpSpPr>
      <p:sp>
        <p:nvSpPr>
          <p:cNvPr id="130" name="Google Shape;130;gddca2ff7e9_0_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b="0" i="0" lang="en-US" sz="4400" u="none" cap="none" strike="noStrike">
                <a:solidFill>
                  <a:schemeClr val="dk1"/>
                </a:solidFill>
                <a:latin typeface="Calibri"/>
                <a:ea typeface="Calibri"/>
                <a:cs typeface="Calibri"/>
                <a:sym typeface="Calibri"/>
              </a:rPr>
              <a:t>Attention Signal Practice</a:t>
            </a:r>
            <a:endParaRPr/>
          </a:p>
        </p:txBody>
      </p:sp>
      <p:sp>
        <p:nvSpPr>
          <p:cNvPr id="131" name="Google Shape;131;gddca2ff7e9_0_5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3200"/>
              <a:buFont typeface="Arial"/>
              <a:buChar char="•"/>
            </a:pPr>
            <a:r>
              <a:rPr b="0" i="0" lang="en-US" sz="3200" u="none" cap="none" strike="noStrike">
                <a:solidFill>
                  <a:schemeClr val="dk1"/>
                </a:solidFill>
                <a:latin typeface="Calibri"/>
                <a:ea typeface="Calibri"/>
                <a:cs typeface="Calibri"/>
                <a:sym typeface="Calibri"/>
              </a:rPr>
              <a:t>Select and teach an attention signal.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9593"/>
        </a:solidFill>
      </p:bgPr>
    </p:bg>
    <p:spTree>
      <p:nvGrpSpPr>
        <p:cNvPr id="136" name="Shape 136"/>
        <p:cNvGrpSpPr/>
        <p:nvPr/>
      </p:nvGrpSpPr>
      <p:grpSpPr>
        <a:xfrm>
          <a:off x="0" y="0"/>
          <a:ext cx="0" cy="0"/>
          <a:chOff x="0" y="0"/>
          <a:chExt cx="0" cy="0"/>
        </a:xfrm>
      </p:grpSpPr>
      <p:sp>
        <p:nvSpPr>
          <p:cNvPr id="137" name="Google Shape;137;gddca2ff7e9_0_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b="0" i="0" lang="en-US" sz="4400" u="none" cap="none" strike="noStrike">
                <a:solidFill>
                  <a:schemeClr val="dk1"/>
                </a:solidFill>
                <a:latin typeface="Calibri"/>
                <a:ea typeface="Calibri"/>
                <a:cs typeface="Calibri"/>
                <a:sym typeface="Calibri"/>
              </a:rPr>
              <a:t>Introductions</a:t>
            </a:r>
            <a:endParaRPr/>
          </a:p>
        </p:txBody>
      </p:sp>
      <p:sp>
        <p:nvSpPr>
          <p:cNvPr id="138" name="Google Shape;138;gddca2ff7e9_0_6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3200"/>
              <a:buFont typeface="Arial"/>
              <a:buChar char="•"/>
            </a:pPr>
            <a:r>
              <a:rPr b="0" i="0" lang="en-US" sz="3200" u="none" cap="none" strike="noStrike">
                <a:solidFill>
                  <a:schemeClr val="dk1"/>
                </a:solidFill>
                <a:latin typeface="Calibri"/>
                <a:ea typeface="Calibri"/>
                <a:cs typeface="Calibri"/>
                <a:sym typeface="Calibri"/>
              </a:rPr>
              <a:t>Insert an Introductions Activity.</a:t>
            </a:r>
            <a:endParaRPr/>
          </a:p>
        </p:txBody>
      </p:sp>
      <p:grpSp>
        <p:nvGrpSpPr>
          <p:cNvPr id="139" name="Google Shape;139;gddca2ff7e9_0_62"/>
          <p:cNvGrpSpPr/>
          <p:nvPr/>
        </p:nvGrpSpPr>
        <p:grpSpPr>
          <a:xfrm>
            <a:off x="12700" y="6211407"/>
            <a:ext cx="9144300" cy="659249"/>
            <a:chOff x="12700" y="6211407"/>
            <a:chExt cx="9144300" cy="659249"/>
          </a:xfrm>
        </p:grpSpPr>
        <p:sp>
          <p:nvSpPr>
            <p:cNvPr id="140" name="Google Shape;140;gddca2ff7e9_0_62"/>
            <p:cNvSpPr/>
            <p:nvPr/>
          </p:nvSpPr>
          <p:spPr>
            <a:xfrm>
              <a:off x="12700" y="6756656"/>
              <a:ext cx="9144000" cy="114000"/>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gddca2ff7e9_0_62"/>
            <p:cNvSpPr/>
            <p:nvPr/>
          </p:nvSpPr>
          <p:spPr>
            <a:xfrm>
              <a:off x="12700" y="6288896"/>
              <a:ext cx="9144300" cy="283500"/>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gddca2ff7e9_0_62"/>
            <p:cNvSpPr/>
            <p:nvPr/>
          </p:nvSpPr>
          <p:spPr>
            <a:xfrm>
              <a:off x="12700" y="6572092"/>
              <a:ext cx="9144000" cy="184800"/>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gddca2ff7e9_0_62"/>
            <p:cNvSpPr txBox="1"/>
            <p:nvPr/>
          </p:nvSpPr>
          <p:spPr>
            <a:xfrm>
              <a:off x="673595" y="6211407"/>
              <a:ext cx="1752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ddca2ff7e9_0_44"/>
          <p:cNvSpPr txBox="1"/>
          <p:nvPr>
            <p:ph type="title"/>
          </p:nvPr>
        </p:nvSpPr>
        <p:spPr>
          <a:xfrm>
            <a:off x="457200" y="274637"/>
            <a:ext cx="8229600" cy="969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lang="en-US"/>
              <a:t>Lesson</a:t>
            </a:r>
            <a:r>
              <a:rPr b="0" i="0" lang="en-US" sz="4400" u="none" cap="none" strike="noStrike">
                <a:solidFill>
                  <a:schemeClr val="dk1"/>
                </a:solidFill>
                <a:latin typeface="Calibri"/>
                <a:ea typeface="Calibri"/>
                <a:cs typeface="Calibri"/>
                <a:sym typeface="Calibri"/>
              </a:rPr>
              <a:t> Outcomes</a:t>
            </a:r>
            <a:endParaRPr/>
          </a:p>
        </p:txBody>
      </p:sp>
      <p:sp>
        <p:nvSpPr>
          <p:cNvPr id="150" name="Google Shape;150;gddca2ff7e9_0_44"/>
          <p:cNvSpPr txBox="1"/>
          <p:nvPr>
            <p:ph idx="1" type="body"/>
          </p:nvPr>
        </p:nvSpPr>
        <p:spPr>
          <a:xfrm>
            <a:off x="457200" y="1117600"/>
            <a:ext cx="8229600" cy="50886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FF0000"/>
              </a:buClr>
              <a:buSzPts val="650"/>
              <a:buFont typeface="Arial"/>
              <a:buNone/>
            </a:pPr>
            <a:r>
              <a:rPr b="0" i="1" lang="en-US" sz="2600" u="none" cap="none" strike="noStrike">
                <a:solidFill>
                  <a:srgbClr val="008000"/>
                </a:solidFill>
                <a:latin typeface="Calibri"/>
                <a:ea typeface="Calibri"/>
                <a:cs typeface="Calibri"/>
                <a:sym typeface="Calibri"/>
              </a:rPr>
              <a:t>At the end of this session, you will be able to…</a:t>
            </a:r>
            <a:endParaRPr/>
          </a:p>
          <a:p>
            <a:pPr indent="-342900" lvl="0" marL="342900" rtl="0" algn="l">
              <a:lnSpc>
                <a:spcPct val="100000"/>
              </a:lnSpc>
              <a:spcBef>
                <a:spcPts val="560"/>
              </a:spcBef>
              <a:spcAft>
                <a:spcPts val="0"/>
              </a:spcAft>
              <a:buClr>
                <a:srgbClr val="FF0000"/>
              </a:buClr>
              <a:buSzPts val="2800"/>
              <a:buFont typeface="Arial"/>
              <a:buChar char="•"/>
            </a:pPr>
            <a:r>
              <a:rPr b="1" lang="en-US" sz="2800"/>
              <a:t>Select three to five schoolwide expectations that define success for all students and are applicable in all settings (e.g., respectful, cooperative, safe, kind).</a:t>
            </a:r>
            <a:endParaRPr/>
          </a:p>
          <a:p>
            <a:pPr indent="-177800" lvl="0" marL="342900" marR="0" rtl="0" algn="l">
              <a:lnSpc>
                <a:spcPct val="100000"/>
              </a:lnSpc>
              <a:spcBef>
                <a:spcPts val="600"/>
              </a:spcBef>
              <a:spcAft>
                <a:spcPts val="0"/>
              </a:spcAft>
              <a:buClr>
                <a:srgbClr val="FF0000"/>
              </a:buClr>
              <a:buSzPts val="2600"/>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431800" lvl="0" marL="457200" rtl="0" algn="l">
              <a:lnSpc>
                <a:spcPct val="100000"/>
              </a:lnSpc>
              <a:spcBef>
                <a:spcPts val="640"/>
              </a:spcBef>
              <a:spcAft>
                <a:spcPts val="0"/>
              </a:spcAft>
              <a:buClr>
                <a:srgbClr val="FF0000"/>
              </a:buClr>
              <a:buSzPts val="3200"/>
              <a:buFont typeface="Arial"/>
              <a:buChar char="•"/>
            </a:pPr>
            <a:r>
              <a:rPr lang="en-US" sz="2800">
                <a:latin typeface="Calibri"/>
                <a:ea typeface="Calibri"/>
                <a:cs typeface="Calibri"/>
                <a:sym typeface="Calibri"/>
              </a:rPr>
              <a:t>Without a curriculum to guide what we want our students to achieve socially, little consistent teaching and monitoring can occur. </a:t>
            </a:r>
            <a:endParaRPr/>
          </a:p>
          <a:p>
            <a:pPr indent="-431800" lvl="0" marL="457200" rtl="0" algn="l">
              <a:lnSpc>
                <a:spcPct val="100000"/>
              </a:lnSpc>
              <a:spcBef>
                <a:spcPts val="640"/>
              </a:spcBef>
              <a:spcAft>
                <a:spcPts val="0"/>
              </a:spcAft>
              <a:buClr>
                <a:srgbClr val="FF0000"/>
              </a:buClr>
              <a:buSzPts val="3200"/>
              <a:buFont typeface="Arial"/>
              <a:buChar char="•"/>
            </a:pPr>
            <a:r>
              <a:rPr lang="en-US" sz="2800">
                <a:latin typeface="Calibri"/>
                <a:ea typeface="Calibri"/>
                <a:cs typeface="Calibri"/>
                <a:sym typeface="Calibri"/>
              </a:rPr>
              <a:t>With a proactive and instructional approach to discipline, we first develop a social behavioral curriculum.</a:t>
            </a:r>
            <a:endParaRPr sz="2800"/>
          </a:p>
        </p:txBody>
      </p:sp>
      <p:sp>
        <p:nvSpPr>
          <p:cNvPr id="157" name="Google Shape;157;p11"/>
          <p:cNvSpPr txBox="1"/>
          <p:nvPr/>
        </p:nvSpPr>
        <p:spPr>
          <a:xfrm>
            <a:off x="609600" y="4572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88"/>
              <a:buFont typeface="Calibri"/>
              <a:buNone/>
            </a:pPr>
            <a:r>
              <a:rPr b="0" i="0" lang="en-US" sz="3950" u="none" cap="none" strike="noStrike">
                <a:solidFill>
                  <a:schemeClr val="dk1"/>
                </a:solidFill>
                <a:latin typeface="Calibri"/>
                <a:ea typeface="Calibri"/>
                <a:cs typeface="Calibri"/>
                <a:sym typeface="Calibri"/>
              </a:rPr>
              <a:t>Importance of Identifying Expectations and Rules  </a:t>
            </a:r>
            <a:endParaRPr b="0" i="0" sz="4400" u="none" cap="none" strike="noStrike">
              <a:solidFill>
                <a:schemeClr val="dk1"/>
              </a:solidFill>
              <a:latin typeface="Calibri"/>
              <a:ea typeface="Calibri"/>
              <a:cs typeface="Calibri"/>
              <a:sym typeface="Calibri"/>
            </a:endParaRPr>
          </a:p>
        </p:txBody>
      </p:sp>
      <p:pic>
        <p:nvPicPr>
          <p:cNvPr descr="A picture containing person, indoor, standing&#10;&#10;Description automatically generated" id="158" name="Google Shape;158;p11"/>
          <p:cNvPicPr preferRelativeResize="0"/>
          <p:nvPr/>
        </p:nvPicPr>
        <p:blipFill rotWithShape="1">
          <a:blip r:embed="rId3">
            <a:alphaModFix/>
          </a:blip>
          <a:srcRect b="0" l="0" r="0" t="0"/>
          <a:stretch/>
        </p:blipFill>
        <p:spPr>
          <a:xfrm>
            <a:off x="5120640" y="4005889"/>
            <a:ext cx="3362960" cy="22421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lang="en-US"/>
              <a:t>Key Terms</a:t>
            </a:r>
            <a:endParaRPr/>
          </a:p>
        </p:txBody>
      </p:sp>
      <p:sp>
        <p:nvSpPr>
          <p:cNvPr id="165" name="Google Shape;165;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3200"/>
              <a:buFont typeface="Arial"/>
              <a:buChar char="•"/>
            </a:pPr>
            <a:r>
              <a:rPr b="1" i="1" lang="en-US" sz="3200" u="none" cap="none" strike="noStrike">
                <a:solidFill>
                  <a:srgbClr val="008000"/>
                </a:solidFill>
              </a:rPr>
              <a:t>Expectations</a:t>
            </a:r>
            <a:r>
              <a:rPr b="0" i="0" lang="en-US" sz="3200" u="none" cap="none" strike="noStrike">
                <a:solidFill>
                  <a:srgbClr val="008000"/>
                </a:solidFill>
                <a:latin typeface="Calibri"/>
                <a:ea typeface="Calibri"/>
                <a:cs typeface="Calibri"/>
                <a:sym typeface="Calibri"/>
              </a:rPr>
              <a:t>: </a:t>
            </a:r>
            <a:r>
              <a:rPr lang="en-US"/>
              <a:t>D</a:t>
            </a:r>
            <a:r>
              <a:rPr b="0" i="0" lang="en-US" sz="3200" u="none" cap="none" strike="noStrike">
                <a:solidFill>
                  <a:schemeClr val="dk1"/>
                </a:solidFill>
                <a:latin typeface="Calibri"/>
                <a:ea typeface="Calibri"/>
                <a:cs typeface="Calibri"/>
                <a:sym typeface="Calibri"/>
              </a:rPr>
              <a:t>efine the kind of people that you want your students to </a:t>
            </a:r>
            <a:r>
              <a:rPr b="0" i="1" lang="en-US" sz="3200" u="none" cap="none" strike="noStrike">
                <a:solidFill>
                  <a:schemeClr val="dk1"/>
                </a:solidFill>
                <a:latin typeface="Calibri"/>
                <a:ea typeface="Calibri"/>
                <a:cs typeface="Calibri"/>
                <a:sym typeface="Calibri"/>
              </a:rPr>
              <a:t>be</a:t>
            </a:r>
            <a:r>
              <a:rPr b="0" i="0" lang="en-US" sz="3200" u="none" cap="none" strike="noStrike">
                <a:solidFill>
                  <a:schemeClr val="dk1"/>
                </a:solidFill>
                <a:latin typeface="Calibri"/>
                <a:ea typeface="Calibri"/>
                <a:cs typeface="Calibri"/>
                <a:sym typeface="Calibri"/>
              </a:rPr>
              <a:t> (e.g., respectful, responsible, etc.)</a:t>
            </a:r>
            <a:endParaRPr/>
          </a:p>
          <a:p>
            <a:pPr indent="-342900" lvl="0" marL="342900" marR="0" rtl="0" algn="l">
              <a:lnSpc>
                <a:spcPct val="100000"/>
              </a:lnSpc>
              <a:spcBef>
                <a:spcPts val="640"/>
              </a:spcBef>
              <a:spcAft>
                <a:spcPts val="0"/>
              </a:spcAft>
              <a:buClr>
                <a:srgbClr val="FF0000"/>
              </a:buClr>
              <a:buSzPts val="3200"/>
              <a:buFont typeface="Arial"/>
              <a:buChar char="•"/>
            </a:pPr>
            <a:r>
              <a:rPr b="1" i="1" lang="en-US" sz="3200" u="none" cap="none" strike="noStrike">
                <a:solidFill>
                  <a:srgbClr val="008000"/>
                </a:solidFill>
              </a:rPr>
              <a:t>Behaviors/Rules</a:t>
            </a:r>
            <a:r>
              <a:rPr b="0" i="0" lang="en-US" sz="3200" u="none" cap="none" strike="noStrike">
                <a:solidFill>
                  <a:srgbClr val="008000"/>
                </a:solidFill>
                <a:latin typeface="Calibri"/>
                <a:ea typeface="Calibri"/>
                <a:cs typeface="Calibri"/>
                <a:sym typeface="Calibri"/>
              </a:rPr>
              <a:t>: </a:t>
            </a:r>
            <a:r>
              <a:rPr lang="en-US"/>
              <a:t>S</a:t>
            </a:r>
            <a:r>
              <a:rPr b="0" i="0" lang="en-US" sz="3200" u="none" cap="none" strike="noStrike">
                <a:solidFill>
                  <a:schemeClr val="dk1"/>
                </a:solidFill>
                <a:latin typeface="Calibri"/>
                <a:ea typeface="Calibri"/>
                <a:cs typeface="Calibri"/>
                <a:sym typeface="Calibri"/>
              </a:rPr>
              <a:t>pecif</a:t>
            </a:r>
            <a:r>
              <a:rPr lang="en-US"/>
              <a:t>y the</a:t>
            </a:r>
            <a:r>
              <a:rPr b="0" i="0" lang="en-US" sz="3200" u="none" cap="none" strike="noStrike">
                <a:solidFill>
                  <a:schemeClr val="dk1"/>
                </a:solidFill>
                <a:latin typeface="Calibri"/>
                <a:ea typeface="Calibri"/>
                <a:cs typeface="Calibri"/>
                <a:sym typeface="Calibri"/>
              </a:rPr>
              <a:t> tasks students are to </a:t>
            </a:r>
            <a:r>
              <a:rPr b="0" i="1" lang="en-US" sz="3200" u="none" cap="none" strike="noStrike">
                <a:solidFill>
                  <a:schemeClr val="dk1"/>
                </a:solidFill>
                <a:latin typeface="Calibri"/>
                <a:ea typeface="Calibri"/>
                <a:cs typeface="Calibri"/>
                <a:sym typeface="Calibri"/>
              </a:rPr>
              <a:t>do</a:t>
            </a:r>
            <a:r>
              <a:rPr b="0" i="0" lang="en-US" sz="3200" u="none" cap="none" strike="noStrike">
                <a:solidFill>
                  <a:schemeClr val="dk1"/>
                </a:solidFill>
                <a:latin typeface="Calibri"/>
                <a:ea typeface="Calibri"/>
                <a:cs typeface="Calibri"/>
                <a:sym typeface="Calibri"/>
              </a:rPr>
              <a:t> to meet the schoolwide expectations</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7 Components Game - t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Lintner, Debora R.</dc:creator>
</cp:coreProperties>
</file>