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gJK9rLRDfcTfR2FN+CT/nXfO33X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2"/>
  </p:normalViewPr>
  <p:slideViewPr>
    <p:cSldViewPr snapToGrid="0" snapToObjects="1">
      <p:cViewPr varScale="1">
        <p:scale>
          <a:sx n="106" d="100"/>
          <a:sy n="106" d="100"/>
        </p:scale>
        <p:origin x="1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bismissouri.org/tier-1-workbook-resourc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Recommended roles and assigned tasks, include the following. Use HO9 Team Roles</a:t>
            </a:r>
            <a:endParaRPr/>
          </a:p>
          <a:p>
            <a:pPr marL="0" lvl="0" indent="0" algn="l" rtl="0">
              <a:spcBef>
                <a:spcPts val="0"/>
              </a:spcBef>
              <a:spcAft>
                <a:spcPts val="0"/>
              </a:spcAft>
              <a:buNone/>
            </a:pPr>
            <a:br>
              <a:rPr lang="en-US"/>
            </a:br>
            <a:br>
              <a:rPr lang="en-US"/>
            </a:br>
            <a:endParaRPr/>
          </a:p>
        </p:txBody>
      </p:sp>
      <p:sp>
        <p:nvSpPr>
          <p:cNvPr id="189" name="Google Shape;18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1" i="0" u="none" strike="noStrike">
                <a:solidFill>
                  <a:schemeClr val="dk1"/>
                </a:solidFill>
                <a:latin typeface="Calibri"/>
                <a:ea typeface="Calibri"/>
                <a:cs typeface="Calibri"/>
                <a:sym typeface="Calibri"/>
              </a:rPr>
              <a:t>Coaching</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In addition to suggested roles, team members may be designated to serve in a coaching role to support full SW-PBS implementation by staff. In many ways, all team members will serve in a coaching role, which includes: 1) listening, questioning, and reviewing data, 2) encouraging, teaching, prompting, providing practice, and modeling, 3) communicating with stakeholders, 4) distributing information and gathering input, and 5) organizing and promoting professional learning activities. Some teams may have the ability to identify someone who serves primarily as a coach for their staff.</a:t>
            </a:r>
            <a:endParaRPr/>
          </a:p>
          <a:p>
            <a:pPr marL="0" lvl="0" indent="0" algn="l" rtl="0">
              <a:spcBef>
                <a:spcPts val="0"/>
              </a:spcBef>
              <a:spcAft>
                <a:spcPts val="0"/>
              </a:spcAft>
              <a:buNone/>
            </a:pPr>
            <a:br>
              <a:rPr lang="en-US"/>
            </a:br>
            <a:br>
              <a:rPr lang="en-US"/>
            </a:br>
            <a:endParaRPr/>
          </a:p>
          <a:p>
            <a:pPr marL="0" lvl="0" indent="0" algn="l" rtl="0">
              <a:spcBef>
                <a:spcPts val="0"/>
              </a:spcBef>
              <a:spcAft>
                <a:spcPts val="0"/>
              </a:spcAft>
              <a:buNone/>
            </a:pPr>
            <a:endParaRPr/>
          </a:p>
        </p:txBody>
      </p:sp>
      <p:sp>
        <p:nvSpPr>
          <p:cNvPr id="201" name="Google Shape;2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Review the description of team roles provided.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What roles will best support your team’s work and heighten your productivity?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Determine the roles needed and who from your SW-PBS Leadership Team will best fulfill each role.</a:t>
            </a:r>
            <a:endParaRPr/>
          </a:p>
          <a:p>
            <a:pPr marL="0" lvl="0" indent="0" algn="l" rtl="0">
              <a:spcBef>
                <a:spcPts val="0"/>
              </a:spcBef>
              <a:spcAft>
                <a:spcPts val="0"/>
              </a:spcAft>
              <a:buNone/>
            </a:pPr>
            <a:endParaRPr/>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HO9 Team Roles</a:t>
            </a:r>
            <a:endParaRPr/>
          </a:p>
        </p:txBody>
      </p:sp>
      <p:sp>
        <p:nvSpPr>
          <p:cNvPr id="214" name="Google Shape;2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During this lesson, you learned about the team roles that will allow your SW-PBS Leadership Team to efficiently and effectively accomplish tasks and action plan steps. </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How will you engage the full SW-PBS Leadership Team in assigning and adhering to the roles?</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Next steps include </a:t>
            </a:r>
            <a:endParaRPr/>
          </a:p>
          <a:p>
            <a:pPr marL="228600" lvl="0" indent="-190500" algn="l" rtl="0">
              <a:spcBef>
                <a:spcPts val="0"/>
              </a:spcBef>
              <a:spcAft>
                <a:spcPts val="0"/>
              </a:spcAft>
              <a:buClr>
                <a:schemeClr val="dk1"/>
              </a:buClr>
              <a:buSzPts val="1200"/>
              <a:buFont typeface="Calibri"/>
              <a:buChar char="•"/>
            </a:pPr>
            <a:r>
              <a:rPr lang="en-US" sz="1200" b="0" i="0" u="none" strike="noStrike">
                <a:solidFill>
                  <a:schemeClr val="dk1"/>
                </a:solidFill>
                <a:latin typeface="Calibri"/>
                <a:ea typeface="Calibri"/>
                <a:cs typeface="Calibri"/>
                <a:sym typeface="Calibri"/>
              </a:rPr>
              <a:t> Develop action steps for making final team role selections.</a:t>
            </a:r>
            <a:endParaRPr sz="1200" b="0" i="0" u="none" strike="noStrike">
              <a:solidFill>
                <a:schemeClr val="dk1"/>
              </a:solidFill>
              <a:latin typeface="Calibri"/>
              <a:ea typeface="Calibri"/>
              <a:cs typeface="Calibri"/>
              <a:sym typeface="Calibri"/>
            </a:endParaRPr>
          </a:p>
          <a:p>
            <a:pPr marL="228600" lvl="0" indent="-190500" algn="l" rtl="0">
              <a:spcBef>
                <a:spcPts val="0"/>
              </a:spcBef>
              <a:spcAft>
                <a:spcPts val="0"/>
              </a:spcAft>
              <a:buClr>
                <a:schemeClr val="dk1"/>
              </a:buClr>
              <a:buSzPts val="1200"/>
              <a:buFont typeface="Cambria"/>
              <a:buChar char="•"/>
            </a:pPr>
            <a:r>
              <a:rPr lang="en-US"/>
              <a:t>Update </a:t>
            </a:r>
            <a:r>
              <a:rPr lang="en-US" sz="1050">
                <a:latin typeface="Arial"/>
                <a:ea typeface="Arial"/>
                <a:cs typeface="Arial"/>
                <a:sym typeface="Arial"/>
              </a:rPr>
              <a:t>your action plan using the </a:t>
            </a:r>
            <a:r>
              <a:rPr lang="en-US" sz="1050" b="1" i="1">
                <a:latin typeface="Arial"/>
                <a:ea typeface="Arial"/>
                <a:cs typeface="Arial"/>
                <a:sym typeface="Arial"/>
              </a:rPr>
              <a:t>Tier 1 Action Plan</a:t>
            </a:r>
            <a:r>
              <a:rPr lang="en-US" sz="1050">
                <a:latin typeface="Arial"/>
                <a:ea typeface="Arial"/>
                <a:cs typeface="Arial"/>
                <a:sym typeface="Arial"/>
              </a:rPr>
              <a:t> template and the </a:t>
            </a:r>
            <a:r>
              <a:rPr lang="en-US" sz="1050" b="1" i="1">
                <a:latin typeface="Arial"/>
                <a:ea typeface="Arial"/>
                <a:cs typeface="Arial"/>
                <a:sym typeface="Arial"/>
              </a:rPr>
              <a:t>Tier 1 Action Planning Checklist</a:t>
            </a:r>
            <a:r>
              <a:rPr lang="en-US" sz="1050">
                <a:latin typeface="Arial"/>
                <a:ea typeface="Arial"/>
                <a:cs typeface="Arial"/>
                <a:sym typeface="Arial"/>
              </a:rPr>
              <a:t>. </a:t>
            </a:r>
            <a:endParaRPr sz="1050">
              <a:latin typeface="Arial"/>
              <a:ea typeface="Arial"/>
              <a:cs typeface="Arial"/>
              <a:sym typeface="Arial"/>
            </a:endParaRPr>
          </a:p>
          <a:p>
            <a:pPr marL="228600" lvl="0" indent="-180975" algn="l" rtl="0">
              <a:spcBef>
                <a:spcPts val="0"/>
              </a:spcBef>
              <a:spcAft>
                <a:spcPts val="0"/>
              </a:spcAft>
              <a:buClr>
                <a:schemeClr val="dk1"/>
              </a:buClr>
              <a:buSzPts val="1050"/>
              <a:buChar char="•"/>
            </a:pPr>
            <a:r>
              <a:rPr lang="en-US" sz="1050">
                <a:latin typeface="Arial"/>
                <a:ea typeface="Arial"/>
                <a:cs typeface="Arial"/>
                <a:sym typeface="Arial"/>
              </a:rPr>
              <a:t>Use the </a:t>
            </a:r>
            <a:r>
              <a:rPr lang="en-US" sz="1050" b="1" i="1">
                <a:latin typeface="Arial"/>
                <a:ea typeface="Arial"/>
                <a:cs typeface="Arial"/>
                <a:sym typeface="Arial"/>
              </a:rPr>
              <a:t>Tier 1 Artifacts Rubric </a:t>
            </a:r>
            <a:r>
              <a:rPr lang="en-US" sz="1050">
                <a:latin typeface="Arial"/>
                <a:ea typeface="Arial"/>
                <a:cs typeface="Arial"/>
                <a:sym typeface="Arial"/>
              </a:rPr>
              <a:t>to assess the quality of the resources your team develops. </a:t>
            </a:r>
            <a:endParaRPr sz="1050">
              <a:latin typeface="Arial"/>
              <a:ea typeface="Arial"/>
              <a:cs typeface="Arial"/>
              <a:sym typeface="Arial"/>
            </a:endParaRPr>
          </a:p>
          <a:p>
            <a:pPr marL="228600" lvl="0" indent="-180975" algn="l" rtl="0">
              <a:spcBef>
                <a:spcPts val="0"/>
              </a:spcBef>
              <a:spcAft>
                <a:spcPts val="0"/>
              </a:spcAft>
              <a:buClr>
                <a:schemeClr val="dk1"/>
              </a:buClr>
              <a:buSzPts val="1050"/>
              <a:buChar char="•"/>
            </a:pPr>
            <a:r>
              <a:rPr lang="en-US" sz="1050">
                <a:latin typeface="Arial"/>
                <a:ea typeface="Arial"/>
                <a:cs typeface="Arial"/>
                <a:sym typeface="Arial"/>
              </a:rPr>
              <a:t>Use the results of the </a:t>
            </a:r>
            <a:r>
              <a:rPr lang="en-US" sz="1050" b="1" i="1">
                <a:latin typeface="Arial"/>
                <a:ea typeface="Arial"/>
                <a:cs typeface="Arial"/>
                <a:sym typeface="Arial"/>
              </a:rPr>
              <a:t>PBIS Self-Assessment Survey</a:t>
            </a:r>
            <a:r>
              <a:rPr lang="en-US" sz="1050">
                <a:latin typeface="Arial"/>
                <a:ea typeface="Arial"/>
                <a:cs typeface="Arial"/>
                <a:sym typeface="Arial"/>
              </a:rPr>
              <a:t> (SAS)  to gain perspective from all staff, and results from the </a:t>
            </a:r>
            <a:r>
              <a:rPr lang="en-US" sz="1050" b="1" i="1">
                <a:latin typeface="Arial"/>
                <a:ea typeface="Arial"/>
                <a:cs typeface="Arial"/>
                <a:sym typeface="Arial"/>
              </a:rPr>
              <a:t>PBIS Tiered Fidelity Inventory</a:t>
            </a:r>
            <a:r>
              <a:rPr lang="en-US" sz="1050">
                <a:latin typeface="Arial"/>
                <a:ea typeface="Arial"/>
                <a:cs typeface="Arial"/>
                <a:sym typeface="Arial"/>
              </a:rPr>
              <a:t> (TFI) to gain perspective from your Building Leadership Team.</a:t>
            </a:r>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Additional information about team roles and responsibilities </a:t>
            </a:r>
            <a:r>
              <a:rPr lang="en-US"/>
              <a:t>can be found in </a:t>
            </a:r>
            <a:r>
              <a:rPr lang="en-US" u="sng">
                <a:solidFill>
                  <a:schemeClr val="hlink"/>
                </a:solidFill>
                <a:hlinkClick r:id="rId3"/>
              </a:rPr>
              <a:t>the MO SW-PBS Handbook </a:t>
            </a:r>
            <a:r>
              <a:rPr lang="en-US"/>
              <a:t>and the </a:t>
            </a:r>
            <a:r>
              <a:rPr lang="en-US" u="sng">
                <a:solidFill>
                  <a:schemeClr val="hlink"/>
                </a:solidFill>
                <a:hlinkClick r:id="rId3"/>
              </a:rPr>
              <a:t>MO SW-PBS Tier 1 Implementation Guide</a:t>
            </a:r>
            <a:r>
              <a:rPr lang="en-US"/>
              <a:t>.</a:t>
            </a:r>
            <a:br>
              <a:rPr lang="en-US"/>
            </a:br>
            <a:endParaRPr/>
          </a:p>
          <a:p>
            <a:pPr marL="0" lvl="0" indent="0" algn="l" rtl="0">
              <a:spcBef>
                <a:spcPts val="0"/>
              </a:spcBef>
              <a:spcAft>
                <a:spcPts val="0"/>
              </a:spcAft>
              <a:buNone/>
            </a:pPr>
            <a:endParaRPr/>
          </a:p>
        </p:txBody>
      </p:sp>
      <p:sp>
        <p:nvSpPr>
          <p:cNvPr id="221" name="Google Shape;22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To Know/To Say: </a:t>
            </a:r>
            <a:r>
              <a:rPr lang="en-US" sz="1200" b="0" i="0" u="none" strike="noStrike" cap="none">
                <a:solidFill>
                  <a:schemeClr val="dk1"/>
                </a:solidFill>
                <a:latin typeface="Calibri"/>
                <a:ea typeface="Calibri"/>
                <a:cs typeface="Calibri"/>
                <a:sym typeface="Calibri"/>
              </a:rPr>
              <a:t>This lesson uses 1 handout.  If you have not already done so, download the handout at this time.</a:t>
            </a:r>
            <a:endParaRPr/>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 </a:t>
            </a:r>
            <a:r>
              <a:rPr lang="en-US" b="0"/>
              <a:t>Hide or delete this slide if presenting the entire PLM</a:t>
            </a:r>
            <a:endParaRPr b="1"/>
          </a:p>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a:t>These will be the Working Agreements we will honor during all our training sessions this year.”</a:t>
            </a:r>
            <a:endParaRPr/>
          </a:p>
          <a:p>
            <a:pPr marL="0" lvl="0" indent="0" algn="l" rtl="0">
              <a:spcBef>
                <a:spcPts val="0"/>
              </a:spcBef>
              <a:spcAft>
                <a:spcPts val="0"/>
              </a:spcAft>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Trainer Notes:</a:t>
            </a:r>
            <a:r>
              <a:rPr lang="en-US" b="0"/>
              <a:t>  </a:t>
            </a:r>
            <a:r>
              <a:rPr lang="en-US">
                <a:latin typeface="Arial"/>
                <a:ea typeface="Arial"/>
                <a:cs typeface="Arial"/>
                <a:sym typeface="Arial"/>
              </a:rPr>
              <a:t>Facilitator: Select an attention signal. </a:t>
            </a:r>
            <a:endParaRPr/>
          </a:p>
          <a:p>
            <a:pPr marL="0" lvl="0" indent="0" algn="l" rtl="0">
              <a:spcBef>
                <a:spcPts val="0"/>
              </a:spcBef>
              <a:spcAft>
                <a:spcPts val="0"/>
              </a:spcAft>
              <a:buNone/>
            </a:pPr>
            <a:r>
              <a:rPr lang="en-US" b="1"/>
              <a:t>To Know/To Say:</a:t>
            </a:r>
            <a:r>
              <a:rPr lang="en-US" b="0"/>
              <a:t>  </a:t>
            </a:r>
            <a:r>
              <a:rPr lang="en-US">
                <a:latin typeface="Arial"/>
                <a:ea typeface="Arial"/>
                <a:cs typeface="Arial"/>
                <a:sym typeface="Arial"/>
              </a:rPr>
              <a:t>“One of our agreements is to follow the attention signal.”   </a:t>
            </a:r>
            <a:endParaRPr/>
          </a:p>
          <a:p>
            <a:pPr marL="0" lvl="0" indent="0" algn="l" rtl="0">
              <a:spcBef>
                <a:spcPts val="0"/>
              </a:spcBef>
              <a:spcAft>
                <a:spcPts val="0"/>
              </a:spcAft>
              <a:buNone/>
            </a:pPr>
            <a:r>
              <a:rPr lang="en-US">
                <a:latin typeface="Arial"/>
                <a:ea typeface="Arial"/>
                <a:cs typeface="Arial"/>
                <a:sym typeface="Arial"/>
              </a:rPr>
              <a:t>“Your team will work with your school to develop an attention signal you will use in every setting.”</a:t>
            </a:r>
            <a:endParaRPr/>
          </a:p>
          <a:p>
            <a:pPr marL="0" lvl="0" indent="0" algn="l" rtl="0">
              <a:spcBef>
                <a:spcPts val="0"/>
              </a:spcBef>
              <a:spcAft>
                <a:spcPts val="0"/>
              </a:spcAft>
              <a:buNone/>
            </a:pPr>
            <a:endParaRPr>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“In order to get all of you focused after discussions, activities or breaks, </a:t>
            </a:r>
            <a:endParaRPr/>
          </a:p>
          <a:p>
            <a:pPr marL="0" lvl="0" indent="0" algn="l" rtl="0">
              <a:spcBef>
                <a:spcPts val="0"/>
              </a:spcBef>
              <a:spcAft>
                <a:spcPts val="0"/>
              </a:spcAft>
              <a:buNone/>
            </a:pPr>
            <a:r>
              <a:rPr lang="en-US">
                <a:latin typeface="Arial"/>
                <a:ea typeface="Arial"/>
                <a:cs typeface="Arial"/>
                <a:sym typeface="Arial"/>
              </a:rPr>
              <a:t>I </a:t>
            </a:r>
            <a:r>
              <a:rPr lang="en-US" u="none">
                <a:latin typeface="Arial"/>
                <a:ea typeface="Arial"/>
                <a:cs typeface="Arial"/>
                <a:sym typeface="Arial"/>
              </a:rPr>
              <a:t>will __________________</a:t>
            </a:r>
            <a:r>
              <a:rPr lang="en-US" u="none">
                <a:solidFill>
                  <a:srgbClr val="FF0000"/>
                </a:solidFill>
                <a:latin typeface="Arial"/>
                <a:ea typeface="Arial"/>
                <a:cs typeface="Arial"/>
                <a:sym typeface="Arial"/>
              </a:rPr>
              <a:t>______________________</a:t>
            </a:r>
            <a:r>
              <a:rPr lang="en-US">
                <a:solidFill>
                  <a:srgbClr val="FF0000"/>
                </a:solidFill>
                <a:latin typeface="Arial"/>
                <a:ea typeface="Arial"/>
                <a:cs typeface="Arial"/>
                <a:sym typeface="Arial"/>
              </a:rPr>
              <a:t>.”</a:t>
            </a:r>
            <a:endParaRPr/>
          </a:p>
          <a:p>
            <a:pPr marL="0" lvl="0" indent="0" algn="l" rtl="0">
              <a:spcBef>
                <a:spcPts val="0"/>
              </a:spcBef>
              <a:spcAft>
                <a:spcPts val="0"/>
              </a:spcAft>
              <a:buNone/>
            </a:pPr>
            <a:r>
              <a:rPr lang="en-US">
                <a:solidFill>
                  <a:srgbClr val="FF0000"/>
                </a:solidFill>
                <a:latin typeface="Arial"/>
                <a:ea typeface="Arial"/>
                <a:cs typeface="Arial"/>
                <a:sym typeface="Arial"/>
              </a:rPr>
              <a:t>	(</a:t>
            </a:r>
            <a:r>
              <a:rPr lang="en-US" b="1" u="none">
                <a:solidFill>
                  <a:srgbClr val="FF0000"/>
                </a:solidFill>
                <a:latin typeface="Arial"/>
                <a:ea typeface="Arial"/>
                <a:cs typeface="Arial"/>
                <a:sym typeface="Arial"/>
              </a:rPr>
              <a:t>Insert your attention signal here</a:t>
            </a:r>
            <a:r>
              <a:rPr lang="en-US" u="none">
                <a:solidFill>
                  <a:srgbClr val="FF0000"/>
                </a:solidFill>
                <a:latin typeface="Arial"/>
                <a:ea typeface="Arial"/>
                <a:cs typeface="Arial"/>
                <a:sym typeface="Arial"/>
              </a:rPr>
              <a:t>.)</a:t>
            </a:r>
            <a:endParaRPr/>
          </a:p>
          <a:p>
            <a:pPr marL="0" lvl="0" indent="0" algn="l" rtl="0">
              <a:spcBef>
                <a:spcPts val="0"/>
              </a:spcBef>
              <a:spcAft>
                <a:spcPts val="0"/>
              </a:spcAft>
              <a:buNone/>
            </a:pPr>
            <a:endParaRPr u="none">
              <a:solidFill>
                <a:srgbClr val="FF0000"/>
              </a:solidFill>
              <a:latin typeface="Arial"/>
              <a:ea typeface="Arial"/>
              <a:cs typeface="Arial"/>
              <a:sym typeface="Arial"/>
            </a:endParaRPr>
          </a:p>
          <a:p>
            <a:pPr marL="0" lvl="0" indent="0" algn="l" rtl="0">
              <a:spcBef>
                <a:spcPts val="0"/>
              </a:spcBef>
              <a:spcAft>
                <a:spcPts val="0"/>
              </a:spcAft>
              <a:buNone/>
            </a:pPr>
            <a:r>
              <a:rPr lang="en-US">
                <a:latin typeface="Arial"/>
                <a:ea typeface="Arial"/>
                <a:cs typeface="Arial"/>
                <a:sym typeface="Arial"/>
              </a:rPr>
              <a:t>“Your task will be to finish your sentence, quiet your voice and ____________________________.”</a:t>
            </a:r>
            <a:endParaRPr/>
          </a:p>
          <a:p>
            <a:pPr marL="0" lvl="0" indent="0" algn="l" rtl="0">
              <a:spcBef>
                <a:spcPts val="0"/>
              </a:spcBef>
              <a:spcAft>
                <a:spcPts val="0"/>
              </a:spcAft>
              <a:buNone/>
            </a:pPr>
            <a:r>
              <a:rPr lang="en-US">
                <a:latin typeface="Arial"/>
                <a:ea typeface="Arial"/>
                <a:cs typeface="Arial"/>
                <a:sym typeface="Arial"/>
              </a:rPr>
              <a:t>							(</a:t>
            </a:r>
            <a:r>
              <a:rPr lang="en-US" b="1">
                <a:latin typeface="Arial"/>
                <a:ea typeface="Arial"/>
                <a:cs typeface="Arial"/>
                <a:sym typeface="Arial"/>
              </a:rPr>
              <a:t>Insert what you want participants to do</a:t>
            </a:r>
            <a:r>
              <a:rPr lang="en-US">
                <a:latin typeface="Arial"/>
                <a:ea typeface="Arial"/>
                <a:cs typeface="Arial"/>
                <a:sym typeface="Arial"/>
              </a:rPr>
              <a:t>.)</a:t>
            </a:r>
            <a:endParaRPr>
              <a:latin typeface="Arial"/>
              <a:ea typeface="Arial"/>
              <a:cs typeface="Arial"/>
              <a:sym typeface="Arial"/>
            </a:endParaRPr>
          </a:p>
          <a:p>
            <a:pPr marL="0" lvl="0" indent="0" algn="l" rtl="0">
              <a:spcBef>
                <a:spcPts val="0"/>
              </a:spcBef>
              <a:spcAft>
                <a:spcPts val="0"/>
              </a:spcAft>
              <a:buNone/>
            </a:pPr>
            <a:endParaRPr/>
          </a:p>
        </p:txBody>
      </p:sp>
      <p:sp>
        <p:nvSpPr>
          <p:cNvPr id="126" name="Google Shape;12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r>
              <a:rPr lang="en-US"/>
              <a:t>Facilitator: Select an introductions activity</a:t>
            </a:r>
            <a:endParaRPr b="0"/>
          </a:p>
          <a:p>
            <a:pPr marL="0" lvl="0" indent="0" algn="l" rtl="0">
              <a:spcBef>
                <a:spcPts val="0"/>
              </a:spcBef>
              <a:spcAft>
                <a:spcPts val="0"/>
              </a:spcAft>
              <a:buNone/>
            </a:pPr>
            <a:r>
              <a:rPr lang="en-US" b="1"/>
              <a:t>To Know/To Say:</a:t>
            </a:r>
            <a:endParaRPr>
              <a:latin typeface="Arial"/>
              <a:ea typeface="Arial"/>
              <a:cs typeface="Arial"/>
              <a:sym typeface="Arial"/>
            </a:endParaRPr>
          </a:p>
          <a:p>
            <a:pPr marL="0" lvl="0" indent="0" algn="l" rtl="0">
              <a:spcBef>
                <a:spcPts val="0"/>
              </a:spcBef>
              <a:spcAft>
                <a:spcPts val="0"/>
              </a:spcAft>
              <a:buNone/>
            </a:pPr>
            <a:endParaRPr/>
          </a:p>
        </p:txBody>
      </p:sp>
      <p:sp>
        <p:nvSpPr>
          <p:cNvPr id="133" name="Google Shape;13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endParaRPr/>
          </a:p>
        </p:txBody>
      </p:sp>
      <p:sp>
        <p:nvSpPr>
          <p:cNvPr id="140" name="Google Shape;14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Coaching: </a:t>
            </a:r>
            <a:r>
              <a:rPr lang="en-US" sz="1200" b="0" i="0" u="none" strike="noStrike">
                <a:solidFill>
                  <a:schemeClr val="dk1"/>
                </a:solidFill>
                <a:latin typeface="Calibri"/>
                <a:ea typeface="Calibri"/>
                <a:cs typeface="Calibri"/>
                <a:sym typeface="Calibri"/>
              </a:rPr>
              <a:t>Job embedded professional learning provided to support implementation of new skills and practices. Frequently involves modeling, observing, and providing feedback.</a:t>
            </a:r>
            <a:endParaRPr/>
          </a:p>
        </p:txBody>
      </p:sp>
      <p:sp>
        <p:nvSpPr>
          <p:cNvPr id="152" name="Google Shape;15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Trainer Notes:</a:t>
            </a:r>
            <a:r>
              <a:rPr lang="en-US" b="0"/>
              <a:t>  </a:t>
            </a:r>
            <a:endParaRPr/>
          </a:p>
          <a:p>
            <a:pPr marL="0" lvl="0" indent="0" algn="l" rtl="0">
              <a:spcBef>
                <a:spcPts val="0"/>
              </a:spcBef>
              <a:spcAft>
                <a:spcPts val="0"/>
              </a:spcAft>
              <a:buNone/>
            </a:pPr>
            <a:r>
              <a:rPr lang="en-US" b="1"/>
              <a:t>To Know/To Say:</a:t>
            </a:r>
            <a:r>
              <a:rPr lang="en-US" b="0"/>
              <a:t> </a:t>
            </a:r>
            <a:r>
              <a:rPr lang="en-US" sz="1200" b="0" i="0" u="none" strike="noStrike">
                <a:solidFill>
                  <a:schemeClr val="dk1"/>
                </a:solidFill>
                <a:latin typeface="Calibri"/>
                <a:ea typeface="Calibri"/>
                <a:cs typeface="Calibri"/>
                <a:sym typeface="Calibri"/>
              </a:rPr>
              <a:t>Quote: “To efficiently and effectively accomplish your SW-PBS tasks, the work must be distributed.”</a:t>
            </a:r>
            <a:r>
              <a:rPr lang="en-US" sz="1200" b="0" i="0" u="none" strike="noStrike" baseline="30000">
                <a:solidFill>
                  <a:schemeClr val="dk1"/>
                </a:solidFill>
                <a:latin typeface="Calibri"/>
                <a:ea typeface="Calibri"/>
                <a:cs typeface="Calibri"/>
                <a:sym typeface="Calibri"/>
              </a:rPr>
              <a:t>1</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br>
              <a:rPr lang="en-US" sz="1200" b="0" i="0" u="none" strike="noStrike">
                <a:solidFill>
                  <a:schemeClr val="dk1"/>
                </a:solidFill>
                <a:latin typeface="Calibri"/>
                <a:ea typeface="Calibri"/>
                <a:cs typeface="Calibri"/>
                <a:sym typeface="Calibri"/>
              </a:rPr>
            </a:br>
            <a:r>
              <a:rPr lang="en-US" sz="1200" b="0" i="0" u="none" strike="noStrike">
                <a:solidFill>
                  <a:schemeClr val="dk1"/>
                </a:solidFill>
                <a:latin typeface="Calibri"/>
                <a:ea typeface="Calibri"/>
                <a:cs typeface="Calibri"/>
                <a:sym typeface="Calibri"/>
              </a:rPr>
              <a:t>This lesson will describe the key team member roles that will be needed on your SW-PBS Leadership Team and set your team up for deciding who will be responsible for each of those roles. </a:t>
            </a:r>
            <a:endParaRPr/>
          </a:p>
          <a:p>
            <a:pPr marL="0" lvl="0" indent="0" algn="l" rtl="0">
              <a:spcBef>
                <a:spcPts val="0"/>
              </a:spcBef>
              <a:spcAft>
                <a:spcPts val="0"/>
              </a:spcAft>
              <a:buNone/>
            </a:pPr>
            <a:br>
              <a:rPr lang="en-US"/>
            </a:br>
            <a:br>
              <a:rPr lang="en-US"/>
            </a:br>
            <a:endParaRPr/>
          </a:p>
        </p:txBody>
      </p:sp>
      <p:sp>
        <p:nvSpPr>
          <p:cNvPr id="164" name="Google Shape;16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75" name="Google Shape;17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To Know/To Say:</a:t>
            </a:r>
            <a:r>
              <a:rPr lang="en-US" b="0"/>
              <a:t> </a:t>
            </a:r>
            <a:r>
              <a:rPr lang="en-US" sz="1200" b="1" i="0" u="none" strike="noStrike">
                <a:solidFill>
                  <a:schemeClr val="dk1"/>
                </a:solidFill>
                <a:latin typeface="Calibri"/>
                <a:ea typeface="Calibri"/>
                <a:cs typeface="Calibri"/>
                <a:sym typeface="Calibri"/>
              </a:rPr>
              <a:t>SW-PBS Leadership Team Roles</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Depending on the size of your school and team, not all teams may use all of the recommended roles; although some are essential, the most common are: 1) chairperson, 2) timekeeper, 3) secretary, recorder, or note taker. </a:t>
            </a:r>
            <a:endParaRPr/>
          </a:p>
          <a:p>
            <a:pPr marL="0" lvl="0" indent="0" algn="l" rtl="0">
              <a:spcBef>
                <a:spcPts val="0"/>
              </a:spcBef>
              <a:spcAft>
                <a:spcPts val="0"/>
              </a:spcAft>
              <a:buNone/>
            </a:pPr>
            <a:br>
              <a:rPr lang="en-US"/>
            </a:br>
            <a:r>
              <a:rPr lang="en-US" sz="1200" b="0" i="0" u="none" strike="noStrike">
                <a:solidFill>
                  <a:schemeClr val="dk1"/>
                </a:solidFill>
                <a:latin typeface="Calibri"/>
                <a:ea typeface="Calibri"/>
                <a:cs typeface="Calibri"/>
                <a:sym typeface="Calibri"/>
              </a:rPr>
              <a:t>Roles are most often assigned based on interest and the specific skill sets of individual team members. Some teams opt to rotate the main roles through all the group members in order to build the experience and skills of all participants, avoid an overreliance on a few, and equalize all while preventing any perception of concentration of power. The specifics of roles is perhaps less important than the commitment to use roles and effective group processes to heighten your operation and productivity.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“To efficiently and effectively accomplish your SW-PBS tasks, the work must be </a:t>
            </a:r>
            <a:r>
              <a:rPr lang="en-US" i="1"/>
              <a:t>distributed.  </a:t>
            </a:r>
            <a:r>
              <a:rPr lang="en-US"/>
              <a:t>Designating the role of each member will facilitate the distribution of tasks. </a:t>
            </a:r>
            <a:r>
              <a:rPr lang="en-US">
                <a:latin typeface="Arial"/>
                <a:ea typeface="Arial"/>
                <a:cs typeface="Arial"/>
                <a:sym typeface="Arial"/>
              </a:rPr>
              <a:t>Here are roles recommended for members of your team:</a:t>
            </a:r>
            <a:endParaRPr/>
          </a:p>
          <a:p>
            <a:pPr marL="0" lvl="0" indent="0" algn="l" rtl="0">
              <a:spcBef>
                <a:spcPts val="0"/>
              </a:spcBef>
              <a:spcAft>
                <a:spcPts val="0"/>
              </a:spcAft>
              <a:buNone/>
            </a:pPr>
            <a:endParaRPr>
              <a:latin typeface="Arial"/>
              <a:ea typeface="Arial"/>
              <a:cs typeface="Arial"/>
              <a:sym typeface="Arial"/>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Chairperson—this role is often fulfilled by the SW-PBS Coach since it is their job to develop the agenda and facilitate the meeting</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Secretary – takes and distributes minutes</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Data-Base Manager—provides data to share, including the monthly Big 5 Report (a summary of student discipline data that you will learn about during your Prep year.)  The data-base manager shares data with the team and all staff during monthly staff meetings.</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Communication Coordinator—is in charge of making sure information is disseminated to and feedback received from all staff, students and parents.</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Time Keeper—is the task master and keeps the meeting moving so all topics on the agenda can be addressed.</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Team Cheerleader—is in charge of recognizing staff and team members’ work</a:t>
            </a:r>
            <a:endParaRPr/>
          </a:p>
          <a:p>
            <a:pPr marL="0" lvl="0" indent="-76200" algn="l" rtl="0">
              <a:spcBef>
                <a:spcPts val="0"/>
              </a:spcBef>
              <a:spcAft>
                <a:spcPts val="0"/>
              </a:spcAft>
              <a:buClr>
                <a:schemeClr val="dk1"/>
              </a:buClr>
              <a:buSzPts val="1200"/>
              <a:buFont typeface="Arial"/>
              <a:buChar char="•"/>
            </a:pPr>
            <a:r>
              <a:rPr lang="en-US">
                <a:latin typeface="Arial"/>
                <a:ea typeface="Arial"/>
                <a:cs typeface="Arial"/>
                <a:sym typeface="Arial"/>
              </a:rPr>
              <a:t>Historian/Archivist—is the person who keeps electronic files of team products and keeps those files up to date.  Very important job!</a:t>
            </a:r>
            <a:endParaRPr/>
          </a:p>
          <a:p>
            <a:pPr marL="0" lvl="0" indent="0" algn="l" rtl="0">
              <a:spcBef>
                <a:spcPts val="0"/>
              </a:spcBef>
              <a:spcAft>
                <a:spcPts val="0"/>
              </a:spcAft>
              <a:buClr>
                <a:schemeClr val="dk1"/>
              </a:buClr>
              <a:buSzPts val="1200"/>
              <a:buFont typeface="Calibri"/>
              <a:buNone/>
            </a:pPr>
            <a:r>
              <a:rPr lang="en-US"/>
              <a:t>Depending on the size of your school and team, not all teams may use all of the roles listed above. </a:t>
            </a:r>
            <a:endParaRPr/>
          </a:p>
          <a:p>
            <a:pPr marL="0" lvl="0" indent="0" algn="l" rtl="0">
              <a:spcBef>
                <a:spcPts val="0"/>
              </a:spcBef>
              <a:spcAft>
                <a:spcPts val="0"/>
              </a:spcAft>
              <a:buClr>
                <a:schemeClr val="dk1"/>
              </a:buClr>
              <a:buSzPts val="1200"/>
              <a:buFont typeface="Calibri"/>
              <a:buNone/>
            </a:pPr>
            <a:r>
              <a:rPr lang="en-US"/>
              <a:t>Roles are most often assigned based on interest and the specific skill sets of individual team members.</a:t>
            </a:r>
            <a:endParaRPr/>
          </a:p>
          <a:p>
            <a:pPr marL="0" lvl="0" indent="0" algn="l" rtl="0">
              <a:spcBef>
                <a:spcPts val="0"/>
              </a:spcBef>
              <a:spcAft>
                <a:spcPts val="0"/>
              </a:spcAft>
              <a:buClr>
                <a:schemeClr val="dk1"/>
              </a:buClr>
              <a:buSzPts val="1200"/>
              <a:buFont typeface="Calibri"/>
              <a:buNone/>
            </a:pPr>
            <a:r>
              <a:rPr lang="en-US"/>
              <a:t>The next activity may assist your team to identify the role(s) of each member.”</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p:txBody>
      </p:sp>
      <p:sp>
        <p:nvSpPr>
          <p:cNvPr id="176" name="Google Shape;17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5"/>
          <p:cNvSpPr>
            <a:spLocks noGrp="1"/>
          </p:cNvSpPr>
          <p:nvPr>
            <p:ph type="pic" idx="2"/>
          </p:nvPr>
        </p:nvSpPr>
        <p:spPr>
          <a:xfrm>
            <a:off x="3887391" y="987426"/>
            <a:ext cx="4629150" cy="4873625"/>
          </a:xfrm>
          <a:prstGeom prst="rect">
            <a:avLst/>
          </a:prstGeom>
          <a:noFill/>
          <a:ln>
            <a:noFill/>
          </a:ln>
        </p:spPr>
      </p:sp>
      <p:sp>
        <p:nvSpPr>
          <p:cNvPr id="77" name="Google Shape;77;p2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7"/>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25"/>
        <p:cNvGrpSpPr/>
        <p:nvPr/>
      </p:nvGrpSpPr>
      <p:grpSpPr>
        <a:xfrm>
          <a:off x="0" y="0"/>
          <a:ext cx="0" cy="0"/>
          <a:chOff x="0" y="0"/>
          <a:chExt cx="0" cy="0"/>
        </a:xfrm>
      </p:grpSpPr>
      <p:sp>
        <p:nvSpPr>
          <p:cNvPr id="26" name="Google Shape;26;p18"/>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7" name="Google Shape;27;p18" descr="Macintosh HD:Users:wellspl:Desktop:6-Free-Teamwork-Clipart-Illustration-Showing-Diversity.jpg"/>
          <p:cNvPicPr preferRelativeResize="0"/>
          <p:nvPr/>
        </p:nvPicPr>
        <p:blipFill rotWithShape="1">
          <a:blip r:embed="rId2">
            <a:alphaModFix/>
          </a:blip>
          <a:srcRect r="25555"/>
          <a:stretch/>
        </p:blipFill>
        <p:spPr>
          <a:xfrm>
            <a:off x="552450" y="587375"/>
            <a:ext cx="1371600" cy="771525"/>
          </a:xfrm>
          <a:prstGeom prst="rect">
            <a:avLst/>
          </a:prstGeom>
          <a:noFill/>
          <a:ln>
            <a:noFill/>
          </a:ln>
        </p:spPr>
      </p:pic>
      <p:sp>
        <p:nvSpPr>
          <p:cNvPr id="28" name="Google Shape;28;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F0000"/>
              </a:buClr>
              <a:buSzPts val="2800"/>
              <a:buFont typeface="Arial"/>
              <a:buNone/>
              <a:defRPr>
                <a:solidFill>
                  <a:srgbClr val="009E47"/>
                </a:solidFill>
              </a:defRPr>
            </a:lvl1pPr>
            <a:lvl2pPr marL="914400" lvl="1" indent="-381000" algn="l">
              <a:lnSpc>
                <a:spcPct val="90000"/>
              </a:lnSpc>
              <a:spcBef>
                <a:spcPts val="500"/>
              </a:spcBef>
              <a:spcAft>
                <a:spcPts val="0"/>
              </a:spcAft>
              <a:buClr>
                <a:srgbClr val="FF0000"/>
              </a:buClr>
              <a:buSzPts val="2400"/>
              <a:buFont typeface="Arial"/>
              <a:buChar char="•"/>
              <a:defRPr i="1"/>
            </a:lvl2pPr>
            <a:lvl3pPr marL="1371600" lvl="2" indent="-355600" algn="l">
              <a:lnSpc>
                <a:spcPct val="90000"/>
              </a:lnSpc>
              <a:spcBef>
                <a:spcPts val="500"/>
              </a:spcBef>
              <a:spcAft>
                <a:spcPts val="0"/>
              </a:spcAft>
              <a:buClr>
                <a:srgbClr val="FF0000"/>
              </a:buClr>
              <a:buSzPts val="2000"/>
              <a:buFont typeface="Arial"/>
              <a:buChar char="•"/>
              <a:defRPr i="1"/>
            </a:lvl3pPr>
            <a:lvl4pPr marL="1828800" lvl="3" indent="-342900" algn="l">
              <a:lnSpc>
                <a:spcPct val="90000"/>
              </a:lnSpc>
              <a:spcBef>
                <a:spcPts val="500"/>
              </a:spcBef>
              <a:spcAft>
                <a:spcPts val="0"/>
              </a:spcAft>
              <a:buClr>
                <a:srgbClr val="FF0000"/>
              </a:buClr>
              <a:buSzPts val="1800"/>
              <a:buFont typeface="Arial"/>
              <a:buChar char="•"/>
              <a:defRPr i="1"/>
            </a:lvl4pPr>
            <a:lvl5pPr marL="2286000" lvl="4" indent="-342900" algn="l">
              <a:lnSpc>
                <a:spcPct val="90000"/>
              </a:lnSpc>
              <a:spcBef>
                <a:spcPts val="500"/>
              </a:spcBef>
              <a:spcAft>
                <a:spcPts val="0"/>
              </a:spcAft>
              <a:buClr>
                <a:srgbClr val="FF0000"/>
              </a:buClr>
              <a:buSzPts val="1800"/>
              <a:buFont typeface="Arial"/>
              <a:buChar char="•"/>
              <a:defRPr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9" name="Google Shape;29;p18"/>
          <p:cNvGrpSpPr/>
          <p:nvPr/>
        </p:nvGrpSpPr>
        <p:grpSpPr>
          <a:xfrm>
            <a:off x="12700" y="6211407"/>
            <a:ext cx="9144378" cy="659292"/>
            <a:chOff x="12700" y="6211407"/>
            <a:chExt cx="9144378" cy="659292"/>
          </a:xfrm>
        </p:grpSpPr>
        <p:sp>
          <p:nvSpPr>
            <p:cNvPr id="30" name="Google Shape;30;p1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 name="Google Shape;31;p1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 name="Google Shape;32;p1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18"/>
            <p:cNvSpPr txBox="1"/>
            <p:nvPr/>
          </p:nvSpPr>
          <p:spPr>
            <a:xfrm>
              <a:off x="673596" y="6211407"/>
              <a:ext cx="1752104" cy="369332"/>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19"/>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21"/>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1"/>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2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2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2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2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1" name="Google Shape;71;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p:nvPr/>
        </p:nvSpPr>
        <p:spPr>
          <a:xfrm>
            <a:off x="1143" y="0"/>
            <a:ext cx="9141714" cy="6858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8" name="Google Shape;98;p1"/>
          <p:cNvPicPr preferRelativeResize="0"/>
          <p:nvPr/>
        </p:nvPicPr>
        <p:blipFill rotWithShape="1">
          <a:blip r:embed="rId3">
            <a:alphaModFix/>
          </a:blip>
          <a:srcRect t="681"/>
          <a:stretch/>
        </p:blipFill>
        <p:spPr>
          <a:xfrm>
            <a:off x="20" y="1282"/>
            <a:ext cx="9143980" cy="685671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SW-PBS Team Roles &amp; Responsibilities</a:t>
            </a:r>
            <a:endParaRPr/>
          </a:p>
        </p:txBody>
      </p:sp>
      <p:pic>
        <p:nvPicPr>
          <p:cNvPr id="192" name="Google Shape;192;p10"/>
          <p:cNvPicPr preferRelativeResize="0">
            <a:picLocks noGrp="1"/>
          </p:cNvPicPr>
          <p:nvPr>
            <p:ph type="body" idx="1"/>
          </p:nvPr>
        </p:nvPicPr>
        <p:blipFill rotWithShape="1">
          <a:blip r:embed="rId3">
            <a:alphaModFix/>
          </a:blip>
          <a:srcRect/>
          <a:stretch/>
        </p:blipFill>
        <p:spPr>
          <a:xfrm>
            <a:off x="2875663" y="1825625"/>
            <a:ext cx="3392674" cy="4351338"/>
          </a:xfrm>
          <a:prstGeom prst="rect">
            <a:avLst/>
          </a:prstGeom>
          <a:noFill/>
          <a:ln>
            <a:noFill/>
          </a:ln>
        </p:spPr>
      </p:pic>
      <p:grpSp>
        <p:nvGrpSpPr>
          <p:cNvPr id="193" name="Google Shape;193;p10"/>
          <p:cNvGrpSpPr/>
          <p:nvPr/>
        </p:nvGrpSpPr>
        <p:grpSpPr>
          <a:xfrm>
            <a:off x="12700" y="6211888"/>
            <a:ext cx="9144000" cy="658812"/>
            <a:chOff x="12700" y="6211407"/>
            <a:chExt cx="9144378" cy="659292"/>
          </a:xfrm>
        </p:grpSpPr>
        <p:sp>
          <p:nvSpPr>
            <p:cNvPr id="194" name="Google Shape;194;p10"/>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0"/>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0"/>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0"/>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1"/>
          <p:cNvPicPr preferRelativeResize="0"/>
          <p:nvPr/>
        </p:nvPicPr>
        <p:blipFill rotWithShape="1">
          <a:blip r:embed="rId3">
            <a:alphaModFix amt="50000"/>
          </a:blip>
          <a:srcRect t="29073" b="10132"/>
          <a:stretch/>
        </p:blipFill>
        <p:spPr>
          <a:xfrm>
            <a:off x="12342" y="1671"/>
            <a:ext cx="9143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204" name="Google Shape;204;p11"/>
          <p:cNvSpPr txBox="1"/>
          <p:nvPr/>
        </p:nvSpPr>
        <p:spPr>
          <a:xfrm>
            <a:off x="3007151" y="838986"/>
            <a:ext cx="2422689" cy="1017987"/>
          </a:xfrm>
          <a:prstGeom prst="rect">
            <a:avLst/>
          </a:prstGeom>
          <a:solidFill>
            <a:schemeClr val="lt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3800" b="1">
                <a:solidFill>
                  <a:schemeClr val="dk1"/>
                </a:solidFill>
                <a:latin typeface="Calibri"/>
                <a:ea typeface="Calibri"/>
                <a:cs typeface="Calibri"/>
                <a:sym typeface="Calibri"/>
              </a:rPr>
              <a:t>Coaching</a:t>
            </a:r>
            <a:endParaRPr/>
          </a:p>
        </p:txBody>
      </p:sp>
      <p:sp>
        <p:nvSpPr>
          <p:cNvPr id="205" name="Google Shape;205;p11"/>
          <p:cNvSpPr txBox="1"/>
          <p:nvPr/>
        </p:nvSpPr>
        <p:spPr>
          <a:xfrm>
            <a:off x="597686" y="3789708"/>
            <a:ext cx="8141023" cy="2104877"/>
          </a:xfrm>
          <a:prstGeom prst="rect">
            <a:avLst/>
          </a:prstGeom>
          <a:noFill/>
          <a:ln>
            <a:noFill/>
          </a:ln>
        </p:spPr>
        <p:txBody>
          <a:bodyPr spcFirstLastPara="1" wrap="square" lIns="91425" tIns="45700" rIns="91425" bIns="45700" anchor="ctr" anchorCtr="0">
            <a:noAutofit/>
          </a:bodyPr>
          <a:lstStyle/>
          <a:p>
            <a:pPr marL="228600" marR="0" lvl="0" indent="-228600" algn="l" rtl="0">
              <a:lnSpc>
                <a:spcPct val="90000"/>
              </a:lnSpc>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In many ways, all team members will serve in a coaching role, which includes: </a:t>
            </a:r>
            <a:endParaRPr/>
          </a:p>
          <a:p>
            <a:pPr marL="97155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listening, questioning, and reviewing data, </a:t>
            </a:r>
            <a:endParaRPr/>
          </a:p>
          <a:p>
            <a:pPr marL="97155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encouraging, teaching, prompting, providing practice, and modeling, </a:t>
            </a:r>
            <a:endParaRPr/>
          </a:p>
          <a:p>
            <a:pPr marL="97155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communicating with stakeholders, </a:t>
            </a:r>
            <a:endParaRPr/>
          </a:p>
          <a:p>
            <a:pPr marL="97155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distributing information and gathering input, and </a:t>
            </a:r>
            <a:endParaRPr/>
          </a:p>
          <a:p>
            <a:pPr marL="971550" marR="0" lvl="1" indent="-228600" algn="l" rtl="0">
              <a:lnSpc>
                <a:spcPct val="90000"/>
              </a:lnSpc>
              <a:spcBef>
                <a:spcPts val="5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organizing and promoting professional learning activities.</a:t>
            </a:r>
            <a:endParaRPr/>
          </a:p>
        </p:txBody>
      </p:sp>
      <p:grpSp>
        <p:nvGrpSpPr>
          <p:cNvPr id="206" name="Google Shape;206;p11"/>
          <p:cNvGrpSpPr/>
          <p:nvPr/>
        </p:nvGrpSpPr>
        <p:grpSpPr>
          <a:xfrm>
            <a:off x="12700" y="6211888"/>
            <a:ext cx="9144000" cy="658812"/>
            <a:chOff x="12700" y="6211407"/>
            <a:chExt cx="9144378" cy="659292"/>
          </a:xfrm>
        </p:grpSpPr>
        <p:sp>
          <p:nvSpPr>
            <p:cNvPr id="207" name="Google Shape;207;p11"/>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1"/>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1"/>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1"/>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2"/>
          <p:cNvSpPr txBox="1">
            <a:spLocks noGrp="1"/>
          </p:cNvSpPr>
          <p:nvPr>
            <p:ph type="title"/>
          </p:nvPr>
        </p:nvSpPr>
        <p:spPr>
          <a:xfrm>
            <a:off x="1982788" y="536575"/>
            <a:ext cx="6710362" cy="93821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Discussion: Team Roles</a:t>
            </a:r>
            <a:endParaRPr/>
          </a:p>
        </p:txBody>
      </p:sp>
      <p:sp>
        <p:nvSpPr>
          <p:cNvPr id="217" name="Google Shape;217;p12"/>
          <p:cNvSpPr txBox="1">
            <a:spLocks noGrp="1"/>
          </p:cNvSpPr>
          <p:nvPr>
            <p:ph type="body" idx="1"/>
          </p:nvPr>
        </p:nvSpPr>
        <p:spPr>
          <a:xfrm>
            <a:off x="457200" y="1734207"/>
            <a:ext cx="8229600" cy="4391956"/>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FF0000"/>
              </a:buClr>
              <a:buSzPts val="2800"/>
              <a:buFont typeface="Arial"/>
              <a:buNone/>
            </a:pPr>
            <a:r>
              <a:rPr lang="en-US"/>
              <a:t>Review the description of team roles provided. </a:t>
            </a:r>
            <a:endParaRPr/>
          </a:p>
          <a:p>
            <a:pPr marL="457200" lvl="0" indent="-457200" algn="l" rtl="0">
              <a:lnSpc>
                <a:spcPct val="90000"/>
              </a:lnSpc>
              <a:spcBef>
                <a:spcPts val="1000"/>
              </a:spcBef>
              <a:spcAft>
                <a:spcPts val="0"/>
              </a:spcAft>
              <a:buSzPts val="2800"/>
              <a:buFont typeface="Arial"/>
              <a:buChar char="•"/>
            </a:pPr>
            <a:r>
              <a:rPr lang="en-US">
                <a:solidFill>
                  <a:schemeClr val="dk1"/>
                </a:solidFill>
              </a:rPr>
              <a:t>What roles will best support your team’s work and heighten your productivity? </a:t>
            </a:r>
            <a:endParaRPr/>
          </a:p>
          <a:p>
            <a:pPr marL="0" lvl="0" indent="0" algn="l" rtl="0">
              <a:lnSpc>
                <a:spcPct val="90000"/>
              </a:lnSpc>
              <a:spcBef>
                <a:spcPts val="1000"/>
              </a:spcBef>
              <a:spcAft>
                <a:spcPts val="0"/>
              </a:spcAft>
              <a:buClr>
                <a:srgbClr val="FF0000"/>
              </a:buClr>
              <a:buSzPts val="28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Closing and Next Steps</a:t>
            </a:r>
            <a:endParaRPr/>
          </a:p>
        </p:txBody>
      </p:sp>
      <p:sp>
        <p:nvSpPr>
          <p:cNvPr id="224" name="Google Shape;224;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2800"/>
              <a:buChar char="•"/>
            </a:pPr>
            <a:r>
              <a:rPr lang="en-US"/>
              <a:t>Develop action steps for making final team role selections.</a:t>
            </a:r>
            <a:endParaRPr/>
          </a:p>
          <a:p>
            <a:pPr marL="228600" lvl="0" indent="-292100" algn="l" rtl="0">
              <a:lnSpc>
                <a:spcPct val="100000"/>
              </a:lnSpc>
              <a:spcBef>
                <a:spcPts val="0"/>
              </a:spcBef>
              <a:spcAft>
                <a:spcPts val="0"/>
              </a:spcAft>
              <a:buSzPts val="2800"/>
              <a:buFont typeface="Cambria"/>
              <a:buChar char="•"/>
            </a:pPr>
            <a:r>
              <a:rPr lang="en-US"/>
              <a:t>Update your action plan using the </a:t>
            </a:r>
            <a:r>
              <a:rPr lang="en-US" i="1"/>
              <a:t>Tier 1 Action Plan</a:t>
            </a:r>
            <a:r>
              <a:rPr lang="en-US"/>
              <a:t> template and the </a:t>
            </a:r>
            <a:r>
              <a:rPr lang="en-US" i="1"/>
              <a:t>Tier 1 Action Planning Checklist</a:t>
            </a:r>
            <a:r>
              <a:rPr lang="en-US"/>
              <a:t>. </a:t>
            </a:r>
            <a:endParaRPr/>
          </a:p>
          <a:p>
            <a:pPr marL="228600" lvl="0" indent="-292100" algn="l" rtl="0">
              <a:lnSpc>
                <a:spcPct val="100000"/>
              </a:lnSpc>
              <a:spcBef>
                <a:spcPts val="0"/>
              </a:spcBef>
              <a:spcAft>
                <a:spcPts val="0"/>
              </a:spcAft>
              <a:buSzPts val="2800"/>
              <a:buChar char="•"/>
            </a:pPr>
            <a:r>
              <a:rPr lang="en-US"/>
              <a:t>Use the </a:t>
            </a:r>
            <a:r>
              <a:rPr lang="en-US" i="1"/>
              <a:t>Tier 1 Artifacts Rubric </a:t>
            </a:r>
            <a:r>
              <a:rPr lang="en-US"/>
              <a:t>to assess the quality of the resources your team develops. </a:t>
            </a:r>
            <a:endParaRPr/>
          </a:p>
          <a:p>
            <a:pPr marL="228600" lvl="0" indent="-292100" algn="l" rtl="0">
              <a:lnSpc>
                <a:spcPct val="100000"/>
              </a:lnSpc>
              <a:spcBef>
                <a:spcPts val="0"/>
              </a:spcBef>
              <a:spcAft>
                <a:spcPts val="0"/>
              </a:spcAft>
              <a:buSzPts val="2800"/>
              <a:buChar char="•"/>
            </a:pPr>
            <a:r>
              <a:rPr lang="en-US"/>
              <a:t>Use the results of the </a:t>
            </a:r>
            <a:r>
              <a:rPr lang="en-US" i="1"/>
              <a:t>PBIS Self-Assessment Survey</a:t>
            </a:r>
            <a:r>
              <a:rPr lang="en-US"/>
              <a:t> (SAS)  to gain perspective from all staff, and results from the </a:t>
            </a:r>
            <a:r>
              <a:rPr lang="en-US" i="1"/>
              <a:t>PBIS Tiered Fidelity Inventory</a:t>
            </a:r>
            <a:r>
              <a:rPr lang="en-US"/>
              <a:t> (TFI) to gain perspective from your Building Leadership Team.</a:t>
            </a:r>
            <a:endParaRPr/>
          </a:p>
          <a:p>
            <a:pPr marL="228600" lvl="0" indent="-50800" algn="l" rtl="0">
              <a:lnSpc>
                <a:spcPct val="90000"/>
              </a:lnSpc>
              <a:spcBef>
                <a:spcPts val="1000"/>
              </a:spcBef>
              <a:spcAft>
                <a:spcPts val="0"/>
              </a:spcAft>
              <a:buClr>
                <a:schemeClr val="dk1"/>
              </a:buClr>
              <a:buSzPts val="2800"/>
              <a:buNone/>
            </a:pPr>
            <a:endParaRPr/>
          </a:p>
        </p:txBody>
      </p:sp>
      <p:grpSp>
        <p:nvGrpSpPr>
          <p:cNvPr id="225" name="Google Shape;225;p13"/>
          <p:cNvGrpSpPr/>
          <p:nvPr/>
        </p:nvGrpSpPr>
        <p:grpSpPr>
          <a:xfrm>
            <a:off x="12700" y="6211888"/>
            <a:ext cx="9144000" cy="658812"/>
            <a:chOff x="12700" y="6211407"/>
            <a:chExt cx="9144378" cy="659292"/>
          </a:xfrm>
        </p:grpSpPr>
        <p:sp>
          <p:nvSpPr>
            <p:cNvPr id="226" name="Google Shape;226;p1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References</a:t>
            </a:r>
            <a:endParaRPr/>
          </a:p>
        </p:txBody>
      </p:sp>
      <p:sp>
        <p:nvSpPr>
          <p:cNvPr id="236" name="Google Shape;236;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Missouri SW-PBS (2019). </a:t>
            </a:r>
            <a:r>
              <a:rPr lang="en-US" i="1"/>
              <a:t>Missouri schoolwide positive behavior support tier 1 implementation guide.</a:t>
            </a:r>
            <a:endParaRPr/>
          </a:p>
        </p:txBody>
      </p:sp>
      <p:grpSp>
        <p:nvGrpSpPr>
          <p:cNvPr id="237" name="Google Shape;237;p14"/>
          <p:cNvGrpSpPr/>
          <p:nvPr/>
        </p:nvGrpSpPr>
        <p:grpSpPr>
          <a:xfrm>
            <a:off x="12700" y="6211888"/>
            <a:ext cx="9144000" cy="658812"/>
            <a:chOff x="12700" y="6211407"/>
            <a:chExt cx="9144378" cy="659292"/>
          </a:xfrm>
        </p:grpSpPr>
        <p:sp>
          <p:nvSpPr>
            <p:cNvPr id="238" name="Google Shape;238;p14"/>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9" name="Google Shape;239;p14"/>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0" name="Google Shape;240;p14"/>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14"/>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Facilitator Notes: Delete This Slide</a:t>
            </a:r>
            <a:br>
              <a:rPr lang="en-US"/>
            </a:br>
            <a:endParaRPr/>
          </a:p>
        </p:txBody>
      </p:sp>
      <p:sp>
        <p:nvSpPr>
          <p:cNvPr id="105" name="Google Shape;105;p2"/>
          <p:cNvSpPr txBox="1">
            <a:spLocks noGrp="1"/>
          </p:cNvSpPr>
          <p:nvPr>
            <p:ph type="body" idx="1"/>
          </p:nvPr>
        </p:nvSpPr>
        <p:spPr>
          <a:xfrm>
            <a:off x="1052857" y="1676122"/>
            <a:ext cx="78867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t>Handouts</a:t>
            </a:r>
            <a:endParaRPr dirty="0"/>
          </a:p>
          <a:p>
            <a:pPr marL="228600" lvl="0" indent="-228600" algn="l" rtl="0">
              <a:lnSpc>
                <a:spcPct val="90000"/>
              </a:lnSpc>
              <a:spcBef>
                <a:spcPts val="1000"/>
              </a:spcBef>
              <a:spcAft>
                <a:spcPts val="0"/>
              </a:spcAft>
              <a:buClr>
                <a:schemeClr val="dk1"/>
              </a:buClr>
              <a:buSzPts val="3200"/>
              <a:buChar char="•"/>
            </a:pPr>
            <a:r>
              <a:rPr lang="en-US" sz="3200" dirty="0"/>
              <a:t>Team Roles</a:t>
            </a:r>
            <a:endParaRPr sz="3200" dirty="0"/>
          </a:p>
          <a:p>
            <a:pPr marL="228600" lvl="0" indent="-292100" algn="l" rtl="0">
              <a:spcBef>
                <a:spcPts val="1000"/>
              </a:spcBef>
              <a:spcAft>
                <a:spcPts val="0"/>
              </a:spcAft>
              <a:buSzPts val="2800"/>
              <a:buChar char="•"/>
            </a:pPr>
            <a:r>
              <a:rPr lang="en-US" dirty="0"/>
              <a:t>Tier 1 Action Plan</a:t>
            </a:r>
            <a:endParaRPr dirty="0"/>
          </a:p>
          <a:p>
            <a:pPr marL="228600" lvl="0" indent="-292100" algn="l" rtl="0">
              <a:spcBef>
                <a:spcPts val="1000"/>
              </a:spcBef>
              <a:spcAft>
                <a:spcPts val="0"/>
              </a:spcAft>
              <a:buSzPts val="2800"/>
              <a:buChar char="•"/>
            </a:pPr>
            <a:r>
              <a:rPr lang="en-US" dirty="0"/>
              <a:t>Tier 1 Artifact Rubric</a:t>
            </a:r>
            <a:endParaRPr dirty="0"/>
          </a:p>
          <a:p>
            <a:pPr marL="228600" lvl="0" indent="-292100" algn="l" rtl="0">
              <a:spcBef>
                <a:spcPts val="1000"/>
              </a:spcBef>
              <a:spcAft>
                <a:spcPts val="0"/>
              </a:spcAft>
              <a:buSzPts val="2800"/>
              <a:buChar char="•"/>
            </a:pPr>
            <a:r>
              <a:rPr lang="en-US"/>
              <a:t>Tier 1 </a:t>
            </a:r>
            <a:r>
              <a:rPr lang="en-US" dirty="0"/>
              <a:t>Action Planning Checklist</a:t>
            </a:r>
            <a:endParaRPr sz="3200" dirty="0"/>
          </a:p>
          <a:p>
            <a:pPr marL="0" lvl="0" indent="0" algn="l" rtl="0">
              <a:lnSpc>
                <a:spcPct val="100000"/>
              </a:lnSpc>
              <a:spcBef>
                <a:spcPts val="0"/>
              </a:spcBef>
              <a:spcAft>
                <a:spcPts val="0"/>
              </a:spcAft>
              <a:buNone/>
            </a:pPr>
            <a:endParaRPr sz="3200" dirty="0"/>
          </a:p>
        </p:txBody>
      </p:sp>
      <p:grpSp>
        <p:nvGrpSpPr>
          <p:cNvPr id="106" name="Google Shape;106;p2"/>
          <p:cNvGrpSpPr/>
          <p:nvPr/>
        </p:nvGrpSpPr>
        <p:grpSpPr>
          <a:xfrm>
            <a:off x="12700" y="6211888"/>
            <a:ext cx="9144000" cy="658812"/>
            <a:chOff x="12700" y="6211407"/>
            <a:chExt cx="9144378" cy="659292"/>
          </a:xfrm>
        </p:grpSpPr>
        <p:sp>
          <p:nvSpPr>
            <p:cNvPr id="107" name="Google Shape;107;p2"/>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8" name="Google Shape;108;p2"/>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2"/>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0" name="Google Shape;110;p2"/>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Working Agreements</a:t>
            </a:r>
            <a:endParaRPr/>
          </a:p>
        </p:txBody>
      </p:sp>
      <p:sp>
        <p:nvSpPr>
          <p:cNvPr id="117" name="Google Shape;117;p3"/>
          <p:cNvSpPr txBox="1">
            <a:spLocks noGrp="1"/>
          </p:cNvSpPr>
          <p:nvPr>
            <p:ph type="body" idx="1"/>
          </p:nvPr>
        </p:nvSpPr>
        <p:spPr>
          <a:xfrm>
            <a:off x="628651" y="2033587"/>
            <a:ext cx="7886700" cy="3263504"/>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90000"/>
              </a:lnSpc>
              <a:spcBef>
                <a:spcPts val="0"/>
              </a:spcBef>
              <a:spcAft>
                <a:spcPts val="0"/>
              </a:spcAft>
              <a:buClr>
                <a:schemeClr val="dk1"/>
              </a:buClr>
              <a:buSzPct val="100000"/>
              <a:buNone/>
            </a:pPr>
            <a:r>
              <a:rPr lang="en-US" sz="2400" b="1">
                <a:latin typeface="Calibri"/>
                <a:ea typeface="Calibri"/>
                <a:cs typeface="Calibri"/>
                <a:sym typeface="Calibri"/>
              </a:rPr>
              <a:t>Be Respectful</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an active listener—open to new ideas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Use notes for side bar conversations</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 Responsible</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Be on time for sessions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Silence cell phones—reply appropriately</a:t>
            </a:r>
            <a:endParaRPr/>
          </a:p>
          <a:p>
            <a:pPr marL="228600" lvl="0" indent="-228600" algn="l" rtl="0">
              <a:lnSpc>
                <a:spcPct val="90000"/>
              </a:lnSpc>
              <a:spcBef>
                <a:spcPts val="1000"/>
              </a:spcBef>
              <a:spcAft>
                <a:spcPts val="0"/>
              </a:spcAft>
              <a:buClr>
                <a:schemeClr val="dk1"/>
              </a:buClr>
              <a:buSzPct val="100000"/>
              <a:buNone/>
            </a:pPr>
            <a:r>
              <a:rPr lang="en-US" sz="2400" b="1">
                <a:latin typeface="Calibri"/>
                <a:ea typeface="Calibri"/>
                <a:cs typeface="Calibri"/>
                <a:sym typeface="Calibri"/>
              </a:rPr>
              <a:t>Be</a:t>
            </a:r>
            <a:r>
              <a:rPr lang="en-US" sz="3000" b="1">
                <a:latin typeface="Calibri"/>
                <a:ea typeface="Calibri"/>
                <a:cs typeface="Calibri"/>
                <a:sym typeface="Calibri"/>
              </a:rPr>
              <a:t> </a:t>
            </a:r>
            <a:r>
              <a:rPr lang="en-US" sz="2400" b="1">
                <a:latin typeface="Calibri"/>
                <a:ea typeface="Calibri"/>
                <a:cs typeface="Calibri"/>
                <a:sym typeface="Calibri"/>
              </a:rPr>
              <a:t>a Problem Solver</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Follow the decision making process</a:t>
            </a:r>
            <a:endParaRPr/>
          </a:p>
          <a:p>
            <a:pPr marL="228600" lvl="0" indent="-228600" algn="l" rtl="0">
              <a:lnSpc>
                <a:spcPct val="90000"/>
              </a:lnSpc>
              <a:spcBef>
                <a:spcPts val="1000"/>
              </a:spcBef>
              <a:spcAft>
                <a:spcPts val="0"/>
              </a:spcAft>
              <a:buClr>
                <a:schemeClr val="dk1"/>
              </a:buClr>
              <a:buSzPct val="100000"/>
              <a:buChar char="•"/>
            </a:pPr>
            <a:r>
              <a:rPr lang="en-US">
                <a:latin typeface="Calibri"/>
                <a:ea typeface="Calibri"/>
                <a:cs typeface="Calibri"/>
                <a:sym typeface="Calibri"/>
              </a:rPr>
              <a:t>Work toward consensus and support decisions of the group</a:t>
            </a:r>
            <a:endParaRPr/>
          </a:p>
          <a:p>
            <a:pPr marL="0" lvl="0" indent="0" algn="l" rtl="0">
              <a:lnSpc>
                <a:spcPct val="90000"/>
              </a:lnSpc>
              <a:spcBef>
                <a:spcPts val="1000"/>
              </a:spcBef>
              <a:spcAft>
                <a:spcPts val="0"/>
              </a:spcAft>
              <a:buClr>
                <a:schemeClr val="dk1"/>
              </a:buClr>
              <a:buSzPct val="100000"/>
              <a:buNone/>
            </a:pPr>
            <a:endParaRPr>
              <a:latin typeface="Calibri"/>
              <a:ea typeface="Calibri"/>
              <a:cs typeface="Calibri"/>
              <a:sym typeface="Calibri"/>
            </a:endParaRPr>
          </a:p>
        </p:txBody>
      </p:sp>
      <p:grpSp>
        <p:nvGrpSpPr>
          <p:cNvPr id="118" name="Google Shape;118;p3"/>
          <p:cNvGrpSpPr/>
          <p:nvPr/>
        </p:nvGrpSpPr>
        <p:grpSpPr>
          <a:xfrm>
            <a:off x="12700" y="6211888"/>
            <a:ext cx="9144000" cy="658812"/>
            <a:chOff x="12700" y="6211407"/>
            <a:chExt cx="9144378" cy="659292"/>
          </a:xfrm>
        </p:grpSpPr>
        <p:sp>
          <p:nvSpPr>
            <p:cNvPr id="119" name="Google Shape;119;p3"/>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0" name="Google Shape;120;p3"/>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1" name="Google Shape;121;p3"/>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2" name="Google Shape;122;p3"/>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27"/>
        <p:cNvGrpSpPr/>
        <p:nvPr/>
      </p:nvGrpSpPr>
      <p:grpSpPr>
        <a:xfrm>
          <a:off x="0" y="0"/>
          <a:ext cx="0" cy="0"/>
          <a:chOff x="0" y="0"/>
          <a:chExt cx="0" cy="0"/>
        </a:xfrm>
      </p:grpSpPr>
      <p:sp>
        <p:nvSpPr>
          <p:cNvPr id="128" name="Google Shape;128;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Attention Signal</a:t>
            </a:r>
            <a:endParaRPr/>
          </a:p>
        </p:txBody>
      </p:sp>
      <p:sp>
        <p:nvSpPr>
          <p:cNvPr id="129" name="Google Shape;129;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Shape 134"/>
        <p:cNvGrpSpPr/>
        <p:nvPr/>
      </p:nvGrpSpPr>
      <p:grpSpPr>
        <a:xfrm>
          <a:off x="0" y="0"/>
          <a:ext cx="0" cy="0"/>
          <a:chOff x="0" y="0"/>
          <a:chExt cx="0" cy="0"/>
        </a:xfrm>
      </p:grpSpPr>
      <p:sp>
        <p:nvSpPr>
          <p:cNvPr id="135" name="Google Shape;135;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Introductions</a:t>
            </a:r>
            <a:endParaRPr/>
          </a:p>
        </p:txBody>
      </p:sp>
      <p:sp>
        <p:nvSpPr>
          <p:cNvPr id="136" name="Google Shape;136;p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Lesson Outcomes</a:t>
            </a:r>
            <a:endParaRPr/>
          </a:p>
        </p:txBody>
      </p:sp>
      <p:sp>
        <p:nvSpPr>
          <p:cNvPr id="143" name="Google Shape;143;p6"/>
          <p:cNvSpPr txBox="1">
            <a:spLocks noGrp="1"/>
          </p:cNvSpPr>
          <p:nvPr>
            <p:ph type="body" idx="1"/>
          </p:nvPr>
        </p:nvSpPr>
        <p:spPr>
          <a:xfrm>
            <a:off x="628651" y="1465730"/>
            <a:ext cx="8119564" cy="4024246"/>
          </a:xfrm>
          <a:prstGeom prst="rect">
            <a:avLst/>
          </a:prstGeom>
          <a:noFill/>
          <a:ln>
            <a:noFill/>
          </a:ln>
        </p:spPr>
        <p:txBody>
          <a:bodyPr spcFirstLastPara="1" wrap="square" lIns="91425" tIns="45700" rIns="91425" bIns="45700" anchor="t" anchorCtr="0">
            <a:normAutofit/>
          </a:bodyPr>
          <a:lstStyle/>
          <a:p>
            <a:pPr marL="0" lvl="0" indent="0" algn="ctr" rtl="0">
              <a:lnSpc>
                <a:spcPct val="110000"/>
              </a:lnSpc>
              <a:spcBef>
                <a:spcPts val="0"/>
              </a:spcBef>
              <a:spcAft>
                <a:spcPts val="0"/>
              </a:spcAft>
              <a:buClr>
                <a:srgbClr val="008000"/>
              </a:buClr>
              <a:buSzPts val="2800"/>
              <a:buNone/>
            </a:pPr>
            <a:r>
              <a:rPr lang="en-US" i="1">
                <a:solidFill>
                  <a:srgbClr val="008000"/>
                </a:solidFill>
              </a:rPr>
              <a:t>At the end of this session, you will be able to…</a:t>
            </a:r>
            <a:endParaRPr/>
          </a:p>
          <a:p>
            <a:pPr marL="0" lvl="0" indent="0" algn="ctr" rtl="0">
              <a:lnSpc>
                <a:spcPct val="90000"/>
              </a:lnSpc>
              <a:spcBef>
                <a:spcPts val="451"/>
              </a:spcBef>
              <a:spcAft>
                <a:spcPts val="0"/>
              </a:spcAft>
              <a:buClr>
                <a:schemeClr val="dk1"/>
              </a:buClr>
              <a:buSzPts val="225"/>
              <a:buNone/>
            </a:pPr>
            <a:endParaRPr sz="225" i="1">
              <a:solidFill>
                <a:srgbClr val="008000"/>
              </a:solidFill>
            </a:endParaRPr>
          </a:p>
          <a:p>
            <a:pPr marL="228600" lvl="0" indent="-228600" algn="l" rtl="0">
              <a:lnSpc>
                <a:spcPct val="90000"/>
              </a:lnSpc>
              <a:spcBef>
                <a:spcPts val="1451"/>
              </a:spcBef>
              <a:spcAft>
                <a:spcPts val="0"/>
              </a:spcAft>
              <a:buClr>
                <a:schemeClr val="dk1"/>
              </a:buClr>
              <a:buSzPts val="2800"/>
              <a:buChar char="•"/>
            </a:pPr>
            <a:r>
              <a:rPr lang="en-US"/>
              <a:t>Create team member roles.</a:t>
            </a:r>
            <a:endParaRPr/>
          </a:p>
        </p:txBody>
      </p:sp>
      <p:grpSp>
        <p:nvGrpSpPr>
          <p:cNvPr id="144" name="Google Shape;144;p6"/>
          <p:cNvGrpSpPr/>
          <p:nvPr/>
        </p:nvGrpSpPr>
        <p:grpSpPr>
          <a:xfrm>
            <a:off x="12700" y="6211888"/>
            <a:ext cx="9144000" cy="658812"/>
            <a:chOff x="12700" y="6211407"/>
            <a:chExt cx="9144378" cy="659292"/>
          </a:xfrm>
        </p:grpSpPr>
        <p:sp>
          <p:nvSpPr>
            <p:cNvPr id="145" name="Google Shape;145;p6"/>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6"/>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6"/>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6"/>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Key Terms</a:t>
            </a:r>
            <a:endParaRPr/>
          </a:p>
        </p:txBody>
      </p:sp>
      <p:sp>
        <p:nvSpPr>
          <p:cNvPr id="155" name="Google Shape;155;p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b="1"/>
              <a:t>Coaching: </a:t>
            </a:r>
            <a:r>
              <a:rPr lang="en-US"/>
              <a:t>Job embedded professional learning provided to support implementation of new skills and practices. Frequently involves modeling, observing, and providing feedback.</a:t>
            </a:r>
            <a:endParaRPr/>
          </a:p>
        </p:txBody>
      </p:sp>
      <p:grpSp>
        <p:nvGrpSpPr>
          <p:cNvPr id="156" name="Google Shape;156;p7"/>
          <p:cNvGrpSpPr/>
          <p:nvPr/>
        </p:nvGrpSpPr>
        <p:grpSpPr>
          <a:xfrm>
            <a:off x="12700" y="6211888"/>
            <a:ext cx="9144000" cy="658812"/>
            <a:chOff x="12700" y="6211407"/>
            <a:chExt cx="9144378" cy="659292"/>
          </a:xfrm>
        </p:grpSpPr>
        <p:sp>
          <p:nvSpPr>
            <p:cNvPr id="157" name="Google Shape;157;p7"/>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7"/>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9" name="Google Shape;159;p7"/>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0" name="Google Shape;160;p7"/>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MO SW-PBS</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Key Concepts/Big Ideas</a:t>
            </a:r>
            <a:endParaRPr/>
          </a:p>
        </p:txBody>
      </p:sp>
      <p:sp>
        <p:nvSpPr>
          <p:cNvPr id="167" name="Google Shape;167;p8"/>
          <p:cNvSpPr/>
          <p:nvPr/>
        </p:nvSpPr>
        <p:spPr>
          <a:xfrm>
            <a:off x="628650" y="2289780"/>
            <a:ext cx="78867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548135"/>
                </a:solidFill>
                <a:latin typeface="Calibri"/>
                <a:ea typeface="Calibri"/>
                <a:cs typeface="Calibri"/>
                <a:sym typeface="Calibri"/>
              </a:rPr>
              <a:t>“To efficiently and effectively accomplish your SW-PBS tasks, the work must be distributed.”</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r" rtl="0">
              <a:spcBef>
                <a:spcPts val="0"/>
              </a:spcBef>
              <a:spcAft>
                <a:spcPts val="0"/>
              </a:spcAft>
              <a:buNone/>
            </a:pPr>
            <a:r>
              <a:rPr lang="en-US" sz="1200">
                <a:solidFill>
                  <a:schemeClr val="dk1"/>
                </a:solidFill>
                <a:latin typeface="Calibri"/>
                <a:ea typeface="Calibri"/>
                <a:cs typeface="Calibri"/>
                <a:sym typeface="Calibri"/>
              </a:rPr>
              <a:t>MO SW-PBS, 2019</a:t>
            </a:r>
            <a:endParaRPr/>
          </a:p>
        </p:txBody>
      </p:sp>
      <p:grpSp>
        <p:nvGrpSpPr>
          <p:cNvPr id="168" name="Google Shape;168;p8"/>
          <p:cNvGrpSpPr/>
          <p:nvPr/>
        </p:nvGrpSpPr>
        <p:grpSpPr>
          <a:xfrm>
            <a:off x="12700" y="6211888"/>
            <a:ext cx="9144000" cy="658812"/>
            <a:chOff x="12700" y="6211407"/>
            <a:chExt cx="9144378" cy="659292"/>
          </a:xfrm>
        </p:grpSpPr>
        <p:sp>
          <p:nvSpPr>
            <p:cNvPr id="169" name="Google Shape;169;p8"/>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8"/>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8"/>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8"/>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408596" y="1034723"/>
            <a:ext cx="34658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SW-PBS Team </a:t>
            </a:r>
            <a:br>
              <a:rPr lang="en-US"/>
            </a:br>
            <a:r>
              <a:rPr lang="en-US"/>
              <a:t>Roles</a:t>
            </a:r>
            <a:endParaRPr/>
          </a:p>
        </p:txBody>
      </p:sp>
      <p:sp>
        <p:nvSpPr>
          <p:cNvPr id="179" name="Google Shape;179;p9"/>
          <p:cNvSpPr txBox="1">
            <a:spLocks noGrp="1"/>
          </p:cNvSpPr>
          <p:nvPr>
            <p:ph type="body" idx="1"/>
          </p:nvPr>
        </p:nvSpPr>
        <p:spPr>
          <a:xfrm>
            <a:off x="273882" y="2518317"/>
            <a:ext cx="5585381" cy="370111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FF0000"/>
              </a:buClr>
              <a:buSzPts val="2800"/>
              <a:buChar char="•"/>
            </a:pPr>
            <a:r>
              <a:rPr lang="en-US"/>
              <a:t>Chairperson</a:t>
            </a:r>
            <a:endParaRPr/>
          </a:p>
          <a:p>
            <a:pPr marL="228600" lvl="0" indent="-228600" algn="l" rtl="0">
              <a:lnSpc>
                <a:spcPct val="90000"/>
              </a:lnSpc>
              <a:spcBef>
                <a:spcPts val="1000"/>
              </a:spcBef>
              <a:spcAft>
                <a:spcPts val="0"/>
              </a:spcAft>
              <a:buClr>
                <a:srgbClr val="FF0000"/>
              </a:buClr>
              <a:buSzPts val="2800"/>
              <a:buChar char="•"/>
            </a:pPr>
            <a:r>
              <a:rPr lang="en-US"/>
              <a:t>Secretary</a:t>
            </a:r>
            <a:endParaRPr/>
          </a:p>
          <a:p>
            <a:pPr marL="228600" lvl="0" indent="-228600" algn="l" rtl="0">
              <a:lnSpc>
                <a:spcPct val="90000"/>
              </a:lnSpc>
              <a:spcBef>
                <a:spcPts val="1000"/>
              </a:spcBef>
              <a:spcAft>
                <a:spcPts val="0"/>
              </a:spcAft>
              <a:buClr>
                <a:srgbClr val="FF0000"/>
              </a:buClr>
              <a:buSzPts val="2800"/>
              <a:buChar char="•"/>
            </a:pPr>
            <a:r>
              <a:rPr lang="en-US"/>
              <a:t>Data-Base Manager</a:t>
            </a:r>
            <a:endParaRPr/>
          </a:p>
          <a:p>
            <a:pPr marL="228600" lvl="0" indent="-228600" algn="l" rtl="0">
              <a:lnSpc>
                <a:spcPct val="90000"/>
              </a:lnSpc>
              <a:spcBef>
                <a:spcPts val="1000"/>
              </a:spcBef>
              <a:spcAft>
                <a:spcPts val="0"/>
              </a:spcAft>
              <a:buClr>
                <a:srgbClr val="FF0000"/>
              </a:buClr>
              <a:buSzPts val="2800"/>
              <a:buChar char="•"/>
            </a:pPr>
            <a:r>
              <a:rPr lang="en-US"/>
              <a:t>Communication Coordinator</a:t>
            </a:r>
            <a:endParaRPr/>
          </a:p>
          <a:p>
            <a:pPr marL="228600" lvl="0" indent="-228600" algn="l" rtl="0">
              <a:lnSpc>
                <a:spcPct val="90000"/>
              </a:lnSpc>
              <a:spcBef>
                <a:spcPts val="1000"/>
              </a:spcBef>
              <a:spcAft>
                <a:spcPts val="0"/>
              </a:spcAft>
              <a:buClr>
                <a:srgbClr val="FF0000"/>
              </a:buClr>
              <a:buSzPts val="2800"/>
              <a:buChar char="•"/>
            </a:pPr>
            <a:r>
              <a:rPr lang="en-US"/>
              <a:t>Time Keeper</a:t>
            </a:r>
            <a:endParaRPr/>
          </a:p>
          <a:p>
            <a:pPr marL="228600" lvl="0" indent="-228600" algn="l" rtl="0">
              <a:lnSpc>
                <a:spcPct val="90000"/>
              </a:lnSpc>
              <a:spcBef>
                <a:spcPts val="1000"/>
              </a:spcBef>
              <a:spcAft>
                <a:spcPts val="0"/>
              </a:spcAft>
              <a:buClr>
                <a:srgbClr val="FF0000"/>
              </a:buClr>
              <a:buSzPts val="2800"/>
              <a:buChar char="•"/>
            </a:pPr>
            <a:r>
              <a:rPr lang="en-US"/>
              <a:t>Team Cheerleader</a:t>
            </a:r>
            <a:endParaRPr/>
          </a:p>
          <a:p>
            <a:pPr marL="228600" lvl="0" indent="-228600" algn="l" rtl="0">
              <a:lnSpc>
                <a:spcPct val="90000"/>
              </a:lnSpc>
              <a:spcBef>
                <a:spcPts val="1000"/>
              </a:spcBef>
              <a:spcAft>
                <a:spcPts val="0"/>
              </a:spcAft>
              <a:buClr>
                <a:srgbClr val="FF0000"/>
              </a:buClr>
              <a:buSzPts val="2800"/>
              <a:buChar char="•"/>
            </a:pPr>
            <a:r>
              <a:rPr lang="en-US"/>
              <a:t>Historian/Archivist</a:t>
            </a:r>
            <a:endParaRPr/>
          </a:p>
          <a:p>
            <a:pPr marL="228600" lvl="0" indent="-228600" algn="ctr" rtl="0">
              <a:lnSpc>
                <a:spcPct val="90000"/>
              </a:lnSpc>
              <a:spcBef>
                <a:spcPts val="1000"/>
              </a:spcBef>
              <a:spcAft>
                <a:spcPts val="0"/>
              </a:spcAft>
              <a:buClr>
                <a:schemeClr val="dk1"/>
              </a:buClr>
              <a:buSzPts val="2800"/>
              <a:buFont typeface="Arial"/>
              <a:buNone/>
            </a:pPr>
            <a:endParaRPr b="1"/>
          </a:p>
        </p:txBody>
      </p:sp>
      <p:pic>
        <p:nvPicPr>
          <p:cNvPr id="180" name="Google Shape;180;p9"/>
          <p:cNvPicPr preferRelativeResize="0"/>
          <p:nvPr/>
        </p:nvPicPr>
        <p:blipFill rotWithShape="1">
          <a:blip r:embed="rId3">
            <a:alphaModFix/>
          </a:blip>
          <a:srcRect l="1" t="1" r="687" b="38041"/>
          <a:stretch/>
        </p:blipFill>
        <p:spPr>
          <a:xfrm>
            <a:off x="4177156" y="106831"/>
            <a:ext cx="4816015" cy="2253455"/>
          </a:xfrm>
          <a:prstGeom prst="rect">
            <a:avLst/>
          </a:prstGeom>
          <a:noFill/>
          <a:ln>
            <a:noFill/>
          </a:ln>
        </p:spPr>
      </p:pic>
      <p:grpSp>
        <p:nvGrpSpPr>
          <p:cNvPr id="181" name="Google Shape;181;p9"/>
          <p:cNvGrpSpPr/>
          <p:nvPr/>
        </p:nvGrpSpPr>
        <p:grpSpPr>
          <a:xfrm>
            <a:off x="12700" y="6211888"/>
            <a:ext cx="9144000" cy="658812"/>
            <a:chOff x="12700" y="6211407"/>
            <a:chExt cx="9144378" cy="659292"/>
          </a:xfrm>
        </p:grpSpPr>
        <p:sp>
          <p:nvSpPr>
            <p:cNvPr id="182" name="Google Shape;182;p9"/>
            <p:cNvSpPr/>
            <p:nvPr/>
          </p:nvSpPr>
          <p:spPr>
            <a:xfrm>
              <a:off x="12700" y="6756656"/>
              <a:ext cx="9144000" cy="114043"/>
            </a:xfrm>
            <a:prstGeom prst="rect">
              <a:avLst/>
            </a:prstGeom>
            <a:gradFill>
              <a:gsLst>
                <a:gs pos="0">
                  <a:srgbClr val="FF0000"/>
                </a:gs>
                <a:gs pos="100000">
                  <a:srgbClr val="FFFFFF"/>
                </a:gs>
              </a:gsLst>
              <a:path path="circle">
                <a:fillToRect l="100000" b="100000"/>
              </a:path>
              <a:tileRect t="-100000" r="-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9"/>
            <p:cNvSpPr/>
            <p:nvPr/>
          </p:nvSpPr>
          <p:spPr>
            <a:xfrm>
              <a:off x="12700" y="6288897"/>
              <a:ext cx="9144378" cy="283567"/>
            </a:xfrm>
            <a:prstGeom prst="rect">
              <a:avLst/>
            </a:prstGeom>
            <a:gradFill>
              <a:gsLst>
                <a:gs pos="0">
                  <a:srgbClr val="008000"/>
                </a:gs>
                <a:gs pos="75000">
                  <a:srgbClr val="008000"/>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9"/>
            <p:cNvSpPr/>
            <p:nvPr/>
          </p:nvSpPr>
          <p:spPr>
            <a:xfrm>
              <a:off x="12700" y="6572093"/>
              <a:ext cx="9144000" cy="184935"/>
            </a:xfrm>
            <a:prstGeom prst="rect">
              <a:avLst/>
            </a:prstGeom>
            <a:gradFill>
              <a:gsLst>
                <a:gs pos="0">
                  <a:srgbClr val="FFF123"/>
                </a:gs>
                <a:gs pos="65000">
                  <a:srgbClr val="FFF123"/>
                </a:gs>
                <a:gs pos="90000">
                  <a:srgbClr val="FFFFFF"/>
                </a:gs>
                <a:gs pos="100000">
                  <a:srgbClr val="FFFFFF"/>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9"/>
            <p:cNvSpPr txBox="1"/>
            <p:nvPr/>
          </p:nvSpPr>
          <p:spPr>
            <a:xfrm>
              <a:off x="673127" y="6211407"/>
              <a:ext cx="1752672" cy="368568"/>
            </a:xfrm>
            <a:prstGeom prst="rect">
              <a:avLst/>
            </a:prstGeom>
            <a:noFill/>
            <a:ln>
              <a:noFill/>
            </a:ln>
            <a:effectLst>
              <a:outerShdw blurRad="44450" dist="38100" dir="2700000" algn="tl" rotWithShape="0">
                <a:srgbClr val="008000"/>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Calibri"/>
                  <a:ea typeface="Calibri"/>
                  <a:cs typeface="Calibri"/>
                  <a:sym typeface="Calibri"/>
                </a:rPr>
                <a:t>MO SW-PBS</a:t>
              </a:r>
              <a:endParaRPr/>
            </a:p>
          </p:txBody>
        </p:sp>
      </p:gr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1446</Words>
  <Application>Microsoft Macintosh PowerPoint</Application>
  <PresentationFormat>On-screen Show (4:3)</PresentationFormat>
  <Paragraphs>136</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Cambria</vt:lpstr>
      <vt:lpstr>Office Theme</vt:lpstr>
      <vt:lpstr>PowerPoint Presentation</vt:lpstr>
      <vt:lpstr>Facilitator Notes: Delete This Slide </vt:lpstr>
      <vt:lpstr>Working Agreements</vt:lpstr>
      <vt:lpstr>Attention Signal</vt:lpstr>
      <vt:lpstr>Introductions</vt:lpstr>
      <vt:lpstr>Lesson Outcomes</vt:lpstr>
      <vt:lpstr>Key Terms</vt:lpstr>
      <vt:lpstr>Key Concepts/Big Ideas</vt:lpstr>
      <vt:lpstr>SW-PBS Team  Roles</vt:lpstr>
      <vt:lpstr>SW-PBS Team Roles &amp; Responsibilities</vt:lpstr>
      <vt:lpstr>PowerPoint Presentation</vt:lpstr>
      <vt:lpstr>Discussion: Team Roles</vt:lpstr>
      <vt:lpstr>Closing and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Way, Gordon</dc:creator>
  <cp:lastModifiedBy>Johnson, Nanci W.</cp:lastModifiedBy>
  <cp:revision>1</cp:revision>
  <dcterms:created xsi:type="dcterms:W3CDTF">2020-07-15T16:37:25Z</dcterms:created>
  <dcterms:modified xsi:type="dcterms:W3CDTF">2022-03-03T20:04:09Z</dcterms:modified>
</cp:coreProperties>
</file>