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i0ycHdLKsrbrga7i3qnYilVn8j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5FF7C4-9CF1-48C0-986F-60BB19D32E76}">
  <a:tblStyle styleId="{B45FF7C4-9CF1-48C0-986F-60BB19D32E7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snapToObjects="1">
      <p:cViewPr varScale="1">
        <p:scale>
          <a:sx n="106" d="100"/>
          <a:sy n="106" d="100"/>
        </p:scale>
        <p:origin x="1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0" name="Google Shape;190;p10:notes"/>
          <p:cNvSpPr txBox="1">
            <a:spLocks noGrp="1"/>
          </p:cNvSpPr>
          <p:nvPr>
            <p:ph type="body" idx="1"/>
          </p:nvPr>
        </p:nvSpPr>
        <p:spPr>
          <a:xfrm>
            <a:off x="685800" y="4400550"/>
            <a:ext cx="5486400" cy="27153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a:t>“Here is a list of some decision-making strategies.  All strategies are utilized in effective organizations; however, effective organizations match the most efficient decision-making strategy to the type of decision that must be made.”</a:t>
            </a:r>
            <a:endParaRPr/>
          </a:p>
          <a:p>
            <a:pPr marL="0" lvl="0" indent="0" algn="l" rtl="0">
              <a:spcBef>
                <a:spcPts val="0"/>
              </a:spcBef>
              <a:spcAft>
                <a:spcPts val="0"/>
              </a:spcAft>
              <a:buNone/>
            </a:pPr>
            <a:endParaRPr/>
          </a:p>
          <a:p>
            <a:pPr marL="0" lvl="0" indent="0" algn="l" rtl="0">
              <a:spcBef>
                <a:spcPts val="0"/>
              </a:spcBef>
              <a:spcAft>
                <a:spcPts val="0"/>
              </a:spcAft>
              <a:buNone/>
            </a:pPr>
            <a:r>
              <a:rPr lang="en-US"/>
              <a:t>“Remember, your team will answer the following 2 questions before each decision is made:</a:t>
            </a:r>
            <a:endParaRPr/>
          </a:p>
          <a:p>
            <a:pPr marL="0" lvl="0" indent="0" algn="l" rtl="0">
              <a:spcBef>
                <a:spcPts val="0"/>
              </a:spcBef>
              <a:spcAft>
                <a:spcPts val="0"/>
              </a:spcAft>
              <a:buNone/>
            </a:pPr>
            <a:r>
              <a:rPr lang="en-US"/>
              <a:t>1) Who should make this specific type of decision? </a:t>
            </a:r>
            <a:endParaRPr/>
          </a:p>
          <a:p>
            <a:pPr marL="0" lvl="0" indent="0" algn="l" rtl="0">
              <a:spcBef>
                <a:spcPts val="0"/>
              </a:spcBef>
              <a:spcAft>
                <a:spcPts val="0"/>
              </a:spcAft>
              <a:buNone/>
            </a:pPr>
            <a:r>
              <a:rPr lang="en-US"/>
              <a:t>2) What is the best way to make this decision? </a:t>
            </a:r>
            <a:endParaRPr/>
          </a:p>
          <a:p>
            <a:pPr marL="543873" lvl="0" indent="-543873" algn="l" rtl="0">
              <a:spcBef>
                <a:spcPts val="0"/>
              </a:spcBef>
              <a:spcAft>
                <a:spcPts val="0"/>
              </a:spcAft>
              <a:buNone/>
            </a:pPr>
            <a:endParaRPr/>
          </a:p>
          <a:p>
            <a:pPr marL="543873" lvl="0" indent="-543873" algn="l" rtl="0">
              <a:spcBef>
                <a:spcPts val="0"/>
              </a:spcBef>
              <a:spcAft>
                <a:spcPts val="0"/>
              </a:spcAft>
              <a:buNone/>
            </a:pPr>
            <a:r>
              <a:rPr lang="en-US"/>
              <a:t>This will prevent feelings of frustration and alienation when decisions must be made unilaterally and encourage participation when decisions must be made through representation or consensus.”</a:t>
            </a:r>
            <a:endParaRPr/>
          </a:p>
          <a:p>
            <a:pPr marL="0" lvl="0" indent="0" algn="l" rtl="0">
              <a:spcBef>
                <a:spcPts val="0"/>
              </a:spcBef>
              <a:spcAft>
                <a:spcPts val="0"/>
              </a:spcAft>
              <a:buNone/>
            </a:pPr>
            <a:endParaRPr/>
          </a:p>
        </p:txBody>
      </p:sp>
      <p:sp>
        <p:nvSpPr>
          <p:cNvPr id="191" name="Google Shape;19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There are many consensus strategies that the SW-PBS Leadership Team can adopt to use with just the team, or with the entire staff. </a:t>
            </a:r>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HO7 Common Approaches to Making Decisions</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HO8 Example Consensus Strategies</a:t>
            </a:r>
            <a:endParaRPr/>
          </a:p>
          <a:p>
            <a:pPr marL="0" lvl="0" indent="0" algn="l" rtl="0">
              <a:spcBef>
                <a:spcPts val="0"/>
              </a:spcBef>
              <a:spcAft>
                <a:spcPts val="0"/>
              </a:spcAft>
              <a:buNone/>
            </a:pPr>
            <a:br>
              <a:rPr lang="en-US"/>
            </a:br>
            <a:br>
              <a:rPr lang="en-US"/>
            </a:b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br>
              <a:rPr lang="en-US"/>
            </a:br>
            <a:br>
              <a:rPr lang="en-US"/>
            </a:br>
            <a:endParaRPr/>
          </a:p>
        </p:txBody>
      </p:sp>
      <p:sp>
        <p:nvSpPr>
          <p:cNvPr id="204" name="Google Shape;2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Overall, which approaches to deciding are currently used in your school? Refer to HO7 Common Approaches to Making Decisions.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Who decides what, and how are those decisions made?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Are decisions being made efficiently? </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Calibri"/>
                <a:ea typeface="Calibri"/>
                <a:cs typeface="Calibri"/>
                <a:sym typeface="Calibri"/>
              </a:rPr>
              <a:t>Do the approaches foster cooperation and collaboration when needed? </a:t>
            </a:r>
            <a:endParaRPr/>
          </a:p>
          <a:p>
            <a:pPr marL="0" lvl="0" indent="0" algn="l" rtl="0">
              <a:spcBef>
                <a:spcPts val="0"/>
              </a:spcBef>
              <a:spcAft>
                <a:spcPts val="0"/>
              </a:spcAft>
              <a:buNone/>
            </a:pPr>
            <a:endParaRPr/>
          </a:p>
        </p:txBody>
      </p:sp>
      <p:sp>
        <p:nvSpPr>
          <p:cNvPr id="216" name="Google Shape;2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a:t>Overall, which approaches to deciding are currently used in your school? </a:t>
            </a:r>
            <a:endParaRPr/>
          </a:p>
          <a:p>
            <a:pPr marL="457200" lvl="0" indent="-457200" algn="l" rtl="0">
              <a:spcBef>
                <a:spcPts val="0"/>
              </a:spcBef>
              <a:spcAft>
                <a:spcPts val="0"/>
              </a:spcAft>
              <a:buClr>
                <a:schemeClr val="dk1"/>
              </a:buClr>
              <a:buSzPts val="1200"/>
              <a:buFont typeface="Arial"/>
              <a:buChar char="•"/>
            </a:pPr>
            <a:r>
              <a:rPr lang="en-US">
                <a:solidFill>
                  <a:schemeClr val="dk1"/>
                </a:solidFill>
              </a:rPr>
              <a:t>Continue to refer to HO7 Common Approaches to Making Decisions. </a:t>
            </a:r>
            <a:endParaRPr/>
          </a:p>
          <a:p>
            <a:pPr marL="457200" lvl="0" indent="-457200" algn="l" rtl="0">
              <a:spcBef>
                <a:spcPts val="0"/>
              </a:spcBef>
              <a:spcAft>
                <a:spcPts val="0"/>
              </a:spcAft>
              <a:buClr>
                <a:schemeClr val="dk1"/>
              </a:buClr>
              <a:buSzPts val="1200"/>
              <a:buFont typeface="Arial"/>
              <a:buChar char="•"/>
            </a:pPr>
            <a:r>
              <a:rPr lang="en-US">
                <a:solidFill>
                  <a:schemeClr val="dk1"/>
                </a:solidFill>
              </a:rPr>
              <a:t>Do the approaches foster cooperation and collaboration when needed? </a:t>
            </a:r>
            <a:endParaRPr/>
          </a:p>
          <a:p>
            <a:pPr marL="457200" lvl="0" indent="-457200" algn="l" rtl="0">
              <a:spcBef>
                <a:spcPts val="0"/>
              </a:spcBef>
              <a:spcAft>
                <a:spcPts val="0"/>
              </a:spcAft>
              <a:buClr>
                <a:schemeClr val="dk1"/>
              </a:buClr>
              <a:buSzPts val="1200"/>
              <a:buFont typeface="Arial"/>
              <a:buChar char="•"/>
            </a:pPr>
            <a:r>
              <a:rPr lang="en-US">
                <a:solidFill>
                  <a:schemeClr val="dk1"/>
                </a:solidFill>
              </a:rPr>
              <a:t>Which decision-making strategies will you use in your SW-PBS work within your team? </a:t>
            </a:r>
            <a:endParaRPr/>
          </a:p>
          <a:p>
            <a:pPr marL="457200" lvl="0" indent="-457200" algn="l" rtl="0">
              <a:spcBef>
                <a:spcPts val="0"/>
              </a:spcBef>
              <a:spcAft>
                <a:spcPts val="0"/>
              </a:spcAft>
              <a:buClr>
                <a:schemeClr val="dk1"/>
              </a:buClr>
              <a:buSzPts val="1200"/>
              <a:buFont typeface="Arial"/>
              <a:buChar char="•"/>
            </a:pPr>
            <a:r>
              <a:rPr lang="en-US">
                <a:solidFill>
                  <a:schemeClr val="dk1"/>
                </a:solidFill>
              </a:rPr>
              <a:t>Which decision-making strategies will you use with the entire staff?</a:t>
            </a:r>
            <a:endParaRPr/>
          </a:p>
          <a:p>
            <a:pPr marL="0" lvl="0" indent="0" algn="l" rtl="0">
              <a:spcBef>
                <a:spcPts val="0"/>
              </a:spcBef>
              <a:spcAft>
                <a:spcPts val="0"/>
              </a:spcAft>
              <a:buNone/>
            </a:pPr>
            <a:endParaRPr/>
          </a:p>
        </p:txBody>
      </p:sp>
      <p:sp>
        <p:nvSpPr>
          <p:cNvPr id="223" name="Google Shape;2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During this lesson, you learned about a variety of different decision-making processes that can be used with your full staff and/or SW-PBS Leadership Team. </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Next steps include </a:t>
            </a:r>
            <a:endParaRPr/>
          </a:p>
          <a:p>
            <a:pPr marL="0" lvl="0" indent="0" algn="l" rtl="0">
              <a:spcBef>
                <a:spcPts val="0"/>
              </a:spcBef>
              <a:spcAft>
                <a:spcPts val="0"/>
              </a:spcAft>
              <a:buNone/>
            </a:pPr>
            <a:r>
              <a:rPr lang="en-US" i="0" u="none" strike="noStrike">
                <a:solidFill>
                  <a:schemeClr val="dk1"/>
                </a:solidFill>
              </a:rPr>
              <a:t>Develop action steps for your team to address team decision-making procedures.</a:t>
            </a:r>
            <a:endParaRPr/>
          </a:p>
          <a:p>
            <a:pPr marL="0" lvl="0" indent="0" algn="l" rtl="0">
              <a:spcBef>
                <a:spcPts val="0"/>
              </a:spcBef>
              <a:spcAft>
                <a:spcPts val="0"/>
              </a:spcAft>
              <a:buNone/>
            </a:pPr>
            <a:r>
              <a:rPr lang="en-US"/>
              <a:t>Update your action plan using the </a:t>
            </a:r>
            <a:r>
              <a:rPr lang="en-US" b="1" i="1"/>
              <a:t>Tier 1 Action Plan</a:t>
            </a:r>
            <a:r>
              <a:rPr lang="en-US"/>
              <a:t> template and the </a:t>
            </a:r>
            <a:r>
              <a:rPr lang="en-US" b="1" i="1"/>
              <a:t>Tier 1 Action Planning Checklist</a:t>
            </a:r>
            <a:r>
              <a:rPr lang="en-US"/>
              <a:t>. </a:t>
            </a:r>
            <a:endParaRPr/>
          </a:p>
          <a:p>
            <a:pPr marL="0" lvl="0" indent="0" algn="l" rtl="0">
              <a:spcBef>
                <a:spcPts val="0"/>
              </a:spcBef>
              <a:spcAft>
                <a:spcPts val="0"/>
              </a:spcAft>
              <a:buNone/>
            </a:pPr>
            <a:r>
              <a:rPr lang="en-US"/>
              <a:t>Use the </a:t>
            </a:r>
            <a:r>
              <a:rPr lang="en-US" b="1" i="1"/>
              <a:t>Tier 1 Artifacts Rubric </a:t>
            </a:r>
            <a:r>
              <a:rPr lang="en-US"/>
              <a:t>to assess the quality of the resources your team develops. </a:t>
            </a:r>
            <a:endParaRPr/>
          </a:p>
          <a:p>
            <a:pPr marL="0" lvl="0" indent="0" algn="l" rtl="0">
              <a:spcBef>
                <a:spcPts val="0"/>
              </a:spcBef>
              <a:spcAft>
                <a:spcPts val="0"/>
              </a:spcAft>
              <a:buNone/>
            </a:pPr>
            <a:r>
              <a:rPr lang="en-US"/>
              <a:t>Use the results of the </a:t>
            </a:r>
            <a:r>
              <a:rPr lang="en-US" b="1" i="1"/>
              <a:t>PBIS Self-Assessment Survey</a:t>
            </a:r>
            <a:r>
              <a:rPr lang="en-US"/>
              <a:t> (SAS)  to gain perspective from all staff, and results from the </a:t>
            </a:r>
            <a:r>
              <a:rPr lang="en-US" b="1" i="1"/>
              <a:t>PBIS</a:t>
            </a:r>
            <a:endParaRPr b="1" i="1"/>
          </a:p>
          <a:p>
            <a:pPr marL="0" lvl="0" indent="0" algn="l" rtl="0">
              <a:spcBef>
                <a:spcPts val="0"/>
              </a:spcBef>
              <a:spcAft>
                <a:spcPts val="0"/>
              </a:spcAft>
              <a:buNone/>
            </a:pPr>
            <a:r>
              <a:rPr lang="en-US" b="1" i="1"/>
              <a:t>Tiered Fidelity Inventory</a:t>
            </a:r>
            <a:r>
              <a:rPr lang="en-US"/>
              <a:t> (TFI) to gain perspective from your Building Leadership Team.</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Additional information about decision making procedures </a:t>
            </a:r>
            <a:r>
              <a:rPr lang="en-US"/>
              <a:t>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spcBef>
                <a:spcPts val="0"/>
              </a:spcBef>
              <a:spcAft>
                <a:spcPts val="0"/>
              </a:spcAft>
              <a:buNone/>
            </a:pPr>
            <a:endParaRPr/>
          </a:p>
        </p:txBody>
      </p:sp>
      <p:sp>
        <p:nvSpPr>
          <p:cNvPr id="230" name="Google Shape;23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242" name="Google Shape;24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This lesson uses </a:t>
            </a:r>
            <a:r>
              <a:rPr lang="en-US"/>
              <a:t>5</a:t>
            </a:r>
            <a:r>
              <a:rPr lang="en-US" sz="1200" b="0" i="0" u="none" strike="noStrike" cap="none">
                <a:solidFill>
                  <a:schemeClr val="dk1"/>
                </a:solidFill>
                <a:latin typeface="Calibri"/>
                <a:ea typeface="Calibri"/>
                <a:cs typeface="Calibri"/>
                <a:sym typeface="Calibri"/>
              </a:rPr>
              <a:t> handouts. If you have not already done so, download the handouts at this time.</a:t>
            </a:r>
            <a:endParaRPr/>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115" name="Google Shape;1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a:t>
            </a:r>
            <a:r>
              <a:rPr lang="en-US">
                <a:latin typeface="Arial"/>
                <a:ea typeface="Arial"/>
                <a:cs typeface="Arial"/>
                <a:sym typeface="Arial"/>
              </a:rPr>
              <a:t>Facilitator: Select an attention signal. </a:t>
            </a:r>
            <a:endParaRPr/>
          </a:p>
          <a:p>
            <a:pPr marL="0" lvl="0" indent="0" algn="l" rtl="0">
              <a:spcBef>
                <a:spcPts val="0"/>
              </a:spcBef>
              <a:spcAft>
                <a:spcPts val="0"/>
              </a:spcAft>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127" name="Google Shape;12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r>
              <a:rPr lang="en-US"/>
              <a:t>Facilitator: Select an introductions activity</a:t>
            </a:r>
            <a:endParaRPr b="0"/>
          </a:p>
          <a:p>
            <a:pPr marL="0" lvl="0" indent="0" algn="l" rtl="0">
              <a:spcBef>
                <a:spcPts val="0"/>
              </a:spcBef>
              <a:spcAft>
                <a:spcPts val="0"/>
              </a:spcAft>
              <a:buNone/>
            </a:pPr>
            <a:r>
              <a:rPr lang="en-US" b="1"/>
              <a:t>To Know/To Say:</a:t>
            </a:r>
            <a:endParaRPr>
              <a:latin typeface="Arial"/>
              <a:ea typeface="Arial"/>
              <a:cs typeface="Arial"/>
              <a:sym typeface="Arial"/>
            </a:endParaRPr>
          </a:p>
          <a:p>
            <a:pPr marL="0" lvl="0" indent="0" algn="l" rtl="0">
              <a:spcBef>
                <a:spcPts val="0"/>
              </a:spcBef>
              <a:spcAft>
                <a:spcPts val="0"/>
              </a:spcAft>
              <a:buNone/>
            </a:pPr>
            <a:endParaRPr/>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r>
              <a:rPr lang="en-US" i="1">
                <a:solidFill>
                  <a:srgbClr val="008000"/>
                </a:solidFill>
              </a:rPr>
              <a:t>At the end of this session, you will be able to…</a:t>
            </a:r>
            <a:r>
              <a:rPr lang="en-US"/>
              <a:t>Create a decision-making procedure.</a:t>
            </a:r>
            <a:endParaRPr/>
          </a:p>
          <a:p>
            <a:pPr marL="0" lvl="0" indent="0" algn="l" rtl="0">
              <a:spcBef>
                <a:spcPts val="0"/>
              </a:spcBef>
              <a:spcAft>
                <a:spcPts val="0"/>
              </a:spcAft>
              <a:buNone/>
            </a:pPr>
            <a:endParaRPr/>
          </a:p>
        </p:txBody>
      </p:sp>
      <p:sp>
        <p:nvSpPr>
          <p:cNvPr id="141" name="Google Shape;14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Quote: </a:t>
            </a:r>
            <a:r>
              <a:rPr lang="en-US" sz="1200" b="0" i="1" u="none" strike="noStrike">
                <a:solidFill>
                  <a:schemeClr val="dk1"/>
                </a:solidFill>
                <a:latin typeface="Calibri"/>
                <a:ea typeface="Calibri"/>
                <a:cs typeface="Calibri"/>
                <a:sym typeface="Calibri"/>
              </a:rPr>
              <a:t>“Effective leaders understand the importance of striving for consensus but also understand that not all decisions should be made by the entire group or by using consensus strategies.”</a:t>
            </a:r>
            <a:r>
              <a:rPr lang="en-US" sz="1200" b="0" i="0" u="none" strike="noStrike" baseline="30000">
                <a:solidFill>
                  <a:schemeClr val="dk1"/>
                </a:solidFill>
                <a:latin typeface="Calibri"/>
                <a:ea typeface="Calibri"/>
                <a:cs typeface="Calibri"/>
                <a:sym typeface="Calibri"/>
              </a:rPr>
              <a:t>1</a:t>
            </a: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This lesson describes the need for clear decision making procedures for the SW-PBS Leadership Team. Having established procedures will assist in making sure the team, and staff, do not get stuck in indecision or spend time in prolonged discussions with no clear process on how to make a final decision. </a:t>
            </a:r>
            <a:endParaRPr/>
          </a:p>
          <a:p>
            <a:pPr marL="0" lvl="0" indent="0" algn="l" rtl="0">
              <a:spcBef>
                <a:spcPts val="0"/>
              </a:spcBef>
              <a:spcAft>
                <a:spcPts val="0"/>
              </a:spcAft>
              <a:buNone/>
            </a:pPr>
            <a:br>
              <a:rPr lang="en-US"/>
            </a:br>
            <a:br>
              <a:rPr lang="en-US"/>
            </a:br>
            <a:endParaRPr/>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US"/>
            </a:br>
            <a:r>
              <a:rPr lang="en-US" b="1"/>
              <a:t>To Know/To Say:</a:t>
            </a:r>
            <a:r>
              <a:rPr lang="en-US" b="0"/>
              <a:t> </a:t>
            </a:r>
            <a:r>
              <a:rPr lang="en-US" sz="1200" b="0" i="0" u="none" strike="noStrike">
                <a:solidFill>
                  <a:schemeClr val="dk1"/>
                </a:solidFill>
                <a:latin typeface="Calibri"/>
                <a:ea typeface="Calibri"/>
                <a:cs typeface="Calibri"/>
                <a:sym typeface="Calibri"/>
              </a:rPr>
              <a:t>As your work progresses, you will encounter regular decisions that need to be made by the team as well as larger decisions, made by the entire staff, regarding the development and implementation of new approaches. Without effective tools to make these decisions, you may get bogged down in indecision or prolonged discussions and even division.</a:t>
            </a:r>
            <a:endParaRPr/>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9:notes"/>
          <p:cNvSpPr>
            <a:spLocks noGrp="1" noRot="1" noChangeAspect="1"/>
          </p:cNvSpPr>
          <p:nvPr>
            <p:ph type="sldImg" idx="2"/>
          </p:nvPr>
        </p:nvSpPr>
        <p:spPr>
          <a:xfrm>
            <a:off x="1255713" y="45085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9:notes"/>
          <p:cNvSpPr txBox="1">
            <a:spLocks noGrp="1"/>
          </p:cNvSpPr>
          <p:nvPr>
            <p:ph type="body" idx="1"/>
          </p:nvPr>
        </p:nvSpPr>
        <p:spPr>
          <a:xfrm>
            <a:off x="569913" y="367372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1" i="0" u="none" strike="noStrike">
                <a:solidFill>
                  <a:schemeClr val="dk1"/>
                </a:solidFill>
                <a:latin typeface="Calibri"/>
                <a:ea typeface="Calibri"/>
                <a:cs typeface="Calibri"/>
                <a:sym typeface="Calibri"/>
              </a:rPr>
              <a:t>Who Decides? </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There are some decisions where it just doesn’t make sense to involve everyone. Identifying an individual point person can be very appropriate when that person has much relevant knowledge or authority. Similarly, team decisions may also be appropriate when representation of the school is needed but involving the entire staff is impractical, unnecessary, or too time-consuming. However, you will want to take the time to involve the entire staff when the issue is one that everyone needs familiarity with or that requires the support of each person to carry out. This is essential when decisions are being made about new procedures or approaches to be implemented by all.</a:t>
            </a:r>
            <a:endParaRPr/>
          </a:p>
          <a:p>
            <a:pPr marL="0" lvl="0" indent="0" algn="l" rtl="0">
              <a:spcBef>
                <a:spcPts val="0"/>
              </a:spcBef>
              <a:spcAft>
                <a:spcPts val="0"/>
              </a:spcAft>
              <a:buNone/>
            </a:pPr>
            <a:endParaRPr/>
          </a:p>
          <a:p>
            <a:pPr marL="0" lvl="0" indent="0" algn="l" rtl="0">
              <a:spcBef>
                <a:spcPts val="0"/>
              </a:spcBef>
              <a:spcAft>
                <a:spcPts val="0"/>
              </a:spcAft>
              <a:buNone/>
            </a:pPr>
            <a:r>
              <a:rPr lang="en-US"/>
              <a:t>“Your Team must understand their role in decision-making </a:t>
            </a:r>
            <a:r>
              <a:rPr lang="en-US" i="1"/>
              <a:t>each</a:t>
            </a:r>
            <a:r>
              <a:rPr lang="en-US"/>
              <a:t> time a decision is to be made.  Examples of each role follow:</a:t>
            </a:r>
            <a:endParaRPr/>
          </a:p>
          <a:p>
            <a:pPr marL="0" lvl="0" indent="0" algn="l" rtl="0">
              <a:spcBef>
                <a:spcPts val="0"/>
              </a:spcBef>
              <a:spcAft>
                <a:spcPts val="0"/>
              </a:spcAft>
              <a:buNone/>
            </a:pPr>
            <a:r>
              <a:rPr lang="en-US"/>
              <a:t>Inform – </a:t>
            </a:r>
            <a:endParaRPr/>
          </a:p>
          <a:p>
            <a:pPr marL="0" lvl="0" indent="0" algn="l" rtl="0">
              <a:spcBef>
                <a:spcPts val="0"/>
              </a:spcBef>
              <a:spcAft>
                <a:spcPts val="0"/>
              </a:spcAft>
              <a:buNone/>
            </a:pPr>
            <a:r>
              <a:rPr lang="en-US"/>
              <a:t>The principal gets information from teachers about evening events for the upcoming year such as open house, music programs, etc.  The principal uses this information to develop the school events calendar.</a:t>
            </a:r>
            <a:endParaRPr/>
          </a:p>
          <a:p>
            <a:pPr marL="0" lvl="0" indent="0" algn="l" rtl="0">
              <a:spcBef>
                <a:spcPts val="0"/>
              </a:spcBef>
              <a:spcAft>
                <a:spcPts val="0"/>
              </a:spcAft>
              <a:buNone/>
            </a:pPr>
            <a:r>
              <a:rPr lang="en-US"/>
              <a:t>Recommend – </a:t>
            </a:r>
            <a:endParaRPr/>
          </a:p>
          <a:p>
            <a:pPr marL="0" lvl="0" indent="0" algn="l" rtl="0">
              <a:spcBef>
                <a:spcPts val="0"/>
              </a:spcBef>
              <a:spcAft>
                <a:spcPts val="0"/>
              </a:spcAft>
              <a:buNone/>
            </a:pPr>
            <a:r>
              <a:rPr lang="en-US"/>
              <a:t>A committee is formed to create a draft of the school-wide expectations.  The committee does not have the authority to adopt the expectations, rather the draft is submitted to the full faculty for adoption.</a:t>
            </a:r>
            <a:endParaRPr/>
          </a:p>
          <a:p>
            <a:pPr marL="0" lvl="0" indent="0" algn="l" rtl="0">
              <a:spcBef>
                <a:spcPts val="0"/>
              </a:spcBef>
              <a:spcAft>
                <a:spcPts val="0"/>
              </a:spcAft>
              <a:buNone/>
            </a:pPr>
            <a:r>
              <a:rPr lang="en-US"/>
              <a:t>Decide – </a:t>
            </a:r>
            <a:endParaRPr/>
          </a:p>
          <a:p>
            <a:pPr marL="0" lvl="0" indent="0" algn="l" rtl="0">
              <a:spcBef>
                <a:spcPts val="0"/>
              </a:spcBef>
              <a:spcAft>
                <a:spcPts val="0"/>
              </a:spcAft>
              <a:buNone/>
            </a:pPr>
            <a:r>
              <a:rPr lang="en-US"/>
              <a:t>The full staff reviews a draft of the staff recognition system, provides comment and suggested revisions, then reaches consensus to adopt the revised staff recognition system.</a:t>
            </a:r>
            <a:endParaRPr/>
          </a:p>
          <a:p>
            <a:pPr marL="0" lvl="0" indent="0" algn="l" rtl="0">
              <a:spcBef>
                <a:spcPts val="0"/>
              </a:spcBef>
              <a:spcAft>
                <a:spcPts val="0"/>
              </a:spcAft>
              <a:buNone/>
            </a:pPr>
            <a:endParaRPr/>
          </a:p>
          <a:p>
            <a:pPr marL="0" lvl="0" indent="0" algn="l" rtl="0">
              <a:spcBef>
                <a:spcPts val="0"/>
              </a:spcBef>
              <a:spcAft>
                <a:spcPts val="0"/>
              </a:spcAft>
              <a:buNone/>
            </a:pPr>
            <a:r>
              <a:rPr lang="en-US"/>
              <a:t>Teams can get more information from the resource, The Adaptive School: A Sourcebook for Developing Collaborative Groups by Garmston, R. &amp; Wellman, B. (2009).”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9" name="Google Shape;17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a:spLocks noGrp="1"/>
          </p:cNvSpPr>
          <p:nvPr>
            <p:ph type="pic" idx="2"/>
          </p:nvPr>
        </p:nvSpPr>
        <p:spPr>
          <a:xfrm>
            <a:off x="3887391" y="987426"/>
            <a:ext cx="4629150" cy="4873625"/>
          </a:xfrm>
          <a:prstGeom prst="rect">
            <a:avLst/>
          </a:prstGeom>
          <a:noFill/>
          <a:ln>
            <a:noFill/>
          </a:ln>
        </p:spPr>
      </p:sp>
      <p:sp>
        <p:nvSpPr>
          <p:cNvPr id="77" name="Google Shape;77;p2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8"/>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25"/>
        <p:cNvGrpSpPr/>
        <p:nvPr/>
      </p:nvGrpSpPr>
      <p:grpSpPr>
        <a:xfrm>
          <a:off x="0" y="0"/>
          <a:ext cx="0" cy="0"/>
          <a:chOff x="0" y="0"/>
          <a:chExt cx="0" cy="0"/>
        </a:xfrm>
      </p:grpSpPr>
      <p:sp>
        <p:nvSpPr>
          <p:cNvPr id="26" name="Google Shape;26;p19"/>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19" descr="Macintosh HD:Users:wellspl:Desktop:6-Free-Teamwork-Clipart-Illustration-Showing-Diversity.jpg"/>
          <p:cNvPicPr preferRelativeResize="0"/>
          <p:nvPr/>
        </p:nvPicPr>
        <p:blipFill rotWithShape="1">
          <a:blip r:embed="rId2">
            <a:alphaModFix/>
          </a:blip>
          <a:srcRect r="25555"/>
          <a:stretch/>
        </p:blipFill>
        <p:spPr>
          <a:xfrm>
            <a:off x="552450" y="587375"/>
            <a:ext cx="1371600" cy="771525"/>
          </a:xfrm>
          <a:prstGeom prst="rect">
            <a:avLst/>
          </a:prstGeom>
          <a:noFill/>
          <a:ln>
            <a:noFill/>
          </a:ln>
        </p:spPr>
      </p:pic>
      <p:sp>
        <p:nvSpPr>
          <p:cNvPr id="28" name="Google Shape;28;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2800"/>
              <a:buFont typeface="Arial"/>
              <a:buNone/>
              <a:defRPr>
                <a:solidFill>
                  <a:srgbClr val="009E47"/>
                </a:solidFill>
              </a:defRPr>
            </a:lvl1pPr>
            <a:lvl2pPr marL="914400" lvl="1" indent="-381000" algn="l">
              <a:lnSpc>
                <a:spcPct val="90000"/>
              </a:lnSpc>
              <a:spcBef>
                <a:spcPts val="500"/>
              </a:spcBef>
              <a:spcAft>
                <a:spcPts val="0"/>
              </a:spcAft>
              <a:buClr>
                <a:srgbClr val="FF0000"/>
              </a:buClr>
              <a:buSzPts val="2400"/>
              <a:buFont typeface="Arial"/>
              <a:buChar char="•"/>
              <a:defRPr i="1"/>
            </a:lvl2pPr>
            <a:lvl3pPr marL="1371600" lvl="2" indent="-355600" algn="l">
              <a:lnSpc>
                <a:spcPct val="90000"/>
              </a:lnSpc>
              <a:spcBef>
                <a:spcPts val="500"/>
              </a:spcBef>
              <a:spcAft>
                <a:spcPts val="0"/>
              </a:spcAft>
              <a:buClr>
                <a:srgbClr val="FF0000"/>
              </a:buClr>
              <a:buSzPts val="2000"/>
              <a:buFont typeface="Arial"/>
              <a:buChar char="•"/>
              <a:defRPr i="1"/>
            </a:lvl3pPr>
            <a:lvl4pPr marL="1828800" lvl="3" indent="-342900" algn="l">
              <a:lnSpc>
                <a:spcPct val="90000"/>
              </a:lnSpc>
              <a:spcBef>
                <a:spcPts val="500"/>
              </a:spcBef>
              <a:spcAft>
                <a:spcPts val="0"/>
              </a:spcAft>
              <a:buClr>
                <a:srgbClr val="FF0000"/>
              </a:buClr>
              <a:buSzPts val="1800"/>
              <a:buFont typeface="Arial"/>
              <a:buChar char="•"/>
              <a:defRPr i="1"/>
            </a:lvl4pPr>
            <a:lvl5pPr marL="2286000" lvl="4" indent="-342900" algn="l">
              <a:lnSpc>
                <a:spcPct val="90000"/>
              </a:lnSpc>
              <a:spcBef>
                <a:spcPts val="500"/>
              </a:spcBef>
              <a:spcAft>
                <a:spcPts val="0"/>
              </a:spcAft>
              <a:buClr>
                <a:srgbClr val="FF0000"/>
              </a:buClr>
              <a:buSzPts val="1800"/>
              <a:buFont typeface="Arial"/>
              <a:buChar char="•"/>
              <a:defRPr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9" name="Google Shape;29;p19"/>
          <p:cNvGrpSpPr/>
          <p:nvPr/>
        </p:nvGrpSpPr>
        <p:grpSpPr>
          <a:xfrm>
            <a:off x="12700" y="6211407"/>
            <a:ext cx="9144378" cy="659292"/>
            <a:chOff x="12700" y="6211407"/>
            <a:chExt cx="9144378" cy="659292"/>
          </a:xfrm>
        </p:grpSpPr>
        <p:sp>
          <p:nvSpPr>
            <p:cNvPr id="30" name="Google Shape;30;p1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1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1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19"/>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2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5"/>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25"/>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
          <p:cNvSpPr/>
          <p:nvPr/>
        </p:nvSpPr>
        <p:spPr>
          <a:xfrm>
            <a:off x="1143" y="0"/>
            <a:ext cx="9141714"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9" name="Google Shape;99;p1"/>
          <p:cNvPicPr preferRelativeResize="0"/>
          <p:nvPr/>
        </p:nvPicPr>
        <p:blipFill rotWithShape="1">
          <a:blip r:embed="rId3">
            <a:alphaModFix/>
          </a:blip>
          <a:srcRect t="351"/>
          <a:stretch/>
        </p:blipFill>
        <p:spPr>
          <a:xfrm>
            <a:off x="20" y="1282"/>
            <a:ext cx="9143980" cy="68567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Deciding How to Decide</a:t>
            </a:r>
            <a:endParaRPr/>
          </a:p>
        </p:txBody>
      </p:sp>
      <p:graphicFrame>
        <p:nvGraphicFramePr>
          <p:cNvPr id="194" name="Google Shape;194;p10"/>
          <p:cNvGraphicFramePr/>
          <p:nvPr/>
        </p:nvGraphicFramePr>
        <p:xfrm>
          <a:off x="440703" y="1496713"/>
          <a:ext cx="3000000" cy="3000000"/>
        </p:xfrm>
        <a:graphic>
          <a:graphicData uri="http://schemas.openxmlformats.org/drawingml/2006/table">
            <a:tbl>
              <a:tblPr firstRow="1" bandRow="1">
                <a:noFill/>
                <a:tableStyleId>{B45FF7C4-9CF1-48C0-986F-60BB19D32E76}</a:tableStyleId>
              </a:tblPr>
              <a:tblGrid>
                <a:gridCol w="3149925">
                  <a:extLst>
                    <a:ext uri="{9D8B030D-6E8A-4147-A177-3AD203B41FA5}">
                      <a16:colId xmlns:a16="http://schemas.microsoft.com/office/drawing/2014/main" val="20000"/>
                    </a:ext>
                  </a:extLst>
                </a:gridCol>
                <a:gridCol w="5112675">
                  <a:extLst>
                    <a:ext uri="{9D8B030D-6E8A-4147-A177-3AD203B41FA5}">
                      <a16:colId xmlns:a16="http://schemas.microsoft.com/office/drawing/2014/main" val="20001"/>
                    </a:ext>
                  </a:extLst>
                </a:gridCol>
              </a:tblGrid>
              <a:tr h="502200">
                <a:tc>
                  <a:txBody>
                    <a:bodyPr/>
                    <a:lstStyle/>
                    <a:p>
                      <a:pPr marL="0" marR="0" lvl="0" indent="0" algn="ctr" rtl="0">
                        <a:spcBef>
                          <a:spcPts val="0"/>
                        </a:spcBef>
                        <a:spcAft>
                          <a:spcPts val="0"/>
                        </a:spcAft>
                        <a:buNone/>
                      </a:pPr>
                      <a:r>
                        <a:rPr lang="en-US" sz="2800" b="1" u="none" strike="noStrike" cap="none">
                          <a:solidFill>
                            <a:schemeClr val="dk1"/>
                          </a:solidFill>
                          <a:latin typeface="Calibri"/>
                          <a:ea typeface="Calibri"/>
                          <a:cs typeface="Calibri"/>
                          <a:sym typeface="Calibri"/>
                        </a:rPr>
                        <a:t>Decision Option</a:t>
                      </a:r>
                      <a:endParaRPr sz="2800" u="none" strike="noStrike" cap="none">
                        <a:solidFill>
                          <a:schemeClr val="dk1"/>
                        </a:solidFill>
                      </a:endParaRPr>
                    </a:p>
                  </a:txBody>
                  <a:tcPr marL="91450" marR="91450" marT="45725" marB="45725">
                    <a:solidFill>
                      <a:srgbClr val="C9C9C9"/>
                    </a:solidFill>
                  </a:tcPr>
                </a:tc>
                <a:tc>
                  <a:txBody>
                    <a:bodyPr/>
                    <a:lstStyle/>
                    <a:p>
                      <a:pPr marL="0" marR="0" lvl="0" indent="0" algn="ctr" rtl="0">
                        <a:spcBef>
                          <a:spcPts val="0"/>
                        </a:spcBef>
                        <a:spcAft>
                          <a:spcPts val="0"/>
                        </a:spcAft>
                        <a:buNone/>
                      </a:pPr>
                      <a:r>
                        <a:rPr lang="en-US" sz="2800" b="1" u="none" strike="noStrike" cap="none">
                          <a:solidFill>
                            <a:schemeClr val="dk1"/>
                          </a:solidFill>
                        </a:rPr>
                        <a:t>Description</a:t>
                      </a:r>
                      <a:endParaRPr/>
                    </a:p>
                  </a:txBody>
                  <a:tcPr marL="91450" marR="91450" marT="45725" marB="45725">
                    <a:solidFill>
                      <a:srgbClr val="C9C9C9"/>
                    </a:solidFill>
                  </a:tcPr>
                </a:tc>
                <a:extLst>
                  <a:ext uri="{0D108BD9-81ED-4DB2-BD59-A6C34878D82A}">
                    <a16:rowId xmlns:a16="http://schemas.microsoft.com/office/drawing/2014/main" val="10000"/>
                  </a:ext>
                </a:extLst>
              </a:tr>
              <a:tr h="679450">
                <a:tc>
                  <a:txBody>
                    <a:bodyPr/>
                    <a:lstStyle/>
                    <a:p>
                      <a:pPr marL="0" marR="0" lvl="0" indent="0" algn="l" rtl="0">
                        <a:spcBef>
                          <a:spcPts val="0"/>
                        </a:spcBef>
                        <a:spcAft>
                          <a:spcPts val="0"/>
                        </a:spcAft>
                        <a:buNone/>
                      </a:pPr>
                      <a:endParaRPr sz="800"/>
                    </a:p>
                    <a:p>
                      <a:pPr marL="0" marR="0" lvl="0" indent="0" algn="l" rtl="0">
                        <a:spcBef>
                          <a:spcPts val="0"/>
                        </a:spcBef>
                        <a:spcAft>
                          <a:spcPts val="0"/>
                        </a:spcAft>
                        <a:buNone/>
                      </a:pPr>
                      <a:r>
                        <a:rPr lang="en-US" sz="2400"/>
                        <a:t>Consensus</a:t>
                      </a:r>
                      <a:endParaRPr/>
                    </a:p>
                  </a:txBody>
                  <a:tcPr marL="91450" marR="91450" marT="45725" marB="45725">
                    <a:solidFill>
                      <a:srgbClr val="DBDBDB"/>
                    </a:solidFill>
                  </a:tcPr>
                </a:tc>
                <a:tc>
                  <a:txBody>
                    <a:bodyPr/>
                    <a:lstStyle/>
                    <a:p>
                      <a:pPr marL="0" marR="0" lvl="0" indent="0" algn="l" rtl="0">
                        <a:spcBef>
                          <a:spcPts val="0"/>
                        </a:spcBef>
                        <a:spcAft>
                          <a:spcPts val="0"/>
                        </a:spcAft>
                        <a:buNone/>
                      </a:pPr>
                      <a:r>
                        <a:rPr lang="en-US" sz="2000" i="1">
                          <a:solidFill>
                            <a:schemeClr val="dk1"/>
                          </a:solidFill>
                          <a:latin typeface="Calibri"/>
                          <a:ea typeface="Calibri"/>
                          <a:cs typeface="Calibri"/>
                          <a:sym typeface="Calibri"/>
                        </a:rPr>
                        <a:t>Every view or position is heard. All members indicate level of support for the decision.</a:t>
                      </a:r>
                      <a:endParaRPr sz="2000"/>
                    </a:p>
                  </a:txBody>
                  <a:tcPr marL="91450" marR="91450" marT="45725" marB="45725">
                    <a:solidFill>
                      <a:srgbClr val="DBDBDB"/>
                    </a:solidFill>
                  </a:tcPr>
                </a:tc>
                <a:extLst>
                  <a:ext uri="{0D108BD9-81ED-4DB2-BD59-A6C34878D82A}">
                    <a16:rowId xmlns:a16="http://schemas.microsoft.com/office/drawing/2014/main" val="10001"/>
                  </a:ext>
                </a:extLst>
              </a:tr>
              <a:tr h="561300">
                <a:tc>
                  <a:txBody>
                    <a:bodyPr/>
                    <a:lstStyle/>
                    <a:p>
                      <a:pPr marL="0" marR="0" lvl="0" indent="0" algn="l" rtl="0">
                        <a:spcBef>
                          <a:spcPts val="0"/>
                        </a:spcBef>
                        <a:spcAft>
                          <a:spcPts val="0"/>
                        </a:spcAft>
                        <a:buNone/>
                      </a:pPr>
                      <a:endParaRPr sz="800"/>
                    </a:p>
                    <a:p>
                      <a:pPr marL="0" marR="0" lvl="0" indent="0" algn="l" rtl="0">
                        <a:spcBef>
                          <a:spcPts val="0"/>
                        </a:spcBef>
                        <a:spcAft>
                          <a:spcPts val="0"/>
                        </a:spcAft>
                        <a:buNone/>
                      </a:pPr>
                      <a:r>
                        <a:rPr lang="en-US" sz="2400"/>
                        <a:t>Majority Rule</a:t>
                      </a:r>
                      <a:endParaRPr/>
                    </a:p>
                  </a:txBody>
                  <a:tcPr marL="91450" marR="91450" marT="45725" marB="45725">
                    <a:solidFill>
                      <a:srgbClr val="EDEDED"/>
                    </a:solidFill>
                  </a:tcPr>
                </a:tc>
                <a:tc>
                  <a:txBody>
                    <a:bodyPr/>
                    <a:lstStyle/>
                    <a:p>
                      <a:pPr marL="0" marR="0" lvl="0" indent="0" algn="l" rtl="0">
                        <a:spcBef>
                          <a:spcPts val="0"/>
                        </a:spcBef>
                        <a:spcAft>
                          <a:spcPts val="0"/>
                        </a:spcAft>
                        <a:buNone/>
                      </a:pPr>
                      <a:r>
                        <a:rPr lang="en-US" sz="2000" i="1">
                          <a:solidFill>
                            <a:schemeClr val="dk1"/>
                          </a:solidFill>
                          <a:latin typeface="Calibri"/>
                          <a:ea typeface="Calibri"/>
                          <a:cs typeface="Calibri"/>
                          <a:sym typeface="Calibri"/>
                        </a:rPr>
                        <a:t>Decision determined by a majority vote.</a:t>
                      </a:r>
                      <a:endParaRPr sz="2000"/>
                    </a:p>
                  </a:txBody>
                  <a:tcPr marL="91450" marR="91450" marT="45725" marB="45725">
                    <a:solidFill>
                      <a:srgbClr val="EDEDED"/>
                    </a:solidFill>
                  </a:tcPr>
                </a:tc>
                <a:extLst>
                  <a:ext uri="{0D108BD9-81ED-4DB2-BD59-A6C34878D82A}">
                    <a16:rowId xmlns:a16="http://schemas.microsoft.com/office/drawing/2014/main" val="10002"/>
                  </a:ext>
                </a:extLst>
              </a:tr>
              <a:tr h="797625">
                <a:tc>
                  <a:txBody>
                    <a:bodyPr/>
                    <a:lstStyle/>
                    <a:p>
                      <a:pPr marL="0" marR="0" lvl="0" indent="0" algn="l" rtl="0">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Participative or Representative</a:t>
                      </a:r>
                      <a:endParaRPr sz="1800"/>
                    </a:p>
                  </a:txBody>
                  <a:tcPr marL="91450" marR="91450" marT="45725" marB="45725">
                    <a:solidFill>
                      <a:srgbClr val="DBDBDB"/>
                    </a:solidFill>
                  </a:tcPr>
                </a:tc>
                <a:tc>
                  <a:txBody>
                    <a:bodyPr/>
                    <a:lstStyle/>
                    <a:p>
                      <a:pPr marL="0" marR="0" lvl="0" indent="0" algn="l" rtl="0">
                        <a:spcBef>
                          <a:spcPts val="0"/>
                        </a:spcBef>
                        <a:spcAft>
                          <a:spcPts val="0"/>
                        </a:spcAft>
                        <a:buNone/>
                      </a:pPr>
                      <a:r>
                        <a:rPr lang="en-US" sz="2000" i="1">
                          <a:solidFill>
                            <a:schemeClr val="dk1"/>
                          </a:solidFill>
                          <a:latin typeface="Calibri"/>
                          <a:ea typeface="Calibri"/>
                          <a:cs typeface="Calibri"/>
                          <a:sym typeface="Calibri"/>
                        </a:rPr>
                        <a:t>Those making the decision seek and take into account input from the entire team or staff.</a:t>
                      </a:r>
                      <a:endParaRPr sz="2000"/>
                    </a:p>
                  </a:txBody>
                  <a:tcPr marL="91450" marR="91450" marT="45725" marB="45725">
                    <a:solidFill>
                      <a:srgbClr val="DBDBDB"/>
                    </a:solidFill>
                  </a:tcPr>
                </a:tc>
                <a:extLst>
                  <a:ext uri="{0D108BD9-81ED-4DB2-BD59-A6C34878D82A}">
                    <a16:rowId xmlns:a16="http://schemas.microsoft.com/office/drawing/2014/main" val="10003"/>
                  </a:ext>
                </a:extLst>
              </a:tr>
              <a:tr h="667325">
                <a:tc>
                  <a:txBody>
                    <a:bodyPr/>
                    <a:lstStyle/>
                    <a:p>
                      <a:pPr marL="0" marR="0" lvl="0" indent="0" algn="l" rtl="0">
                        <a:lnSpc>
                          <a:spcPct val="100000"/>
                        </a:lnSpc>
                        <a:spcBef>
                          <a:spcPts val="0"/>
                        </a:spcBef>
                        <a:spcAft>
                          <a:spcPts val="0"/>
                        </a:spcAft>
                        <a:buClr>
                          <a:schemeClr val="dk1"/>
                        </a:buClr>
                        <a:buSzPts val="800"/>
                        <a:buFont typeface="Calibri"/>
                        <a:buNone/>
                      </a:pPr>
                      <a:endParaRPr sz="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Unilateral</a:t>
                      </a:r>
                      <a:endParaRPr sz="1800"/>
                    </a:p>
                  </a:txBody>
                  <a:tcPr marL="91450" marR="91450" marT="45725" marB="45725">
                    <a:solidFill>
                      <a:srgbClr val="EDEDED"/>
                    </a:solidFill>
                  </a:tcPr>
                </a:tc>
                <a:tc>
                  <a:txBody>
                    <a:bodyPr/>
                    <a:lstStyle/>
                    <a:p>
                      <a:pPr marL="0" marR="0" lvl="0" indent="0" algn="l" rtl="0">
                        <a:spcBef>
                          <a:spcPts val="0"/>
                        </a:spcBef>
                        <a:spcAft>
                          <a:spcPts val="0"/>
                        </a:spcAft>
                        <a:buNone/>
                      </a:pPr>
                      <a:r>
                        <a:rPr lang="en-US" sz="2000" i="1">
                          <a:solidFill>
                            <a:schemeClr val="dk1"/>
                          </a:solidFill>
                          <a:latin typeface="Calibri"/>
                          <a:ea typeface="Calibri"/>
                          <a:cs typeface="Calibri"/>
                          <a:sym typeface="Calibri"/>
                        </a:rPr>
                        <a:t>One person or a group is empowered to make a decision without consulting others.</a:t>
                      </a:r>
                      <a:endParaRPr sz="2000"/>
                    </a:p>
                  </a:txBody>
                  <a:tcPr marL="91450" marR="91450" marT="45725" marB="45725">
                    <a:solidFill>
                      <a:srgbClr val="EDEDED"/>
                    </a:solidFill>
                  </a:tcPr>
                </a:tc>
                <a:extLst>
                  <a:ext uri="{0D108BD9-81ED-4DB2-BD59-A6C34878D82A}">
                    <a16:rowId xmlns:a16="http://schemas.microsoft.com/office/drawing/2014/main" val="10004"/>
                  </a:ext>
                </a:extLst>
              </a:tr>
            </a:tbl>
          </a:graphicData>
        </a:graphic>
      </p:graphicFrame>
      <p:grpSp>
        <p:nvGrpSpPr>
          <p:cNvPr id="195" name="Google Shape;195;p10"/>
          <p:cNvGrpSpPr/>
          <p:nvPr/>
        </p:nvGrpSpPr>
        <p:grpSpPr>
          <a:xfrm>
            <a:off x="12700" y="6211888"/>
            <a:ext cx="9144000" cy="658812"/>
            <a:chOff x="12700" y="6211407"/>
            <a:chExt cx="9144378" cy="659292"/>
          </a:xfrm>
        </p:grpSpPr>
        <p:sp>
          <p:nvSpPr>
            <p:cNvPr id="196" name="Google Shape;196;p10"/>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0"/>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0"/>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10"/>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pic>
        <p:nvPicPr>
          <p:cNvPr id="200" name="Google Shape;200;p10"/>
          <p:cNvPicPr preferRelativeResize="0"/>
          <p:nvPr/>
        </p:nvPicPr>
        <p:blipFill rotWithShape="1">
          <a:blip r:embed="rId3">
            <a:alphaModFix/>
          </a:blip>
          <a:srcRect/>
          <a:stretch/>
        </p:blipFill>
        <p:spPr>
          <a:xfrm>
            <a:off x="3572757" y="5097826"/>
            <a:ext cx="1661465" cy="9857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a:spLocks noGrp="1"/>
          </p:cNvSpPr>
          <p:nvPr>
            <p:ph type="title"/>
          </p:nvPr>
        </p:nvSpPr>
        <p:spPr>
          <a:xfrm>
            <a:off x="189186" y="160175"/>
            <a:ext cx="8797159" cy="7542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Common Approaches to Decision Making</a:t>
            </a:r>
            <a:endParaRPr/>
          </a:p>
        </p:txBody>
      </p:sp>
      <p:pic>
        <p:nvPicPr>
          <p:cNvPr id="207" name="Google Shape;207;p11"/>
          <p:cNvPicPr preferRelativeResize="0">
            <a:picLocks noGrp="1"/>
          </p:cNvPicPr>
          <p:nvPr>
            <p:ph type="body" idx="1"/>
          </p:nvPr>
        </p:nvPicPr>
        <p:blipFill rotWithShape="1">
          <a:blip r:embed="rId3">
            <a:alphaModFix/>
          </a:blip>
          <a:srcRect/>
          <a:stretch/>
        </p:blipFill>
        <p:spPr>
          <a:xfrm>
            <a:off x="2248925" y="718329"/>
            <a:ext cx="4924385" cy="5421342"/>
          </a:xfrm>
          <a:prstGeom prst="rect">
            <a:avLst/>
          </a:prstGeom>
          <a:noFill/>
          <a:ln>
            <a:noFill/>
          </a:ln>
        </p:spPr>
      </p:pic>
      <p:grpSp>
        <p:nvGrpSpPr>
          <p:cNvPr id="208" name="Google Shape;208;p11"/>
          <p:cNvGrpSpPr/>
          <p:nvPr/>
        </p:nvGrpSpPr>
        <p:grpSpPr>
          <a:xfrm>
            <a:off x="12700" y="6211888"/>
            <a:ext cx="9144000" cy="658812"/>
            <a:chOff x="12700" y="6211407"/>
            <a:chExt cx="9144378" cy="659292"/>
          </a:xfrm>
        </p:grpSpPr>
        <p:sp>
          <p:nvSpPr>
            <p:cNvPr id="209" name="Google Shape;209;p1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1"/>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1"/>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1"/>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2"/>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Decision-Making</a:t>
            </a:r>
            <a:endParaRPr/>
          </a:p>
        </p:txBody>
      </p:sp>
      <p:sp>
        <p:nvSpPr>
          <p:cNvPr id="219" name="Google Shape;219;p12"/>
          <p:cNvSpPr txBox="1">
            <a:spLocks noGrp="1"/>
          </p:cNvSpPr>
          <p:nvPr>
            <p:ph type="body" idx="1"/>
          </p:nvPr>
        </p:nvSpPr>
        <p:spPr>
          <a:xfrm>
            <a:off x="457200" y="1702676"/>
            <a:ext cx="8229600" cy="44234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Font typeface="Arial"/>
              <a:buNone/>
            </a:pPr>
            <a:r>
              <a:rPr lang="en-US"/>
              <a:t>Overall, which approaches to deciding are currently used in your school?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Refer to HO7 Common Approaches to Making Decisions.</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Who decides what, and how are those decisions made?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Are decisions being made efficiently?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Do the approaches foster cooperation and collaboration when needed? </a:t>
            </a:r>
            <a:endParaRPr/>
          </a:p>
          <a:p>
            <a:pPr marL="0" lvl="0" indent="0" algn="l" rtl="0">
              <a:lnSpc>
                <a:spcPct val="90000"/>
              </a:lnSpc>
              <a:spcBef>
                <a:spcPts val="1000"/>
              </a:spcBef>
              <a:spcAft>
                <a:spcPts val="0"/>
              </a:spcAft>
              <a:buClr>
                <a:srgbClr val="FF0000"/>
              </a:buClr>
              <a:buSzPts val="2800"/>
              <a:buFont typeface="Arial"/>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Decision-Making</a:t>
            </a:r>
            <a:endParaRPr/>
          </a:p>
        </p:txBody>
      </p:sp>
      <p:sp>
        <p:nvSpPr>
          <p:cNvPr id="226" name="Google Shape;22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Font typeface="Arial"/>
              <a:buNone/>
            </a:pPr>
            <a:r>
              <a:rPr lang="en-US"/>
              <a:t>Overall, which approaches to deciding are currently used in your school?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Continue to refer to HO7 Common Approaches to Making Decisions.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Do the approaches foster cooperation and collaboration when needed?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Which decision-making strategies will you use in your SW-PBS work within your team?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Which decision-making strategies will you use with the entire staff?</a:t>
            </a:r>
            <a:endParaRPr/>
          </a:p>
          <a:p>
            <a:pPr marL="457200" lvl="0" indent="-279400" algn="l" rtl="0">
              <a:lnSpc>
                <a:spcPct val="90000"/>
              </a:lnSpc>
              <a:spcBef>
                <a:spcPts val="1000"/>
              </a:spcBef>
              <a:spcAft>
                <a:spcPts val="0"/>
              </a:spcAft>
              <a:buSzPts val="2800"/>
              <a:buFont typeface="Arial"/>
              <a:buNone/>
            </a:pPr>
            <a:endParaRPr>
              <a:solidFill>
                <a:schemeClr val="dk1"/>
              </a:solidFill>
            </a:endParaRPr>
          </a:p>
          <a:p>
            <a:pPr marL="0" lvl="0" indent="0" algn="l" rtl="0">
              <a:lnSpc>
                <a:spcPct val="90000"/>
              </a:lnSpc>
              <a:spcBef>
                <a:spcPts val="1000"/>
              </a:spcBef>
              <a:spcAft>
                <a:spcPts val="0"/>
              </a:spcAft>
              <a:buClr>
                <a:srgbClr val="FF0000"/>
              </a:buClr>
              <a:buSzPts val="2800"/>
              <a:buFont typeface="Arial"/>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Closing and Next Steps</a:t>
            </a:r>
            <a:endParaRPr/>
          </a:p>
        </p:txBody>
      </p:sp>
      <p:sp>
        <p:nvSpPr>
          <p:cNvPr id="233" name="Google Shape;233;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15265" algn="l" rtl="0">
              <a:lnSpc>
                <a:spcPct val="90000"/>
              </a:lnSpc>
              <a:spcBef>
                <a:spcPts val="0"/>
              </a:spcBef>
              <a:spcAft>
                <a:spcPts val="0"/>
              </a:spcAft>
              <a:buClr>
                <a:schemeClr val="dk1"/>
              </a:buClr>
              <a:buSzPct val="100000"/>
              <a:buChar char="•"/>
            </a:pPr>
            <a:r>
              <a:rPr lang="en-US"/>
              <a:t>Develop action steps for your team to address team decision-making procedures.</a:t>
            </a:r>
            <a:endParaRPr/>
          </a:p>
          <a:p>
            <a:pPr marL="228600" lvl="0" indent="-278765" algn="l" rtl="0">
              <a:lnSpc>
                <a:spcPct val="115000"/>
              </a:lnSpc>
              <a:spcBef>
                <a:spcPts val="0"/>
              </a:spcBef>
              <a:spcAft>
                <a:spcPts val="0"/>
              </a:spcAft>
              <a:buSzPct val="100000"/>
              <a:buChar char="•"/>
            </a:pPr>
            <a:r>
              <a:rPr lang="en-US"/>
              <a:t>Update your action plan using the </a:t>
            </a:r>
            <a:r>
              <a:rPr lang="en-US" b="1" i="1"/>
              <a:t>Tier 1 Action Plan</a:t>
            </a:r>
            <a:r>
              <a:rPr lang="en-US"/>
              <a:t> template and the </a:t>
            </a:r>
            <a:r>
              <a:rPr lang="en-US" b="1" i="1"/>
              <a:t>Tier 1 Action Planning Checklist</a:t>
            </a:r>
            <a:r>
              <a:rPr lang="en-US"/>
              <a:t>. </a:t>
            </a:r>
            <a:endParaRPr/>
          </a:p>
          <a:p>
            <a:pPr marL="228600" lvl="0" indent="-278765" algn="l" rtl="0">
              <a:lnSpc>
                <a:spcPct val="115000"/>
              </a:lnSpc>
              <a:spcBef>
                <a:spcPts val="0"/>
              </a:spcBef>
              <a:spcAft>
                <a:spcPts val="0"/>
              </a:spcAft>
              <a:buSzPct val="100000"/>
              <a:buChar char="•"/>
            </a:pPr>
            <a:r>
              <a:rPr lang="en-US"/>
              <a:t>Use the </a:t>
            </a:r>
            <a:r>
              <a:rPr lang="en-US" b="1" i="1"/>
              <a:t>Tier 1 Artifacts Rubric </a:t>
            </a:r>
            <a:r>
              <a:rPr lang="en-US"/>
              <a:t>to assess the quality of the resources your team develops. </a:t>
            </a:r>
            <a:endParaRPr/>
          </a:p>
          <a:p>
            <a:pPr marL="228600" lvl="0" indent="-278765" algn="l" rtl="0">
              <a:lnSpc>
                <a:spcPct val="115000"/>
              </a:lnSpc>
              <a:spcBef>
                <a:spcPts val="0"/>
              </a:spcBef>
              <a:spcAft>
                <a:spcPts val="0"/>
              </a:spcAft>
              <a:buSzPct val="100000"/>
              <a:buChar char="•"/>
            </a:pPr>
            <a:r>
              <a:rPr lang="en-US"/>
              <a:t>Use the results of the </a:t>
            </a:r>
            <a:r>
              <a:rPr lang="en-US" b="1" i="1"/>
              <a:t>PBIS Self-Assessment Survey</a:t>
            </a:r>
            <a:r>
              <a:rPr lang="en-US"/>
              <a:t> (SAS)  to gain perspective from all staff, and results from the </a:t>
            </a:r>
            <a:r>
              <a:rPr lang="en-US" b="1" i="1"/>
              <a:t>PBIS Tiered Fidelity Inventory</a:t>
            </a:r>
            <a:r>
              <a:rPr lang="en-US"/>
              <a:t> (TFI) to gain perspective from your Building Leadership Team.</a:t>
            </a:r>
            <a:endParaRPr/>
          </a:p>
          <a:p>
            <a:pPr marL="228600" lvl="0" indent="-50800" algn="l" rtl="0">
              <a:lnSpc>
                <a:spcPct val="90000"/>
              </a:lnSpc>
              <a:spcBef>
                <a:spcPts val="1000"/>
              </a:spcBef>
              <a:spcAft>
                <a:spcPts val="0"/>
              </a:spcAft>
              <a:buClr>
                <a:schemeClr val="dk1"/>
              </a:buClr>
              <a:buSzPct val="100000"/>
              <a:buNone/>
            </a:pPr>
            <a:endParaRPr/>
          </a:p>
        </p:txBody>
      </p:sp>
      <p:grpSp>
        <p:nvGrpSpPr>
          <p:cNvPr id="234" name="Google Shape;234;p14"/>
          <p:cNvGrpSpPr/>
          <p:nvPr/>
        </p:nvGrpSpPr>
        <p:grpSpPr>
          <a:xfrm>
            <a:off x="12700" y="6211888"/>
            <a:ext cx="9144000" cy="658812"/>
            <a:chOff x="12700" y="6211407"/>
            <a:chExt cx="9144378" cy="659292"/>
          </a:xfrm>
        </p:grpSpPr>
        <p:sp>
          <p:nvSpPr>
            <p:cNvPr id="235" name="Google Shape;235;p1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4"/>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14"/>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4"/>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References</a:t>
            </a:r>
            <a:endParaRPr/>
          </a:p>
        </p:txBody>
      </p:sp>
      <p:sp>
        <p:nvSpPr>
          <p:cNvPr id="245" name="Google Shape;245;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Missouri SW-PBS (2019). </a:t>
            </a:r>
            <a:r>
              <a:rPr lang="en-US" i="1"/>
              <a:t>Missouri schoolwide positive behavior support tier 1 implementation guide.</a:t>
            </a:r>
            <a:endParaRPr/>
          </a:p>
        </p:txBody>
      </p:sp>
      <p:grpSp>
        <p:nvGrpSpPr>
          <p:cNvPr id="246" name="Google Shape;246;p15"/>
          <p:cNvGrpSpPr/>
          <p:nvPr/>
        </p:nvGrpSpPr>
        <p:grpSpPr>
          <a:xfrm>
            <a:off x="12700" y="6211888"/>
            <a:ext cx="9144000" cy="658812"/>
            <a:chOff x="12700" y="6211407"/>
            <a:chExt cx="9144378" cy="659292"/>
          </a:xfrm>
        </p:grpSpPr>
        <p:sp>
          <p:nvSpPr>
            <p:cNvPr id="247" name="Google Shape;247;p15"/>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5"/>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5"/>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5"/>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Facilitator Notes: Delete This Slide</a:t>
            </a:r>
            <a:br>
              <a:rPr lang="en-US"/>
            </a:br>
            <a:endParaRPr/>
          </a:p>
        </p:txBody>
      </p:sp>
      <p:sp>
        <p:nvSpPr>
          <p:cNvPr id="106" name="Google Shape;106;p2"/>
          <p:cNvSpPr txBox="1"/>
          <p:nvPr/>
        </p:nvSpPr>
        <p:spPr>
          <a:xfrm>
            <a:off x="433633" y="1610953"/>
            <a:ext cx="8550000" cy="2869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dirty="0">
                <a:solidFill>
                  <a:schemeClr val="dk1"/>
                </a:solidFill>
                <a:latin typeface="Calibri"/>
                <a:ea typeface="Calibri"/>
                <a:cs typeface="Calibri"/>
                <a:sym typeface="Calibri"/>
              </a:rPr>
              <a:t>Handouts</a:t>
            </a:r>
            <a:endParaRPr dirty="0"/>
          </a:p>
          <a:p>
            <a:pPr marL="457200" marR="0" lvl="0" indent="-4572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Common </a:t>
            </a:r>
            <a:r>
              <a:rPr lang="en-US" sz="2800" b="0" i="0" u="none" strike="noStrike" cap="none" dirty="0">
                <a:solidFill>
                  <a:schemeClr val="dk1"/>
                </a:solidFill>
                <a:latin typeface="Calibri"/>
                <a:ea typeface="Calibri"/>
                <a:cs typeface="Calibri"/>
                <a:sym typeface="Calibri"/>
              </a:rPr>
              <a:t>Approaches to Making Decisions</a:t>
            </a:r>
            <a:endParaRPr dirty="0"/>
          </a:p>
          <a:p>
            <a:pPr marL="457200" marR="0" lvl="0" indent="-4572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Example Consensus Strategies</a:t>
            </a:r>
            <a:endParaRPr sz="2800" b="0" i="0" u="none" strike="noStrike" cap="none" dirty="0">
              <a:solidFill>
                <a:schemeClr val="dk1"/>
              </a:solidFill>
              <a:latin typeface="Calibri"/>
              <a:ea typeface="Calibri"/>
              <a:cs typeface="Calibri"/>
              <a:sym typeface="Calibri"/>
            </a:endParaRPr>
          </a:p>
          <a:p>
            <a:pPr marL="457200" lvl="0" indent="-406400" algn="l" rtl="0">
              <a:lnSpc>
                <a:spcPct val="115000"/>
              </a:lnSpc>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Tier 1 Action Plan</a:t>
            </a:r>
            <a:endParaRPr sz="2800" dirty="0">
              <a:solidFill>
                <a:schemeClr val="dk1"/>
              </a:solidFill>
              <a:latin typeface="Calibri"/>
              <a:ea typeface="Calibri"/>
              <a:cs typeface="Calibri"/>
              <a:sym typeface="Calibri"/>
            </a:endParaRPr>
          </a:p>
          <a:p>
            <a:pPr marL="457200" lvl="0" indent="-406400" algn="l" rtl="0">
              <a:lnSpc>
                <a:spcPct val="115000"/>
              </a:lnSpc>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Tier 1 Artifact Rubric</a:t>
            </a:r>
            <a:endParaRPr sz="2800" dirty="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Tier 1 Action Planning Checklist</a:t>
            </a:r>
            <a:endParaRPr sz="2800" dirty="0">
              <a:solidFill>
                <a:schemeClr val="dk1"/>
              </a:solidFill>
              <a:latin typeface="Calibri"/>
              <a:ea typeface="Calibri"/>
              <a:cs typeface="Calibri"/>
              <a:sym typeface="Calibri"/>
            </a:endParaRPr>
          </a:p>
        </p:txBody>
      </p:sp>
      <p:grpSp>
        <p:nvGrpSpPr>
          <p:cNvPr id="107" name="Google Shape;107;p2"/>
          <p:cNvGrpSpPr/>
          <p:nvPr/>
        </p:nvGrpSpPr>
        <p:grpSpPr>
          <a:xfrm>
            <a:off x="-22860" y="6266655"/>
            <a:ext cx="9144000" cy="658813"/>
            <a:chOff x="12700" y="6211407"/>
            <a:chExt cx="9144378" cy="659292"/>
          </a:xfrm>
        </p:grpSpPr>
        <p:sp>
          <p:nvSpPr>
            <p:cNvPr id="108" name="Google Shape;108;p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118" name="Google Shape;118;p3"/>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Clr>
                <a:schemeClr val="dk1"/>
              </a:buClr>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Clr>
                <a:schemeClr val="dk1"/>
              </a:buClr>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p:txBody>
      </p:sp>
      <p:grpSp>
        <p:nvGrpSpPr>
          <p:cNvPr id="119" name="Google Shape;119;p3"/>
          <p:cNvGrpSpPr/>
          <p:nvPr/>
        </p:nvGrpSpPr>
        <p:grpSpPr>
          <a:xfrm>
            <a:off x="12700" y="6211888"/>
            <a:ext cx="9144000" cy="658812"/>
            <a:chOff x="12700" y="6211407"/>
            <a:chExt cx="9144378" cy="659292"/>
          </a:xfrm>
        </p:grpSpPr>
        <p:sp>
          <p:nvSpPr>
            <p:cNvPr id="120" name="Google Shape;120;p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3"/>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130" name="Google Shape;130;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137" name="Google Shape;137;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Lesson Outcomes</a:t>
            </a:r>
            <a:endParaRPr/>
          </a:p>
        </p:txBody>
      </p:sp>
      <p:sp>
        <p:nvSpPr>
          <p:cNvPr id="144" name="Google Shape;144;p6"/>
          <p:cNvSpPr txBox="1">
            <a:spLocks noGrp="1"/>
          </p:cNvSpPr>
          <p:nvPr>
            <p:ph type="body" idx="1"/>
          </p:nvPr>
        </p:nvSpPr>
        <p:spPr>
          <a:xfrm>
            <a:off x="628651" y="1465730"/>
            <a:ext cx="8119564"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rgbClr val="008000"/>
              </a:buClr>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Clr>
                <a:schemeClr val="dk1"/>
              </a:buClr>
              <a:buSzPts val="225"/>
              <a:buNone/>
            </a:pPr>
            <a:endParaRPr sz="225" i="1">
              <a:solidFill>
                <a:srgbClr val="008000"/>
              </a:solidFill>
            </a:endParaRPr>
          </a:p>
          <a:p>
            <a:pPr marL="228600" lvl="0" indent="-228600" algn="l" rtl="0">
              <a:lnSpc>
                <a:spcPct val="90000"/>
              </a:lnSpc>
              <a:spcBef>
                <a:spcPts val="1451"/>
              </a:spcBef>
              <a:spcAft>
                <a:spcPts val="0"/>
              </a:spcAft>
              <a:buClr>
                <a:schemeClr val="dk1"/>
              </a:buClr>
              <a:buSzPts val="2800"/>
              <a:buChar char="•"/>
            </a:pPr>
            <a:r>
              <a:rPr lang="en-US"/>
              <a:t>Create a decision-making procedure.</a:t>
            </a:r>
            <a:endParaRPr/>
          </a:p>
        </p:txBody>
      </p:sp>
      <p:grpSp>
        <p:nvGrpSpPr>
          <p:cNvPr id="145" name="Google Shape;145;p6"/>
          <p:cNvGrpSpPr/>
          <p:nvPr/>
        </p:nvGrpSpPr>
        <p:grpSpPr>
          <a:xfrm>
            <a:off x="12700" y="6211888"/>
            <a:ext cx="9144000" cy="658812"/>
            <a:chOff x="12700" y="6211407"/>
            <a:chExt cx="9144378" cy="659292"/>
          </a:xfrm>
        </p:grpSpPr>
        <p:sp>
          <p:nvSpPr>
            <p:cNvPr id="146" name="Google Shape;146;p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6"/>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6"/>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a:solidFill>
                  <a:schemeClr val="lt1"/>
                </a:solidFill>
              </a:rPr>
              <a:t>Key Concepts/Rationale</a:t>
            </a:r>
            <a:endParaRPr/>
          </a:p>
        </p:txBody>
      </p:sp>
      <p:sp>
        <p:nvSpPr>
          <p:cNvPr id="156" name="Google Shape;156;p7"/>
          <p:cNvSpPr/>
          <p:nvPr/>
        </p:nvSpPr>
        <p:spPr>
          <a:xfrm>
            <a:off x="628650" y="2289780"/>
            <a:ext cx="7886700" cy="24314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548135"/>
                </a:solidFill>
                <a:latin typeface="Calibri"/>
                <a:ea typeface="Calibri"/>
                <a:cs typeface="Calibri"/>
                <a:sym typeface="Calibri"/>
              </a:rPr>
              <a:t>“</a:t>
            </a:r>
            <a:r>
              <a:rPr lang="en-US" sz="3200" b="0" i="1" u="none" strike="noStrike" cap="none">
                <a:solidFill>
                  <a:srgbClr val="548135"/>
                </a:solidFill>
                <a:latin typeface="Calibri"/>
                <a:ea typeface="Calibri"/>
                <a:cs typeface="Calibri"/>
                <a:sym typeface="Calibri"/>
              </a:rPr>
              <a:t>Effective leaders understand the importance of striving for consensus but also understand that not all decisions should be made by the entire group or by using consensus strategies.”</a:t>
            </a:r>
            <a:endParaRPr sz="3200">
              <a:solidFill>
                <a:srgbClr val="548135"/>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r" rtl="0">
              <a:spcBef>
                <a:spcPts val="0"/>
              </a:spcBef>
              <a:spcAft>
                <a:spcPts val="0"/>
              </a:spcAft>
              <a:buNone/>
            </a:pPr>
            <a:r>
              <a:rPr lang="en-US" sz="1200">
                <a:solidFill>
                  <a:schemeClr val="dk1"/>
                </a:solidFill>
                <a:latin typeface="Calibri"/>
                <a:ea typeface="Calibri"/>
                <a:cs typeface="Calibri"/>
                <a:sym typeface="Calibri"/>
              </a:rPr>
              <a:t>MO SW-PBS, 2019</a:t>
            </a:r>
            <a:endParaRPr/>
          </a:p>
        </p:txBody>
      </p:sp>
      <p:grpSp>
        <p:nvGrpSpPr>
          <p:cNvPr id="157" name="Google Shape;157;p7"/>
          <p:cNvGrpSpPr/>
          <p:nvPr/>
        </p:nvGrpSpPr>
        <p:grpSpPr>
          <a:xfrm>
            <a:off x="12700" y="6211888"/>
            <a:ext cx="9144000" cy="658812"/>
            <a:chOff x="12700" y="6211407"/>
            <a:chExt cx="9144378" cy="659292"/>
          </a:xfrm>
        </p:grpSpPr>
        <p:sp>
          <p:nvSpPr>
            <p:cNvPr id="158" name="Google Shape;158;p7"/>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7"/>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7"/>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7"/>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
        <p:nvSpPr>
          <p:cNvPr id="162" name="Google Shape;162;p7"/>
          <p:cNvSpPr txBox="1"/>
          <p:nvPr/>
        </p:nvSpPr>
        <p:spPr>
          <a:xfrm>
            <a:off x="781050" y="517526"/>
            <a:ext cx="78867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u="none">
                <a:solidFill>
                  <a:schemeClr val="dk1"/>
                </a:solidFill>
                <a:latin typeface="Calibri"/>
                <a:ea typeface="Calibri"/>
                <a:cs typeface="Calibri"/>
                <a:sym typeface="Calibri"/>
              </a:rPr>
              <a:t>Key Concepts/Important Ideas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Importance of Decision-Making Procedures</a:t>
            </a:r>
            <a:endParaRPr/>
          </a:p>
        </p:txBody>
      </p:sp>
      <p:sp>
        <p:nvSpPr>
          <p:cNvPr id="169" name="Google Shape;169;p8"/>
          <p:cNvSpPr txBox="1">
            <a:spLocks noGrp="1"/>
          </p:cNvSpPr>
          <p:nvPr>
            <p:ph type="body" idx="1"/>
          </p:nvPr>
        </p:nvSpPr>
        <p:spPr>
          <a:xfrm>
            <a:off x="628650" y="1825625"/>
            <a:ext cx="7886700" cy="278408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Team will encounter regular decisions that need to be made by the team as well as larger decisions, made by the entire staff, regarding the development and implementation of new approaches. </a:t>
            </a:r>
            <a:endParaRPr/>
          </a:p>
          <a:p>
            <a:pPr marL="228600" lvl="0" indent="-228600" algn="l" rtl="0">
              <a:lnSpc>
                <a:spcPct val="90000"/>
              </a:lnSpc>
              <a:spcBef>
                <a:spcPts val="1000"/>
              </a:spcBef>
              <a:spcAft>
                <a:spcPts val="0"/>
              </a:spcAft>
              <a:buClr>
                <a:schemeClr val="dk1"/>
              </a:buClr>
              <a:buSzPts val="2400"/>
              <a:buChar char="•"/>
            </a:pPr>
            <a:r>
              <a:rPr lang="en-US" sz="2400"/>
              <a:t>Without effective tools to make these decisions, you may get bogged down in indecision or prolonged discussions and even division.</a:t>
            </a:r>
            <a:endParaRPr/>
          </a:p>
        </p:txBody>
      </p:sp>
      <p:grpSp>
        <p:nvGrpSpPr>
          <p:cNvPr id="170" name="Google Shape;170;p8"/>
          <p:cNvGrpSpPr/>
          <p:nvPr/>
        </p:nvGrpSpPr>
        <p:grpSpPr>
          <a:xfrm>
            <a:off x="12700" y="6211888"/>
            <a:ext cx="9144000" cy="658812"/>
            <a:chOff x="12700" y="6211407"/>
            <a:chExt cx="9144378" cy="659292"/>
          </a:xfrm>
        </p:grpSpPr>
        <p:sp>
          <p:nvSpPr>
            <p:cNvPr id="171" name="Google Shape;171;p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8"/>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8"/>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8"/>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pic>
        <p:nvPicPr>
          <p:cNvPr id="175" name="Google Shape;175;p8" descr="A group of people looking at a phone&#10;&#10;Description automatically generated with low confidence"/>
          <p:cNvPicPr preferRelativeResize="0"/>
          <p:nvPr/>
        </p:nvPicPr>
        <p:blipFill rotWithShape="1">
          <a:blip r:embed="rId3">
            <a:alphaModFix/>
          </a:blip>
          <a:srcRect/>
          <a:stretch/>
        </p:blipFill>
        <p:spPr>
          <a:xfrm>
            <a:off x="3478490" y="4232286"/>
            <a:ext cx="2664905" cy="17764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Deciding How to Decide</a:t>
            </a:r>
            <a:endParaRPr/>
          </a:p>
        </p:txBody>
      </p:sp>
      <p:sp>
        <p:nvSpPr>
          <p:cNvPr id="182" name="Google Shape;182;p9"/>
          <p:cNvSpPr txBox="1">
            <a:spLocks noGrp="1"/>
          </p:cNvSpPr>
          <p:nvPr>
            <p:ph type="body" idx="1"/>
          </p:nvPr>
        </p:nvSpPr>
        <p:spPr>
          <a:xfrm>
            <a:off x="457200" y="1600200"/>
            <a:ext cx="8418513" cy="45259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Font typeface="Arial"/>
              <a:buNone/>
            </a:pPr>
            <a:r>
              <a:rPr lang="en-US" b="1" i="1"/>
              <a:t>Who decides? </a:t>
            </a:r>
            <a:endParaRPr/>
          </a:p>
          <a:p>
            <a:pPr marL="228600" lvl="0" indent="-228600" algn="l" rtl="0">
              <a:lnSpc>
                <a:spcPct val="90000"/>
              </a:lnSpc>
              <a:spcBef>
                <a:spcPts val="1000"/>
              </a:spcBef>
              <a:spcAft>
                <a:spcPts val="0"/>
              </a:spcAft>
              <a:buClr>
                <a:schemeClr val="dk1"/>
              </a:buClr>
              <a:buSzPts val="3000"/>
              <a:buFont typeface="Arial"/>
              <a:buNone/>
            </a:pPr>
            <a:r>
              <a:rPr lang="en-US" sz="3000"/>
              <a:t>Teams are most effective and productive when they are </a:t>
            </a:r>
            <a:r>
              <a:rPr lang="en-US" sz="3000" b="1" i="1"/>
              <a:t>clear</a:t>
            </a:r>
            <a:r>
              <a:rPr lang="en-US" sz="3000"/>
              <a:t> about whether the role is to inform, recommend or decide.</a:t>
            </a:r>
            <a:endParaRPr/>
          </a:p>
          <a:p>
            <a:pPr marL="228600" lvl="0" indent="-228600" algn="l" rtl="0">
              <a:lnSpc>
                <a:spcPct val="90000"/>
              </a:lnSpc>
              <a:spcBef>
                <a:spcPts val="1000"/>
              </a:spcBef>
              <a:spcAft>
                <a:spcPts val="0"/>
              </a:spcAft>
              <a:buClr>
                <a:schemeClr val="dk1"/>
              </a:buClr>
              <a:buSzPts val="3000"/>
              <a:buNone/>
            </a:pPr>
            <a:r>
              <a:rPr lang="en-US" sz="3000"/>
              <a:t>	</a:t>
            </a:r>
            <a:r>
              <a:rPr lang="en-US" sz="3000" b="1"/>
              <a:t>Inform</a:t>
            </a:r>
            <a:r>
              <a:rPr lang="en-US" sz="3000"/>
              <a:t> –</a:t>
            </a:r>
            <a:r>
              <a:rPr lang="en-US" sz="2600"/>
              <a:t>Provide specific information as requested to facilitate decision-making by another individual or group.</a:t>
            </a:r>
            <a:endParaRPr/>
          </a:p>
          <a:p>
            <a:pPr marL="228600" lvl="0" indent="-228600" algn="l" rtl="0">
              <a:lnSpc>
                <a:spcPct val="90000"/>
              </a:lnSpc>
              <a:spcBef>
                <a:spcPts val="1000"/>
              </a:spcBef>
              <a:spcAft>
                <a:spcPts val="0"/>
              </a:spcAft>
              <a:buClr>
                <a:schemeClr val="dk1"/>
              </a:buClr>
              <a:buSzPts val="3000"/>
              <a:buNone/>
            </a:pPr>
            <a:r>
              <a:rPr lang="en-US" sz="3000" b="1"/>
              <a:t>	Recommend</a:t>
            </a:r>
            <a:r>
              <a:rPr lang="en-US" sz="3000"/>
              <a:t> – </a:t>
            </a:r>
            <a:r>
              <a:rPr lang="en-US" sz="2600"/>
              <a:t>Obtain and evaluate the relevant facts and then propose alternative courses of action to facilitate decision-making by another individual or group.</a:t>
            </a:r>
            <a:endParaRPr/>
          </a:p>
          <a:p>
            <a:pPr marL="228600" lvl="0" indent="-228600" algn="l" rtl="0">
              <a:lnSpc>
                <a:spcPct val="90000"/>
              </a:lnSpc>
              <a:spcBef>
                <a:spcPts val="1000"/>
              </a:spcBef>
              <a:spcAft>
                <a:spcPts val="0"/>
              </a:spcAft>
              <a:buClr>
                <a:schemeClr val="dk1"/>
              </a:buClr>
              <a:buSzPts val="3000"/>
              <a:buNone/>
            </a:pPr>
            <a:r>
              <a:rPr lang="en-US" sz="3000"/>
              <a:t>	</a:t>
            </a:r>
            <a:r>
              <a:rPr lang="en-US" sz="3000" b="1"/>
              <a:t>Decide</a:t>
            </a:r>
            <a:r>
              <a:rPr lang="en-US" sz="3000"/>
              <a:t> – </a:t>
            </a:r>
            <a:r>
              <a:rPr lang="en-US" sz="2600"/>
              <a:t>Obtain and evaluate the relevant facts to directly participate in reaching a decision.</a:t>
            </a:r>
            <a:endParaRPr/>
          </a:p>
        </p:txBody>
      </p:sp>
      <p:grpSp>
        <p:nvGrpSpPr>
          <p:cNvPr id="183" name="Google Shape;183;p9"/>
          <p:cNvGrpSpPr/>
          <p:nvPr/>
        </p:nvGrpSpPr>
        <p:grpSpPr>
          <a:xfrm>
            <a:off x="12700" y="6211888"/>
            <a:ext cx="9144000" cy="658812"/>
            <a:chOff x="12700" y="6211407"/>
            <a:chExt cx="9144378" cy="659292"/>
          </a:xfrm>
        </p:grpSpPr>
        <p:sp>
          <p:nvSpPr>
            <p:cNvPr id="184" name="Google Shape;184;p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9"/>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1724</Words>
  <Application>Microsoft Macintosh PowerPoint</Application>
  <PresentationFormat>On-screen Show (4:3)</PresentationFormat>
  <Paragraphs>163</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Facilitator Notes: Delete This Slide </vt:lpstr>
      <vt:lpstr>Working Agreements</vt:lpstr>
      <vt:lpstr>Attention Signal</vt:lpstr>
      <vt:lpstr>Introductions</vt:lpstr>
      <vt:lpstr>Lesson Outcomes</vt:lpstr>
      <vt:lpstr>Key Concepts/Rationale</vt:lpstr>
      <vt:lpstr>Importance of Decision-Making Procedures</vt:lpstr>
      <vt:lpstr>Deciding How to Decide</vt:lpstr>
      <vt:lpstr>Deciding How to Decide</vt:lpstr>
      <vt:lpstr>Common Approaches to Decision Making</vt:lpstr>
      <vt:lpstr>Discussion: Decision-Making</vt:lpstr>
      <vt:lpstr>Discussion: Decision-Making</vt:lpstr>
      <vt:lpstr>Closing and Next Steps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 Gordon</dc:creator>
  <cp:lastModifiedBy>Johnson, Nanci W.</cp:lastModifiedBy>
  <cp:revision>1</cp:revision>
  <dcterms:created xsi:type="dcterms:W3CDTF">2020-07-15T16:37:25Z</dcterms:created>
  <dcterms:modified xsi:type="dcterms:W3CDTF">2022-03-03T20:03:07Z</dcterms:modified>
</cp:coreProperties>
</file>