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hzTmqv5Y8wtsYUB81u1FzQHNbx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snapToGrid="0" snapToObjects="1">
      <p:cViewPr varScale="1">
        <p:scale>
          <a:sx n="106" d="100"/>
          <a:sy n="106" d="100"/>
        </p:scale>
        <p:origin x="18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pbismissouri.org/tier-1-workbook-resource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To Know/To Say:</a:t>
            </a:r>
            <a:r>
              <a:rPr lang="en-US" b="0"/>
              <a:t> </a:t>
            </a:r>
            <a:r>
              <a:rPr lang="en-US" sz="1200" b="0" i="0" u="none" strike="noStrike">
                <a:solidFill>
                  <a:schemeClr val="dk1"/>
                </a:solidFill>
                <a:latin typeface="Calibri"/>
                <a:ea typeface="Calibri"/>
                <a:cs typeface="Calibri"/>
                <a:sym typeface="Calibri"/>
              </a:rPr>
              <a:t>It can also be used as a checklist to ensure that all information is covered and, if it is distributed before the meeting, lets participants know what will be discussed. This gives the team an opportunity to come to the meeting prepared for the upcoming discussions or decisions. Additionally, agendas often include a space to take notes or indicate members present; tasks, activities, or assignments to be done before the next meeting; and the dates of future meetings and possible agenda items.</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An agenda can be more focused and helpful in guiding an efficient meeting when objectives or outcomes replace simple topics. Terms such as “review and edit,” “discuss and decide,” “draft a plan for,” “determine next steps,” etc., help to avoid unfocused, long-winded discussions of topics and guide all team members toward specific outcomes. With each agenda item spelled out in this manner, the purpose and desired accomplishments are clear, and when team members are off on tangents, the speaker has a clear purpose to bring them back to.</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US" sz="1200" b="1" i="1" u="none" strike="noStrike">
                <a:solidFill>
                  <a:schemeClr val="dk1"/>
                </a:solidFill>
                <a:latin typeface="Calibri"/>
                <a:ea typeface="Calibri"/>
                <a:cs typeface="Calibri"/>
                <a:sym typeface="Calibri"/>
              </a:rPr>
              <a:t>Important Note: </a:t>
            </a:r>
            <a:r>
              <a:rPr lang="en-US" sz="1200" b="0" i="0" u="none" strike="noStrike">
                <a:solidFill>
                  <a:schemeClr val="dk1"/>
                </a:solidFill>
                <a:latin typeface="Calibri"/>
                <a:ea typeface="Calibri"/>
                <a:cs typeface="Calibri"/>
                <a:sym typeface="Calibri"/>
              </a:rPr>
              <a:t>You may be asked to share your monthly meeting agendas with your district and/or regional SW-PBS coaches as a means to keep them informed of your work and to guide their planning for needed technical assistance. Consider an efficient and effective method to share your agendas with your support personnel.</a:t>
            </a:r>
            <a:endParaRPr/>
          </a:p>
          <a:p>
            <a:pPr marL="0" lvl="0" indent="0" algn="l" rtl="0">
              <a:spcBef>
                <a:spcPts val="0"/>
              </a:spcBef>
              <a:spcAft>
                <a:spcPts val="0"/>
              </a:spcAft>
              <a:buNone/>
            </a:pPr>
            <a:br>
              <a:rPr lang="en-US"/>
            </a:br>
            <a:br>
              <a:rPr lang="en-US"/>
            </a:br>
            <a:endParaRPr/>
          </a:p>
        </p:txBody>
      </p:sp>
      <p:sp>
        <p:nvSpPr>
          <p:cNvPr id="184" name="Google Shape;18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To Know/To Say:</a:t>
            </a:r>
            <a:r>
              <a:rPr lang="en-US" b="0"/>
              <a:t> </a:t>
            </a:r>
            <a:r>
              <a:rPr lang="en-US" sz="1200" b="0" i="0" u="none" strike="noStrike">
                <a:solidFill>
                  <a:schemeClr val="dk1"/>
                </a:solidFill>
                <a:latin typeface="Calibri"/>
                <a:ea typeface="Calibri"/>
                <a:cs typeface="Calibri"/>
                <a:sym typeface="Calibri"/>
              </a:rPr>
              <a:t>Review the example agenda and the form provided. Decide if you will use this format or if you will adjust it.</a:t>
            </a:r>
            <a:endParaRPr/>
          </a:p>
          <a:p>
            <a:pPr marL="0" lvl="0" indent="0" algn="l" rtl="0">
              <a:spcBef>
                <a:spcPts val="0"/>
              </a:spcBef>
              <a:spcAft>
                <a:spcPts val="0"/>
              </a:spcAft>
              <a:buNone/>
            </a:pPr>
            <a:br>
              <a:rPr lang="en-US"/>
            </a:br>
            <a:r>
              <a:rPr lang="en-US" sz="1200" b="0" i="0" u="none" strike="noStrike">
                <a:solidFill>
                  <a:schemeClr val="dk1"/>
                </a:solidFill>
                <a:latin typeface="Calibri"/>
                <a:ea typeface="Calibri"/>
                <a:cs typeface="Calibri"/>
                <a:sym typeface="Calibri"/>
              </a:rPr>
              <a:t>HO5 Example Meeting Agenda</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HO6 Activity Team Agenda</a:t>
            </a:r>
            <a:br>
              <a:rPr lang="en-US"/>
            </a:br>
            <a:endParaRPr/>
          </a:p>
        </p:txBody>
      </p:sp>
      <p:sp>
        <p:nvSpPr>
          <p:cNvPr id="197" name="Google Shape;19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To Know/To Say:</a:t>
            </a:r>
            <a:r>
              <a:rPr lang="en-US" b="0"/>
              <a:t> </a:t>
            </a:r>
            <a:r>
              <a:rPr lang="en-US" sz="1200" b="0" i="0" u="none" strike="noStrike">
                <a:solidFill>
                  <a:schemeClr val="dk1"/>
                </a:solidFill>
                <a:latin typeface="Calibri"/>
                <a:ea typeface="Calibri"/>
                <a:cs typeface="Calibri"/>
                <a:sym typeface="Calibri"/>
              </a:rPr>
              <a:t>During this lesson, you learned the importance of having a standardized meeting agenda format and were provided an example template for your team to use. </a:t>
            </a:r>
            <a:endParaRPr/>
          </a:p>
          <a:p>
            <a:pPr marL="0" lvl="0" indent="0" algn="l" rtl="0">
              <a:spcBef>
                <a:spcPts val="0"/>
              </a:spcBef>
              <a:spcAft>
                <a:spcPts val="0"/>
              </a:spcAft>
              <a:buNone/>
            </a:pPr>
            <a:br>
              <a:rPr lang="en-US" sz="1200" b="0" i="0" u="none" strike="noStrike">
                <a:solidFill>
                  <a:schemeClr val="dk1"/>
                </a:solidFill>
                <a:latin typeface="Calibri"/>
                <a:ea typeface="Calibri"/>
                <a:cs typeface="Calibri"/>
                <a:sym typeface="Calibri"/>
              </a:rPr>
            </a:br>
            <a:r>
              <a:rPr lang="en-US" sz="1200" b="0" i="0" u="none" strike="noStrike">
                <a:solidFill>
                  <a:schemeClr val="dk1"/>
                </a:solidFill>
                <a:latin typeface="Calibri"/>
                <a:ea typeface="Calibri"/>
                <a:cs typeface="Calibri"/>
                <a:sym typeface="Calibri"/>
              </a:rPr>
              <a:t>How will you engage the SW-PBS Leadership Team in adopting an efficient meeting agenda format?</a:t>
            </a:r>
            <a:endParaRPr/>
          </a:p>
          <a:p>
            <a:pPr marL="0" lvl="0" indent="0" algn="l" rtl="0">
              <a:spcBef>
                <a:spcPts val="0"/>
              </a:spcBef>
              <a:spcAft>
                <a:spcPts val="0"/>
              </a:spcAft>
              <a:buNone/>
            </a:pPr>
            <a:br>
              <a:rPr lang="en-US" sz="1200" b="0" i="0" u="none" strike="noStrike">
                <a:solidFill>
                  <a:schemeClr val="dk1"/>
                </a:solidFill>
                <a:latin typeface="Calibri"/>
                <a:ea typeface="Calibri"/>
                <a:cs typeface="Calibri"/>
                <a:sym typeface="Calibri"/>
              </a:rPr>
            </a:br>
            <a:r>
              <a:rPr lang="en-US" sz="1200" b="0" i="0" u="none" strike="noStrike">
                <a:solidFill>
                  <a:schemeClr val="dk1"/>
                </a:solidFill>
                <a:latin typeface="Calibri"/>
                <a:ea typeface="Calibri"/>
                <a:cs typeface="Calibri"/>
                <a:sym typeface="Calibri"/>
              </a:rPr>
              <a:t>Next steps include </a:t>
            </a:r>
            <a:endParaRPr/>
          </a:p>
          <a:p>
            <a:pPr marL="487680" lvl="0" indent="-298450" algn="l" rtl="0">
              <a:spcBef>
                <a:spcPts val="0"/>
              </a:spcBef>
              <a:spcAft>
                <a:spcPts val="0"/>
              </a:spcAft>
              <a:buClr>
                <a:schemeClr val="dk1"/>
              </a:buClr>
              <a:buSzPts val="1100"/>
              <a:buFont typeface="Noto Sans Symbols"/>
              <a:buChar char="●"/>
            </a:pPr>
            <a:r>
              <a:rPr lang="en-US" sz="1100">
                <a:latin typeface="Arial"/>
                <a:ea typeface="Arial"/>
                <a:cs typeface="Arial"/>
                <a:sym typeface="Arial"/>
              </a:rPr>
              <a:t>Develop action steps for making a final decision about an agenda form for your SW-PBS Leadership Team meetings </a:t>
            </a:r>
            <a:endParaRPr sz="1100">
              <a:latin typeface="Arial"/>
              <a:ea typeface="Arial"/>
              <a:cs typeface="Arial"/>
              <a:sym typeface="Arial"/>
            </a:endParaRPr>
          </a:p>
          <a:p>
            <a:pPr marL="487680" lvl="0" indent="-298450" algn="l" rtl="0">
              <a:spcBef>
                <a:spcPts val="0"/>
              </a:spcBef>
              <a:spcAft>
                <a:spcPts val="0"/>
              </a:spcAft>
              <a:buClr>
                <a:schemeClr val="dk1"/>
              </a:buClr>
              <a:buSzPts val="1100"/>
              <a:buFont typeface="Noto Sans Symbols"/>
              <a:buChar char="●"/>
            </a:pPr>
            <a:r>
              <a:rPr lang="en-US" sz="1100">
                <a:latin typeface="Arial"/>
                <a:ea typeface="Arial"/>
                <a:cs typeface="Arial"/>
                <a:sym typeface="Arial"/>
              </a:rPr>
              <a:t>Develop action steps for </a:t>
            </a:r>
            <a:r>
              <a:rPr lang="en-US" sz="1100">
                <a:highlight>
                  <a:srgbClr val="FFFFFF"/>
                </a:highlight>
                <a:latin typeface="Arial"/>
                <a:ea typeface="Arial"/>
                <a:cs typeface="Arial"/>
                <a:sym typeface="Arial"/>
              </a:rPr>
              <a:t>how your team will share meeting notes with stakeholders/district team/consultant</a:t>
            </a:r>
            <a:r>
              <a:rPr lang="en-US" sz="1100">
                <a:latin typeface="Arial"/>
                <a:ea typeface="Arial"/>
                <a:cs typeface="Arial"/>
                <a:sym typeface="Arial"/>
              </a:rPr>
              <a:t>.</a:t>
            </a:r>
            <a:endParaRPr sz="1100">
              <a:latin typeface="Arial"/>
              <a:ea typeface="Arial"/>
              <a:cs typeface="Arial"/>
              <a:sym typeface="Arial"/>
            </a:endParaRPr>
          </a:p>
          <a:p>
            <a:pPr marL="487680" lvl="0" indent="-304800" algn="l" rtl="0">
              <a:spcBef>
                <a:spcPts val="0"/>
              </a:spcBef>
              <a:spcAft>
                <a:spcPts val="0"/>
              </a:spcAft>
              <a:buClr>
                <a:schemeClr val="dk1"/>
              </a:buClr>
              <a:buSzPts val="1200"/>
              <a:buFont typeface="Cambria"/>
              <a:buChar char="●"/>
            </a:pPr>
            <a:r>
              <a:rPr lang="en-US"/>
              <a:t>Update </a:t>
            </a:r>
            <a:r>
              <a:rPr lang="en-US" sz="1050">
                <a:latin typeface="Arial"/>
                <a:ea typeface="Arial"/>
                <a:cs typeface="Arial"/>
                <a:sym typeface="Arial"/>
              </a:rPr>
              <a:t>your action plan using the </a:t>
            </a:r>
            <a:r>
              <a:rPr lang="en-US" sz="1050" i="1">
                <a:latin typeface="Arial"/>
                <a:ea typeface="Arial"/>
                <a:cs typeface="Arial"/>
                <a:sym typeface="Arial"/>
              </a:rPr>
              <a:t>Tier 1 Action Plan</a:t>
            </a:r>
            <a:r>
              <a:rPr lang="en-US" sz="1050">
                <a:latin typeface="Arial"/>
                <a:ea typeface="Arial"/>
                <a:cs typeface="Arial"/>
                <a:sym typeface="Arial"/>
              </a:rPr>
              <a:t> template and the </a:t>
            </a:r>
            <a:r>
              <a:rPr lang="en-US" sz="1050" i="1">
                <a:latin typeface="Arial"/>
                <a:ea typeface="Arial"/>
                <a:cs typeface="Arial"/>
                <a:sym typeface="Arial"/>
              </a:rPr>
              <a:t>Tier 1 Action Planning Checklist</a:t>
            </a:r>
            <a:r>
              <a:rPr lang="en-US" sz="1050">
                <a:latin typeface="Arial"/>
                <a:ea typeface="Arial"/>
                <a:cs typeface="Arial"/>
                <a:sym typeface="Arial"/>
              </a:rPr>
              <a:t>. </a:t>
            </a:r>
            <a:endParaRPr sz="1050">
              <a:latin typeface="Arial"/>
              <a:ea typeface="Arial"/>
              <a:cs typeface="Arial"/>
              <a:sym typeface="Arial"/>
            </a:endParaRPr>
          </a:p>
          <a:p>
            <a:pPr marL="487680" lvl="0" indent="-295275" algn="l" rtl="0">
              <a:spcBef>
                <a:spcPts val="0"/>
              </a:spcBef>
              <a:spcAft>
                <a:spcPts val="0"/>
              </a:spcAft>
              <a:buClr>
                <a:schemeClr val="dk1"/>
              </a:buClr>
              <a:buSzPts val="1050"/>
              <a:buFont typeface="Arial"/>
              <a:buChar char="●"/>
            </a:pPr>
            <a:r>
              <a:rPr lang="en-US" sz="1050">
                <a:latin typeface="Arial"/>
                <a:ea typeface="Arial"/>
                <a:cs typeface="Arial"/>
                <a:sym typeface="Arial"/>
              </a:rPr>
              <a:t>Use the </a:t>
            </a:r>
            <a:r>
              <a:rPr lang="en-US" sz="1050" i="1">
                <a:latin typeface="Arial"/>
                <a:ea typeface="Arial"/>
                <a:cs typeface="Arial"/>
                <a:sym typeface="Arial"/>
              </a:rPr>
              <a:t>Tier 1 Artifacts Rubric </a:t>
            </a:r>
            <a:r>
              <a:rPr lang="en-US" sz="1050">
                <a:latin typeface="Arial"/>
                <a:ea typeface="Arial"/>
                <a:cs typeface="Arial"/>
                <a:sym typeface="Arial"/>
              </a:rPr>
              <a:t>to assess the quality of the resources your team develops.</a:t>
            </a:r>
            <a:endParaRPr sz="1050">
              <a:latin typeface="Arial"/>
              <a:ea typeface="Arial"/>
              <a:cs typeface="Arial"/>
              <a:sym typeface="Arial"/>
            </a:endParaRPr>
          </a:p>
          <a:p>
            <a:pPr marL="487680" lvl="0" indent="-295275" algn="l" rtl="0">
              <a:spcBef>
                <a:spcPts val="0"/>
              </a:spcBef>
              <a:spcAft>
                <a:spcPts val="0"/>
              </a:spcAft>
              <a:buClr>
                <a:schemeClr val="dk1"/>
              </a:buClr>
              <a:buSzPts val="1050"/>
              <a:buFont typeface="Arial"/>
              <a:buChar char="●"/>
            </a:pPr>
            <a:r>
              <a:rPr lang="en-US" sz="1050">
                <a:latin typeface="Arial"/>
                <a:ea typeface="Arial"/>
                <a:cs typeface="Arial"/>
                <a:sym typeface="Arial"/>
              </a:rPr>
              <a:t>Use the results of the </a:t>
            </a:r>
            <a:r>
              <a:rPr lang="en-US" sz="1050" i="1">
                <a:latin typeface="Arial"/>
                <a:ea typeface="Arial"/>
                <a:cs typeface="Arial"/>
                <a:sym typeface="Arial"/>
              </a:rPr>
              <a:t>PBIS Self-Assessment Survey</a:t>
            </a:r>
            <a:r>
              <a:rPr lang="en-US" sz="1050">
                <a:latin typeface="Arial"/>
                <a:ea typeface="Arial"/>
                <a:cs typeface="Arial"/>
                <a:sym typeface="Arial"/>
              </a:rPr>
              <a:t> (SAS)  to gain perspective from all staff, and results from the </a:t>
            </a:r>
            <a:r>
              <a:rPr lang="en-US" sz="1050" i="1">
                <a:latin typeface="Arial"/>
                <a:ea typeface="Arial"/>
                <a:cs typeface="Arial"/>
                <a:sym typeface="Arial"/>
              </a:rPr>
              <a:t>PBIS Tiered Fidelity Inventory</a:t>
            </a:r>
            <a:r>
              <a:rPr lang="en-US" sz="1050">
                <a:latin typeface="Arial"/>
                <a:ea typeface="Arial"/>
                <a:cs typeface="Arial"/>
                <a:sym typeface="Arial"/>
              </a:rPr>
              <a:t> (TFI) to gain perspective from your Building Leadership Team.</a:t>
            </a:r>
            <a:endParaRPr sz="1050">
              <a:latin typeface="Arial"/>
              <a:ea typeface="Arial"/>
              <a:cs typeface="Arial"/>
              <a:sym typeface="Aria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Additional information about meeting agendas </a:t>
            </a:r>
            <a:r>
              <a:rPr lang="en-US"/>
              <a:t>can be found in </a:t>
            </a:r>
            <a:r>
              <a:rPr lang="en-US" u="sng">
                <a:solidFill>
                  <a:schemeClr val="hlink"/>
                </a:solidFill>
                <a:hlinkClick r:id="rId3"/>
              </a:rPr>
              <a:t>the MO SW-PBS Handbook </a:t>
            </a:r>
            <a:r>
              <a:rPr lang="en-US"/>
              <a:t>and the </a:t>
            </a:r>
            <a:r>
              <a:rPr lang="en-US" u="sng">
                <a:solidFill>
                  <a:schemeClr val="hlink"/>
                </a:solidFill>
                <a:hlinkClick r:id="rId3"/>
              </a:rPr>
              <a:t>MO SW-PBS Tier 1 Implementation Guide</a:t>
            </a:r>
            <a:r>
              <a:rPr lang="en-US"/>
              <a:t>.</a:t>
            </a:r>
            <a:br>
              <a:rPr lang="en-US"/>
            </a:br>
            <a:endParaRPr/>
          </a:p>
          <a:p>
            <a:pPr marL="0" lvl="0" indent="0" algn="l" rtl="0">
              <a:spcBef>
                <a:spcPts val="0"/>
              </a:spcBef>
              <a:spcAft>
                <a:spcPts val="0"/>
              </a:spcAft>
              <a:buNone/>
            </a:pPr>
            <a:endParaRPr/>
          </a:p>
        </p:txBody>
      </p:sp>
      <p:sp>
        <p:nvSpPr>
          <p:cNvPr id="205" name="Google Shape;20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Trainer Notes:</a:t>
            </a:r>
            <a:r>
              <a:rPr lang="en-US" b="0"/>
              <a:t>  </a:t>
            </a:r>
            <a:endParaRPr/>
          </a:p>
          <a:p>
            <a:pPr marL="0" lvl="0" indent="0" algn="l" rtl="0">
              <a:spcBef>
                <a:spcPts val="0"/>
              </a:spcBef>
              <a:spcAft>
                <a:spcPts val="0"/>
              </a:spcAft>
              <a:buNone/>
            </a:pPr>
            <a:r>
              <a:rPr lang="en-US" b="1"/>
              <a:t>To Know/To Say:</a:t>
            </a:r>
            <a:r>
              <a:rPr lang="en-US" b="0"/>
              <a:t> </a:t>
            </a:r>
            <a:endParaRPr/>
          </a:p>
        </p:txBody>
      </p:sp>
      <p:sp>
        <p:nvSpPr>
          <p:cNvPr id="217" name="Google Shape;21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To Know/To Say: </a:t>
            </a:r>
            <a:r>
              <a:rPr lang="en-US" sz="1200" b="0" i="0" u="none" strike="noStrike" cap="none">
                <a:solidFill>
                  <a:schemeClr val="dk1"/>
                </a:solidFill>
                <a:latin typeface="Calibri"/>
                <a:ea typeface="Calibri"/>
                <a:cs typeface="Calibri"/>
                <a:sym typeface="Calibri"/>
              </a:rPr>
              <a:t>This lesson uses 2 handouts. If you have not already done so,  download the handouts at this time. </a:t>
            </a:r>
            <a:endParaRPr/>
          </a:p>
        </p:txBody>
      </p:sp>
      <p:sp>
        <p:nvSpPr>
          <p:cNvPr id="102" name="Google Shape;10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1"/>
              <a:t>Trainer Notes: </a:t>
            </a:r>
            <a:r>
              <a:rPr lang="en-US" b="0"/>
              <a:t>Hide or delete this slide if presenting the entire PLM</a:t>
            </a:r>
            <a:endParaRPr b="1"/>
          </a:p>
          <a:p>
            <a:pPr marL="0" marR="0" lvl="0" indent="0" algn="l" rtl="0">
              <a:lnSpc>
                <a:spcPct val="100000"/>
              </a:lnSpc>
              <a:spcBef>
                <a:spcPts val="0"/>
              </a:spcBef>
              <a:spcAft>
                <a:spcPts val="0"/>
              </a:spcAft>
              <a:buClr>
                <a:schemeClr val="dk1"/>
              </a:buClr>
              <a:buSzPts val="1200"/>
              <a:buFont typeface="Calibri"/>
              <a:buNone/>
            </a:pPr>
            <a:r>
              <a:rPr lang="en-US" b="1"/>
              <a:t>To Know/To Say</a:t>
            </a:r>
            <a:r>
              <a:rPr lang="en-US" b="0"/>
              <a:t>: “</a:t>
            </a:r>
            <a:r>
              <a:rPr lang="en-US"/>
              <a:t>These will be the Working Agreements we will honor during all our training sessions this year.”</a:t>
            </a:r>
            <a:endParaRPr/>
          </a:p>
          <a:p>
            <a:pPr marL="0" lvl="0" indent="0" algn="l" rtl="0">
              <a:spcBef>
                <a:spcPts val="0"/>
              </a:spcBef>
              <a:spcAft>
                <a:spcPts val="0"/>
              </a:spcAft>
              <a:buNone/>
            </a:pPr>
            <a:endParaRPr/>
          </a:p>
        </p:txBody>
      </p:sp>
      <p:sp>
        <p:nvSpPr>
          <p:cNvPr id="114" name="Google Shape;11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1"/>
              <a:t>Trainer Notes:</a:t>
            </a:r>
            <a:r>
              <a:rPr lang="en-US" b="0"/>
              <a:t>  </a:t>
            </a:r>
            <a:r>
              <a:rPr lang="en-US">
                <a:latin typeface="Arial"/>
                <a:ea typeface="Arial"/>
                <a:cs typeface="Arial"/>
                <a:sym typeface="Arial"/>
              </a:rPr>
              <a:t>Facilitator: Select an attention signal. </a:t>
            </a:r>
            <a:endParaRPr/>
          </a:p>
          <a:p>
            <a:pPr marL="0" lvl="0" indent="0" algn="l" rtl="0">
              <a:spcBef>
                <a:spcPts val="0"/>
              </a:spcBef>
              <a:spcAft>
                <a:spcPts val="0"/>
              </a:spcAft>
              <a:buNone/>
            </a:pPr>
            <a:r>
              <a:rPr lang="en-US" b="1"/>
              <a:t>To Know/To Say:</a:t>
            </a:r>
            <a:r>
              <a:rPr lang="en-US" b="0"/>
              <a:t>  </a:t>
            </a:r>
            <a:r>
              <a:rPr lang="en-US">
                <a:latin typeface="Arial"/>
                <a:ea typeface="Arial"/>
                <a:cs typeface="Arial"/>
                <a:sym typeface="Arial"/>
              </a:rPr>
              <a:t>“One of our agreements is to follow the attention signal.”   </a:t>
            </a:r>
            <a:endParaRPr/>
          </a:p>
          <a:p>
            <a:pPr marL="0" lvl="0" indent="0" algn="l" rtl="0">
              <a:spcBef>
                <a:spcPts val="0"/>
              </a:spcBef>
              <a:spcAft>
                <a:spcPts val="0"/>
              </a:spcAft>
              <a:buNone/>
            </a:pPr>
            <a:r>
              <a:rPr lang="en-US">
                <a:latin typeface="Arial"/>
                <a:ea typeface="Arial"/>
                <a:cs typeface="Arial"/>
                <a:sym typeface="Arial"/>
              </a:rPr>
              <a:t>“Your team will work with your school to develop an attention signal you will use in every setting.”</a:t>
            </a: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“In order to get all of you focused after discussions, activities or breaks, </a:t>
            </a:r>
            <a:endParaRPr/>
          </a:p>
          <a:p>
            <a:pPr marL="0" lvl="0" indent="0" algn="l" rtl="0">
              <a:spcBef>
                <a:spcPts val="0"/>
              </a:spcBef>
              <a:spcAft>
                <a:spcPts val="0"/>
              </a:spcAft>
              <a:buNone/>
            </a:pPr>
            <a:r>
              <a:rPr lang="en-US">
                <a:latin typeface="Arial"/>
                <a:ea typeface="Arial"/>
                <a:cs typeface="Arial"/>
                <a:sym typeface="Arial"/>
              </a:rPr>
              <a:t>I </a:t>
            </a:r>
            <a:r>
              <a:rPr lang="en-US" u="none">
                <a:latin typeface="Arial"/>
                <a:ea typeface="Arial"/>
                <a:cs typeface="Arial"/>
                <a:sym typeface="Arial"/>
              </a:rPr>
              <a:t>will __________________</a:t>
            </a:r>
            <a:r>
              <a:rPr lang="en-US" u="none">
                <a:solidFill>
                  <a:srgbClr val="FF0000"/>
                </a:solidFill>
                <a:latin typeface="Arial"/>
                <a:ea typeface="Arial"/>
                <a:cs typeface="Arial"/>
                <a:sym typeface="Arial"/>
              </a:rPr>
              <a:t>______________________</a:t>
            </a:r>
            <a:r>
              <a:rPr lang="en-US">
                <a:solidFill>
                  <a:srgbClr val="FF0000"/>
                </a:solidFill>
                <a:latin typeface="Arial"/>
                <a:ea typeface="Arial"/>
                <a:cs typeface="Arial"/>
                <a:sym typeface="Arial"/>
              </a:rPr>
              <a:t>.”</a:t>
            </a:r>
            <a:endParaRPr/>
          </a:p>
          <a:p>
            <a:pPr marL="0" lvl="0" indent="0" algn="l" rtl="0">
              <a:spcBef>
                <a:spcPts val="0"/>
              </a:spcBef>
              <a:spcAft>
                <a:spcPts val="0"/>
              </a:spcAft>
              <a:buNone/>
            </a:pPr>
            <a:r>
              <a:rPr lang="en-US">
                <a:solidFill>
                  <a:srgbClr val="FF0000"/>
                </a:solidFill>
                <a:latin typeface="Arial"/>
                <a:ea typeface="Arial"/>
                <a:cs typeface="Arial"/>
                <a:sym typeface="Arial"/>
              </a:rPr>
              <a:t>	(</a:t>
            </a:r>
            <a:r>
              <a:rPr lang="en-US" b="1" u="none">
                <a:solidFill>
                  <a:srgbClr val="FF0000"/>
                </a:solidFill>
                <a:latin typeface="Arial"/>
                <a:ea typeface="Arial"/>
                <a:cs typeface="Arial"/>
                <a:sym typeface="Arial"/>
              </a:rPr>
              <a:t>Insert your attention signal here</a:t>
            </a:r>
            <a:r>
              <a:rPr lang="en-US" u="none">
                <a:solidFill>
                  <a:srgbClr val="FF0000"/>
                </a:solidFill>
                <a:latin typeface="Arial"/>
                <a:ea typeface="Arial"/>
                <a:cs typeface="Arial"/>
                <a:sym typeface="Arial"/>
              </a:rPr>
              <a:t>.)</a:t>
            </a:r>
            <a:endParaRPr/>
          </a:p>
          <a:p>
            <a:pPr marL="0" lvl="0" indent="0" algn="l" rtl="0">
              <a:spcBef>
                <a:spcPts val="0"/>
              </a:spcBef>
              <a:spcAft>
                <a:spcPts val="0"/>
              </a:spcAft>
              <a:buNone/>
            </a:pPr>
            <a:endParaRPr u="none">
              <a:solidFill>
                <a:srgbClr val="FF0000"/>
              </a:solidFill>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“Your task will be to finish your sentence, quiet your voice and ____________________________.”</a:t>
            </a:r>
            <a:endParaRPr/>
          </a:p>
          <a:p>
            <a:pPr marL="0" lvl="0" indent="0" algn="l" rtl="0">
              <a:spcBef>
                <a:spcPts val="0"/>
              </a:spcBef>
              <a:spcAft>
                <a:spcPts val="0"/>
              </a:spcAft>
              <a:buNone/>
            </a:pPr>
            <a:r>
              <a:rPr lang="en-US">
                <a:latin typeface="Arial"/>
                <a:ea typeface="Arial"/>
                <a:cs typeface="Arial"/>
                <a:sym typeface="Arial"/>
              </a:rPr>
              <a:t>							(</a:t>
            </a:r>
            <a:r>
              <a:rPr lang="en-US" b="1">
                <a:latin typeface="Arial"/>
                <a:ea typeface="Arial"/>
                <a:cs typeface="Arial"/>
                <a:sym typeface="Arial"/>
              </a:rPr>
              <a:t>Insert what you want participants to do</a:t>
            </a:r>
            <a:r>
              <a:rPr lang="en-US">
                <a:latin typeface="Arial"/>
                <a:ea typeface="Arial"/>
                <a:cs typeface="Arial"/>
                <a:sym typeface="Arial"/>
              </a:rPr>
              <a:t>.)</a:t>
            </a:r>
            <a:endParaRPr>
              <a:latin typeface="Arial"/>
              <a:ea typeface="Arial"/>
              <a:cs typeface="Arial"/>
              <a:sym typeface="Arial"/>
            </a:endParaRPr>
          </a:p>
          <a:p>
            <a:pPr marL="0" lvl="0" indent="0" algn="l" rtl="0">
              <a:spcBef>
                <a:spcPts val="0"/>
              </a:spcBef>
              <a:spcAft>
                <a:spcPts val="0"/>
              </a:spcAft>
              <a:buNone/>
            </a:pPr>
            <a:endParaRPr/>
          </a:p>
        </p:txBody>
      </p:sp>
      <p:sp>
        <p:nvSpPr>
          <p:cNvPr id="126" name="Google Shape;12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Trainer Notes:</a:t>
            </a:r>
            <a:r>
              <a:rPr lang="en-US" b="0"/>
              <a:t>  </a:t>
            </a:r>
            <a:r>
              <a:rPr lang="en-US"/>
              <a:t>Facilitator: Select an introductions activity</a:t>
            </a:r>
            <a:endParaRPr b="0"/>
          </a:p>
          <a:p>
            <a:pPr marL="0" lvl="0" indent="0" algn="l" rtl="0">
              <a:spcBef>
                <a:spcPts val="0"/>
              </a:spcBef>
              <a:spcAft>
                <a:spcPts val="0"/>
              </a:spcAft>
              <a:buNone/>
            </a:pPr>
            <a:r>
              <a:rPr lang="en-US" b="1"/>
              <a:t>To Know/To Say:</a:t>
            </a:r>
            <a:endParaRPr>
              <a:latin typeface="Arial"/>
              <a:ea typeface="Arial"/>
              <a:cs typeface="Arial"/>
              <a:sym typeface="Arial"/>
            </a:endParaRPr>
          </a:p>
          <a:p>
            <a:pPr marL="0" lvl="0" indent="0" algn="l" rtl="0">
              <a:spcBef>
                <a:spcPts val="0"/>
              </a:spcBef>
              <a:spcAft>
                <a:spcPts val="0"/>
              </a:spcAft>
              <a:buNone/>
            </a:pPr>
            <a:endParaRPr/>
          </a:p>
        </p:txBody>
      </p:sp>
      <p:sp>
        <p:nvSpPr>
          <p:cNvPr id="133" name="Google Shape;13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Trainer Notes:</a:t>
            </a:r>
            <a:r>
              <a:rPr lang="en-US" b="0"/>
              <a:t>  </a:t>
            </a:r>
            <a:endParaRPr/>
          </a:p>
          <a:p>
            <a:pPr marL="0" lvl="0" indent="0" algn="l" rtl="0">
              <a:spcBef>
                <a:spcPts val="0"/>
              </a:spcBef>
              <a:spcAft>
                <a:spcPts val="0"/>
              </a:spcAft>
              <a:buNone/>
            </a:pPr>
            <a:r>
              <a:rPr lang="en-US" b="1"/>
              <a:t>To Know/To Say:</a:t>
            </a:r>
            <a:r>
              <a:rPr lang="en-US" b="0"/>
              <a:t> </a:t>
            </a:r>
            <a:r>
              <a:rPr lang="en-US" i="1">
                <a:solidFill>
                  <a:srgbClr val="008000"/>
                </a:solidFill>
              </a:rPr>
              <a:t>At the end of this session, you will be able to…</a:t>
            </a:r>
            <a:r>
              <a:rPr lang="en-US"/>
              <a:t>Create a standard meeting agenda and format.</a:t>
            </a:r>
            <a:endParaRPr/>
          </a:p>
          <a:p>
            <a:pPr marL="0" lvl="0" indent="0" algn="l" rtl="0">
              <a:spcBef>
                <a:spcPts val="0"/>
              </a:spcBef>
              <a:spcAft>
                <a:spcPts val="0"/>
              </a:spcAft>
              <a:buNone/>
            </a:pPr>
            <a:endParaRPr/>
          </a:p>
        </p:txBody>
      </p:sp>
      <p:sp>
        <p:nvSpPr>
          <p:cNvPr id="140" name="Google Shape;14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Trainer Notes:</a:t>
            </a:r>
            <a:r>
              <a:rPr lang="en-US" b="0"/>
              <a:t>  </a:t>
            </a:r>
            <a:endParaRPr/>
          </a:p>
          <a:p>
            <a:pPr marL="0" lvl="0" indent="0" algn="l" rtl="0">
              <a:spcBef>
                <a:spcPts val="0"/>
              </a:spcBef>
              <a:spcAft>
                <a:spcPts val="0"/>
              </a:spcAft>
              <a:buNone/>
            </a:pPr>
            <a:r>
              <a:rPr lang="en-US" b="1"/>
              <a:t>To Know/To Say:</a:t>
            </a:r>
            <a:r>
              <a:rPr lang="en-US" b="0"/>
              <a:t> </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Quote: “Creating an effective agenda is one of the most important elements for a productive meeting.”</a:t>
            </a:r>
            <a:r>
              <a:rPr lang="en-US" sz="1200" b="0" i="0" u="none" strike="noStrike" baseline="30000">
                <a:solidFill>
                  <a:schemeClr val="dk1"/>
                </a:solidFill>
                <a:latin typeface="Calibri"/>
                <a:ea typeface="Calibri"/>
                <a:cs typeface="Calibri"/>
                <a:sym typeface="Calibri"/>
              </a:rPr>
              <a:t>1</a:t>
            </a:r>
            <a:br>
              <a:rPr lang="en-US" sz="1200" b="0" i="0" u="none" strike="noStrike">
                <a:solidFill>
                  <a:schemeClr val="dk1"/>
                </a:solidFill>
                <a:latin typeface="Calibri"/>
                <a:ea typeface="Calibri"/>
                <a:cs typeface="Calibri"/>
                <a:sym typeface="Calibri"/>
              </a:rPr>
            </a:br>
            <a:r>
              <a:rPr lang="en-US" sz="1200" b="0" i="0" u="none" strike="noStrike">
                <a:solidFill>
                  <a:schemeClr val="dk1"/>
                </a:solidFill>
                <a:latin typeface="Calibri"/>
                <a:ea typeface="Calibri"/>
                <a:cs typeface="Calibri"/>
                <a:sym typeface="Calibri"/>
              </a:rPr>
              <a:t>As the SW-PBS Leadership Team begins to meet on a consistent basis, it is critical that the team meeting is driven by a well organized agenda. This lesson will walk through the important elements of an effective agenda and provide a template for the team to utilize. This same template can be used to store meeting notes related to agenda items. </a:t>
            </a:r>
            <a:endParaRPr/>
          </a:p>
          <a:p>
            <a:pPr marL="0" lvl="0" indent="0" algn="l" rtl="0">
              <a:spcBef>
                <a:spcPts val="0"/>
              </a:spcBef>
              <a:spcAft>
                <a:spcPts val="0"/>
              </a:spcAft>
              <a:buNone/>
            </a:pPr>
            <a:br>
              <a:rPr lang="en-US"/>
            </a:br>
            <a:br>
              <a:rPr lang="en-US"/>
            </a:br>
            <a:endParaRPr/>
          </a:p>
        </p:txBody>
      </p:sp>
      <p:sp>
        <p:nvSpPr>
          <p:cNvPr id="147" name="Google Shape;14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To Know/To Say:</a:t>
            </a:r>
            <a:r>
              <a:rPr lang="en-US" b="0"/>
              <a:t> </a:t>
            </a:r>
            <a:r>
              <a:rPr lang="en-US" sz="1200" b="0" i="0" u="none" strike="noStrike">
                <a:solidFill>
                  <a:schemeClr val="dk1"/>
                </a:solidFill>
                <a:latin typeface="Calibri"/>
                <a:ea typeface="Calibri"/>
                <a:cs typeface="Calibri"/>
                <a:sym typeface="Calibri"/>
              </a:rPr>
              <a:t>Creating an effective agenda is one of the most important elements for a productive meeting. </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The agenda typically communicates: </a:t>
            </a:r>
            <a:endParaRPr/>
          </a:p>
          <a:p>
            <a:pPr marL="171450" lvl="0" indent="-171450" algn="l" rtl="0">
              <a:spcBef>
                <a:spcPts val="0"/>
              </a:spcBef>
              <a:spcAft>
                <a:spcPts val="0"/>
              </a:spcAft>
              <a:buClr>
                <a:schemeClr val="dk1"/>
              </a:buClr>
              <a:buSzPts val="1200"/>
              <a:buFont typeface="Arial"/>
              <a:buChar char="•"/>
            </a:pPr>
            <a:r>
              <a:rPr lang="en-US" sz="1200" b="0" i="0" u="none" strike="noStrike">
                <a:solidFill>
                  <a:schemeClr val="dk1"/>
                </a:solidFill>
                <a:latin typeface="Calibri"/>
                <a:ea typeface="Calibri"/>
                <a:cs typeface="Calibri"/>
                <a:sym typeface="Calibri"/>
              </a:rPr>
              <a:t>objectives/outcomes or topics for discussion, </a:t>
            </a:r>
            <a:endParaRPr/>
          </a:p>
          <a:p>
            <a:pPr marL="171450" lvl="0" indent="-171450" algn="l" rtl="0">
              <a:spcBef>
                <a:spcPts val="0"/>
              </a:spcBef>
              <a:spcAft>
                <a:spcPts val="0"/>
              </a:spcAft>
              <a:buClr>
                <a:schemeClr val="dk1"/>
              </a:buClr>
              <a:buSzPts val="1200"/>
              <a:buFont typeface="Arial"/>
              <a:buChar char="•"/>
            </a:pPr>
            <a:r>
              <a:rPr lang="en-US" sz="1200" b="0" i="0" u="none" strike="noStrike">
                <a:solidFill>
                  <a:schemeClr val="dk1"/>
                </a:solidFill>
                <a:latin typeface="Calibri"/>
                <a:ea typeface="Calibri"/>
                <a:cs typeface="Calibri"/>
                <a:sym typeface="Calibri"/>
              </a:rPr>
              <a:t>a time allotment for each topic, and </a:t>
            </a:r>
            <a:endParaRPr/>
          </a:p>
          <a:p>
            <a:pPr marL="171450" lvl="0" indent="-171450" algn="l" rtl="0">
              <a:spcBef>
                <a:spcPts val="0"/>
              </a:spcBef>
              <a:spcAft>
                <a:spcPts val="0"/>
              </a:spcAft>
              <a:buClr>
                <a:schemeClr val="dk1"/>
              </a:buClr>
              <a:buSzPts val="1200"/>
              <a:buFont typeface="Arial"/>
              <a:buChar char="•"/>
            </a:pPr>
            <a:r>
              <a:rPr lang="en-US" sz="1200" b="0" i="0" u="none" strike="noStrike">
                <a:solidFill>
                  <a:schemeClr val="dk1"/>
                </a:solidFill>
                <a:latin typeface="Calibri"/>
                <a:ea typeface="Calibri"/>
                <a:cs typeface="Calibri"/>
                <a:sym typeface="Calibri"/>
              </a:rPr>
              <a:t>the person responsible for reporting or leading. </a:t>
            </a:r>
            <a:endParaRPr/>
          </a:p>
          <a:p>
            <a:pPr marL="0" lvl="0" indent="0" algn="l" rtl="0">
              <a:spcBef>
                <a:spcPts val="0"/>
              </a:spcBef>
              <a:spcAft>
                <a:spcPts val="0"/>
              </a:spcAft>
              <a:buNone/>
            </a:pPr>
            <a:endParaRPr/>
          </a:p>
        </p:txBody>
      </p:sp>
      <p:sp>
        <p:nvSpPr>
          <p:cNvPr id="159" name="Google Shape;15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Trainer Notes:</a:t>
            </a:r>
            <a:r>
              <a:rPr lang="en-US" b="0"/>
              <a:t>  </a:t>
            </a:r>
            <a:endParaRPr/>
          </a:p>
          <a:p>
            <a:pPr marL="0" lvl="0" indent="0" algn="l" rtl="0">
              <a:spcBef>
                <a:spcPts val="0"/>
              </a:spcBef>
              <a:spcAft>
                <a:spcPts val="0"/>
              </a:spcAft>
              <a:buNone/>
            </a:pPr>
            <a:r>
              <a:rPr lang="en-US" b="1"/>
              <a:t>To Know/To Say:</a:t>
            </a:r>
            <a:r>
              <a:rPr lang="en-US" b="0"/>
              <a:t> </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The most common elements of ineffective meetings include disorganization in planning, lack of clear meeting objective or purpose, ineffective processes for running the meeting, and no closure or follow-up. Having an effective agenda can provide an organizational structure that promotes clear meeting objectives and effective time management.</a:t>
            </a:r>
            <a:endParaRPr/>
          </a:p>
          <a:p>
            <a:pPr marL="0" lvl="0" indent="0" algn="l" rtl="0">
              <a:spcBef>
                <a:spcPts val="0"/>
              </a:spcBef>
              <a:spcAft>
                <a:spcPts val="0"/>
              </a:spcAft>
              <a:buNone/>
            </a:pPr>
            <a:br>
              <a:rPr lang="en-US"/>
            </a:br>
            <a:br>
              <a:rPr lang="en-US"/>
            </a:br>
            <a:endParaRPr/>
          </a:p>
        </p:txBody>
      </p:sp>
      <p:sp>
        <p:nvSpPr>
          <p:cNvPr id="172" name="Google Shape;17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4"/>
          <p:cNvSpPr>
            <a:spLocks noGrp="1"/>
          </p:cNvSpPr>
          <p:nvPr>
            <p:ph type="pic" idx="2"/>
          </p:nvPr>
        </p:nvSpPr>
        <p:spPr>
          <a:xfrm>
            <a:off x="3887391" y="987426"/>
            <a:ext cx="4629150" cy="4873625"/>
          </a:xfrm>
          <a:prstGeom prst="rect">
            <a:avLst/>
          </a:prstGeom>
          <a:noFill/>
          <a:ln>
            <a:noFill/>
          </a:ln>
        </p:spPr>
      </p:sp>
      <p:sp>
        <p:nvSpPr>
          <p:cNvPr id="77" name="Google Shape;77;p24"/>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8" name="Google Shape;78;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1"/>
        <p:cNvGrpSpPr/>
        <p:nvPr/>
      </p:nvGrpSpPr>
      <p:grpSpPr>
        <a:xfrm>
          <a:off x="0" y="0"/>
          <a:ext cx="0" cy="0"/>
          <a:chOff x="0" y="0"/>
          <a:chExt cx="0" cy="0"/>
        </a:xfrm>
      </p:grpSpPr>
      <p:sp>
        <p:nvSpPr>
          <p:cNvPr id="82" name="Google Shape;82;p2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25"/>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7"/>
        <p:cNvGrpSpPr/>
        <p:nvPr/>
      </p:nvGrpSpPr>
      <p:grpSpPr>
        <a:xfrm>
          <a:off x="0" y="0"/>
          <a:ext cx="0" cy="0"/>
          <a:chOff x="0" y="0"/>
          <a:chExt cx="0" cy="0"/>
        </a:xfrm>
      </p:grpSpPr>
      <p:sp>
        <p:nvSpPr>
          <p:cNvPr id="88" name="Google Shape;88;p26"/>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26"/>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Content with Caption">
  <p:cSld name="1_Content with Caption">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1982788" y="536575"/>
            <a:ext cx="6710362" cy="9382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9" name="Google Shape;29;p17" descr="Macintosh HD:Users:wellspl:Desktop:6-Free-Teamwork-Clipart-Illustration-Showing-Diversity.jpg"/>
          <p:cNvPicPr preferRelativeResize="0"/>
          <p:nvPr/>
        </p:nvPicPr>
        <p:blipFill rotWithShape="1">
          <a:blip r:embed="rId2">
            <a:alphaModFix/>
          </a:blip>
          <a:srcRect r="25555"/>
          <a:stretch/>
        </p:blipFill>
        <p:spPr>
          <a:xfrm>
            <a:off x="552450" y="587375"/>
            <a:ext cx="1371600" cy="771525"/>
          </a:xfrm>
          <a:prstGeom prst="rect">
            <a:avLst/>
          </a:prstGeom>
          <a:noFill/>
          <a:ln>
            <a:noFill/>
          </a:ln>
        </p:spPr>
      </p:pic>
      <p:sp>
        <p:nvSpPr>
          <p:cNvPr id="30" name="Google Shape;30;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FF0000"/>
              </a:buClr>
              <a:buSzPts val="2800"/>
              <a:buFont typeface="Arial"/>
              <a:buNone/>
              <a:defRPr>
                <a:solidFill>
                  <a:srgbClr val="009E47"/>
                </a:solidFill>
              </a:defRPr>
            </a:lvl1pPr>
            <a:lvl2pPr marL="914400" lvl="1" indent="-381000" algn="l">
              <a:lnSpc>
                <a:spcPct val="90000"/>
              </a:lnSpc>
              <a:spcBef>
                <a:spcPts val="500"/>
              </a:spcBef>
              <a:spcAft>
                <a:spcPts val="0"/>
              </a:spcAft>
              <a:buClr>
                <a:srgbClr val="FF0000"/>
              </a:buClr>
              <a:buSzPts val="2400"/>
              <a:buFont typeface="Arial"/>
              <a:buChar char="•"/>
              <a:defRPr i="1"/>
            </a:lvl2pPr>
            <a:lvl3pPr marL="1371600" lvl="2" indent="-355600" algn="l">
              <a:lnSpc>
                <a:spcPct val="90000"/>
              </a:lnSpc>
              <a:spcBef>
                <a:spcPts val="500"/>
              </a:spcBef>
              <a:spcAft>
                <a:spcPts val="0"/>
              </a:spcAft>
              <a:buClr>
                <a:srgbClr val="FF0000"/>
              </a:buClr>
              <a:buSzPts val="2000"/>
              <a:buFont typeface="Arial"/>
              <a:buChar char="•"/>
              <a:defRPr i="1"/>
            </a:lvl3pPr>
            <a:lvl4pPr marL="1828800" lvl="3" indent="-342900" algn="l">
              <a:lnSpc>
                <a:spcPct val="90000"/>
              </a:lnSpc>
              <a:spcBef>
                <a:spcPts val="500"/>
              </a:spcBef>
              <a:spcAft>
                <a:spcPts val="0"/>
              </a:spcAft>
              <a:buClr>
                <a:srgbClr val="FF0000"/>
              </a:buClr>
              <a:buSzPts val="1800"/>
              <a:buFont typeface="Arial"/>
              <a:buChar char="•"/>
              <a:defRPr i="1"/>
            </a:lvl4pPr>
            <a:lvl5pPr marL="2286000" lvl="4" indent="-342900" algn="l">
              <a:lnSpc>
                <a:spcPct val="90000"/>
              </a:lnSpc>
              <a:spcBef>
                <a:spcPts val="500"/>
              </a:spcBef>
              <a:spcAft>
                <a:spcPts val="0"/>
              </a:spcAft>
              <a:buClr>
                <a:srgbClr val="FF0000"/>
              </a:buClr>
              <a:buSzPts val="1800"/>
              <a:buFont typeface="Arial"/>
              <a:buChar char="•"/>
              <a:defRPr i="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31" name="Google Shape;31;p17"/>
          <p:cNvGrpSpPr/>
          <p:nvPr/>
        </p:nvGrpSpPr>
        <p:grpSpPr>
          <a:xfrm>
            <a:off x="12700" y="6211407"/>
            <a:ext cx="9144378" cy="659292"/>
            <a:chOff x="12700" y="6211407"/>
            <a:chExt cx="9144378" cy="659292"/>
          </a:xfrm>
        </p:grpSpPr>
        <p:sp>
          <p:nvSpPr>
            <p:cNvPr id="32" name="Google Shape;32;p17"/>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 name="Google Shape;33;p17"/>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 name="Google Shape;34;p17"/>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17"/>
            <p:cNvSpPr txBox="1"/>
            <p:nvPr/>
          </p:nvSpPr>
          <p:spPr>
            <a:xfrm>
              <a:off x="673596" y="6211407"/>
              <a:ext cx="1752104" cy="369332"/>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MO SW-PBS</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9"/>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9"/>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2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2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2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3"/>
        <p:cNvGrpSpPr/>
        <p:nvPr/>
      </p:nvGrpSpPr>
      <p:grpSpPr>
        <a:xfrm>
          <a:off x="0" y="0"/>
          <a:ext cx="0" cy="0"/>
          <a:chOff x="0" y="0"/>
          <a:chExt cx="0" cy="0"/>
        </a:xfrm>
      </p:grpSpPr>
      <p:sp>
        <p:nvSpPr>
          <p:cNvPr id="64" name="Google Shape;64;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7"/>
        <p:cNvGrpSpPr/>
        <p:nvPr/>
      </p:nvGrpSpPr>
      <p:grpSpPr>
        <a:xfrm>
          <a:off x="0" y="0"/>
          <a:ext cx="0" cy="0"/>
          <a:chOff x="0" y="0"/>
          <a:chExt cx="0" cy="0"/>
        </a:xfrm>
      </p:grpSpPr>
      <p:sp>
        <p:nvSpPr>
          <p:cNvPr id="68" name="Google Shape;68;p2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3"/>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0" name="Google Shape;70;p23"/>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1" descr="A picture containing diagram&#10;&#10;Description automatically generated"/>
          <p:cNvPicPr preferRelativeResize="0"/>
          <p:nvPr/>
        </p:nvPicPr>
        <p:blipFill rotWithShape="1">
          <a:blip r:embed="rId3">
            <a:alphaModFix/>
          </a:blip>
          <a:srcRect/>
          <a:stretch/>
        </p:blipFill>
        <p:spPr>
          <a:xfrm>
            <a:off x="-50516" y="1"/>
            <a:ext cx="9194515" cy="6858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Agenda Template &amp; Procedures</a:t>
            </a:r>
            <a:endParaRPr/>
          </a:p>
        </p:txBody>
      </p:sp>
      <p:sp>
        <p:nvSpPr>
          <p:cNvPr id="187" name="Google Shape;187;p10"/>
          <p:cNvSpPr txBox="1">
            <a:spLocks noGrp="1"/>
          </p:cNvSpPr>
          <p:nvPr>
            <p:ph type="body" idx="1"/>
          </p:nvPr>
        </p:nvSpPr>
        <p:spPr>
          <a:xfrm>
            <a:off x="628650" y="1448552"/>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Distribute before the meeting, let participants know what will be discussed. </a:t>
            </a:r>
            <a:endParaRPr/>
          </a:p>
          <a:p>
            <a:pPr marL="228600" lvl="0" indent="-228600" algn="l" rtl="0">
              <a:lnSpc>
                <a:spcPct val="90000"/>
              </a:lnSpc>
              <a:spcBef>
                <a:spcPts val="1000"/>
              </a:spcBef>
              <a:spcAft>
                <a:spcPts val="0"/>
              </a:spcAft>
              <a:buClr>
                <a:schemeClr val="dk1"/>
              </a:buClr>
              <a:buSzPts val="2800"/>
              <a:buChar char="•"/>
            </a:pPr>
            <a:r>
              <a:rPr lang="en-US"/>
              <a:t>Include the following: </a:t>
            </a:r>
            <a:endParaRPr/>
          </a:p>
          <a:p>
            <a:pPr marL="685800" lvl="1" indent="-228600" algn="l" rtl="0">
              <a:lnSpc>
                <a:spcPct val="90000"/>
              </a:lnSpc>
              <a:spcBef>
                <a:spcPts val="500"/>
              </a:spcBef>
              <a:spcAft>
                <a:spcPts val="0"/>
              </a:spcAft>
              <a:buClr>
                <a:schemeClr val="dk1"/>
              </a:buClr>
              <a:buSzPts val="2400"/>
              <a:buChar char="•"/>
            </a:pPr>
            <a:r>
              <a:rPr lang="en-US"/>
              <a:t>a space to take notes or indicate members present;</a:t>
            </a:r>
            <a:endParaRPr/>
          </a:p>
          <a:p>
            <a:pPr marL="685800" lvl="1" indent="-228600" algn="l" rtl="0">
              <a:lnSpc>
                <a:spcPct val="90000"/>
              </a:lnSpc>
              <a:spcBef>
                <a:spcPts val="500"/>
              </a:spcBef>
              <a:spcAft>
                <a:spcPts val="0"/>
              </a:spcAft>
              <a:buClr>
                <a:schemeClr val="dk1"/>
              </a:buClr>
              <a:buSzPts val="2400"/>
              <a:buChar char="•"/>
            </a:pPr>
            <a:r>
              <a:rPr lang="en-US"/>
              <a:t>tasks, activities, or assignments to be done before the next meeting; and </a:t>
            </a:r>
            <a:endParaRPr/>
          </a:p>
          <a:p>
            <a:pPr marL="685800" lvl="1" indent="-228600" algn="l" rtl="0">
              <a:lnSpc>
                <a:spcPct val="90000"/>
              </a:lnSpc>
              <a:spcBef>
                <a:spcPts val="500"/>
              </a:spcBef>
              <a:spcAft>
                <a:spcPts val="0"/>
              </a:spcAft>
              <a:buClr>
                <a:schemeClr val="dk1"/>
              </a:buClr>
              <a:buSzPts val="2400"/>
              <a:buChar char="•"/>
            </a:pPr>
            <a:r>
              <a:rPr lang="en-US"/>
              <a:t>the dates of future meetings and possible agenda items.</a:t>
            </a: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88" name="Google Shape;188;p10"/>
          <p:cNvPicPr preferRelativeResize="0"/>
          <p:nvPr/>
        </p:nvPicPr>
        <p:blipFill rotWithShape="1">
          <a:blip r:embed="rId3">
            <a:alphaModFix/>
          </a:blip>
          <a:srcRect/>
          <a:stretch/>
        </p:blipFill>
        <p:spPr>
          <a:xfrm>
            <a:off x="3341936" y="4520138"/>
            <a:ext cx="2460128" cy="1639521"/>
          </a:xfrm>
          <a:prstGeom prst="rect">
            <a:avLst/>
          </a:prstGeom>
          <a:noFill/>
          <a:ln>
            <a:noFill/>
          </a:ln>
        </p:spPr>
      </p:pic>
      <p:grpSp>
        <p:nvGrpSpPr>
          <p:cNvPr id="189" name="Google Shape;189;p10"/>
          <p:cNvGrpSpPr/>
          <p:nvPr/>
        </p:nvGrpSpPr>
        <p:grpSpPr>
          <a:xfrm>
            <a:off x="-22860" y="6266655"/>
            <a:ext cx="9144000" cy="658813"/>
            <a:chOff x="12700" y="6211407"/>
            <a:chExt cx="9144378" cy="659292"/>
          </a:xfrm>
        </p:grpSpPr>
        <p:sp>
          <p:nvSpPr>
            <p:cNvPr id="190" name="Google Shape;190;p10"/>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1" name="Google Shape;191;p10"/>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2" name="Google Shape;192;p10"/>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3" name="Google Shape;193;p10"/>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MO SW-PBS</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1"/>
          <p:cNvSpPr txBox="1">
            <a:spLocks noGrp="1"/>
          </p:cNvSpPr>
          <p:nvPr>
            <p:ph type="title"/>
          </p:nvPr>
        </p:nvSpPr>
        <p:spPr>
          <a:xfrm>
            <a:off x="1982788" y="536575"/>
            <a:ext cx="6710362" cy="93821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Discussion: Agenda Format</a:t>
            </a:r>
            <a:endParaRPr/>
          </a:p>
        </p:txBody>
      </p:sp>
      <p:sp>
        <p:nvSpPr>
          <p:cNvPr id="200" name="Google Shape;200;p11"/>
          <p:cNvSpPr txBox="1">
            <a:spLocks noGrp="1"/>
          </p:cNvSpPr>
          <p:nvPr>
            <p:ph type="body" idx="1"/>
          </p:nvPr>
        </p:nvSpPr>
        <p:spPr>
          <a:xfrm>
            <a:off x="331077" y="1765738"/>
            <a:ext cx="8592206" cy="436042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0000"/>
              </a:buClr>
              <a:buSzPts val="2800"/>
              <a:buFont typeface="Arial"/>
              <a:buNone/>
            </a:pPr>
            <a:r>
              <a:rPr lang="en-US"/>
              <a:t>Review the example agenda and the form provided. </a:t>
            </a:r>
            <a:endParaRPr/>
          </a:p>
          <a:p>
            <a:pPr marL="457200" lvl="0" indent="-457200" algn="l" rtl="0">
              <a:lnSpc>
                <a:spcPct val="90000"/>
              </a:lnSpc>
              <a:spcBef>
                <a:spcPts val="1000"/>
              </a:spcBef>
              <a:spcAft>
                <a:spcPts val="0"/>
              </a:spcAft>
              <a:buSzPts val="2800"/>
              <a:buFont typeface="Arial"/>
              <a:buChar char="•"/>
            </a:pPr>
            <a:r>
              <a:rPr lang="en-US">
                <a:solidFill>
                  <a:schemeClr val="dk1"/>
                </a:solidFill>
              </a:rPr>
              <a:t>Decide if you will use this format or if you will adjust it.</a:t>
            </a:r>
            <a:endParaRPr/>
          </a:p>
          <a:p>
            <a:pPr marL="0" lvl="0" indent="0" algn="l" rtl="0">
              <a:lnSpc>
                <a:spcPct val="90000"/>
              </a:lnSpc>
              <a:spcBef>
                <a:spcPts val="1000"/>
              </a:spcBef>
              <a:spcAft>
                <a:spcPts val="0"/>
              </a:spcAft>
              <a:buClr>
                <a:srgbClr val="FF0000"/>
              </a:buClr>
              <a:buSzPts val="2800"/>
              <a:buFont typeface="Arial"/>
              <a:buNone/>
            </a:pPr>
            <a:br>
              <a:rPr lang="en-US"/>
            </a:br>
            <a:br>
              <a:rPr lang="en-US"/>
            </a:br>
            <a:endParaRPr/>
          </a:p>
        </p:txBody>
      </p:sp>
      <p:pic>
        <p:nvPicPr>
          <p:cNvPr id="201" name="Google Shape;201;p11"/>
          <p:cNvPicPr preferRelativeResize="0"/>
          <p:nvPr/>
        </p:nvPicPr>
        <p:blipFill rotWithShape="1">
          <a:blip r:embed="rId3">
            <a:alphaModFix/>
          </a:blip>
          <a:srcRect b="36082"/>
          <a:stretch/>
        </p:blipFill>
        <p:spPr>
          <a:xfrm>
            <a:off x="2470150" y="2789839"/>
            <a:ext cx="4203700" cy="33363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Closing and Next Steps</a:t>
            </a:r>
            <a:endParaRPr/>
          </a:p>
        </p:txBody>
      </p:sp>
      <p:sp>
        <p:nvSpPr>
          <p:cNvPr id="208" name="Google Shape;208;p12"/>
          <p:cNvSpPr txBox="1">
            <a:spLocks noGrp="1"/>
          </p:cNvSpPr>
          <p:nvPr>
            <p:ph type="body" idx="1"/>
          </p:nvPr>
        </p:nvSpPr>
        <p:spPr>
          <a:xfrm>
            <a:off x="628650" y="1346476"/>
            <a:ext cx="7886700" cy="4830600"/>
          </a:xfrm>
          <a:prstGeom prst="rect">
            <a:avLst/>
          </a:prstGeom>
          <a:noFill/>
          <a:ln>
            <a:noFill/>
          </a:ln>
        </p:spPr>
        <p:txBody>
          <a:bodyPr spcFirstLastPara="1" wrap="square" lIns="91425" tIns="45700" rIns="91425" bIns="45700" anchor="t" anchorCtr="0">
            <a:noAutofit/>
          </a:bodyPr>
          <a:lstStyle/>
          <a:p>
            <a:pPr marL="228600" lvl="0" indent="-254000" algn="l" rtl="0">
              <a:lnSpc>
                <a:spcPct val="100000"/>
              </a:lnSpc>
              <a:spcBef>
                <a:spcPts val="0"/>
              </a:spcBef>
              <a:spcAft>
                <a:spcPts val="0"/>
              </a:spcAft>
              <a:buSzPts val="2200"/>
              <a:buFont typeface="Noto Sans Symbols"/>
              <a:buChar char="•"/>
            </a:pPr>
            <a:r>
              <a:rPr lang="en-US" sz="2200">
                <a:latin typeface="Arial"/>
                <a:ea typeface="Arial"/>
                <a:cs typeface="Arial"/>
                <a:sym typeface="Arial"/>
              </a:rPr>
              <a:t>Develop action steps for making a final decision about an agenda form for your SW-PBS Leadership Team meetings </a:t>
            </a:r>
            <a:endParaRPr sz="2200">
              <a:latin typeface="Arial"/>
              <a:ea typeface="Arial"/>
              <a:cs typeface="Arial"/>
              <a:sym typeface="Arial"/>
            </a:endParaRPr>
          </a:p>
          <a:p>
            <a:pPr marL="228600" lvl="0" indent="-254000" algn="l" rtl="0">
              <a:lnSpc>
                <a:spcPct val="100000"/>
              </a:lnSpc>
              <a:spcBef>
                <a:spcPts val="0"/>
              </a:spcBef>
              <a:spcAft>
                <a:spcPts val="0"/>
              </a:spcAft>
              <a:buSzPts val="2200"/>
              <a:buFont typeface="Noto Sans Symbols"/>
              <a:buChar char="•"/>
            </a:pPr>
            <a:r>
              <a:rPr lang="en-US" sz="2200">
                <a:latin typeface="Arial"/>
                <a:ea typeface="Arial"/>
                <a:cs typeface="Arial"/>
                <a:sym typeface="Arial"/>
              </a:rPr>
              <a:t>Develop action steps for </a:t>
            </a:r>
            <a:r>
              <a:rPr lang="en-US" sz="2200">
                <a:highlight>
                  <a:srgbClr val="FFFFFF"/>
                </a:highlight>
                <a:latin typeface="Arial"/>
                <a:ea typeface="Arial"/>
                <a:cs typeface="Arial"/>
                <a:sym typeface="Arial"/>
              </a:rPr>
              <a:t>how your team will share meeting notes with stakeholders/district team/consultant</a:t>
            </a:r>
            <a:r>
              <a:rPr lang="en-US" sz="2200">
                <a:latin typeface="Arial"/>
                <a:ea typeface="Arial"/>
                <a:cs typeface="Arial"/>
                <a:sym typeface="Arial"/>
              </a:rPr>
              <a:t>.</a:t>
            </a:r>
            <a:endParaRPr sz="2200">
              <a:latin typeface="Arial"/>
              <a:ea typeface="Arial"/>
              <a:cs typeface="Arial"/>
              <a:sym typeface="Arial"/>
            </a:endParaRPr>
          </a:p>
          <a:p>
            <a:pPr marL="228600" lvl="0" indent="-254000" algn="l" rtl="0">
              <a:lnSpc>
                <a:spcPct val="100000"/>
              </a:lnSpc>
              <a:spcBef>
                <a:spcPts val="0"/>
              </a:spcBef>
              <a:spcAft>
                <a:spcPts val="0"/>
              </a:spcAft>
              <a:buSzPts val="2200"/>
              <a:buFont typeface="Cambria"/>
              <a:buChar char="•"/>
            </a:pPr>
            <a:r>
              <a:rPr lang="en-US" sz="2200"/>
              <a:t>Update </a:t>
            </a:r>
            <a:r>
              <a:rPr lang="en-US" sz="2200">
                <a:latin typeface="Arial"/>
                <a:ea typeface="Arial"/>
                <a:cs typeface="Arial"/>
                <a:sym typeface="Arial"/>
              </a:rPr>
              <a:t>your action plan using the </a:t>
            </a:r>
            <a:r>
              <a:rPr lang="en-US" sz="2200" i="1">
                <a:latin typeface="Arial"/>
                <a:ea typeface="Arial"/>
                <a:cs typeface="Arial"/>
                <a:sym typeface="Arial"/>
              </a:rPr>
              <a:t>Tier 1 Action Plan</a:t>
            </a:r>
            <a:r>
              <a:rPr lang="en-US" sz="2200">
                <a:latin typeface="Arial"/>
                <a:ea typeface="Arial"/>
                <a:cs typeface="Arial"/>
                <a:sym typeface="Arial"/>
              </a:rPr>
              <a:t> template and the </a:t>
            </a:r>
            <a:r>
              <a:rPr lang="en-US" sz="2200" i="1">
                <a:latin typeface="Arial"/>
                <a:ea typeface="Arial"/>
                <a:cs typeface="Arial"/>
                <a:sym typeface="Arial"/>
              </a:rPr>
              <a:t>Tier 1 Action Planning Checklist</a:t>
            </a:r>
            <a:r>
              <a:rPr lang="en-US" sz="2200">
                <a:latin typeface="Arial"/>
                <a:ea typeface="Arial"/>
                <a:cs typeface="Arial"/>
                <a:sym typeface="Arial"/>
              </a:rPr>
              <a:t>. </a:t>
            </a:r>
            <a:endParaRPr sz="2200">
              <a:latin typeface="Arial"/>
              <a:ea typeface="Arial"/>
              <a:cs typeface="Arial"/>
              <a:sym typeface="Arial"/>
            </a:endParaRPr>
          </a:p>
          <a:p>
            <a:pPr marL="228600" lvl="0" indent="-254000" algn="l" rtl="0">
              <a:lnSpc>
                <a:spcPct val="100000"/>
              </a:lnSpc>
              <a:spcBef>
                <a:spcPts val="0"/>
              </a:spcBef>
              <a:spcAft>
                <a:spcPts val="0"/>
              </a:spcAft>
              <a:buSzPts val="2200"/>
              <a:buChar char="•"/>
            </a:pPr>
            <a:r>
              <a:rPr lang="en-US" sz="2200">
                <a:latin typeface="Arial"/>
                <a:ea typeface="Arial"/>
                <a:cs typeface="Arial"/>
                <a:sym typeface="Arial"/>
              </a:rPr>
              <a:t>Use the </a:t>
            </a:r>
            <a:r>
              <a:rPr lang="en-US" sz="2200" i="1">
                <a:latin typeface="Arial"/>
                <a:ea typeface="Arial"/>
                <a:cs typeface="Arial"/>
                <a:sym typeface="Arial"/>
              </a:rPr>
              <a:t>Tier 1 Artifacts Rubric </a:t>
            </a:r>
            <a:r>
              <a:rPr lang="en-US" sz="2200">
                <a:latin typeface="Arial"/>
                <a:ea typeface="Arial"/>
                <a:cs typeface="Arial"/>
                <a:sym typeface="Arial"/>
              </a:rPr>
              <a:t>to assess the quality of the resources your team develops. </a:t>
            </a:r>
            <a:endParaRPr sz="2200">
              <a:latin typeface="Arial"/>
              <a:ea typeface="Arial"/>
              <a:cs typeface="Arial"/>
              <a:sym typeface="Arial"/>
            </a:endParaRPr>
          </a:p>
          <a:p>
            <a:pPr marL="228600" lvl="0" indent="-254000" algn="l" rtl="0">
              <a:lnSpc>
                <a:spcPct val="100000"/>
              </a:lnSpc>
              <a:spcBef>
                <a:spcPts val="0"/>
              </a:spcBef>
              <a:spcAft>
                <a:spcPts val="0"/>
              </a:spcAft>
              <a:buSzPts val="2200"/>
              <a:buChar char="•"/>
            </a:pPr>
            <a:r>
              <a:rPr lang="en-US" sz="2200">
                <a:latin typeface="Arial"/>
                <a:ea typeface="Arial"/>
                <a:cs typeface="Arial"/>
                <a:sym typeface="Arial"/>
              </a:rPr>
              <a:t>Use the results of the </a:t>
            </a:r>
            <a:r>
              <a:rPr lang="en-US" sz="2200" i="1">
                <a:latin typeface="Arial"/>
                <a:ea typeface="Arial"/>
                <a:cs typeface="Arial"/>
                <a:sym typeface="Arial"/>
              </a:rPr>
              <a:t>PBIS Self-Assessment Survey</a:t>
            </a:r>
            <a:r>
              <a:rPr lang="en-US" sz="2200">
                <a:latin typeface="Arial"/>
                <a:ea typeface="Arial"/>
                <a:cs typeface="Arial"/>
                <a:sym typeface="Arial"/>
              </a:rPr>
              <a:t> (SAS)  to gain perspective from all staff, and results from the </a:t>
            </a:r>
            <a:r>
              <a:rPr lang="en-US" sz="2200" i="1">
                <a:latin typeface="Arial"/>
                <a:ea typeface="Arial"/>
                <a:cs typeface="Arial"/>
                <a:sym typeface="Arial"/>
              </a:rPr>
              <a:t>PBIS Tiered Fidelity Inventory</a:t>
            </a:r>
            <a:r>
              <a:rPr lang="en-US" sz="2200">
                <a:latin typeface="Arial"/>
                <a:ea typeface="Arial"/>
                <a:cs typeface="Arial"/>
                <a:sym typeface="Arial"/>
              </a:rPr>
              <a:t> (TFI) to gain perspective from your Building Leadership Team.</a:t>
            </a:r>
            <a:endParaRPr sz="2200"/>
          </a:p>
          <a:p>
            <a:pPr marL="228600" lvl="0" indent="-50800" algn="l" rtl="0">
              <a:lnSpc>
                <a:spcPct val="90000"/>
              </a:lnSpc>
              <a:spcBef>
                <a:spcPts val="1000"/>
              </a:spcBef>
              <a:spcAft>
                <a:spcPts val="0"/>
              </a:spcAft>
              <a:buClr>
                <a:schemeClr val="dk1"/>
              </a:buClr>
              <a:buSzPts val="2800"/>
              <a:buNone/>
            </a:pPr>
            <a:endParaRPr sz="2200"/>
          </a:p>
        </p:txBody>
      </p:sp>
      <p:grpSp>
        <p:nvGrpSpPr>
          <p:cNvPr id="209" name="Google Shape;209;p12"/>
          <p:cNvGrpSpPr/>
          <p:nvPr/>
        </p:nvGrpSpPr>
        <p:grpSpPr>
          <a:xfrm>
            <a:off x="-22860" y="6266655"/>
            <a:ext cx="9144000" cy="658813"/>
            <a:chOff x="12700" y="6211407"/>
            <a:chExt cx="9144378" cy="659292"/>
          </a:xfrm>
        </p:grpSpPr>
        <p:sp>
          <p:nvSpPr>
            <p:cNvPr id="210" name="Google Shape;210;p12"/>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1" name="Google Shape;211;p12"/>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2" name="Google Shape;212;p12"/>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3" name="Google Shape;213;p12"/>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MO SW-PBS</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References</a:t>
            </a:r>
            <a:endParaRPr/>
          </a:p>
        </p:txBody>
      </p:sp>
      <p:sp>
        <p:nvSpPr>
          <p:cNvPr id="220" name="Google Shape;220;p1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Missouri SW-PBS (2019). </a:t>
            </a:r>
            <a:r>
              <a:rPr lang="en-US" i="1"/>
              <a:t>Missouri schoolwide positive behavior support tier 1 implementation guide.</a:t>
            </a:r>
            <a:endParaRPr/>
          </a:p>
        </p:txBody>
      </p:sp>
      <p:grpSp>
        <p:nvGrpSpPr>
          <p:cNvPr id="221" name="Google Shape;221;p13"/>
          <p:cNvGrpSpPr/>
          <p:nvPr/>
        </p:nvGrpSpPr>
        <p:grpSpPr>
          <a:xfrm>
            <a:off x="-22860" y="6266655"/>
            <a:ext cx="9144000" cy="658813"/>
            <a:chOff x="12700" y="6211407"/>
            <a:chExt cx="9144378" cy="659292"/>
          </a:xfrm>
        </p:grpSpPr>
        <p:sp>
          <p:nvSpPr>
            <p:cNvPr id="222" name="Google Shape;222;p13"/>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3" name="Google Shape;223;p13"/>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4" name="Google Shape;224;p13"/>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5" name="Google Shape;225;p13"/>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MO SW-PBS</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Facilitator Notes: Delete This Slide</a:t>
            </a:r>
            <a:br>
              <a:rPr lang="en-US"/>
            </a:br>
            <a:endParaRPr/>
          </a:p>
        </p:txBody>
      </p:sp>
      <p:sp>
        <p:nvSpPr>
          <p:cNvPr id="105" name="Google Shape;105;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dirty="0"/>
              <a:t>Handouts</a:t>
            </a:r>
            <a:endParaRPr dirty="0"/>
          </a:p>
          <a:p>
            <a:pPr marL="228600" lvl="0" indent="-228600" algn="l" rtl="0">
              <a:lnSpc>
                <a:spcPct val="115000"/>
              </a:lnSpc>
              <a:spcBef>
                <a:spcPts val="0"/>
              </a:spcBef>
              <a:spcAft>
                <a:spcPts val="0"/>
              </a:spcAft>
              <a:buClr>
                <a:schemeClr val="dk1"/>
              </a:buClr>
              <a:buSzPts val="2800"/>
              <a:buFont typeface="Calibri"/>
              <a:buChar char="•"/>
            </a:pPr>
            <a:r>
              <a:rPr lang="en-US" dirty="0"/>
              <a:t> Example Meeting Agenda</a:t>
            </a:r>
            <a:endParaRPr dirty="0"/>
          </a:p>
          <a:p>
            <a:pPr marL="228600" lvl="0" indent="-228600" algn="l" rtl="0">
              <a:lnSpc>
                <a:spcPct val="115000"/>
              </a:lnSpc>
              <a:spcBef>
                <a:spcPts val="0"/>
              </a:spcBef>
              <a:spcAft>
                <a:spcPts val="0"/>
              </a:spcAft>
              <a:buClr>
                <a:schemeClr val="dk1"/>
              </a:buClr>
              <a:buSzPts val="2800"/>
              <a:buFont typeface="Calibri"/>
              <a:buChar char="•"/>
            </a:pPr>
            <a:r>
              <a:rPr lang="en-US" dirty="0"/>
              <a:t> Activity Team Agenda</a:t>
            </a:r>
            <a:endParaRPr dirty="0"/>
          </a:p>
          <a:p>
            <a:pPr marL="228600" lvl="0" indent="-292100" algn="l" rtl="0">
              <a:lnSpc>
                <a:spcPct val="115000"/>
              </a:lnSpc>
              <a:spcBef>
                <a:spcPts val="0"/>
              </a:spcBef>
              <a:spcAft>
                <a:spcPts val="0"/>
              </a:spcAft>
              <a:buSzPts val="2800"/>
              <a:buFont typeface="Calibri"/>
              <a:buChar char="•"/>
            </a:pPr>
            <a:r>
              <a:rPr lang="en-US" dirty="0"/>
              <a:t>Tier 1 Action Plan</a:t>
            </a:r>
            <a:endParaRPr dirty="0"/>
          </a:p>
          <a:p>
            <a:pPr marL="228600" lvl="0" indent="-292100" algn="l" rtl="0">
              <a:lnSpc>
                <a:spcPct val="115000"/>
              </a:lnSpc>
              <a:spcBef>
                <a:spcPts val="0"/>
              </a:spcBef>
              <a:spcAft>
                <a:spcPts val="0"/>
              </a:spcAft>
              <a:buSzPts val="2800"/>
              <a:buFont typeface="Calibri"/>
              <a:buChar char="•"/>
            </a:pPr>
            <a:r>
              <a:rPr lang="en-US" dirty="0"/>
              <a:t>Tier 1 Artifact Rubric</a:t>
            </a:r>
            <a:endParaRPr dirty="0"/>
          </a:p>
          <a:p>
            <a:pPr marL="228600" lvl="0" indent="-292100" algn="l" rtl="0">
              <a:lnSpc>
                <a:spcPct val="115000"/>
              </a:lnSpc>
              <a:spcBef>
                <a:spcPts val="0"/>
              </a:spcBef>
              <a:spcAft>
                <a:spcPts val="0"/>
              </a:spcAft>
              <a:buSzPts val="2800"/>
              <a:buChar char="•"/>
            </a:pPr>
            <a:r>
              <a:rPr lang="en-US" dirty="0"/>
              <a:t>Tier 1 Action Planning Checklis</a:t>
            </a:r>
            <a:r>
              <a:rPr lang="en-US" dirty="0">
                <a:latin typeface="Arial"/>
                <a:ea typeface="Arial"/>
                <a:cs typeface="Arial"/>
                <a:sym typeface="Arial"/>
              </a:rPr>
              <a:t>t</a:t>
            </a:r>
            <a:endParaRPr dirty="0"/>
          </a:p>
          <a:p>
            <a:pPr marL="0" lvl="0" indent="0" algn="l" rtl="0">
              <a:lnSpc>
                <a:spcPct val="90000"/>
              </a:lnSpc>
              <a:spcBef>
                <a:spcPts val="1000"/>
              </a:spcBef>
              <a:spcAft>
                <a:spcPts val="0"/>
              </a:spcAft>
              <a:buClr>
                <a:schemeClr val="dk1"/>
              </a:buClr>
              <a:buSzPts val="2800"/>
              <a:buNone/>
            </a:pPr>
            <a:endParaRPr dirty="0"/>
          </a:p>
        </p:txBody>
      </p:sp>
      <p:grpSp>
        <p:nvGrpSpPr>
          <p:cNvPr id="106" name="Google Shape;106;p2"/>
          <p:cNvGrpSpPr/>
          <p:nvPr/>
        </p:nvGrpSpPr>
        <p:grpSpPr>
          <a:xfrm>
            <a:off x="-22860" y="6266655"/>
            <a:ext cx="9144000" cy="658813"/>
            <a:chOff x="12700" y="6211407"/>
            <a:chExt cx="9144378" cy="659292"/>
          </a:xfrm>
        </p:grpSpPr>
        <p:sp>
          <p:nvSpPr>
            <p:cNvPr id="107" name="Google Shape;107;p2"/>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2"/>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9" name="Google Shape;109;p2"/>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0" name="Google Shape;110;p2"/>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lt1"/>
                  </a:solidFill>
                  <a:latin typeface="Calibri"/>
                  <a:ea typeface="Calibri"/>
                  <a:cs typeface="Calibri"/>
                  <a:sym typeface="Calibri"/>
                </a:rPr>
                <a:t>MO SW-PBS</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b="1"/>
              <a:t>Working Agreements</a:t>
            </a:r>
            <a:endParaRPr/>
          </a:p>
        </p:txBody>
      </p:sp>
      <p:sp>
        <p:nvSpPr>
          <p:cNvPr id="117" name="Google Shape;117;p3"/>
          <p:cNvSpPr txBox="1">
            <a:spLocks noGrp="1"/>
          </p:cNvSpPr>
          <p:nvPr>
            <p:ph type="body" idx="1"/>
          </p:nvPr>
        </p:nvSpPr>
        <p:spPr>
          <a:xfrm>
            <a:off x="628651" y="2033587"/>
            <a:ext cx="7886700" cy="3263504"/>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90000"/>
              </a:lnSpc>
              <a:spcBef>
                <a:spcPts val="0"/>
              </a:spcBef>
              <a:spcAft>
                <a:spcPts val="0"/>
              </a:spcAft>
              <a:buClr>
                <a:schemeClr val="dk1"/>
              </a:buClr>
              <a:buSzPct val="100000"/>
              <a:buNone/>
            </a:pPr>
            <a:r>
              <a:rPr lang="en-US" sz="2400" b="1">
                <a:latin typeface="Calibri"/>
                <a:ea typeface="Calibri"/>
                <a:cs typeface="Calibri"/>
                <a:sym typeface="Calibri"/>
              </a:rPr>
              <a:t>Be Respectful</a:t>
            </a:r>
            <a:endParaRPr/>
          </a:p>
          <a:p>
            <a:pPr marL="228600" lvl="0" indent="-228600" algn="l" rtl="0">
              <a:lnSpc>
                <a:spcPct val="90000"/>
              </a:lnSpc>
              <a:spcBef>
                <a:spcPts val="1000"/>
              </a:spcBef>
              <a:spcAft>
                <a:spcPts val="0"/>
              </a:spcAft>
              <a:buClr>
                <a:schemeClr val="dk1"/>
              </a:buClr>
              <a:buSzPct val="100000"/>
              <a:buChar char="•"/>
            </a:pPr>
            <a:r>
              <a:rPr lang="en-US">
                <a:latin typeface="Calibri"/>
                <a:ea typeface="Calibri"/>
                <a:cs typeface="Calibri"/>
                <a:sym typeface="Calibri"/>
              </a:rPr>
              <a:t>Be an active listener—open to new ideas</a:t>
            </a:r>
            <a:endParaRPr/>
          </a:p>
          <a:p>
            <a:pPr marL="228600" lvl="0" indent="-228600" algn="l" rtl="0">
              <a:lnSpc>
                <a:spcPct val="90000"/>
              </a:lnSpc>
              <a:spcBef>
                <a:spcPts val="1000"/>
              </a:spcBef>
              <a:spcAft>
                <a:spcPts val="0"/>
              </a:spcAft>
              <a:buClr>
                <a:schemeClr val="dk1"/>
              </a:buClr>
              <a:buSzPct val="100000"/>
              <a:buChar char="•"/>
            </a:pPr>
            <a:r>
              <a:rPr lang="en-US">
                <a:latin typeface="Calibri"/>
                <a:ea typeface="Calibri"/>
                <a:cs typeface="Calibri"/>
                <a:sym typeface="Calibri"/>
              </a:rPr>
              <a:t>Use notes for side bar conversations</a:t>
            </a:r>
            <a:endParaRPr/>
          </a:p>
          <a:p>
            <a:pPr marL="228600" lvl="0" indent="-228600" algn="l" rtl="0">
              <a:lnSpc>
                <a:spcPct val="90000"/>
              </a:lnSpc>
              <a:spcBef>
                <a:spcPts val="1000"/>
              </a:spcBef>
              <a:spcAft>
                <a:spcPts val="0"/>
              </a:spcAft>
              <a:buClr>
                <a:schemeClr val="dk1"/>
              </a:buClr>
              <a:buSzPct val="100000"/>
              <a:buNone/>
            </a:pPr>
            <a:r>
              <a:rPr lang="en-US" sz="2400" b="1">
                <a:latin typeface="Calibri"/>
                <a:ea typeface="Calibri"/>
                <a:cs typeface="Calibri"/>
                <a:sym typeface="Calibri"/>
              </a:rPr>
              <a:t>Be Responsible</a:t>
            </a:r>
            <a:endParaRPr/>
          </a:p>
          <a:p>
            <a:pPr marL="228600" lvl="0" indent="-228600" algn="l" rtl="0">
              <a:lnSpc>
                <a:spcPct val="90000"/>
              </a:lnSpc>
              <a:spcBef>
                <a:spcPts val="1000"/>
              </a:spcBef>
              <a:spcAft>
                <a:spcPts val="0"/>
              </a:spcAft>
              <a:buClr>
                <a:schemeClr val="dk1"/>
              </a:buClr>
              <a:buSzPct val="100000"/>
              <a:buChar char="•"/>
            </a:pPr>
            <a:r>
              <a:rPr lang="en-US">
                <a:latin typeface="Calibri"/>
                <a:ea typeface="Calibri"/>
                <a:cs typeface="Calibri"/>
                <a:sym typeface="Calibri"/>
              </a:rPr>
              <a:t>Be on time for sessions</a:t>
            </a:r>
            <a:endParaRPr/>
          </a:p>
          <a:p>
            <a:pPr marL="228600" lvl="0" indent="-228600" algn="l" rtl="0">
              <a:lnSpc>
                <a:spcPct val="90000"/>
              </a:lnSpc>
              <a:spcBef>
                <a:spcPts val="1000"/>
              </a:spcBef>
              <a:spcAft>
                <a:spcPts val="0"/>
              </a:spcAft>
              <a:buClr>
                <a:schemeClr val="dk1"/>
              </a:buClr>
              <a:buSzPct val="100000"/>
              <a:buChar char="•"/>
            </a:pPr>
            <a:r>
              <a:rPr lang="en-US">
                <a:latin typeface="Calibri"/>
                <a:ea typeface="Calibri"/>
                <a:cs typeface="Calibri"/>
                <a:sym typeface="Calibri"/>
              </a:rPr>
              <a:t>Silence cell phones—reply appropriately</a:t>
            </a:r>
            <a:endParaRPr/>
          </a:p>
          <a:p>
            <a:pPr marL="228600" lvl="0" indent="-228600" algn="l" rtl="0">
              <a:lnSpc>
                <a:spcPct val="90000"/>
              </a:lnSpc>
              <a:spcBef>
                <a:spcPts val="1000"/>
              </a:spcBef>
              <a:spcAft>
                <a:spcPts val="0"/>
              </a:spcAft>
              <a:buClr>
                <a:schemeClr val="dk1"/>
              </a:buClr>
              <a:buSzPct val="100000"/>
              <a:buNone/>
            </a:pPr>
            <a:r>
              <a:rPr lang="en-US" sz="2400" b="1">
                <a:latin typeface="Calibri"/>
                <a:ea typeface="Calibri"/>
                <a:cs typeface="Calibri"/>
                <a:sym typeface="Calibri"/>
              </a:rPr>
              <a:t>Be</a:t>
            </a:r>
            <a:r>
              <a:rPr lang="en-US" sz="3000" b="1">
                <a:latin typeface="Calibri"/>
                <a:ea typeface="Calibri"/>
                <a:cs typeface="Calibri"/>
                <a:sym typeface="Calibri"/>
              </a:rPr>
              <a:t> </a:t>
            </a:r>
            <a:r>
              <a:rPr lang="en-US" sz="2400" b="1">
                <a:latin typeface="Calibri"/>
                <a:ea typeface="Calibri"/>
                <a:cs typeface="Calibri"/>
                <a:sym typeface="Calibri"/>
              </a:rPr>
              <a:t>a Problem Solver</a:t>
            </a:r>
            <a:endParaRPr/>
          </a:p>
          <a:p>
            <a:pPr marL="228600" lvl="0" indent="-228600" algn="l" rtl="0">
              <a:lnSpc>
                <a:spcPct val="90000"/>
              </a:lnSpc>
              <a:spcBef>
                <a:spcPts val="1000"/>
              </a:spcBef>
              <a:spcAft>
                <a:spcPts val="0"/>
              </a:spcAft>
              <a:buClr>
                <a:schemeClr val="dk1"/>
              </a:buClr>
              <a:buSzPct val="100000"/>
              <a:buChar char="•"/>
            </a:pPr>
            <a:r>
              <a:rPr lang="en-US">
                <a:latin typeface="Calibri"/>
                <a:ea typeface="Calibri"/>
                <a:cs typeface="Calibri"/>
                <a:sym typeface="Calibri"/>
              </a:rPr>
              <a:t>Follow the decision making process</a:t>
            </a:r>
            <a:endParaRPr/>
          </a:p>
          <a:p>
            <a:pPr marL="228600" lvl="0" indent="-228600" algn="l" rtl="0">
              <a:lnSpc>
                <a:spcPct val="90000"/>
              </a:lnSpc>
              <a:spcBef>
                <a:spcPts val="1000"/>
              </a:spcBef>
              <a:spcAft>
                <a:spcPts val="0"/>
              </a:spcAft>
              <a:buClr>
                <a:schemeClr val="dk1"/>
              </a:buClr>
              <a:buSzPct val="100000"/>
              <a:buChar char="•"/>
            </a:pPr>
            <a:r>
              <a:rPr lang="en-US">
                <a:latin typeface="Calibri"/>
                <a:ea typeface="Calibri"/>
                <a:cs typeface="Calibri"/>
                <a:sym typeface="Calibri"/>
              </a:rPr>
              <a:t>Work toward consensus and support decisions of the group</a:t>
            </a:r>
            <a:endParaRPr/>
          </a:p>
          <a:p>
            <a:pPr marL="0" lvl="0" indent="0" algn="l" rtl="0">
              <a:lnSpc>
                <a:spcPct val="90000"/>
              </a:lnSpc>
              <a:spcBef>
                <a:spcPts val="1000"/>
              </a:spcBef>
              <a:spcAft>
                <a:spcPts val="0"/>
              </a:spcAft>
              <a:buClr>
                <a:schemeClr val="dk1"/>
              </a:buClr>
              <a:buSzPct val="100000"/>
              <a:buNone/>
            </a:pPr>
            <a:endParaRPr>
              <a:latin typeface="Calibri"/>
              <a:ea typeface="Calibri"/>
              <a:cs typeface="Calibri"/>
              <a:sym typeface="Calibri"/>
            </a:endParaRPr>
          </a:p>
        </p:txBody>
      </p:sp>
      <p:grpSp>
        <p:nvGrpSpPr>
          <p:cNvPr id="118" name="Google Shape;118;p3"/>
          <p:cNvGrpSpPr/>
          <p:nvPr/>
        </p:nvGrpSpPr>
        <p:grpSpPr>
          <a:xfrm>
            <a:off x="11430" y="6199187"/>
            <a:ext cx="9144000" cy="658813"/>
            <a:chOff x="12700" y="6211407"/>
            <a:chExt cx="9144378" cy="659292"/>
          </a:xfrm>
        </p:grpSpPr>
        <p:sp>
          <p:nvSpPr>
            <p:cNvPr id="119" name="Google Shape;119;p3"/>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3"/>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3"/>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lt1"/>
                  </a:solidFill>
                  <a:latin typeface="Calibri"/>
                  <a:ea typeface="Calibri"/>
                  <a:cs typeface="Calibri"/>
                  <a:sym typeface="Calibri"/>
                </a:rPr>
                <a:t>MO SW-PBS</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Shape 127"/>
        <p:cNvGrpSpPr/>
        <p:nvPr/>
      </p:nvGrpSpPr>
      <p:grpSpPr>
        <a:xfrm>
          <a:off x="0" y="0"/>
          <a:ext cx="0" cy="0"/>
          <a:chOff x="0" y="0"/>
          <a:chExt cx="0" cy="0"/>
        </a:xfrm>
      </p:grpSpPr>
      <p:sp>
        <p:nvSpPr>
          <p:cNvPr id="128" name="Google Shape;128;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b="1"/>
              <a:t>Attention Signal</a:t>
            </a:r>
            <a:endParaRPr/>
          </a:p>
        </p:txBody>
      </p:sp>
      <p:sp>
        <p:nvSpPr>
          <p:cNvPr id="129" name="Google Shape;129;p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Shape 134"/>
        <p:cNvGrpSpPr/>
        <p:nvPr/>
      </p:nvGrpSpPr>
      <p:grpSpPr>
        <a:xfrm>
          <a:off x="0" y="0"/>
          <a:ext cx="0" cy="0"/>
          <a:chOff x="0" y="0"/>
          <a:chExt cx="0" cy="0"/>
        </a:xfrm>
      </p:grpSpPr>
      <p:sp>
        <p:nvSpPr>
          <p:cNvPr id="135" name="Google Shape;135;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b="1"/>
              <a:t>Introductions</a:t>
            </a:r>
            <a:endParaRPr/>
          </a:p>
        </p:txBody>
      </p:sp>
      <p:sp>
        <p:nvSpPr>
          <p:cNvPr id="136" name="Google Shape;136;p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b="1"/>
              <a:t>Lesson Outcomes</a:t>
            </a:r>
            <a:endParaRPr/>
          </a:p>
        </p:txBody>
      </p:sp>
      <p:sp>
        <p:nvSpPr>
          <p:cNvPr id="143" name="Google Shape;143;p6"/>
          <p:cNvSpPr txBox="1">
            <a:spLocks noGrp="1"/>
          </p:cNvSpPr>
          <p:nvPr>
            <p:ph type="body" idx="1"/>
          </p:nvPr>
        </p:nvSpPr>
        <p:spPr>
          <a:xfrm>
            <a:off x="628651" y="1465730"/>
            <a:ext cx="8119564" cy="4024246"/>
          </a:xfrm>
          <a:prstGeom prst="rect">
            <a:avLst/>
          </a:prstGeom>
          <a:noFill/>
          <a:ln>
            <a:noFill/>
          </a:ln>
        </p:spPr>
        <p:txBody>
          <a:bodyPr spcFirstLastPara="1" wrap="square" lIns="91425" tIns="45700" rIns="91425" bIns="45700" anchor="t" anchorCtr="0">
            <a:normAutofit/>
          </a:bodyPr>
          <a:lstStyle/>
          <a:p>
            <a:pPr marL="0" lvl="0" indent="0" algn="ctr" rtl="0">
              <a:lnSpc>
                <a:spcPct val="110000"/>
              </a:lnSpc>
              <a:spcBef>
                <a:spcPts val="0"/>
              </a:spcBef>
              <a:spcAft>
                <a:spcPts val="0"/>
              </a:spcAft>
              <a:buClr>
                <a:srgbClr val="008000"/>
              </a:buClr>
              <a:buSzPts val="2800"/>
              <a:buNone/>
            </a:pPr>
            <a:r>
              <a:rPr lang="en-US" i="1">
                <a:solidFill>
                  <a:srgbClr val="008000"/>
                </a:solidFill>
              </a:rPr>
              <a:t>At the end of this session, you will be able to…</a:t>
            </a:r>
            <a:endParaRPr/>
          </a:p>
          <a:p>
            <a:pPr marL="0" lvl="0" indent="0" algn="ctr" rtl="0">
              <a:lnSpc>
                <a:spcPct val="90000"/>
              </a:lnSpc>
              <a:spcBef>
                <a:spcPts val="451"/>
              </a:spcBef>
              <a:spcAft>
                <a:spcPts val="0"/>
              </a:spcAft>
              <a:buClr>
                <a:schemeClr val="dk1"/>
              </a:buClr>
              <a:buSzPts val="225"/>
              <a:buNone/>
            </a:pPr>
            <a:endParaRPr sz="225" i="1">
              <a:solidFill>
                <a:srgbClr val="008000"/>
              </a:solidFill>
            </a:endParaRPr>
          </a:p>
          <a:p>
            <a:pPr marL="228600" lvl="0" indent="-228600" algn="l" rtl="0">
              <a:lnSpc>
                <a:spcPct val="90000"/>
              </a:lnSpc>
              <a:spcBef>
                <a:spcPts val="1451"/>
              </a:spcBef>
              <a:spcAft>
                <a:spcPts val="0"/>
              </a:spcAft>
              <a:buClr>
                <a:schemeClr val="dk1"/>
              </a:buClr>
              <a:buSzPts val="2800"/>
              <a:buChar char="•"/>
            </a:pPr>
            <a:r>
              <a:rPr lang="en-US"/>
              <a:t>Create a standard meeting agenda and format.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Key Concepts/Rationale</a:t>
            </a:r>
            <a:endParaRPr/>
          </a:p>
        </p:txBody>
      </p:sp>
      <p:sp>
        <p:nvSpPr>
          <p:cNvPr id="150" name="Google Shape;150;p7"/>
          <p:cNvSpPr/>
          <p:nvPr/>
        </p:nvSpPr>
        <p:spPr>
          <a:xfrm>
            <a:off x="628650" y="2289780"/>
            <a:ext cx="7886700" cy="19389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i="0" u="none" strike="noStrike" cap="none">
                <a:solidFill>
                  <a:srgbClr val="548135"/>
                </a:solidFill>
                <a:latin typeface="Calibri"/>
                <a:ea typeface="Calibri"/>
                <a:cs typeface="Calibri"/>
                <a:sym typeface="Calibri"/>
              </a:rPr>
              <a:t>“Creating an effective agenda is one of the most important elements for a productive meeting.”</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r" rtl="0">
              <a:spcBef>
                <a:spcPts val="0"/>
              </a:spcBef>
              <a:spcAft>
                <a:spcPts val="0"/>
              </a:spcAft>
              <a:buNone/>
            </a:pPr>
            <a:r>
              <a:rPr lang="en-US" sz="1200">
                <a:solidFill>
                  <a:schemeClr val="dk1"/>
                </a:solidFill>
                <a:latin typeface="Calibri"/>
                <a:ea typeface="Calibri"/>
                <a:cs typeface="Calibri"/>
                <a:sym typeface="Calibri"/>
              </a:rPr>
              <a:t>MO SW-PBS, 2019</a:t>
            </a:r>
            <a:endParaRPr/>
          </a:p>
        </p:txBody>
      </p:sp>
      <p:grpSp>
        <p:nvGrpSpPr>
          <p:cNvPr id="151" name="Google Shape;151;p7"/>
          <p:cNvGrpSpPr/>
          <p:nvPr/>
        </p:nvGrpSpPr>
        <p:grpSpPr>
          <a:xfrm>
            <a:off x="11430" y="6199187"/>
            <a:ext cx="9144000" cy="658813"/>
            <a:chOff x="12700" y="6211407"/>
            <a:chExt cx="9144378" cy="659292"/>
          </a:xfrm>
        </p:grpSpPr>
        <p:sp>
          <p:nvSpPr>
            <p:cNvPr id="152" name="Google Shape;152;p7"/>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u="none">
                <a:solidFill>
                  <a:schemeClr val="lt1"/>
                </a:solidFill>
                <a:latin typeface="Calibri"/>
                <a:ea typeface="Calibri"/>
                <a:cs typeface="Calibri"/>
                <a:sym typeface="Calibri"/>
              </a:endParaRPr>
            </a:p>
          </p:txBody>
        </p:sp>
        <p:sp>
          <p:nvSpPr>
            <p:cNvPr id="153" name="Google Shape;153;p7"/>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u="none">
                <a:solidFill>
                  <a:schemeClr val="lt1"/>
                </a:solidFill>
                <a:latin typeface="Calibri"/>
                <a:ea typeface="Calibri"/>
                <a:cs typeface="Calibri"/>
                <a:sym typeface="Calibri"/>
              </a:endParaRPr>
            </a:p>
          </p:txBody>
        </p:sp>
        <p:sp>
          <p:nvSpPr>
            <p:cNvPr id="154" name="Google Shape;154;p7"/>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u="none">
                <a:solidFill>
                  <a:schemeClr val="lt1"/>
                </a:solidFill>
                <a:latin typeface="Calibri"/>
                <a:ea typeface="Calibri"/>
                <a:cs typeface="Calibri"/>
                <a:sym typeface="Calibri"/>
              </a:endParaRPr>
            </a:p>
          </p:txBody>
        </p:sp>
        <p:sp>
          <p:nvSpPr>
            <p:cNvPr id="155" name="Google Shape;155;p7"/>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u="none">
                  <a:solidFill>
                    <a:schemeClr val="lt1"/>
                  </a:solidFill>
                  <a:latin typeface="Calibri"/>
                  <a:ea typeface="Calibri"/>
                  <a:cs typeface="Calibri"/>
                  <a:sym typeface="Calibri"/>
                </a:rPr>
                <a:t>MO SW-PBS</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Purpose of Agenda</a:t>
            </a:r>
            <a:endParaRPr/>
          </a:p>
        </p:txBody>
      </p:sp>
      <p:sp>
        <p:nvSpPr>
          <p:cNvPr id="162" name="Google Shape;162;p8"/>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t>The agenda typically communicates: </a:t>
            </a:r>
            <a:endParaRPr/>
          </a:p>
          <a:p>
            <a:pPr marL="628650" lvl="1" indent="-177800" algn="l" rtl="0">
              <a:lnSpc>
                <a:spcPct val="90000"/>
              </a:lnSpc>
              <a:spcBef>
                <a:spcPts val="500"/>
              </a:spcBef>
              <a:spcAft>
                <a:spcPts val="0"/>
              </a:spcAft>
              <a:buClr>
                <a:schemeClr val="dk1"/>
              </a:buClr>
              <a:buSzPts val="2800"/>
              <a:buChar char="•"/>
            </a:pPr>
            <a:r>
              <a:rPr lang="en-US" sz="2800"/>
              <a:t>objectives/outcomes or topics for discussion, </a:t>
            </a:r>
            <a:endParaRPr/>
          </a:p>
          <a:p>
            <a:pPr marL="628650" lvl="1" indent="-177800" algn="l" rtl="0">
              <a:lnSpc>
                <a:spcPct val="90000"/>
              </a:lnSpc>
              <a:spcBef>
                <a:spcPts val="500"/>
              </a:spcBef>
              <a:spcAft>
                <a:spcPts val="0"/>
              </a:spcAft>
              <a:buClr>
                <a:schemeClr val="dk1"/>
              </a:buClr>
              <a:buSzPts val="2800"/>
              <a:buChar char="•"/>
            </a:pPr>
            <a:r>
              <a:rPr lang="en-US" sz="2800"/>
              <a:t>a time allotment for each topic, and </a:t>
            </a:r>
            <a:endParaRPr/>
          </a:p>
          <a:p>
            <a:pPr marL="628650" lvl="1" indent="-177800" algn="l" rtl="0">
              <a:lnSpc>
                <a:spcPct val="90000"/>
              </a:lnSpc>
              <a:spcBef>
                <a:spcPts val="500"/>
              </a:spcBef>
              <a:spcAft>
                <a:spcPts val="0"/>
              </a:spcAft>
              <a:buClr>
                <a:schemeClr val="dk1"/>
              </a:buClr>
              <a:buSzPts val="2800"/>
              <a:buChar char="•"/>
            </a:pPr>
            <a:r>
              <a:rPr lang="en-US" sz="2800"/>
              <a:t>the person responsible for reporting or leading. </a:t>
            </a:r>
            <a:endParaRPr/>
          </a:p>
          <a:p>
            <a:pPr marL="228600" lvl="0" indent="-50800" algn="l" rtl="0">
              <a:lnSpc>
                <a:spcPct val="90000"/>
              </a:lnSpc>
              <a:spcBef>
                <a:spcPts val="1000"/>
              </a:spcBef>
              <a:spcAft>
                <a:spcPts val="0"/>
              </a:spcAft>
              <a:buClr>
                <a:schemeClr val="dk1"/>
              </a:buClr>
              <a:buSzPts val="2800"/>
              <a:buNone/>
            </a:pPr>
            <a:endParaRPr/>
          </a:p>
        </p:txBody>
      </p:sp>
      <p:grpSp>
        <p:nvGrpSpPr>
          <p:cNvPr id="163" name="Google Shape;163;p8"/>
          <p:cNvGrpSpPr/>
          <p:nvPr/>
        </p:nvGrpSpPr>
        <p:grpSpPr>
          <a:xfrm>
            <a:off x="-22860" y="6266655"/>
            <a:ext cx="9144000" cy="658813"/>
            <a:chOff x="12700" y="6211407"/>
            <a:chExt cx="9144378" cy="659292"/>
          </a:xfrm>
        </p:grpSpPr>
        <p:sp>
          <p:nvSpPr>
            <p:cNvPr id="164" name="Google Shape;164;p8"/>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5" name="Google Shape;165;p8"/>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6" name="Google Shape;166;p8"/>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7" name="Google Shape;167;p8"/>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MO SW-PBS</a:t>
              </a:r>
              <a:endParaRPr/>
            </a:p>
          </p:txBody>
        </p:sp>
      </p:grpSp>
      <p:pic>
        <p:nvPicPr>
          <p:cNvPr id="168" name="Google Shape;168;p8"/>
          <p:cNvPicPr preferRelativeResize="0"/>
          <p:nvPr/>
        </p:nvPicPr>
        <p:blipFill rotWithShape="1">
          <a:blip r:embed="rId3">
            <a:alphaModFix/>
          </a:blip>
          <a:srcRect/>
          <a:stretch/>
        </p:blipFill>
        <p:spPr>
          <a:xfrm>
            <a:off x="3266834" y="3896736"/>
            <a:ext cx="2822068" cy="188182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9"/>
          <p:cNvSpPr txBox="1">
            <a:spLocks noGrp="1"/>
          </p:cNvSpPr>
          <p:nvPr>
            <p:ph type="title"/>
          </p:nvPr>
        </p:nvSpPr>
        <p:spPr>
          <a:xfrm>
            <a:off x="409903" y="365126"/>
            <a:ext cx="810544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Importance of an Effective Agenda</a:t>
            </a:r>
            <a:endParaRPr/>
          </a:p>
        </p:txBody>
      </p:sp>
      <p:sp>
        <p:nvSpPr>
          <p:cNvPr id="175" name="Google Shape;175;p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The most common elements of ineffective meetings include:</a:t>
            </a:r>
            <a:endParaRPr/>
          </a:p>
          <a:p>
            <a:pPr marL="685800" lvl="1" indent="-228600" algn="l" rtl="0">
              <a:lnSpc>
                <a:spcPct val="90000"/>
              </a:lnSpc>
              <a:spcBef>
                <a:spcPts val="500"/>
              </a:spcBef>
              <a:spcAft>
                <a:spcPts val="0"/>
              </a:spcAft>
              <a:buClr>
                <a:schemeClr val="dk1"/>
              </a:buClr>
              <a:buSzPts val="2400"/>
              <a:buChar char="•"/>
            </a:pPr>
            <a:r>
              <a:rPr lang="en-US"/>
              <a:t>disorganization in planning, </a:t>
            </a:r>
            <a:endParaRPr/>
          </a:p>
          <a:p>
            <a:pPr marL="685800" lvl="1" indent="-228600" algn="l" rtl="0">
              <a:lnSpc>
                <a:spcPct val="90000"/>
              </a:lnSpc>
              <a:spcBef>
                <a:spcPts val="500"/>
              </a:spcBef>
              <a:spcAft>
                <a:spcPts val="0"/>
              </a:spcAft>
              <a:buClr>
                <a:schemeClr val="dk1"/>
              </a:buClr>
              <a:buSzPts val="2400"/>
              <a:buChar char="•"/>
            </a:pPr>
            <a:r>
              <a:rPr lang="en-US"/>
              <a:t>lack of clear meeting objective or purpose, </a:t>
            </a:r>
            <a:endParaRPr/>
          </a:p>
          <a:p>
            <a:pPr marL="685800" lvl="1" indent="-228600" algn="l" rtl="0">
              <a:lnSpc>
                <a:spcPct val="90000"/>
              </a:lnSpc>
              <a:spcBef>
                <a:spcPts val="500"/>
              </a:spcBef>
              <a:spcAft>
                <a:spcPts val="0"/>
              </a:spcAft>
              <a:buClr>
                <a:schemeClr val="dk1"/>
              </a:buClr>
              <a:buSzPts val="2400"/>
              <a:buChar char="•"/>
            </a:pPr>
            <a:r>
              <a:rPr lang="en-US"/>
              <a:t>ineffective processes for running the meeting, and </a:t>
            </a:r>
            <a:endParaRPr/>
          </a:p>
          <a:p>
            <a:pPr marL="685800" lvl="1" indent="-228600" algn="l" rtl="0">
              <a:lnSpc>
                <a:spcPct val="90000"/>
              </a:lnSpc>
              <a:spcBef>
                <a:spcPts val="500"/>
              </a:spcBef>
              <a:spcAft>
                <a:spcPts val="0"/>
              </a:spcAft>
              <a:buClr>
                <a:schemeClr val="dk1"/>
              </a:buClr>
              <a:buSzPts val="2400"/>
              <a:buChar char="•"/>
            </a:pPr>
            <a:r>
              <a:rPr lang="en-US"/>
              <a:t>lack of closure or follow-up. </a:t>
            </a:r>
            <a:endParaRPr/>
          </a:p>
          <a:p>
            <a:pPr marL="457200" lvl="1" indent="0" algn="l" rtl="0">
              <a:lnSpc>
                <a:spcPct val="90000"/>
              </a:lnSpc>
              <a:spcBef>
                <a:spcPts val="50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800"/>
              <a:buNone/>
            </a:pPr>
            <a:r>
              <a:rPr lang="en-US"/>
              <a:t>An effective agenda can provide an organizational structure that promotes clear meeting objectives and effective time management.</a:t>
            </a:r>
            <a:endParaRPr/>
          </a:p>
          <a:p>
            <a:pPr marL="228600" lvl="0" indent="-50800" algn="l" rtl="0">
              <a:lnSpc>
                <a:spcPct val="90000"/>
              </a:lnSpc>
              <a:spcBef>
                <a:spcPts val="1000"/>
              </a:spcBef>
              <a:spcAft>
                <a:spcPts val="0"/>
              </a:spcAft>
              <a:buClr>
                <a:schemeClr val="dk1"/>
              </a:buClr>
              <a:buSzPts val="2800"/>
              <a:buNone/>
            </a:pPr>
            <a:endParaRPr/>
          </a:p>
        </p:txBody>
      </p:sp>
      <p:grpSp>
        <p:nvGrpSpPr>
          <p:cNvPr id="176" name="Google Shape;176;p9"/>
          <p:cNvGrpSpPr/>
          <p:nvPr/>
        </p:nvGrpSpPr>
        <p:grpSpPr>
          <a:xfrm>
            <a:off x="-22860" y="6266655"/>
            <a:ext cx="9144000" cy="658813"/>
            <a:chOff x="12700" y="6211407"/>
            <a:chExt cx="9144378" cy="659292"/>
          </a:xfrm>
        </p:grpSpPr>
        <p:sp>
          <p:nvSpPr>
            <p:cNvPr id="177" name="Google Shape;177;p9"/>
            <p:cNvSpPr/>
            <p:nvPr/>
          </p:nvSpPr>
          <p:spPr>
            <a:xfrm>
              <a:off x="12700" y="6756656"/>
              <a:ext cx="9144000" cy="114043"/>
            </a:xfrm>
            <a:prstGeom prst="rect">
              <a:avLst/>
            </a:prstGeom>
            <a:gradFill>
              <a:gsLst>
                <a:gs pos="0">
                  <a:srgbClr val="FF0000"/>
                </a:gs>
                <a:gs pos="100000">
                  <a:srgbClr val="FFFFFF"/>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8" name="Google Shape;178;p9"/>
            <p:cNvSpPr/>
            <p:nvPr/>
          </p:nvSpPr>
          <p:spPr>
            <a:xfrm>
              <a:off x="12700" y="6288897"/>
              <a:ext cx="9144378" cy="283567"/>
            </a:xfrm>
            <a:prstGeom prst="rect">
              <a:avLst/>
            </a:prstGeom>
            <a:gradFill>
              <a:gsLst>
                <a:gs pos="0">
                  <a:srgbClr val="008000"/>
                </a:gs>
                <a:gs pos="75000">
                  <a:srgbClr val="008000"/>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9" name="Google Shape;179;p9"/>
            <p:cNvSpPr/>
            <p:nvPr/>
          </p:nvSpPr>
          <p:spPr>
            <a:xfrm>
              <a:off x="12700" y="6572093"/>
              <a:ext cx="9144000" cy="184935"/>
            </a:xfrm>
            <a:prstGeom prst="rect">
              <a:avLst/>
            </a:prstGeom>
            <a:gradFill>
              <a:gsLst>
                <a:gs pos="0">
                  <a:srgbClr val="FFF123"/>
                </a:gs>
                <a:gs pos="65000">
                  <a:srgbClr val="FFF123"/>
                </a:gs>
                <a:gs pos="90000">
                  <a:srgbClr val="FFFFFF"/>
                </a:gs>
                <a:gs pos="100000">
                  <a:srgbClr val="FFFFFF"/>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0" name="Google Shape;180;p9"/>
            <p:cNvSpPr txBox="1"/>
            <p:nvPr/>
          </p:nvSpPr>
          <p:spPr>
            <a:xfrm>
              <a:off x="673127" y="6211407"/>
              <a:ext cx="1752672" cy="368568"/>
            </a:xfrm>
            <a:prstGeom prst="rect">
              <a:avLst/>
            </a:prstGeom>
            <a:noFill/>
            <a:ln>
              <a:noFill/>
            </a:ln>
            <a:effectLst>
              <a:outerShdw blurRad="44450" dist="38100" dir="2700000" algn="tl" rotWithShape="0">
                <a:srgbClr val="008000"/>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MO SW-PBS</a:t>
              </a:r>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1388</Words>
  <Application>Microsoft Macintosh PowerPoint</Application>
  <PresentationFormat>On-screen Show (4:3)</PresentationFormat>
  <Paragraphs>131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Noto Sans Symbols</vt:lpstr>
      <vt:lpstr>Office Theme</vt:lpstr>
      <vt:lpstr>PowerPoint Presentation</vt:lpstr>
      <vt:lpstr>Facilitator Notes: Delete This Slide </vt:lpstr>
      <vt:lpstr>Working Agreements</vt:lpstr>
      <vt:lpstr>Attention Signal</vt:lpstr>
      <vt:lpstr>Introductions</vt:lpstr>
      <vt:lpstr>Lesson Outcomes</vt:lpstr>
      <vt:lpstr>Key Concepts/Rationale</vt:lpstr>
      <vt:lpstr>Purpose of Agenda</vt:lpstr>
      <vt:lpstr>Importance of an Effective Agenda</vt:lpstr>
      <vt:lpstr>Agenda Template &amp; Procedures</vt:lpstr>
      <vt:lpstr>Discussion: Agenda Format</vt:lpstr>
      <vt:lpstr>Closing and Next Steps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Way, Gordon</dc:creator>
  <cp:lastModifiedBy>Johnson, Nanci W.</cp:lastModifiedBy>
  <cp:revision>1</cp:revision>
  <dcterms:created xsi:type="dcterms:W3CDTF">2020-07-15T16:37:25Z</dcterms:created>
  <dcterms:modified xsi:type="dcterms:W3CDTF">2022-03-03T19:59:11Z</dcterms:modified>
</cp:coreProperties>
</file>