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Hl9Vw+bVB/6F7GidtuKgXeT1C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9EC770-174C-4CED-A223-8B43D2B946B3}">
  <a:tblStyle styleId="{1F9EC770-174C-4CED-A223-8B43D2B946B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snapToObjects="1">
      <p:cViewPr varScale="1">
        <p:scale>
          <a:sx n="106" d="100"/>
          <a:sy n="106" d="100"/>
        </p:scale>
        <p:origin x="1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endParaRPr/>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Working agreements provide a guide for professional staff behavior. They express the behaviors that are valued by the team and help to ensure every team member knows exactly what is expected. They not only increase productivity and staff comfort but can also help you avoid conflict and provide the standards that allow the team to evaluate their performance.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Working agreements should be: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developed by the team,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posted visibly during meetings,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reviewed as each meeting is initiated,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occasionally used to review team performance at the close of meetings, and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revised as new issues surface.</a:t>
            </a:r>
            <a:endParaRPr/>
          </a:p>
          <a:p>
            <a:pPr marL="0" lvl="0" indent="0" algn="l" rtl="0">
              <a:spcBef>
                <a:spcPts val="0"/>
              </a:spcBef>
              <a:spcAft>
                <a:spcPts val="0"/>
              </a:spcAft>
              <a:buNone/>
            </a:pPr>
            <a:endParaRPr/>
          </a:p>
        </p:txBody>
      </p:sp>
      <p:sp>
        <p:nvSpPr>
          <p:cNvPr id="195" name="Google Shape;1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All team members should be willing to confront behaviors that are in violation of their working agreements when they occur during meetings. Effective working agreements are behaviorally specific — they should be readily understood by all — and stated as the desired or positive behavior. They create a picture of how a professional behaves and contributes to the team discipline planning process and the group’s work culture. </a:t>
            </a:r>
            <a:endParaRPr/>
          </a:p>
          <a:p>
            <a:pPr marL="0" lvl="0" indent="0" algn="l" rtl="0">
              <a:spcBef>
                <a:spcPts val="0"/>
              </a:spcBef>
              <a:spcAft>
                <a:spcPts val="0"/>
              </a:spcAft>
              <a:buNone/>
            </a:pPr>
            <a:br>
              <a:rPr lang="en-US"/>
            </a:br>
            <a:br>
              <a:rPr lang="en-US"/>
            </a:br>
            <a:endParaRPr/>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Working Agreements: Some Possibilities</a:t>
            </a: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Start on time; end on time.</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Stay on topic.</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Avoid unnecessary repetition.</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Give your full attention; silence cell phones during meetings.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Clarify agenda/meeting outcomes and time allotments before beginning.</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If presenting, be prepared.</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Watch and be considerate of time.</a:t>
            </a:r>
            <a:endParaRPr/>
          </a:p>
          <a:p>
            <a:pPr marL="0" lvl="0" indent="0" algn="l" rtl="0">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b="1" i="0" u="none" strike="noStrike">
                <a:solidFill>
                  <a:schemeClr val="dk1"/>
                </a:solidFill>
                <a:latin typeface="Calibri"/>
                <a:ea typeface="Calibri"/>
                <a:cs typeface="Calibri"/>
                <a:sym typeface="Calibri"/>
              </a:rPr>
              <a:t>Other examples from the tier 1 Implementation Guide include: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Attend to the speaker; use sticky notes for side conversations.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Wait to speak; use active listening.</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Indicate support for ideas you like or agree with.</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Ask for clarification if you don’t understand.</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Share concerns thoughtfully; pair criticism with a way to improve.</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Keep focus on the group goal and what is best for students.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Be willing to doubt your own infallibility, and compromise when necessary.</a:t>
            </a:r>
            <a:endParaRPr/>
          </a:p>
          <a:p>
            <a:pPr marL="0" lvl="0" indent="0" algn="l" rtl="0">
              <a:spcBef>
                <a:spcPts val="0"/>
              </a:spcBef>
              <a:spcAft>
                <a:spcPts val="0"/>
              </a:spcAft>
              <a:buNone/>
            </a:pPr>
            <a:endParaRPr/>
          </a:p>
        </p:txBody>
      </p:sp>
      <p:sp>
        <p:nvSpPr>
          <p:cNvPr id="219" name="Google Shape;2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In order for working agreements to be most effective it is important that they are written as a team and then posted for team members to see during team meetings. Working agreements can be reviewed at the start of meetings by all team members and then reviewed at the conclusion of the meeting to discuss what worked, what didn’t, and what needs to be improved. </a:t>
            </a:r>
            <a:endParaRPr/>
          </a:p>
        </p:txBody>
      </p:sp>
      <p:sp>
        <p:nvSpPr>
          <p:cNvPr id="232" name="Google Shape;23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Missouri Middle School’s SW-PBS Leadership Team aligned the working agreements that they developed to the overall schoolwide expectations. Review this example and consider what working agreements you think are important during team meetings.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br>
              <a:rPr lang="en-US"/>
            </a:br>
            <a:r>
              <a:rPr lang="en-US" sz="1200" b="0" i="0" u="none" strike="noStrike">
                <a:solidFill>
                  <a:schemeClr val="dk1"/>
                </a:solidFill>
                <a:latin typeface="Calibri"/>
                <a:ea typeface="Calibri"/>
                <a:cs typeface="Calibri"/>
                <a:sym typeface="Calibri"/>
              </a:rPr>
              <a:t>HO4 Example and Activity Team Working Agreements</a:t>
            </a:r>
            <a:endParaRPr/>
          </a:p>
        </p:txBody>
      </p:sp>
      <p:sp>
        <p:nvSpPr>
          <p:cNvPr id="245" name="Google Shape;24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a:latin typeface="Arial"/>
                <a:ea typeface="Arial"/>
                <a:cs typeface="Arial"/>
                <a:sym typeface="Arial"/>
              </a:rPr>
              <a:t>“Here is an example of one set of working agreements.”</a:t>
            </a:r>
            <a:endParaRPr/>
          </a:p>
        </p:txBody>
      </p:sp>
      <p:sp>
        <p:nvSpPr>
          <p:cNvPr id="253" name="Google Shape;25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a:latin typeface="Arial"/>
                <a:ea typeface="Arial"/>
                <a:cs typeface="Arial"/>
                <a:sym typeface="Arial"/>
              </a:rPr>
              <a:t>“Follow the directions above to develop your team working agreements.  We have provided three expectations: </a:t>
            </a:r>
            <a:endParaRPr/>
          </a:p>
          <a:p>
            <a:pPr marL="0" lvl="0" indent="0" algn="l" rtl="0">
              <a:spcBef>
                <a:spcPts val="0"/>
              </a:spcBef>
              <a:spcAft>
                <a:spcPts val="0"/>
              </a:spcAft>
              <a:buNone/>
            </a:pPr>
            <a:r>
              <a:rPr lang="en-US">
                <a:latin typeface="Arial"/>
                <a:ea typeface="Arial"/>
                <a:cs typeface="Arial"/>
                <a:sym typeface="Arial"/>
              </a:rPr>
              <a:t>Be Respectful, Be Responsible, and Be a Problem Solver to help you get started.  </a:t>
            </a:r>
            <a:endParaRPr/>
          </a:p>
          <a:p>
            <a:pPr marL="0" lvl="0" indent="0" algn="l" rtl="0">
              <a:spcBef>
                <a:spcPts val="0"/>
              </a:spcBef>
              <a:spcAft>
                <a:spcPts val="0"/>
              </a:spcAft>
              <a:buNone/>
            </a:pPr>
            <a:r>
              <a:rPr lang="en-US">
                <a:latin typeface="Arial"/>
                <a:ea typeface="Arial"/>
                <a:cs typeface="Arial"/>
                <a:sym typeface="Arial"/>
              </a:rPr>
              <a:t>You may use other expectations if you wish.”</a:t>
            </a:r>
            <a:endParaRPr/>
          </a:p>
          <a:p>
            <a:pPr marL="0" lvl="0" indent="0" algn="l" rtl="0">
              <a:spcBef>
                <a:spcPts val="0"/>
              </a:spcBef>
              <a:spcAft>
                <a:spcPts val="0"/>
              </a:spcAft>
              <a:buNone/>
            </a:pPr>
            <a:r>
              <a:rPr lang="en-US">
                <a:latin typeface="Arial"/>
                <a:ea typeface="Arial"/>
                <a:cs typeface="Arial"/>
                <a:sym typeface="Arial"/>
              </a:rPr>
              <a:t>  </a:t>
            </a:r>
            <a:endParaRPr/>
          </a:p>
          <a:p>
            <a:pPr marL="0" lvl="0" indent="0" algn="l" rtl="0">
              <a:spcBef>
                <a:spcPts val="0"/>
              </a:spcBef>
              <a:spcAft>
                <a:spcPts val="0"/>
              </a:spcAft>
              <a:buNone/>
            </a:pPr>
            <a:r>
              <a:rPr lang="en-US">
                <a:latin typeface="Arial"/>
                <a:ea typeface="Arial"/>
                <a:cs typeface="Arial"/>
                <a:sym typeface="Arial"/>
              </a:rPr>
              <a:t>“Some of you may already have developed working agreements that you use for collaborative meetings.  If so, review and revise if needed.”  When you complete this activity you will have created working agreements that will guide your meetings throughout this year.”</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Provide 20-30 minutes to work on this task. </a:t>
            </a:r>
            <a:endParaRPr/>
          </a:p>
          <a:p>
            <a:pPr marL="0" lvl="0" indent="0" algn="l" rtl="0">
              <a:spcBef>
                <a:spcPts val="0"/>
              </a:spcBef>
              <a:spcAft>
                <a:spcPts val="0"/>
              </a:spcAft>
              <a:buNone/>
            </a:pPr>
            <a:endParaRPr/>
          </a:p>
        </p:txBody>
      </p:sp>
      <p:sp>
        <p:nvSpPr>
          <p:cNvPr id="266" name="Google Shape;26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a:solidFill>
                  <a:schemeClr val="dk1"/>
                </a:solidFill>
              </a:rPr>
              <a:t>Reflect on the professional behaviors that characterize efficient and effective meetings you have attended. </a:t>
            </a:r>
            <a:endParaRPr/>
          </a:p>
          <a:p>
            <a:pPr marL="457200" lvl="0" indent="-457200" algn="l" rtl="0">
              <a:spcBef>
                <a:spcPts val="0"/>
              </a:spcBef>
              <a:spcAft>
                <a:spcPts val="0"/>
              </a:spcAft>
              <a:buClr>
                <a:schemeClr val="dk1"/>
              </a:buClr>
              <a:buSzPts val="1200"/>
              <a:buFont typeface="Arial"/>
              <a:buChar char="•"/>
            </a:pPr>
            <a:r>
              <a:rPr lang="en-US">
                <a:solidFill>
                  <a:schemeClr val="dk1"/>
                </a:solidFill>
              </a:rPr>
              <a:t>What working agreements will support your team’s work and heighten your productivity? </a:t>
            </a:r>
            <a:endParaRPr/>
          </a:p>
          <a:p>
            <a:pPr marL="457200" lvl="0" indent="-457200" algn="l" rtl="0">
              <a:spcBef>
                <a:spcPts val="0"/>
              </a:spcBef>
              <a:spcAft>
                <a:spcPts val="0"/>
              </a:spcAft>
              <a:buClr>
                <a:schemeClr val="dk1"/>
              </a:buClr>
              <a:buSzPts val="1200"/>
              <a:buFont typeface="Arial"/>
              <a:buChar char="•"/>
            </a:pPr>
            <a:r>
              <a:rPr lang="en-US">
                <a:solidFill>
                  <a:schemeClr val="dk1"/>
                </a:solidFill>
              </a:rPr>
              <a:t>Write your team’s working agreements using the form provided. </a:t>
            </a:r>
            <a:endParaRPr/>
          </a:p>
          <a:p>
            <a:pPr marL="0" lvl="0" indent="0" algn="l" rtl="0">
              <a:spcBef>
                <a:spcPts val="0"/>
              </a:spcBef>
              <a:spcAft>
                <a:spcPts val="0"/>
              </a:spcAft>
              <a:buNone/>
            </a:pPr>
            <a:br>
              <a:rPr lang="en-US"/>
            </a:br>
            <a:r>
              <a:rPr lang="en-US" sz="1200" b="0" i="0" u="none" strike="noStrike">
                <a:solidFill>
                  <a:schemeClr val="dk1"/>
                </a:solidFill>
                <a:latin typeface="Calibri"/>
                <a:ea typeface="Calibri"/>
                <a:cs typeface="Calibri"/>
                <a:sym typeface="Calibri"/>
              </a:rPr>
              <a:t>HO4 Example and Activity Team Working Agreements</a:t>
            </a:r>
            <a:endParaRPr/>
          </a:p>
        </p:txBody>
      </p:sp>
      <p:sp>
        <p:nvSpPr>
          <p:cNvPr id="273" name="Google Shape;27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 </a:t>
            </a:r>
            <a:r>
              <a:rPr lang="en-US" sz="1200" b="0" i="0" u="none" strike="noStrike">
                <a:solidFill>
                  <a:schemeClr val="dk1"/>
                </a:solidFill>
                <a:latin typeface="Calibri"/>
                <a:ea typeface="Calibri"/>
                <a:cs typeface="Calibri"/>
                <a:sym typeface="Calibri"/>
              </a:rPr>
              <a:t>During this lesson, you learned that working agreements provide a guide for professional staff behavior. They not only increase productivity and staff comfort but can also help you avoid conflict and provide the standards that allow the team to evaluate their performance.</a:t>
            </a:r>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How will you engage the SW-PBS Leadership Team in creating and continually using working agreements?</a:t>
            </a:r>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Develop action steps for developing your team working agreements and make a plan for how you will make them visible during your team meetings.</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a:t>Update </a:t>
            </a:r>
            <a:r>
              <a:rPr lang="en-US" sz="1050">
                <a:latin typeface="Arial"/>
                <a:ea typeface="Arial"/>
                <a:cs typeface="Arial"/>
                <a:sym typeface="Arial"/>
              </a:rPr>
              <a:t>your action plan using the </a:t>
            </a:r>
            <a:r>
              <a:rPr lang="en-US" sz="1050" i="1">
                <a:latin typeface="Arial"/>
                <a:ea typeface="Arial"/>
                <a:cs typeface="Arial"/>
                <a:sym typeface="Arial"/>
              </a:rPr>
              <a:t>Tier 1 Action Plan</a:t>
            </a:r>
            <a:r>
              <a:rPr lang="en-US" sz="1050">
                <a:latin typeface="Arial"/>
                <a:ea typeface="Arial"/>
                <a:cs typeface="Arial"/>
                <a:sym typeface="Arial"/>
              </a:rPr>
              <a:t> template and the </a:t>
            </a:r>
            <a:r>
              <a:rPr lang="en-US" sz="1050" i="1">
                <a:latin typeface="Arial"/>
                <a:ea typeface="Arial"/>
                <a:cs typeface="Arial"/>
                <a:sym typeface="Arial"/>
              </a:rPr>
              <a:t>Tier 1 Action Planning Checklist</a:t>
            </a:r>
            <a:r>
              <a:rPr lang="en-US" sz="1050">
                <a:latin typeface="Arial"/>
                <a:ea typeface="Arial"/>
                <a:cs typeface="Arial"/>
                <a:sym typeface="Arial"/>
              </a:rPr>
              <a:t>. </a:t>
            </a:r>
            <a:endParaRPr sz="1050">
              <a:latin typeface="Arial"/>
              <a:ea typeface="Arial"/>
              <a:cs typeface="Arial"/>
              <a:sym typeface="Arial"/>
            </a:endParaRPr>
          </a:p>
          <a:p>
            <a:pPr marL="0" lvl="0" indent="0" algn="l" rtl="0">
              <a:spcBef>
                <a:spcPts val="0"/>
              </a:spcBef>
              <a:spcAft>
                <a:spcPts val="0"/>
              </a:spcAft>
              <a:buNone/>
            </a:pPr>
            <a:r>
              <a:rPr lang="en-US" sz="1050">
                <a:latin typeface="Arial"/>
                <a:ea typeface="Arial"/>
                <a:cs typeface="Arial"/>
                <a:sym typeface="Arial"/>
              </a:rPr>
              <a:t>Use the </a:t>
            </a:r>
            <a:r>
              <a:rPr lang="en-US" sz="1050" i="1">
                <a:latin typeface="Arial"/>
                <a:ea typeface="Arial"/>
                <a:cs typeface="Arial"/>
                <a:sym typeface="Arial"/>
              </a:rPr>
              <a:t>Tier 1 Artifacts Rubric </a:t>
            </a:r>
            <a:r>
              <a:rPr lang="en-US" sz="1050">
                <a:latin typeface="Arial"/>
                <a:ea typeface="Arial"/>
                <a:cs typeface="Arial"/>
                <a:sym typeface="Arial"/>
              </a:rPr>
              <a:t>to assess the quality of the resources your team develops. </a:t>
            </a:r>
            <a:endParaRPr sz="1050">
              <a:latin typeface="Arial"/>
              <a:ea typeface="Arial"/>
              <a:cs typeface="Arial"/>
              <a:sym typeface="Arial"/>
            </a:endParaRPr>
          </a:p>
          <a:p>
            <a:pPr marL="0" lvl="0" indent="0" algn="l" rtl="0">
              <a:spcBef>
                <a:spcPts val="0"/>
              </a:spcBef>
              <a:spcAft>
                <a:spcPts val="0"/>
              </a:spcAft>
              <a:buNone/>
            </a:pPr>
            <a:r>
              <a:rPr lang="en-US" sz="1050">
                <a:latin typeface="Arial"/>
                <a:ea typeface="Arial"/>
                <a:cs typeface="Arial"/>
                <a:sym typeface="Arial"/>
              </a:rPr>
              <a:t>Use the results of the </a:t>
            </a:r>
            <a:r>
              <a:rPr lang="en-US" sz="1050" i="1">
                <a:latin typeface="Arial"/>
                <a:ea typeface="Arial"/>
                <a:cs typeface="Arial"/>
                <a:sym typeface="Arial"/>
              </a:rPr>
              <a:t>PBIS Self-Assessment Survey</a:t>
            </a:r>
            <a:r>
              <a:rPr lang="en-US" sz="1050">
                <a:latin typeface="Arial"/>
                <a:ea typeface="Arial"/>
                <a:cs typeface="Arial"/>
                <a:sym typeface="Arial"/>
              </a:rPr>
              <a:t> (SAS)  to gain perspective from all staff, and results from the </a:t>
            </a:r>
            <a:r>
              <a:rPr lang="en-US" sz="1050" i="1">
                <a:latin typeface="Arial"/>
                <a:ea typeface="Arial"/>
                <a:cs typeface="Arial"/>
                <a:sym typeface="Arial"/>
              </a:rPr>
              <a:t>PBIS Tiered Fidelity Inventory</a:t>
            </a:r>
            <a:r>
              <a:rPr lang="en-US" sz="1050">
                <a:latin typeface="Arial"/>
                <a:ea typeface="Arial"/>
                <a:cs typeface="Arial"/>
                <a:sym typeface="Arial"/>
              </a:rPr>
              <a:t> (TFI) to gain perspective from your Building Leadership Team.</a:t>
            </a:r>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Additional information about working agreements </a:t>
            </a:r>
            <a:r>
              <a:rPr lang="en-US"/>
              <a:t>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spcBef>
                <a:spcPts val="0"/>
              </a:spcBef>
              <a:spcAft>
                <a:spcPts val="0"/>
              </a:spcAft>
              <a:buNone/>
            </a:pPr>
            <a:endParaRPr/>
          </a:p>
        </p:txBody>
      </p:sp>
      <p:sp>
        <p:nvSpPr>
          <p:cNvPr id="281" name="Google Shape;28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293" name="Google Shape;29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This lesson uses one handout. If you have not already done so,  download the handouts at this time.</a:t>
            </a: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124" name="Google Shape;12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a:t>
            </a:r>
            <a:r>
              <a:rPr lang="en-US">
                <a:latin typeface="Arial"/>
                <a:ea typeface="Arial"/>
                <a:cs typeface="Arial"/>
                <a:sym typeface="Arial"/>
              </a:rPr>
              <a:t>Facilitator: Select an attention signal. </a:t>
            </a:r>
            <a:endParaRPr/>
          </a:p>
          <a:p>
            <a:pPr marL="0" lvl="0" indent="0" algn="l" rtl="0">
              <a:spcBef>
                <a:spcPts val="0"/>
              </a:spcBef>
              <a:spcAft>
                <a:spcPts val="0"/>
              </a:spcAft>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r>
              <a:rPr lang="en-US"/>
              <a:t>Facilitator: Select an introductions activity</a:t>
            </a:r>
            <a:endParaRPr b="0"/>
          </a:p>
          <a:p>
            <a:pPr marL="0" lvl="0" indent="0" algn="l" rtl="0">
              <a:spcBef>
                <a:spcPts val="0"/>
              </a:spcBef>
              <a:spcAft>
                <a:spcPts val="0"/>
              </a:spcAft>
              <a:buNone/>
            </a:pPr>
            <a:r>
              <a:rPr lang="en-US" b="1"/>
              <a:t>To Know/To Say:</a:t>
            </a:r>
            <a:endParaRPr>
              <a:latin typeface="Arial"/>
              <a:ea typeface="Arial"/>
              <a:cs typeface="Arial"/>
              <a:sym typeface="Arial"/>
            </a:endParaRPr>
          </a:p>
          <a:p>
            <a:pPr marL="0" lvl="0" indent="0" algn="l" rtl="0">
              <a:spcBef>
                <a:spcPts val="0"/>
              </a:spcBef>
              <a:spcAft>
                <a:spcPts val="0"/>
              </a:spcAft>
              <a:buNone/>
            </a:pPr>
            <a:endParaRPr/>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r>
              <a:rPr lang="en-US" sz="1200" b="0" i="0" u="none" strike="noStrike" cap="none">
                <a:solidFill>
                  <a:schemeClr val="dk1"/>
                </a:solidFill>
                <a:latin typeface="Calibri"/>
                <a:ea typeface="Calibri"/>
                <a:cs typeface="Calibri"/>
                <a:sym typeface="Calibri"/>
              </a:rPr>
              <a:t>By the end of this lesson participants will be able to create clearly defined working agreements.</a:t>
            </a: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b="1"/>
              <a:t>Working agreements:</a:t>
            </a:r>
            <a:r>
              <a:rPr lang="en-US"/>
              <a:t> ground rules that assist staff in achieving their meeting goals and increasing the productivity and effectiveness of their time.</a:t>
            </a:r>
            <a:endParaRPr/>
          </a:p>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Quote: “Unproductive meetings can dim enthusiasm for your work and slow efforts, while effective team processes excite and inspire, and fuel progress.”</a:t>
            </a:r>
            <a:r>
              <a:rPr lang="en-US" sz="1200" b="0" i="0" u="none" strike="noStrike" baseline="30000">
                <a:solidFill>
                  <a:schemeClr val="dk1"/>
                </a:solidFill>
                <a:latin typeface="Calibri"/>
                <a:ea typeface="Calibri"/>
                <a:cs typeface="Calibri"/>
                <a:sym typeface="Calibri"/>
              </a:rPr>
              <a:t>1</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Once your SW-PBS Leadership Team has been established and is preparing for the first team meeting, it is important that working agreements be established. This lesson will provide information on the importance of working agreements, provide examples, and give guidance on developing these ground rules for team meetings. </a:t>
            </a:r>
            <a:endParaRPr/>
          </a:p>
        </p:txBody>
      </p:sp>
      <p:sp>
        <p:nvSpPr>
          <p:cNvPr id="174" name="Google Shape;1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Time is the most valuable resource for educators. Meeting and planning time is often scarce so we must learn to work smarter, maximizing our time and outcomes.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most common categories of ineffective meetings include: 1) disorganization in planning; no clear meeting objective or purpose, 2) ineffective processes for running the meeting, and 3) no closure or follow-up. Working agreements are one way to increase productivity and avoid ineffective team meeting processes. </a:t>
            </a:r>
            <a:endParaRPr/>
          </a:p>
          <a:p>
            <a:pPr marL="0" lvl="0" indent="0" algn="l" rtl="0">
              <a:spcBef>
                <a:spcPts val="0"/>
              </a:spcBef>
              <a:spcAft>
                <a:spcPts val="0"/>
              </a:spcAft>
              <a:buNone/>
            </a:pPr>
            <a:br>
              <a:rPr lang="en-US"/>
            </a:br>
            <a:br>
              <a:rPr lang="en-US"/>
            </a:br>
            <a:endParaRPr/>
          </a:p>
        </p:txBody>
      </p:sp>
      <p:sp>
        <p:nvSpPr>
          <p:cNvPr id="186" name="Google Shape;18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9" name="Google Shape;79;p3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0" name="Google Shape;80;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3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1"/>
          <p:cNvSpPr>
            <a:spLocks noGrp="1"/>
          </p:cNvSpPr>
          <p:nvPr>
            <p:ph type="pic" idx="2"/>
          </p:nvPr>
        </p:nvSpPr>
        <p:spPr>
          <a:xfrm>
            <a:off x="3887391" y="987426"/>
            <a:ext cx="4629150" cy="4873625"/>
          </a:xfrm>
          <a:prstGeom prst="rect">
            <a:avLst/>
          </a:prstGeom>
          <a:noFill/>
          <a:ln>
            <a:noFill/>
          </a:ln>
        </p:spPr>
      </p:sp>
      <p:sp>
        <p:nvSpPr>
          <p:cNvPr id="86" name="Google Shape;86;p3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7" name="Google Shape;87;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23" descr="Macintosh HD:Users:wellspl:Desktop:6-Free-Teamwork-Clipart-Illustration-Showing-Diversity.jpg"/>
          <p:cNvPicPr preferRelativeResize="0"/>
          <p:nvPr/>
        </p:nvPicPr>
        <p:blipFill rotWithShape="1">
          <a:blip r:embed="rId2">
            <a:alphaModFix/>
          </a:blip>
          <a:srcRect r="25555"/>
          <a:stretch/>
        </p:blipFill>
        <p:spPr>
          <a:xfrm>
            <a:off x="552450" y="587375"/>
            <a:ext cx="1371600" cy="771525"/>
          </a:xfrm>
          <a:prstGeom prst="rect">
            <a:avLst/>
          </a:prstGeom>
          <a:noFill/>
          <a:ln>
            <a:noFill/>
          </a:ln>
        </p:spPr>
      </p:pic>
      <p:sp>
        <p:nvSpPr>
          <p:cNvPr id="30" name="Google Shape;30;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F0000"/>
              </a:buClr>
              <a:buSzPts val="2100"/>
              <a:buFont typeface="Arial"/>
              <a:buNone/>
              <a:defRPr>
                <a:solidFill>
                  <a:srgbClr val="009E47"/>
                </a:solidFill>
              </a:defRPr>
            </a:lvl1pPr>
            <a:lvl2pPr marL="914400" lvl="1" indent="-342900" algn="l">
              <a:lnSpc>
                <a:spcPct val="90000"/>
              </a:lnSpc>
              <a:spcBef>
                <a:spcPts val="375"/>
              </a:spcBef>
              <a:spcAft>
                <a:spcPts val="0"/>
              </a:spcAft>
              <a:buClr>
                <a:srgbClr val="FF0000"/>
              </a:buClr>
              <a:buSzPts val="1800"/>
              <a:buFont typeface="Arial"/>
              <a:buChar char="•"/>
              <a:defRPr i="1"/>
            </a:lvl2pPr>
            <a:lvl3pPr marL="1371600" lvl="2" indent="-323850" algn="l">
              <a:lnSpc>
                <a:spcPct val="90000"/>
              </a:lnSpc>
              <a:spcBef>
                <a:spcPts val="375"/>
              </a:spcBef>
              <a:spcAft>
                <a:spcPts val="0"/>
              </a:spcAft>
              <a:buClr>
                <a:srgbClr val="FF0000"/>
              </a:buClr>
              <a:buSzPts val="1500"/>
              <a:buFont typeface="Arial"/>
              <a:buChar char="•"/>
              <a:defRPr i="1"/>
            </a:lvl3pPr>
            <a:lvl4pPr marL="1828800" lvl="3" indent="-314325" algn="l">
              <a:lnSpc>
                <a:spcPct val="90000"/>
              </a:lnSpc>
              <a:spcBef>
                <a:spcPts val="375"/>
              </a:spcBef>
              <a:spcAft>
                <a:spcPts val="0"/>
              </a:spcAft>
              <a:buClr>
                <a:srgbClr val="FF0000"/>
              </a:buClr>
              <a:buSzPts val="1350"/>
              <a:buFont typeface="Arial"/>
              <a:buChar char="•"/>
              <a:defRPr i="1"/>
            </a:lvl4pPr>
            <a:lvl5pPr marL="2286000" lvl="4" indent="-314325" algn="l">
              <a:lnSpc>
                <a:spcPct val="90000"/>
              </a:lnSpc>
              <a:spcBef>
                <a:spcPts val="375"/>
              </a:spcBef>
              <a:spcAft>
                <a:spcPts val="0"/>
              </a:spcAft>
              <a:buClr>
                <a:srgbClr val="FF0000"/>
              </a:buClr>
              <a:buSzPts val="1350"/>
              <a:buFont typeface="Arial"/>
              <a:buChar char="•"/>
              <a:defRPr i="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31" name="Google Shape;31;p23"/>
          <p:cNvGrpSpPr/>
          <p:nvPr/>
        </p:nvGrpSpPr>
        <p:grpSpPr>
          <a:xfrm>
            <a:off x="12700" y="6211407"/>
            <a:ext cx="9144378" cy="659292"/>
            <a:chOff x="12700" y="6211407"/>
            <a:chExt cx="9144378" cy="659292"/>
          </a:xfrm>
        </p:grpSpPr>
        <p:sp>
          <p:nvSpPr>
            <p:cNvPr id="32" name="Google Shape;32;p2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2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23"/>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36"/>
        <p:cNvGrpSpPr/>
        <p:nvPr/>
      </p:nvGrpSpPr>
      <p:grpSpPr>
        <a:xfrm>
          <a:off x="0" y="0"/>
          <a:ext cx="0" cy="0"/>
          <a:chOff x="0" y="0"/>
          <a:chExt cx="0" cy="0"/>
        </a:xfrm>
      </p:grpSpPr>
      <p:pic>
        <p:nvPicPr>
          <p:cNvPr id="37" name="Google Shape;37;p24" descr="Green-Pencil-Icon-pencils-7151356-150-150.jpg"/>
          <p:cNvPicPr preferRelativeResize="0"/>
          <p:nvPr/>
        </p:nvPicPr>
        <p:blipFill rotWithShape="1">
          <a:blip r:embed="rId2">
            <a:alphaModFix/>
          </a:blip>
          <a:srcRect/>
          <a:stretch/>
        </p:blipFill>
        <p:spPr>
          <a:xfrm flipH="1">
            <a:off x="471522" y="440886"/>
            <a:ext cx="1234222" cy="1234222"/>
          </a:xfrm>
          <a:prstGeom prst="rect">
            <a:avLst/>
          </a:prstGeom>
          <a:noFill/>
          <a:ln>
            <a:noFill/>
          </a:ln>
        </p:spPr>
      </p:pic>
      <p:sp>
        <p:nvSpPr>
          <p:cNvPr id="38" name="Google Shape;38;p24"/>
          <p:cNvSpPr txBox="1">
            <a:spLocks noGrp="1"/>
          </p:cNvSpPr>
          <p:nvPr>
            <p:ph type="title"/>
          </p:nvPr>
        </p:nvSpPr>
        <p:spPr>
          <a:xfrm>
            <a:off x="1471882" y="491686"/>
            <a:ext cx="7363508" cy="9259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9" name="Google Shape;39;p24"/>
          <p:cNvGrpSpPr/>
          <p:nvPr/>
        </p:nvGrpSpPr>
        <p:grpSpPr>
          <a:xfrm>
            <a:off x="12700" y="6211407"/>
            <a:ext cx="9144378" cy="659292"/>
            <a:chOff x="12700" y="6211407"/>
            <a:chExt cx="9144378" cy="659292"/>
          </a:xfrm>
        </p:grpSpPr>
        <p:sp>
          <p:nvSpPr>
            <p:cNvPr id="40" name="Google Shape;40;p2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24"/>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24"/>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4"/>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
        <p:nvSpPr>
          <p:cNvPr id="44" name="Google Shape;44;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F0000"/>
              </a:buClr>
              <a:buSzPts val="2100"/>
              <a:buFont typeface="Arial"/>
              <a:buNone/>
              <a:defRPr>
                <a:solidFill>
                  <a:srgbClr val="009E47"/>
                </a:solidFill>
              </a:defRPr>
            </a:lvl1pPr>
            <a:lvl2pPr marL="914400" lvl="1" indent="-342900" algn="l">
              <a:lnSpc>
                <a:spcPct val="90000"/>
              </a:lnSpc>
              <a:spcBef>
                <a:spcPts val="375"/>
              </a:spcBef>
              <a:spcAft>
                <a:spcPts val="0"/>
              </a:spcAft>
              <a:buClr>
                <a:srgbClr val="FF0000"/>
              </a:buClr>
              <a:buSzPts val="1800"/>
              <a:buFont typeface="Arial"/>
              <a:buChar char="•"/>
              <a:defRPr i="1"/>
            </a:lvl2pPr>
            <a:lvl3pPr marL="1371600" lvl="2" indent="-323850" algn="l">
              <a:lnSpc>
                <a:spcPct val="90000"/>
              </a:lnSpc>
              <a:spcBef>
                <a:spcPts val="375"/>
              </a:spcBef>
              <a:spcAft>
                <a:spcPts val="0"/>
              </a:spcAft>
              <a:buClr>
                <a:srgbClr val="FF0000"/>
              </a:buClr>
              <a:buSzPts val="1500"/>
              <a:buFont typeface="Arial"/>
              <a:buChar char="•"/>
              <a:defRPr i="1"/>
            </a:lvl3pPr>
            <a:lvl4pPr marL="1828800" lvl="3" indent="-314325" algn="l">
              <a:lnSpc>
                <a:spcPct val="90000"/>
              </a:lnSpc>
              <a:spcBef>
                <a:spcPts val="375"/>
              </a:spcBef>
              <a:spcAft>
                <a:spcPts val="0"/>
              </a:spcAft>
              <a:buClr>
                <a:srgbClr val="FF0000"/>
              </a:buClr>
              <a:buSzPts val="1350"/>
              <a:buFont typeface="Arial"/>
              <a:buChar char="•"/>
              <a:defRPr i="1"/>
            </a:lvl4pPr>
            <a:lvl5pPr marL="2286000" lvl="4" indent="-314325" algn="l">
              <a:lnSpc>
                <a:spcPct val="90000"/>
              </a:lnSpc>
              <a:spcBef>
                <a:spcPts val="375"/>
              </a:spcBef>
              <a:spcAft>
                <a:spcPts val="0"/>
              </a:spcAft>
              <a:buClr>
                <a:srgbClr val="FF0000"/>
              </a:buClr>
              <a:buSzPts val="1350"/>
              <a:buFont typeface="Arial"/>
              <a:buChar char="•"/>
              <a:defRPr i="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8" name="Google Shape;48;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2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1" name="Google Shape;61;p2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2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3" name="Google Shape;63;p2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a:t>Leadership for Behavior</a:t>
            </a:r>
            <a:endParaRPr/>
          </a:p>
        </p:txBody>
      </p:sp>
      <p:pic>
        <p:nvPicPr>
          <p:cNvPr id="108" name="Google Shape;108;p1" descr="A picture containing diagram&#10;&#10;Description automatically generated"/>
          <p:cNvPicPr preferRelativeResize="0"/>
          <p:nvPr/>
        </p:nvPicPr>
        <p:blipFill rotWithShape="1">
          <a:blip r:embed="rId3">
            <a:alphaModFix/>
          </a:blip>
          <a:srcRect/>
          <a:stretch/>
        </p:blipFill>
        <p:spPr>
          <a:xfrm>
            <a:off x="24959" y="56561"/>
            <a:ext cx="9170341" cy="68014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Effective Working Agreements</a:t>
            </a:r>
            <a:endParaRPr/>
          </a:p>
        </p:txBody>
      </p:sp>
      <p:sp>
        <p:nvSpPr>
          <p:cNvPr id="198" name="Google Shape;198;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a:t>Working agreements should be: </a:t>
            </a:r>
            <a:endParaRPr/>
          </a:p>
          <a:p>
            <a:pPr marL="514350" lvl="1" indent="-171450" algn="l" rtl="0">
              <a:lnSpc>
                <a:spcPct val="90000"/>
              </a:lnSpc>
              <a:spcBef>
                <a:spcPts val="375"/>
              </a:spcBef>
              <a:spcAft>
                <a:spcPts val="0"/>
              </a:spcAft>
              <a:buClr>
                <a:schemeClr val="dk1"/>
              </a:buClr>
              <a:buSzPts val="2500"/>
              <a:buChar char="•"/>
            </a:pPr>
            <a:r>
              <a:rPr lang="en-US" sz="2500"/>
              <a:t>developed by the team, </a:t>
            </a:r>
            <a:endParaRPr/>
          </a:p>
          <a:p>
            <a:pPr marL="514350" lvl="1" indent="-171450" algn="l" rtl="0">
              <a:lnSpc>
                <a:spcPct val="90000"/>
              </a:lnSpc>
              <a:spcBef>
                <a:spcPts val="375"/>
              </a:spcBef>
              <a:spcAft>
                <a:spcPts val="0"/>
              </a:spcAft>
              <a:buClr>
                <a:schemeClr val="dk1"/>
              </a:buClr>
              <a:buSzPts val="2500"/>
              <a:buChar char="•"/>
            </a:pPr>
            <a:r>
              <a:rPr lang="en-US" sz="2500"/>
              <a:t>posted visibly during meetings, </a:t>
            </a:r>
            <a:endParaRPr/>
          </a:p>
          <a:p>
            <a:pPr marL="514350" lvl="1" indent="-171450" algn="l" rtl="0">
              <a:lnSpc>
                <a:spcPct val="90000"/>
              </a:lnSpc>
              <a:spcBef>
                <a:spcPts val="375"/>
              </a:spcBef>
              <a:spcAft>
                <a:spcPts val="0"/>
              </a:spcAft>
              <a:buClr>
                <a:schemeClr val="dk1"/>
              </a:buClr>
              <a:buSzPts val="2500"/>
              <a:buChar char="•"/>
            </a:pPr>
            <a:r>
              <a:rPr lang="en-US" sz="2500"/>
              <a:t>reviewed as each meeting is initiated, </a:t>
            </a:r>
            <a:endParaRPr/>
          </a:p>
          <a:p>
            <a:pPr marL="514350" lvl="1" indent="-171450" algn="l" rtl="0">
              <a:lnSpc>
                <a:spcPct val="90000"/>
              </a:lnSpc>
              <a:spcBef>
                <a:spcPts val="375"/>
              </a:spcBef>
              <a:spcAft>
                <a:spcPts val="0"/>
              </a:spcAft>
              <a:buClr>
                <a:schemeClr val="dk1"/>
              </a:buClr>
              <a:buSzPts val="2500"/>
              <a:buChar char="•"/>
            </a:pPr>
            <a:r>
              <a:rPr lang="en-US" sz="2500"/>
              <a:t>occasionally used to review team performance at the close of meetings, and </a:t>
            </a:r>
            <a:endParaRPr/>
          </a:p>
          <a:p>
            <a:pPr marL="514350" lvl="1" indent="-171450" algn="l" rtl="0">
              <a:lnSpc>
                <a:spcPct val="90000"/>
              </a:lnSpc>
              <a:spcBef>
                <a:spcPts val="375"/>
              </a:spcBef>
              <a:spcAft>
                <a:spcPts val="0"/>
              </a:spcAft>
              <a:buClr>
                <a:schemeClr val="dk1"/>
              </a:buClr>
              <a:buSzPts val="2500"/>
              <a:buChar char="•"/>
            </a:pPr>
            <a:r>
              <a:rPr lang="en-US" sz="2500"/>
              <a:t>revised as new issues surface.</a:t>
            </a:r>
            <a:endParaRPr/>
          </a:p>
          <a:p>
            <a:pPr marL="171450" lvl="0" indent="-38100" algn="l" rtl="0">
              <a:lnSpc>
                <a:spcPct val="90000"/>
              </a:lnSpc>
              <a:spcBef>
                <a:spcPts val="750"/>
              </a:spcBef>
              <a:spcAft>
                <a:spcPts val="0"/>
              </a:spcAft>
              <a:buClr>
                <a:schemeClr val="dk1"/>
              </a:buClr>
              <a:buSzPts val="2100"/>
              <a:buNone/>
            </a:pPr>
            <a:endParaRPr/>
          </a:p>
        </p:txBody>
      </p:sp>
      <p:grpSp>
        <p:nvGrpSpPr>
          <p:cNvPr id="199" name="Google Shape;199;p10"/>
          <p:cNvGrpSpPr/>
          <p:nvPr/>
        </p:nvGrpSpPr>
        <p:grpSpPr>
          <a:xfrm>
            <a:off x="12700" y="6211888"/>
            <a:ext cx="9144000" cy="658812"/>
            <a:chOff x="12700" y="6211407"/>
            <a:chExt cx="9144378" cy="659292"/>
          </a:xfrm>
        </p:grpSpPr>
        <p:sp>
          <p:nvSpPr>
            <p:cNvPr id="200" name="Google Shape;200;p10"/>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0"/>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10"/>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0"/>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Effective Working Agreements</a:t>
            </a:r>
            <a:endParaRPr/>
          </a:p>
        </p:txBody>
      </p:sp>
      <p:sp>
        <p:nvSpPr>
          <p:cNvPr id="210" name="Google Shape;210;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All team members should be willing to confront behaviors that are in violation.</a:t>
            </a:r>
            <a:endParaRPr/>
          </a:p>
          <a:p>
            <a:pPr marL="171450" lvl="0" indent="-171450" algn="l" rtl="0">
              <a:lnSpc>
                <a:spcPct val="90000"/>
              </a:lnSpc>
              <a:spcBef>
                <a:spcPts val="750"/>
              </a:spcBef>
              <a:spcAft>
                <a:spcPts val="0"/>
              </a:spcAft>
              <a:buClr>
                <a:schemeClr val="dk1"/>
              </a:buClr>
              <a:buSzPts val="2100"/>
              <a:buChar char="•"/>
            </a:pPr>
            <a:r>
              <a:rPr lang="en-US"/>
              <a:t>Effective working agreements are behaviorally specific.</a:t>
            </a:r>
            <a:endParaRPr/>
          </a:p>
          <a:p>
            <a:pPr marL="0" lvl="0" indent="0" algn="l" rtl="0">
              <a:lnSpc>
                <a:spcPct val="90000"/>
              </a:lnSpc>
              <a:spcBef>
                <a:spcPts val="750"/>
              </a:spcBef>
              <a:spcAft>
                <a:spcPts val="0"/>
              </a:spcAft>
              <a:buClr>
                <a:schemeClr val="dk1"/>
              </a:buClr>
              <a:buSzPts val="2100"/>
              <a:buNone/>
            </a:pPr>
            <a:endParaRPr/>
          </a:p>
          <a:p>
            <a:pPr marL="0" lvl="0" indent="0" algn="ctr" rtl="0">
              <a:lnSpc>
                <a:spcPct val="90000"/>
              </a:lnSpc>
              <a:spcBef>
                <a:spcPts val="750"/>
              </a:spcBef>
              <a:spcAft>
                <a:spcPts val="0"/>
              </a:spcAft>
              <a:buClr>
                <a:schemeClr val="dk1"/>
              </a:buClr>
              <a:buSzPts val="2100"/>
              <a:buNone/>
            </a:pPr>
            <a:r>
              <a:rPr lang="en-US" i="1"/>
              <a:t>Working agreements create a picture of how a professional behaves and contributes to the team discipline planning process and the group’s work culture. </a:t>
            </a:r>
            <a:endParaRPr/>
          </a:p>
        </p:txBody>
      </p:sp>
      <p:grpSp>
        <p:nvGrpSpPr>
          <p:cNvPr id="211" name="Google Shape;211;p11"/>
          <p:cNvGrpSpPr/>
          <p:nvPr/>
        </p:nvGrpSpPr>
        <p:grpSpPr>
          <a:xfrm>
            <a:off x="12700" y="6211888"/>
            <a:ext cx="9144000" cy="658812"/>
            <a:chOff x="12700" y="6211407"/>
            <a:chExt cx="9144378" cy="659292"/>
          </a:xfrm>
        </p:grpSpPr>
        <p:sp>
          <p:nvSpPr>
            <p:cNvPr id="212" name="Google Shape;212;p1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1"/>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1"/>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1"/>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Examples</a:t>
            </a:r>
            <a:endParaRPr/>
          </a:p>
        </p:txBody>
      </p:sp>
      <p:sp>
        <p:nvSpPr>
          <p:cNvPr id="222" name="Google Shape;222;p12"/>
          <p:cNvSpPr txBox="1">
            <a:spLocks noGrp="1"/>
          </p:cNvSpPr>
          <p:nvPr>
            <p:ph type="body" idx="1"/>
          </p:nvPr>
        </p:nvSpPr>
        <p:spPr>
          <a:xfrm>
            <a:off x="411833" y="1636577"/>
            <a:ext cx="7886700" cy="3147984"/>
          </a:xfrm>
          <a:prstGeom prst="rect">
            <a:avLst/>
          </a:prstGeom>
          <a:noFill/>
          <a:ln>
            <a:noFill/>
          </a:ln>
        </p:spPr>
        <p:txBody>
          <a:bodyPr spcFirstLastPara="1" wrap="square" lIns="91425" tIns="45700" rIns="91425" bIns="45700" anchor="t" anchorCtr="0">
            <a:normAutofit fontScale="92500" lnSpcReduction="10000"/>
          </a:bodyPr>
          <a:lstStyle/>
          <a:p>
            <a:pPr marL="171450" lvl="0" indent="-171481" algn="l" rtl="0">
              <a:lnSpc>
                <a:spcPct val="90000"/>
              </a:lnSpc>
              <a:spcBef>
                <a:spcPts val="0"/>
              </a:spcBef>
              <a:spcAft>
                <a:spcPts val="0"/>
              </a:spcAft>
              <a:buClr>
                <a:schemeClr val="dk1"/>
              </a:buClr>
              <a:buSzPct val="100000"/>
              <a:buChar char="•"/>
            </a:pPr>
            <a:r>
              <a:rPr lang="en-US"/>
              <a:t>Start on time; end on time.</a:t>
            </a:r>
            <a:endParaRPr/>
          </a:p>
          <a:p>
            <a:pPr marL="171450" lvl="0" indent="-171481" algn="l" rtl="0">
              <a:lnSpc>
                <a:spcPct val="90000"/>
              </a:lnSpc>
              <a:spcBef>
                <a:spcPts val="750"/>
              </a:spcBef>
              <a:spcAft>
                <a:spcPts val="0"/>
              </a:spcAft>
              <a:buClr>
                <a:schemeClr val="dk1"/>
              </a:buClr>
              <a:buSzPct val="100000"/>
              <a:buChar char="•"/>
            </a:pPr>
            <a:r>
              <a:rPr lang="en-US"/>
              <a:t>Stay on topic.</a:t>
            </a:r>
            <a:endParaRPr/>
          </a:p>
          <a:p>
            <a:pPr marL="171450" lvl="0" indent="-171481" algn="l" rtl="0">
              <a:lnSpc>
                <a:spcPct val="90000"/>
              </a:lnSpc>
              <a:spcBef>
                <a:spcPts val="750"/>
              </a:spcBef>
              <a:spcAft>
                <a:spcPts val="0"/>
              </a:spcAft>
              <a:buClr>
                <a:schemeClr val="dk1"/>
              </a:buClr>
              <a:buSzPct val="100000"/>
              <a:buChar char="•"/>
            </a:pPr>
            <a:r>
              <a:rPr lang="en-US"/>
              <a:t>Avoid unnecessary repetition.</a:t>
            </a:r>
            <a:endParaRPr/>
          </a:p>
          <a:p>
            <a:pPr marL="171450" lvl="0" indent="-171481" algn="l" rtl="0">
              <a:lnSpc>
                <a:spcPct val="90000"/>
              </a:lnSpc>
              <a:spcBef>
                <a:spcPts val="750"/>
              </a:spcBef>
              <a:spcAft>
                <a:spcPts val="0"/>
              </a:spcAft>
              <a:buClr>
                <a:schemeClr val="dk1"/>
              </a:buClr>
              <a:buSzPct val="100000"/>
              <a:buChar char="•"/>
            </a:pPr>
            <a:r>
              <a:rPr lang="en-US"/>
              <a:t>Give your full attention; silence cell phones</a:t>
            </a:r>
            <a:endParaRPr/>
          </a:p>
          <a:p>
            <a:pPr marL="0" lvl="0" indent="0" algn="l" rtl="0">
              <a:lnSpc>
                <a:spcPct val="90000"/>
              </a:lnSpc>
              <a:spcBef>
                <a:spcPts val="750"/>
              </a:spcBef>
              <a:spcAft>
                <a:spcPts val="0"/>
              </a:spcAft>
              <a:buClr>
                <a:schemeClr val="dk1"/>
              </a:buClr>
              <a:buSzPct val="100000"/>
              <a:buNone/>
            </a:pPr>
            <a:r>
              <a:rPr lang="en-US"/>
              <a:t>   during meetings.</a:t>
            </a:r>
            <a:endParaRPr/>
          </a:p>
          <a:p>
            <a:pPr marL="171450" lvl="0" indent="-171481" algn="l" rtl="0">
              <a:lnSpc>
                <a:spcPct val="90000"/>
              </a:lnSpc>
              <a:spcBef>
                <a:spcPts val="750"/>
              </a:spcBef>
              <a:spcAft>
                <a:spcPts val="0"/>
              </a:spcAft>
              <a:buClr>
                <a:schemeClr val="dk1"/>
              </a:buClr>
              <a:buSzPct val="100000"/>
              <a:buChar char="•"/>
            </a:pPr>
            <a:r>
              <a:rPr lang="en-US"/>
              <a:t>Clarify agenda/meeting outcomes and time</a:t>
            </a:r>
            <a:endParaRPr/>
          </a:p>
          <a:p>
            <a:pPr marL="0" lvl="0" indent="0" algn="l" rtl="0">
              <a:lnSpc>
                <a:spcPct val="90000"/>
              </a:lnSpc>
              <a:spcBef>
                <a:spcPts val="750"/>
              </a:spcBef>
              <a:spcAft>
                <a:spcPts val="0"/>
              </a:spcAft>
              <a:buClr>
                <a:schemeClr val="dk1"/>
              </a:buClr>
              <a:buSzPct val="100000"/>
              <a:buNone/>
            </a:pPr>
            <a:r>
              <a:rPr lang="en-US"/>
              <a:t>   allotments before beginning.</a:t>
            </a:r>
            <a:endParaRPr/>
          </a:p>
          <a:p>
            <a:pPr marL="171450" lvl="0" indent="-171481" algn="l" rtl="0">
              <a:lnSpc>
                <a:spcPct val="90000"/>
              </a:lnSpc>
              <a:spcBef>
                <a:spcPts val="750"/>
              </a:spcBef>
              <a:spcAft>
                <a:spcPts val="0"/>
              </a:spcAft>
              <a:buClr>
                <a:schemeClr val="dk1"/>
              </a:buClr>
              <a:buSzPct val="100000"/>
              <a:buChar char="•"/>
            </a:pPr>
            <a:r>
              <a:rPr lang="en-US"/>
              <a:t>If presenting, be prepared.</a:t>
            </a:r>
            <a:endParaRPr/>
          </a:p>
          <a:p>
            <a:pPr marL="171450" lvl="0" indent="-171481" algn="l" rtl="0">
              <a:lnSpc>
                <a:spcPct val="90000"/>
              </a:lnSpc>
              <a:spcBef>
                <a:spcPts val="750"/>
              </a:spcBef>
              <a:spcAft>
                <a:spcPts val="0"/>
              </a:spcAft>
              <a:buClr>
                <a:schemeClr val="dk1"/>
              </a:buClr>
              <a:buSzPct val="100000"/>
              <a:buChar char="•"/>
            </a:pPr>
            <a:r>
              <a:rPr lang="en-US"/>
              <a:t>Watch and be considerate of time.</a:t>
            </a:r>
            <a:endParaRPr/>
          </a:p>
          <a:p>
            <a:pPr marL="0" lvl="0" indent="0" algn="l" rtl="0">
              <a:lnSpc>
                <a:spcPct val="90000"/>
              </a:lnSpc>
              <a:spcBef>
                <a:spcPts val="750"/>
              </a:spcBef>
              <a:spcAft>
                <a:spcPts val="0"/>
              </a:spcAft>
              <a:buClr>
                <a:schemeClr val="dk1"/>
              </a:buClr>
              <a:buSzPct val="100000"/>
              <a:buNone/>
            </a:pPr>
            <a:endParaRPr/>
          </a:p>
        </p:txBody>
      </p:sp>
      <p:grpSp>
        <p:nvGrpSpPr>
          <p:cNvPr id="223" name="Google Shape;223;p12"/>
          <p:cNvGrpSpPr/>
          <p:nvPr/>
        </p:nvGrpSpPr>
        <p:grpSpPr>
          <a:xfrm>
            <a:off x="12700" y="6211888"/>
            <a:ext cx="9144000" cy="658812"/>
            <a:chOff x="12700" y="6211407"/>
            <a:chExt cx="9144378" cy="659292"/>
          </a:xfrm>
        </p:grpSpPr>
        <p:sp>
          <p:nvSpPr>
            <p:cNvPr id="224" name="Google Shape;224;p1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2"/>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pic>
        <p:nvPicPr>
          <p:cNvPr id="228" name="Google Shape;228;p12"/>
          <p:cNvPicPr preferRelativeResize="0"/>
          <p:nvPr/>
        </p:nvPicPr>
        <p:blipFill rotWithShape="1">
          <a:blip r:embed="rId3">
            <a:alphaModFix/>
          </a:blip>
          <a:srcRect/>
          <a:stretch/>
        </p:blipFill>
        <p:spPr>
          <a:xfrm>
            <a:off x="6006498" y="2454208"/>
            <a:ext cx="2015711" cy="30174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Increasing Effectiveness</a:t>
            </a:r>
            <a:endParaRPr/>
          </a:p>
        </p:txBody>
      </p:sp>
      <p:sp>
        <p:nvSpPr>
          <p:cNvPr id="235" name="Google Shape;235;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Written as a team.</a:t>
            </a:r>
            <a:endParaRPr/>
          </a:p>
          <a:p>
            <a:pPr marL="171450" lvl="0" indent="-171450" algn="l" rtl="0">
              <a:lnSpc>
                <a:spcPct val="90000"/>
              </a:lnSpc>
              <a:spcBef>
                <a:spcPts val="750"/>
              </a:spcBef>
              <a:spcAft>
                <a:spcPts val="0"/>
              </a:spcAft>
              <a:buClr>
                <a:schemeClr val="dk1"/>
              </a:buClr>
              <a:buSzPts val="2100"/>
              <a:buChar char="•"/>
            </a:pPr>
            <a:r>
              <a:rPr lang="en-US"/>
              <a:t>Posted for team members to see during team meetings. </a:t>
            </a:r>
            <a:endParaRPr/>
          </a:p>
          <a:p>
            <a:pPr marL="171450" lvl="0" indent="-171450" algn="l" rtl="0">
              <a:lnSpc>
                <a:spcPct val="90000"/>
              </a:lnSpc>
              <a:spcBef>
                <a:spcPts val="750"/>
              </a:spcBef>
              <a:spcAft>
                <a:spcPts val="0"/>
              </a:spcAft>
              <a:buClr>
                <a:schemeClr val="dk1"/>
              </a:buClr>
              <a:buSzPts val="2100"/>
              <a:buChar char="•"/>
            </a:pPr>
            <a:r>
              <a:rPr lang="en-US"/>
              <a:t>Reviewed at start of each meeting. </a:t>
            </a:r>
            <a:endParaRPr/>
          </a:p>
          <a:p>
            <a:pPr marL="171450" lvl="0" indent="-171450" algn="l" rtl="0">
              <a:lnSpc>
                <a:spcPct val="90000"/>
              </a:lnSpc>
              <a:spcBef>
                <a:spcPts val="750"/>
              </a:spcBef>
              <a:spcAft>
                <a:spcPts val="0"/>
              </a:spcAft>
              <a:buClr>
                <a:schemeClr val="dk1"/>
              </a:buClr>
              <a:buSzPts val="2100"/>
              <a:buChar char="•"/>
            </a:pPr>
            <a:r>
              <a:rPr lang="en-US"/>
              <a:t>Reviewed at the conclusion of each meeting.</a:t>
            </a:r>
            <a:endParaRPr/>
          </a:p>
          <a:p>
            <a:pPr marL="171450" lvl="0" indent="-171450" algn="l" rtl="0">
              <a:lnSpc>
                <a:spcPct val="90000"/>
              </a:lnSpc>
              <a:spcBef>
                <a:spcPts val="750"/>
              </a:spcBef>
              <a:spcAft>
                <a:spcPts val="0"/>
              </a:spcAft>
              <a:buClr>
                <a:schemeClr val="dk1"/>
              </a:buClr>
              <a:buSzPts val="2100"/>
              <a:buChar char="•"/>
            </a:pPr>
            <a:r>
              <a:rPr lang="en-US"/>
              <a:t>Discussion on what worked, what didn’t, what needs improved. </a:t>
            </a:r>
            <a:endParaRPr/>
          </a:p>
        </p:txBody>
      </p:sp>
      <p:grpSp>
        <p:nvGrpSpPr>
          <p:cNvPr id="236" name="Google Shape;236;p13"/>
          <p:cNvGrpSpPr/>
          <p:nvPr/>
        </p:nvGrpSpPr>
        <p:grpSpPr>
          <a:xfrm>
            <a:off x="12700" y="6211888"/>
            <a:ext cx="9144000" cy="658812"/>
            <a:chOff x="12700" y="6211407"/>
            <a:chExt cx="9144378" cy="659292"/>
          </a:xfrm>
        </p:grpSpPr>
        <p:sp>
          <p:nvSpPr>
            <p:cNvPr id="237" name="Google Shape;237;p1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13"/>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pic>
        <p:nvPicPr>
          <p:cNvPr id="241" name="Google Shape;241;p13"/>
          <p:cNvPicPr preferRelativeResize="0"/>
          <p:nvPr/>
        </p:nvPicPr>
        <p:blipFill rotWithShape="1">
          <a:blip r:embed="rId3">
            <a:alphaModFix/>
          </a:blip>
          <a:srcRect/>
          <a:stretch/>
        </p:blipFill>
        <p:spPr>
          <a:xfrm>
            <a:off x="5504369" y="4174093"/>
            <a:ext cx="2402343" cy="16015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Discussion: Working Agreements</a:t>
            </a:r>
            <a:endParaRPr/>
          </a:p>
        </p:txBody>
      </p:sp>
      <p:sp>
        <p:nvSpPr>
          <p:cNvPr id="248" name="Google Shape;248;p14"/>
          <p:cNvSpPr txBox="1">
            <a:spLocks noGrp="1"/>
          </p:cNvSpPr>
          <p:nvPr>
            <p:ph type="body" idx="1"/>
          </p:nvPr>
        </p:nvSpPr>
        <p:spPr>
          <a:xfrm>
            <a:off x="457200" y="1860331"/>
            <a:ext cx="8235950" cy="205127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100"/>
              <a:buFont typeface="Arial"/>
              <a:buChar char="•"/>
            </a:pPr>
            <a:r>
              <a:rPr lang="en-US">
                <a:solidFill>
                  <a:schemeClr val="dk1"/>
                </a:solidFill>
              </a:rPr>
              <a:t>Review this example and consider what working agreements you think are important during team meetings.</a:t>
            </a:r>
            <a:endParaRPr/>
          </a:p>
        </p:txBody>
      </p:sp>
      <p:pic>
        <p:nvPicPr>
          <p:cNvPr id="249" name="Google Shape;249;p14"/>
          <p:cNvPicPr preferRelativeResize="0"/>
          <p:nvPr/>
        </p:nvPicPr>
        <p:blipFill rotWithShape="1">
          <a:blip r:embed="rId3">
            <a:alphaModFix/>
          </a:blip>
          <a:srcRect/>
          <a:stretch/>
        </p:blipFill>
        <p:spPr>
          <a:xfrm>
            <a:off x="2182047" y="3265215"/>
            <a:ext cx="5118100" cy="2311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Example </a:t>
            </a:r>
            <a:endParaRPr/>
          </a:p>
        </p:txBody>
      </p:sp>
      <p:graphicFrame>
        <p:nvGraphicFramePr>
          <p:cNvPr id="256" name="Google Shape;256;p15"/>
          <p:cNvGraphicFramePr/>
          <p:nvPr/>
        </p:nvGraphicFramePr>
        <p:xfrm>
          <a:off x="457200" y="1417638"/>
          <a:ext cx="3000000" cy="3000000"/>
        </p:xfrm>
        <a:graphic>
          <a:graphicData uri="http://schemas.openxmlformats.org/drawingml/2006/table">
            <a:tbl>
              <a:tblPr>
                <a:noFill/>
                <a:tableStyleId>{1F9EC770-174C-4CED-A223-8B43D2B946B3}</a:tableStyleId>
              </a:tblPr>
              <a:tblGrid>
                <a:gridCol w="3250275">
                  <a:extLst>
                    <a:ext uri="{9D8B030D-6E8A-4147-A177-3AD203B41FA5}">
                      <a16:colId xmlns:a16="http://schemas.microsoft.com/office/drawing/2014/main" val="20000"/>
                    </a:ext>
                  </a:extLst>
                </a:gridCol>
                <a:gridCol w="4979325">
                  <a:extLst>
                    <a:ext uri="{9D8B030D-6E8A-4147-A177-3AD203B41FA5}">
                      <a16:colId xmlns:a16="http://schemas.microsoft.com/office/drawing/2014/main" val="20001"/>
                    </a:ext>
                  </a:extLst>
                </a:gridCol>
              </a:tblGrid>
              <a:tr h="1720175">
                <a:tc>
                  <a:txBody>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Be Respectful</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5400" cap="flat" cmpd="sng">
                      <a:solidFill>
                        <a:schemeClr val="dk1"/>
                      </a:solidFill>
                      <a:prstDash val="solid"/>
                      <a:round/>
                      <a:headEnd type="none" w="sm" len="sm"/>
                      <a:tailEnd type="none" w="sm" len="sm"/>
                    </a:lnT>
                    <a:lnB w="25400" cap="flat" cmpd="sng">
                      <a:solidFill>
                        <a:schemeClr val="dk1"/>
                      </a:solidFill>
                      <a:prstDash val="solid"/>
                      <a:round/>
                      <a:headEnd type="none" w="sm" len="sm"/>
                      <a:tailEnd type="none" w="sm" len="sm"/>
                    </a:lnB>
                    <a:solidFill>
                      <a:srgbClr val="DBDBDB"/>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Listen to Others</a:t>
                      </a:r>
                      <a:endParaRPr/>
                    </a:p>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Use Post-Its or Notepads to communicate ideas between times designated for discussion </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5400" cap="flat" cmpd="sng">
                      <a:solidFill>
                        <a:schemeClr val="dk1"/>
                      </a:solidFill>
                      <a:prstDash val="solid"/>
                      <a:round/>
                      <a:headEnd type="none" w="sm" len="sm"/>
                      <a:tailEnd type="none" w="sm" len="sm"/>
                    </a:lnT>
                    <a:lnB w="25400" cap="flat" cmpd="sng">
                      <a:solidFill>
                        <a:schemeClr val="dk1"/>
                      </a:solidFill>
                      <a:prstDash val="solid"/>
                      <a:round/>
                      <a:headEnd type="none" w="sm" len="sm"/>
                      <a:tailEnd type="none" w="sm" len="sm"/>
                    </a:lnB>
                    <a:solidFill>
                      <a:srgbClr val="EDEDED"/>
                    </a:solidFill>
                  </a:tcPr>
                </a:tc>
                <a:extLst>
                  <a:ext uri="{0D108BD9-81ED-4DB2-BD59-A6C34878D82A}">
                    <a16:rowId xmlns:a16="http://schemas.microsoft.com/office/drawing/2014/main" val="10000"/>
                  </a:ext>
                </a:extLst>
              </a:tr>
              <a:tr h="1365225">
                <a:tc>
                  <a:txBody>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Be Responsible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54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DBDB"/>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Be on Time</a:t>
                      </a:r>
                      <a:endParaRPr/>
                    </a:p>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Bring Required Materials</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54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extLst>
                  <a:ext uri="{0D108BD9-81ED-4DB2-BD59-A6C34878D82A}">
                    <a16:rowId xmlns:a16="http://schemas.microsoft.com/office/drawing/2014/main" val="10001"/>
                  </a:ext>
                </a:extLst>
              </a:tr>
              <a:tr h="1406450">
                <a:tc>
                  <a:txBody>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Be a Problem Solver</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5400" cap="flat" cmpd="sng">
                      <a:solidFill>
                        <a:schemeClr val="dk1"/>
                      </a:solidFill>
                      <a:prstDash val="solid"/>
                      <a:round/>
                      <a:headEnd type="none" w="sm" len="sm"/>
                      <a:tailEnd type="none" w="sm" len="sm"/>
                    </a:lnB>
                    <a:solidFill>
                      <a:srgbClr val="DBDBDB"/>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Discuss Concerns With The Team</a:t>
                      </a:r>
                      <a:endParaRPr/>
                    </a:p>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Brainstorm Solutions</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5400" cap="flat" cmpd="sng">
                      <a:solidFill>
                        <a:schemeClr val="dk1"/>
                      </a:solidFill>
                      <a:prstDash val="solid"/>
                      <a:round/>
                      <a:headEnd type="none" w="sm" len="sm"/>
                      <a:tailEnd type="none" w="sm" len="sm"/>
                    </a:lnB>
                    <a:solidFill>
                      <a:srgbClr val="EDEDED"/>
                    </a:solidFill>
                  </a:tcPr>
                </a:tc>
                <a:extLst>
                  <a:ext uri="{0D108BD9-81ED-4DB2-BD59-A6C34878D82A}">
                    <a16:rowId xmlns:a16="http://schemas.microsoft.com/office/drawing/2014/main" val="10002"/>
                  </a:ext>
                </a:extLst>
              </a:tr>
            </a:tbl>
          </a:graphicData>
        </a:graphic>
      </p:graphicFrame>
      <p:cxnSp>
        <p:nvCxnSpPr>
          <p:cNvPr id="257" name="Google Shape;257;p15"/>
          <p:cNvCxnSpPr/>
          <p:nvPr/>
        </p:nvCxnSpPr>
        <p:spPr>
          <a:xfrm>
            <a:off x="457200" y="4556125"/>
            <a:ext cx="8229600" cy="15875"/>
          </a:xfrm>
          <a:prstGeom prst="straightConnector1">
            <a:avLst/>
          </a:prstGeom>
          <a:noFill/>
          <a:ln w="12700" cap="flat" cmpd="sng">
            <a:solidFill>
              <a:schemeClr val="dk1"/>
            </a:solidFill>
            <a:prstDash val="solid"/>
            <a:miter lim="800000"/>
            <a:headEnd type="none" w="sm" len="sm"/>
            <a:tailEnd type="none" w="sm" len="sm"/>
          </a:ln>
        </p:spPr>
      </p:cxnSp>
      <p:grpSp>
        <p:nvGrpSpPr>
          <p:cNvPr id="258" name="Google Shape;258;p15"/>
          <p:cNvGrpSpPr/>
          <p:nvPr/>
        </p:nvGrpSpPr>
        <p:grpSpPr>
          <a:xfrm>
            <a:off x="12700" y="6211888"/>
            <a:ext cx="9144000" cy="658812"/>
            <a:chOff x="12700" y="6211407"/>
            <a:chExt cx="9144378" cy="659292"/>
          </a:xfrm>
        </p:grpSpPr>
        <p:sp>
          <p:nvSpPr>
            <p:cNvPr id="259" name="Google Shape;259;p15"/>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5"/>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5"/>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5"/>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6"/>
          <p:cNvSpPr txBox="1">
            <a:spLocks noGrp="1"/>
          </p:cNvSpPr>
          <p:nvPr>
            <p:ph type="title"/>
          </p:nvPr>
        </p:nvSpPr>
        <p:spPr>
          <a:xfrm>
            <a:off x="1766690" y="491686"/>
            <a:ext cx="7068700" cy="9259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8000"/>
              </a:buClr>
              <a:buSzPts val="3300"/>
              <a:buFont typeface="Calibri"/>
              <a:buNone/>
            </a:pPr>
            <a:r>
              <a:rPr lang="en-US">
                <a:solidFill>
                  <a:srgbClr val="008000"/>
                </a:solidFill>
              </a:rPr>
              <a:t>Activity: </a:t>
            </a:r>
            <a:r>
              <a:rPr lang="en-US">
                <a:solidFill>
                  <a:srgbClr val="FF0000"/>
                </a:solidFill>
              </a:rPr>
              <a:t>Creating Working  		  	            Agreements</a:t>
            </a:r>
            <a:endParaRPr/>
          </a:p>
        </p:txBody>
      </p:sp>
      <p:sp>
        <p:nvSpPr>
          <p:cNvPr id="269" name="Google Shape;269;p16"/>
          <p:cNvSpPr txBox="1">
            <a:spLocks noGrp="1"/>
          </p:cNvSpPr>
          <p:nvPr>
            <p:ph type="body" idx="1"/>
          </p:nvPr>
        </p:nvSpPr>
        <p:spPr>
          <a:xfrm>
            <a:off x="457200" y="1905192"/>
            <a:ext cx="8229600" cy="3920829"/>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100"/>
              <a:buFont typeface="Arial"/>
              <a:buChar char="•"/>
            </a:pPr>
            <a:r>
              <a:rPr lang="en-US">
                <a:solidFill>
                  <a:schemeClr val="dk1"/>
                </a:solidFill>
              </a:rPr>
              <a:t>Each team member takes 2-4 </a:t>
            </a:r>
            <a:r>
              <a:rPr lang="en-US" i="1">
                <a:solidFill>
                  <a:schemeClr val="dk1"/>
                </a:solidFill>
              </a:rPr>
              <a:t>Post It Notes.</a:t>
            </a:r>
            <a:endParaRPr/>
          </a:p>
          <a:p>
            <a:pPr marL="457200" lvl="0" indent="-457200" algn="l" rtl="0">
              <a:lnSpc>
                <a:spcPct val="90000"/>
              </a:lnSpc>
              <a:spcBef>
                <a:spcPts val="750"/>
              </a:spcBef>
              <a:spcAft>
                <a:spcPts val="0"/>
              </a:spcAft>
              <a:buSzPts val="2100"/>
              <a:buFont typeface="Arial"/>
              <a:buChar char="•"/>
            </a:pPr>
            <a:r>
              <a:rPr lang="en-US">
                <a:solidFill>
                  <a:schemeClr val="dk1"/>
                </a:solidFill>
              </a:rPr>
              <a:t>Team members take time to identify agreements and write them </a:t>
            </a:r>
            <a:r>
              <a:rPr lang="en-US" i="1">
                <a:solidFill>
                  <a:schemeClr val="dk1"/>
                </a:solidFill>
              </a:rPr>
              <a:t>Post It Notes --</a:t>
            </a:r>
            <a:r>
              <a:rPr lang="en-US">
                <a:solidFill>
                  <a:schemeClr val="dk1"/>
                </a:solidFill>
              </a:rPr>
              <a:t>10 minutes</a:t>
            </a:r>
            <a:endParaRPr/>
          </a:p>
          <a:p>
            <a:pPr marL="457200" lvl="0" indent="-457200" algn="l" rtl="0">
              <a:lnSpc>
                <a:spcPct val="90000"/>
              </a:lnSpc>
              <a:spcBef>
                <a:spcPts val="750"/>
              </a:spcBef>
              <a:spcAft>
                <a:spcPts val="0"/>
              </a:spcAft>
              <a:buSzPts val="2100"/>
              <a:buFont typeface="Arial"/>
              <a:buChar char="•"/>
            </a:pPr>
            <a:r>
              <a:rPr lang="en-US">
                <a:solidFill>
                  <a:schemeClr val="dk1"/>
                </a:solidFill>
              </a:rPr>
              <a:t>Put all </a:t>
            </a:r>
            <a:r>
              <a:rPr lang="en-US" i="1">
                <a:solidFill>
                  <a:schemeClr val="dk1"/>
                </a:solidFill>
              </a:rPr>
              <a:t>Post It Notes on Team Parking lot</a:t>
            </a:r>
            <a:r>
              <a:rPr lang="en-US">
                <a:solidFill>
                  <a:schemeClr val="dk1"/>
                </a:solidFill>
              </a:rPr>
              <a:t>.</a:t>
            </a:r>
            <a:endParaRPr/>
          </a:p>
          <a:p>
            <a:pPr marL="457200" lvl="0" indent="-457200" algn="l" rtl="0">
              <a:lnSpc>
                <a:spcPct val="90000"/>
              </a:lnSpc>
              <a:spcBef>
                <a:spcPts val="750"/>
              </a:spcBef>
              <a:spcAft>
                <a:spcPts val="0"/>
              </a:spcAft>
              <a:buSzPts val="2100"/>
              <a:buFont typeface="Arial"/>
              <a:buChar char="•"/>
            </a:pPr>
            <a:r>
              <a:rPr lang="en-US">
                <a:solidFill>
                  <a:schemeClr val="dk1"/>
                </a:solidFill>
              </a:rPr>
              <a:t>Group the </a:t>
            </a:r>
            <a:r>
              <a:rPr lang="en-US" i="1">
                <a:solidFill>
                  <a:schemeClr val="dk1"/>
                </a:solidFill>
              </a:rPr>
              <a:t>Post It Notes</a:t>
            </a:r>
            <a:r>
              <a:rPr lang="en-US">
                <a:solidFill>
                  <a:schemeClr val="dk1"/>
                </a:solidFill>
              </a:rPr>
              <a:t> in silence --7 minutes.</a:t>
            </a:r>
            <a:endParaRPr/>
          </a:p>
          <a:p>
            <a:pPr marL="457200" lvl="0" indent="-457200" algn="l" rtl="0">
              <a:lnSpc>
                <a:spcPct val="90000"/>
              </a:lnSpc>
              <a:spcBef>
                <a:spcPts val="750"/>
              </a:spcBef>
              <a:spcAft>
                <a:spcPts val="0"/>
              </a:spcAft>
              <a:buSzPts val="2100"/>
              <a:buFont typeface="Arial"/>
              <a:buChar char="•"/>
            </a:pPr>
            <a:r>
              <a:rPr lang="en-US">
                <a:solidFill>
                  <a:schemeClr val="dk1"/>
                </a:solidFill>
              </a:rPr>
              <a:t>Group and prioritize agreements--10 minutes.</a:t>
            </a:r>
            <a:endParaRPr/>
          </a:p>
          <a:p>
            <a:pPr marL="457200" lvl="0" indent="-457200" algn="l" rtl="0">
              <a:lnSpc>
                <a:spcPct val="90000"/>
              </a:lnSpc>
              <a:spcBef>
                <a:spcPts val="750"/>
              </a:spcBef>
              <a:spcAft>
                <a:spcPts val="0"/>
              </a:spcAft>
              <a:buSzPts val="2100"/>
              <a:buFont typeface="Arial"/>
              <a:buChar char="•"/>
            </a:pPr>
            <a:r>
              <a:rPr lang="en-US">
                <a:solidFill>
                  <a:schemeClr val="dk1"/>
                </a:solidFill>
              </a:rPr>
              <a:t>Write prioritized agreements on chart paper.</a:t>
            </a:r>
            <a:endParaRPr>
              <a:solidFill>
                <a:schemeClr val="dk1"/>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Discussion: Working Agreements</a:t>
            </a:r>
            <a:endParaRPr/>
          </a:p>
        </p:txBody>
      </p:sp>
      <p:sp>
        <p:nvSpPr>
          <p:cNvPr id="276" name="Google Shape;276;p17"/>
          <p:cNvSpPr txBox="1">
            <a:spLocks noGrp="1"/>
          </p:cNvSpPr>
          <p:nvPr>
            <p:ph type="body" idx="1"/>
          </p:nvPr>
        </p:nvSpPr>
        <p:spPr>
          <a:xfrm>
            <a:off x="457200" y="1734207"/>
            <a:ext cx="8229600" cy="43919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100"/>
              <a:buFont typeface="Arial"/>
              <a:buNone/>
            </a:pPr>
            <a:r>
              <a:rPr lang="en-US">
                <a:solidFill>
                  <a:schemeClr val="dk1"/>
                </a:solidFill>
              </a:rPr>
              <a:t>Reflect on the professional behaviors that characterize efficient and effective meetings you have attended. </a:t>
            </a:r>
            <a:endParaRPr/>
          </a:p>
          <a:p>
            <a:pPr marL="457200" lvl="0" indent="-457200" algn="l" rtl="0">
              <a:lnSpc>
                <a:spcPct val="90000"/>
              </a:lnSpc>
              <a:spcBef>
                <a:spcPts val="750"/>
              </a:spcBef>
              <a:spcAft>
                <a:spcPts val="0"/>
              </a:spcAft>
              <a:buSzPts val="2100"/>
              <a:buFont typeface="Arial"/>
              <a:buChar char="•"/>
            </a:pPr>
            <a:r>
              <a:rPr lang="en-US">
                <a:solidFill>
                  <a:schemeClr val="dk1"/>
                </a:solidFill>
              </a:rPr>
              <a:t>What working agreements will support your team’s work and heighten your productivity? </a:t>
            </a:r>
            <a:endParaRPr/>
          </a:p>
          <a:p>
            <a:pPr marL="457200" lvl="0" indent="-457200" algn="l" rtl="0">
              <a:lnSpc>
                <a:spcPct val="90000"/>
              </a:lnSpc>
              <a:spcBef>
                <a:spcPts val="750"/>
              </a:spcBef>
              <a:spcAft>
                <a:spcPts val="0"/>
              </a:spcAft>
              <a:buSzPts val="2100"/>
              <a:buFont typeface="Arial"/>
              <a:buChar char="•"/>
            </a:pPr>
            <a:r>
              <a:rPr lang="en-US">
                <a:solidFill>
                  <a:schemeClr val="dk1"/>
                </a:solidFill>
              </a:rPr>
              <a:t>Write your team’s working agreements using the form provided. </a:t>
            </a:r>
            <a:endParaRPr/>
          </a:p>
          <a:p>
            <a:pPr marL="0" lvl="0" indent="0" algn="l" rtl="0">
              <a:lnSpc>
                <a:spcPct val="90000"/>
              </a:lnSpc>
              <a:spcBef>
                <a:spcPts val="750"/>
              </a:spcBef>
              <a:spcAft>
                <a:spcPts val="0"/>
              </a:spcAft>
              <a:buClr>
                <a:srgbClr val="FF0000"/>
              </a:buClr>
              <a:buSzPts val="2100"/>
              <a:buFont typeface="Arial"/>
              <a:buNone/>
            </a:pPr>
            <a:br>
              <a:rPr lang="en-US"/>
            </a:br>
            <a:br>
              <a:rPr lang="en-US"/>
            </a:br>
            <a:endParaRPr/>
          </a:p>
        </p:txBody>
      </p:sp>
      <p:pic>
        <p:nvPicPr>
          <p:cNvPr id="277" name="Google Shape;277;p17"/>
          <p:cNvPicPr preferRelativeResize="0"/>
          <p:nvPr/>
        </p:nvPicPr>
        <p:blipFill rotWithShape="1">
          <a:blip r:embed="rId3">
            <a:alphaModFix/>
          </a:blip>
          <a:srcRect/>
          <a:stretch/>
        </p:blipFill>
        <p:spPr>
          <a:xfrm>
            <a:off x="3939080" y="4203177"/>
            <a:ext cx="4452846" cy="19229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Closing and Next Steps</a:t>
            </a:r>
            <a:endParaRPr/>
          </a:p>
        </p:txBody>
      </p:sp>
      <p:sp>
        <p:nvSpPr>
          <p:cNvPr id="284" name="Google Shape;284;p18"/>
          <p:cNvSpPr txBox="1">
            <a:spLocks noGrp="1"/>
          </p:cNvSpPr>
          <p:nvPr>
            <p:ph type="body" idx="1"/>
          </p:nvPr>
        </p:nvSpPr>
        <p:spPr>
          <a:xfrm>
            <a:off x="628650" y="1365651"/>
            <a:ext cx="7886700" cy="4811400"/>
          </a:xfrm>
          <a:prstGeom prst="rect">
            <a:avLst/>
          </a:prstGeom>
          <a:noFill/>
          <a:ln>
            <a:noFill/>
          </a:ln>
        </p:spPr>
        <p:txBody>
          <a:bodyPr spcFirstLastPara="1" wrap="square" lIns="91425" tIns="45700" rIns="91425" bIns="45700" anchor="t" anchorCtr="0">
            <a:normAutofit/>
          </a:bodyPr>
          <a:lstStyle/>
          <a:p>
            <a:pPr marL="171450" lvl="0" indent="-190500" algn="l" rtl="0">
              <a:lnSpc>
                <a:spcPct val="100000"/>
              </a:lnSpc>
              <a:spcBef>
                <a:spcPts val="0"/>
              </a:spcBef>
              <a:spcAft>
                <a:spcPts val="0"/>
              </a:spcAft>
              <a:buClr>
                <a:schemeClr val="dk1"/>
              </a:buClr>
              <a:buSzPts val="2400"/>
              <a:buChar char="•"/>
            </a:pPr>
            <a:r>
              <a:rPr lang="en-US" sz="2400"/>
              <a:t>Develop action steps for developing your team working agreements and make a plan for how you will make them visible during your team meetings.</a:t>
            </a:r>
            <a:endParaRPr sz="2400"/>
          </a:p>
          <a:p>
            <a:pPr marL="171450" lvl="0" indent="-234950" algn="l" rtl="0">
              <a:lnSpc>
                <a:spcPct val="100000"/>
              </a:lnSpc>
              <a:spcBef>
                <a:spcPts val="0"/>
              </a:spcBef>
              <a:spcAft>
                <a:spcPts val="0"/>
              </a:spcAft>
              <a:buSzPts val="2800"/>
              <a:buChar char="•"/>
            </a:pPr>
            <a:r>
              <a:rPr lang="en-US" sz="2400"/>
              <a:t>Update your action plan using the </a:t>
            </a:r>
            <a:r>
              <a:rPr lang="en-US" sz="2400" b="1" i="1"/>
              <a:t>Tier 1 Action Plan</a:t>
            </a:r>
            <a:r>
              <a:rPr lang="en-US" sz="2400"/>
              <a:t> template and the </a:t>
            </a:r>
            <a:r>
              <a:rPr lang="en-US" sz="2400" b="1" i="1"/>
              <a:t>Tier 1 Action Planning Checklist</a:t>
            </a:r>
            <a:r>
              <a:rPr lang="en-US" sz="2400"/>
              <a:t>. </a:t>
            </a:r>
            <a:endParaRPr sz="2400"/>
          </a:p>
          <a:p>
            <a:pPr marL="171450" lvl="0" indent="-234950" algn="l" rtl="0">
              <a:lnSpc>
                <a:spcPct val="100000"/>
              </a:lnSpc>
              <a:spcBef>
                <a:spcPts val="0"/>
              </a:spcBef>
              <a:spcAft>
                <a:spcPts val="0"/>
              </a:spcAft>
              <a:buSzPts val="2800"/>
              <a:buChar char="•"/>
            </a:pPr>
            <a:r>
              <a:rPr lang="en-US" sz="2400"/>
              <a:t>Use the </a:t>
            </a:r>
            <a:r>
              <a:rPr lang="en-US" sz="2400" b="1" i="1"/>
              <a:t>Tier 1 Artifacts Rubric </a:t>
            </a:r>
            <a:r>
              <a:rPr lang="en-US" sz="2400"/>
              <a:t>to assess the quality of the resources your team develops. </a:t>
            </a:r>
            <a:endParaRPr sz="2400"/>
          </a:p>
          <a:p>
            <a:pPr marL="171450" lvl="0" indent="-234950" algn="l" rtl="0">
              <a:lnSpc>
                <a:spcPct val="100000"/>
              </a:lnSpc>
              <a:spcBef>
                <a:spcPts val="0"/>
              </a:spcBef>
              <a:spcAft>
                <a:spcPts val="0"/>
              </a:spcAft>
              <a:buSzPts val="2800"/>
              <a:buChar char="•"/>
            </a:pPr>
            <a:r>
              <a:rPr lang="en-US" sz="2400"/>
              <a:t>Use the results of the </a:t>
            </a:r>
            <a:r>
              <a:rPr lang="en-US" sz="2400" b="1" i="1"/>
              <a:t>PBIS Self-Assessment Survey</a:t>
            </a:r>
            <a:r>
              <a:rPr lang="en-US" sz="2400"/>
              <a:t> (SAS)  to gain perspective from all staff, and results from the </a:t>
            </a:r>
            <a:r>
              <a:rPr lang="en-US" sz="2400" b="1" i="1"/>
              <a:t>PBIS Tiered Fidelity Inventory</a:t>
            </a:r>
            <a:r>
              <a:rPr lang="en-US" sz="2400"/>
              <a:t> (TFI) to gain perspective from your Building Leadership Team.</a:t>
            </a:r>
            <a:endParaRPr/>
          </a:p>
        </p:txBody>
      </p:sp>
      <p:grpSp>
        <p:nvGrpSpPr>
          <p:cNvPr id="285" name="Google Shape;285;p18"/>
          <p:cNvGrpSpPr/>
          <p:nvPr/>
        </p:nvGrpSpPr>
        <p:grpSpPr>
          <a:xfrm>
            <a:off x="12700" y="6211888"/>
            <a:ext cx="9144000" cy="658812"/>
            <a:chOff x="12700" y="6211407"/>
            <a:chExt cx="9144378" cy="659292"/>
          </a:xfrm>
        </p:grpSpPr>
        <p:sp>
          <p:nvSpPr>
            <p:cNvPr id="286" name="Google Shape;286;p1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8"/>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8"/>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18"/>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References</a:t>
            </a:r>
            <a:endParaRPr/>
          </a:p>
        </p:txBody>
      </p:sp>
      <p:sp>
        <p:nvSpPr>
          <p:cNvPr id="296" name="Google Shape;296;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Missouri SW-PBS (2019). </a:t>
            </a:r>
            <a:r>
              <a:rPr lang="en-US" i="1"/>
              <a:t>Missouri schoolwide positive behavior support tier 1 implementation guide.</a:t>
            </a:r>
            <a:endParaRPr/>
          </a:p>
          <a:p>
            <a:pPr marL="171450" lvl="0" indent="-171450" algn="l" rtl="0">
              <a:lnSpc>
                <a:spcPct val="90000"/>
              </a:lnSpc>
              <a:spcBef>
                <a:spcPts val="750"/>
              </a:spcBef>
              <a:spcAft>
                <a:spcPts val="0"/>
              </a:spcAft>
              <a:buClr>
                <a:schemeClr val="dk1"/>
              </a:buClr>
              <a:buSzPts val="2100"/>
              <a:buChar char="•"/>
            </a:pPr>
            <a:r>
              <a:rPr lang="en-US"/>
              <a:t>Garmston, R. J, &amp; Wellman, B. M. (2009). </a:t>
            </a:r>
            <a:r>
              <a:rPr lang="en-US" i="1"/>
              <a:t>The adaptive school: A sourcebook for developing collaborative groups. </a:t>
            </a:r>
            <a:r>
              <a:rPr lang="en-US"/>
              <a:t>Norwood, MA: Christopher-Gordon Publishers, Inc.</a:t>
            </a:r>
            <a:endParaRPr/>
          </a:p>
        </p:txBody>
      </p:sp>
      <p:grpSp>
        <p:nvGrpSpPr>
          <p:cNvPr id="297" name="Google Shape;297;p19"/>
          <p:cNvGrpSpPr/>
          <p:nvPr/>
        </p:nvGrpSpPr>
        <p:grpSpPr>
          <a:xfrm>
            <a:off x="12700" y="6211888"/>
            <a:ext cx="9144000" cy="658812"/>
            <a:chOff x="12700" y="6211407"/>
            <a:chExt cx="9144378" cy="659292"/>
          </a:xfrm>
        </p:grpSpPr>
        <p:sp>
          <p:nvSpPr>
            <p:cNvPr id="298" name="Google Shape;298;p1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1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19"/>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Facilitator Notes: Delete This Slide</a:t>
            </a:r>
            <a:br>
              <a:rPr lang="en-US"/>
            </a:br>
            <a:endParaRPr/>
          </a:p>
        </p:txBody>
      </p:sp>
      <p:sp>
        <p:nvSpPr>
          <p:cNvPr id="115" name="Google Shape;115;p2"/>
          <p:cNvSpPr txBox="1">
            <a:spLocks noGrp="1"/>
          </p:cNvSpPr>
          <p:nvPr>
            <p:ph type="body" idx="1"/>
          </p:nvPr>
        </p:nvSpPr>
        <p:spPr>
          <a:xfrm>
            <a:off x="81894" y="1589954"/>
            <a:ext cx="8828641" cy="23108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US" sz="2800" dirty="0"/>
              <a:t>Handouts </a:t>
            </a:r>
            <a:endParaRPr dirty="0"/>
          </a:p>
          <a:p>
            <a:pPr marL="571500" lvl="1" indent="-164465">
              <a:spcBef>
                <a:spcPts val="0"/>
              </a:spcBef>
              <a:buSzPct val="100000"/>
            </a:pPr>
            <a:r>
              <a:rPr lang="en-US" sz="2500" dirty="0"/>
              <a:t>Example and Activity Team Working Agreements</a:t>
            </a:r>
            <a:endParaRPr sz="2500" dirty="0"/>
          </a:p>
          <a:p>
            <a:pPr marL="628650" lvl="1" indent="-221615">
              <a:spcBef>
                <a:spcPts val="1000"/>
              </a:spcBef>
              <a:buSzPct val="100000"/>
            </a:pPr>
            <a:r>
              <a:rPr lang="en-US" sz="2500" dirty="0"/>
              <a:t>Tier 1 Action Plan</a:t>
            </a:r>
            <a:endParaRPr sz="2500" dirty="0"/>
          </a:p>
          <a:p>
            <a:pPr marL="628650" lvl="1" indent="-221615">
              <a:spcBef>
                <a:spcPts val="1000"/>
              </a:spcBef>
              <a:buSzPct val="100000"/>
            </a:pPr>
            <a:r>
              <a:rPr lang="en-US" sz="2500" dirty="0"/>
              <a:t>Tier 1 Artifact Rubric</a:t>
            </a:r>
            <a:endParaRPr sz="2500" dirty="0"/>
          </a:p>
          <a:p>
            <a:pPr marL="628650" lvl="1" indent="-221615">
              <a:spcBef>
                <a:spcPts val="1000"/>
              </a:spcBef>
              <a:buSzPct val="100000"/>
            </a:pPr>
            <a:r>
              <a:rPr lang="en-US" sz="2500"/>
              <a:t>Tier </a:t>
            </a:r>
            <a:r>
              <a:rPr lang="en-US" sz="2500" dirty="0"/>
              <a:t>1 Action Planning Checklist</a:t>
            </a:r>
            <a:endParaRPr sz="2500" dirty="0"/>
          </a:p>
          <a:p>
            <a:pPr marL="171450" lvl="0" indent="-38100" algn="l" rtl="0">
              <a:lnSpc>
                <a:spcPct val="90000"/>
              </a:lnSpc>
              <a:spcBef>
                <a:spcPts val="750"/>
              </a:spcBef>
              <a:spcAft>
                <a:spcPts val="0"/>
              </a:spcAft>
              <a:buClr>
                <a:schemeClr val="dk1"/>
              </a:buClr>
              <a:buSzPct val="100000"/>
              <a:buNone/>
            </a:pPr>
            <a:endParaRPr dirty="0"/>
          </a:p>
        </p:txBody>
      </p:sp>
      <p:grpSp>
        <p:nvGrpSpPr>
          <p:cNvPr id="116" name="Google Shape;116;p2"/>
          <p:cNvGrpSpPr/>
          <p:nvPr/>
        </p:nvGrpSpPr>
        <p:grpSpPr>
          <a:xfrm>
            <a:off x="12700" y="6211888"/>
            <a:ext cx="9144000" cy="658812"/>
            <a:chOff x="12700" y="6211407"/>
            <a:chExt cx="9144378" cy="659292"/>
          </a:xfrm>
        </p:grpSpPr>
        <p:sp>
          <p:nvSpPr>
            <p:cNvPr id="117" name="Google Shape;117;p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2"/>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a:t>Working Agreements</a:t>
            </a:r>
            <a:endParaRPr/>
          </a:p>
        </p:txBody>
      </p:sp>
      <p:sp>
        <p:nvSpPr>
          <p:cNvPr id="127" name="Google Shape;127;p3"/>
          <p:cNvSpPr txBox="1">
            <a:spLocks noGrp="1"/>
          </p:cNvSpPr>
          <p:nvPr>
            <p:ph type="body" idx="1"/>
          </p:nvPr>
        </p:nvSpPr>
        <p:spPr>
          <a:xfrm>
            <a:off x="628651" y="1690712"/>
            <a:ext cx="7886700" cy="3263400"/>
          </a:xfrm>
          <a:prstGeom prst="rect">
            <a:avLst/>
          </a:prstGeom>
          <a:noFill/>
          <a:ln>
            <a:noFill/>
          </a:ln>
        </p:spPr>
        <p:txBody>
          <a:bodyPr spcFirstLastPara="1" wrap="square" lIns="91425" tIns="45700" rIns="91425" bIns="45700" anchor="t" anchorCtr="0">
            <a:normAutofit fontScale="92500" lnSpcReduction="20000"/>
          </a:bodyPr>
          <a:lstStyle/>
          <a:p>
            <a:pPr marL="171450" lvl="0" indent="-171450" algn="l" rtl="0">
              <a:lnSpc>
                <a:spcPct val="90000"/>
              </a:lnSpc>
              <a:spcBef>
                <a:spcPts val="0"/>
              </a:spcBef>
              <a:spcAft>
                <a:spcPts val="0"/>
              </a:spcAft>
              <a:buClr>
                <a:schemeClr val="dk1"/>
              </a:buClr>
              <a:buSzPct val="100000"/>
              <a:buNone/>
            </a:pPr>
            <a:r>
              <a:rPr lang="en-US" sz="2400" b="1">
                <a:latin typeface="Calibri"/>
                <a:ea typeface="Calibri"/>
                <a:cs typeface="Calibri"/>
                <a:sym typeface="Calibri"/>
              </a:rPr>
              <a:t>Be Respectful</a:t>
            </a:r>
            <a:endParaRPr/>
          </a:p>
          <a:p>
            <a:pPr marL="171450" lvl="0" indent="-171481" algn="l" rtl="0">
              <a:lnSpc>
                <a:spcPct val="90000"/>
              </a:lnSpc>
              <a:spcBef>
                <a:spcPts val="750"/>
              </a:spcBef>
              <a:spcAft>
                <a:spcPts val="0"/>
              </a:spcAft>
              <a:buClr>
                <a:schemeClr val="dk1"/>
              </a:buClr>
              <a:buSzPct val="100000"/>
              <a:buChar char="•"/>
            </a:pPr>
            <a:r>
              <a:rPr lang="en-US">
                <a:latin typeface="Calibri"/>
                <a:ea typeface="Calibri"/>
                <a:cs typeface="Calibri"/>
                <a:sym typeface="Calibri"/>
              </a:rPr>
              <a:t>Be an active listener—open to new ideas</a:t>
            </a:r>
            <a:endParaRPr/>
          </a:p>
          <a:p>
            <a:pPr marL="171450" lvl="0" indent="-171481" algn="l" rtl="0">
              <a:lnSpc>
                <a:spcPct val="90000"/>
              </a:lnSpc>
              <a:spcBef>
                <a:spcPts val="750"/>
              </a:spcBef>
              <a:spcAft>
                <a:spcPts val="0"/>
              </a:spcAft>
              <a:buClr>
                <a:schemeClr val="dk1"/>
              </a:buClr>
              <a:buSzPct val="100000"/>
              <a:buChar char="•"/>
            </a:pPr>
            <a:r>
              <a:rPr lang="en-US">
                <a:latin typeface="Calibri"/>
                <a:ea typeface="Calibri"/>
                <a:cs typeface="Calibri"/>
                <a:sym typeface="Calibri"/>
              </a:rPr>
              <a:t>Use notes for side bar conversations</a:t>
            </a:r>
            <a:endParaRPr/>
          </a:p>
          <a:p>
            <a:pPr marL="171450" lvl="0" indent="-171450" algn="l" rtl="0">
              <a:lnSpc>
                <a:spcPct val="90000"/>
              </a:lnSpc>
              <a:spcBef>
                <a:spcPts val="750"/>
              </a:spcBef>
              <a:spcAft>
                <a:spcPts val="0"/>
              </a:spcAft>
              <a:buClr>
                <a:schemeClr val="dk1"/>
              </a:buClr>
              <a:buSzPct val="100000"/>
              <a:buNone/>
            </a:pPr>
            <a:r>
              <a:rPr lang="en-US" sz="2400" b="1">
                <a:latin typeface="Calibri"/>
                <a:ea typeface="Calibri"/>
                <a:cs typeface="Calibri"/>
                <a:sym typeface="Calibri"/>
              </a:rPr>
              <a:t>Be Responsible</a:t>
            </a:r>
            <a:endParaRPr/>
          </a:p>
          <a:p>
            <a:pPr marL="171450" lvl="0" indent="-171481" algn="l" rtl="0">
              <a:lnSpc>
                <a:spcPct val="90000"/>
              </a:lnSpc>
              <a:spcBef>
                <a:spcPts val="750"/>
              </a:spcBef>
              <a:spcAft>
                <a:spcPts val="0"/>
              </a:spcAft>
              <a:buClr>
                <a:schemeClr val="dk1"/>
              </a:buClr>
              <a:buSzPct val="100000"/>
              <a:buChar char="•"/>
            </a:pPr>
            <a:r>
              <a:rPr lang="en-US">
                <a:latin typeface="Calibri"/>
                <a:ea typeface="Calibri"/>
                <a:cs typeface="Calibri"/>
                <a:sym typeface="Calibri"/>
              </a:rPr>
              <a:t>Be on time for sessions</a:t>
            </a:r>
            <a:endParaRPr/>
          </a:p>
          <a:p>
            <a:pPr marL="171450" lvl="0" indent="-171481" algn="l" rtl="0">
              <a:lnSpc>
                <a:spcPct val="90000"/>
              </a:lnSpc>
              <a:spcBef>
                <a:spcPts val="750"/>
              </a:spcBef>
              <a:spcAft>
                <a:spcPts val="0"/>
              </a:spcAft>
              <a:buClr>
                <a:schemeClr val="dk1"/>
              </a:buClr>
              <a:buSzPct val="100000"/>
              <a:buChar char="•"/>
            </a:pPr>
            <a:r>
              <a:rPr lang="en-US">
                <a:latin typeface="Calibri"/>
                <a:ea typeface="Calibri"/>
                <a:cs typeface="Calibri"/>
                <a:sym typeface="Calibri"/>
              </a:rPr>
              <a:t>Silence cell phones—reply appropriately</a:t>
            </a:r>
            <a:endParaRPr/>
          </a:p>
          <a:p>
            <a:pPr marL="171450" lvl="0" indent="-171450" algn="l" rtl="0">
              <a:lnSpc>
                <a:spcPct val="90000"/>
              </a:lnSpc>
              <a:spcBef>
                <a:spcPts val="750"/>
              </a:spcBef>
              <a:spcAft>
                <a:spcPts val="0"/>
              </a:spcAft>
              <a:buClr>
                <a:schemeClr val="dk1"/>
              </a:buClr>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171450" lvl="0" indent="-171481" algn="l" rtl="0">
              <a:lnSpc>
                <a:spcPct val="90000"/>
              </a:lnSpc>
              <a:spcBef>
                <a:spcPts val="750"/>
              </a:spcBef>
              <a:spcAft>
                <a:spcPts val="0"/>
              </a:spcAft>
              <a:buClr>
                <a:schemeClr val="dk1"/>
              </a:buClr>
              <a:buSzPct val="100000"/>
              <a:buChar char="•"/>
            </a:pPr>
            <a:r>
              <a:rPr lang="en-US">
                <a:latin typeface="Calibri"/>
                <a:ea typeface="Calibri"/>
                <a:cs typeface="Calibri"/>
                <a:sym typeface="Calibri"/>
              </a:rPr>
              <a:t>Follow the decision making process</a:t>
            </a:r>
            <a:endParaRPr/>
          </a:p>
          <a:p>
            <a:pPr marL="171450" lvl="0" indent="-171481" algn="l" rtl="0">
              <a:lnSpc>
                <a:spcPct val="90000"/>
              </a:lnSpc>
              <a:spcBef>
                <a:spcPts val="750"/>
              </a:spcBef>
              <a:spcAft>
                <a:spcPts val="0"/>
              </a:spcAft>
              <a:buClr>
                <a:schemeClr val="dk1"/>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750"/>
              </a:spcBef>
              <a:spcAft>
                <a:spcPts val="0"/>
              </a:spcAft>
              <a:buClr>
                <a:schemeClr val="dk1"/>
              </a:buClr>
              <a:buSzPct val="100000"/>
              <a:buNone/>
            </a:pPr>
            <a:endParaRPr>
              <a:latin typeface="Calibri"/>
              <a:ea typeface="Calibri"/>
              <a:cs typeface="Calibri"/>
              <a:sym typeface="Calibri"/>
            </a:endParaRPr>
          </a:p>
        </p:txBody>
      </p:sp>
      <p:grpSp>
        <p:nvGrpSpPr>
          <p:cNvPr id="128" name="Google Shape;128;p3"/>
          <p:cNvGrpSpPr/>
          <p:nvPr/>
        </p:nvGrpSpPr>
        <p:grpSpPr>
          <a:xfrm>
            <a:off x="12700" y="6211888"/>
            <a:ext cx="9144000" cy="658812"/>
            <a:chOff x="12700" y="6211407"/>
            <a:chExt cx="9144378" cy="659292"/>
          </a:xfrm>
        </p:grpSpPr>
        <p:sp>
          <p:nvSpPr>
            <p:cNvPr id="129" name="Google Shape;129;p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3"/>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a:t>Attention Signal</a:t>
            </a:r>
            <a:endParaRPr/>
          </a:p>
        </p:txBody>
      </p:sp>
      <p:sp>
        <p:nvSpPr>
          <p:cNvPr id="139" name="Google Shape;139;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38100" algn="l" rtl="0">
              <a:lnSpc>
                <a:spcPct val="90000"/>
              </a:lnSpc>
              <a:spcBef>
                <a:spcPts val="0"/>
              </a:spcBef>
              <a:spcAft>
                <a:spcPts val="0"/>
              </a:spcAft>
              <a:buClr>
                <a:schemeClr val="dk1"/>
              </a:buClr>
              <a:buSzPts val="21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a:t>Introductions</a:t>
            </a:r>
            <a:endParaRPr/>
          </a:p>
        </p:txBody>
      </p:sp>
      <p:sp>
        <p:nvSpPr>
          <p:cNvPr id="146" name="Google Shape;146;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38100" algn="l" rtl="0">
              <a:lnSpc>
                <a:spcPct val="90000"/>
              </a:lnSpc>
              <a:spcBef>
                <a:spcPts val="0"/>
              </a:spcBef>
              <a:spcAft>
                <a:spcPts val="0"/>
              </a:spcAft>
              <a:buClr>
                <a:schemeClr val="dk1"/>
              </a:buClr>
              <a:buSzPts val="21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b="1"/>
              <a:t>Lesson Outcomes</a:t>
            </a:r>
            <a:endParaRPr/>
          </a:p>
        </p:txBody>
      </p:sp>
      <p:sp>
        <p:nvSpPr>
          <p:cNvPr id="153" name="Google Shape;153;p6"/>
          <p:cNvSpPr txBox="1">
            <a:spLocks noGrp="1"/>
          </p:cNvSpPr>
          <p:nvPr>
            <p:ph type="body" idx="1"/>
          </p:nvPr>
        </p:nvSpPr>
        <p:spPr>
          <a:xfrm>
            <a:off x="628651" y="1465730"/>
            <a:ext cx="8119564"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rgbClr val="008000"/>
              </a:buClr>
              <a:buSzPts val="21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Clr>
                <a:schemeClr val="dk1"/>
              </a:buClr>
              <a:buSzPts val="225"/>
              <a:buNone/>
            </a:pPr>
            <a:endParaRPr sz="225" i="1">
              <a:solidFill>
                <a:srgbClr val="008000"/>
              </a:solidFill>
            </a:endParaRPr>
          </a:p>
          <a:p>
            <a:pPr marL="171450" lvl="0" indent="-171450" algn="l" rtl="0">
              <a:lnSpc>
                <a:spcPct val="90000"/>
              </a:lnSpc>
              <a:spcBef>
                <a:spcPts val="1201"/>
              </a:spcBef>
              <a:spcAft>
                <a:spcPts val="0"/>
              </a:spcAft>
              <a:buClr>
                <a:schemeClr val="dk1"/>
              </a:buClr>
              <a:buSzPts val="2100"/>
              <a:buChar char="•"/>
            </a:pPr>
            <a:r>
              <a:rPr lang="en-US"/>
              <a:t>Create clearly defined working agreements.</a:t>
            </a:r>
            <a:endParaRPr/>
          </a:p>
        </p:txBody>
      </p:sp>
      <p:grpSp>
        <p:nvGrpSpPr>
          <p:cNvPr id="154" name="Google Shape;154;p6"/>
          <p:cNvGrpSpPr/>
          <p:nvPr/>
        </p:nvGrpSpPr>
        <p:grpSpPr>
          <a:xfrm>
            <a:off x="12700" y="6211888"/>
            <a:ext cx="9144000" cy="658812"/>
            <a:chOff x="12700" y="6211407"/>
            <a:chExt cx="9144378" cy="659292"/>
          </a:xfrm>
        </p:grpSpPr>
        <p:sp>
          <p:nvSpPr>
            <p:cNvPr id="155" name="Google Shape;155;p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6"/>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6"/>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6"/>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Key Terms</a:t>
            </a:r>
            <a:endParaRPr/>
          </a:p>
        </p:txBody>
      </p:sp>
      <p:sp>
        <p:nvSpPr>
          <p:cNvPr id="165" name="Google Shape;165;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b="1"/>
              <a:t>Working agreements:</a:t>
            </a:r>
            <a:r>
              <a:rPr lang="en-US"/>
              <a:t> ground rules that assist staff in achieving their meeting goals and increasing the productivity and effectiveness of their time.</a:t>
            </a:r>
            <a:endParaRPr/>
          </a:p>
        </p:txBody>
      </p:sp>
      <p:grpSp>
        <p:nvGrpSpPr>
          <p:cNvPr id="166" name="Google Shape;166;p7"/>
          <p:cNvGrpSpPr/>
          <p:nvPr/>
        </p:nvGrpSpPr>
        <p:grpSpPr>
          <a:xfrm>
            <a:off x="12700" y="6211888"/>
            <a:ext cx="9144000" cy="658812"/>
            <a:chOff x="12700" y="6211407"/>
            <a:chExt cx="9144378" cy="659292"/>
          </a:xfrm>
        </p:grpSpPr>
        <p:sp>
          <p:nvSpPr>
            <p:cNvPr id="167" name="Google Shape;167;p7"/>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7"/>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7"/>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7"/>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Key Concepts/Big Ideas</a:t>
            </a:r>
            <a:endParaRPr/>
          </a:p>
        </p:txBody>
      </p:sp>
      <p:sp>
        <p:nvSpPr>
          <p:cNvPr id="177" name="Google Shape;177;p8"/>
          <p:cNvSpPr/>
          <p:nvPr/>
        </p:nvSpPr>
        <p:spPr>
          <a:xfrm>
            <a:off x="628650" y="2289780"/>
            <a:ext cx="7886700" cy="243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548135"/>
                </a:solidFill>
                <a:latin typeface="Calibri"/>
                <a:ea typeface="Calibri"/>
                <a:cs typeface="Calibri"/>
                <a:sym typeface="Calibri"/>
              </a:rPr>
              <a:t>“Unproductive meetings can dim enthusiasm for your work and slow efforts, while effective team processes excite and inspire, and fuel progress.”</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r" rtl="0">
              <a:spcBef>
                <a:spcPts val="0"/>
              </a:spcBef>
              <a:spcAft>
                <a:spcPts val="0"/>
              </a:spcAft>
              <a:buNone/>
            </a:pPr>
            <a:r>
              <a:rPr lang="en-US" sz="1200">
                <a:solidFill>
                  <a:schemeClr val="dk1"/>
                </a:solidFill>
                <a:latin typeface="Calibri"/>
                <a:ea typeface="Calibri"/>
                <a:cs typeface="Calibri"/>
                <a:sym typeface="Calibri"/>
              </a:rPr>
              <a:t>MO SW-PBS, 2019</a:t>
            </a:r>
            <a:endParaRPr/>
          </a:p>
        </p:txBody>
      </p:sp>
      <p:grpSp>
        <p:nvGrpSpPr>
          <p:cNvPr id="178" name="Google Shape;178;p8"/>
          <p:cNvGrpSpPr/>
          <p:nvPr/>
        </p:nvGrpSpPr>
        <p:grpSpPr>
          <a:xfrm>
            <a:off x="12700" y="6211888"/>
            <a:ext cx="9144000" cy="658812"/>
            <a:chOff x="12700" y="6211407"/>
            <a:chExt cx="9144378" cy="659292"/>
          </a:xfrm>
        </p:grpSpPr>
        <p:sp>
          <p:nvSpPr>
            <p:cNvPr id="179" name="Google Shape;179;p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8"/>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8"/>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8"/>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9" descr="A picture containing person, indoor&#10;&#10;Description automatically generated"/>
          <p:cNvPicPr preferRelativeResize="0"/>
          <p:nvPr/>
        </p:nvPicPr>
        <p:blipFill rotWithShape="1">
          <a:blip r:embed="rId3">
            <a:alphaModFix amt="85000"/>
          </a:blip>
          <a:srcRect t="9091" r="19091"/>
          <a:stretch/>
        </p:blipFill>
        <p:spPr>
          <a:xfrm>
            <a:off x="20" y="10"/>
            <a:ext cx="9143980" cy="6857990"/>
          </a:xfrm>
          <a:prstGeom prst="rect">
            <a:avLst/>
          </a:prstGeom>
          <a:noFill/>
          <a:ln>
            <a:noFill/>
          </a:ln>
        </p:spPr>
      </p:pic>
      <p:sp>
        <p:nvSpPr>
          <p:cNvPr id="189" name="Google Shape;189;p9"/>
          <p:cNvSpPr/>
          <p:nvPr/>
        </p:nvSpPr>
        <p:spPr>
          <a:xfrm>
            <a:off x="252663" y="321176"/>
            <a:ext cx="5398329" cy="5896743"/>
          </a:xfrm>
          <a:prstGeom prst="rect">
            <a:avLst/>
          </a:prstGeom>
          <a:solidFill>
            <a:schemeClr val="lt1">
              <a:alpha val="89803"/>
            </a:schemeClr>
          </a:solidFill>
          <a:ln w="127000" cap="sq" cmpd="thinThick">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9"/>
          <p:cNvSpPr txBox="1">
            <a:spLocks noGrp="1"/>
          </p:cNvSpPr>
          <p:nvPr>
            <p:ph type="title"/>
          </p:nvPr>
        </p:nvSpPr>
        <p:spPr>
          <a:xfrm>
            <a:off x="446103" y="640263"/>
            <a:ext cx="4964858" cy="13449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500"/>
              <a:buFont typeface="Calibri"/>
              <a:buNone/>
            </a:pPr>
            <a:r>
              <a:rPr lang="en-US" sz="3500"/>
              <a:t>Why Working Agreements?</a:t>
            </a:r>
            <a:endParaRPr/>
          </a:p>
        </p:txBody>
      </p:sp>
      <p:sp>
        <p:nvSpPr>
          <p:cNvPr id="191" name="Google Shape;191;p9"/>
          <p:cNvSpPr txBox="1">
            <a:spLocks noGrp="1"/>
          </p:cNvSpPr>
          <p:nvPr>
            <p:ph type="body" idx="1"/>
          </p:nvPr>
        </p:nvSpPr>
        <p:spPr>
          <a:xfrm>
            <a:off x="445581" y="2121763"/>
            <a:ext cx="4965379" cy="37730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a:t>The most common categories of ineffective meetings include: </a:t>
            </a:r>
            <a:endParaRPr/>
          </a:p>
          <a:p>
            <a:pPr marL="514350" lvl="1" indent="-171450" algn="l" rtl="0">
              <a:lnSpc>
                <a:spcPct val="90000"/>
              </a:lnSpc>
              <a:spcBef>
                <a:spcPts val="375"/>
              </a:spcBef>
              <a:spcAft>
                <a:spcPts val="0"/>
              </a:spcAft>
              <a:buClr>
                <a:schemeClr val="dk1"/>
              </a:buClr>
              <a:buSzPts val="2100"/>
              <a:buChar char="•"/>
            </a:pPr>
            <a:r>
              <a:rPr lang="en-US" sz="2100"/>
              <a:t>disorganization in planning; no clear meeting objective or purpose, </a:t>
            </a:r>
            <a:endParaRPr/>
          </a:p>
          <a:p>
            <a:pPr marL="514350" lvl="1" indent="-171450" algn="l" rtl="0">
              <a:lnSpc>
                <a:spcPct val="90000"/>
              </a:lnSpc>
              <a:spcBef>
                <a:spcPts val="375"/>
              </a:spcBef>
              <a:spcAft>
                <a:spcPts val="0"/>
              </a:spcAft>
              <a:buClr>
                <a:schemeClr val="dk1"/>
              </a:buClr>
              <a:buSzPts val="2100"/>
              <a:buChar char="•"/>
            </a:pPr>
            <a:r>
              <a:rPr lang="en-US" sz="2100"/>
              <a:t>ineffective processes for running the meeting, and </a:t>
            </a:r>
            <a:endParaRPr/>
          </a:p>
          <a:p>
            <a:pPr marL="514350" lvl="1" indent="-171450" algn="l" rtl="0">
              <a:lnSpc>
                <a:spcPct val="90000"/>
              </a:lnSpc>
              <a:spcBef>
                <a:spcPts val="375"/>
              </a:spcBef>
              <a:spcAft>
                <a:spcPts val="0"/>
              </a:spcAft>
              <a:buClr>
                <a:schemeClr val="dk1"/>
              </a:buClr>
              <a:buSzPts val="2100"/>
              <a:buChar char="•"/>
            </a:pPr>
            <a:r>
              <a:rPr lang="en-US" sz="2100"/>
              <a:t>no closure or follow-up. </a:t>
            </a:r>
            <a:endParaRPr/>
          </a:p>
          <a:p>
            <a:pPr marL="514350" lvl="1" indent="-38100" algn="l" rtl="0">
              <a:lnSpc>
                <a:spcPct val="90000"/>
              </a:lnSpc>
              <a:spcBef>
                <a:spcPts val="375"/>
              </a:spcBef>
              <a:spcAft>
                <a:spcPts val="0"/>
              </a:spcAft>
              <a:buClr>
                <a:schemeClr val="dk1"/>
              </a:buClr>
              <a:buSzPts val="2100"/>
              <a:buNone/>
            </a:pPr>
            <a:endParaRPr sz="2100"/>
          </a:p>
          <a:p>
            <a:pPr marL="0" lvl="0" indent="0" algn="l" rtl="0">
              <a:lnSpc>
                <a:spcPct val="90000"/>
              </a:lnSpc>
              <a:spcBef>
                <a:spcPts val="750"/>
              </a:spcBef>
              <a:spcAft>
                <a:spcPts val="0"/>
              </a:spcAft>
              <a:buClr>
                <a:schemeClr val="dk1"/>
              </a:buClr>
              <a:buSzPts val="2100"/>
              <a:buNone/>
            </a:pPr>
            <a:r>
              <a:rPr lang="en-US" b="1" i="1"/>
              <a:t>Working agreements are one way to increase productivity and avoid ineffective team meeting processes. </a:t>
            </a:r>
            <a:endParaRPr/>
          </a:p>
          <a:p>
            <a:pPr marL="171450" lvl="0" indent="-38100" algn="l" rtl="0">
              <a:lnSpc>
                <a:spcPct val="90000"/>
              </a:lnSpc>
              <a:spcBef>
                <a:spcPts val="750"/>
              </a:spcBef>
              <a:spcAft>
                <a:spcPts val="0"/>
              </a:spcAft>
              <a:buClr>
                <a:schemeClr val="dk1"/>
              </a:buClr>
              <a:buSzPts val="21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2044</Words>
  <Application>Microsoft Macintosh PowerPoint</Application>
  <PresentationFormat>On-screen Show (4:3)</PresentationFormat>
  <Paragraphs>209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Georgia</vt:lpstr>
      <vt:lpstr>Office Theme</vt:lpstr>
      <vt:lpstr>PowerPoint Presentation</vt:lpstr>
      <vt:lpstr>Facilitator Notes: Delete This Slide </vt:lpstr>
      <vt:lpstr>Working Agreements</vt:lpstr>
      <vt:lpstr>Attention Signal</vt:lpstr>
      <vt:lpstr>Introductions</vt:lpstr>
      <vt:lpstr>Lesson Outcomes</vt:lpstr>
      <vt:lpstr>Key Terms</vt:lpstr>
      <vt:lpstr>Key Concepts/Big Ideas</vt:lpstr>
      <vt:lpstr>Why Working Agreements?</vt:lpstr>
      <vt:lpstr>Effective Working Agreements</vt:lpstr>
      <vt:lpstr>Effective Working Agreements</vt:lpstr>
      <vt:lpstr>Examples</vt:lpstr>
      <vt:lpstr>Increasing Effectiveness</vt:lpstr>
      <vt:lpstr>Discussion: Working Agreements</vt:lpstr>
      <vt:lpstr>Example </vt:lpstr>
      <vt:lpstr>Activity: Creating Working                   Agreements</vt:lpstr>
      <vt:lpstr>Discussion: Working Agreements</vt:lpstr>
      <vt:lpstr>Closing and Next Steps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 Gordon</dc:creator>
  <cp:lastModifiedBy>Johnson, Nanci W.</cp:lastModifiedBy>
  <cp:revision>1</cp:revision>
  <dcterms:created xsi:type="dcterms:W3CDTF">2020-07-15T16:37:25Z</dcterms:created>
  <dcterms:modified xsi:type="dcterms:W3CDTF">2022-03-03T19:56:52Z</dcterms:modified>
</cp:coreProperties>
</file>