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3" roundtripDataSignature="AMtx7miy5B/FeMx8iejz+CwXNXjeXRNYV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8ED36CE-3210-4A14-94F1-51B4F7515031}">
  <a:tblStyle styleId="{28ED36CE-3210-4A14-94F1-51B4F7515031}"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a:tcStyle>
        <a:tcBdr/>
        <a:fill>
          <a:solidFill>
            <a:srgbClr val="CDD4EA"/>
          </a:solidFill>
        </a:fill>
      </a:tcStyle>
    </a:band1H>
    <a:band2H>
      <a:tcTxStyle/>
      <a:tcStyle>
        <a:tcBdr/>
      </a:tcStyle>
    </a:band2H>
    <a:band1V>
      <a:tcTxStyle/>
      <a:tcStyle>
        <a:tcBdr/>
        <a:fill>
          <a:solidFill>
            <a:srgbClr val="CDD4EA"/>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32"/>
  </p:normalViewPr>
  <p:slideViewPr>
    <p:cSldViewPr snapToGrid="0" snapToObjects="1">
      <p:cViewPr varScale="1">
        <p:scale>
          <a:sx n="106" d="100"/>
          <a:sy n="106" d="100"/>
        </p:scale>
        <p:origin x="1800"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customschemas.google.com/relationships/presentationmetadata" Target="metadata"/><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pbismissouri.org/tier-1-workbook-resources/"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6" name="Google Shape;96;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1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1" name="Google Shape;191;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To Know/To Say:</a:t>
            </a:r>
            <a:r>
              <a:rPr lang="en-US" b="0"/>
              <a:t> </a:t>
            </a:r>
            <a:r>
              <a:rPr lang="en-US" sz="1200" b="0" i="0" u="none" strike="noStrike">
                <a:solidFill>
                  <a:schemeClr val="dk1"/>
                </a:solidFill>
                <a:latin typeface="Calibri"/>
                <a:ea typeface="Calibri"/>
                <a:cs typeface="Calibri"/>
                <a:sym typeface="Calibri"/>
              </a:rPr>
              <a:t>Schools often schedule meetings before or after school, on early-release days, or at a time during the day when all or most share a common planning time; in some cases, substitutes could be scheduled as necessary. Some schools occasionally “retreat” to allow longer, uninterrupted planning time. Creative scheduling helps to provide the time necessary to ensure positive outcomes for your school.</a:t>
            </a:r>
            <a:endParaRPr/>
          </a:p>
          <a:p>
            <a:pPr marL="0" lvl="0" indent="0" algn="l" rtl="0">
              <a:spcBef>
                <a:spcPts val="0"/>
              </a:spcBef>
              <a:spcAft>
                <a:spcPts val="0"/>
              </a:spcAft>
              <a:buNone/>
            </a:pPr>
            <a:br>
              <a:rPr lang="en-US"/>
            </a:br>
            <a:br>
              <a:rPr lang="en-US"/>
            </a:br>
            <a:endParaRPr/>
          </a:p>
        </p:txBody>
      </p:sp>
      <p:sp>
        <p:nvSpPr>
          <p:cNvPr id="192" name="Google Shape;192;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3" name="Google Shape;203;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To Know/To Say:</a:t>
            </a:r>
            <a:r>
              <a:rPr lang="en-US" b="0"/>
              <a:t> </a:t>
            </a:r>
            <a:r>
              <a:rPr lang="en-US" sz="1200" b="0" i="0" u="none" strike="noStrike">
                <a:solidFill>
                  <a:schemeClr val="dk1"/>
                </a:solidFill>
                <a:latin typeface="Calibri"/>
                <a:ea typeface="Calibri"/>
                <a:cs typeface="Calibri"/>
                <a:sym typeface="Calibri"/>
              </a:rPr>
              <a:t>The time commitment to participate on a SW-PBS Leadership Team sometimes goes beyond the normal responsibilities of staff members. While respected professionals often make such a commitment gladly without thought of compensation, some consideration should be given to how to support team members for their commitment and work. This might include:</a:t>
            </a:r>
            <a:endParaRPr/>
          </a:p>
          <a:p>
            <a:pPr marL="171450" lvl="0" indent="-171450" algn="l" rtl="0">
              <a:spcBef>
                <a:spcPts val="0"/>
              </a:spcBef>
              <a:spcAft>
                <a:spcPts val="0"/>
              </a:spcAft>
              <a:buClr>
                <a:schemeClr val="dk1"/>
              </a:buClr>
              <a:buSzPts val="1200"/>
              <a:buFont typeface="Arial"/>
              <a:buChar char="•"/>
            </a:pPr>
            <a:r>
              <a:rPr lang="en-US" sz="1200" b="0" i="0" u="none" strike="noStrike">
                <a:solidFill>
                  <a:schemeClr val="dk1"/>
                </a:solidFill>
                <a:latin typeface="Calibri"/>
                <a:ea typeface="Calibri"/>
                <a:cs typeface="Calibri"/>
                <a:sym typeface="Calibri"/>
              </a:rPr>
              <a:t>Arranging meeting times and hiring substitutes for a portion of the day when meetings are held.</a:t>
            </a:r>
            <a:endParaRPr/>
          </a:p>
          <a:p>
            <a:pPr marL="171450" lvl="0" indent="-171450" algn="l" rtl="0">
              <a:spcBef>
                <a:spcPts val="0"/>
              </a:spcBef>
              <a:spcAft>
                <a:spcPts val="0"/>
              </a:spcAft>
              <a:buClr>
                <a:schemeClr val="dk1"/>
              </a:buClr>
              <a:buSzPts val="1200"/>
              <a:buFont typeface="Arial"/>
              <a:buChar char="•"/>
            </a:pPr>
            <a:r>
              <a:rPr lang="en-US" sz="1200" b="0" i="0" u="none" strike="noStrike">
                <a:solidFill>
                  <a:schemeClr val="dk1"/>
                </a:solidFill>
                <a:latin typeface="Calibri"/>
                <a:ea typeface="Calibri"/>
                <a:cs typeface="Calibri"/>
                <a:sym typeface="Calibri"/>
              </a:rPr>
              <a:t>Meeting outside of regular school hours with extra pay.</a:t>
            </a:r>
            <a:endParaRPr/>
          </a:p>
          <a:p>
            <a:pPr marL="171450" lvl="0" indent="-171450" algn="l" rtl="0">
              <a:spcBef>
                <a:spcPts val="0"/>
              </a:spcBef>
              <a:spcAft>
                <a:spcPts val="0"/>
              </a:spcAft>
              <a:buClr>
                <a:schemeClr val="dk1"/>
              </a:buClr>
              <a:buSzPts val="1200"/>
              <a:buFont typeface="Arial"/>
              <a:buChar char="•"/>
            </a:pPr>
            <a:r>
              <a:rPr lang="en-US" sz="1200" b="0" i="0" u="none" strike="noStrike">
                <a:solidFill>
                  <a:schemeClr val="dk1"/>
                </a:solidFill>
                <a:latin typeface="Calibri"/>
                <a:ea typeface="Calibri"/>
                <a:cs typeface="Calibri"/>
                <a:sym typeface="Calibri"/>
              </a:rPr>
              <a:t>Arranging for additional preparation time by periodically supervising team members’ classes for them.</a:t>
            </a:r>
            <a:endParaRPr/>
          </a:p>
          <a:p>
            <a:pPr marL="171450" lvl="0" indent="-171450" algn="l" rtl="0">
              <a:spcBef>
                <a:spcPts val="0"/>
              </a:spcBef>
              <a:spcAft>
                <a:spcPts val="0"/>
              </a:spcAft>
              <a:buClr>
                <a:schemeClr val="dk1"/>
              </a:buClr>
              <a:buSzPts val="1200"/>
              <a:buFont typeface="Arial"/>
              <a:buChar char="•"/>
            </a:pPr>
            <a:r>
              <a:rPr lang="en-US" sz="1200" b="0" i="0" u="none" strike="noStrike">
                <a:solidFill>
                  <a:schemeClr val="dk1"/>
                </a:solidFill>
                <a:latin typeface="Calibri"/>
                <a:ea typeface="Calibri"/>
                <a:cs typeface="Calibri"/>
                <a:sym typeface="Calibri"/>
              </a:rPr>
              <a:t>Relieving participating team members of other duties such as bus supervision, recess duty, cafeteria supervision, etc.</a:t>
            </a:r>
            <a:endParaRPr/>
          </a:p>
          <a:p>
            <a:pPr marL="0" lvl="0" indent="0" algn="l" rtl="0">
              <a:spcBef>
                <a:spcPts val="0"/>
              </a:spcBef>
              <a:spcAft>
                <a:spcPts val="0"/>
              </a:spcAft>
              <a:buNone/>
            </a:pPr>
            <a:endParaRPr/>
          </a:p>
        </p:txBody>
      </p:sp>
      <p:sp>
        <p:nvSpPr>
          <p:cNvPr id="204" name="Google Shape;204;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1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1" name="Google Shape;211;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To Know/To Say:</a:t>
            </a:r>
            <a:r>
              <a:rPr lang="en-US" b="0"/>
              <a:t> </a:t>
            </a:r>
            <a:endParaRPr/>
          </a:p>
          <a:p>
            <a:pPr marL="0" marR="0" lvl="0" indent="0" algn="l" rtl="0">
              <a:lnSpc>
                <a:spcPct val="100000"/>
              </a:lnSpc>
              <a:spcBef>
                <a:spcPts val="0"/>
              </a:spcBef>
              <a:spcAft>
                <a:spcPts val="0"/>
              </a:spcAft>
              <a:buClr>
                <a:schemeClr val="dk1"/>
              </a:buClr>
              <a:buSzPts val="1200"/>
              <a:buFont typeface="Calibri"/>
              <a:buNone/>
            </a:pPr>
            <a:r>
              <a:rPr lang="en-US">
                <a:solidFill>
                  <a:schemeClr val="dk1"/>
                </a:solidFill>
              </a:rPr>
              <a:t>Review the example SW-PBS Leadership Team meeting schedule and consider when your SW-PBS Leadership could meet. </a:t>
            </a:r>
            <a:endParaRPr/>
          </a:p>
          <a:p>
            <a:pPr marL="0" lvl="0" indent="0" algn="l" rtl="0">
              <a:spcBef>
                <a:spcPts val="0"/>
              </a:spcBef>
              <a:spcAft>
                <a:spcPts val="0"/>
              </a:spcAft>
              <a:buNone/>
            </a:pPr>
            <a:endParaRPr b="0"/>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HO2 Example Team Meeting Dates</a:t>
            </a:r>
            <a:endParaRPr/>
          </a:p>
          <a:p>
            <a:pPr marL="0" lvl="0" indent="0" algn="l" rtl="0">
              <a:spcBef>
                <a:spcPts val="0"/>
              </a:spcBef>
              <a:spcAft>
                <a:spcPts val="0"/>
              </a:spcAft>
              <a:buNone/>
            </a:pPr>
            <a:br>
              <a:rPr lang="en-US"/>
            </a:br>
            <a:br>
              <a:rPr lang="en-US"/>
            </a:br>
            <a:endParaRPr/>
          </a:p>
        </p:txBody>
      </p:sp>
      <p:sp>
        <p:nvSpPr>
          <p:cNvPr id="212" name="Google Shape;212;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1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9" name="Google Shape;219;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0" name="Google Shape;220;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1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1" name="Google Shape;231;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To Know/To Say:</a:t>
            </a:r>
            <a:r>
              <a:rPr lang="en-US" b="0"/>
              <a:t>  </a:t>
            </a:r>
            <a:r>
              <a:rPr lang="en-US" sz="1200" b="0" i="0" u="none" strike="noStrike">
                <a:solidFill>
                  <a:schemeClr val="dk1"/>
                </a:solidFill>
                <a:latin typeface="Calibri"/>
                <a:ea typeface="Calibri"/>
                <a:cs typeface="Calibri"/>
                <a:sym typeface="Calibri"/>
              </a:rPr>
              <a:t>Use the form provided to schedule your SW-PBS Leadership Team meeting dates, times, and location.</a:t>
            </a:r>
            <a:endParaRPr/>
          </a:p>
          <a:p>
            <a:pPr marL="0" lvl="0" indent="0" algn="l" rtl="0">
              <a:spcBef>
                <a:spcPts val="0"/>
              </a:spcBef>
              <a:spcAft>
                <a:spcPts val="0"/>
              </a:spcAft>
              <a:buNone/>
            </a:pPr>
            <a:br>
              <a:rPr lang="en-US"/>
            </a:br>
            <a:br>
              <a:rPr lang="en-US"/>
            </a:br>
            <a:r>
              <a:rPr lang="en-US" sz="1200" b="0" i="0" u="none" strike="noStrike">
                <a:solidFill>
                  <a:schemeClr val="dk1"/>
                </a:solidFill>
                <a:latin typeface="Calibri"/>
                <a:ea typeface="Calibri"/>
                <a:cs typeface="Calibri"/>
                <a:sym typeface="Calibri"/>
              </a:rPr>
              <a:t>HO3 Activity Team Meeting Dates</a:t>
            </a:r>
            <a:endParaRPr/>
          </a:p>
          <a:p>
            <a:pPr marL="0" lvl="0" indent="0" algn="l" rtl="0">
              <a:spcBef>
                <a:spcPts val="0"/>
              </a:spcBef>
              <a:spcAft>
                <a:spcPts val="0"/>
              </a:spcAft>
              <a:buNone/>
            </a:pPr>
            <a:br>
              <a:rPr lang="en-US"/>
            </a:br>
            <a:br>
              <a:rPr lang="en-US"/>
            </a:br>
            <a:endParaRPr/>
          </a:p>
        </p:txBody>
      </p:sp>
      <p:sp>
        <p:nvSpPr>
          <p:cNvPr id="232" name="Google Shape;232;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1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9" name="Google Shape;239;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0" name="Google Shape;240;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1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1" name="Google Shape;251;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To Know/To Say:</a:t>
            </a:r>
            <a:r>
              <a:rPr lang="en-US" b="0"/>
              <a:t> </a:t>
            </a:r>
            <a:r>
              <a:rPr lang="en-US" sz="1200" b="0" i="0" u="none" strike="noStrike">
                <a:solidFill>
                  <a:schemeClr val="dk1"/>
                </a:solidFill>
                <a:latin typeface="Calibri"/>
                <a:ea typeface="Calibri"/>
                <a:cs typeface="Calibri"/>
                <a:sym typeface="Calibri"/>
              </a:rPr>
              <a:t>During this lesson, you learned the importance of establishing monthly meetings that are at least one hour in length for the SW-PBS Leadership Team to accomplish their work. </a:t>
            </a:r>
            <a:endParaRPr/>
          </a:p>
          <a:p>
            <a:pPr marL="0" lvl="0" indent="0" algn="l" rtl="0">
              <a:spcBef>
                <a:spcPts val="0"/>
              </a:spcBef>
              <a:spcAft>
                <a:spcPts val="0"/>
              </a:spcAft>
              <a:buNone/>
            </a:pPr>
            <a:br>
              <a:rPr lang="en-US" sz="1200" b="0" i="0" u="none" strike="noStrike">
                <a:solidFill>
                  <a:schemeClr val="dk1"/>
                </a:solidFill>
                <a:latin typeface="Calibri"/>
                <a:ea typeface="Calibri"/>
                <a:cs typeface="Calibri"/>
                <a:sym typeface="Calibri"/>
              </a:rPr>
            </a:br>
            <a:r>
              <a:rPr lang="en-US" sz="1200" b="0" i="0" u="none" strike="noStrike">
                <a:solidFill>
                  <a:schemeClr val="dk1"/>
                </a:solidFill>
                <a:latin typeface="Calibri"/>
                <a:ea typeface="Calibri"/>
                <a:cs typeface="Calibri"/>
                <a:sym typeface="Calibri"/>
              </a:rPr>
              <a:t>Next steps include updating your action plan. Develop action steps for scheduling SW-PBS Leadership Team meetings and adding the dates/time to the school calendar. </a:t>
            </a:r>
            <a:endParaRPr/>
          </a:p>
          <a:p>
            <a:pPr marL="0" lvl="0" indent="0" algn="l" rtl="0">
              <a:spcBef>
                <a:spcPts val="0"/>
              </a:spcBef>
              <a:spcAft>
                <a:spcPts val="0"/>
              </a:spcAft>
              <a:buNone/>
            </a:pPr>
            <a:br>
              <a:rPr lang="en-US" sz="1200" b="0" i="0" u="none" strike="noStrike">
                <a:solidFill>
                  <a:schemeClr val="dk1"/>
                </a:solidFill>
                <a:latin typeface="Calibri"/>
                <a:ea typeface="Calibri"/>
                <a:cs typeface="Calibri"/>
                <a:sym typeface="Calibri"/>
              </a:rPr>
            </a:br>
            <a:r>
              <a:rPr lang="en-US" sz="1200" b="0" i="0" u="none" strike="noStrike">
                <a:solidFill>
                  <a:schemeClr val="dk1"/>
                </a:solidFill>
                <a:latin typeface="Calibri"/>
                <a:ea typeface="Calibri"/>
                <a:cs typeface="Calibri"/>
                <a:sym typeface="Calibri"/>
              </a:rPr>
              <a:t>Additional information about SW-PBS Leadership Team meeting scheduling </a:t>
            </a:r>
            <a:r>
              <a:rPr lang="en-US"/>
              <a:t>can be found in </a:t>
            </a:r>
            <a:r>
              <a:rPr lang="en-US" u="sng">
                <a:solidFill>
                  <a:schemeClr val="hlink"/>
                </a:solidFill>
                <a:hlinkClick r:id="rId3"/>
              </a:rPr>
              <a:t>the MO SW-PBS Handbook </a:t>
            </a:r>
            <a:r>
              <a:rPr lang="en-US"/>
              <a:t>and the </a:t>
            </a:r>
            <a:r>
              <a:rPr lang="en-US" u="sng">
                <a:solidFill>
                  <a:schemeClr val="hlink"/>
                </a:solidFill>
                <a:hlinkClick r:id="rId3"/>
              </a:rPr>
              <a:t>MO SW-PBS Tier 1 Implementation Guide</a:t>
            </a:r>
            <a:r>
              <a:rPr lang="en-US"/>
              <a:t>.</a:t>
            </a:r>
            <a:br>
              <a:rPr lang="en-US"/>
            </a:br>
            <a:endParaRPr/>
          </a:p>
          <a:p>
            <a:pPr marL="0" lvl="0" indent="0" algn="l" rtl="0">
              <a:spcBef>
                <a:spcPts val="0"/>
              </a:spcBef>
              <a:spcAft>
                <a:spcPts val="0"/>
              </a:spcAft>
              <a:buNone/>
            </a:pPr>
            <a:endParaRPr/>
          </a:p>
        </p:txBody>
      </p:sp>
      <p:sp>
        <p:nvSpPr>
          <p:cNvPr id="252" name="Google Shape;252;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1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3" name="Google Shape;263;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Trainer Notes:</a:t>
            </a:r>
            <a:r>
              <a:rPr lang="en-US" b="0"/>
              <a:t>  </a:t>
            </a:r>
            <a:endParaRPr/>
          </a:p>
          <a:p>
            <a:pPr marL="0" lvl="0" indent="0" algn="l" rtl="0">
              <a:spcBef>
                <a:spcPts val="0"/>
              </a:spcBef>
              <a:spcAft>
                <a:spcPts val="0"/>
              </a:spcAft>
              <a:buNone/>
            </a:pPr>
            <a:r>
              <a:rPr lang="en-US" b="1"/>
              <a:t>To Know/To Say:</a:t>
            </a:r>
            <a:r>
              <a:rPr lang="en-US" b="0"/>
              <a:t> </a:t>
            </a:r>
            <a:endParaRPr/>
          </a:p>
        </p:txBody>
      </p:sp>
      <p:sp>
        <p:nvSpPr>
          <p:cNvPr id="264" name="Google Shape;264;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 name="Google Shape;102;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1" i="0" u="none" strike="noStrike" cap="none">
                <a:solidFill>
                  <a:schemeClr val="dk1"/>
                </a:solidFill>
                <a:latin typeface="Calibri"/>
                <a:ea typeface="Calibri"/>
                <a:cs typeface="Calibri"/>
                <a:sym typeface="Calibri"/>
              </a:rPr>
              <a:t>To Know/To Say: </a:t>
            </a:r>
            <a:r>
              <a:rPr lang="en-US" sz="1200" b="0" i="0" u="none" strike="noStrike" cap="none">
                <a:solidFill>
                  <a:schemeClr val="dk1"/>
                </a:solidFill>
                <a:latin typeface="Calibri"/>
                <a:ea typeface="Calibri"/>
                <a:cs typeface="Calibri"/>
                <a:sym typeface="Calibri"/>
              </a:rPr>
              <a:t>This lesson uses 2 handouts. If you have not already done so, download the handouts at this time.</a:t>
            </a:r>
            <a:endParaRPr/>
          </a:p>
        </p:txBody>
      </p:sp>
      <p:sp>
        <p:nvSpPr>
          <p:cNvPr id="103" name="Google Shape;103;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 name="Google Shape;114;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b="1"/>
              <a:t>Trainer Notes: </a:t>
            </a:r>
            <a:r>
              <a:rPr lang="en-US" b="0"/>
              <a:t>Hide or delete this slide if presenting the entire PLM</a:t>
            </a:r>
            <a:endParaRPr b="1"/>
          </a:p>
          <a:p>
            <a:pPr marL="0" marR="0" lvl="0" indent="0" algn="l" rtl="0">
              <a:lnSpc>
                <a:spcPct val="100000"/>
              </a:lnSpc>
              <a:spcBef>
                <a:spcPts val="0"/>
              </a:spcBef>
              <a:spcAft>
                <a:spcPts val="0"/>
              </a:spcAft>
              <a:buClr>
                <a:schemeClr val="dk1"/>
              </a:buClr>
              <a:buSzPts val="1200"/>
              <a:buFont typeface="Calibri"/>
              <a:buNone/>
            </a:pPr>
            <a:r>
              <a:rPr lang="en-US" b="1"/>
              <a:t>To Know/To Say</a:t>
            </a:r>
            <a:r>
              <a:rPr lang="en-US" b="0"/>
              <a:t>: “</a:t>
            </a:r>
            <a:r>
              <a:rPr lang="en-US"/>
              <a:t>These will be the Working Agreements we will honor during all our training sessions this year.”</a:t>
            </a:r>
            <a:endParaRPr/>
          </a:p>
          <a:p>
            <a:pPr marL="0" lvl="0" indent="0" algn="l" rtl="0">
              <a:spcBef>
                <a:spcPts val="0"/>
              </a:spcBef>
              <a:spcAft>
                <a:spcPts val="0"/>
              </a:spcAft>
              <a:buNone/>
            </a:pPr>
            <a:endParaRPr/>
          </a:p>
        </p:txBody>
      </p:sp>
      <p:sp>
        <p:nvSpPr>
          <p:cNvPr id="115" name="Google Shape;115;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6" name="Google Shape;126;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b="1"/>
              <a:t>Trainer Notes:</a:t>
            </a:r>
            <a:r>
              <a:rPr lang="en-US" b="0"/>
              <a:t>  </a:t>
            </a:r>
            <a:r>
              <a:rPr lang="en-US">
                <a:latin typeface="Arial"/>
                <a:ea typeface="Arial"/>
                <a:cs typeface="Arial"/>
                <a:sym typeface="Arial"/>
              </a:rPr>
              <a:t>Facilitator: Select an attention signal. </a:t>
            </a:r>
            <a:endParaRPr/>
          </a:p>
          <a:p>
            <a:pPr marL="0" lvl="0" indent="0" algn="l" rtl="0">
              <a:spcBef>
                <a:spcPts val="0"/>
              </a:spcBef>
              <a:spcAft>
                <a:spcPts val="0"/>
              </a:spcAft>
              <a:buNone/>
            </a:pPr>
            <a:r>
              <a:rPr lang="en-US" b="1"/>
              <a:t>To Know/To Say:</a:t>
            </a:r>
            <a:r>
              <a:rPr lang="en-US" b="0"/>
              <a:t>  </a:t>
            </a:r>
            <a:r>
              <a:rPr lang="en-US">
                <a:latin typeface="Arial"/>
                <a:ea typeface="Arial"/>
                <a:cs typeface="Arial"/>
                <a:sym typeface="Arial"/>
              </a:rPr>
              <a:t>“One of our agreements is to follow the attention signal.”   </a:t>
            </a:r>
            <a:endParaRPr/>
          </a:p>
          <a:p>
            <a:pPr marL="0" lvl="0" indent="0" algn="l" rtl="0">
              <a:spcBef>
                <a:spcPts val="0"/>
              </a:spcBef>
              <a:spcAft>
                <a:spcPts val="0"/>
              </a:spcAft>
              <a:buNone/>
            </a:pPr>
            <a:r>
              <a:rPr lang="en-US">
                <a:latin typeface="Arial"/>
                <a:ea typeface="Arial"/>
                <a:cs typeface="Arial"/>
                <a:sym typeface="Arial"/>
              </a:rPr>
              <a:t>“Your team will work with your school to develop an attention signal you will use in every setting.”</a:t>
            </a:r>
            <a:endParaRPr/>
          </a:p>
          <a:p>
            <a:pPr marL="0" lvl="0" indent="0" algn="l" rtl="0">
              <a:spcBef>
                <a:spcPts val="0"/>
              </a:spcBef>
              <a:spcAft>
                <a:spcPts val="0"/>
              </a:spcAft>
              <a:buNone/>
            </a:pPr>
            <a:endParaRPr>
              <a:latin typeface="Arial"/>
              <a:ea typeface="Arial"/>
              <a:cs typeface="Arial"/>
              <a:sym typeface="Arial"/>
            </a:endParaRPr>
          </a:p>
          <a:p>
            <a:pPr marL="0" lvl="0" indent="0" algn="l" rtl="0">
              <a:spcBef>
                <a:spcPts val="0"/>
              </a:spcBef>
              <a:spcAft>
                <a:spcPts val="0"/>
              </a:spcAft>
              <a:buNone/>
            </a:pPr>
            <a:r>
              <a:rPr lang="en-US">
                <a:latin typeface="Arial"/>
                <a:ea typeface="Arial"/>
                <a:cs typeface="Arial"/>
                <a:sym typeface="Arial"/>
              </a:rPr>
              <a:t>“In order to get all of you focused after discussions, activities or breaks, </a:t>
            </a:r>
            <a:endParaRPr/>
          </a:p>
          <a:p>
            <a:pPr marL="0" lvl="0" indent="0" algn="l" rtl="0">
              <a:spcBef>
                <a:spcPts val="0"/>
              </a:spcBef>
              <a:spcAft>
                <a:spcPts val="0"/>
              </a:spcAft>
              <a:buNone/>
            </a:pPr>
            <a:r>
              <a:rPr lang="en-US">
                <a:latin typeface="Arial"/>
                <a:ea typeface="Arial"/>
                <a:cs typeface="Arial"/>
                <a:sym typeface="Arial"/>
              </a:rPr>
              <a:t>I </a:t>
            </a:r>
            <a:r>
              <a:rPr lang="en-US" u="none">
                <a:latin typeface="Arial"/>
                <a:ea typeface="Arial"/>
                <a:cs typeface="Arial"/>
                <a:sym typeface="Arial"/>
              </a:rPr>
              <a:t>will __________________</a:t>
            </a:r>
            <a:r>
              <a:rPr lang="en-US" u="none">
                <a:solidFill>
                  <a:srgbClr val="FF0000"/>
                </a:solidFill>
                <a:latin typeface="Arial"/>
                <a:ea typeface="Arial"/>
                <a:cs typeface="Arial"/>
                <a:sym typeface="Arial"/>
              </a:rPr>
              <a:t>______________________</a:t>
            </a:r>
            <a:r>
              <a:rPr lang="en-US">
                <a:solidFill>
                  <a:srgbClr val="FF0000"/>
                </a:solidFill>
                <a:latin typeface="Arial"/>
                <a:ea typeface="Arial"/>
                <a:cs typeface="Arial"/>
                <a:sym typeface="Arial"/>
              </a:rPr>
              <a:t>.”</a:t>
            </a:r>
            <a:endParaRPr/>
          </a:p>
          <a:p>
            <a:pPr marL="0" lvl="0" indent="0" algn="l" rtl="0">
              <a:spcBef>
                <a:spcPts val="0"/>
              </a:spcBef>
              <a:spcAft>
                <a:spcPts val="0"/>
              </a:spcAft>
              <a:buNone/>
            </a:pPr>
            <a:r>
              <a:rPr lang="en-US">
                <a:solidFill>
                  <a:srgbClr val="FF0000"/>
                </a:solidFill>
                <a:latin typeface="Arial"/>
                <a:ea typeface="Arial"/>
                <a:cs typeface="Arial"/>
                <a:sym typeface="Arial"/>
              </a:rPr>
              <a:t>	(</a:t>
            </a:r>
            <a:r>
              <a:rPr lang="en-US" b="1" u="none">
                <a:solidFill>
                  <a:srgbClr val="FF0000"/>
                </a:solidFill>
                <a:latin typeface="Arial"/>
                <a:ea typeface="Arial"/>
                <a:cs typeface="Arial"/>
                <a:sym typeface="Arial"/>
              </a:rPr>
              <a:t>Insert your attention signal here</a:t>
            </a:r>
            <a:r>
              <a:rPr lang="en-US" u="none">
                <a:solidFill>
                  <a:srgbClr val="FF0000"/>
                </a:solidFill>
                <a:latin typeface="Arial"/>
                <a:ea typeface="Arial"/>
                <a:cs typeface="Arial"/>
                <a:sym typeface="Arial"/>
              </a:rPr>
              <a:t>.)</a:t>
            </a:r>
            <a:endParaRPr/>
          </a:p>
          <a:p>
            <a:pPr marL="0" lvl="0" indent="0" algn="l" rtl="0">
              <a:spcBef>
                <a:spcPts val="0"/>
              </a:spcBef>
              <a:spcAft>
                <a:spcPts val="0"/>
              </a:spcAft>
              <a:buNone/>
            </a:pPr>
            <a:endParaRPr u="none">
              <a:solidFill>
                <a:srgbClr val="FF0000"/>
              </a:solidFill>
              <a:latin typeface="Arial"/>
              <a:ea typeface="Arial"/>
              <a:cs typeface="Arial"/>
              <a:sym typeface="Arial"/>
            </a:endParaRPr>
          </a:p>
          <a:p>
            <a:pPr marL="0" lvl="0" indent="0" algn="l" rtl="0">
              <a:spcBef>
                <a:spcPts val="0"/>
              </a:spcBef>
              <a:spcAft>
                <a:spcPts val="0"/>
              </a:spcAft>
              <a:buNone/>
            </a:pPr>
            <a:r>
              <a:rPr lang="en-US">
                <a:latin typeface="Arial"/>
                <a:ea typeface="Arial"/>
                <a:cs typeface="Arial"/>
                <a:sym typeface="Arial"/>
              </a:rPr>
              <a:t>“Your task will be to finish your sentence, quiet your voice and ____________________________.”</a:t>
            </a:r>
            <a:endParaRPr/>
          </a:p>
          <a:p>
            <a:pPr marL="0" lvl="0" indent="0" algn="l" rtl="0">
              <a:spcBef>
                <a:spcPts val="0"/>
              </a:spcBef>
              <a:spcAft>
                <a:spcPts val="0"/>
              </a:spcAft>
              <a:buNone/>
            </a:pPr>
            <a:r>
              <a:rPr lang="en-US">
                <a:latin typeface="Arial"/>
                <a:ea typeface="Arial"/>
                <a:cs typeface="Arial"/>
                <a:sym typeface="Arial"/>
              </a:rPr>
              <a:t>							(</a:t>
            </a:r>
            <a:r>
              <a:rPr lang="en-US" b="1">
                <a:latin typeface="Arial"/>
                <a:ea typeface="Arial"/>
                <a:cs typeface="Arial"/>
                <a:sym typeface="Arial"/>
              </a:rPr>
              <a:t>Insert what you want participants to do</a:t>
            </a:r>
            <a:r>
              <a:rPr lang="en-US">
                <a:latin typeface="Arial"/>
                <a:ea typeface="Arial"/>
                <a:cs typeface="Arial"/>
                <a:sym typeface="Arial"/>
              </a:rPr>
              <a:t>.)</a:t>
            </a:r>
            <a:endParaRPr>
              <a:latin typeface="Arial"/>
              <a:ea typeface="Arial"/>
              <a:cs typeface="Arial"/>
              <a:sym typeface="Arial"/>
            </a:endParaRPr>
          </a:p>
          <a:p>
            <a:pPr marL="0" lvl="0" indent="0" algn="l" rtl="0">
              <a:spcBef>
                <a:spcPts val="0"/>
              </a:spcBef>
              <a:spcAft>
                <a:spcPts val="0"/>
              </a:spcAft>
              <a:buNone/>
            </a:pPr>
            <a:endParaRPr/>
          </a:p>
        </p:txBody>
      </p:sp>
      <p:sp>
        <p:nvSpPr>
          <p:cNvPr id="127" name="Google Shape;127;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3" name="Google Shape;13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Trainer Notes:</a:t>
            </a:r>
            <a:r>
              <a:rPr lang="en-US" b="0"/>
              <a:t>  </a:t>
            </a:r>
            <a:r>
              <a:rPr lang="en-US"/>
              <a:t>Facilitator: Select an introductions activity</a:t>
            </a:r>
            <a:endParaRPr b="0"/>
          </a:p>
          <a:p>
            <a:pPr marL="0" lvl="0" indent="0" algn="l" rtl="0">
              <a:spcBef>
                <a:spcPts val="0"/>
              </a:spcBef>
              <a:spcAft>
                <a:spcPts val="0"/>
              </a:spcAft>
              <a:buNone/>
            </a:pPr>
            <a:r>
              <a:rPr lang="en-US" b="1"/>
              <a:t>To Know/To Say:</a:t>
            </a:r>
            <a:endParaRPr>
              <a:latin typeface="Arial"/>
              <a:ea typeface="Arial"/>
              <a:cs typeface="Arial"/>
              <a:sym typeface="Arial"/>
            </a:endParaRPr>
          </a:p>
          <a:p>
            <a:pPr marL="0" lvl="0" indent="0" algn="l" rtl="0">
              <a:spcBef>
                <a:spcPts val="0"/>
              </a:spcBef>
              <a:spcAft>
                <a:spcPts val="0"/>
              </a:spcAft>
              <a:buNone/>
            </a:pPr>
            <a:endParaRPr/>
          </a:p>
        </p:txBody>
      </p:sp>
      <p:sp>
        <p:nvSpPr>
          <p:cNvPr id="134" name="Google Shape;134;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 name="Google Shape;140;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Trainer Notes:</a:t>
            </a:r>
            <a:r>
              <a:rPr lang="en-US" b="0"/>
              <a:t>  </a:t>
            </a:r>
            <a:endParaRPr/>
          </a:p>
          <a:p>
            <a:pPr marL="0" marR="0" lvl="0" indent="0" algn="l" rtl="0">
              <a:lnSpc>
                <a:spcPct val="100000"/>
              </a:lnSpc>
              <a:spcBef>
                <a:spcPts val="0"/>
              </a:spcBef>
              <a:spcAft>
                <a:spcPts val="0"/>
              </a:spcAft>
              <a:buClr>
                <a:schemeClr val="dk1"/>
              </a:buClr>
              <a:buSzPts val="1200"/>
              <a:buFont typeface="Calibri"/>
              <a:buNone/>
            </a:pPr>
            <a:r>
              <a:rPr lang="en-US" b="1"/>
              <a:t>To Know/To Say:</a:t>
            </a:r>
            <a:r>
              <a:rPr lang="en-US" b="0"/>
              <a:t> </a:t>
            </a:r>
            <a:r>
              <a:rPr lang="en-US" b="1"/>
              <a:t>To Know/To Say:</a:t>
            </a:r>
            <a:r>
              <a:rPr lang="en-US" b="0"/>
              <a:t> </a:t>
            </a:r>
            <a:r>
              <a:rPr lang="en-US" i="1">
                <a:solidFill>
                  <a:srgbClr val="008000"/>
                </a:solidFill>
              </a:rPr>
              <a:t>At the end of this session, you will be able to </a:t>
            </a:r>
            <a:r>
              <a:rPr lang="en-US" i="1"/>
              <a:t>c</a:t>
            </a:r>
            <a:r>
              <a:rPr lang="en-US"/>
              <a:t>reate a SW-PBS Leadership Team schedule.</a:t>
            </a:r>
            <a:endParaRPr/>
          </a:p>
          <a:p>
            <a:pPr marL="0" lvl="0" indent="0" algn="l" rtl="0">
              <a:spcBef>
                <a:spcPts val="0"/>
              </a:spcBef>
              <a:spcAft>
                <a:spcPts val="0"/>
              </a:spcAft>
              <a:buNone/>
            </a:pPr>
            <a:endParaRPr/>
          </a:p>
        </p:txBody>
      </p:sp>
      <p:sp>
        <p:nvSpPr>
          <p:cNvPr id="141" name="Google Shape;141;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2" name="Google Shape;152;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Trainer Notes:</a:t>
            </a:r>
            <a:r>
              <a:rPr lang="en-US" b="0"/>
              <a:t>  </a:t>
            </a:r>
            <a:endParaRPr/>
          </a:p>
          <a:p>
            <a:pPr marL="0" lvl="0" indent="0" algn="l" rtl="0">
              <a:spcBef>
                <a:spcPts val="0"/>
              </a:spcBef>
              <a:spcAft>
                <a:spcPts val="0"/>
              </a:spcAft>
              <a:buNone/>
            </a:pPr>
            <a:r>
              <a:rPr lang="en-US" b="1"/>
              <a:t>To Know/To Say:</a:t>
            </a:r>
            <a:r>
              <a:rPr lang="en-US" b="0"/>
              <a:t> </a:t>
            </a:r>
            <a:endParaRPr/>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Quote: “Meeting and planning time is often scarce, so we must learn to work smarter, maximizing our time and outcomes.”</a:t>
            </a:r>
            <a:r>
              <a:rPr lang="en-US" sz="1200" b="0" i="0" u="none" strike="noStrike" baseline="30000">
                <a:solidFill>
                  <a:schemeClr val="dk1"/>
                </a:solidFill>
                <a:latin typeface="Calibri"/>
                <a:ea typeface="Calibri"/>
                <a:cs typeface="Calibri"/>
                <a:sym typeface="Calibri"/>
              </a:rPr>
              <a:t>1</a:t>
            </a:r>
            <a:endParaRPr sz="1200" b="0" i="0" u="none" strike="noStrike">
              <a:solidFill>
                <a:schemeClr val="dk1"/>
              </a:solidFill>
              <a:latin typeface="Calibri"/>
              <a:ea typeface="Calibri"/>
              <a:cs typeface="Calibri"/>
              <a:sym typeface="Calibri"/>
            </a:endParaRPr>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Time is the most valuable resource for educators. This lesson will focus on the importance of establishing a SW-PBS Leadership Team meeting schedule that involves a minimum of one meeting per month, usually an hour in length, and prioritizing these meetings on the school calendar. </a:t>
            </a:r>
            <a:endParaRPr/>
          </a:p>
          <a:p>
            <a:pPr marL="0" lvl="0" indent="0" algn="l" rtl="0">
              <a:spcBef>
                <a:spcPts val="0"/>
              </a:spcBef>
              <a:spcAft>
                <a:spcPts val="0"/>
              </a:spcAft>
              <a:buNone/>
            </a:pPr>
            <a:br>
              <a:rPr lang="en-US"/>
            </a:br>
            <a:br>
              <a:rPr lang="en-US"/>
            </a:br>
            <a:endParaRPr/>
          </a:p>
          <a:p>
            <a:pPr marL="0" marR="0" lvl="0" indent="0" algn="l" rtl="0">
              <a:lnSpc>
                <a:spcPct val="100000"/>
              </a:lnSpc>
              <a:spcBef>
                <a:spcPts val="0"/>
              </a:spcBef>
              <a:spcAft>
                <a:spcPts val="0"/>
              </a:spcAft>
              <a:buClr>
                <a:schemeClr val="dk1"/>
              </a:buClr>
              <a:buSzPts val="1200"/>
              <a:buFont typeface="Calibri"/>
              <a:buNone/>
            </a:pPr>
            <a:endParaRPr/>
          </a:p>
          <a:p>
            <a:pPr marL="0" lvl="0" indent="0" algn="l" rtl="0">
              <a:spcBef>
                <a:spcPts val="0"/>
              </a:spcBef>
              <a:spcAft>
                <a:spcPts val="0"/>
              </a:spcAft>
              <a:buNone/>
            </a:pPr>
            <a:endParaRPr/>
          </a:p>
        </p:txBody>
      </p:sp>
      <p:sp>
        <p:nvSpPr>
          <p:cNvPr id="153" name="Google Shape;153;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To Know/To Say:</a:t>
            </a:r>
            <a:r>
              <a:rPr lang="en-US" b="0"/>
              <a:t> </a:t>
            </a:r>
            <a:r>
              <a:rPr lang="en-US" sz="1200" b="0" i="0" u="none" strike="noStrike">
                <a:solidFill>
                  <a:schemeClr val="dk1"/>
                </a:solidFill>
                <a:latin typeface="Calibri"/>
                <a:ea typeface="Calibri"/>
                <a:cs typeface="Calibri"/>
                <a:sym typeface="Calibri"/>
              </a:rPr>
              <a:t>In order to provide leadership for the development, implementation, and evaluation of universal procedures in the entire building for all students and staff the SW-PBS Leadership Team must have protected time to work as a team. </a:t>
            </a:r>
            <a:endParaRPr/>
          </a:p>
        </p:txBody>
      </p:sp>
      <p:sp>
        <p:nvSpPr>
          <p:cNvPr id="165" name="Google Shape;165;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6" name="Google Shape;176;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To Know/To Say:</a:t>
            </a:r>
            <a:r>
              <a:rPr lang="en-US" b="0"/>
              <a:t> </a:t>
            </a:r>
            <a:r>
              <a:rPr lang="en-US" sz="1200" b="0" i="0" u="none" strike="noStrike">
                <a:solidFill>
                  <a:schemeClr val="dk1"/>
                </a:solidFill>
                <a:latin typeface="Calibri"/>
                <a:ea typeface="Calibri"/>
                <a:cs typeface="Calibri"/>
                <a:sym typeface="Calibri"/>
              </a:rPr>
              <a:t>It is recommended that your meetings be entered on the school master calendar early in the school year so other activities do not crowd out these important meetings.</a:t>
            </a:r>
            <a:endParaRPr/>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Additionally, teams are encouraged to schedule the length of meetings so as to allow ample uninterrupted time to plan; at least an hour is ideal.</a:t>
            </a:r>
            <a:endParaRPr/>
          </a:p>
          <a:p>
            <a:pPr marL="0" lvl="0" indent="0" algn="l" rtl="0">
              <a:spcBef>
                <a:spcPts val="0"/>
              </a:spcBef>
              <a:spcAft>
                <a:spcPts val="0"/>
              </a:spcAft>
              <a:buNone/>
            </a:pPr>
            <a:br>
              <a:rPr lang="en-US"/>
            </a:br>
            <a:endParaRPr/>
          </a:p>
        </p:txBody>
      </p:sp>
      <p:sp>
        <p:nvSpPr>
          <p:cNvPr id="177" name="Google Shape;177;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1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1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1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4"/>
        <p:cNvGrpSpPr/>
        <p:nvPr/>
      </p:nvGrpSpPr>
      <p:grpSpPr>
        <a:xfrm>
          <a:off x="0" y="0"/>
          <a:ext cx="0" cy="0"/>
          <a:chOff x="0" y="0"/>
          <a:chExt cx="0" cy="0"/>
        </a:xfrm>
      </p:grpSpPr>
      <p:sp>
        <p:nvSpPr>
          <p:cNvPr id="75" name="Google Shape;75;p28"/>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28"/>
          <p:cNvSpPr>
            <a:spLocks noGrp="1"/>
          </p:cNvSpPr>
          <p:nvPr>
            <p:ph type="pic" idx="2"/>
          </p:nvPr>
        </p:nvSpPr>
        <p:spPr>
          <a:xfrm>
            <a:off x="3887391" y="987426"/>
            <a:ext cx="4629150" cy="4873625"/>
          </a:xfrm>
          <a:prstGeom prst="rect">
            <a:avLst/>
          </a:prstGeom>
          <a:noFill/>
          <a:ln>
            <a:noFill/>
          </a:ln>
        </p:spPr>
      </p:sp>
      <p:sp>
        <p:nvSpPr>
          <p:cNvPr id="77" name="Google Shape;77;p28"/>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8" name="Google Shape;78;p2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2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1"/>
        <p:cNvGrpSpPr/>
        <p:nvPr/>
      </p:nvGrpSpPr>
      <p:grpSpPr>
        <a:xfrm>
          <a:off x="0" y="0"/>
          <a:ext cx="0" cy="0"/>
          <a:chOff x="0" y="0"/>
          <a:chExt cx="0" cy="0"/>
        </a:xfrm>
      </p:grpSpPr>
      <p:sp>
        <p:nvSpPr>
          <p:cNvPr id="82" name="Google Shape;82;p29"/>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3" name="Google Shape;83;p29"/>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4" name="Google Shape;84;p2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2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2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7"/>
        <p:cNvGrpSpPr/>
        <p:nvPr/>
      </p:nvGrpSpPr>
      <p:grpSpPr>
        <a:xfrm>
          <a:off x="0" y="0"/>
          <a:ext cx="0" cy="0"/>
          <a:chOff x="0" y="0"/>
          <a:chExt cx="0" cy="0"/>
        </a:xfrm>
      </p:grpSpPr>
      <p:sp>
        <p:nvSpPr>
          <p:cNvPr id="88" name="Google Shape;88;p30"/>
          <p:cNvSpPr txBox="1">
            <a:spLocks noGrp="1"/>
          </p:cNvSpPr>
          <p:nvPr>
            <p:ph type="title"/>
          </p:nvPr>
        </p:nvSpPr>
        <p:spPr>
          <a:xfrm rot="5400000">
            <a:off x="4623593" y="2285206"/>
            <a:ext cx="5811838"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9" name="Google Shape;89;p30"/>
          <p:cNvSpPr txBox="1">
            <a:spLocks noGrp="1"/>
          </p:cNvSpPr>
          <p:nvPr>
            <p:ph type="body" idx="1"/>
          </p:nvPr>
        </p:nvSpPr>
        <p:spPr>
          <a:xfrm rot="5400000">
            <a:off x="623093" y="370681"/>
            <a:ext cx="5811838"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0" name="Google Shape;90;p3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3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3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9"/>
        <p:cNvGrpSpPr/>
        <p:nvPr/>
      </p:nvGrpSpPr>
      <p:grpSpPr>
        <a:xfrm>
          <a:off x="0" y="0"/>
          <a:ext cx="0" cy="0"/>
          <a:chOff x="0" y="0"/>
          <a:chExt cx="0" cy="0"/>
        </a:xfrm>
      </p:grpSpPr>
      <p:sp>
        <p:nvSpPr>
          <p:cNvPr id="20" name="Google Shape;20;p20"/>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20"/>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 name="Google Shape;22;p2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2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2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5"/>
        <p:cNvGrpSpPr/>
        <p:nvPr/>
      </p:nvGrpSpPr>
      <p:grpSpPr>
        <a:xfrm>
          <a:off x="0" y="0"/>
          <a:ext cx="0" cy="0"/>
          <a:chOff x="0" y="0"/>
          <a:chExt cx="0" cy="0"/>
        </a:xfrm>
      </p:grpSpPr>
      <p:sp>
        <p:nvSpPr>
          <p:cNvPr id="26" name="Google Shape;26;p21"/>
          <p:cNvSpPr txBox="1">
            <a:spLocks noGrp="1"/>
          </p:cNvSpPr>
          <p:nvPr>
            <p:ph type="ctrTitle"/>
          </p:nvPr>
        </p:nvSpPr>
        <p:spPr>
          <a:xfrm>
            <a:off x="685800" y="1122363"/>
            <a:ext cx="77724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21"/>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8" name="Google Shape;28;p2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2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2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Content with Caption">
  <p:cSld name="1_Content with Caption">
    <p:spTree>
      <p:nvGrpSpPr>
        <p:cNvPr id="1" name="Shape 31"/>
        <p:cNvGrpSpPr/>
        <p:nvPr/>
      </p:nvGrpSpPr>
      <p:grpSpPr>
        <a:xfrm>
          <a:off x="0" y="0"/>
          <a:ext cx="0" cy="0"/>
          <a:chOff x="0" y="0"/>
          <a:chExt cx="0" cy="0"/>
        </a:xfrm>
      </p:grpSpPr>
      <p:sp>
        <p:nvSpPr>
          <p:cNvPr id="32" name="Google Shape;32;p22"/>
          <p:cNvSpPr txBox="1">
            <a:spLocks noGrp="1"/>
          </p:cNvSpPr>
          <p:nvPr>
            <p:ph type="title"/>
          </p:nvPr>
        </p:nvSpPr>
        <p:spPr>
          <a:xfrm>
            <a:off x="1982788" y="536575"/>
            <a:ext cx="6710362" cy="93821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33" name="Google Shape;33;p22" descr="Macintosh HD:Users:wellspl:Desktop:6-Free-Teamwork-Clipart-Illustration-Showing-Diversity.jpg"/>
          <p:cNvPicPr preferRelativeResize="0"/>
          <p:nvPr/>
        </p:nvPicPr>
        <p:blipFill rotWithShape="1">
          <a:blip r:embed="rId2">
            <a:alphaModFix/>
          </a:blip>
          <a:srcRect r="25555"/>
          <a:stretch/>
        </p:blipFill>
        <p:spPr>
          <a:xfrm>
            <a:off x="552450" y="587375"/>
            <a:ext cx="1371600" cy="771525"/>
          </a:xfrm>
          <a:prstGeom prst="rect">
            <a:avLst/>
          </a:prstGeom>
          <a:noFill/>
          <a:ln>
            <a:noFill/>
          </a:ln>
        </p:spPr>
      </p:pic>
      <p:sp>
        <p:nvSpPr>
          <p:cNvPr id="34" name="Google Shape;34;p22"/>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FF0000"/>
              </a:buClr>
              <a:buSzPts val="2800"/>
              <a:buFont typeface="Arial"/>
              <a:buNone/>
              <a:defRPr>
                <a:solidFill>
                  <a:srgbClr val="009E47"/>
                </a:solidFill>
              </a:defRPr>
            </a:lvl1pPr>
            <a:lvl2pPr marL="914400" lvl="1" indent="-381000" algn="l">
              <a:lnSpc>
                <a:spcPct val="90000"/>
              </a:lnSpc>
              <a:spcBef>
                <a:spcPts val="500"/>
              </a:spcBef>
              <a:spcAft>
                <a:spcPts val="0"/>
              </a:spcAft>
              <a:buClr>
                <a:srgbClr val="FF0000"/>
              </a:buClr>
              <a:buSzPts val="2400"/>
              <a:buFont typeface="Arial"/>
              <a:buChar char="•"/>
              <a:defRPr i="1"/>
            </a:lvl2pPr>
            <a:lvl3pPr marL="1371600" lvl="2" indent="-355600" algn="l">
              <a:lnSpc>
                <a:spcPct val="90000"/>
              </a:lnSpc>
              <a:spcBef>
                <a:spcPts val="500"/>
              </a:spcBef>
              <a:spcAft>
                <a:spcPts val="0"/>
              </a:spcAft>
              <a:buClr>
                <a:srgbClr val="FF0000"/>
              </a:buClr>
              <a:buSzPts val="2000"/>
              <a:buFont typeface="Arial"/>
              <a:buChar char="•"/>
              <a:defRPr i="1"/>
            </a:lvl3pPr>
            <a:lvl4pPr marL="1828800" lvl="3" indent="-342900" algn="l">
              <a:lnSpc>
                <a:spcPct val="90000"/>
              </a:lnSpc>
              <a:spcBef>
                <a:spcPts val="500"/>
              </a:spcBef>
              <a:spcAft>
                <a:spcPts val="0"/>
              </a:spcAft>
              <a:buClr>
                <a:srgbClr val="FF0000"/>
              </a:buClr>
              <a:buSzPts val="1800"/>
              <a:buFont typeface="Arial"/>
              <a:buChar char="•"/>
              <a:defRPr i="1"/>
            </a:lvl4pPr>
            <a:lvl5pPr marL="2286000" lvl="4" indent="-342900" algn="l">
              <a:lnSpc>
                <a:spcPct val="90000"/>
              </a:lnSpc>
              <a:spcBef>
                <a:spcPts val="500"/>
              </a:spcBef>
              <a:spcAft>
                <a:spcPts val="0"/>
              </a:spcAft>
              <a:buClr>
                <a:srgbClr val="FF0000"/>
              </a:buClr>
              <a:buSzPts val="1800"/>
              <a:buFont typeface="Arial"/>
              <a:buChar char="•"/>
              <a:defRPr i="1"/>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35" name="Google Shape;35;p22"/>
          <p:cNvGrpSpPr/>
          <p:nvPr/>
        </p:nvGrpSpPr>
        <p:grpSpPr>
          <a:xfrm>
            <a:off x="12700" y="6211407"/>
            <a:ext cx="9144378" cy="659292"/>
            <a:chOff x="12700" y="6211407"/>
            <a:chExt cx="9144378" cy="659292"/>
          </a:xfrm>
        </p:grpSpPr>
        <p:sp>
          <p:nvSpPr>
            <p:cNvPr id="36" name="Google Shape;36;p22"/>
            <p:cNvSpPr/>
            <p:nvPr/>
          </p:nvSpPr>
          <p:spPr>
            <a:xfrm>
              <a:off x="12700" y="6756656"/>
              <a:ext cx="9144000" cy="114043"/>
            </a:xfrm>
            <a:prstGeom prst="rect">
              <a:avLst/>
            </a:prstGeom>
            <a:gradFill>
              <a:gsLst>
                <a:gs pos="0">
                  <a:srgbClr val="FF0000"/>
                </a:gs>
                <a:gs pos="100000">
                  <a:srgbClr val="FFFFFF"/>
                </a:gs>
              </a:gsLst>
              <a:path path="circle">
                <a:fillToRect l="100000" b="100000"/>
              </a:path>
              <a:tileRect t="-100000" r="-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7" name="Google Shape;37;p22"/>
            <p:cNvSpPr/>
            <p:nvPr/>
          </p:nvSpPr>
          <p:spPr>
            <a:xfrm>
              <a:off x="12700" y="6288897"/>
              <a:ext cx="9144378" cy="283567"/>
            </a:xfrm>
            <a:prstGeom prst="rect">
              <a:avLst/>
            </a:prstGeom>
            <a:gradFill>
              <a:gsLst>
                <a:gs pos="0">
                  <a:srgbClr val="008000"/>
                </a:gs>
                <a:gs pos="75000">
                  <a:srgbClr val="008000"/>
                </a:gs>
                <a:gs pos="100000">
                  <a:srgbClr val="FFFFFF"/>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8" name="Google Shape;38;p22"/>
            <p:cNvSpPr/>
            <p:nvPr/>
          </p:nvSpPr>
          <p:spPr>
            <a:xfrm>
              <a:off x="12700" y="6572093"/>
              <a:ext cx="9144000" cy="184935"/>
            </a:xfrm>
            <a:prstGeom prst="rect">
              <a:avLst/>
            </a:prstGeom>
            <a:gradFill>
              <a:gsLst>
                <a:gs pos="0">
                  <a:srgbClr val="FFF123"/>
                </a:gs>
                <a:gs pos="65000">
                  <a:srgbClr val="FFF123"/>
                </a:gs>
                <a:gs pos="90000">
                  <a:srgbClr val="FFFFFF"/>
                </a:gs>
                <a:gs pos="100000">
                  <a:srgbClr val="FFFFFF"/>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9" name="Google Shape;39;p22"/>
            <p:cNvSpPr txBox="1"/>
            <p:nvPr/>
          </p:nvSpPr>
          <p:spPr>
            <a:xfrm>
              <a:off x="673596" y="6211407"/>
              <a:ext cx="1752104" cy="369332"/>
            </a:xfrm>
            <a:prstGeom prst="rect">
              <a:avLst/>
            </a:prstGeom>
            <a:noFill/>
            <a:ln>
              <a:noFill/>
            </a:ln>
            <a:effectLst>
              <a:outerShdw blurRad="44450" dist="38100" dir="2700000" algn="tl" rotWithShape="0">
                <a:srgbClr val="008000"/>
              </a:outerShdw>
            </a:effectLst>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lt1"/>
                  </a:solidFill>
                  <a:latin typeface="Calibri"/>
                  <a:ea typeface="Calibri"/>
                  <a:cs typeface="Calibri"/>
                  <a:sym typeface="Calibri"/>
                </a:rPr>
                <a:t>MO SW-PBS</a:t>
              </a: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0"/>
        <p:cNvGrpSpPr/>
        <p:nvPr/>
      </p:nvGrpSpPr>
      <p:grpSpPr>
        <a:xfrm>
          <a:off x="0" y="0"/>
          <a:ext cx="0" cy="0"/>
          <a:chOff x="0" y="0"/>
          <a:chExt cx="0" cy="0"/>
        </a:xfrm>
      </p:grpSpPr>
      <p:sp>
        <p:nvSpPr>
          <p:cNvPr id="41" name="Google Shape;41;p23"/>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23"/>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3" name="Google Shape;43;p2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2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2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6"/>
        <p:cNvGrpSpPr/>
        <p:nvPr/>
      </p:nvGrpSpPr>
      <p:grpSpPr>
        <a:xfrm>
          <a:off x="0" y="0"/>
          <a:ext cx="0" cy="0"/>
          <a:chOff x="0" y="0"/>
          <a:chExt cx="0" cy="0"/>
        </a:xfrm>
      </p:grpSpPr>
      <p:sp>
        <p:nvSpPr>
          <p:cNvPr id="47" name="Google Shape;47;p24"/>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24"/>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24"/>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2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2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3"/>
        <p:cNvGrpSpPr/>
        <p:nvPr/>
      </p:nvGrpSpPr>
      <p:grpSpPr>
        <a:xfrm>
          <a:off x="0" y="0"/>
          <a:ext cx="0" cy="0"/>
          <a:chOff x="0" y="0"/>
          <a:chExt cx="0" cy="0"/>
        </a:xfrm>
      </p:grpSpPr>
      <p:sp>
        <p:nvSpPr>
          <p:cNvPr id="54" name="Google Shape;54;p25"/>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25"/>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6" name="Google Shape;56;p25"/>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7" name="Google Shape;57;p25"/>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8" name="Google Shape;58;p25"/>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9" name="Google Shape;59;p2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2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2"/>
        <p:cNvGrpSpPr/>
        <p:nvPr/>
      </p:nvGrpSpPr>
      <p:grpSpPr>
        <a:xfrm>
          <a:off x="0" y="0"/>
          <a:ext cx="0" cy="0"/>
          <a:chOff x="0" y="0"/>
          <a:chExt cx="0" cy="0"/>
        </a:xfrm>
      </p:grpSpPr>
      <p:sp>
        <p:nvSpPr>
          <p:cNvPr id="63" name="Google Shape;63;p26"/>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 name="Google Shape;64;p2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2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7"/>
        <p:cNvGrpSpPr/>
        <p:nvPr/>
      </p:nvGrpSpPr>
      <p:grpSpPr>
        <a:xfrm>
          <a:off x="0" y="0"/>
          <a:ext cx="0" cy="0"/>
          <a:chOff x="0" y="0"/>
          <a:chExt cx="0" cy="0"/>
        </a:xfrm>
      </p:grpSpPr>
      <p:sp>
        <p:nvSpPr>
          <p:cNvPr id="68" name="Google Shape;68;p27"/>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27"/>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70" name="Google Shape;70;p27"/>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1" name="Google Shape;71;p2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8"/>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8"/>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7"/>
        <p:cNvGrpSpPr/>
        <p:nvPr/>
      </p:nvGrpSpPr>
      <p:grpSpPr>
        <a:xfrm>
          <a:off x="0" y="0"/>
          <a:ext cx="0" cy="0"/>
          <a:chOff x="0" y="0"/>
          <a:chExt cx="0" cy="0"/>
        </a:xfrm>
      </p:grpSpPr>
      <p:sp>
        <p:nvSpPr>
          <p:cNvPr id="98" name="Google Shape;98;p1"/>
          <p:cNvSpPr/>
          <p:nvPr/>
        </p:nvSpPr>
        <p:spPr>
          <a:xfrm>
            <a:off x="1143" y="0"/>
            <a:ext cx="9141714" cy="6858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99" name="Google Shape;99;p1" descr="A picture containing text&#10;&#10;Description automatically generated"/>
          <p:cNvPicPr preferRelativeResize="0"/>
          <p:nvPr/>
        </p:nvPicPr>
        <p:blipFill rotWithShape="1">
          <a:blip r:embed="rId3">
            <a:alphaModFix/>
          </a:blip>
          <a:srcRect l="315" r="-1" b="-1"/>
          <a:stretch/>
        </p:blipFill>
        <p:spPr>
          <a:xfrm>
            <a:off x="20" y="1282"/>
            <a:ext cx="9143980" cy="685671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10"/>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Creative Scheduling</a:t>
            </a:r>
            <a:endParaRPr/>
          </a:p>
        </p:txBody>
      </p:sp>
      <p:sp>
        <p:nvSpPr>
          <p:cNvPr id="195" name="Google Shape;195;p10"/>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t>Before or after school</a:t>
            </a:r>
            <a:endParaRPr/>
          </a:p>
          <a:p>
            <a:pPr marL="228600" lvl="0" indent="-228600" algn="l" rtl="0">
              <a:lnSpc>
                <a:spcPct val="90000"/>
              </a:lnSpc>
              <a:spcBef>
                <a:spcPts val="1000"/>
              </a:spcBef>
              <a:spcAft>
                <a:spcPts val="0"/>
              </a:spcAft>
              <a:buClr>
                <a:schemeClr val="dk1"/>
              </a:buClr>
              <a:buSzPts val="2800"/>
              <a:buChar char="•"/>
            </a:pPr>
            <a:r>
              <a:rPr lang="en-US"/>
              <a:t>Early-release days</a:t>
            </a:r>
            <a:endParaRPr/>
          </a:p>
          <a:p>
            <a:pPr marL="228600" lvl="0" indent="-228600" algn="l" rtl="0">
              <a:lnSpc>
                <a:spcPct val="90000"/>
              </a:lnSpc>
              <a:spcBef>
                <a:spcPts val="1000"/>
              </a:spcBef>
              <a:spcAft>
                <a:spcPts val="0"/>
              </a:spcAft>
              <a:buClr>
                <a:schemeClr val="dk1"/>
              </a:buClr>
              <a:buSzPts val="2800"/>
              <a:buChar char="•"/>
            </a:pPr>
            <a:r>
              <a:rPr lang="en-US"/>
              <a:t>Common planning time</a:t>
            </a:r>
            <a:endParaRPr/>
          </a:p>
          <a:p>
            <a:pPr marL="228600" lvl="0" indent="-228600" algn="l" rtl="0">
              <a:lnSpc>
                <a:spcPct val="90000"/>
              </a:lnSpc>
              <a:spcBef>
                <a:spcPts val="1000"/>
              </a:spcBef>
              <a:spcAft>
                <a:spcPts val="0"/>
              </a:spcAft>
              <a:buClr>
                <a:schemeClr val="dk1"/>
              </a:buClr>
              <a:buSzPts val="2800"/>
              <a:buChar char="•"/>
            </a:pPr>
            <a:r>
              <a:rPr lang="en-US"/>
              <a:t>Occasional “retreat” to allow longer, uninterrupted planning time. </a:t>
            </a:r>
            <a:endParaRPr/>
          </a:p>
          <a:p>
            <a:pPr marL="0" lvl="0" indent="0" algn="l" rtl="0">
              <a:lnSpc>
                <a:spcPct val="90000"/>
              </a:lnSpc>
              <a:spcBef>
                <a:spcPts val="1000"/>
              </a:spcBef>
              <a:spcAft>
                <a:spcPts val="0"/>
              </a:spcAft>
              <a:buClr>
                <a:schemeClr val="dk1"/>
              </a:buClr>
              <a:buSzPts val="2800"/>
              <a:buNone/>
            </a:pPr>
            <a:endParaRPr/>
          </a:p>
          <a:p>
            <a:pPr marL="0" lvl="0" indent="0" algn="ctr" rtl="0">
              <a:lnSpc>
                <a:spcPct val="90000"/>
              </a:lnSpc>
              <a:spcBef>
                <a:spcPts val="1000"/>
              </a:spcBef>
              <a:spcAft>
                <a:spcPts val="0"/>
              </a:spcAft>
              <a:buClr>
                <a:schemeClr val="dk1"/>
              </a:buClr>
              <a:buSzPts val="2800"/>
              <a:buNone/>
            </a:pPr>
            <a:r>
              <a:rPr lang="en-US" i="1"/>
              <a:t>Creative scheduling helps to provide the time necessary to ensure positive outcomes for your school.</a:t>
            </a:r>
            <a:endParaRPr/>
          </a:p>
        </p:txBody>
      </p:sp>
      <p:grpSp>
        <p:nvGrpSpPr>
          <p:cNvPr id="196" name="Google Shape;196;p10"/>
          <p:cNvGrpSpPr/>
          <p:nvPr/>
        </p:nvGrpSpPr>
        <p:grpSpPr>
          <a:xfrm>
            <a:off x="12700" y="6211888"/>
            <a:ext cx="9144000" cy="658812"/>
            <a:chOff x="12700" y="6211407"/>
            <a:chExt cx="9144378" cy="659292"/>
          </a:xfrm>
        </p:grpSpPr>
        <p:sp>
          <p:nvSpPr>
            <p:cNvPr id="197" name="Google Shape;197;p10"/>
            <p:cNvSpPr/>
            <p:nvPr/>
          </p:nvSpPr>
          <p:spPr>
            <a:xfrm>
              <a:off x="12700" y="6756656"/>
              <a:ext cx="9144000" cy="114043"/>
            </a:xfrm>
            <a:prstGeom prst="rect">
              <a:avLst/>
            </a:prstGeom>
            <a:gradFill>
              <a:gsLst>
                <a:gs pos="0">
                  <a:srgbClr val="FF0000"/>
                </a:gs>
                <a:gs pos="100000">
                  <a:srgbClr val="FFFFFF"/>
                </a:gs>
              </a:gsLst>
              <a:path path="circle">
                <a:fillToRect l="100000" b="100000"/>
              </a:path>
              <a:tileRect t="-100000" r="-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8" name="Google Shape;198;p10"/>
            <p:cNvSpPr/>
            <p:nvPr/>
          </p:nvSpPr>
          <p:spPr>
            <a:xfrm>
              <a:off x="12700" y="6288897"/>
              <a:ext cx="9144378" cy="283567"/>
            </a:xfrm>
            <a:prstGeom prst="rect">
              <a:avLst/>
            </a:prstGeom>
            <a:gradFill>
              <a:gsLst>
                <a:gs pos="0">
                  <a:srgbClr val="008000"/>
                </a:gs>
                <a:gs pos="75000">
                  <a:srgbClr val="008000"/>
                </a:gs>
                <a:gs pos="100000">
                  <a:srgbClr val="FFFFFF"/>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9" name="Google Shape;199;p10"/>
            <p:cNvSpPr/>
            <p:nvPr/>
          </p:nvSpPr>
          <p:spPr>
            <a:xfrm>
              <a:off x="12700" y="6572093"/>
              <a:ext cx="9144000" cy="184935"/>
            </a:xfrm>
            <a:prstGeom prst="rect">
              <a:avLst/>
            </a:prstGeom>
            <a:gradFill>
              <a:gsLst>
                <a:gs pos="0">
                  <a:srgbClr val="FFF123"/>
                </a:gs>
                <a:gs pos="65000">
                  <a:srgbClr val="FFF123"/>
                </a:gs>
                <a:gs pos="90000">
                  <a:srgbClr val="FFFFFF"/>
                </a:gs>
                <a:gs pos="100000">
                  <a:srgbClr val="FFFFFF"/>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0" name="Google Shape;200;p10"/>
            <p:cNvSpPr txBox="1"/>
            <p:nvPr/>
          </p:nvSpPr>
          <p:spPr>
            <a:xfrm>
              <a:off x="673127" y="6211407"/>
              <a:ext cx="1752672" cy="368568"/>
            </a:xfrm>
            <a:prstGeom prst="rect">
              <a:avLst/>
            </a:prstGeom>
            <a:noFill/>
            <a:ln>
              <a:noFill/>
            </a:ln>
            <a:effectLst>
              <a:outerShdw blurRad="44450" dist="38100" dir="2700000" algn="tl" rotWithShape="0">
                <a:srgbClr val="008000"/>
              </a:outerShdw>
            </a:effectLst>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lt1"/>
                  </a:solidFill>
                  <a:latin typeface="Calibri"/>
                  <a:ea typeface="Calibri"/>
                  <a:cs typeface="Calibri"/>
                  <a:sym typeface="Calibri"/>
                </a:rPr>
                <a:t>MO SW-PBS</a:t>
              </a:r>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pic>
        <p:nvPicPr>
          <p:cNvPr id="206" name="Google Shape;206;p11" descr="A picture containing sandglass, object, indoor, dark&#10;&#10;Description automatically generated"/>
          <p:cNvPicPr preferRelativeResize="0"/>
          <p:nvPr/>
        </p:nvPicPr>
        <p:blipFill rotWithShape="1">
          <a:blip r:embed="rId3">
            <a:alphaModFix amt="50000"/>
          </a:blip>
          <a:srcRect/>
          <a:stretch/>
        </p:blipFill>
        <p:spPr>
          <a:xfrm>
            <a:off x="0" y="0"/>
            <a:ext cx="9144000" cy="6858000"/>
          </a:xfrm>
          <a:prstGeom prst="rect">
            <a:avLst/>
          </a:prstGeom>
          <a:noFill/>
          <a:ln>
            <a:noFill/>
          </a:ln>
        </p:spPr>
      </p:pic>
      <p:sp>
        <p:nvSpPr>
          <p:cNvPr id="207" name="Google Shape;207;p11"/>
          <p:cNvSpPr txBox="1"/>
          <p:nvPr/>
        </p:nvSpPr>
        <p:spPr>
          <a:xfrm>
            <a:off x="2773017" y="454971"/>
            <a:ext cx="5854148"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dk1"/>
                </a:solidFill>
                <a:latin typeface="Calibri"/>
                <a:ea typeface="Calibri"/>
                <a:cs typeface="Calibri"/>
                <a:sym typeface="Calibri"/>
              </a:rPr>
              <a:t>Supporting SW PBS Leadership Team </a:t>
            </a:r>
            <a:endParaRPr/>
          </a:p>
        </p:txBody>
      </p:sp>
      <p:sp>
        <p:nvSpPr>
          <p:cNvPr id="208" name="Google Shape;208;p11"/>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p>
            <a:pPr marL="171450" lvl="0" indent="-177800" algn="l" rtl="0">
              <a:lnSpc>
                <a:spcPct val="90000"/>
              </a:lnSpc>
              <a:spcBef>
                <a:spcPts val="0"/>
              </a:spcBef>
              <a:spcAft>
                <a:spcPts val="0"/>
              </a:spcAft>
              <a:buClr>
                <a:schemeClr val="dk1"/>
              </a:buClr>
              <a:buSzPts val="2800"/>
              <a:buChar char="•"/>
            </a:pPr>
            <a:r>
              <a:rPr lang="en-US"/>
              <a:t>Arranging meeting times and hiring substitutes for a portion of the day when meetings are held.</a:t>
            </a:r>
            <a:endParaRPr/>
          </a:p>
          <a:p>
            <a:pPr marL="171450" lvl="0" indent="-177800" algn="l" rtl="0">
              <a:lnSpc>
                <a:spcPct val="90000"/>
              </a:lnSpc>
              <a:spcBef>
                <a:spcPts val="1000"/>
              </a:spcBef>
              <a:spcAft>
                <a:spcPts val="0"/>
              </a:spcAft>
              <a:buClr>
                <a:schemeClr val="dk1"/>
              </a:buClr>
              <a:buSzPts val="2800"/>
              <a:buChar char="•"/>
            </a:pPr>
            <a:r>
              <a:rPr lang="en-US"/>
              <a:t>Meeting outside of regular school hours with extra pay.</a:t>
            </a:r>
            <a:endParaRPr/>
          </a:p>
          <a:p>
            <a:pPr marL="171450" lvl="0" indent="-177800" algn="l" rtl="0">
              <a:lnSpc>
                <a:spcPct val="90000"/>
              </a:lnSpc>
              <a:spcBef>
                <a:spcPts val="1000"/>
              </a:spcBef>
              <a:spcAft>
                <a:spcPts val="0"/>
              </a:spcAft>
              <a:buClr>
                <a:schemeClr val="dk1"/>
              </a:buClr>
              <a:buSzPts val="2800"/>
              <a:buChar char="•"/>
            </a:pPr>
            <a:r>
              <a:rPr lang="en-US"/>
              <a:t>Arranging for additional preparation time by periodically supervising team members’ classes for them.</a:t>
            </a:r>
            <a:endParaRPr/>
          </a:p>
          <a:p>
            <a:pPr marL="171450" lvl="0" indent="-177800" algn="l" rtl="0">
              <a:lnSpc>
                <a:spcPct val="90000"/>
              </a:lnSpc>
              <a:spcBef>
                <a:spcPts val="1000"/>
              </a:spcBef>
              <a:spcAft>
                <a:spcPts val="0"/>
              </a:spcAft>
              <a:buClr>
                <a:schemeClr val="dk1"/>
              </a:buClr>
              <a:buSzPts val="2800"/>
              <a:buChar char="•"/>
            </a:pPr>
            <a:r>
              <a:rPr lang="en-US"/>
              <a:t>Relieving participating team members of other duties such as bus supervision, recess duty, cafeteria supervision, etc.</a:t>
            </a:r>
            <a:endParaRPr/>
          </a:p>
          <a:p>
            <a:pPr marL="0" lvl="0" indent="0" algn="l" rtl="0">
              <a:lnSpc>
                <a:spcPct val="90000"/>
              </a:lnSpc>
              <a:spcBef>
                <a:spcPts val="1000"/>
              </a:spcBef>
              <a:spcAft>
                <a:spcPts val="0"/>
              </a:spcAft>
              <a:buClr>
                <a:schemeClr val="dk1"/>
              </a:buClr>
              <a:buSzPts val="2800"/>
              <a:buNone/>
            </a:pPr>
            <a:endParaRPr>
              <a:solidFill>
                <a:schemeClr val="lt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12"/>
          <p:cNvSpPr txBox="1">
            <a:spLocks noGrp="1"/>
          </p:cNvSpPr>
          <p:nvPr>
            <p:ph type="title"/>
          </p:nvPr>
        </p:nvSpPr>
        <p:spPr>
          <a:xfrm>
            <a:off x="1982788" y="536575"/>
            <a:ext cx="6710362" cy="93821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Discussion: Team Meetings</a:t>
            </a:r>
            <a:endParaRPr/>
          </a:p>
        </p:txBody>
      </p:sp>
      <p:sp>
        <p:nvSpPr>
          <p:cNvPr id="215" name="Google Shape;215;p12"/>
          <p:cNvSpPr txBox="1">
            <a:spLocks noGrp="1"/>
          </p:cNvSpPr>
          <p:nvPr>
            <p:ph type="body" idx="1"/>
          </p:nvPr>
        </p:nvSpPr>
        <p:spPr>
          <a:xfrm>
            <a:off x="457200" y="2349062"/>
            <a:ext cx="3763893" cy="3767959"/>
          </a:xfrm>
          <a:prstGeom prst="rect">
            <a:avLst/>
          </a:prstGeom>
          <a:noFill/>
          <a:ln>
            <a:noFill/>
          </a:ln>
        </p:spPr>
        <p:txBody>
          <a:bodyPr spcFirstLastPara="1" wrap="square" lIns="91425" tIns="45700" rIns="91425" bIns="45700" anchor="t" anchorCtr="0">
            <a:normAutofit lnSpcReduction="10000"/>
          </a:bodyPr>
          <a:lstStyle/>
          <a:p>
            <a:pPr marL="457200" lvl="0" indent="-457200" algn="l" rtl="0">
              <a:lnSpc>
                <a:spcPct val="90000"/>
              </a:lnSpc>
              <a:spcBef>
                <a:spcPts val="0"/>
              </a:spcBef>
              <a:spcAft>
                <a:spcPts val="0"/>
              </a:spcAft>
              <a:buSzPts val="2800"/>
              <a:buFont typeface="Arial"/>
              <a:buChar char="•"/>
            </a:pPr>
            <a:r>
              <a:rPr lang="en-US">
                <a:solidFill>
                  <a:schemeClr val="dk1"/>
                </a:solidFill>
              </a:rPr>
              <a:t>Review the example SW-PBS Leadership Team meeting schedule and consider when your SW-PBS Leadership could meet. </a:t>
            </a:r>
            <a:endParaRPr/>
          </a:p>
          <a:p>
            <a:pPr marL="0" lvl="0" indent="0" algn="l" rtl="0">
              <a:lnSpc>
                <a:spcPct val="90000"/>
              </a:lnSpc>
              <a:spcBef>
                <a:spcPts val="1000"/>
              </a:spcBef>
              <a:spcAft>
                <a:spcPts val="0"/>
              </a:spcAft>
              <a:buClr>
                <a:srgbClr val="FF0000"/>
              </a:buClr>
              <a:buSzPts val="2800"/>
              <a:buFont typeface="Arial"/>
              <a:buNone/>
            </a:pPr>
            <a:br>
              <a:rPr lang="en-US"/>
            </a:br>
            <a:br>
              <a:rPr lang="en-US"/>
            </a:br>
            <a:endParaRPr/>
          </a:p>
        </p:txBody>
      </p:sp>
      <p:pic>
        <p:nvPicPr>
          <p:cNvPr id="216" name="Google Shape;216;p12"/>
          <p:cNvPicPr preferRelativeResize="0"/>
          <p:nvPr/>
        </p:nvPicPr>
        <p:blipFill rotWithShape="1">
          <a:blip r:embed="rId3">
            <a:alphaModFix/>
          </a:blip>
          <a:srcRect/>
          <a:stretch/>
        </p:blipFill>
        <p:spPr>
          <a:xfrm>
            <a:off x="4221093" y="2085646"/>
            <a:ext cx="4735909" cy="336134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pic>
        <p:nvPicPr>
          <p:cNvPr id="222" name="Google Shape;222;p13"/>
          <p:cNvPicPr preferRelativeResize="0"/>
          <p:nvPr/>
        </p:nvPicPr>
        <p:blipFill rotWithShape="1">
          <a:blip r:embed="rId3">
            <a:alphaModFix/>
          </a:blip>
          <a:srcRect/>
          <a:stretch/>
        </p:blipFill>
        <p:spPr>
          <a:xfrm>
            <a:off x="634481" y="207384"/>
            <a:ext cx="7875037" cy="5251024"/>
          </a:xfrm>
          <a:prstGeom prst="rect">
            <a:avLst/>
          </a:prstGeom>
          <a:noFill/>
          <a:ln>
            <a:noFill/>
          </a:ln>
        </p:spPr>
      </p:pic>
      <p:sp>
        <p:nvSpPr>
          <p:cNvPr id="223" name="Google Shape;223;p13"/>
          <p:cNvSpPr txBox="1"/>
          <p:nvPr/>
        </p:nvSpPr>
        <p:spPr>
          <a:xfrm>
            <a:off x="1319139" y="5512059"/>
            <a:ext cx="6531300" cy="646500"/>
          </a:xfrm>
          <a:prstGeom prst="rect">
            <a:avLst/>
          </a:prstGeom>
          <a:solidFill>
            <a:srgbClr val="E8EBF5"/>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mbria"/>
                <a:ea typeface="Cambria"/>
                <a:cs typeface="Cambria"/>
                <a:sym typeface="Cambria"/>
              </a:rPr>
              <a:t>Review example SW-PBS Leadership Team meeting schedule and consider when your SW-PBS Leadership could meet. </a:t>
            </a:r>
            <a:endParaRPr sz="1800">
              <a:solidFill>
                <a:schemeClr val="dk1"/>
              </a:solidFill>
              <a:latin typeface="Calibri"/>
              <a:ea typeface="Calibri"/>
              <a:cs typeface="Calibri"/>
              <a:sym typeface="Calibri"/>
            </a:endParaRPr>
          </a:p>
        </p:txBody>
      </p:sp>
      <p:grpSp>
        <p:nvGrpSpPr>
          <p:cNvPr id="224" name="Google Shape;224;p13"/>
          <p:cNvGrpSpPr/>
          <p:nvPr/>
        </p:nvGrpSpPr>
        <p:grpSpPr>
          <a:xfrm>
            <a:off x="12701" y="6212062"/>
            <a:ext cx="9144300" cy="658788"/>
            <a:chOff x="12700" y="6211407"/>
            <a:chExt cx="9144300" cy="659249"/>
          </a:xfrm>
        </p:grpSpPr>
        <p:sp>
          <p:nvSpPr>
            <p:cNvPr id="225" name="Google Shape;225;p13"/>
            <p:cNvSpPr/>
            <p:nvPr/>
          </p:nvSpPr>
          <p:spPr>
            <a:xfrm>
              <a:off x="12700" y="6756656"/>
              <a:ext cx="9144000" cy="114000"/>
            </a:xfrm>
            <a:prstGeom prst="rect">
              <a:avLst/>
            </a:prstGeom>
            <a:gradFill>
              <a:gsLst>
                <a:gs pos="0">
                  <a:srgbClr val="FF0000"/>
                </a:gs>
                <a:gs pos="100000">
                  <a:srgbClr val="FFFFFF"/>
                </a:gs>
              </a:gsLst>
              <a:path path="circle">
                <a:fillToRect l="100000" b="100000"/>
              </a:path>
              <a:tileRect t="-100000" r="-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6" name="Google Shape;226;p13"/>
            <p:cNvSpPr/>
            <p:nvPr/>
          </p:nvSpPr>
          <p:spPr>
            <a:xfrm>
              <a:off x="12700" y="6288897"/>
              <a:ext cx="9144300" cy="283500"/>
            </a:xfrm>
            <a:prstGeom prst="rect">
              <a:avLst/>
            </a:prstGeom>
            <a:gradFill>
              <a:gsLst>
                <a:gs pos="0">
                  <a:srgbClr val="008000"/>
                </a:gs>
                <a:gs pos="75000">
                  <a:srgbClr val="008000"/>
                </a:gs>
                <a:gs pos="100000">
                  <a:srgbClr val="FFFFFF"/>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7" name="Google Shape;227;p13"/>
            <p:cNvSpPr/>
            <p:nvPr/>
          </p:nvSpPr>
          <p:spPr>
            <a:xfrm>
              <a:off x="12700" y="6572093"/>
              <a:ext cx="9144000" cy="184800"/>
            </a:xfrm>
            <a:prstGeom prst="rect">
              <a:avLst/>
            </a:prstGeom>
            <a:gradFill>
              <a:gsLst>
                <a:gs pos="0">
                  <a:srgbClr val="FFF123"/>
                </a:gs>
                <a:gs pos="65000">
                  <a:srgbClr val="FFF123"/>
                </a:gs>
                <a:gs pos="90000">
                  <a:srgbClr val="FFFFFF"/>
                </a:gs>
                <a:gs pos="100000">
                  <a:srgbClr val="FFFFFF"/>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8" name="Google Shape;228;p13"/>
            <p:cNvSpPr txBox="1"/>
            <p:nvPr/>
          </p:nvSpPr>
          <p:spPr>
            <a:xfrm>
              <a:off x="673127" y="6211407"/>
              <a:ext cx="1752600" cy="369600"/>
            </a:xfrm>
            <a:prstGeom prst="rect">
              <a:avLst/>
            </a:prstGeom>
            <a:noFill/>
            <a:ln>
              <a:noFill/>
            </a:ln>
            <a:effectLst>
              <a:outerShdw blurRad="44450" dist="38100" dir="2700000" algn="tl" rotWithShape="0">
                <a:srgbClr val="008000"/>
              </a:outerShdw>
            </a:effectLst>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lt1"/>
                  </a:solidFill>
                  <a:latin typeface="Calibri"/>
                  <a:ea typeface="Calibri"/>
                  <a:cs typeface="Calibri"/>
                  <a:sym typeface="Calibri"/>
                </a:rPr>
                <a:t>MO SW-PBS</a:t>
              </a:r>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14"/>
          <p:cNvSpPr txBox="1">
            <a:spLocks noGrp="1"/>
          </p:cNvSpPr>
          <p:nvPr>
            <p:ph type="title"/>
          </p:nvPr>
        </p:nvSpPr>
        <p:spPr>
          <a:xfrm>
            <a:off x="1982788" y="536575"/>
            <a:ext cx="6710362" cy="93821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Discussion: Team Meetings</a:t>
            </a:r>
            <a:endParaRPr/>
          </a:p>
        </p:txBody>
      </p:sp>
      <p:sp>
        <p:nvSpPr>
          <p:cNvPr id="235" name="Google Shape;235;p1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457200" lvl="0" indent="-457200" algn="l" rtl="0">
              <a:lnSpc>
                <a:spcPct val="90000"/>
              </a:lnSpc>
              <a:spcBef>
                <a:spcPts val="0"/>
              </a:spcBef>
              <a:spcAft>
                <a:spcPts val="0"/>
              </a:spcAft>
              <a:buSzPts val="2800"/>
              <a:buFont typeface="Arial"/>
              <a:buChar char="•"/>
            </a:pPr>
            <a:r>
              <a:rPr lang="en-US">
                <a:solidFill>
                  <a:schemeClr val="dk1"/>
                </a:solidFill>
              </a:rPr>
              <a:t>Use the form provided to schedule your SW-PBS Leadership Team meeting dates, times, and location.</a:t>
            </a:r>
            <a:endParaRPr/>
          </a:p>
          <a:p>
            <a:pPr marL="0" lvl="0" indent="0" algn="l" rtl="0">
              <a:lnSpc>
                <a:spcPct val="90000"/>
              </a:lnSpc>
              <a:spcBef>
                <a:spcPts val="1000"/>
              </a:spcBef>
              <a:spcAft>
                <a:spcPts val="0"/>
              </a:spcAft>
              <a:buClr>
                <a:srgbClr val="FF0000"/>
              </a:buClr>
              <a:buSzPts val="2800"/>
              <a:buFont typeface="Arial"/>
              <a:buNone/>
            </a:pPr>
            <a:br>
              <a:rPr lang="en-US"/>
            </a:br>
            <a:br>
              <a:rPr lang="en-US"/>
            </a:br>
            <a:endParaRPr/>
          </a:p>
        </p:txBody>
      </p:sp>
      <p:pic>
        <p:nvPicPr>
          <p:cNvPr id="236" name="Google Shape;236;p14"/>
          <p:cNvPicPr preferRelativeResize="0"/>
          <p:nvPr/>
        </p:nvPicPr>
        <p:blipFill rotWithShape="1">
          <a:blip r:embed="rId3">
            <a:alphaModFix/>
          </a:blip>
          <a:srcRect/>
          <a:stretch/>
        </p:blipFill>
        <p:spPr>
          <a:xfrm>
            <a:off x="2714515" y="2404315"/>
            <a:ext cx="4348436" cy="384726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graphicFrame>
        <p:nvGraphicFramePr>
          <p:cNvPr id="242" name="Google Shape;242;p15"/>
          <p:cNvGraphicFramePr/>
          <p:nvPr/>
        </p:nvGraphicFramePr>
        <p:xfrm>
          <a:off x="805931" y="5413948"/>
          <a:ext cx="3000000" cy="3000000"/>
        </p:xfrm>
        <a:graphic>
          <a:graphicData uri="http://schemas.openxmlformats.org/drawingml/2006/table">
            <a:tbl>
              <a:tblPr>
                <a:noFill/>
                <a:tableStyleId>{28ED36CE-3210-4A14-94F1-51B4F7515031}</a:tableStyleId>
              </a:tblPr>
              <a:tblGrid>
                <a:gridCol w="7886700">
                  <a:extLst>
                    <a:ext uri="{9D8B030D-6E8A-4147-A177-3AD203B41FA5}">
                      <a16:colId xmlns:a16="http://schemas.microsoft.com/office/drawing/2014/main" val="20000"/>
                    </a:ext>
                  </a:extLst>
                </a:gridCol>
              </a:tblGrid>
              <a:tr h="254000">
                <a:tc>
                  <a:txBody>
                    <a:bodyPr/>
                    <a:lstStyle/>
                    <a:p>
                      <a:pPr marL="0" marR="0" lvl="0" indent="0" algn="l" rtl="0">
                        <a:spcBef>
                          <a:spcPts val="0"/>
                        </a:spcBef>
                        <a:spcAft>
                          <a:spcPts val="0"/>
                        </a:spcAft>
                        <a:buNone/>
                      </a:pPr>
                      <a:r>
                        <a:rPr lang="en-US" sz="2000" u="none" strike="noStrike" cap="none"/>
                        <a:t>Review the example SW-PBS Leadership Team meeting schedule and consider when your SW-PBS Leadership could meet. </a:t>
                      </a:r>
                      <a:endParaRPr sz="2000" u="none" strike="noStrike" cap="none">
                        <a:latin typeface="Cambria"/>
                        <a:ea typeface="Cambria"/>
                        <a:cs typeface="Cambria"/>
                        <a:sym typeface="Cambria"/>
                      </a:endParaRPr>
                    </a:p>
                  </a:txBody>
                  <a:tcPr marL="114300" marR="114300" marT="0" marB="0"/>
                </a:tc>
                <a:extLst>
                  <a:ext uri="{0D108BD9-81ED-4DB2-BD59-A6C34878D82A}">
                    <a16:rowId xmlns:a16="http://schemas.microsoft.com/office/drawing/2014/main" val="10000"/>
                  </a:ext>
                </a:extLst>
              </a:tr>
            </a:tbl>
          </a:graphicData>
        </a:graphic>
      </p:graphicFrame>
      <p:pic>
        <p:nvPicPr>
          <p:cNvPr id="243" name="Google Shape;243;p15"/>
          <p:cNvPicPr preferRelativeResize="0"/>
          <p:nvPr/>
        </p:nvPicPr>
        <p:blipFill rotWithShape="1">
          <a:blip r:embed="rId3">
            <a:alphaModFix/>
          </a:blip>
          <a:srcRect/>
          <a:stretch/>
        </p:blipFill>
        <p:spPr>
          <a:xfrm>
            <a:off x="947057" y="111967"/>
            <a:ext cx="7249885" cy="4882104"/>
          </a:xfrm>
          <a:prstGeom prst="rect">
            <a:avLst/>
          </a:prstGeom>
          <a:noFill/>
          <a:ln>
            <a:noFill/>
          </a:ln>
        </p:spPr>
      </p:pic>
      <p:grpSp>
        <p:nvGrpSpPr>
          <p:cNvPr id="244" name="Google Shape;244;p15"/>
          <p:cNvGrpSpPr/>
          <p:nvPr/>
        </p:nvGrpSpPr>
        <p:grpSpPr>
          <a:xfrm>
            <a:off x="12701" y="6212062"/>
            <a:ext cx="9144300" cy="658788"/>
            <a:chOff x="12700" y="6211407"/>
            <a:chExt cx="9144300" cy="659249"/>
          </a:xfrm>
        </p:grpSpPr>
        <p:sp>
          <p:nvSpPr>
            <p:cNvPr id="245" name="Google Shape;245;p15"/>
            <p:cNvSpPr/>
            <p:nvPr/>
          </p:nvSpPr>
          <p:spPr>
            <a:xfrm>
              <a:off x="12700" y="6756656"/>
              <a:ext cx="9144000" cy="114000"/>
            </a:xfrm>
            <a:prstGeom prst="rect">
              <a:avLst/>
            </a:prstGeom>
            <a:gradFill>
              <a:gsLst>
                <a:gs pos="0">
                  <a:srgbClr val="FF0000"/>
                </a:gs>
                <a:gs pos="100000">
                  <a:srgbClr val="FFFFFF"/>
                </a:gs>
              </a:gsLst>
              <a:path path="circle">
                <a:fillToRect l="100000" b="100000"/>
              </a:path>
              <a:tileRect t="-100000" r="-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6" name="Google Shape;246;p15"/>
            <p:cNvSpPr/>
            <p:nvPr/>
          </p:nvSpPr>
          <p:spPr>
            <a:xfrm>
              <a:off x="12700" y="6288897"/>
              <a:ext cx="9144300" cy="283500"/>
            </a:xfrm>
            <a:prstGeom prst="rect">
              <a:avLst/>
            </a:prstGeom>
            <a:gradFill>
              <a:gsLst>
                <a:gs pos="0">
                  <a:srgbClr val="008000"/>
                </a:gs>
                <a:gs pos="75000">
                  <a:srgbClr val="008000"/>
                </a:gs>
                <a:gs pos="100000">
                  <a:srgbClr val="FFFFFF"/>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7" name="Google Shape;247;p15"/>
            <p:cNvSpPr/>
            <p:nvPr/>
          </p:nvSpPr>
          <p:spPr>
            <a:xfrm>
              <a:off x="12700" y="6572093"/>
              <a:ext cx="9144000" cy="184800"/>
            </a:xfrm>
            <a:prstGeom prst="rect">
              <a:avLst/>
            </a:prstGeom>
            <a:gradFill>
              <a:gsLst>
                <a:gs pos="0">
                  <a:srgbClr val="FFF123"/>
                </a:gs>
                <a:gs pos="65000">
                  <a:srgbClr val="FFF123"/>
                </a:gs>
                <a:gs pos="90000">
                  <a:srgbClr val="FFFFFF"/>
                </a:gs>
                <a:gs pos="100000">
                  <a:srgbClr val="FFFFFF"/>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8" name="Google Shape;248;p15"/>
            <p:cNvSpPr txBox="1"/>
            <p:nvPr/>
          </p:nvSpPr>
          <p:spPr>
            <a:xfrm>
              <a:off x="673127" y="6211407"/>
              <a:ext cx="1752600" cy="369600"/>
            </a:xfrm>
            <a:prstGeom prst="rect">
              <a:avLst/>
            </a:prstGeom>
            <a:noFill/>
            <a:ln>
              <a:noFill/>
            </a:ln>
            <a:effectLst>
              <a:outerShdw blurRad="44450" dist="38100" dir="2700000" algn="tl" rotWithShape="0">
                <a:srgbClr val="008000"/>
              </a:outerShdw>
            </a:effectLst>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lt1"/>
                  </a:solidFill>
                  <a:latin typeface="Calibri"/>
                  <a:ea typeface="Calibri"/>
                  <a:cs typeface="Calibri"/>
                  <a:sym typeface="Calibri"/>
                </a:rPr>
                <a:t>MO SW-PBS</a:t>
              </a:r>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16"/>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Closing and Next Steps</a:t>
            </a:r>
            <a:endParaRPr/>
          </a:p>
        </p:txBody>
      </p:sp>
      <p:sp>
        <p:nvSpPr>
          <p:cNvPr id="255" name="Google Shape;255;p16"/>
          <p:cNvSpPr txBox="1">
            <a:spLocks noGrp="1"/>
          </p:cNvSpPr>
          <p:nvPr>
            <p:ph type="body" idx="1"/>
          </p:nvPr>
        </p:nvSpPr>
        <p:spPr>
          <a:xfrm>
            <a:off x="628650" y="1499251"/>
            <a:ext cx="7886700" cy="4677600"/>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0"/>
              </a:spcBef>
              <a:spcAft>
                <a:spcPts val="0"/>
              </a:spcAft>
              <a:buNone/>
            </a:pPr>
            <a:endParaRPr/>
          </a:p>
          <a:p>
            <a:pPr marL="228600" lvl="0" indent="-215265" algn="l" rtl="0">
              <a:lnSpc>
                <a:spcPct val="90000"/>
              </a:lnSpc>
              <a:spcBef>
                <a:spcPts val="0"/>
              </a:spcBef>
              <a:spcAft>
                <a:spcPts val="0"/>
              </a:spcAft>
              <a:buClr>
                <a:schemeClr val="dk1"/>
              </a:buClr>
              <a:buSzPct val="100000"/>
              <a:buChar char="•"/>
            </a:pPr>
            <a:r>
              <a:rPr lang="en-US"/>
              <a:t>Develop action steps for scheduling SW-PBS Leadership Team meetings and adding the dates/time to the school calendar. </a:t>
            </a:r>
            <a:endParaRPr/>
          </a:p>
          <a:p>
            <a:pPr marL="228600" lvl="0" indent="-278765" algn="l" rtl="0">
              <a:lnSpc>
                <a:spcPct val="115000"/>
              </a:lnSpc>
              <a:spcBef>
                <a:spcPts val="0"/>
              </a:spcBef>
              <a:spcAft>
                <a:spcPts val="0"/>
              </a:spcAft>
              <a:buSzPct val="100000"/>
              <a:buChar char="•"/>
            </a:pPr>
            <a:r>
              <a:rPr lang="en-US"/>
              <a:t>Update your action plan using the </a:t>
            </a:r>
            <a:r>
              <a:rPr lang="en-US" b="1" i="1"/>
              <a:t>Tier 1 Action Plan</a:t>
            </a:r>
            <a:r>
              <a:rPr lang="en-US"/>
              <a:t> template and the </a:t>
            </a:r>
            <a:r>
              <a:rPr lang="en-US" b="1" i="1"/>
              <a:t>Tier 1 Action Planning Checklist</a:t>
            </a:r>
            <a:r>
              <a:rPr lang="en-US"/>
              <a:t>. </a:t>
            </a:r>
            <a:endParaRPr/>
          </a:p>
          <a:p>
            <a:pPr marL="228600" lvl="0" indent="-278765" algn="l" rtl="0">
              <a:lnSpc>
                <a:spcPct val="115000"/>
              </a:lnSpc>
              <a:spcBef>
                <a:spcPts val="0"/>
              </a:spcBef>
              <a:spcAft>
                <a:spcPts val="0"/>
              </a:spcAft>
              <a:buSzPct val="100000"/>
              <a:buChar char="•"/>
            </a:pPr>
            <a:r>
              <a:rPr lang="en-US"/>
              <a:t>Use the </a:t>
            </a:r>
            <a:r>
              <a:rPr lang="en-US" b="1" i="1"/>
              <a:t>Tier 1 Artifacts Rubric </a:t>
            </a:r>
            <a:r>
              <a:rPr lang="en-US"/>
              <a:t>to assess the quality of the resources your team develops. </a:t>
            </a:r>
            <a:endParaRPr/>
          </a:p>
          <a:p>
            <a:pPr marL="228600" lvl="0" indent="-278765" algn="l" rtl="0">
              <a:lnSpc>
                <a:spcPct val="115000"/>
              </a:lnSpc>
              <a:spcBef>
                <a:spcPts val="0"/>
              </a:spcBef>
              <a:spcAft>
                <a:spcPts val="0"/>
              </a:spcAft>
              <a:buSzPct val="100000"/>
              <a:buChar char="•"/>
            </a:pPr>
            <a:r>
              <a:rPr lang="en-US"/>
              <a:t>Use the results of the </a:t>
            </a:r>
            <a:r>
              <a:rPr lang="en-US" b="1" i="1"/>
              <a:t>PBIS Self-Assessment Survey</a:t>
            </a:r>
            <a:r>
              <a:rPr lang="en-US"/>
              <a:t> (SAS)  to gain perspective from all staff, and results from the </a:t>
            </a:r>
            <a:r>
              <a:rPr lang="en-US" b="1" i="1"/>
              <a:t>PBIS Tiered Fidelity Inventory</a:t>
            </a:r>
            <a:r>
              <a:rPr lang="en-US"/>
              <a:t> (TFI) to gain perspective from your Building Leadership Team.</a:t>
            </a:r>
            <a:endParaRPr/>
          </a:p>
        </p:txBody>
      </p:sp>
      <p:grpSp>
        <p:nvGrpSpPr>
          <p:cNvPr id="256" name="Google Shape;256;p16"/>
          <p:cNvGrpSpPr/>
          <p:nvPr/>
        </p:nvGrpSpPr>
        <p:grpSpPr>
          <a:xfrm>
            <a:off x="12700" y="6211888"/>
            <a:ext cx="9144000" cy="658812"/>
            <a:chOff x="12700" y="6211407"/>
            <a:chExt cx="9144378" cy="659292"/>
          </a:xfrm>
        </p:grpSpPr>
        <p:sp>
          <p:nvSpPr>
            <p:cNvPr id="257" name="Google Shape;257;p16"/>
            <p:cNvSpPr/>
            <p:nvPr/>
          </p:nvSpPr>
          <p:spPr>
            <a:xfrm>
              <a:off x="12700" y="6756656"/>
              <a:ext cx="9144000" cy="114043"/>
            </a:xfrm>
            <a:prstGeom prst="rect">
              <a:avLst/>
            </a:prstGeom>
            <a:gradFill>
              <a:gsLst>
                <a:gs pos="0">
                  <a:srgbClr val="FF0000"/>
                </a:gs>
                <a:gs pos="100000">
                  <a:srgbClr val="FFFFFF"/>
                </a:gs>
              </a:gsLst>
              <a:path path="circle">
                <a:fillToRect l="100000" b="100000"/>
              </a:path>
              <a:tileRect t="-100000" r="-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8" name="Google Shape;258;p16"/>
            <p:cNvSpPr/>
            <p:nvPr/>
          </p:nvSpPr>
          <p:spPr>
            <a:xfrm>
              <a:off x="12700" y="6288897"/>
              <a:ext cx="9144378" cy="283567"/>
            </a:xfrm>
            <a:prstGeom prst="rect">
              <a:avLst/>
            </a:prstGeom>
            <a:gradFill>
              <a:gsLst>
                <a:gs pos="0">
                  <a:srgbClr val="008000"/>
                </a:gs>
                <a:gs pos="75000">
                  <a:srgbClr val="008000"/>
                </a:gs>
                <a:gs pos="100000">
                  <a:srgbClr val="FFFFFF"/>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9" name="Google Shape;259;p16"/>
            <p:cNvSpPr/>
            <p:nvPr/>
          </p:nvSpPr>
          <p:spPr>
            <a:xfrm>
              <a:off x="12700" y="6572093"/>
              <a:ext cx="9144000" cy="184935"/>
            </a:xfrm>
            <a:prstGeom prst="rect">
              <a:avLst/>
            </a:prstGeom>
            <a:gradFill>
              <a:gsLst>
                <a:gs pos="0">
                  <a:srgbClr val="FFF123"/>
                </a:gs>
                <a:gs pos="65000">
                  <a:srgbClr val="FFF123"/>
                </a:gs>
                <a:gs pos="90000">
                  <a:srgbClr val="FFFFFF"/>
                </a:gs>
                <a:gs pos="100000">
                  <a:srgbClr val="FFFFFF"/>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0" name="Google Shape;260;p16"/>
            <p:cNvSpPr txBox="1"/>
            <p:nvPr/>
          </p:nvSpPr>
          <p:spPr>
            <a:xfrm>
              <a:off x="673127" y="6211407"/>
              <a:ext cx="1752672" cy="368568"/>
            </a:xfrm>
            <a:prstGeom prst="rect">
              <a:avLst/>
            </a:prstGeom>
            <a:noFill/>
            <a:ln>
              <a:noFill/>
            </a:ln>
            <a:effectLst>
              <a:outerShdw blurRad="44450" dist="38100" dir="2700000" algn="tl" rotWithShape="0">
                <a:srgbClr val="008000"/>
              </a:outerShdw>
            </a:effectLst>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lt1"/>
                  </a:solidFill>
                  <a:latin typeface="Calibri"/>
                  <a:ea typeface="Calibri"/>
                  <a:cs typeface="Calibri"/>
                  <a:sym typeface="Calibri"/>
                </a:rPr>
                <a:t>MO SW-PBS</a:t>
              </a:r>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17"/>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References</a:t>
            </a:r>
            <a:endParaRPr/>
          </a:p>
        </p:txBody>
      </p:sp>
      <p:sp>
        <p:nvSpPr>
          <p:cNvPr id="267" name="Google Shape;267;p17"/>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t>Missouri SW-PBS (2019). </a:t>
            </a:r>
            <a:r>
              <a:rPr lang="en-US" i="1"/>
              <a:t>Missouri schoolwide positive behavior support handbook.</a:t>
            </a:r>
            <a:endParaRPr/>
          </a:p>
        </p:txBody>
      </p:sp>
      <p:grpSp>
        <p:nvGrpSpPr>
          <p:cNvPr id="268" name="Google Shape;268;p17"/>
          <p:cNvGrpSpPr/>
          <p:nvPr/>
        </p:nvGrpSpPr>
        <p:grpSpPr>
          <a:xfrm>
            <a:off x="12700" y="6211888"/>
            <a:ext cx="9144000" cy="658812"/>
            <a:chOff x="12700" y="6211407"/>
            <a:chExt cx="9144378" cy="659292"/>
          </a:xfrm>
        </p:grpSpPr>
        <p:sp>
          <p:nvSpPr>
            <p:cNvPr id="269" name="Google Shape;269;p17"/>
            <p:cNvSpPr/>
            <p:nvPr/>
          </p:nvSpPr>
          <p:spPr>
            <a:xfrm>
              <a:off x="12700" y="6756656"/>
              <a:ext cx="9144000" cy="114043"/>
            </a:xfrm>
            <a:prstGeom prst="rect">
              <a:avLst/>
            </a:prstGeom>
            <a:gradFill>
              <a:gsLst>
                <a:gs pos="0">
                  <a:srgbClr val="FF0000"/>
                </a:gs>
                <a:gs pos="100000">
                  <a:srgbClr val="FFFFFF"/>
                </a:gs>
              </a:gsLst>
              <a:path path="circle">
                <a:fillToRect l="100000" b="100000"/>
              </a:path>
              <a:tileRect t="-100000" r="-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0" name="Google Shape;270;p17"/>
            <p:cNvSpPr/>
            <p:nvPr/>
          </p:nvSpPr>
          <p:spPr>
            <a:xfrm>
              <a:off x="12700" y="6288897"/>
              <a:ext cx="9144378" cy="283567"/>
            </a:xfrm>
            <a:prstGeom prst="rect">
              <a:avLst/>
            </a:prstGeom>
            <a:gradFill>
              <a:gsLst>
                <a:gs pos="0">
                  <a:srgbClr val="008000"/>
                </a:gs>
                <a:gs pos="75000">
                  <a:srgbClr val="008000"/>
                </a:gs>
                <a:gs pos="100000">
                  <a:srgbClr val="FFFFFF"/>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1" name="Google Shape;271;p17"/>
            <p:cNvSpPr/>
            <p:nvPr/>
          </p:nvSpPr>
          <p:spPr>
            <a:xfrm>
              <a:off x="12700" y="6572093"/>
              <a:ext cx="9144000" cy="184935"/>
            </a:xfrm>
            <a:prstGeom prst="rect">
              <a:avLst/>
            </a:prstGeom>
            <a:gradFill>
              <a:gsLst>
                <a:gs pos="0">
                  <a:srgbClr val="FFF123"/>
                </a:gs>
                <a:gs pos="65000">
                  <a:srgbClr val="FFF123"/>
                </a:gs>
                <a:gs pos="90000">
                  <a:srgbClr val="FFFFFF"/>
                </a:gs>
                <a:gs pos="100000">
                  <a:srgbClr val="FFFFFF"/>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2" name="Google Shape;272;p17"/>
            <p:cNvSpPr txBox="1"/>
            <p:nvPr/>
          </p:nvSpPr>
          <p:spPr>
            <a:xfrm>
              <a:off x="673127" y="6211407"/>
              <a:ext cx="1752672" cy="368568"/>
            </a:xfrm>
            <a:prstGeom prst="rect">
              <a:avLst/>
            </a:prstGeom>
            <a:noFill/>
            <a:ln>
              <a:noFill/>
            </a:ln>
            <a:effectLst>
              <a:outerShdw blurRad="44450" dist="38100" dir="2700000" algn="tl" rotWithShape="0">
                <a:srgbClr val="008000"/>
              </a:outerShdw>
            </a:effectLst>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lt1"/>
                  </a:solidFill>
                  <a:latin typeface="Calibri"/>
                  <a:ea typeface="Calibri"/>
                  <a:cs typeface="Calibri"/>
                  <a:sym typeface="Calibri"/>
                </a:rPr>
                <a:t>MO SW-PBS</a:t>
              </a:r>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2"/>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Facilitator Notes: Delete This Slide</a:t>
            </a:r>
            <a:br>
              <a:rPr lang="en-US"/>
            </a:br>
            <a:endParaRPr/>
          </a:p>
        </p:txBody>
      </p:sp>
      <p:graphicFrame>
        <p:nvGraphicFramePr>
          <p:cNvPr id="106" name="Google Shape;106;p2"/>
          <p:cNvGraphicFramePr/>
          <p:nvPr>
            <p:extLst>
              <p:ext uri="{D42A27DB-BD31-4B8C-83A1-F6EECF244321}">
                <p14:modId xmlns:p14="http://schemas.microsoft.com/office/powerpoint/2010/main" val="3341503277"/>
              </p:ext>
            </p:extLst>
          </p:nvPr>
        </p:nvGraphicFramePr>
        <p:xfrm>
          <a:off x="628650" y="1690688"/>
          <a:ext cx="7017300" cy="2754850"/>
        </p:xfrm>
        <a:graphic>
          <a:graphicData uri="http://schemas.openxmlformats.org/drawingml/2006/table">
            <a:tbl>
              <a:tblPr>
                <a:noFill/>
                <a:tableStyleId>{28ED36CE-3210-4A14-94F1-51B4F7515031}</a:tableStyleId>
              </a:tblPr>
              <a:tblGrid>
                <a:gridCol w="7017300">
                  <a:extLst>
                    <a:ext uri="{9D8B030D-6E8A-4147-A177-3AD203B41FA5}">
                      <a16:colId xmlns:a16="http://schemas.microsoft.com/office/drawing/2014/main" val="20000"/>
                    </a:ext>
                  </a:extLst>
                </a:gridCol>
              </a:tblGrid>
              <a:tr h="2754850">
                <a:tc>
                  <a:txBody>
                    <a:bodyPr/>
                    <a:lstStyle/>
                    <a:p>
                      <a:pPr marL="0" marR="0" lvl="0" indent="0" algn="l" rtl="0">
                        <a:spcBef>
                          <a:spcPts val="0"/>
                        </a:spcBef>
                        <a:spcAft>
                          <a:spcPts val="0"/>
                        </a:spcAft>
                        <a:buClr>
                          <a:schemeClr val="dk1"/>
                        </a:buClr>
                        <a:buSzPts val="3200"/>
                        <a:buFont typeface="Arial"/>
                        <a:buNone/>
                      </a:pPr>
                      <a:r>
                        <a:rPr lang="en-US" sz="3200" u="none" strike="noStrike" cap="none" dirty="0"/>
                        <a:t>Handouts</a:t>
                      </a:r>
                      <a:endParaRPr dirty="0"/>
                    </a:p>
                    <a:p>
                      <a:pPr marL="342900" marR="0" lvl="0" indent="-342900" algn="l" rtl="0">
                        <a:spcBef>
                          <a:spcPts val="0"/>
                        </a:spcBef>
                        <a:spcAft>
                          <a:spcPts val="0"/>
                        </a:spcAft>
                        <a:buClr>
                          <a:schemeClr val="dk1"/>
                        </a:buClr>
                        <a:buSzPts val="2400"/>
                        <a:buFont typeface="Arial"/>
                        <a:buChar char="•"/>
                      </a:pPr>
                      <a:r>
                        <a:rPr lang="en-US" sz="2400" u="none" strike="noStrike" cap="none" dirty="0"/>
                        <a:t>Example Team Meeting Dates</a:t>
                      </a:r>
                      <a:endParaRPr dirty="0"/>
                    </a:p>
                    <a:p>
                      <a:pPr marL="342900" marR="0" lvl="0" indent="-342900" algn="l" rtl="0">
                        <a:spcBef>
                          <a:spcPts val="0"/>
                        </a:spcBef>
                        <a:spcAft>
                          <a:spcPts val="0"/>
                        </a:spcAft>
                        <a:buClr>
                          <a:schemeClr val="dk1"/>
                        </a:buClr>
                        <a:buSzPts val="2400"/>
                        <a:buFont typeface="Arial"/>
                        <a:buChar char="•"/>
                      </a:pPr>
                      <a:r>
                        <a:rPr lang="en-US" sz="2400" u="none" strike="noStrike" cap="none" dirty="0"/>
                        <a:t>Activity Team Meeting Dates</a:t>
                      </a:r>
                      <a:endParaRPr sz="2400" u="none" strike="noStrike" cap="none" dirty="0"/>
                    </a:p>
                    <a:p>
                      <a:pPr marL="342900" lvl="0" indent="-381000" algn="l" rtl="0">
                        <a:lnSpc>
                          <a:spcPct val="90000"/>
                        </a:lnSpc>
                        <a:spcBef>
                          <a:spcPts val="0"/>
                        </a:spcBef>
                        <a:spcAft>
                          <a:spcPts val="0"/>
                        </a:spcAft>
                        <a:buClr>
                          <a:schemeClr val="dk1"/>
                        </a:buClr>
                        <a:buSzPts val="2400"/>
                        <a:buChar char="•"/>
                      </a:pPr>
                      <a:r>
                        <a:rPr lang="en-US" sz="2400" dirty="0"/>
                        <a:t>Tier 1 Action Plan</a:t>
                      </a:r>
                      <a:endParaRPr sz="2400" dirty="0"/>
                    </a:p>
                    <a:p>
                      <a:pPr marL="342900" lvl="0" indent="-381000" algn="l" rtl="0">
                        <a:lnSpc>
                          <a:spcPct val="90000"/>
                        </a:lnSpc>
                        <a:spcBef>
                          <a:spcPts val="0"/>
                        </a:spcBef>
                        <a:spcAft>
                          <a:spcPts val="0"/>
                        </a:spcAft>
                        <a:buClr>
                          <a:schemeClr val="dk1"/>
                        </a:buClr>
                        <a:buSzPts val="2400"/>
                        <a:buChar char="•"/>
                      </a:pPr>
                      <a:r>
                        <a:rPr lang="en-US" sz="2400" dirty="0"/>
                        <a:t>Tier 1 Artifact Rubric</a:t>
                      </a:r>
                      <a:endParaRPr sz="2400" dirty="0"/>
                    </a:p>
                    <a:p>
                      <a:pPr marL="342900" lvl="0" indent="-381000" algn="l" rtl="0">
                        <a:lnSpc>
                          <a:spcPct val="90000"/>
                        </a:lnSpc>
                        <a:spcBef>
                          <a:spcPts val="0"/>
                        </a:spcBef>
                        <a:spcAft>
                          <a:spcPts val="0"/>
                        </a:spcAft>
                        <a:buClr>
                          <a:schemeClr val="dk1"/>
                        </a:buClr>
                        <a:buSzPts val="2400"/>
                        <a:buChar char="•"/>
                      </a:pPr>
                      <a:r>
                        <a:rPr lang="en-US" sz="2400" dirty="0"/>
                        <a:t>Tier 1 Action Planning Checklist</a:t>
                      </a:r>
                      <a:endParaRPr sz="2400" dirty="0"/>
                    </a:p>
                  </a:txBody>
                  <a:tcPr marL="114300" marR="114300" marT="0" marB="0"/>
                </a:tc>
                <a:extLst>
                  <a:ext uri="{0D108BD9-81ED-4DB2-BD59-A6C34878D82A}">
                    <a16:rowId xmlns:a16="http://schemas.microsoft.com/office/drawing/2014/main" val="10000"/>
                  </a:ext>
                </a:extLst>
              </a:tr>
            </a:tbl>
          </a:graphicData>
        </a:graphic>
      </p:graphicFrame>
      <p:grpSp>
        <p:nvGrpSpPr>
          <p:cNvPr id="107" name="Google Shape;107;p2"/>
          <p:cNvGrpSpPr/>
          <p:nvPr/>
        </p:nvGrpSpPr>
        <p:grpSpPr>
          <a:xfrm>
            <a:off x="12700" y="6211888"/>
            <a:ext cx="9144000" cy="658812"/>
            <a:chOff x="12700" y="6211407"/>
            <a:chExt cx="9144378" cy="659292"/>
          </a:xfrm>
        </p:grpSpPr>
        <p:sp>
          <p:nvSpPr>
            <p:cNvPr id="108" name="Google Shape;108;p2"/>
            <p:cNvSpPr/>
            <p:nvPr/>
          </p:nvSpPr>
          <p:spPr>
            <a:xfrm>
              <a:off x="12700" y="6756656"/>
              <a:ext cx="9144000" cy="114043"/>
            </a:xfrm>
            <a:prstGeom prst="rect">
              <a:avLst/>
            </a:prstGeom>
            <a:gradFill>
              <a:gsLst>
                <a:gs pos="0">
                  <a:srgbClr val="FF0000"/>
                </a:gs>
                <a:gs pos="100000">
                  <a:srgbClr val="FFFFFF"/>
                </a:gs>
              </a:gsLst>
              <a:path path="circle">
                <a:fillToRect l="100000" b="100000"/>
              </a:path>
              <a:tileRect t="-100000" r="-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9" name="Google Shape;109;p2"/>
            <p:cNvSpPr/>
            <p:nvPr/>
          </p:nvSpPr>
          <p:spPr>
            <a:xfrm>
              <a:off x="12700" y="6288897"/>
              <a:ext cx="9144378" cy="283567"/>
            </a:xfrm>
            <a:prstGeom prst="rect">
              <a:avLst/>
            </a:prstGeom>
            <a:gradFill>
              <a:gsLst>
                <a:gs pos="0">
                  <a:srgbClr val="008000"/>
                </a:gs>
                <a:gs pos="75000">
                  <a:srgbClr val="008000"/>
                </a:gs>
                <a:gs pos="100000">
                  <a:srgbClr val="FFFFFF"/>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0" name="Google Shape;110;p2"/>
            <p:cNvSpPr/>
            <p:nvPr/>
          </p:nvSpPr>
          <p:spPr>
            <a:xfrm>
              <a:off x="12700" y="6572093"/>
              <a:ext cx="9144000" cy="184935"/>
            </a:xfrm>
            <a:prstGeom prst="rect">
              <a:avLst/>
            </a:prstGeom>
            <a:gradFill>
              <a:gsLst>
                <a:gs pos="0">
                  <a:srgbClr val="FFF123"/>
                </a:gs>
                <a:gs pos="65000">
                  <a:srgbClr val="FFF123"/>
                </a:gs>
                <a:gs pos="90000">
                  <a:srgbClr val="FFFFFF"/>
                </a:gs>
                <a:gs pos="100000">
                  <a:srgbClr val="FFFFFF"/>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1" name="Google Shape;111;p2"/>
            <p:cNvSpPr txBox="1"/>
            <p:nvPr/>
          </p:nvSpPr>
          <p:spPr>
            <a:xfrm>
              <a:off x="673127" y="6211407"/>
              <a:ext cx="1752672" cy="368568"/>
            </a:xfrm>
            <a:prstGeom prst="rect">
              <a:avLst/>
            </a:prstGeom>
            <a:noFill/>
            <a:ln>
              <a:noFill/>
            </a:ln>
            <a:effectLst>
              <a:outerShdw blurRad="44450" dist="38100" dir="2700000" algn="tl" rotWithShape="0">
                <a:srgbClr val="008000"/>
              </a:outerShdw>
            </a:effectLst>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none" strike="noStrike" cap="none">
                  <a:solidFill>
                    <a:schemeClr val="lt1"/>
                  </a:solidFill>
                  <a:latin typeface="Calibri"/>
                  <a:ea typeface="Calibri"/>
                  <a:cs typeface="Calibri"/>
                  <a:sym typeface="Calibri"/>
                </a:rPr>
                <a:t>MO SW-PBS</a:t>
              </a:r>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3"/>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a:t>Working Agreements</a:t>
            </a:r>
            <a:endParaRPr/>
          </a:p>
        </p:txBody>
      </p:sp>
      <p:sp>
        <p:nvSpPr>
          <p:cNvPr id="118" name="Google Shape;118;p3"/>
          <p:cNvSpPr txBox="1">
            <a:spLocks noGrp="1"/>
          </p:cNvSpPr>
          <p:nvPr>
            <p:ph type="body" idx="1"/>
          </p:nvPr>
        </p:nvSpPr>
        <p:spPr>
          <a:xfrm>
            <a:off x="628651" y="2033587"/>
            <a:ext cx="7886700" cy="3263504"/>
          </a:xfrm>
          <a:prstGeom prst="rect">
            <a:avLst/>
          </a:prstGeom>
          <a:noFill/>
          <a:ln>
            <a:noFill/>
          </a:ln>
        </p:spPr>
        <p:txBody>
          <a:bodyPr spcFirstLastPara="1" wrap="square" lIns="91425" tIns="45700" rIns="91425" bIns="45700" anchor="t" anchorCtr="0">
            <a:normAutofit fontScale="77500" lnSpcReduction="20000"/>
          </a:bodyPr>
          <a:lstStyle/>
          <a:p>
            <a:pPr marL="228600" lvl="0" indent="-228600" algn="l" rtl="0">
              <a:lnSpc>
                <a:spcPct val="90000"/>
              </a:lnSpc>
              <a:spcBef>
                <a:spcPts val="0"/>
              </a:spcBef>
              <a:spcAft>
                <a:spcPts val="0"/>
              </a:spcAft>
              <a:buClr>
                <a:schemeClr val="dk1"/>
              </a:buClr>
              <a:buSzPct val="100000"/>
              <a:buNone/>
            </a:pPr>
            <a:r>
              <a:rPr lang="en-US" sz="2400" b="1">
                <a:latin typeface="Calibri"/>
                <a:ea typeface="Calibri"/>
                <a:cs typeface="Calibri"/>
                <a:sym typeface="Calibri"/>
              </a:rPr>
              <a:t>Be Respectful</a:t>
            </a:r>
            <a:endParaRPr/>
          </a:p>
          <a:p>
            <a:pPr marL="228600" lvl="0" indent="-228600" algn="l" rtl="0">
              <a:lnSpc>
                <a:spcPct val="90000"/>
              </a:lnSpc>
              <a:spcBef>
                <a:spcPts val="1000"/>
              </a:spcBef>
              <a:spcAft>
                <a:spcPts val="0"/>
              </a:spcAft>
              <a:buClr>
                <a:schemeClr val="dk1"/>
              </a:buClr>
              <a:buSzPct val="100000"/>
              <a:buChar char="•"/>
            </a:pPr>
            <a:r>
              <a:rPr lang="en-US">
                <a:latin typeface="Calibri"/>
                <a:ea typeface="Calibri"/>
                <a:cs typeface="Calibri"/>
                <a:sym typeface="Calibri"/>
              </a:rPr>
              <a:t>Be an active listener—open to new ideas</a:t>
            </a:r>
            <a:endParaRPr/>
          </a:p>
          <a:p>
            <a:pPr marL="228600" lvl="0" indent="-228600" algn="l" rtl="0">
              <a:lnSpc>
                <a:spcPct val="90000"/>
              </a:lnSpc>
              <a:spcBef>
                <a:spcPts val="1000"/>
              </a:spcBef>
              <a:spcAft>
                <a:spcPts val="0"/>
              </a:spcAft>
              <a:buClr>
                <a:schemeClr val="dk1"/>
              </a:buClr>
              <a:buSzPct val="100000"/>
              <a:buChar char="•"/>
            </a:pPr>
            <a:r>
              <a:rPr lang="en-US">
                <a:latin typeface="Calibri"/>
                <a:ea typeface="Calibri"/>
                <a:cs typeface="Calibri"/>
                <a:sym typeface="Calibri"/>
              </a:rPr>
              <a:t>Use notes for side bar conversations</a:t>
            </a:r>
            <a:endParaRPr/>
          </a:p>
          <a:p>
            <a:pPr marL="228600" lvl="0" indent="-228600" algn="l" rtl="0">
              <a:lnSpc>
                <a:spcPct val="90000"/>
              </a:lnSpc>
              <a:spcBef>
                <a:spcPts val="1000"/>
              </a:spcBef>
              <a:spcAft>
                <a:spcPts val="0"/>
              </a:spcAft>
              <a:buClr>
                <a:schemeClr val="dk1"/>
              </a:buClr>
              <a:buSzPct val="100000"/>
              <a:buNone/>
            </a:pPr>
            <a:r>
              <a:rPr lang="en-US" sz="2400" b="1">
                <a:latin typeface="Calibri"/>
                <a:ea typeface="Calibri"/>
                <a:cs typeface="Calibri"/>
                <a:sym typeface="Calibri"/>
              </a:rPr>
              <a:t>Be Responsible</a:t>
            </a:r>
            <a:endParaRPr/>
          </a:p>
          <a:p>
            <a:pPr marL="228600" lvl="0" indent="-228600" algn="l" rtl="0">
              <a:lnSpc>
                <a:spcPct val="90000"/>
              </a:lnSpc>
              <a:spcBef>
                <a:spcPts val="1000"/>
              </a:spcBef>
              <a:spcAft>
                <a:spcPts val="0"/>
              </a:spcAft>
              <a:buClr>
                <a:schemeClr val="dk1"/>
              </a:buClr>
              <a:buSzPct val="100000"/>
              <a:buChar char="•"/>
            </a:pPr>
            <a:r>
              <a:rPr lang="en-US">
                <a:latin typeface="Calibri"/>
                <a:ea typeface="Calibri"/>
                <a:cs typeface="Calibri"/>
                <a:sym typeface="Calibri"/>
              </a:rPr>
              <a:t>Be on time for sessions</a:t>
            </a:r>
            <a:endParaRPr/>
          </a:p>
          <a:p>
            <a:pPr marL="228600" lvl="0" indent="-228600" algn="l" rtl="0">
              <a:lnSpc>
                <a:spcPct val="90000"/>
              </a:lnSpc>
              <a:spcBef>
                <a:spcPts val="1000"/>
              </a:spcBef>
              <a:spcAft>
                <a:spcPts val="0"/>
              </a:spcAft>
              <a:buClr>
                <a:schemeClr val="dk1"/>
              </a:buClr>
              <a:buSzPct val="100000"/>
              <a:buChar char="•"/>
            </a:pPr>
            <a:r>
              <a:rPr lang="en-US">
                <a:latin typeface="Calibri"/>
                <a:ea typeface="Calibri"/>
                <a:cs typeface="Calibri"/>
                <a:sym typeface="Calibri"/>
              </a:rPr>
              <a:t>Silence cell phones—reply appropriately</a:t>
            </a:r>
            <a:endParaRPr/>
          </a:p>
          <a:p>
            <a:pPr marL="228600" lvl="0" indent="-228600" algn="l" rtl="0">
              <a:lnSpc>
                <a:spcPct val="90000"/>
              </a:lnSpc>
              <a:spcBef>
                <a:spcPts val="1000"/>
              </a:spcBef>
              <a:spcAft>
                <a:spcPts val="0"/>
              </a:spcAft>
              <a:buClr>
                <a:schemeClr val="dk1"/>
              </a:buClr>
              <a:buSzPct val="100000"/>
              <a:buNone/>
            </a:pPr>
            <a:r>
              <a:rPr lang="en-US" sz="2400" b="1">
                <a:latin typeface="Calibri"/>
                <a:ea typeface="Calibri"/>
                <a:cs typeface="Calibri"/>
                <a:sym typeface="Calibri"/>
              </a:rPr>
              <a:t>Be</a:t>
            </a:r>
            <a:r>
              <a:rPr lang="en-US" sz="3000" b="1">
                <a:latin typeface="Calibri"/>
                <a:ea typeface="Calibri"/>
                <a:cs typeface="Calibri"/>
                <a:sym typeface="Calibri"/>
              </a:rPr>
              <a:t> </a:t>
            </a:r>
            <a:r>
              <a:rPr lang="en-US" sz="2400" b="1">
                <a:latin typeface="Calibri"/>
                <a:ea typeface="Calibri"/>
                <a:cs typeface="Calibri"/>
                <a:sym typeface="Calibri"/>
              </a:rPr>
              <a:t>a Problem Solver</a:t>
            </a:r>
            <a:endParaRPr/>
          </a:p>
          <a:p>
            <a:pPr marL="228600" lvl="0" indent="-228600" algn="l" rtl="0">
              <a:lnSpc>
                <a:spcPct val="90000"/>
              </a:lnSpc>
              <a:spcBef>
                <a:spcPts val="1000"/>
              </a:spcBef>
              <a:spcAft>
                <a:spcPts val="0"/>
              </a:spcAft>
              <a:buClr>
                <a:schemeClr val="dk1"/>
              </a:buClr>
              <a:buSzPct val="100000"/>
              <a:buChar char="•"/>
            </a:pPr>
            <a:r>
              <a:rPr lang="en-US">
                <a:latin typeface="Calibri"/>
                <a:ea typeface="Calibri"/>
                <a:cs typeface="Calibri"/>
                <a:sym typeface="Calibri"/>
              </a:rPr>
              <a:t>Follow the decision making process</a:t>
            </a:r>
            <a:endParaRPr/>
          </a:p>
          <a:p>
            <a:pPr marL="228600" lvl="0" indent="-228600" algn="l" rtl="0">
              <a:lnSpc>
                <a:spcPct val="90000"/>
              </a:lnSpc>
              <a:spcBef>
                <a:spcPts val="1000"/>
              </a:spcBef>
              <a:spcAft>
                <a:spcPts val="0"/>
              </a:spcAft>
              <a:buClr>
                <a:schemeClr val="dk1"/>
              </a:buClr>
              <a:buSzPct val="100000"/>
              <a:buChar char="•"/>
            </a:pPr>
            <a:r>
              <a:rPr lang="en-US">
                <a:latin typeface="Calibri"/>
                <a:ea typeface="Calibri"/>
                <a:cs typeface="Calibri"/>
                <a:sym typeface="Calibri"/>
              </a:rPr>
              <a:t>Work toward consensus and support decisions of the group</a:t>
            </a:r>
            <a:endParaRPr/>
          </a:p>
          <a:p>
            <a:pPr marL="0" lvl="0" indent="0" algn="l" rtl="0">
              <a:lnSpc>
                <a:spcPct val="90000"/>
              </a:lnSpc>
              <a:spcBef>
                <a:spcPts val="1000"/>
              </a:spcBef>
              <a:spcAft>
                <a:spcPts val="0"/>
              </a:spcAft>
              <a:buClr>
                <a:schemeClr val="dk1"/>
              </a:buClr>
              <a:buSzPct val="100000"/>
              <a:buNone/>
            </a:pPr>
            <a:endParaRPr>
              <a:latin typeface="Calibri"/>
              <a:ea typeface="Calibri"/>
              <a:cs typeface="Calibri"/>
              <a:sym typeface="Calibri"/>
            </a:endParaRPr>
          </a:p>
        </p:txBody>
      </p:sp>
      <p:grpSp>
        <p:nvGrpSpPr>
          <p:cNvPr id="119" name="Google Shape;119;p3"/>
          <p:cNvGrpSpPr/>
          <p:nvPr/>
        </p:nvGrpSpPr>
        <p:grpSpPr>
          <a:xfrm>
            <a:off x="12700" y="6211888"/>
            <a:ext cx="9144000" cy="658812"/>
            <a:chOff x="12700" y="6211407"/>
            <a:chExt cx="9144378" cy="659292"/>
          </a:xfrm>
        </p:grpSpPr>
        <p:sp>
          <p:nvSpPr>
            <p:cNvPr id="120" name="Google Shape;120;p3"/>
            <p:cNvSpPr/>
            <p:nvPr/>
          </p:nvSpPr>
          <p:spPr>
            <a:xfrm>
              <a:off x="12700" y="6756656"/>
              <a:ext cx="9144000" cy="114043"/>
            </a:xfrm>
            <a:prstGeom prst="rect">
              <a:avLst/>
            </a:prstGeom>
            <a:gradFill>
              <a:gsLst>
                <a:gs pos="0">
                  <a:srgbClr val="FF0000"/>
                </a:gs>
                <a:gs pos="100000">
                  <a:srgbClr val="FFFFFF"/>
                </a:gs>
              </a:gsLst>
              <a:path path="circle">
                <a:fillToRect l="100000" b="100000"/>
              </a:path>
              <a:tileRect t="-100000" r="-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1" name="Google Shape;121;p3"/>
            <p:cNvSpPr/>
            <p:nvPr/>
          </p:nvSpPr>
          <p:spPr>
            <a:xfrm>
              <a:off x="12700" y="6288897"/>
              <a:ext cx="9144378" cy="283567"/>
            </a:xfrm>
            <a:prstGeom prst="rect">
              <a:avLst/>
            </a:prstGeom>
            <a:gradFill>
              <a:gsLst>
                <a:gs pos="0">
                  <a:srgbClr val="008000"/>
                </a:gs>
                <a:gs pos="75000">
                  <a:srgbClr val="008000"/>
                </a:gs>
                <a:gs pos="100000">
                  <a:srgbClr val="FFFFFF"/>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2" name="Google Shape;122;p3"/>
            <p:cNvSpPr/>
            <p:nvPr/>
          </p:nvSpPr>
          <p:spPr>
            <a:xfrm>
              <a:off x="12700" y="6572093"/>
              <a:ext cx="9144000" cy="184935"/>
            </a:xfrm>
            <a:prstGeom prst="rect">
              <a:avLst/>
            </a:prstGeom>
            <a:gradFill>
              <a:gsLst>
                <a:gs pos="0">
                  <a:srgbClr val="FFF123"/>
                </a:gs>
                <a:gs pos="65000">
                  <a:srgbClr val="FFF123"/>
                </a:gs>
                <a:gs pos="90000">
                  <a:srgbClr val="FFFFFF"/>
                </a:gs>
                <a:gs pos="100000">
                  <a:srgbClr val="FFFFFF"/>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3" name="Google Shape;123;p3"/>
            <p:cNvSpPr txBox="1"/>
            <p:nvPr/>
          </p:nvSpPr>
          <p:spPr>
            <a:xfrm>
              <a:off x="673127" y="6211407"/>
              <a:ext cx="1752672" cy="368568"/>
            </a:xfrm>
            <a:prstGeom prst="rect">
              <a:avLst/>
            </a:prstGeom>
            <a:noFill/>
            <a:ln>
              <a:noFill/>
            </a:ln>
            <a:effectLst>
              <a:outerShdw blurRad="44450" dist="38100" dir="2700000" algn="tl" rotWithShape="0">
                <a:srgbClr val="008000"/>
              </a:outerShdw>
            </a:effectLst>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none" strike="noStrike" cap="none">
                  <a:solidFill>
                    <a:schemeClr val="lt1"/>
                  </a:solidFill>
                  <a:latin typeface="Calibri"/>
                  <a:ea typeface="Calibri"/>
                  <a:cs typeface="Calibri"/>
                  <a:sym typeface="Calibri"/>
                </a:rPr>
                <a:t>MO SW-PBS</a:t>
              </a:r>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9999"/>
        </a:solidFill>
        <a:effectLst/>
      </p:bgPr>
    </p:bg>
    <p:spTree>
      <p:nvGrpSpPr>
        <p:cNvPr id="1" name="Shape 128"/>
        <p:cNvGrpSpPr/>
        <p:nvPr/>
      </p:nvGrpSpPr>
      <p:grpSpPr>
        <a:xfrm>
          <a:off x="0" y="0"/>
          <a:ext cx="0" cy="0"/>
          <a:chOff x="0" y="0"/>
          <a:chExt cx="0" cy="0"/>
        </a:xfrm>
      </p:grpSpPr>
      <p:sp>
        <p:nvSpPr>
          <p:cNvPr id="129" name="Google Shape;129;p4"/>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a:t>Attention Signal</a:t>
            </a:r>
            <a:endParaRPr/>
          </a:p>
        </p:txBody>
      </p:sp>
      <p:sp>
        <p:nvSpPr>
          <p:cNvPr id="130" name="Google Shape;130;p4"/>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9999"/>
        </a:solidFill>
        <a:effectLst/>
      </p:bgPr>
    </p:bg>
    <p:spTree>
      <p:nvGrpSpPr>
        <p:cNvPr id="1" name="Shape 135"/>
        <p:cNvGrpSpPr/>
        <p:nvPr/>
      </p:nvGrpSpPr>
      <p:grpSpPr>
        <a:xfrm>
          <a:off x="0" y="0"/>
          <a:ext cx="0" cy="0"/>
          <a:chOff x="0" y="0"/>
          <a:chExt cx="0" cy="0"/>
        </a:xfrm>
      </p:grpSpPr>
      <p:sp>
        <p:nvSpPr>
          <p:cNvPr id="136" name="Google Shape;136;p5"/>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a:t>Introductions</a:t>
            </a:r>
            <a:endParaRPr/>
          </a:p>
        </p:txBody>
      </p:sp>
      <p:sp>
        <p:nvSpPr>
          <p:cNvPr id="137" name="Google Shape;137;p5"/>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6"/>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a:t>Lesson Outcomes</a:t>
            </a:r>
            <a:endParaRPr/>
          </a:p>
        </p:txBody>
      </p:sp>
      <p:sp>
        <p:nvSpPr>
          <p:cNvPr id="144" name="Google Shape;144;p6"/>
          <p:cNvSpPr txBox="1">
            <a:spLocks noGrp="1"/>
          </p:cNvSpPr>
          <p:nvPr>
            <p:ph type="body" idx="1"/>
          </p:nvPr>
        </p:nvSpPr>
        <p:spPr>
          <a:xfrm>
            <a:off x="628651" y="1465730"/>
            <a:ext cx="8119564" cy="4024246"/>
          </a:xfrm>
          <a:prstGeom prst="rect">
            <a:avLst/>
          </a:prstGeom>
          <a:noFill/>
          <a:ln>
            <a:noFill/>
          </a:ln>
        </p:spPr>
        <p:txBody>
          <a:bodyPr spcFirstLastPara="1" wrap="square" lIns="91425" tIns="45700" rIns="91425" bIns="45700" anchor="t" anchorCtr="0">
            <a:normAutofit/>
          </a:bodyPr>
          <a:lstStyle/>
          <a:p>
            <a:pPr marL="0" lvl="0" indent="0" algn="ctr" rtl="0">
              <a:lnSpc>
                <a:spcPct val="110000"/>
              </a:lnSpc>
              <a:spcBef>
                <a:spcPts val="0"/>
              </a:spcBef>
              <a:spcAft>
                <a:spcPts val="0"/>
              </a:spcAft>
              <a:buClr>
                <a:srgbClr val="008000"/>
              </a:buClr>
              <a:buSzPts val="2800"/>
              <a:buNone/>
            </a:pPr>
            <a:r>
              <a:rPr lang="en-US" i="1">
                <a:solidFill>
                  <a:srgbClr val="008000"/>
                </a:solidFill>
              </a:rPr>
              <a:t>At the end of this session, you will be able to…</a:t>
            </a:r>
            <a:endParaRPr/>
          </a:p>
          <a:p>
            <a:pPr marL="0" lvl="0" indent="0" algn="ctr" rtl="0">
              <a:lnSpc>
                <a:spcPct val="90000"/>
              </a:lnSpc>
              <a:spcBef>
                <a:spcPts val="451"/>
              </a:spcBef>
              <a:spcAft>
                <a:spcPts val="0"/>
              </a:spcAft>
              <a:buClr>
                <a:schemeClr val="dk1"/>
              </a:buClr>
              <a:buSzPts val="225"/>
              <a:buNone/>
            </a:pPr>
            <a:endParaRPr sz="225" i="1">
              <a:solidFill>
                <a:srgbClr val="008000"/>
              </a:solidFill>
            </a:endParaRPr>
          </a:p>
          <a:p>
            <a:pPr marL="228600" lvl="0" indent="-228600" algn="l" rtl="0">
              <a:lnSpc>
                <a:spcPct val="90000"/>
              </a:lnSpc>
              <a:spcBef>
                <a:spcPts val="1451"/>
              </a:spcBef>
              <a:spcAft>
                <a:spcPts val="0"/>
              </a:spcAft>
              <a:buClr>
                <a:schemeClr val="dk1"/>
              </a:buClr>
              <a:buSzPts val="2800"/>
              <a:buChar char="•"/>
            </a:pPr>
            <a:r>
              <a:rPr lang="en-US"/>
              <a:t>Create a SW-PBS Leadership Team meeting schedule.</a:t>
            </a:r>
            <a:endParaRPr/>
          </a:p>
        </p:txBody>
      </p:sp>
      <p:grpSp>
        <p:nvGrpSpPr>
          <p:cNvPr id="145" name="Google Shape;145;p6"/>
          <p:cNvGrpSpPr/>
          <p:nvPr/>
        </p:nvGrpSpPr>
        <p:grpSpPr>
          <a:xfrm>
            <a:off x="12700" y="6211888"/>
            <a:ext cx="9144000" cy="658812"/>
            <a:chOff x="12700" y="6211407"/>
            <a:chExt cx="9144378" cy="659292"/>
          </a:xfrm>
        </p:grpSpPr>
        <p:sp>
          <p:nvSpPr>
            <p:cNvPr id="146" name="Google Shape;146;p6"/>
            <p:cNvSpPr/>
            <p:nvPr/>
          </p:nvSpPr>
          <p:spPr>
            <a:xfrm>
              <a:off x="12700" y="6756656"/>
              <a:ext cx="9144000" cy="114043"/>
            </a:xfrm>
            <a:prstGeom prst="rect">
              <a:avLst/>
            </a:prstGeom>
            <a:gradFill>
              <a:gsLst>
                <a:gs pos="0">
                  <a:srgbClr val="FF0000"/>
                </a:gs>
                <a:gs pos="100000">
                  <a:srgbClr val="FFFFFF"/>
                </a:gs>
              </a:gsLst>
              <a:path path="circle">
                <a:fillToRect l="100000" b="100000"/>
              </a:path>
              <a:tileRect t="-100000" r="-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7" name="Google Shape;147;p6"/>
            <p:cNvSpPr/>
            <p:nvPr/>
          </p:nvSpPr>
          <p:spPr>
            <a:xfrm>
              <a:off x="12700" y="6288897"/>
              <a:ext cx="9144378" cy="283567"/>
            </a:xfrm>
            <a:prstGeom prst="rect">
              <a:avLst/>
            </a:prstGeom>
            <a:gradFill>
              <a:gsLst>
                <a:gs pos="0">
                  <a:srgbClr val="008000"/>
                </a:gs>
                <a:gs pos="75000">
                  <a:srgbClr val="008000"/>
                </a:gs>
                <a:gs pos="100000">
                  <a:srgbClr val="FFFFFF"/>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8" name="Google Shape;148;p6"/>
            <p:cNvSpPr/>
            <p:nvPr/>
          </p:nvSpPr>
          <p:spPr>
            <a:xfrm>
              <a:off x="12700" y="6572093"/>
              <a:ext cx="9144000" cy="184935"/>
            </a:xfrm>
            <a:prstGeom prst="rect">
              <a:avLst/>
            </a:prstGeom>
            <a:gradFill>
              <a:gsLst>
                <a:gs pos="0">
                  <a:srgbClr val="FFF123"/>
                </a:gs>
                <a:gs pos="65000">
                  <a:srgbClr val="FFF123"/>
                </a:gs>
                <a:gs pos="90000">
                  <a:srgbClr val="FFFFFF"/>
                </a:gs>
                <a:gs pos="100000">
                  <a:srgbClr val="FFFFFF"/>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9" name="Google Shape;149;p6"/>
            <p:cNvSpPr txBox="1"/>
            <p:nvPr/>
          </p:nvSpPr>
          <p:spPr>
            <a:xfrm>
              <a:off x="673127" y="6211407"/>
              <a:ext cx="1752672" cy="368568"/>
            </a:xfrm>
            <a:prstGeom prst="rect">
              <a:avLst/>
            </a:prstGeom>
            <a:noFill/>
            <a:ln>
              <a:noFill/>
            </a:ln>
            <a:effectLst>
              <a:outerShdw blurRad="44450" dist="38100" dir="2700000" algn="tl" rotWithShape="0">
                <a:srgbClr val="008000"/>
              </a:outerShdw>
            </a:effectLst>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none" strike="noStrike" cap="none">
                  <a:solidFill>
                    <a:schemeClr val="lt1"/>
                  </a:solidFill>
                  <a:latin typeface="Calibri"/>
                  <a:ea typeface="Calibri"/>
                  <a:cs typeface="Calibri"/>
                  <a:sym typeface="Calibri"/>
                </a:rPr>
                <a:t>MO SW-PBS</a:t>
              </a:r>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7"/>
          <p:cNvSpPr/>
          <p:nvPr/>
        </p:nvSpPr>
        <p:spPr>
          <a:xfrm>
            <a:off x="628650" y="2289780"/>
            <a:ext cx="7886700" cy="193899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0" i="0" u="none" strike="noStrike" cap="none">
                <a:solidFill>
                  <a:schemeClr val="dk1"/>
                </a:solidFill>
                <a:latin typeface="Calibri"/>
                <a:ea typeface="Calibri"/>
                <a:cs typeface="Calibri"/>
                <a:sym typeface="Calibri"/>
              </a:rPr>
              <a:t>“Meeting and planning time is often scarce, so we must learn to work smarter, maximizing our time and outcomes.”</a:t>
            </a:r>
            <a:endParaRPr/>
          </a:p>
          <a:p>
            <a:pPr marL="0" marR="0" lvl="0" indent="0" algn="l" rtl="0">
              <a:spcBef>
                <a:spcPts val="0"/>
              </a:spcBef>
              <a:spcAft>
                <a:spcPts val="0"/>
              </a:spcAft>
              <a:buNone/>
            </a:pPr>
            <a:endParaRPr sz="1200">
              <a:solidFill>
                <a:schemeClr val="dk1"/>
              </a:solidFill>
              <a:latin typeface="Calibri"/>
              <a:ea typeface="Calibri"/>
              <a:cs typeface="Calibri"/>
              <a:sym typeface="Calibri"/>
            </a:endParaRPr>
          </a:p>
          <a:p>
            <a:pPr marL="0" marR="0" lvl="0" indent="0" algn="r" rtl="0">
              <a:spcBef>
                <a:spcPts val="0"/>
              </a:spcBef>
              <a:spcAft>
                <a:spcPts val="0"/>
              </a:spcAft>
              <a:buNone/>
            </a:pPr>
            <a:r>
              <a:rPr lang="en-US" sz="1200">
                <a:solidFill>
                  <a:schemeClr val="dk1"/>
                </a:solidFill>
                <a:latin typeface="Calibri"/>
                <a:ea typeface="Calibri"/>
                <a:cs typeface="Calibri"/>
                <a:sym typeface="Calibri"/>
              </a:rPr>
              <a:t>MO SW-PBS, 2019</a:t>
            </a:r>
            <a:endParaRPr/>
          </a:p>
        </p:txBody>
      </p:sp>
      <p:sp>
        <p:nvSpPr>
          <p:cNvPr id="156" name="Google Shape;156;p7"/>
          <p:cNvSpPr txBox="1"/>
          <p:nvPr/>
        </p:nvSpPr>
        <p:spPr>
          <a:xfrm>
            <a:off x="628650" y="365126"/>
            <a:ext cx="7886700" cy="1325563"/>
          </a:xfrm>
          <a:prstGeom prst="rect">
            <a:avLst/>
          </a:prstGeom>
          <a:noFill/>
          <a:ln>
            <a:noFill/>
          </a:ln>
        </p:spPr>
        <p:txBody>
          <a:bodyPr spcFirstLastPara="1" wrap="square" lIns="91425" tIns="45700" rIns="91425" bIns="45700" anchor="b" anchorCtr="0">
            <a:normAutofit/>
          </a:bodyPr>
          <a:lstStyle/>
          <a:p>
            <a:pPr marL="0" marR="0" lvl="0" indent="0" algn="ctr" rtl="0">
              <a:lnSpc>
                <a:spcPct val="90000"/>
              </a:lnSpc>
              <a:spcBef>
                <a:spcPts val="0"/>
              </a:spcBef>
              <a:spcAft>
                <a:spcPts val="0"/>
              </a:spcAft>
              <a:buClr>
                <a:schemeClr val="dk1"/>
              </a:buClr>
              <a:buSzPts val="4400"/>
              <a:buFont typeface="Calibri"/>
              <a:buNone/>
            </a:pPr>
            <a:r>
              <a:rPr lang="en-US" sz="4400" b="0" u="none">
                <a:solidFill>
                  <a:schemeClr val="dk1"/>
                </a:solidFill>
                <a:latin typeface="Calibri"/>
                <a:ea typeface="Calibri"/>
                <a:cs typeface="Calibri"/>
                <a:sym typeface="Calibri"/>
              </a:rPr>
              <a:t>Key Concepts/Big Ideas</a:t>
            </a:r>
            <a:endParaRPr/>
          </a:p>
        </p:txBody>
      </p:sp>
      <p:grpSp>
        <p:nvGrpSpPr>
          <p:cNvPr id="157" name="Google Shape;157;p7"/>
          <p:cNvGrpSpPr/>
          <p:nvPr/>
        </p:nvGrpSpPr>
        <p:grpSpPr>
          <a:xfrm>
            <a:off x="12700" y="6211888"/>
            <a:ext cx="9144000" cy="658812"/>
            <a:chOff x="12700" y="6211407"/>
            <a:chExt cx="9144378" cy="659292"/>
          </a:xfrm>
        </p:grpSpPr>
        <p:sp>
          <p:nvSpPr>
            <p:cNvPr id="158" name="Google Shape;158;p7"/>
            <p:cNvSpPr/>
            <p:nvPr/>
          </p:nvSpPr>
          <p:spPr>
            <a:xfrm>
              <a:off x="12700" y="6756656"/>
              <a:ext cx="9144000" cy="114043"/>
            </a:xfrm>
            <a:prstGeom prst="rect">
              <a:avLst/>
            </a:prstGeom>
            <a:gradFill>
              <a:gsLst>
                <a:gs pos="0">
                  <a:srgbClr val="FF0000"/>
                </a:gs>
                <a:gs pos="100000">
                  <a:srgbClr val="FFFFFF"/>
                </a:gs>
              </a:gsLst>
              <a:path path="circle">
                <a:fillToRect l="100000" b="100000"/>
              </a:path>
              <a:tileRect t="-100000" r="-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9" name="Google Shape;159;p7"/>
            <p:cNvSpPr/>
            <p:nvPr/>
          </p:nvSpPr>
          <p:spPr>
            <a:xfrm>
              <a:off x="12700" y="6288897"/>
              <a:ext cx="9144378" cy="283567"/>
            </a:xfrm>
            <a:prstGeom prst="rect">
              <a:avLst/>
            </a:prstGeom>
            <a:gradFill>
              <a:gsLst>
                <a:gs pos="0">
                  <a:srgbClr val="008000"/>
                </a:gs>
                <a:gs pos="75000">
                  <a:srgbClr val="008000"/>
                </a:gs>
                <a:gs pos="100000">
                  <a:srgbClr val="FFFFFF"/>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0" name="Google Shape;160;p7"/>
            <p:cNvSpPr/>
            <p:nvPr/>
          </p:nvSpPr>
          <p:spPr>
            <a:xfrm>
              <a:off x="12700" y="6572093"/>
              <a:ext cx="9144000" cy="184935"/>
            </a:xfrm>
            <a:prstGeom prst="rect">
              <a:avLst/>
            </a:prstGeom>
            <a:gradFill>
              <a:gsLst>
                <a:gs pos="0">
                  <a:srgbClr val="FFF123"/>
                </a:gs>
                <a:gs pos="65000">
                  <a:srgbClr val="FFF123"/>
                </a:gs>
                <a:gs pos="90000">
                  <a:srgbClr val="FFFFFF"/>
                </a:gs>
                <a:gs pos="100000">
                  <a:srgbClr val="FFFFFF"/>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1" name="Google Shape;161;p7"/>
            <p:cNvSpPr txBox="1"/>
            <p:nvPr/>
          </p:nvSpPr>
          <p:spPr>
            <a:xfrm>
              <a:off x="673127" y="6211407"/>
              <a:ext cx="1752672" cy="368568"/>
            </a:xfrm>
            <a:prstGeom prst="rect">
              <a:avLst/>
            </a:prstGeom>
            <a:noFill/>
            <a:ln>
              <a:noFill/>
            </a:ln>
            <a:effectLst>
              <a:outerShdw blurRad="44450" dist="38100" dir="2700000" algn="tl" rotWithShape="0">
                <a:srgbClr val="008000"/>
              </a:outerShdw>
            </a:effectLst>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lt1"/>
                  </a:solidFill>
                  <a:latin typeface="Calibri"/>
                  <a:ea typeface="Calibri"/>
                  <a:cs typeface="Calibri"/>
                  <a:sym typeface="Calibri"/>
                </a:rPr>
                <a:t>MO SW-PBS</a:t>
              </a:r>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8"/>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Protected Work Time is Essential</a:t>
            </a:r>
            <a:endParaRPr/>
          </a:p>
        </p:txBody>
      </p:sp>
      <p:pic>
        <p:nvPicPr>
          <p:cNvPr id="168" name="Google Shape;168;p8"/>
          <p:cNvPicPr preferRelativeResize="0">
            <a:picLocks noGrp="1"/>
          </p:cNvPicPr>
          <p:nvPr>
            <p:ph type="body" idx="1"/>
          </p:nvPr>
        </p:nvPicPr>
        <p:blipFill rotWithShape="1">
          <a:blip r:embed="rId3">
            <a:alphaModFix/>
          </a:blip>
          <a:srcRect/>
          <a:stretch/>
        </p:blipFill>
        <p:spPr>
          <a:xfrm>
            <a:off x="1576531" y="2025348"/>
            <a:ext cx="5990938" cy="3993959"/>
          </a:xfrm>
          <a:prstGeom prst="rect">
            <a:avLst/>
          </a:prstGeom>
          <a:noFill/>
          <a:ln>
            <a:noFill/>
          </a:ln>
        </p:spPr>
      </p:pic>
      <p:grpSp>
        <p:nvGrpSpPr>
          <p:cNvPr id="169" name="Google Shape;169;p8"/>
          <p:cNvGrpSpPr/>
          <p:nvPr/>
        </p:nvGrpSpPr>
        <p:grpSpPr>
          <a:xfrm>
            <a:off x="12700" y="6211888"/>
            <a:ext cx="9144000" cy="658812"/>
            <a:chOff x="12700" y="6211407"/>
            <a:chExt cx="9144378" cy="659292"/>
          </a:xfrm>
        </p:grpSpPr>
        <p:sp>
          <p:nvSpPr>
            <p:cNvPr id="170" name="Google Shape;170;p8"/>
            <p:cNvSpPr/>
            <p:nvPr/>
          </p:nvSpPr>
          <p:spPr>
            <a:xfrm>
              <a:off x="12700" y="6756656"/>
              <a:ext cx="9144000" cy="114043"/>
            </a:xfrm>
            <a:prstGeom prst="rect">
              <a:avLst/>
            </a:prstGeom>
            <a:gradFill>
              <a:gsLst>
                <a:gs pos="0">
                  <a:srgbClr val="FF0000"/>
                </a:gs>
                <a:gs pos="100000">
                  <a:srgbClr val="FFFFFF"/>
                </a:gs>
              </a:gsLst>
              <a:path path="circle">
                <a:fillToRect l="100000" b="100000"/>
              </a:path>
              <a:tileRect t="-100000" r="-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1" name="Google Shape;171;p8"/>
            <p:cNvSpPr/>
            <p:nvPr/>
          </p:nvSpPr>
          <p:spPr>
            <a:xfrm>
              <a:off x="12700" y="6288897"/>
              <a:ext cx="9144378" cy="283567"/>
            </a:xfrm>
            <a:prstGeom prst="rect">
              <a:avLst/>
            </a:prstGeom>
            <a:gradFill>
              <a:gsLst>
                <a:gs pos="0">
                  <a:srgbClr val="008000"/>
                </a:gs>
                <a:gs pos="75000">
                  <a:srgbClr val="008000"/>
                </a:gs>
                <a:gs pos="100000">
                  <a:srgbClr val="FFFFFF"/>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2" name="Google Shape;172;p8"/>
            <p:cNvSpPr/>
            <p:nvPr/>
          </p:nvSpPr>
          <p:spPr>
            <a:xfrm>
              <a:off x="12700" y="6572093"/>
              <a:ext cx="9144000" cy="184935"/>
            </a:xfrm>
            <a:prstGeom prst="rect">
              <a:avLst/>
            </a:prstGeom>
            <a:gradFill>
              <a:gsLst>
                <a:gs pos="0">
                  <a:srgbClr val="FFF123"/>
                </a:gs>
                <a:gs pos="65000">
                  <a:srgbClr val="FFF123"/>
                </a:gs>
                <a:gs pos="90000">
                  <a:srgbClr val="FFFFFF"/>
                </a:gs>
                <a:gs pos="100000">
                  <a:srgbClr val="FFFFFF"/>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3" name="Google Shape;173;p8"/>
            <p:cNvSpPr txBox="1"/>
            <p:nvPr/>
          </p:nvSpPr>
          <p:spPr>
            <a:xfrm>
              <a:off x="673127" y="6211407"/>
              <a:ext cx="1752672" cy="368568"/>
            </a:xfrm>
            <a:prstGeom prst="rect">
              <a:avLst/>
            </a:prstGeom>
            <a:noFill/>
            <a:ln>
              <a:noFill/>
            </a:ln>
            <a:effectLst>
              <a:outerShdw blurRad="44450" dist="38100" dir="2700000" algn="tl" rotWithShape="0">
                <a:srgbClr val="008000"/>
              </a:outerShdw>
            </a:effectLst>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lt1"/>
                  </a:solidFill>
                  <a:latin typeface="Calibri"/>
                  <a:ea typeface="Calibri"/>
                  <a:cs typeface="Calibri"/>
                  <a:sym typeface="Calibri"/>
                </a:rPr>
                <a:t>MO SW-PBS</a:t>
              </a:r>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8"/>
        <p:cNvGrpSpPr/>
        <p:nvPr/>
      </p:nvGrpSpPr>
      <p:grpSpPr>
        <a:xfrm>
          <a:off x="0" y="0"/>
          <a:ext cx="0" cy="0"/>
          <a:chOff x="0" y="0"/>
          <a:chExt cx="0" cy="0"/>
        </a:xfrm>
      </p:grpSpPr>
      <p:sp>
        <p:nvSpPr>
          <p:cNvPr id="179" name="Google Shape;179;p9"/>
          <p:cNvSpPr/>
          <p:nvPr/>
        </p:nvSpPr>
        <p:spPr>
          <a:xfrm>
            <a:off x="0" y="0"/>
            <a:ext cx="9141713"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80" name="Google Shape;180;p9"/>
          <p:cNvPicPr preferRelativeResize="0"/>
          <p:nvPr/>
        </p:nvPicPr>
        <p:blipFill rotWithShape="1">
          <a:blip r:embed="rId3">
            <a:alphaModFix/>
          </a:blip>
          <a:srcRect l="20197" r="9214" b="-1"/>
          <a:stretch/>
        </p:blipFill>
        <p:spPr>
          <a:xfrm>
            <a:off x="20" y="10"/>
            <a:ext cx="7252212" cy="6857990"/>
          </a:xfrm>
          <a:prstGeom prst="rect">
            <a:avLst/>
          </a:prstGeom>
          <a:noFill/>
          <a:ln>
            <a:noFill/>
          </a:ln>
        </p:spPr>
      </p:pic>
      <p:sp>
        <p:nvSpPr>
          <p:cNvPr id="181" name="Google Shape;181;p9"/>
          <p:cNvSpPr/>
          <p:nvPr/>
        </p:nvSpPr>
        <p:spPr>
          <a:xfrm flipH="1">
            <a:off x="3843764" y="0"/>
            <a:ext cx="5300233" cy="6858000"/>
          </a:xfrm>
          <a:prstGeom prst="rect">
            <a:avLst/>
          </a:prstGeom>
          <a:gradFill>
            <a:gsLst>
              <a:gs pos="0">
                <a:srgbClr val="FFFFFF">
                  <a:alpha val="0"/>
                </a:srgbClr>
              </a:gs>
              <a:gs pos="19000">
                <a:srgbClr val="FFFFFF">
                  <a:alpha val="37647"/>
                </a:srgbClr>
              </a:gs>
              <a:gs pos="35000">
                <a:srgbClr val="FFFFFF">
                  <a:alpha val="76862"/>
                </a:srgbClr>
              </a:gs>
              <a:gs pos="48000">
                <a:schemeClr val="lt1"/>
              </a:gs>
              <a:gs pos="100000">
                <a:schemeClr val="lt1"/>
              </a:gs>
            </a:gsLst>
            <a:lin ang="10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2" name="Google Shape;182;p9"/>
          <p:cNvSpPr txBox="1"/>
          <p:nvPr/>
        </p:nvSpPr>
        <p:spPr>
          <a:xfrm>
            <a:off x="5648707" y="365125"/>
            <a:ext cx="2866642" cy="1899912"/>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3500"/>
              <a:buFont typeface="Calibri"/>
              <a:buNone/>
            </a:pPr>
            <a:r>
              <a:rPr lang="en-US" sz="3500" b="1">
                <a:solidFill>
                  <a:schemeClr val="dk1"/>
                </a:solidFill>
                <a:latin typeface="Calibri"/>
                <a:ea typeface="Calibri"/>
                <a:cs typeface="Calibri"/>
                <a:sym typeface="Calibri"/>
              </a:rPr>
              <a:t>Scheduling Team Meetings</a:t>
            </a:r>
            <a:endParaRPr/>
          </a:p>
        </p:txBody>
      </p:sp>
      <p:sp>
        <p:nvSpPr>
          <p:cNvPr id="183" name="Google Shape;183;p9"/>
          <p:cNvSpPr txBox="1"/>
          <p:nvPr/>
        </p:nvSpPr>
        <p:spPr>
          <a:xfrm>
            <a:off x="5648707" y="2434201"/>
            <a:ext cx="2866642" cy="3742762"/>
          </a:xfrm>
          <a:prstGeom prst="rect">
            <a:avLst/>
          </a:prstGeom>
          <a:noFill/>
          <a:ln>
            <a:noFill/>
          </a:ln>
        </p:spPr>
        <p:txBody>
          <a:bodyPr spcFirstLastPara="1" wrap="square" lIns="91425" tIns="45700" rIns="91425" bIns="45700" anchor="t" anchorCtr="0">
            <a:normAutofit/>
          </a:bodyPr>
          <a:lstStyle/>
          <a:p>
            <a:pPr marL="228600" marR="0" lvl="0" indent="-228600" algn="l" rtl="0">
              <a:lnSpc>
                <a:spcPct val="90000"/>
              </a:lnSpc>
              <a:spcBef>
                <a:spcPts val="0"/>
              </a:spcBef>
              <a:spcAft>
                <a:spcPts val="0"/>
              </a:spcAft>
              <a:buClr>
                <a:schemeClr val="dk1"/>
              </a:buClr>
              <a:buSzPts val="1700"/>
              <a:buFont typeface="Arial"/>
              <a:buChar char="•"/>
            </a:pPr>
            <a:r>
              <a:rPr lang="en-US" sz="1700" b="1">
                <a:solidFill>
                  <a:schemeClr val="dk1"/>
                </a:solidFill>
                <a:latin typeface="Calibri"/>
                <a:ea typeface="Calibri"/>
                <a:cs typeface="Calibri"/>
                <a:sym typeface="Calibri"/>
              </a:rPr>
              <a:t>Enter all dates on master calendar. </a:t>
            </a:r>
            <a:endParaRPr/>
          </a:p>
          <a:p>
            <a:pPr marL="228600" marR="0" lvl="0" indent="-228600" algn="l" rtl="0">
              <a:lnSpc>
                <a:spcPct val="90000"/>
              </a:lnSpc>
              <a:spcBef>
                <a:spcPts val="1000"/>
              </a:spcBef>
              <a:spcAft>
                <a:spcPts val="0"/>
              </a:spcAft>
              <a:buClr>
                <a:schemeClr val="dk1"/>
              </a:buClr>
              <a:buSzPts val="1700"/>
              <a:buFont typeface="Arial"/>
              <a:buChar char="•"/>
            </a:pPr>
            <a:r>
              <a:rPr lang="en-US" sz="1700" b="1">
                <a:solidFill>
                  <a:schemeClr val="dk1"/>
                </a:solidFill>
                <a:latin typeface="Calibri"/>
                <a:ea typeface="Calibri"/>
                <a:cs typeface="Calibri"/>
                <a:sym typeface="Calibri"/>
              </a:rPr>
              <a:t>Meet for at least an hour, once per month. </a:t>
            </a:r>
            <a:endParaRPr/>
          </a:p>
        </p:txBody>
      </p:sp>
      <p:grpSp>
        <p:nvGrpSpPr>
          <p:cNvPr id="184" name="Google Shape;184;p9"/>
          <p:cNvGrpSpPr/>
          <p:nvPr/>
        </p:nvGrpSpPr>
        <p:grpSpPr>
          <a:xfrm>
            <a:off x="12700" y="6211888"/>
            <a:ext cx="9144000" cy="658812"/>
            <a:chOff x="12700" y="6211407"/>
            <a:chExt cx="9144378" cy="659292"/>
          </a:xfrm>
        </p:grpSpPr>
        <p:sp>
          <p:nvSpPr>
            <p:cNvPr id="185" name="Google Shape;185;p9"/>
            <p:cNvSpPr/>
            <p:nvPr/>
          </p:nvSpPr>
          <p:spPr>
            <a:xfrm>
              <a:off x="12700" y="6756656"/>
              <a:ext cx="9144000" cy="114043"/>
            </a:xfrm>
            <a:prstGeom prst="rect">
              <a:avLst/>
            </a:prstGeom>
            <a:gradFill>
              <a:gsLst>
                <a:gs pos="0">
                  <a:srgbClr val="FF0000"/>
                </a:gs>
                <a:gs pos="100000">
                  <a:srgbClr val="FFFFFF"/>
                </a:gs>
              </a:gsLst>
              <a:path path="circle">
                <a:fillToRect l="100000" b="100000"/>
              </a:path>
              <a:tileRect t="-100000" r="-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6" name="Google Shape;186;p9"/>
            <p:cNvSpPr/>
            <p:nvPr/>
          </p:nvSpPr>
          <p:spPr>
            <a:xfrm>
              <a:off x="12700" y="6288897"/>
              <a:ext cx="9144378" cy="283567"/>
            </a:xfrm>
            <a:prstGeom prst="rect">
              <a:avLst/>
            </a:prstGeom>
            <a:gradFill>
              <a:gsLst>
                <a:gs pos="0">
                  <a:srgbClr val="008000"/>
                </a:gs>
                <a:gs pos="75000">
                  <a:srgbClr val="008000"/>
                </a:gs>
                <a:gs pos="100000">
                  <a:srgbClr val="FFFFFF"/>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7" name="Google Shape;187;p9"/>
            <p:cNvSpPr/>
            <p:nvPr/>
          </p:nvSpPr>
          <p:spPr>
            <a:xfrm>
              <a:off x="12700" y="6572093"/>
              <a:ext cx="9144000" cy="184935"/>
            </a:xfrm>
            <a:prstGeom prst="rect">
              <a:avLst/>
            </a:prstGeom>
            <a:gradFill>
              <a:gsLst>
                <a:gs pos="0">
                  <a:srgbClr val="FFF123"/>
                </a:gs>
                <a:gs pos="65000">
                  <a:srgbClr val="FFF123"/>
                </a:gs>
                <a:gs pos="90000">
                  <a:srgbClr val="FFFFFF"/>
                </a:gs>
                <a:gs pos="100000">
                  <a:srgbClr val="FFFFFF"/>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8" name="Google Shape;188;p9"/>
            <p:cNvSpPr txBox="1"/>
            <p:nvPr/>
          </p:nvSpPr>
          <p:spPr>
            <a:xfrm>
              <a:off x="673127" y="6211407"/>
              <a:ext cx="1752672" cy="368568"/>
            </a:xfrm>
            <a:prstGeom prst="rect">
              <a:avLst/>
            </a:prstGeom>
            <a:noFill/>
            <a:ln>
              <a:noFill/>
            </a:ln>
            <a:effectLst>
              <a:outerShdw blurRad="44450" dist="38100" dir="2700000" algn="tl" rotWithShape="0">
                <a:srgbClr val="008000"/>
              </a:outerShdw>
            </a:effectLst>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lt1"/>
                  </a:solidFill>
                  <a:latin typeface="Calibri"/>
                  <a:ea typeface="Calibri"/>
                  <a:cs typeface="Calibri"/>
                  <a:sym typeface="Calibri"/>
                </a:rPr>
                <a:t>MO SW-PBS</a:t>
              </a:r>
              <a:endParaRPr/>
            </a:p>
          </p:txBody>
        </p:sp>
      </p:gr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1279</Words>
  <Application>Microsoft Macintosh PowerPoint</Application>
  <PresentationFormat>On-screen Show (4:3)</PresentationFormat>
  <Paragraphs>133</Paragraphs>
  <Slides>17</Slides>
  <Notes>17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Cambria</vt:lpstr>
      <vt:lpstr>Office Theme</vt:lpstr>
      <vt:lpstr>PowerPoint Presentation</vt:lpstr>
      <vt:lpstr>Facilitator Notes: Delete This Slide </vt:lpstr>
      <vt:lpstr>Working Agreements</vt:lpstr>
      <vt:lpstr>Attention Signal</vt:lpstr>
      <vt:lpstr>Introductions</vt:lpstr>
      <vt:lpstr>Lesson Outcomes</vt:lpstr>
      <vt:lpstr>PowerPoint Presentation</vt:lpstr>
      <vt:lpstr>Protected Work Time is Essential</vt:lpstr>
      <vt:lpstr>PowerPoint Presentation</vt:lpstr>
      <vt:lpstr>Creative Scheduling</vt:lpstr>
      <vt:lpstr>PowerPoint Presentation</vt:lpstr>
      <vt:lpstr>Discussion: Team Meetings</vt:lpstr>
      <vt:lpstr>PowerPoint Presentation</vt:lpstr>
      <vt:lpstr>Discussion: Team Meetings</vt:lpstr>
      <vt:lpstr>PowerPoint Presentation</vt:lpstr>
      <vt:lpstr>Closing and Next Steps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Way, Gordon</dc:creator>
  <cp:lastModifiedBy>Johnson, Nanci W.</cp:lastModifiedBy>
  <cp:revision>1</cp:revision>
  <dcterms:created xsi:type="dcterms:W3CDTF">2020-07-15T16:37:25Z</dcterms:created>
  <dcterms:modified xsi:type="dcterms:W3CDTF">2022-03-03T19:55:27Z</dcterms:modified>
</cp:coreProperties>
</file>