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gTNFDINjJga65fHgg7lGQxZhp6U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32"/>
  </p:normalViewPr>
  <p:slideViewPr>
    <p:cSldViewPr snapToGrid="0" snapToObjects="1">
      <p:cViewPr varScale="1">
        <p:scale>
          <a:sx n="106" d="100"/>
          <a:sy n="106" d="100"/>
        </p:scale>
        <p:origin x="18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pbismissouri.org/tier-1-workbook-resource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endParaRPr/>
          </a:p>
          <a:p>
            <a:pPr marL="0" lvl="0" indent="0" algn="l" rtl="0">
              <a:spcBef>
                <a:spcPts val="0"/>
              </a:spcBef>
              <a:spcAft>
                <a:spcPts val="0"/>
              </a:spcAft>
              <a:buNone/>
            </a:pPr>
            <a:r>
              <a:rPr lang="en-US" b="1"/>
              <a:t>To Know/To Say:</a:t>
            </a:r>
            <a:r>
              <a:rPr lang="en-US" b="0"/>
              <a:t> </a:t>
            </a:r>
            <a:r>
              <a:rPr lang="en-US" sz="1200" b="0" i="0" u="none" strike="noStrike">
                <a:solidFill>
                  <a:schemeClr val="dk1"/>
                </a:solidFill>
                <a:latin typeface="Calibri"/>
                <a:ea typeface="Calibri"/>
                <a:cs typeface="Calibri"/>
                <a:sym typeface="Calibri"/>
              </a:rPr>
              <a:t>Staff members who serve on the SW-PBS Leadership Team will have the opportunity to play a key role in shaping the school climate. Assigned to provide leadership, this team is not to assume sole responsibility for developing a school action plan. Instead, they will thoughtfully involve the entire staff in rethinking their beliefs about student behavior, reviewing existing procedures, and developing more effective practices and policies. When everyone has a hand in developing schoolwide discipline procedures, ownership is increased, consensus is more readily obtained, and the likelihood staff will consistently implement procedures is increased. </a:t>
            </a:r>
            <a:endParaRPr/>
          </a:p>
          <a:p>
            <a:pPr marL="0" lvl="0" indent="0" algn="l" rtl="0">
              <a:spcBef>
                <a:spcPts val="0"/>
              </a:spcBef>
              <a:spcAft>
                <a:spcPts val="0"/>
              </a:spcAft>
              <a:buNone/>
            </a:pPr>
            <a:endParaRPr/>
          </a:p>
        </p:txBody>
      </p:sp>
      <p:sp>
        <p:nvSpPr>
          <p:cNvPr id="200" name="Google Shape;20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r>
              <a:rPr lang="en-US" sz="1200" b="0" i="0" u="none" strike="noStrike">
                <a:solidFill>
                  <a:schemeClr val="dk1"/>
                </a:solidFill>
                <a:latin typeface="Calibri"/>
                <a:ea typeface="Calibri"/>
                <a:cs typeface="Calibri"/>
                <a:sym typeface="Calibri"/>
              </a:rPr>
              <a:t>As you undertake your social behavioral school improvement effort you may uncover potential challenges that could impact your progress. Examples of this could be:</a:t>
            </a:r>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a current lack of cohesiveness among staff, </a:t>
            </a:r>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lack of experience in knowing how to work together, </a:t>
            </a:r>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weak communication between different grade levels or departments, and </a:t>
            </a:r>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disconnects between administrators and staff. </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As challenges arise, it is even more important to have strong leadership that involves the entire staff in the process.</a:t>
            </a:r>
            <a:endParaRPr/>
          </a:p>
          <a:p>
            <a:pPr marL="0" lvl="0" indent="0" algn="l" rtl="0">
              <a:spcBef>
                <a:spcPts val="0"/>
              </a:spcBef>
              <a:spcAft>
                <a:spcPts val="0"/>
              </a:spcAft>
              <a:buNone/>
            </a:pPr>
            <a:endParaRPr/>
          </a:p>
        </p:txBody>
      </p:sp>
      <p:sp>
        <p:nvSpPr>
          <p:cNvPr id="213" name="Google Shape;21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To Know/To Say:</a:t>
            </a:r>
            <a:r>
              <a:rPr lang="en-US" sz="1200" b="0" i="0" u="none" strike="noStrike">
                <a:solidFill>
                  <a:schemeClr val="dk1"/>
                </a:solidFill>
                <a:latin typeface="Calibri"/>
                <a:ea typeface="Calibri"/>
                <a:cs typeface="Calibri"/>
                <a:sym typeface="Calibri"/>
              </a:rPr>
              <a:t>The SW-PBS Leadership Team is a standing committee responsible for developing and maintaining effective discipline procedures that reflect the unique needs of the school and its community. This includes:</a:t>
            </a:r>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Initially gathering input from staff, families, and students as well as other data sources to evaluate the effectiveness of current policies and practices and using that information to gain staff commitment to the needed changes.</a:t>
            </a:r>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Developing a common philosophy of discipline.</a:t>
            </a:r>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Assisting staff to understand best practices for developing responsible student behavior and the elements of an effective school discipline policy.</a:t>
            </a:r>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Guiding staff through a procedure development process to improve less effective practices and to protect effective practices by clarifying them and putting them in writing.</a:t>
            </a:r>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Once practices are developed and protected in writing, this team is responsible for overseeing the implementation, maintenance, and revision of procedures. This includes: 1) reviewing procedures with staff (especially new staff) at the start of the year to ensure consistency, 2) coordinating dissemination of information to parents and students, 3) organizing schoolwide discipline-related instructional activities, 4) bringing staff concerns to the team, and 5) reviewing ongoing data to determine successes and continuing needs for in-service or modification of procedures.</a:t>
            </a: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225" name="Google Shape;22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Trainer Notes:</a:t>
            </a:r>
            <a:endParaRPr/>
          </a:p>
          <a:p>
            <a:pPr marL="0" lvl="0" indent="0" algn="l" rtl="0">
              <a:spcBef>
                <a:spcPts val="0"/>
              </a:spcBef>
              <a:spcAft>
                <a:spcPts val="0"/>
              </a:spcAft>
              <a:buNone/>
            </a:pPr>
            <a:r>
              <a:rPr lang="en-US" b="1"/>
              <a:t>To Know/To Say:</a:t>
            </a:r>
            <a:r>
              <a:rPr lang="en-US" sz="1200" b="0" i="0" u="none" strike="noStrike">
                <a:solidFill>
                  <a:schemeClr val="dk1"/>
                </a:solidFill>
                <a:latin typeface="Calibri"/>
                <a:ea typeface="Calibri"/>
                <a:cs typeface="Calibri"/>
                <a:sym typeface="Calibri"/>
              </a:rPr>
              <a:t>Schoolwide discipline planning should not be viewed as either a top-down or a bottom-up process. Rather, it is a collaborative venture with administration and staff working together. Therefore, it is essential the team include a building administrator and full representation of the building staff.</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Maintaining a well-disciplined school is one of the primary roles of the building administrator. Therefore, the nature of the work of this committee, along with the need to ensure that practices are in line with board policy and legal stipulations, requires that an administrator be directly involved. Participation of the principal or assistant principal on this team is crucial.</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Recommended membership for the Tier 1 SW-PBS Leadership Team, includes: </a:t>
            </a:r>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Administrator</a:t>
            </a:r>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Teacher Representatives (each grade,</a:t>
            </a: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team, department)</a:t>
            </a:r>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Special Educator</a:t>
            </a:r>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Counselor</a:t>
            </a:r>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Paraprofessional</a:t>
            </a:r>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Student</a:t>
            </a:r>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Family Representative</a:t>
            </a: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237" name="Google Shape;23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a:t>To Know/To Say: </a:t>
            </a:r>
            <a:r>
              <a:rPr lang="en-US">
                <a:latin typeface="Calibri"/>
                <a:ea typeface="Calibri"/>
                <a:cs typeface="Calibri"/>
                <a:sym typeface="Calibri"/>
              </a:rPr>
              <a:t>Schools often expect all staff to participate on one of the school’s leadership teams, such as a building leadership team, social team, etc. When a Tier 1 SW-PBS Leadership Team is needed, it will become one of the teams that provides leadership for the entire school. Often administrators allow staff to choose a building-wide team while also “hand-picking” participants to ensure members of the team are highly qualified to do the work. Often building leadership will want to ensure the Tier 1 SW-PBS Leadership Team has a mix of highly regarded veteran members and young professionals who will learn about SW-PBS.</a:t>
            </a:r>
            <a:endParaRPr>
              <a:latin typeface="Cambria"/>
              <a:ea typeface="Cambria"/>
              <a:cs typeface="Cambria"/>
              <a:sym typeface="Cambria"/>
            </a:endParaRPr>
          </a:p>
          <a:p>
            <a:pPr marL="0" lvl="0" indent="0" algn="l" rtl="0">
              <a:spcBef>
                <a:spcPts val="1200"/>
              </a:spcBef>
              <a:spcAft>
                <a:spcPts val="0"/>
              </a:spcAft>
              <a:buNone/>
            </a:pPr>
            <a:r>
              <a:rPr lang="en-US">
                <a:latin typeface="Calibri"/>
                <a:ea typeface="Calibri"/>
                <a:cs typeface="Calibri"/>
                <a:sym typeface="Calibri"/>
              </a:rPr>
              <a:t>Other considerations for Tier 1 SW-PBS Leadership Team membership are non-certified staff (e.g., cafeteria workers, office personnel), family members, and students. </a:t>
            </a:r>
            <a:endParaRPr/>
          </a:p>
        </p:txBody>
      </p:sp>
      <p:sp>
        <p:nvSpPr>
          <p:cNvPr id="249" name="Google Shape;24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To Know/To Say:</a:t>
            </a:r>
            <a:r>
              <a:rPr lang="en-US" b="0"/>
              <a:t> </a:t>
            </a:r>
            <a:r>
              <a:rPr lang="en-US" sz="1200" b="1" i="0" u="none" strike="noStrike">
                <a:solidFill>
                  <a:schemeClr val="dk1"/>
                </a:solidFill>
                <a:latin typeface="Calibri"/>
                <a:ea typeface="Calibri"/>
                <a:cs typeface="Calibri"/>
                <a:sym typeface="Calibri"/>
              </a:rPr>
              <a:t>Student Engagement</a:t>
            </a:r>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a:solidFill>
                  <a:schemeClr val="dk1"/>
                </a:solidFill>
                <a:latin typeface="Calibri"/>
                <a:ea typeface="Calibri"/>
                <a:cs typeface="Calibri"/>
                <a:sym typeface="Calibri"/>
              </a:rPr>
              <a:t>How will student voices be represented on your team? Seeking student representatives on your team can take place through teacher nominations or students completing and submitting applications. If the size of the SW-PBS Leadership Team is a concern, student ownership voice and representation can be achieved through a “Respect Club” or “School Culture Club” where members’ ideas and voices are shared by one or two representatives to the SW-PBS Leadership Team. Regardless of the method used, the important point is to regularly and actively elicit student feedback and to seriously consider their ideas and viewpoints.</a:t>
            </a:r>
            <a:endParaRPr/>
          </a:p>
          <a:p>
            <a:pPr marL="0" lvl="0" indent="0" algn="l" rtl="0">
              <a:spcBef>
                <a:spcPts val="0"/>
              </a:spcBef>
              <a:spcAft>
                <a:spcPts val="0"/>
              </a:spcAft>
              <a:buNone/>
            </a:pPr>
            <a:endParaRPr/>
          </a:p>
        </p:txBody>
      </p:sp>
      <p:sp>
        <p:nvSpPr>
          <p:cNvPr id="262" name="Google Shape;262;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To Know/To Say:</a:t>
            </a:r>
            <a:r>
              <a:rPr lang="en-US" b="0"/>
              <a:t> </a:t>
            </a:r>
            <a:r>
              <a:rPr lang="en-US" sz="1200" b="1" i="0" u="none" strike="noStrike">
                <a:solidFill>
                  <a:schemeClr val="dk1"/>
                </a:solidFill>
                <a:latin typeface="Calibri"/>
                <a:ea typeface="Calibri"/>
                <a:cs typeface="Calibri"/>
                <a:sym typeface="Calibri"/>
              </a:rPr>
              <a:t>Families and Community Engagement</a:t>
            </a: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It is ideal to have family and community members on your SW-PBS Leadership Team. If team size is a concern, consider using a family and community subcommittee. It is important to seek the voices of all the families represented in your school, especially underserved families and all dimensions of diversity.</a:t>
            </a:r>
            <a:endParaRPr/>
          </a:p>
          <a:p>
            <a:pPr marL="0" lvl="0" indent="0" algn="l" rtl="0">
              <a:spcBef>
                <a:spcPts val="0"/>
              </a:spcBef>
              <a:spcAft>
                <a:spcPts val="0"/>
              </a:spcAft>
              <a:buNone/>
            </a:pPr>
            <a:br>
              <a:rPr lang="en-US"/>
            </a:br>
            <a:br>
              <a:rPr lang="en-US"/>
            </a:br>
            <a:endParaRPr/>
          </a:p>
          <a:p>
            <a:pPr marL="0" lvl="0" indent="0" algn="l" rtl="0">
              <a:spcBef>
                <a:spcPts val="0"/>
              </a:spcBef>
              <a:spcAft>
                <a:spcPts val="0"/>
              </a:spcAft>
              <a:buNone/>
            </a:pPr>
            <a:endParaRPr/>
          </a:p>
        </p:txBody>
      </p:sp>
      <p:sp>
        <p:nvSpPr>
          <p:cNvPr id="275" name="Google Shape;275;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r>
              <a:rPr lang="en-US"/>
              <a:t>Review the Example Tier 1 SW-PBS Leadership Team.</a:t>
            </a:r>
            <a:endParaRPr/>
          </a:p>
          <a:p>
            <a:pPr marL="457200" lvl="0" indent="-457200" algn="l" rtl="0">
              <a:spcBef>
                <a:spcPts val="0"/>
              </a:spcBef>
              <a:spcAft>
                <a:spcPts val="0"/>
              </a:spcAft>
              <a:buClr>
                <a:schemeClr val="dk1"/>
              </a:buClr>
              <a:buSzPts val="1200"/>
              <a:buFont typeface="Arial"/>
              <a:buChar char="•"/>
            </a:pPr>
            <a:r>
              <a:rPr lang="en-US">
                <a:solidFill>
                  <a:schemeClr val="dk1"/>
                </a:solidFill>
              </a:rPr>
              <a:t>Discuss how your team might be similar and what you might need to change to ensure you have a leadership team representative of your school.</a:t>
            </a:r>
            <a:endParaRPr/>
          </a:p>
          <a:p>
            <a:pPr marL="0" lvl="0" indent="0" algn="l" rtl="0">
              <a:spcBef>
                <a:spcPts val="0"/>
              </a:spcBef>
              <a:spcAft>
                <a:spcPts val="0"/>
              </a:spcAft>
              <a:buNone/>
            </a:pPr>
            <a:br>
              <a:rPr lang="en-US"/>
            </a:br>
            <a:r>
              <a:rPr lang="en-US" sz="1200" b="0" i="0" u="none" strike="noStrike">
                <a:solidFill>
                  <a:schemeClr val="dk1"/>
                </a:solidFill>
                <a:latin typeface="Calibri"/>
                <a:ea typeface="Calibri"/>
                <a:cs typeface="Calibri"/>
                <a:sym typeface="Calibri"/>
              </a:rPr>
              <a:t>HO1 Example Leadership Team Composition</a:t>
            </a:r>
            <a:endParaRPr/>
          </a:p>
        </p:txBody>
      </p:sp>
      <p:sp>
        <p:nvSpPr>
          <p:cNvPr id="288" name="Google Shape;28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r>
              <a:rPr lang="en-US" sz="1200" b="0" i="0" u="none" strike="noStrike">
                <a:solidFill>
                  <a:schemeClr val="dk1"/>
                </a:solidFill>
                <a:latin typeface="Calibri"/>
                <a:ea typeface="Calibri"/>
                <a:cs typeface="Calibri"/>
                <a:sym typeface="Calibri"/>
              </a:rPr>
              <a:t>Discuss these questions to ensure you have a SW-PBS Leadership Team representative of your school.</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Why is representation important in your school?</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What would a representative team look like in your school?</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How will you ensure students, families, and other stakeholders are represented?</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Do you need to add any additional members to your team?</a:t>
            </a:r>
            <a:endParaRPr/>
          </a:p>
          <a:p>
            <a:pPr marL="0" lvl="0" indent="0" algn="l" rtl="0">
              <a:spcBef>
                <a:spcPts val="0"/>
              </a:spcBef>
              <a:spcAft>
                <a:spcPts val="0"/>
              </a:spcAft>
              <a:buNone/>
            </a:pPr>
            <a:endParaRPr/>
          </a:p>
        </p:txBody>
      </p:sp>
      <p:sp>
        <p:nvSpPr>
          <p:cNvPr id="296" name="Google Shape;296;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To Know/To Say:</a:t>
            </a:r>
            <a:r>
              <a:rPr lang="en-US" b="0"/>
              <a:t> </a:t>
            </a:r>
            <a:r>
              <a:rPr lang="en-US" sz="1200" b="0" i="0" u="none" strike="noStrike">
                <a:solidFill>
                  <a:schemeClr val="dk1"/>
                </a:solidFill>
                <a:latin typeface="Calibri"/>
                <a:ea typeface="Calibri"/>
                <a:cs typeface="Calibri"/>
                <a:sym typeface="Calibri"/>
              </a:rPr>
              <a:t>During this lesson, you learned the importance of creating a SW-PBS Leadership Team that is representative of your school. </a:t>
            </a: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How will you engage students, families, and the community so that their voice is represented on your SW-PBS Leadership Team?</a:t>
            </a:r>
            <a:br>
              <a:rPr lang="en-US" sz="1200" b="0" i="0" u="none" strike="noStrike">
                <a:solidFill>
                  <a:schemeClr val="dk1"/>
                </a:solidFill>
                <a:latin typeface="Calibri"/>
                <a:ea typeface="Calibri"/>
                <a:cs typeface="Calibri"/>
                <a:sym typeface="Calibri"/>
              </a:rPr>
            </a:br>
            <a:endParaRPr/>
          </a:p>
          <a:p>
            <a:pPr marL="0" lvl="0" indent="0" algn="l" rtl="0">
              <a:spcBef>
                <a:spcPts val="0"/>
              </a:spcBef>
              <a:spcAft>
                <a:spcPts val="0"/>
              </a:spcAft>
              <a:buNone/>
            </a:pPr>
            <a:r>
              <a:rPr lang="en-US" sz="1050">
                <a:latin typeface="Arial"/>
                <a:ea typeface="Arial"/>
                <a:cs typeface="Arial"/>
                <a:sym typeface="Arial"/>
              </a:rPr>
              <a:t>Next steps include updating your action plan using the </a:t>
            </a:r>
            <a:r>
              <a:rPr lang="en-US" sz="1050" b="1" i="1">
                <a:latin typeface="Arial"/>
                <a:ea typeface="Arial"/>
                <a:cs typeface="Arial"/>
                <a:sym typeface="Arial"/>
              </a:rPr>
              <a:t>Tier 1 Action Plan</a:t>
            </a:r>
            <a:r>
              <a:rPr lang="en-US" sz="1050">
                <a:latin typeface="Arial"/>
                <a:ea typeface="Arial"/>
                <a:cs typeface="Arial"/>
                <a:sym typeface="Arial"/>
              </a:rPr>
              <a:t> template and the </a:t>
            </a:r>
            <a:r>
              <a:rPr lang="en-US" sz="1050" b="1" i="1">
                <a:latin typeface="Arial"/>
                <a:ea typeface="Arial"/>
                <a:cs typeface="Arial"/>
                <a:sym typeface="Arial"/>
              </a:rPr>
              <a:t>Tier 1 Action Planning Checklist</a:t>
            </a:r>
            <a:r>
              <a:rPr lang="en-US" sz="1050">
                <a:latin typeface="Arial"/>
                <a:ea typeface="Arial"/>
                <a:cs typeface="Arial"/>
                <a:sym typeface="Arial"/>
              </a:rPr>
              <a:t>. Consider using the </a:t>
            </a:r>
            <a:r>
              <a:rPr lang="en-US" sz="1050" b="1" i="1">
                <a:latin typeface="Arial"/>
                <a:ea typeface="Arial"/>
                <a:cs typeface="Arial"/>
                <a:sym typeface="Arial"/>
              </a:rPr>
              <a:t>Tier 1 Artifacts Rubric </a:t>
            </a:r>
            <a:r>
              <a:rPr lang="en-US" sz="1050">
                <a:latin typeface="Arial"/>
                <a:ea typeface="Arial"/>
                <a:cs typeface="Arial"/>
                <a:sym typeface="Arial"/>
              </a:rPr>
              <a:t>to assess the quality of the resources your team develops. And finally, consider using the results of the </a:t>
            </a:r>
            <a:r>
              <a:rPr lang="en-US" sz="1050" b="1" i="1">
                <a:latin typeface="Arial"/>
                <a:ea typeface="Arial"/>
                <a:cs typeface="Arial"/>
                <a:sym typeface="Arial"/>
              </a:rPr>
              <a:t>PBIS Self-Assessment Survey</a:t>
            </a:r>
            <a:r>
              <a:rPr lang="en-US" sz="1050">
                <a:latin typeface="Arial"/>
                <a:ea typeface="Arial"/>
                <a:cs typeface="Arial"/>
                <a:sym typeface="Arial"/>
              </a:rPr>
              <a:t> (SAS)  to gain perspective from all staff, and results from the </a:t>
            </a:r>
            <a:r>
              <a:rPr lang="en-US" sz="1050" b="1" i="1">
                <a:latin typeface="Arial"/>
                <a:ea typeface="Arial"/>
                <a:cs typeface="Arial"/>
                <a:sym typeface="Arial"/>
              </a:rPr>
              <a:t>PBIS Tiered Fidelity Inventory</a:t>
            </a:r>
            <a:r>
              <a:rPr lang="en-US" sz="1050">
                <a:latin typeface="Arial"/>
                <a:ea typeface="Arial"/>
                <a:cs typeface="Arial"/>
                <a:sym typeface="Arial"/>
              </a:rPr>
              <a:t> (TFI) to gain perspective from your Building Leadership Team.</a:t>
            </a: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Additional information about the creation of a SW-PBS Leadership Team can be found in </a:t>
            </a:r>
            <a:r>
              <a:rPr lang="en-US" u="sng">
                <a:solidFill>
                  <a:schemeClr val="hlink"/>
                </a:solidFill>
                <a:hlinkClick r:id="rId3"/>
              </a:rPr>
              <a:t>the MO SW-PBS Handbook </a:t>
            </a:r>
            <a:r>
              <a:rPr lang="en-US"/>
              <a:t>and the </a:t>
            </a:r>
            <a:r>
              <a:rPr lang="en-US" u="sng">
                <a:solidFill>
                  <a:schemeClr val="hlink"/>
                </a:solidFill>
                <a:hlinkClick r:id="rId3"/>
              </a:rPr>
              <a:t>MO SW-PBS Tier 1 Implementation Guide</a:t>
            </a:r>
            <a:r>
              <a:rPr lang="en-US"/>
              <a:t>.</a:t>
            </a:r>
            <a:br>
              <a:rPr lang="en-US"/>
            </a:br>
            <a:endParaRPr/>
          </a:p>
          <a:p>
            <a:pPr marL="0" lvl="0" indent="0" algn="l" rtl="0">
              <a:spcBef>
                <a:spcPts val="0"/>
              </a:spcBef>
              <a:spcAft>
                <a:spcPts val="0"/>
              </a:spcAft>
              <a:buNone/>
            </a:pPr>
            <a:endParaRPr/>
          </a:p>
        </p:txBody>
      </p:sp>
      <p:sp>
        <p:nvSpPr>
          <p:cNvPr id="303" name="Google Shape;303;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2:notes"/>
          <p:cNvSpPr txBox="1">
            <a:spLocks noGrp="1"/>
          </p:cNvSpPr>
          <p:nvPr>
            <p:ph type="body" idx="1"/>
          </p:nvPr>
        </p:nvSpPr>
        <p:spPr>
          <a:xfrm>
            <a:off x="685800" y="4400550"/>
            <a:ext cx="5486400" cy="13275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0" u="none" strike="noStrike" cap="none">
                <a:solidFill>
                  <a:schemeClr val="dk1"/>
                </a:solidFill>
                <a:latin typeface="Calibri"/>
                <a:ea typeface="Calibri"/>
                <a:cs typeface="Calibri"/>
                <a:sym typeface="Calibri"/>
              </a:rPr>
              <a:t>To Know/To Say: </a:t>
            </a:r>
            <a:r>
              <a:rPr lang="en-US" sz="1200" b="0" i="0" u="none" strike="noStrike" cap="none">
                <a:solidFill>
                  <a:schemeClr val="dk1"/>
                </a:solidFill>
                <a:latin typeface="Calibri"/>
                <a:ea typeface="Calibri"/>
                <a:cs typeface="Calibri"/>
                <a:sym typeface="Calibri"/>
              </a:rPr>
              <a:t>This lesson uses </a:t>
            </a:r>
            <a:r>
              <a:rPr lang="en-US"/>
              <a:t>4</a:t>
            </a:r>
            <a:r>
              <a:rPr lang="en-US" sz="1200" b="0" i="0" u="none" strike="noStrike" cap="none">
                <a:solidFill>
                  <a:schemeClr val="dk1"/>
                </a:solidFill>
                <a:latin typeface="Calibri"/>
                <a:ea typeface="Calibri"/>
                <a:cs typeface="Calibri"/>
                <a:sym typeface="Calibri"/>
              </a:rPr>
              <a:t> handouts. If you have not already done so, download the handout at this time.</a:t>
            </a:r>
            <a:endParaRPr/>
          </a:p>
          <a:p>
            <a:pPr marL="0" lvl="0" indent="0" algn="l" rtl="0">
              <a:spcBef>
                <a:spcPts val="0"/>
              </a:spcBef>
              <a:spcAft>
                <a:spcPts val="0"/>
              </a:spcAft>
              <a:buNone/>
            </a:pPr>
            <a:endParaRPr/>
          </a:p>
        </p:txBody>
      </p:sp>
      <p:sp>
        <p:nvSpPr>
          <p:cNvPr id="102" name="Google Shape;10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p:txBody>
      </p:sp>
      <p:sp>
        <p:nvSpPr>
          <p:cNvPr id="315" name="Google Shape;315;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Trainer Notes: </a:t>
            </a:r>
            <a:r>
              <a:rPr lang="en-US" b="0"/>
              <a:t>Hide or delete this slide if presenting the entire PLM</a:t>
            </a:r>
            <a:endParaRPr b="1"/>
          </a:p>
          <a:p>
            <a:pPr marL="0" marR="0" lvl="0" indent="0" algn="l" rtl="0">
              <a:lnSpc>
                <a:spcPct val="100000"/>
              </a:lnSpc>
              <a:spcBef>
                <a:spcPts val="0"/>
              </a:spcBef>
              <a:spcAft>
                <a:spcPts val="0"/>
              </a:spcAft>
              <a:buClr>
                <a:schemeClr val="dk1"/>
              </a:buClr>
              <a:buSzPts val="1200"/>
              <a:buFont typeface="Calibri"/>
              <a:buNone/>
            </a:pPr>
            <a:r>
              <a:rPr lang="en-US" b="1"/>
              <a:t>To Know/To Say</a:t>
            </a:r>
            <a:r>
              <a:rPr lang="en-US" b="0"/>
              <a:t>: “</a:t>
            </a:r>
            <a:r>
              <a:rPr lang="en-US"/>
              <a:t>These will be the Working Agreements we will honor during all our training sessions this year.”</a:t>
            </a:r>
            <a:endParaRPr/>
          </a:p>
          <a:p>
            <a:pPr marL="0" lvl="0" indent="0" algn="l" rtl="0">
              <a:spcBef>
                <a:spcPts val="0"/>
              </a:spcBef>
              <a:spcAft>
                <a:spcPts val="0"/>
              </a:spcAft>
              <a:buNone/>
            </a:pPr>
            <a:endParaRPr/>
          </a:p>
        </p:txBody>
      </p:sp>
      <p:sp>
        <p:nvSpPr>
          <p:cNvPr id="114" name="Google Shape;11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Trainer Notes: </a:t>
            </a:r>
            <a:r>
              <a:rPr lang="en-US" b="0"/>
              <a:t>Hide or delete this slide if presenting the entire PLM; </a:t>
            </a:r>
            <a:r>
              <a:rPr lang="en-US">
                <a:latin typeface="Arial"/>
                <a:ea typeface="Arial"/>
                <a:cs typeface="Arial"/>
                <a:sym typeface="Arial"/>
              </a:rPr>
              <a:t>Facilitator: Select an attention signal. </a:t>
            </a:r>
            <a:endParaRPr/>
          </a:p>
          <a:p>
            <a:pPr marL="0" marR="0" lvl="0" indent="0" algn="l" rtl="0">
              <a:lnSpc>
                <a:spcPct val="100000"/>
              </a:lnSpc>
              <a:spcBef>
                <a:spcPts val="0"/>
              </a:spcBef>
              <a:spcAft>
                <a:spcPts val="0"/>
              </a:spcAft>
              <a:buClr>
                <a:schemeClr val="dk1"/>
              </a:buClr>
              <a:buSzPts val="1200"/>
              <a:buFont typeface="Calibri"/>
              <a:buNone/>
            </a:pPr>
            <a:r>
              <a:rPr lang="en-US" b="1"/>
              <a:t>To Know/To Say</a:t>
            </a:r>
            <a:r>
              <a:rPr lang="en-US" b="0"/>
              <a:t>: </a:t>
            </a:r>
            <a:r>
              <a:rPr lang="en-US">
                <a:latin typeface="Arial"/>
                <a:ea typeface="Arial"/>
                <a:cs typeface="Arial"/>
                <a:sym typeface="Arial"/>
              </a:rPr>
              <a:t>“One of our agreements is to follow the attention signal.”   </a:t>
            </a:r>
            <a:endParaRPr/>
          </a:p>
          <a:p>
            <a:pPr marL="0" lvl="0" indent="0" algn="l" rtl="0">
              <a:spcBef>
                <a:spcPts val="0"/>
              </a:spcBef>
              <a:spcAft>
                <a:spcPts val="0"/>
              </a:spcAft>
              <a:buNone/>
            </a:pPr>
            <a:r>
              <a:rPr lang="en-US">
                <a:latin typeface="Arial"/>
                <a:ea typeface="Arial"/>
                <a:cs typeface="Arial"/>
                <a:sym typeface="Arial"/>
              </a:rPr>
              <a:t>“Your team will work with your school to develop an attention signal you will use in every setting.”</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“In order to get all of you focused after discussions, activities or breaks, </a:t>
            </a:r>
            <a:endParaRPr/>
          </a:p>
          <a:p>
            <a:pPr marL="0" lvl="0" indent="0" algn="l" rtl="0">
              <a:spcBef>
                <a:spcPts val="0"/>
              </a:spcBef>
              <a:spcAft>
                <a:spcPts val="0"/>
              </a:spcAft>
              <a:buNone/>
            </a:pPr>
            <a:r>
              <a:rPr lang="en-US">
                <a:latin typeface="Arial"/>
                <a:ea typeface="Arial"/>
                <a:cs typeface="Arial"/>
                <a:sym typeface="Arial"/>
              </a:rPr>
              <a:t>I </a:t>
            </a:r>
            <a:r>
              <a:rPr lang="en-US" u="none">
                <a:latin typeface="Arial"/>
                <a:ea typeface="Arial"/>
                <a:cs typeface="Arial"/>
                <a:sym typeface="Arial"/>
              </a:rPr>
              <a:t>will __________________</a:t>
            </a:r>
            <a:r>
              <a:rPr lang="en-US" u="none">
                <a:solidFill>
                  <a:srgbClr val="FF0000"/>
                </a:solidFill>
                <a:latin typeface="Arial"/>
                <a:ea typeface="Arial"/>
                <a:cs typeface="Arial"/>
                <a:sym typeface="Arial"/>
              </a:rPr>
              <a:t>______________________</a:t>
            </a:r>
            <a:r>
              <a:rPr lang="en-US">
                <a:solidFill>
                  <a:srgbClr val="FF0000"/>
                </a:solidFill>
                <a:latin typeface="Arial"/>
                <a:ea typeface="Arial"/>
                <a:cs typeface="Arial"/>
                <a:sym typeface="Arial"/>
              </a:rPr>
              <a:t>.”</a:t>
            </a:r>
            <a:endParaRPr/>
          </a:p>
          <a:p>
            <a:pPr marL="0" lvl="0" indent="0" algn="l" rtl="0">
              <a:spcBef>
                <a:spcPts val="0"/>
              </a:spcBef>
              <a:spcAft>
                <a:spcPts val="0"/>
              </a:spcAft>
              <a:buNone/>
            </a:pPr>
            <a:r>
              <a:rPr lang="en-US">
                <a:solidFill>
                  <a:srgbClr val="FF0000"/>
                </a:solidFill>
                <a:latin typeface="Arial"/>
                <a:ea typeface="Arial"/>
                <a:cs typeface="Arial"/>
                <a:sym typeface="Arial"/>
              </a:rPr>
              <a:t>	(</a:t>
            </a:r>
            <a:r>
              <a:rPr lang="en-US" b="1" u="none">
                <a:solidFill>
                  <a:srgbClr val="FF0000"/>
                </a:solidFill>
                <a:latin typeface="Arial"/>
                <a:ea typeface="Arial"/>
                <a:cs typeface="Arial"/>
                <a:sym typeface="Arial"/>
              </a:rPr>
              <a:t>Insert your attention signal here</a:t>
            </a:r>
            <a:r>
              <a:rPr lang="en-US" u="none">
                <a:solidFill>
                  <a:srgbClr val="FF0000"/>
                </a:solidFill>
                <a:latin typeface="Arial"/>
                <a:ea typeface="Arial"/>
                <a:cs typeface="Arial"/>
                <a:sym typeface="Arial"/>
              </a:rPr>
              <a:t>.)</a:t>
            </a:r>
            <a:endParaRPr/>
          </a:p>
          <a:p>
            <a:pPr marL="0" lvl="0" indent="0" algn="l" rtl="0">
              <a:spcBef>
                <a:spcPts val="0"/>
              </a:spcBef>
              <a:spcAft>
                <a:spcPts val="0"/>
              </a:spcAft>
              <a:buNone/>
            </a:pPr>
            <a:endParaRPr u="none">
              <a:solidFill>
                <a:srgbClr val="FF0000"/>
              </a:solidFill>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“Your task will be to finish your sentence, quiet your voice and ____________________________.”</a:t>
            </a:r>
            <a:endParaRPr/>
          </a:p>
          <a:p>
            <a:pPr marL="0" lvl="0" indent="0" algn="l" rtl="0">
              <a:spcBef>
                <a:spcPts val="0"/>
              </a:spcBef>
              <a:spcAft>
                <a:spcPts val="0"/>
              </a:spcAft>
              <a:buNone/>
            </a:pPr>
            <a:r>
              <a:rPr lang="en-US">
                <a:latin typeface="Arial"/>
                <a:ea typeface="Arial"/>
                <a:cs typeface="Arial"/>
                <a:sym typeface="Arial"/>
              </a:rPr>
              <a:t>							(</a:t>
            </a:r>
            <a:r>
              <a:rPr lang="en-US" b="1">
                <a:latin typeface="Arial"/>
                <a:ea typeface="Arial"/>
                <a:cs typeface="Arial"/>
                <a:sym typeface="Arial"/>
              </a:rPr>
              <a:t>Insert what you want participants to do</a:t>
            </a:r>
            <a:r>
              <a:rPr lang="en-US">
                <a:latin typeface="Arial"/>
                <a:ea typeface="Arial"/>
                <a:cs typeface="Arial"/>
                <a:sym typeface="Arial"/>
              </a:rPr>
              <a:t>.)</a:t>
            </a:r>
            <a:endParaRPr>
              <a:latin typeface="Arial"/>
              <a:ea typeface="Arial"/>
              <a:cs typeface="Arial"/>
              <a:sym typeface="Arial"/>
            </a:endParaRPr>
          </a:p>
          <a:p>
            <a:pPr marL="0" lvl="0" indent="0" algn="l" rtl="0">
              <a:spcBef>
                <a:spcPts val="0"/>
              </a:spcBef>
              <a:spcAft>
                <a:spcPts val="0"/>
              </a:spcAft>
              <a:buNone/>
            </a:pPr>
            <a:endParaRPr/>
          </a:p>
        </p:txBody>
      </p:sp>
      <p:sp>
        <p:nvSpPr>
          <p:cNvPr id="126" name="Google Shape;12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Trainer Notes: </a:t>
            </a:r>
            <a:r>
              <a:rPr lang="en-US" b="0"/>
              <a:t>Hide or delete this slide if presenting the entire PLM; </a:t>
            </a:r>
            <a:r>
              <a:rPr lang="en-US"/>
              <a:t>Select an introductions activity. </a:t>
            </a:r>
            <a:endParaRPr b="1"/>
          </a:p>
          <a:p>
            <a:pPr marL="0" marR="0" lvl="0" indent="0" algn="l" rtl="0">
              <a:lnSpc>
                <a:spcPct val="100000"/>
              </a:lnSpc>
              <a:spcBef>
                <a:spcPts val="0"/>
              </a:spcBef>
              <a:spcAft>
                <a:spcPts val="0"/>
              </a:spcAft>
              <a:buClr>
                <a:schemeClr val="dk1"/>
              </a:buClr>
              <a:buSzPts val="1200"/>
              <a:buFont typeface="Calibri"/>
              <a:buNone/>
            </a:pPr>
            <a:r>
              <a:rPr lang="en-US" b="1"/>
              <a:t>To Know/To Say</a:t>
            </a:r>
            <a:r>
              <a:rPr lang="en-US" b="0"/>
              <a:t>:</a:t>
            </a:r>
            <a:endParaRPr/>
          </a:p>
        </p:txBody>
      </p:sp>
      <p:sp>
        <p:nvSpPr>
          <p:cNvPr id="138" name="Google Shape;13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1200" b="1" i="0" u="none" strike="noStrike" cap="none">
                <a:solidFill>
                  <a:schemeClr val="dk1"/>
                </a:solidFill>
                <a:latin typeface="Calibri"/>
                <a:ea typeface="Calibri"/>
                <a:cs typeface="Calibri"/>
                <a:sym typeface="Calibri"/>
              </a:rPr>
              <a:t>To Know/To Say: Read Quote :</a:t>
            </a:r>
            <a:r>
              <a:rPr lang="en-US" sz="1200" i="1">
                <a:latin typeface="Calibri"/>
                <a:ea typeface="Calibri"/>
                <a:cs typeface="Calibri"/>
                <a:sym typeface="Calibri"/>
              </a:rPr>
              <a:t>“Schools that share leadership can be responsive to and include the voice — the opinions, viewpoints, feedback, insights, and wisdom — of all members of their school community, including underserved and underrepresented families and cultures.”</a:t>
            </a:r>
            <a:endParaRPr/>
          </a:p>
          <a:p>
            <a:pPr marL="0" marR="0" lvl="0" indent="0" algn="l" rtl="0">
              <a:lnSpc>
                <a:spcPct val="107000"/>
              </a:lnSpc>
              <a:spcBef>
                <a:spcPts val="2400"/>
              </a:spcBef>
              <a:spcAft>
                <a:spcPts val="0"/>
              </a:spcAft>
              <a:buNone/>
            </a:pPr>
            <a:r>
              <a:rPr lang="en-US" sz="1200">
                <a:latin typeface="Calibri"/>
                <a:ea typeface="Calibri"/>
                <a:cs typeface="Calibri"/>
                <a:sym typeface="Calibri"/>
              </a:rPr>
              <a:t>The process recommended for effective school improvement is based on strong leadership, shared decision-making and consensus building among all school staff. It begins with the formation of a SW-PBS Leadership Team. This team will assist staff in the continual process of developing and maintaining a positive school environment.</a:t>
            </a:r>
            <a:endParaRPr/>
          </a:p>
          <a:p>
            <a:pPr marL="0" lvl="0" indent="0" algn="l" rtl="0">
              <a:spcBef>
                <a:spcPts val="1200"/>
              </a:spcBef>
              <a:spcAft>
                <a:spcPts val="0"/>
              </a:spcAft>
              <a:buNone/>
            </a:pPr>
            <a:r>
              <a:rPr lang="en-US" sz="1200">
                <a:latin typeface="Calibri"/>
                <a:ea typeface="Calibri"/>
                <a:cs typeface="Calibri"/>
                <a:sym typeface="Calibri"/>
              </a:rPr>
              <a:t>This lesson will provide information and examples on creating a representative SW-PBS Leadership Team for your school. </a:t>
            </a:r>
            <a:endParaRPr/>
          </a:p>
          <a:p>
            <a:pPr marL="0" marR="0" lvl="0" indent="0" algn="l" rtl="0">
              <a:lnSpc>
                <a:spcPct val="107000"/>
              </a:lnSpc>
              <a:spcBef>
                <a:spcPts val="1200"/>
              </a:spcBef>
              <a:spcAft>
                <a:spcPts val="0"/>
              </a:spcAft>
              <a:buNone/>
            </a:pPr>
            <a:endParaRPr/>
          </a:p>
          <a:p>
            <a:pPr marL="0" lvl="0" indent="0" algn="l" rtl="0">
              <a:spcBef>
                <a:spcPts val="1200"/>
              </a:spcBef>
              <a:spcAft>
                <a:spcPts val="0"/>
              </a:spcAft>
              <a:buNone/>
            </a:pPr>
            <a:endParaRPr/>
          </a:p>
        </p:txBody>
      </p:sp>
      <p:sp>
        <p:nvSpPr>
          <p:cNvPr id="150" name="Google Shape;15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7:notes"/>
          <p:cNvSpPr txBox="1">
            <a:spLocks noGrp="1"/>
          </p:cNvSpPr>
          <p:nvPr>
            <p:ph type="body" idx="1"/>
          </p:nvPr>
        </p:nvSpPr>
        <p:spPr>
          <a:xfrm>
            <a:off x="685800" y="4400550"/>
            <a:ext cx="5486400" cy="121197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r>
              <a:rPr lang="en-US" i="1">
                <a:solidFill>
                  <a:srgbClr val="008000"/>
                </a:solidFill>
              </a:rPr>
              <a:t>At the end of this session, you will be able to </a:t>
            </a:r>
            <a:r>
              <a:rPr lang="en-US" i="1"/>
              <a:t>c</a:t>
            </a:r>
            <a:r>
              <a:rPr lang="en-US"/>
              <a:t>reate a SW-PBS Leadership Team that is representative of the school.</a:t>
            </a:r>
            <a:endParaRPr/>
          </a:p>
          <a:p>
            <a:pPr marL="0" lvl="0" indent="0" algn="l" rtl="0">
              <a:spcBef>
                <a:spcPts val="0"/>
              </a:spcBef>
              <a:spcAft>
                <a:spcPts val="0"/>
              </a:spcAft>
              <a:buNone/>
            </a:pPr>
            <a:endParaRPr/>
          </a:p>
        </p:txBody>
      </p:sp>
      <p:sp>
        <p:nvSpPr>
          <p:cNvPr id="162" name="Google Shape;16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a:t>To Know/To Say:</a:t>
            </a:r>
            <a:r>
              <a:rPr lang="en-US" sz="1200" b="0"/>
              <a:t> </a:t>
            </a:r>
            <a:r>
              <a:rPr lang="en-US" sz="1200" b="0" i="0" u="none" strike="noStrike">
                <a:solidFill>
                  <a:schemeClr val="dk1"/>
                </a:solidFill>
                <a:latin typeface="Calibri"/>
                <a:ea typeface="Calibri"/>
                <a:cs typeface="Calibri"/>
                <a:sym typeface="Calibri"/>
              </a:rPr>
              <a:t>The purpose of the Tier 1 SW-PBS Leadership Team is to provide leadership for the development, implementation, and evaluation of universal procedures in the entire building for all students and staff. To effectively and efficiently complete their work, membership of the Tier 1 SW-PBS Leadership Team should be representative of the school as a whole. </a:t>
            </a:r>
            <a:endParaRPr/>
          </a:p>
          <a:p>
            <a:pPr marL="0" lvl="0" indent="0" algn="l" rtl="0">
              <a:spcBef>
                <a:spcPts val="0"/>
              </a:spcBef>
              <a:spcAft>
                <a:spcPts val="0"/>
              </a:spcAft>
              <a:buNone/>
            </a:pPr>
            <a:br>
              <a:rPr lang="en-US" sz="1200"/>
            </a:br>
            <a:endParaRPr sz="1200" b="0"/>
          </a:p>
          <a:p>
            <a:pPr marL="0" lvl="0" indent="0" algn="l" rtl="0">
              <a:spcBef>
                <a:spcPts val="0"/>
              </a:spcBef>
              <a:spcAft>
                <a:spcPts val="0"/>
              </a:spcAft>
              <a:buNone/>
            </a:pPr>
            <a:br>
              <a:rPr lang="en-US"/>
            </a:br>
            <a:endParaRPr/>
          </a:p>
        </p:txBody>
      </p:sp>
      <p:sp>
        <p:nvSpPr>
          <p:cNvPr id="174" name="Google Shape;17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Read the slide, then say,</a:t>
            </a:r>
            <a:endParaRPr/>
          </a:p>
          <a:p>
            <a:pPr marL="0" lvl="0" indent="0" algn="l" rtl="0">
              <a:spcBef>
                <a:spcPts val="0"/>
              </a:spcBef>
              <a:spcAft>
                <a:spcPts val="0"/>
              </a:spcAft>
              <a:buNone/>
            </a:pPr>
            <a:r>
              <a:rPr lang="en-US" b="0"/>
              <a:t>“Research conducted by Kent McIntosh, Mercer, Hume, Frank, Turri and Matthews involving 257 schools across 14 states, including Missouri, found that effective leadership teams were the </a:t>
            </a:r>
            <a:r>
              <a:rPr lang="en-US" b="0" i="1"/>
              <a:t>key</a:t>
            </a:r>
            <a:r>
              <a:rPr lang="en-US" b="0"/>
              <a:t> to successful sustained implementation.”</a:t>
            </a:r>
            <a:endParaRPr/>
          </a:p>
          <a:p>
            <a:pPr marL="0" lvl="0" indent="0" algn="l" rtl="0">
              <a:spcBef>
                <a:spcPts val="0"/>
              </a:spcBef>
              <a:spcAft>
                <a:spcPts val="0"/>
              </a:spcAft>
              <a:buNone/>
            </a:pPr>
            <a:r>
              <a:rPr lang="en-US" b="0"/>
              <a:t>“Dean Fixsen, Karen Blasé, Naoon, Friedman and Wallace studied effective implementation of evidence-based practices.  </a:t>
            </a:r>
            <a:endParaRPr/>
          </a:p>
          <a:p>
            <a:pPr marL="0" lvl="0" indent="0" algn="l" rtl="0">
              <a:spcBef>
                <a:spcPts val="0"/>
              </a:spcBef>
              <a:spcAft>
                <a:spcPts val="0"/>
              </a:spcAft>
              <a:buNone/>
            </a:pPr>
            <a:r>
              <a:rPr lang="en-US" b="0"/>
              <a:t>They found that establishing and training a leadership team increased the likelihood of successful implementation that resulted in improved outcomes.” </a:t>
            </a:r>
            <a:endParaRPr/>
          </a:p>
          <a:p>
            <a:pPr marL="0" lvl="0" indent="0" algn="l" rtl="0">
              <a:spcBef>
                <a:spcPts val="0"/>
              </a:spcBef>
              <a:spcAft>
                <a:spcPts val="0"/>
              </a:spcAft>
              <a:buNone/>
            </a:pPr>
            <a:endParaRPr/>
          </a:p>
          <a:p>
            <a:pPr marL="0" lvl="0" indent="0" algn="l" rtl="0">
              <a:spcBef>
                <a:spcPts val="0"/>
              </a:spcBef>
              <a:spcAft>
                <a:spcPts val="0"/>
              </a:spcAft>
              <a:buNone/>
            </a:pPr>
            <a:r>
              <a:rPr lang="en-US"/>
              <a:t>Fixsen, D., Naoom, S.F., Blase, D.A., Friedman, R.M., Wallace, F. (2005). Implementation research: A synthesis of the literature. University of South Florida, Louis de la Parte Florida Mental Health Institute, The National Implementation Research Network.</a:t>
            </a:r>
            <a:endParaRPr/>
          </a:p>
          <a:p>
            <a:pPr marL="0" lvl="0" indent="0" algn="l" rtl="0">
              <a:spcBef>
                <a:spcPts val="0"/>
              </a:spcBef>
              <a:spcAft>
                <a:spcPts val="0"/>
              </a:spcAft>
              <a:buNone/>
            </a:pPr>
            <a:r>
              <a:rPr lang="en-US" b="0" i="0">
                <a:solidFill>
                  <a:srgbClr val="000000"/>
                </a:solidFill>
                <a:latin typeface="Arial"/>
                <a:ea typeface="Arial"/>
                <a:cs typeface="Arial"/>
                <a:sym typeface="Arial"/>
              </a:rPr>
              <a:t>McIntosh, K., Mercer, S. H., Hume, A. E., Frank, J. L., Turri, M. G., &amp; Mathews, S. </a:t>
            </a:r>
            <a:endParaRPr b="0" i="0">
              <a:solidFill>
                <a:srgbClr val="000000"/>
              </a:solidFill>
              <a:latin typeface="Arial"/>
              <a:ea typeface="Arial"/>
              <a:cs typeface="Arial"/>
              <a:sym typeface="Arial"/>
            </a:endParaRPr>
          </a:p>
          <a:p>
            <a:pPr marL="0" lvl="0" indent="0" algn="l" rtl="0">
              <a:spcBef>
                <a:spcPts val="0"/>
              </a:spcBef>
              <a:spcAft>
                <a:spcPts val="0"/>
              </a:spcAft>
              <a:buNone/>
            </a:pPr>
            <a:r>
              <a:rPr lang="en-US" b="0" i="0">
                <a:solidFill>
                  <a:srgbClr val="000000"/>
                </a:solidFill>
                <a:latin typeface="Arial"/>
                <a:ea typeface="Arial"/>
                <a:cs typeface="Arial"/>
                <a:sym typeface="Arial"/>
              </a:rPr>
              <a:t>(</a:t>
            </a:r>
            <a:r>
              <a:rPr lang="en-US">
                <a:solidFill>
                  <a:srgbClr val="000000"/>
                </a:solidFill>
                <a:latin typeface="Arial"/>
                <a:ea typeface="Arial"/>
                <a:cs typeface="Arial"/>
                <a:sym typeface="Arial"/>
              </a:rPr>
              <a:t>2013</a:t>
            </a:r>
            <a:r>
              <a:rPr lang="en-US" b="0" i="0">
                <a:solidFill>
                  <a:srgbClr val="000000"/>
                </a:solidFill>
                <a:latin typeface="Arial"/>
                <a:ea typeface="Arial"/>
                <a:cs typeface="Arial"/>
                <a:sym typeface="Arial"/>
              </a:rPr>
              <a:t>). Factors related to sustained implementation of school-wide positive behavior support. Exceptional Children.</a:t>
            </a:r>
            <a:endParaRPr/>
          </a:p>
          <a:p>
            <a:pPr marL="0" lvl="0" indent="0" algn="l" rtl="0">
              <a:spcBef>
                <a:spcPts val="0"/>
              </a:spcBef>
              <a:spcAft>
                <a:spcPts val="0"/>
              </a:spcAft>
              <a:buNone/>
            </a:pPr>
            <a:endParaRPr/>
          </a:p>
        </p:txBody>
      </p:sp>
      <p:sp>
        <p:nvSpPr>
          <p:cNvPr id="187" name="Google Shape;18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4"/>
        <p:cNvGrpSpPr/>
        <p:nvPr/>
      </p:nvGrpSpPr>
      <p:grpSpPr>
        <a:xfrm>
          <a:off x="0" y="0"/>
          <a:ext cx="0" cy="0"/>
          <a:chOff x="0" y="0"/>
          <a:chExt cx="0" cy="0"/>
        </a:xfrm>
      </p:grpSpPr>
      <p:sp>
        <p:nvSpPr>
          <p:cNvPr id="75" name="Google Shape;75;p31"/>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1"/>
          <p:cNvSpPr>
            <a:spLocks noGrp="1"/>
          </p:cNvSpPr>
          <p:nvPr>
            <p:ph type="pic" idx="2"/>
          </p:nvPr>
        </p:nvSpPr>
        <p:spPr>
          <a:xfrm>
            <a:off x="3887391" y="987426"/>
            <a:ext cx="4629150" cy="4873625"/>
          </a:xfrm>
          <a:prstGeom prst="rect">
            <a:avLst/>
          </a:prstGeom>
          <a:noFill/>
          <a:ln>
            <a:noFill/>
          </a:ln>
        </p:spPr>
      </p:sp>
      <p:sp>
        <p:nvSpPr>
          <p:cNvPr id="77" name="Google Shape;77;p31"/>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8" name="Google Shape;78;p3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1"/>
        <p:cNvGrpSpPr/>
        <p:nvPr/>
      </p:nvGrpSpPr>
      <p:grpSpPr>
        <a:xfrm>
          <a:off x="0" y="0"/>
          <a:ext cx="0" cy="0"/>
          <a:chOff x="0" y="0"/>
          <a:chExt cx="0" cy="0"/>
        </a:xfrm>
      </p:grpSpPr>
      <p:sp>
        <p:nvSpPr>
          <p:cNvPr id="82" name="Google Shape;82;p3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32"/>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3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7"/>
        <p:cNvGrpSpPr/>
        <p:nvPr/>
      </p:nvGrpSpPr>
      <p:grpSpPr>
        <a:xfrm>
          <a:off x="0" y="0"/>
          <a:ext cx="0" cy="0"/>
          <a:chOff x="0" y="0"/>
          <a:chExt cx="0" cy="0"/>
        </a:xfrm>
      </p:grpSpPr>
      <p:sp>
        <p:nvSpPr>
          <p:cNvPr id="88" name="Google Shape;88;p33"/>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33"/>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3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3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2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2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2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2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36"/>
        <p:cNvGrpSpPr/>
        <p:nvPr/>
      </p:nvGrpSpPr>
      <p:grpSpPr>
        <a:xfrm>
          <a:off x="0" y="0"/>
          <a:ext cx="0" cy="0"/>
          <a:chOff x="0" y="0"/>
          <a:chExt cx="0" cy="0"/>
        </a:xfrm>
      </p:grpSpPr>
      <p:sp>
        <p:nvSpPr>
          <p:cNvPr id="37" name="Google Shape;37;p26"/>
          <p:cNvSpPr txBox="1">
            <a:spLocks noGrp="1"/>
          </p:cNvSpPr>
          <p:nvPr>
            <p:ph type="title"/>
          </p:nvPr>
        </p:nvSpPr>
        <p:spPr>
          <a:xfrm>
            <a:off x="1982788" y="536575"/>
            <a:ext cx="6710362" cy="93821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8" name="Google Shape;38;p26" descr="Macintosh HD:Users:wellspl:Desktop:6-Free-Teamwork-Clipart-Illustration-Showing-Diversity.jpg"/>
          <p:cNvPicPr preferRelativeResize="0"/>
          <p:nvPr/>
        </p:nvPicPr>
        <p:blipFill rotWithShape="1">
          <a:blip r:embed="rId2">
            <a:alphaModFix/>
          </a:blip>
          <a:srcRect r="25555"/>
          <a:stretch/>
        </p:blipFill>
        <p:spPr>
          <a:xfrm>
            <a:off x="552450" y="587375"/>
            <a:ext cx="1371600" cy="771525"/>
          </a:xfrm>
          <a:prstGeom prst="rect">
            <a:avLst/>
          </a:prstGeom>
          <a:noFill/>
          <a:ln>
            <a:noFill/>
          </a:ln>
        </p:spPr>
      </p:pic>
      <p:sp>
        <p:nvSpPr>
          <p:cNvPr id="39" name="Google Shape;39;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0000"/>
              </a:buClr>
              <a:buSzPts val="2800"/>
              <a:buFont typeface="Arial"/>
              <a:buNone/>
              <a:defRPr>
                <a:solidFill>
                  <a:srgbClr val="009E47"/>
                </a:solidFill>
              </a:defRPr>
            </a:lvl1pPr>
            <a:lvl2pPr marL="914400" lvl="1" indent="-381000" algn="l">
              <a:lnSpc>
                <a:spcPct val="90000"/>
              </a:lnSpc>
              <a:spcBef>
                <a:spcPts val="500"/>
              </a:spcBef>
              <a:spcAft>
                <a:spcPts val="0"/>
              </a:spcAft>
              <a:buClr>
                <a:srgbClr val="FF0000"/>
              </a:buClr>
              <a:buSzPts val="2400"/>
              <a:buFont typeface="Arial"/>
              <a:buChar char="•"/>
              <a:defRPr i="1"/>
            </a:lvl2pPr>
            <a:lvl3pPr marL="1371600" lvl="2" indent="-355600" algn="l">
              <a:lnSpc>
                <a:spcPct val="90000"/>
              </a:lnSpc>
              <a:spcBef>
                <a:spcPts val="500"/>
              </a:spcBef>
              <a:spcAft>
                <a:spcPts val="0"/>
              </a:spcAft>
              <a:buClr>
                <a:srgbClr val="FF0000"/>
              </a:buClr>
              <a:buSzPts val="2000"/>
              <a:buFont typeface="Arial"/>
              <a:buChar char="•"/>
              <a:defRPr i="1"/>
            </a:lvl3pPr>
            <a:lvl4pPr marL="1828800" lvl="3" indent="-342900" algn="l">
              <a:lnSpc>
                <a:spcPct val="90000"/>
              </a:lnSpc>
              <a:spcBef>
                <a:spcPts val="500"/>
              </a:spcBef>
              <a:spcAft>
                <a:spcPts val="0"/>
              </a:spcAft>
              <a:buClr>
                <a:srgbClr val="FF0000"/>
              </a:buClr>
              <a:buSzPts val="1800"/>
              <a:buFont typeface="Arial"/>
              <a:buChar char="•"/>
              <a:defRPr i="1"/>
            </a:lvl4pPr>
            <a:lvl5pPr marL="2286000" lvl="4" indent="-342900" algn="l">
              <a:lnSpc>
                <a:spcPct val="90000"/>
              </a:lnSpc>
              <a:spcBef>
                <a:spcPts val="500"/>
              </a:spcBef>
              <a:spcAft>
                <a:spcPts val="0"/>
              </a:spcAft>
              <a:buClr>
                <a:srgbClr val="FF0000"/>
              </a:buClr>
              <a:buSzPts val="1800"/>
              <a:buFont typeface="Arial"/>
              <a:buChar char="•"/>
              <a:defRPr i="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40" name="Google Shape;40;p26"/>
          <p:cNvGrpSpPr/>
          <p:nvPr/>
        </p:nvGrpSpPr>
        <p:grpSpPr>
          <a:xfrm>
            <a:off x="12700" y="6211407"/>
            <a:ext cx="9144378" cy="659292"/>
            <a:chOff x="12700" y="6211407"/>
            <a:chExt cx="9144378" cy="659292"/>
          </a:xfrm>
        </p:grpSpPr>
        <p:sp>
          <p:nvSpPr>
            <p:cNvPr id="41" name="Google Shape;41;p26"/>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 name="Google Shape;42;p26"/>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 name="Google Shape;43;p26"/>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 name="Google Shape;44;p26"/>
            <p:cNvSpPr txBox="1"/>
            <p:nvPr/>
          </p:nvSpPr>
          <p:spPr>
            <a:xfrm>
              <a:off x="673596" y="6211407"/>
              <a:ext cx="1752104" cy="369332"/>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MO SW-PBS</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5"/>
        <p:cNvGrpSpPr/>
        <p:nvPr/>
      </p:nvGrpSpPr>
      <p:grpSpPr>
        <a:xfrm>
          <a:off x="0" y="0"/>
          <a:ext cx="0" cy="0"/>
          <a:chOff x="0" y="0"/>
          <a:chExt cx="0" cy="0"/>
        </a:xfrm>
      </p:grpSpPr>
      <p:sp>
        <p:nvSpPr>
          <p:cNvPr id="46" name="Google Shape;46;p27"/>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7"/>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8" name="Google Shape;48;p2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1"/>
        <p:cNvGrpSpPr/>
        <p:nvPr/>
      </p:nvGrpSpPr>
      <p:grpSpPr>
        <a:xfrm>
          <a:off x="0" y="0"/>
          <a:ext cx="0" cy="0"/>
          <a:chOff x="0" y="0"/>
          <a:chExt cx="0" cy="0"/>
        </a:xfrm>
      </p:grpSpPr>
      <p:sp>
        <p:nvSpPr>
          <p:cNvPr id="52" name="Google Shape;52;p2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28"/>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28"/>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2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8"/>
        <p:cNvGrpSpPr/>
        <p:nvPr/>
      </p:nvGrpSpPr>
      <p:grpSpPr>
        <a:xfrm>
          <a:off x="0" y="0"/>
          <a:ext cx="0" cy="0"/>
          <a:chOff x="0" y="0"/>
          <a:chExt cx="0" cy="0"/>
        </a:xfrm>
      </p:grpSpPr>
      <p:sp>
        <p:nvSpPr>
          <p:cNvPr id="59" name="Google Shape;59;p29"/>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9"/>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1" name="Google Shape;61;p29"/>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29"/>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3" name="Google Shape;63;p29"/>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2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Google Shape;68;p3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0"/>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0" name="Google Shape;70;p30"/>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3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7"/>
        <p:cNvGrpSpPr/>
        <p:nvPr/>
      </p:nvGrpSpPr>
      <p:grpSpPr>
        <a:xfrm>
          <a:off x="0" y="0"/>
          <a:ext cx="0" cy="0"/>
          <a:chOff x="0" y="0"/>
          <a:chExt cx="0" cy="0"/>
        </a:xfrm>
      </p:grpSpPr>
      <p:pic>
        <p:nvPicPr>
          <p:cNvPr id="98" name="Google Shape;98;p1"/>
          <p:cNvPicPr preferRelativeResize="0"/>
          <p:nvPr/>
        </p:nvPicPr>
        <p:blipFill rotWithShape="1">
          <a:blip r:embed="rId3">
            <a:alphaModFix/>
          </a:blip>
          <a:srcRect/>
          <a:stretch/>
        </p:blipFill>
        <p:spPr>
          <a:xfrm>
            <a:off x="894728" y="643466"/>
            <a:ext cx="7354543" cy="557106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10"/>
          <p:cNvPicPr preferRelativeResize="0"/>
          <p:nvPr/>
        </p:nvPicPr>
        <p:blipFill rotWithShape="1">
          <a:blip r:embed="rId3">
            <a:alphaModFix/>
          </a:blip>
          <a:srcRect l="2076" r="10923" b="1"/>
          <a:stretch/>
        </p:blipFill>
        <p:spPr>
          <a:xfrm>
            <a:off x="366592" y="2717507"/>
            <a:ext cx="3807842" cy="2355399"/>
          </a:xfrm>
          <a:prstGeom prst="rect">
            <a:avLst/>
          </a:prstGeom>
          <a:noFill/>
          <a:ln>
            <a:noFill/>
          </a:ln>
        </p:spPr>
      </p:pic>
      <p:sp>
        <p:nvSpPr>
          <p:cNvPr id="203" name="Google Shape;203;p10"/>
          <p:cNvSpPr txBox="1"/>
          <p:nvPr/>
        </p:nvSpPr>
        <p:spPr>
          <a:xfrm>
            <a:off x="628650" y="1065862"/>
            <a:ext cx="2484873" cy="4726276"/>
          </a:xfrm>
          <a:prstGeom prst="rect">
            <a:avLst/>
          </a:prstGeom>
          <a:noFill/>
          <a:ln>
            <a:noFill/>
          </a:ln>
        </p:spPr>
        <p:txBody>
          <a:bodyPr spcFirstLastPara="1" wrap="square" lIns="91425" tIns="45700" rIns="91425" bIns="45700" anchor="t" anchorCtr="0">
            <a:normAutofit/>
          </a:bodyPr>
          <a:lstStyle/>
          <a:p>
            <a:pPr marL="0" marR="0" lvl="0" indent="0" algn="r" rtl="0">
              <a:lnSpc>
                <a:spcPct val="90000"/>
              </a:lnSpc>
              <a:spcBef>
                <a:spcPts val="0"/>
              </a:spcBef>
              <a:spcAft>
                <a:spcPts val="0"/>
              </a:spcAft>
              <a:buClr>
                <a:schemeClr val="dk1"/>
              </a:buClr>
              <a:buSzPts val="3500"/>
              <a:buFont typeface="Calibri"/>
              <a:buNone/>
            </a:pPr>
            <a:r>
              <a:rPr lang="en-US" sz="3500">
                <a:solidFill>
                  <a:schemeClr val="dk1"/>
                </a:solidFill>
                <a:latin typeface="Calibri"/>
                <a:ea typeface="Calibri"/>
                <a:cs typeface="Calibri"/>
                <a:sym typeface="Calibri"/>
              </a:rPr>
              <a:t>SW-PBS Leadership Team Role</a:t>
            </a:r>
            <a:endParaRPr/>
          </a:p>
        </p:txBody>
      </p:sp>
      <p:sp>
        <p:nvSpPr>
          <p:cNvPr id="204" name="Google Shape;204;p10"/>
          <p:cNvSpPr txBox="1"/>
          <p:nvPr/>
        </p:nvSpPr>
        <p:spPr>
          <a:xfrm>
            <a:off x="4174434" y="954838"/>
            <a:ext cx="4308514" cy="4726276"/>
          </a:xfrm>
          <a:prstGeom prst="rect">
            <a:avLst/>
          </a:prstGeom>
          <a:noFill/>
          <a:ln>
            <a:noFill/>
          </a:ln>
        </p:spPr>
        <p:txBody>
          <a:bodyPr spcFirstLastPara="1" wrap="square" lIns="91425" tIns="45700" rIns="91425" bIns="45700" anchor="ctr" anchorCtr="0">
            <a:normAutofit/>
          </a:bodyPr>
          <a:lstStyle/>
          <a:p>
            <a:pPr marL="228600" marR="0" lvl="0" indent="-228600" algn="l" rtl="0">
              <a:lnSpc>
                <a:spcPct val="9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Assigned to provide leadership but is not to assume sole responsibility for developing a school action plan. </a:t>
            </a:r>
            <a:endParaRPr/>
          </a:p>
          <a:p>
            <a:pPr marL="228600" marR="0" lvl="0" indent="-228600" algn="l" rtl="0">
              <a:lnSpc>
                <a:spcPct val="90000"/>
              </a:lnSpc>
              <a:spcBef>
                <a:spcPts val="100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Involve the entire staff in:</a:t>
            </a:r>
            <a:endParaRPr/>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rethinking their beliefs about student behavior, </a:t>
            </a:r>
            <a:endParaRPr/>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reviewing existing procedures, and </a:t>
            </a:r>
            <a:endParaRPr/>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developing more effective practices and policies.</a:t>
            </a:r>
            <a:endParaRPr/>
          </a:p>
        </p:txBody>
      </p:sp>
      <p:grpSp>
        <p:nvGrpSpPr>
          <p:cNvPr id="205" name="Google Shape;205;p10"/>
          <p:cNvGrpSpPr/>
          <p:nvPr/>
        </p:nvGrpSpPr>
        <p:grpSpPr>
          <a:xfrm>
            <a:off x="12700" y="6211888"/>
            <a:ext cx="9144000" cy="658812"/>
            <a:chOff x="12700" y="6211407"/>
            <a:chExt cx="9144378" cy="659292"/>
          </a:xfrm>
        </p:grpSpPr>
        <p:sp>
          <p:nvSpPr>
            <p:cNvPr id="206" name="Google Shape;206;p10"/>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7" name="Google Shape;207;p10"/>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8" name="Google Shape;208;p10"/>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10"/>
            <p:cNvSpPr txBox="1"/>
            <p:nvPr/>
          </p:nvSpPr>
          <p:spPr>
            <a:xfrm>
              <a:off x="673127" y="6211407"/>
              <a:ext cx="1752672" cy="368568"/>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MO SW-PBS</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4"/>
        <p:cNvGrpSpPr/>
        <p:nvPr/>
      </p:nvGrpSpPr>
      <p:grpSpPr>
        <a:xfrm>
          <a:off x="0" y="0"/>
          <a:ext cx="0" cy="0"/>
          <a:chOff x="0" y="0"/>
          <a:chExt cx="0" cy="0"/>
        </a:xfrm>
      </p:grpSpPr>
      <p:pic>
        <p:nvPicPr>
          <p:cNvPr id="215" name="Google Shape;215;p11" descr="Logo&#10;&#10;Description automatically generated"/>
          <p:cNvPicPr preferRelativeResize="0"/>
          <p:nvPr/>
        </p:nvPicPr>
        <p:blipFill rotWithShape="1">
          <a:blip r:embed="rId3">
            <a:alphaModFix/>
          </a:blip>
          <a:srcRect l="3540" r="25872" b="-1"/>
          <a:stretch/>
        </p:blipFill>
        <p:spPr>
          <a:xfrm>
            <a:off x="448052" y="873207"/>
            <a:ext cx="4752250" cy="4493923"/>
          </a:xfrm>
          <a:prstGeom prst="rect">
            <a:avLst/>
          </a:prstGeom>
          <a:noFill/>
          <a:ln>
            <a:noFill/>
          </a:ln>
        </p:spPr>
      </p:pic>
      <p:sp>
        <p:nvSpPr>
          <p:cNvPr id="216" name="Google Shape;216;p11"/>
          <p:cNvSpPr txBox="1"/>
          <p:nvPr/>
        </p:nvSpPr>
        <p:spPr>
          <a:xfrm>
            <a:off x="5128591" y="287317"/>
            <a:ext cx="3567358" cy="619296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2400">
                <a:solidFill>
                  <a:schemeClr val="dk1"/>
                </a:solidFill>
                <a:latin typeface="Calibri"/>
                <a:ea typeface="Calibri"/>
                <a:cs typeface="Calibri"/>
                <a:sym typeface="Calibri"/>
              </a:rPr>
              <a:t>Potential Challenges</a:t>
            </a:r>
            <a:endParaRPr/>
          </a:p>
          <a:p>
            <a:pPr marL="742950" marR="0" lvl="1" indent="-228600" algn="l" rtl="0">
              <a:lnSpc>
                <a:spcPct val="90000"/>
              </a:lnSpc>
              <a:spcBef>
                <a:spcPts val="60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a current lack of cohesiveness among staff, </a:t>
            </a:r>
            <a:endParaRPr/>
          </a:p>
          <a:p>
            <a:pPr marL="742950" marR="0" lvl="1" indent="-101600" algn="l" rtl="0">
              <a:lnSpc>
                <a:spcPct val="90000"/>
              </a:lnSpc>
              <a:spcBef>
                <a:spcPts val="6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742950" marR="0" lvl="1" indent="-228600" algn="l" rtl="0">
              <a:lnSpc>
                <a:spcPct val="90000"/>
              </a:lnSpc>
              <a:spcBef>
                <a:spcPts val="60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lack of experience in knowing how to work together, </a:t>
            </a:r>
            <a:endParaRPr/>
          </a:p>
          <a:p>
            <a:pPr marL="742950" marR="0" lvl="1" indent="-101600" algn="l" rtl="0">
              <a:lnSpc>
                <a:spcPct val="90000"/>
              </a:lnSpc>
              <a:spcBef>
                <a:spcPts val="6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742950" marR="0" lvl="1" indent="-228600" algn="l" rtl="0">
              <a:lnSpc>
                <a:spcPct val="90000"/>
              </a:lnSpc>
              <a:spcBef>
                <a:spcPts val="60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weak communication between different grade levels or departments, and </a:t>
            </a:r>
            <a:endParaRPr/>
          </a:p>
          <a:p>
            <a:pPr marL="742950" marR="0" lvl="1" indent="-101600" algn="l" rtl="0">
              <a:lnSpc>
                <a:spcPct val="90000"/>
              </a:lnSpc>
              <a:spcBef>
                <a:spcPts val="6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742950" marR="0" lvl="1" indent="-228600" algn="l" rtl="0">
              <a:lnSpc>
                <a:spcPct val="90000"/>
              </a:lnSpc>
              <a:spcBef>
                <a:spcPts val="60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disconnects between administrators and staff. </a:t>
            </a:r>
            <a:endParaRPr/>
          </a:p>
        </p:txBody>
      </p:sp>
      <p:grpSp>
        <p:nvGrpSpPr>
          <p:cNvPr id="217" name="Google Shape;217;p11"/>
          <p:cNvGrpSpPr/>
          <p:nvPr/>
        </p:nvGrpSpPr>
        <p:grpSpPr>
          <a:xfrm>
            <a:off x="12700" y="6211888"/>
            <a:ext cx="9144000" cy="658812"/>
            <a:chOff x="12700" y="6211407"/>
            <a:chExt cx="9144378" cy="659292"/>
          </a:xfrm>
        </p:grpSpPr>
        <p:sp>
          <p:nvSpPr>
            <p:cNvPr id="218" name="Google Shape;218;p11"/>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9" name="Google Shape;219;p11"/>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0" name="Google Shape;220;p11"/>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1" name="Google Shape;221;p11"/>
            <p:cNvSpPr txBox="1"/>
            <p:nvPr/>
          </p:nvSpPr>
          <p:spPr>
            <a:xfrm>
              <a:off x="673127" y="6211407"/>
              <a:ext cx="1752672" cy="368568"/>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MO SW-PBS</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2"/>
          <p:cNvSpPr txBox="1">
            <a:spLocks noGrp="1"/>
          </p:cNvSpPr>
          <p:nvPr>
            <p:ph type="title"/>
          </p:nvPr>
        </p:nvSpPr>
        <p:spPr>
          <a:xfrm>
            <a:off x="718063" y="168196"/>
            <a:ext cx="7986321" cy="139683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4400"/>
              <a:buFont typeface="Calibri"/>
              <a:buNone/>
            </a:pPr>
            <a:r>
              <a:rPr lang="en-US"/>
              <a:t>SW-PBS Leadership Team Responsibilities</a:t>
            </a:r>
            <a:endParaRPr/>
          </a:p>
        </p:txBody>
      </p:sp>
      <p:sp>
        <p:nvSpPr>
          <p:cNvPr id="228" name="Google Shape;228;p12"/>
          <p:cNvSpPr txBox="1"/>
          <p:nvPr/>
        </p:nvSpPr>
        <p:spPr>
          <a:xfrm>
            <a:off x="303249" y="1848020"/>
            <a:ext cx="8562523" cy="4859026"/>
          </a:xfrm>
          <a:prstGeom prst="rect">
            <a:avLst/>
          </a:prstGeom>
          <a:noFill/>
          <a:ln>
            <a:noFill/>
          </a:ln>
        </p:spPr>
        <p:txBody>
          <a:bodyPr spcFirstLastPara="1" wrap="square" lIns="91425" tIns="45700" rIns="91425" bIns="45700" anchor="t" anchorCtr="0">
            <a:noAutofit/>
          </a:bodyPr>
          <a:lstStyle/>
          <a:p>
            <a:pPr marL="685800" marR="0" lvl="1" indent="-228600" algn="l" rtl="0">
              <a:lnSpc>
                <a:spcPct val="9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Assess, summarize and share information with staff, students &amp; families on important social behavioral outcomes</a:t>
            </a:r>
            <a:endParaRPr/>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Discuss and Prioritize Issues</a:t>
            </a:r>
            <a:endParaRPr/>
          </a:p>
          <a:p>
            <a:pPr marL="1143000" marR="0" lvl="2" indent="-228600" algn="l" rtl="0">
              <a:lnSpc>
                <a:spcPct val="90000"/>
              </a:lnSpc>
              <a:spcBef>
                <a:spcPts val="5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Engage staff in the work group process to develop and revise practices</a:t>
            </a:r>
            <a:endParaRPr/>
          </a:p>
          <a:p>
            <a:pPr marL="1143000" marR="0" lvl="2" indent="-228600" algn="l" rtl="0">
              <a:lnSpc>
                <a:spcPct val="90000"/>
              </a:lnSpc>
              <a:spcBef>
                <a:spcPts val="5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Schedule and plan Professional Development</a:t>
            </a:r>
            <a:endParaRPr/>
          </a:p>
          <a:p>
            <a:pPr marL="1143000" marR="0" lvl="2" indent="-228600" algn="l" rtl="0">
              <a:lnSpc>
                <a:spcPct val="90000"/>
              </a:lnSpc>
              <a:spcBef>
                <a:spcPts val="5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Ask for and respond to Feedback </a:t>
            </a:r>
            <a:endParaRPr/>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Develop &amp; review Action Plan</a:t>
            </a:r>
            <a:endParaRPr/>
          </a:p>
          <a:p>
            <a:pPr marL="0" marR="0" lvl="0" indent="152400" algn="l" rtl="0">
              <a:lnSpc>
                <a:spcPct val="90000"/>
              </a:lnSpc>
              <a:spcBef>
                <a:spcPts val="100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0" marR="0" lvl="0" indent="152400" algn="l" rtl="0">
              <a:lnSpc>
                <a:spcPct val="90000"/>
              </a:lnSpc>
              <a:spcBef>
                <a:spcPts val="100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p:txBody>
      </p:sp>
      <p:grpSp>
        <p:nvGrpSpPr>
          <p:cNvPr id="229" name="Google Shape;229;p12"/>
          <p:cNvGrpSpPr/>
          <p:nvPr/>
        </p:nvGrpSpPr>
        <p:grpSpPr>
          <a:xfrm>
            <a:off x="12700" y="6211888"/>
            <a:ext cx="9144000" cy="658812"/>
            <a:chOff x="12700" y="6211407"/>
            <a:chExt cx="9144378" cy="659292"/>
          </a:xfrm>
        </p:grpSpPr>
        <p:sp>
          <p:nvSpPr>
            <p:cNvPr id="230" name="Google Shape;230;p12"/>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1" name="Google Shape;231;p12"/>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2" name="Google Shape;232;p12"/>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3" name="Google Shape;233;p12"/>
            <p:cNvSpPr txBox="1"/>
            <p:nvPr/>
          </p:nvSpPr>
          <p:spPr>
            <a:xfrm>
              <a:off x="673127" y="6211407"/>
              <a:ext cx="1752672" cy="368568"/>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MO SW-PBS</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27"/>
                                        </p:tgtEl>
                                        <p:attrNameLst>
                                          <p:attrName>style.visibility</p:attrName>
                                        </p:attrNameLst>
                                      </p:cBhvr>
                                      <p:to>
                                        <p:strVal val="visible"/>
                                      </p:to>
                                    </p:set>
                                    <p:animEffect transition="in" filter="fade">
                                      <p:cBhvr>
                                        <p:cTn id="7" dur="4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8"/>
        <p:cNvGrpSpPr/>
        <p:nvPr/>
      </p:nvGrpSpPr>
      <p:grpSpPr>
        <a:xfrm>
          <a:off x="0" y="0"/>
          <a:ext cx="0" cy="0"/>
          <a:chOff x="0" y="0"/>
          <a:chExt cx="0" cy="0"/>
        </a:xfrm>
      </p:grpSpPr>
      <p:pic>
        <p:nvPicPr>
          <p:cNvPr id="239" name="Google Shape;239;p13"/>
          <p:cNvPicPr preferRelativeResize="0">
            <a:picLocks noGrp="1"/>
          </p:cNvPicPr>
          <p:nvPr>
            <p:ph type="body" idx="1"/>
          </p:nvPr>
        </p:nvPicPr>
        <p:blipFill rotWithShape="1">
          <a:blip r:embed="rId3">
            <a:alphaModFix amt="85000"/>
          </a:blip>
          <a:srcRect l="4973" r="7678" b="1"/>
          <a:stretch/>
        </p:blipFill>
        <p:spPr>
          <a:xfrm>
            <a:off x="12701" y="0"/>
            <a:ext cx="9143622" cy="6498676"/>
          </a:xfrm>
          <a:prstGeom prst="rect">
            <a:avLst/>
          </a:prstGeom>
          <a:noFill/>
          <a:ln>
            <a:noFill/>
          </a:ln>
        </p:spPr>
      </p:pic>
      <p:sp>
        <p:nvSpPr>
          <p:cNvPr id="240" name="Google Shape;240;p13"/>
          <p:cNvSpPr txBox="1"/>
          <p:nvPr/>
        </p:nvSpPr>
        <p:spPr>
          <a:xfrm>
            <a:off x="1244876" y="1192122"/>
            <a:ext cx="4728541" cy="390507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lt1"/>
              </a:buClr>
              <a:buSzPts val="3200"/>
              <a:buFont typeface="Arial"/>
              <a:buNone/>
            </a:pPr>
            <a:r>
              <a:rPr lang="en-US" sz="3200" i="1">
                <a:solidFill>
                  <a:schemeClr val="lt1"/>
                </a:solidFill>
                <a:latin typeface="Calibri"/>
                <a:ea typeface="Calibri"/>
                <a:cs typeface="Calibri"/>
                <a:sym typeface="Calibri"/>
              </a:rPr>
              <a:t>Team</a:t>
            </a:r>
            <a:r>
              <a:rPr lang="en-US" sz="3600" i="1">
                <a:solidFill>
                  <a:schemeClr val="lt1"/>
                </a:solidFill>
                <a:latin typeface="Calibri"/>
                <a:ea typeface="Calibri"/>
                <a:cs typeface="Calibri"/>
                <a:sym typeface="Calibri"/>
              </a:rPr>
              <a:t> </a:t>
            </a:r>
            <a:r>
              <a:rPr lang="en-US" sz="3200" i="1">
                <a:solidFill>
                  <a:schemeClr val="lt1"/>
                </a:solidFill>
                <a:latin typeface="Calibri"/>
                <a:ea typeface="Calibri"/>
                <a:cs typeface="Calibri"/>
                <a:sym typeface="Calibri"/>
              </a:rPr>
              <a:t>Composition</a:t>
            </a:r>
            <a:endParaRPr/>
          </a:p>
          <a:p>
            <a:pPr marL="685800" marR="0" lvl="1" indent="-228600" algn="l" rtl="0">
              <a:lnSpc>
                <a:spcPct val="90000"/>
              </a:lnSpc>
              <a:spcBef>
                <a:spcPts val="50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Representative of School</a:t>
            </a:r>
            <a:endParaRPr/>
          </a:p>
          <a:p>
            <a:pPr marL="1143000" marR="0" lvl="2" indent="-228600" algn="l" rtl="0">
              <a:lnSpc>
                <a:spcPct val="90000"/>
              </a:lnSpc>
              <a:spcBef>
                <a:spcPts val="50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Administrator</a:t>
            </a:r>
            <a:endParaRPr/>
          </a:p>
          <a:p>
            <a:pPr marL="1143000" marR="0" lvl="2" indent="-228600" algn="l" rtl="0">
              <a:lnSpc>
                <a:spcPct val="90000"/>
              </a:lnSpc>
              <a:spcBef>
                <a:spcPts val="50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Faculty</a:t>
            </a:r>
            <a:endParaRPr/>
          </a:p>
          <a:p>
            <a:pPr marL="1143000" marR="0" lvl="2" indent="-228600" algn="l" rtl="0">
              <a:lnSpc>
                <a:spcPct val="90000"/>
              </a:lnSpc>
              <a:spcBef>
                <a:spcPts val="50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Staff</a:t>
            </a:r>
            <a:endParaRPr/>
          </a:p>
          <a:p>
            <a:pPr marL="1143000" marR="0" lvl="2" indent="-228600" algn="l" rtl="0">
              <a:lnSpc>
                <a:spcPct val="90000"/>
              </a:lnSpc>
              <a:spcBef>
                <a:spcPts val="50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Parent</a:t>
            </a:r>
            <a:endParaRPr/>
          </a:p>
          <a:p>
            <a:pPr marL="1143000" marR="0" lvl="2" indent="-228600" algn="l" rtl="0">
              <a:lnSpc>
                <a:spcPct val="90000"/>
              </a:lnSpc>
              <a:spcBef>
                <a:spcPts val="50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Student – if applicable</a:t>
            </a:r>
            <a:endParaRPr/>
          </a:p>
          <a:p>
            <a:pPr marL="1143000" marR="0" lvl="2" indent="-228600" algn="l" rtl="0">
              <a:lnSpc>
                <a:spcPct val="90000"/>
              </a:lnSpc>
              <a:spcBef>
                <a:spcPts val="50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Other </a:t>
            </a:r>
            <a:endParaRPr/>
          </a:p>
          <a:p>
            <a:pPr marL="914400" marR="0" lvl="2" indent="0" algn="l" rtl="0">
              <a:lnSpc>
                <a:spcPct val="90000"/>
              </a:lnSpc>
              <a:spcBef>
                <a:spcPts val="500"/>
              </a:spcBef>
              <a:spcAft>
                <a:spcPts val="0"/>
              </a:spcAft>
              <a:buClr>
                <a:schemeClr val="dk1"/>
              </a:buClr>
              <a:buSzPts val="2000"/>
              <a:buFont typeface="Arial"/>
              <a:buNone/>
            </a:pPr>
            <a:endParaRPr sz="2000" b="0" i="0" u="none" strike="noStrike" cap="none">
              <a:solidFill>
                <a:schemeClr val="lt1"/>
              </a:solidFill>
              <a:latin typeface="Calibri"/>
              <a:ea typeface="Calibri"/>
              <a:cs typeface="Calibri"/>
              <a:sym typeface="Calibri"/>
            </a:endParaRPr>
          </a:p>
        </p:txBody>
      </p:sp>
      <p:grpSp>
        <p:nvGrpSpPr>
          <p:cNvPr id="241" name="Google Shape;241;p13"/>
          <p:cNvGrpSpPr/>
          <p:nvPr/>
        </p:nvGrpSpPr>
        <p:grpSpPr>
          <a:xfrm>
            <a:off x="12700" y="6211888"/>
            <a:ext cx="9144000" cy="658812"/>
            <a:chOff x="12700" y="6211407"/>
            <a:chExt cx="9144378" cy="659292"/>
          </a:xfrm>
        </p:grpSpPr>
        <p:sp>
          <p:nvSpPr>
            <p:cNvPr id="242" name="Google Shape;242;p13"/>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3" name="Google Shape;243;p13"/>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4" name="Google Shape;244;p13"/>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5" name="Google Shape;245;p13"/>
            <p:cNvSpPr txBox="1"/>
            <p:nvPr/>
          </p:nvSpPr>
          <p:spPr>
            <a:xfrm>
              <a:off x="673127" y="6211407"/>
              <a:ext cx="1752672" cy="368568"/>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MO SW-PBS</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14" descr="A picture containing text, person, group, people&#10;&#10;Description automatically generated"/>
          <p:cNvPicPr preferRelativeResize="0"/>
          <p:nvPr/>
        </p:nvPicPr>
        <p:blipFill rotWithShape="1">
          <a:blip r:embed="rId3">
            <a:alphaModFix amt="70000"/>
          </a:blip>
          <a:srcRect/>
          <a:stretch/>
        </p:blipFill>
        <p:spPr>
          <a:xfrm>
            <a:off x="258417" y="285317"/>
            <a:ext cx="4482548" cy="3361911"/>
          </a:xfrm>
          <a:prstGeom prst="rect">
            <a:avLst/>
          </a:prstGeom>
          <a:noFill/>
          <a:ln>
            <a:noFill/>
          </a:ln>
        </p:spPr>
      </p:pic>
      <p:sp>
        <p:nvSpPr>
          <p:cNvPr id="252" name="Google Shape;252;p14"/>
          <p:cNvSpPr txBox="1"/>
          <p:nvPr/>
        </p:nvSpPr>
        <p:spPr>
          <a:xfrm>
            <a:off x="5087457" y="1062883"/>
            <a:ext cx="3798126" cy="4221092"/>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US" sz="2800" b="1">
                <a:solidFill>
                  <a:schemeClr val="dk1"/>
                </a:solidFill>
                <a:latin typeface="Calibri"/>
                <a:ea typeface="Calibri"/>
                <a:cs typeface="Calibri"/>
                <a:sym typeface="Calibri"/>
              </a:rPr>
              <a:t>Once the Tier 1 SW-PBS Leadership Team members are chosen, what methods will be used to communicate the names of the Tier 1 SW-PBS Leadership Team with all stakeholders?</a:t>
            </a:r>
            <a:endParaRPr/>
          </a:p>
        </p:txBody>
      </p:sp>
      <p:sp>
        <p:nvSpPr>
          <p:cNvPr id="253" name="Google Shape;253;p14"/>
          <p:cNvSpPr txBox="1"/>
          <p:nvPr/>
        </p:nvSpPr>
        <p:spPr>
          <a:xfrm>
            <a:off x="801306" y="4076327"/>
            <a:ext cx="3939659"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chemeClr val="dk1"/>
                </a:solidFill>
                <a:latin typeface="Calibri"/>
                <a:ea typeface="Calibri"/>
                <a:cs typeface="Calibri"/>
                <a:sym typeface="Calibri"/>
              </a:rPr>
              <a:t>Staff Engagement</a:t>
            </a:r>
            <a:endParaRPr/>
          </a:p>
        </p:txBody>
      </p:sp>
      <p:grpSp>
        <p:nvGrpSpPr>
          <p:cNvPr id="254" name="Google Shape;254;p14"/>
          <p:cNvGrpSpPr/>
          <p:nvPr/>
        </p:nvGrpSpPr>
        <p:grpSpPr>
          <a:xfrm>
            <a:off x="12700" y="6211888"/>
            <a:ext cx="9144000" cy="658812"/>
            <a:chOff x="12700" y="6211407"/>
            <a:chExt cx="9144378" cy="659292"/>
          </a:xfrm>
        </p:grpSpPr>
        <p:sp>
          <p:nvSpPr>
            <p:cNvPr id="255" name="Google Shape;255;p14"/>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6" name="Google Shape;256;p14"/>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7" name="Google Shape;257;p14"/>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8" name="Google Shape;258;p14"/>
            <p:cNvSpPr txBox="1"/>
            <p:nvPr/>
          </p:nvSpPr>
          <p:spPr>
            <a:xfrm>
              <a:off x="673127" y="6211407"/>
              <a:ext cx="1752672" cy="368568"/>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MO SW-PBS</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3"/>
        <p:cNvGrpSpPr/>
        <p:nvPr/>
      </p:nvGrpSpPr>
      <p:grpSpPr>
        <a:xfrm>
          <a:off x="0" y="0"/>
          <a:ext cx="0" cy="0"/>
          <a:chOff x="0" y="0"/>
          <a:chExt cx="0" cy="0"/>
        </a:xfrm>
      </p:grpSpPr>
      <p:pic>
        <p:nvPicPr>
          <p:cNvPr id="264" name="Google Shape;264;p15"/>
          <p:cNvPicPr preferRelativeResize="0">
            <a:picLocks noGrp="1"/>
          </p:cNvPicPr>
          <p:nvPr>
            <p:ph type="body" idx="1"/>
          </p:nvPr>
        </p:nvPicPr>
        <p:blipFill rotWithShape="1">
          <a:blip r:embed="rId3">
            <a:alphaModFix/>
          </a:blip>
          <a:srcRect l="3635" r="15" b="1"/>
          <a:stretch/>
        </p:blipFill>
        <p:spPr>
          <a:xfrm>
            <a:off x="2144653" y="253384"/>
            <a:ext cx="4651493" cy="3563815"/>
          </a:xfrm>
          <a:prstGeom prst="rect">
            <a:avLst/>
          </a:prstGeom>
          <a:noFill/>
          <a:ln>
            <a:noFill/>
          </a:ln>
        </p:spPr>
      </p:pic>
      <p:sp>
        <p:nvSpPr>
          <p:cNvPr id="265" name="Google Shape;265;p15"/>
          <p:cNvSpPr txBox="1"/>
          <p:nvPr/>
        </p:nvSpPr>
        <p:spPr>
          <a:xfrm>
            <a:off x="496956" y="3846481"/>
            <a:ext cx="9144000" cy="3279913"/>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How will student voices be represented on your team? </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Regularly and actively elicit student feedback.</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Seek student representatives for your team. </a:t>
            </a:r>
            <a:endParaRPr/>
          </a:p>
          <a:p>
            <a:pPr marL="0" marR="0" lvl="0" indent="0" algn="l" rtl="0">
              <a:lnSpc>
                <a:spcPct val="90000"/>
              </a:lnSpc>
              <a:spcBef>
                <a:spcPts val="100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p:txBody>
      </p:sp>
      <p:grpSp>
        <p:nvGrpSpPr>
          <p:cNvPr id="266" name="Google Shape;266;p15"/>
          <p:cNvGrpSpPr/>
          <p:nvPr/>
        </p:nvGrpSpPr>
        <p:grpSpPr>
          <a:xfrm>
            <a:off x="0" y="6199188"/>
            <a:ext cx="9144000" cy="658812"/>
            <a:chOff x="12700" y="6211407"/>
            <a:chExt cx="9144378" cy="659292"/>
          </a:xfrm>
        </p:grpSpPr>
        <p:sp>
          <p:nvSpPr>
            <p:cNvPr id="267" name="Google Shape;267;p15"/>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8" name="Google Shape;268;p15"/>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9" name="Google Shape;269;p15"/>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0" name="Google Shape;270;p15"/>
            <p:cNvSpPr txBox="1"/>
            <p:nvPr/>
          </p:nvSpPr>
          <p:spPr>
            <a:xfrm>
              <a:off x="673127" y="6211407"/>
              <a:ext cx="1752672" cy="368568"/>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MO SW-PBS</a:t>
              </a:r>
              <a:endParaRPr/>
            </a:p>
          </p:txBody>
        </p:sp>
      </p:grpSp>
      <p:sp>
        <p:nvSpPr>
          <p:cNvPr id="271" name="Google Shape;271;p15"/>
          <p:cNvSpPr txBox="1"/>
          <p:nvPr/>
        </p:nvSpPr>
        <p:spPr>
          <a:xfrm>
            <a:off x="2144652" y="2472324"/>
            <a:ext cx="4651493" cy="1200329"/>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3600"/>
              <a:buFont typeface="Calibri"/>
              <a:buNone/>
            </a:pPr>
            <a:r>
              <a:rPr lang="en-US" sz="3600">
                <a:solidFill>
                  <a:schemeClr val="dk1"/>
                </a:solidFill>
                <a:latin typeface="Calibri"/>
                <a:ea typeface="Calibri"/>
                <a:cs typeface="Calibri"/>
                <a:sym typeface="Calibri"/>
              </a:rPr>
              <a:t>   Student Engagement</a:t>
            </a:r>
            <a:endParaRPr/>
          </a:p>
          <a:p>
            <a:pPr marL="0" marR="0" lvl="0" indent="0" algn="l" rtl="0">
              <a:spcBef>
                <a:spcPts val="0"/>
              </a:spcBef>
              <a:spcAft>
                <a:spcPts val="0"/>
              </a:spcAft>
              <a:buClr>
                <a:schemeClr val="dk1"/>
              </a:buClr>
              <a:buSzPts val="3600"/>
              <a:buFont typeface="Calibri"/>
              <a:buNone/>
            </a:pPr>
            <a:endParaRPr sz="36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6"/>
        <p:cNvGrpSpPr/>
        <p:nvPr/>
      </p:nvGrpSpPr>
      <p:grpSpPr>
        <a:xfrm>
          <a:off x="0" y="0"/>
          <a:ext cx="0" cy="0"/>
          <a:chOff x="0" y="0"/>
          <a:chExt cx="0" cy="0"/>
        </a:xfrm>
      </p:grpSpPr>
      <p:sp>
        <p:nvSpPr>
          <p:cNvPr id="277" name="Google Shape;277;p1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Families &amp; Community Engagement</a:t>
            </a:r>
            <a:endParaRPr/>
          </a:p>
        </p:txBody>
      </p:sp>
      <p:pic>
        <p:nvPicPr>
          <p:cNvPr id="278" name="Google Shape;278;p16"/>
          <p:cNvPicPr preferRelativeResize="0">
            <a:picLocks noGrp="1"/>
          </p:cNvPicPr>
          <p:nvPr>
            <p:ph type="body" idx="1"/>
          </p:nvPr>
        </p:nvPicPr>
        <p:blipFill rotWithShape="1">
          <a:blip r:embed="rId3">
            <a:alphaModFix/>
          </a:blip>
          <a:srcRect/>
          <a:stretch/>
        </p:blipFill>
        <p:spPr>
          <a:xfrm>
            <a:off x="3717234" y="3634270"/>
            <a:ext cx="3528392" cy="2353850"/>
          </a:xfrm>
          <a:prstGeom prst="rect">
            <a:avLst/>
          </a:prstGeom>
          <a:noFill/>
          <a:ln>
            <a:noFill/>
          </a:ln>
        </p:spPr>
      </p:pic>
      <p:sp>
        <p:nvSpPr>
          <p:cNvPr id="279" name="Google Shape;279;p16"/>
          <p:cNvSpPr txBox="1"/>
          <p:nvPr/>
        </p:nvSpPr>
        <p:spPr>
          <a:xfrm>
            <a:off x="628650" y="2048832"/>
            <a:ext cx="7886700" cy="4048618"/>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Seek the voices of all the families represented in your school. </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Direct team member, or family &amp; community subcommittee. </a:t>
            </a:r>
            <a:endParaRPr/>
          </a:p>
        </p:txBody>
      </p:sp>
      <p:grpSp>
        <p:nvGrpSpPr>
          <p:cNvPr id="280" name="Google Shape;280;p16"/>
          <p:cNvGrpSpPr/>
          <p:nvPr/>
        </p:nvGrpSpPr>
        <p:grpSpPr>
          <a:xfrm>
            <a:off x="12700" y="6211888"/>
            <a:ext cx="9144000" cy="658812"/>
            <a:chOff x="12700" y="6211407"/>
            <a:chExt cx="9144378" cy="659292"/>
          </a:xfrm>
        </p:grpSpPr>
        <p:sp>
          <p:nvSpPr>
            <p:cNvPr id="281" name="Google Shape;281;p16"/>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2" name="Google Shape;282;p16"/>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3" name="Google Shape;283;p16"/>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4" name="Google Shape;284;p16"/>
            <p:cNvSpPr txBox="1"/>
            <p:nvPr/>
          </p:nvSpPr>
          <p:spPr>
            <a:xfrm>
              <a:off x="673127" y="6211407"/>
              <a:ext cx="1752672" cy="368568"/>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MO SW-PBS</a:t>
              </a: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17"/>
          <p:cNvSpPr txBox="1">
            <a:spLocks noGrp="1"/>
          </p:cNvSpPr>
          <p:nvPr>
            <p:ph type="title"/>
          </p:nvPr>
        </p:nvSpPr>
        <p:spPr>
          <a:xfrm>
            <a:off x="1982788" y="536575"/>
            <a:ext cx="6710362" cy="93821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Discussion: Example Team</a:t>
            </a:r>
            <a:endParaRPr/>
          </a:p>
        </p:txBody>
      </p:sp>
      <p:sp>
        <p:nvSpPr>
          <p:cNvPr id="291" name="Google Shape;291;p17"/>
          <p:cNvSpPr txBox="1">
            <a:spLocks noGrp="1"/>
          </p:cNvSpPr>
          <p:nvPr>
            <p:ph type="body" idx="1"/>
          </p:nvPr>
        </p:nvSpPr>
        <p:spPr>
          <a:xfrm>
            <a:off x="457200" y="1859297"/>
            <a:ext cx="4238786" cy="4266866"/>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FF0000"/>
              </a:buClr>
              <a:buSzPct val="100000"/>
              <a:buFont typeface="Arial"/>
              <a:buNone/>
            </a:pPr>
            <a:r>
              <a:rPr lang="en-US"/>
              <a:t>Review the Example Tier 1 SW-PBS Leadership Team.</a:t>
            </a:r>
            <a:endParaRPr/>
          </a:p>
          <a:p>
            <a:pPr marL="457200" lvl="0" indent="-457200" algn="l" rtl="0">
              <a:lnSpc>
                <a:spcPct val="90000"/>
              </a:lnSpc>
              <a:spcBef>
                <a:spcPts val="1000"/>
              </a:spcBef>
              <a:spcAft>
                <a:spcPts val="0"/>
              </a:spcAft>
              <a:buSzPct val="100000"/>
              <a:buFont typeface="Arial"/>
              <a:buChar char="•"/>
            </a:pPr>
            <a:r>
              <a:rPr lang="en-US">
                <a:solidFill>
                  <a:schemeClr val="dk1"/>
                </a:solidFill>
              </a:rPr>
              <a:t>Discuss how your team might be similar and what you might need to change to ensure you have a leadership team representative of your school.</a:t>
            </a:r>
            <a:endParaRPr/>
          </a:p>
          <a:p>
            <a:pPr marL="0" lvl="0" indent="0" algn="l" rtl="0">
              <a:lnSpc>
                <a:spcPct val="90000"/>
              </a:lnSpc>
              <a:spcBef>
                <a:spcPts val="1000"/>
              </a:spcBef>
              <a:spcAft>
                <a:spcPts val="0"/>
              </a:spcAft>
              <a:buClr>
                <a:srgbClr val="FF0000"/>
              </a:buClr>
              <a:buSzPct val="100000"/>
              <a:buFont typeface="Arial"/>
              <a:buNone/>
            </a:pPr>
            <a:br>
              <a:rPr lang="en-US"/>
            </a:br>
            <a:br>
              <a:rPr lang="en-US"/>
            </a:br>
            <a:endParaRPr/>
          </a:p>
        </p:txBody>
      </p:sp>
      <p:pic>
        <p:nvPicPr>
          <p:cNvPr id="292" name="Google Shape;292;p17"/>
          <p:cNvPicPr preferRelativeResize="0"/>
          <p:nvPr/>
        </p:nvPicPr>
        <p:blipFill rotWithShape="1">
          <a:blip r:embed="rId3">
            <a:alphaModFix/>
          </a:blip>
          <a:srcRect/>
          <a:stretch/>
        </p:blipFill>
        <p:spPr>
          <a:xfrm>
            <a:off x="4448014" y="1859297"/>
            <a:ext cx="4448014" cy="400776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18"/>
          <p:cNvSpPr txBox="1">
            <a:spLocks noGrp="1"/>
          </p:cNvSpPr>
          <p:nvPr>
            <p:ph type="title"/>
          </p:nvPr>
        </p:nvSpPr>
        <p:spPr>
          <a:xfrm>
            <a:off x="1982788" y="536575"/>
            <a:ext cx="6710362" cy="93821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t>Discussion: </a:t>
            </a:r>
            <a:br>
              <a:rPr lang="en-US"/>
            </a:br>
            <a:r>
              <a:rPr lang="en-US"/>
              <a:t>SW-PBS Leadership Team</a:t>
            </a:r>
            <a:endParaRPr/>
          </a:p>
        </p:txBody>
      </p:sp>
      <p:sp>
        <p:nvSpPr>
          <p:cNvPr id="299" name="Google Shape;299;p18"/>
          <p:cNvSpPr txBox="1">
            <a:spLocks noGrp="1"/>
          </p:cNvSpPr>
          <p:nvPr>
            <p:ph type="body" idx="1"/>
          </p:nvPr>
        </p:nvSpPr>
        <p:spPr>
          <a:xfrm>
            <a:off x="457200" y="1907628"/>
            <a:ext cx="8229600" cy="42185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0000"/>
              </a:buClr>
              <a:buSzPts val="2800"/>
              <a:buFont typeface="Arial"/>
              <a:buNone/>
            </a:pPr>
            <a:r>
              <a:rPr lang="en-US">
                <a:solidFill>
                  <a:schemeClr val="dk1"/>
                </a:solidFill>
              </a:rPr>
              <a:t>Discuss these questions to ensure you have a SW-PBS Leadership Team representative of your school.</a:t>
            </a:r>
            <a:endParaRPr/>
          </a:p>
          <a:p>
            <a:pPr marL="457200" lvl="0" indent="-457200" algn="l" rtl="0">
              <a:lnSpc>
                <a:spcPct val="90000"/>
              </a:lnSpc>
              <a:spcBef>
                <a:spcPts val="1000"/>
              </a:spcBef>
              <a:spcAft>
                <a:spcPts val="0"/>
              </a:spcAft>
              <a:buClr>
                <a:schemeClr val="dk1"/>
              </a:buClr>
              <a:buSzPts val="2800"/>
              <a:buFont typeface="Arial"/>
              <a:buChar char="•"/>
            </a:pPr>
            <a:r>
              <a:rPr lang="en-US">
                <a:solidFill>
                  <a:schemeClr val="dk1"/>
                </a:solidFill>
              </a:rPr>
              <a:t>Why is representation important in your school?</a:t>
            </a:r>
            <a:endParaRPr/>
          </a:p>
          <a:p>
            <a:pPr marL="457200" lvl="0" indent="-457200" algn="l" rtl="0">
              <a:lnSpc>
                <a:spcPct val="90000"/>
              </a:lnSpc>
              <a:spcBef>
                <a:spcPts val="1000"/>
              </a:spcBef>
              <a:spcAft>
                <a:spcPts val="0"/>
              </a:spcAft>
              <a:buClr>
                <a:schemeClr val="dk1"/>
              </a:buClr>
              <a:buSzPts val="2800"/>
              <a:buFont typeface="Arial"/>
              <a:buChar char="•"/>
            </a:pPr>
            <a:r>
              <a:rPr lang="en-US">
                <a:solidFill>
                  <a:schemeClr val="dk1"/>
                </a:solidFill>
              </a:rPr>
              <a:t>What would a representative team look like in your school?</a:t>
            </a:r>
            <a:endParaRPr/>
          </a:p>
          <a:p>
            <a:pPr marL="457200" lvl="0" indent="-457200" algn="l" rtl="0">
              <a:lnSpc>
                <a:spcPct val="90000"/>
              </a:lnSpc>
              <a:spcBef>
                <a:spcPts val="1000"/>
              </a:spcBef>
              <a:spcAft>
                <a:spcPts val="0"/>
              </a:spcAft>
              <a:buClr>
                <a:schemeClr val="dk1"/>
              </a:buClr>
              <a:buSzPts val="2800"/>
              <a:buFont typeface="Arial"/>
              <a:buChar char="•"/>
            </a:pPr>
            <a:r>
              <a:rPr lang="en-US">
                <a:solidFill>
                  <a:schemeClr val="dk1"/>
                </a:solidFill>
              </a:rPr>
              <a:t>How will you ensure students, families, and other stakeholders are represented?</a:t>
            </a:r>
            <a:endParaRPr/>
          </a:p>
          <a:p>
            <a:pPr marL="457200" lvl="0" indent="-457200" algn="l" rtl="0">
              <a:lnSpc>
                <a:spcPct val="90000"/>
              </a:lnSpc>
              <a:spcBef>
                <a:spcPts val="1000"/>
              </a:spcBef>
              <a:spcAft>
                <a:spcPts val="0"/>
              </a:spcAft>
              <a:buClr>
                <a:schemeClr val="dk1"/>
              </a:buClr>
              <a:buSzPts val="2800"/>
              <a:buFont typeface="Arial"/>
              <a:buChar char="•"/>
            </a:pPr>
            <a:r>
              <a:rPr lang="en-US">
                <a:solidFill>
                  <a:schemeClr val="dk1"/>
                </a:solidFill>
              </a:rPr>
              <a:t>Do you need to add any additional members to your team?</a:t>
            </a:r>
            <a:endParaRPr/>
          </a:p>
          <a:p>
            <a:pPr marL="0" lvl="0" indent="0" algn="l" rtl="0">
              <a:lnSpc>
                <a:spcPct val="90000"/>
              </a:lnSpc>
              <a:spcBef>
                <a:spcPts val="1000"/>
              </a:spcBef>
              <a:spcAft>
                <a:spcPts val="0"/>
              </a:spcAft>
              <a:buClr>
                <a:srgbClr val="FF0000"/>
              </a:buClr>
              <a:buSzPts val="2800"/>
              <a:buFont typeface="Arial"/>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Closing and Next Steps</a:t>
            </a:r>
            <a:endParaRPr/>
          </a:p>
        </p:txBody>
      </p:sp>
      <p:sp>
        <p:nvSpPr>
          <p:cNvPr id="306" name="Google Shape;306;p19"/>
          <p:cNvSpPr txBox="1">
            <a:spLocks noGrp="1"/>
          </p:cNvSpPr>
          <p:nvPr>
            <p:ph type="body" idx="1"/>
          </p:nvPr>
        </p:nvSpPr>
        <p:spPr>
          <a:xfrm>
            <a:off x="628650" y="1410201"/>
            <a:ext cx="7886700" cy="4766700"/>
          </a:xfrm>
          <a:prstGeom prst="rect">
            <a:avLst/>
          </a:prstGeom>
          <a:noFill/>
          <a:ln>
            <a:noFill/>
          </a:ln>
        </p:spPr>
        <p:txBody>
          <a:bodyPr spcFirstLastPara="1" wrap="square" lIns="91425" tIns="45700" rIns="91425" bIns="45700" anchor="t" anchorCtr="0">
            <a:normAutofit fontScale="92500"/>
          </a:bodyPr>
          <a:lstStyle/>
          <a:p>
            <a:pPr marL="228600" lvl="0" indent="-215265" algn="l" rtl="0">
              <a:lnSpc>
                <a:spcPct val="115000"/>
              </a:lnSpc>
              <a:spcBef>
                <a:spcPts val="0"/>
              </a:spcBef>
              <a:spcAft>
                <a:spcPts val="0"/>
              </a:spcAft>
              <a:buClr>
                <a:schemeClr val="dk1"/>
              </a:buClr>
              <a:buSzPct val="100000"/>
              <a:buChar char="•"/>
            </a:pPr>
            <a:r>
              <a:rPr lang="en-US"/>
              <a:t>Develop action steps for establishing a representative SW-PBS Leadership Team.</a:t>
            </a:r>
            <a:endParaRPr>
              <a:latin typeface="Arial"/>
              <a:ea typeface="Arial"/>
              <a:cs typeface="Arial"/>
              <a:sym typeface="Arial"/>
            </a:endParaRPr>
          </a:p>
          <a:p>
            <a:pPr marL="285750" lvl="1" indent="-278765" algn="l" rtl="0">
              <a:lnSpc>
                <a:spcPct val="115000"/>
              </a:lnSpc>
              <a:spcBef>
                <a:spcPts val="0"/>
              </a:spcBef>
              <a:spcAft>
                <a:spcPts val="0"/>
              </a:spcAft>
              <a:buSzPct val="100000"/>
              <a:buChar char="•"/>
            </a:pPr>
            <a:r>
              <a:rPr lang="en-US" sz="2800"/>
              <a:t>Update your action plan using the </a:t>
            </a:r>
            <a:r>
              <a:rPr lang="en-US" sz="2800" b="1" i="1"/>
              <a:t>Tier 1 Action Plan</a:t>
            </a:r>
            <a:r>
              <a:rPr lang="en-US" sz="2800"/>
              <a:t> template and the </a:t>
            </a:r>
            <a:r>
              <a:rPr lang="en-US" sz="2800" b="1" i="1"/>
              <a:t>Tier 1 Action Planning Checklist</a:t>
            </a:r>
            <a:r>
              <a:rPr lang="en-US" sz="2800"/>
              <a:t>. </a:t>
            </a:r>
            <a:endParaRPr sz="2800"/>
          </a:p>
          <a:p>
            <a:pPr marL="285750" lvl="1" indent="-278765" algn="l" rtl="0">
              <a:lnSpc>
                <a:spcPct val="115000"/>
              </a:lnSpc>
              <a:spcBef>
                <a:spcPts val="0"/>
              </a:spcBef>
              <a:spcAft>
                <a:spcPts val="0"/>
              </a:spcAft>
              <a:buSzPct val="100000"/>
              <a:buChar char="•"/>
            </a:pPr>
            <a:r>
              <a:rPr lang="en-US" sz="2800"/>
              <a:t>Use the </a:t>
            </a:r>
            <a:r>
              <a:rPr lang="en-US" sz="2800" b="1" i="1"/>
              <a:t>Tier 1 Artifacts Rubric </a:t>
            </a:r>
            <a:r>
              <a:rPr lang="en-US" sz="2800"/>
              <a:t>to assess the quality of the resources your team develops. </a:t>
            </a:r>
            <a:endParaRPr sz="2800"/>
          </a:p>
          <a:p>
            <a:pPr marL="285750" lvl="1" indent="-278765" algn="l" rtl="0">
              <a:lnSpc>
                <a:spcPct val="115000"/>
              </a:lnSpc>
              <a:spcBef>
                <a:spcPts val="0"/>
              </a:spcBef>
              <a:spcAft>
                <a:spcPts val="0"/>
              </a:spcAft>
              <a:buSzPct val="100000"/>
              <a:buChar char="•"/>
            </a:pPr>
            <a:r>
              <a:rPr lang="en-US" sz="2800"/>
              <a:t>Use the results of the </a:t>
            </a:r>
            <a:r>
              <a:rPr lang="en-US" sz="2800" b="1" i="1"/>
              <a:t>PBIS Self-Assessment Survey</a:t>
            </a:r>
            <a:r>
              <a:rPr lang="en-US" sz="2800"/>
              <a:t> (SAS)  to gain perspective from all staff, and results from the </a:t>
            </a:r>
            <a:r>
              <a:rPr lang="en-US" sz="2800" b="1" i="1"/>
              <a:t>PBIS Tiered Fidelity Inventory</a:t>
            </a:r>
            <a:r>
              <a:rPr lang="en-US" sz="2800"/>
              <a:t> (TFI) to gain perspective from your Building Leadership Team.</a:t>
            </a:r>
            <a:endParaRPr sz="2800"/>
          </a:p>
        </p:txBody>
      </p:sp>
      <p:grpSp>
        <p:nvGrpSpPr>
          <p:cNvPr id="307" name="Google Shape;307;p19"/>
          <p:cNvGrpSpPr/>
          <p:nvPr/>
        </p:nvGrpSpPr>
        <p:grpSpPr>
          <a:xfrm>
            <a:off x="12700" y="6211888"/>
            <a:ext cx="9144000" cy="658812"/>
            <a:chOff x="12700" y="6211407"/>
            <a:chExt cx="9144378" cy="659292"/>
          </a:xfrm>
        </p:grpSpPr>
        <p:sp>
          <p:nvSpPr>
            <p:cNvPr id="308" name="Google Shape;308;p19"/>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9" name="Google Shape;309;p19"/>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0" name="Google Shape;310;p19"/>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1" name="Google Shape;311;p19"/>
            <p:cNvSpPr txBox="1"/>
            <p:nvPr/>
          </p:nvSpPr>
          <p:spPr>
            <a:xfrm>
              <a:off x="673127" y="6211407"/>
              <a:ext cx="1752672" cy="368568"/>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MO SW-PBS</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Facilitator Notes: Delete This Slide</a:t>
            </a:r>
            <a:br>
              <a:rPr lang="en-US"/>
            </a:br>
            <a:endParaRPr/>
          </a:p>
        </p:txBody>
      </p:sp>
      <p:sp>
        <p:nvSpPr>
          <p:cNvPr id="105" name="Google Shape;105;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dirty="0"/>
              <a:t>Handouts</a:t>
            </a:r>
            <a:endParaRPr dirty="0"/>
          </a:p>
          <a:p>
            <a:pPr marL="228600" lvl="0" indent="-228600" algn="l" rtl="0">
              <a:lnSpc>
                <a:spcPct val="90000"/>
              </a:lnSpc>
              <a:spcBef>
                <a:spcPts val="1000"/>
              </a:spcBef>
              <a:spcAft>
                <a:spcPts val="0"/>
              </a:spcAft>
              <a:buClr>
                <a:schemeClr val="dk1"/>
              </a:buClr>
              <a:buSzPts val="2800"/>
              <a:buChar char="•"/>
            </a:pPr>
            <a:r>
              <a:rPr lang="en-US" dirty="0"/>
              <a:t>Example Leadership Team Composition</a:t>
            </a:r>
            <a:endParaRPr dirty="0"/>
          </a:p>
          <a:p>
            <a:pPr marL="228600" lvl="0" indent="-228600" algn="l" rtl="0">
              <a:lnSpc>
                <a:spcPct val="90000"/>
              </a:lnSpc>
              <a:spcBef>
                <a:spcPts val="1000"/>
              </a:spcBef>
              <a:spcAft>
                <a:spcPts val="0"/>
              </a:spcAft>
              <a:buClr>
                <a:schemeClr val="dk1"/>
              </a:buClr>
              <a:buSzPts val="2800"/>
              <a:buChar char="•"/>
            </a:pPr>
            <a:r>
              <a:rPr lang="en-US" dirty="0"/>
              <a:t>Action Plan</a:t>
            </a:r>
            <a:endParaRPr dirty="0"/>
          </a:p>
          <a:p>
            <a:pPr marL="228600" lvl="0" indent="-228600" algn="l" rtl="0">
              <a:lnSpc>
                <a:spcPct val="90000"/>
              </a:lnSpc>
              <a:spcBef>
                <a:spcPts val="1000"/>
              </a:spcBef>
              <a:spcAft>
                <a:spcPts val="0"/>
              </a:spcAft>
              <a:buClr>
                <a:schemeClr val="dk1"/>
              </a:buClr>
              <a:buSzPts val="2800"/>
              <a:buChar char="•"/>
            </a:pPr>
            <a:r>
              <a:rPr lang="en-US" dirty="0"/>
              <a:t>Artifact Rubric</a:t>
            </a:r>
            <a:endParaRPr dirty="0"/>
          </a:p>
          <a:p>
            <a:pPr marL="228600" lvl="0" indent="-228600" algn="l" rtl="0">
              <a:lnSpc>
                <a:spcPct val="90000"/>
              </a:lnSpc>
              <a:spcBef>
                <a:spcPts val="1000"/>
              </a:spcBef>
              <a:spcAft>
                <a:spcPts val="0"/>
              </a:spcAft>
              <a:buClr>
                <a:schemeClr val="dk1"/>
              </a:buClr>
              <a:buSzPts val="2800"/>
              <a:buChar char="•"/>
            </a:pPr>
            <a:r>
              <a:rPr lang="en-US" dirty="0"/>
              <a:t>Action Planning Checklist</a:t>
            </a:r>
            <a:endParaRPr dirty="0"/>
          </a:p>
        </p:txBody>
      </p:sp>
      <p:grpSp>
        <p:nvGrpSpPr>
          <p:cNvPr id="106" name="Google Shape;106;p2"/>
          <p:cNvGrpSpPr/>
          <p:nvPr/>
        </p:nvGrpSpPr>
        <p:grpSpPr>
          <a:xfrm>
            <a:off x="12700" y="6211888"/>
            <a:ext cx="9144000" cy="658812"/>
            <a:chOff x="12700" y="6211407"/>
            <a:chExt cx="9144378" cy="659292"/>
          </a:xfrm>
        </p:grpSpPr>
        <p:sp>
          <p:nvSpPr>
            <p:cNvPr id="107" name="Google Shape;107;p2"/>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8" name="Google Shape;108;p2"/>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9" name="Google Shape;109;p2"/>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0" name="Google Shape;110;p2"/>
            <p:cNvSpPr txBox="1"/>
            <p:nvPr/>
          </p:nvSpPr>
          <p:spPr>
            <a:xfrm>
              <a:off x="673127" y="6211407"/>
              <a:ext cx="1752672" cy="368568"/>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lt1"/>
                  </a:solidFill>
                  <a:latin typeface="Calibri"/>
                  <a:ea typeface="Calibri"/>
                  <a:cs typeface="Calibri"/>
                  <a:sym typeface="Calibri"/>
                </a:rPr>
                <a:t>MO SW-PBS</a:t>
              </a: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20"/>
          <p:cNvSpPr txBox="1">
            <a:spLocks noGrp="1"/>
          </p:cNvSpPr>
          <p:nvPr>
            <p:ph type="title"/>
          </p:nvPr>
        </p:nvSpPr>
        <p:spPr>
          <a:xfrm>
            <a:off x="628650" y="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References</a:t>
            </a:r>
            <a:endParaRPr/>
          </a:p>
        </p:txBody>
      </p:sp>
      <p:grpSp>
        <p:nvGrpSpPr>
          <p:cNvPr id="318" name="Google Shape;318;p20"/>
          <p:cNvGrpSpPr/>
          <p:nvPr/>
        </p:nvGrpSpPr>
        <p:grpSpPr>
          <a:xfrm>
            <a:off x="12700" y="6211888"/>
            <a:ext cx="9144000" cy="658812"/>
            <a:chOff x="12700" y="6211407"/>
            <a:chExt cx="9144378" cy="659292"/>
          </a:xfrm>
        </p:grpSpPr>
        <p:sp>
          <p:nvSpPr>
            <p:cNvPr id="319" name="Google Shape;319;p20"/>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0" name="Google Shape;320;p20"/>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1" name="Google Shape;321;p20"/>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2" name="Google Shape;322;p20"/>
            <p:cNvSpPr txBox="1"/>
            <p:nvPr/>
          </p:nvSpPr>
          <p:spPr>
            <a:xfrm>
              <a:off x="673127" y="6211407"/>
              <a:ext cx="1752672" cy="368568"/>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MO SW-PBS</a:t>
              </a:r>
              <a:endParaRPr/>
            </a:p>
          </p:txBody>
        </p:sp>
      </p:grpSp>
      <p:sp>
        <p:nvSpPr>
          <p:cNvPr id="323" name="Google Shape;323;p20"/>
          <p:cNvSpPr txBox="1"/>
          <p:nvPr/>
        </p:nvSpPr>
        <p:spPr>
          <a:xfrm>
            <a:off x="1549400" y="1063955"/>
            <a:ext cx="5222448" cy="5527732"/>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7000"/>
              </a:lnSpc>
              <a:spcBef>
                <a:spcPts val="0"/>
              </a:spcBef>
              <a:spcAft>
                <a:spcPts val="0"/>
              </a:spcAft>
              <a:buClr>
                <a:schemeClr val="dk1"/>
              </a:buClr>
              <a:buSzPts val="1800"/>
              <a:buFont typeface="Calibri"/>
              <a:buAutoNum type="arabicPeriod"/>
            </a:pPr>
            <a:r>
              <a:rPr lang="en-US" sz="1800" u="none" strike="noStrike">
                <a:solidFill>
                  <a:schemeClr val="dk1"/>
                </a:solidFill>
                <a:latin typeface="Calibri"/>
                <a:ea typeface="Calibri"/>
                <a:cs typeface="Calibri"/>
                <a:sym typeface="Calibri"/>
              </a:rPr>
              <a:t>Missouri SW-PBS (2019). </a:t>
            </a:r>
            <a:r>
              <a:rPr lang="en-US" sz="1800" i="1" u="none" strike="noStrike">
                <a:solidFill>
                  <a:schemeClr val="dk1"/>
                </a:solidFill>
                <a:latin typeface="Calibri"/>
                <a:ea typeface="Calibri"/>
                <a:cs typeface="Calibri"/>
                <a:sym typeface="Calibri"/>
              </a:rPr>
              <a:t>Missouri schoolwide positive behavior support tier 1 implementation guide.</a:t>
            </a:r>
            <a:r>
              <a:rPr lang="en-US" sz="1800">
                <a:solidFill>
                  <a:schemeClr val="dk1"/>
                </a:solidFill>
                <a:latin typeface="Calibri"/>
                <a:ea typeface="Calibri"/>
                <a:cs typeface="Calibri"/>
                <a:sym typeface="Calibri"/>
              </a:rPr>
              <a:t> </a:t>
            </a:r>
            <a:endParaRPr/>
          </a:p>
          <a:p>
            <a:pPr marL="342900" marR="0" lvl="0" indent="-342900" algn="l" rtl="0">
              <a:lnSpc>
                <a:spcPct val="107000"/>
              </a:lnSpc>
              <a:spcBef>
                <a:spcPts val="80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Missouri SW-PBS (2019). </a:t>
            </a:r>
            <a:r>
              <a:rPr lang="en-US" sz="1800" i="1">
                <a:solidFill>
                  <a:schemeClr val="dk1"/>
                </a:solidFill>
                <a:latin typeface="Calibri"/>
                <a:ea typeface="Calibri"/>
                <a:cs typeface="Calibri"/>
                <a:sym typeface="Calibri"/>
              </a:rPr>
              <a:t>Missouri schoolwide positive behavior support handbook.</a:t>
            </a:r>
            <a:endParaRPr/>
          </a:p>
          <a:p>
            <a:pPr marL="342900" marR="0" lvl="0" indent="-342900" algn="l" rtl="0">
              <a:lnSpc>
                <a:spcPct val="107000"/>
              </a:lnSpc>
              <a:spcBef>
                <a:spcPts val="80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Fixsen, D., Naoom, S.F., Blase, D.A., Friedman, R.M., Wallace, F. (2005)</a:t>
            </a:r>
            <a:r>
              <a:rPr lang="en-US" sz="1800" i="1">
                <a:solidFill>
                  <a:schemeClr val="dk1"/>
                </a:solidFill>
                <a:latin typeface="Calibri"/>
                <a:ea typeface="Calibri"/>
                <a:cs typeface="Calibri"/>
                <a:sym typeface="Calibri"/>
              </a:rPr>
              <a:t>. Implementation research: A synthesis of the literature. </a:t>
            </a:r>
            <a:r>
              <a:rPr lang="en-US" sz="1800">
                <a:solidFill>
                  <a:schemeClr val="dk1"/>
                </a:solidFill>
                <a:latin typeface="Calibri"/>
                <a:ea typeface="Calibri"/>
                <a:cs typeface="Calibri"/>
                <a:sym typeface="Calibri"/>
              </a:rPr>
              <a:t>University of South Florida, Louis de la Parte Florida Mental Health Institute, The National Implementation Research Network. </a:t>
            </a:r>
            <a:endParaRPr/>
          </a:p>
          <a:p>
            <a:pPr marL="342900" marR="0" lvl="0" indent="-342900" algn="l" rtl="0">
              <a:lnSpc>
                <a:spcPct val="107000"/>
              </a:lnSpc>
              <a:spcBef>
                <a:spcPts val="80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M</a:t>
            </a:r>
            <a:r>
              <a:rPr lang="en-US" sz="1800" b="0" i="0">
                <a:solidFill>
                  <a:srgbClr val="000000"/>
                </a:solidFill>
                <a:latin typeface="Arial"/>
                <a:ea typeface="Arial"/>
                <a:cs typeface="Arial"/>
                <a:sym typeface="Arial"/>
              </a:rPr>
              <a:t>cIntosh, K., Mercer, S. H., Hume, A. E., Frank, J. L., Turri, M. G., &amp; Mathews, S. (</a:t>
            </a:r>
            <a:r>
              <a:rPr lang="en-US" sz="1800">
                <a:solidFill>
                  <a:srgbClr val="000000"/>
                </a:solidFill>
                <a:latin typeface="Arial"/>
                <a:ea typeface="Arial"/>
                <a:cs typeface="Arial"/>
                <a:sym typeface="Arial"/>
              </a:rPr>
              <a:t>2013</a:t>
            </a:r>
            <a:r>
              <a:rPr lang="en-US" sz="1800" b="0" i="0">
                <a:solidFill>
                  <a:srgbClr val="000000"/>
                </a:solidFill>
                <a:latin typeface="Arial"/>
                <a:ea typeface="Arial"/>
                <a:cs typeface="Arial"/>
                <a:sym typeface="Arial"/>
              </a:rPr>
              <a:t>). </a:t>
            </a:r>
            <a:r>
              <a:rPr lang="en-US" sz="1800" b="0" i="1">
                <a:solidFill>
                  <a:srgbClr val="000000"/>
                </a:solidFill>
                <a:latin typeface="Arial"/>
                <a:ea typeface="Arial"/>
                <a:cs typeface="Arial"/>
                <a:sym typeface="Arial"/>
              </a:rPr>
              <a:t>Factors related to sustained implementation of school-wide positive behavior support.</a:t>
            </a:r>
            <a:r>
              <a:rPr lang="en-US" sz="1800" b="0" i="0">
                <a:solidFill>
                  <a:srgbClr val="000000"/>
                </a:solidFill>
                <a:latin typeface="Arial"/>
                <a:ea typeface="Arial"/>
                <a:cs typeface="Arial"/>
                <a:sym typeface="Arial"/>
              </a:rPr>
              <a:t> Exceptional Children.</a:t>
            </a:r>
            <a:endParaRPr/>
          </a:p>
          <a:p>
            <a:pPr marL="342900" marR="0" lvl="0" indent="-228600" algn="l" rtl="0">
              <a:lnSpc>
                <a:spcPct val="107000"/>
              </a:lnSpc>
              <a:spcBef>
                <a:spcPts val="800"/>
              </a:spcBef>
              <a:spcAft>
                <a:spcPts val="0"/>
              </a:spcAft>
              <a:buClr>
                <a:schemeClr val="dk1"/>
              </a:buClr>
              <a:buSzPts val="1800"/>
              <a:buFont typeface="Calibri"/>
              <a:buNone/>
            </a:pPr>
            <a:endParaRPr sz="1800" u="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Working Agreements</a:t>
            </a:r>
            <a:endParaRPr/>
          </a:p>
        </p:txBody>
      </p:sp>
      <p:sp>
        <p:nvSpPr>
          <p:cNvPr id="117" name="Google Shape;117;p3"/>
          <p:cNvSpPr txBox="1">
            <a:spLocks noGrp="1"/>
          </p:cNvSpPr>
          <p:nvPr>
            <p:ph type="body" idx="1"/>
          </p:nvPr>
        </p:nvSpPr>
        <p:spPr>
          <a:xfrm>
            <a:off x="628651" y="2033587"/>
            <a:ext cx="7886700" cy="3263504"/>
          </a:xfrm>
          <a:prstGeom prst="rect">
            <a:avLst/>
          </a:prstGeom>
          <a:noFill/>
          <a:ln>
            <a:noFill/>
          </a:ln>
        </p:spPr>
        <p:txBody>
          <a:bodyPr spcFirstLastPara="1" wrap="square" lIns="91425" tIns="45700" rIns="91425" bIns="45700" anchor="t" anchorCtr="0">
            <a:normAutofit fontScale="55000" lnSpcReduction="20000"/>
          </a:bodyPr>
          <a:lstStyle/>
          <a:p>
            <a:pPr marL="228600" lvl="0" indent="-228600" algn="l" rtl="0">
              <a:lnSpc>
                <a:spcPct val="90000"/>
              </a:lnSpc>
              <a:spcBef>
                <a:spcPts val="0"/>
              </a:spcBef>
              <a:spcAft>
                <a:spcPts val="0"/>
              </a:spcAft>
              <a:buClr>
                <a:schemeClr val="dk1"/>
              </a:buClr>
              <a:buSzPct val="100000"/>
              <a:buNone/>
            </a:pPr>
            <a:r>
              <a:rPr lang="en-US" sz="2400" b="1">
                <a:latin typeface="Calibri"/>
                <a:ea typeface="Calibri"/>
                <a:cs typeface="Calibri"/>
                <a:sym typeface="Calibri"/>
              </a:rPr>
              <a:t>Be Respectful</a:t>
            </a:r>
            <a:endParaRPr/>
          </a:p>
          <a:p>
            <a:pPr marL="228600" lvl="0" indent="0" algn="l" rtl="0">
              <a:lnSpc>
                <a:spcPct val="90000"/>
              </a:lnSpc>
              <a:spcBef>
                <a:spcPts val="1000"/>
              </a:spcBef>
              <a:spcAft>
                <a:spcPts val="0"/>
              </a:spcAft>
              <a:buNone/>
            </a:pPr>
            <a:endParaRPr/>
          </a:p>
          <a:p>
            <a:pPr marL="228600" lvl="0" indent="0" algn="l" rtl="0">
              <a:lnSpc>
                <a:spcPct val="90000"/>
              </a:lnSpc>
              <a:spcBef>
                <a:spcPts val="1000"/>
              </a:spcBef>
              <a:spcAft>
                <a:spcPts val="0"/>
              </a:spcAft>
              <a:buNone/>
            </a:pPr>
            <a:r>
              <a:rPr lang="en-US">
                <a:latin typeface="Calibri"/>
                <a:ea typeface="Calibri"/>
                <a:cs typeface="Calibri"/>
                <a:sym typeface="Calibri"/>
              </a:rPr>
              <a:t>Be an active listener—open to new ideas</a:t>
            </a:r>
            <a:endParaRPr/>
          </a:p>
          <a:p>
            <a:pPr marL="228600" lvl="0" indent="0" algn="l" rtl="0">
              <a:lnSpc>
                <a:spcPct val="90000"/>
              </a:lnSpc>
              <a:spcBef>
                <a:spcPts val="1000"/>
              </a:spcBef>
              <a:spcAft>
                <a:spcPts val="0"/>
              </a:spcAft>
              <a:buNone/>
            </a:pPr>
            <a:r>
              <a:rPr lang="en-US">
                <a:latin typeface="Calibri"/>
                <a:ea typeface="Calibri"/>
                <a:cs typeface="Calibri"/>
                <a:sym typeface="Calibri"/>
              </a:rPr>
              <a:t>Use notes for side bar conversations</a:t>
            </a:r>
            <a:endParaRPr/>
          </a:p>
          <a:p>
            <a:pPr marL="228600" lvl="0" indent="-228600" algn="l" rtl="0">
              <a:lnSpc>
                <a:spcPct val="90000"/>
              </a:lnSpc>
              <a:spcBef>
                <a:spcPts val="1000"/>
              </a:spcBef>
              <a:spcAft>
                <a:spcPts val="0"/>
              </a:spcAft>
              <a:buClr>
                <a:schemeClr val="dk1"/>
              </a:buClr>
              <a:buSzPct val="100000"/>
              <a:buNone/>
            </a:pPr>
            <a:r>
              <a:rPr lang="en-US" sz="2400" b="1">
                <a:latin typeface="Calibri"/>
                <a:ea typeface="Calibri"/>
                <a:cs typeface="Calibri"/>
                <a:sym typeface="Calibri"/>
              </a:rPr>
              <a:t>Be Responsible</a:t>
            </a:r>
            <a:endParaRPr/>
          </a:p>
          <a:p>
            <a:pPr marL="228600" lvl="0" indent="0" algn="l" rtl="0">
              <a:lnSpc>
                <a:spcPct val="90000"/>
              </a:lnSpc>
              <a:spcBef>
                <a:spcPts val="1000"/>
              </a:spcBef>
              <a:spcAft>
                <a:spcPts val="0"/>
              </a:spcAft>
              <a:buNone/>
            </a:pPr>
            <a:r>
              <a:rPr lang="en-US">
                <a:latin typeface="Calibri"/>
                <a:ea typeface="Calibri"/>
                <a:cs typeface="Calibri"/>
                <a:sym typeface="Calibri"/>
              </a:rPr>
              <a:t>Be on time for sessions</a:t>
            </a:r>
            <a:endParaRPr/>
          </a:p>
          <a:p>
            <a:pPr marL="228600" lvl="0" indent="0" algn="l" rtl="0">
              <a:lnSpc>
                <a:spcPct val="90000"/>
              </a:lnSpc>
              <a:spcBef>
                <a:spcPts val="1000"/>
              </a:spcBef>
              <a:spcAft>
                <a:spcPts val="0"/>
              </a:spcAft>
              <a:buNone/>
            </a:pPr>
            <a:r>
              <a:rPr lang="en-US">
                <a:latin typeface="Calibri"/>
                <a:ea typeface="Calibri"/>
                <a:cs typeface="Calibri"/>
                <a:sym typeface="Calibri"/>
              </a:rPr>
              <a:t>Silence cell phones—reply appropriately</a:t>
            </a:r>
            <a:endParaRPr/>
          </a:p>
          <a:p>
            <a:pPr marL="228600" lvl="0" indent="-228600" algn="l" rtl="0">
              <a:lnSpc>
                <a:spcPct val="90000"/>
              </a:lnSpc>
              <a:spcBef>
                <a:spcPts val="1000"/>
              </a:spcBef>
              <a:spcAft>
                <a:spcPts val="0"/>
              </a:spcAft>
              <a:buClr>
                <a:schemeClr val="dk1"/>
              </a:buClr>
              <a:buSzPct val="100000"/>
              <a:buNone/>
            </a:pPr>
            <a:r>
              <a:rPr lang="en-US" sz="2400" b="1">
                <a:latin typeface="Calibri"/>
                <a:ea typeface="Calibri"/>
                <a:cs typeface="Calibri"/>
                <a:sym typeface="Calibri"/>
              </a:rPr>
              <a:t>Be</a:t>
            </a:r>
            <a:r>
              <a:rPr lang="en-US" sz="3000" b="1">
                <a:latin typeface="Calibri"/>
                <a:ea typeface="Calibri"/>
                <a:cs typeface="Calibri"/>
                <a:sym typeface="Calibri"/>
              </a:rPr>
              <a:t> </a:t>
            </a:r>
            <a:r>
              <a:rPr lang="en-US" sz="2400" b="1">
                <a:latin typeface="Calibri"/>
                <a:ea typeface="Calibri"/>
                <a:cs typeface="Calibri"/>
                <a:sym typeface="Calibri"/>
              </a:rPr>
              <a:t>a Problem Solver</a:t>
            </a:r>
            <a:endParaRPr/>
          </a:p>
          <a:p>
            <a:pPr marL="228600" lvl="0" indent="0" algn="l" rtl="0">
              <a:lnSpc>
                <a:spcPct val="90000"/>
              </a:lnSpc>
              <a:spcBef>
                <a:spcPts val="1000"/>
              </a:spcBef>
              <a:spcAft>
                <a:spcPts val="0"/>
              </a:spcAft>
              <a:buNone/>
            </a:pPr>
            <a:r>
              <a:rPr lang="en-US">
                <a:latin typeface="Calibri"/>
                <a:ea typeface="Calibri"/>
                <a:cs typeface="Calibri"/>
                <a:sym typeface="Calibri"/>
              </a:rPr>
              <a:t>Follow the decision making process</a:t>
            </a:r>
            <a:endParaRPr/>
          </a:p>
          <a:p>
            <a:pPr marL="228600" lvl="0" indent="0" algn="l" rtl="0">
              <a:lnSpc>
                <a:spcPct val="90000"/>
              </a:lnSpc>
              <a:spcBef>
                <a:spcPts val="1000"/>
              </a:spcBef>
              <a:spcAft>
                <a:spcPts val="0"/>
              </a:spcAft>
              <a:buNone/>
            </a:pPr>
            <a:r>
              <a:rPr lang="en-US">
                <a:latin typeface="Calibri"/>
                <a:ea typeface="Calibri"/>
                <a:cs typeface="Calibri"/>
                <a:sym typeface="Calibri"/>
              </a:rPr>
              <a:t>Work toward consensus and support decisions of the group</a:t>
            </a:r>
            <a:endParaRPr/>
          </a:p>
          <a:p>
            <a:pPr marL="0" lvl="0" indent="0" algn="l" rtl="0">
              <a:lnSpc>
                <a:spcPct val="90000"/>
              </a:lnSpc>
              <a:spcBef>
                <a:spcPts val="1000"/>
              </a:spcBef>
              <a:spcAft>
                <a:spcPts val="0"/>
              </a:spcAft>
              <a:buClr>
                <a:schemeClr val="dk1"/>
              </a:buClr>
              <a:buSzPct val="100000"/>
              <a:buNone/>
            </a:pPr>
            <a:endParaRPr>
              <a:latin typeface="Calibri"/>
              <a:ea typeface="Calibri"/>
              <a:cs typeface="Calibri"/>
              <a:sym typeface="Calibri"/>
            </a:endParaRPr>
          </a:p>
        </p:txBody>
      </p:sp>
      <p:grpSp>
        <p:nvGrpSpPr>
          <p:cNvPr id="118" name="Google Shape;118;p3"/>
          <p:cNvGrpSpPr/>
          <p:nvPr/>
        </p:nvGrpSpPr>
        <p:grpSpPr>
          <a:xfrm>
            <a:off x="12700" y="6211888"/>
            <a:ext cx="9144000" cy="658812"/>
            <a:chOff x="12700" y="6211407"/>
            <a:chExt cx="9144378" cy="659292"/>
          </a:xfrm>
        </p:grpSpPr>
        <p:sp>
          <p:nvSpPr>
            <p:cNvPr id="119" name="Google Shape;119;p3"/>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0" name="Google Shape;120;p3"/>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1" name="Google Shape;121;p3"/>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2" name="Google Shape;122;p3"/>
            <p:cNvSpPr txBox="1"/>
            <p:nvPr/>
          </p:nvSpPr>
          <p:spPr>
            <a:xfrm>
              <a:off x="673127" y="6211407"/>
              <a:ext cx="1752672" cy="368568"/>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lt1"/>
                  </a:solidFill>
                  <a:latin typeface="Calibri"/>
                  <a:ea typeface="Calibri"/>
                  <a:cs typeface="Calibri"/>
                  <a:sym typeface="Calibri"/>
                </a:rPr>
                <a:t>MO SW-PBS</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9999"/>
        </a:solidFill>
        <a:effectLst/>
      </p:bgPr>
    </p:bg>
    <p:spTree>
      <p:nvGrpSpPr>
        <p:cNvPr id="1" name="Shape 127"/>
        <p:cNvGrpSpPr/>
        <p:nvPr/>
      </p:nvGrpSpPr>
      <p:grpSpPr>
        <a:xfrm>
          <a:off x="0" y="0"/>
          <a:ext cx="0" cy="0"/>
          <a:chOff x="0" y="0"/>
          <a:chExt cx="0" cy="0"/>
        </a:xfrm>
      </p:grpSpPr>
      <p:sp>
        <p:nvSpPr>
          <p:cNvPr id="128" name="Google Shape;128;p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Attention Signal</a:t>
            </a:r>
            <a:endParaRPr/>
          </a:p>
        </p:txBody>
      </p:sp>
      <p:sp>
        <p:nvSpPr>
          <p:cNvPr id="129" name="Google Shape;129;p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grpSp>
        <p:nvGrpSpPr>
          <p:cNvPr id="130" name="Google Shape;130;p4"/>
          <p:cNvGrpSpPr/>
          <p:nvPr/>
        </p:nvGrpSpPr>
        <p:grpSpPr>
          <a:xfrm>
            <a:off x="12700" y="6211888"/>
            <a:ext cx="9144000" cy="658812"/>
            <a:chOff x="12700" y="6211407"/>
            <a:chExt cx="9144378" cy="659292"/>
          </a:xfrm>
        </p:grpSpPr>
        <p:sp>
          <p:nvSpPr>
            <p:cNvPr id="131" name="Google Shape;131;p4"/>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2" name="Google Shape;132;p4"/>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3" name="Google Shape;133;p4"/>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4" name="Google Shape;134;p4"/>
            <p:cNvSpPr txBox="1"/>
            <p:nvPr/>
          </p:nvSpPr>
          <p:spPr>
            <a:xfrm>
              <a:off x="673127" y="6211407"/>
              <a:ext cx="1752672" cy="368568"/>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lt1"/>
                  </a:solidFill>
                  <a:latin typeface="Calibri"/>
                  <a:ea typeface="Calibri"/>
                  <a:cs typeface="Calibri"/>
                  <a:sym typeface="Calibri"/>
                </a:rPr>
                <a:t>MO SW-PBS</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9999"/>
        </a:solidFill>
        <a:effectLst/>
      </p:bgPr>
    </p:bg>
    <p:spTree>
      <p:nvGrpSpPr>
        <p:cNvPr id="1" name="Shape 139"/>
        <p:cNvGrpSpPr/>
        <p:nvPr/>
      </p:nvGrpSpPr>
      <p:grpSpPr>
        <a:xfrm>
          <a:off x="0" y="0"/>
          <a:ext cx="0" cy="0"/>
          <a:chOff x="0" y="0"/>
          <a:chExt cx="0" cy="0"/>
        </a:xfrm>
      </p:grpSpPr>
      <p:sp>
        <p:nvSpPr>
          <p:cNvPr id="140" name="Google Shape;140;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Introductions</a:t>
            </a:r>
            <a:endParaRPr/>
          </a:p>
        </p:txBody>
      </p:sp>
      <p:sp>
        <p:nvSpPr>
          <p:cNvPr id="141" name="Google Shape;141;p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grpSp>
        <p:nvGrpSpPr>
          <p:cNvPr id="142" name="Google Shape;142;p5"/>
          <p:cNvGrpSpPr/>
          <p:nvPr/>
        </p:nvGrpSpPr>
        <p:grpSpPr>
          <a:xfrm>
            <a:off x="12700" y="6211888"/>
            <a:ext cx="9144000" cy="658812"/>
            <a:chOff x="12700" y="6211407"/>
            <a:chExt cx="9144378" cy="659292"/>
          </a:xfrm>
        </p:grpSpPr>
        <p:sp>
          <p:nvSpPr>
            <p:cNvPr id="143" name="Google Shape;143;p5"/>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4" name="Google Shape;144;p5"/>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5" name="Google Shape;145;p5"/>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673127" y="6211407"/>
              <a:ext cx="1752672" cy="368568"/>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lt1"/>
                  </a:solidFill>
                  <a:latin typeface="Calibri"/>
                  <a:ea typeface="Calibri"/>
                  <a:cs typeface="Calibri"/>
                  <a:sym typeface="Calibri"/>
                </a:rPr>
                <a:t>MO SW-PBS</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6"/>
          <p:cNvSpPr txBox="1"/>
          <p:nvPr/>
        </p:nvSpPr>
        <p:spPr>
          <a:xfrm>
            <a:off x="2494722" y="1041089"/>
            <a:ext cx="4572000" cy="22467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1" u="none" strike="noStrike" cap="none">
                <a:solidFill>
                  <a:schemeClr val="dk1"/>
                </a:solidFill>
                <a:latin typeface="Calibri"/>
                <a:ea typeface="Calibri"/>
                <a:cs typeface="Calibri"/>
                <a:sym typeface="Calibri"/>
              </a:rPr>
              <a:t>“</a:t>
            </a:r>
            <a:r>
              <a:rPr lang="en-US" sz="2000" b="1" i="1" u="none" strike="noStrike" cap="none">
                <a:solidFill>
                  <a:schemeClr val="dk1"/>
                </a:solidFill>
                <a:latin typeface="Calibri"/>
                <a:ea typeface="Calibri"/>
                <a:cs typeface="Calibri"/>
                <a:sym typeface="Calibri"/>
              </a:rPr>
              <a:t>Schools that share leadership can be responsive to and include the voice — the opinions, viewpoints, feedback, insights, and wisdom — of all members of their school community, including underserved and underrepresented families and cultures.”</a:t>
            </a:r>
            <a:endParaRPr sz="2000" b="1">
              <a:solidFill>
                <a:schemeClr val="dk1"/>
              </a:solidFill>
              <a:latin typeface="Calibri"/>
              <a:ea typeface="Calibri"/>
              <a:cs typeface="Calibri"/>
              <a:sym typeface="Calibri"/>
            </a:endParaRPr>
          </a:p>
        </p:txBody>
      </p:sp>
      <p:pic>
        <p:nvPicPr>
          <p:cNvPr id="153" name="Google Shape;153;p6" descr="A group of people looking at a computer&#10;&#10;Description automatically generated with low confidence"/>
          <p:cNvPicPr preferRelativeResize="0"/>
          <p:nvPr/>
        </p:nvPicPr>
        <p:blipFill rotWithShape="1">
          <a:blip r:embed="rId3">
            <a:alphaModFix/>
          </a:blip>
          <a:srcRect/>
          <a:stretch/>
        </p:blipFill>
        <p:spPr>
          <a:xfrm>
            <a:off x="2951922" y="3704045"/>
            <a:ext cx="3409121" cy="2272951"/>
          </a:xfrm>
          <a:prstGeom prst="rect">
            <a:avLst/>
          </a:prstGeom>
          <a:noFill/>
          <a:ln>
            <a:noFill/>
          </a:ln>
        </p:spPr>
      </p:pic>
      <p:grpSp>
        <p:nvGrpSpPr>
          <p:cNvPr id="154" name="Google Shape;154;p6"/>
          <p:cNvGrpSpPr/>
          <p:nvPr/>
        </p:nvGrpSpPr>
        <p:grpSpPr>
          <a:xfrm>
            <a:off x="12700" y="6211888"/>
            <a:ext cx="9144000" cy="658812"/>
            <a:chOff x="12700" y="6211407"/>
            <a:chExt cx="9144378" cy="659292"/>
          </a:xfrm>
        </p:grpSpPr>
        <p:sp>
          <p:nvSpPr>
            <p:cNvPr id="155" name="Google Shape;155;p6"/>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6" name="Google Shape;156;p6"/>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7" name="Google Shape;157;p6"/>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8" name="Google Shape;158;p6"/>
            <p:cNvSpPr txBox="1"/>
            <p:nvPr/>
          </p:nvSpPr>
          <p:spPr>
            <a:xfrm>
              <a:off x="673127" y="6211407"/>
              <a:ext cx="1752672" cy="368568"/>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MO SW-PBS</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Lesson Outcomes</a:t>
            </a:r>
            <a:endParaRPr/>
          </a:p>
        </p:txBody>
      </p:sp>
      <p:sp>
        <p:nvSpPr>
          <p:cNvPr id="165" name="Google Shape;165;p7"/>
          <p:cNvSpPr txBox="1">
            <a:spLocks noGrp="1"/>
          </p:cNvSpPr>
          <p:nvPr>
            <p:ph type="body" idx="1"/>
          </p:nvPr>
        </p:nvSpPr>
        <p:spPr>
          <a:xfrm>
            <a:off x="628651" y="1465730"/>
            <a:ext cx="7886700" cy="4024246"/>
          </a:xfrm>
          <a:prstGeom prst="rect">
            <a:avLst/>
          </a:prstGeom>
          <a:noFill/>
          <a:ln>
            <a:noFill/>
          </a:ln>
        </p:spPr>
        <p:txBody>
          <a:bodyPr spcFirstLastPara="1" wrap="square" lIns="91425" tIns="45700" rIns="91425" bIns="45700" anchor="t" anchorCtr="0">
            <a:normAutofit/>
          </a:bodyPr>
          <a:lstStyle/>
          <a:p>
            <a:pPr marL="0" lvl="0" indent="0" algn="ctr" rtl="0">
              <a:lnSpc>
                <a:spcPct val="110000"/>
              </a:lnSpc>
              <a:spcBef>
                <a:spcPts val="0"/>
              </a:spcBef>
              <a:spcAft>
                <a:spcPts val="0"/>
              </a:spcAft>
              <a:buClr>
                <a:srgbClr val="008000"/>
              </a:buClr>
              <a:buSzPts val="2800"/>
              <a:buNone/>
            </a:pPr>
            <a:r>
              <a:rPr lang="en-US" i="1">
                <a:solidFill>
                  <a:srgbClr val="008000"/>
                </a:solidFill>
              </a:rPr>
              <a:t>At the end of this session, you will be able to…</a:t>
            </a:r>
            <a:endParaRPr/>
          </a:p>
          <a:p>
            <a:pPr marL="0" lvl="0" indent="0" algn="ctr" rtl="0">
              <a:lnSpc>
                <a:spcPct val="90000"/>
              </a:lnSpc>
              <a:spcBef>
                <a:spcPts val="451"/>
              </a:spcBef>
              <a:spcAft>
                <a:spcPts val="0"/>
              </a:spcAft>
              <a:buClr>
                <a:schemeClr val="dk1"/>
              </a:buClr>
              <a:buSzPts val="225"/>
              <a:buNone/>
            </a:pPr>
            <a:endParaRPr sz="225" i="1">
              <a:solidFill>
                <a:srgbClr val="008000"/>
              </a:solidFill>
            </a:endParaRPr>
          </a:p>
          <a:p>
            <a:pPr marL="228600" lvl="0" indent="-228600" algn="l" rtl="0">
              <a:lnSpc>
                <a:spcPct val="90000"/>
              </a:lnSpc>
              <a:spcBef>
                <a:spcPts val="1451"/>
              </a:spcBef>
              <a:spcAft>
                <a:spcPts val="0"/>
              </a:spcAft>
              <a:buClr>
                <a:schemeClr val="dk1"/>
              </a:buClr>
              <a:buSzPts val="2800"/>
              <a:buChar char="•"/>
            </a:pPr>
            <a:r>
              <a:rPr lang="en-US"/>
              <a:t>Create a SW-PBS Leadership Team that is representative of the school.</a:t>
            </a:r>
            <a:endParaRPr/>
          </a:p>
        </p:txBody>
      </p:sp>
      <p:grpSp>
        <p:nvGrpSpPr>
          <p:cNvPr id="166" name="Google Shape;166;p7"/>
          <p:cNvGrpSpPr/>
          <p:nvPr/>
        </p:nvGrpSpPr>
        <p:grpSpPr>
          <a:xfrm>
            <a:off x="11430" y="6390792"/>
            <a:ext cx="9144000" cy="658812"/>
            <a:chOff x="12700" y="6211407"/>
            <a:chExt cx="9144378" cy="659292"/>
          </a:xfrm>
        </p:grpSpPr>
        <p:sp>
          <p:nvSpPr>
            <p:cNvPr id="167" name="Google Shape;167;p7"/>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8" name="Google Shape;168;p7"/>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9" name="Google Shape;169;p7"/>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0" name="Google Shape;170;p7"/>
            <p:cNvSpPr txBox="1"/>
            <p:nvPr/>
          </p:nvSpPr>
          <p:spPr>
            <a:xfrm>
              <a:off x="673127" y="6211407"/>
              <a:ext cx="1752672" cy="368568"/>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MO SW-PBS</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Key Concepts/Big Ideas</a:t>
            </a:r>
            <a:endParaRPr/>
          </a:p>
        </p:txBody>
      </p:sp>
      <p:pic>
        <p:nvPicPr>
          <p:cNvPr id="177" name="Google Shape;177;p8"/>
          <p:cNvPicPr preferRelativeResize="0">
            <a:picLocks noGrp="1"/>
          </p:cNvPicPr>
          <p:nvPr>
            <p:ph type="body" idx="1"/>
          </p:nvPr>
        </p:nvPicPr>
        <p:blipFill rotWithShape="1">
          <a:blip r:embed="rId3">
            <a:alphaModFix/>
          </a:blip>
          <a:srcRect/>
          <a:stretch/>
        </p:blipFill>
        <p:spPr>
          <a:xfrm>
            <a:off x="1348417" y="1764665"/>
            <a:ext cx="6447165" cy="4351338"/>
          </a:xfrm>
          <a:prstGeom prst="rect">
            <a:avLst/>
          </a:prstGeom>
          <a:noFill/>
          <a:ln>
            <a:noFill/>
          </a:ln>
        </p:spPr>
      </p:pic>
      <p:sp>
        <p:nvSpPr>
          <p:cNvPr id="178" name="Google Shape;178;p8"/>
          <p:cNvSpPr/>
          <p:nvPr/>
        </p:nvSpPr>
        <p:spPr>
          <a:xfrm>
            <a:off x="1348417" y="4080681"/>
            <a:ext cx="2036228" cy="928047"/>
          </a:xfrm>
          <a:prstGeom prst="rect">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79" name="Google Shape;179;p8"/>
          <p:cNvGrpSpPr/>
          <p:nvPr/>
        </p:nvGrpSpPr>
        <p:grpSpPr>
          <a:xfrm>
            <a:off x="12700" y="6211888"/>
            <a:ext cx="9144000" cy="658812"/>
            <a:chOff x="12700" y="6211407"/>
            <a:chExt cx="9144378" cy="659292"/>
          </a:xfrm>
        </p:grpSpPr>
        <p:sp>
          <p:nvSpPr>
            <p:cNvPr id="180" name="Google Shape;180;p8"/>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1" name="Google Shape;181;p8"/>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2" name="Google Shape;182;p8"/>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3" name="Google Shape;183;p8"/>
            <p:cNvSpPr txBox="1"/>
            <p:nvPr/>
          </p:nvSpPr>
          <p:spPr>
            <a:xfrm>
              <a:off x="673127" y="6211407"/>
              <a:ext cx="1752672" cy="368568"/>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MO SW-PBS</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9" descr="Text&#10;&#10;Description automatically generated"/>
          <p:cNvPicPr preferRelativeResize="0"/>
          <p:nvPr/>
        </p:nvPicPr>
        <p:blipFill rotWithShape="1">
          <a:blip r:embed="rId3">
            <a:alphaModFix/>
          </a:blip>
          <a:srcRect l="7254" r="4727" b="-2"/>
          <a:stretch/>
        </p:blipFill>
        <p:spPr>
          <a:xfrm>
            <a:off x="2716110" y="298499"/>
            <a:ext cx="3911667" cy="2933208"/>
          </a:xfrm>
          <a:prstGeom prst="rect">
            <a:avLst/>
          </a:prstGeom>
          <a:noFill/>
          <a:ln>
            <a:noFill/>
          </a:ln>
        </p:spPr>
      </p:pic>
      <p:sp>
        <p:nvSpPr>
          <p:cNvPr id="190" name="Google Shape;190;p9"/>
          <p:cNvSpPr txBox="1"/>
          <p:nvPr/>
        </p:nvSpPr>
        <p:spPr>
          <a:xfrm>
            <a:off x="288787" y="3514696"/>
            <a:ext cx="4572000" cy="11849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r>
              <a:rPr lang="en-US" sz="1800" b="1" i="1">
                <a:solidFill>
                  <a:schemeClr val="dk1"/>
                </a:solidFill>
                <a:latin typeface="Calibri"/>
                <a:ea typeface="Calibri"/>
                <a:cs typeface="Calibri"/>
                <a:sym typeface="Calibri"/>
              </a:rPr>
              <a:t>Effective school leadership teams use of data were the best predictors of fidelity of implementation.</a:t>
            </a:r>
            <a:endParaRPr/>
          </a:p>
          <a:p>
            <a:pPr marL="0" marR="0" lvl="0" indent="0" algn="r" rtl="0">
              <a:spcBef>
                <a:spcPts val="600"/>
              </a:spcBef>
              <a:spcAft>
                <a:spcPts val="0"/>
              </a:spcAft>
              <a:buClr>
                <a:schemeClr val="dk1"/>
              </a:buClr>
              <a:buSzPts val="1200"/>
              <a:buFont typeface="Arial"/>
              <a:buNone/>
            </a:pPr>
            <a:r>
              <a:rPr lang="en-US" sz="1200" b="1">
                <a:solidFill>
                  <a:schemeClr val="dk1"/>
                </a:solidFill>
                <a:latin typeface="Calibri"/>
                <a:ea typeface="Calibri"/>
                <a:cs typeface="Calibri"/>
                <a:sym typeface="Calibri"/>
              </a:rPr>
              <a:t>McIntosh, et al., 2013</a:t>
            </a:r>
            <a:endParaRPr/>
          </a:p>
        </p:txBody>
      </p:sp>
      <p:sp>
        <p:nvSpPr>
          <p:cNvPr id="191" name="Google Shape;191;p9"/>
          <p:cNvSpPr txBox="1"/>
          <p:nvPr/>
        </p:nvSpPr>
        <p:spPr>
          <a:xfrm>
            <a:off x="4073902" y="5024123"/>
            <a:ext cx="4651512" cy="11079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r>
              <a:rPr lang="en-US" sz="1800" b="1" i="1">
                <a:solidFill>
                  <a:schemeClr val="dk1"/>
                </a:solidFill>
                <a:latin typeface="Calibri"/>
                <a:ea typeface="Calibri"/>
                <a:cs typeface="Calibri"/>
                <a:sym typeface="Calibri"/>
              </a:rPr>
              <a:t>A team-based approach to implementation is much more likely to achieve fidelity of implementation and improved outcomes. </a:t>
            </a:r>
            <a:endParaRPr/>
          </a:p>
          <a:p>
            <a:pPr marL="0" marR="0" lvl="0" indent="0" algn="r" rtl="0">
              <a:spcBef>
                <a:spcPts val="0"/>
              </a:spcBef>
              <a:spcAft>
                <a:spcPts val="0"/>
              </a:spcAft>
              <a:buClr>
                <a:schemeClr val="dk1"/>
              </a:buClr>
              <a:buSzPts val="1200"/>
              <a:buFont typeface="Arial"/>
              <a:buNone/>
            </a:pPr>
            <a:r>
              <a:rPr lang="en-US" sz="1200" b="1">
                <a:solidFill>
                  <a:schemeClr val="dk1"/>
                </a:solidFill>
                <a:latin typeface="Calibri"/>
                <a:ea typeface="Calibri"/>
                <a:cs typeface="Calibri"/>
                <a:sym typeface="Calibri"/>
              </a:rPr>
              <a:t>Fixsen, et al., 2005</a:t>
            </a:r>
            <a:endParaRPr/>
          </a:p>
        </p:txBody>
      </p:sp>
      <p:grpSp>
        <p:nvGrpSpPr>
          <p:cNvPr id="192" name="Google Shape;192;p9"/>
          <p:cNvGrpSpPr/>
          <p:nvPr/>
        </p:nvGrpSpPr>
        <p:grpSpPr>
          <a:xfrm>
            <a:off x="12700" y="6211888"/>
            <a:ext cx="9144000" cy="658812"/>
            <a:chOff x="12700" y="6211407"/>
            <a:chExt cx="9144378" cy="659292"/>
          </a:xfrm>
        </p:grpSpPr>
        <p:sp>
          <p:nvSpPr>
            <p:cNvPr id="193" name="Google Shape;193;p9"/>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4" name="Google Shape;194;p9"/>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9"/>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9"/>
            <p:cNvSpPr txBox="1"/>
            <p:nvPr/>
          </p:nvSpPr>
          <p:spPr>
            <a:xfrm>
              <a:off x="673127" y="6211407"/>
              <a:ext cx="1752672" cy="368568"/>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MO SW-PBS</a:t>
              </a:r>
              <a:endParaRPr/>
            </a:p>
          </p:txBody>
        </p:sp>
      </p:gr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2638</Words>
  <Application>Microsoft Macintosh PowerPoint</Application>
  <PresentationFormat>On-screen Show (4:3)</PresentationFormat>
  <Paragraphs>205</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Cambria</vt:lpstr>
      <vt:lpstr>Office Theme</vt:lpstr>
      <vt:lpstr>PowerPoint Presentation</vt:lpstr>
      <vt:lpstr>Facilitator Notes: Delete This Slide </vt:lpstr>
      <vt:lpstr>Working Agreements</vt:lpstr>
      <vt:lpstr>Attention Signal</vt:lpstr>
      <vt:lpstr>Introductions</vt:lpstr>
      <vt:lpstr>PowerPoint Presentation</vt:lpstr>
      <vt:lpstr>Lesson Outcomes</vt:lpstr>
      <vt:lpstr>Key Concepts/Big Ideas</vt:lpstr>
      <vt:lpstr>PowerPoint Presentation</vt:lpstr>
      <vt:lpstr>PowerPoint Presentation</vt:lpstr>
      <vt:lpstr>PowerPoint Presentation</vt:lpstr>
      <vt:lpstr>SW-PBS Leadership Team Responsibilities</vt:lpstr>
      <vt:lpstr>PowerPoint Presentation</vt:lpstr>
      <vt:lpstr>PowerPoint Presentation</vt:lpstr>
      <vt:lpstr>PowerPoint Presentation</vt:lpstr>
      <vt:lpstr>Families &amp; Community Engagement</vt:lpstr>
      <vt:lpstr>Discussion: Example Team</vt:lpstr>
      <vt:lpstr>Discussion:  SW-PBS Leadership Team</vt:lpstr>
      <vt:lpstr>Closing and Next Steps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Way, Gordon</dc:creator>
  <cp:lastModifiedBy>Johnson, Nanci W.</cp:lastModifiedBy>
  <cp:revision>1</cp:revision>
  <dcterms:created xsi:type="dcterms:W3CDTF">2020-07-15T16:37:25Z</dcterms:created>
  <dcterms:modified xsi:type="dcterms:W3CDTF">2022-03-03T19:54:49Z</dcterms:modified>
</cp:coreProperties>
</file>