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vcBvo9IQoLTEqFMU4nzk7RbgH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bismissouri.org/tier-1-workbook-resources/" TargetMode="External"/><Relationship Id="rId3" Type="http://schemas.openxmlformats.org/officeDocument/2006/relationships/hyperlink" Target="https://pbismissouri.org/tier-1-workbook-resource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p:txBody>
      </p:sp>
      <p:sp>
        <p:nvSpPr>
          <p:cNvPr id="82" name="Google Shape;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Securing staff commitment can be done by providing opportunities for new learning, the jointly developing mission, vision, and belief statements, and finally confirmed by implementing an official commitment process. </a:t>
            </a:r>
            <a:endParaRPr/>
          </a:p>
        </p:txBody>
      </p:sp>
      <p:sp>
        <p:nvSpPr>
          <p:cNvPr id="153" name="Google Shape;15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lang="en-US" sz="1100">
                <a:highlight>
                  <a:schemeClr val="lt1"/>
                </a:highlight>
              </a:rPr>
              <a:t>Earlier in this </a:t>
            </a:r>
            <a:r>
              <a:rPr i="1" lang="en-US" sz="1100">
                <a:highlight>
                  <a:schemeClr val="lt1"/>
                </a:highlight>
              </a:rPr>
              <a:t>Common Philosophy and Purpose</a:t>
            </a:r>
            <a:r>
              <a:rPr lang="en-US" sz="1100">
                <a:highlight>
                  <a:schemeClr val="lt1"/>
                </a:highlight>
              </a:rPr>
              <a:t> course you learned additional strategies for fully engaging your staff in the joint development of beliefs, mission and vision. </a:t>
            </a:r>
            <a:endParaRPr b="0">
              <a:highlight>
                <a:schemeClr val="lt1"/>
              </a:highlight>
            </a:endParaRPr>
          </a:p>
          <a:p>
            <a:pPr indent="0" lvl="0" marL="0" rtl="0" algn="l">
              <a:spcBef>
                <a:spcPts val="0"/>
              </a:spcBef>
              <a:spcAft>
                <a:spcPts val="0"/>
              </a:spcAft>
              <a:buNone/>
            </a:pPr>
            <a:r>
              <a:rPr b="0" i="0" lang="en-US" sz="1200" u="none" strike="noStrike">
                <a:solidFill>
                  <a:schemeClr val="dk1"/>
                </a:solidFill>
                <a:highlight>
                  <a:schemeClr val="lt1"/>
                </a:highlight>
                <a:latin typeface="Calibri"/>
                <a:ea typeface="Calibri"/>
                <a:cs typeface="Calibri"/>
                <a:sym typeface="Calibri"/>
              </a:rPr>
              <a:t>Strategies for providing new learning include: </a:t>
            </a:r>
            <a:endParaRPr>
              <a:highlight>
                <a:schemeClr val="lt1"/>
              </a:highlight>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formal presentations/staff learning opportunities,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study groups or book studies,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articles or readings,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sharing and discussion opportunities,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surveys or data, and</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personal conversations.</a:t>
            </a:r>
            <a:endParaRPr/>
          </a:p>
          <a:p>
            <a:pPr indent="0" lvl="0" marL="0" rtl="0" algn="l">
              <a:spcBef>
                <a:spcPts val="0"/>
              </a:spcBef>
              <a:spcAft>
                <a:spcPts val="0"/>
              </a:spcAft>
              <a:buClr>
                <a:schemeClr val="dk1"/>
              </a:buClr>
              <a:buSzPts val="1200"/>
              <a:buFont typeface="Arial"/>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In the </a:t>
            </a:r>
            <a:r>
              <a:rPr b="0" i="1" lang="en-US" sz="1200" u="none" strike="noStrike">
                <a:solidFill>
                  <a:schemeClr val="dk1"/>
                </a:solidFill>
                <a:latin typeface="Calibri"/>
                <a:ea typeface="Calibri"/>
                <a:cs typeface="Calibri"/>
                <a:sym typeface="Calibri"/>
              </a:rPr>
              <a:t>Leadership for Behavior Course</a:t>
            </a:r>
            <a:r>
              <a:rPr b="0" i="0" lang="en-US" sz="1200" u="none" strike="noStrike">
                <a:solidFill>
                  <a:schemeClr val="dk1"/>
                </a:solidFill>
                <a:latin typeface="Calibri"/>
                <a:ea typeface="Calibri"/>
                <a:cs typeface="Calibri"/>
                <a:sym typeface="Calibri"/>
              </a:rPr>
              <a:t> you will learn additional strategies for fully engaging your staff in the joint development of vision and beliefs. Once your staff has a solid understanding of the desired change, it is helpful to confirm commitment. In some schools, the principal simply makes a point of having a personal conversation with each and every staff member, visiting about the exciting opportunity and asking if they are on board, or if they can be counted on to join in the work ahead. An agreement, contract, or covenant is another way for staff to show support. </a:t>
            </a:r>
            <a:endParaRPr/>
          </a:p>
          <a:p>
            <a:pPr indent="0" lvl="0" marL="0" rtl="0" algn="l">
              <a:spcBef>
                <a:spcPts val="0"/>
              </a:spcBef>
              <a:spcAft>
                <a:spcPts val="0"/>
              </a:spcAft>
              <a:buNone/>
            </a:pPr>
            <a:r>
              <a:t/>
            </a:r>
            <a:endParaRPr/>
          </a:p>
        </p:txBody>
      </p:sp>
      <p:sp>
        <p:nvSpPr>
          <p:cNvPr id="161" name="Google Shape;16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0" lvl="0" marL="0" rtl="0" algn="l">
              <a:spcBef>
                <a:spcPts val="0"/>
              </a:spcBef>
              <a:spcAft>
                <a:spcPts val="0"/>
              </a:spcAft>
              <a:buNone/>
            </a:pPr>
            <a:r>
              <a:t/>
            </a:r>
            <a:endParaRPr/>
          </a:p>
        </p:txBody>
      </p:sp>
      <p:sp>
        <p:nvSpPr>
          <p:cNvPr id="169" name="Google Shape;16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lang="en-US" sz="1100"/>
              <a:t>Review the example that includes the school’s philosophy of discipline, beliefs, mission and vision that bond the staff to their schoolwide discipline work. It provides a place for staff to sign, indicating their commitment.</a:t>
            </a:r>
            <a:endParaRPr sz="1100"/>
          </a:p>
          <a:p>
            <a:pPr indent="0" lvl="0" marL="0" rtl="0" algn="l">
              <a:spcBef>
                <a:spcPts val="0"/>
              </a:spcBef>
              <a:spcAft>
                <a:spcPts val="0"/>
              </a:spcAft>
              <a:buClr>
                <a:schemeClr val="dk1"/>
              </a:buClr>
              <a:buSzPts val="1100"/>
              <a:buFont typeface="Arial"/>
              <a:buNone/>
            </a:pPr>
            <a:r>
              <a:t/>
            </a:r>
            <a:endParaRPr sz="1100"/>
          </a:p>
          <a:p>
            <a:pPr indent="-298450" lvl="0" marL="457200" rtl="0" algn="l">
              <a:spcBef>
                <a:spcPts val="0"/>
              </a:spcBef>
              <a:spcAft>
                <a:spcPts val="0"/>
              </a:spcAft>
              <a:buClr>
                <a:schemeClr val="dk1"/>
              </a:buClr>
              <a:buSzPts val="1100"/>
              <a:buFont typeface="Calibri"/>
              <a:buChar char="●"/>
            </a:pPr>
            <a:r>
              <a:rPr lang="en-US" sz="1100"/>
              <a:t>How might you document your staff’s commitment to a common philosophy of discipline?</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None/>
            </a:pPr>
            <a:r>
              <a:t/>
            </a:r>
            <a:endParaRPr/>
          </a:p>
        </p:txBody>
      </p:sp>
      <p:sp>
        <p:nvSpPr>
          <p:cNvPr id="176" name="Google Shape;17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lang="en-US" sz="1100"/>
              <a:t>Use the handout Activity - </a:t>
            </a:r>
            <a:r>
              <a:rPr lang="en-US"/>
              <a:t>Our Philosophy of Student Discipline and Collective Commitment to SW-PBS </a:t>
            </a:r>
            <a:r>
              <a:rPr lang="en-US" sz="1100"/>
              <a:t> to combine your beliefs, mission and vision into a philosophy of discipline.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4" name="Google Shape;1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highlight>
                <a:schemeClr val="lt1"/>
              </a:highlight>
            </a:endParaRPr>
          </a:p>
          <a:p>
            <a:pPr indent="0" lvl="0" marL="0" rtl="0" algn="l">
              <a:spcBef>
                <a:spcPts val="0"/>
              </a:spcBef>
              <a:spcAft>
                <a:spcPts val="0"/>
              </a:spcAft>
              <a:buNone/>
            </a:pPr>
            <a:r>
              <a:rPr b="1" i="0" lang="en-US" sz="1200" u="none" strike="noStrike">
                <a:solidFill>
                  <a:schemeClr val="dk1"/>
                </a:solidFill>
                <a:highlight>
                  <a:schemeClr val="lt1"/>
                </a:highlight>
                <a:latin typeface="Calibri"/>
                <a:ea typeface="Calibri"/>
                <a:cs typeface="Calibri"/>
                <a:sym typeface="Calibri"/>
              </a:rPr>
              <a:t>Stakeholder Engagement and Communication</a:t>
            </a:r>
            <a:endParaRPr b="0" i="0" sz="1200" u="none" strike="noStrike">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highlight>
                  <a:schemeClr val="lt1"/>
                </a:highlight>
                <a:latin typeface="Calibri"/>
                <a:ea typeface="Calibri"/>
                <a:cs typeface="Calibri"/>
                <a:sym typeface="Calibri"/>
              </a:rPr>
              <a:t>Once your team has documented a written philosophy of discipline, you will want to share with staff, students, and families by:</a:t>
            </a:r>
            <a:endParaRPr>
              <a:highlight>
                <a:schemeClr val="lt1"/>
              </a:highlight>
            </a:endParaRPr>
          </a:p>
          <a:p>
            <a:pPr indent="0" lvl="0" marL="0" rtl="0" algn="l">
              <a:spcBef>
                <a:spcPts val="0"/>
              </a:spcBef>
              <a:spcAft>
                <a:spcPts val="0"/>
              </a:spcAft>
              <a:buNone/>
            </a:pPr>
            <a:r>
              <a:rPr b="0" i="0" lang="en-US" sz="1200" u="none" strike="noStrike">
                <a:solidFill>
                  <a:schemeClr val="dk1"/>
                </a:solidFill>
                <a:highlight>
                  <a:schemeClr val="lt1"/>
                </a:highlight>
                <a:latin typeface="Calibri"/>
                <a:ea typeface="Calibri"/>
                <a:cs typeface="Calibri"/>
                <a:sym typeface="Calibri"/>
              </a:rPr>
              <a:t>including in staff and student handbooks,</a:t>
            </a:r>
            <a:endParaRPr>
              <a:highlight>
                <a:schemeClr val="lt1"/>
              </a:highlight>
            </a:endParaRPr>
          </a:p>
          <a:p>
            <a:pPr indent="0" lvl="0" marL="0" rtl="0" algn="l">
              <a:spcBef>
                <a:spcPts val="0"/>
              </a:spcBef>
              <a:spcAft>
                <a:spcPts val="0"/>
              </a:spcAft>
              <a:buNone/>
            </a:pPr>
            <a:r>
              <a:rPr b="0" i="0" lang="en-US" sz="1200" u="none" strike="noStrike">
                <a:solidFill>
                  <a:schemeClr val="dk1"/>
                </a:solidFill>
                <a:highlight>
                  <a:schemeClr val="lt1"/>
                </a:highlight>
                <a:latin typeface="Calibri"/>
                <a:ea typeface="Calibri"/>
                <a:cs typeface="Calibri"/>
                <a:sym typeface="Calibri"/>
              </a:rPr>
              <a:t>posting on the school website, and</a:t>
            </a:r>
            <a:endParaRPr>
              <a:highlight>
                <a:schemeClr val="lt1"/>
              </a:highlight>
            </a:endParaRPr>
          </a:p>
          <a:p>
            <a:pPr indent="0" lvl="0" marL="0" rtl="0" algn="l">
              <a:spcBef>
                <a:spcPts val="0"/>
              </a:spcBef>
              <a:spcAft>
                <a:spcPts val="0"/>
              </a:spcAft>
              <a:buNone/>
            </a:pPr>
            <a:r>
              <a:rPr b="0" i="0" lang="en-US" sz="1200" u="none" strike="noStrike">
                <a:solidFill>
                  <a:schemeClr val="dk1"/>
                </a:solidFill>
                <a:highlight>
                  <a:schemeClr val="lt1"/>
                </a:highlight>
                <a:latin typeface="Calibri"/>
                <a:ea typeface="Calibri"/>
                <a:cs typeface="Calibri"/>
                <a:sym typeface="Calibri"/>
              </a:rPr>
              <a:t>posting in the main hall and main office.</a:t>
            </a:r>
            <a:endParaRPr b="0" i="0" sz="1200" u="none" strike="noStrike">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highlight>
                  <a:schemeClr val="lt1"/>
                </a:highlight>
              </a:rPr>
              <a:t>How will you plan to share your philosophy of discipline documentation with all stakeholders?</a:t>
            </a:r>
            <a:r>
              <a:rPr lang="en-US" sz="1100"/>
              <a:t> </a:t>
            </a:r>
            <a:endParaRPr sz="11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2" name="Google Shape;19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To Know/To Say:</a:t>
            </a:r>
            <a:r>
              <a:rPr lang="en-US">
                <a:latin typeface="Cambria"/>
                <a:ea typeface="Cambria"/>
                <a:cs typeface="Cambria"/>
                <a:sym typeface="Cambria"/>
              </a:rPr>
              <a:t> </a:t>
            </a:r>
            <a:r>
              <a:rPr lang="en-US" sz="1100"/>
              <a:t>During this lesson, you learned the importance of putting all of your work in writing and documenting staff commitment to the work of SW-PBS. </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sz="1100"/>
              <a:t>How will you engage staff and families in committing to your</a:t>
            </a:r>
            <a:r>
              <a:rPr lang="en-US" sz="1100">
                <a:highlight>
                  <a:schemeClr val="lt1"/>
                </a:highlight>
              </a:rPr>
              <a:t> collectively drafted and do</a:t>
            </a:r>
            <a:r>
              <a:rPr lang="en-US" sz="1100"/>
              <a:t>cumented beliefs, mission, vision, and overall philosophy of discipline?</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sz="1100"/>
              <a:t>Next steps include </a:t>
            </a:r>
            <a:endParaRPr sz="1100"/>
          </a:p>
          <a:p>
            <a:pPr indent="-298450" lvl="0" marL="457200" rtl="0" algn="l">
              <a:spcBef>
                <a:spcPts val="0"/>
              </a:spcBef>
              <a:spcAft>
                <a:spcPts val="0"/>
              </a:spcAft>
              <a:buClr>
                <a:schemeClr val="dk1"/>
              </a:buClr>
              <a:buSzPts val="1100"/>
              <a:buFont typeface="Calibri"/>
              <a:buChar char="●"/>
            </a:pPr>
            <a:r>
              <a:rPr lang="en-US" sz="1100">
                <a:highlight>
                  <a:schemeClr val="lt1"/>
                </a:highlight>
              </a:rPr>
              <a:t>Develop action steps for how you will document your philosophy of discipline including your collective beliefs, mission and vision. Be sure to add action steps about how you will communicate the written philosophy of discipline to all staff, students, and families.</a:t>
            </a:r>
            <a:endParaRPr sz="1100">
              <a:highlight>
                <a:schemeClr val="lt1"/>
              </a:highlight>
            </a:endParaRPr>
          </a:p>
          <a:p>
            <a:pPr indent="-298450" lvl="0" marL="457200" rtl="0" algn="l">
              <a:spcBef>
                <a:spcPts val="0"/>
              </a:spcBef>
              <a:spcAft>
                <a:spcPts val="0"/>
              </a:spcAft>
              <a:buClr>
                <a:schemeClr val="dk1"/>
              </a:buClr>
              <a:buSzPts val="1100"/>
              <a:buFont typeface="Cambria"/>
              <a:buChar char="●"/>
            </a:pPr>
            <a:r>
              <a:rPr lang="en-US" sz="1100"/>
              <a:t>Update your action plan using the </a:t>
            </a:r>
            <a:r>
              <a:rPr b="1" i="1" lang="en-US" sz="1100"/>
              <a:t>Tier 1 Action Plan</a:t>
            </a:r>
            <a:r>
              <a:rPr lang="en-US" sz="1100"/>
              <a:t> template and the </a:t>
            </a:r>
            <a:r>
              <a:rPr b="1" i="1" lang="en-US" sz="1100"/>
              <a:t>Tier 1 Action Planning Checklist</a:t>
            </a:r>
            <a:r>
              <a:rPr lang="en-US" sz="1100"/>
              <a:t>. </a:t>
            </a:r>
            <a:endParaRPr sz="1100">
              <a:latin typeface="Cambria"/>
              <a:ea typeface="Cambria"/>
              <a:cs typeface="Cambria"/>
              <a:sym typeface="Cambria"/>
            </a:endParaRPr>
          </a:p>
          <a:p>
            <a:pPr indent="-298450" lvl="0" marL="457200" rtl="0" algn="l">
              <a:spcBef>
                <a:spcPts val="0"/>
              </a:spcBef>
              <a:spcAft>
                <a:spcPts val="0"/>
              </a:spcAft>
              <a:buClr>
                <a:schemeClr val="dk1"/>
              </a:buClr>
              <a:buSzPts val="1100"/>
              <a:buChar char="●"/>
            </a:pPr>
            <a:r>
              <a:rPr lang="en-US" sz="1100"/>
              <a:t>Use the </a:t>
            </a:r>
            <a:r>
              <a:rPr b="1" i="1" lang="en-US" sz="1100"/>
              <a:t>Tier 1 Artifacts Rubric </a:t>
            </a:r>
            <a:r>
              <a:rPr lang="en-US" sz="1100"/>
              <a:t>to assess the quality of the resources your team develops. </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t>Use the results of the </a:t>
            </a:r>
            <a:r>
              <a:rPr b="1" i="1" lang="en-US" sz="1100"/>
              <a:t>PBIS Self-Assessment Survey</a:t>
            </a:r>
            <a:r>
              <a:rPr lang="en-US" sz="1100"/>
              <a:t> (SAS)  to gain perspective from all staff, and results from the </a:t>
            </a:r>
            <a:r>
              <a:rPr b="1" i="1" lang="en-US" sz="1100"/>
              <a:t>PBIS Tiered Fidelity Inventory</a:t>
            </a:r>
            <a:r>
              <a:rPr lang="en-US" sz="1100"/>
              <a:t> (TFI) to gain perspective from your Building Leadership Team.</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Additional information about gaining and documenting staff commitment </a:t>
            </a:r>
            <a:r>
              <a:rPr lang="en-US"/>
              <a:t>can be found in </a:t>
            </a:r>
            <a:r>
              <a:rPr lang="en-US" u="sng">
                <a:solidFill>
                  <a:schemeClr val="hlink"/>
                </a:solidFill>
                <a:hlinkClick r:id="rId2"/>
              </a:rPr>
              <a:t>the MO SW-PBS Handbook </a:t>
            </a:r>
            <a:r>
              <a:rPr lang="en-US"/>
              <a:t>and the </a:t>
            </a:r>
            <a:r>
              <a:rPr lang="en-US" u="sng">
                <a:solidFill>
                  <a:schemeClr val="hlink"/>
                </a:solidFill>
                <a:hlinkClick r:id="rId3"/>
              </a:rPr>
              <a:t>MO SW-PBS Tier 1 Implementation Guide</a:t>
            </a:r>
            <a:r>
              <a:rPr lang="en-US"/>
              <a:t>.</a:t>
            </a:r>
            <a:br>
              <a:rPr lang="en-US"/>
            </a:br>
            <a:endParaRPr/>
          </a:p>
          <a:p>
            <a:pPr indent="0" lvl="0" marL="0" rtl="0" algn="l">
              <a:spcBef>
                <a:spcPts val="0"/>
              </a:spcBef>
              <a:spcAft>
                <a:spcPts val="0"/>
              </a:spcAft>
              <a:buNone/>
            </a:pPr>
            <a:r>
              <a:t/>
            </a:r>
            <a:endParaRPr/>
          </a:p>
        </p:txBody>
      </p:sp>
      <p:sp>
        <p:nvSpPr>
          <p:cNvPr id="199" name="Google Shape;19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a:p>
        </p:txBody>
      </p:sp>
      <p:sp>
        <p:nvSpPr>
          <p:cNvPr id="206" name="Google Shape;20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9563a801a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119563a801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0" lvl="0" marL="0" rtl="0" algn="l">
              <a:spcBef>
                <a:spcPts val="0"/>
              </a:spcBef>
              <a:spcAft>
                <a:spcPts val="0"/>
              </a:spcAft>
              <a:buNone/>
            </a:pPr>
            <a:r>
              <a:t/>
            </a:r>
            <a:endParaRPr/>
          </a:p>
        </p:txBody>
      </p:sp>
      <p:sp>
        <p:nvSpPr>
          <p:cNvPr id="89" name="Google Shape;89;g119563a801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a:t>
            </a:r>
            <a:endParaRPr b="1"/>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 “</a:t>
            </a:r>
            <a:r>
              <a:rPr lang="en-US"/>
              <a:t>These will be the Working Agreements we will honor during all our training sessions this year.”</a:t>
            </a:r>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 </a:t>
            </a:r>
            <a:r>
              <a:rPr lang="en-US">
                <a:latin typeface="Arial"/>
                <a:ea typeface="Arial"/>
                <a:cs typeface="Arial"/>
                <a:sym typeface="Arial"/>
              </a:rPr>
              <a:t>Facilitator: Select an attention signal. </a:t>
            </a:r>
            <a:endParaRPr/>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“One of our agreements is to follow the attention signal.”   </a:t>
            </a:r>
            <a:endParaRPr/>
          </a:p>
          <a:p>
            <a:pPr indent="0" lvl="0" marL="0" rtl="0" algn="l">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“In order to get all of you focused after discussions, activities or breaks, </a:t>
            </a:r>
            <a:endParaRPr/>
          </a:p>
          <a:p>
            <a:pPr indent="0" lvl="0" marL="0" rtl="0" algn="l">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indent="0" lvl="0" marL="0" rtl="0" algn="l">
              <a:spcBef>
                <a:spcPts val="0"/>
              </a:spcBef>
              <a:spcAft>
                <a:spcPts val="0"/>
              </a:spcAft>
              <a:buNone/>
            </a:pPr>
            <a:r>
              <a:rPr lang="en-US">
                <a:solidFill>
                  <a:srgbClr val="FF0000"/>
                </a:solidFill>
                <a:latin typeface="Arial"/>
                <a:ea typeface="Arial"/>
                <a:cs typeface="Arial"/>
                <a:sym typeface="Arial"/>
              </a:rPr>
              <a:t>	(</a:t>
            </a:r>
            <a:r>
              <a:rPr b="1" lang="en-US"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indent="0" lvl="0" marL="0" rtl="0" algn="l">
              <a:spcBef>
                <a:spcPts val="0"/>
              </a:spcBef>
              <a:spcAft>
                <a:spcPts val="0"/>
              </a:spcAft>
              <a:buNone/>
            </a:pPr>
            <a:r>
              <a:t/>
            </a:r>
            <a:endParaRPr u="none">
              <a:solidFill>
                <a:srgbClr val="FF0000"/>
              </a:solidFill>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indent="0" lvl="0" marL="0" rtl="0" algn="l">
              <a:spcBef>
                <a:spcPts val="0"/>
              </a:spcBef>
              <a:spcAft>
                <a:spcPts val="0"/>
              </a:spcAft>
              <a:buNone/>
            </a:pPr>
            <a:r>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 </a:t>
            </a:r>
            <a:r>
              <a:rPr lang="en-US"/>
              <a:t>Select an introductions activity. </a:t>
            </a:r>
            <a:endParaRPr b="1"/>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lang="en-US" sz="1100"/>
              <a:t>By the end of this lesson, participants will….</a:t>
            </a:r>
            <a:r>
              <a:rPr lang="en-US" sz="1100">
                <a:highlight>
                  <a:schemeClr val="lt1"/>
                </a:highlight>
              </a:rPr>
              <a:t>gain and document staff commitment to SW-PBS as you draft your philosophy of discipline.</a:t>
            </a:r>
            <a:endParaRPr sz="1100">
              <a:highlight>
                <a:schemeClr val="lt1"/>
              </a:highlight>
            </a:endParaRPr>
          </a:p>
          <a:p>
            <a:pPr indent="0" lvl="0" marL="0" rtl="0" algn="l">
              <a:spcBef>
                <a:spcPts val="0"/>
              </a:spcBef>
              <a:spcAft>
                <a:spcPts val="0"/>
              </a:spcAft>
              <a:buNone/>
            </a:pPr>
            <a:r>
              <a:t/>
            </a:r>
            <a:endParaRPr>
              <a:highlight>
                <a:schemeClr val="lt1"/>
              </a:highlight>
            </a:endParaRPr>
          </a:p>
        </p:txBody>
      </p:sp>
      <p:sp>
        <p:nvSpPr>
          <p:cNvPr id="117" name="Google Shape;11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1149350" y="698500"/>
            <a:ext cx="4656138"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Trainer Notes:</a:t>
            </a:r>
            <a:r>
              <a:rPr b="0" lang="en-US"/>
              <a:t>  </a:t>
            </a:r>
            <a:endParaRPr/>
          </a:p>
          <a:p>
            <a:pPr indent="0" lvl="0" marL="0" marR="0" rtl="0" algn="l">
              <a:spcBef>
                <a:spcPts val="0"/>
              </a:spcBef>
              <a:spcAft>
                <a:spcPts val="0"/>
              </a:spcAft>
              <a:buNone/>
            </a:pPr>
            <a:r>
              <a:rPr b="1" lang="en-US"/>
              <a:t>To Know/To Say:</a:t>
            </a:r>
            <a:r>
              <a:rPr b="0" lang="en-US"/>
              <a:t>  </a:t>
            </a:r>
            <a:r>
              <a:rPr lang="en-US" sz="1800">
                <a:latin typeface="Calibri"/>
                <a:ea typeface="Calibri"/>
                <a:cs typeface="Calibri"/>
                <a:sym typeface="Calibri"/>
              </a:rPr>
              <a:t> </a:t>
            </a:r>
            <a:r>
              <a:rPr lang="en-US" sz="1100">
                <a:highlight>
                  <a:schemeClr val="lt1"/>
                </a:highlight>
              </a:rPr>
              <a:t>This lesson will focus on strategies to help obtain commitment to the work from all stakeholders as well as the importance of putting your work in writing to create your philosophy of discipline.</a:t>
            </a:r>
            <a:endParaRPr sz="1100">
              <a:highlight>
                <a:schemeClr val="lt1"/>
              </a:highlight>
            </a:endParaRPr>
          </a:p>
          <a:p>
            <a:pPr indent="0" lvl="0" marL="0" rtl="0" algn="l">
              <a:spcBef>
                <a:spcPts val="0"/>
              </a:spcBef>
              <a:spcAft>
                <a:spcPts val="0"/>
              </a:spcAft>
              <a:buNone/>
            </a:pPr>
            <a:br>
              <a:rPr lang="en-US"/>
            </a:br>
            <a:endParaRPr b="0"/>
          </a:p>
        </p:txBody>
      </p:sp>
      <p:sp>
        <p:nvSpPr>
          <p:cNvPr id="124" name="Google Shape;1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Change efforts have a great deal to do with personal motivation. Setting a new direction for the future is one of the most powerful ways of motivating any group and effecting change. Once staff is committed, together you will find ways to be effective.</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Fundamental change is impossible without the participation of everybody with a stake in the problem or issue.</a:t>
            </a:r>
            <a:r>
              <a:rPr b="0" baseline="30000" i="0" lang="en-US" sz="1200" u="none" strike="noStrike">
                <a:solidFill>
                  <a:schemeClr val="dk1"/>
                </a:solidFill>
                <a:latin typeface="Calibri"/>
                <a:ea typeface="Calibri"/>
                <a:cs typeface="Calibri"/>
                <a:sym typeface="Calibri"/>
              </a:rPr>
              <a:t>2</a:t>
            </a:r>
            <a:r>
              <a:rPr b="0" i="0" lang="en-US" sz="1200" u="none" strike="noStrike">
                <a:solidFill>
                  <a:schemeClr val="dk1"/>
                </a:solidFill>
                <a:latin typeface="Calibri"/>
                <a:ea typeface="Calibri"/>
                <a:cs typeface="Calibri"/>
                <a:sym typeface="Calibri"/>
              </a:rPr>
              <a:t> Without full participation of all, perspectives will be missed, there is a good chance that some of the issues involved will go unaddressed, and implementation will be restricted. Building staff awareness of SW-PBS, the possible outcomes, the vision, and evolving beliefs about student discipline and behavior should lead to a sense of eagerness and full participation.</a:t>
            </a:r>
            <a:endParaRPr/>
          </a:p>
          <a:p>
            <a:pPr indent="0" lvl="0" marL="0" rtl="0" algn="l">
              <a:spcBef>
                <a:spcPts val="0"/>
              </a:spcBef>
              <a:spcAft>
                <a:spcPts val="0"/>
              </a:spcAft>
              <a:buNone/>
            </a:pPr>
            <a:br>
              <a:rPr lang="en-US"/>
            </a:br>
            <a:br>
              <a:rPr lang="en-US"/>
            </a:br>
            <a:endParaRPr/>
          </a:p>
        </p:txBody>
      </p:sp>
      <p:sp>
        <p:nvSpPr>
          <p:cNvPr id="131" name="Google Shape;13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Emerging research on implementation of SW-PBS, research including Missouri SW-PBS schools, indicates that for initial implementation administrative support, staff buy-in, fidelity of implementation and efficient and effective teaming are critical.</a:t>
            </a:r>
            <a:r>
              <a:rPr b="0" baseline="30000" i="0" lang="en-US" sz="1200" u="none" strike="noStrike">
                <a:solidFill>
                  <a:schemeClr val="dk1"/>
                </a:solidFill>
                <a:latin typeface="Calibri"/>
                <a:ea typeface="Calibri"/>
                <a:cs typeface="Calibri"/>
                <a:sym typeface="Calibri"/>
              </a:rPr>
              <a:t>3</a:t>
            </a:r>
            <a:r>
              <a:rPr b="0" i="0" lang="en-US" sz="1200" u="none" strike="noStrike">
                <a:solidFill>
                  <a:schemeClr val="dk1"/>
                </a:solidFill>
                <a:latin typeface="Calibri"/>
                <a:ea typeface="Calibri"/>
                <a:cs typeface="Calibri"/>
                <a:sym typeface="Calibri"/>
              </a:rPr>
              <a:t> It is also important to note that findings indicate a need to establish consensus to implement PBIS in the classroom setting as soon as it is implemented in non-classroom settings (ie., schoolwide).</a:t>
            </a:r>
            <a:r>
              <a:rPr b="0" baseline="30000" i="0" lang="en-US" sz="1200" u="none" strike="noStrike">
                <a:solidFill>
                  <a:schemeClr val="dk1"/>
                </a:solidFill>
                <a:latin typeface="Calibri"/>
                <a:ea typeface="Calibri"/>
                <a:cs typeface="Calibri"/>
                <a:sym typeface="Calibri"/>
              </a:rPr>
              <a:t>4</a:t>
            </a:r>
            <a:endParaRPr/>
          </a:p>
          <a:p>
            <a:pPr indent="0" lvl="0" marL="0" rtl="0" algn="l">
              <a:spcBef>
                <a:spcPts val="0"/>
              </a:spcBef>
              <a:spcAft>
                <a:spcPts val="0"/>
              </a:spcAft>
              <a:buNone/>
            </a:pPr>
            <a:r>
              <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9"/>
          <p:cNvSpPr txBox="1"/>
          <p:nvPr>
            <p:ph type="ctrTitle"/>
          </p:nvPr>
        </p:nvSpPr>
        <p:spPr>
          <a:xfrm>
            <a:off x="685800" y="720612"/>
            <a:ext cx="7772400" cy="90135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9"/>
          <p:cNvSpPr txBox="1"/>
          <p:nvPr>
            <p:ph idx="1" type="subTitle"/>
          </p:nvPr>
        </p:nvSpPr>
        <p:spPr>
          <a:xfrm>
            <a:off x="1240971" y="2110859"/>
            <a:ext cx="6901543" cy="60760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3" name="Google Shape;23;p19"/>
          <p:cNvPicPr preferRelativeResize="0"/>
          <p:nvPr/>
        </p:nvPicPr>
        <p:blipFill rotWithShape="1">
          <a:blip r:embed="rId2">
            <a:alphaModFix/>
          </a:blip>
          <a:srcRect b="0" l="0" r="0" t="0"/>
          <a:stretch/>
        </p:blipFill>
        <p:spPr>
          <a:xfrm>
            <a:off x="166152" y="5395979"/>
            <a:ext cx="3267871" cy="788797"/>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3434023" y="3086327"/>
            <a:ext cx="2602527" cy="2248584"/>
          </a:xfrm>
          <a:prstGeom prst="rect">
            <a:avLst/>
          </a:prstGeom>
          <a:noFill/>
          <a:ln>
            <a:noFill/>
          </a:ln>
        </p:spPr>
      </p:pic>
      <p:pic>
        <p:nvPicPr>
          <p:cNvPr id="25" name="Google Shape;25;p19"/>
          <p:cNvPicPr preferRelativeResize="0"/>
          <p:nvPr/>
        </p:nvPicPr>
        <p:blipFill rotWithShape="1">
          <a:blip r:embed="rId4">
            <a:alphaModFix/>
          </a:blip>
          <a:srcRect b="0" l="0" r="0" t="0"/>
          <a:stretch/>
        </p:blipFill>
        <p:spPr>
          <a:xfrm>
            <a:off x="3831325" y="5409020"/>
            <a:ext cx="2343623" cy="840842"/>
          </a:xfrm>
          <a:prstGeom prst="rect">
            <a:avLst/>
          </a:prstGeom>
          <a:noFill/>
          <a:ln>
            <a:noFill/>
          </a:ln>
        </p:spPr>
      </p:pic>
      <p:pic>
        <p:nvPicPr>
          <p:cNvPr id="26" name="Google Shape;26;p19"/>
          <p:cNvPicPr preferRelativeResize="0"/>
          <p:nvPr/>
        </p:nvPicPr>
        <p:blipFill rotWithShape="1">
          <a:blip r:embed="rId5">
            <a:alphaModFix/>
          </a:blip>
          <a:srcRect b="0" l="0" r="0" t="0"/>
          <a:stretch/>
        </p:blipFill>
        <p:spPr>
          <a:xfrm>
            <a:off x="6743555" y="5511265"/>
            <a:ext cx="2234293" cy="7813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2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0" name="Shape 30"/>
        <p:cNvGrpSpPr/>
        <p:nvPr/>
      </p:nvGrpSpPr>
      <p:grpSpPr>
        <a:xfrm>
          <a:off x="0" y="0"/>
          <a:ext cx="0" cy="0"/>
          <a:chOff x="0" y="0"/>
          <a:chExt cx="0" cy="0"/>
        </a:xfrm>
      </p:grpSpPr>
      <p:sp>
        <p:nvSpPr>
          <p:cNvPr id="31" name="Google Shape;31;p21"/>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Macintosh HD:Users:wellspl:Desktop:6-Free-Teamwork-Clipart-Illustration-Showing-Diversity.jpg" id="32" name="Google Shape;32;p21"/>
          <p:cNvPicPr preferRelativeResize="0"/>
          <p:nvPr/>
        </p:nvPicPr>
        <p:blipFill rotWithShape="1">
          <a:blip r:embed="rId2">
            <a:alphaModFix/>
          </a:blip>
          <a:srcRect b="0" l="0" r="25555" t="0"/>
          <a:stretch/>
        </p:blipFill>
        <p:spPr>
          <a:xfrm>
            <a:off x="552450" y="587375"/>
            <a:ext cx="1371600" cy="771525"/>
          </a:xfrm>
          <a:prstGeom prst="rect">
            <a:avLst/>
          </a:prstGeom>
          <a:noFill/>
          <a:ln>
            <a:noFill/>
          </a:ln>
        </p:spPr>
      </p:pic>
      <p:sp>
        <p:nvSpPr>
          <p:cNvPr id="33" name="Google Shape;3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0000"/>
              </a:buClr>
              <a:buSzPts val="2800"/>
              <a:buFont typeface="Arial"/>
              <a:buNone/>
              <a:defRPr>
                <a:solidFill>
                  <a:srgbClr val="009E47"/>
                </a:solidFill>
              </a:defRPr>
            </a:lvl1pPr>
            <a:lvl2pPr indent="-381000" lvl="1" marL="914400" algn="l">
              <a:lnSpc>
                <a:spcPct val="90000"/>
              </a:lnSpc>
              <a:spcBef>
                <a:spcPts val="500"/>
              </a:spcBef>
              <a:spcAft>
                <a:spcPts val="0"/>
              </a:spcAft>
              <a:buClr>
                <a:srgbClr val="FF0000"/>
              </a:buClr>
              <a:buSzPts val="2400"/>
              <a:buFont typeface="Arial"/>
              <a:buChar char="•"/>
              <a:defRPr i="1"/>
            </a:lvl2pPr>
            <a:lvl3pPr indent="-355600" lvl="2" marL="1371600" algn="l">
              <a:lnSpc>
                <a:spcPct val="90000"/>
              </a:lnSpc>
              <a:spcBef>
                <a:spcPts val="500"/>
              </a:spcBef>
              <a:spcAft>
                <a:spcPts val="0"/>
              </a:spcAft>
              <a:buClr>
                <a:srgbClr val="FF0000"/>
              </a:buClr>
              <a:buSzPts val="2000"/>
              <a:buFont typeface="Arial"/>
              <a:buChar char="•"/>
              <a:defRPr i="1"/>
            </a:lvl3pPr>
            <a:lvl4pPr indent="-342900" lvl="3" marL="1828800" algn="l">
              <a:lnSpc>
                <a:spcPct val="90000"/>
              </a:lnSpc>
              <a:spcBef>
                <a:spcPts val="500"/>
              </a:spcBef>
              <a:spcAft>
                <a:spcPts val="0"/>
              </a:spcAft>
              <a:buClr>
                <a:srgbClr val="FF0000"/>
              </a:buClr>
              <a:buSzPts val="1800"/>
              <a:buFont typeface="Arial"/>
              <a:buChar char="•"/>
              <a:defRPr i="1"/>
            </a:lvl4pPr>
            <a:lvl5pPr indent="-342900" lvl="4" marL="2286000" algn="l">
              <a:lnSpc>
                <a:spcPct val="90000"/>
              </a:lnSpc>
              <a:spcBef>
                <a:spcPts val="500"/>
              </a:spcBef>
              <a:spcAft>
                <a:spcPts val="0"/>
              </a:spcAft>
              <a:buClr>
                <a:srgbClr val="FF0000"/>
              </a:buClr>
              <a:buSzPts val="1800"/>
              <a:buFont typeface="Arial"/>
              <a:buChar char="•"/>
              <a:defRPr i="1"/>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4" name="Google Shape;34;p21"/>
          <p:cNvGrpSpPr/>
          <p:nvPr/>
        </p:nvGrpSpPr>
        <p:grpSpPr>
          <a:xfrm>
            <a:off x="12700" y="6211407"/>
            <a:ext cx="9144378" cy="659292"/>
            <a:chOff x="12700" y="6211407"/>
            <a:chExt cx="9144378" cy="659292"/>
          </a:xfrm>
        </p:grpSpPr>
        <p:sp>
          <p:nvSpPr>
            <p:cNvPr id="35" name="Google Shape;35;p21"/>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2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2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21"/>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9" name="Shape 39"/>
        <p:cNvGrpSpPr/>
        <p:nvPr/>
      </p:nvGrpSpPr>
      <p:grpSpPr>
        <a:xfrm>
          <a:off x="0" y="0"/>
          <a:ext cx="0" cy="0"/>
          <a:chOff x="0" y="0"/>
          <a:chExt cx="0" cy="0"/>
        </a:xfrm>
      </p:grpSpPr>
      <p:pic>
        <p:nvPicPr>
          <p:cNvPr descr="Green-Pencil-Icon-pencils-7151356-150-150.jpg" id="40" name="Google Shape;40;p22"/>
          <p:cNvPicPr preferRelativeResize="0"/>
          <p:nvPr/>
        </p:nvPicPr>
        <p:blipFill rotWithShape="1">
          <a:blip r:embed="rId2">
            <a:alphaModFix/>
          </a:blip>
          <a:srcRect b="0" l="0" r="0" t="0"/>
          <a:stretch/>
        </p:blipFill>
        <p:spPr>
          <a:xfrm flipH="1">
            <a:off x="471522" y="440886"/>
            <a:ext cx="1234222" cy="1234222"/>
          </a:xfrm>
          <a:prstGeom prst="rect">
            <a:avLst/>
          </a:prstGeom>
          <a:noFill/>
          <a:ln>
            <a:noFill/>
          </a:ln>
        </p:spPr>
      </p:pic>
      <p:sp>
        <p:nvSpPr>
          <p:cNvPr id="41" name="Google Shape;41;p22"/>
          <p:cNvSpPr txBox="1"/>
          <p:nvPr>
            <p:ph type="title"/>
          </p:nvPr>
        </p:nvSpPr>
        <p:spPr>
          <a:xfrm>
            <a:off x="1471882" y="491686"/>
            <a:ext cx="7363508" cy="92595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2" name="Google Shape;42;p22"/>
          <p:cNvGrpSpPr/>
          <p:nvPr/>
        </p:nvGrpSpPr>
        <p:grpSpPr>
          <a:xfrm>
            <a:off x="12700" y="6211407"/>
            <a:ext cx="9144378" cy="659292"/>
            <a:chOff x="12700" y="6211407"/>
            <a:chExt cx="9144378" cy="659292"/>
          </a:xfrm>
        </p:grpSpPr>
        <p:sp>
          <p:nvSpPr>
            <p:cNvPr id="43" name="Google Shape;43;p22"/>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2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2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22"/>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MO SW-PBS</a:t>
              </a:r>
              <a:endParaRPr/>
            </a:p>
          </p:txBody>
        </p:sp>
      </p:grpSp>
      <p:sp>
        <p:nvSpPr>
          <p:cNvPr id="47" name="Google Shape;4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0000"/>
              </a:buClr>
              <a:buSzPts val="2800"/>
              <a:buFont typeface="Arial"/>
              <a:buNone/>
              <a:defRPr>
                <a:solidFill>
                  <a:srgbClr val="009E47"/>
                </a:solidFill>
              </a:defRPr>
            </a:lvl1pPr>
            <a:lvl2pPr indent="-381000" lvl="1" marL="914400" algn="l">
              <a:lnSpc>
                <a:spcPct val="90000"/>
              </a:lnSpc>
              <a:spcBef>
                <a:spcPts val="500"/>
              </a:spcBef>
              <a:spcAft>
                <a:spcPts val="0"/>
              </a:spcAft>
              <a:buClr>
                <a:srgbClr val="FF0000"/>
              </a:buClr>
              <a:buSzPts val="2400"/>
              <a:buFont typeface="Arial"/>
              <a:buChar char="•"/>
              <a:defRPr i="1"/>
            </a:lvl2pPr>
            <a:lvl3pPr indent="-355600" lvl="2" marL="1371600" algn="l">
              <a:lnSpc>
                <a:spcPct val="90000"/>
              </a:lnSpc>
              <a:spcBef>
                <a:spcPts val="500"/>
              </a:spcBef>
              <a:spcAft>
                <a:spcPts val="0"/>
              </a:spcAft>
              <a:buClr>
                <a:srgbClr val="FF0000"/>
              </a:buClr>
              <a:buSzPts val="2000"/>
              <a:buFont typeface="Arial"/>
              <a:buChar char="•"/>
              <a:defRPr i="1"/>
            </a:lvl3pPr>
            <a:lvl4pPr indent="-342900" lvl="3" marL="1828800" algn="l">
              <a:lnSpc>
                <a:spcPct val="90000"/>
              </a:lnSpc>
              <a:spcBef>
                <a:spcPts val="500"/>
              </a:spcBef>
              <a:spcAft>
                <a:spcPts val="0"/>
              </a:spcAft>
              <a:buClr>
                <a:srgbClr val="FF0000"/>
              </a:buClr>
              <a:buSzPts val="1800"/>
              <a:buFont typeface="Arial"/>
              <a:buChar char="•"/>
              <a:defRPr i="1"/>
            </a:lvl4pPr>
            <a:lvl5pPr indent="-342900" lvl="4" marL="2286000" algn="l">
              <a:lnSpc>
                <a:spcPct val="90000"/>
              </a:lnSpc>
              <a:spcBef>
                <a:spcPts val="500"/>
              </a:spcBef>
              <a:spcAft>
                <a:spcPts val="0"/>
              </a:spcAft>
              <a:buClr>
                <a:srgbClr val="FF0000"/>
              </a:buClr>
              <a:buSzPts val="1800"/>
              <a:buFont typeface="Arial"/>
              <a:buChar char="•"/>
              <a:defRPr i="1"/>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8" name="Shape 48"/>
        <p:cNvGrpSpPr/>
        <p:nvPr/>
      </p:nvGrpSpPr>
      <p:grpSpPr>
        <a:xfrm>
          <a:off x="0" y="0"/>
          <a:ext cx="0" cy="0"/>
          <a:chOff x="0" y="0"/>
          <a:chExt cx="0" cy="0"/>
        </a:xfrm>
      </p:grpSpPr>
      <p:sp>
        <p:nvSpPr>
          <p:cNvPr id="49" name="Google Shape;49;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4"/>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4"/>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7" name="Shape 57"/>
        <p:cNvGrpSpPr/>
        <p:nvPr/>
      </p:nvGrpSpPr>
      <p:grpSpPr>
        <a:xfrm>
          <a:off x="0" y="0"/>
          <a:ext cx="0" cy="0"/>
          <a:chOff x="0" y="0"/>
          <a:chExt cx="0" cy="0"/>
        </a:xfrm>
      </p:grpSpPr>
      <p:sp>
        <p:nvSpPr>
          <p:cNvPr id="58" name="Google Shape;58;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2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3" name="Google Shape;63;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18"/>
          <p:cNvGrpSpPr/>
          <p:nvPr/>
        </p:nvGrpSpPr>
        <p:grpSpPr>
          <a:xfrm>
            <a:off x="3175" y="6211407"/>
            <a:ext cx="9144378" cy="659292"/>
            <a:chOff x="12700" y="6211407"/>
            <a:chExt cx="9144378" cy="659292"/>
          </a:xfrm>
        </p:grpSpPr>
        <p:sp>
          <p:nvSpPr>
            <p:cNvPr id="16" name="Google Shape;16;p18"/>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7" name="Google Shape;17;p1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8" name="Google Shape;18;p1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9" name="Google Shape;19;p18"/>
            <p:cNvSpPr txBox="1"/>
            <p:nvPr/>
          </p:nvSpPr>
          <p:spPr>
            <a:xfrm>
              <a:off x="673596" y="6211407"/>
              <a:ext cx="1752104" cy="300210"/>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351" u="none" cap="none" strike="noStrike">
                  <a:solidFill>
                    <a:schemeClr val="lt1"/>
                  </a:solidFill>
                  <a:latin typeface="Calibri"/>
                  <a:ea typeface="Calibri"/>
                  <a:cs typeface="Calibri"/>
                  <a:sym typeface="Calibri"/>
                </a:rPr>
                <a:t>MO SW-PBS</a:t>
              </a:r>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2.ed.gov/policy/gen/guid/school-discipline/index.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720612"/>
            <a:ext cx="7772400" cy="122921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en-US"/>
              <a:t>Gain and Document Staff Commitment to SW-PBS</a:t>
            </a:r>
            <a:endParaRPr/>
          </a:p>
        </p:txBody>
      </p:sp>
      <p:sp>
        <p:nvSpPr>
          <p:cNvPr id="85" name="Google Shape;85;p1"/>
          <p:cNvSpPr txBox="1"/>
          <p:nvPr>
            <p:ph idx="1" type="subTitle"/>
          </p:nvPr>
        </p:nvSpPr>
        <p:spPr>
          <a:xfrm>
            <a:off x="1240971" y="2110859"/>
            <a:ext cx="6901543" cy="60760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0000"/>
              </a:buClr>
              <a:buSzPts val="2400"/>
              <a:buNone/>
            </a:pPr>
            <a:r>
              <a:rPr lang="en-US"/>
              <a:t>Common Philosophy &amp; Purpose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A picture containing person, indoor&#10;&#10;Description automatically generated" id="155" name="Google Shape;155;p9"/>
          <p:cNvPicPr preferRelativeResize="0"/>
          <p:nvPr/>
        </p:nvPicPr>
        <p:blipFill rotWithShape="1">
          <a:blip r:embed="rId3">
            <a:alphaModFix/>
          </a:blip>
          <a:srcRect b="0" l="0" r="0" t="0"/>
          <a:stretch/>
        </p:blipFill>
        <p:spPr>
          <a:xfrm>
            <a:off x="2133600" y="143934"/>
            <a:ext cx="5939427" cy="2683934"/>
          </a:xfrm>
          <a:prstGeom prst="rect">
            <a:avLst/>
          </a:prstGeom>
          <a:noFill/>
          <a:ln>
            <a:noFill/>
          </a:ln>
        </p:spPr>
      </p:pic>
      <p:sp>
        <p:nvSpPr>
          <p:cNvPr id="156" name="Google Shape;156;p9"/>
          <p:cNvSpPr txBox="1"/>
          <p:nvPr>
            <p:ph idx="1" type="body"/>
          </p:nvPr>
        </p:nvSpPr>
        <p:spPr>
          <a:xfrm>
            <a:off x="474131" y="3220609"/>
            <a:ext cx="8669867" cy="297742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t>Provide opportunities for new learning</a:t>
            </a:r>
            <a:endParaRPr/>
          </a:p>
          <a:p>
            <a:pPr indent="-228600" lvl="0" marL="228600" rtl="0" algn="l">
              <a:lnSpc>
                <a:spcPct val="90000"/>
              </a:lnSpc>
              <a:spcBef>
                <a:spcPts val="1000"/>
              </a:spcBef>
              <a:spcAft>
                <a:spcPts val="0"/>
              </a:spcAft>
              <a:buClr>
                <a:srgbClr val="FF0000"/>
              </a:buClr>
              <a:buSzPts val="2800"/>
              <a:buChar char="•"/>
            </a:pPr>
            <a:r>
              <a:rPr lang="en-US"/>
              <a:t>Engage in the joint development of mission, vision, and beliefs or guiding principles</a:t>
            </a:r>
            <a:endParaRPr/>
          </a:p>
          <a:p>
            <a:pPr indent="-228600" lvl="0" marL="228600" rtl="0" algn="l">
              <a:lnSpc>
                <a:spcPct val="90000"/>
              </a:lnSpc>
              <a:spcBef>
                <a:spcPts val="1000"/>
              </a:spcBef>
              <a:spcAft>
                <a:spcPts val="0"/>
              </a:spcAft>
              <a:buClr>
                <a:srgbClr val="FF0000"/>
              </a:buClr>
              <a:buSzPts val="2800"/>
              <a:buChar char="•"/>
            </a:pPr>
            <a:r>
              <a:rPr lang="en-US"/>
              <a:t>Confirm by an official commitment process</a:t>
            </a:r>
            <a:endParaRPr/>
          </a:p>
        </p:txBody>
      </p:sp>
      <p:sp>
        <p:nvSpPr>
          <p:cNvPr id="157" name="Google Shape;157;p9"/>
          <p:cNvSpPr txBox="1"/>
          <p:nvPr/>
        </p:nvSpPr>
        <p:spPr>
          <a:xfrm>
            <a:off x="1994764" y="823119"/>
            <a:ext cx="5628603"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Securing Staff Commitment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Providing Learning on SW-PBS</a:t>
            </a:r>
            <a:endParaRPr/>
          </a:p>
        </p:txBody>
      </p:sp>
      <p:sp>
        <p:nvSpPr>
          <p:cNvPr id="164" name="Google Shape;164;p10"/>
          <p:cNvSpPr txBox="1"/>
          <p:nvPr>
            <p:ph idx="1" type="body"/>
          </p:nvPr>
        </p:nvSpPr>
        <p:spPr>
          <a:xfrm>
            <a:off x="86784" y="1690689"/>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600"/>
              <a:buChar char="•"/>
            </a:pPr>
            <a:r>
              <a:rPr lang="en-US" sz="2600"/>
              <a:t>Strategies for providing new learning include: </a:t>
            </a:r>
            <a:endParaRPr/>
          </a:p>
          <a:p>
            <a:pPr indent="-228600" lvl="1" marL="685800" rtl="0" algn="l">
              <a:lnSpc>
                <a:spcPct val="90000"/>
              </a:lnSpc>
              <a:spcBef>
                <a:spcPts val="500"/>
              </a:spcBef>
              <a:spcAft>
                <a:spcPts val="0"/>
              </a:spcAft>
              <a:buClr>
                <a:schemeClr val="dk1"/>
              </a:buClr>
              <a:buSzPts val="2600"/>
              <a:buChar char="•"/>
            </a:pPr>
            <a:r>
              <a:rPr lang="en-US" sz="2600"/>
              <a:t>formal presentations/staff learning opportunities, </a:t>
            </a:r>
            <a:endParaRPr/>
          </a:p>
          <a:p>
            <a:pPr indent="-228600" lvl="1" marL="685800" rtl="0" algn="l">
              <a:lnSpc>
                <a:spcPct val="90000"/>
              </a:lnSpc>
              <a:spcBef>
                <a:spcPts val="500"/>
              </a:spcBef>
              <a:spcAft>
                <a:spcPts val="0"/>
              </a:spcAft>
              <a:buClr>
                <a:schemeClr val="dk1"/>
              </a:buClr>
              <a:buSzPts val="2600"/>
              <a:buChar char="•"/>
            </a:pPr>
            <a:r>
              <a:rPr lang="en-US" sz="2600"/>
              <a:t>study groups or book studies, </a:t>
            </a:r>
            <a:endParaRPr/>
          </a:p>
          <a:p>
            <a:pPr indent="-228600" lvl="1" marL="685800" rtl="0" algn="l">
              <a:lnSpc>
                <a:spcPct val="90000"/>
              </a:lnSpc>
              <a:spcBef>
                <a:spcPts val="500"/>
              </a:spcBef>
              <a:spcAft>
                <a:spcPts val="0"/>
              </a:spcAft>
              <a:buClr>
                <a:schemeClr val="dk1"/>
              </a:buClr>
              <a:buSzPts val="2600"/>
              <a:buChar char="•"/>
            </a:pPr>
            <a:r>
              <a:rPr lang="en-US" sz="2600"/>
              <a:t>articles or readings, </a:t>
            </a:r>
            <a:endParaRPr/>
          </a:p>
          <a:p>
            <a:pPr indent="-228600" lvl="1" marL="685800" rtl="0" algn="l">
              <a:lnSpc>
                <a:spcPct val="90000"/>
              </a:lnSpc>
              <a:spcBef>
                <a:spcPts val="500"/>
              </a:spcBef>
              <a:spcAft>
                <a:spcPts val="0"/>
              </a:spcAft>
              <a:buClr>
                <a:schemeClr val="dk1"/>
              </a:buClr>
              <a:buSzPts val="2600"/>
              <a:buChar char="•"/>
            </a:pPr>
            <a:r>
              <a:rPr lang="en-US" sz="2600"/>
              <a:t>sharing and discussion opportunities, </a:t>
            </a:r>
            <a:endParaRPr/>
          </a:p>
          <a:p>
            <a:pPr indent="-228600" lvl="1" marL="685800" rtl="0" algn="l">
              <a:lnSpc>
                <a:spcPct val="90000"/>
              </a:lnSpc>
              <a:spcBef>
                <a:spcPts val="500"/>
              </a:spcBef>
              <a:spcAft>
                <a:spcPts val="0"/>
              </a:spcAft>
              <a:buClr>
                <a:schemeClr val="dk1"/>
              </a:buClr>
              <a:buSzPts val="2600"/>
              <a:buChar char="•"/>
            </a:pPr>
            <a:r>
              <a:rPr lang="en-US" sz="2600"/>
              <a:t>surveys or data, and</a:t>
            </a:r>
            <a:endParaRPr/>
          </a:p>
          <a:p>
            <a:pPr indent="-228600" lvl="1" marL="685800" rtl="0" algn="l">
              <a:lnSpc>
                <a:spcPct val="90000"/>
              </a:lnSpc>
              <a:spcBef>
                <a:spcPts val="500"/>
              </a:spcBef>
              <a:spcAft>
                <a:spcPts val="0"/>
              </a:spcAft>
              <a:buClr>
                <a:schemeClr val="dk1"/>
              </a:buClr>
              <a:buSzPts val="2600"/>
              <a:buChar char="•"/>
            </a:pPr>
            <a:r>
              <a:rPr lang="en-US" sz="2600"/>
              <a:t>personal conversations.</a:t>
            </a:r>
            <a:endParaRPr/>
          </a:p>
          <a:p>
            <a:pPr indent="-63500" lvl="0" marL="228600" rtl="0" algn="l">
              <a:lnSpc>
                <a:spcPct val="90000"/>
              </a:lnSpc>
              <a:spcBef>
                <a:spcPts val="1000"/>
              </a:spcBef>
              <a:spcAft>
                <a:spcPts val="0"/>
              </a:spcAft>
              <a:buClr>
                <a:srgbClr val="FF0000"/>
              </a:buClr>
              <a:buSzPts val="2600"/>
              <a:buNone/>
            </a:pPr>
            <a:r>
              <a:t/>
            </a:r>
            <a:endParaRPr sz="2600"/>
          </a:p>
        </p:txBody>
      </p:sp>
      <p:pic>
        <p:nvPicPr>
          <p:cNvPr id="165" name="Google Shape;165;p10"/>
          <p:cNvPicPr preferRelativeResize="0"/>
          <p:nvPr/>
        </p:nvPicPr>
        <p:blipFill rotWithShape="1">
          <a:blip r:embed="rId3">
            <a:alphaModFix/>
          </a:blip>
          <a:srcRect b="0" l="0" r="0" t="0"/>
          <a:stretch/>
        </p:blipFill>
        <p:spPr>
          <a:xfrm>
            <a:off x="5571067" y="3866358"/>
            <a:ext cx="3224318" cy="21486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Discussion: Staff Learning</a:t>
            </a:r>
            <a:endParaRPr/>
          </a:p>
        </p:txBody>
      </p:sp>
      <p:sp>
        <p:nvSpPr>
          <p:cNvPr id="172" name="Google Shape;172;p11"/>
          <p:cNvSpPr txBox="1"/>
          <p:nvPr>
            <p:ph idx="1" type="body"/>
          </p:nvPr>
        </p:nvSpPr>
        <p:spPr>
          <a:xfrm>
            <a:off x="457200" y="1968285"/>
            <a:ext cx="8229600" cy="415787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SzPts val="2800"/>
              <a:buFont typeface="Arial"/>
              <a:buChar char="•"/>
            </a:pPr>
            <a:r>
              <a:rPr lang="en-US">
                <a:solidFill>
                  <a:schemeClr val="dk1"/>
                </a:solidFill>
              </a:rPr>
              <a:t>How will you engage staff in learning about SW-PBS?</a:t>
            </a:r>
            <a:endParaRPr/>
          </a:p>
          <a:p>
            <a:pPr indent="-457200" lvl="0" marL="457200" rtl="0" algn="l">
              <a:lnSpc>
                <a:spcPct val="90000"/>
              </a:lnSpc>
              <a:spcBef>
                <a:spcPts val="1000"/>
              </a:spcBef>
              <a:spcAft>
                <a:spcPts val="0"/>
              </a:spcAft>
              <a:buSzPts val="2800"/>
              <a:buFont typeface="Arial"/>
              <a:buChar char="•"/>
            </a:pPr>
            <a:r>
              <a:rPr lang="en-US">
                <a:solidFill>
                  <a:schemeClr val="dk1"/>
                </a:solidFill>
              </a:rPr>
              <a:t>What conversations will you engage them in regarding a proactive, positive approach to discipline?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txBox="1"/>
          <p:nvPr>
            <p:ph type="title"/>
          </p:nvPr>
        </p:nvSpPr>
        <p:spPr>
          <a:xfrm>
            <a:off x="1471882" y="491686"/>
            <a:ext cx="7363508" cy="9259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Activity: Example Agreement</a:t>
            </a:r>
            <a:endParaRPr/>
          </a:p>
        </p:txBody>
      </p:sp>
      <p:sp>
        <p:nvSpPr>
          <p:cNvPr id="179" name="Google Shape;179;p12"/>
          <p:cNvSpPr txBox="1"/>
          <p:nvPr>
            <p:ph idx="1" type="body"/>
          </p:nvPr>
        </p:nvSpPr>
        <p:spPr>
          <a:xfrm>
            <a:off x="457200" y="1600200"/>
            <a:ext cx="4285281" cy="452596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FF0000"/>
              </a:buClr>
              <a:buSzPts val="2800"/>
              <a:buFont typeface="Arial"/>
              <a:buNone/>
            </a:pPr>
            <a:r>
              <a:rPr lang="en-US"/>
              <a:t>Review the example that includes the school’s philosophy, beliefs and agreements that bond the staff to their schoolwide discipline work. It provides a place for staff to sign, indicating their commitment.</a:t>
            </a:r>
            <a:endParaRPr/>
          </a:p>
          <a:p>
            <a:pPr indent="-457200" lvl="0" marL="457200" rtl="0" algn="l">
              <a:lnSpc>
                <a:spcPct val="90000"/>
              </a:lnSpc>
              <a:spcBef>
                <a:spcPts val="1000"/>
              </a:spcBef>
              <a:spcAft>
                <a:spcPts val="0"/>
              </a:spcAft>
              <a:buSzPts val="2800"/>
              <a:buFont typeface="Arial"/>
              <a:buChar char="•"/>
            </a:pPr>
            <a:r>
              <a:rPr lang="en-US">
                <a:solidFill>
                  <a:schemeClr val="dk1"/>
                </a:solidFill>
              </a:rPr>
              <a:t>How might you document your staff’s commitment?</a:t>
            </a:r>
            <a:endParaRPr/>
          </a:p>
          <a:p>
            <a:pPr indent="0" lvl="0" marL="0" rtl="0" algn="l">
              <a:lnSpc>
                <a:spcPct val="90000"/>
              </a:lnSpc>
              <a:spcBef>
                <a:spcPts val="1000"/>
              </a:spcBef>
              <a:spcAft>
                <a:spcPts val="0"/>
              </a:spcAft>
              <a:buClr>
                <a:srgbClr val="FF0000"/>
              </a:buClr>
              <a:buSzPts val="2800"/>
              <a:buFont typeface="Arial"/>
              <a:buNone/>
            </a:pPr>
            <a:r>
              <a:t/>
            </a:r>
            <a:endParaRPr/>
          </a:p>
        </p:txBody>
      </p:sp>
      <p:pic>
        <p:nvPicPr>
          <p:cNvPr id="180" name="Google Shape;180;p12"/>
          <p:cNvPicPr preferRelativeResize="0"/>
          <p:nvPr/>
        </p:nvPicPr>
        <p:blipFill rotWithShape="1">
          <a:blip r:embed="rId3">
            <a:alphaModFix/>
          </a:blip>
          <a:srcRect b="0" l="0" r="0" t="0"/>
          <a:stretch/>
        </p:blipFill>
        <p:spPr>
          <a:xfrm>
            <a:off x="4451955" y="1417638"/>
            <a:ext cx="4383435" cy="46412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type="title"/>
          </p:nvPr>
        </p:nvSpPr>
        <p:spPr>
          <a:xfrm>
            <a:off x="1780482" y="491686"/>
            <a:ext cx="7363500" cy="92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Activity: Commitment to Philosophy of Discipline</a:t>
            </a:r>
            <a:endParaRPr/>
          </a:p>
        </p:txBody>
      </p:sp>
      <p:sp>
        <p:nvSpPr>
          <p:cNvPr id="187" name="Google Shape;187;p13"/>
          <p:cNvSpPr txBox="1"/>
          <p:nvPr>
            <p:ph idx="1" type="body"/>
          </p:nvPr>
        </p:nvSpPr>
        <p:spPr>
          <a:xfrm>
            <a:off x="700075" y="2228850"/>
            <a:ext cx="4557600" cy="268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500">
                <a:solidFill>
                  <a:schemeClr val="dk1"/>
                </a:solidFill>
              </a:rPr>
              <a:t>Use the handout Activity - </a:t>
            </a:r>
            <a:r>
              <a:rPr lang="en-US" sz="2600">
                <a:solidFill>
                  <a:schemeClr val="dk1"/>
                </a:solidFill>
              </a:rPr>
              <a:t>Our Philosophy of Student Discipline and Collective Commitment to SW-PBS </a:t>
            </a:r>
            <a:r>
              <a:rPr lang="en-US" sz="2500">
                <a:solidFill>
                  <a:schemeClr val="dk1"/>
                </a:solidFill>
              </a:rPr>
              <a:t> to combine your beliefs, mission and vision into a philosophy of discipline.</a:t>
            </a:r>
            <a:endParaRPr sz="2600">
              <a:solidFill>
                <a:schemeClr val="dk1"/>
              </a:solidFill>
            </a:endParaRPr>
          </a:p>
          <a:p>
            <a:pPr indent="0" lvl="0" marL="0" rtl="0" algn="l">
              <a:lnSpc>
                <a:spcPct val="90000"/>
              </a:lnSpc>
              <a:spcBef>
                <a:spcPts val="1000"/>
              </a:spcBef>
              <a:spcAft>
                <a:spcPts val="0"/>
              </a:spcAft>
              <a:buClr>
                <a:srgbClr val="FF0000"/>
              </a:buClr>
              <a:buSzPts val="2800"/>
              <a:buFont typeface="Arial"/>
              <a:buNone/>
            </a:pPr>
            <a:r>
              <a:t/>
            </a:r>
            <a:endParaRPr sz="4200"/>
          </a:p>
        </p:txBody>
      </p:sp>
      <p:pic>
        <p:nvPicPr>
          <p:cNvPr id="188" name="Google Shape;188;p13"/>
          <p:cNvPicPr preferRelativeResize="0"/>
          <p:nvPr/>
        </p:nvPicPr>
        <p:blipFill rotWithShape="1">
          <a:blip r:embed="rId3">
            <a:alphaModFix/>
          </a:blip>
          <a:srcRect b="0" l="0" r="0" t="0"/>
          <a:stretch/>
        </p:blipFill>
        <p:spPr>
          <a:xfrm>
            <a:off x="6041118" y="2169763"/>
            <a:ext cx="2922113" cy="33939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1982800" y="536575"/>
            <a:ext cx="7047000" cy="938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Discussion: Stakeholder 			             Engagement and Communication</a:t>
            </a:r>
            <a:endParaRPr/>
          </a:p>
        </p:txBody>
      </p:sp>
      <p:sp>
        <p:nvSpPr>
          <p:cNvPr id="195" name="Google Shape;195;p14"/>
          <p:cNvSpPr txBox="1"/>
          <p:nvPr>
            <p:ph idx="1" type="body"/>
          </p:nvPr>
        </p:nvSpPr>
        <p:spPr>
          <a:xfrm>
            <a:off x="457200" y="1906292"/>
            <a:ext cx="8229600" cy="421987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800"/>
              <a:buFont typeface="Arial"/>
              <a:buNone/>
            </a:pPr>
            <a:r>
              <a:rPr lang="en-US"/>
              <a:t>Once your team has documented a written philosophy, share with staff, students, and families by:</a:t>
            </a:r>
            <a:endParaRPr/>
          </a:p>
          <a:p>
            <a:pPr indent="-457200" lvl="0" marL="457200" rtl="0" algn="l">
              <a:lnSpc>
                <a:spcPct val="90000"/>
              </a:lnSpc>
              <a:spcBef>
                <a:spcPts val="1000"/>
              </a:spcBef>
              <a:spcAft>
                <a:spcPts val="0"/>
              </a:spcAft>
              <a:buSzPts val="2800"/>
              <a:buFont typeface="Arial"/>
              <a:buChar char="•"/>
            </a:pPr>
            <a:r>
              <a:rPr lang="en-US">
                <a:solidFill>
                  <a:schemeClr val="dk1"/>
                </a:solidFill>
              </a:rPr>
              <a:t>including in staff and student handbooks,</a:t>
            </a:r>
            <a:endParaRPr/>
          </a:p>
          <a:p>
            <a:pPr indent="-457200" lvl="0" marL="457200" rtl="0" algn="l">
              <a:lnSpc>
                <a:spcPct val="90000"/>
              </a:lnSpc>
              <a:spcBef>
                <a:spcPts val="1000"/>
              </a:spcBef>
              <a:spcAft>
                <a:spcPts val="0"/>
              </a:spcAft>
              <a:buSzPts val="2800"/>
              <a:buFont typeface="Arial"/>
              <a:buChar char="•"/>
            </a:pPr>
            <a:r>
              <a:rPr lang="en-US">
                <a:solidFill>
                  <a:schemeClr val="dk1"/>
                </a:solidFill>
              </a:rPr>
              <a:t>publish on the school website, and</a:t>
            </a:r>
            <a:endParaRPr/>
          </a:p>
          <a:p>
            <a:pPr indent="-457200" lvl="0" marL="457200" rtl="0" algn="l">
              <a:lnSpc>
                <a:spcPct val="90000"/>
              </a:lnSpc>
              <a:spcBef>
                <a:spcPts val="1000"/>
              </a:spcBef>
              <a:spcAft>
                <a:spcPts val="0"/>
              </a:spcAft>
              <a:buSzPts val="2800"/>
              <a:buFont typeface="Arial"/>
              <a:buChar char="•"/>
            </a:pPr>
            <a:r>
              <a:rPr lang="en-US">
                <a:solidFill>
                  <a:schemeClr val="dk1"/>
                </a:solidFill>
              </a:rPr>
              <a:t>posting in the main hall and main office.</a:t>
            </a:r>
            <a:endParaRPr/>
          </a:p>
          <a:p>
            <a:pPr indent="0" lvl="0" marL="0" rtl="0" algn="l">
              <a:lnSpc>
                <a:spcPct val="90000"/>
              </a:lnSpc>
              <a:spcBef>
                <a:spcPts val="1000"/>
              </a:spcBef>
              <a:spcAft>
                <a:spcPts val="0"/>
              </a:spcAft>
              <a:buClr>
                <a:srgbClr val="FF0000"/>
              </a:buClr>
              <a:buSzPts val="2800"/>
              <a:buFont typeface="Arial"/>
              <a:buNone/>
            </a:pPr>
            <a:r>
              <a:t/>
            </a:r>
            <a:endParaRPr/>
          </a:p>
          <a:p>
            <a:pPr indent="0" lvl="0" marL="0" rtl="0" algn="l">
              <a:lnSpc>
                <a:spcPct val="90000"/>
              </a:lnSpc>
              <a:spcBef>
                <a:spcPts val="1000"/>
              </a:spcBef>
              <a:spcAft>
                <a:spcPts val="0"/>
              </a:spcAft>
              <a:buClr>
                <a:srgbClr val="FF0000"/>
              </a:buClr>
              <a:buSzPts val="2800"/>
              <a:buFont typeface="Arial"/>
              <a:buNone/>
            </a:pPr>
            <a:r>
              <a:rPr lang="en-US"/>
              <a:t>Make a plan for sharing with important stakeholder.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Closing and Next Steps</a:t>
            </a:r>
            <a:endParaRPr/>
          </a:p>
        </p:txBody>
      </p:sp>
      <p:sp>
        <p:nvSpPr>
          <p:cNvPr id="202" name="Google Shape;202;p15"/>
          <p:cNvSpPr txBox="1"/>
          <p:nvPr>
            <p:ph idx="1" type="body"/>
          </p:nvPr>
        </p:nvSpPr>
        <p:spPr>
          <a:xfrm>
            <a:off x="628650" y="155417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800">
                <a:latin typeface="Cambria"/>
                <a:ea typeface="Cambria"/>
                <a:cs typeface="Cambria"/>
                <a:sym typeface="Cambria"/>
              </a:rPr>
              <a:t> </a:t>
            </a:r>
            <a:r>
              <a:rPr lang="en-US" sz="1800"/>
              <a:t>How will you engage staff and families in committing to your </a:t>
            </a:r>
            <a:r>
              <a:rPr lang="en-US" sz="1800">
                <a:highlight>
                  <a:schemeClr val="lt1"/>
                </a:highlight>
              </a:rPr>
              <a:t>collectively drafted and documented beliefs, mission, vision, and overall philosophy of discipline?</a:t>
            </a:r>
            <a:endParaRPr sz="1800">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800">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sz="1800">
                <a:highlight>
                  <a:schemeClr val="lt1"/>
                </a:highlight>
              </a:rPr>
              <a:t>Next steps include </a:t>
            </a:r>
            <a:endParaRPr sz="1800">
              <a:highlight>
                <a:schemeClr val="lt1"/>
              </a:highlight>
            </a:endParaRPr>
          </a:p>
          <a:p>
            <a:pPr indent="-342900" lvl="0" marL="457200" rtl="0" algn="l">
              <a:lnSpc>
                <a:spcPct val="100000"/>
              </a:lnSpc>
              <a:spcBef>
                <a:spcPts val="0"/>
              </a:spcBef>
              <a:spcAft>
                <a:spcPts val="0"/>
              </a:spcAft>
              <a:buClr>
                <a:schemeClr val="dk1"/>
              </a:buClr>
              <a:buSzPts val="1800"/>
              <a:buFont typeface="Calibri"/>
              <a:buChar char="●"/>
            </a:pPr>
            <a:r>
              <a:rPr lang="en-US" sz="1800">
                <a:highlight>
                  <a:schemeClr val="lt1"/>
                </a:highlight>
              </a:rPr>
              <a:t>Develop action steps for how you will document your philosophy of discipline including your collective beliefs, mission and vision. Be sure to add action steps about how you will communicate the written philosophy of discipline to all staff, students, and families.</a:t>
            </a:r>
            <a:endParaRPr sz="1800">
              <a:highlight>
                <a:schemeClr val="lt1"/>
              </a:highlight>
            </a:endParaRPr>
          </a:p>
          <a:p>
            <a:pPr indent="-342900" lvl="0" marL="457200" rtl="0" algn="l">
              <a:lnSpc>
                <a:spcPct val="100000"/>
              </a:lnSpc>
              <a:spcBef>
                <a:spcPts val="0"/>
              </a:spcBef>
              <a:spcAft>
                <a:spcPts val="0"/>
              </a:spcAft>
              <a:buClr>
                <a:schemeClr val="dk1"/>
              </a:buClr>
              <a:buSzPts val="1800"/>
              <a:buFont typeface="Cambria"/>
              <a:buChar char="●"/>
            </a:pPr>
            <a:r>
              <a:rPr lang="en-US" sz="1800"/>
              <a:t>Update your action plan using the </a:t>
            </a:r>
            <a:r>
              <a:rPr b="1" i="1" lang="en-US" sz="1800"/>
              <a:t>Tier 1 Action Plan</a:t>
            </a:r>
            <a:r>
              <a:rPr lang="en-US" sz="1800"/>
              <a:t> template and the </a:t>
            </a:r>
            <a:r>
              <a:rPr b="1" i="1" lang="en-US" sz="1800"/>
              <a:t>Tier 1 Action Planning Checklist</a:t>
            </a:r>
            <a:r>
              <a:rPr lang="en-US" sz="1800"/>
              <a:t>. </a:t>
            </a:r>
            <a:endParaRPr sz="1800">
              <a:latin typeface="Cambria"/>
              <a:ea typeface="Cambria"/>
              <a:cs typeface="Cambria"/>
              <a:sym typeface="Cambria"/>
            </a:endParaRPr>
          </a:p>
          <a:p>
            <a:pPr indent="-342900" lvl="0" marL="457200" rtl="0" algn="l">
              <a:lnSpc>
                <a:spcPct val="100000"/>
              </a:lnSpc>
              <a:spcBef>
                <a:spcPts val="0"/>
              </a:spcBef>
              <a:spcAft>
                <a:spcPts val="0"/>
              </a:spcAft>
              <a:buClr>
                <a:schemeClr val="dk1"/>
              </a:buClr>
              <a:buSzPts val="1800"/>
              <a:buChar char="●"/>
            </a:pPr>
            <a:r>
              <a:rPr lang="en-US" sz="1800"/>
              <a:t>Use the </a:t>
            </a:r>
            <a:r>
              <a:rPr b="1" i="1" lang="en-US" sz="1800"/>
              <a:t>Tier 1 Artifacts Rubric </a:t>
            </a:r>
            <a:r>
              <a:rPr lang="en-US" sz="1800"/>
              <a:t>to assess the quality of the resources your team develops. </a:t>
            </a:r>
            <a:endParaRPr sz="1800">
              <a:latin typeface="Arial"/>
              <a:ea typeface="Arial"/>
              <a:cs typeface="Arial"/>
              <a:sym typeface="Arial"/>
            </a:endParaRPr>
          </a:p>
          <a:p>
            <a:pPr indent="-342900" lvl="0" marL="457200" rtl="0" algn="l">
              <a:lnSpc>
                <a:spcPct val="100000"/>
              </a:lnSpc>
              <a:spcBef>
                <a:spcPts val="0"/>
              </a:spcBef>
              <a:spcAft>
                <a:spcPts val="0"/>
              </a:spcAft>
              <a:buClr>
                <a:schemeClr val="dk1"/>
              </a:buClr>
              <a:buSzPts val="1800"/>
              <a:buChar char="●"/>
            </a:pPr>
            <a:r>
              <a:rPr lang="en-US" sz="1800"/>
              <a:t>Use the results of the </a:t>
            </a:r>
            <a:r>
              <a:rPr b="1" i="1" lang="en-US" sz="1800"/>
              <a:t>PBIS Self-Assessment Survey</a:t>
            </a:r>
            <a:r>
              <a:rPr lang="en-US" sz="1800"/>
              <a:t> (SAS)  to gain perspective from all staff, and results from the </a:t>
            </a:r>
            <a:r>
              <a:rPr b="1" i="1" lang="en-US" sz="1800"/>
              <a:t>PBIS Tiered Fidelity Inventory</a:t>
            </a:r>
            <a:r>
              <a:rPr lang="en-US" sz="1800"/>
              <a:t> (TFI) to gain perspective from your Building Leadership Team.</a:t>
            </a:r>
            <a:endParaRPr sz="18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800"/>
          </a:p>
          <a:p>
            <a:pPr indent="-50800" lvl="0" marL="228600" rtl="0" algn="l">
              <a:lnSpc>
                <a:spcPct val="90000"/>
              </a:lnSpc>
              <a:spcBef>
                <a:spcPts val="1000"/>
              </a:spcBef>
              <a:spcAft>
                <a:spcPts val="0"/>
              </a:spcAft>
              <a:buClr>
                <a:srgbClr val="FF0000"/>
              </a:buClr>
              <a:buSzPts val="2800"/>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References</a:t>
            </a:r>
            <a:endParaRPr/>
          </a:p>
        </p:txBody>
      </p:sp>
      <p:sp>
        <p:nvSpPr>
          <p:cNvPr id="209" name="Google Shape;209;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SzPct val="100000"/>
              <a:buChar char="•"/>
            </a:pPr>
            <a:r>
              <a:rPr lang="en-US"/>
              <a:t>Missouri SW-PBS (2019). </a:t>
            </a:r>
            <a:r>
              <a:rPr i="1" lang="en-US"/>
              <a:t>Missouri schoolwide positive behavior support tier 1 implementation guide.</a:t>
            </a:r>
            <a:endParaRPr/>
          </a:p>
          <a:p>
            <a:pPr indent="-228600" lvl="0" marL="228600" rtl="0" algn="l">
              <a:lnSpc>
                <a:spcPct val="90000"/>
              </a:lnSpc>
              <a:spcBef>
                <a:spcPts val="1000"/>
              </a:spcBef>
              <a:spcAft>
                <a:spcPts val="0"/>
              </a:spcAft>
              <a:buSzPct val="100000"/>
              <a:buChar char="•"/>
            </a:pPr>
            <a:r>
              <a:rPr lang="en-US"/>
              <a:t>U.S. Department of Education (2014). Guiding principles: A resource guide for improving school climate and discipline. </a:t>
            </a:r>
            <a:r>
              <a:rPr lang="en-US" u="sng">
                <a:solidFill>
                  <a:schemeClr val="hlink"/>
                </a:solidFill>
                <a:hlinkClick r:id="rId3"/>
              </a:rPr>
              <a:t>http://www2.ed.gov/policy/gen/guid/school-discipline/index.html</a:t>
            </a:r>
            <a:endParaRPr/>
          </a:p>
          <a:p>
            <a:pPr indent="-228600" lvl="0" marL="228600" rtl="0" algn="l">
              <a:lnSpc>
                <a:spcPct val="90000"/>
              </a:lnSpc>
              <a:spcBef>
                <a:spcPts val="1000"/>
              </a:spcBef>
              <a:spcAft>
                <a:spcPts val="0"/>
              </a:spcAft>
              <a:buSzPct val="100000"/>
              <a:buChar char="•"/>
            </a:pPr>
            <a:r>
              <a:rPr lang="en-US"/>
              <a:t>McIntosh, K., Predy, L. K., Upreti, G., Hume, A. E., Turri, M. G., &amp; Mathews, S. (2014). Perceptions of contextual features related to implementation and sustainability of school-wide positive behavior support. Journal of Positive Behavior Interventions, 16(1), 31-43.</a:t>
            </a:r>
            <a:endParaRPr/>
          </a:p>
          <a:p>
            <a:pPr indent="-228600" lvl="0" marL="228600" rtl="0" algn="l">
              <a:lnSpc>
                <a:spcPct val="90000"/>
              </a:lnSpc>
              <a:spcBef>
                <a:spcPts val="1000"/>
              </a:spcBef>
              <a:spcAft>
                <a:spcPts val="0"/>
              </a:spcAft>
              <a:buClr>
                <a:srgbClr val="FF0000"/>
              </a:buClr>
              <a:buSzPct val="100000"/>
              <a:buChar char="•"/>
            </a:pPr>
            <a:r>
              <a:rPr lang="en-US"/>
              <a:t>Mathews, S., McIntosh, K., Frank, J. L., &amp; May, S. L. (2014). Critical Features Predicting Sustained Implementation of School-Wide Positive Behavioral Interventions and Supports. </a:t>
            </a:r>
            <a:r>
              <a:rPr i="1" lang="en-US"/>
              <a:t>Journal of Positive Behavior Interventions</a:t>
            </a:r>
            <a:r>
              <a:rPr lang="en-US"/>
              <a:t>, 16(3), pp 168-178.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19F"/>
        </a:solidFill>
      </p:bgPr>
    </p:bg>
    <p:spTree>
      <p:nvGrpSpPr>
        <p:cNvPr id="214" name="Shape 214"/>
        <p:cNvGrpSpPr/>
        <p:nvPr/>
      </p:nvGrpSpPr>
      <p:grpSpPr>
        <a:xfrm>
          <a:off x="0" y="0"/>
          <a:ext cx="0" cy="0"/>
          <a:chOff x="0" y="0"/>
          <a:chExt cx="0" cy="0"/>
        </a:xfrm>
      </p:grpSpPr>
      <p:sp>
        <p:nvSpPr>
          <p:cNvPr id="215" name="Google Shape;215;p1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Contact Information</a:t>
            </a:r>
            <a:endParaRPr/>
          </a:p>
        </p:txBody>
      </p:sp>
      <p:sp>
        <p:nvSpPr>
          <p:cNvPr id="216" name="Google Shape;216;p17"/>
          <p:cNvSpPr txBox="1"/>
          <p:nvPr>
            <p:ph idx="1" type="body"/>
          </p:nvPr>
        </p:nvSpPr>
        <p:spPr>
          <a:xfrm>
            <a:off x="546652" y="1969039"/>
            <a:ext cx="3971408" cy="617935"/>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Check Out MO SW-PBS on Social Media:</a:t>
            </a:r>
            <a:endParaRPr/>
          </a:p>
        </p:txBody>
      </p:sp>
      <p:pic>
        <p:nvPicPr>
          <p:cNvPr id="217" name="Google Shape;217;p17"/>
          <p:cNvPicPr preferRelativeResize="0"/>
          <p:nvPr>
            <p:ph idx="2" type="body"/>
          </p:nvPr>
        </p:nvPicPr>
        <p:blipFill rotWithShape="1">
          <a:blip r:embed="rId3">
            <a:alphaModFix/>
          </a:blip>
          <a:srcRect b="0" l="0" r="0" t="0"/>
          <a:stretch/>
        </p:blipFill>
        <p:spPr>
          <a:xfrm>
            <a:off x="883553" y="2871703"/>
            <a:ext cx="715203" cy="617935"/>
          </a:xfrm>
          <a:prstGeom prst="rect">
            <a:avLst/>
          </a:prstGeom>
          <a:noFill/>
          <a:ln>
            <a:noFill/>
          </a:ln>
        </p:spPr>
      </p:pic>
      <p:sp>
        <p:nvSpPr>
          <p:cNvPr id="218" name="Google Shape;218;p17"/>
          <p:cNvSpPr txBox="1"/>
          <p:nvPr>
            <p:ph idx="3" type="body"/>
          </p:nvPr>
        </p:nvSpPr>
        <p:spPr>
          <a:xfrm>
            <a:off x="4649031" y="1969039"/>
            <a:ext cx="3887391" cy="617935"/>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Facilitator Contact Information:</a:t>
            </a:r>
            <a:endParaRPr/>
          </a:p>
        </p:txBody>
      </p:sp>
      <p:sp>
        <p:nvSpPr>
          <p:cNvPr id="219" name="Google Shape;219;p17"/>
          <p:cNvSpPr txBox="1"/>
          <p:nvPr>
            <p:ph idx="4" type="body"/>
          </p:nvPr>
        </p:nvSpPr>
        <p:spPr>
          <a:xfrm>
            <a:off x="4649031" y="2586974"/>
            <a:ext cx="3887391" cy="2763441"/>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20" name="Google Shape;220;p17"/>
          <p:cNvPicPr preferRelativeResize="0"/>
          <p:nvPr/>
        </p:nvPicPr>
        <p:blipFill rotWithShape="1">
          <a:blip r:embed="rId4">
            <a:alphaModFix/>
          </a:blip>
          <a:srcRect b="0" l="0" r="0" t="0"/>
          <a:stretch/>
        </p:blipFill>
        <p:spPr>
          <a:xfrm>
            <a:off x="883554" y="3677336"/>
            <a:ext cx="788531" cy="788531"/>
          </a:xfrm>
          <a:prstGeom prst="rect">
            <a:avLst/>
          </a:prstGeom>
          <a:noFill/>
          <a:ln>
            <a:noFill/>
          </a:ln>
        </p:spPr>
      </p:pic>
      <p:pic>
        <p:nvPicPr>
          <p:cNvPr id="221" name="Google Shape;221;p17"/>
          <p:cNvPicPr preferRelativeResize="0"/>
          <p:nvPr/>
        </p:nvPicPr>
        <p:blipFill rotWithShape="1">
          <a:blip r:embed="rId5">
            <a:alphaModFix/>
          </a:blip>
          <a:srcRect b="0" l="0" r="0" t="0"/>
          <a:stretch/>
        </p:blipFill>
        <p:spPr>
          <a:xfrm>
            <a:off x="962774" y="4653563"/>
            <a:ext cx="556763" cy="452840"/>
          </a:xfrm>
          <a:prstGeom prst="rect">
            <a:avLst/>
          </a:prstGeom>
          <a:noFill/>
          <a:ln>
            <a:noFill/>
          </a:ln>
        </p:spPr>
      </p:pic>
      <p:sp>
        <p:nvSpPr>
          <p:cNvPr id="222" name="Google Shape;222;p17"/>
          <p:cNvSpPr txBox="1"/>
          <p:nvPr/>
        </p:nvSpPr>
        <p:spPr>
          <a:xfrm>
            <a:off x="1729724" y="2963210"/>
            <a:ext cx="22760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pbismissouri.org</a:t>
            </a:r>
            <a:endParaRPr sz="2100">
              <a:solidFill>
                <a:schemeClr val="dk1"/>
              </a:solidFill>
              <a:latin typeface="Calibri"/>
              <a:ea typeface="Calibri"/>
              <a:cs typeface="Calibri"/>
              <a:sym typeface="Calibri"/>
            </a:endParaRPr>
          </a:p>
        </p:txBody>
      </p:sp>
      <p:sp>
        <p:nvSpPr>
          <p:cNvPr id="223" name="Google Shape;223;p17"/>
          <p:cNvSpPr txBox="1"/>
          <p:nvPr/>
        </p:nvSpPr>
        <p:spPr>
          <a:xfrm>
            <a:off x="1729720" y="3772486"/>
            <a:ext cx="2842280"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facebook.com/moswpbs</a:t>
            </a:r>
            <a:endParaRPr sz="2100">
              <a:solidFill>
                <a:schemeClr val="dk1"/>
              </a:solidFill>
              <a:latin typeface="Calibri"/>
              <a:ea typeface="Calibri"/>
              <a:cs typeface="Calibri"/>
              <a:sym typeface="Calibri"/>
            </a:endParaRPr>
          </a:p>
        </p:txBody>
      </p:sp>
      <p:sp>
        <p:nvSpPr>
          <p:cNvPr id="224" name="Google Shape;224;p17"/>
          <p:cNvSpPr txBox="1"/>
          <p:nvPr/>
        </p:nvSpPr>
        <p:spPr>
          <a:xfrm>
            <a:off x="1729724" y="4580275"/>
            <a:ext cx="22760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@MOSWPBS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19563a801a_0_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92" name="Google Shape;92;g119563a801a_0_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t>Handouts Needed:</a:t>
            </a:r>
            <a:endParaRPr/>
          </a:p>
          <a:p>
            <a:pPr indent="-228600" lvl="1" marL="685800" rtl="0" algn="l">
              <a:lnSpc>
                <a:spcPct val="100000"/>
              </a:lnSpc>
              <a:spcBef>
                <a:spcPts val="0"/>
              </a:spcBef>
              <a:spcAft>
                <a:spcPts val="0"/>
              </a:spcAft>
              <a:buSzPts val="1800"/>
              <a:buChar char="•"/>
            </a:pPr>
            <a:r>
              <a:rPr lang="en-US"/>
              <a:t>Example Our Beliefs, Mission, Vision</a:t>
            </a:r>
            <a:endParaRPr/>
          </a:p>
          <a:p>
            <a:pPr indent="-228600" lvl="1" marL="685800" rtl="0" algn="l">
              <a:lnSpc>
                <a:spcPct val="100000"/>
              </a:lnSpc>
              <a:spcBef>
                <a:spcPts val="0"/>
              </a:spcBef>
              <a:spcAft>
                <a:spcPts val="0"/>
              </a:spcAft>
              <a:buSzPts val="1800"/>
              <a:buChar char="•"/>
            </a:pPr>
            <a:r>
              <a:rPr lang="en-US"/>
              <a:t>Activity Philosophy of School Discipline</a:t>
            </a:r>
            <a:endParaRPr/>
          </a:p>
          <a:p>
            <a:pPr indent="-228600" lvl="1" marL="685800" rtl="0" algn="l">
              <a:lnSpc>
                <a:spcPct val="90000"/>
              </a:lnSpc>
              <a:spcBef>
                <a:spcPts val="0"/>
              </a:spcBef>
              <a:spcAft>
                <a:spcPts val="0"/>
              </a:spcAft>
              <a:buSzPts val="1800"/>
              <a:buChar char="•"/>
            </a:pPr>
            <a:r>
              <a:rPr lang="en-US"/>
              <a:t>Tier 1 Action Plan</a:t>
            </a:r>
            <a:endParaRPr/>
          </a:p>
          <a:p>
            <a:pPr indent="-228600" lvl="1" marL="685800" rtl="0" algn="l">
              <a:lnSpc>
                <a:spcPct val="90000"/>
              </a:lnSpc>
              <a:spcBef>
                <a:spcPts val="0"/>
              </a:spcBef>
              <a:spcAft>
                <a:spcPts val="0"/>
              </a:spcAft>
              <a:buSzPts val="1800"/>
              <a:buChar char="•"/>
            </a:pPr>
            <a:r>
              <a:rPr lang="en-US"/>
              <a:t>Tier 1 Artifact Rubric</a:t>
            </a:r>
            <a:endParaRPr/>
          </a:p>
          <a:p>
            <a:pPr indent="-228600" lvl="1" marL="685800" rtl="0" algn="l">
              <a:lnSpc>
                <a:spcPct val="90000"/>
              </a:lnSpc>
              <a:spcBef>
                <a:spcPts val="0"/>
              </a:spcBef>
              <a:spcAft>
                <a:spcPts val="0"/>
              </a:spcAft>
              <a:buSzPts val="1800"/>
              <a:buChar char="•"/>
            </a:pPr>
            <a:r>
              <a:rPr lang="en-US"/>
              <a:t>Tier 1 Action Planning Checklist</a:t>
            </a:r>
            <a:endParaRPr/>
          </a:p>
          <a:p>
            <a:pPr indent="-228600" lvl="0" marL="228600" rtl="0" algn="l">
              <a:lnSpc>
                <a:spcPct val="90000"/>
              </a:lnSpc>
              <a:spcBef>
                <a:spcPts val="1000"/>
              </a:spcBef>
              <a:spcAft>
                <a:spcPts val="0"/>
              </a:spcAft>
              <a:buClr>
                <a:srgbClr val="FF0000"/>
              </a:buClr>
              <a:buSzPts val="2800"/>
              <a:buChar char="•"/>
            </a:pPr>
            <a:r>
              <a:rPr lang="en-US"/>
              <a:t>Participants Need Access to:</a:t>
            </a:r>
            <a:endParaRPr/>
          </a:p>
          <a:p>
            <a:pPr indent="-228600" lvl="1" marL="685800" rtl="0" algn="l">
              <a:lnSpc>
                <a:spcPct val="90000"/>
              </a:lnSpc>
              <a:spcBef>
                <a:spcPts val="0"/>
              </a:spcBef>
              <a:spcAft>
                <a:spcPts val="0"/>
              </a:spcAft>
              <a:buSzPts val="1800"/>
              <a:buChar char="•"/>
            </a:pPr>
            <a:r>
              <a:rPr lang="en-US"/>
              <a:t>MO SW-PBS Handbook</a:t>
            </a:r>
            <a:endParaRPr/>
          </a:p>
          <a:p>
            <a:pPr indent="-228600" lvl="1" marL="685800" rtl="0" algn="l">
              <a:lnSpc>
                <a:spcPct val="90000"/>
              </a:lnSpc>
              <a:spcBef>
                <a:spcPts val="0"/>
              </a:spcBef>
              <a:spcAft>
                <a:spcPts val="0"/>
              </a:spcAft>
              <a:buSzPts val="1800"/>
              <a:buChar char="•"/>
            </a:pPr>
            <a:r>
              <a:rPr lang="en-US"/>
              <a:t>MO SW-PBS Tier 1 Implementation Guide</a:t>
            </a: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Working Agreements</a:t>
            </a:r>
            <a:endParaRPr/>
          </a:p>
        </p:txBody>
      </p:sp>
      <p:sp>
        <p:nvSpPr>
          <p:cNvPr id="99" name="Google Shape;99;p2"/>
          <p:cNvSpPr txBox="1"/>
          <p:nvPr>
            <p:ph idx="1" type="body"/>
          </p:nvPr>
        </p:nvSpPr>
        <p:spPr>
          <a:xfrm>
            <a:off x="628651" y="2033586"/>
            <a:ext cx="7886700" cy="406676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None/>
            </a:pPr>
            <a:r>
              <a:rPr b="1" lang="en-US" sz="3000">
                <a:latin typeface="Calibri"/>
                <a:ea typeface="Calibri"/>
                <a:cs typeface="Calibri"/>
                <a:sym typeface="Calibri"/>
              </a:rPr>
              <a:t>Be Respectful</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an active listener—open to new ideas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Use notes for side bar conversations</a:t>
            </a:r>
            <a:endParaRPr/>
          </a:p>
          <a:p>
            <a:pPr indent="-228600" lvl="0" marL="228600" rtl="0" algn="l">
              <a:lnSpc>
                <a:spcPct val="90000"/>
              </a:lnSpc>
              <a:spcBef>
                <a:spcPts val="1000"/>
              </a:spcBef>
              <a:spcAft>
                <a:spcPts val="0"/>
              </a:spcAft>
              <a:buSzPct val="100000"/>
              <a:buNone/>
            </a:pPr>
            <a:r>
              <a:rPr b="1" lang="en-US" sz="3000">
                <a:latin typeface="Calibri"/>
                <a:ea typeface="Calibri"/>
                <a:cs typeface="Calibri"/>
                <a:sym typeface="Calibri"/>
              </a:rPr>
              <a:t>Be Responsible</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on time for sessions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Silence cell phones—reply appropriately</a:t>
            </a:r>
            <a:endParaRPr/>
          </a:p>
          <a:p>
            <a:pPr indent="-228600" lvl="0" marL="228600" rtl="0" algn="l">
              <a:lnSpc>
                <a:spcPct val="90000"/>
              </a:lnSpc>
              <a:spcBef>
                <a:spcPts val="1000"/>
              </a:spcBef>
              <a:spcAft>
                <a:spcPts val="0"/>
              </a:spcAft>
              <a:buSzPct val="100000"/>
              <a:buNone/>
            </a:pPr>
            <a:r>
              <a:rPr b="1" lang="en-US" sz="3000">
                <a:latin typeface="Calibri"/>
                <a:ea typeface="Calibri"/>
                <a:cs typeface="Calibri"/>
                <a:sym typeface="Calibri"/>
              </a:rPr>
              <a:t>Be a Problem Solver</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Follow the decision making process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Work toward consensus and support decisions of the group</a:t>
            </a:r>
            <a:endParaRPr/>
          </a:p>
          <a:p>
            <a:pPr indent="0" lvl="0" marL="0" rtl="0" algn="l">
              <a:lnSpc>
                <a:spcPct val="90000"/>
              </a:lnSpc>
              <a:spcBef>
                <a:spcPts val="1000"/>
              </a:spcBef>
              <a:spcAft>
                <a:spcPts val="0"/>
              </a:spcAft>
              <a:buSzPct val="100000"/>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19F"/>
        </a:solidFill>
      </p:bgPr>
    </p:bg>
    <p:spTree>
      <p:nvGrpSpPr>
        <p:cNvPr id="104" name="Shape 104"/>
        <p:cNvGrpSpPr/>
        <p:nvPr/>
      </p:nvGrpSpPr>
      <p:grpSpPr>
        <a:xfrm>
          <a:off x="0" y="0"/>
          <a:ext cx="0" cy="0"/>
          <a:chOff x="0" y="0"/>
          <a:chExt cx="0" cy="0"/>
        </a:xfrm>
      </p:grpSpPr>
      <p:sp>
        <p:nvSpPr>
          <p:cNvPr id="105" name="Google Shape;10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Attention Signal</a:t>
            </a:r>
            <a:endParaRPr/>
          </a:p>
        </p:txBody>
      </p:sp>
      <p:sp>
        <p:nvSpPr>
          <p:cNvPr id="106" name="Google Shape;106;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FF0000"/>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19F"/>
        </a:solidFill>
      </p:bgPr>
    </p:bg>
    <p:spTree>
      <p:nvGrpSpPr>
        <p:cNvPr id="111" name="Shape 111"/>
        <p:cNvGrpSpPr/>
        <p:nvPr/>
      </p:nvGrpSpPr>
      <p:grpSpPr>
        <a:xfrm>
          <a:off x="0" y="0"/>
          <a:ext cx="0" cy="0"/>
          <a:chOff x="0" y="0"/>
          <a:chExt cx="0" cy="0"/>
        </a:xfrm>
      </p:grpSpPr>
      <p:sp>
        <p:nvSpPr>
          <p:cNvPr id="112" name="Google Shape;112;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Introductions</a:t>
            </a:r>
            <a:endParaRPr/>
          </a:p>
        </p:txBody>
      </p:sp>
      <p:sp>
        <p:nvSpPr>
          <p:cNvPr id="113" name="Google Shape;113;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FF0000"/>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Lesson Outcomes</a:t>
            </a:r>
            <a:endParaRPr/>
          </a:p>
        </p:txBody>
      </p:sp>
      <p:sp>
        <p:nvSpPr>
          <p:cNvPr id="120" name="Google Shape;120;p5"/>
          <p:cNvSpPr txBox="1"/>
          <p:nvPr>
            <p:ph idx="1" type="body"/>
          </p:nvPr>
        </p:nvSpPr>
        <p:spPr>
          <a:xfrm>
            <a:off x="628651" y="1465730"/>
            <a:ext cx="7886700" cy="4024246"/>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2800"/>
              <a:buNone/>
            </a:pPr>
            <a:r>
              <a:rPr i="1" lang="en-US">
                <a:solidFill>
                  <a:srgbClr val="008000"/>
                </a:solidFill>
              </a:rPr>
              <a:t>At the end of this session, you will be able to…</a:t>
            </a:r>
            <a:endParaRPr/>
          </a:p>
          <a:p>
            <a:pPr indent="0" lvl="0" marL="0" rtl="0" algn="ctr">
              <a:lnSpc>
                <a:spcPct val="90000"/>
              </a:lnSpc>
              <a:spcBef>
                <a:spcPts val="451"/>
              </a:spcBef>
              <a:spcAft>
                <a:spcPts val="0"/>
              </a:spcAft>
              <a:buSzPts val="225"/>
              <a:buNone/>
            </a:pPr>
            <a:r>
              <a:t/>
            </a:r>
            <a:endParaRPr i="1" sz="225">
              <a:solidFill>
                <a:srgbClr val="008000"/>
              </a:solidFill>
            </a:endParaRPr>
          </a:p>
          <a:p>
            <a:pPr indent="-228600" lvl="0" marL="228600" rtl="0" algn="l">
              <a:lnSpc>
                <a:spcPct val="90000"/>
              </a:lnSpc>
              <a:spcBef>
                <a:spcPts val="1451"/>
              </a:spcBef>
              <a:spcAft>
                <a:spcPts val="0"/>
              </a:spcAft>
              <a:buSzPts val="2800"/>
              <a:buChar char="•"/>
            </a:pPr>
            <a:r>
              <a:rPr lang="en-US"/>
              <a:t>gain and document staff commitment to SW-PBS;</a:t>
            </a:r>
            <a:endParaRPr/>
          </a:p>
          <a:p>
            <a:pPr indent="-228600" lvl="0" marL="228600" rtl="0" algn="l">
              <a:lnSpc>
                <a:spcPct val="90000"/>
              </a:lnSpc>
              <a:spcBef>
                <a:spcPts val="1451"/>
              </a:spcBef>
              <a:spcAft>
                <a:spcPts val="0"/>
              </a:spcAft>
              <a:buSzPts val="2800"/>
              <a:buChar char="•"/>
            </a:pPr>
            <a:r>
              <a:rPr lang="en-US"/>
              <a:t>draft your philosophy of discipline.</a:t>
            </a:r>
            <a:endParaRPr/>
          </a:p>
          <a:p>
            <a:pPr indent="-50800" lvl="0" marL="228600" rtl="0" algn="l">
              <a:lnSpc>
                <a:spcPct val="90000"/>
              </a:lnSpc>
              <a:spcBef>
                <a:spcPts val="1000"/>
              </a:spcBef>
              <a:spcAft>
                <a:spcPts val="0"/>
              </a:spcAft>
              <a:buClr>
                <a:srgbClr val="FF0000"/>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idx="1" type="body"/>
          </p:nvPr>
        </p:nvSpPr>
        <p:spPr>
          <a:xfrm>
            <a:off x="628650" y="1394847"/>
            <a:ext cx="7886700" cy="478211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800"/>
              <a:buNone/>
            </a:pPr>
            <a:r>
              <a:t/>
            </a:r>
            <a:endParaRPr i="1">
              <a:solidFill>
                <a:srgbClr val="548135"/>
              </a:solidFill>
            </a:endParaRPr>
          </a:p>
          <a:p>
            <a:pPr indent="0" lvl="0" marL="0" rtl="0" algn="ctr">
              <a:lnSpc>
                <a:spcPct val="90000"/>
              </a:lnSpc>
              <a:spcBef>
                <a:spcPts val="1000"/>
              </a:spcBef>
              <a:spcAft>
                <a:spcPts val="0"/>
              </a:spcAft>
              <a:buSzPts val="2800"/>
              <a:buNone/>
            </a:pPr>
            <a:r>
              <a:rPr i="1" lang="en-US">
                <a:solidFill>
                  <a:srgbClr val="548135"/>
                </a:solidFill>
              </a:rPr>
              <a:t>“Schools that have implemented positive, proactive, and instructional approaches to discipline see a decrease in the frequency and severity of unexpected behavior. They also find changes to culture and climate that come from the unification of staff and collaborative work.”</a:t>
            </a:r>
            <a:endParaRPr/>
          </a:p>
        </p:txBody>
      </p:sp>
      <p:sp>
        <p:nvSpPr>
          <p:cNvPr id="127" name="Google Shape;127;p6"/>
          <p:cNvSpPr txBox="1"/>
          <p:nvPr/>
        </p:nvSpPr>
        <p:spPr>
          <a:xfrm>
            <a:off x="4455079" y="4919277"/>
            <a:ext cx="3564219"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alibri"/>
                <a:ea typeface="Calibri"/>
                <a:cs typeface="Calibri"/>
                <a:sym typeface="Calibri"/>
              </a:rPr>
              <a:t>MO SW-PBS, 2019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7"/>
          <p:cNvSpPr txBox="1"/>
          <p:nvPr>
            <p:ph type="title"/>
          </p:nvPr>
        </p:nvSpPr>
        <p:spPr>
          <a:xfrm>
            <a:off x="720075" y="978102"/>
            <a:ext cx="7941325" cy="106264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Gaining Staff Commitment</a:t>
            </a:r>
            <a:endParaRPr/>
          </a:p>
        </p:txBody>
      </p:sp>
      <p:cxnSp>
        <p:nvCxnSpPr>
          <p:cNvPr id="134" name="Google Shape;134;p7"/>
          <p:cNvCxnSpPr/>
          <p:nvPr/>
        </p:nvCxnSpPr>
        <p:spPr>
          <a:xfrm>
            <a:off x="785718" y="2265037"/>
            <a:ext cx="7593759" cy="0"/>
          </a:xfrm>
          <a:prstGeom prst="straightConnector1">
            <a:avLst/>
          </a:prstGeom>
          <a:noFill/>
          <a:ln cap="flat" cmpd="sng" w="15875">
            <a:solidFill>
              <a:srgbClr val="595959"/>
            </a:solidFill>
            <a:prstDash val="solid"/>
            <a:miter lim="800000"/>
            <a:headEnd len="sm" w="sm" type="none"/>
            <a:tailEnd len="sm" w="sm" type="none"/>
          </a:ln>
        </p:spPr>
      </p:cxnSp>
      <p:pic>
        <p:nvPicPr>
          <p:cNvPr id="135" name="Google Shape;135;p7"/>
          <p:cNvPicPr preferRelativeResize="0"/>
          <p:nvPr/>
        </p:nvPicPr>
        <p:blipFill rotWithShape="1">
          <a:blip r:embed="rId3">
            <a:alphaModFix/>
          </a:blip>
          <a:srcRect b="0" l="0" r="0" t="0"/>
          <a:stretch/>
        </p:blipFill>
        <p:spPr>
          <a:xfrm>
            <a:off x="970984" y="2430019"/>
            <a:ext cx="2524860" cy="1997961"/>
          </a:xfrm>
          <a:prstGeom prst="rect">
            <a:avLst/>
          </a:prstGeom>
          <a:noFill/>
          <a:ln>
            <a:noFill/>
          </a:ln>
        </p:spPr>
      </p:pic>
      <p:sp>
        <p:nvSpPr>
          <p:cNvPr id="136" name="Google Shape;136;p7"/>
          <p:cNvSpPr txBox="1"/>
          <p:nvPr>
            <p:ph idx="1" type="body"/>
          </p:nvPr>
        </p:nvSpPr>
        <p:spPr>
          <a:xfrm>
            <a:off x="3786063" y="2286791"/>
            <a:ext cx="4711627" cy="321574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400"/>
              <a:buChar char="•"/>
            </a:pPr>
            <a:r>
              <a:rPr lang="en-US" sz="2400"/>
              <a:t>Fundamental change is impossible without the participation of everybody with a stake in the problem or issue. </a:t>
            </a:r>
            <a:endParaRPr/>
          </a:p>
          <a:p>
            <a:pPr indent="-228600" lvl="0" marL="228600" rtl="0" algn="l">
              <a:lnSpc>
                <a:spcPct val="90000"/>
              </a:lnSpc>
              <a:spcBef>
                <a:spcPts val="1000"/>
              </a:spcBef>
              <a:spcAft>
                <a:spcPts val="0"/>
              </a:spcAft>
              <a:buClr>
                <a:srgbClr val="FF0000"/>
              </a:buClr>
              <a:buSzPts val="2400"/>
              <a:buChar char="•"/>
            </a:pPr>
            <a:r>
              <a:rPr lang="en-US" sz="2400"/>
              <a:t>Without full participation of all, perspectives will be missed. </a:t>
            </a:r>
            <a:endParaRPr/>
          </a:p>
          <a:p>
            <a:pPr indent="-114300" lvl="0" marL="228600" rtl="0" algn="l">
              <a:lnSpc>
                <a:spcPct val="90000"/>
              </a:lnSpc>
              <a:spcBef>
                <a:spcPts val="1000"/>
              </a:spcBef>
              <a:spcAft>
                <a:spcPts val="0"/>
              </a:spcAft>
              <a:buClr>
                <a:srgbClr val="FF0000"/>
              </a:buClr>
              <a:buSzPts val="1800"/>
              <a:buNone/>
            </a:pPr>
            <a:r>
              <a:t/>
            </a:r>
            <a:endParaRPr sz="1800"/>
          </a:p>
          <a:p>
            <a:pPr indent="-114300" lvl="0" marL="228600" rtl="0" algn="l">
              <a:lnSpc>
                <a:spcPct val="90000"/>
              </a:lnSpc>
              <a:spcBef>
                <a:spcPts val="1000"/>
              </a:spcBef>
              <a:spcAft>
                <a:spcPts val="0"/>
              </a:spcAft>
              <a:buClr>
                <a:srgbClr val="FF0000"/>
              </a:buClr>
              <a:buSzPts val="1800"/>
              <a:buNone/>
            </a:pPr>
            <a:r>
              <a:t/>
            </a:r>
            <a:endParaRPr sz="1800"/>
          </a:p>
        </p:txBody>
      </p:sp>
      <p:sp>
        <p:nvSpPr>
          <p:cNvPr id="137" name="Google Shape;137;p7"/>
          <p:cNvSpPr txBox="1"/>
          <p:nvPr/>
        </p:nvSpPr>
        <p:spPr>
          <a:xfrm flipH="1">
            <a:off x="194008" y="4881669"/>
            <a:ext cx="891534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alibri"/>
                <a:ea typeface="Calibri"/>
                <a:cs typeface="Calibri"/>
                <a:sym typeface="Calibri"/>
              </a:rPr>
              <a:t>Building staff awareness of SW-PBS, the possible outcomes, the vision, and evolving beliefs about student discipline and behavior should lead to a sense of eagerness and full participation.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Text&#10;&#10;Description automatically generated with medium confidence" id="143" name="Google Shape;143;p8"/>
          <p:cNvPicPr preferRelativeResize="0"/>
          <p:nvPr/>
        </p:nvPicPr>
        <p:blipFill rotWithShape="1">
          <a:blip r:embed="rId3">
            <a:alphaModFix/>
          </a:blip>
          <a:srcRect b="31161" l="0" r="0" t="16578"/>
          <a:stretch/>
        </p:blipFill>
        <p:spPr>
          <a:xfrm>
            <a:off x="1" y="10"/>
            <a:ext cx="9143999" cy="3154014"/>
          </a:xfrm>
          <a:custGeom>
            <a:rect b="b" l="l" r="r" t="t"/>
            <a:pathLst>
              <a:path extrusionOk="0" h="3428999" w="12191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ln>
            <a:noFill/>
          </a:ln>
        </p:spPr>
      </p:pic>
      <p:sp>
        <p:nvSpPr>
          <p:cNvPr id="144" name="Google Shape;144;p8"/>
          <p:cNvSpPr txBox="1"/>
          <p:nvPr>
            <p:ph idx="1" type="body"/>
          </p:nvPr>
        </p:nvSpPr>
        <p:spPr>
          <a:xfrm>
            <a:off x="484095" y="3279415"/>
            <a:ext cx="7923679" cy="23987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600"/>
              <a:buNone/>
            </a:pPr>
            <a:r>
              <a:rPr lang="en-US" sz="2600"/>
              <a:t>Research indicates, that for initial implementation to be successful, the following are critical:</a:t>
            </a:r>
            <a:endParaRPr/>
          </a:p>
          <a:p>
            <a:pPr indent="-228600" lvl="1" marL="685800" rtl="0" algn="l">
              <a:lnSpc>
                <a:spcPct val="90000"/>
              </a:lnSpc>
              <a:spcBef>
                <a:spcPts val="500"/>
              </a:spcBef>
              <a:spcAft>
                <a:spcPts val="0"/>
              </a:spcAft>
              <a:buClr>
                <a:schemeClr val="dk1"/>
              </a:buClr>
              <a:buSzPts val="2600"/>
              <a:buChar char="•"/>
            </a:pPr>
            <a:r>
              <a:rPr lang="en-US" sz="2600"/>
              <a:t>Administrative Support</a:t>
            </a:r>
            <a:endParaRPr/>
          </a:p>
          <a:p>
            <a:pPr indent="-228600" lvl="1" marL="685800" rtl="0" algn="l">
              <a:lnSpc>
                <a:spcPct val="90000"/>
              </a:lnSpc>
              <a:spcBef>
                <a:spcPts val="500"/>
              </a:spcBef>
              <a:spcAft>
                <a:spcPts val="0"/>
              </a:spcAft>
              <a:buClr>
                <a:schemeClr val="dk1"/>
              </a:buClr>
              <a:buSzPts val="2600"/>
              <a:buChar char="•"/>
            </a:pPr>
            <a:r>
              <a:rPr lang="en-US" sz="2600"/>
              <a:t>Staff Buy-In</a:t>
            </a:r>
            <a:endParaRPr/>
          </a:p>
          <a:p>
            <a:pPr indent="-228600" lvl="1" marL="685800" rtl="0" algn="l">
              <a:lnSpc>
                <a:spcPct val="90000"/>
              </a:lnSpc>
              <a:spcBef>
                <a:spcPts val="500"/>
              </a:spcBef>
              <a:spcAft>
                <a:spcPts val="0"/>
              </a:spcAft>
              <a:buClr>
                <a:schemeClr val="dk1"/>
              </a:buClr>
              <a:buSzPts val="2600"/>
              <a:buChar char="•"/>
            </a:pPr>
            <a:r>
              <a:rPr lang="en-US" sz="2600"/>
              <a:t>Fidelity of Implementation</a:t>
            </a:r>
            <a:endParaRPr/>
          </a:p>
          <a:p>
            <a:pPr indent="-228600" lvl="1" marL="685800" rtl="0" algn="l">
              <a:lnSpc>
                <a:spcPct val="90000"/>
              </a:lnSpc>
              <a:spcBef>
                <a:spcPts val="500"/>
              </a:spcBef>
              <a:spcAft>
                <a:spcPts val="0"/>
              </a:spcAft>
              <a:buClr>
                <a:schemeClr val="dk1"/>
              </a:buClr>
              <a:buSzPts val="2600"/>
              <a:buChar char="•"/>
            </a:pPr>
            <a:r>
              <a:rPr lang="en-US" sz="2600"/>
              <a:t>Efficient and Effective Teaming</a:t>
            </a:r>
            <a:endParaRPr/>
          </a:p>
        </p:txBody>
      </p:sp>
      <p:grpSp>
        <p:nvGrpSpPr>
          <p:cNvPr id="145" name="Google Shape;145;p8"/>
          <p:cNvGrpSpPr/>
          <p:nvPr/>
        </p:nvGrpSpPr>
        <p:grpSpPr>
          <a:xfrm>
            <a:off x="12700" y="6211888"/>
            <a:ext cx="9144000" cy="658812"/>
            <a:chOff x="12700" y="6211407"/>
            <a:chExt cx="9144378" cy="659292"/>
          </a:xfrm>
        </p:grpSpPr>
        <p:sp>
          <p:nvSpPr>
            <p:cNvPr id="146" name="Google Shape;146;p8"/>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8"/>
            <p:cNvSpPr txBox="1"/>
            <p:nvPr/>
          </p:nvSpPr>
          <p:spPr>
            <a:xfrm>
              <a:off x="673127" y="6211407"/>
              <a:ext cx="1752672" cy="368568"/>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2020-04-07T02:31:16Z</dcterms:created>
  <dc:creator>Danielle Starkey</dc:creator>
</cp:coreProperties>
</file>