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mVp+kuDVia1nE4E1ei2RjyAyb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bismissouri.org/tier-1-workbook-resources/" TargetMode="External"/><Relationship Id="rId3" Type="http://schemas.openxmlformats.org/officeDocument/2006/relationships/hyperlink" Target="https://pbismissouri.org/tier-1-workbook-resources/"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p:txBody>
      </p:sp>
      <p:sp>
        <p:nvSpPr>
          <p:cNvPr id="82" name="Google Shape;8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Vision statem</a:t>
            </a:r>
            <a:r>
              <a:rPr lang="en-US"/>
              <a:t>ent</a:t>
            </a:r>
            <a:r>
              <a:rPr b="0" i="0" lang="en-US" sz="1200" u="none" strike="noStrike">
                <a:solidFill>
                  <a:schemeClr val="dk1"/>
                </a:solidFill>
                <a:latin typeface="Calibri"/>
                <a:ea typeface="Calibri"/>
                <a:cs typeface="Calibri"/>
                <a:sym typeface="Calibri"/>
              </a:rPr>
              <a:t>s derive their power from the desire to be connected in an important undertaking, to become a part of pursuing a larger purpose. Ensuring the social and academic success of each and every student, and creating a positive school climate, can be that purpose.</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You cannot have a learning organization without a shared vision to guide the work and pull you toward your goal.</a:t>
            </a:r>
            <a:endParaRPr/>
          </a:p>
          <a:p>
            <a:pPr indent="0" lvl="0" marL="0" rtl="0" algn="l">
              <a:spcBef>
                <a:spcPts val="0"/>
              </a:spcBef>
              <a:spcAft>
                <a:spcPts val="0"/>
              </a:spcAft>
              <a:buNone/>
            </a:pPr>
            <a:r>
              <a:t/>
            </a:r>
            <a:endParaRPr/>
          </a:p>
        </p:txBody>
      </p:sp>
      <p:sp>
        <p:nvSpPr>
          <p:cNvPr id="149" name="Google Shape;14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Discussion: Do you have a vision that compels new ways of thinking and acting? Does your vision consider the “whole student”?</a:t>
            </a:r>
            <a:endParaRPr/>
          </a:p>
        </p:txBody>
      </p:sp>
      <p:sp>
        <p:nvSpPr>
          <p:cNvPr id="157" name="Google Shape;15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r>
              <a:rPr b="0" i="0" lang="en-US" sz="1200" u="none" strike="noStrike">
                <a:solidFill>
                  <a:schemeClr val="dk1"/>
                </a:solidFill>
                <a:latin typeface="Calibri"/>
                <a:ea typeface="Calibri"/>
                <a:cs typeface="Calibri"/>
                <a:sym typeface="Calibri"/>
              </a:rPr>
              <a:t>Example and Activity Vision Statement</a:t>
            </a:r>
            <a:endParaRPr b="0"/>
          </a:p>
          <a:p>
            <a:pPr indent="0" lvl="0" marL="0" rtl="0" algn="l">
              <a:spcBef>
                <a:spcPts val="0"/>
              </a:spcBef>
              <a:spcAft>
                <a:spcPts val="0"/>
              </a:spcAft>
              <a:buNone/>
            </a:pPr>
            <a:r>
              <a:rPr b="1" lang="en-US"/>
              <a:t>To Know/To Say:</a:t>
            </a:r>
            <a:r>
              <a:rPr b="0" i="0" lang="en-US" sz="1200" u="none" strike="noStrike">
                <a:solidFill>
                  <a:schemeClr val="dk1"/>
                </a:solidFill>
                <a:latin typeface="Calibri"/>
                <a:ea typeface="Calibri"/>
                <a:cs typeface="Calibri"/>
                <a:sym typeface="Calibri"/>
              </a:rPr>
              <a:t> </a:t>
            </a:r>
            <a:r>
              <a:rPr lang="en-US">
                <a:solidFill>
                  <a:schemeClr val="dk1"/>
                </a:solidFill>
              </a:rPr>
              <a:t>Review the example vision statement provided, identify the pieces that directly promote and support the development of student social competence.</a:t>
            </a:r>
            <a:endParaRPr/>
          </a:p>
          <a:p>
            <a:pPr indent="0" lvl="0" marL="0" rtl="0" algn="l">
              <a:spcBef>
                <a:spcPts val="0"/>
              </a:spcBef>
              <a:spcAft>
                <a:spcPts val="0"/>
              </a:spcAft>
              <a:buNone/>
            </a:pPr>
            <a:r>
              <a:t/>
            </a:r>
            <a:endParaRPr/>
          </a:p>
        </p:txBody>
      </p:sp>
      <p:sp>
        <p:nvSpPr>
          <p:cNvPr id="164" name="Google Shape;16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Working with your team, discuss your vision of your school:</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If you could create the school of your dreams, what would it look like?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is your mental model for the future?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do you want your school to be? </a:t>
            </a:r>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What is your compelling dream for how school should be as a result of your work with MO SW-PBS? </a:t>
            </a:r>
            <a:endParaRPr/>
          </a:p>
          <a:p>
            <a:pPr indent="0" lvl="0" marL="0" rtl="0" algn="l">
              <a:spcBef>
                <a:spcPts val="0"/>
              </a:spcBef>
              <a:spcAft>
                <a:spcPts val="0"/>
              </a:spcAft>
              <a:buNone/>
            </a:pPr>
            <a:r>
              <a:t/>
            </a:r>
            <a:endParaRPr/>
          </a:p>
        </p:txBody>
      </p:sp>
      <p:sp>
        <p:nvSpPr>
          <p:cNvPr id="172" name="Google Shape;1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179" name="Google Shape;179;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As your team engages staff in creating a vision for the school, remind them to think about every student in your school: the most academically talented students; the least academically talented; the most kind, thoughtful, and respectful students; students who are experiencing soci</a:t>
            </a:r>
            <a:r>
              <a:rPr lang="en-US"/>
              <a:t>al/emotional </a:t>
            </a:r>
            <a:r>
              <a:rPr lang="en-US"/>
              <a:t>challenges</a:t>
            </a:r>
            <a:r>
              <a:rPr b="0" i="0" lang="en-US" sz="1200" u="none" strike="noStrike">
                <a:solidFill>
                  <a:schemeClr val="dk1"/>
                </a:solidFill>
                <a:latin typeface="Calibri"/>
                <a:ea typeface="Calibri"/>
                <a:cs typeface="Calibri"/>
                <a:sym typeface="Calibri"/>
              </a:rPr>
              <a:t>; students of all racial and ethnic make-ups; socially popular students; and students who do not have many friends. Specific activities to engage staff include: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Share the T-chart with staff to solicit their vision about the future.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Give each staff member paper strips to complete the phrase “I have a dream that one day our school will...” Collect the paper strips, categorize them, and use them to create your school’s vision. Post the paper strips in a prominent area of the school.</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Post chart paper during a staff professional learning session to gain staff vision of the school.</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Consider how to share the collated vision with district leadership.</a:t>
            </a:r>
            <a:endParaRPr/>
          </a:p>
          <a:p>
            <a:pPr indent="0" lvl="0" marL="0" rtl="0" algn="l">
              <a:spcBef>
                <a:spcPts val="0"/>
              </a:spcBef>
              <a:spcAft>
                <a:spcPts val="0"/>
              </a:spcAft>
              <a:buNone/>
            </a:pPr>
            <a:r>
              <a:t/>
            </a:r>
            <a:endParaRPr/>
          </a:p>
        </p:txBody>
      </p:sp>
      <p:sp>
        <p:nvSpPr>
          <p:cNvPr id="187" name="Google Shape;18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Specific activities to engage students and family members include: </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Give students and family members paper strips to complete the phrase “I have a dream that one day our school will...” Collect the paper strips, categorize them, and use them to inform your team’s work on your school’s vision. Other strip ideas include: “I want my child to go to a school that...” and “I will want to go to school every day when my school...”</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Post the T-chart in a public location (main school entrance, at sporting events, concerts, etc.) to solicit student and family thoughts about the school’s vision for the future.</a:t>
            </a:r>
            <a:endParaRPr/>
          </a:p>
          <a:p>
            <a:pPr indent="-171450" lvl="0" marL="171450" rtl="0" algn="l">
              <a:spcBef>
                <a:spcPts val="0"/>
              </a:spcBef>
              <a:spcAft>
                <a:spcPts val="0"/>
              </a:spcAft>
              <a:buClr>
                <a:schemeClr val="dk1"/>
              </a:buClr>
              <a:buSzPts val="1200"/>
              <a:buFont typeface="Arial"/>
              <a:buChar char="•"/>
            </a:pPr>
            <a:r>
              <a:rPr b="0" i="0" lang="en-US" sz="1200" u="none" strike="noStrike">
                <a:solidFill>
                  <a:schemeClr val="dk1"/>
                </a:solidFill>
                <a:latin typeface="Calibri"/>
                <a:ea typeface="Calibri"/>
                <a:cs typeface="Calibri"/>
                <a:sym typeface="Calibri"/>
              </a:rPr>
              <a:t>Ask students and families for their dream for the school on the school website, in school newsletters, and in classroom communications (e.g., Friday folders, mass emails) and then provide a mechanism for these dreams to be shared with the leadership team.</a:t>
            </a:r>
            <a:endParaRPr/>
          </a:p>
          <a:p>
            <a:pPr indent="0" lvl="0" marL="0" rtl="0" algn="l">
              <a:spcBef>
                <a:spcPts val="0"/>
              </a:spcBef>
              <a:spcAft>
                <a:spcPts val="0"/>
              </a:spcAft>
              <a:buNone/>
            </a:pPr>
            <a:r>
              <a:t/>
            </a:r>
            <a:endParaRPr/>
          </a:p>
        </p:txBody>
      </p:sp>
      <p:sp>
        <p:nvSpPr>
          <p:cNvPr id="194" name="Google Shape;19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During this lesson, you learned that having a vision statement that communicates value for social competence in school and for students’ lifelong success will give legitimacy to your work and direct your actions. </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How will you engage staff and families in developing and/or revising a mission statement?</a:t>
            </a:r>
            <a:endParaRPr/>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lang="en-US" sz="1100"/>
              <a:t>Next steps include updating your action plan. </a:t>
            </a:r>
            <a:endParaRPr sz="1100"/>
          </a:p>
          <a:p>
            <a:pPr indent="0" lvl="0" marL="0" rtl="0" algn="l">
              <a:spcBef>
                <a:spcPts val="0"/>
              </a:spcBef>
              <a:spcAft>
                <a:spcPts val="0"/>
              </a:spcAft>
              <a:buClr>
                <a:schemeClr val="dk1"/>
              </a:buClr>
              <a:buSzPts val="1100"/>
              <a:buFont typeface="Arial"/>
              <a:buNone/>
            </a:pPr>
            <a:r>
              <a:t/>
            </a:r>
            <a:endParaRPr sz="1100"/>
          </a:p>
          <a:p>
            <a:pPr indent="-298450" lvl="0" marL="457200" rtl="0" algn="l">
              <a:spcBef>
                <a:spcPts val="0"/>
              </a:spcBef>
              <a:spcAft>
                <a:spcPts val="0"/>
              </a:spcAft>
              <a:buClr>
                <a:schemeClr val="dk1"/>
              </a:buClr>
              <a:buSzPts val="1100"/>
              <a:buFont typeface="Calibri"/>
              <a:buChar char="●"/>
            </a:pPr>
            <a:r>
              <a:rPr lang="en-US" sz="1100"/>
              <a:t>Develop action steps for reviewing, revising, or creating your current school or district vision statement with your staff. </a:t>
            </a:r>
            <a:endParaRPr sz="1100"/>
          </a:p>
          <a:p>
            <a:pPr indent="-298450" lvl="0" marL="457200" rtl="0" algn="l">
              <a:spcBef>
                <a:spcPts val="0"/>
              </a:spcBef>
              <a:spcAft>
                <a:spcPts val="0"/>
              </a:spcAft>
              <a:buClr>
                <a:schemeClr val="dk1"/>
              </a:buClr>
              <a:buSzPts val="1100"/>
              <a:buFont typeface="Calibri"/>
              <a:buChar char="●"/>
            </a:pPr>
            <a:r>
              <a:rPr lang="en-US" sz="1100"/>
              <a:t>Review the ideas for student and family engagement and decide which action steps you will add to your team Action Plan.</a:t>
            </a:r>
            <a:endParaRPr sz="1100"/>
          </a:p>
          <a:p>
            <a:pPr indent="-298450" lvl="0" marL="457200" rtl="0" algn="l">
              <a:spcBef>
                <a:spcPts val="0"/>
              </a:spcBef>
              <a:spcAft>
                <a:spcPts val="0"/>
              </a:spcAft>
              <a:buClr>
                <a:schemeClr val="dk1"/>
              </a:buClr>
              <a:buSzPts val="1100"/>
              <a:buFont typeface="Cambria"/>
              <a:buChar char="●"/>
            </a:pPr>
            <a:r>
              <a:rPr lang="en-US" sz="1100"/>
              <a:t>Update your action plan using the </a:t>
            </a:r>
            <a:r>
              <a:rPr b="1" i="1" lang="en-US" sz="1100"/>
              <a:t>Tier 1 Action Plan</a:t>
            </a:r>
            <a:r>
              <a:rPr lang="en-US" sz="1100"/>
              <a:t> template and the </a:t>
            </a:r>
            <a:r>
              <a:rPr b="1" i="1" lang="en-US" sz="1100"/>
              <a:t>Tier 1 Action Planning Checklist</a:t>
            </a:r>
            <a:r>
              <a:rPr lang="en-US" sz="1100"/>
              <a:t>. </a:t>
            </a:r>
            <a:endParaRPr sz="1100"/>
          </a:p>
          <a:p>
            <a:pPr indent="-298450" lvl="0" marL="457200" rtl="0" algn="l">
              <a:spcBef>
                <a:spcPts val="0"/>
              </a:spcBef>
              <a:spcAft>
                <a:spcPts val="0"/>
              </a:spcAft>
              <a:buClr>
                <a:schemeClr val="dk1"/>
              </a:buClr>
              <a:buSzPts val="1100"/>
              <a:buChar char="●"/>
            </a:pPr>
            <a:r>
              <a:rPr lang="en-US" sz="1100"/>
              <a:t>Use the </a:t>
            </a:r>
            <a:r>
              <a:rPr b="1" i="1" lang="en-US" sz="1100"/>
              <a:t>Tier 1 Artifacts Rubric </a:t>
            </a:r>
            <a:r>
              <a:rPr lang="en-US" sz="1100"/>
              <a:t>to assess the quality of the resources your team develops. </a:t>
            </a:r>
            <a:endParaRPr sz="1100"/>
          </a:p>
          <a:p>
            <a:pPr indent="-298450" lvl="0" marL="457200" rtl="0" algn="l">
              <a:spcBef>
                <a:spcPts val="0"/>
              </a:spcBef>
              <a:spcAft>
                <a:spcPts val="0"/>
              </a:spcAft>
              <a:buClr>
                <a:schemeClr val="dk1"/>
              </a:buClr>
              <a:buSzPts val="1100"/>
              <a:buChar char="●"/>
            </a:pPr>
            <a:r>
              <a:rPr lang="en-US" sz="1100"/>
              <a:t>Use the results of the </a:t>
            </a:r>
            <a:r>
              <a:rPr b="1" i="1" lang="en-US" sz="1100"/>
              <a:t>PBIS Self-Assessment Survey</a:t>
            </a:r>
            <a:r>
              <a:rPr lang="en-US" sz="1100"/>
              <a:t> (SAS)  to gain perspective from all staff, and results from the </a:t>
            </a:r>
            <a:r>
              <a:rPr b="1" i="1" lang="en-US" sz="1100"/>
              <a:t>PBIS Tiered Fidelity Inventory</a:t>
            </a:r>
            <a:r>
              <a:rPr lang="en-US" sz="1100"/>
              <a:t> (TFI) to gain perspective from your Building Leadership Team.</a:t>
            </a:r>
            <a:endParaRPr sz="1100"/>
          </a:p>
          <a:p>
            <a:pPr indent="0" lvl="0" marL="0" rtl="0" algn="l">
              <a:spcBef>
                <a:spcPts val="0"/>
              </a:spcBef>
              <a:spcAft>
                <a:spcPts val="0"/>
              </a:spcAft>
              <a:buNone/>
            </a:pPr>
            <a:br>
              <a:rPr b="0" i="0" lang="en-US" sz="1200" u="none" strike="noStrike">
                <a:solidFill>
                  <a:schemeClr val="dk1"/>
                </a:solidFill>
                <a:latin typeface="Calibri"/>
                <a:ea typeface="Calibri"/>
                <a:cs typeface="Calibri"/>
                <a:sym typeface="Calibri"/>
              </a:rPr>
            </a:br>
            <a:r>
              <a:rPr b="0" i="0" lang="en-US" sz="1200" u="none" strike="noStrike">
                <a:solidFill>
                  <a:schemeClr val="dk1"/>
                </a:solidFill>
                <a:latin typeface="Calibri"/>
                <a:ea typeface="Calibri"/>
                <a:cs typeface="Calibri"/>
                <a:sym typeface="Calibri"/>
              </a:rPr>
              <a:t>Additional information about vision statements </a:t>
            </a:r>
            <a:r>
              <a:rPr lang="en-US"/>
              <a:t>can be found in </a:t>
            </a:r>
            <a:r>
              <a:rPr lang="en-US" u="sng">
                <a:solidFill>
                  <a:schemeClr val="hlink"/>
                </a:solidFill>
                <a:hlinkClick r:id="rId2"/>
              </a:rPr>
              <a:t>the MO SW-PBS Handbook </a:t>
            </a:r>
            <a:r>
              <a:rPr lang="en-US"/>
              <a:t>and the </a:t>
            </a:r>
            <a:r>
              <a:rPr lang="en-US" u="sng">
                <a:solidFill>
                  <a:schemeClr val="hlink"/>
                </a:solidFill>
                <a:hlinkClick r:id="rId3"/>
              </a:rPr>
              <a:t>MO SW-PBS Tier 1 Implementation Guide</a:t>
            </a:r>
            <a:r>
              <a:rPr lang="en-US"/>
              <a:t>.</a:t>
            </a:r>
            <a:br>
              <a:rPr lang="en-US"/>
            </a:br>
            <a:endParaRPr/>
          </a:p>
          <a:p>
            <a:pPr indent="0" lvl="0" marL="0" rtl="0" algn="l">
              <a:spcBef>
                <a:spcPts val="0"/>
              </a:spcBef>
              <a:spcAft>
                <a:spcPts val="0"/>
              </a:spcAft>
              <a:buNone/>
            </a:pPr>
            <a:r>
              <a:t/>
            </a:r>
            <a:endParaRPr/>
          </a:p>
        </p:txBody>
      </p:sp>
      <p:sp>
        <p:nvSpPr>
          <p:cNvPr id="201" name="Google Shape;2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a:p>
        </p:txBody>
      </p:sp>
      <p:sp>
        <p:nvSpPr>
          <p:cNvPr id="208" name="Google Shape;2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1"/>
          </a:p>
          <a:p>
            <a:pPr indent="0" lvl="0" marL="0" rtl="0" algn="l">
              <a:spcBef>
                <a:spcPts val="0"/>
              </a:spcBef>
              <a:spcAft>
                <a:spcPts val="0"/>
              </a:spcAft>
              <a:buNone/>
            </a:pPr>
            <a:r>
              <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 “</a:t>
            </a:r>
            <a:r>
              <a:rPr lang="en-US"/>
              <a:t>These will be the Working Agreements we will honor during all our training sessions this year.”</a:t>
            </a:r>
            <a:endParaRPr/>
          </a:p>
          <a:p>
            <a:pPr indent="0" lvl="0" marL="0" rtl="0" algn="l">
              <a:spcBef>
                <a:spcPts val="0"/>
              </a:spcBef>
              <a:spcAft>
                <a:spcPts val="0"/>
              </a:spcAft>
              <a:buNone/>
            </a:pPr>
            <a:r>
              <a:t/>
            </a:r>
            <a:endParaRPr/>
          </a:p>
        </p:txBody>
      </p:sp>
      <p:sp>
        <p:nvSpPr>
          <p:cNvPr id="96" name="Google Shape;9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latin typeface="Arial"/>
                <a:ea typeface="Arial"/>
                <a:cs typeface="Arial"/>
                <a:sym typeface="Arial"/>
              </a:rPr>
              <a:t>Facilitator: Select an attention signal. </a:t>
            </a:r>
            <a:endParaRPr/>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“One of our agreements is to follow the attention signal.”   </a:t>
            </a:r>
            <a:endParaRPr/>
          </a:p>
          <a:p>
            <a:pPr indent="0" lvl="0" marL="0" rtl="0" algn="l">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“In order to get all of you focused after discussions, activities or breaks, </a:t>
            </a:r>
            <a:endParaRPr/>
          </a:p>
          <a:p>
            <a:pPr indent="0" lvl="0" marL="0" rtl="0" algn="l">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indent="0" lvl="0" marL="0" rtl="0" algn="l">
              <a:spcBef>
                <a:spcPts val="0"/>
              </a:spcBef>
              <a:spcAft>
                <a:spcPts val="0"/>
              </a:spcAft>
              <a:buNone/>
            </a:pPr>
            <a:r>
              <a:rPr lang="en-US">
                <a:solidFill>
                  <a:srgbClr val="FF0000"/>
                </a:solidFill>
                <a:latin typeface="Arial"/>
                <a:ea typeface="Arial"/>
                <a:cs typeface="Arial"/>
                <a:sym typeface="Arial"/>
              </a:rPr>
              <a:t>	(</a:t>
            </a:r>
            <a:r>
              <a:rPr b="1" lang="en-US"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indent="0" lvl="0" marL="0" rtl="0" algn="l">
              <a:spcBef>
                <a:spcPts val="0"/>
              </a:spcBef>
              <a:spcAft>
                <a:spcPts val="0"/>
              </a:spcAft>
              <a:buNone/>
            </a:pPr>
            <a:r>
              <a:t/>
            </a:r>
            <a:endParaRPr u="none">
              <a:solidFill>
                <a:srgbClr val="FF0000"/>
              </a:solidFill>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indent="0" lvl="0" marL="0" rtl="0" algn="l">
              <a:spcBef>
                <a:spcPts val="0"/>
              </a:spcBef>
              <a:spcAft>
                <a:spcPts val="0"/>
              </a:spcAft>
              <a:buNone/>
            </a:pPr>
            <a:r>
              <a:rPr lang="en-US">
                <a:latin typeface="Arial"/>
                <a:ea typeface="Arial"/>
                <a:cs typeface="Arial"/>
                <a:sym typeface="Arial"/>
              </a:rPr>
              <a:t>							(</a:t>
            </a:r>
            <a:r>
              <a:rPr b="1" lang="en-US">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indent="0" lvl="0" marL="0" rtl="0" algn="l">
              <a:spcBef>
                <a:spcPts val="0"/>
              </a:spcBef>
              <a:spcAft>
                <a:spcPts val="0"/>
              </a:spcAft>
              <a:buNone/>
            </a:pPr>
            <a:r>
              <a:t/>
            </a:r>
            <a:endParaRPr/>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Trainer Notes: </a:t>
            </a:r>
            <a:r>
              <a:rPr b="0" lang="en-US"/>
              <a:t>Hide or delete this slide if presenting the entire PLM; </a:t>
            </a:r>
            <a:r>
              <a:rPr lang="en-US"/>
              <a:t>Select an introductions activity. </a:t>
            </a:r>
            <a:endParaRPr b="1"/>
          </a:p>
          <a:p>
            <a:pPr indent="0" lvl="0" marL="0" marR="0" rtl="0" algn="l">
              <a:lnSpc>
                <a:spcPct val="100000"/>
              </a:lnSpc>
              <a:spcBef>
                <a:spcPts val="0"/>
              </a:spcBef>
              <a:spcAft>
                <a:spcPts val="0"/>
              </a:spcAft>
              <a:buClr>
                <a:schemeClr val="dk1"/>
              </a:buClr>
              <a:buSzPts val="1200"/>
              <a:buFont typeface="Calibri"/>
              <a:buNone/>
            </a:pPr>
            <a:r>
              <a:rPr b="1" lang="en-US"/>
              <a:t>To Know/To Say</a:t>
            </a:r>
            <a:r>
              <a:rPr b="0" lang="en-US"/>
              <a:t>:</a:t>
            </a:r>
            <a:endParaRPr/>
          </a:p>
        </p:txBody>
      </p:sp>
      <p:sp>
        <p:nvSpPr>
          <p:cNvPr id="110" name="Google Shape;11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endParaRPr b="0" i="0">
              <a:solidFill>
                <a:schemeClr val="dk1"/>
              </a:solidFill>
            </a:endParaRPr>
          </a:p>
          <a:p>
            <a:pPr indent="0" lvl="0" marL="0" rtl="0" algn="l">
              <a:spcBef>
                <a:spcPts val="0"/>
              </a:spcBef>
              <a:spcAft>
                <a:spcPts val="0"/>
              </a:spcAft>
              <a:buNone/>
            </a:pPr>
            <a:r>
              <a:rPr i="1" lang="en-US">
                <a:solidFill>
                  <a:srgbClr val="008000"/>
                </a:solidFill>
              </a:rPr>
              <a:t>At the end of this session, you will be able to…</a:t>
            </a:r>
            <a:endParaRPr/>
          </a:p>
          <a:p>
            <a:pPr indent="0" lvl="0" marL="0" rtl="0" algn="ctr">
              <a:spcBef>
                <a:spcPts val="0"/>
              </a:spcBef>
              <a:spcAft>
                <a:spcPts val="0"/>
              </a:spcAft>
              <a:buClr>
                <a:schemeClr val="dk1"/>
              </a:buClr>
              <a:buSzPts val="100"/>
              <a:buFont typeface="Calibri"/>
              <a:buNone/>
            </a:pPr>
            <a:r>
              <a:t/>
            </a:r>
            <a:endParaRPr i="1" sz="100">
              <a:solidFill>
                <a:srgbClr val="008000"/>
              </a:solidFill>
            </a:endParaRPr>
          </a:p>
          <a:p>
            <a:pPr indent="0" lvl="0" marL="0" rtl="0" algn="l">
              <a:spcBef>
                <a:spcPts val="451"/>
              </a:spcBef>
              <a:spcAft>
                <a:spcPts val="0"/>
              </a:spcAft>
              <a:buNone/>
            </a:pPr>
            <a:r>
              <a:rPr lang="en-US"/>
              <a:t>review and/or create a vision statement to verify that it addresses the development of student social competence. </a:t>
            </a:r>
            <a:endParaRPr/>
          </a:p>
          <a:p>
            <a:pPr indent="0" lvl="0" marL="0" rtl="0" algn="l">
              <a:spcBef>
                <a:spcPts val="0"/>
              </a:spcBef>
              <a:spcAft>
                <a:spcPts val="0"/>
              </a:spcAft>
              <a:buNone/>
            </a:pPr>
            <a:r>
              <a:t/>
            </a:r>
            <a:endParaRPr/>
          </a:p>
        </p:txBody>
      </p:sp>
      <p:sp>
        <p:nvSpPr>
          <p:cNvPr id="117" name="Google Shape;11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1149350" y="698500"/>
            <a:ext cx="4656138"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lang="en-US" sz="1100"/>
              <a:t>This lesson will prepare your team to verify that your school and/or district vision statement addresses the development of student social competence.</a:t>
            </a:r>
            <a:endParaRPr>
              <a:latin typeface="Cambria"/>
              <a:ea typeface="Cambria"/>
              <a:cs typeface="Cambria"/>
              <a:sym typeface="Cambria"/>
            </a:endParaRPr>
          </a:p>
          <a:p>
            <a:pPr indent="0" lvl="0" marL="0" rtl="0" algn="l">
              <a:spcBef>
                <a:spcPts val="0"/>
              </a:spcBef>
              <a:spcAft>
                <a:spcPts val="0"/>
              </a:spcAft>
              <a:buNone/>
            </a:pPr>
            <a:br>
              <a:rPr lang="en-US"/>
            </a:br>
            <a:endParaRPr b="0"/>
          </a:p>
        </p:txBody>
      </p:sp>
      <p:sp>
        <p:nvSpPr>
          <p:cNvPr id="124" name="Google Shape;1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Unlike a mission that is practical, a vision is idealistic. </a:t>
            </a:r>
            <a:r>
              <a:rPr b="1" i="0" lang="en-US" sz="1200" u="none" strike="noStrike">
                <a:solidFill>
                  <a:schemeClr val="dk1"/>
                </a:solidFill>
                <a:latin typeface="Calibri"/>
                <a:ea typeface="Calibri"/>
                <a:cs typeface="Calibri"/>
                <a:sym typeface="Calibri"/>
              </a:rPr>
              <a:t>A vision is a clearly articulated, results-oriented picture of the future you intend to create.</a:t>
            </a:r>
            <a:r>
              <a:rPr b="0" i="0" lang="en-US" sz="1200" u="none" strike="noStrike">
                <a:solidFill>
                  <a:schemeClr val="dk1"/>
                </a:solidFill>
                <a:latin typeface="Calibri"/>
                <a:ea typeface="Calibri"/>
                <a:cs typeface="Calibri"/>
                <a:sym typeface="Calibri"/>
              </a:rPr>
              <a:t> A vision focuses on the end results and values, not on the specific means of getting there. A vision is the crystallization of your “whys,” desires, values, and beliefs. Many schools and/or districts already have developed vision statements to guide their goals and work. It is critical as you begin implementation of SW-PBS that the importance of focusing on student social competence is addressed within the vision statement, making it clear that SW-PBS is not something ‘additional’, but rather, a critical component of achieving the vision of the schools and/or district. </a:t>
            </a:r>
            <a:endParaRPr/>
          </a:p>
        </p:txBody>
      </p:sp>
      <p:sp>
        <p:nvSpPr>
          <p:cNvPr id="132" name="Google Shape;13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Trainer Notes:</a:t>
            </a:r>
            <a:r>
              <a:rPr b="0" lang="en-US"/>
              <a:t>  </a:t>
            </a:r>
            <a:endParaRPr/>
          </a:p>
          <a:p>
            <a:pPr indent="0" lvl="0" marL="0" rtl="0" algn="l">
              <a:spcBef>
                <a:spcPts val="0"/>
              </a:spcBef>
              <a:spcAft>
                <a:spcPts val="0"/>
              </a:spcAft>
              <a:buNone/>
            </a:pPr>
            <a:r>
              <a:rPr b="1" lang="en-US"/>
              <a:t>To Know/To Say:</a:t>
            </a:r>
            <a:r>
              <a:rPr b="0" lang="en-US"/>
              <a:t>  </a:t>
            </a:r>
            <a:r>
              <a:rPr b="0" i="0" lang="en-US" sz="1200" u="none" strike="noStrike">
                <a:solidFill>
                  <a:schemeClr val="dk1"/>
                </a:solidFill>
                <a:latin typeface="Calibri"/>
                <a:ea typeface="Calibri"/>
                <a:cs typeface="Calibri"/>
                <a:sym typeface="Calibri"/>
              </a:rPr>
              <a:t>A shared vision is a force in people’s hearts and answers the question, “What do we want to create?” It is the picture that people throughout the school carry in their heads and hearts. It completes the statement, “I have a dream that one day...” and reaches into the future, drives actions, and helps to create a sense of community. When a school collectively develops and owns a vision, staff, student, and family relationships to school are changed. It is no longer “their school;” it becomes “our school.” This is particularly important as school demographics and cultures represented in your school change over time.</a:t>
            </a:r>
            <a:endParaRPr/>
          </a:p>
          <a:p>
            <a:pPr indent="0" lvl="0" marL="0" rtl="0" algn="l">
              <a:spcBef>
                <a:spcPts val="0"/>
              </a:spcBef>
              <a:spcAft>
                <a:spcPts val="0"/>
              </a:spcAft>
              <a:buNone/>
            </a:pPr>
            <a:br>
              <a:rPr lang="en-US"/>
            </a:br>
            <a:endParaRPr/>
          </a:p>
        </p:txBody>
      </p:sp>
      <p:sp>
        <p:nvSpPr>
          <p:cNvPr id="141" name="Google Shape;14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1"/>
          <p:cNvSpPr txBox="1"/>
          <p:nvPr>
            <p:ph type="ctrTitle"/>
          </p:nvPr>
        </p:nvSpPr>
        <p:spPr>
          <a:xfrm>
            <a:off x="685800" y="720612"/>
            <a:ext cx="7772400" cy="901359"/>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1"/>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F0000"/>
              </a:buClr>
              <a:buSzPts val="2400"/>
              <a:buNone/>
              <a:defRPr sz="2400">
                <a:solidFill>
                  <a:srgbClr val="FF0000"/>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3" name="Google Shape;23;p21"/>
          <p:cNvPicPr preferRelativeResize="0"/>
          <p:nvPr/>
        </p:nvPicPr>
        <p:blipFill rotWithShape="1">
          <a:blip r:embed="rId2">
            <a:alphaModFix/>
          </a:blip>
          <a:srcRect b="0" l="0" r="0" t="0"/>
          <a:stretch/>
        </p:blipFill>
        <p:spPr>
          <a:xfrm>
            <a:off x="166152" y="5395979"/>
            <a:ext cx="3267871" cy="788797"/>
          </a:xfrm>
          <a:prstGeom prst="rect">
            <a:avLst/>
          </a:prstGeom>
          <a:noFill/>
          <a:ln>
            <a:noFill/>
          </a:ln>
        </p:spPr>
      </p:pic>
      <p:pic>
        <p:nvPicPr>
          <p:cNvPr id="24" name="Google Shape;24;p21"/>
          <p:cNvPicPr preferRelativeResize="0"/>
          <p:nvPr/>
        </p:nvPicPr>
        <p:blipFill rotWithShape="1">
          <a:blip r:embed="rId3">
            <a:alphaModFix/>
          </a:blip>
          <a:srcRect b="0" l="0" r="0" t="0"/>
          <a:stretch/>
        </p:blipFill>
        <p:spPr>
          <a:xfrm>
            <a:off x="3434023" y="3086327"/>
            <a:ext cx="2602527" cy="2248584"/>
          </a:xfrm>
          <a:prstGeom prst="rect">
            <a:avLst/>
          </a:prstGeom>
          <a:noFill/>
          <a:ln>
            <a:noFill/>
          </a:ln>
        </p:spPr>
      </p:pic>
      <p:pic>
        <p:nvPicPr>
          <p:cNvPr id="25" name="Google Shape;25;p21"/>
          <p:cNvPicPr preferRelativeResize="0"/>
          <p:nvPr/>
        </p:nvPicPr>
        <p:blipFill rotWithShape="1">
          <a:blip r:embed="rId4">
            <a:alphaModFix/>
          </a:blip>
          <a:srcRect b="0" l="0" r="0" t="0"/>
          <a:stretch/>
        </p:blipFill>
        <p:spPr>
          <a:xfrm>
            <a:off x="3831325" y="5409020"/>
            <a:ext cx="2343623" cy="840842"/>
          </a:xfrm>
          <a:prstGeom prst="rect">
            <a:avLst/>
          </a:prstGeom>
          <a:noFill/>
          <a:ln>
            <a:noFill/>
          </a:ln>
        </p:spPr>
      </p:pic>
      <p:pic>
        <p:nvPicPr>
          <p:cNvPr id="26" name="Google Shape;26;p21"/>
          <p:cNvPicPr preferRelativeResize="0"/>
          <p:nvPr/>
        </p:nvPicPr>
        <p:blipFill rotWithShape="1">
          <a:blip r:embed="rId5">
            <a:alphaModFix/>
          </a:blip>
          <a:srcRect b="0" l="0" r="0" t="0"/>
          <a:stretch/>
        </p:blipFill>
        <p:spPr>
          <a:xfrm>
            <a:off x="6743555" y="5511265"/>
            <a:ext cx="2234293" cy="78131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3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0" name="Shape 30"/>
        <p:cNvGrpSpPr/>
        <p:nvPr/>
      </p:nvGrpSpPr>
      <p:grpSpPr>
        <a:xfrm>
          <a:off x="0" y="0"/>
          <a:ext cx="0" cy="0"/>
          <a:chOff x="0" y="0"/>
          <a:chExt cx="0" cy="0"/>
        </a:xfrm>
      </p:grpSpPr>
      <p:sp>
        <p:nvSpPr>
          <p:cNvPr id="31" name="Google Shape;31;p2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33" name="Shape 33"/>
        <p:cNvGrpSpPr/>
        <p:nvPr/>
      </p:nvGrpSpPr>
      <p:grpSpPr>
        <a:xfrm>
          <a:off x="0" y="0"/>
          <a:ext cx="0" cy="0"/>
          <a:chOff x="0" y="0"/>
          <a:chExt cx="0" cy="0"/>
        </a:xfrm>
      </p:grpSpPr>
      <p:sp>
        <p:nvSpPr>
          <p:cNvPr id="34" name="Google Shape;34;p24"/>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Macintosh HD:Users:wellspl:Desktop:6-Free-Teamwork-Clipart-Illustration-Showing-Diversity.jpg" id="35" name="Google Shape;35;p24"/>
          <p:cNvPicPr preferRelativeResize="0"/>
          <p:nvPr/>
        </p:nvPicPr>
        <p:blipFill rotWithShape="1">
          <a:blip r:embed="rId2">
            <a:alphaModFix/>
          </a:blip>
          <a:srcRect b="0" l="0" r="25555" t="0"/>
          <a:stretch/>
        </p:blipFill>
        <p:spPr>
          <a:xfrm>
            <a:off x="552450" y="587375"/>
            <a:ext cx="1371600" cy="771525"/>
          </a:xfrm>
          <a:prstGeom prst="rect">
            <a:avLst/>
          </a:prstGeom>
          <a:noFill/>
          <a:ln>
            <a:noFill/>
          </a:ln>
        </p:spPr>
      </p:pic>
      <p:sp>
        <p:nvSpPr>
          <p:cNvPr id="36" name="Google Shape;3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 name="Google Shape;37;p24"/>
          <p:cNvGrpSpPr/>
          <p:nvPr/>
        </p:nvGrpSpPr>
        <p:grpSpPr>
          <a:xfrm>
            <a:off x="12700" y="6211407"/>
            <a:ext cx="9144378" cy="659292"/>
            <a:chOff x="12700" y="6211407"/>
            <a:chExt cx="9144378" cy="659292"/>
          </a:xfrm>
        </p:grpSpPr>
        <p:sp>
          <p:nvSpPr>
            <p:cNvPr id="38" name="Google Shape;38;p24"/>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 name="Google Shape;39;p2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 name="Google Shape;40;p2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24"/>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42" name="Shape 42"/>
        <p:cNvGrpSpPr/>
        <p:nvPr/>
      </p:nvGrpSpPr>
      <p:grpSpPr>
        <a:xfrm>
          <a:off x="0" y="0"/>
          <a:ext cx="0" cy="0"/>
          <a:chOff x="0" y="0"/>
          <a:chExt cx="0" cy="0"/>
        </a:xfrm>
      </p:grpSpPr>
      <p:pic>
        <p:nvPicPr>
          <p:cNvPr descr="Green-Pencil-Icon-pencils-7151356-150-150.jpg" id="43" name="Google Shape;43;p25"/>
          <p:cNvPicPr preferRelativeResize="0"/>
          <p:nvPr/>
        </p:nvPicPr>
        <p:blipFill rotWithShape="1">
          <a:blip r:embed="rId2">
            <a:alphaModFix/>
          </a:blip>
          <a:srcRect b="0" l="0" r="0" t="0"/>
          <a:stretch/>
        </p:blipFill>
        <p:spPr>
          <a:xfrm flipH="1">
            <a:off x="471522" y="440886"/>
            <a:ext cx="1234222" cy="1234222"/>
          </a:xfrm>
          <a:prstGeom prst="rect">
            <a:avLst/>
          </a:prstGeom>
          <a:noFill/>
          <a:ln>
            <a:noFill/>
          </a:ln>
        </p:spPr>
      </p:pic>
      <p:sp>
        <p:nvSpPr>
          <p:cNvPr id="44" name="Google Shape;44;p25"/>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5" name="Google Shape;45;p25"/>
          <p:cNvGrpSpPr/>
          <p:nvPr/>
        </p:nvGrpSpPr>
        <p:grpSpPr>
          <a:xfrm>
            <a:off x="12700" y="6211407"/>
            <a:ext cx="9144378" cy="659292"/>
            <a:chOff x="12700" y="6211407"/>
            <a:chExt cx="9144378" cy="659292"/>
          </a:xfrm>
        </p:grpSpPr>
        <p:sp>
          <p:nvSpPr>
            <p:cNvPr id="46" name="Google Shape;46;p25"/>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 name="Google Shape;47;p25"/>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25"/>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25"/>
            <p:cNvSpPr txBox="1"/>
            <p:nvPr/>
          </p:nvSpPr>
          <p:spPr>
            <a:xfrm>
              <a:off x="673596" y="6211407"/>
              <a:ext cx="1752104" cy="369332"/>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MO SW-PBS</a:t>
              </a:r>
              <a:endParaRPr/>
            </a:p>
          </p:txBody>
        </p:sp>
      </p:grpSp>
      <p:sp>
        <p:nvSpPr>
          <p:cNvPr id="50" name="Google Shape;50;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F0000"/>
              </a:buClr>
              <a:buSzPts val="2800"/>
              <a:buFont typeface="Arial"/>
              <a:buNone/>
              <a:defRPr>
                <a:solidFill>
                  <a:srgbClr val="009E47"/>
                </a:solidFill>
              </a:defRPr>
            </a:lvl1pPr>
            <a:lvl2pPr indent="-381000" lvl="1" marL="914400" algn="l">
              <a:lnSpc>
                <a:spcPct val="90000"/>
              </a:lnSpc>
              <a:spcBef>
                <a:spcPts val="500"/>
              </a:spcBef>
              <a:spcAft>
                <a:spcPts val="0"/>
              </a:spcAft>
              <a:buClr>
                <a:srgbClr val="FF0000"/>
              </a:buClr>
              <a:buSzPts val="2400"/>
              <a:buFont typeface="Arial"/>
              <a:buChar char="•"/>
              <a:defRPr i="1"/>
            </a:lvl2pPr>
            <a:lvl3pPr indent="-355600" lvl="2" marL="1371600" algn="l">
              <a:lnSpc>
                <a:spcPct val="90000"/>
              </a:lnSpc>
              <a:spcBef>
                <a:spcPts val="500"/>
              </a:spcBef>
              <a:spcAft>
                <a:spcPts val="0"/>
              </a:spcAft>
              <a:buClr>
                <a:srgbClr val="FF0000"/>
              </a:buClr>
              <a:buSzPts val="2000"/>
              <a:buFont typeface="Arial"/>
              <a:buChar char="•"/>
              <a:defRPr i="1"/>
            </a:lvl3pPr>
            <a:lvl4pPr indent="-342900" lvl="3" marL="1828800" algn="l">
              <a:lnSpc>
                <a:spcPct val="90000"/>
              </a:lnSpc>
              <a:spcBef>
                <a:spcPts val="500"/>
              </a:spcBef>
              <a:spcAft>
                <a:spcPts val="0"/>
              </a:spcAft>
              <a:buClr>
                <a:srgbClr val="FF0000"/>
              </a:buClr>
              <a:buSzPts val="1800"/>
              <a:buFont typeface="Arial"/>
              <a:buChar char="•"/>
              <a:defRPr i="1"/>
            </a:lvl4pPr>
            <a:lvl5pPr indent="-342900" lvl="4" marL="2286000" algn="l">
              <a:lnSpc>
                <a:spcPct val="90000"/>
              </a:lnSpc>
              <a:spcBef>
                <a:spcPts val="500"/>
              </a:spcBef>
              <a:spcAft>
                <a:spcPts val="0"/>
              </a:spcAft>
              <a:buClr>
                <a:srgbClr val="FF0000"/>
              </a:buClr>
              <a:buSzPts val="1800"/>
              <a:buFont typeface="Arial"/>
              <a:buChar char="•"/>
              <a:defRPr i="1"/>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1" name="Shape 51"/>
        <p:cNvGrpSpPr/>
        <p:nvPr/>
      </p:nvGrpSpPr>
      <p:grpSpPr>
        <a:xfrm>
          <a:off x="0" y="0"/>
          <a:ext cx="0" cy="0"/>
          <a:chOff x="0" y="0"/>
          <a:chExt cx="0" cy="0"/>
        </a:xfrm>
      </p:grpSpPr>
      <p:sp>
        <p:nvSpPr>
          <p:cNvPr id="52" name="Google Shape;52;p2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2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7" name="Shape 57"/>
        <p:cNvGrpSpPr/>
        <p:nvPr/>
      </p:nvGrpSpPr>
      <p:grpSpPr>
        <a:xfrm>
          <a:off x="0" y="0"/>
          <a:ext cx="0" cy="0"/>
          <a:chOff x="0" y="0"/>
          <a:chExt cx="0" cy="0"/>
        </a:xfrm>
      </p:grpSpPr>
      <p:sp>
        <p:nvSpPr>
          <p:cNvPr id="58" name="Google Shape;58;p2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FF0000"/>
              </a:buClr>
              <a:buSzPts val="2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28"/>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8"/>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3" name="Google Shape;63;p2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29"/>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9"/>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9"/>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20"/>
          <p:cNvGrpSpPr/>
          <p:nvPr/>
        </p:nvGrpSpPr>
        <p:grpSpPr>
          <a:xfrm>
            <a:off x="3175" y="6211407"/>
            <a:ext cx="9144378" cy="659292"/>
            <a:chOff x="12700" y="6211407"/>
            <a:chExt cx="9144378" cy="659292"/>
          </a:xfrm>
        </p:grpSpPr>
        <p:sp>
          <p:nvSpPr>
            <p:cNvPr id="16" name="Google Shape;16;p20"/>
            <p:cNvSpPr/>
            <p:nvPr/>
          </p:nvSpPr>
          <p:spPr>
            <a:xfrm>
              <a:off x="12700" y="6756656"/>
              <a:ext cx="9144000" cy="114043"/>
            </a:xfrm>
            <a:prstGeom prst="rect">
              <a:avLst/>
            </a:prstGeom>
            <a:gradFill>
              <a:gsLst>
                <a:gs pos="0">
                  <a:srgbClr val="FF0000"/>
                </a:gs>
                <a:gs pos="100000">
                  <a:srgbClr val="FFFFFF"/>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7" name="Google Shape;17;p2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8" name="Google Shape;18;p2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1" u="none" cap="none" strike="noStrike">
                <a:solidFill>
                  <a:schemeClr val="lt1"/>
                </a:solidFill>
                <a:latin typeface="Calibri"/>
                <a:ea typeface="Calibri"/>
                <a:cs typeface="Calibri"/>
                <a:sym typeface="Calibri"/>
              </a:endParaRPr>
            </a:p>
          </p:txBody>
        </p:sp>
        <p:sp>
          <p:nvSpPr>
            <p:cNvPr id="19" name="Google Shape;19;p20"/>
            <p:cNvSpPr txBox="1"/>
            <p:nvPr/>
          </p:nvSpPr>
          <p:spPr>
            <a:xfrm>
              <a:off x="673596" y="6211407"/>
              <a:ext cx="1752104" cy="300210"/>
            </a:xfrm>
            <a:prstGeom prst="rect">
              <a:avLst/>
            </a:prstGeom>
            <a:noFill/>
            <a:ln>
              <a:noFill/>
            </a:ln>
            <a:effectLst>
              <a:outerShdw blurRad="44450" rotWithShape="0" algn="tl" dir="2700000" dist="38100">
                <a:srgbClr val="008000"/>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1" u="none" cap="none" strike="noStrike">
                  <a:solidFill>
                    <a:schemeClr val="lt1"/>
                  </a:solidFill>
                  <a:latin typeface="Calibri"/>
                  <a:ea typeface="Calibri"/>
                  <a:cs typeface="Calibri"/>
                  <a:sym typeface="Calibri"/>
                </a:rPr>
                <a:t>MO SW-PBS</a:t>
              </a:r>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685800" y="720612"/>
            <a:ext cx="7772400" cy="1175423"/>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800"/>
              <a:buFont typeface="Calibri"/>
              <a:buNone/>
            </a:pPr>
            <a:r>
              <a:rPr lang="en-US"/>
              <a:t>Review or Create </a:t>
            </a:r>
            <a:br>
              <a:rPr lang="en-US"/>
            </a:br>
            <a:r>
              <a:rPr lang="en-US"/>
              <a:t>Your School Vision</a:t>
            </a:r>
            <a:endParaRPr/>
          </a:p>
        </p:txBody>
      </p:sp>
      <p:sp>
        <p:nvSpPr>
          <p:cNvPr id="85" name="Google Shape;85;p1"/>
          <p:cNvSpPr txBox="1"/>
          <p:nvPr>
            <p:ph idx="1" type="subTitle"/>
          </p:nvPr>
        </p:nvSpPr>
        <p:spPr>
          <a:xfrm>
            <a:off x="1240971" y="2110859"/>
            <a:ext cx="6901543" cy="60760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0000"/>
              </a:buClr>
              <a:buSzPts val="2400"/>
              <a:buNone/>
            </a:pPr>
            <a:r>
              <a:rPr lang="en-US"/>
              <a:t>Common Philosophy &amp; Purpose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1051983" y="106100"/>
            <a:ext cx="7262284" cy="92180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Developing a Common Vision</a:t>
            </a:r>
            <a:endParaRPr/>
          </a:p>
        </p:txBody>
      </p:sp>
      <p:sp>
        <p:nvSpPr>
          <p:cNvPr id="152" name="Google Shape;152;p10"/>
          <p:cNvSpPr txBox="1"/>
          <p:nvPr/>
        </p:nvSpPr>
        <p:spPr>
          <a:xfrm>
            <a:off x="406399" y="1241077"/>
            <a:ext cx="8331300" cy="317070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Vision statements derive their power from the desire to be connected in an important undertaking, to become a part of pursuing a larger purpose. </a:t>
            </a:r>
            <a:endParaRPr/>
          </a:p>
          <a:p>
            <a:pPr indent="-457200" lvl="1" marL="914400" marR="0" rtl="0" algn="l">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Ensuring the social and academic success of each and every student, and creating a positive school climate, can be that purpose.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p:txBody>
      </p:sp>
      <p:pic>
        <p:nvPicPr>
          <p:cNvPr id="153" name="Google Shape;153;p10"/>
          <p:cNvPicPr preferRelativeResize="0"/>
          <p:nvPr/>
        </p:nvPicPr>
        <p:blipFill rotWithShape="1">
          <a:blip r:embed="rId3">
            <a:alphaModFix/>
          </a:blip>
          <a:srcRect b="0" l="0" r="0" t="0"/>
          <a:stretch/>
        </p:blipFill>
        <p:spPr>
          <a:xfrm>
            <a:off x="2456392" y="4077551"/>
            <a:ext cx="3843866" cy="17982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1"/>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Discussion: Vision</a:t>
            </a:r>
            <a:endParaRPr/>
          </a:p>
        </p:txBody>
      </p:sp>
      <p:sp>
        <p:nvSpPr>
          <p:cNvPr id="160" name="Google Shape;160;p11"/>
          <p:cNvSpPr txBox="1"/>
          <p:nvPr>
            <p:ph idx="1" type="body"/>
          </p:nvPr>
        </p:nvSpPr>
        <p:spPr>
          <a:xfrm>
            <a:off x="457200" y="1937288"/>
            <a:ext cx="8229600" cy="4188875"/>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Do you have a vision that compels new ways of thinking and acting? </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Does your vision consider the “whole student”?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Activity: Example Vision</a:t>
            </a:r>
            <a:endParaRPr/>
          </a:p>
        </p:txBody>
      </p:sp>
      <p:sp>
        <p:nvSpPr>
          <p:cNvPr id="167" name="Google Shape;167;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Review the example vision statement provided, identify the pieces that directly promote and support the development of student social competence.</a:t>
            </a:r>
            <a:endParaRPr/>
          </a:p>
          <a:p>
            <a:pPr indent="0" lvl="0" marL="0" rtl="0" algn="l">
              <a:lnSpc>
                <a:spcPct val="90000"/>
              </a:lnSpc>
              <a:spcBef>
                <a:spcPts val="1000"/>
              </a:spcBef>
              <a:spcAft>
                <a:spcPts val="0"/>
              </a:spcAft>
              <a:buClr>
                <a:srgbClr val="FF0000"/>
              </a:buClr>
              <a:buSzPts val="2800"/>
              <a:buFont typeface="Arial"/>
              <a:buNone/>
            </a:pPr>
            <a:r>
              <a:t/>
            </a:r>
            <a:endParaRPr/>
          </a:p>
        </p:txBody>
      </p:sp>
      <p:pic>
        <p:nvPicPr>
          <p:cNvPr id="168" name="Google Shape;168;p12"/>
          <p:cNvPicPr preferRelativeResize="0"/>
          <p:nvPr/>
        </p:nvPicPr>
        <p:blipFill rotWithShape="1">
          <a:blip r:embed="rId3">
            <a:alphaModFix/>
          </a:blip>
          <a:srcRect b="0" l="0" r="0" t="0"/>
          <a:stretch/>
        </p:blipFill>
        <p:spPr>
          <a:xfrm>
            <a:off x="1832513" y="3220238"/>
            <a:ext cx="5478974" cy="2905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Discussion: Vision</a:t>
            </a:r>
            <a:endParaRPr/>
          </a:p>
        </p:txBody>
      </p:sp>
      <p:sp>
        <p:nvSpPr>
          <p:cNvPr id="175" name="Google Shape;175;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1200"/>
              </a:spcBef>
              <a:spcAft>
                <a:spcPts val="0"/>
              </a:spcAft>
              <a:buClr>
                <a:schemeClr val="dk1"/>
              </a:buClr>
              <a:buSzPct val="35116"/>
              <a:buFont typeface="Arial"/>
              <a:buNone/>
            </a:pPr>
            <a:r>
              <a:rPr lang="en-US" sz="3132">
                <a:solidFill>
                  <a:schemeClr val="accent6"/>
                </a:solidFill>
              </a:rPr>
              <a:t>Now that you have reviewed the example vision statement, consider the following questions, individually at first:</a:t>
            </a:r>
            <a:endParaRPr sz="3132">
              <a:solidFill>
                <a:schemeClr val="accent6"/>
              </a:solidFill>
            </a:endParaRPr>
          </a:p>
          <a:p>
            <a:pPr indent="0" lvl="0" marL="0" rtl="0" algn="l">
              <a:lnSpc>
                <a:spcPct val="90000"/>
              </a:lnSpc>
              <a:spcBef>
                <a:spcPts val="1200"/>
              </a:spcBef>
              <a:spcAft>
                <a:spcPts val="0"/>
              </a:spcAft>
              <a:buClr>
                <a:srgbClr val="FF0000"/>
              </a:buClr>
              <a:buSzPct val="100000"/>
              <a:buFont typeface="Arial"/>
              <a:buNone/>
            </a:pPr>
            <a:r>
              <a:t/>
            </a:r>
            <a:endParaRPr/>
          </a:p>
          <a:p>
            <a:pPr indent="-443865" lvl="0" marL="457200" rtl="0" algn="l">
              <a:lnSpc>
                <a:spcPct val="90000"/>
              </a:lnSpc>
              <a:spcBef>
                <a:spcPts val="1000"/>
              </a:spcBef>
              <a:spcAft>
                <a:spcPts val="0"/>
              </a:spcAft>
              <a:buSzPct val="100000"/>
              <a:buFont typeface="Arial"/>
              <a:buChar char="•"/>
            </a:pPr>
            <a:r>
              <a:rPr lang="en-US">
                <a:solidFill>
                  <a:schemeClr val="dk1"/>
                </a:solidFill>
              </a:rPr>
              <a:t>If you could create the school of your dreams, what would it look like? </a:t>
            </a:r>
            <a:endParaRPr/>
          </a:p>
          <a:p>
            <a:pPr indent="-443865" lvl="0" marL="457200" rtl="0" algn="l">
              <a:lnSpc>
                <a:spcPct val="90000"/>
              </a:lnSpc>
              <a:spcBef>
                <a:spcPts val="1000"/>
              </a:spcBef>
              <a:spcAft>
                <a:spcPts val="0"/>
              </a:spcAft>
              <a:buSzPct val="100000"/>
              <a:buFont typeface="Arial"/>
              <a:buChar char="•"/>
            </a:pPr>
            <a:r>
              <a:rPr lang="en-US">
                <a:solidFill>
                  <a:schemeClr val="dk1"/>
                </a:solidFill>
              </a:rPr>
              <a:t>What is your mental model for the future? </a:t>
            </a:r>
            <a:endParaRPr/>
          </a:p>
          <a:p>
            <a:pPr indent="-443865" lvl="0" marL="457200" rtl="0" algn="l">
              <a:lnSpc>
                <a:spcPct val="90000"/>
              </a:lnSpc>
              <a:spcBef>
                <a:spcPts val="1000"/>
              </a:spcBef>
              <a:spcAft>
                <a:spcPts val="0"/>
              </a:spcAft>
              <a:buSzPct val="100000"/>
              <a:buFont typeface="Arial"/>
              <a:buChar char="•"/>
            </a:pPr>
            <a:r>
              <a:rPr lang="en-US">
                <a:solidFill>
                  <a:schemeClr val="dk1"/>
                </a:solidFill>
              </a:rPr>
              <a:t>What do you want your school to be? </a:t>
            </a:r>
            <a:endParaRPr/>
          </a:p>
          <a:p>
            <a:pPr indent="-443865" lvl="0" marL="457200" rtl="0" algn="l">
              <a:lnSpc>
                <a:spcPct val="90000"/>
              </a:lnSpc>
              <a:spcBef>
                <a:spcPts val="1000"/>
              </a:spcBef>
              <a:spcAft>
                <a:spcPts val="0"/>
              </a:spcAft>
              <a:buSzPct val="100000"/>
              <a:buFont typeface="Arial"/>
              <a:buChar char="•"/>
            </a:pPr>
            <a:r>
              <a:rPr lang="en-US">
                <a:solidFill>
                  <a:schemeClr val="dk1"/>
                </a:solidFill>
              </a:rPr>
              <a:t>What is your compelling dream for how school should be as a result of your work with MO SW-PBS? </a:t>
            </a:r>
            <a:endParaRPr/>
          </a:p>
          <a:p>
            <a:pPr indent="0" lvl="0" marL="0" rtl="0" algn="l">
              <a:lnSpc>
                <a:spcPct val="90000"/>
              </a:lnSpc>
              <a:spcBef>
                <a:spcPts val="1000"/>
              </a:spcBef>
              <a:spcAft>
                <a:spcPts val="0"/>
              </a:spcAft>
              <a:buClr>
                <a:srgbClr val="FF0000"/>
              </a:buClr>
              <a:buSzPct val="100000"/>
              <a:buFont typeface="Arial"/>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1471882" y="491686"/>
            <a:ext cx="7363508" cy="9259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Activity: Thinking About Vision</a:t>
            </a:r>
            <a:endParaRPr/>
          </a:p>
        </p:txBody>
      </p:sp>
      <p:sp>
        <p:nvSpPr>
          <p:cNvPr id="182" name="Google Shape;182;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0"/>
              </a:spcBef>
              <a:spcAft>
                <a:spcPts val="0"/>
              </a:spcAft>
              <a:buSzPts val="2800"/>
              <a:buFont typeface="Arial"/>
              <a:buChar char="•"/>
            </a:pPr>
            <a:r>
              <a:rPr lang="en-US">
                <a:solidFill>
                  <a:schemeClr val="dk1"/>
                </a:solidFill>
              </a:rPr>
              <a:t>Now as a team, u</a:t>
            </a:r>
            <a:r>
              <a:rPr lang="en-US">
                <a:solidFill>
                  <a:schemeClr val="dk1"/>
                </a:solidFill>
              </a:rPr>
              <a:t>se a T chart to guide a group dialog. </a:t>
            </a:r>
            <a:endParaRPr/>
          </a:p>
          <a:p>
            <a:pPr indent="-457200" lvl="0" marL="457200" rtl="0" algn="l">
              <a:lnSpc>
                <a:spcPct val="90000"/>
              </a:lnSpc>
              <a:spcBef>
                <a:spcPts val="1000"/>
              </a:spcBef>
              <a:spcAft>
                <a:spcPts val="0"/>
              </a:spcAft>
              <a:buSzPts val="2800"/>
              <a:buFont typeface="Arial"/>
              <a:buChar char="•"/>
            </a:pPr>
            <a:r>
              <a:rPr lang="en-US">
                <a:solidFill>
                  <a:schemeClr val="dk1"/>
                </a:solidFill>
              </a:rPr>
              <a:t>What will your school look like and sound like with a positive, proactive, and instructional approach to discipline?</a:t>
            </a:r>
            <a:endParaRPr/>
          </a:p>
          <a:p>
            <a:pPr indent="0" lvl="0" marL="0" rtl="0" algn="l">
              <a:lnSpc>
                <a:spcPct val="90000"/>
              </a:lnSpc>
              <a:spcBef>
                <a:spcPts val="1000"/>
              </a:spcBef>
              <a:spcAft>
                <a:spcPts val="0"/>
              </a:spcAft>
              <a:buClr>
                <a:srgbClr val="FF0000"/>
              </a:buClr>
              <a:buSzPts val="2800"/>
              <a:buFont typeface="Arial"/>
              <a:buNone/>
            </a:pPr>
            <a:r>
              <a:t/>
            </a:r>
            <a:endParaRPr/>
          </a:p>
        </p:txBody>
      </p:sp>
      <p:pic>
        <p:nvPicPr>
          <p:cNvPr id="183" name="Google Shape;183;p14"/>
          <p:cNvPicPr preferRelativeResize="0"/>
          <p:nvPr/>
        </p:nvPicPr>
        <p:blipFill rotWithShape="1">
          <a:blip r:embed="rId3">
            <a:alphaModFix/>
          </a:blip>
          <a:srcRect b="0" l="0" r="0" t="0"/>
          <a:stretch/>
        </p:blipFill>
        <p:spPr>
          <a:xfrm>
            <a:off x="2601562" y="3429000"/>
            <a:ext cx="4622800" cy="2578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Discussion: Staff Engagement</a:t>
            </a:r>
            <a:endParaRPr/>
          </a:p>
        </p:txBody>
      </p:sp>
      <p:sp>
        <p:nvSpPr>
          <p:cNvPr id="190" name="Google Shape;190;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fontScale="77500" lnSpcReduction="20000"/>
          </a:bodyPr>
          <a:lstStyle/>
          <a:p>
            <a:pPr indent="-423894" lvl="0" marL="457200" rtl="0" algn="l">
              <a:lnSpc>
                <a:spcPct val="90000"/>
              </a:lnSpc>
              <a:spcBef>
                <a:spcPts val="0"/>
              </a:spcBef>
              <a:spcAft>
                <a:spcPts val="0"/>
              </a:spcAft>
              <a:buSzPct val="100000"/>
              <a:buFont typeface="Arial"/>
              <a:buChar char="•"/>
            </a:pPr>
            <a:r>
              <a:rPr lang="en-US" sz="3500">
                <a:solidFill>
                  <a:schemeClr val="dk1"/>
                </a:solidFill>
              </a:rPr>
              <a:t>How will you engage staff in your discussions about Vision?</a:t>
            </a:r>
            <a:endParaRPr>
              <a:solidFill>
                <a:schemeClr val="dk1"/>
              </a:solidFill>
            </a:endParaRPr>
          </a:p>
          <a:p>
            <a:pPr indent="-430530" lvl="0" marL="457200" rtl="0" algn="l">
              <a:lnSpc>
                <a:spcPct val="90000"/>
              </a:lnSpc>
              <a:spcBef>
                <a:spcPts val="1000"/>
              </a:spcBef>
              <a:spcAft>
                <a:spcPts val="0"/>
              </a:spcAft>
              <a:buSzPct val="100000"/>
              <a:buFont typeface="Arial"/>
              <a:buChar char="•"/>
            </a:pPr>
            <a:r>
              <a:rPr lang="en-US">
                <a:solidFill>
                  <a:schemeClr val="dk1"/>
                </a:solidFill>
              </a:rPr>
              <a:t>Ideas to consider: </a:t>
            </a:r>
            <a:endParaRPr/>
          </a:p>
          <a:p>
            <a:pPr indent="-180022" lvl="1" marL="914400" rtl="0" algn="l">
              <a:lnSpc>
                <a:spcPct val="90000"/>
              </a:lnSpc>
              <a:spcBef>
                <a:spcPts val="500"/>
              </a:spcBef>
              <a:spcAft>
                <a:spcPts val="0"/>
              </a:spcAft>
              <a:buSzPct val="100000"/>
              <a:buChar char="•"/>
            </a:pPr>
            <a:r>
              <a:rPr i="0" lang="en-US" sz="2800">
                <a:solidFill>
                  <a:schemeClr val="dk1"/>
                </a:solidFill>
              </a:rPr>
              <a:t>Share the T-chart with staff to solicit their vision about the future.</a:t>
            </a:r>
            <a:endParaRPr sz="2800"/>
          </a:p>
          <a:p>
            <a:pPr indent="-180022" lvl="1" marL="914400" rtl="0" algn="l">
              <a:lnSpc>
                <a:spcPct val="90000"/>
              </a:lnSpc>
              <a:spcBef>
                <a:spcPts val="500"/>
              </a:spcBef>
              <a:spcAft>
                <a:spcPts val="0"/>
              </a:spcAft>
              <a:buSzPct val="100000"/>
              <a:buChar char="•"/>
            </a:pPr>
            <a:r>
              <a:rPr i="0" lang="en-US" sz="2800">
                <a:solidFill>
                  <a:schemeClr val="dk1"/>
                </a:solidFill>
              </a:rPr>
              <a:t>Give each staff member paper strips to complete the phrase “I have a dream that one day our school will...” </a:t>
            </a:r>
            <a:endParaRPr i="0" sz="2800">
              <a:solidFill>
                <a:schemeClr val="dk1"/>
              </a:solidFill>
            </a:endParaRPr>
          </a:p>
          <a:p>
            <a:pPr indent="-252094" lvl="3" marL="1600200" rtl="0" algn="l">
              <a:lnSpc>
                <a:spcPct val="90000"/>
              </a:lnSpc>
              <a:spcBef>
                <a:spcPts val="500"/>
              </a:spcBef>
              <a:spcAft>
                <a:spcPts val="0"/>
              </a:spcAft>
              <a:buSzPct val="100000"/>
              <a:buChar char="•"/>
            </a:pPr>
            <a:r>
              <a:rPr i="0" lang="en-US" sz="2800">
                <a:solidFill>
                  <a:schemeClr val="dk1"/>
                </a:solidFill>
              </a:rPr>
              <a:t>Collect the paper strips, categorize them, and use them to create your school’s vision.</a:t>
            </a:r>
            <a:endParaRPr i="0" sz="2800">
              <a:solidFill>
                <a:schemeClr val="dk1"/>
              </a:solidFill>
            </a:endParaRPr>
          </a:p>
          <a:p>
            <a:pPr indent="-252094" lvl="3" marL="1600200" rtl="0" algn="l">
              <a:lnSpc>
                <a:spcPct val="90000"/>
              </a:lnSpc>
              <a:spcBef>
                <a:spcPts val="500"/>
              </a:spcBef>
              <a:spcAft>
                <a:spcPts val="0"/>
              </a:spcAft>
              <a:buSzPct val="100000"/>
              <a:buChar char="•"/>
            </a:pPr>
            <a:r>
              <a:rPr i="0" lang="en-US" sz="2800">
                <a:solidFill>
                  <a:schemeClr val="dk1"/>
                </a:solidFill>
              </a:rPr>
              <a:t> Post the paper strips in a prominent area of the school.</a:t>
            </a:r>
            <a:endParaRPr i="0" sz="2800">
              <a:solidFill>
                <a:schemeClr val="dk1"/>
              </a:solidFill>
            </a:endParaRPr>
          </a:p>
          <a:p>
            <a:pPr indent="-252094" lvl="3" marL="1600200" rtl="0" algn="l">
              <a:lnSpc>
                <a:spcPct val="90000"/>
              </a:lnSpc>
              <a:spcBef>
                <a:spcPts val="500"/>
              </a:spcBef>
              <a:spcAft>
                <a:spcPts val="0"/>
              </a:spcAft>
              <a:buSzPct val="100000"/>
              <a:buChar char="•"/>
            </a:pPr>
            <a:r>
              <a:rPr i="0" lang="en-US" sz="2800">
                <a:solidFill>
                  <a:schemeClr val="dk1"/>
                </a:solidFill>
              </a:rPr>
              <a:t>Post chart paper during a staff professional learning session to gain staff vision of the school.</a:t>
            </a:r>
            <a:endParaRPr sz="2800"/>
          </a:p>
          <a:p>
            <a:pPr indent="-180022" lvl="1" marL="914400" rtl="0" algn="l">
              <a:lnSpc>
                <a:spcPct val="90000"/>
              </a:lnSpc>
              <a:spcBef>
                <a:spcPts val="500"/>
              </a:spcBef>
              <a:spcAft>
                <a:spcPts val="0"/>
              </a:spcAft>
              <a:buSzPct val="100000"/>
              <a:buChar char="•"/>
            </a:pPr>
            <a:r>
              <a:rPr i="0" lang="en-US" sz="2800">
                <a:solidFill>
                  <a:schemeClr val="dk1"/>
                </a:solidFill>
              </a:rPr>
              <a:t>Consider how to share the collated vision with district leadership.</a:t>
            </a:r>
            <a:endParaRPr sz="2800"/>
          </a:p>
          <a:p>
            <a:pPr indent="-292735" lvl="0" marL="457200" rtl="0" algn="l">
              <a:lnSpc>
                <a:spcPct val="90000"/>
              </a:lnSpc>
              <a:spcBef>
                <a:spcPts val="1000"/>
              </a:spcBef>
              <a:spcAft>
                <a:spcPts val="0"/>
              </a:spcAft>
              <a:buSzPct val="100000"/>
              <a:buFont typeface="Arial"/>
              <a:buNone/>
            </a:pPr>
            <a:r>
              <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6"/>
          <p:cNvSpPr txBox="1"/>
          <p:nvPr>
            <p:ph type="title"/>
          </p:nvPr>
        </p:nvSpPr>
        <p:spPr>
          <a:xfrm>
            <a:off x="1982788" y="536575"/>
            <a:ext cx="6710362" cy="93821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Discussion: Family Engagement</a:t>
            </a:r>
            <a:endParaRPr/>
          </a:p>
        </p:txBody>
      </p:sp>
      <p:sp>
        <p:nvSpPr>
          <p:cNvPr id="197" name="Google Shape;197;p16"/>
          <p:cNvSpPr txBox="1"/>
          <p:nvPr>
            <p:ph idx="1" type="body"/>
          </p:nvPr>
        </p:nvSpPr>
        <p:spPr>
          <a:xfrm>
            <a:off x="457200" y="1795462"/>
            <a:ext cx="8229600" cy="4525963"/>
          </a:xfrm>
          <a:prstGeom prst="rect">
            <a:avLst/>
          </a:prstGeom>
          <a:noFill/>
          <a:ln>
            <a:noFill/>
          </a:ln>
        </p:spPr>
        <p:txBody>
          <a:bodyPr anchorCtr="0" anchor="t" bIns="45700" lIns="91425" spcFirstLastPara="1" rIns="91425" wrap="square" tIns="45700">
            <a:normAutofit fontScale="85000" lnSpcReduction="20000"/>
          </a:bodyPr>
          <a:lstStyle/>
          <a:p>
            <a:pPr indent="-457200" lvl="0" marL="457200" rtl="0" algn="l">
              <a:lnSpc>
                <a:spcPct val="90000"/>
              </a:lnSpc>
              <a:spcBef>
                <a:spcPts val="0"/>
              </a:spcBef>
              <a:spcAft>
                <a:spcPts val="0"/>
              </a:spcAft>
              <a:buSzPct val="100000"/>
              <a:buFont typeface="Arial"/>
              <a:buChar char="•"/>
            </a:pPr>
            <a:r>
              <a:rPr lang="en-US" sz="3800">
                <a:solidFill>
                  <a:schemeClr val="dk1"/>
                </a:solidFill>
              </a:rPr>
              <a:t>How will you engage students and families?</a:t>
            </a:r>
            <a:endParaRPr/>
          </a:p>
          <a:p>
            <a:pPr indent="-306070" lvl="0" marL="457200" rtl="0" algn="l">
              <a:lnSpc>
                <a:spcPct val="90000"/>
              </a:lnSpc>
              <a:spcBef>
                <a:spcPts val="1000"/>
              </a:spcBef>
              <a:spcAft>
                <a:spcPts val="0"/>
              </a:spcAft>
              <a:buSzPct val="100000"/>
              <a:buFont typeface="Arial"/>
              <a:buNone/>
            </a:pPr>
            <a:r>
              <a:t/>
            </a:r>
            <a:endParaRPr>
              <a:solidFill>
                <a:schemeClr val="dk1"/>
              </a:solidFill>
            </a:endParaRPr>
          </a:p>
          <a:p>
            <a:pPr indent="-457200" lvl="0" marL="457200" rtl="0" algn="l">
              <a:lnSpc>
                <a:spcPct val="90000"/>
              </a:lnSpc>
              <a:spcBef>
                <a:spcPts val="1000"/>
              </a:spcBef>
              <a:spcAft>
                <a:spcPts val="0"/>
              </a:spcAft>
              <a:buSzPct val="100000"/>
              <a:buFont typeface="Arial"/>
              <a:buChar char="•"/>
            </a:pPr>
            <a:r>
              <a:rPr lang="en-US">
                <a:solidFill>
                  <a:schemeClr val="dk1"/>
                </a:solidFill>
              </a:rPr>
              <a:t>Ideas to consider: </a:t>
            </a:r>
            <a:endParaRPr/>
          </a:p>
          <a:p>
            <a:pPr indent="-171450" lvl="1" marL="914400" rtl="0" algn="l">
              <a:lnSpc>
                <a:spcPct val="90000"/>
              </a:lnSpc>
              <a:spcBef>
                <a:spcPts val="500"/>
              </a:spcBef>
              <a:spcAft>
                <a:spcPts val="0"/>
              </a:spcAft>
              <a:buSzPct val="100000"/>
              <a:buChar char="•"/>
            </a:pPr>
            <a:r>
              <a:rPr i="0" lang="en-US">
                <a:solidFill>
                  <a:schemeClr val="dk1"/>
                </a:solidFill>
              </a:rPr>
              <a:t>Give students and family members paper strips to complete the phrase “I have a dream that one day our school will...” Collect the paper strips, categorize them, and use them to inform your team’s work on your school’s vision. Other strip ideas include: “I want my child to go to a school that...” and “I will want to go to school every day when my school...”</a:t>
            </a:r>
            <a:endParaRPr/>
          </a:p>
          <a:p>
            <a:pPr indent="-171450" lvl="1" marL="914400" rtl="0" algn="l">
              <a:lnSpc>
                <a:spcPct val="90000"/>
              </a:lnSpc>
              <a:spcBef>
                <a:spcPts val="500"/>
              </a:spcBef>
              <a:spcAft>
                <a:spcPts val="0"/>
              </a:spcAft>
              <a:buSzPct val="100000"/>
              <a:buChar char="•"/>
            </a:pPr>
            <a:r>
              <a:rPr i="0" lang="en-US">
                <a:solidFill>
                  <a:schemeClr val="dk1"/>
                </a:solidFill>
              </a:rPr>
              <a:t>Post the T-chart in a public location (main school entrance, at sporting events, concerts, etc.) to solicit student and family thoughts about the school’s vision for the future.</a:t>
            </a:r>
            <a:endParaRPr/>
          </a:p>
          <a:p>
            <a:pPr indent="-171450" lvl="1" marL="914400" rtl="0" algn="l">
              <a:lnSpc>
                <a:spcPct val="90000"/>
              </a:lnSpc>
              <a:spcBef>
                <a:spcPts val="500"/>
              </a:spcBef>
              <a:spcAft>
                <a:spcPts val="0"/>
              </a:spcAft>
              <a:buSzPct val="100000"/>
              <a:buChar char="•"/>
            </a:pPr>
            <a:r>
              <a:rPr i="0" lang="en-US">
                <a:solidFill>
                  <a:schemeClr val="dk1"/>
                </a:solidFill>
              </a:rPr>
              <a:t>Ask students and families for their dream for the school on the school website, in school newsletters, and in classroom communications (e.g., Friday folders, mass emails) and then provide a mechanism for these dreams to be shared with the leadership team.</a:t>
            </a:r>
            <a:endParaRPr/>
          </a:p>
          <a:p>
            <a:pPr indent="-306070" lvl="0" marL="457200" rtl="0" algn="l">
              <a:lnSpc>
                <a:spcPct val="90000"/>
              </a:lnSpc>
              <a:spcBef>
                <a:spcPts val="1000"/>
              </a:spcBef>
              <a:spcAft>
                <a:spcPts val="0"/>
              </a:spcAft>
              <a:buSzPct val="100000"/>
              <a:buFont typeface="Arial"/>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628650" y="222251"/>
            <a:ext cx="7886700" cy="1325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Closing and Next Steps</a:t>
            </a:r>
            <a:endParaRPr/>
          </a:p>
        </p:txBody>
      </p:sp>
      <p:sp>
        <p:nvSpPr>
          <p:cNvPr id="204" name="Google Shape;204;p17"/>
          <p:cNvSpPr txBox="1"/>
          <p:nvPr>
            <p:ph idx="1" type="body"/>
          </p:nvPr>
        </p:nvSpPr>
        <p:spPr>
          <a:xfrm>
            <a:off x="628650" y="1325575"/>
            <a:ext cx="7886700" cy="4351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000"/>
              <a:t>How will you engage staff, </a:t>
            </a:r>
            <a:r>
              <a:rPr b="1" lang="en-US" sz="2000"/>
              <a:t>students </a:t>
            </a:r>
            <a:r>
              <a:rPr lang="en-US" sz="2000"/>
              <a:t>and families in developing and/or revising a</a:t>
            </a:r>
            <a:r>
              <a:rPr b="1" lang="en-US" sz="2000"/>
              <a:t> vision  </a:t>
            </a:r>
            <a:r>
              <a:rPr lang="en-US" sz="2000"/>
              <a:t>statement?</a:t>
            </a:r>
            <a:endParaRPr sz="2000"/>
          </a:p>
          <a:p>
            <a:pPr indent="0" lvl="0" marL="0" rtl="0" algn="l">
              <a:lnSpc>
                <a:spcPct val="100000"/>
              </a:lnSpc>
              <a:spcBef>
                <a:spcPts val="0"/>
              </a:spcBef>
              <a:spcAft>
                <a:spcPts val="0"/>
              </a:spcAft>
              <a:buNone/>
            </a:pPr>
            <a:r>
              <a:t/>
            </a:r>
            <a:endParaRPr sz="2000"/>
          </a:p>
          <a:p>
            <a:pPr indent="0" lvl="0" marL="0" rtl="0" algn="l">
              <a:lnSpc>
                <a:spcPct val="100000"/>
              </a:lnSpc>
              <a:spcBef>
                <a:spcPts val="0"/>
              </a:spcBef>
              <a:spcAft>
                <a:spcPts val="0"/>
              </a:spcAft>
              <a:buNone/>
            </a:pPr>
            <a:r>
              <a:rPr lang="en-US" sz="2000"/>
              <a:t>Next steps include updating your action plan. </a:t>
            </a:r>
            <a:endParaRPr sz="2000"/>
          </a:p>
          <a:p>
            <a:pPr indent="-355600" lvl="0" marL="457200" rtl="0" algn="l">
              <a:lnSpc>
                <a:spcPct val="100000"/>
              </a:lnSpc>
              <a:spcBef>
                <a:spcPts val="0"/>
              </a:spcBef>
              <a:spcAft>
                <a:spcPts val="0"/>
              </a:spcAft>
              <a:buClr>
                <a:schemeClr val="dk1"/>
              </a:buClr>
              <a:buSzPts val="2000"/>
              <a:buFont typeface="Calibri"/>
              <a:buChar char="●"/>
            </a:pPr>
            <a:r>
              <a:rPr lang="en-US" sz="2000"/>
              <a:t>Develop action steps for reviewing, revising, or creating your current school or district vision statement with your staff. </a:t>
            </a:r>
            <a:endParaRPr sz="2000"/>
          </a:p>
          <a:p>
            <a:pPr indent="-355600" lvl="0" marL="457200" rtl="0" algn="l">
              <a:lnSpc>
                <a:spcPct val="100000"/>
              </a:lnSpc>
              <a:spcBef>
                <a:spcPts val="0"/>
              </a:spcBef>
              <a:spcAft>
                <a:spcPts val="0"/>
              </a:spcAft>
              <a:buClr>
                <a:schemeClr val="dk1"/>
              </a:buClr>
              <a:buSzPts val="2000"/>
              <a:buFont typeface="Calibri"/>
              <a:buChar char="●"/>
            </a:pPr>
            <a:r>
              <a:rPr lang="en-US" sz="2000"/>
              <a:t>Review the ideas for student and family engagement and decide which action steps you will add to your team Action Plan.</a:t>
            </a:r>
            <a:endParaRPr sz="2000"/>
          </a:p>
          <a:p>
            <a:pPr indent="-355600" lvl="0" marL="457200" rtl="0" algn="l">
              <a:lnSpc>
                <a:spcPct val="100000"/>
              </a:lnSpc>
              <a:spcBef>
                <a:spcPts val="0"/>
              </a:spcBef>
              <a:spcAft>
                <a:spcPts val="0"/>
              </a:spcAft>
              <a:buClr>
                <a:schemeClr val="dk1"/>
              </a:buClr>
              <a:buSzPts val="2000"/>
              <a:buFont typeface="Cambria"/>
              <a:buChar char="●"/>
            </a:pPr>
            <a:r>
              <a:rPr lang="en-US" sz="2000"/>
              <a:t>Update your action plan using the </a:t>
            </a:r>
            <a:r>
              <a:rPr b="1" i="1" lang="en-US" sz="2000"/>
              <a:t>Tier 1 Action Plan</a:t>
            </a:r>
            <a:r>
              <a:rPr lang="en-US" sz="2000"/>
              <a:t> template and the </a:t>
            </a:r>
            <a:r>
              <a:rPr b="1" i="1" lang="en-US" sz="2000"/>
              <a:t>Tier 1 Action Planning Checklist</a:t>
            </a:r>
            <a:r>
              <a:rPr lang="en-US" sz="2000"/>
              <a:t>. </a:t>
            </a:r>
            <a:endParaRPr sz="2000"/>
          </a:p>
          <a:p>
            <a:pPr indent="-355600" lvl="0" marL="457200" rtl="0" algn="l">
              <a:lnSpc>
                <a:spcPct val="100000"/>
              </a:lnSpc>
              <a:spcBef>
                <a:spcPts val="0"/>
              </a:spcBef>
              <a:spcAft>
                <a:spcPts val="0"/>
              </a:spcAft>
              <a:buClr>
                <a:schemeClr val="dk1"/>
              </a:buClr>
              <a:buSzPts val="2000"/>
              <a:buChar char="●"/>
            </a:pPr>
            <a:r>
              <a:rPr lang="en-US" sz="2000"/>
              <a:t>Use the </a:t>
            </a:r>
            <a:r>
              <a:rPr b="1" i="1" lang="en-US" sz="2000"/>
              <a:t>Tier 1 Artifacts Rubric </a:t>
            </a:r>
            <a:r>
              <a:rPr lang="en-US" sz="2000"/>
              <a:t>to assess the quality of the resources your team develops. </a:t>
            </a:r>
            <a:endParaRPr sz="2000"/>
          </a:p>
          <a:p>
            <a:pPr indent="-355600" lvl="0" marL="457200" rtl="0" algn="l">
              <a:lnSpc>
                <a:spcPct val="100000"/>
              </a:lnSpc>
              <a:spcBef>
                <a:spcPts val="0"/>
              </a:spcBef>
              <a:spcAft>
                <a:spcPts val="0"/>
              </a:spcAft>
              <a:buClr>
                <a:schemeClr val="dk1"/>
              </a:buClr>
              <a:buSzPts val="2000"/>
              <a:buChar char="●"/>
            </a:pPr>
            <a:r>
              <a:rPr lang="en-US" sz="2000"/>
              <a:t>Use the results of the </a:t>
            </a:r>
            <a:r>
              <a:rPr b="1" i="1" lang="en-US" sz="2000"/>
              <a:t>PBIS Self-Assessment Survey</a:t>
            </a:r>
            <a:r>
              <a:rPr lang="en-US" sz="2000"/>
              <a:t> (SAS)  to gain perspective from all staff, and results from the </a:t>
            </a:r>
            <a:r>
              <a:rPr b="1" i="1" lang="en-US" sz="2000"/>
              <a:t>PBIS Tiered Fidelity Inventory</a:t>
            </a:r>
            <a:r>
              <a:rPr lang="en-US" sz="2000"/>
              <a:t> (TFI) to gain perspective from your Building Leadership Team.</a:t>
            </a:r>
            <a:endParaRPr sz="1900" u="sng">
              <a:solidFill>
                <a:srgbClr val="1155CC"/>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2000"/>
          </a:p>
          <a:p>
            <a:pPr indent="-50800" lvl="0" marL="228600" rtl="0" algn="l">
              <a:lnSpc>
                <a:spcPct val="90000"/>
              </a:lnSpc>
              <a:spcBef>
                <a:spcPts val="1000"/>
              </a:spcBef>
              <a:spcAft>
                <a:spcPts val="0"/>
              </a:spcAft>
              <a:buClr>
                <a:srgbClr val="FF0000"/>
              </a:buClr>
              <a:buSzPts val="2800"/>
              <a:buNone/>
            </a:pPr>
            <a:r>
              <a:t/>
            </a:r>
            <a:endParaRPr sz="3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References</a:t>
            </a:r>
            <a:endParaRPr/>
          </a:p>
        </p:txBody>
      </p:sp>
      <p:sp>
        <p:nvSpPr>
          <p:cNvPr id="211" name="Google Shape;211;p18"/>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Missouri SW-PBS (2019). </a:t>
            </a:r>
            <a:r>
              <a:rPr i="1" lang="en-US"/>
              <a:t>Missouri schoolwide positive behavior support tier 1 implementation guide.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19F"/>
        </a:solidFill>
      </p:bgPr>
    </p:bg>
    <p:spTree>
      <p:nvGrpSpPr>
        <p:cNvPr id="216" name="Shape 216"/>
        <p:cNvGrpSpPr/>
        <p:nvPr/>
      </p:nvGrpSpPr>
      <p:grpSpPr>
        <a:xfrm>
          <a:off x="0" y="0"/>
          <a:ext cx="0" cy="0"/>
          <a:chOff x="0" y="0"/>
          <a:chExt cx="0" cy="0"/>
        </a:xfrm>
      </p:grpSpPr>
      <p:sp>
        <p:nvSpPr>
          <p:cNvPr id="217" name="Google Shape;217;p19"/>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Contact Information</a:t>
            </a:r>
            <a:endParaRPr/>
          </a:p>
        </p:txBody>
      </p:sp>
      <p:sp>
        <p:nvSpPr>
          <p:cNvPr id="218" name="Google Shape;218;p19"/>
          <p:cNvSpPr txBox="1"/>
          <p:nvPr>
            <p:ph idx="1" type="body"/>
          </p:nvPr>
        </p:nvSpPr>
        <p:spPr>
          <a:xfrm>
            <a:off x="546652" y="1969039"/>
            <a:ext cx="3971408"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Check Out MO SW-PBS on Social Media:</a:t>
            </a:r>
            <a:endParaRPr/>
          </a:p>
        </p:txBody>
      </p:sp>
      <p:pic>
        <p:nvPicPr>
          <p:cNvPr id="219" name="Google Shape;219;p19"/>
          <p:cNvPicPr preferRelativeResize="0"/>
          <p:nvPr>
            <p:ph idx="2" type="body"/>
          </p:nvPr>
        </p:nvPicPr>
        <p:blipFill rotWithShape="1">
          <a:blip r:embed="rId3">
            <a:alphaModFix/>
          </a:blip>
          <a:srcRect b="0" l="0" r="0" t="0"/>
          <a:stretch/>
        </p:blipFill>
        <p:spPr>
          <a:xfrm>
            <a:off x="883553" y="2871703"/>
            <a:ext cx="715203" cy="617935"/>
          </a:xfrm>
          <a:prstGeom prst="rect">
            <a:avLst/>
          </a:prstGeom>
          <a:noFill/>
          <a:ln>
            <a:noFill/>
          </a:ln>
        </p:spPr>
      </p:pic>
      <p:sp>
        <p:nvSpPr>
          <p:cNvPr id="220" name="Google Shape;220;p19"/>
          <p:cNvSpPr txBox="1"/>
          <p:nvPr>
            <p:ph idx="3" type="body"/>
          </p:nvPr>
        </p:nvSpPr>
        <p:spPr>
          <a:xfrm>
            <a:off x="4649031" y="1969039"/>
            <a:ext cx="3887391" cy="617935"/>
          </a:xfrm>
          <a:prstGeom prst="rect">
            <a:avLst/>
          </a:prstGeom>
          <a:noFill/>
          <a:ln>
            <a:noFill/>
          </a:ln>
        </p:spPr>
        <p:txBody>
          <a:bodyPr anchorCtr="0" anchor="b"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US"/>
              <a:t>Facilitator Contact Information:</a:t>
            </a:r>
            <a:endParaRPr/>
          </a:p>
        </p:txBody>
      </p:sp>
      <p:sp>
        <p:nvSpPr>
          <p:cNvPr id="221" name="Google Shape;221;p19"/>
          <p:cNvSpPr txBox="1"/>
          <p:nvPr>
            <p:ph idx="4" type="body"/>
          </p:nvPr>
        </p:nvSpPr>
        <p:spPr>
          <a:xfrm>
            <a:off x="4649031" y="2586974"/>
            <a:ext cx="3887391" cy="276344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22" name="Google Shape;222;p19"/>
          <p:cNvPicPr preferRelativeResize="0"/>
          <p:nvPr/>
        </p:nvPicPr>
        <p:blipFill rotWithShape="1">
          <a:blip r:embed="rId4">
            <a:alphaModFix/>
          </a:blip>
          <a:srcRect b="0" l="0" r="0" t="0"/>
          <a:stretch/>
        </p:blipFill>
        <p:spPr>
          <a:xfrm>
            <a:off x="883554" y="3677336"/>
            <a:ext cx="788531" cy="788531"/>
          </a:xfrm>
          <a:prstGeom prst="rect">
            <a:avLst/>
          </a:prstGeom>
          <a:noFill/>
          <a:ln>
            <a:noFill/>
          </a:ln>
        </p:spPr>
      </p:pic>
      <p:pic>
        <p:nvPicPr>
          <p:cNvPr id="223" name="Google Shape;223;p19"/>
          <p:cNvPicPr preferRelativeResize="0"/>
          <p:nvPr/>
        </p:nvPicPr>
        <p:blipFill rotWithShape="1">
          <a:blip r:embed="rId5">
            <a:alphaModFix/>
          </a:blip>
          <a:srcRect b="0" l="0" r="0" t="0"/>
          <a:stretch/>
        </p:blipFill>
        <p:spPr>
          <a:xfrm>
            <a:off x="962774" y="4653563"/>
            <a:ext cx="556763" cy="452840"/>
          </a:xfrm>
          <a:prstGeom prst="rect">
            <a:avLst/>
          </a:prstGeom>
          <a:noFill/>
          <a:ln>
            <a:noFill/>
          </a:ln>
        </p:spPr>
      </p:pic>
      <p:sp>
        <p:nvSpPr>
          <p:cNvPr id="224" name="Google Shape;224;p19"/>
          <p:cNvSpPr txBox="1"/>
          <p:nvPr/>
        </p:nvSpPr>
        <p:spPr>
          <a:xfrm>
            <a:off x="1729724" y="2963210"/>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pbismissouri.org</a:t>
            </a:r>
            <a:endParaRPr sz="2100">
              <a:solidFill>
                <a:schemeClr val="dk1"/>
              </a:solidFill>
              <a:latin typeface="Calibri"/>
              <a:ea typeface="Calibri"/>
              <a:cs typeface="Calibri"/>
              <a:sym typeface="Calibri"/>
            </a:endParaRPr>
          </a:p>
        </p:txBody>
      </p:sp>
      <p:sp>
        <p:nvSpPr>
          <p:cNvPr id="225" name="Google Shape;225;p19"/>
          <p:cNvSpPr txBox="1"/>
          <p:nvPr/>
        </p:nvSpPr>
        <p:spPr>
          <a:xfrm>
            <a:off x="1729720" y="3772486"/>
            <a:ext cx="2842280"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facebook.com/moswpbs</a:t>
            </a:r>
            <a:endParaRPr sz="2100">
              <a:solidFill>
                <a:schemeClr val="dk1"/>
              </a:solidFill>
              <a:latin typeface="Calibri"/>
              <a:ea typeface="Calibri"/>
              <a:cs typeface="Calibri"/>
              <a:sym typeface="Calibri"/>
            </a:endParaRPr>
          </a:p>
        </p:txBody>
      </p:sp>
      <p:sp>
        <p:nvSpPr>
          <p:cNvPr id="226" name="Google Shape;226;p19"/>
          <p:cNvSpPr txBox="1"/>
          <p:nvPr/>
        </p:nvSpPr>
        <p:spPr>
          <a:xfrm>
            <a:off x="1729724" y="4580275"/>
            <a:ext cx="2276061" cy="4154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chemeClr val="dk1"/>
                </a:solidFill>
                <a:latin typeface="Calibri"/>
                <a:ea typeface="Calibri"/>
                <a:cs typeface="Calibri"/>
                <a:sym typeface="Calibri"/>
              </a:rPr>
              <a:t>@MOSWPBS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Facilitator Notes: Delete This Slide</a:t>
            </a:r>
            <a:endParaRPr/>
          </a:p>
        </p:txBody>
      </p:sp>
      <p:sp>
        <p:nvSpPr>
          <p:cNvPr id="92" name="Google Shape;92;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2800"/>
              <a:buChar char="•"/>
            </a:pPr>
            <a:r>
              <a:rPr lang="en-US"/>
              <a:t>Handouts Needed:</a:t>
            </a:r>
            <a:endParaRPr/>
          </a:p>
          <a:p>
            <a:pPr indent="-228600" lvl="1" marL="685800" rtl="0" algn="l">
              <a:lnSpc>
                <a:spcPct val="90000"/>
              </a:lnSpc>
              <a:spcBef>
                <a:spcPts val="500"/>
              </a:spcBef>
              <a:spcAft>
                <a:spcPts val="0"/>
              </a:spcAft>
              <a:buClr>
                <a:schemeClr val="dk1"/>
              </a:buClr>
              <a:buSzPts val="2400"/>
              <a:buChar char="•"/>
            </a:pPr>
            <a:r>
              <a:rPr lang="en-US"/>
              <a:t>Example and Activity Vision Statement</a:t>
            </a:r>
            <a:endParaRPr/>
          </a:p>
          <a:p>
            <a:pPr indent="-228600" lvl="1" marL="685800" rtl="0" algn="l">
              <a:lnSpc>
                <a:spcPct val="90000"/>
              </a:lnSpc>
              <a:spcBef>
                <a:spcPts val="500"/>
              </a:spcBef>
              <a:spcAft>
                <a:spcPts val="0"/>
              </a:spcAft>
              <a:buSzPts val="2400"/>
              <a:buChar char="•"/>
            </a:pPr>
            <a:r>
              <a:rPr lang="en-US"/>
              <a:t>Tier 1 Action Plan</a:t>
            </a:r>
            <a:endParaRPr/>
          </a:p>
          <a:p>
            <a:pPr indent="-228600" lvl="1" marL="685800" rtl="0" algn="l">
              <a:lnSpc>
                <a:spcPct val="90000"/>
              </a:lnSpc>
              <a:spcBef>
                <a:spcPts val="500"/>
              </a:spcBef>
              <a:spcAft>
                <a:spcPts val="0"/>
              </a:spcAft>
              <a:buSzPts val="2400"/>
              <a:buChar char="•"/>
            </a:pPr>
            <a:r>
              <a:rPr lang="en-US"/>
              <a:t>Tier 1 Artifact Rubric</a:t>
            </a:r>
            <a:endParaRPr/>
          </a:p>
          <a:p>
            <a:pPr indent="-228600" lvl="1" marL="685800" rtl="0" algn="l">
              <a:lnSpc>
                <a:spcPct val="90000"/>
              </a:lnSpc>
              <a:spcBef>
                <a:spcPts val="500"/>
              </a:spcBef>
              <a:spcAft>
                <a:spcPts val="0"/>
              </a:spcAft>
              <a:buSzPts val="2400"/>
              <a:buChar char="•"/>
            </a:pPr>
            <a:r>
              <a:rPr lang="en-US"/>
              <a:t>Tier 1 Action Planning Checklist</a:t>
            </a:r>
            <a:endParaRPr/>
          </a:p>
          <a:p>
            <a:pPr indent="-228600" lvl="0" marL="228600" rtl="0" algn="l">
              <a:lnSpc>
                <a:spcPct val="90000"/>
              </a:lnSpc>
              <a:spcBef>
                <a:spcPts val="1000"/>
              </a:spcBef>
              <a:spcAft>
                <a:spcPts val="0"/>
              </a:spcAft>
              <a:buClr>
                <a:srgbClr val="FF0000"/>
              </a:buClr>
              <a:buSzPts val="2800"/>
              <a:buChar char="•"/>
            </a:pPr>
            <a:r>
              <a:rPr lang="en-US"/>
              <a:t>Participants Need Access to:</a:t>
            </a:r>
            <a:endParaRPr/>
          </a:p>
          <a:p>
            <a:pPr indent="-228600" lvl="1" marL="685800" rtl="0" algn="l">
              <a:lnSpc>
                <a:spcPct val="90000"/>
              </a:lnSpc>
              <a:spcBef>
                <a:spcPts val="500"/>
              </a:spcBef>
              <a:spcAft>
                <a:spcPts val="0"/>
              </a:spcAft>
              <a:buClr>
                <a:schemeClr val="dk1"/>
              </a:buClr>
              <a:buSzPts val="2400"/>
              <a:buChar char="•"/>
            </a:pPr>
            <a:r>
              <a:rPr lang="en-US"/>
              <a:t>MO SW-PBS Handbook</a:t>
            </a:r>
            <a:endParaRPr/>
          </a:p>
          <a:p>
            <a:pPr indent="-228600" lvl="1" marL="685800" rtl="0" algn="l">
              <a:lnSpc>
                <a:spcPct val="90000"/>
              </a:lnSpc>
              <a:spcBef>
                <a:spcPts val="500"/>
              </a:spcBef>
              <a:spcAft>
                <a:spcPts val="0"/>
              </a:spcAft>
              <a:buClr>
                <a:schemeClr val="dk1"/>
              </a:buClr>
              <a:buSzPts val="2400"/>
              <a:buChar char="•"/>
            </a:pPr>
            <a:r>
              <a:rPr lang="en-US"/>
              <a:t>MO SW-PBS Tier 1 Implementation Guide</a:t>
            </a:r>
            <a:br>
              <a:rPr lang="en-US"/>
            </a:b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Working Agreements</a:t>
            </a:r>
            <a:endParaRPr/>
          </a:p>
        </p:txBody>
      </p:sp>
      <p:sp>
        <p:nvSpPr>
          <p:cNvPr id="99" name="Google Shape;99;p3"/>
          <p:cNvSpPr txBox="1"/>
          <p:nvPr>
            <p:ph idx="1" type="body"/>
          </p:nvPr>
        </p:nvSpPr>
        <p:spPr>
          <a:xfrm>
            <a:off x="628651" y="2033586"/>
            <a:ext cx="7886700" cy="409289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SzPct val="100000"/>
              <a:buNone/>
            </a:pPr>
            <a:r>
              <a:rPr b="1" lang="en-US" sz="3000">
                <a:latin typeface="Calibri"/>
                <a:ea typeface="Calibri"/>
                <a:cs typeface="Calibri"/>
                <a:sym typeface="Calibri"/>
              </a:rPr>
              <a:t>Be Respectful</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an active listener—open to new ideas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Use notes for side bar conversations</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Responsible</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Be on time for sessions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Silence cell phones—reply appropriately</a:t>
            </a:r>
            <a:endParaRPr/>
          </a:p>
          <a:p>
            <a:pPr indent="-228600" lvl="0" marL="228600" rtl="0" algn="l">
              <a:lnSpc>
                <a:spcPct val="90000"/>
              </a:lnSpc>
              <a:spcBef>
                <a:spcPts val="1000"/>
              </a:spcBef>
              <a:spcAft>
                <a:spcPts val="0"/>
              </a:spcAft>
              <a:buSzPct val="100000"/>
              <a:buNone/>
            </a:pPr>
            <a:r>
              <a:rPr b="1" lang="en-US" sz="3000">
                <a:latin typeface="Calibri"/>
                <a:ea typeface="Calibri"/>
                <a:cs typeface="Calibri"/>
                <a:sym typeface="Calibri"/>
              </a:rPr>
              <a:t>Be a Problem Solver</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Follow the decision making process</a:t>
            </a:r>
            <a:endParaRPr/>
          </a:p>
          <a:p>
            <a:pPr indent="-228600" lvl="0" marL="228600" rtl="0" algn="l">
              <a:lnSpc>
                <a:spcPct val="90000"/>
              </a:lnSpc>
              <a:spcBef>
                <a:spcPts val="1000"/>
              </a:spcBef>
              <a:spcAft>
                <a:spcPts val="0"/>
              </a:spcAft>
              <a:buClr>
                <a:srgbClr val="FF0000"/>
              </a:buClr>
              <a:buSzPct val="100000"/>
              <a:buChar char="•"/>
            </a:pPr>
            <a:r>
              <a:rPr lang="en-US" sz="2600">
                <a:latin typeface="Calibri"/>
                <a:ea typeface="Calibri"/>
                <a:cs typeface="Calibri"/>
                <a:sym typeface="Calibri"/>
              </a:rPr>
              <a:t>Work toward consensus and support decisions of the group</a:t>
            </a:r>
            <a:endParaRPr/>
          </a:p>
          <a:p>
            <a:pPr indent="0" lvl="0" marL="0" rtl="0" algn="l">
              <a:lnSpc>
                <a:spcPct val="90000"/>
              </a:lnSpc>
              <a:spcBef>
                <a:spcPts val="1000"/>
              </a:spcBef>
              <a:spcAft>
                <a:spcPts val="0"/>
              </a:spcAft>
              <a:buSzPct val="100000"/>
              <a:buNone/>
            </a:pPr>
            <a:r>
              <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A6"/>
        </a:solidFill>
      </p:bgPr>
    </p:bg>
    <p:spTree>
      <p:nvGrpSpPr>
        <p:cNvPr id="104" name="Shape 104"/>
        <p:cNvGrpSpPr/>
        <p:nvPr/>
      </p:nvGrpSpPr>
      <p:grpSpPr>
        <a:xfrm>
          <a:off x="0" y="0"/>
          <a:ext cx="0" cy="0"/>
          <a:chOff x="0" y="0"/>
          <a:chExt cx="0" cy="0"/>
        </a:xfrm>
      </p:grpSpPr>
      <p:sp>
        <p:nvSpPr>
          <p:cNvPr id="105" name="Google Shape;105;p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Attention Signal</a:t>
            </a:r>
            <a:endParaRPr/>
          </a:p>
        </p:txBody>
      </p:sp>
      <p:sp>
        <p:nvSpPr>
          <p:cNvPr id="106" name="Google Shape;106;p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5A6"/>
        </a:solidFill>
      </p:bgPr>
    </p:bg>
    <p:spTree>
      <p:nvGrpSpPr>
        <p:cNvPr id="111" name="Shape 111"/>
        <p:cNvGrpSpPr/>
        <p:nvPr/>
      </p:nvGrpSpPr>
      <p:grpSpPr>
        <a:xfrm>
          <a:off x="0" y="0"/>
          <a:ext cx="0" cy="0"/>
          <a:chOff x="0" y="0"/>
          <a:chExt cx="0" cy="0"/>
        </a:xfrm>
      </p:grpSpPr>
      <p:sp>
        <p:nvSpPr>
          <p:cNvPr id="112" name="Google Shape;112;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Introductions</a:t>
            </a:r>
            <a:endParaRPr/>
          </a:p>
        </p:txBody>
      </p:sp>
      <p:sp>
        <p:nvSpPr>
          <p:cNvPr id="113" name="Google Shape;113;p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rgbClr val="FF0000"/>
              </a:buClr>
              <a:buSzPts val="2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Lesson Outcomes</a:t>
            </a:r>
            <a:endParaRPr/>
          </a:p>
        </p:txBody>
      </p:sp>
      <p:sp>
        <p:nvSpPr>
          <p:cNvPr id="120" name="Google Shape;120;p6"/>
          <p:cNvSpPr txBox="1"/>
          <p:nvPr>
            <p:ph idx="1" type="body"/>
          </p:nvPr>
        </p:nvSpPr>
        <p:spPr>
          <a:xfrm>
            <a:off x="628651" y="1465730"/>
            <a:ext cx="7886700" cy="4024246"/>
          </a:xfrm>
          <a:prstGeom prst="rect">
            <a:avLst/>
          </a:prstGeom>
          <a:noFill/>
          <a:ln>
            <a:noFill/>
          </a:ln>
        </p:spPr>
        <p:txBody>
          <a:bodyPr anchorCtr="0" anchor="t" bIns="45700" lIns="91425" spcFirstLastPara="1" rIns="91425" wrap="square" tIns="45700">
            <a:normAutofit/>
          </a:bodyPr>
          <a:lstStyle/>
          <a:p>
            <a:pPr indent="0" lvl="0" marL="0" rtl="0" algn="ctr">
              <a:lnSpc>
                <a:spcPct val="110000"/>
              </a:lnSpc>
              <a:spcBef>
                <a:spcPts val="0"/>
              </a:spcBef>
              <a:spcAft>
                <a:spcPts val="0"/>
              </a:spcAft>
              <a:buSzPts val="2800"/>
              <a:buNone/>
            </a:pPr>
            <a:r>
              <a:rPr i="1" lang="en-US">
                <a:solidFill>
                  <a:srgbClr val="008000"/>
                </a:solidFill>
              </a:rPr>
              <a:t>At the end of this session, you will be able to…</a:t>
            </a:r>
            <a:endParaRPr/>
          </a:p>
          <a:p>
            <a:pPr indent="0" lvl="0" marL="0" rtl="0" algn="ctr">
              <a:lnSpc>
                <a:spcPct val="90000"/>
              </a:lnSpc>
              <a:spcBef>
                <a:spcPts val="451"/>
              </a:spcBef>
              <a:spcAft>
                <a:spcPts val="0"/>
              </a:spcAft>
              <a:buSzPts val="225"/>
              <a:buNone/>
            </a:pPr>
            <a:r>
              <a:t/>
            </a:r>
            <a:endParaRPr i="1" sz="225">
              <a:solidFill>
                <a:srgbClr val="008000"/>
              </a:solidFill>
            </a:endParaRPr>
          </a:p>
          <a:p>
            <a:pPr indent="-228600" lvl="0" marL="228600" rtl="0" algn="l">
              <a:lnSpc>
                <a:spcPct val="90000"/>
              </a:lnSpc>
              <a:spcBef>
                <a:spcPts val="1451"/>
              </a:spcBef>
              <a:spcAft>
                <a:spcPts val="0"/>
              </a:spcAft>
              <a:buSzPts val="2800"/>
              <a:buChar char="•"/>
            </a:pPr>
            <a:r>
              <a:rPr lang="en-US"/>
              <a:t>review and/or create a vision statement to verify that it addresses the development of student social competence. </a:t>
            </a:r>
            <a:endParaRPr/>
          </a:p>
          <a:p>
            <a:pPr indent="0" lvl="0" marL="0" rtl="0" algn="l">
              <a:lnSpc>
                <a:spcPct val="90000"/>
              </a:lnSpc>
              <a:spcBef>
                <a:spcPts val="1000"/>
              </a:spcBef>
              <a:spcAft>
                <a:spcPts val="0"/>
              </a:spcAft>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Vision Statements</a:t>
            </a:r>
            <a:endParaRPr/>
          </a:p>
        </p:txBody>
      </p:sp>
      <p:sp>
        <p:nvSpPr>
          <p:cNvPr id="127" name="Google Shape;127;p7"/>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800"/>
              <a:buNone/>
            </a:pPr>
            <a:r>
              <a:t/>
            </a:r>
            <a:endParaRPr i="1">
              <a:solidFill>
                <a:srgbClr val="548135"/>
              </a:solidFill>
            </a:endParaRPr>
          </a:p>
          <a:p>
            <a:pPr indent="0" lvl="0" marL="0" rtl="0" algn="ctr">
              <a:lnSpc>
                <a:spcPct val="90000"/>
              </a:lnSpc>
              <a:spcBef>
                <a:spcPts val="1000"/>
              </a:spcBef>
              <a:spcAft>
                <a:spcPts val="0"/>
              </a:spcAft>
              <a:buSzPts val="2800"/>
              <a:buNone/>
            </a:pPr>
            <a:r>
              <a:rPr i="1" lang="en-US">
                <a:solidFill>
                  <a:srgbClr val="548135"/>
                </a:solidFill>
              </a:rPr>
              <a:t>A vision is a clearly articulated, results-oriented picture of the future you intend to create.</a:t>
            </a:r>
            <a:endParaRPr/>
          </a:p>
        </p:txBody>
      </p:sp>
      <p:sp>
        <p:nvSpPr>
          <p:cNvPr id="128" name="Google Shape;128;p7"/>
          <p:cNvSpPr txBox="1"/>
          <p:nvPr/>
        </p:nvSpPr>
        <p:spPr>
          <a:xfrm>
            <a:off x="4424082" y="4097867"/>
            <a:ext cx="3564219"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800">
                <a:solidFill>
                  <a:schemeClr val="dk1"/>
                </a:solidFill>
                <a:latin typeface="Calibri"/>
                <a:ea typeface="Calibri"/>
                <a:cs typeface="Calibri"/>
                <a:sym typeface="Calibri"/>
              </a:rPr>
              <a:t>MO SW-PBS, 2019</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8"/>
          <p:cNvSpPr txBox="1"/>
          <p:nvPr>
            <p:ph type="title"/>
          </p:nvPr>
        </p:nvSpPr>
        <p:spPr>
          <a:xfrm>
            <a:off x="410636" y="211664"/>
            <a:ext cx="3299883" cy="103293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Big Ideas</a:t>
            </a:r>
            <a:endParaRPr/>
          </a:p>
        </p:txBody>
      </p:sp>
      <p:sp>
        <p:nvSpPr>
          <p:cNvPr id="135" name="Google Shape;135;p8"/>
          <p:cNvSpPr txBox="1"/>
          <p:nvPr>
            <p:ph idx="1" type="body"/>
          </p:nvPr>
        </p:nvSpPr>
        <p:spPr>
          <a:xfrm>
            <a:off x="4116916" y="941923"/>
            <a:ext cx="4806950" cy="382163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lang="en-US"/>
              <a:t>Unlike a mission that is practical, a vision is idealistic. </a:t>
            </a:r>
            <a:endParaRPr/>
          </a:p>
          <a:p>
            <a:pPr indent="-228600" lvl="0" marL="228600" rtl="0" algn="l">
              <a:lnSpc>
                <a:spcPct val="90000"/>
              </a:lnSpc>
              <a:spcBef>
                <a:spcPts val="1000"/>
              </a:spcBef>
              <a:spcAft>
                <a:spcPts val="0"/>
              </a:spcAft>
              <a:buClr>
                <a:srgbClr val="FF0000"/>
              </a:buClr>
              <a:buSzPts val="2800"/>
              <a:buChar char="•"/>
            </a:pPr>
            <a:r>
              <a:rPr lang="en-US"/>
              <a:t>A vision focuses on the end results and values, not on the specific means of getting there. </a:t>
            </a:r>
            <a:endParaRPr/>
          </a:p>
          <a:p>
            <a:pPr indent="-228600" lvl="0" marL="228600" rtl="0" algn="l">
              <a:lnSpc>
                <a:spcPct val="90000"/>
              </a:lnSpc>
              <a:spcBef>
                <a:spcPts val="1000"/>
              </a:spcBef>
              <a:spcAft>
                <a:spcPts val="0"/>
              </a:spcAft>
              <a:buClr>
                <a:srgbClr val="FF0000"/>
              </a:buClr>
              <a:buSzPts val="2800"/>
              <a:buChar char="•"/>
            </a:pPr>
            <a:r>
              <a:rPr lang="en-US"/>
              <a:t>A vision is the crystallization of your “whys,” desires, values, and beliefs. </a:t>
            </a:r>
            <a:endParaRPr/>
          </a:p>
        </p:txBody>
      </p:sp>
      <p:pic>
        <p:nvPicPr>
          <p:cNvPr descr="A close-up of a sign&#10;&#10;Description automatically generated with low confidence" id="136" name="Google Shape;136;p8"/>
          <p:cNvPicPr preferRelativeResize="0"/>
          <p:nvPr/>
        </p:nvPicPr>
        <p:blipFill rotWithShape="1">
          <a:blip r:embed="rId3">
            <a:alphaModFix/>
          </a:blip>
          <a:srcRect b="0" l="0" r="0" t="0"/>
          <a:stretch/>
        </p:blipFill>
        <p:spPr>
          <a:xfrm>
            <a:off x="781051" y="1722966"/>
            <a:ext cx="2559051" cy="1706034"/>
          </a:xfrm>
          <a:prstGeom prst="rect">
            <a:avLst/>
          </a:prstGeom>
          <a:noFill/>
          <a:ln>
            <a:noFill/>
          </a:ln>
        </p:spPr>
      </p:pic>
      <p:sp>
        <p:nvSpPr>
          <p:cNvPr id="137" name="Google Shape;137;p8"/>
          <p:cNvSpPr txBox="1"/>
          <p:nvPr/>
        </p:nvSpPr>
        <p:spPr>
          <a:xfrm>
            <a:off x="220133" y="4830454"/>
            <a:ext cx="8703733"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800">
                <a:solidFill>
                  <a:schemeClr val="dk1"/>
                </a:solidFill>
                <a:latin typeface="Calibri"/>
                <a:ea typeface="Calibri"/>
                <a:cs typeface="Calibri"/>
                <a:sym typeface="Calibri"/>
              </a:rPr>
              <a:t>It is critical as you begin implementation of SW-PBS that the importance of focusing on student social competence is addressed within the vision statement.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9"/>
          <p:cNvSpPr txBox="1"/>
          <p:nvPr>
            <p:ph type="title"/>
          </p:nvPr>
        </p:nvSpPr>
        <p:spPr>
          <a:xfrm>
            <a:off x="360759" y="3752849"/>
            <a:ext cx="2468166" cy="24526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Calibri"/>
              <a:buNone/>
            </a:pPr>
            <a:r>
              <a:rPr lang="en-US" sz="3100"/>
              <a:t>Developing a Common Vision</a:t>
            </a:r>
            <a:endParaRPr/>
          </a:p>
        </p:txBody>
      </p:sp>
      <p:pic>
        <p:nvPicPr>
          <p:cNvPr descr="A brick building with a flag on the front&#10;&#10;Description automatically generated with low confidence" id="144" name="Google Shape;144;p9"/>
          <p:cNvPicPr preferRelativeResize="0"/>
          <p:nvPr/>
        </p:nvPicPr>
        <p:blipFill rotWithShape="1">
          <a:blip r:embed="rId3">
            <a:alphaModFix/>
          </a:blip>
          <a:srcRect b="9213" l="0" r="0" t="30220"/>
          <a:stretch/>
        </p:blipFill>
        <p:spPr>
          <a:xfrm>
            <a:off x="20" y="10"/>
            <a:ext cx="9143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45" name="Google Shape;145;p9"/>
          <p:cNvSpPr txBox="1"/>
          <p:nvPr>
            <p:ph idx="1" type="body"/>
          </p:nvPr>
        </p:nvSpPr>
        <p:spPr>
          <a:xfrm>
            <a:off x="3167986" y="3752850"/>
            <a:ext cx="5614060" cy="2452687"/>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FF0000"/>
              </a:buClr>
              <a:buSzPts val="1600"/>
              <a:buChar char="•"/>
            </a:pPr>
            <a:r>
              <a:rPr lang="en-US" sz="1600"/>
              <a:t>When a school collectively develops and owns a vision, staff, student, and family relationships to school are changed. </a:t>
            </a:r>
            <a:endParaRPr/>
          </a:p>
          <a:p>
            <a:pPr indent="-228600" lvl="1" marL="685800" rtl="0" algn="l">
              <a:lnSpc>
                <a:spcPct val="90000"/>
              </a:lnSpc>
              <a:spcBef>
                <a:spcPts val="500"/>
              </a:spcBef>
              <a:spcAft>
                <a:spcPts val="0"/>
              </a:spcAft>
              <a:buClr>
                <a:schemeClr val="dk1"/>
              </a:buClr>
              <a:buSzPts val="1600"/>
              <a:buChar char="•"/>
            </a:pPr>
            <a:r>
              <a:rPr lang="en-US" sz="1600"/>
              <a:t>It is no longer “their school;” it becomes “our school.” </a:t>
            </a:r>
            <a:endParaRPr/>
          </a:p>
          <a:p>
            <a:pPr indent="-127000" lvl="0" marL="228600" rtl="0" algn="l">
              <a:lnSpc>
                <a:spcPct val="90000"/>
              </a:lnSpc>
              <a:spcBef>
                <a:spcPts val="1000"/>
              </a:spcBef>
              <a:spcAft>
                <a:spcPts val="0"/>
              </a:spcAft>
              <a:buClr>
                <a:srgbClr val="FF0000"/>
              </a:buClr>
              <a:buSzPts val="1600"/>
              <a:buNone/>
            </a:pPr>
            <a:r>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2020-04-07T02:31:16Z</dcterms:created>
  <dc:creator>Danielle Starkey</dc:creator>
</cp:coreProperties>
</file>