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xoq8/SOKjCvzBZH7sokQM5mmy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bismissouri.org/tier-1-workbook-resources/" TargetMode="External"/><Relationship Id="rId3" Type="http://schemas.openxmlformats.org/officeDocument/2006/relationships/hyperlink" Target="https://pbismissouri.org/tier-1-workbook-resources/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endParaRPr b="1"/>
          </a:p>
        </p:txBody>
      </p:sp>
      <p:sp>
        <p:nvSpPr>
          <p:cNvPr id="82" name="Google Shape;8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>
                <a:solidFill>
                  <a:schemeClr val="dk1"/>
                </a:solidFill>
              </a:rPr>
              <a:t>If not, it should. It will give legitimacy to your work and direct your actions. It communicates value for social competence in school and for students’ lifelong success.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the example mission statement provided, identify the pieces that directly promote and support the development of student social competence.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HO2 Example High School Mission Statement</a:t>
            </a:r>
            <a:endParaRPr/>
          </a:p>
        </p:txBody>
      </p:sp>
      <p:sp>
        <p:nvSpPr>
          <p:cNvPr id="154" name="Google Shape;154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r>
              <a:rPr lang="en-US"/>
              <a:t>Working with your team, review your school or district mission statements. 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Do existing statements include the essential focus on both academic and social outcomes for all students? 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Do the mission statements reflect inclusive and equitable practices for all students and families? 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How does your school mission relate to your “why”? 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What changes does the team suggest to your school or district mission statement? 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What suggestions would your team forward to your district leadership team after reviewing district mission documentation?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you include staff in reviewing your school and/or district mission statement(s)?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“look fors” would you want staff to consider when reviewing your school and/or district mission statement(s)?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the mission statements reflect inclusive and equitable practices for all students and families?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your school mission relate to your “why”?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staff have completed a draft review of the school and/or district mission statement(s), share with families for their feedback.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the draft mission statement(s) on the school website, in school newsletters, and in classroom communications (e.g. Friday folders, mass emails) with an invitation for suggestions.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</a:t>
            </a: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this lesson, you learned that having a mission statement that communicates value for social competence in school and for students’ lifelong success will give legitimacy to your work and direct your actions.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you engage staff and families in developing and/or revising a mission statement?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/>
              <a:t>Next steps include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/>
              <a:t>Develop action steps for engaging staff in a review of your school and/or district mission statement(s).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/>
              <a:t>Additionally, add action steps to address family engagement in the review of school and/or district mission statement(s).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mbria"/>
              <a:buChar char="●"/>
            </a:pPr>
            <a:r>
              <a:rPr lang="en-US" sz="1100"/>
              <a:t>Update your action plan using the </a:t>
            </a:r>
            <a:r>
              <a:rPr b="1" i="1" lang="en-US" sz="1100"/>
              <a:t>Tier 1 Action Plan</a:t>
            </a:r>
            <a:r>
              <a:rPr lang="en-US" sz="1100"/>
              <a:t> template and the </a:t>
            </a:r>
            <a:r>
              <a:rPr b="1" i="1" lang="en-US" sz="1100"/>
              <a:t>Tier 1 Action Planning Checklist</a:t>
            </a:r>
            <a:r>
              <a:rPr lang="en-US" sz="1100"/>
              <a:t>.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/>
              <a:t>Use the </a:t>
            </a:r>
            <a:r>
              <a:rPr b="1" i="1" lang="en-US" sz="1100"/>
              <a:t>Tier 1 Artifacts Rubric </a:t>
            </a:r>
            <a:r>
              <a:rPr lang="en-US" sz="1100"/>
              <a:t>to assess the quality of the resources your team develops. 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/>
              <a:t>Use the results of the </a:t>
            </a:r>
            <a:r>
              <a:rPr b="1" i="1" lang="en-US" sz="1100"/>
              <a:t>PBIS Self-Assessment Survey</a:t>
            </a:r>
            <a:r>
              <a:rPr lang="en-US" sz="1100"/>
              <a:t> (SAS)  to gain perspective from all staff, and results from the </a:t>
            </a:r>
            <a:r>
              <a:rPr b="1" i="1" lang="en-US" sz="1100"/>
              <a:t>PBIS Tiered Fidelity Inventory</a:t>
            </a:r>
            <a:r>
              <a:rPr lang="en-US" sz="1100"/>
              <a:t> (TFI) to gain perspective from your Building Leadership Team.</a:t>
            </a:r>
            <a:endParaRPr sz="10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information about mission statements </a:t>
            </a:r>
            <a:r>
              <a:rPr lang="en-US"/>
              <a:t>can be found in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the MO SW-PBS Handbook </a:t>
            </a:r>
            <a:r>
              <a:rPr lang="en-US"/>
              <a:t>and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MO SW-PBS Tier 1 Implementation Guide</a:t>
            </a:r>
            <a:r>
              <a:rPr lang="en-US"/>
              <a:t>.</a:t>
            </a:r>
            <a:br>
              <a:rPr lang="en-US"/>
            </a:b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</a:t>
            </a:r>
            <a:endParaRPr/>
          </a:p>
        </p:txBody>
      </p:sp>
      <p:sp>
        <p:nvSpPr>
          <p:cNvPr id="190" name="Google Shape;190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/>
              <a:t>Trainer Notes: </a:t>
            </a:r>
            <a:r>
              <a:rPr b="0" lang="en-US"/>
              <a:t>Hide or delete this slide if presenting the entire PLM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/>
              <a:t>To Know/To Say</a:t>
            </a:r>
            <a:r>
              <a:rPr b="0" lang="en-US"/>
              <a:t>: “</a:t>
            </a:r>
            <a:r>
              <a:rPr lang="en-US"/>
              <a:t>These will be the Working Agreements we will honor during all our training sessions this year.”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/>
              <a:t>Trainer Notes: </a:t>
            </a:r>
            <a:r>
              <a:rPr b="0" lang="en-US"/>
              <a:t>Hide or delete this slide if presenting the entire PLM;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Facilitator: Select an attention signal.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/>
              <a:t>To Know/To Say</a:t>
            </a:r>
            <a:r>
              <a:rPr b="0" lang="en-US"/>
              <a:t>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“One of our agreements is to follow the attention signal.”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“Your team will work with your school to develop an attention signal you will use in every setting.”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“In order to get all of you focused after discussions, activities or breaks,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 </a:t>
            </a:r>
            <a:r>
              <a:rPr lang="en-US" u="none">
                <a:latin typeface="Arial"/>
                <a:ea typeface="Arial"/>
                <a:cs typeface="Arial"/>
                <a:sym typeface="Arial"/>
              </a:rPr>
              <a:t>will __________________</a:t>
            </a:r>
            <a:r>
              <a:rPr lang="en-US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______________________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(</a:t>
            </a:r>
            <a:r>
              <a:rPr b="1" lang="en-US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Insert your attention signal here</a:t>
            </a:r>
            <a:r>
              <a:rPr lang="en-US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“Your task will be to finish your sentence, quiet your voice and ____________________________.”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						(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Insert what you want participants to do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/>
              <a:t>Trainer Notes: </a:t>
            </a:r>
            <a:r>
              <a:rPr b="0" lang="en-US"/>
              <a:t>Hide or delete this slide if presenting the entire PLM; </a:t>
            </a:r>
            <a:r>
              <a:rPr lang="en-US"/>
              <a:t>Select an introductions activity.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/>
              <a:t>To Know/To Say</a:t>
            </a:r>
            <a:r>
              <a:rPr b="0" lang="en-US"/>
              <a:t>:</a:t>
            </a:r>
            <a:endParaRPr/>
          </a:p>
        </p:txBody>
      </p:sp>
      <p:sp>
        <p:nvSpPr>
          <p:cNvPr id="110" name="Google Shape;11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</a:t>
            </a:r>
            <a:endParaRPr/>
          </a:p>
        </p:txBody>
      </p:sp>
      <p:sp>
        <p:nvSpPr>
          <p:cNvPr id="117" name="Google Shape;11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9350" y="698500"/>
            <a:ext cx="4656138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.</a:t>
            </a: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r>
              <a:rPr i="1" lang="en-US">
                <a:solidFill>
                  <a:srgbClr val="548135"/>
                </a:solidFill>
              </a:rPr>
              <a:t>Every school or district has one. They define our purpose. They are practicable, a blueprint for current practice or what we do. Missions answer the questions, “Why do we exist? What do we do?”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schools and/or districts already have developed mission statements to guide their goals and work It is critical as you begin implementation of SW-PBS that the importance of focusing on student social competence is addressed within the mission statement, making it clear that SW-PBS is not something ‘additional’, but rather, a critical component of achieving the mission of the schools and/or district.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/>
            </a:br>
            <a:endParaRPr i="1">
              <a:solidFill>
                <a:srgbClr val="54813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sp>
        <p:nvSpPr>
          <p:cNvPr id="124" name="Google Shape;12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</a:t>
            </a:r>
            <a:r>
              <a:rPr b="1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mission statement represents the reason that the school and/or district exists, and is usually a short statement.</a:t>
            </a: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/>
            </a:br>
            <a:endParaRPr/>
          </a:p>
        </p:txBody>
      </p:sp>
      <p:sp>
        <p:nvSpPr>
          <p:cNvPr id="132" name="Google Shape;13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Trainer Notes:</a:t>
            </a:r>
            <a:r>
              <a:rPr b="0" lang="en-US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To Know/To Say:</a:t>
            </a:r>
            <a:r>
              <a:rPr b="0" lang="en-US"/>
              <a:t>  </a:t>
            </a: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school or district has one. They define our purpose. They are practicable, a blueprint for current practice or what we do. Missions answer the questions, “Why do we exist? What do we do?” Historically, schools have served a social purpose.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Parents, as they sent their children off to school, expected that they would learn essential social skills: how to get along with others, how to work cooperatively, how to be a leader. We are the one institution with a mandate to serve all children. With that mandate came an expectation to help students become not only academically skilled but also socially acceptable.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more recently, that role was seldom articulated or addressed directly. We assumed that social competence would be a by-product of academic learning. We now know that we must be more systematic about this important school function.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139" name="Google Shape;139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type="ctrTitle"/>
          </p:nvPr>
        </p:nvSpPr>
        <p:spPr>
          <a:xfrm>
            <a:off x="685800" y="720612"/>
            <a:ext cx="7772400" cy="901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" type="subTitle"/>
          </p:nvPr>
        </p:nvSpPr>
        <p:spPr>
          <a:xfrm>
            <a:off x="1240971" y="2110859"/>
            <a:ext cx="6901543" cy="607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  <a:defRPr sz="2400">
                <a:solidFill>
                  <a:srgbClr val="FF0000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3" name="Google Shape;2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6152" y="5395979"/>
            <a:ext cx="3267871" cy="788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4023" y="3086327"/>
            <a:ext cx="2602527" cy="2248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31325" y="5409020"/>
            <a:ext cx="2343623" cy="840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43555" y="5511265"/>
            <a:ext cx="2234293" cy="781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1"/>
          <p:cNvSpPr txBox="1"/>
          <p:nvPr>
            <p:ph type="title"/>
          </p:nvPr>
        </p:nvSpPr>
        <p:spPr>
          <a:xfrm>
            <a:off x="1982788" y="536575"/>
            <a:ext cx="6710362" cy="938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Macintosh HD:Users:wellspl:Desktop:6-Free-Teamwork-Clipart-Illustration-Showing-Diversity.jpg" id="32" name="Google Shape;32;p21"/>
          <p:cNvPicPr preferRelativeResize="0"/>
          <p:nvPr/>
        </p:nvPicPr>
        <p:blipFill rotWithShape="1">
          <a:blip r:embed="rId2">
            <a:alphaModFix/>
          </a:blip>
          <a:srcRect b="0" l="0" r="25555" t="0"/>
          <a:stretch/>
        </p:blipFill>
        <p:spPr>
          <a:xfrm>
            <a:off x="552450" y="587375"/>
            <a:ext cx="1371600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  <a:defRPr>
                <a:solidFill>
                  <a:srgbClr val="009E47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i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  <a:defRPr i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  <a:defRPr i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  <a:defRPr i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4" name="Google Shape;34;p21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35" name="Google Shape;35;p21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1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>
              <a:gsLst>
                <a:gs pos="0">
                  <a:srgbClr val="008000"/>
                </a:gs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%" t="100%"/>
              </a:path>
              <a:tileRect b="-100%" r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1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>
              <a:gsLst>
                <a:gs pos="0">
                  <a:srgbClr val="FFF123"/>
                </a:gs>
                <a:gs pos="65000">
                  <a:srgbClr val="FFF123"/>
                </a:gs>
                <a:gs pos="90000">
                  <a:srgbClr val="FFFFFF"/>
                </a:gs>
                <a:gs pos="100000">
                  <a:srgbClr val="FFFFFF"/>
                </a:gs>
              </a:gsLst>
              <a:path path="circle">
                <a:fillToRect l="100%" t="100%"/>
              </a:path>
              <a:tileRect b="-100%" r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1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ln>
              <a:noFill/>
            </a:ln>
            <a:effectLst>
              <a:outerShdw blurRad="44450" rotWithShape="0" algn="tl" dir="2700000" dist="38100">
                <a:srgbClr val="008000"/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 SW-PBS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een-Pencil-Icon-pencils-7151356-150-150.jpg" id="40" name="Google Shape;4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flipH="1">
            <a:off x="471522" y="440886"/>
            <a:ext cx="1234222" cy="1234222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2"/>
          <p:cNvSpPr txBox="1"/>
          <p:nvPr>
            <p:ph type="title"/>
          </p:nvPr>
        </p:nvSpPr>
        <p:spPr>
          <a:xfrm>
            <a:off x="1471882" y="491686"/>
            <a:ext cx="7363508" cy="925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2" name="Google Shape;42;p22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43" name="Google Shape;43;p22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2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>
              <a:gsLst>
                <a:gs pos="0">
                  <a:srgbClr val="008000"/>
                </a:gs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%" t="100%"/>
              </a:path>
              <a:tileRect b="-100%" r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2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>
              <a:gsLst>
                <a:gs pos="0">
                  <a:srgbClr val="FFF123"/>
                </a:gs>
                <a:gs pos="65000">
                  <a:srgbClr val="FFF123"/>
                </a:gs>
                <a:gs pos="90000">
                  <a:srgbClr val="FFFFFF"/>
                </a:gs>
                <a:gs pos="100000">
                  <a:srgbClr val="FFFFFF"/>
                </a:gs>
              </a:gsLst>
              <a:path path="circle">
                <a:fillToRect l="100%" t="100%"/>
              </a:path>
              <a:tileRect b="-100%" r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2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ln>
              <a:noFill/>
            </a:ln>
            <a:effectLst>
              <a:outerShdw blurRad="44450" rotWithShape="0" algn="tl" dir="2700000" dist="38100">
                <a:srgbClr val="008000"/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 SW-PBS</a:t>
              </a:r>
              <a:endParaRPr/>
            </a:p>
          </p:txBody>
        </p:sp>
      </p:grpSp>
      <p:sp>
        <p:nvSpPr>
          <p:cNvPr id="47" name="Google Shape;47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  <a:defRPr>
                <a:solidFill>
                  <a:srgbClr val="009E47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  <a:defRPr i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  <a:defRPr i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  <a:defRPr i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  <a:defRPr i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3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3" name="Google Shape;63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" name="Google Shape;15;p18"/>
          <p:cNvGrpSpPr/>
          <p:nvPr/>
        </p:nvGrpSpPr>
        <p:grpSpPr>
          <a:xfrm>
            <a:off x="3175" y="6211407"/>
            <a:ext cx="9144378" cy="659292"/>
            <a:chOff x="12700" y="6211407"/>
            <a:chExt cx="9144378" cy="659292"/>
          </a:xfrm>
        </p:grpSpPr>
        <p:sp>
          <p:nvSpPr>
            <p:cNvPr id="16" name="Google Shape;16;p18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1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1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>
              <a:gsLst>
                <a:gs pos="0">
                  <a:srgbClr val="008000"/>
                </a:gs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%" t="100%"/>
              </a:path>
              <a:tileRect b="-100%" r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1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18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>
              <a:gsLst>
                <a:gs pos="0">
                  <a:srgbClr val="FFF123"/>
                </a:gs>
                <a:gs pos="65000">
                  <a:srgbClr val="FFF123"/>
                </a:gs>
                <a:gs pos="90000">
                  <a:srgbClr val="FFFFFF"/>
                </a:gs>
                <a:gs pos="100000">
                  <a:srgbClr val="FFFFFF"/>
                </a:gs>
              </a:gsLst>
              <a:path path="circle">
                <a:fillToRect l="100%" t="100%"/>
              </a:path>
              <a:tileRect b="-100%" r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1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18"/>
            <p:cNvSpPr txBox="1"/>
            <p:nvPr/>
          </p:nvSpPr>
          <p:spPr>
            <a:xfrm>
              <a:off x="673596" y="6211407"/>
              <a:ext cx="1752104" cy="300210"/>
            </a:xfrm>
            <a:prstGeom prst="rect">
              <a:avLst/>
            </a:prstGeom>
            <a:noFill/>
            <a:ln>
              <a:noFill/>
            </a:ln>
            <a:effectLst>
              <a:outerShdw blurRad="44450" rotWithShape="0" algn="tl" dir="2700000" dist="38100">
                <a:srgbClr val="008000"/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351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 SW-PBS</a:t>
              </a:r>
              <a:endParaRPr/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720612"/>
            <a:ext cx="7772400" cy="11754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/>
              <a:t>Review or Create </a:t>
            </a:r>
            <a:br>
              <a:rPr lang="en-US"/>
            </a:br>
            <a:r>
              <a:rPr lang="en-US"/>
              <a:t>Your School Mission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240971" y="2110859"/>
            <a:ext cx="6901543" cy="607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/>
              <a:t>Common Philosophy &amp; Purpose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1982788" y="536575"/>
            <a:ext cx="6710362" cy="938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Discussion: Mission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457200" y="2123268"/>
            <a:ext cx="8229600" cy="4002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Does your district or school mission address the development of student social competence? 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50" name="Google Shape;15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2595" y="3429000"/>
            <a:ext cx="3301262" cy="2203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/>
          <p:nvPr>
            <p:ph type="title"/>
          </p:nvPr>
        </p:nvSpPr>
        <p:spPr>
          <a:xfrm>
            <a:off x="1471882" y="491686"/>
            <a:ext cx="7363508" cy="925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Activity: Example Mission</a:t>
            </a:r>
            <a:endParaRPr/>
          </a:p>
        </p:txBody>
      </p:sp>
      <p:sp>
        <p:nvSpPr>
          <p:cNvPr id="157" name="Google Shape;15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Review the example mission statement provided and identify the pieces that directly promote and support the development of student social competence.</a:t>
            </a:r>
            <a:endParaRPr/>
          </a:p>
        </p:txBody>
      </p:sp>
      <p:pic>
        <p:nvPicPr>
          <p:cNvPr id="158" name="Google Shape;1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850" y="3382963"/>
            <a:ext cx="77343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/>
          <p:nvPr>
            <p:ph type="title"/>
          </p:nvPr>
        </p:nvSpPr>
        <p:spPr>
          <a:xfrm>
            <a:off x="1471882" y="491686"/>
            <a:ext cx="7363508" cy="925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Activity: Mission Review</a:t>
            </a:r>
            <a:endParaRPr/>
          </a:p>
        </p:txBody>
      </p:sp>
      <p:sp>
        <p:nvSpPr>
          <p:cNvPr id="165" name="Google Shape;165;p12"/>
          <p:cNvSpPr txBox="1"/>
          <p:nvPr>
            <p:ph idx="1" type="body"/>
          </p:nvPr>
        </p:nvSpPr>
        <p:spPr>
          <a:xfrm>
            <a:off x="457200" y="1844298"/>
            <a:ext cx="8229600" cy="4281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rPr lang="en-US"/>
              <a:t>Working with your team, review your school or district mission statements.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Do existing statements include the essential focus on both academic and social outcomes for all students?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Do the mission statements reflect inclusive and equitable practices for all students and families?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How does your school mission relate to your “why”?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What changes does the team suggest to your school or district mission statement?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What suggestions would your team forward to your district leadership team after reviewing district mission documentation?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/>
          <p:nvPr>
            <p:ph type="title"/>
          </p:nvPr>
        </p:nvSpPr>
        <p:spPr>
          <a:xfrm>
            <a:off x="1982788" y="536575"/>
            <a:ext cx="6710362" cy="938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Discussion: Staff Engagement</a:t>
            </a:r>
            <a:endParaRPr/>
          </a:p>
        </p:txBody>
      </p:sp>
      <p:sp>
        <p:nvSpPr>
          <p:cNvPr id="172" name="Google Shape;172;p13"/>
          <p:cNvSpPr txBox="1"/>
          <p:nvPr>
            <p:ph idx="1" type="body"/>
          </p:nvPr>
        </p:nvSpPr>
        <p:spPr>
          <a:xfrm>
            <a:off x="457200" y="1952786"/>
            <a:ext cx="8229600" cy="4173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How can you include staff in reviewing your school and/or district mission statement(s)?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What “look fors” would you want staff to consider when reviewing your school and/or district mission statement(s)?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How does your school mission relate to your “why”?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/>
          <p:nvPr>
            <p:ph type="title"/>
          </p:nvPr>
        </p:nvSpPr>
        <p:spPr>
          <a:xfrm>
            <a:off x="1982788" y="536575"/>
            <a:ext cx="6710362" cy="938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Discussion: Family Engagement</a:t>
            </a:r>
            <a:endParaRPr/>
          </a:p>
        </p:txBody>
      </p:sp>
      <p:sp>
        <p:nvSpPr>
          <p:cNvPr id="179" name="Google Shape;179;p14"/>
          <p:cNvSpPr txBox="1"/>
          <p:nvPr>
            <p:ph idx="1" type="body"/>
          </p:nvPr>
        </p:nvSpPr>
        <p:spPr>
          <a:xfrm>
            <a:off x="457200" y="1797803"/>
            <a:ext cx="8229600" cy="4328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When staff have completed a draft review of the school and/or district mission statement(s), how will you share with families for their feedback?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Share the draft mission statement(s) on the school website, in school newsletters, and in classroom communications (e.g. Friday folders, mass emails) with an invitation for suggestions.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/>
          <p:nvPr>
            <p:ph type="title"/>
          </p:nvPr>
        </p:nvSpPr>
        <p:spPr>
          <a:xfrm>
            <a:off x="628650" y="150801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Closing and Next Steps</a:t>
            </a:r>
            <a:endParaRPr/>
          </a:p>
        </p:txBody>
      </p:sp>
      <p:sp>
        <p:nvSpPr>
          <p:cNvPr id="186" name="Google Shape;186;p15"/>
          <p:cNvSpPr txBox="1"/>
          <p:nvPr>
            <p:ph idx="1" type="body"/>
          </p:nvPr>
        </p:nvSpPr>
        <p:spPr>
          <a:xfrm>
            <a:off x="628650" y="1253400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How will you engage staff and families in developing and/or revising a mission statement?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Next steps include 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/>
              <a:t>Develop action steps for engaging staff in a review of your school and/or district mission statement(s). 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/>
              <a:t>Additionally, add action steps to address family engagement in the review of school and/or district mission statement(s).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Char char="●"/>
            </a:pPr>
            <a:r>
              <a:rPr lang="en-US" sz="2000"/>
              <a:t>Update your action plan using the </a:t>
            </a:r>
            <a:r>
              <a:rPr b="1" i="1" lang="en-US" sz="2000"/>
              <a:t>Tier 1 Action Plan</a:t>
            </a:r>
            <a:r>
              <a:rPr lang="en-US" sz="2000"/>
              <a:t> template and the </a:t>
            </a:r>
            <a:r>
              <a:rPr b="1" i="1" lang="en-US" sz="2000"/>
              <a:t>Tier 1 Action Planning Checklist</a:t>
            </a:r>
            <a:r>
              <a:rPr lang="en-US" sz="2000"/>
              <a:t>. 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/>
              <a:t>Use the </a:t>
            </a:r>
            <a:r>
              <a:rPr b="1" i="1" lang="en-US" sz="2000"/>
              <a:t>Tier 1 Artifacts Rubric </a:t>
            </a:r>
            <a:r>
              <a:rPr lang="en-US" sz="2000"/>
              <a:t>to assess the quality of the resources your team develops. 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/>
              <a:t>Use the results of the </a:t>
            </a:r>
            <a:r>
              <a:rPr b="1" i="1" lang="en-US" sz="2000"/>
              <a:t>PBIS Self-Assessment Survey</a:t>
            </a:r>
            <a:r>
              <a:rPr lang="en-US" sz="2000"/>
              <a:t> (SAS)  to gain perspective from all staff, and results from the </a:t>
            </a:r>
            <a:r>
              <a:rPr b="1" i="1" lang="en-US" sz="2000"/>
              <a:t>PBIS Tiered Fidelity Inventory</a:t>
            </a:r>
            <a:r>
              <a:rPr lang="en-US" sz="2000"/>
              <a:t> (TFI) to gain perspective from your Building Leadership Team.</a:t>
            </a:r>
            <a:endParaRPr sz="19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93" name="Google Shape;193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/>
              <a:t>Missouri SW-PBS (2019). </a:t>
            </a:r>
            <a:r>
              <a:rPr i="1" lang="en-US"/>
              <a:t>Missouri schoolwide positive behavior support tier 1 implementation guide.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A19F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Contact Information</a:t>
            </a:r>
            <a:endParaRPr/>
          </a:p>
        </p:txBody>
      </p:sp>
      <p:sp>
        <p:nvSpPr>
          <p:cNvPr id="200" name="Google Shape;200;p17"/>
          <p:cNvSpPr txBox="1"/>
          <p:nvPr>
            <p:ph idx="1" type="body"/>
          </p:nvPr>
        </p:nvSpPr>
        <p:spPr>
          <a:xfrm>
            <a:off x="546652" y="1969039"/>
            <a:ext cx="3971408" cy="6179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Check Out MO SW-PBS on Social Media:</a:t>
            </a:r>
            <a:endParaRPr/>
          </a:p>
        </p:txBody>
      </p:sp>
      <p:pic>
        <p:nvPicPr>
          <p:cNvPr id="201" name="Google Shape;201;p1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553" y="2871703"/>
            <a:ext cx="715203" cy="61793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7"/>
          <p:cNvSpPr txBox="1"/>
          <p:nvPr>
            <p:ph idx="3" type="body"/>
          </p:nvPr>
        </p:nvSpPr>
        <p:spPr>
          <a:xfrm>
            <a:off x="4649031" y="1969039"/>
            <a:ext cx="3887391" cy="6179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Facilitator Contact Information:</a:t>
            </a:r>
            <a:endParaRPr/>
          </a:p>
        </p:txBody>
      </p:sp>
      <p:sp>
        <p:nvSpPr>
          <p:cNvPr id="203" name="Google Shape;203;p17"/>
          <p:cNvSpPr txBox="1"/>
          <p:nvPr>
            <p:ph idx="4" type="body"/>
          </p:nvPr>
        </p:nvSpPr>
        <p:spPr>
          <a:xfrm>
            <a:off x="4649031" y="2586974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204" name="Google Shape;20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554" y="3677336"/>
            <a:ext cx="788531" cy="788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2774" y="4653563"/>
            <a:ext cx="556763" cy="45284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7"/>
          <p:cNvSpPr txBox="1"/>
          <p:nvPr/>
        </p:nvSpPr>
        <p:spPr>
          <a:xfrm>
            <a:off x="1729724" y="2963210"/>
            <a:ext cx="2276061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pbismissouri.org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7"/>
          <p:cNvSpPr txBox="1"/>
          <p:nvPr/>
        </p:nvSpPr>
        <p:spPr>
          <a:xfrm>
            <a:off x="1729720" y="3772486"/>
            <a:ext cx="2842280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facebook.com/moswpbs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7"/>
          <p:cNvSpPr txBox="1"/>
          <p:nvPr/>
        </p:nvSpPr>
        <p:spPr>
          <a:xfrm>
            <a:off x="1729724" y="4580275"/>
            <a:ext cx="2276061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@MOSWPBS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Facilitator Notes: Delete This Slide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/>
              <a:t>Handouts Needed:</a:t>
            </a:r>
            <a:endParaRPr/>
          </a:p>
          <a:p>
            <a:pPr indent="-313668" lvl="1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40"/>
              <a:buChar char="•"/>
            </a:pPr>
            <a:r>
              <a:rPr lang="en-US" sz="2439"/>
              <a:t>Example High School Mission Statement</a:t>
            </a:r>
            <a:endParaRPr sz="2439"/>
          </a:p>
          <a:p>
            <a:pPr indent="-313668" lvl="1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40"/>
              <a:buChar char="•"/>
            </a:pPr>
            <a:r>
              <a:rPr lang="en-US" sz="2439"/>
              <a:t>Tier 1 Action Plan</a:t>
            </a:r>
            <a:endParaRPr sz="2439"/>
          </a:p>
          <a:p>
            <a:pPr indent="-313668" lvl="1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40"/>
              <a:buChar char="•"/>
            </a:pPr>
            <a:r>
              <a:rPr lang="en-US" sz="2439"/>
              <a:t>Tier 1 Artifact Rub</a:t>
            </a:r>
            <a:r>
              <a:rPr lang="en-US" sz="2439"/>
              <a:t>ric</a:t>
            </a:r>
            <a:endParaRPr sz="2439"/>
          </a:p>
          <a:p>
            <a:pPr indent="-313668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40"/>
              <a:buChar char="•"/>
            </a:pPr>
            <a:r>
              <a:rPr lang="en-US" sz="2439"/>
              <a:t>Tier 1 Action Planning Checklist</a:t>
            </a:r>
            <a:endParaRPr sz="2439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/>
              <a:t>Participants Need Access to: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 SW-PBS Handbook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 SW-PBS Tier 1 Implementation Guide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Working Agreements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628651" y="2033586"/>
            <a:ext cx="7886700" cy="402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Be Respectful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Be an active listener—open to new ideas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Use notes for side bar conversations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Be Responsible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Be on time for sessions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Silence cell phones—reply appropriately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Be a Problem Solver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Follow the decision making process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Work toward consensus and support decisions of the group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A19F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Attention Signal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A19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Introductions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Lesson Outcomes</a:t>
            </a:r>
            <a:endParaRPr/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628651" y="1465730"/>
            <a:ext cx="7886700" cy="40242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i="1" lang="en-US">
                <a:solidFill>
                  <a:srgbClr val="008000"/>
                </a:solidFill>
              </a:rPr>
              <a:t>At the end of this session, you will be able to…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451"/>
              </a:spcBef>
              <a:spcAft>
                <a:spcPts val="0"/>
              </a:spcAft>
              <a:buSzPts val="225"/>
              <a:buNone/>
            </a:pPr>
            <a:r>
              <a:t/>
            </a:r>
            <a:endParaRPr i="1" sz="225">
              <a:solidFill>
                <a:srgbClr val="008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451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review and/or create a mission statement to verify that it addresses the development of student social competence.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Mission Statements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i="1">
              <a:solidFill>
                <a:srgbClr val="54813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i="1" lang="en-US">
                <a:solidFill>
                  <a:srgbClr val="548135"/>
                </a:solidFill>
              </a:rPr>
              <a:t>Every school or district has one. They define our purpose. They are practicable, a blueprint for current practice or what we do. Missions answer the questions, “Why do we exist? What do we do?”</a:t>
            </a:r>
            <a:endParaRPr/>
          </a:p>
        </p:txBody>
      </p:sp>
      <p:sp>
        <p:nvSpPr>
          <p:cNvPr id="128" name="Google Shape;128;p7"/>
          <p:cNvSpPr txBox="1"/>
          <p:nvPr/>
        </p:nvSpPr>
        <p:spPr>
          <a:xfrm>
            <a:off x="4424082" y="4097867"/>
            <a:ext cx="35642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 SW-PBS, 2019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Terms</a:t>
            </a:r>
            <a:endParaRPr/>
          </a:p>
        </p:txBody>
      </p:sp>
      <p:sp>
        <p:nvSpPr>
          <p:cNvPr id="135" name="Google Shape;135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/>
              <a:t>A mission statement represents the reason that the school and/or district exists, and is usually a short statement.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Mission Statements</a:t>
            </a:r>
            <a:endParaRPr/>
          </a:p>
        </p:txBody>
      </p:sp>
      <p:pic>
        <p:nvPicPr>
          <p:cNvPr id="142" name="Google Shape;1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3991" y="1313795"/>
            <a:ext cx="7076017" cy="4777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2020-04-07T02:31:16Z</dcterms:created>
  <dc:creator>Danielle Starkey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0x010100E8ADF176FAA72844A6F2BD539619DF99</vt:lpwstr>
  </property>
</Properties>
</file>