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gLrE2S2Z85x1u0pnfQDGuSWdTg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0269DF-7E52-43E2-ADCA-6014690DBCC4}">
  <a:tblStyle styleId="{C60269DF-7E52-43E2-ADCA-6014690DBCC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bismissouri.org/tier-1-workbook-resources/" TargetMode="External"/><Relationship Id="rId3" Type="http://schemas.openxmlformats.org/officeDocument/2006/relationships/hyperlink" Target="https://pbismissouri.org/tier-1-workbook-resource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p:txBody>
      </p:sp>
      <p:sp>
        <p:nvSpPr>
          <p:cNvPr id="82" name="Google Shape;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lang="en-US" sz="1100">
                <a:highlight>
                  <a:srgbClr val="FFFFFF"/>
                </a:highlight>
              </a:rPr>
              <a:t>Here is a key term that will be used in this lesson.</a:t>
            </a:r>
            <a:endParaRPr sz="1100"/>
          </a:p>
          <a:p>
            <a:pPr indent="0" lvl="0" marL="0" rtl="0" algn="l">
              <a:lnSpc>
                <a:spcPct val="90000"/>
              </a:lnSpc>
              <a:spcBef>
                <a:spcPts val="1000"/>
              </a:spcBef>
              <a:spcAft>
                <a:spcPts val="0"/>
              </a:spcAft>
              <a:buClr>
                <a:schemeClr val="dk1"/>
              </a:buClr>
              <a:buSzPts val="1100"/>
              <a:buFont typeface="Arial"/>
              <a:buNone/>
            </a:pPr>
            <a:r>
              <a:rPr lang="en-US" sz="1100"/>
              <a:t>Beliefs are the underlying sentiments, assertions, or assumptions that inform the customs or practices of a group.</a:t>
            </a:r>
            <a:endParaRPr sz="1100"/>
          </a:p>
          <a:p>
            <a:pPr indent="0" lvl="0" marL="0" rtl="0" algn="l">
              <a:spcBef>
                <a:spcPts val="0"/>
              </a:spcBef>
              <a:spcAft>
                <a:spcPts val="0"/>
              </a:spcAft>
              <a:buNone/>
            </a:pPr>
            <a:r>
              <a:t/>
            </a:r>
            <a:endParaRPr sz="1100"/>
          </a:p>
        </p:txBody>
      </p:sp>
      <p:sp>
        <p:nvSpPr>
          <p:cNvPr id="147" name="Google Shape;14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Th</a:t>
            </a:r>
            <a:r>
              <a:rPr lang="en-US" sz="1100"/>
              <a:t>e focus of this course will be to first understand the impact of behavior problems on students &amp; educators, then engage in rethinking the traditional view discipline in favor of an instructional approach, and finally commit to shared beliefs about discipline.</a:t>
            </a:r>
            <a:endParaRPr sz="1100"/>
          </a:p>
          <a:p>
            <a:pPr indent="0" lvl="0" marL="0" rtl="0" algn="l">
              <a:spcBef>
                <a:spcPts val="0"/>
              </a:spcBef>
              <a:spcAft>
                <a:spcPts val="0"/>
              </a:spcAft>
              <a:buNone/>
            </a:pPr>
            <a:r>
              <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Impact of Behavior Problems on Students &amp; Educators</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Problem behavior exists in every school and though varied in frequency and intensity, it remains a concern for administrators, teachers, parents, students, and the community. A lack of discipline is viewed as one of the most serious challenges facing public schools.</a:t>
            </a:r>
            <a:r>
              <a:rPr b="0" baseline="30000" i="0" lang="en-US" sz="1200" u="none" strike="noStrike">
                <a:solidFill>
                  <a:schemeClr val="dk1"/>
                </a:solidFill>
                <a:latin typeface="Calibri"/>
                <a:ea typeface="Calibri"/>
                <a:cs typeface="Calibri"/>
                <a:sym typeface="Calibri"/>
              </a:rPr>
              <a:t>5,6</a:t>
            </a:r>
            <a:endParaRPr b="0" i="0" sz="1200" u="none" strike="noStrike">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Lower student achievement. </a:t>
            </a:r>
            <a:r>
              <a:rPr b="0" i="0" lang="en-US" sz="1200" u="none" strike="noStrike">
                <a:solidFill>
                  <a:schemeClr val="dk1"/>
                </a:solidFill>
                <a:latin typeface="Calibri"/>
                <a:ea typeface="Calibri"/>
                <a:cs typeface="Calibri"/>
                <a:sym typeface="Calibri"/>
              </a:rPr>
              <a:t>Teachers report that “uncivil” behavior is increasing and is a threat to learning. Up to 50% of the school day is lost due to misbehavior during transitions, discipline, and other non-instructional activities.</a:t>
            </a:r>
            <a:r>
              <a:rPr b="0" baseline="30000" i="0" lang="en-US" sz="1200" u="none" strike="noStrike">
                <a:solidFill>
                  <a:schemeClr val="dk1"/>
                </a:solidFill>
                <a:latin typeface="Calibri"/>
                <a:ea typeface="Calibri"/>
                <a:cs typeface="Calibri"/>
                <a:sym typeface="Calibri"/>
              </a:rPr>
              <a:t>7,8</a:t>
            </a:r>
            <a:endParaRPr b="0" i="0" sz="1200" u="none" strike="noStrike">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School failure and life-long difficulties. </a:t>
            </a:r>
            <a:r>
              <a:rPr b="0" i="0" lang="en-US" sz="1200" u="none" strike="noStrike">
                <a:solidFill>
                  <a:schemeClr val="dk1"/>
                </a:solidFill>
                <a:latin typeface="Calibri"/>
                <a:ea typeface="Calibri"/>
                <a:cs typeface="Calibri"/>
                <a:sym typeface="Calibri"/>
              </a:rPr>
              <a:t>Students with discipline problems are clearly at risk for school failure and developing more severe antisocial behaviors as well as other life-long difficulties. These students tend to experience juvenile delinquency, social isolation, diminished employment rates and income, and more frequent legal and mental health issues.</a:t>
            </a:r>
            <a:r>
              <a:rPr b="0" baseline="30000" i="0" lang="en-US" sz="1200" u="none" strike="noStrike">
                <a:solidFill>
                  <a:schemeClr val="dk1"/>
                </a:solidFill>
                <a:latin typeface="Calibri"/>
                <a:ea typeface="Calibri"/>
                <a:cs typeface="Calibri"/>
                <a:sym typeface="Calibri"/>
              </a:rPr>
              <a:t>9</a:t>
            </a:r>
            <a:r>
              <a:rPr b="0" i="0" lang="en-US" sz="1200" u="none" strike="noStrike">
                <a:solidFill>
                  <a:schemeClr val="dk1"/>
                </a:solidFill>
                <a:latin typeface="Calibri"/>
                <a:ea typeface="Calibri"/>
                <a:cs typeface="Calibri"/>
                <a:sym typeface="Calibri"/>
              </a:rPr>
              <a:t> </a:t>
            </a:r>
            <a:endParaRPr/>
          </a:p>
          <a:p>
            <a:pPr indent="-171450" lvl="0" marL="171450" rtl="0" algn="l">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Increased use of exclusionary practices. </a:t>
            </a:r>
            <a:r>
              <a:rPr b="0" i="0" lang="en-US" sz="1200" u="none" strike="noStrike">
                <a:solidFill>
                  <a:schemeClr val="dk1"/>
                </a:solidFill>
                <a:latin typeface="Calibri"/>
                <a:ea typeface="Calibri"/>
                <a:cs typeface="Calibri"/>
                <a:sym typeface="Calibri"/>
              </a:rPr>
              <a:t>As behavior problems have increased, so have exclusionary practices such as detentions, in-school suspension, homebound instruction, shortened school day, referral to alternative schools, administrative transfers, or ignored truancies that restrict student access to learning.</a:t>
            </a:r>
            <a:r>
              <a:rPr b="0" baseline="30000" i="0" lang="en-US" sz="1200" u="none" strike="noStrike">
                <a:solidFill>
                  <a:schemeClr val="dk1"/>
                </a:solidFill>
                <a:latin typeface="Calibri"/>
                <a:ea typeface="Calibri"/>
                <a:cs typeface="Calibri"/>
                <a:sym typeface="Calibri"/>
              </a:rPr>
              <a:t>10</a:t>
            </a:r>
            <a:r>
              <a:rPr b="0" i="0" lang="en-US" sz="1200" u="none" strike="noStrike">
                <a:solidFill>
                  <a:schemeClr val="dk1"/>
                </a:solidFill>
                <a:latin typeface="Calibri"/>
                <a:ea typeface="Calibri"/>
                <a:cs typeface="Calibri"/>
                <a:sym typeface="Calibri"/>
              </a:rPr>
              <a:t> Over 90 percent of schools had implemented some form of zero tolerance policy by 2001.</a:t>
            </a:r>
            <a:r>
              <a:rPr b="0" baseline="30000" i="0" lang="en-US" sz="1200" u="none" strike="noStrike">
                <a:solidFill>
                  <a:schemeClr val="dk1"/>
                </a:solidFill>
                <a:latin typeface="Calibri"/>
                <a:ea typeface="Calibri"/>
                <a:cs typeface="Calibri"/>
                <a:sym typeface="Calibri"/>
              </a:rPr>
              <a:t>11,12</a:t>
            </a:r>
            <a:endParaRPr b="0" i="0" sz="1200" u="none" strike="noStrike">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Administrative job demands. </a:t>
            </a:r>
            <a:r>
              <a:rPr b="0" i="0" lang="en-US" sz="1200" u="none" strike="noStrike">
                <a:solidFill>
                  <a:schemeClr val="dk1"/>
                </a:solidFill>
                <a:latin typeface="Calibri"/>
                <a:ea typeface="Calibri"/>
                <a:cs typeface="Calibri"/>
                <a:sym typeface="Calibri"/>
              </a:rPr>
              <a:t>As principals report that their workweek exceeds 60 hours, many feel their effectiveness as an instructional leader is being hindered by student discipline.</a:t>
            </a:r>
            <a:r>
              <a:rPr b="0" baseline="30000" i="0" lang="en-US" sz="1200" u="none" strike="noStrike">
                <a:solidFill>
                  <a:schemeClr val="dk1"/>
                </a:solidFill>
                <a:latin typeface="Calibri"/>
                <a:ea typeface="Calibri"/>
                <a:cs typeface="Calibri"/>
                <a:sym typeface="Calibri"/>
              </a:rPr>
              <a:t>13,14</a:t>
            </a:r>
            <a:endParaRPr b="0" i="0" sz="1200" u="none" strike="noStrike">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Teacher effectiveness and morale hindered. </a:t>
            </a:r>
            <a:r>
              <a:rPr b="0" i="0" lang="en-US" sz="1200" u="none" strike="noStrike">
                <a:solidFill>
                  <a:schemeClr val="dk1"/>
                </a:solidFill>
                <a:latin typeface="Calibri"/>
                <a:ea typeface="Calibri"/>
                <a:cs typeface="Calibri"/>
                <a:sym typeface="Calibri"/>
              </a:rPr>
              <a:t>Studies show up to 60% of new teachers leave the profession within the first five years, often citing student discipline as the primary reasons for leaving.</a:t>
            </a:r>
            <a:r>
              <a:rPr b="0" baseline="30000" i="0" lang="en-US" sz="1200" u="none" strike="noStrike">
                <a:solidFill>
                  <a:schemeClr val="dk1"/>
                </a:solidFill>
                <a:latin typeface="Calibri"/>
                <a:ea typeface="Calibri"/>
                <a:cs typeface="Calibri"/>
                <a:sym typeface="Calibri"/>
              </a:rPr>
              <a:t>15</a:t>
            </a:r>
            <a:r>
              <a:rPr b="0" i="0" lang="en-US" sz="1200" u="none" strike="noStrike">
                <a:solidFill>
                  <a:schemeClr val="dk1"/>
                </a:solidFill>
                <a:latin typeface="Calibri"/>
                <a:ea typeface="Calibri"/>
                <a:cs typeface="Calibri"/>
                <a:sym typeface="Calibri"/>
              </a:rPr>
              <a:t>  There is a growing sense of frustration, as more is demanded of educators under challenging circumstances.</a:t>
            </a:r>
            <a:endParaRPr/>
          </a:p>
          <a:p>
            <a:pPr indent="-171450" lvl="0" marL="171450" rtl="0" algn="l">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School improvement initiatives impeded. </a:t>
            </a:r>
            <a:r>
              <a:rPr b="0" i="0" lang="en-US" sz="1200" u="none" strike="noStrike">
                <a:solidFill>
                  <a:schemeClr val="dk1"/>
                </a:solidFill>
                <a:latin typeface="Calibri"/>
                <a:ea typeface="Calibri"/>
                <a:cs typeface="Calibri"/>
                <a:sym typeface="Calibri"/>
              </a:rPr>
              <a:t>Our schools have long histories of unfulfilled efforts to improve instruction, assessment and academic outcomes for students. When discipline issues impact the school climate teachers, principals, parents and students are affected.</a:t>
            </a:r>
            <a:r>
              <a:rPr b="0" baseline="30000" i="0" lang="en-US" sz="1200" u="none" strike="noStrike">
                <a:solidFill>
                  <a:schemeClr val="dk1"/>
                </a:solidFill>
                <a:latin typeface="Calibri"/>
                <a:ea typeface="Calibri"/>
                <a:cs typeface="Calibri"/>
                <a:sym typeface="Calibri"/>
              </a:rPr>
              <a:t>16,17</a:t>
            </a:r>
            <a:r>
              <a:rPr b="0" i="0" lang="en-US" sz="1200" u="none" strike="noStrike">
                <a:solidFill>
                  <a:schemeClr val="dk1"/>
                </a:solidFill>
                <a:latin typeface="Calibri"/>
                <a:ea typeface="Calibri"/>
                <a:cs typeface="Calibri"/>
                <a:sym typeface="Calibri"/>
              </a:rPr>
              <a:t> </a:t>
            </a:r>
            <a:endParaRPr/>
          </a:p>
        </p:txBody>
      </p:sp>
      <p:sp>
        <p:nvSpPr>
          <p:cNvPr id="154" name="Google Shape;15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lang="en-US" sz="1100"/>
              <a:t>What challenges or impacts of student behavior are you encountering in your school or district?</a:t>
            </a:r>
            <a:endParaRPr sz="11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2" name="Google Shape;16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1149350" y="698500"/>
            <a:ext cx="4656138"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lang="en-US" sz="1100"/>
              <a:t>Here is the definition of the word discipline from the Webster’s New Collegiate Dictionary</a:t>
            </a:r>
            <a:endParaRPr sz="1100"/>
          </a:p>
          <a:p>
            <a:pPr indent="0" lvl="0" marL="0" rtl="0" algn="l">
              <a:spcBef>
                <a:spcPts val="0"/>
              </a:spcBef>
              <a:spcAft>
                <a:spcPts val="0"/>
              </a:spcAft>
              <a:buClr>
                <a:schemeClr val="dk1"/>
              </a:buClr>
              <a:buSzPts val="1100"/>
              <a:buFont typeface="Arial"/>
              <a:buNone/>
            </a:pPr>
            <a:r>
              <a:rPr lang="en-US" sz="1100"/>
              <a:t>“Discipline – “Instruction that corrects, molds or perfects character and develops self-control.”</a:t>
            </a:r>
            <a:endParaRPr sz="1100"/>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0"/>
          </a:p>
        </p:txBody>
      </p:sp>
      <p:sp>
        <p:nvSpPr>
          <p:cNvPr id="169" name="Google Shape;16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 the most part, our approaches to school discipline are still based on the punitive and exclusionary policies developed when public education began in the early 1900s and schools were oriented toward the academically inclined and socially acceptable. Today, the child at the schoolhouse door has created a swing in the balance of power in schools and classrooms. While the teacher’s authority was once taken virtually for granted, now teachers are confronted with students who challenge that authority. A resulting focus or greater emphasis on maintaining control has led to an increasingly reactive and often punitive approach.</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Whether intentionally or unintentionally, schools have a long history of being exclusive. Discipline policies act as a means to weed out students less able, less motivated, or poorly behaved. When educators are asked to define discipline, the most common response is “punishment for rule-breaking behavior.” Schools develop lists of prohibitive rules and a series of increasingly severe punishments for violators of these rules. Unfortunately, such a punitive view of discipline results in approaches that have questionable, if not harmful, effects.</a:t>
            </a:r>
            <a:r>
              <a:rPr b="0" baseline="30000" i="0" lang="en-US" sz="1200" u="none" strike="noStrike">
                <a:solidFill>
                  <a:schemeClr val="dk1"/>
                </a:solidFill>
                <a:latin typeface="Calibri"/>
                <a:ea typeface="Calibri"/>
                <a:cs typeface="Calibri"/>
                <a:sym typeface="Calibri"/>
              </a:rPr>
              <a:t>19,20</a:t>
            </a:r>
            <a:r>
              <a:rPr b="0" i="0" lang="en-US" sz="1200" u="none" strike="noStrike">
                <a:solidFill>
                  <a:schemeClr val="dk1"/>
                </a:solidFill>
                <a:latin typeface="Calibri"/>
                <a:ea typeface="Calibri"/>
                <a:cs typeface="Calibri"/>
                <a:sym typeface="Calibri"/>
              </a:rPr>
              <a:t> </a:t>
            </a:r>
            <a:r>
              <a:rPr b="0" i="0" lang="en-US" sz="1200" u="none" strike="noStrike">
                <a:solidFill>
                  <a:schemeClr val="dk1"/>
                </a:solidFill>
                <a:latin typeface="Calibri"/>
                <a:ea typeface="Calibri"/>
                <a:cs typeface="Calibri"/>
                <a:sym typeface="Calibri"/>
              </a:rPr>
              <a:t>Punishment focuses on what not to do, does not teach desired behaviors, can damage relationships, impedes learning, and leads to students dropping out of school. Some educators feel that these punitive and exclusionary practices have served them well to eliminate the irritating and unnecessary intrusions to their teaching agendas. Many believe that students know the right way to behave, that their behavior is a performance deficit and that they have the skills but are merely choosing defiance or insubordination. They therefore assume that punishment will bring a halt to the problem behavior and the student will behave appropriately.</a:t>
            </a:r>
            <a:endParaRPr/>
          </a:p>
          <a:p>
            <a:pPr indent="0" lvl="0" marL="0" rtl="0" algn="l">
              <a:spcBef>
                <a:spcPts val="0"/>
              </a:spcBef>
              <a:spcAft>
                <a:spcPts val="0"/>
              </a:spcAft>
              <a:buNone/>
            </a:pPr>
            <a:r>
              <a:t/>
            </a:r>
            <a:endParaRPr/>
          </a:p>
        </p:txBody>
      </p:sp>
      <p:sp>
        <p:nvSpPr>
          <p:cNvPr id="177" name="Google Shape;17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In reality, punishments satisfy the punisher, but have little lasting effect on the punished.</a:t>
            </a:r>
            <a:r>
              <a:rPr b="0" baseline="30000" i="0" lang="en-US" sz="1200" u="none" strike="noStrike">
                <a:solidFill>
                  <a:schemeClr val="dk1"/>
                </a:solidFill>
                <a:latin typeface="Calibri"/>
                <a:ea typeface="Calibri"/>
                <a:cs typeface="Calibri"/>
                <a:sym typeface="Calibri"/>
              </a:rPr>
              <a:t>21</a:t>
            </a:r>
            <a:r>
              <a:rPr b="0" i="0" lang="en-US" sz="1200" u="none" strike="noStrike">
                <a:solidFill>
                  <a:schemeClr val="dk1"/>
                </a:solidFill>
                <a:latin typeface="Calibri"/>
                <a:ea typeface="Calibri"/>
                <a:cs typeface="Calibri"/>
                <a:sym typeface="Calibri"/>
              </a:rPr>
              <a:t> These exclusionary approaches are in direct conflict with school missions to help all students achieve their fullest potential. Our punitive policies fail the very students they target.</a:t>
            </a:r>
            <a:endParaRPr/>
          </a:p>
        </p:txBody>
      </p:sp>
      <p:sp>
        <p:nvSpPr>
          <p:cNvPr id="185" name="Google Shape;18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As we seek to ensure inclusive learning environments, our attitudes regarding discipline must change. Is discipline concerned with punishing misconduct or with preventing it? According to the dictionary, discipline refers to prevention and remediation, “training to act in accordance with rules;” and “instruction and exercise designed to train to proper conduct or action;” “training that is expected to produce a specified character pattern of behavior;” and “controlled behavior resulting from such training.”</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Reaching today’s students requires a teaching focus–teaching students how to be successful and behave responsibly in school. This is based on the belief that social behavior is learned, therefore it can be taught. Students can be taught socially acceptable ways of behaving just as one would teach any academic subject.</a:t>
            </a:r>
            <a:endParaRPr/>
          </a:p>
          <a:p>
            <a:pPr indent="0" lvl="0" marL="0" rtl="0" algn="l">
              <a:spcBef>
                <a:spcPts val="0"/>
              </a:spcBef>
              <a:spcAft>
                <a:spcPts val="0"/>
              </a:spcAft>
              <a:buNone/>
            </a:pPr>
            <a:br>
              <a:rPr lang="en-US"/>
            </a:br>
            <a:br>
              <a:rPr lang="en-US"/>
            </a:br>
            <a:endParaRPr/>
          </a:p>
        </p:txBody>
      </p:sp>
      <p:sp>
        <p:nvSpPr>
          <p:cNvPr id="193" name="Google Shape;19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Discipline should be based on the very same instructional concepts used to facilitate academic learning. Direct instruction in social behaviors can be provided to students, and practice, encouragement, and correction given as needed. And just as with academics, when behavior problems are complex or chronic, specialized interventions or intensive teaching arrangements may be necessary. A comparison of approaches to academic and social problems is shown in the graphic here. </a:t>
            </a:r>
            <a:endParaRPr/>
          </a:p>
          <a:p>
            <a:pPr indent="0" lvl="0" marL="0" rtl="0" algn="l">
              <a:spcBef>
                <a:spcPts val="0"/>
              </a:spcBef>
              <a:spcAft>
                <a:spcPts val="0"/>
              </a:spcAft>
              <a:buNone/>
            </a:pPr>
            <a:br>
              <a:rPr lang="en-US"/>
            </a:br>
            <a:br>
              <a:rPr lang="en-US"/>
            </a:br>
            <a:endParaRPr/>
          </a:p>
        </p:txBody>
      </p:sp>
      <p:sp>
        <p:nvSpPr>
          <p:cNvPr id="201" name="Google Shape;20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0" lang="en-US"/>
              <a:t>Provide access to MO SW-PBS Tier 1 Handbook, https://pbismissouri.org/wp-content/uploads/2019/11/1.-MO-SW-PBS-Handbook-2019-2020-V2.pdf </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Have teams read pp. 11-12, then have participants work as a team to contrast these two views of discipline.  Select a method to record the beliefs (e.g. chart paper, notebook paper, etc.)</a:t>
            </a:r>
            <a:endParaRPr/>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  </a:t>
            </a:r>
            <a:endParaRPr b="1"/>
          </a:p>
          <a:p>
            <a:pPr indent="0" lvl="0" marL="0" rtl="0" algn="l">
              <a:spcBef>
                <a:spcPts val="0"/>
              </a:spcBef>
              <a:spcAft>
                <a:spcPts val="0"/>
              </a:spcAft>
              <a:buNone/>
            </a:pPr>
            <a:r>
              <a:t/>
            </a:r>
            <a:endParaRPr/>
          </a:p>
        </p:txBody>
      </p:sp>
      <p:sp>
        <p:nvSpPr>
          <p:cNvPr id="208" name="Google Shape;20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As early as the 1970s, some educators stated that social development has more impact than cognitive development on determining success or failure in school as well as society. A lack of social skills has been linked to juvenile delinquency, grade retention, suspensions, truancy, dropping out, lower self-esteem, and delayed cognitive development.</a:t>
            </a:r>
            <a:r>
              <a:rPr b="0" baseline="30000" i="0" lang="en-US" sz="1200" u="none" strike="noStrike">
                <a:solidFill>
                  <a:schemeClr val="dk1"/>
                </a:solidFill>
                <a:latin typeface="Calibri"/>
                <a:ea typeface="Calibri"/>
                <a:cs typeface="Calibri"/>
                <a:sym typeface="Calibri"/>
              </a:rPr>
              <a:t>22</a:t>
            </a:r>
            <a:r>
              <a:rPr b="0" i="0" lang="en-US" sz="1200" u="none" strike="noStrike">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 1996, the Alliance for Curriculum Reform set goals for student learning in the 21st century: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learning how to learn and integrate knowledge,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communication skills,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thinking and reasoning,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interpersonal skills, and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personal and social responsibility.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emphasis on social competence by schools is mirrored by the world of work. As adults, social deficits have been correlated with inability to gain and maintain employment, discharge from military service, involvement with the judicial system, and mental health problems.</a:t>
            </a:r>
            <a:endParaRPr/>
          </a:p>
          <a:p>
            <a:pPr indent="0" lvl="0" marL="0" rtl="0" algn="l">
              <a:spcBef>
                <a:spcPts val="0"/>
              </a:spcBef>
              <a:spcAft>
                <a:spcPts val="0"/>
              </a:spcAft>
              <a:buNone/>
            </a:pPr>
            <a:br>
              <a:rPr lang="en-US"/>
            </a:br>
            <a:br>
              <a:rPr lang="en-US"/>
            </a:br>
            <a:endParaRPr/>
          </a:p>
        </p:txBody>
      </p:sp>
      <p:sp>
        <p:nvSpPr>
          <p:cNvPr id="216" name="Google Shape;21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a:p>
            <a:pPr indent="0" lvl="0" marL="0" rtl="0" algn="l">
              <a:spcBef>
                <a:spcPts val="0"/>
              </a:spcBef>
              <a:spcAft>
                <a:spcPts val="0"/>
              </a:spcAft>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Since social competence plays such a significant role in life-long success, it is a legitimate school task worthy of our time and resources. In January of 2014 the U.S. Departments of Education and Justice published a joint policy report entitled </a:t>
            </a:r>
            <a:r>
              <a:rPr b="0" i="1" lang="en-US" sz="1200" u="none" strike="noStrike">
                <a:solidFill>
                  <a:schemeClr val="dk1"/>
                </a:solidFill>
                <a:latin typeface="Calibri"/>
                <a:ea typeface="Calibri"/>
                <a:cs typeface="Calibri"/>
                <a:sym typeface="Calibri"/>
              </a:rPr>
              <a:t>Guiding Principles: A Resource Guide for Improving School Climate &amp; Discipline</a:t>
            </a:r>
            <a:r>
              <a:rPr b="0" i="0" lang="en-US" sz="1200" u="none" strike="noStrike">
                <a:solidFill>
                  <a:schemeClr val="dk1"/>
                </a:solidFill>
                <a:latin typeface="Calibri"/>
                <a:ea typeface="Calibri"/>
                <a:cs typeface="Calibri"/>
                <a:sym typeface="Calibri"/>
              </a:rPr>
              <a:t>. This document articulates a plan to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create a positive climate that focuses on prevention,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develop clear, appropriate, and consistent expectations and consequences to address disruptive student behaviors, and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ensure fairness, equity, and continuous improvement.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report specifically mentions the implementation of Positive Behavior Interventions and Supports (PBIS) as a systematic process to achieve these goals.</a:t>
            </a:r>
            <a:endParaRPr/>
          </a:p>
          <a:p>
            <a:pPr indent="0" lvl="0" marL="0" rtl="0" algn="l">
              <a:spcBef>
                <a:spcPts val="0"/>
              </a:spcBef>
              <a:spcAft>
                <a:spcPts val="0"/>
              </a:spcAft>
              <a:buNone/>
            </a:pPr>
            <a:br>
              <a:rPr lang="en-US"/>
            </a:br>
            <a:br>
              <a:rPr lang="en-US"/>
            </a:br>
            <a:endParaRPr/>
          </a:p>
        </p:txBody>
      </p:sp>
      <p:sp>
        <p:nvSpPr>
          <p:cNvPr id="224" name="Google Shape;22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a:p>
            <a:pPr indent="0" lvl="0" marL="0" rtl="0" algn="l">
              <a:spcBef>
                <a:spcPts val="0"/>
              </a:spcBef>
              <a:spcAft>
                <a:spcPts val="0"/>
              </a:spcAft>
              <a:buNone/>
            </a:pPr>
            <a:r>
              <a:t/>
            </a:r>
            <a:endParaRPr/>
          </a:p>
        </p:txBody>
      </p:sp>
      <p:sp>
        <p:nvSpPr>
          <p:cNvPr id="231" name="Google Shape;23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One of the first steps in developing a philosophy is to examine staff beliefs. </a:t>
            </a:r>
            <a:r>
              <a:rPr b="1" i="0" lang="en-US" sz="1200" u="none" strike="noStrike">
                <a:solidFill>
                  <a:schemeClr val="dk1"/>
                </a:solidFill>
                <a:latin typeface="Calibri"/>
                <a:ea typeface="Calibri"/>
                <a:cs typeface="Calibri"/>
                <a:sym typeface="Calibri"/>
              </a:rPr>
              <a:t>Beliefs are the underlying sentiments, assertions, or assumptions that inform the customs or practices of a group. </a:t>
            </a:r>
            <a:r>
              <a:rPr b="0" i="0" lang="en-US" sz="1200" u="none" strike="noStrike">
                <a:solidFill>
                  <a:schemeClr val="dk1"/>
                </a:solidFill>
                <a:latin typeface="Calibri"/>
                <a:ea typeface="Calibri"/>
                <a:cs typeface="Calibri"/>
                <a:sym typeface="Calibri"/>
              </a:rPr>
              <a:t>With the realization of a need to change our approaches to discipline, old attitudes and premises that have held us in those old patterns must give way to new beliefs.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Our beliefs about student behavior and discipline unify us and direct our actions–the decisions we make, the practices we choose, and how we interact with others. When we take time to articulate our beliefs, we are forced to be precise about how we want to behave. </a:t>
            </a:r>
            <a:endParaRPr/>
          </a:p>
          <a:p>
            <a:pPr indent="0" lvl="0" marL="0" rtl="0" algn="l">
              <a:spcBef>
                <a:spcPts val="0"/>
              </a:spcBef>
              <a:spcAft>
                <a:spcPts val="0"/>
              </a:spcAft>
              <a:buNone/>
            </a:pPr>
            <a:br>
              <a:rPr lang="en-US"/>
            </a:br>
            <a:br>
              <a:rPr lang="en-US"/>
            </a:br>
            <a:endParaRPr/>
          </a:p>
        </p:txBody>
      </p:sp>
      <p:sp>
        <p:nvSpPr>
          <p:cNvPr id="238" name="Google Shape;23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The following beliefs reflect current literature and the best practices that guide how schools across the country undertake discipline initiatives. These, as well as others you may think of, provide a foundation of thinking to guide your work.</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Education today must include a balanced focus on both academic achievement and social competency.</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Students today may not have had the opportunity to learn acceptable behavior. We must not assume students know the behaviors and social skills that lead to success at school and in life.</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Behavior is learned, therefore, responsible behavior can be taught.</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Student discipline is best achieved through instruction rather than punishment.</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Student behavior can be taught using the same strategies used to teach academics.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Misbehavior presents the student with an opportunity to learn, the educator with an opportunity to teach.</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Punishment focuses on what not to do and does not teach the child alternative successful ways to behave.</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For behavior change to occur, we must use positive approaches that strengthen teacher-student relationships.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Efforts to help students become socially competent require ongoing teaching, encouragement, and correction.</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Students need and want high standards for their behavior. Maintaining high expectations does not require “get tough” or punitive approaches.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Successful change in discipline practices requires building-wide, systematic approaches.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Student discipline is a shared responsibility and requires a combined effort by all staff. We all “own” each and every student and are jointly committed to their success.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Student discipline is a collaborative effort. All staff must work together, striving for consensus on procedures and consistent implementation.</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Services for students with chronic or intense behaviors are most effective within the context of a larger building-wide commitment to the social development of all students.</a:t>
            </a:r>
            <a:endParaRPr/>
          </a:p>
          <a:p>
            <a:pPr indent="0" lvl="0" marL="0" rtl="0" algn="l">
              <a:spcBef>
                <a:spcPts val="0"/>
              </a:spcBef>
              <a:spcAft>
                <a:spcPts val="0"/>
              </a:spcAft>
              <a:buNone/>
            </a:pPr>
            <a:r>
              <a:t/>
            </a:r>
            <a:endParaRPr/>
          </a:p>
        </p:txBody>
      </p:sp>
      <p:sp>
        <p:nvSpPr>
          <p:cNvPr id="246" name="Google Shape;24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Watch his TED Talk called “How Great Leaders Inspire Change” using this link:</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https://www.ted.com/talks/simon_sinek_how_great_leaders_inspire_action?utm_campaign=tedspread&amp;utm_medium=referral&amp;utm_source=tedcomshare</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  </a:t>
            </a:r>
            <a:r>
              <a:rPr b="0" i="0" lang="en-US" sz="1200" u="none" strike="noStrike">
                <a:solidFill>
                  <a:schemeClr val="dk1"/>
                </a:solidFill>
                <a:latin typeface="Calibri"/>
                <a:ea typeface="Calibri"/>
                <a:cs typeface="Calibri"/>
                <a:sym typeface="Calibri"/>
              </a:rPr>
              <a:t>What did the “How Great Leaders Inspire Change” video help explain the concept of starting with why?</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How does the video message relate to education, your school and your community?</a:t>
            </a:r>
            <a:endParaRPr/>
          </a:p>
          <a:p>
            <a:pPr indent="0" lvl="0" marL="0" rtl="0" algn="l">
              <a:spcBef>
                <a:spcPts val="0"/>
              </a:spcBef>
              <a:spcAft>
                <a:spcPts val="0"/>
              </a:spcAft>
              <a:buNone/>
            </a:pPr>
            <a:r>
              <a:t/>
            </a:r>
            <a:endParaRPr/>
          </a:p>
        </p:txBody>
      </p:sp>
      <p:sp>
        <p:nvSpPr>
          <p:cNvPr id="253" name="Google Shape;25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marR="0" rtl="0" algn="l">
              <a:lnSpc>
                <a:spcPct val="100000"/>
              </a:lnSpc>
              <a:spcBef>
                <a:spcPts val="0"/>
              </a:spcBef>
              <a:spcAft>
                <a:spcPts val="0"/>
              </a:spcAft>
              <a:buClr>
                <a:schemeClr val="dk1"/>
              </a:buClr>
              <a:buSzPts val="1200"/>
              <a:buFont typeface="Calibri"/>
              <a:buNone/>
            </a:pPr>
            <a:r>
              <a:rPr b="0" lang="en-US"/>
              <a:t>Provide access for each participant to the MO SW-PBS Tier 1 Implementation Guide, p. 31, and the </a:t>
            </a:r>
            <a:r>
              <a:rPr b="0" i="0" lang="en-US" sz="1200" u="none" strike="noStrike">
                <a:solidFill>
                  <a:schemeClr val="dk1"/>
                </a:solidFill>
                <a:latin typeface="Calibri"/>
                <a:ea typeface="Calibri"/>
                <a:cs typeface="Calibri"/>
                <a:sym typeface="Calibri"/>
              </a:rPr>
              <a:t>HO1 Example and Activity Beliefs</a:t>
            </a:r>
            <a:r>
              <a:rPr b="1" i="1" lang="en-US"/>
              <a:t>.</a:t>
            </a:r>
            <a:r>
              <a:rPr b="1" lang="en-US"/>
              <a:t> </a:t>
            </a:r>
            <a:endParaRPr/>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  </a:t>
            </a:r>
            <a:endParaRPr b="1"/>
          </a:p>
          <a:p>
            <a:pPr indent="0" lvl="0" marL="0" rtl="0" algn="l">
              <a:spcBef>
                <a:spcPts val="0"/>
              </a:spcBef>
              <a:spcAft>
                <a:spcPts val="0"/>
              </a:spcAft>
              <a:buNone/>
            </a:pPr>
            <a:r>
              <a:rPr b="1" i="1" lang="en-US"/>
              <a:t> T</a:t>
            </a:r>
            <a:r>
              <a:rPr b="1" lang="en-US"/>
              <a:t>hen say, </a:t>
            </a:r>
            <a:endParaRPr/>
          </a:p>
          <a:p>
            <a:pPr indent="0" lvl="0" marL="0" rtl="0" algn="l">
              <a:spcBef>
                <a:spcPts val="0"/>
              </a:spcBef>
              <a:spcAft>
                <a:spcPts val="0"/>
              </a:spcAft>
              <a:buNone/>
            </a:pPr>
            <a:r>
              <a:rPr b="0" lang="en-US"/>
              <a:t>“</a:t>
            </a:r>
            <a:r>
              <a:rPr i="0" lang="en-US"/>
              <a:t>We’re going to spend some time examining the current beliefs of your team and staff.  Please, read p. 31, then respond to the questions on the slide, complete the worksheet provided with your team.”</a:t>
            </a:r>
            <a:endParaRPr i="0"/>
          </a:p>
          <a:p>
            <a:pPr indent="0" lvl="0" marL="0" rtl="0" algn="l">
              <a:spcBef>
                <a:spcPts val="0"/>
              </a:spcBef>
              <a:spcAft>
                <a:spcPts val="0"/>
              </a:spcAft>
              <a:buNone/>
            </a:pPr>
            <a:r>
              <a:t/>
            </a:r>
            <a:endParaRPr b="0" i="0"/>
          </a:p>
          <a:p>
            <a:pPr indent="0" lvl="0" marL="0" rtl="0" algn="l">
              <a:spcBef>
                <a:spcPts val="0"/>
              </a:spcBef>
              <a:spcAft>
                <a:spcPts val="0"/>
              </a:spcAft>
              <a:buNone/>
            </a:pPr>
            <a:r>
              <a:rPr b="1" lang="en-US"/>
              <a:t>Provide approximately 10-15 minutes for this discussion</a:t>
            </a:r>
            <a:r>
              <a:rPr lang="en-US"/>
              <a:t>.</a:t>
            </a:r>
            <a:endParaRPr/>
          </a:p>
          <a:p>
            <a:pPr indent="0" lvl="0" marL="0" rtl="0" algn="l">
              <a:spcBef>
                <a:spcPts val="0"/>
              </a:spcBef>
              <a:spcAft>
                <a:spcPts val="0"/>
              </a:spcAft>
              <a:buNone/>
            </a:pPr>
            <a:r>
              <a:t/>
            </a:r>
            <a:endParaRPr/>
          </a:p>
        </p:txBody>
      </p:sp>
      <p:sp>
        <p:nvSpPr>
          <p:cNvPr id="261" name="Google Shape;26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How can you include staff in expressing their beliefs about rethinking discipline?</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Would it be beneficial to show staff the Simon Sinek video to reflect on and articulate their “whys”?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What questions might you pose to staff to help them reflect on their beliefs about underrepresented groups of students?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Consider what dimensions of diversity exist in your student body and in your families and broader community. Do staff beliefs hold true for all groups of students and families in your school? Do their beliefs support cultural equity?</a:t>
            </a:r>
            <a:endParaRPr/>
          </a:p>
          <a:p>
            <a:pPr indent="0" lvl="0" marL="0" rtl="0" algn="l">
              <a:spcBef>
                <a:spcPts val="0"/>
              </a:spcBef>
              <a:spcAft>
                <a:spcPts val="0"/>
              </a:spcAft>
              <a:buNone/>
            </a:pPr>
            <a:r>
              <a:t/>
            </a:r>
            <a:endParaRPr/>
          </a:p>
        </p:txBody>
      </p:sp>
      <p:sp>
        <p:nvSpPr>
          <p:cNvPr id="268" name="Google Shape;26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During this lesson, you learned  the scope and challenges of education today, the benefits of an instructional approach to discipline, and the importance of examining what staff truly believe about student discipline in order to create a shared philosophy about behavior.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lang="en-US" sz="1100"/>
              <a:t>Next steps include </a:t>
            </a:r>
            <a:endParaRPr sz="1100"/>
          </a:p>
          <a:p>
            <a:pPr indent="0" lvl="0" marL="0" rtl="0" algn="l">
              <a:spcBef>
                <a:spcPts val="0"/>
              </a:spcBef>
              <a:spcAft>
                <a:spcPts val="0"/>
              </a:spcAft>
              <a:buClr>
                <a:schemeClr val="dk1"/>
              </a:buClr>
              <a:buSzPts val="1100"/>
              <a:buFont typeface="Arial"/>
              <a:buNone/>
            </a:pPr>
            <a:r>
              <a:rPr lang="en-US" sz="1100"/>
              <a:t>updating your action plan. In addition, </a:t>
            </a:r>
            <a:endParaRPr sz="1100"/>
          </a:p>
          <a:p>
            <a:pPr indent="-298450" lvl="0" marL="457200" rtl="0" algn="l">
              <a:spcBef>
                <a:spcPts val="0"/>
              </a:spcBef>
              <a:spcAft>
                <a:spcPts val="0"/>
              </a:spcAft>
              <a:buClr>
                <a:schemeClr val="dk1"/>
              </a:buClr>
              <a:buSzPts val="1100"/>
              <a:buFont typeface="Calibri"/>
              <a:buChar char="●"/>
            </a:pPr>
            <a:r>
              <a:rPr lang="en-US" sz="1100"/>
              <a:t>Develop action steps to create a common list of staff beliefs about students and behavior.</a:t>
            </a:r>
            <a:endParaRPr>
              <a:solidFill>
                <a:srgbClr val="FF0000"/>
              </a:solidFill>
              <a:highlight>
                <a:srgbClr val="FFFF00"/>
              </a:highlight>
            </a:endParaRPr>
          </a:p>
          <a:p>
            <a:pPr indent="-304800" lvl="0" marL="457200" rtl="0" algn="l">
              <a:spcBef>
                <a:spcPts val="0"/>
              </a:spcBef>
              <a:spcAft>
                <a:spcPts val="0"/>
              </a:spcAft>
              <a:buClr>
                <a:schemeClr val="dk1"/>
              </a:buClr>
              <a:buSzPts val="1200"/>
              <a:buFont typeface="Cambria"/>
              <a:buChar char="●"/>
            </a:pPr>
            <a:r>
              <a:rPr lang="en-US"/>
              <a:t>Update your action plan using the </a:t>
            </a:r>
            <a:r>
              <a:rPr b="1" i="1" lang="en-US"/>
              <a:t>Tier 1 Action Plan</a:t>
            </a:r>
            <a:r>
              <a:rPr lang="en-US"/>
              <a:t> template and the </a:t>
            </a:r>
            <a:r>
              <a:rPr b="1" i="1" lang="en-US"/>
              <a:t>Tier 1 Action Planning Checklist</a:t>
            </a:r>
            <a:r>
              <a:rPr lang="en-US"/>
              <a:t>. </a:t>
            </a:r>
            <a:endParaRPr/>
          </a:p>
          <a:p>
            <a:pPr indent="-304800" lvl="0" marL="457200" rtl="0" algn="l">
              <a:spcBef>
                <a:spcPts val="0"/>
              </a:spcBef>
              <a:spcAft>
                <a:spcPts val="0"/>
              </a:spcAft>
              <a:buClr>
                <a:schemeClr val="dk1"/>
              </a:buClr>
              <a:buSzPts val="1200"/>
              <a:buChar char="●"/>
            </a:pPr>
            <a:r>
              <a:rPr lang="en-US"/>
              <a:t>Use the </a:t>
            </a:r>
            <a:r>
              <a:rPr b="1" i="1" lang="en-US"/>
              <a:t>Tier 1 Artifacts Rubric </a:t>
            </a:r>
            <a:r>
              <a:rPr lang="en-US"/>
              <a:t>to assess the quality of the resources your team develops. </a:t>
            </a:r>
            <a:endParaRPr/>
          </a:p>
          <a:p>
            <a:pPr indent="-304800" lvl="0" marL="457200" rtl="0" algn="l">
              <a:spcBef>
                <a:spcPts val="0"/>
              </a:spcBef>
              <a:spcAft>
                <a:spcPts val="0"/>
              </a:spcAft>
              <a:buClr>
                <a:schemeClr val="dk1"/>
              </a:buClr>
              <a:buSzPts val="1200"/>
              <a:buChar char="●"/>
            </a:pPr>
            <a:r>
              <a:rPr lang="en-US"/>
              <a:t>Use the results of the </a:t>
            </a:r>
            <a:r>
              <a:rPr b="1" i="1" lang="en-US"/>
              <a:t>PBIS Self-Assessment Survey</a:t>
            </a:r>
            <a:r>
              <a:rPr lang="en-US"/>
              <a:t> (SAS)  to gain perspective from all staff, and results from the </a:t>
            </a:r>
            <a:r>
              <a:rPr b="1" i="1" lang="en-US"/>
              <a:t>PBIS Tiered Fidelity Inventory</a:t>
            </a:r>
            <a:r>
              <a:rPr lang="en-US"/>
              <a:t> (TFI) to gain perspective from your Building Leadership Team.</a:t>
            </a:r>
            <a:endParaRPr sz="1100"/>
          </a:p>
          <a:p>
            <a:pPr indent="0" lvl="0" marL="0" rtl="0" algn="l">
              <a:spcBef>
                <a:spcPts val="0"/>
              </a:spcBef>
              <a:spcAft>
                <a:spcPts val="0"/>
              </a:spcAft>
              <a:buNone/>
            </a:pPr>
            <a:r>
              <a:t/>
            </a:r>
            <a:endParaRPr/>
          </a:p>
          <a:p>
            <a:pPr indent="0" lvl="0" marL="0" rtl="0" algn="l">
              <a:spcBef>
                <a:spcPts val="0"/>
              </a:spcBef>
              <a:spcAft>
                <a:spcPts val="0"/>
              </a:spcAft>
              <a:buNone/>
            </a:pPr>
            <a:br>
              <a:rPr lang="en-US"/>
            </a:br>
            <a:br>
              <a:rPr lang="en-US"/>
            </a:br>
            <a:r>
              <a:rPr lang="en-US"/>
              <a:t>Additional information about beliefs can be found in </a:t>
            </a:r>
            <a:r>
              <a:rPr lang="en-US" u="sng">
                <a:solidFill>
                  <a:schemeClr val="hlink"/>
                </a:solidFill>
                <a:hlinkClick r:id="rId2"/>
              </a:rPr>
              <a:t>the MO SW-PBS Handbook </a:t>
            </a:r>
            <a:r>
              <a:rPr lang="en-US"/>
              <a:t>and the </a:t>
            </a:r>
            <a:r>
              <a:rPr lang="en-US" u="sng">
                <a:solidFill>
                  <a:schemeClr val="hlink"/>
                </a:solidFill>
                <a:hlinkClick r:id="rId3"/>
              </a:rPr>
              <a:t>MO SW-PBS Tier 1 Implementation Guide</a:t>
            </a:r>
            <a:r>
              <a:rPr lang="en-US"/>
              <a:t>.</a:t>
            </a:r>
            <a:br>
              <a:rPr lang="en-US"/>
            </a:br>
            <a:endParaRPr/>
          </a:p>
          <a:p>
            <a:pPr indent="0" lvl="0" marL="0" rtl="0" algn="l">
              <a:spcBef>
                <a:spcPts val="0"/>
              </a:spcBef>
              <a:spcAft>
                <a:spcPts val="0"/>
              </a:spcAft>
              <a:buNone/>
            </a:pPr>
            <a:r>
              <a:t/>
            </a:r>
            <a:endParaRPr/>
          </a:p>
        </p:txBody>
      </p:sp>
      <p:sp>
        <p:nvSpPr>
          <p:cNvPr id="275" name="Google Shape;27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 </a:t>
            </a:r>
            <a:r>
              <a:rPr b="0" lang="en-US"/>
              <a:t>Hide or delete this slide if presenting the entire PLM</a:t>
            </a:r>
            <a:endParaRPr b="1"/>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 “</a:t>
            </a:r>
            <a:r>
              <a:rPr lang="en-US"/>
              <a:t>These will be the Working Agreements we will honor during all our training sessions this year.”</a:t>
            </a:r>
            <a:endParaRPr/>
          </a:p>
          <a:p>
            <a:pPr indent="0" lvl="0" marL="0" rtl="0" algn="l">
              <a:spcBef>
                <a:spcPts val="0"/>
              </a:spcBef>
              <a:spcAft>
                <a:spcPts val="0"/>
              </a:spcAft>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 </a:t>
            </a:r>
            <a:r>
              <a:rPr b="0" lang="en-US"/>
              <a:t>Hide or delete this slide if presenting the entire PLM; </a:t>
            </a:r>
            <a:r>
              <a:rPr lang="en-US">
                <a:latin typeface="Arial"/>
                <a:ea typeface="Arial"/>
                <a:cs typeface="Arial"/>
                <a:sym typeface="Arial"/>
              </a:rPr>
              <a:t>Facilitator: Select an attention signal. </a:t>
            </a:r>
            <a:endParaRPr/>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 </a:t>
            </a:r>
            <a:r>
              <a:rPr lang="en-US">
                <a:latin typeface="Arial"/>
                <a:ea typeface="Arial"/>
                <a:cs typeface="Arial"/>
                <a:sym typeface="Arial"/>
              </a:rPr>
              <a:t>“One of our agreements is to follow the attention signal.”   </a:t>
            </a:r>
            <a:endParaRPr/>
          </a:p>
          <a:p>
            <a:pPr indent="0" lvl="0" marL="0" rtl="0" algn="l">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“In order to get all of you focused after discussions, activities or breaks, </a:t>
            </a:r>
            <a:endParaRPr/>
          </a:p>
          <a:p>
            <a:pPr indent="0" lvl="0" marL="0" rtl="0" algn="l">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indent="0" lvl="0" marL="0" rtl="0" algn="l">
              <a:spcBef>
                <a:spcPts val="0"/>
              </a:spcBef>
              <a:spcAft>
                <a:spcPts val="0"/>
              </a:spcAft>
              <a:buNone/>
            </a:pPr>
            <a:r>
              <a:rPr lang="en-US">
                <a:solidFill>
                  <a:srgbClr val="FF0000"/>
                </a:solidFill>
                <a:latin typeface="Arial"/>
                <a:ea typeface="Arial"/>
                <a:cs typeface="Arial"/>
                <a:sym typeface="Arial"/>
              </a:rPr>
              <a:t>	(</a:t>
            </a:r>
            <a:r>
              <a:rPr b="1" lang="en-US"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indent="0" lvl="0" marL="0" rtl="0" algn="l">
              <a:spcBef>
                <a:spcPts val="0"/>
              </a:spcBef>
              <a:spcAft>
                <a:spcPts val="0"/>
              </a:spcAft>
              <a:buNone/>
            </a:pPr>
            <a:r>
              <a:t/>
            </a:r>
            <a:endParaRPr u="none">
              <a:solidFill>
                <a:srgbClr val="FF0000"/>
              </a:solidFill>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indent="0" lvl="0" marL="0" rtl="0" algn="l">
              <a:spcBef>
                <a:spcPts val="0"/>
              </a:spcBef>
              <a:spcAft>
                <a:spcPts val="0"/>
              </a:spcAft>
              <a:buNone/>
            </a:pPr>
            <a:r>
              <a:t/>
            </a:r>
            <a:endParaRPr/>
          </a:p>
        </p:txBody>
      </p:sp>
      <p:sp>
        <p:nvSpPr>
          <p:cNvPr id="103" name="Google Shape;10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 </a:t>
            </a:r>
            <a:r>
              <a:rPr b="0" lang="en-US"/>
              <a:t>Hide or delete this slide if presenting the entire PLM; </a:t>
            </a:r>
            <a:r>
              <a:rPr lang="en-US"/>
              <a:t>Select an introductions activity. </a:t>
            </a:r>
            <a:endParaRPr b="1"/>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a:t>
            </a:r>
            <a:endParaRPr/>
          </a:p>
        </p:txBody>
      </p:sp>
      <p:sp>
        <p:nvSpPr>
          <p:cNvPr id="110" name="Google Shape;1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a:p>
        </p:txBody>
      </p:sp>
      <p:sp>
        <p:nvSpPr>
          <p:cNvPr id="117" name="Google Shape;1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Schools today are facing intense scrutiny and are under tremendous pressure for improvement compounded by major issues that place significant demands on our schools.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Some of the issues include:</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Increasing diversity of student demographics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Changing home structures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Growing student alienation</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Increased exposure to violence</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Dropout crisis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Students with special needs</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Stringent academic accountability</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Another issue schools address is mental health of students and staff. School mental health, a dimension of overall health, describes the social-emotional development of school-age children. It is often described as a fluid state of being that can be impacted by wellness, mental illness, substance abuse, trauma, toxic stress, and the effects of adverse childhood experiences. Students who do not receive effective mental health supports are more likely to experience lower educational achievements such as attendance,</a:t>
            </a:r>
            <a:r>
              <a:rPr b="0" baseline="30000" i="0" lang="en-US" sz="1200" u="none" strike="noStrike">
                <a:solidFill>
                  <a:schemeClr val="dk1"/>
                </a:solidFill>
                <a:latin typeface="Calibri"/>
                <a:ea typeface="Calibri"/>
                <a:cs typeface="Calibri"/>
                <a:sym typeface="Calibri"/>
              </a:rPr>
              <a:t>2</a:t>
            </a:r>
            <a:r>
              <a:rPr b="0" i="0" lang="en-US" sz="1200" u="none" strike="noStrike">
                <a:solidFill>
                  <a:schemeClr val="dk1"/>
                </a:solidFill>
                <a:latin typeface="Calibri"/>
                <a:ea typeface="Calibri"/>
                <a:cs typeface="Calibri"/>
                <a:sym typeface="Calibri"/>
              </a:rPr>
              <a:t> ability to concentrate,</a:t>
            </a:r>
            <a:r>
              <a:rPr b="0" baseline="30000" i="0" lang="en-US" sz="1200" u="none" strike="noStrike">
                <a:solidFill>
                  <a:schemeClr val="dk1"/>
                </a:solidFill>
                <a:latin typeface="Calibri"/>
                <a:ea typeface="Calibri"/>
                <a:cs typeface="Calibri"/>
                <a:sym typeface="Calibri"/>
              </a:rPr>
              <a:t>3</a:t>
            </a:r>
            <a:r>
              <a:rPr b="0" i="0" lang="en-US" sz="1200" u="none" strike="noStrike">
                <a:solidFill>
                  <a:schemeClr val="dk1"/>
                </a:solidFill>
                <a:latin typeface="Calibri"/>
                <a:ea typeface="Calibri"/>
                <a:cs typeface="Calibri"/>
                <a:sym typeface="Calibri"/>
              </a:rPr>
              <a:t> as well as academic achievement and grade completion.</a:t>
            </a:r>
            <a:r>
              <a:rPr b="0" baseline="30000" i="0" lang="en-US" sz="1200" u="none" strike="noStrike">
                <a:solidFill>
                  <a:schemeClr val="dk1"/>
                </a:solidFill>
                <a:latin typeface="Calibri"/>
                <a:ea typeface="Calibri"/>
                <a:cs typeface="Calibri"/>
                <a:sym typeface="Calibri"/>
              </a:rPr>
              <a:t>4</a:t>
            </a:r>
            <a:r>
              <a:rPr b="0" i="0" lang="en-US" sz="1200" u="none" strike="noStrike">
                <a:solidFill>
                  <a:schemeClr val="dk1"/>
                </a:solidFill>
                <a:latin typeface="Calibri"/>
                <a:ea typeface="Calibri"/>
                <a:cs typeface="Calibri"/>
                <a:sym typeface="Calibri"/>
              </a:rPr>
              <a:t> Implementing comprehensive school mental health services can help develop proactive, preventative systems that foster positive school climates focused on teaching and learning. </a:t>
            </a:r>
            <a:endParaRPr/>
          </a:p>
        </p:txBody>
      </p:sp>
      <p:sp>
        <p:nvSpPr>
          <p:cNvPr id="124" name="Google Shape;12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sz="1100"/>
              <a:t> </a:t>
            </a:r>
            <a:r>
              <a:rPr lang="en-US" sz="1100"/>
              <a:t>To gain a deeper understanding of The Scope of Challenges in schools today complete the Round Robin Text Review Activity.</a:t>
            </a:r>
            <a:endParaRPr sz="1100"/>
          </a:p>
          <a:p>
            <a:pPr indent="0" lvl="0" marL="0" rtl="0" algn="l">
              <a:spcBef>
                <a:spcPts val="0"/>
              </a:spcBef>
              <a:spcAft>
                <a:spcPts val="0"/>
              </a:spcAft>
              <a:buNone/>
            </a:pPr>
            <a:r>
              <a:rPr lang="en-US" sz="1100"/>
              <a:t>Direct all teams to read the text, MO SW-PBS Handbook pages 8-10.</a:t>
            </a:r>
            <a:endParaRPr sz="1100"/>
          </a:p>
          <a:p>
            <a:pPr indent="0" lvl="0" marL="0" rtl="0" algn="l">
              <a:spcBef>
                <a:spcPts val="0"/>
              </a:spcBef>
              <a:spcAft>
                <a:spcPts val="0"/>
              </a:spcAft>
              <a:buNone/>
            </a:pPr>
            <a:r>
              <a:rPr lang="en-US" sz="1100"/>
              <a:t>Each participant gets 1- 3 minutes to present what they have learned from the reading.</a:t>
            </a:r>
            <a:endParaRPr sz="1100"/>
          </a:p>
          <a:p>
            <a:pPr indent="0" lvl="0" marL="0" rtl="0" algn="l">
              <a:spcBef>
                <a:spcPts val="0"/>
              </a:spcBef>
              <a:spcAft>
                <a:spcPts val="0"/>
              </a:spcAft>
              <a:buNone/>
            </a:pPr>
            <a:r>
              <a:rPr lang="en-US" sz="1100"/>
              <a:t>After the first participant shares, go clockwise or counterclockwise to  the next participant until each person presents.</a:t>
            </a:r>
            <a:endParaRPr sz="1100"/>
          </a:p>
          <a:p>
            <a:pPr indent="0" lvl="0" marL="0" rtl="0" algn="l">
              <a:spcBef>
                <a:spcPts val="0"/>
              </a:spcBef>
              <a:spcAft>
                <a:spcPts val="0"/>
              </a:spcAft>
              <a:buNone/>
            </a:pPr>
            <a:r>
              <a:rPr lang="en-US" sz="1100"/>
              <a:t>Select a person to record</a:t>
            </a:r>
            <a:endParaRPr sz="1100"/>
          </a:p>
          <a:p>
            <a:pPr indent="0" lvl="0" marL="0" rtl="0" algn="l">
              <a:spcBef>
                <a:spcPts val="0"/>
              </a:spcBef>
              <a:spcAft>
                <a:spcPts val="0"/>
              </a:spcAft>
              <a:buNone/>
            </a:pPr>
            <a:r>
              <a:t/>
            </a:r>
            <a:endParaRPr b="1"/>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One of the first steps to begin implementation involves examining staff beliefs about discipline, and engaging all staff in a common instructional view of discipline.</a:t>
            </a:r>
            <a:endParaRPr/>
          </a:p>
          <a:p>
            <a:pPr indent="0" lvl="0" marL="0" rtl="0" algn="l">
              <a:spcBef>
                <a:spcPts val="0"/>
              </a:spcBef>
              <a:spcAft>
                <a:spcPts val="0"/>
              </a:spcAft>
              <a:buNone/>
            </a:pPr>
            <a:br>
              <a:rPr lang="en-US"/>
            </a:br>
            <a:r>
              <a:rPr b="0" i="0" lang="en-US" sz="1200" u="none" strike="noStrike">
                <a:solidFill>
                  <a:schemeClr val="dk1"/>
                </a:solidFill>
                <a:latin typeface="Calibri"/>
                <a:ea typeface="Calibri"/>
                <a:cs typeface="Calibri"/>
                <a:sym typeface="Calibri"/>
              </a:rPr>
              <a:t>Effective schools commit their philosophy of discipline to writing through their beliefs, mission and vision. This philosophy creates a sense of direction that gives coherence to diverse activities. It also serves to clarify to others outside of staff how your school operates regarding discipline, and protects and helps sustain your work. Time spent examining what staff truly believe about student discipline and creating a shared philosophy is a wise investment in lasting change.</a:t>
            </a:r>
            <a:endParaRPr/>
          </a:p>
          <a:p>
            <a:pPr indent="0" lvl="0" marL="0" rtl="0" algn="l">
              <a:spcBef>
                <a:spcPts val="0"/>
              </a:spcBef>
              <a:spcAft>
                <a:spcPts val="0"/>
              </a:spcAft>
              <a:buNone/>
            </a:pPr>
            <a:br>
              <a:rPr lang="en-US"/>
            </a:br>
            <a:br>
              <a:rPr lang="en-US"/>
            </a:br>
            <a:endParaRPr/>
          </a:p>
        </p:txBody>
      </p:sp>
      <p:sp>
        <p:nvSpPr>
          <p:cNvPr id="139" name="Google Shape;13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0"/>
          <p:cNvSpPr txBox="1"/>
          <p:nvPr>
            <p:ph type="ctrTitle"/>
          </p:nvPr>
        </p:nvSpPr>
        <p:spPr>
          <a:xfrm>
            <a:off x="685800" y="720612"/>
            <a:ext cx="7772400" cy="90135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0"/>
          <p:cNvSpPr txBox="1"/>
          <p:nvPr>
            <p:ph idx="1" type="subTitle"/>
          </p:nvPr>
        </p:nvSpPr>
        <p:spPr>
          <a:xfrm>
            <a:off x="1240971" y="2110859"/>
            <a:ext cx="6901543" cy="60760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3" name="Google Shape;23;p30"/>
          <p:cNvPicPr preferRelativeResize="0"/>
          <p:nvPr/>
        </p:nvPicPr>
        <p:blipFill rotWithShape="1">
          <a:blip r:embed="rId2">
            <a:alphaModFix/>
          </a:blip>
          <a:srcRect b="0" l="0" r="0" t="0"/>
          <a:stretch/>
        </p:blipFill>
        <p:spPr>
          <a:xfrm>
            <a:off x="166152" y="5395979"/>
            <a:ext cx="3267871" cy="788797"/>
          </a:xfrm>
          <a:prstGeom prst="rect">
            <a:avLst/>
          </a:prstGeom>
          <a:noFill/>
          <a:ln>
            <a:noFill/>
          </a:ln>
        </p:spPr>
      </p:pic>
      <p:pic>
        <p:nvPicPr>
          <p:cNvPr id="24" name="Google Shape;24;p30"/>
          <p:cNvPicPr preferRelativeResize="0"/>
          <p:nvPr/>
        </p:nvPicPr>
        <p:blipFill rotWithShape="1">
          <a:blip r:embed="rId3">
            <a:alphaModFix/>
          </a:blip>
          <a:srcRect b="0" l="0" r="0" t="0"/>
          <a:stretch/>
        </p:blipFill>
        <p:spPr>
          <a:xfrm>
            <a:off x="3434023" y="3086327"/>
            <a:ext cx="2602527" cy="2248584"/>
          </a:xfrm>
          <a:prstGeom prst="rect">
            <a:avLst/>
          </a:prstGeom>
          <a:noFill/>
          <a:ln>
            <a:noFill/>
          </a:ln>
        </p:spPr>
      </p:pic>
      <p:pic>
        <p:nvPicPr>
          <p:cNvPr id="25" name="Google Shape;25;p30"/>
          <p:cNvPicPr preferRelativeResize="0"/>
          <p:nvPr/>
        </p:nvPicPr>
        <p:blipFill rotWithShape="1">
          <a:blip r:embed="rId4">
            <a:alphaModFix/>
          </a:blip>
          <a:srcRect b="0" l="0" r="0" t="0"/>
          <a:stretch/>
        </p:blipFill>
        <p:spPr>
          <a:xfrm>
            <a:off x="3831325" y="5409020"/>
            <a:ext cx="2343623" cy="840842"/>
          </a:xfrm>
          <a:prstGeom prst="rect">
            <a:avLst/>
          </a:prstGeom>
          <a:noFill/>
          <a:ln>
            <a:noFill/>
          </a:ln>
        </p:spPr>
      </p:pic>
      <p:pic>
        <p:nvPicPr>
          <p:cNvPr id="26" name="Google Shape;26;p30"/>
          <p:cNvPicPr preferRelativeResize="0"/>
          <p:nvPr/>
        </p:nvPicPr>
        <p:blipFill rotWithShape="1">
          <a:blip r:embed="rId5">
            <a:alphaModFix/>
          </a:blip>
          <a:srcRect b="0" l="0" r="0" t="0"/>
          <a:stretch/>
        </p:blipFill>
        <p:spPr>
          <a:xfrm>
            <a:off x="6743555" y="5511265"/>
            <a:ext cx="2234293" cy="7813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FF0000"/>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0" name="Shape 30"/>
        <p:cNvGrpSpPr/>
        <p:nvPr/>
      </p:nvGrpSpPr>
      <p:grpSpPr>
        <a:xfrm>
          <a:off x="0" y="0"/>
          <a:ext cx="0" cy="0"/>
          <a:chOff x="0" y="0"/>
          <a:chExt cx="0" cy="0"/>
        </a:xfrm>
      </p:grpSpPr>
      <p:pic>
        <p:nvPicPr>
          <p:cNvPr descr="Green-Pencil-Icon-pencils-7151356-150-150.jpg" id="31" name="Google Shape;31;p32"/>
          <p:cNvPicPr preferRelativeResize="0"/>
          <p:nvPr/>
        </p:nvPicPr>
        <p:blipFill rotWithShape="1">
          <a:blip r:embed="rId2">
            <a:alphaModFix/>
          </a:blip>
          <a:srcRect b="0" l="0" r="0" t="0"/>
          <a:stretch/>
        </p:blipFill>
        <p:spPr>
          <a:xfrm flipH="1">
            <a:off x="471522" y="440886"/>
            <a:ext cx="1234222" cy="1234222"/>
          </a:xfrm>
          <a:prstGeom prst="rect">
            <a:avLst/>
          </a:prstGeom>
          <a:noFill/>
          <a:ln>
            <a:noFill/>
          </a:ln>
        </p:spPr>
      </p:pic>
      <p:sp>
        <p:nvSpPr>
          <p:cNvPr id="32" name="Google Shape;32;p32"/>
          <p:cNvSpPr txBox="1"/>
          <p:nvPr>
            <p:ph type="title"/>
          </p:nvPr>
        </p:nvSpPr>
        <p:spPr>
          <a:xfrm>
            <a:off x="1471882" y="491686"/>
            <a:ext cx="7363508" cy="92595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3" name="Google Shape;33;p32"/>
          <p:cNvGrpSpPr/>
          <p:nvPr/>
        </p:nvGrpSpPr>
        <p:grpSpPr>
          <a:xfrm>
            <a:off x="12700" y="6211407"/>
            <a:ext cx="9144378" cy="659292"/>
            <a:chOff x="12700" y="6211407"/>
            <a:chExt cx="9144378" cy="659292"/>
          </a:xfrm>
        </p:grpSpPr>
        <p:sp>
          <p:nvSpPr>
            <p:cNvPr id="34" name="Google Shape;34;p32"/>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3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3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32"/>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MO SW-PBS</a:t>
              </a:r>
              <a:endParaRPr/>
            </a:p>
          </p:txBody>
        </p:sp>
      </p:grpSp>
      <p:sp>
        <p:nvSpPr>
          <p:cNvPr id="38" name="Google Shape;38;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0000"/>
              </a:buClr>
              <a:buSzPts val="2800"/>
              <a:buFont typeface="Arial"/>
              <a:buNone/>
              <a:defRPr>
                <a:solidFill>
                  <a:srgbClr val="009E47"/>
                </a:solidFill>
              </a:defRPr>
            </a:lvl1pPr>
            <a:lvl2pPr indent="-381000" lvl="1" marL="914400" algn="l">
              <a:lnSpc>
                <a:spcPct val="90000"/>
              </a:lnSpc>
              <a:spcBef>
                <a:spcPts val="500"/>
              </a:spcBef>
              <a:spcAft>
                <a:spcPts val="0"/>
              </a:spcAft>
              <a:buClr>
                <a:srgbClr val="FF0000"/>
              </a:buClr>
              <a:buSzPts val="2400"/>
              <a:buFont typeface="Arial"/>
              <a:buChar char="•"/>
              <a:defRPr i="1"/>
            </a:lvl2pPr>
            <a:lvl3pPr indent="-355600" lvl="2" marL="1371600" algn="l">
              <a:lnSpc>
                <a:spcPct val="90000"/>
              </a:lnSpc>
              <a:spcBef>
                <a:spcPts val="500"/>
              </a:spcBef>
              <a:spcAft>
                <a:spcPts val="0"/>
              </a:spcAft>
              <a:buClr>
                <a:srgbClr val="FF0000"/>
              </a:buClr>
              <a:buSzPts val="2000"/>
              <a:buFont typeface="Arial"/>
              <a:buChar char="•"/>
              <a:defRPr i="1"/>
            </a:lvl3pPr>
            <a:lvl4pPr indent="-342900" lvl="3" marL="1828800" algn="l">
              <a:lnSpc>
                <a:spcPct val="90000"/>
              </a:lnSpc>
              <a:spcBef>
                <a:spcPts val="500"/>
              </a:spcBef>
              <a:spcAft>
                <a:spcPts val="0"/>
              </a:spcAft>
              <a:buClr>
                <a:srgbClr val="FF0000"/>
              </a:buClr>
              <a:buSzPts val="1800"/>
              <a:buFont typeface="Arial"/>
              <a:buChar char="•"/>
              <a:defRPr i="1"/>
            </a:lvl4pPr>
            <a:lvl5pPr indent="-342900" lvl="4" marL="2286000" algn="l">
              <a:lnSpc>
                <a:spcPct val="90000"/>
              </a:lnSpc>
              <a:spcBef>
                <a:spcPts val="500"/>
              </a:spcBef>
              <a:spcAft>
                <a:spcPts val="0"/>
              </a:spcAft>
              <a:buClr>
                <a:srgbClr val="FF0000"/>
              </a:buClr>
              <a:buSzPts val="1800"/>
              <a:buFont typeface="Arial"/>
              <a:buChar char="•"/>
              <a:defRPr i="1"/>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9" name="Shape 39"/>
        <p:cNvGrpSpPr/>
        <p:nvPr/>
      </p:nvGrpSpPr>
      <p:grpSpPr>
        <a:xfrm>
          <a:off x="0" y="0"/>
          <a:ext cx="0" cy="0"/>
          <a:chOff x="0" y="0"/>
          <a:chExt cx="0" cy="0"/>
        </a:xfrm>
      </p:grpSpPr>
      <p:sp>
        <p:nvSpPr>
          <p:cNvPr id="40" name="Google Shape;40;p33"/>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Macintosh HD:Users:wellspl:Desktop:6-Free-Teamwork-Clipart-Illustration-Showing-Diversity.jpg" id="41" name="Google Shape;41;p33"/>
          <p:cNvPicPr preferRelativeResize="0"/>
          <p:nvPr/>
        </p:nvPicPr>
        <p:blipFill rotWithShape="1">
          <a:blip r:embed="rId2">
            <a:alphaModFix/>
          </a:blip>
          <a:srcRect b="0" l="0" r="25555" t="0"/>
          <a:stretch/>
        </p:blipFill>
        <p:spPr>
          <a:xfrm>
            <a:off x="552450" y="587375"/>
            <a:ext cx="1371600" cy="771525"/>
          </a:xfrm>
          <a:prstGeom prst="rect">
            <a:avLst/>
          </a:prstGeom>
          <a:noFill/>
          <a:ln>
            <a:noFill/>
          </a:ln>
        </p:spPr>
      </p:pic>
      <p:sp>
        <p:nvSpPr>
          <p:cNvPr id="42" name="Google Shape;42;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0000"/>
              </a:buClr>
              <a:buSzPts val="2800"/>
              <a:buFont typeface="Arial"/>
              <a:buNone/>
              <a:defRPr>
                <a:solidFill>
                  <a:srgbClr val="009E47"/>
                </a:solidFill>
              </a:defRPr>
            </a:lvl1pPr>
            <a:lvl2pPr indent="-381000" lvl="1" marL="914400" algn="l">
              <a:lnSpc>
                <a:spcPct val="90000"/>
              </a:lnSpc>
              <a:spcBef>
                <a:spcPts val="500"/>
              </a:spcBef>
              <a:spcAft>
                <a:spcPts val="0"/>
              </a:spcAft>
              <a:buClr>
                <a:srgbClr val="FF0000"/>
              </a:buClr>
              <a:buSzPts val="2400"/>
              <a:buFont typeface="Arial"/>
              <a:buChar char="•"/>
              <a:defRPr i="1"/>
            </a:lvl2pPr>
            <a:lvl3pPr indent="-355600" lvl="2" marL="1371600" algn="l">
              <a:lnSpc>
                <a:spcPct val="90000"/>
              </a:lnSpc>
              <a:spcBef>
                <a:spcPts val="500"/>
              </a:spcBef>
              <a:spcAft>
                <a:spcPts val="0"/>
              </a:spcAft>
              <a:buClr>
                <a:srgbClr val="FF0000"/>
              </a:buClr>
              <a:buSzPts val="2000"/>
              <a:buFont typeface="Arial"/>
              <a:buChar char="•"/>
              <a:defRPr i="1"/>
            </a:lvl3pPr>
            <a:lvl4pPr indent="-342900" lvl="3" marL="1828800" algn="l">
              <a:lnSpc>
                <a:spcPct val="90000"/>
              </a:lnSpc>
              <a:spcBef>
                <a:spcPts val="500"/>
              </a:spcBef>
              <a:spcAft>
                <a:spcPts val="0"/>
              </a:spcAft>
              <a:buClr>
                <a:srgbClr val="FF0000"/>
              </a:buClr>
              <a:buSzPts val="1800"/>
              <a:buFont typeface="Arial"/>
              <a:buChar char="•"/>
              <a:defRPr i="1"/>
            </a:lvl4pPr>
            <a:lvl5pPr indent="-342900" lvl="4" marL="2286000" algn="l">
              <a:lnSpc>
                <a:spcPct val="90000"/>
              </a:lnSpc>
              <a:spcBef>
                <a:spcPts val="500"/>
              </a:spcBef>
              <a:spcAft>
                <a:spcPts val="0"/>
              </a:spcAft>
              <a:buClr>
                <a:srgbClr val="FF0000"/>
              </a:buClr>
              <a:buSzPts val="1800"/>
              <a:buFont typeface="Arial"/>
              <a:buChar char="•"/>
              <a:defRPr i="1"/>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3" name="Google Shape;43;p33"/>
          <p:cNvGrpSpPr/>
          <p:nvPr/>
        </p:nvGrpSpPr>
        <p:grpSpPr>
          <a:xfrm>
            <a:off x="12700" y="6211407"/>
            <a:ext cx="9144378" cy="659292"/>
            <a:chOff x="12700" y="6211407"/>
            <a:chExt cx="9144378" cy="659292"/>
          </a:xfrm>
        </p:grpSpPr>
        <p:sp>
          <p:nvSpPr>
            <p:cNvPr id="44" name="Google Shape;44;p33"/>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3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p3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33"/>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4"/>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3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4"/>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4"/>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4" name="Shape 54"/>
        <p:cNvGrpSpPr/>
        <p:nvPr/>
      </p:nvGrpSpPr>
      <p:grpSpPr>
        <a:xfrm>
          <a:off x="0" y="0"/>
          <a:ext cx="0" cy="0"/>
          <a:chOff x="0" y="0"/>
          <a:chExt cx="0" cy="0"/>
        </a:xfrm>
      </p:grpSpPr>
      <p:sp>
        <p:nvSpPr>
          <p:cNvPr id="55" name="Google Shape;55;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FF0000"/>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7" name="Shape 57"/>
        <p:cNvGrpSpPr/>
        <p:nvPr/>
      </p:nvGrpSpPr>
      <p:grpSpPr>
        <a:xfrm>
          <a:off x="0" y="0"/>
          <a:ext cx="0" cy="0"/>
          <a:chOff x="0" y="0"/>
          <a:chExt cx="0" cy="0"/>
        </a:xfrm>
      </p:grpSpPr>
      <p:sp>
        <p:nvSpPr>
          <p:cNvPr id="58" name="Google Shape;58;p3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FF0000"/>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3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3" name="Google Shape;63;p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29"/>
          <p:cNvGrpSpPr/>
          <p:nvPr/>
        </p:nvGrpSpPr>
        <p:grpSpPr>
          <a:xfrm>
            <a:off x="3175" y="6211407"/>
            <a:ext cx="9144378" cy="659292"/>
            <a:chOff x="12700" y="6211407"/>
            <a:chExt cx="9144378" cy="659292"/>
          </a:xfrm>
        </p:grpSpPr>
        <p:sp>
          <p:nvSpPr>
            <p:cNvPr id="16" name="Google Shape;16;p29"/>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7" name="Google Shape;17;p2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8" name="Google Shape;18;p2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9" name="Google Shape;19;p29"/>
            <p:cNvSpPr txBox="1"/>
            <p:nvPr/>
          </p:nvSpPr>
          <p:spPr>
            <a:xfrm>
              <a:off x="673596" y="6211407"/>
              <a:ext cx="1752104" cy="300210"/>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351" u="none" cap="none" strike="noStrike">
                  <a:solidFill>
                    <a:schemeClr val="lt1"/>
                  </a:solidFill>
                  <a:latin typeface="Calibri"/>
                  <a:ea typeface="Calibri"/>
                  <a:cs typeface="Calibri"/>
                  <a:sym typeface="Calibri"/>
                </a:rPr>
                <a:t>MO SW-PBS</a:t>
              </a:r>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720612"/>
            <a:ext cx="7772400" cy="117542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en-US"/>
              <a:t>Explore Beliefs – </a:t>
            </a:r>
            <a:br>
              <a:rPr lang="en-US"/>
            </a:br>
            <a:r>
              <a:rPr lang="en-US"/>
              <a:t>What is Your “Why”?</a:t>
            </a:r>
            <a:endParaRPr/>
          </a:p>
        </p:txBody>
      </p:sp>
      <p:sp>
        <p:nvSpPr>
          <p:cNvPr id="85" name="Google Shape;85;p1"/>
          <p:cNvSpPr txBox="1"/>
          <p:nvPr>
            <p:ph idx="1" type="subTitle"/>
          </p:nvPr>
        </p:nvSpPr>
        <p:spPr>
          <a:xfrm>
            <a:off x="1240971" y="2110859"/>
            <a:ext cx="6901543" cy="60760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0000"/>
              </a:buClr>
              <a:buSzPts val="2400"/>
              <a:buNone/>
            </a:pPr>
            <a:r>
              <a:rPr lang="en-US"/>
              <a:t>Common Philosophy &amp; Purpose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Key Terms</a:t>
            </a:r>
            <a:endParaRPr/>
          </a:p>
        </p:txBody>
      </p:sp>
      <p:sp>
        <p:nvSpPr>
          <p:cNvPr id="150" name="Google Shape;150;p1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b="1" lang="en-US"/>
              <a:t>Beliefs</a:t>
            </a:r>
            <a:r>
              <a:rPr lang="en-US"/>
              <a:t> are the underlying sentiments, assertions, or assumptions that inform the customs or practices of a group.</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11"/>
          <p:cNvSpPr txBox="1"/>
          <p:nvPr>
            <p:ph type="title"/>
          </p:nvPr>
        </p:nvSpPr>
        <p:spPr>
          <a:xfrm>
            <a:off x="4692276" y="357748"/>
            <a:ext cx="3968748" cy="109453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500"/>
              <a:buFont typeface="Calibri"/>
              <a:buNone/>
            </a:pPr>
            <a:r>
              <a:rPr lang="en-US" sz="3500"/>
              <a:t>Impact of Behavior Problems</a:t>
            </a:r>
            <a:endParaRPr/>
          </a:p>
        </p:txBody>
      </p:sp>
      <p:pic>
        <p:nvPicPr>
          <p:cNvPr id="157" name="Google Shape;157;p11"/>
          <p:cNvPicPr preferRelativeResize="0"/>
          <p:nvPr/>
        </p:nvPicPr>
        <p:blipFill rotWithShape="1">
          <a:blip r:embed="rId3">
            <a:alphaModFix/>
          </a:blip>
          <a:srcRect b="6678" l="37555" r="17934" t="0"/>
          <a:stretch/>
        </p:blipFill>
        <p:spPr>
          <a:xfrm>
            <a:off x="0" y="1"/>
            <a:ext cx="4571999" cy="6266328"/>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58" name="Google Shape;158;p11"/>
          <p:cNvSpPr txBox="1"/>
          <p:nvPr>
            <p:ph idx="1" type="body"/>
          </p:nvPr>
        </p:nvSpPr>
        <p:spPr>
          <a:xfrm>
            <a:off x="4692276" y="1807789"/>
            <a:ext cx="4236571" cy="44585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600"/>
              <a:buChar char="•"/>
            </a:pPr>
            <a:r>
              <a:rPr lang="en-US" sz="2600"/>
              <a:t>Lower Student Achievement</a:t>
            </a:r>
            <a:endParaRPr/>
          </a:p>
          <a:p>
            <a:pPr indent="-228600" lvl="0" marL="228600" rtl="0" algn="l">
              <a:lnSpc>
                <a:spcPct val="90000"/>
              </a:lnSpc>
              <a:spcBef>
                <a:spcPts val="1000"/>
              </a:spcBef>
              <a:spcAft>
                <a:spcPts val="0"/>
              </a:spcAft>
              <a:buClr>
                <a:srgbClr val="FF0000"/>
              </a:buClr>
              <a:buSzPts val="2600"/>
              <a:buChar char="•"/>
            </a:pPr>
            <a:r>
              <a:rPr lang="en-US" sz="2600"/>
              <a:t>School Failure</a:t>
            </a:r>
            <a:endParaRPr/>
          </a:p>
          <a:p>
            <a:pPr indent="-228600" lvl="0" marL="228600" rtl="0" algn="l">
              <a:lnSpc>
                <a:spcPct val="90000"/>
              </a:lnSpc>
              <a:spcBef>
                <a:spcPts val="1000"/>
              </a:spcBef>
              <a:spcAft>
                <a:spcPts val="0"/>
              </a:spcAft>
              <a:buClr>
                <a:srgbClr val="FF0000"/>
              </a:buClr>
              <a:buSzPts val="2600"/>
              <a:buChar char="•"/>
            </a:pPr>
            <a:r>
              <a:rPr lang="en-US" sz="2600"/>
              <a:t>Increased Use of Exclusionary Practices</a:t>
            </a:r>
            <a:endParaRPr/>
          </a:p>
          <a:p>
            <a:pPr indent="-228600" lvl="0" marL="228600" rtl="0" algn="l">
              <a:lnSpc>
                <a:spcPct val="90000"/>
              </a:lnSpc>
              <a:spcBef>
                <a:spcPts val="1000"/>
              </a:spcBef>
              <a:spcAft>
                <a:spcPts val="0"/>
              </a:spcAft>
              <a:buClr>
                <a:srgbClr val="FF0000"/>
              </a:buClr>
              <a:buSzPts val="2600"/>
              <a:buChar char="•"/>
            </a:pPr>
            <a:r>
              <a:rPr lang="en-US" sz="2600"/>
              <a:t>Administrative Job Demands</a:t>
            </a:r>
            <a:endParaRPr/>
          </a:p>
          <a:p>
            <a:pPr indent="-228600" lvl="0" marL="228600" rtl="0" algn="l">
              <a:lnSpc>
                <a:spcPct val="90000"/>
              </a:lnSpc>
              <a:spcBef>
                <a:spcPts val="1000"/>
              </a:spcBef>
              <a:spcAft>
                <a:spcPts val="0"/>
              </a:spcAft>
              <a:buClr>
                <a:srgbClr val="FF0000"/>
              </a:buClr>
              <a:buSzPts val="2600"/>
              <a:buChar char="•"/>
            </a:pPr>
            <a:r>
              <a:rPr lang="en-US" sz="2600"/>
              <a:t>Teacher Effectiveness &amp; Morale Hindered</a:t>
            </a:r>
            <a:endParaRPr/>
          </a:p>
          <a:p>
            <a:pPr indent="-228600" lvl="0" marL="228600" rtl="0" algn="l">
              <a:lnSpc>
                <a:spcPct val="90000"/>
              </a:lnSpc>
              <a:spcBef>
                <a:spcPts val="1000"/>
              </a:spcBef>
              <a:spcAft>
                <a:spcPts val="0"/>
              </a:spcAft>
              <a:buClr>
                <a:srgbClr val="FF0000"/>
              </a:buClr>
              <a:buSzPts val="2600"/>
              <a:buChar char="•"/>
            </a:pPr>
            <a:r>
              <a:rPr lang="en-US" sz="2600"/>
              <a:t>School Improvement Initiatives Impeded</a:t>
            </a:r>
            <a:endParaRPr/>
          </a:p>
          <a:p>
            <a:pPr indent="-50800" lvl="0" marL="228600" rtl="0" algn="l">
              <a:lnSpc>
                <a:spcPct val="90000"/>
              </a:lnSpc>
              <a:spcBef>
                <a:spcPts val="1000"/>
              </a:spcBef>
              <a:spcAft>
                <a:spcPts val="0"/>
              </a:spcAft>
              <a:buClr>
                <a:srgbClr val="FF0000"/>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Discussion: Challenges</a:t>
            </a:r>
            <a:endParaRPr/>
          </a:p>
        </p:txBody>
      </p:sp>
      <p:sp>
        <p:nvSpPr>
          <p:cNvPr id="165" name="Google Shape;165;p12"/>
          <p:cNvSpPr txBox="1"/>
          <p:nvPr>
            <p:ph idx="1" type="body"/>
          </p:nvPr>
        </p:nvSpPr>
        <p:spPr>
          <a:xfrm>
            <a:off x="457200" y="1990165"/>
            <a:ext cx="8229600" cy="413599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SzPts val="2800"/>
              <a:buFont typeface="Arial"/>
              <a:buChar char="•"/>
            </a:pPr>
            <a:r>
              <a:rPr lang="en-US">
                <a:solidFill>
                  <a:schemeClr val="dk1"/>
                </a:solidFill>
              </a:rPr>
              <a:t>What challenges or impacts of student behavior are you encountering in your school or district?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13"/>
          <p:cNvSpPr txBox="1"/>
          <p:nvPr>
            <p:ph type="title"/>
          </p:nvPr>
        </p:nvSpPr>
        <p:spPr>
          <a:xfrm>
            <a:off x="20" y="3429000"/>
            <a:ext cx="2468166" cy="245268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100"/>
              <a:buFont typeface="Calibri"/>
              <a:buNone/>
            </a:pPr>
            <a:r>
              <a:rPr lang="en-US" sz="3100"/>
              <a:t>Rethinking Discipline</a:t>
            </a:r>
            <a:endParaRPr/>
          </a:p>
        </p:txBody>
      </p:sp>
      <p:pic>
        <p:nvPicPr>
          <p:cNvPr descr="A group of people sitting in a classroom&#10;&#10;Description automatically generated with medium confidence" id="172" name="Google Shape;172;p13"/>
          <p:cNvPicPr preferRelativeResize="0"/>
          <p:nvPr/>
        </p:nvPicPr>
        <p:blipFill rotWithShape="1">
          <a:blip r:embed="rId3">
            <a:alphaModFix/>
          </a:blip>
          <a:srcRect b="28019" l="0" r="0" t="11188"/>
          <a:stretch/>
        </p:blipFill>
        <p:spPr>
          <a:xfrm>
            <a:off x="20" y="10"/>
            <a:ext cx="9143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73" name="Google Shape;173;p13"/>
          <p:cNvSpPr txBox="1"/>
          <p:nvPr>
            <p:ph idx="1" type="body"/>
          </p:nvPr>
        </p:nvSpPr>
        <p:spPr>
          <a:xfrm>
            <a:off x="2528047" y="3752850"/>
            <a:ext cx="6253999" cy="24526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t/>
            </a:r>
            <a:endParaRPr i="1" sz="1600"/>
          </a:p>
          <a:p>
            <a:pPr indent="0" lvl="0" marL="0" rtl="0" algn="l">
              <a:lnSpc>
                <a:spcPct val="90000"/>
              </a:lnSpc>
              <a:spcBef>
                <a:spcPts val="1000"/>
              </a:spcBef>
              <a:spcAft>
                <a:spcPts val="0"/>
              </a:spcAft>
              <a:buSzPts val="1600"/>
              <a:buNone/>
            </a:pPr>
            <a:r>
              <a:rPr i="1" lang="en-US" sz="1600"/>
              <a:t>“</a:t>
            </a:r>
            <a:r>
              <a:rPr i="1" lang="en-US" sz="3200"/>
              <a:t>Discipline - Instruction that corrects, molds or perfects character and develops self-control.”</a:t>
            </a:r>
            <a:r>
              <a:rPr i="1" lang="en-US" sz="2400"/>
              <a:t>			</a:t>
            </a:r>
            <a:endParaRPr/>
          </a:p>
          <a:p>
            <a:pPr indent="0" lvl="0" marL="0" rtl="0" algn="l">
              <a:lnSpc>
                <a:spcPct val="90000"/>
              </a:lnSpc>
              <a:spcBef>
                <a:spcPts val="1000"/>
              </a:spcBef>
              <a:spcAft>
                <a:spcPts val="0"/>
              </a:spcAft>
              <a:buSzPts val="2400"/>
              <a:buNone/>
            </a:pPr>
            <a:r>
              <a:rPr i="1" lang="en-US" sz="2400"/>
              <a:t>		</a:t>
            </a:r>
            <a:r>
              <a:rPr i="1" lang="en-US" sz="1800"/>
              <a:t>Websters New Collegiate Dictionary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type="title"/>
          </p:nvPr>
        </p:nvSpPr>
        <p:spPr>
          <a:xfrm>
            <a:off x="628650" y="230656"/>
            <a:ext cx="7886700" cy="85855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Traditional View of Discipline</a:t>
            </a:r>
            <a:endParaRPr/>
          </a:p>
        </p:txBody>
      </p:sp>
      <p:sp>
        <p:nvSpPr>
          <p:cNvPr id="180" name="Google Shape;180;p14"/>
          <p:cNvSpPr txBox="1"/>
          <p:nvPr>
            <p:ph idx="1" type="body"/>
          </p:nvPr>
        </p:nvSpPr>
        <p:spPr>
          <a:xfrm>
            <a:off x="628650" y="1697084"/>
            <a:ext cx="586700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lang="en-US"/>
              <a:t>Long history of being exclusive.</a:t>
            </a:r>
            <a:endParaRPr/>
          </a:p>
          <a:p>
            <a:pPr indent="-228600" lvl="0" marL="228600" rtl="0" algn="l">
              <a:lnSpc>
                <a:spcPct val="90000"/>
              </a:lnSpc>
              <a:spcBef>
                <a:spcPts val="1000"/>
              </a:spcBef>
              <a:spcAft>
                <a:spcPts val="0"/>
              </a:spcAft>
              <a:buClr>
                <a:srgbClr val="FF0000"/>
              </a:buClr>
              <a:buSzPts val="2800"/>
              <a:buChar char="•"/>
            </a:pPr>
            <a:r>
              <a:rPr lang="en-US"/>
              <a:t>Punishment for rule-breaking behavior.</a:t>
            </a:r>
            <a:endParaRPr/>
          </a:p>
          <a:p>
            <a:pPr indent="-228600" lvl="0" marL="228600" rtl="0" algn="l">
              <a:lnSpc>
                <a:spcPct val="90000"/>
              </a:lnSpc>
              <a:spcBef>
                <a:spcPts val="1000"/>
              </a:spcBef>
              <a:spcAft>
                <a:spcPts val="0"/>
              </a:spcAft>
              <a:buClr>
                <a:srgbClr val="FF0000"/>
              </a:buClr>
              <a:buSzPts val="2800"/>
              <a:buChar char="•"/>
            </a:pPr>
            <a:r>
              <a:rPr lang="en-US"/>
              <a:t>Punishment focuses: </a:t>
            </a:r>
            <a:endParaRPr/>
          </a:p>
          <a:p>
            <a:pPr indent="-228600" lvl="1" marL="685800" rtl="0" algn="l">
              <a:lnSpc>
                <a:spcPct val="90000"/>
              </a:lnSpc>
              <a:spcBef>
                <a:spcPts val="500"/>
              </a:spcBef>
              <a:spcAft>
                <a:spcPts val="0"/>
              </a:spcAft>
              <a:buClr>
                <a:schemeClr val="dk1"/>
              </a:buClr>
              <a:buSzPts val="2400"/>
              <a:buChar char="•"/>
            </a:pPr>
            <a:r>
              <a:rPr lang="en-US"/>
              <a:t>on what not to do</a:t>
            </a:r>
            <a:endParaRPr/>
          </a:p>
          <a:p>
            <a:pPr indent="-228600" lvl="1" marL="685800" rtl="0" algn="l">
              <a:lnSpc>
                <a:spcPct val="90000"/>
              </a:lnSpc>
              <a:spcBef>
                <a:spcPts val="500"/>
              </a:spcBef>
              <a:spcAft>
                <a:spcPts val="0"/>
              </a:spcAft>
              <a:buClr>
                <a:schemeClr val="dk1"/>
              </a:buClr>
              <a:buSzPts val="2400"/>
              <a:buChar char="•"/>
            </a:pPr>
            <a:r>
              <a:rPr lang="en-US"/>
              <a:t>does not teach desired behaviors</a:t>
            </a:r>
            <a:endParaRPr/>
          </a:p>
          <a:p>
            <a:pPr indent="-228600" lvl="1" marL="685800" rtl="0" algn="l">
              <a:lnSpc>
                <a:spcPct val="90000"/>
              </a:lnSpc>
              <a:spcBef>
                <a:spcPts val="500"/>
              </a:spcBef>
              <a:spcAft>
                <a:spcPts val="0"/>
              </a:spcAft>
              <a:buClr>
                <a:schemeClr val="dk1"/>
              </a:buClr>
              <a:buSzPts val="2400"/>
              <a:buChar char="•"/>
            </a:pPr>
            <a:r>
              <a:rPr lang="en-US"/>
              <a:t>can damage relationships</a:t>
            </a:r>
            <a:endParaRPr/>
          </a:p>
          <a:p>
            <a:pPr indent="-228600" lvl="1" marL="685800" rtl="0" algn="l">
              <a:lnSpc>
                <a:spcPct val="90000"/>
              </a:lnSpc>
              <a:spcBef>
                <a:spcPts val="500"/>
              </a:spcBef>
              <a:spcAft>
                <a:spcPts val="0"/>
              </a:spcAft>
              <a:buClr>
                <a:schemeClr val="dk1"/>
              </a:buClr>
              <a:buSzPts val="2400"/>
              <a:buChar char="•"/>
            </a:pPr>
            <a:r>
              <a:rPr lang="en-US"/>
              <a:t>impedes learning</a:t>
            </a:r>
            <a:endParaRPr/>
          </a:p>
          <a:p>
            <a:pPr indent="-228600" lvl="1" marL="685800" rtl="0" algn="l">
              <a:lnSpc>
                <a:spcPct val="90000"/>
              </a:lnSpc>
              <a:spcBef>
                <a:spcPts val="500"/>
              </a:spcBef>
              <a:spcAft>
                <a:spcPts val="0"/>
              </a:spcAft>
              <a:buClr>
                <a:schemeClr val="dk1"/>
              </a:buClr>
              <a:buSzPts val="2400"/>
              <a:buChar char="•"/>
            </a:pPr>
            <a:r>
              <a:rPr lang="en-US"/>
              <a:t>leads to students dropping out of school</a:t>
            </a:r>
            <a:endParaRPr/>
          </a:p>
        </p:txBody>
      </p:sp>
      <p:pic>
        <p:nvPicPr>
          <p:cNvPr descr="A picture containing text, person, holding, indoor&#10;&#10;Description automatically generated" id="181" name="Google Shape;181;p14"/>
          <p:cNvPicPr preferRelativeResize="0"/>
          <p:nvPr/>
        </p:nvPicPr>
        <p:blipFill rotWithShape="1">
          <a:blip r:embed="rId3">
            <a:alphaModFix/>
          </a:blip>
          <a:srcRect b="0" l="0" r="0" t="0"/>
          <a:stretch/>
        </p:blipFill>
        <p:spPr>
          <a:xfrm>
            <a:off x="5964323" y="2248134"/>
            <a:ext cx="2793623" cy="23617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idx="1" type="body"/>
          </p:nvPr>
        </p:nvSpPr>
        <p:spPr>
          <a:xfrm>
            <a:off x="628650" y="1369921"/>
            <a:ext cx="4315777" cy="386248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t>Punishments satisfy the punisher but have little lasting effect on the punished.</a:t>
            </a:r>
            <a:endParaRPr/>
          </a:p>
          <a:p>
            <a:pPr indent="-228600" lvl="0" marL="228600" rtl="0" algn="l">
              <a:lnSpc>
                <a:spcPct val="90000"/>
              </a:lnSpc>
              <a:spcBef>
                <a:spcPts val="1000"/>
              </a:spcBef>
              <a:spcAft>
                <a:spcPts val="0"/>
              </a:spcAft>
              <a:buClr>
                <a:srgbClr val="FF0000"/>
              </a:buClr>
              <a:buSzPts val="2800"/>
              <a:buChar char="•"/>
            </a:pPr>
            <a:r>
              <a:rPr lang="en-US"/>
              <a:t>Exclusionary approaches are in direct conflict with school missions to help all students achieve their fullest potential. </a:t>
            </a:r>
            <a:endParaRPr/>
          </a:p>
          <a:p>
            <a:pPr indent="-228600" lvl="0" marL="228600" rtl="0" algn="l">
              <a:lnSpc>
                <a:spcPct val="90000"/>
              </a:lnSpc>
              <a:spcBef>
                <a:spcPts val="1000"/>
              </a:spcBef>
              <a:spcAft>
                <a:spcPts val="0"/>
              </a:spcAft>
              <a:buClr>
                <a:srgbClr val="FF0000"/>
              </a:buClr>
              <a:buSzPts val="2800"/>
              <a:buChar char="•"/>
            </a:pPr>
            <a:r>
              <a:rPr lang="en-US"/>
              <a:t>Punitive policies fail the very students they target.</a:t>
            </a:r>
            <a:endParaRPr/>
          </a:p>
        </p:txBody>
      </p:sp>
      <p:pic>
        <p:nvPicPr>
          <p:cNvPr id="188" name="Google Shape;188;p15"/>
          <p:cNvPicPr preferRelativeResize="0"/>
          <p:nvPr/>
        </p:nvPicPr>
        <p:blipFill rotWithShape="1">
          <a:blip r:embed="rId3">
            <a:alphaModFix/>
          </a:blip>
          <a:srcRect b="0" l="0" r="0" t="0"/>
          <a:stretch/>
        </p:blipFill>
        <p:spPr>
          <a:xfrm>
            <a:off x="5086350" y="1690689"/>
            <a:ext cx="4057650" cy="3092824"/>
          </a:xfrm>
          <a:prstGeom prst="rect">
            <a:avLst/>
          </a:prstGeom>
          <a:noFill/>
          <a:ln>
            <a:noFill/>
          </a:ln>
        </p:spPr>
      </p:pic>
      <p:sp>
        <p:nvSpPr>
          <p:cNvPr id="189" name="Google Shape;189;p15"/>
          <p:cNvSpPr txBox="1"/>
          <p:nvPr/>
        </p:nvSpPr>
        <p:spPr>
          <a:xfrm>
            <a:off x="781050" y="56125"/>
            <a:ext cx="78867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Traditional View of Discipline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type="title"/>
          </p:nvPr>
        </p:nvSpPr>
        <p:spPr>
          <a:xfrm>
            <a:off x="198344" y="1098361"/>
            <a:ext cx="4373656"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Discipline is Teaching</a:t>
            </a:r>
            <a:endParaRPr/>
          </a:p>
        </p:txBody>
      </p:sp>
      <p:sp>
        <p:nvSpPr>
          <p:cNvPr id="196" name="Google Shape;196;p16"/>
          <p:cNvSpPr txBox="1"/>
          <p:nvPr>
            <p:ph idx="1" type="body"/>
          </p:nvPr>
        </p:nvSpPr>
        <p:spPr>
          <a:xfrm>
            <a:off x="319367" y="3029041"/>
            <a:ext cx="8824633" cy="356001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lang="en-US"/>
              <a:t>Reaching today’s students requires a teaching focus–teaching students how to be successful and behave responsibly in school. </a:t>
            </a:r>
            <a:endParaRPr/>
          </a:p>
          <a:p>
            <a:pPr indent="-228600" lvl="0" marL="228600" rtl="0" algn="l">
              <a:lnSpc>
                <a:spcPct val="90000"/>
              </a:lnSpc>
              <a:spcBef>
                <a:spcPts val="1000"/>
              </a:spcBef>
              <a:spcAft>
                <a:spcPts val="0"/>
              </a:spcAft>
              <a:buClr>
                <a:srgbClr val="FF0000"/>
              </a:buClr>
              <a:buSzPts val="2800"/>
              <a:buChar char="•"/>
            </a:pPr>
            <a:r>
              <a:rPr lang="en-US"/>
              <a:t>Belief that social behavior is learned, therefore it can be taught. </a:t>
            </a:r>
            <a:endParaRPr/>
          </a:p>
          <a:p>
            <a:pPr indent="-228600" lvl="0" marL="228600" rtl="0" algn="l">
              <a:lnSpc>
                <a:spcPct val="90000"/>
              </a:lnSpc>
              <a:spcBef>
                <a:spcPts val="1000"/>
              </a:spcBef>
              <a:spcAft>
                <a:spcPts val="0"/>
              </a:spcAft>
              <a:buClr>
                <a:srgbClr val="FF0000"/>
              </a:buClr>
              <a:buSzPts val="2800"/>
              <a:buChar char="•"/>
            </a:pPr>
            <a:r>
              <a:rPr lang="en-US"/>
              <a:t>Students can be taught socially acceptable ways of behaving just as one would teach any academic subject.</a:t>
            </a:r>
            <a:endParaRPr/>
          </a:p>
          <a:p>
            <a:pPr indent="-50800" lvl="0" marL="228600" rtl="0" algn="l">
              <a:lnSpc>
                <a:spcPct val="90000"/>
              </a:lnSpc>
              <a:spcBef>
                <a:spcPts val="1000"/>
              </a:spcBef>
              <a:spcAft>
                <a:spcPts val="0"/>
              </a:spcAft>
              <a:buClr>
                <a:srgbClr val="FF0000"/>
              </a:buClr>
              <a:buSzPts val="2800"/>
              <a:buNone/>
            </a:pPr>
            <a:r>
              <a:t/>
            </a:r>
            <a:endParaRPr/>
          </a:p>
        </p:txBody>
      </p:sp>
      <p:pic>
        <p:nvPicPr>
          <p:cNvPr descr="A picture containing person&#10;&#10;Description automatically generated" id="197" name="Google Shape;197;p16"/>
          <p:cNvPicPr preferRelativeResize="0"/>
          <p:nvPr/>
        </p:nvPicPr>
        <p:blipFill rotWithShape="1">
          <a:blip r:embed="rId3">
            <a:alphaModFix/>
          </a:blip>
          <a:srcRect b="0" l="0" r="0" t="0"/>
          <a:stretch/>
        </p:blipFill>
        <p:spPr>
          <a:xfrm>
            <a:off x="4572000" y="268942"/>
            <a:ext cx="3926540" cy="26176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Discipline is Teaching</a:t>
            </a:r>
            <a:endParaRPr/>
          </a:p>
        </p:txBody>
      </p:sp>
      <p:pic>
        <p:nvPicPr>
          <p:cNvPr id="204" name="Google Shape;204;p17"/>
          <p:cNvPicPr preferRelativeResize="0"/>
          <p:nvPr>
            <p:ph idx="1" type="body"/>
          </p:nvPr>
        </p:nvPicPr>
        <p:blipFill rotWithShape="1">
          <a:blip r:embed="rId3">
            <a:alphaModFix/>
          </a:blip>
          <a:srcRect b="0" l="0" r="0" t="0"/>
          <a:stretch/>
        </p:blipFill>
        <p:spPr>
          <a:xfrm>
            <a:off x="2084348" y="1320872"/>
            <a:ext cx="4975304" cy="47077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8"/>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000"/>
              </a:buClr>
              <a:buSzPts val="3600"/>
              <a:buFont typeface="Calibri"/>
              <a:buNone/>
            </a:pPr>
            <a:r>
              <a:rPr lang="en-US" sz="3600">
                <a:solidFill>
                  <a:srgbClr val="008000"/>
                </a:solidFill>
              </a:rPr>
              <a:t>Discussion: </a:t>
            </a:r>
            <a:r>
              <a:rPr lang="en-US" sz="3600">
                <a:solidFill>
                  <a:srgbClr val="FF0000"/>
                </a:solidFill>
              </a:rPr>
              <a:t>Rethinking Discipline</a:t>
            </a:r>
            <a:endParaRPr/>
          </a:p>
        </p:txBody>
      </p:sp>
      <p:sp>
        <p:nvSpPr>
          <p:cNvPr id="211" name="Google Shape;211;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
              <a:buNone/>
            </a:pPr>
            <a:r>
              <a:t/>
            </a:r>
            <a:endParaRPr sz="400">
              <a:solidFill>
                <a:srgbClr val="008000"/>
              </a:solidFill>
            </a:endParaRPr>
          </a:p>
          <a:p>
            <a:pPr indent="0" lvl="0" marL="0" rtl="0" algn="l">
              <a:lnSpc>
                <a:spcPct val="90000"/>
              </a:lnSpc>
              <a:spcBef>
                <a:spcPts val="600"/>
              </a:spcBef>
              <a:spcAft>
                <a:spcPts val="0"/>
              </a:spcAft>
              <a:buSzPts val="2800"/>
              <a:buNone/>
            </a:pPr>
            <a:r>
              <a:rPr lang="en-US">
                <a:solidFill>
                  <a:srgbClr val="008000"/>
                </a:solidFill>
              </a:rPr>
              <a:t>Read the section titled, “Rethinking Discipline” from the MO SW-PBS Handbook. Discuss with your team:</a:t>
            </a:r>
            <a:endParaRPr/>
          </a:p>
          <a:p>
            <a:pPr indent="-457200" lvl="0" marL="457200" rtl="0" algn="l">
              <a:lnSpc>
                <a:spcPct val="90000"/>
              </a:lnSpc>
              <a:spcBef>
                <a:spcPts val="600"/>
              </a:spcBef>
              <a:spcAft>
                <a:spcPts val="0"/>
              </a:spcAft>
              <a:buSzPts val="2800"/>
              <a:buFont typeface="Arial"/>
              <a:buChar char="•"/>
            </a:pPr>
            <a:r>
              <a:rPr i="1" lang="en-US" sz="2800">
                <a:solidFill>
                  <a:schemeClr val="dk1"/>
                </a:solidFill>
              </a:rPr>
              <a:t>How are the two views different?</a:t>
            </a:r>
            <a:endParaRPr/>
          </a:p>
          <a:p>
            <a:pPr indent="0" lvl="0" marL="0" rtl="0" algn="l">
              <a:lnSpc>
                <a:spcPct val="90000"/>
              </a:lnSpc>
              <a:spcBef>
                <a:spcPts val="1600"/>
              </a:spcBef>
              <a:spcAft>
                <a:spcPts val="0"/>
              </a:spcAft>
              <a:buClr>
                <a:srgbClr val="FF0000"/>
              </a:buClr>
              <a:buSzPts val="2800"/>
              <a:buFont typeface="Arial"/>
              <a:buNone/>
            </a:pPr>
            <a:r>
              <a:t/>
            </a:r>
            <a:endParaRPr/>
          </a:p>
        </p:txBody>
      </p:sp>
      <p:graphicFrame>
        <p:nvGraphicFramePr>
          <p:cNvPr id="212" name="Google Shape;212;p18"/>
          <p:cNvGraphicFramePr/>
          <p:nvPr/>
        </p:nvGraphicFramePr>
        <p:xfrm>
          <a:off x="457200" y="3510953"/>
          <a:ext cx="3000000" cy="3000000"/>
        </p:xfrm>
        <a:graphic>
          <a:graphicData uri="http://schemas.openxmlformats.org/drawingml/2006/table">
            <a:tbl>
              <a:tblPr bandRow="1" firstRow="1">
                <a:noFill/>
                <a:tableStyleId>{C60269DF-7E52-43E2-ADCA-6014690DBCC4}</a:tableStyleId>
              </a:tblPr>
              <a:tblGrid>
                <a:gridCol w="4114800"/>
                <a:gridCol w="4114800"/>
              </a:tblGrid>
              <a:tr h="488875">
                <a:tc>
                  <a:txBody>
                    <a:bodyPr/>
                    <a:lstStyle/>
                    <a:p>
                      <a:pPr indent="0" lvl="0" marL="0" marR="0" rtl="0" algn="ctr">
                        <a:spcBef>
                          <a:spcPts val="0"/>
                        </a:spcBef>
                        <a:spcAft>
                          <a:spcPts val="0"/>
                        </a:spcAft>
                        <a:buNone/>
                      </a:pPr>
                      <a:r>
                        <a:rPr b="0" lang="en-US" sz="3200" u="none" cap="none" strike="noStrike">
                          <a:solidFill>
                            <a:schemeClr val="dk1"/>
                          </a:solidFill>
                        </a:rPr>
                        <a:t>Traditional View</a:t>
                      </a:r>
                      <a:endParaRPr/>
                    </a:p>
                  </a:txBody>
                  <a:tcPr marT="45725" marB="45725" marR="91450" marL="91450">
                    <a:solidFill>
                      <a:srgbClr val="C9C9C9"/>
                    </a:solidFill>
                  </a:tcPr>
                </a:tc>
                <a:tc>
                  <a:txBody>
                    <a:bodyPr/>
                    <a:lstStyle/>
                    <a:p>
                      <a:pPr indent="0" lvl="0" marL="0" marR="0" rtl="0" algn="ctr">
                        <a:spcBef>
                          <a:spcPts val="0"/>
                        </a:spcBef>
                        <a:spcAft>
                          <a:spcPts val="0"/>
                        </a:spcAft>
                        <a:buNone/>
                      </a:pPr>
                      <a:r>
                        <a:rPr b="0" lang="en-US" sz="3200" u="none" cap="none" strike="noStrike">
                          <a:solidFill>
                            <a:schemeClr val="dk1"/>
                          </a:solidFill>
                        </a:rPr>
                        <a:t> Proactive View</a:t>
                      </a:r>
                      <a:endParaRPr/>
                    </a:p>
                  </a:txBody>
                  <a:tcPr marT="45725" marB="45725" marR="91450" marL="91450">
                    <a:solidFill>
                      <a:srgbClr val="C9C9C9"/>
                    </a:solidFill>
                  </a:tcPr>
                </a:tc>
              </a:tr>
              <a:tr h="349275">
                <a:tc>
                  <a:txBody>
                    <a:bodyPr/>
                    <a:lstStyle/>
                    <a:p>
                      <a:pPr indent="0" lvl="0" marL="0" marR="0" rtl="0" algn="l">
                        <a:spcBef>
                          <a:spcPts val="0"/>
                        </a:spcBef>
                        <a:spcAft>
                          <a:spcPts val="0"/>
                        </a:spcAft>
                        <a:buNone/>
                      </a:pPr>
                      <a:r>
                        <a:t/>
                      </a:r>
                      <a:endParaRPr sz="1800">
                        <a:solidFill>
                          <a:srgbClr val="00B050"/>
                        </a:solidFill>
                      </a:endParaRPr>
                    </a:p>
                  </a:txBody>
                  <a:tcPr marT="45725" marB="45725" marR="91450" marL="91450">
                    <a:solidFill>
                      <a:srgbClr val="DBDBDB"/>
                    </a:solidFill>
                  </a:tcPr>
                </a:tc>
                <a:tc>
                  <a:txBody>
                    <a:bodyPr/>
                    <a:lstStyle/>
                    <a:p>
                      <a:pPr indent="0" lvl="0" marL="0" marR="0" rtl="0" algn="l">
                        <a:spcBef>
                          <a:spcPts val="0"/>
                        </a:spcBef>
                        <a:spcAft>
                          <a:spcPts val="0"/>
                        </a:spcAft>
                        <a:buNone/>
                      </a:pPr>
                      <a:r>
                        <a:t/>
                      </a:r>
                      <a:endParaRPr sz="1800">
                        <a:solidFill>
                          <a:srgbClr val="00B050"/>
                        </a:solidFill>
                      </a:endParaRPr>
                    </a:p>
                  </a:txBody>
                  <a:tcPr marT="45725" marB="45725" marR="91450" marL="91450">
                    <a:solidFill>
                      <a:srgbClr val="DBDBDB"/>
                    </a:solidFill>
                  </a:tcPr>
                </a:tc>
              </a:tr>
              <a:tr h="349275">
                <a:tc>
                  <a:txBody>
                    <a:bodyPr/>
                    <a:lstStyle/>
                    <a:p>
                      <a:pPr indent="0" lvl="0" marL="0" marR="0" rtl="0" algn="l">
                        <a:spcBef>
                          <a:spcPts val="0"/>
                        </a:spcBef>
                        <a:spcAft>
                          <a:spcPts val="0"/>
                        </a:spcAft>
                        <a:buNone/>
                      </a:pPr>
                      <a:r>
                        <a:t/>
                      </a:r>
                      <a:endParaRPr sz="1800">
                        <a:solidFill>
                          <a:srgbClr val="00B050"/>
                        </a:solidFill>
                      </a:endParaRPr>
                    </a:p>
                  </a:txBody>
                  <a:tcPr marT="45725" marB="45725" marR="91450" marL="91450">
                    <a:solidFill>
                      <a:srgbClr val="EDEDED"/>
                    </a:solidFill>
                  </a:tcPr>
                </a:tc>
                <a:tc>
                  <a:txBody>
                    <a:bodyPr/>
                    <a:lstStyle/>
                    <a:p>
                      <a:pPr indent="0" lvl="0" marL="0" marR="0" rtl="0" algn="l">
                        <a:spcBef>
                          <a:spcPts val="0"/>
                        </a:spcBef>
                        <a:spcAft>
                          <a:spcPts val="0"/>
                        </a:spcAft>
                        <a:buNone/>
                      </a:pPr>
                      <a:r>
                        <a:t/>
                      </a:r>
                      <a:endParaRPr sz="1800">
                        <a:solidFill>
                          <a:srgbClr val="00B050"/>
                        </a:solidFill>
                      </a:endParaRPr>
                    </a:p>
                  </a:txBody>
                  <a:tcPr marT="45725" marB="45725" marR="91450" marL="91450">
                    <a:solidFill>
                      <a:srgbClr val="EDEDED"/>
                    </a:solidFill>
                  </a:tcPr>
                </a:tc>
              </a:tr>
              <a:tr h="349275">
                <a:tc>
                  <a:txBody>
                    <a:bodyPr/>
                    <a:lstStyle/>
                    <a:p>
                      <a:pPr indent="0" lvl="0" marL="0" marR="0" rtl="0" algn="l">
                        <a:spcBef>
                          <a:spcPts val="0"/>
                        </a:spcBef>
                        <a:spcAft>
                          <a:spcPts val="0"/>
                        </a:spcAft>
                        <a:buNone/>
                      </a:pPr>
                      <a:r>
                        <a:t/>
                      </a:r>
                      <a:endParaRPr sz="1800">
                        <a:solidFill>
                          <a:srgbClr val="00B050"/>
                        </a:solidFill>
                      </a:endParaRPr>
                    </a:p>
                  </a:txBody>
                  <a:tcPr marT="45725" marB="45725" marR="91450" marL="91450">
                    <a:solidFill>
                      <a:srgbClr val="DBDBDB"/>
                    </a:solidFill>
                  </a:tcPr>
                </a:tc>
                <a:tc>
                  <a:txBody>
                    <a:bodyPr/>
                    <a:lstStyle/>
                    <a:p>
                      <a:pPr indent="0" lvl="0" marL="0" marR="0" rtl="0" algn="l">
                        <a:spcBef>
                          <a:spcPts val="0"/>
                        </a:spcBef>
                        <a:spcAft>
                          <a:spcPts val="0"/>
                        </a:spcAft>
                        <a:buNone/>
                      </a:pPr>
                      <a:r>
                        <a:t/>
                      </a:r>
                      <a:endParaRPr sz="1800">
                        <a:solidFill>
                          <a:srgbClr val="00B050"/>
                        </a:solidFill>
                      </a:endParaRPr>
                    </a:p>
                  </a:txBody>
                  <a:tcPr marT="45725" marB="45725" marR="91450" marL="91450">
                    <a:solidFill>
                      <a:srgbClr val="DBDBDB"/>
                    </a:solidFill>
                  </a:tcPr>
                </a:tc>
              </a:tr>
              <a:tr h="349275">
                <a:tc>
                  <a:txBody>
                    <a:bodyPr/>
                    <a:lstStyle/>
                    <a:p>
                      <a:pPr indent="0" lvl="0" marL="0" marR="0" rtl="0" algn="l">
                        <a:spcBef>
                          <a:spcPts val="0"/>
                        </a:spcBef>
                        <a:spcAft>
                          <a:spcPts val="0"/>
                        </a:spcAft>
                        <a:buNone/>
                      </a:pPr>
                      <a:r>
                        <a:t/>
                      </a:r>
                      <a:endParaRPr sz="1800">
                        <a:solidFill>
                          <a:srgbClr val="00B050"/>
                        </a:solidFill>
                      </a:endParaRPr>
                    </a:p>
                  </a:txBody>
                  <a:tcPr marT="45725" marB="45725" marR="91450" marL="91450">
                    <a:solidFill>
                      <a:srgbClr val="EDEDED"/>
                    </a:solidFill>
                  </a:tcPr>
                </a:tc>
                <a:tc>
                  <a:txBody>
                    <a:bodyPr/>
                    <a:lstStyle/>
                    <a:p>
                      <a:pPr indent="0" lvl="0" marL="0" marR="0" rtl="0" algn="l">
                        <a:spcBef>
                          <a:spcPts val="0"/>
                        </a:spcBef>
                        <a:spcAft>
                          <a:spcPts val="0"/>
                        </a:spcAft>
                        <a:buNone/>
                      </a:pPr>
                      <a:r>
                        <a:t/>
                      </a:r>
                      <a:endParaRPr sz="1800">
                        <a:solidFill>
                          <a:srgbClr val="00B050"/>
                        </a:solidFill>
                      </a:endParaRPr>
                    </a:p>
                  </a:txBody>
                  <a:tcPr marT="45725" marB="45725" marR="91450" marL="91450">
                    <a:solidFill>
                      <a:srgbClr val="EDEDED"/>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type="title"/>
          </p:nvPr>
        </p:nvSpPr>
        <p:spPr>
          <a:xfrm>
            <a:off x="790015" y="827910"/>
            <a:ext cx="3095681" cy="176737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Role of Social Competence</a:t>
            </a:r>
            <a:endParaRPr/>
          </a:p>
        </p:txBody>
      </p:sp>
      <p:sp>
        <p:nvSpPr>
          <p:cNvPr id="219" name="Google Shape;219;p19"/>
          <p:cNvSpPr txBox="1"/>
          <p:nvPr>
            <p:ph idx="1" type="body"/>
          </p:nvPr>
        </p:nvSpPr>
        <p:spPr>
          <a:xfrm>
            <a:off x="628650" y="2716308"/>
            <a:ext cx="7886700" cy="364929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FF0000"/>
              </a:buClr>
              <a:buSzPct val="100000"/>
              <a:buChar char="•"/>
            </a:pPr>
            <a:r>
              <a:rPr lang="en-US"/>
              <a:t> </a:t>
            </a:r>
            <a:r>
              <a:rPr lang="en-US" sz="3000"/>
              <a:t>A lack of social skills has been linked to juvenile delinquency, grade retention, suspensions, truancy, dropping out, lower self-esteem, and delayed cognitive development.</a:t>
            </a:r>
            <a:endParaRPr/>
          </a:p>
          <a:p>
            <a:pPr indent="0" lvl="0" marL="0" rtl="0" algn="l">
              <a:lnSpc>
                <a:spcPct val="90000"/>
              </a:lnSpc>
              <a:spcBef>
                <a:spcPts val="1000"/>
              </a:spcBef>
              <a:spcAft>
                <a:spcPts val="0"/>
              </a:spcAft>
              <a:buSzPct val="100000"/>
              <a:buNone/>
            </a:pPr>
            <a:r>
              <a:t/>
            </a:r>
            <a:endParaRPr sz="3000"/>
          </a:p>
          <a:p>
            <a:pPr indent="-228600" lvl="0" marL="228600" rtl="0" algn="l">
              <a:lnSpc>
                <a:spcPct val="90000"/>
              </a:lnSpc>
              <a:spcBef>
                <a:spcPts val="1000"/>
              </a:spcBef>
              <a:spcAft>
                <a:spcPts val="0"/>
              </a:spcAft>
              <a:buClr>
                <a:srgbClr val="FF0000"/>
              </a:buClr>
              <a:buSzPct val="100000"/>
              <a:buChar char="•"/>
            </a:pPr>
            <a:r>
              <a:rPr lang="en-US" sz="3000"/>
              <a:t>As adults, social deficits have been correlated with inability to gain and maintain employment, discharge from military service, involvement with the judicial system, and mental health problems</a:t>
            </a:r>
            <a:r>
              <a:rPr lang="en-US"/>
              <a:t>.</a:t>
            </a:r>
            <a:endParaRPr/>
          </a:p>
          <a:p>
            <a:pPr indent="-64135" lvl="0" marL="228600" rtl="0" algn="l">
              <a:lnSpc>
                <a:spcPct val="90000"/>
              </a:lnSpc>
              <a:spcBef>
                <a:spcPts val="1000"/>
              </a:spcBef>
              <a:spcAft>
                <a:spcPts val="0"/>
              </a:spcAft>
              <a:buClr>
                <a:srgbClr val="FF0000"/>
              </a:buClr>
              <a:buSzPct val="100000"/>
              <a:buNone/>
            </a:pPr>
            <a:r>
              <a:t/>
            </a:r>
            <a:endParaRPr/>
          </a:p>
        </p:txBody>
      </p:sp>
      <p:pic>
        <p:nvPicPr>
          <p:cNvPr id="220" name="Google Shape;220;p19"/>
          <p:cNvPicPr preferRelativeResize="0"/>
          <p:nvPr/>
        </p:nvPicPr>
        <p:blipFill rotWithShape="1">
          <a:blip r:embed="rId3">
            <a:alphaModFix/>
          </a:blip>
          <a:srcRect b="0" l="0" r="0" t="0"/>
          <a:stretch/>
        </p:blipFill>
        <p:spPr>
          <a:xfrm>
            <a:off x="5014323" y="531493"/>
            <a:ext cx="3095681" cy="20637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92" name="Google Shape;92;p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lang="en-US"/>
              <a:t>Handouts Needed:</a:t>
            </a:r>
            <a:endParaRPr/>
          </a:p>
          <a:p>
            <a:pPr indent="-209550" lvl="1" marL="685800" rtl="0" algn="l">
              <a:lnSpc>
                <a:spcPct val="90000"/>
              </a:lnSpc>
              <a:spcBef>
                <a:spcPts val="500"/>
              </a:spcBef>
              <a:spcAft>
                <a:spcPts val="0"/>
              </a:spcAft>
              <a:buClr>
                <a:schemeClr val="dk1"/>
              </a:buClr>
              <a:buSzPts val="2100"/>
              <a:buChar char="•"/>
            </a:pPr>
            <a:r>
              <a:rPr lang="en-US" sz="2100"/>
              <a:t>Example and Activity Beliefs</a:t>
            </a:r>
            <a:endParaRPr sz="2100"/>
          </a:p>
          <a:p>
            <a:pPr indent="-209550" lvl="1" marL="685800" rtl="0" algn="l">
              <a:lnSpc>
                <a:spcPct val="90000"/>
              </a:lnSpc>
              <a:spcBef>
                <a:spcPts val="500"/>
              </a:spcBef>
              <a:spcAft>
                <a:spcPts val="0"/>
              </a:spcAft>
              <a:buClr>
                <a:schemeClr val="dk1"/>
              </a:buClr>
              <a:buSzPts val="2100"/>
              <a:buChar char="•"/>
            </a:pPr>
            <a:r>
              <a:rPr lang="en-US" sz="2100"/>
              <a:t>Tier 1 Action Plan</a:t>
            </a:r>
            <a:endParaRPr sz="2100"/>
          </a:p>
          <a:p>
            <a:pPr indent="-209550" lvl="1" marL="685800" rtl="0" algn="l">
              <a:lnSpc>
                <a:spcPct val="90000"/>
              </a:lnSpc>
              <a:spcBef>
                <a:spcPts val="500"/>
              </a:spcBef>
              <a:spcAft>
                <a:spcPts val="0"/>
              </a:spcAft>
              <a:buSzPts val="2100"/>
              <a:buChar char="•"/>
            </a:pPr>
            <a:r>
              <a:rPr lang="en-US" sz="2100"/>
              <a:t>Tier 1 Artifact Rubric</a:t>
            </a:r>
            <a:endParaRPr sz="2100"/>
          </a:p>
          <a:p>
            <a:pPr indent="-209550" lvl="1" marL="685800" rtl="0" algn="l">
              <a:lnSpc>
                <a:spcPct val="90000"/>
              </a:lnSpc>
              <a:spcBef>
                <a:spcPts val="500"/>
              </a:spcBef>
              <a:spcAft>
                <a:spcPts val="0"/>
              </a:spcAft>
              <a:buSzPts val="2100"/>
              <a:buChar char="•"/>
            </a:pPr>
            <a:r>
              <a:rPr lang="en-US" sz="2100"/>
              <a:t>Tier 1 Action Planning Checklist</a:t>
            </a:r>
            <a:endParaRPr sz="2100"/>
          </a:p>
          <a:p>
            <a:pPr indent="0" lvl="1" marL="457200" rtl="0" algn="l">
              <a:lnSpc>
                <a:spcPct val="90000"/>
              </a:lnSpc>
              <a:spcBef>
                <a:spcPts val="500"/>
              </a:spcBef>
              <a:spcAft>
                <a:spcPts val="0"/>
              </a:spcAft>
              <a:buClr>
                <a:schemeClr val="dk1"/>
              </a:buClr>
              <a:buSzPts val="2400"/>
              <a:buNone/>
            </a:pPr>
            <a:r>
              <a:t/>
            </a:r>
            <a:endParaRPr sz="3322"/>
          </a:p>
          <a:p>
            <a:pPr indent="-228600" lvl="0" marL="228600" rtl="0" algn="l">
              <a:lnSpc>
                <a:spcPct val="90000"/>
              </a:lnSpc>
              <a:spcBef>
                <a:spcPts val="1000"/>
              </a:spcBef>
              <a:spcAft>
                <a:spcPts val="0"/>
              </a:spcAft>
              <a:buClr>
                <a:srgbClr val="FF0000"/>
              </a:buClr>
              <a:buSzPts val="2800"/>
              <a:buChar char="•"/>
            </a:pPr>
            <a:r>
              <a:rPr lang="en-US"/>
              <a:t>Participants Need Access to:</a:t>
            </a:r>
            <a:endParaRPr/>
          </a:p>
          <a:p>
            <a:pPr indent="-228600" lvl="1" marL="685800" rtl="0" algn="l">
              <a:lnSpc>
                <a:spcPct val="90000"/>
              </a:lnSpc>
              <a:spcBef>
                <a:spcPts val="500"/>
              </a:spcBef>
              <a:spcAft>
                <a:spcPts val="0"/>
              </a:spcAft>
              <a:buClr>
                <a:schemeClr val="dk1"/>
              </a:buClr>
              <a:buSzPts val="2400"/>
              <a:buChar char="•"/>
            </a:pPr>
            <a:r>
              <a:rPr lang="en-US"/>
              <a:t>MO SW-PBS Handbook</a:t>
            </a:r>
            <a:endParaRPr/>
          </a:p>
          <a:p>
            <a:pPr indent="-228600" lvl="1" marL="685800" rtl="0" algn="l">
              <a:lnSpc>
                <a:spcPct val="90000"/>
              </a:lnSpc>
              <a:spcBef>
                <a:spcPts val="500"/>
              </a:spcBef>
              <a:spcAft>
                <a:spcPts val="0"/>
              </a:spcAft>
              <a:buClr>
                <a:schemeClr val="dk1"/>
              </a:buClr>
              <a:buSzPts val="2400"/>
              <a:buChar char="•"/>
            </a:pPr>
            <a:r>
              <a:rPr lang="en-US"/>
              <a:t>MO SW-PBS Tier 1 Implementation Guide</a:t>
            </a:r>
            <a:br>
              <a:rPr lang="en-US"/>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txBox="1"/>
          <p:nvPr>
            <p:ph idx="1" type="body"/>
          </p:nvPr>
        </p:nvSpPr>
        <p:spPr>
          <a:xfrm>
            <a:off x="457200" y="588327"/>
            <a:ext cx="8229600" cy="527380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800"/>
              <a:buNone/>
            </a:pPr>
            <a:r>
              <a:rPr i="1" lang="en-US"/>
              <a:t>Joint policy report Guiding Principles: A Resource Guide for Improving School Climate &amp; Discipline, (2014)</a:t>
            </a:r>
            <a:endParaRPr/>
          </a:p>
          <a:p>
            <a:pPr indent="0" lvl="0" marL="0" rtl="0" algn="l">
              <a:lnSpc>
                <a:spcPct val="90000"/>
              </a:lnSpc>
              <a:spcBef>
                <a:spcPts val="1000"/>
              </a:spcBef>
              <a:spcAft>
                <a:spcPts val="0"/>
              </a:spcAft>
              <a:buSzPts val="2800"/>
              <a:buNone/>
            </a:pPr>
            <a:r>
              <a:rPr i="1" lang="en-US"/>
              <a:t> a</a:t>
            </a:r>
            <a:r>
              <a:rPr lang="en-US"/>
              <a:t>rticulates a plan to: </a:t>
            </a:r>
            <a:endParaRPr/>
          </a:p>
          <a:p>
            <a:pPr indent="-514350" lvl="0" marL="514350" rtl="0" algn="l">
              <a:lnSpc>
                <a:spcPct val="90000"/>
              </a:lnSpc>
              <a:spcBef>
                <a:spcPts val="1000"/>
              </a:spcBef>
              <a:spcAft>
                <a:spcPts val="0"/>
              </a:spcAft>
              <a:buSzPts val="2800"/>
              <a:buAutoNum type="alphaLcParenR"/>
            </a:pPr>
            <a:r>
              <a:rPr lang="en-US"/>
              <a:t>create positive climates that focus on prevention,</a:t>
            </a:r>
            <a:endParaRPr/>
          </a:p>
          <a:p>
            <a:pPr indent="-514350" lvl="0" marL="514350" rtl="0" algn="l">
              <a:lnSpc>
                <a:spcPct val="90000"/>
              </a:lnSpc>
              <a:spcBef>
                <a:spcPts val="1000"/>
              </a:spcBef>
              <a:spcAft>
                <a:spcPts val="0"/>
              </a:spcAft>
              <a:buSzPts val="2800"/>
              <a:buAutoNum type="alphaLcParenR"/>
            </a:pPr>
            <a:r>
              <a:rPr lang="en-US"/>
              <a:t>develop clear, appropriate, and consistent expectations and consequences to address disruptive student behaviors, </a:t>
            </a:r>
            <a:endParaRPr/>
          </a:p>
          <a:p>
            <a:pPr indent="-514350" lvl="0" marL="514350" rtl="0" algn="l">
              <a:lnSpc>
                <a:spcPct val="90000"/>
              </a:lnSpc>
              <a:spcBef>
                <a:spcPts val="1000"/>
              </a:spcBef>
              <a:spcAft>
                <a:spcPts val="0"/>
              </a:spcAft>
              <a:buSzPts val="2800"/>
              <a:buAutoNum type="alphaLcParenR"/>
            </a:pPr>
            <a:r>
              <a:rPr lang="en-US"/>
              <a:t>ensure fairness, equity, and continuous improvement. </a:t>
            </a:r>
            <a:endParaRPr/>
          </a:p>
          <a:p>
            <a:pPr indent="0" lvl="0" marL="0" rtl="0" algn="l">
              <a:lnSpc>
                <a:spcPct val="90000"/>
              </a:lnSpc>
              <a:spcBef>
                <a:spcPts val="1000"/>
              </a:spcBef>
              <a:spcAft>
                <a:spcPts val="0"/>
              </a:spcAft>
              <a:buSzPts val="2800"/>
              <a:buNone/>
            </a:pPr>
            <a:r>
              <a:rPr lang="en-US"/>
              <a:t>The report specifically mentions the implementation of Positive Behavior Interventions and Supports (PBIS) as a systematic process to achieve these goals (U.S. Department of Education, 2014). </a:t>
            </a:r>
            <a:endParaRPr/>
          </a:p>
        </p:txBody>
      </p:sp>
      <p:sp>
        <p:nvSpPr>
          <p:cNvPr id="227" name="Google Shape;227;p20"/>
          <p:cNvSpPr txBox="1"/>
          <p:nvPr/>
        </p:nvSpPr>
        <p:spPr>
          <a:xfrm>
            <a:off x="8055636" y="5862132"/>
            <a:ext cx="63116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12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1"/>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Discussion: Views on Discipline</a:t>
            </a:r>
            <a:endParaRPr/>
          </a:p>
        </p:txBody>
      </p:sp>
      <p:sp>
        <p:nvSpPr>
          <p:cNvPr id="234" name="Google Shape;234;p21"/>
          <p:cNvSpPr txBox="1"/>
          <p:nvPr>
            <p:ph idx="1" type="body"/>
          </p:nvPr>
        </p:nvSpPr>
        <p:spPr>
          <a:xfrm>
            <a:off x="457200" y="1936376"/>
            <a:ext cx="8229600" cy="4189787"/>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SzPts val="2800"/>
              <a:buFont typeface="Arial"/>
              <a:buChar char="•"/>
            </a:pPr>
            <a:r>
              <a:rPr lang="en-US">
                <a:solidFill>
                  <a:schemeClr val="dk1"/>
                </a:solidFill>
              </a:rPr>
              <a:t>What did you hear that causes you to rethink your understanding of discipline? Share the key ideas that might change your view of discipline.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txBox="1"/>
          <p:nvPr>
            <p:ph type="title"/>
          </p:nvPr>
        </p:nvSpPr>
        <p:spPr>
          <a:xfrm>
            <a:off x="628650" y="365127"/>
            <a:ext cx="3742633" cy="11140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Beliefs</a:t>
            </a:r>
            <a:endParaRPr/>
          </a:p>
        </p:txBody>
      </p:sp>
      <p:sp>
        <p:nvSpPr>
          <p:cNvPr id="241" name="Google Shape;241;p22"/>
          <p:cNvSpPr txBox="1"/>
          <p:nvPr>
            <p:ph idx="1" type="body"/>
          </p:nvPr>
        </p:nvSpPr>
        <p:spPr>
          <a:xfrm>
            <a:off x="414683" y="2872637"/>
            <a:ext cx="8716067" cy="396255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t>Beliefs are the underlying sentiments, assertions, or assumptions that inform the customs or practices of a group.</a:t>
            </a:r>
            <a:endParaRPr/>
          </a:p>
          <a:p>
            <a:pPr indent="0" lvl="0" marL="0" rtl="0" algn="ctr">
              <a:lnSpc>
                <a:spcPct val="90000"/>
              </a:lnSpc>
              <a:spcBef>
                <a:spcPts val="1000"/>
              </a:spcBef>
              <a:spcAft>
                <a:spcPts val="0"/>
              </a:spcAft>
              <a:buSzPts val="2800"/>
              <a:buNone/>
            </a:pPr>
            <a:r>
              <a:rPr i="1" lang="en-US"/>
              <a:t>Our beliefs about student behavior and discipline unify us and direct our actions–the decisions we make, the practices we choose, and how we interact with others. When we take time to articulate our beliefs, we are forced to be precise about how we want to behave. </a:t>
            </a:r>
            <a:br>
              <a:rPr i="1" lang="en-US"/>
            </a:br>
            <a:br>
              <a:rPr i="1" lang="en-US"/>
            </a:br>
            <a:endParaRPr i="1"/>
          </a:p>
        </p:txBody>
      </p:sp>
      <p:pic>
        <p:nvPicPr>
          <p:cNvPr id="242" name="Google Shape;242;p22"/>
          <p:cNvPicPr preferRelativeResize="0"/>
          <p:nvPr/>
        </p:nvPicPr>
        <p:blipFill rotWithShape="1">
          <a:blip r:embed="rId3">
            <a:alphaModFix/>
          </a:blip>
          <a:srcRect b="0" l="0" r="0" t="0"/>
          <a:stretch/>
        </p:blipFill>
        <p:spPr>
          <a:xfrm>
            <a:off x="4772716" y="232544"/>
            <a:ext cx="3742633" cy="24932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Best Practices: Beliefs</a:t>
            </a:r>
            <a:endParaRPr/>
          </a:p>
        </p:txBody>
      </p:sp>
      <p:sp>
        <p:nvSpPr>
          <p:cNvPr id="249" name="Google Shape;249;p23"/>
          <p:cNvSpPr txBox="1"/>
          <p:nvPr>
            <p:ph idx="1" type="body"/>
          </p:nvPr>
        </p:nvSpPr>
        <p:spPr>
          <a:xfrm>
            <a:off x="628650" y="1580827"/>
            <a:ext cx="7886700" cy="459613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FF0000"/>
              </a:buClr>
              <a:buSzPct val="100000"/>
              <a:buChar char="•"/>
            </a:pPr>
            <a:r>
              <a:rPr lang="en-US"/>
              <a:t>Balanced focus on both academics &amp; social competency.</a:t>
            </a:r>
            <a:endParaRPr/>
          </a:p>
          <a:p>
            <a:pPr indent="-228600" lvl="0" marL="228600" rtl="0" algn="l">
              <a:lnSpc>
                <a:spcPct val="90000"/>
              </a:lnSpc>
              <a:spcBef>
                <a:spcPts val="1000"/>
              </a:spcBef>
              <a:spcAft>
                <a:spcPts val="0"/>
              </a:spcAft>
              <a:buClr>
                <a:srgbClr val="FF0000"/>
              </a:buClr>
              <a:buSzPct val="100000"/>
              <a:buChar char="•"/>
            </a:pPr>
            <a:r>
              <a:rPr lang="en-US"/>
              <a:t>Behavior is learned.</a:t>
            </a:r>
            <a:endParaRPr/>
          </a:p>
          <a:p>
            <a:pPr indent="-228600" lvl="0" marL="228600" rtl="0" algn="l">
              <a:lnSpc>
                <a:spcPct val="90000"/>
              </a:lnSpc>
              <a:spcBef>
                <a:spcPts val="1000"/>
              </a:spcBef>
              <a:spcAft>
                <a:spcPts val="0"/>
              </a:spcAft>
              <a:buClr>
                <a:srgbClr val="FF0000"/>
              </a:buClr>
              <a:buSzPct val="100000"/>
              <a:buChar char="•"/>
            </a:pPr>
            <a:r>
              <a:rPr lang="en-US"/>
              <a:t>Responsible behavior can be taught.</a:t>
            </a:r>
            <a:endParaRPr/>
          </a:p>
          <a:p>
            <a:pPr indent="-228600" lvl="0" marL="228600" rtl="0" algn="l">
              <a:lnSpc>
                <a:spcPct val="90000"/>
              </a:lnSpc>
              <a:spcBef>
                <a:spcPts val="1000"/>
              </a:spcBef>
              <a:spcAft>
                <a:spcPts val="0"/>
              </a:spcAft>
              <a:buClr>
                <a:srgbClr val="FF0000"/>
              </a:buClr>
              <a:buSzPct val="100000"/>
              <a:buChar char="•"/>
            </a:pPr>
            <a:r>
              <a:rPr lang="en-US"/>
              <a:t>Student discipline is best achieved through instruction rather than punishment.</a:t>
            </a:r>
            <a:endParaRPr/>
          </a:p>
          <a:p>
            <a:pPr indent="-228600" lvl="0" marL="228600" rtl="0" algn="l">
              <a:lnSpc>
                <a:spcPct val="90000"/>
              </a:lnSpc>
              <a:spcBef>
                <a:spcPts val="1000"/>
              </a:spcBef>
              <a:spcAft>
                <a:spcPts val="0"/>
              </a:spcAft>
              <a:buClr>
                <a:srgbClr val="FF0000"/>
              </a:buClr>
              <a:buSzPct val="100000"/>
              <a:buChar char="•"/>
            </a:pPr>
            <a:r>
              <a:rPr lang="en-US"/>
              <a:t>Student behavior can be taught using the same strategies used to teach academics.</a:t>
            </a:r>
            <a:endParaRPr/>
          </a:p>
          <a:p>
            <a:pPr indent="-228600" lvl="0" marL="228600" rtl="0" algn="l">
              <a:lnSpc>
                <a:spcPct val="90000"/>
              </a:lnSpc>
              <a:spcBef>
                <a:spcPts val="1000"/>
              </a:spcBef>
              <a:spcAft>
                <a:spcPts val="0"/>
              </a:spcAft>
              <a:buClr>
                <a:srgbClr val="FF0000"/>
              </a:buClr>
              <a:buSzPct val="100000"/>
              <a:buChar char="•"/>
            </a:pPr>
            <a:r>
              <a:rPr lang="en-US"/>
              <a:t>Misbehavior presents the student with an opportunity to learn; the educator with an opportunity to teach. </a:t>
            </a:r>
            <a:endParaRPr/>
          </a:p>
          <a:p>
            <a:pPr indent="-228600" lvl="0" marL="228600" rtl="0" algn="l">
              <a:lnSpc>
                <a:spcPct val="90000"/>
              </a:lnSpc>
              <a:spcBef>
                <a:spcPts val="1000"/>
              </a:spcBef>
              <a:spcAft>
                <a:spcPts val="0"/>
              </a:spcAft>
              <a:buClr>
                <a:srgbClr val="FF0000"/>
              </a:buClr>
              <a:buSzPct val="100000"/>
              <a:buChar char="•"/>
            </a:pPr>
            <a:r>
              <a:rPr lang="en-US"/>
              <a:t>For behavior change to occur, we must use positive approaches that strengthen teacher-student relationships.</a:t>
            </a:r>
            <a:endParaRPr/>
          </a:p>
          <a:p>
            <a:pPr indent="-64135" lvl="0" marL="228600" rtl="0" algn="l">
              <a:lnSpc>
                <a:spcPct val="90000"/>
              </a:lnSpc>
              <a:spcBef>
                <a:spcPts val="1000"/>
              </a:spcBef>
              <a:spcAft>
                <a:spcPts val="0"/>
              </a:spcAft>
              <a:buClr>
                <a:srgbClr val="FF0000"/>
              </a:buClr>
              <a:buSzPct val="100000"/>
              <a:buNone/>
            </a:pPr>
            <a:r>
              <a:t/>
            </a:r>
            <a:endParaRPr/>
          </a:p>
          <a:p>
            <a:pPr indent="-64135" lvl="0" marL="228600" rtl="0" algn="l">
              <a:lnSpc>
                <a:spcPct val="90000"/>
              </a:lnSpc>
              <a:spcBef>
                <a:spcPts val="1000"/>
              </a:spcBef>
              <a:spcAft>
                <a:spcPts val="0"/>
              </a:spcAft>
              <a:buClr>
                <a:srgbClr val="FF0000"/>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4"/>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Discussion: Start With Why</a:t>
            </a:r>
            <a:endParaRPr/>
          </a:p>
        </p:txBody>
      </p:sp>
      <p:sp>
        <p:nvSpPr>
          <p:cNvPr id="256" name="Google Shape;25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279400" lvl="0" marL="457200" rtl="0" algn="l">
              <a:lnSpc>
                <a:spcPct val="90000"/>
              </a:lnSpc>
              <a:spcBef>
                <a:spcPts val="1000"/>
              </a:spcBef>
              <a:spcAft>
                <a:spcPts val="0"/>
              </a:spcAft>
              <a:buSzPts val="2800"/>
              <a:buFont typeface="Arial"/>
              <a:buNone/>
            </a:pPr>
            <a:r>
              <a:t/>
            </a:r>
            <a:endParaRPr>
              <a:solidFill>
                <a:schemeClr val="dk1"/>
              </a:solidFill>
            </a:endParaRPr>
          </a:p>
          <a:p>
            <a:pPr indent="-457200" lvl="0" marL="457200" rtl="0" algn="l">
              <a:lnSpc>
                <a:spcPct val="90000"/>
              </a:lnSpc>
              <a:spcBef>
                <a:spcPts val="1000"/>
              </a:spcBef>
              <a:spcAft>
                <a:spcPts val="0"/>
              </a:spcAft>
              <a:buSzPts val="2800"/>
              <a:buFont typeface="Arial"/>
              <a:buChar char="•"/>
            </a:pPr>
            <a:r>
              <a:rPr lang="en-US">
                <a:solidFill>
                  <a:schemeClr val="dk1"/>
                </a:solidFill>
              </a:rPr>
              <a:t>What did the “How Great Leaders Inspire Change” video help explain the concept of starting with why?</a:t>
            </a:r>
            <a:endParaRPr/>
          </a:p>
          <a:p>
            <a:pPr indent="-457200" lvl="0" marL="457200" rtl="0" algn="l">
              <a:lnSpc>
                <a:spcPct val="90000"/>
              </a:lnSpc>
              <a:spcBef>
                <a:spcPts val="1000"/>
              </a:spcBef>
              <a:spcAft>
                <a:spcPts val="0"/>
              </a:spcAft>
              <a:buSzPts val="2800"/>
              <a:buFont typeface="Arial"/>
              <a:buChar char="•"/>
            </a:pPr>
            <a:r>
              <a:rPr lang="en-US">
                <a:solidFill>
                  <a:schemeClr val="dk1"/>
                </a:solidFill>
              </a:rPr>
              <a:t>How does the video message relate to education, your school and your community?</a:t>
            </a:r>
            <a:endParaRPr/>
          </a:p>
          <a:p>
            <a:pPr indent="0" lvl="0" marL="0" rtl="0" algn="l">
              <a:lnSpc>
                <a:spcPct val="90000"/>
              </a:lnSpc>
              <a:spcBef>
                <a:spcPts val="1000"/>
              </a:spcBef>
              <a:spcAft>
                <a:spcPts val="0"/>
              </a:spcAft>
              <a:buClr>
                <a:srgbClr val="FF0000"/>
              </a:buClr>
              <a:buSzPts val="2800"/>
              <a:buFont typeface="Arial"/>
              <a:buNone/>
            </a:pPr>
            <a:r>
              <a:t/>
            </a:r>
            <a:endParaRPr/>
          </a:p>
        </p:txBody>
      </p:sp>
      <p:pic>
        <p:nvPicPr>
          <p:cNvPr id="257" name="Google Shape;257;p24"/>
          <p:cNvPicPr preferRelativeResize="0"/>
          <p:nvPr/>
        </p:nvPicPr>
        <p:blipFill rotWithShape="1">
          <a:blip r:embed="rId3">
            <a:alphaModFix/>
          </a:blip>
          <a:srcRect b="0" l="0" r="0" t="0"/>
          <a:stretch/>
        </p:blipFill>
        <p:spPr>
          <a:xfrm>
            <a:off x="2743200" y="1681566"/>
            <a:ext cx="3657600" cy="206339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5"/>
          <p:cNvSpPr txBox="1"/>
          <p:nvPr>
            <p:ph type="title"/>
          </p:nvPr>
        </p:nvSpPr>
        <p:spPr>
          <a:xfrm>
            <a:off x="1471882" y="491686"/>
            <a:ext cx="7363508" cy="9259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8000"/>
              </a:buClr>
              <a:buSzPts val="4400"/>
              <a:buFont typeface="Calibri"/>
              <a:buNone/>
            </a:pPr>
            <a:r>
              <a:rPr lang="en-US">
                <a:solidFill>
                  <a:srgbClr val="008000"/>
                </a:solidFill>
              </a:rPr>
              <a:t>Activity: </a:t>
            </a:r>
            <a:r>
              <a:rPr lang="en-US">
                <a:solidFill>
                  <a:srgbClr val="FF0000"/>
                </a:solidFill>
              </a:rPr>
              <a:t>Essential Beliefs</a:t>
            </a:r>
            <a:endParaRPr/>
          </a:p>
        </p:txBody>
      </p:sp>
      <p:sp>
        <p:nvSpPr>
          <p:cNvPr id="264" name="Google Shape;264;p25"/>
          <p:cNvSpPr txBox="1"/>
          <p:nvPr>
            <p:ph idx="1" type="body"/>
          </p:nvPr>
        </p:nvSpPr>
        <p:spPr>
          <a:xfrm>
            <a:off x="457200" y="1849969"/>
            <a:ext cx="8229600" cy="397605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i="1" lang="en-US">
                <a:solidFill>
                  <a:srgbClr val="008000"/>
                </a:solidFill>
              </a:rPr>
              <a:t>Work with your team, read the full list of best practice beliefs provided, then respond to the following questions using the worksheet provided.</a:t>
            </a:r>
            <a:endParaRPr/>
          </a:p>
          <a:p>
            <a:pPr indent="-457200" lvl="0" marL="457200" rtl="0" algn="l">
              <a:lnSpc>
                <a:spcPct val="90000"/>
              </a:lnSpc>
              <a:spcBef>
                <a:spcPts val="800"/>
              </a:spcBef>
              <a:spcAft>
                <a:spcPts val="0"/>
              </a:spcAft>
              <a:buSzPct val="100000"/>
              <a:buFont typeface="Arial"/>
              <a:buChar char="•"/>
            </a:pPr>
            <a:r>
              <a:rPr lang="en-US">
                <a:solidFill>
                  <a:schemeClr val="dk1"/>
                </a:solidFill>
              </a:rPr>
              <a:t>What attitudes or beliefs are held by your staff that reflect a traditional view of discipline? </a:t>
            </a:r>
            <a:endParaRPr/>
          </a:p>
          <a:p>
            <a:pPr indent="-457200" lvl="0" marL="457200" rtl="0" algn="l">
              <a:lnSpc>
                <a:spcPct val="90000"/>
              </a:lnSpc>
              <a:spcBef>
                <a:spcPts val="800"/>
              </a:spcBef>
              <a:spcAft>
                <a:spcPts val="0"/>
              </a:spcAft>
              <a:buSzPct val="100000"/>
              <a:buFont typeface="Arial"/>
              <a:buChar char="•"/>
            </a:pPr>
            <a:r>
              <a:rPr lang="en-US">
                <a:solidFill>
                  <a:schemeClr val="dk1"/>
                </a:solidFill>
              </a:rPr>
              <a:t>What shared beliefs do you need to unify staff around a new view of discipline and begin your work of developing a positive and proactive approach to discipline? </a:t>
            </a:r>
            <a:endParaRPr/>
          </a:p>
          <a:p>
            <a:pPr indent="-457200" lvl="0" marL="457200" rtl="0" algn="l">
              <a:lnSpc>
                <a:spcPct val="90000"/>
              </a:lnSpc>
              <a:spcBef>
                <a:spcPts val="600"/>
              </a:spcBef>
              <a:spcAft>
                <a:spcPts val="0"/>
              </a:spcAft>
              <a:buSzPct val="100000"/>
              <a:buFont typeface="Arial"/>
              <a:buChar char="•"/>
            </a:pPr>
            <a:r>
              <a:rPr lang="en-US">
                <a:solidFill>
                  <a:schemeClr val="dk1"/>
                </a:solidFill>
              </a:rPr>
              <a:t>How can you include staff in rethinking discipline and validating these beliefs?</a:t>
            </a:r>
            <a:endParaRPr/>
          </a:p>
          <a:p>
            <a:pPr indent="0" lvl="0" marL="0" rtl="0" algn="l">
              <a:lnSpc>
                <a:spcPct val="90000"/>
              </a:lnSpc>
              <a:spcBef>
                <a:spcPts val="1600"/>
              </a:spcBef>
              <a:spcAft>
                <a:spcPts val="0"/>
              </a:spcAft>
              <a:buClr>
                <a:srgbClr val="FF0000"/>
              </a:buClr>
              <a:buSzPct val="100000"/>
              <a:buFont typeface="Arial"/>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6"/>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Discussion: Stakeholder Engagement</a:t>
            </a:r>
            <a:endParaRPr/>
          </a:p>
        </p:txBody>
      </p:sp>
      <p:sp>
        <p:nvSpPr>
          <p:cNvPr id="271" name="Google Shape;271;p26"/>
          <p:cNvSpPr txBox="1"/>
          <p:nvPr>
            <p:ph idx="1" type="body"/>
          </p:nvPr>
        </p:nvSpPr>
        <p:spPr>
          <a:xfrm>
            <a:off x="457200" y="1921790"/>
            <a:ext cx="8229600" cy="4204373"/>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lnSpc>
                <a:spcPct val="90000"/>
              </a:lnSpc>
              <a:spcBef>
                <a:spcPts val="0"/>
              </a:spcBef>
              <a:spcAft>
                <a:spcPts val="0"/>
              </a:spcAft>
              <a:buSzPct val="100000"/>
              <a:buFont typeface="Arial"/>
              <a:buChar char="•"/>
            </a:pPr>
            <a:r>
              <a:rPr lang="en-US">
                <a:solidFill>
                  <a:schemeClr val="dk1"/>
                </a:solidFill>
              </a:rPr>
              <a:t>How can you include staff in expressing their beliefs about rethinking discipline?</a:t>
            </a:r>
            <a:endParaRPr/>
          </a:p>
          <a:p>
            <a:pPr indent="-457200" lvl="0" marL="457200" rtl="0" algn="l">
              <a:lnSpc>
                <a:spcPct val="90000"/>
              </a:lnSpc>
              <a:spcBef>
                <a:spcPts val="1000"/>
              </a:spcBef>
              <a:spcAft>
                <a:spcPts val="0"/>
              </a:spcAft>
              <a:buSzPct val="100000"/>
              <a:buFont typeface="Arial"/>
              <a:buChar char="•"/>
            </a:pPr>
            <a:r>
              <a:rPr lang="en-US">
                <a:solidFill>
                  <a:schemeClr val="dk1"/>
                </a:solidFill>
              </a:rPr>
              <a:t>Would it be beneficial to show staff the Simon Sinek video to reflect on and articulate their “whys”?</a:t>
            </a:r>
            <a:endParaRPr/>
          </a:p>
          <a:p>
            <a:pPr indent="-457200" lvl="0" marL="457200" rtl="0" algn="l">
              <a:lnSpc>
                <a:spcPct val="90000"/>
              </a:lnSpc>
              <a:spcBef>
                <a:spcPts val="1000"/>
              </a:spcBef>
              <a:spcAft>
                <a:spcPts val="0"/>
              </a:spcAft>
              <a:buSzPct val="100000"/>
              <a:buFont typeface="Arial"/>
              <a:buChar char="•"/>
            </a:pPr>
            <a:r>
              <a:rPr lang="en-US">
                <a:solidFill>
                  <a:schemeClr val="dk1"/>
                </a:solidFill>
              </a:rPr>
              <a:t>What questions might you pose to staff to help them reflect on their beliefs about underrepresented groups of students?</a:t>
            </a:r>
            <a:endParaRPr/>
          </a:p>
          <a:p>
            <a:pPr indent="-457200" lvl="0" marL="457200" rtl="0" algn="l">
              <a:lnSpc>
                <a:spcPct val="90000"/>
              </a:lnSpc>
              <a:spcBef>
                <a:spcPts val="1000"/>
              </a:spcBef>
              <a:spcAft>
                <a:spcPts val="0"/>
              </a:spcAft>
              <a:buSzPct val="100000"/>
              <a:buFont typeface="Arial"/>
              <a:buChar char="•"/>
            </a:pPr>
            <a:r>
              <a:rPr lang="en-US">
                <a:solidFill>
                  <a:schemeClr val="dk1"/>
                </a:solidFill>
              </a:rPr>
              <a:t>Consider what dimensions of diversity exist in your student body and in your families and broader community. Do staff beliefs hold true for all groups of students and families in your school? Do their beliefs support cultural equity?</a:t>
            </a:r>
            <a:endParaRPr/>
          </a:p>
          <a:p>
            <a:pPr indent="-292735" lvl="0" marL="457200" rtl="0" algn="l">
              <a:lnSpc>
                <a:spcPct val="90000"/>
              </a:lnSpc>
              <a:spcBef>
                <a:spcPts val="1000"/>
              </a:spcBef>
              <a:spcAft>
                <a:spcPts val="0"/>
              </a:spcAft>
              <a:buSzPct val="100000"/>
              <a:buFont typeface="Arial"/>
              <a:buNone/>
            </a:pPr>
            <a:r>
              <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Closing and Next Steps</a:t>
            </a:r>
            <a:endParaRPr/>
          </a:p>
        </p:txBody>
      </p:sp>
      <p:sp>
        <p:nvSpPr>
          <p:cNvPr id="278" name="Google Shape;278;p27"/>
          <p:cNvSpPr txBox="1"/>
          <p:nvPr>
            <p:ph idx="1" type="body"/>
          </p:nvPr>
        </p:nvSpPr>
        <p:spPr>
          <a:xfrm>
            <a:off x="557225" y="15827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2200"/>
              <a:t>Next steps include </a:t>
            </a:r>
            <a:endParaRPr sz="2200"/>
          </a:p>
          <a:p>
            <a:pPr indent="0" lvl="0" marL="0" rtl="0" algn="l">
              <a:lnSpc>
                <a:spcPct val="100000"/>
              </a:lnSpc>
              <a:spcBef>
                <a:spcPts val="0"/>
              </a:spcBef>
              <a:spcAft>
                <a:spcPts val="0"/>
              </a:spcAft>
              <a:buClr>
                <a:schemeClr val="dk1"/>
              </a:buClr>
              <a:buSzPts val="1100"/>
              <a:buFont typeface="Arial"/>
              <a:buNone/>
            </a:pPr>
            <a:r>
              <a:rPr lang="en-US" sz="2200"/>
              <a:t>updating your action plan. In addition, </a:t>
            </a:r>
            <a:endParaRPr sz="2200"/>
          </a:p>
          <a:p>
            <a:pPr indent="-368300" lvl="0" marL="457200" rtl="0" algn="l">
              <a:lnSpc>
                <a:spcPct val="100000"/>
              </a:lnSpc>
              <a:spcBef>
                <a:spcPts val="0"/>
              </a:spcBef>
              <a:spcAft>
                <a:spcPts val="0"/>
              </a:spcAft>
              <a:buClr>
                <a:schemeClr val="dk1"/>
              </a:buClr>
              <a:buSzPts val="2200"/>
              <a:buFont typeface="Calibri"/>
              <a:buChar char="●"/>
            </a:pPr>
            <a:r>
              <a:rPr lang="en-US" sz="2200"/>
              <a:t>Develop action steps to create a common list of staff beliefs about students and behavior.</a:t>
            </a:r>
            <a:endParaRPr sz="2300">
              <a:solidFill>
                <a:srgbClr val="FF0000"/>
              </a:solidFill>
              <a:highlight>
                <a:srgbClr val="FFFF00"/>
              </a:highlight>
            </a:endParaRPr>
          </a:p>
          <a:p>
            <a:pPr indent="-374650" lvl="0" marL="457200" rtl="0" algn="l">
              <a:lnSpc>
                <a:spcPct val="100000"/>
              </a:lnSpc>
              <a:spcBef>
                <a:spcPts val="0"/>
              </a:spcBef>
              <a:spcAft>
                <a:spcPts val="0"/>
              </a:spcAft>
              <a:buClr>
                <a:schemeClr val="dk1"/>
              </a:buClr>
              <a:buSzPts val="2300"/>
              <a:buFont typeface="Cambria"/>
              <a:buChar char="●"/>
            </a:pPr>
            <a:r>
              <a:rPr lang="en-US" sz="2300"/>
              <a:t>Update your action plan using the </a:t>
            </a:r>
            <a:r>
              <a:rPr b="1" i="1" lang="en-US" sz="2300"/>
              <a:t>Tier 1 Action Plan</a:t>
            </a:r>
            <a:r>
              <a:rPr lang="en-US" sz="2300"/>
              <a:t> template and the </a:t>
            </a:r>
            <a:r>
              <a:rPr b="1" i="1" lang="en-US" sz="2300"/>
              <a:t>Tier 1 Action Planning Checklist</a:t>
            </a:r>
            <a:r>
              <a:rPr lang="en-US" sz="2300"/>
              <a:t>. </a:t>
            </a:r>
            <a:endParaRPr sz="2300"/>
          </a:p>
          <a:p>
            <a:pPr indent="-374650" lvl="0" marL="457200" rtl="0" algn="l">
              <a:lnSpc>
                <a:spcPct val="100000"/>
              </a:lnSpc>
              <a:spcBef>
                <a:spcPts val="0"/>
              </a:spcBef>
              <a:spcAft>
                <a:spcPts val="0"/>
              </a:spcAft>
              <a:buClr>
                <a:schemeClr val="dk1"/>
              </a:buClr>
              <a:buSzPts val="2300"/>
              <a:buChar char="●"/>
            </a:pPr>
            <a:r>
              <a:rPr lang="en-US" sz="2300"/>
              <a:t>Use the </a:t>
            </a:r>
            <a:r>
              <a:rPr b="1" i="1" lang="en-US" sz="2300"/>
              <a:t>Tier 1 Artifacts Rubric </a:t>
            </a:r>
            <a:r>
              <a:rPr lang="en-US" sz="2300"/>
              <a:t>to assess the quality of the resources your team develops. </a:t>
            </a:r>
            <a:endParaRPr sz="2300"/>
          </a:p>
          <a:p>
            <a:pPr indent="-374650" lvl="0" marL="457200" rtl="0" algn="l">
              <a:lnSpc>
                <a:spcPct val="100000"/>
              </a:lnSpc>
              <a:spcBef>
                <a:spcPts val="0"/>
              </a:spcBef>
              <a:spcAft>
                <a:spcPts val="0"/>
              </a:spcAft>
              <a:buClr>
                <a:schemeClr val="dk1"/>
              </a:buClr>
              <a:buSzPts val="2300"/>
              <a:buChar char="●"/>
            </a:pPr>
            <a:r>
              <a:rPr lang="en-US" sz="2300"/>
              <a:t>Use the results of the </a:t>
            </a:r>
            <a:r>
              <a:rPr b="1" i="1" lang="en-US" sz="2300"/>
              <a:t>PBIS Self-Assessment Survey</a:t>
            </a:r>
            <a:r>
              <a:rPr lang="en-US" sz="2300"/>
              <a:t> (SAS)  to gain perspective from all staff, and results from the </a:t>
            </a:r>
            <a:r>
              <a:rPr b="1" i="1" lang="en-US" sz="2300"/>
              <a:t>PBIS Tiered Fidelity Inventory</a:t>
            </a:r>
            <a:r>
              <a:rPr lang="en-US" sz="2300"/>
              <a:t> (TFI) to gain perspective from your Building Leadership Team.</a:t>
            </a:r>
            <a:endParaRPr sz="2200"/>
          </a:p>
          <a:p>
            <a:pPr indent="-50800" lvl="0" marL="228600" rtl="0" algn="l">
              <a:lnSpc>
                <a:spcPct val="90000"/>
              </a:lnSpc>
              <a:spcBef>
                <a:spcPts val="1000"/>
              </a:spcBef>
              <a:spcAft>
                <a:spcPts val="0"/>
              </a:spcAft>
              <a:buClr>
                <a:srgbClr val="FF0000"/>
              </a:buClr>
              <a:buSzPts val="2800"/>
              <a:buNone/>
            </a:pPr>
            <a:r>
              <a:t/>
            </a:r>
            <a:endParaRPr sz="3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19F"/>
        </a:solidFill>
      </p:bgPr>
    </p:bg>
    <p:spTree>
      <p:nvGrpSpPr>
        <p:cNvPr id="283" name="Shape 283"/>
        <p:cNvGrpSpPr/>
        <p:nvPr/>
      </p:nvGrpSpPr>
      <p:grpSpPr>
        <a:xfrm>
          <a:off x="0" y="0"/>
          <a:ext cx="0" cy="0"/>
          <a:chOff x="0" y="0"/>
          <a:chExt cx="0" cy="0"/>
        </a:xfrm>
      </p:grpSpPr>
      <p:sp>
        <p:nvSpPr>
          <p:cNvPr id="284" name="Google Shape;284;p2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Contact Information</a:t>
            </a:r>
            <a:endParaRPr/>
          </a:p>
        </p:txBody>
      </p:sp>
      <p:sp>
        <p:nvSpPr>
          <p:cNvPr id="285" name="Google Shape;285;p28"/>
          <p:cNvSpPr txBox="1"/>
          <p:nvPr>
            <p:ph idx="1" type="body"/>
          </p:nvPr>
        </p:nvSpPr>
        <p:spPr>
          <a:xfrm>
            <a:off x="546652" y="1969039"/>
            <a:ext cx="3971408" cy="617935"/>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Check Out MO SW-PBS on Social Media:</a:t>
            </a:r>
            <a:endParaRPr/>
          </a:p>
        </p:txBody>
      </p:sp>
      <p:pic>
        <p:nvPicPr>
          <p:cNvPr id="286" name="Google Shape;286;p28"/>
          <p:cNvPicPr preferRelativeResize="0"/>
          <p:nvPr>
            <p:ph idx="2" type="body"/>
          </p:nvPr>
        </p:nvPicPr>
        <p:blipFill rotWithShape="1">
          <a:blip r:embed="rId3">
            <a:alphaModFix/>
          </a:blip>
          <a:srcRect b="0" l="0" r="0" t="0"/>
          <a:stretch/>
        </p:blipFill>
        <p:spPr>
          <a:xfrm>
            <a:off x="883553" y="2871703"/>
            <a:ext cx="715203" cy="617935"/>
          </a:xfrm>
          <a:prstGeom prst="rect">
            <a:avLst/>
          </a:prstGeom>
          <a:noFill/>
          <a:ln>
            <a:noFill/>
          </a:ln>
        </p:spPr>
      </p:pic>
      <p:sp>
        <p:nvSpPr>
          <p:cNvPr id="287" name="Google Shape;287;p28"/>
          <p:cNvSpPr txBox="1"/>
          <p:nvPr>
            <p:ph idx="3" type="body"/>
          </p:nvPr>
        </p:nvSpPr>
        <p:spPr>
          <a:xfrm>
            <a:off x="4649031" y="1969039"/>
            <a:ext cx="3887391" cy="617935"/>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Facilitator Contact Information:</a:t>
            </a:r>
            <a:endParaRPr/>
          </a:p>
        </p:txBody>
      </p:sp>
      <p:sp>
        <p:nvSpPr>
          <p:cNvPr id="288" name="Google Shape;288;p28"/>
          <p:cNvSpPr txBox="1"/>
          <p:nvPr>
            <p:ph idx="4" type="body"/>
          </p:nvPr>
        </p:nvSpPr>
        <p:spPr>
          <a:xfrm>
            <a:off x="4649031" y="2586974"/>
            <a:ext cx="3887391" cy="2763441"/>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89" name="Google Shape;289;p28"/>
          <p:cNvPicPr preferRelativeResize="0"/>
          <p:nvPr/>
        </p:nvPicPr>
        <p:blipFill rotWithShape="1">
          <a:blip r:embed="rId4">
            <a:alphaModFix/>
          </a:blip>
          <a:srcRect b="0" l="0" r="0" t="0"/>
          <a:stretch/>
        </p:blipFill>
        <p:spPr>
          <a:xfrm>
            <a:off x="883554" y="3677336"/>
            <a:ext cx="788531" cy="788531"/>
          </a:xfrm>
          <a:prstGeom prst="rect">
            <a:avLst/>
          </a:prstGeom>
          <a:noFill/>
          <a:ln>
            <a:noFill/>
          </a:ln>
        </p:spPr>
      </p:pic>
      <p:pic>
        <p:nvPicPr>
          <p:cNvPr id="290" name="Google Shape;290;p28"/>
          <p:cNvPicPr preferRelativeResize="0"/>
          <p:nvPr/>
        </p:nvPicPr>
        <p:blipFill rotWithShape="1">
          <a:blip r:embed="rId5">
            <a:alphaModFix/>
          </a:blip>
          <a:srcRect b="0" l="0" r="0" t="0"/>
          <a:stretch/>
        </p:blipFill>
        <p:spPr>
          <a:xfrm>
            <a:off x="962774" y="4653563"/>
            <a:ext cx="556763" cy="452840"/>
          </a:xfrm>
          <a:prstGeom prst="rect">
            <a:avLst/>
          </a:prstGeom>
          <a:noFill/>
          <a:ln>
            <a:noFill/>
          </a:ln>
        </p:spPr>
      </p:pic>
      <p:sp>
        <p:nvSpPr>
          <p:cNvPr id="291" name="Google Shape;291;p28"/>
          <p:cNvSpPr txBox="1"/>
          <p:nvPr/>
        </p:nvSpPr>
        <p:spPr>
          <a:xfrm>
            <a:off x="1729724" y="2963210"/>
            <a:ext cx="22760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pbismissouri.org</a:t>
            </a:r>
            <a:endParaRPr sz="2100">
              <a:solidFill>
                <a:schemeClr val="dk1"/>
              </a:solidFill>
              <a:latin typeface="Calibri"/>
              <a:ea typeface="Calibri"/>
              <a:cs typeface="Calibri"/>
              <a:sym typeface="Calibri"/>
            </a:endParaRPr>
          </a:p>
        </p:txBody>
      </p:sp>
      <p:sp>
        <p:nvSpPr>
          <p:cNvPr id="292" name="Google Shape;292;p28"/>
          <p:cNvSpPr txBox="1"/>
          <p:nvPr/>
        </p:nvSpPr>
        <p:spPr>
          <a:xfrm>
            <a:off x="1729720" y="3772486"/>
            <a:ext cx="2842280"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facebook.com/moswpbs</a:t>
            </a:r>
            <a:endParaRPr sz="2100">
              <a:solidFill>
                <a:schemeClr val="dk1"/>
              </a:solidFill>
              <a:latin typeface="Calibri"/>
              <a:ea typeface="Calibri"/>
              <a:cs typeface="Calibri"/>
              <a:sym typeface="Calibri"/>
            </a:endParaRPr>
          </a:p>
        </p:txBody>
      </p:sp>
      <p:sp>
        <p:nvSpPr>
          <p:cNvPr id="293" name="Google Shape;293;p28"/>
          <p:cNvSpPr txBox="1"/>
          <p:nvPr/>
        </p:nvSpPr>
        <p:spPr>
          <a:xfrm>
            <a:off x="1729724" y="4580275"/>
            <a:ext cx="22760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@MOSWPBS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Working Agreements</a:t>
            </a:r>
            <a:endParaRPr/>
          </a:p>
        </p:txBody>
      </p:sp>
      <p:sp>
        <p:nvSpPr>
          <p:cNvPr id="99" name="Google Shape;99;p3"/>
          <p:cNvSpPr txBox="1"/>
          <p:nvPr>
            <p:ph idx="1" type="body"/>
          </p:nvPr>
        </p:nvSpPr>
        <p:spPr>
          <a:xfrm>
            <a:off x="628651" y="2033586"/>
            <a:ext cx="7886700" cy="419136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0000"/>
              <a:buNone/>
            </a:pPr>
            <a:r>
              <a:rPr b="1" lang="en-US" sz="3000">
                <a:latin typeface="Calibri"/>
                <a:ea typeface="Calibri"/>
                <a:cs typeface="Calibri"/>
                <a:sym typeface="Calibri"/>
              </a:rPr>
              <a:t>Be Respectful</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an active listener—open to new ideas</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Use notes for side bar conversations</a:t>
            </a:r>
            <a:endParaRPr/>
          </a:p>
          <a:p>
            <a:pPr indent="-228600" lvl="0" marL="228600" rtl="0" algn="l">
              <a:lnSpc>
                <a:spcPct val="90000"/>
              </a:lnSpc>
              <a:spcBef>
                <a:spcPts val="1000"/>
              </a:spcBef>
              <a:spcAft>
                <a:spcPts val="0"/>
              </a:spcAft>
              <a:buSzPct val="100000"/>
              <a:buNone/>
            </a:pPr>
            <a:r>
              <a:rPr b="1" lang="en-US" sz="3000">
                <a:latin typeface="Calibri"/>
                <a:ea typeface="Calibri"/>
                <a:cs typeface="Calibri"/>
                <a:sym typeface="Calibri"/>
              </a:rPr>
              <a:t>Be Responsible</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on time for sessions</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Silence cell phones—reply appropriately</a:t>
            </a:r>
            <a:endParaRPr/>
          </a:p>
          <a:p>
            <a:pPr indent="-228600" lvl="0" marL="228600" rtl="0" algn="l">
              <a:lnSpc>
                <a:spcPct val="90000"/>
              </a:lnSpc>
              <a:spcBef>
                <a:spcPts val="1000"/>
              </a:spcBef>
              <a:spcAft>
                <a:spcPts val="0"/>
              </a:spcAft>
              <a:buSzPct val="100000"/>
              <a:buNone/>
            </a:pPr>
            <a:r>
              <a:rPr b="1" lang="en-US" sz="3000">
                <a:latin typeface="Calibri"/>
                <a:ea typeface="Calibri"/>
                <a:cs typeface="Calibri"/>
                <a:sym typeface="Calibri"/>
              </a:rPr>
              <a:t>Be a Problem Solver</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Follow the decision making process</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Work toward consensus and support decisions of the group</a:t>
            </a:r>
            <a:endParaRPr/>
          </a:p>
          <a:p>
            <a:pPr indent="0" lvl="0" marL="0" rtl="0" algn="l">
              <a:lnSpc>
                <a:spcPct val="90000"/>
              </a:lnSpc>
              <a:spcBef>
                <a:spcPts val="1000"/>
              </a:spcBef>
              <a:spcAft>
                <a:spcPts val="0"/>
              </a:spcAft>
              <a:buSzPct val="100000"/>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A6"/>
        </a:solidFill>
      </p:bgPr>
    </p:bg>
    <p:spTree>
      <p:nvGrpSpPr>
        <p:cNvPr id="104" name="Shape 104"/>
        <p:cNvGrpSpPr/>
        <p:nvPr/>
      </p:nvGrpSpPr>
      <p:grpSpPr>
        <a:xfrm>
          <a:off x="0" y="0"/>
          <a:ext cx="0" cy="0"/>
          <a:chOff x="0" y="0"/>
          <a:chExt cx="0" cy="0"/>
        </a:xfrm>
      </p:grpSpPr>
      <p:sp>
        <p:nvSpPr>
          <p:cNvPr id="105" name="Google Shape;105;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Attention Signal</a:t>
            </a:r>
            <a:endParaRPr/>
          </a:p>
        </p:txBody>
      </p:sp>
      <p:sp>
        <p:nvSpPr>
          <p:cNvPr id="106" name="Google Shape;106;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FF0000"/>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A6"/>
        </a:solidFill>
      </p:bgPr>
    </p:bg>
    <p:spTree>
      <p:nvGrpSpPr>
        <p:cNvPr id="111" name="Shape 111"/>
        <p:cNvGrpSpPr/>
        <p:nvPr/>
      </p:nvGrpSpPr>
      <p:grpSpPr>
        <a:xfrm>
          <a:off x="0" y="0"/>
          <a:ext cx="0" cy="0"/>
          <a:chOff x="0" y="0"/>
          <a:chExt cx="0" cy="0"/>
        </a:xfrm>
      </p:grpSpPr>
      <p:sp>
        <p:nvSpPr>
          <p:cNvPr id="112" name="Google Shape;112;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Introductions</a:t>
            </a:r>
            <a:endParaRPr/>
          </a:p>
        </p:txBody>
      </p:sp>
      <p:sp>
        <p:nvSpPr>
          <p:cNvPr id="113" name="Google Shape;113;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FF0000"/>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Lesson Outcomes</a:t>
            </a:r>
            <a:endParaRPr/>
          </a:p>
        </p:txBody>
      </p:sp>
      <p:sp>
        <p:nvSpPr>
          <p:cNvPr id="120" name="Google Shape;120;p6"/>
          <p:cNvSpPr txBox="1"/>
          <p:nvPr>
            <p:ph idx="1" type="body"/>
          </p:nvPr>
        </p:nvSpPr>
        <p:spPr>
          <a:xfrm>
            <a:off x="628651" y="1465730"/>
            <a:ext cx="7886700" cy="4024246"/>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2800"/>
              <a:buNone/>
            </a:pPr>
            <a:r>
              <a:rPr i="1" lang="en-US">
                <a:solidFill>
                  <a:srgbClr val="008000"/>
                </a:solidFill>
              </a:rPr>
              <a:t>At the end of this session, you will be able to…</a:t>
            </a:r>
            <a:endParaRPr/>
          </a:p>
          <a:p>
            <a:pPr indent="0" lvl="0" marL="0" rtl="0" algn="ctr">
              <a:lnSpc>
                <a:spcPct val="90000"/>
              </a:lnSpc>
              <a:spcBef>
                <a:spcPts val="451"/>
              </a:spcBef>
              <a:spcAft>
                <a:spcPts val="0"/>
              </a:spcAft>
              <a:buSzPts val="225"/>
              <a:buNone/>
            </a:pPr>
            <a:r>
              <a:t/>
            </a:r>
            <a:endParaRPr i="1" sz="225">
              <a:solidFill>
                <a:srgbClr val="008000"/>
              </a:solidFill>
            </a:endParaRPr>
          </a:p>
          <a:p>
            <a:pPr indent="-228600" lvl="0" marL="228600" rtl="0" algn="l">
              <a:lnSpc>
                <a:spcPct val="90000"/>
              </a:lnSpc>
              <a:spcBef>
                <a:spcPts val="1451"/>
              </a:spcBef>
              <a:spcAft>
                <a:spcPts val="0"/>
              </a:spcAft>
              <a:buSzPts val="2800"/>
              <a:buChar char="•"/>
            </a:pPr>
            <a:r>
              <a:rPr lang="en-US"/>
              <a:t>explore beliefs about discipline and establish your  building’s “why”.</a:t>
            </a:r>
            <a:endParaRPr/>
          </a:p>
          <a:p>
            <a:pPr indent="0" lvl="0" marL="0" rtl="0" algn="l">
              <a:lnSpc>
                <a:spcPct val="90000"/>
              </a:lnSpc>
              <a:spcBef>
                <a:spcPts val="1000"/>
              </a:spcBef>
              <a:spcAft>
                <a:spcPts val="0"/>
              </a:spcAft>
              <a:buSzPts val="2800"/>
              <a:buNone/>
            </a:pPr>
            <a:r>
              <a:t/>
            </a:r>
            <a:endParaRPr/>
          </a:p>
          <a:p>
            <a:pPr indent="-50800" lvl="0" marL="228600" rtl="0" algn="l">
              <a:lnSpc>
                <a:spcPct val="90000"/>
              </a:lnSpc>
              <a:spcBef>
                <a:spcPts val="1000"/>
              </a:spcBef>
              <a:spcAft>
                <a:spcPts val="0"/>
              </a:spcAft>
              <a:buClr>
                <a:srgbClr val="FF0000"/>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Challenges Facing Schools Today</a:t>
            </a:r>
            <a:endParaRPr/>
          </a:p>
        </p:txBody>
      </p:sp>
      <p:sp>
        <p:nvSpPr>
          <p:cNvPr id="127" name="Google Shape;127;p7"/>
          <p:cNvSpPr txBox="1"/>
          <p:nvPr>
            <p:ph idx="1" type="body"/>
          </p:nvPr>
        </p:nvSpPr>
        <p:spPr>
          <a:xfrm>
            <a:off x="152064" y="1683636"/>
            <a:ext cx="78867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400"/>
              <a:buChar char="•"/>
            </a:pPr>
            <a:r>
              <a:rPr lang="en-US" sz="2400"/>
              <a:t>Schools today are facing intense scrutiny and are under tremendous pressure for improvement compounded by major issues that place significant demands on our schools. </a:t>
            </a:r>
            <a:endParaRPr/>
          </a:p>
          <a:p>
            <a:pPr indent="-228600" lvl="0" marL="228600" rtl="0" algn="l">
              <a:lnSpc>
                <a:spcPct val="90000"/>
              </a:lnSpc>
              <a:spcBef>
                <a:spcPts val="1000"/>
              </a:spcBef>
              <a:spcAft>
                <a:spcPts val="0"/>
              </a:spcAft>
              <a:buClr>
                <a:srgbClr val="FF0000"/>
              </a:buClr>
              <a:buSzPts val="2400"/>
              <a:buChar char="•"/>
            </a:pPr>
            <a:r>
              <a:rPr lang="en-US" sz="2400"/>
              <a:t>Issues include:</a:t>
            </a:r>
            <a:endParaRPr/>
          </a:p>
          <a:p>
            <a:pPr indent="-228600" lvl="1" marL="685800" rtl="0" algn="l">
              <a:lnSpc>
                <a:spcPct val="90000"/>
              </a:lnSpc>
              <a:spcBef>
                <a:spcPts val="500"/>
              </a:spcBef>
              <a:spcAft>
                <a:spcPts val="0"/>
              </a:spcAft>
              <a:buClr>
                <a:schemeClr val="dk1"/>
              </a:buClr>
              <a:buSzPts val="2400"/>
              <a:buChar char="•"/>
            </a:pPr>
            <a:r>
              <a:rPr lang="en-US"/>
              <a:t>Increasing diversity of student demographics</a:t>
            </a:r>
            <a:endParaRPr/>
          </a:p>
          <a:p>
            <a:pPr indent="-228600" lvl="1" marL="685800" rtl="0" algn="l">
              <a:lnSpc>
                <a:spcPct val="90000"/>
              </a:lnSpc>
              <a:spcBef>
                <a:spcPts val="500"/>
              </a:spcBef>
              <a:spcAft>
                <a:spcPts val="0"/>
              </a:spcAft>
              <a:buClr>
                <a:schemeClr val="dk1"/>
              </a:buClr>
              <a:buSzPts val="2400"/>
              <a:buChar char="•"/>
            </a:pPr>
            <a:r>
              <a:rPr lang="en-US"/>
              <a:t>Changing home structures</a:t>
            </a:r>
            <a:endParaRPr/>
          </a:p>
          <a:p>
            <a:pPr indent="-228600" lvl="1" marL="685800" rtl="0" algn="l">
              <a:lnSpc>
                <a:spcPct val="90000"/>
              </a:lnSpc>
              <a:spcBef>
                <a:spcPts val="500"/>
              </a:spcBef>
              <a:spcAft>
                <a:spcPts val="0"/>
              </a:spcAft>
              <a:buClr>
                <a:schemeClr val="dk1"/>
              </a:buClr>
              <a:buSzPts val="2400"/>
              <a:buChar char="•"/>
            </a:pPr>
            <a:r>
              <a:rPr lang="en-US"/>
              <a:t>Growing student alienation</a:t>
            </a:r>
            <a:endParaRPr/>
          </a:p>
          <a:p>
            <a:pPr indent="-228600" lvl="1" marL="685800" rtl="0" algn="l">
              <a:lnSpc>
                <a:spcPct val="90000"/>
              </a:lnSpc>
              <a:spcBef>
                <a:spcPts val="500"/>
              </a:spcBef>
              <a:spcAft>
                <a:spcPts val="0"/>
              </a:spcAft>
              <a:buClr>
                <a:schemeClr val="dk1"/>
              </a:buClr>
              <a:buSzPts val="2400"/>
              <a:buChar char="•"/>
            </a:pPr>
            <a:r>
              <a:rPr lang="en-US"/>
              <a:t>Increased exposure to violence</a:t>
            </a:r>
            <a:endParaRPr/>
          </a:p>
          <a:p>
            <a:pPr indent="-228600" lvl="1" marL="685800" rtl="0" algn="l">
              <a:lnSpc>
                <a:spcPct val="90000"/>
              </a:lnSpc>
              <a:spcBef>
                <a:spcPts val="500"/>
              </a:spcBef>
              <a:spcAft>
                <a:spcPts val="0"/>
              </a:spcAft>
              <a:buClr>
                <a:schemeClr val="dk1"/>
              </a:buClr>
              <a:buSzPts val="2400"/>
              <a:buChar char="•"/>
            </a:pPr>
            <a:r>
              <a:rPr lang="en-US"/>
              <a:t>Dropout crisis</a:t>
            </a:r>
            <a:endParaRPr/>
          </a:p>
          <a:p>
            <a:pPr indent="-228600" lvl="1" marL="685800" rtl="0" algn="l">
              <a:lnSpc>
                <a:spcPct val="90000"/>
              </a:lnSpc>
              <a:spcBef>
                <a:spcPts val="500"/>
              </a:spcBef>
              <a:spcAft>
                <a:spcPts val="0"/>
              </a:spcAft>
              <a:buClr>
                <a:schemeClr val="dk1"/>
              </a:buClr>
              <a:buSzPts val="2400"/>
              <a:buChar char="•"/>
            </a:pPr>
            <a:r>
              <a:rPr lang="en-US"/>
              <a:t>Students with special needs</a:t>
            </a:r>
            <a:endParaRPr/>
          </a:p>
          <a:p>
            <a:pPr indent="-228600" lvl="1" marL="685800" rtl="0" algn="l">
              <a:lnSpc>
                <a:spcPct val="90000"/>
              </a:lnSpc>
              <a:spcBef>
                <a:spcPts val="500"/>
              </a:spcBef>
              <a:spcAft>
                <a:spcPts val="0"/>
              </a:spcAft>
              <a:buClr>
                <a:schemeClr val="dk1"/>
              </a:buClr>
              <a:buSzPts val="2400"/>
              <a:buChar char="•"/>
            </a:pPr>
            <a:r>
              <a:rPr lang="en-US"/>
              <a:t>Stringent academic accountability</a:t>
            </a:r>
            <a:br>
              <a:rPr lang="en-US"/>
            </a:br>
            <a:br>
              <a:rPr lang="en-US"/>
            </a:br>
            <a:endParaRPr/>
          </a:p>
        </p:txBody>
      </p:sp>
      <p:pic>
        <p:nvPicPr>
          <p:cNvPr id="128" name="Google Shape;128;p7"/>
          <p:cNvPicPr preferRelativeResize="0"/>
          <p:nvPr/>
        </p:nvPicPr>
        <p:blipFill rotWithShape="1">
          <a:blip r:embed="rId3">
            <a:alphaModFix/>
          </a:blip>
          <a:srcRect b="0" l="0" r="0" t="0"/>
          <a:stretch/>
        </p:blipFill>
        <p:spPr>
          <a:xfrm>
            <a:off x="5724243" y="3859305"/>
            <a:ext cx="3145773" cy="20971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1471882" y="491686"/>
            <a:ext cx="7672118" cy="10116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Activity: Round Robin Text   		  		 Review</a:t>
            </a:r>
            <a:endParaRPr/>
          </a:p>
        </p:txBody>
      </p:sp>
      <p:pic>
        <p:nvPicPr>
          <p:cNvPr id="135" name="Google Shape;135;p8"/>
          <p:cNvPicPr preferRelativeResize="0"/>
          <p:nvPr>
            <p:ph idx="1" type="body"/>
          </p:nvPr>
        </p:nvPicPr>
        <p:blipFill rotWithShape="1">
          <a:blip r:embed="rId3">
            <a:alphaModFix/>
          </a:blip>
          <a:srcRect b="0" l="0" r="0" t="0"/>
          <a:stretch/>
        </p:blipFill>
        <p:spPr>
          <a:xfrm>
            <a:off x="457200" y="2418746"/>
            <a:ext cx="8229600" cy="20205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Key Concepts/Big Ideas</a:t>
            </a:r>
            <a:endParaRPr/>
          </a:p>
        </p:txBody>
      </p:sp>
      <p:pic>
        <p:nvPicPr>
          <p:cNvPr id="142" name="Google Shape;142;p9"/>
          <p:cNvPicPr preferRelativeResize="0"/>
          <p:nvPr>
            <p:ph idx="1" type="body"/>
          </p:nvPr>
        </p:nvPicPr>
        <p:blipFill rotWithShape="1">
          <a:blip r:embed="rId3">
            <a:alphaModFix/>
          </a:blip>
          <a:srcRect b="9070" l="0" r="3585" t="7799"/>
          <a:stretch/>
        </p:blipFill>
        <p:spPr>
          <a:xfrm>
            <a:off x="909449" y="1825625"/>
            <a:ext cx="7325101" cy="4351338"/>
          </a:xfrm>
          <a:prstGeom prst="rect">
            <a:avLst/>
          </a:prstGeom>
          <a:noFill/>
          <a:ln>
            <a:noFill/>
          </a:ln>
        </p:spPr>
      </p:pic>
      <p:sp>
        <p:nvSpPr>
          <p:cNvPr id="143" name="Google Shape;143;p9"/>
          <p:cNvSpPr/>
          <p:nvPr/>
        </p:nvSpPr>
        <p:spPr>
          <a:xfrm>
            <a:off x="7274859" y="1825625"/>
            <a:ext cx="1240491" cy="175129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2020-04-07T02:31:16Z</dcterms:created>
  <dc:creator>Danielle Starkey</dc:creator>
</cp:coreProperties>
</file>