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iqzeZn9YvxhIUUvAcNs3iiUfu3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1921909-BB2F-4C62-9AEB-9F0C48F12C0D}">
  <a:tblStyle styleId="{A1921909-BB2F-4C62-9AEB-9F0C48F12C0D}"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To Say/To Know:</a:t>
            </a:r>
            <a:r>
              <a:rPr b="0" lang="en-US"/>
              <a:t> This lesson covers a special form of data-based decision-making. In it, you will learn to use monthly office discipline referral data to create a </a:t>
            </a:r>
            <a:r>
              <a:rPr b="0" i="1" lang="en-US"/>
              <a:t>Solution Plan</a:t>
            </a:r>
            <a:r>
              <a:rPr b="0" i="0" lang="en-US"/>
              <a:t>, a monthly behavior improvement plan for the entire school.</a:t>
            </a:r>
            <a:endParaRPr b="1"/>
          </a:p>
        </p:txBody>
      </p:sp>
      <p:sp>
        <p:nvSpPr>
          <p:cNvPr id="73" name="Google Shape;7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To identify a problem, the team looks at their office discipline data for the previous month to answer the Big 5 questions:</a:t>
            </a:r>
            <a:endParaRPr/>
          </a:p>
          <a:p>
            <a:pPr indent="0" lvl="0" marL="0" rtl="0" algn="l">
              <a:lnSpc>
                <a:spcPct val="100000"/>
              </a:lnSpc>
              <a:spcBef>
                <a:spcPts val="0"/>
              </a:spcBef>
              <a:spcAft>
                <a:spcPts val="0"/>
              </a:spcAft>
              <a:buSzPts val="1400"/>
              <a:buNone/>
            </a:pPr>
            <a:r>
              <a:rPr b="1" i="1" lang="en-US"/>
              <a:t>How</a:t>
            </a:r>
            <a:r>
              <a:rPr lang="en-US"/>
              <a:t> often are problems occurring?</a:t>
            </a:r>
            <a:endParaRPr/>
          </a:p>
          <a:p>
            <a:pPr indent="0" lvl="0" marL="0" rtl="0" algn="l">
              <a:lnSpc>
                <a:spcPct val="100000"/>
              </a:lnSpc>
              <a:spcBef>
                <a:spcPts val="0"/>
              </a:spcBef>
              <a:spcAft>
                <a:spcPts val="0"/>
              </a:spcAft>
              <a:buSzPts val="1400"/>
              <a:buNone/>
            </a:pPr>
            <a:r>
              <a:rPr b="1" i="1" lang="en-US"/>
              <a:t>What are the most frequent problem behaviors</a:t>
            </a:r>
            <a:r>
              <a:rPr lang="en-US"/>
              <a:t>?</a:t>
            </a:r>
            <a:endParaRPr/>
          </a:p>
          <a:p>
            <a:pPr indent="0" lvl="0" marL="0" rtl="0" algn="l">
              <a:lnSpc>
                <a:spcPct val="100000"/>
              </a:lnSpc>
              <a:spcBef>
                <a:spcPts val="0"/>
              </a:spcBef>
              <a:spcAft>
                <a:spcPts val="0"/>
              </a:spcAft>
              <a:buSzPts val="1400"/>
              <a:buNone/>
            </a:pPr>
            <a:r>
              <a:rPr b="1" i="1" lang="en-US"/>
              <a:t>Where are problem behaviors occurring?</a:t>
            </a:r>
            <a:endParaRPr/>
          </a:p>
          <a:p>
            <a:pPr indent="0" lvl="0" marL="0" rtl="0" algn="l">
              <a:lnSpc>
                <a:spcPct val="100000"/>
              </a:lnSpc>
              <a:spcBef>
                <a:spcPts val="0"/>
              </a:spcBef>
              <a:spcAft>
                <a:spcPts val="0"/>
              </a:spcAft>
              <a:buSzPts val="1400"/>
              <a:buNone/>
            </a:pPr>
            <a:r>
              <a:rPr b="1" i="1" lang="en-US"/>
              <a:t>When are problem behaviors occurring?</a:t>
            </a:r>
            <a:endParaRPr/>
          </a:p>
          <a:p>
            <a:pPr indent="0" lvl="0" marL="0" rtl="0" algn="l">
              <a:lnSpc>
                <a:spcPct val="100000"/>
              </a:lnSpc>
              <a:spcBef>
                <a:spcPts val="0"/>
              </a:spcBef>
              <a:spcAft>
                <a:spcPts val="0"/>
              </a:spcAft>
              <a:buSzPts val="1400"/>
              <a:buNone/>
            </a:pPr>
            <a:r>
              <a:rPr b="1" i="1" lang="en-US"/>
              <a:t>Who are the students engaged in the problem behaviors</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standard report that answers these questions is referred to as the Big 5 Data report.</a:t>
            </a:r>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An initial Big 5 Data Report includes frequency charts per day per month, by type of behavior, by location of referral, by time of day of referral, and by the students engaging in the behavior incidents. </a:t>
            </a:r>
            <a:endParaRPr i="1"/>
          </a:p>
        </p:txBody>
      </p:sp>
      <p:sp>
        <p:nvSpPr>
          <p:cNvPr id="198" name="Google Shape;19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The initial Big-5 data report can be summarized into a series of simple problem statements. Each of these statements describes one of the Big 5 charts.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team will select ONE of these simple problem statements to solve in the coming month. This can be a behavior, a specific location, a time of day, OR a group of students. </a:t>
            </a:r>
            <a:endParaRPr/>
          </a:p>
        </p:txBody>
      </p:sp>
      <p:sp>
        <p:nvSpPr>
          <p:cNvPr id="229" name="Google Shape;22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When selecting a problem on which to focus, consider the following: </a:t>
            </a:r>
            <a:r>
              <a:rPr lang="en-US"/>
              <a:t>First, consider the number of ODRs that would be impacted if the problem were solved (frequency).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Next, consider a problem that, if solved, would lead to the biggest change for the least amount of effort.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Also, remember that this is a </a:t>
            </a:r>
            <a:r>
              <a:rPr i="1" lang="en-US"/>
              <a:t>schoolwide </a:t>
            </a:r>
            <a:r>
              <a:rPr i="0" lang="en-US"/>
              <a:t>behavior improvement plan. Therefore, select a </a:t>
            </a:r>
            <a:r>
              <a:rPr lang="en-US"/>
              <a:t>focus problem that involves 10 or more students, as this is indicative of a systems issue. For problems involving 10 or fewer students, select a different problem to solve. Individual students who meet decision rules and would benefit from more intensive supports can be referred to the Tier 2 or Tier 3 teams.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Last but far from least, give extra weight to problems that compromise student safety. </a:t>
            </a:r>
            <a:endParaRPr/>
          </a:p>
        </p:txBody>
      </p:sp>
      <p:sp>
        <p:nvSpPr>
          <p:cNvPr id="236" name="Google Shape;2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Once the team has selected a problem to solve, they should analyze the problem to identify contextual or environmental factors </a:t>
            </a:r>
            <a:r>
              <a:rPr b="0" i="1" lang="en-US" sz="1200" u="none" cap="none" strike="noStrike">
                <a:solidFill>
                  <a:schemeClr val="dk1"/>
                </a:solidFill>
                <a:latin typeface="Calibri"/>
                <a:ea typeface="Calibri"/>
                <a:cs typeface="Calibri"/>
                <a:sym typeface="Calibri"/>
              </a:rPr>
              <a:t>specifically related to the problem </a:t>
            </a:r>
            <a:r>
              <a:rPr b="0" i="0" lang="en-US" sz="1200" u="none" cap="none" strike="noStrike">
                <a:solidFill>
                  <a:schemeClr val="dk1"/>
                </a:solidFill>
                <a:latin typeface="Calibri"/>
                <a:ea typeface="Calibri"/>
                <a:cs typeface="Calibri"/>
                <a:sym typeface="Calibri"/>
              </a:rPr>
              <a:t>that may be contributing to the problem. </a:t>
            </a:r>
            <a:endParaRPr/>
          </a:p>
        </p:txBody>
      </p:sp>
      <p:sp>
        <p:nvSpPr>
          <p:cNvPr id="247" name="Google Shape;24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Behavior is functionally related to the learning environment. As such, it is helpful to gather some information about the context of the behaviors. To identify contextual and environmental factors that may contribute to the problem, use filters to isolate data related to incidents specifically involving the problem that is being solved, then run frequency reports of the contextual factors in this subset of data.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Alternatively, you can manually pull out all ODRs that are related to the problem, then tally the contextual factors from this subset.</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66" name="Google Shape;2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The same Big 5 questions that were used to identify a problem to focus on can also be used to identify the contextual factors when applied to the focus problem. These contextual factors are behavior by type, location, time of day, and groups of students. The problem will be in one of these four categories (what, where, when and who). The team will answer the remaining Big 5 questions of the subset of data.</a:t>
            </a:r>
            <a:endParaRPr b="0" i="0" sz="1200" u="none" cap="none" strike="noStrike">
              <a:solidFill>
                <a:schemeClr val="dk1"/>
              </a:solidFill>
              <a:latin typeface="Calibri"/>
              <a:ea typeface="Calibri"/>
              <a:cs typeface="Calibri"/>
              <a:sym typeface="Calibri"/>
            </a:endParaRPr>
          </a:p>
        </p:txBody>
      </p:sp>
      <p:sp>
        <p:nvSpPr>
          <p:cNvPr id="274" name="Google Shape;27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lang="en-US"/>
              <a:t>For example, say the team is solving for the behavior, physical aggression. The team pulls out all ODR data for the month involving incidents of physical aggression. They then answer the following questions as it relates to this subset of data:</a:t>
            </a:r>
            <a:endParaRPr/>
          </a:p>
          <a:p>
            <a:pPr indent="-171450" lvl="0" marL="171450" rtl="0" algn="l">
              <a:lnSpc>
                <a:spcPct val="100000"/>
              </a:lnSpc>
              <a:spcBef>
                <a:spcPts val="0"/>
              </a:spcBef>
              <a:spcAft>
                <a:spcPts val="0"/>
              </a:spcAft>
              <a:buClr>
                <a:schemeClr val="dk1"/>
              </a:buClr>
              <a:buSzPts val="1200"/>
              <a:buFont typeface="Arial"/>
              <a:buChar char="•"/>
            </a:pPr>
            <a:r>
              <a:rPr lang="en-US"/>
              <a:t>Where is the physical aggression occurring?</a:t>
            </a:r>
            <a:endParaRPr/>
          </a:p>
          <a:p>
            <a:pPr indent="-171450" lvl="0" marL="171450" rtl="0" algn="l">
              <a:lnSpc>
                <a:spcPct val="100000"/>
              </a:lnSpc>
              <a:spcBef>
                <a:spcPts val="0"/>
              </a:spcBef>
              <a:spcAft>
                <a:spcPts val="0"/>
              </a:spcAft>
              <a:buClr>
                <a:schemeClr val="dk1"/>
              </a:buClr>
              <a:buSzPts val="1200"/>
              <a:buFont typeface="Arial"/>
              <a:buChar char="•"/>
            </a:pPr>
            <a:r>
              <a:rPr lang="en-US"/>
              <a:t>When is the physical aggression occurring?</a:t>
            </a:r>
            <a:endParaRPr/>
          </a:p>
          <a:p>
            <a:pPr indent="-171450" lvl="0" marL="171450" rtl="0" algn="l">
              <a:lnSpc>
                <a:spcPct val="100000"/>
              </a:lnSpc>
              <a:spcBef>
                <a:spcPts val="0"/>
              </a:spcBef>
              <a:spcAft>
                <a:spcPts val="0"/>
              </a:spcAft>
              <a:buClr>
                <a:schemeClr val="dk1"/>
              </a:buClr>
              <a:buSzPts val="1200"/>
              <a:buFont typeface="Arial"/>
              <a:buChar char="•"/>
            </a:pPr>
            <a:r>
              <a:rPr lang="en-US"/>
              <a:t>Who are the students that are engaging in physical aggression?</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281" name="Google Shape;2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lang="en-US"/>
              <a:t>Once the team has answered these questions, they can incorporate them into a precision problem statement. This is a more specific, accurate, and actionable statement of the problem, and gives the team more information they can use to target their response</a:t>
            </a:r>
            <a:endParaRPr/>
          </a:p>
          <a:p>
            <a:pPr indent="0" lvl="0" marL="0" rtl="0" algn="l">
              <a:lnSpc>
                <a:spcPct val="100000"/>
              </a:lnSpc>
              <a:spcBef>
                <a:spcPts val="0"/>
              </a:spcBef>
              <a:spcAft>
                <a:spcPts val="0"/>
              </a:spcAft>
              <a:buSzPts val="1400"/>
              <a:buNone/>
            </a:pPr>
            <a:r>
              <a:t/>
            </a:r>
            <a:endParaRPr/>
          </a:p>
        </p:txBody>
      </p:sp>
      <p:sp>
        <p:nvSpPr>
          <p:cNvPr id="303" name="Google Shape;3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 </a:t>
            </a:r>
            <a:r>
              <a:rPr lang="en-US"/>
              <a:t>Now that the team has identified a problem and defined contributing contextual factors, they can craft a plan targeted at solving this specific problem.</a:t>
            </a:r>
            <a:endParaRPr/>
          </a:p>
          <a:p>
            <a:pPr indent="0" lvl="0" marL="0" rtl="0" algn="l">
              <a:lnSpc>
                <a:spcPct val="100000"/>
              </a:lnSpc>
              <a:spcBef>
                <a:spcPts val="0"/>
              </a:spcBef>
              <a:spcAft>
                <a:spcPts val="0"/>
              </a:spcAft>
              <a:buSzPts val="1400"/>
              <a:buNone/>
            </a:pPr>
            <a:r>
              <a:t/>
            </a:r>
            <a:endParaRPr/>
          </a:p>
        </p:txBody>
      </p:sp>
      <p:sp>
        <p:nvSpPr>
          <p:cNvPr id="310" name="Google Shape;3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To Say/To Know:</a:t>
            </a:r>
            <a:r>
              <a:rPr b="0" lang="en-US"/>
              <a:t> Handouts for this lesson are available on this page. If you haven’t yet downloaded the handouts, please pause the video and download at this time.</a:t>
            </a:r>
            <a:endParaRPr/>
          </a:p>
        </p:txBody>
      </p:sp>
      <p:sp>
        <p:nvSpPr>
          <p:cNvPr id="79" name="Google Shape;7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8" name="Google Shape;32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In order to target our plans to the specific problem that the team is trying to solve, it is helpful to quickly review the reasons students behave in unexpected ways.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The science of behavior teaches us that when students engage in unexpected behavior, it is generally because…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they don’t know what behavior is expected;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they are not fluent in the expected behavior;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 unexpected behavior serves a student need.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Knowing this and understanding the context in which the unexpected behavior occurs will help you to understand why the solution components are effective practices for improving schoolwide behavior.</a:t>
            </a:r>
            <a:endParaRPr/>
          </a:p>
        </p:txBody>
      </p:sp>
      <p:sp>
        <p:nvSpPr>
          <p:cNvPr id="329" name="Google Shape;32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To effectively address the reasons students behave unexpectedly, the team: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Identifies a replacement behavior, or “what you want them to do instead.”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Teaches the replacement behavior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Reinforces the replacement behavior</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Consistently corrects the unexpected behavior</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And Intensifies active supervision in the context that the unexpected behaviors are occurring.</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A solution plan guides the team to complete these “solution components” in a way that targets the problem and contributing contextual factors.</a:t>
            </a:r>
            <a:endParaRPr/>
          </a:p>
        </p:txBody>
      </p:sp>
      <p:sp>
        <p:nvSpPr>
          <p:cNvPr id="338" name="Google Shape;33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a:t>
            </a:r>
            <a:r>
              <a:rPr b="0" i="0" lang="en-US" sz="1200" u="none" cap="none" strike="noStrike">
                <a:solidFill>
                  <a:schemeClr val="dk1"/>
                </a:solidFill>
                <a:latin typeface="Calibri"/>
                <a:ea typeface="Calibri"/>
                <a:cs typeface="Calibri"/>
                <a:sym typeface="Calibri"/>
              </a:rPr>
              <a:t> A Solution Plan is a variation of an action plan that guides the team through the 5 steps of developing a schoolwide intervention. It provides a space for the team to write the replacement behavior. Then guides the team toward planning to intensify the solution components of prevention, teaching and reinforcing the replacement behavior, and correcting the unexpected behavior. In addition, the Solution Plan guides planning for implementation and accountability for implementing the solution components. </a:t>
            </a:r>
            <a:endParaRPr/>
          </a:p>
        </p:txBody>
      </p:sp>
      <p:sp>
        <p:nvSpPr>
          <p:cNvPr id="345" name="Google Shape;34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The Solution Plan also guides the team to identify and plan for monitoring </a:t>
            </a:r>
            <a:r>
              <a:rPr b="0" i="1" lang="en-US" sz="1200" u="none" cap="none" strike="noStrike">
                <a:solidFill>
                  <a:schemeClr val="dk1"/>
                </a:solidFill>
                <a:latin typeface="Calibri"/>
                <a:ea typeface="Calibri"/>
                <a:cs typeface="Calibri"/>
                <a:sym typeface="Calibri"/>
              </a:rPr>
              <a:t>Results Indicators</a:t>
            </a:r>
            <a:r>
              <a:rPr b="0" i="0" lang="en-US" sz="1200" u="none" cap="none" strike="noStrike">
                <a:solidFill>
                  <a:schemeClr val="dk1"/>
                </a:solidFill>
                <a:latin typeface="Calibri"/>
                <a:ea typeface="Calibri"/>
                <a:cs typeface="Calibri"/>
                <a:sym typeface="Calibri"/>
              </a:rPr>
              <a:t>. Results indicators are quick and easily collected intermediate data points that provide a reliable measure of whether the adults are implanting the plan and whether the plan is having the desired impact on student outcomes.</a:t>
            </a:r>
            <a:r>
              <a:rPr lang="en-US"/>
              <a:t> Teams plan to review results indicators weekly or bi-weekly so that they can quickly respond if the data indicates a need for a mid-course correction.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54" name="Google Shape;35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Here are some examples of implementation and outcome data points for progress monitoring our middle school physical aggression example. Notice that the implementation results indicator monitors whether the adults are implementing the </a:t>
            </a:r>
            <a:r>
              <a:rPr b="1" i="0" lang="en-US" sz="1200" u="none" cap="none" strike="noStrike">
                <a:solidFill>
                  <a:schemeClr val="dk1"/>
                </a:solidFill>
                <a:latin typeface="Calibri"/>
                <a:ea typeface="Calibri"/>
                <a:cs typeface="Calibri"/>
                <a:sym typeface="Calibri"/>
              </a:rPr>
              <a:t>plan</a:t>
            </a:r>
            <a:r>
              <a:rPr b="0" i="0" lang="en-US" sz="1200" u="none" cap="none" strike="noStrike">
                <a:solidFill>
                  <a:schemeClr val="dk1"/>
                </a:solidFill>
                <a:latin typeface="Calibri"/>
                <a:ea typeface="Calibri"/>
                <a:cs typeface="Calibri"/>
                <a:sym typeface="Calibri"/>
              </a:rPr>
              <a:t>; the student outcomes results indicators monitors whether students are making incremental progress toward the </a:t>
            </a:r>
            <a:r>
              <a:rPr b="1" i="0" lang="en-US" sz="1200" u="none" cap="none" strike="noStrike">
                <a:solidFill>
                  <a:schemeClr val="dk1"/>
                </a:solidFill>
                <a:latin typeface="Calibri"/>
                <a:ea typeface="Calibri"/>
                <a:cs typeface="Calibri"/>
                <a:sym typeface="Calibri"/>
              </a:rPr>
              <a:t>goal</a:t>
            </a:r>
            <a:endParaRPr b="0" i="0" sz="1200" u="none" cap="none" strike="noStrike">
              <a:solidFill>
                <a:schemeClr val="dk1"/>
              </a:solidFill>
              <a:latin typeface="Calibri"/>
              <a:ea typeface="Calibri"/>
              <a:cs typeface="Calibri"/>
              <a:sym typeface="Calibri"/>
            </a:endParaRPr>
          </a:p>
        </p:txBody>
      </p:sp>
      <p:sp>
        <p:nvSpPr>
          <p:cNvPr id="361" name="Google Shape;36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If you are </a:t>
            </a:r>
            <a:r>
              <a:rPr b="0" i="1" lang="en-US" sz="1200" u="none" cap="none" strike="noStrike">
                <a:solidFill>
                  <a:schemeClr val="dk1"/>
                </a:solidFill>
                <a:latin typeface="Calibri"/>
                <a:ea typeface="Calibri"/>
                <a:cs typeface="Calibri"/>
                <a:sym typeface="Calibri"/>
              </a:rPr>
              <a:t>not </a:t>
            </a:r>
            <a:r>
              <a:rPr b="0" i="0" lang="en-US" sz="1200" u="none" cap="none" strike="noStrike">
                <a:solidFill>
                  <a:schemeClr val="dk1"/>
                </a:solidFill>
                <a:latin typeface="Calibri"/>
                <a:ea typeface="Calibri"/>
                <a:cs typeface="Calibri"/>
                <a:sym typeface="Calibri"/>
              </a:rPr>
              <a:t>making adequate progress toward your goal, you can use this decision tree to guide next steps. </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Are we making adequate progress?</a:t>
            </a:r>
            <a:endParaRPr/>
          </a:p>
          <a:p>
            <a:pPr indent="-171450" lvl="1" marL="6286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Yes: keep doing what we are doing</a:t>
            </a:r>
            <a:endParaRPr/>
          </a:p>
          <a:p>
            <a:pPr indent="-171450" lvl="1" marL="6286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No: Did we implement the plan?</a:t>
            </a:r>
            <a:endParaRPr/>
          </a:p>
          <a:p>
            <a:pPr indent="-171450" lvl="2" marL="10858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Yes</a:t>
            </a:r>
            <a:endParaRPr/>
          </a:p>
          <a:p>
            <a:pPr indent="-171450" lvl="3" marL="15430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Did we find the right root cause?</a:t>
            </a:r>
            <a:endParaRPr/>
          </a:p>
          <a:p>
            <a:pPr indent="-171450" lvl="4" marL="20002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Yes</a:t>
            </a:r>
            <a:endParaRPr/>
          </a:p>
          <a:p>
            <a:pPr indent="-171450" lvl="5" marL="24574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Modify the plan to better address the root cause</a:t>
            </a:r>
            <a:endParaRPr/>
          </a:p>
          <a:p>
            <a:pPr indent="-171450" lvl="4" marL="20002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No</a:t>
            </a:r>
            <a:endParaRPr/>
          </a:p>
          <a:p>
            <a:pPr indent="-171450" lvl="5" marL="24574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Go back to data to identify the correct root cause</a:t>
            </a:r>
            <a:endParaRPr/>
          </a:p>
          <a:p>
            <a:pPr indent="-171450" lvl="2" marL="10858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No</a:t>
            </a:r>
            <a:endParaRPr/>
          </a:p>
          <a:p>
            <a:pPr indent="-171450" lvl="3" marL="15430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Are there obstacles to implementation</a:t>
            </a:r>
            <a:endParaRPr/>
          </a:p>
          <a:p>
            <a:pPr indent="-171450" lvl="4" marL="20002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Yes: address the obstacles</a:t>
            </a:r>
            <a:endParaRPr/>
          </a:p>
          <a:p>
            <a:pPr indent="-171450" lvl="4" marL="2000250" rtl="0" algn="l">
              <a:lnSpc>
                <a:spcPct val="100000"/>
              </a:lnSpc>
              <a:spcBef>
                <a:spcPts val="0"/>
              </a:spcBef>
              <a:spcAft>
                <a:spcPts val="0"/>
              </a:spcAft>
              <a:buClr>
                <a:schemeClr val="dk1"/>
              </a:buClr>
              <a:buSzPts val="1200"/>
              <a:buFont typeface="Arial"/>
              <a:buChar char="•"/>
            </a:pPr>
            <a:r>
              <a:rPr b="0" i="0" lang="en-US" u="none" cap="none" strike="noStrike">
                <a:solidFill>
                  <a:schemeClr val="dk1"/>
                </a:solidFill>
                <a:latin typeface="Calibri"/>
                <a:ea typeface="Calibri"/>
                <a:cs typeface="Calibri"/>
                <a:sym typeface="Calibri"/>
              </a:rPr>
              <a:t>No: Implement the plan</a:t>
            </a:r>
            <a:endParaRPr/>
          </a:p>
        </p:txBody>
      </p:sp>
      <p:sp>
        <p:nvSpPr>
          <p:cNvPr id="371" name="Google Shape;37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To Know/To Say: </a:t>
            </a:r>
            <a:endParaRPr/>
          </a:p>
          <a:p>
            <a:pPr indent="0" lvl="0" marL="0" rtl="0" algn="l">
              <a:lnSpc>
                <a:spcPct val="100000"/>
              </a:lnSpc>
              <a:spcBef>
                <a:spcPts val="0"/>
              </a:spcBef>
              <a:spcAft>
                <a:spcPts val="0"/>
              </a:spcAft>
              <a:buClr>
                <a:schemeClr val="dk1"/>
              </a:buClr>
              <a:buSzPts val="1200"/>
              <a:buFont typeface="Calibri"/>
              <a:buNone/>
            </a:pPr>
            <a:r>
              <a:rPr lang="en-US"/>
              <a:t>3. What can be done about the problem? </a:t>
            </a:r>
            <a:endParaRPr/>
          </a:p>
          <a:p>
            <a:pPr indent="0" lvl="0" marL="0" rtl="0" algn="l">
              <a:lnSpc>
                <a:spcPct val="100000"/>
              </a:lnSpc>
              <a:spcBef>
                <a:spcPts val="0"/>
              </a:spcBef>
              <a:spcAft>
                <a:spcPts val="0"/>
              </a:spcAft>
              <a:buSzPts val="1400"/>
              <a:buNone/>
            </a:pPr>
            <a:r>
              <a:t/>
            </a:r>
            <a:endParaRPr/>
          </a:p>
        </p:txBody>
      </p:sp>
      <p:sp>
        <p:nvSpPr>
          <p:cNvPr id="428" name="Google Shape;42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lang="en-US"/>
              <a:t>This table shows a decision making rubric for evaluating the plan and determining next steps. This will work with any plan, academic or behavior. It is based on two questions: Did we meet our goal? And Did we implement our plan? </a:t>
            </a:r>
            <a:endParaRPr/>
          </a:p>
          <a:p>
            <a:pPr indent="0" lvl="0" marL="0" rtl="0" algn="l">
              <a:lnSpc>
                <a:spcPct val="100000"/>
              </a:lnSpc>
              <a:spcBef>
                <a:spcPts val="0"/>
              </a:spcBef>
              <a:spcAft>
                <a:spcPts val="0"/>
              </a:spcAft>
              <a:buSzPts val="1400"/>
              <a:buNone/>
            </a:pPr>
            <a: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If the Goal was not met and the team did not implement with fidelity, then the team must determine whether there were obstacles to implementation. If so, they should modify the plan and try again. If there were no obstacles, then the team needs to implement their plan.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If the goal was not met and the team implemented the action steps with fidelity, then they should reanalyze the data and reassess whether they identified the correct problem and whether their action steps were aligned with the problem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If they met their goal, but they did not implement their plan, they may want to go back to the data to determine why the goal was met. This may help them to avoid or solve problems in the future.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Finally, if the goal was met, and they implemented the plan with fidelity, then they should go back to the data and begin the cycle again with a new focus problem. This proactive approach to solving problems will help the team to establish cycles of continuous improvement.</a:t>
            </a:r>
            <a:endParaRPr/>
          </a:p>
          <a:p>
            <a:pPr indent="0" lvl="0" marL="0" rtl="0" algn="l">
              <a:lnSpc>
                <a:spcPct val="100000"/>
              </a:lnSpc>
              <a:spcBef>
                <a:spcPts val="0"/>
              </a:spcBef>
              <a:spcAft>
                <a:spcPts val="0"/>
              </a:spcAft>
              <a:buSzPts val="1400"/>
              <a:buNone/>
            </a:pPr>
            <a:r>
              <a:t/>
            </a:r>
            <a:endParaRPr/>
          </a:p>
        </p:txBody>
      </p:sp>
      <p:sp>
        <p:nvSpPr>
          <p:cNvPr id="447" name="Google Shape;44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Once the team has evaluated the plan, they start the cycle again, reviewing data to identify the next problem to solve. This usually occurs at the next data meeting following the end of a data cycle. Thus establishing cycles of continuous improvement.</a:t>
            </a:r>
            <a:endParaRPr/>
          </a:p>
        </p:txBody>
      </p:sp>
      <p:sp>
        <p:nvSpPr>
          <p:cNvPr id="454" name="Google Shape;45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To Know/To Say:</a:t>
            </a:r>
            <a:r>
              <a:rPr b="0" lang="en-US"/>
              <a:t> So, what does all this mean for </a:t>
            </a:r>
            <a:r>
              <a:rPr b="0" i="1" lang="en-US"/>
              <a:t>you</a:t>
            </a:r>
            <a:r>
              <a:rPr b="0" i="0" lang="en-US"/>
              <a:t> and </a:t>
            </a:r>
            <a:r>
              <a:rPr b="0" i="1" lang="en-US"/>
              <a:t>your school?</a:t>
            </a:r>
            <a:endParaRPr/>
          </a:p>
          <a:p>
            <a:pPr indent="0" lvl="0" marL="0" rtl="0" algn="l">
              <a:lnSpc>
                <a:spcPct val="100000"/>
              </a:lnSpc>
              <a:spcBef>
                <a:spcPts val="0"/>
              </a:spcBef>
              <a:spcAft>
                <a:spcPts val="0"/>
              </a:spcAft>
              <a:buSzPts val="1400"/>
              <a:buNone/>
            </a:pPr>
            <a:r>
              <a:t/>
            </a:r>
            <a:endParaRPr/>
          </a:p>
        </p:txBody>
      </p:sp>
      <p:sp>
        <p:nvSpPr>
          <p:cNvPr id="462" name="Google Shape;46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By the end of this lesson, you will know what contextual data is important to collect and review to select a problem to solve, be able to analyze this data to narrow your focus so as to select a targeted intervention that is more likely to succeed, know what data to monitor so as to be able to make any necessary midcourse adjustments, and evaluate the plan so as to inform future decisions.</a:t>
            </a:r>
            <a:endParaRPr/>
          </a:p>
        </p:txBody>
      </p:sp>
      <p:sp>
        <p:nvSpPr>
          <p:cNvPr id="86" name="Google Shape;8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Trainer Notes: </a:t>
            </a:r>
            <a:r>
              <a:rPr b="0" lang="en-US"/>
              <a:t>Copy the HO11 SWOT for each participant</a:t>
            </a:r>
            <a:endParaRPr b="1"/>
          </a:p>
          <a:p>
            <a:pPr indent="0" lvl="0" marL="0" marR="0" rtl="0" algn="l">
              <a:lnSpc>
                <a:spcPct val="100000"/>
              </a:lnSpc>
              <a:spcBef>
                <a:spcPts val="0"/>
              </a:spcBef>
              <a:spcAft>
                <a:spcPts val="0"/>
              </a:spcAft>
              <a:buClr>
                <a:schemeClr val="dk1"/>
              </a:buClr>
              <a:buSzPts val="1200"/>
              <a:buFont typeface="Calibri"/>
              <a:buNone/>
            </a:pPr>
            <a:r>
              <a:rPr b="1" lang="en-US"/>
              <a:t>To Know/To Say:</a:t>
            </a:r>
            <a:r>
              <a:rPr b="0" lang="en-US"/>
              <a:t> If you are here as a team, use the chart paper to answer the SWOT questions as they relate establishing a schoolwide team to engage in DBDM using ODR data to improve student behavior and school climate, schoolwide. Otherwise, you may use the HO11 SWOT form.</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228600" lvl="0" marL="228600" marR="0" rtl="0" algn="l">
              <a:lnSpc>
                <a:spcPct val="100000"/>
              </a:lnSpc>
              <a:spcBef>
                <a:spcPts val="0"/>
              </a:spcBef>
              <a:spcAft>
                <a:spcPts val="0"/>
              </a:spcAft>
              <a:buClr>
                <a:schemeClr val="dk1"/>
              </a:buClr>
              <a:buSzPts val="1200"/>
              <a:buFont typeface="Calibri"/>
              <a:buAutoNum type="arabicPeriod"/>
            </a:pPr>
            <a:r>
              <a:rPr b="0" lang="en-US"/>
              <a:t>What are your team’s strengths that will set you up for success as you implement schoolwide DBDM using ODR data? What do you do well that could assist you in implementing DBDM?</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a:t>What are your team’s </a:t>
            </a:r>
            <a:r>
              <a:rPr b="1" lang="en-US"/>
              <a:t>weaknesses</a:t>
            </a:r>
            <a:r>
              <a:rPr b="0" lang="en-US"/>
              <a:t>? What are your personal opportunities for growth? What obstacles must be overcome to implement Schoolwide DBDM?</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a:t>What are some </a:t>
            </a:r>
            <a:r>
              <a:rPr b="1" lang="en-US"/>
              <a:t>opportunities</a:t>
            </a:r>
            <a:r>
              <a:rPr b="0" lang="en-US"/>
              <a:t> that Schoolwide DBDM using ODR data present to you and your school? How can you turn your strengths into opportunities?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a:t>What are some of the </a:t>
            </a:r>
            <a:r>
              <a:rPr b="1" lang="en-US"/>
              <a:t>threats</a:t>
            </a:r>
            <a:r>
              <a:rPr b="0" lang="en-US"/>
              <a:t> that implementing Schoolwide DBDM exposes you to? </a:t>
            </a:r>
            <a:endParaRPr/>
          </a:p>
          <a:p>
            <a:pPr indent="0" lvl="0" marL="0" rtl="0" algn="l">
              <a:lnSpc>
                <a:spcPct val="100000"/>
              </a:lnSpc>
              <a:spcBef>
                <a:spcPts val="0"/>
              </a:spcBef>
              <a:spcAft>
                <a:spcPts val="0"/>
              </a:spcAft>
              <a:buSzPts val="1400"/>
              <a:buNone/>
            </a:pPr>
            <a:r>
              <a:t/>
            </a:r>
            <a:endParaRPr/>
          </a:p>
        </p:txBody>
      </p:sp>
      <p:sp>
        <p:nvSpPr>
          <p:cNvPr id="469" name="Google Shape;46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To Know/To Say:</a:t>
            </a:r>
            <a:r>
              <a:rPr b="0" lang="en-US"/>
              <a:t> Based on the SWOT activity you just completed, what are your logical next steps toward implementing Schoolwide DBDM using ODR data. Pay special attention to prerequisites that must be completed, obstacles that must be overcome, and structures that must be put in place. </a:t>
            </a:r>
            <a:endParaRPr/>
          </a:p>
          <a:p>
            <a:pPr indent="0" lvl="0" marL="0" rtl="0" algn="l">
              <a:lnSpc>
                <a:spcPct val="100000"/>
              </a:lnSpc>
              <a:spcBef>
                <a:spcPts val="0"/>
              </a:spcBef>
              <a:spcAft>
                <a:spcPts val="0"/>
              </a:spcAft>
              <a:buSzPts val="1400"/>
              <a:buNone/>
            </a:pPr>
            <a:r>
              <a:t/>
            </a:r>
            <a:endParaRPr/>
          </a:p>
        </p:txBody>
      </p:sp>
      <p:sp>
        <p:nvSpPr>
          <p:cNvPr id="476" name="Google Shape;47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To Know/To Say:</a:t>
            </a:r>
            <a:r>
              <a:rPr b="0" lang="en-US"/>
              <a:t> So, let’s take a moment to briefly review where we’ve been, and where to next.</a:t>
            </a:r>
            <a:endParaRPr/>
          </a:p>
        </p:txBody>
      </p:sp>
      <p:sp>
        <p:nvSpPr>
          <p:cNvPr id="484" name="Google Shape;48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To Know/To Say:</a:t>
            </a:r>
            <a:r>
              <a:rPr b="0" lang="en-US"/>
              <a:t> </a:t>
            </a:r>
            <a:r>
              <a:rPr lang="en-US"/>
              <a:t>During this lesson, you learned about a special case of Data-Based Decision-Making: Schoolwide behavior teams utilizing ODR data to improve school climate and schoolwide behavior.</a:t>
            </a:r>
            <a:endParaRPr/>
          </a:p>
          <a:p>
            <a:pPr indent="0" lvl="0" marL="0" rtl="0" algn="l">
              <a:lnSpc>
                <a:spcPct val="100000"/>
              </a:lnSpc>
              <a:spcBef>
                <a:spcPts val="0"/>
              </a:spcBef>
              <a:spcAft>
                <a:spcPts val="0"/>
              </a:spcAft>
              <a:buSzPts val="1400"/>
              <a:buNone/>
            </a:pPr>
            <a:r>
              <a:rPr lang="en-US"/>
              <a:t>How will you engage the schoolwide leadership team to begin using ODR data in a DBDM process?</a:t>
            </a:r>
            <a:endParaRPr/>
          </a:p>
          <a:p>
            <a:pPr indent="0" lvl="0" marL="0" rtl="0" algn="l">
              <a:lnSpc>
                <a:spcPct val="100000"/>
              </a:lnSpc>
              <a:spcBef>
                <a:spcPts val="0"/>
              </a:spcBef>
              <a:spcAft>
                <a:spcPts val="0"/>
              </a:spcAft>
              <a:buSzPts val="1400"/>
              <a:buNone/>
            </a:pPr>
            <a:r>
              <a:rPr lang="en-US"/>
              <a:t>Next steps include updating your action plan using the Tier 1 Action Plan template and the Tier 1 Action Planning Checklist. Consider using the Tier 1 Artifacts Rubric to assess the quality of the resources your team develops. And finally, consider using the results of the PBIS Self-Assessment Survey (SAS)  to gain perspective from all staff, and results from the PBIS Tiered Fidelity Inventory (TFI) to gain perspective from your Building Leadership Team.</a:t>
            </a:r>
            <a:endParaRPr/>
          </a:p>
          <a:p>
            <a:pPr indent="0" lvl="0" marL="0" rtl="0" algn="l">
              <a:lnSpc>
                <a:spcPct val="100000"/>
              </a:lnSpc>
              <a:spcBef>
                <a:spcPts val="0"/>
              </a:spcBef>
              <a:spcAft>
                <a:spcPts val="0"/>
              </a:spcAft>
              <a:buSzPts val="1400"/>
              <a:buNone/>
            </a:pPr>
            <a:r>
              <a:t/>
            </a:r>
            <a:endParaRPr/>
          </a:p>
        </p:txBody>
      </p:sp>
      <p:sp>
        <p:nvSpPr>
          <p:cNvPr id="492" name="Google Shape;49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T</a:t>
            </a:r>
            <a:r>
              <a:rPr lang="en-US"/>
              <a:t>his special case uses the logic of a functional assessment and behavior improvement plan and applies it to the entire school. The school is the unit of implementation and analysis. This is a Tier 1 or universal approach to improving school climate and student behavior, meaning that all students in all settings have access to schoolwide interventions. Students who need additional, more intensive supports should be referred to the Tier 2 or Tier 3 team, whichever is more appropriate.</a:t>
            </a:r>
            <a:endParaRPr/>
          </a:p>
        </p:txBody>
      </p:sp>
      <p:sp>
        <p:nvSpPr>
          <p:cNvPr id="93" name="Google Shape;9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Here are a list of keywords and terms that will be discussed as part of this lesson.</a:t>
            </a:r>
            <a:endParaRPr/>
          </a:p>
        </p:txBody>
      </p:sp>
      <p:sp>
        <p:nvSpPr>
          <p:cNvPr id="100" name="Google Shape;10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Trainer Notes:</a:t>
            </a:r>
            <a:r>
              <a:rPr b="0" lang="en-US"/>
              <a:t>  </a:t>
            </a:r>
            <a:endParaRPr/>
          </a:p>
          <a:p>
            <a:pPr indent="0" lvl="0" marL="0" rtl="0" algn="l">
              <a:lnSpc>
                <a:spcPct val="100000"/>
              </a:lnSpc>
              <a:spcBef>
                <a:spcPts val="0"/>
              </a:spcBef>
              <a:spcAft>
                <a:spcPts val="0"/>
              </a:spcAft>
              <a:buSzPts val="1400"/>
              <a:buNone/>
            </a:pPr>
            <a:r>
              <a:rPr b="1" lang="en-US"/>
              <a:t>To Know/To Say:</a:t>
            </a:r>
            <a:r>
              <a:rPr b="0" lang="en-US"/>
              <a:t> So, let’s dig into just how a team would use ODR data to improve schoolwide behavior and climate.</a:t>
            </a:r>
            <a:endParaRPr/>
          </a:p>
        </p:txBody>
      </p:sp>
      <p:sp>
        <p:nvSpPr>
          <p:cNvPr id="107" name="Google Shape;10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Trainer Notes:</a:t>
            </a:r>
            <a:r>
              <a:rPr b="0" i="0" lang="en-US" sz="1200" u="none" cap="none" strike="noStrike">
                <a:solidFill>
                  <a:schemeClr val="dk1"/>
                </a:solidFill>
                <a:latin typeface="Calibri"/>
                <a:ea typeface="Calibri"/>
                <a:cs typeface="Calibri"/>
                <a:sym typeface="Calibri"/>
              </a:rPr>
              <a:t> This slide is animated.</a:t>
            </a:r>
            <a:endParaRPr b="1"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lang="en-US"/>
              <a:t>Schools are encouraged to select and use a standardized </a:t>
            </a:r>
            <a:r>
              <a:rPr b="0" i="0" lang="en-US" sz="1200" u="none" cap="none" strike="noStrike">
                <a:solidFill>
                  <a:schemeClr val="dk1"/>
                </a:solidFill>
                <a:latin typeface="Calibri"/>
                <a:ea typeface="Calibri"/>
                <a:cs typeface="Calibri"/>
                <a:sym typeface="Calibri"/>
              </a:rPr>
              <a:t>d</a:t>
            </a:r>
            <a:r>
              <a:rPr lang="en-US"/>
              <a:t>ata-based decision-making protocol. Such a protocol guides the team through the important steps that lead to effective decisions. Tilly (2008) identified 4 essential questions that any effective </a:t>
            </a:r>
            <a:r>
              <a:rPr b="0" i="0" lang="en-US" sz="1200" u="none" cap="none" strike="noStrike">
                <a:solidFill>
                  <a:schemeClr val="dk1"/>
                </a:solidFill>
                <a:latin typeface="Calibri"/>
                <a:ea typeface="Calibri"/>
                <a:cs typeface="Calibri"/>
                <a:sym typeface="Calibri"/>
              </a:rPr>
              <a:t>d</a:t>
            </a:r>
            <a:r>
              <a:rPr lang="en-US"/>
              <a:t>ata-based decision-making protocol must answer.  Throughout the remainder of this lesson, these questions will be used to anchor our discussion of the DBDM/Solution Plan. For more information about using the essential questions to select a DBDM protocol, refer to the Data-Based Decision-Making Overview lesson in this course.</a:t>
            </a:r>
            <a:endParaRPr/>
          </a:p>
        </p:txBody>
      </p:sp>
      <p:sp>
        <p:nvSpPr>
          <p:cNvPr id="115" name="Google Shape;11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Trainer Notes:</a:t>
            </a:r>
            <a:r>
              <a:rPr b="0" i="0" lang="en-US" sz="1200" u="none" cap="none" strike="noStrike">
                <a:solidFill>
                  <a:schemeClr val="dk1"/>
                </a:solidFill>
                <a:latin typeface="Calibri"/>
                <a:ea typeface="Calibri"/>
                <a:cs typeface="Calibri"/>
                <a:sym typeface="Calibri"/>
              </a:rPr>
              <a:t> This slide is animated.</a:t>
            </a:r>
            <a:endParaRPr b="1"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lang="en-US"/>
              <a:t>The first question that any good data-based decision-making protocol must answer is, “is there a problem.”</a:t>
            </a:r>
            <a:endParaRPr/>
          </a:p>
        </p:txBody>
      </p:sp>
      <p:sp>
        <p:nvSpPr>
          <p:cNvPr id="147" name="Google Shape;14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cap="none" strike="noStrike">
                <a:solidFill>
                  <a:schemeClr val="dk1"/>
                </a:solidFill>
                <a:latin typeface="Calibri"/>
                <a:ea typeface="Calibri"/>
                <a:cs typeface="Calibri"/>
                <a:sym typeface="Calibri"/>
              </a:rPr>
              <a:t>To Know/To Say: </a:t>
            </a:r>
            <a:r>
              <a:rPr b="0" i="0" lang="en-US" sz="1200" u="none" cap="none" strike="noStrike">
                <a:solidFill>
                  <a:schemeClr val="dk1"/>
                </a:solidFill>
                <a:latin typeface="Calibri"/>
                <a:ea typeface="Calibri"/>
                <a:cs typeface="Calibri"/>
                <a:sym typeface="Calibri"/>
              </a:rPr>
              <a:t>Teams select a problem to solve from one of the following categories:</a:t>
            </a:r>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Most frequent </a:t>
            </a:r>
            <a:r>
              <a:rPr b="0" i="1" lang="en-US" sz="1200" u="none" cap="none" strike="noStrike">
                <a:solidFill>
                  <a:schemeClr val="dk1"/>
                </a:solidFill>
                <a:latin typeface="Calibri"/>
                <a:ea typeface="Calibri"/>
                <a:cs typeface="Calibri"/>
                <a:sym typeface="Calibri"/>
              </a:rPr>
              <a:t>behavior</a:t>
            </a:r>
            <a:r>
              <a:rPr b="0" i="0" lang="en-US" sz="1200" u="none" cap="none" strike="noStrike">
                <a:solidFill>
                  <a:schemeClr val="dk1"/>
                </a:solidFill>
                <a:latin typeface="Calibri"/>
                <a:ea typeface="Calibri"/>
                <a:cs typeface="Calibri"/>
                <a:sym typeface="Calibri"/>
              </a:rPr>
              <a:t>, or</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a:t>
            </a:r>
            <a:r>
              <a:rPr b="0" i="1" lang="en-US" sz="1200" u="none" cap="none" strike="noStrike">
                <a:solidFill>
                  <a:schemeClr val="dk1"/>
                </a:solidFill>
                <a:latin typeface="Calibri"/>
                <a:ea typeface="Calibri"/>
                <a:cs typeface="Calibri"/>
                <a:sym typeface="Calibri"/>
              </a:rPr>
              <a:t>location</a:t>
            </a:r>
            <a:r>
              <a:rPr b="0" i="0" lang="en-US" sz="1200" u="none" cap="none" strike="noStrike">
                <a:solidFill>
                  <a:schemeClr val="dk1"/>
                </a:solidFill>
                <a:latin typeface="Calibri"/>
                <a:ea typeface="Calibri"/>
                <a:cs typeface="Calibri"/>
                <a:sym typeface="Calibri"/>
              </a:rPr>
              <a:t> where unexpected behaviors tend to occur, or</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The time of day/activity during which most unexpected behaviors occur, or</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Or the student group that is engaged in most unexpected behaviors</a:t>
            </a:r>
            <a:endParaRPr/>
          </a:p>
          <a:p>
            <a:pPr indent="0" lvl="0" marL="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Activity may be more helpful than time of day. Use time of day to help you to identify common activities that students are engaged in in different classes. For example, a high school team may notice several times throughout the day when they experience increases in unexpected behaviors. A closer analysis shows that these times correspond with independent seat work. </a:t>
            </a:r>
            <a:endParaRPr/>
          </a:p>
          <a:p>
            <a:pPr indent="0" lvl="0" marL="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Also, remember, if you choose to focus on students involved that this is a Universal intervention: focus on a group of students (grade level, demographic group, proficiency group) rather than on individual students who may benefit from targeted or intensive support.</a:t>
            </a:r>
            <a:endParaRPr/>
          </a:p>
        </p:txBody>
      </p:sp>
      <p:sp>
        <p:nvSpPr>
          <p:cNvPr id="179" name="Google Shape;1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42"/>
          <p:cNvSpPr txBox="1"/>
          <p:nvPr>
            <p:ph type="ctrTitle"/>
          </p:nvPr>
        </p:nvSpPr>
        <p:spPr>
          <a:xfrm>
            <a:off x="685800" y="720612"/>
            <a:ext cx="7772400" cy="901359"/>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2"/>
          <p:cNvSpPr txBox="1"/>
          <p:nvPr>
            <p:ph idx="1" type="subTitle"/>
          </p:nvPr>
        </p:nvSpPr>
        <p:spPr>
          <a:xfrm>
            <a:off x="1240971" y="2110859"/>
            <a:ext cx="6901543" cy="607608"/>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F0000"/>
              </a:buClr>
              <a:buSzPts val="2400"/>
              <a:buNone/>
              <a:defRPr sz="2400">
                <a:solidFill>
                  <a:srgbClr val="FF000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8" name="Google Shape;28;p42"/>
          <p:cNvPicPr preferRelativeResize="0"/>
          <p:nvPr/>
        </p:nvPicPr>
        <p:blipFill rotWithShape="1">
          <a:blip r:embed="rId2">
            <a:alphaModFix/>
          </a:blip>
          <a:srcRect b="0" l="0" r="0" t="0"/>
          <a:stretch/>
        </p:blipFill>
        <p:spPr>
          <a:xfrm>
            <a:off x="166152" y="5395979"/>
            <a:ext cx="3267871" cy="788797"/>
          </a:xfrm>
          <a:prstGeom prst="rect">
            <a:avLst/>
          </a:prstGeom>
          <a:noFill/>
          <a:ln>
            <a:noFill/>
          </a:ln>
        </p:spPr>
      </p:pic>
      <p:pic>
        <p:nvPicPr>
          <p:cNvPr id="29" name="Google Shape;29;p42"/>
          <p:cNvPicPr preferRelativeResize="0"/>
          <p:nvPr/>
        </p:nvPicPr>
        <p:blipFill rotWithShape="1">
          <a:blip r:embed="rId3">
            <a:alphaModFix/>
          </a:blip>
          <a:srcRect b="0" l="0" r="0" t="0"/>
          <a:stretch/>
        </p:blipFill>
        <p:spPr>
          <a:xfrm>
            <a:off x="3434023" y="3086327"/>
            <a:ext cx="2602527" cy="2248584"/>
          </a:xfrm>
          <a:prstGeom prst="rect">
            <a:avLst/>
          </a:prstGeom>
          <a:noFill/>
          <a:ln>
            <a:noFill/>
          </a:ln>
        </p:spPr>
      </p:pic>
      <p:pic>
        <p:nvPicPr>
          <p:cNvPr id="30" name="Google Shape;30;p42"/>
          <p:cNvPicPr preferRelativeResize="0"/>
          <p:nvPr/>
        </p:nvPicPr>
        <p:blipFill rotWithShape="1">
          <a:blip r:embed="rId4">
            <a:alphaModFix/>
          </a:blip>
          <a:srcRect b="0" l="0" r="0" t="0"/>
          <a:stretch/>
        </p:blipFill>
        <p:spPr>
          <a:xfrm>
            <a:off x="3831325" y="5409020"/>
            <a:ext cx="2343623" cy="840842"/>
          </a:xfrm>
          <a:prstGeom prst="rect">
            <a:avLst/>
          </a:prstGeom>
          <a:noFill/>
          <a:ln>
            <a:noFill/>
          </a:ln>
        </p:spPr>
      </p:pic>
      <p:pic>
        <p:nvPicPr>
          <p:cNvPr id="31" name="Google Shape;31;p42"/>
          <p:cNvPicPr preferRelativeResize="0"/>
          <p:nvPr/>
        </p:nvPicPr>
        <p:blipFill rotWithShape="1">
          <a:blip r:embed="rId5">
            <a:alphaModFix/>
          </a:blip>
          <a:srcRect b="0" l="0" r="0" t="0"/>
          <a:stretch/>
        </p:blipFill>
        <p:spPr>
          <a:xfrm>
            <a:off x="6743555" y="5511265"/>
            <a:ext cx="2234293" cy="781317"/>
          </a:xfrm>
          <a:prstGeom prst="rect">
            <a:avLst/>
          </a:prstGeom>
          <a:noFill/>
          <a:ln>
            <a:noFill/>
          </a:ln>
        </p:spPr>
      </p:pic>
      <p:pic>
        <p:nvPicPr>
          <p:cNvPr id="32" name="Google Shape;32;p42"/>
          <p:cNvPicPr preferRelativeResize="0"/>
          <p:nvPr/>
        </p:nvPicPr>
        <p:blipFill rotWithShape="1">
          <a:blip r:embed="rId6">
            <a:alphaModFix/>
          </a:blip>
          <a:srcRect b="0" l="0" r="0" t="0"/>
          <a:stretch/>
        </p:blipFill>
        <p:spPr>
          <a:xfrm>
            <a:off x="166152" y="5395979"/>
            <a:ext cx="3267871" cy="788797"/>
          </a:xfrm>
          <a:prstGeom prst="rect">
            <a:avLst/>
          </a:prstGeom>
          <a:noFill/>
          <a:ln>
            <a:noFill/>
          </a:ln>
        </p:spPr>
      </p:pic>
      <p:pic>
        <p:nvPicPr>
          <p:cNvPr id="33" name="Google Shape;33;p42"/>
          <p:cNvPicPr preferRelativeResize="0"/>
          <p:nvPr/>
        </p:nvPicPr>
        <p:blipFill rotWithShape="1">
          <a:blip r:embed="rId7">
            <a:alphaModFix/>
          </a:blip>
          <a:srcRect b="0" l="0" r="0" t="0"/>
          <a:stretch/>
        </p:blipFill>
        <p:spPr>
          <a:xfrm>
            <a:off x="3434023" y="3086327"/>
            <a:ext cx="2602527" cy="2248584"/>
          </a:xfrm>
          <a:prstGeom prst="rect">
            <a:avLst/>
          </a:prstGeom>
          <a:noFill/>
          <a:ln>
            <a:noFill/>
          </a:ln>
        </p:spPr>
      </p:pic>
      <p:pic>
        <p:nvPicPr>
          <p:cNvPr id="34" name="Google Shape;34;p42"/>
          <p:cNvPicPr preferRelativeResize="0"/>
          <p:nvPr/>
        </p:nvPicPr>
        <p:blipFill rotWithShape="1">
          <a:blip r:embed="rId8">
            <a:alphaModFix/>
          </a:blip>
          <a:srcRect b="0" l="0" r="0" t="0"/>
          <a:stretch/>
        </p:blipFill>
        <p:spPr>
          <a:xfrm>
            <a:off x="3831325" y="5409020"/>
            <a:ext cx="2343623" cy="840842"/>
          </a:xfrm>
          <a:prstGeom prst="rect">
            <a:avLst/>
          </a:prstGeom>
          <a:noFill/>
          <a:ln>
            <a:noFill/>
          </a:ln>
        </p:spPr>
      </p:pic>
      <p:pic>
        <p:nvPicPr>
          <p:cNvPr id="35" name="Google Shape;35;p42"/>
          <p:cNvPicPr preferRelativeResize="0"/>
          <p:nvPr/>
        </p:nvPicPr>
        <p:blipFill rotWithShape="1">
          <a:blip r:embed="rId9">
            <a:alphaModFix/>
          </a:blip>
          <a:srcRect b="0" l="0" r="0" t="0"/>
          <a:stretch/>
        </p:blipFill>
        <p:spPr>
          <a:xfrm>
            <a:off x="6743555" y="5511265"/>
            <a:ext cx="2234293" cy="7813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3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0000"/>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39"/>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9"/>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41"/>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41"/>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1"/>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41"/>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0" name="Shape 60"/>
        <p:cNvGrpSpPr/>
        <p:nvPr/>
      </p:nvGrpSpPr>
      <p:grpSpPr>
        <a:xfrm>
          <a:off x="0" y="0"/>
          <a:ext cx="0" cy="0"/>
          <a:chOff x="0" y="0"/>
          <a:chExt cx="0" cy="0"/>
        </a:xfrm>
      </p:grpSpPr>
      <p:sp>
        <p:nvSpPr>
          <p:cNvPr id="61" name="Google Shape;61;p4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0000"/>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63" name="Shape 63"/>
        <p:cNvGrpSpPr/>
        <p:nvPr/>
      </p:nvGrpSpPr>
      <p:grpSpPr>
        <a:xfrm>
          <a:off x="0" y="0"/>
          <a:ext cx="0" cy="0"/>
          <a:chOff x="0" y="0"/>
          <a:chExt cx="0" cy="0"/>
        </a:xfrm>
      </p:grpSpPr>
      <p:sp>
        <p:nvSpPr>
          <p:cNvPr id="64" name="Google Shape;64;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F0000"/>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5" name="Google Shape;15;p36"/>
          <p:cNvGrpSpPr/>
          <p:nvPr/>
        </p:nvGrpSpPr>
        <p:grpSpPr>
          <a:xfrm>
            <a:off x="3175" y="6211407"/>
            <a:ext cx="9144378" cy="659292"/>
            <a:chOff x="12700" y="6211407"/>
            <a:chExt cx="9144378" cy="659292"/>
          </a:xfrm>
        </p:grpSpPr>
        <p:sp>
          <p:nvSpPr>
            <p:cNvPr id="16" name="Google Shape;16;p36"/>
            <p:cNvSpPr/>
            <p:nvPr/>
          </p:nvSpPr>
          <p:spPr>
            <a:xfrm>
              <a:off x="12700" y="6756656"/>
              <a:ext cx="9144000" cy="114043"/>
            </a:xfrm>
            <a:prstGeom prst="rect">
              <a:avLst/>
            </a:prstGeom>
            <a:gradFill>
              <a:gsLst>
                <a:gs pos="0">
                  <a:srgbClr val="FF0000"/>
                </a:gs>
                <a:gs pos="100000">
                  <a:srgbClr val="FFFFFF"/>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17" name="Google Shape;17;p3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18" name="Google Shape;18;p3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19" name="Google Shape;19;p36"/>
            <p:cNvSpPr txBox="1"/>
            <p:nvPr/>
          </p:nvSpPr>
          <p:spPr>
            <a:xfrm>
              <a:off x="673596" y="6211407"/>
              <a:ext cx="1752104" cy="300210"/>
            </a:xfrm>
            <a:prstGeom prst="rect">
              <a:avLst/>
            </a:prstGeom>
            <a:noFill/>
            <a:ln>
              <a:noFill/>
            </a:ln>
            <a:effectLst>
              <a:outerShdw blurRad="44450" rotWithShape="0" algn="tl" dir="2700000" dist="38100">
                <a:srgbClr val="008000"/>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1"/>
                <a:buFont typeface="Arial"/>
                <a:buNone/>
              </a:pPr>
              <a:r>
                <a:rPr b="0" i="0" lang="en-US" sz="1351" u="none" cap="none" strike="noStrike">
                  <a:solidFill>
                    <a:schemeClr val="lt1"/>
                  </a:solidFill>
                  <a:latin typeface="Calibri"/>
                  <a:ea typeface="Calibri"/>
                  <a:cs typeface="Calibri"/>
                  <a:sym typeface="Calibri"/>
                </a:rPr>
                <a:t>MO SW-PBS</a:t>
              </a:r>
              <a:endParaRPr b="0" i="0" sz="1400" u="none" cap="none" strike="noStrike">
                <a:solidFill>
                  <a:srgbClr val="000000"/>
                </a:solidFill>
                <a:latin typeface="Arial"/>
                <a:ea typeface="Arial"/>
                <a:cs typeface="Arial"/>
                <a:sym typeface="Arial"/>
              </a:endParaRPr>
            </a:p>
          </p:txBody>
        </p:sp>
      </p:grpSp>
      <p:grpSp>
        <p:nvGrpSpPr>
          <p:cNvPr id="20" name="Google Shape;20;p36"/>
          <p:cNvGrpSpPr/>
          <p:nvPr/>
        </p:nvGrpSpPr>
        <p:grpSpPr>
          <a:xfrm>
            <a:off x="3175" y="6211407"/>
            <a:ext cx="9144378" cy="659292"/>
            <a:chOff x="12700" y="6211407"/>
            <a:chExt cx="9144378" cy="659292"/>
          </a:xfrm>
        </p:grpSpPr>
        <p:sp>
          <p:nvSpPr>
            <p:cNvPr id="21" name="Google Shape;21;p36"/>
            <p:cNvSpPr/>
            <p:nvPr/>
          </p:nvSpPr>
          <p:spPr>
            <a:xfrm>
              <a:off x="12700" y="6756656"/>
              <a:ext cx="9144000" cy="114043"/>
            </a:xfrm>
            <a:prstGeom prst="rect">
              <a:avLst/>
            </a:prstGeom>
            <a:gradFill>
              <a:gsLst>
                <a:gs pos="0">
                  <a:srgbClr val="FF0000"/>
                </a:gs>
                <a:gs pos="100000">
                  <a:srgbClr val="FFFFFF"/>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2" name="Google Shape;22;p3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3" name="Google Shape;23;p3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alibri"/>
                <a:ea typeface="Calibri"/>
                <a:cs typeface="Calibri"/>
                <a:sym typeface="Calibri"/>
              </a:endParaRPr>
            </a:p>
          </p:txBody>
        </p:sp>
        <p:sp>
          <p:nvSpPr>
            <p:cNvPr id="24" name="Google Shape;24;p36"/>
            <p:cNvSpPr txBox="1"/>
            <p:nvPr/>
          </p:nvSpPr>
          <p:spPr>
            <a:xfrm>
              <a:off x="673596" y="6211407"/>
              <a:ext cx="1752104" cy="300210"/>
            </a:xfrm>
            <a:prstGeom prst="rect">
              <a:avLst/>
            </a:prstGeom>
            <a:noFill/>
            <a:ln>
              <a:noFill/>
            </a:ln>
            <a:effectLst>
              <a:outerShdw blurRad="44450" rotWithShape="0" algn="tl" dir="2700000" dist="38100">
                <a:srgbClr val="008000"/>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1"/>
                <a:buFont typeface="Arial"/>
                <a:buNone/>
              </a:pPr>
              <a:r>
                <a:rPr b="0" i="0" lang="en-US" sz="1351" u="none" cap="none" strike="noStrike">
                  <a:solidFill>
                    <a:schemeClr val="lt1"/>
                  </a:solidFill>
                  <a:latin typeface="Calibri"/>
                  <a:ea typeface="Calibri"/>
                  <a:cs typeface="Calibri"/>
                  <a:sym typeface="Calibri"/>
                </a:rPr>
                <a:t>MO SW-PBS</a:t>
              </a:r>
              <a:endParaRPr b="0" i="0" sz="1400" u="none" cap="none" strike="noStrike">
                <a:solidFill>
                  <a:srgbClr val="000000"/>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type="ctrTitle"/>
          </p:nvPr>
        </p:nvSpPr>
        <p:spPr>
          <a:xfrm>
            <a:off x="685800" y="1324293"/>
            <a:ext cx="7772400" cy="90135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95303"/>
              <a:buFont typeface="Calibri"/>
              <a:buNone/>
            </a:pPr>
            <a:r>
              <a:rPr lang="en-US"/>
              <a:t>Course: Data-Based Decision-Making </a:t>
            </a:r>
            <a:br>
              <a:rPr lang="en-US"/>
            </a:br>
            <a:br>
              <a:rPr lang="en-US"/>
            </a:br>
            <a:r>
              <a:rPr lang="en-US" sz="3288"/>
              <a:t>Lesson: DBDM/Solution Plan: Using ODR Data to Improve Outcomes for Students</a:t>
            </a:r>
            <a:endParaRPr sz="3288"/>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0" name="Shape 190"/>
        <p:cNvGrpSpPr/>
        <p:nvPr/>
      </p:nvGrpSpPr>
      <p:grpSpPr>
        <a:xfrm>
          <a:off x="0" y="0"/>
          <a:ext cx="0" cy="0"/>
          <a:chOff x="0" y="0"/>
          <a:chExt cx="0" cy="0"/>
        </a:xfrm>
      </p:grpSpPr>
      <p:pic>
        <p:nvPicPr>
          <p:cNvPr id="191" name="Google Shape;191;p10"/>
          <p:cNvPicPr preferRelativeResize="0"/>
          <p:nvPr/>
        </p:nvPicPr>
        <p:blipFill rotWithShape="1">
          <a:blip r:embed="rId3">
            <a:alphaModFix/>
          </a:blip>
          <a:srcRect b="0" l="0" r="0" t="0"/>
          <a:stretch/>
        </p:blipFill>
        <p:spPr>
          <a:xfrm>
            <a:off x="914400" y="1355101"/>
            <a:ext cx="8229600" cy="4645649"/>
          </a:xfrm>
          <a:prstGeom prst="rect">
            <a:avLst/>
          </a:prstGeom>
          <a:noFill/>
          <a:ln>
            <a:noFill/>
          </a:ln>
        </p:spPr>
      </p:pic>
      <p:sp>
        <p:nvSpPr>
          <p:cNvPr id="192" name="Google Shape;192;p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Identify a Problem</a:t>
            </a:r>
            <a:endParaRPr/>
          </a:p>
        </p:txBody>
      </p:sp>
      <p:sp>
        <p:nvSpPr>
          <p:cNvPr id="193" name="Google Shape;193;p10"/>
          <p:cNvSpPr txBox="1"/>
          <p:nvPr>
            <p:ph idx="1" type="body"/>
          </p:nvPr>
        </p:nvSpPr>
        <p:spPr>
          <a:xfrm>
            <a:off x="628650" y="1825625"/>
            <a:ext cx="7886700" cy="4351338"/>
          </a:xfrm>
          <a:prstGeom prst="rect">
            <a:avLst/>
          </a:prstGeom>
          <a:noFill/>
          <a:ln>
            <a:noFill/>
          </a:ln>
        </p:spPr>
        <p:txBody>
          <a:bodyPr anchorCtr="0" anchor="t" bIns="25700" lIns="51425" spcFirstLastPara="1" rIns="51425" wrap="square" tIns="25700">
            <a:normAutofit/>
          </a:bodyPr>
          <a:lstStyle/>
          <a:p>
            <a:pPr indent="-228600" lvl="0" marL="228600" rtl="0" algn="l">
              <a:lnSpc>
                <a:spcPct val="90000"/>
              </a:lnSpc>
              <a:spcBef>
                <a:spcPts val="0"/>
              </a:spcBef>
              <a:spcAft>
                <a:spcPts val="0"/>
              </a:spcAft>
              <a:buSzPts val="2800"/>
              <a:buFont typeface="Arial"/>
              <a:buChar char="•"/>
            </a:pPr>
            <a:r>
              <a:rPr b="1" i="1" lang="en-US" sz="2800" u="none" cap="none" strike="noStrike">
                <a:solidFill>
                  <a:schemeClr val="dk1"/>
                </a:solidFill>
                <a:latin typeface="Calibri"/>
                <a:ea typeface="Calibri"/>
                <a:cs typeface="Calibri"/>
                <a:sym typeface="Calibri"/>
              </a:rPr>
              <a:t>How</a:t>
            </a:r>
            <a:r>
              <a:rPr b="0" i="0" lang="en-US" sz="2800" u="none" cap="none" strike="noStrike">
                <a:solidFill>
                  <a:schemeClr val="dk1"/>
                </a:solidFill>
                <a:latin typeface="Calibri"/>
                <a:ea typeface="Calibri"/>
                <a:cs typeface="Calibri"/>
                <a:sym typeface="Calibri"/>
              </a:rPr>
              <a:t> often?</a:t>
            </a:r>
            <a:endParaRPr/>
          </a:p>
          <a:p>
            <a:pPr indent="-228600" lvl="0" marL="228600" rtl="0" algn="l">
              <a:lnSpc>
                <a:spcPct val="90000"/>
              </a:lnSpc>
              <a:spcBef>
                <a:spcPts val="1000"/>
              </a:spcBef>
              <a:spcAft>
                <a:spcPts val="0"/>
              </a:spcAft>
              <a:buSzPts val="2800"/>
              <a:buFont typeface="Arial"/>
              <a:buChar char="•"/>
            </a:pPr>
            <a:r>
              <a:rPr b="1" i="1" lang="en-US" sz="2800" u="none" cap="none" strike="noStrike">
                <a:solidFill>
                  <a:schemeClr val="dk1"/>
                </a:solidFill>
                <a:latin typeface="Calibri"/>
                <a:ea typeface="Calibri"/>
                <a:cs typeface="Calibri"/>
                <a:sym typeface="Calibri"/>
              </a:rPr>
              <a:t>What</a:t>
            </a:r>
            <a:r>
              <a:rPr b="0" i="0" lang="en-US" sz="2800" u="none" cap="none" strike="noStrike">
                <a:solidFill>
                  <a:schemeClr val="dk1"/>
                </a:solidFill>
                <a:latin typeface="Calibri"/>
                <a:ea typeface="Calibri"/>
                <a:cs typeface="Calibri"/>
                <a:sym typeface="Calibri"/>
              </a:rPr>
              <a:t>?</a:t>
            </a:r>
            <a:endParaRPr/>
          </a:p>
          <a:p>
            <a:pPr indent="-228600" lvl="0" marL="228600" rtl="0" algn="l">
              <a:lnSpc>
                <a:spcPct val="90000"/>
              </a:lnSpc>
              <a:spcBef>
                <a:spcPts val="1000"/>
              </a:spcBef>
              <a:spcAft>
                <a:spcPts val="0"/>
              </a:spcAft>
              <a:buSzPts val="2800"/>
              <a:buFont typeface="Arial"/>
              <a:buChar char="•"/>
            </a:pPr>
            <a:r>
              <a:rPr b="1" i="1" lang="en-US" sz="2800" u="none" cap="none" strike="noStrike">
                <a:solidFill>
                  <a:schemeClr val="dk1"/>
                </a:solidFill>
                <a:latin typeface="Calibri"/>
                <a:ea typeface="Calibri"/>
                <a:cs typeface="Calibri"/>
                <a:sym typeface="Calibri"/>
              </a:rPr>
              <a:t>Where</a:t>
            </a:r>
            <a:r>
              <a:rPr b="0" i="0" lang="en-US" sz="2800" u="none" cap="none" strike="noStrike">
                <a:solidFill>
                  <a:schemeClr val="dk1"/>
                </a:solidFill>
                <a:latin typeface="Calibri"/>
                <a:ea typeface="Calibri"/>
                <a:cs typeface="Calibri"/>
                <a:sym typeface="Calibri"/>
              </a:rPr>
              <a:t>?</a:t>
            </a:r>
            <a:endParaRPr/>
          </a:p>
          <a:p>
            <a:pPr indent="-228600" lvl="0" marL="228600" rtl="0" algn="l">
              <a:lnSpc>
                <a:spcPct val="90000"/>
              </a:lnSpc>
              <a:spcBef>
                <a:spcPts val="1000"/>
              </a:spcBef>
              <a:spcAft>
                <a:spcPts val="0"/>
              </a:spcAft>
              <a:buSzPts val="2800"/>
              <a:buFont typeface="Arial"/>
              <a:buChar char="•"/>
            </a:pPr>
            <a:r>
              <a:rPr b="1" i="1" lang="en-US" sz="2800" u="none" cap="none" strike="noStrike">
                <a:solidFill>
                  <a:schemeClr val="dk1"/>
                </a:solidFill>
                <a:latin typeface="Calibri"/>
                <a:ea typeface="Calibri"/>
                <a:cs typeface="Calibri"/>
                <a:sym typeface="Calibri"/>
              </a:rPr>
              <a:t>When</a:t>
            </a:r>
            <a:r>
              <a:rPr b="0" i="0" lang="en-US" sz="2800" u="none" cap="none" strike="noStrike">
                <a:solidFill>
                  <a:schemeClr val="dk1"/>
                </a:solidFill>
                <a:latin typeface="Calibri"/>
                <a:ea typeface="Calibri"/>
                <a:cs typeface="Calibri"/>
                <a:sym typeface="Calibri"/>
              </a:rPr>
              <a:t>?</a:t>
            </a:r>
            <a:endParaRPr/>
          </a:p>
          <a:p>
            <a:pPr indent="-228600" lvl="0" marL="228600" rtl="0" algn="l">
              <a:lnSpc>
                <a:spcPct val="90000"/>
              </a:lnSpc>
              <a:spcBef>
                <a:spcPts val="1000"/>
              </a:spcBef>
              <a:spcAft>
                <a:spcPts val="0"/>
              </a:spcAft>
              <a:buSzPts val="2800"/>
              <a:buFont typeface="Arial"/>
              <a:buChar char="•"/>
            </a:pPr>
            <a:r>
              <a:rPr b="1" i="1" lang="en-US" sz="2800" u="none" cap="none" strike="noStrike">
                <a:solidFill>
                  <a:schemeClr val="dk1"/>
                </a:solidFill>
                <a:latin typeface="Calibri"/>
                <a:ea typeface="Calibri"/>
                <a:cs typeface="Calibri"/>
                <a:sym typeface="Calibri"/>
              </a:rPr>
              <a:t>Who</a:t>
            </a:r>
            <a:r>
              <a:rPr b="0" i="0" lang="en-US" sz="2800" u="none" cap="none" strike="noStrike">
                <a:solidFill>
                  <a:schemeClr val="dk1"/>
                </a:solidFill>
                <a:latin typeface="Calibri"/>
                <a:ea typeface="Calibri"/>
                <a:cs typeface="Calibri"/>
                <a:sym typeface="Calibri"/>
              </a:rPr>
              <a:t>?</a:t>
            </a:r>
            <a:endParaRPr/>
          </a:p>
          <a:p>
            <a:pPr indent="0" lvl="0" marL="0" marR="0" rtl="0" algn="l">
              <a:lnSpc>
                <a:spcPct val="90000"/>
              </a:lnSpc>
              <a:spcBef>
                <a:spcPts val="1000"/>
              </a:spcBef>
              <a:spcAft>
                <a:spcPts val="0"/>
              </a:spcAft>
              <a:buClr>
                <a:srgbClr val="FF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94" name="Google Shape;194;p10"/>
          <p:cNvSpPr/>
          <p:nvPr/>
        </p:nvSpPr>
        <p:spPr>
          <a:xfrm rot="-1776589">
            <a:off x="3191279" y="3004678"/>
            <a:ext cx="2772875" cy="882935"/>
          </a:xfrm>
          <a:prstGeom prst="rect">
            <a:avLst/>
          </a:prstGeom>
          <a:noFill/>
          <a:ln>
            <a:noFill/>
          </a:ln>
        </p:spPr>
        <p:txBody>
          <a:bodyPr anchorCtr="0" anchor="t" bIns="25700" lIns="51425" spcFirstLastPara="1" rIns="51425" wrap="square" tIns="2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0000"/>
                </a:solidFill>
                <a:latin typeface="Calibri"/>
                <a:ea typeface="Calibri"/>
                <a:cs typeface="Calibri"/>
                <a:sym typeface="Calibri"/>
              </a:rPr>
              <a:t>The Big-5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1"/>
          <p:cNvPicPr preferRelativeResize="0"/>
          <p:nvPr/>
        </p:nvPicPr>
        <p:blipFill rotWithShape="1">
          <a:blip r:embed="rId3">
            <a:alphaModFix/>
          </a:blip>
          <a:srcRect b="0" l="0" r="0" t="0"/>
          <a:stretch/>
        </p:blipFill>
        <p:spPr>
          <a:xfrm>
            <a:off x="3334235" y="4295505"/>
            <a:ext cx="2351941" cy="1371600"/>
          </a:xfrm>
          <a:prstGeom prst="rect">
            <a:avLst/>
          </a:prstGeom>
          <a:noFill/>
          <a:ln>
            <a:noFill/>
          </a:ln>
          <a:effectLst>
            <a:outerShdw blurRad="292100" rotWithShape="0" algn="tl" dir="2700000" dist="139700">
              <a:srgbClr val="333333">
                <a:alpha val="64313"/>
              </a:srgbClr>
            </a:outerShdw>
          </a:effectLst>
        </p:spPr>
      </p:pic>
      <p:pic>
        <p:nvPicPr>
          <p:cNvPr id="201" name="Google Shape;201;p11"/>
          <p:cNvPicPr preferRelativeResize="0"/>
          <p:nvPr/>
        </p:nvPicPr>
        <p:blipFill rotWithShape="1">
          <a:blip r:embed="rId4">
            <a:alphaModFix/>
          </a:blip>
          <a:srcRect b="0" l="0" r="0" t="0"/>
          <a:stretch/>
        </p:blipFill>
        <p:spPr>
          <a:xfrm>
            <a:off x="173882" y="2116302"/>
            <a:ext cx="2743201" cy="1371600"/>
          </a:xfrm>
          <a:prstGeom prst="rect">
            <a:avLst/>
          </a:prstGeom>
          <a:noFill/>
          <a:ln>
            <a:noFill/>
          </a:ln>
          <a:effectLst>
            <a:outerShdw blurRad="292100" rotWithShape="0" algn="tl" dir="2700000" dist="139700">
              <a:srgbClr val="333333">
                <a:alpha val="64313"/>
              </a:srgbClr>
            </a:outerShdw>
          </a:effectLst>
        </p:spPr>
      </p:pic>
      <p:sp>
        <p:nvSpPr>
          <p:cNvPr id="202" name="Google Shape;202;p11"/>
          <p:cNvSpPr txBox="1"/>
          <p:nvPr>
            <p:ph type="title"/>
          </p:nvPr>
        </p:nvSpPr>
        <p:spPr>
          <a:xfrm>
            <a:off x="719780" y="1019681"/>
            <a:ext cx="7886700" cy="9941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Initial Big 5 Data Report</a:t>
            </a:r>
            <a:endParaRPr/>
          </a:p>
        </p:txBody>
      </p:sp>
      <p:sp>
        <p:nvSpPr>
          <p:cNvPr id="203" name="Google Shape;203;p11"/>
          <p:cNvSpPr txBox="1"/>
          <p:nvPr/>
        </p:nvSpPr>
        <p:spPr>
          <a:xfrm>
            <a:off x="297013" y="3625217"/>
            <a:ext cx="252498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Per Day/Per Month</a:t>
            </a:r>
            <a:endParaRPr b="0" i="0" sz="1400" u="none" cap="none" strike="noStrike">
              <a:solidFill>
                <a:srgbClr val="000000"/>
              </a:solidFill>
              <a:latin typeface="Arial"/>
              <a:ea typeface="Arial"/>
              <a:cs typeface="Arial"/>
              <a:sym typeface="Arial"/>
            </a:endParaRPr>
          </a:p>
        </p:txBody>
      </p:sp>
      <p:sp>
        <p:nvSpPr>
          <p:cNvPr id="204" name="Google Shape;204;p11"/>
          <p:cNvSpPr txBox="1"/>
          <p:nvPr/>
        </p:nvSpPr>
        <p:spPr>
          <a:xfrm>
            <a:off x="623041" y="5783664"/>
            <a:ext cx="239778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Problem Behavior</a:t>
            </a:r>
            <a:endParaRPr b="0" i="0" sz="1400" u="none" cap="none" strike="noStrike">
              <a:solidFill>
                <a:srgbClr val="000000"/>
              </a:solidFill>
              <a:latin typeface="Arial"/>
              <a:ea typeface="Arial"/>
              <a:cs typeface="Arial"/>
              <a:sym typeface="Arial"/>
            </a:endParaRPr>
          </a:p>
        </p:txBody>
      </p:sp>
      <p:sp>
        <p:nvSpPr>
          <p:cNvPr id="205" name="Google Shape;205;p11"/>
          <p:cNvSpPr txBox="1"/>
          <p:nvPr/>
        </p:nvSpPr>
        <p:spPr>
          <a:xfrm>
            <a:off x="4078694" y="3586231"/>
            <a:ext cx="15170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Location</a:t>
            </a:r>
            <a:endParaRPr b="0" i="0" sz="1400" u="none" cap="none" strike="noStrike">
              <a:solidFill>
                <a:srgbClr val="000000"/>
              </a:solidFill>
              <a:latin typeface="Arial"/>
              <a:ea typeface="Arial"/>
              <a:cs typeface="Arial"/>
              <a:sym typeface="Arial"/>
            </a:endParaRPr>
          </a:p>
        </p:txBody>
      </p:sp>
      <p:sp>
        <p:nvSpPr>
          <p:cNvPr id="206" name="Google Shape;206;p11"/>
          <p:cNvSpPr txBox="1"/>
          <p:nvPr/>
        </p:nvSpPr>
        <p:spPr>
          <a:xfrm>
            <a:off x="3744845" y="5838319"/>
            <a:ext cx="203165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Time of Day</a:t>
            </a:r>
            <a:endParaRPr b="0" i="0" sz="1400" u="none" cap="none" strike="noStrike">
              <a:solidFill>
                <a:srgbClr val="000000"/>
              </a:solidFill>
              <a:latin typeface="Arial"/>
              <a:ea typeface="Arial"/>
              <a:cs typeface="Arial"/>
              <a:sym typeface="Arial"/>
            </a:endParaRPr>
          </a:p>
        </p:txBody>
      </p:sp>
      <p:pic>
        <p:nvPicPr>
          <p:cNvPr id="207" name="Google Shape;207;p11"/>
          <p:cNvPicPr preferRelativeResize="0"/>
          <p:nvPr/>
        </p:nvPicPr>
        <p:blipFill rotWithShape="1">
          <a:blip r:embed="rId5">
            <a:alphaModFix/>
          </a:blip>
          <a:srcRect b="0" l="0" r="0" t="0"/>
          <a:stretch/>
        </p:blipFill>
        <p:spPr>
          <a:xfrm>
            <a:off x="6258616" y="2116528"/>
            <a:ext cx="2745317" cy="1371600"/>
          </a:xfrm>
          <a:prstGeom prst="rect">
            <a:avLst/>
          </a:prstGeom>
          <a:noFill/>
          <a:ln>
            <a:noFill/>
          </a:ln>
          <a:effectLst>
            <a:outerShdw blurRad="292100" rotWithShape="0" algn="tl" dir="2700000" dist="139700">
              <a:srgbClr val="333333">
                <a:alpha val="64313"/>
              </a:srgbClr>
            </a:outerShdw>
          </a:effectLst>
        </p:spPr>
      </p:pic>
      <p:sp>
        <p:nvSpPr>
          <p:cNvPr id="208" name="Google Shape;208;p11"/>
          <p:cNvSpPr txBox="1"/>
          <p:nvPr/>
        </p:nvSpPr>
        <p:spPr>
          <a:xfrm>
            <a:off x="7143672" y="3587827"/>
            <a:ext cx="14628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Students</a:t>
            </a:r>
            <a:endParaRPr b="0" i="0" sz="1400" u="none" cap="none" strike="noStrike">
              <a:solidFill>
                <a:srgbClr val="000000"/>
              </a:solidFill>
              <a:latin typeface="Arial"/>
              <a:ea typeface="Arial"/>
              <a:cs typeface="Arial"/>
              <a:sym typeface="Arial"/>
            </a:endParaRPr>
          </a:p>
        </p:txBody>
      </p:sp>
      <p:sp>
        <p:nvSpPr>
          <p:cNvPr id="209" name="Google Shape;209;p11"/>
          <p:cNvSpPr txBox="1"/>
          <p:nvPr/>
        </p:nvSpPr>
        <p:spPr>
          <a:xfrm>
            <a:off x="6103481" y="4746216"/>
            <a:ext cx="331290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Select a red flag as a focus</a:t>
            </a:r>
            <a:endParaRPr b="0" i="0" sz="1400" u="none" cap="none" strike="noStrike">
              <a:solidFill>
                <a:srgbClr val="000000"/>
              </a:solidFill>
              <a:latin typeface="Arial"/>
              <a:ea typeface="Arial"/>
              <a:cs typeface="Arial"/>
              <a:sym typeface="Arial"/>
            </a:endParaRPr>
          </a:p>
        </p:txBody>
      </p:sp>
      <p:pic>
        <p:nvPicPr>
          <p:cNvPr id="210" name="Google Shape;210;p11"/>
          <p:cNvPicPr preferRelativeResize="0"/>
          <p:nvPr/>
        </p:nvPicPr>
        <p:blipFill rotWithShape="1">
          <a:blip r:embed="rId6">
            <a:alphaModFix/>
          </a:blip>
          <a:srcRect b="0" l="0" r="0" t="0"/>
          <a:stretch/>
        </p:blipFill>
        <p:spPr>
          <a:xfrm>
            <a:off x="231502" y="4268165"/>
            <a:ext cx="2745316" cy="1371600"/>
          </a:xfrm>
          <a:prstGeom prst="rect">
            <a:avLst/>
          </a:prstGeom>
          <a:noFill/>
          <a:ln>
            <a:noFill/>
          </a:ln>
          <a:effectLst>
            <a:outerShdw blurRad="292100" rotWithShape="0" algn="tl" dir="2700000" dist="139700">
              <a:srgbClr val="333333">
                <a:alpha val="64313"/>
              </a:srgbClr>
            </a:outerShdw>
          </a:effectLst>
        </p:spPr>
      </p:pic>
      <p:pic>
        <p:nvPicPr>
          <p:cNvPr id="211" name="Google Shape;211;p11"/>
          <p:cNvPicPr preferRelativeResize="0"/>
          <p:nvPr/>
        </p:nvPicPr>
        <p:blipFill rotWithShape="1">
          <a:blip r:embed="rId7">
            <a:alphaModFix/>
          </a:blip>
          <a:srcRect b="0" l="0" r="0" t="0"/>
          <a:stretch/>
        </p:blipFill>
        <p:spPr>
          <a:xfrm>
            <a:off x="3231067" y="2118186"/>
            <a:ext cx="2745317" cy="1371600"/>
          </a:xfrm>
          <a:prstGeom prst="rect">
            <a:avLst/>
          </a:prstGeom>
          <a:noFill/>
          <a:ln>
            <a:noFill/>
          </a:ln>
          <a:effectLst>
            <a:outerShdw blurRad="292100" rotWithShape="0" algn="tl" dir="2700000" dist="139700">
              <a:srgbClr val="333333">
                <a:alpha val="64313"/>
              </a:srgbClr>
            </a:outerShdw>
          </a:effectLst>
        </p:spPr>
      </p:pic>
      <p:sp>
        <p:nvSpPr>
          <p:cNvPr id="212" name="Google Shape;212;p11"/>
          <p:cNvSpPr/>
          <p:nvPr/>
        </p:nvSpPr>
        <p:spPr>
          <a:xfrm rot="867602">
            <a:off x="5740672" y="1895503"/>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13" name="Google Shape;213;p11"/>
          <p:cNvCxnSpPr/>
          <p:nvPr/>
        </p:nvCxnSpPr>
        <p:spPr>
          <a:xfrm flipH="1" rot="10800000">
            <a:off x="5633551" y="1879870"/>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14" name="Google Shape;214;p11"/>
          <p:cNvSpPr/>
          <p:nvPr/>
        </p:nvSpPr>
        <p:spPr>
          <a:xfrm rot="867602">
            <a:off x="1450213" y="1917091"/>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15" name="Google Shape;215;p11"/>
          <p:cNvCxnSpPr/>
          <p:nvPr/>
        </p:nvCxnSpPr>
        <p:spPr>
          <a:xfrm flipH="1" rot="10800000">
            <a:off x="1343092" y="1901458"/>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16" name="Google Shape;216;p11"/>
          <p:cNvSpPr/>
          <p:nvPr/>
        </p:nvSpPr>
        <p:spPr>
          <a:xfrm rot="867602">
            <a:off x="2820351" y="3939282"/>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17" name="Google Shape;217;p11"/>
          <p:cNvCxnSpPr/>
          <p:nvPr/>
        </p:nvCxnSpPr>
        <p:spPr>
          <a:xfrm flipH="1" rot="10800000">
            <a:off x="2713231" y="3923649"/>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18" name="Google Shape;218;p11"/>
          <p:cNvSpPr/>
          <p:nvPr/>
        </p:nvSpPr>
        <p:spPr>
          <a:xfrm rot="867602">
            <a:off x="2602763" y="3935688"/>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19" name="Google Shape;219;p11"/>
          <p:cNvCxnSpPr/>
          <p:nvPr/>
        </p:nvCxnSpPr>
        <p:spPr>
          <a:xfrm flipH="1" rot="10800000">
            <a:off x="2495642" y="3920056"/>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20" name="Google Shape;220;p11"/>
          <p:cNvSpPr/>
          <p:nvPr/>
        </p:nvSpPr>
        <p:spPr>
          <a:xfrm rot="867602">
            <a:off x="4848947" y="4121253"/>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21" name="Google Shape;221;p11"/>
          <p:cNvCxnSpPr/>
          <p:nvPr/>
        </p:nvCxnSpPr>
        <p:spPr>
          <a:xfrm flipH="1" rot="10800000">
            <a:off x="4741826" y="4105620"/>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22" name="Google Shape;222;p11"/>
          <p:cNvSpPr/>
          <p:nvPr/>
        </p:nvSpPr>
        <p:spPr>
          <a:xfrm rot="867602">
            <a:off x="8985612" y="1780004"/>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23" name="Google Shape;223;p11"/>
          <p:cNvCxnSpPr/>
          <p:nvPr/>
        </p:nvCxnSpPr>
        <p:spPr>
          <a:xfrm flipH="1" rot="10800000">
            <a:off x="8878492" y="1764372"/>
            <a:ext cx="142952" cy="541733"/>
          </a:xfrm>
          <a:prstGeom prst="straightConnector1">
            <a:avLst/>
          </a:prstGeom>
          <a:noFill/>
          <a:ln cap="flat" cmpd="sng" w="38100">
            <a:solidFill>
              <a:srgbClr val="FF0000"/>
            </a:solidFill>
            <a:prstDash val="solid"/>
            <a:miter lim="800000"/>
            <a:headEnd len="sm" w="sm" type="none"/>
            <a:tailEnd len="sm" w="sm" type="none"/>
          </a:ln>
        </p:spPr>
      </p:cxnSp>
      <p:sp>
        <p:nvSpPr>
          <p:cNvPr id="224" name="Google Shape;224;p11"/>
          <p:cNvSpPr/>
          <p:nvPr/>
        </p:nvSpPr>
        <p:spPr>
          <a:xfrm rot="867602">
            <a:off x="1238899" y="1936301"/>
            <a:ext cx="342900" cy="274320"/>
          </a:xfrm>
          <a:prstGeom prst="wave">
            <a:avLst>
              <a:gd fmla="val 12500" name="adj1"/>
              <a:gd fmla="val 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760" u="none" cap="none" strike="noStrike">
              <a:solidFill>
                <a:schemeClr val="lt1"/>
              </a:solidFill>
              <a:latin typeface="Calibri"/>
              <a:ea typeface="Calibri"/>
              <a:cs typeface="Calibri"/>
              <a:sym typeface="Calibri"/>
            </a:endParaRPr>
          </a:p>
        </p:txBody>
      </p:sp>
      <p:cxnSp>
        <p:nvCxnSpPr>
          <p:cNvPr id="225" name="Google Shape;225;p11"/>
          <p:cNvCxnSpPr/>
          <p:nvPr/>
        </p:nvCxnSpPr>
        <p:spPr>
          <a:xfrm flipH="1" rot="10800000">
            <a:off x="1131778" y="1920668"/>
            <a:ext cx="142952" cy="541733"/>
          </a:xfrm>
          <a:prstGeom prst="straightConnector1">
            <a:avLst/>
          </a:prstGeom>
          <a:noFill/>
          <a:ln cap="flat" cmpd="sng" w="38100">
            <a:solidFill>
              <a:srgbClr val="FF0000"/>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Simple Problem Statements</a:t>
            </a:r>
            <a:endParaRPr/>
          </a:p>
        </p:txBody>
      </p:sp>
      <p:sp>
        <p:nvSpPr>
          <p:cNvPr id="232" name="Google Shape;232;p1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There were 1.5 ODRs per day in January.</a:t>
            </a:r>
            <a:endParaRPr/>
          </a:p>
          <a:p>
            <a:pPr indent="-228600" lvl="0" marL="228600" rtl="0" algn="l">
              <a:lnSpc>
                <a:spcPct val="90000"/>
              </a:lnSpc>
              <a:spcBef>
                <a:spcPts val="1000"/>
              </a:spcBef>
              <a:spcAft>
                <a:spcPts val="0"/>
              </a:spcAft>
              <a:buClr>
                <a:srgbClr val="FF0000"/>
              </a:buClr>
              <a:buSzPts val="2800"/>
              <a:buChar char="•"/>
            </a:pPr>
            <a:r>
              <a:rPr lang="en-US"/>
              <a:t>Physical Aggression (14) and Disruption (14) were the most frequently reported behaviors.</a:t>
            </a:r>
            <a:endParaRPr/>
          </a:p>
          <a:p>
            <a:pPr indent="-228600" lvl="0" marL="228600" rtl="0" algn="l">
              <a:lnSpc>
                <a:spcPct val="90000"/>
              </a:lnSpc>
              <a:spcBef>
                <a:spcPts val="1000"/>
              </a:spcBef>
              <a:spcAft>
                <a:spcPts val="0"/>
              </a:spcAft>
              <a:buClr>
                <a:srgbClr val="FF0000"/>
              </a:buClr>
              <a:buSzPts val="2800"/>
              <a:buChar char="•"/>
            </a:pPr>
            <a:r>
              <a:rPr lang="en-US"/>
              <a:t>Most incidents occurred in the classroom (31).</a:t>
            </a:r>
            <a:endParaRPr/>
          </a:p>
          <a:p>
            <a:pPr indent="-228600" lvl="0" marL="228600" rtl="0" algn="l">
              <a:lnSpc>
                <a:spcPct val="90000"/>
              </a:lnSpc>
              <a:spcBef>
                <a:spcPts val="1000"/>
              </a:spcBef>
              <a:spcAft>
                <a:spcPts val="0"/>
              </a:spcAft>
              <a:buClr>
                <a:srgbClr val="FF0000"/>
              </a:buClr>
              <a:buSzPts val="2800"/>
              <a:buChar char="•"/>
            </a:pPr>
            <a:r>
              <a:rPr lang="en-US"/>
              <a:t>Most behavior incidents occurred at 12:45 PM (6)</a:t>
            </a:r>
            <a:endParaRPr/>
          </a:p>
          <a:p>
            <a:pPr indent="-228600" lvl="0" marL="228600" rtl="0" algn="l">
              <a:lnSpc>
                <a:spcPct val="90000"/>
              </a:lnSpc>
              <a:spcBef>
                <a:spcPts val="1000"/>
              </a:spcBef>
              <a:spcAft>
                <a:spcPts val="0"/>
              </a:spcAft>
              <a:buClr>
                <a:srgbClr val="FF0000"/>
              </a:buClr>
              <a:buSzPts val="2800"/>
              <a:buChar char="•"/>
            </a:pPr>
            <a:r>
              <a:rPr lang="en-US"/>
              <a:t>Most of the behavior incidents involved 6</a:t>
            </a:r>
            <a:r>
              <a:rPr baseline="30000" lang="en-US"/>
              <a:t>th</a:t>
            </a:r>
            <a:r>
              <a:rPr lang="en-US"/>
              <a:t> Grade students (16)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3"/>
          <p:cNvPicPr preferRelativeResize="0"/>
          <p:nvPr/>
        </p:nvPicPr>
        <p:blipFill rotWithShape="1">
          <a:blip r:embed="rId3">
            <a:alphaModFix/>
          </a:blip>
          <a:srcRect b="0" l="0" r="18351" t="0"/>
          <a:stretch/>
        </p:blipFill>
        <p:spPr>
          <a:xfrm>
            <a:off x="5834866" y="3586589"/>
            <a:ext cx="3309134" cy="2701171"/>
          </a:xfrm>
          <a:prstGeom prst="rect">
            <a:avLst/>
          </a:prstGeom>
          <a:noFill/>
          <a:ln>
            <a:noFill/>
          </a:ln>
        </p:spPr>
      </p:pic>
      <p:sp>
        <p:nvSpPr>
          <p:cNvPr id="239" name="Google Shape;239;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t>Selecting a Problem on which to Focus</a:t>
            </a:r>
            <a:endParaRPr/>
          </a:p>
        </p:txBody>
      </p:sp>
      <p:sp>
        <p:nvSpPr>
          <p:cNvPr id="240" name="Google Shape;240;p13"/>
          <p:cNvSpPr txBox="1"/>
          <p:nvPr>
            <p:ph idx="1" type="body"/>
          </p:nvPr>
        </p:nvSpPr>
        <p:spPr>
          <a:xfrm>
            <a:off x="400436" y="2527102"/>
            <a:ext cx="5915025" cy="387369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0000"/>
              </a:buClr>
              <a:buSzPts val="2800"/>
              <a:buChar char="•"/>
            </a:pPr>
            <a:r>
              <a:rPr lang="en-US"/>
              <a:t>Consider the number of ODRs potentially impacted.</a:t>
            </a:r>
            <a:endParaRPr/>
          </a:p>
          <a:p>
            <a:pPr indent="-228600" lvl="0" marL="228600" rtl="0" algn="l">
              <a:lnSpc>
                <a:spcPct val="90000"/>
              </a:lnSpc>
              <a:spcBef>
                <a:spcPts val="1000"/>
              </a:spcBef>
              <a:spcAft>
                <a:spcPts val="0"/>
              </a:spcAft>
              <a:buClr>
                <a:srgbClr val="FF0000"/>
              </a:buClr>
              <a:buSzPts val="2800"/>
              <a:buChar char="•"/>
            </a:pPr>
            <a:r>
              <a:rPr lang="en-US"/>
              <a:t>Select a </a:t>
            </a:r>
            <a:r>
              <a:rPr b="1" i="1" lang="en-US" u="sng"/>
              <a:t>Focus</a:t>
            </a:r>
            <a:r>
              <a:rPr lang="en-US"/>
              <a:t> problem that will give you the biggest change for the least amount of effort.</a:t>
            </a:r>
            <a:endParaRPr/>
          </a:p>
          <a:p>
            <a:pPr indent="-228600" lvl="0" marL="228600" rtl="0" algn="l">
              <a:lnSpc>
                <a:spcPct val="90000"/>
              </a:lnSpc>
              <a:spcBef>
                <a:spcPts val="1000"/>
              </a:spcBef>
              <a:spcAft>
                <a:spcPts val="0"/>
              </a:spcAft>
              <a:buClr>
                <a:srgbClr val="FF0000"/>
              </a:buClr>
              <a:buSzPts val="2800"/>
              <a:buChar char="•"/>
            </a:pPr>
            <a:r>
              <a:rPr lang="en-US"/>
              <a:t>Focus area should involve 10 or more students.</a:t>
            </a:r>
            <a:endParaRPr/>
          </a:p>
          <a:p>
            <a:pPr indent="-228600" lvl="1" marL="685800" rtl="0" algn="l">
              <a:lnSpc>
                <a:spcPct val="90000"/>
              </a:lnSpc>
              <a:spcBef>
                <a:spcPts val="500"/>
              </a:spcBef>
              <a:spcAft>
                <a:spcPts val="0"/>
              </a:spcAft>
              <a:buClr>
                <a:schemeClr val="dk1"/>
              </a:buClr>
              <a:buSzPts val="2400"/>
              <a:buChar char="•"/>
            </a:pPr>
            <a:r>
              <a:rPr lang="en-US"/>
              <a:t>10+ = Systems Issue </a:t>
            </a:r>
            <a:endParaRPr/>
          </a:p>
          <a:p>
            <a:pPr indent="-228600" lvl="0" marL="228600" rtl="0" algn="l">
              <a:lnSpc>
                <a:spcPct val="90000"/>
              </a:lnSpc>
              <a:spcBef>
                <a:spcPts val="1000"/>
              </a:spcBef>
              <a:spcAft>
                <a:spcPts val="0"/>
              </a:spcAft>
              <a:buClr>
                <a:srgbClr val="FF0000"/>
              </a:buClr>
              <a:buSzPts val="2800"/>
              <a:buChar char="•"/>
            </a:pPr>
            <a:r>
              <a:rPr lang="en-US"/>
              <a:t>Consider student safety.</a:t>
            </a:r>
            <a:endParaRPr/>
          </a:p>
        </p:txBody>
      </p:sp>
      <p:sp>
        <p:nvSpPr>
          <p:cNvPr id="241" name="Google Shape;241;p13"/>
          <p:cNvSpPr txBox="1"/>
          <p:nvPr/>
        </p:nvSpPr>
        <p:spPr>
          <a:xfrm>
            <a:off x="3357948" y="4110550"/>
            <a:ext cx="1780927"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Rob Horner, 2011</a:t>
            </a:r>
            <a:endParaRPr b="0" i="0" sz="1400" u="none" cap="none" strike="noStrike">
              <a:solidFill>
                <a:srgbClr val="000000"/>
              </a:solidFill>
              <a:latin typeface="Arial"/>
              <a:ea typeface="Arial"/>
              <a:cs typeface="Arial"/>
              <a:sym typeface="Arial"/>
            </a:endParaRPr>
          </a:p>
        </p:txBody>
      </p:sp>
      <p:sp>
        <p:nvSpPr>
          <p:cNvPr id="242" name="Google Shape;242;p13"/>
          <p:cNvSpPr txBox="1"/>
          <p:nvPr/>
        </p:nvSpPr>
        <p:spPr>
          <a:xfrm>
            <a:off x="400436" y="2760844"/>
            <a:ext cx="4629150"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243" name="Google Shape;243;p13"/>
          <p:cNvSpPr txBox="1"/>
          <p:nvPr/>
        </p:nvSpPr>
        <p:spPr>
          <a:xfrm>
            <a:off x="3692853" y="5263602"/>
            <a:ext cx="3588036"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Personal Communication with Rob Horner, 2016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14"/>
          <p:cNvGrpSpPr/>
          <p:nvPr/>
        </p:nvGrpSpPr>
        <p:grpSpPr>
          <a:xfrm>
            <a:off x="1974278" y="807276"/>
            <a:ext cx="5228901" cy="5195442"/>
            <a:chOff x="838136" y="-1968"/>
            <a:chExt cx="5228901" cy="5195442"/>
          </a:xfrm>
        </p:grpSpPr>
        <p:sp>
          <p:nvSpPr>
            <p:cNvPr id="250" name="Google Shape;250;p14"/>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4"/>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252" name="Google Shape;252;p14"/>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4"/>
            <p:cNvSpPr/>
            <p:nvPr/>
          </p:nvSpPr>
          <p:spPr>
            <a:xfrm>
              <a:off x="4078702" y="3238597"/>
              <a:ext cx="1838720" cy="1838720"/>
            </a:xfrm>
            <a:prstGeom prst="rect">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4"/>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255" name="Google Shape;255;p14"/>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4"/>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4"/>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258" name="Google Shape;258;p14"/>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4"/>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4"/>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261" name="Google Shape;261;p14"/>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2" name="Google Shape;262;p14"/>
          <p:cNvSpPr txBox="1"/>
          <p:nvPr/>
        </p:nvSpPr>
        <p:spPr>
          <a:xfrm>
            <a:off x="7477125" y="5467350"/>
            <a:ext cx="98107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Tilly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Disaggregate</a:t>
            </a:r>
            <a:endParaRPr/>
          </a:p>
        </p:txBody>
      </p:sp>
      <p:sp>
        <p:nvSpPr>
          <p:cNvPr id="269" name="Google Shape;269;p15"/>
          <p:cNvSpPr txBox="1"/>
          <p:nvPr>
            <p:ph idx="1" type="body"/>
          </p:nvPr>
        </p:nvSpPr>
        <p:spPr>
          <a:xfrm>
            <a:off x="628650" y="1825625"/>
            <a:ext cx="884453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3200"/>
              <a:buChar char="•"/>
            </a:pPr>
            <a:r>
              <a:rPr lang="en-US" sz="3200"/>
              <a:t>Isolate data related to your inquiry (the problem)</a:t>
            </a:r>
            <a:endParaRPr/>
          </a:p>
          <a:p>
            <a:pPr indent="-228600" lvl="1" marL="685800" rtl="0" algn="l">
              <a:lnSpc>
                <a:spcPct val="90000"/>
              </a:lnSpc>
              <a:spcBef>
                <a:spcPts val="500"/>
              </a:spcBef>
              <a:spcAft>
                <a:spcPts val="0"/>
              </a:spcAft>
              <a:buClr>
                <a:schemeClr val="dk1"/>
              </a:buClr>
              <a:buSzPts val="2800"/>
              <a:buChar char="•"/>
            </a:pPr>
            <a:r>
              <a:rPr lang="en-US" sz="2800"/>
              <a:t>Sort</a:t>
            </a:r>
            <a:endParaRPr/>
          </a:p>
          <a:p>
            <a:pPr indent="-228600" lvl="2" marL="1143000" rtl="0" algn="l">
              <a:lnSpc>
                <a:spcPct val="90000"/>
              </a:lnSpc>
              <a:spcBef>
                <a:spcPts val="500"/>
              </a:spcBef>
              <a:spcAft>
                <a:spcPts val="0"/>
              </a:spcAft>
              <a:buClr>
                <a:schemeClr val="dk1"/>
              </a:buClr>
              <a:buSzPts val="2400"/>
              <a:buChar char="•"/>
            </a:pPr>
            <a:r>
              <a:rPr lang="en-US" sz="2400"/>
              <a:t>Separate relevant from irrelevant</a:t>
            </a:r>
            <a:endParaRPr/>
          </a:p>
          <a:p>
            <a:pPr indent="-228600" lvl="1" marL="685800" rtl="0" algn="l">
              <a:lnSpc>
                <a:spcPct val="90000"/>
              </a:lnSpc>
              <a:spcBef>
                <a:spcPts val="500"/>
              </a:spcBef>
              <a:spcAft>
                <a:spcPts val="0"/>
              </a:spcAft>
              <a:buClr>
                <a:schemeClr val="dk1"/>
              </a:buClr>
              <a:buSzPts val="2800"/>
              <a:buChar char="•"/>
            </a:pPr>
            <a:r>
              <a:rPr lang="en-US" sz="2800"/>
              <a:t>Filter</a:t>
            </a:r>
            <a:endParaRPr/>
          </a:p>
          <a:p>
            <a:pPr indent="-228600" lvl="2" marL="1143000" rtl="0" algn="l">
              <a:lnSpc>
                <a:spcPct val="90000"/>
              </a:lnSpc>
              <a:spcBef>
                <a:spcPts val="500"/>
              </a:spcBef>
              <a:spcAft>
                <a:spcPts val="0"/>
              </a:spcAft>
              <a:buClr>
                <a:schemeClr val="dk1"/>
              </a:buClr>
              <a:buSzPts val="2400"/>
              <a:buChar char="•"/>
            </a:pPr>
            <a:r>
              <a:rPr lang="en-US" sz="2400"/>
              <a:t>Remove irrelevant</a:t>
            </a:r>
            <a:endParaRPr/>
          </a:p>
        </p:txBody>
      </p:sp>
      <p:pic>
        <p:nvPicPr>
          <p:cNvPr id="270" name="Google Shape;270;p15"/>
          <p:cNvPicPr preferRelativeResize="0"/>
          <p:nvPr/>
        </p:nvPicPr>
        <p:blipFill rotWithShape="1">
          <a:blip r:embed="rId3">
            <a:alphaModFix/>
          </a:blip>
          <a:srcRect b="0" l="0" r="0" t="0"/>
          <a:stretch/>
        </p:blipFill>
        <p:spPr>
          <a:xfrm>
            <a:off x="6064170" y="2987541"/>
            <a:ext cx="3017782" cy="30132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16"/>
          <p:cNvPicPr preferRelativeResize="0"/>
          <p:nvPr/>
        </p:nvPicPr>
        <p:blipFill rotWithShape="1">
          <a:blip r:embed="rId3">
            <a:alphaModFix/>
          </a:blip>
          <a:srcRect b="0" l="0" r="0" t="0"/>
          <a:stretch/>
        </p:blipFill>
        <p:spPr>
          <a:xfrm>
            <a:off x="149087" y="2706028"/>
            <a:ext cx="8845826" cy="2855188"/>
          </a:xfrm>
          <a:prstGeom prst="rect">
            <a:avLst/>
          </a:prstGeom>
          <a:noFill/>
          <a:ln>
            <a:noFill/>
          </a:ln>
        </p:spPr>
      </p:pic>
      <p:sp>
        <p:nvSpPr>
          <p:cNvPr id="277" name="Google Shape;277;p16"/>
          <p:cNvSpPr txBox="1"/>
          <p:nvPr>
            <p:ph type="title"/>
          </p:nvPr>
        </p:nvSpPr>
        <p:spPr>
          <a:xfrm>
            <a:off x="1485900" y="1063229"/>
            <a:ext cx="6172200" cy="8572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Disaggregate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Focus Problem: Behavior</a:t>
            </a:r>
            <a:endParaRPr/>
          </a:p>
        </p:txBody>
      </p:sp>
      <p:grpSp>
        <p:nvGrpSpPr>
          <p:cNvPr id="284" name="Google Shape;284;p17"/>
          <p:cNvGrpSpPr/>
          <p:nvPr/>
        </p:nvGrpSpPr>
        <p:grpSpPr>
          <a:xfrm>
            <a:off x="751879" y="1976944"/>
            <a:ext cx="7640240" cy="3580766"/>
            <a:chOff x="123229" y="1840"/>
            <a:chExt cx="7640240" cy="3580766"/>
          </a:xfrm>
        </p:grpSpPr>
        <p:sp>
          <p:nvSpPr>
            <p:cNvPr id="285" name="Google Shape;285;p17"/>
            <p:cNvSpPr/>
            <p:nvPr/>
          </p:nvSpPr>
          <p:spPr>
            <a:xfrm>
              <a:off x="3823971" y="1366339"/>
              <a:ext cx="2626332" cy="624947"/>
            </a:xfrm>
            <a:custGeom>
              <a:rect b="b" l="l" r="r" t="t"/>
              <a:pathLst>
                <a:path extrusionOk="0" h="120000" w="120000">
                  <a:moveTo>
                    <a:pt x="0" y="0"/>
                  </a:moveTo>
                  <a:lnTo>
                    <a:pt x="0" y="81776"/>
                  </a:lnTo>
                  <a:lnTo>
                    <a:pt x="120000" y="81776"/>
                  </a:lnTo>
                  <a:lnTo>
                    <a:pt x="120000" y="120000"/>
                  </a:lnTo>
                </a:path>
              </a:pathLst>
            </a:custGeom>
            <a:noFill/>
            <a:ln cap="flat" cmpd="sng" w="12700">
              <a:solidFill>
                <a:srgbClr val="345A99"/>
              </a:solidFill>
              <a:prstDash val="solid"/>
              <a:miter lim="800000"/>
              <a:headEnd len="sm" w="sm" type="none"/>
              <a:tailEnd len="sm" w="sm" type="none"/>
            </a:ln>
          </p:spPr>
        </p:sp>
        <p:sp>
          <p:nvSpPr>
            <p:cNvPr id="286" name="Google Shape;286;p17"/>
            <p:cNvSpPr/>
            <p:nvPr/>
          </p:nvSpPr>
          <p:spPr>
            <a:xfrm>
              <a:off x="3778251" y="1366339"/>
              <a:ext cx="91440" cy="624947"/>
            </a:xfrm>
            <a:custGeom>
              <a:rect b="b" l="l" r="r" t="t"/>
              <a:pathLst>
                <a:path extrusionOk="0" h="120000" w="120000">
                  <a:moveTo>
                    <a:pt x="60000" y="0"/>
                  </a:moveTo>
                  <a:lnTo>
                    <a:pt x="60000" y="120000"/>
                  </a:lnTo>
                </a:path>
              </a:pathLst>
            </a:custGeom>
            <a:noFill/>
            <a:ln cap="flat" cmpd="sng" w="12700">
              <a:solidFill>
                <a:srgbClr val="345A99"/>
              </a:solidFill>
              <a:prstDash val="solid"/>
              <a:miter lim="800000"/>
              <a:headEnd len="sm" w="sm" type="none"/>
              <a:tailEnd len="sm" w="sm" type="none"/>
            </a:ln>
          </p:spPr>
        </p:sp>
        <p:sp>
          <p:nvSpPr>
            <p:cNvPr id="287" name="Google Shape;287;p17"/>
            <p:cNvSpPr/>
            <p:nvPr/>
          </p:nvSpPr>
          <p:spPr>
            <a:xfrm>
              <a:off x="1197638" y="1366339"/>
              <a:ext cx="2626332" cy="624947"/>
            </a:xfrm>
            <a:custGeom>
              <a:rect b="b" l="l" r="r" t="t"/>
              <a:pathLst>
                <a:path extrusionOk="0" h="120000" w="120000">
                  <a:moveTo>
                    <a:pt x="120000" y="0"/>
                  </a:moveTo>
                  <a:lnTo>
                    <a:pt x="120000" y="81776"/>
                  </a:lnTo>
                  <a:lnTo>
                    <a:pt x="0" y="81776"/>
                  </a:lnTo>
                  <a:lnTo>
                    <a:pt x="0" y="120000"/>
                  </a:lnTo>
                </a:path>
              </a:pathLst>
            </a:custGeom>
            <a:noFill/>
            <a:ln cap="flat" cmpd="sng" w="12700">
              <a:solidFill>
                <a:srgbClr val="345A99"/>
              </a:solidFill>
              <a:prstDash val="solid"/>
              <a:miter lim="800000"/>
              <a:headEnd len="sm" w="sm" type="none"/>
              <a:tailEnd len="sm" w="sm" type="none"/>
            </a:ln>
          </p:spPr>
        </p:sp>
        <p:sp>
          <p:nvSpPr>
            <p:cNvPr id="288" name="Google Shape;288;p17"/>
            <p:cNvSpPr/>
            <p:nvPr/>
          </p:nvSpPr>
          <p:spPr>
            <a:xfrm>
              <a:off x="2749562" y="1840"/>
              <a:ext cx="2148817" cy="1364499"/>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7"/>
            <p:cNvSpPr/>
            <p:nvPr/>
          </p:nvSpPr>
          <p:spPr>
            <a:xfrm>
              <a:off x="2988319" y="228660"/>
              <a:ext cx="2148817" cy="1364499"/>
            </a:xfrm>
            <a:prstGeom prst="roundRect">
              <a:avLst>
                <a:gd fmla="val 10000" name="adj"/>
              </a:avLst>
            </a:prstGeom>
            <a:solidFill>
              <a:srgbClr val="FFFF00">
                <a:alpha val="89411"/>
              </a:srgb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7"/>
            <p:cNvSpPr txBox="1"/>
            <p:nvPr/>
          </p:nvSpPr>
          <p:spPr>
            <a:xfrm>
              <a:off x="3028284" y="268625"/>
              <a:ext cx="2068887" cy="1284569"/>
            </a:xfrm>
            <a:prstGeom prst="rect">
              <a:avLst/>
            </a:prstGeom>
            <a:noFill/>
            <a:ln>
              <a:noFill/>
            </a:ln>
          </p:spPr>
          <p:txBody>
            <a:bodyPr anchorCtr="0" anchor="ctr" bIns="87625" lIns="87625" spcFirstLastPara="1" rIns="87625" wrap="square" tIns="87625">
              <a:noAutofit/>
            </a:bodyPr>
            <a:lstStyle/>
            <a:p>
              <a:pPr indent="0" lvl="0" marL="0" marR="0" rtl="0" algn="ctr">
                <a:lnSpc>
                  <a:spcPct val="90000"/>
                </a:lnSpc>
                <a:spcBef>
                  <a:spcPts val="0"/>
                </a:spcBef>
                <a:spcAft>
                  <a:spcPts val="0"/>
                </a:spcAft>
                <a:buClr>
                  <a:schemeClr val="dk1"/>
                </a:buClr>
                <a:buSzPts val="2300"/>
                <a:buFont typeface="Calibri"/>
                <a:buNone/>
              </a:pPr>
              <a:r>
                <a:rPr b="0" i="0" lang="en-US" sz="2300" u="none" cap="none" strike="noStrike">
                  <a:solidFill>
                    <a:schemeClr val="dk1"/>
                  </a:solidFill>
                  <a:latin typeface="Calibri"/>
                  <a:ea typeface="Calibri"/>
                  <a:cs typeface="Calibri"/>
                  <a:sym typeface="Calibri"/>
                </a:rPr>
                <a:t>What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05"/>
                </a:spcBef>
                <a:spcAft>
                  <a:spcPts val="0"/>
                </a:spcAft>
                <a:buClr>
                  <a:schemeClr val="dk1"/>
                </a:buClr>
                <a:buSzPts val="2300"/>
                <a:buFont typeface="Calibri"/>
                <a:buNone/>
              </a:pPr>
              <a:r>
                <a:rPr b="0" i="0" lang="en-US" sz="2300" u="none" cap="none" strike="noStrike">
                  <a:solidFill>
                    <a:schemeClr val="dk1"/>
                  </a:solidFill>
                  <a:latin typeface="Calibri"/>
                  <a:ea typeface="Calibri"/>
                  <a:cs typeface="Calibri"/>
                  <a:sym typeface="Calibri"/>
                </a:rPr>
                <a:t>Physical Aggression</a:t>
              </a:r>
              <a:endParaRPr b="0" i="0" sz="1400" u="none" cap="none" strike="noStrike">
                <a:solidFill>
                  <a:srgbClr val="000000"/>
                </a:solidFill>
                <a:latin typeface="Arial"/>
                <a:ea typeface="Arial"/>
                <a:cs typeface="Arial"/>
                <a:sym typeface="Arial"/>
              </a:endParaRPr>
            </a:p>
          </p:txBody>
        </p:sp>
        <p:sp>
          <p:nvSpPr>
            <p:cNvPr id="291" name="Google Shape;291;p17"/>
            <p:cNvSpPr/>
            <p:nvPr/>
          </p:nvSpPr>
          <p:spPr>
            <a:xfrm>
              <a:off x="123229" y="1991287"/>
              <a:ext cx="2148817" cy="1364499"/>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7"/>
            <p:cNvSpPr/>
            <p:nvPr/>
          </p:nvSpPr>
          <p:spPr>
            <a:xfrm>
              <a:off x="361987" y="2218107"/>
              <a:ext cx="2148817" cy="1364499"/>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7"/>
            <p:cNvSpPr txBox="1"/>
            <p:nvPr/>
          </p:nvSpPr>
          <p:spPr>
            <a:xfrm>
              <a:off x="401952" y="2258072"/>
              <a:ext cx="2068887" cy="128456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Where?</a:t>
              </a:r>
              <a:endParaRPr b="0" i="0" sz="1400" u="none" cap="none" strike="noStrike">
                <a:solidFill>
                  <a:srgbClr val="000000"/>
                </a:solidFill>
                <a:latin typeface="Arial"/>
                <a:ea typeface="Arial"/>
                <a:cs typeface="Arial"/>
                <a:sym typeface="Arial"/>
              </a:endParaRPr>
            </a:p>
          </p:txBody>
        </p:sp>
        <p:sp>
          <p:nvSpPr>
            <p:cNvPr id="294" name="Google Shape;294;p17"/>
            <p:cNvSpPr/>
            <p:nvPr/>
          </p:nvSpPr>
          <p:spPr>
            <a:xfrm>
              <a:off x="2749562" y="1991287"/>
              <a:ext cx="2148817" cy="1364499"/>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17"/>
            <p:cNvSpPr/>
            <p:nvPr/>
          </p:nvSpPr>
          <p:spPr>
            <a:xfrm>
              <a:off x="2988319" y="2218107"/>
              <a:ext cx="2148817" cy="1364499"/>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7"/>
            <p:cNvSpPr txBox="1"/>
            <p:nvPr/>
          </p:nvSpPr>
          <p:spPr>
            <a:xfrm>
              <a:off x="3028284" y="2258072"/>
              <a:ext cx="2068887" cy="128456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When?</a:t>
              </a:r>
              <a:endParaRPr b="0" i="0" sz="1400" u="none" cap="none" strike="noStrike">
                <a:solidFill>
                  <a:srgbClr val="000000"/>
                </a:solidFill>
                <a:latin typeface="Arial"/>
                <a:ea typeface="Arial"/>
                <a:cs typeface="Arial"/>
                <a:sym typeface="Arial"/>
              </a:endParaRPr>
            </a:p>
          </p:txBody>
        </p:sp>
        <p:sp>
          <p:nvSpPr>
            <p:cNvPr id="297" name="Google Shape;297;p17"/>
            <p:cNvSpPr/>
            <p:nvPr/>
          </p:nvSpPr>
          <p:spPr>
            <a:xfrm>
              <a:off x="5375895" y="1991287"/>
              <a:ext cx="2148817" cy="1364499"/>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17"/>
            <p:cNvSpPr/>
            <p:nvPr/>
          </p:nvSpPr>
          <p:spPr>
            <a:xfrm>
              <a:off x="5614652" y="2218107"/>
              <a:ext cx="2148817" cy="1364499"/>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7"/>
            <p:cNvSpPr txBox="1"/>
            <p:nvPr/>
          </p:nvSpPr>
          <p:spPr>
            <a:xfrm>
              <a:off x="5654617" y="2258072"/>
              <a:ext cx="2068887" cy="128456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Who?</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Precision Problem Statement</a:t>
            </a:r>
            <a:endParaRPr/>
          </a:p>
        </p:txBody>
      </p:sp>
      <p:sp>
        <p:nvSpPr>
          <p:cNvPr id="306" name="Google Shape;306;p18"/>
          <p:cNvSpPr txBox="1"/>
          <p:nvPr>
            <p:ph idx="1" type="body"/>
          </p:nvPr>
        </p:nvSpPr>
        <p:spPr>
          <a:xfrm>
            <a:off x="628650" y="3299253"/>
            <a:ext cx="7886700" cy="1325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a:t>7</a:t>
            </a:r>
            <a:r>
              <a:rPr baseline="30000" lang="en-US"/>
              <a:t>th</a:t>
            </a:r>
            <a:r>
              <a:rPr lang="en-US"/>
              <a:t> graders are engaging in physical aggression in the Halls at 1:00 PM.</a:t>
            </a:r>
            <a:endParaRPr/>
          </a:p>
          <a:p>
            <a:pPr indent="-336550" lvl="0" marL="514350" rtl="0" algn="l">
              <a:lnSpc>
                <a:spcPct val="90000"/>
              </a:lnSpc>
              <a:spcBef>
                <a:spcPts val="1000"/>
              </a:spcBef>
              <a:spcAft>
                <a:spcPts val="0"/>
              </a:spcAft>
              <a:buSzPts val="2800"/>
              <a:buFont typeface="Calibri"/>
              <a:buNone/>
            </a:pPr>
            <a:r>
              <a:t/>
            </a:r>
            <a:endParaRPr/>
          </a:p>
          <a:p>
            <a:pPr indent="-336550" lvl="0" marL="514350" rtl="0" algn="l">
              <a:lnSpc>
                <a:spcPct val="90000"/>
              </a:lnSpc>
              <a:spcBef>
                <a:spcPts val="1000"/>
              </a:spcBef>
              <a:spcAft>
                <a:spcPts val="0"/>
              </a:spcAft>
              <a:buSzPts val="2800"/>
              <a:buFont typeface="Calibri"/>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grpSp>
        <p:nvGrpSpPr>
          <p:cNvPr id="312" name="Google Shape;312;p19"/>
          <p:cNvGrpSpPr/>
          <p:nvPr/>
        </p:nvGrpSpPr>
        <p:grpSpPr>
          <a:xfrm>
            <a:off x="1974278" y="807276"/>
            <a:ext cx="5228901" cy="5195442"/>
            <a:chOff x="838136" y="-1968"/>
            <a:chExt cx="5228901" cy="5195442"/>
          </a:xfrm>
        </p:grpSpPr>
        <p:sp>
          <p:nvSpPr>
            <p:cNvPr id="313" name="Google Shape;313;p19"/>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9"/>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315" name="Google Shape;315;p19"/>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9"/>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9"/>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318" name="Google Shape;318;p19"/>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9"/>
            <p:cNvSpPr/>
            <p:nvPr/>
          </p:nvSpPr>
          <p:spPr>
            <a:xfrm>
              <a:off x="954292" y="3238597"/>
              <a:ext cx="1838720" cy="1838720"/>
            </a:xfrm>
            <a:prstGeom prst="rect">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9"/>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321" name="Google Shape;321;p19"/>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9"/>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9"/>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324" name="Google Shape;324;p19"/>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5" name="Google Shape;325;p19"/>
          <p:cNvSpPr txBox="1"/>
          <p:nvPr/>
        </p:nvSpPr>
        <p:spPr>
          <a:xfrm>
            <a:off x="7477125" y="5467350"/>
            <a:ext cx="98107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Tilly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Handouts</a:t>
            </a:r>
            <a:endParaRPr/>
          </a:p>
        </p:txBody>
      </p:sp>
      <p:sp>
        <p:nvSpPr>
          <p:cNvPr id="82" name="Google Shape;82;p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HO1_Key Words and Phrases</a:t>
            </a:r>
            <a:endParaRPr/>
          </a:p>
          <a:p>
            <a:pPr indent="-228600" lvl="0" marL="228600" rtl="0" algn="l">
              <a:lnSpc>
                <a:spcPct val="90000"/>
              </a:lnSpc>
              <a:spcBef>
                <a:spcPts val="0"/>
              </a:spcBef>
              <a:spcAft>
                <a:spcPts val="0"/>
              </a:spcAft>
              <a:buClr>
                <a:srgbClr val="FF0000"/>
              </a:buClr>
              <a:buSzPts val="2800"/>
              <a:buChar char="•"/>
            </a:pPr>
            <a:r>
              <a:rPr lang="en-US"/>
              <a:t>HO2_Pause and Reflect #1 Handout</a:t>
            </a:r>
            <a:endParaRPr/>
          </a:p>
          <a:p>
            <a:pPr indent="-228600" lvl="0" marL="228600" rtl="0" algn="l">
              <a:lnSpc>
                <a:spcPct val="90000"/>
              </a:lnSpc>
              <a:spcBef>
                <a:spcPts val="0"/>
              </a:spcBef>
              <a:spcAft>
                <a:spcPts val="0"/>
              </a:spcAft>
              <a:buClr>
                <a:srgbClr val="FF0000"/>
              </a:buClr>
              <a:buSzPts val="2800"/>
              <a:buChar char="•"/>
            </a:pPr>
            <a:r>
              <a:rPr lang="en-US"/>
              <a:t>HO3_Blank DBDM/Solution Plan Form</a:t>
            </a:r>
            <a:endParaRPr/>
          </a:p>
          <a:p>
            <a:pPr indent="-228600" lvl="0" marL="228600" rtl="0" algn="l">
              <a:lnSpc>
                <a:spcPct val="90000"/>
              </a:lnSpc>
              <a:spcBef>
                <a:spcPts val="0"/>
              </a:spcBef>
              <a:spcAft>
                <a:spcPts val="0"/>
              </a:spcAft>
              <a:buClr>
                <a:srgbClr val="FF0000"/>
              </a:buClr>
              <a:buSzPts val="2800"/>
              <a:buChar char="•"/>
            </a:pPr>
            <a:r>
              <a:rPr lang="en-US"/>
              <a:t>HO4 Completed DBDM/Solution Plan</a:t>
            </a:r>
            <a:endParaRPr/>
          </a:p>
          <a:p>
            <a:pPr indent="-228600" lvl="0" marL="228600" rtl="0" algn="l">
              <a:lnSpc>
                <a:spcPct val="90000"/>
              </a:lnSpc>
              <a:spcBef>
                <a:spcPts val="0"/>
              </a:spcBef>
              <a:spcAft>
                <a:spcPts val="0"/>
              </a:spcAft>
              <a:buClr>
                <a:srgbClr val="FF0000"/>
              </a:buClr>
              <a:buSzPts val="2800"/>
              <a:buChar char="•"/>
            </a:pPr>
            <a:r>
              <a:rPr lang="en-US"/>
              <a:t>HO5_Pause and Reflect #2 Handout</a:t>
            </a:r>
            <a:endParaRPr/>
          </a:p>
          <a:p>
            <a:pPr indent="-228600" lvl="0" marL="228600" rtl="0" algn="l">
              <a:lnSpc>
                <a:spcPct val="90000"/>
              </a:lnSpc>
              <a:spcBef>
                <a:spcPts val="0"/>
              </a:spcBef>
              <a:spcAft>
                <a:spcPts val="0"/>
              </a:spcAft>
              <a:buClr>
                <a:srgbClr val="FF0000"/>
              </a:buClr>
              <a:buSzPts val="2800"/>
              <a:buChar char="•"/>
            </a:pPr>
            <a:r>
              <a:rPr lang="en-US"/>
              <a:t>HO6_Results Indicators</a:t>
            </a:r>
            <a:endParaRPr/>
          </a:p>
          <a:p>
            <a:pPr indent="-228600" lvl="0" marL="228600" rtl="0" algn="l">
              <a:lnSpc>
                <a:spcPct val="90000"/>
              </a:lnSpc>
              <a:spcBef>
                <a:spcPts val="0"/>
              </a:spcBef>
              <a:spcAft>
                <a:spcPts val="0"/>
              </a:spcAft>
              <a:buClr>
                <a:srgbClr val="FF0000"/>
              </a:buClr>
              <a:buSzPts val="2800"/>
              <a:buChar char="•"/>
            </a:pPr>
            <a:r>
              <a:rPr lang="en-US"/>
              <a:t>HO7_Decision Making Flow</a:t>
            </a:r>
            <a:endParaRPr/>
          </a:p>
          <a:p>
            <a:pPr indent="-228600" lvl="0" marL="228600" rtl="0" algn="l">
              <a:lnSpc>
                <a:spcPct val="90000"/>
              </a:lnSpc>
              <a:spcBef>
                <a:spcPts val="0"/>
              </a:spcBef>
              <a:spcAft>
                <a:spcPts val="0"/>
              </a:spcAft>
              <a:buClr>
                <a:srgbClr val="FF0000"/>
              </a:buClr>
              <a:buSzPts val="2800"/>
              <a:buChar char="•"/>
            </a:pPr>
            <a:r>
              <a:rPr lang="en-US"/>
              <a:t>HO8_SWOT</a:t>
            </a:r>
            <a:endParaRPr/>
          </a:p>
          <a:p>
            <a:pPr indent="-228600" lvl="0" marL="228600" rtl="0" algn="l">
              <a:lnSpc>
                <a:spcPct val="90000"/>
              </a:lnSpc>
              <a:spcBef>
                <a:spcPts val="0"/>
              </a:spcBef>
              <a:spcAft>
                <a:spcPts val="0"/>
              </a:spcAft>
              <a:buSzPts val="2800"/>
              <a:buChar char="•"/>
            </a:pPr>
            <a:r>
              <a:rPr lang="en-US"/>
              <a:t>HO-AP SW-PBS Action Plan</a:t>
            </a:r>
            <a:endParaRPr/>
          </a:p>
          <a:p>
            <a:pPr indent="-228600" lvl="0" marL="228600" rtl="0" algn="l">
              <a:lnSpc>
                <a:spcPct val="90000"/>
              </a:lnSpc>
              <a:spcBef>
                <a:spcPts val="0"/>
              </a:spcBef>
              <a:spcAft>
                <a:spcPts val="0"/>
              </a:spcAft>
              <a:buSzPts val="2800"/>
              <a:buChar char="•"/>
            </a:pPr>
            <a:r>
              <a:rPr lang="en-US"/>
              <a:t>HO-APC Tier 1 Action Planning Checklist</a:t>
            </a:r>
            <a:endParaRPr/>
          </a:p>
          <a:p>
            <a:pPr indent="-228600" lvl="0" marL="228600" rtl="0" algn="l">
              <a:lnSpc>
                <a:spcPct val="90000"/>
              </a:lnSpc>
              <a:spcBef>
                <a:spcPts val="0"/>
              </a:spcBef>
              <a:spcAft>
                <a:spcPts val="0"/>
              </a:spcAft>
              <a:buSzPts val="2800"/>
              <a:buChar char="•"/>
            </a:pPr>
            <a:r>
              <a:rPr lang="en-US"/>
              <a:t>HO-APR MO SW-PBS Tier 1 Artifacts Rubric 2021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0"/>
          <p:cNvSpPr txBox="1"/>
          <p:nvPr>
            <p:ph type="title"/>
          </p:nvPr>
        </p:nvSpPr>
        <p:spPr>
          <a:xfrm>
            <a:off x="1543050" y="971550"/>
            <a:ext cx="6172200" cy="8572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Why Do Kids Engage in Unexpected Behavior?</a:t>
            </a:r>
            <a:endParaRPr/>
          </a:p>
        </p:txBody>
      </p:sp>
      <p:sp>
        <p:nvSpPr>
          <p:cNvPr id="332" name="Google Shape;332;p20"/>
          <p:cNvSpPr txBox="1"/>
          <p:nvPr>
            <p:ph idx="1" type="body"/>
          </p:nvPr>
        </p:nvSpPr>
        <p:spPr>
          <a:xfrm>
            <a:off x="737093" y="1991107"/>
            <a:ext cx="7205124" cy="33944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They do not know the expectation.</a:t>
            </a:r>
            <a:endParaRPr/>
          </a:p>
          <a:p>
            <a:pPr indent="-228600" lvl="0" marL="228600" rtl="0" algn="l">
              <a:lnSpc>
                <a:spcPct val="90000"/>
              </a:lnSpc>
              <a:spcBef>
                <a:spcPts val="1000"/>
              </a:spcBef>
              <a:spcAft>
                <a:spcPts val="0"/>
              </a:spcAft>
              <a:buClr>
                <a:srgbClr val="FF0000"/>
              </a:buClr>
              <a:buSzPts val="2800"/>
              <a:buChar char="•"/>
            </a:pPr>
            <a:r>
              <a:rPr lang="en-US"/>
              <a:t>They are not fluent in the expected behavior.</a:t>
            </a:r>
            <a:endParaRPr/>
          </a:p>
          <a:p>
            <a:pPr indent="-228600" lvl="0" marL="228600" rtl="0" algn="l">
              <a:lnSpc>
                <a:spcPct val="90000"/>
              </a:lnSpc>
              <a:spcBef>
                <a:spcPts val="1000"/>
              </a:spcBef>
              <a:spcAft>
                <a:spcPts val="0"/>
              </a:spcAft>
              <a:buClr>
                <a:srgbClr val="FF0000"/>
              </a:buClr>
              <a:buSzPts val="2800"/>
              <a:buChar char="•"/>
            </a:pPr>
            <a:r>
              <a:rPr lang="en-US"/>
              <a:t>The unexpected behavior fulfils a need.</a:t>
            </a:r>
            <a:endParaRPr/>
          </a:p>
        </p:txBody>
      </p:sp>
      <p:sp>
        <p:nvSpPr>
          <p:cNvPr id="333" name="Google Shape;333;p20"/>
          <p:cNvSpPr/>
          <p:nvPr/>
        </p:nvSpPr>
        <p:spPr>
          <a:xfrm>
            <a:off x="6277232" y="5682038"/>
            <a:ext cx="258256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Gresham, Sugai, &amp; Horner (2001) </a:t>
            </a:r>
            <a:endParaRPr b="0" i="0" sz="1400" u="none" cap="none" strike="noStrike">
              <a:solidFill>
                <a:srgbClr val="000000"/>
              </a:solidFill>
              <a:latin typeface="Arial"/>
              <a:ea typeface="Arial"/>
              <a:cs typeface="Arial"/>
              <a:sym typeface="Arial"/>
            </a:endParaRPr>
          </a:p>
        </p:txBody>
      </p:sp>
      <p:sp>
        <p:nvSpPr>
          <p:cNvPr id="334" name="Google Shape;334;p20"/>
          <p:cNvSpPr/>
          <p:nvPr/>
        </p:nvSpPr>
        <p:spPr>
          <a:xfrm>
            <a:off x="3347344" y="3997498"/>
            <a:ext cx="1984622" cy="1984622"/>
          </a:xfrm>
          <a:prstGeom prst="ellipse">
            <a:avLst/>
          </a:prstGeom>
          <a:blipFill rotWithShape="1">
            <a:blip r:embed="rId3">
              <a:alphaModFix/>
            </a:blip>
            <a:stretch>
              <a:fillRect b="0" l="-24995" r="-24994"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animEffect filter="fade" transition="in">
                                      <p:cBhvr>
                                        <p:cTn dur="500"/>
                                        <p:tgtEl>
                                          <p:spTgt spid="3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1" st="1"/>
                                            </p:txEl>
                                          </p:spTgt>
                                        </p:tgtEl>
                                        <p:attrNameLst>
                                          <p:attrName>style.visibility</p:attrName>
                                        </p:attrNameLst>
                                      </p:cBhvr>
                                      <p:to>
                                        <p:strVal val="visible"/>
                                      </p:to>
                                    </p:set>
                                    <p:animEffect filter="fade" transition="in">
                                      <p:cBhvr>
                                        <p:cTn dur="500"/>
                                        <p:tgtEl>
                                          <p:spTgt spid="3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2" st="2"/>
                                            </p:txEl>
                                          </p:spTgt>
                                        </p:tgtEl>
                                        <p:attrNameLst>
                                          <p:attrName>style.visibility</p:attrName>
                                        </p:attrNameLst>
                                      </p:cBhvr>
                                      <p:to>
                                        <p:strVal val="visible"/>
                                      </p:to>
                                    </p:set>
                                    <p:animEffect filter="fade" transition="in">
                                      <p:cBhvr>
                                        <p:cTn dur="500"/>
                                        <p:tgtEl>
                                          <p:spTgt spid="33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Makings of a Schoolwide Intervention</a:t>
            </a:r>
            <a:endParaRPr/>
          </a:p>
        </p:txBody>
      </p:sp>
      <p:sp>
        <p:nvSpPr>
          <p:cNvPr id="341" name="Google Shape;341;p2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SzPts val="2800"/>
              <a:buFont typeface="Calibri"/>
              <a:buAutoNum type="arabicPeriod"/>
            </a:pPr>
            <a:r>
              <a:rPr lang="en-US"/>
              <a:t>Identify replacement behavior.</a:t>
            </a:r>
            <a:endParaRPr/>
          </a:p>
          <a:p>
            <a:pPr indent="-514350" lvl="0" marL="514350" rtl="0" algn="l">
              <a:lnSpc>
                <a:spcPct val="90000"/>
              </a:lnSpc>
              <a:spcBef>
                <a:spcPts val="1000"/>
              </a:spcBef>
              <a:spcAft>
                <a:spcPts val="0"/>
              </a:spcAft>
              <a:buSzPts val="2800"/>
              <a:buFont typeface="Calibri"/>
              <a:buAutoNum type="arabicPeriod"/>
            </a:pPr>
            <a:r>
              <a:rPr lang="en-US"/>
              <a:t>Intensify active supervision.</a:t>
            </a:r>
            <a:endParaRPr/>
          </a:p>
          <a:p>
            <a:pPr indent="-514350" lvl="0" marL="514350" rtl="0" algn="l">
              <a:lnSpc>
                <a:spcPct val="90000"/>
              </a:lnSpc>
              <a:spcBef>
                <a:spcPts val="1000"/>
              </a:spcBef>
              <a:spcAft>
                <a:spcPts val="0"/>
              </a:spcAft>
              <a:buSzPts val="2800"/>
              <a:buFont typeface="Calibri"/>
              <a:buAutoNum type="arabicPeriod"/>
            </a:pPr>
            <a:r>
              <a:rPr lang="en-US"/>
              <a:t>Teach replacement behavior.</a:t>
            </a:r>
            <a:endParaRPr/>
          </a:p>
          <a:p>
            <a:pPr indent="-514350" lvl="0" marL="514350" rtl="0" algn="l">
              <a:lnSpc>
                <a:spcPct val="90000"/>
              </a:lnSpc>
              <a:spcBef>
                <a:spcPts val="1000"/>
              </a:spcBef>
              <a:spcAft>
                <a:spcPts val="0"/>
              </a:spcAft>
              <a:buSzPts val="2800"/>
              <a:buFont typeface="Calibri"/>
              <a:buAutoNum type="arabicPeriod"/>
            </a:pPr>
            <a:r>
              <a:rPr lang="en-US"/>
              <a:t>Reinforce replacement behavior.</a:t>
            </a:r>
            <a:endParaRPr/>
          </a:p>
          <a:p>
            <a:pPr indent="-514350" lvl="0" marL="514350" rtl="0" algn="l">
              <a:lnSpc>
                <a:spcPct val="90000"/>
              </a:lnSpc>
              <a:spcBef>
                <a:spcPts val="1000"/>
              </a:spcBef>
              <a:spcAft>
                <a:spcPts val="0"/>
              </a:spcAft>
              <a:buSzPts val="2800"/>
              <a:buFont typeface="Calibri"/>
              <a:buAutoNum type="arabicPeriod"/>
            </a:pPr>
            <a:r>
              <a:rPr lang="en-US"/>
              <a:t>Consistently correct unexpected behavior.</a:t>
            </a:r>
            <a:endParaRPr/>
          </a:p>
          <a:p>
            <a:pPr indent="-50800" lvl="0" marL="228600" rtl="0" algn="l">
              <a:lnSpc>
                <a:spcPct val="90000"/>
              </a:lnSpc>
              <a:spcBef>
                <a:spcPts val="1000"/>
              </a:spcBef>
              <a:spcAft>
                <a:spcPts val="0"/>
              </a:spcAft>
              <a:buClr>
                <a:srgbClr val="FF0000"/>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2"/>
          <p:cNvPicPr preferRelativeResize="0"/>
          <p:nvPr/>
        </p:nvPicPr>
        <p:blipFill rotWithShape="1">
          <a:blip r:embed="rId3">
            <a:alphaModFix/>
          </a:blip>
          <a:srcRect b="0" l="0" r="0" t="0"/>
          <a:stretch/>
        </p:blipFill>
        <p:spPr>
          <a:xfrm>
            <a:off x="4312714" y="1825625"/>
            <a:ext cx="4565616" cy="3514841"/>
          </a:xfrm>
          <a:prstGeom prst="rect">
            <a:avLst/>
          </a:prstGeom>
          <a:noFill/>
          <a:ln>
            <a:noFill/>
          </a:ln>
          <a:effectLst>
            <a:outerShdw blurRad="292100" rotWithShape="0" algn="tl" dir="2700000" dist="139700">
              <a:srgbClr val="333333">
                <a:alpha val="64313"/>
              </a:srgbClr>
            </a:outerShdw>
          </a:effectLst>
        </p:spPr>
      </p:pic>
      <p:sp>
        <p:nvSpPr>
          <p:cNvPr id="348" name="Google Shape;348;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Solution Plan</a:t>
            </a:r>
            <a:endParaRPr/>
          </a:p>
        </p:txBody>
      </p:sp>
      <p:sp>
        <p:nvSpPr>
          <p:cNvPr id="349" name="Google Shape;349;p22"/>
          <p:cNvSpPr txBox="1"/>
          <p:nvPr>
            <p:ph idx="1" type="body"/>
          </p:nvPr>
        </p:nvSpPr>
        <p:spPr>
          <a:xfrm>
            <a:off x="628650" y="1825625"/>
            <a:ext cx="368406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Action Plan Format</a:t>
            </a:r>
            <a:endParaRPr/>
          </a:p>
          <a:p>
            <a:pPr indent="-228600" lvl="1" marL="685800" rtl="0" algn="l">
              <a:lnSpc>
                <a:spcPct val="90000"/>
              </a:lnSpc>
              <a:spcBef>
                <a:spcPts val="500"/>
              </a:spcBef>
              <a:spcAft>
                <a:spcPts val="0"/>
              </a:spcAft>
              <a:buClr>
                <a:schemeClr val="dk1"/>
              </a:buClr>
              <a:buSzPts val="2400"/>
              <a:buChar char="•"/>
            </a:pPr>
            <a:r>
              <a:rPr lang="en-US"/>
              <a:t>Solution Component</a:t>
            </a:r>
            <a:endParaRPr/>
          </a:p>
          <a:p>
            <a:pPr indent="-228600" lvl="1" marL="685800" rtl="0" algn="l">
              <a:lnSpc>
                <a:spcPct val="90000"/>
              </a:lnSpc>
              <a:spcBef>
                <a:spcPts val="500"/>
              </a:spcBef>
              <a:spcAft>
                <a:spcPts val="0"/>
              </a:spcAft>
              <a:buClr>
                <a:schemeClr val="dk1"/>
              </a:buClr>
              <a:buSzPts val="2400"/>
              <a:buChar char="•"/>
            </a:pPr>
            <a:r>
              <a:rPr lang="en-US"/>
              <a:t>Action Steps</a:t>
            </a:r>
            <a:endParaRPr/>
          </a:p>
          <a:p>
            <a:pPr indent="-228600" lvl="1" marL="685800" rtl="0" algn="l">
              <a:lnSpc>
                <a:spcPct val="90000"/>
              </a:lnSpc>
              <a:spcBef>
                <a:spcPts val="500"/>
              </a:spcBef>
              <a:spcAft>
                <a:spcPts val="0"/>
              </a:spcAft>
              <a:buClr>
                <a:schemeClr val="dk1"/>
              </a:buClr>
              <a:buSzPts val="2400"/>
              <a:buChar char="•"/>
            </a:pPr>
            <a:r>
              <a:rPr lang="en-US"/>
              <a:t>Person Responsible</a:t>
            </a:r>
            <a:endParaRPr/>
          </a:p>
          <a:p>
            <a:pPr indent="-228600" lvl="1" marL="685800" rtl="0" algn="l">
              <a:lnSpc>
                <a:spcPct val="90000"/>
              </a:lnSpc>
              <a:spcBef>
                <a:spcPts val="500"/>
              </a:spcBef>
              <a:spcAft>
                <a:spcPts val="0"/>
              </a:spcAft>
              <a:buClr>
                <a:schemeClr val="dk1"/>
              </a:buClr>
              <a:buSzPts val="2400"/>
              <a:buChar char="•"/>
            </a:pPr>
            <a:r>
              <a:rPr lang="en-US"/>
              <a:t>Target Date</a:t>
            </a:r>
            <a:endParaRPr/>
          </a:p>
          <a:p>
            <a:pPr indent="-228600" lvl="1" marL="685800" rtl="0" algn="l">
              <a:lnSpc>
                <a:spcPct val="90000"/>
              </a:lnSpc>
              <a:spcBef>
                <a:spcPts val="500"/>
              </a:spcBef>
              <a:spcAft>
                <a:spcPts val="0"/>
              </a:spcAft>
              <a:buClr>
                <a:schemeClr val="dk1"/>
              </a:buClr>
              <a:buSzPts val="2400"/>
              <a:buChar char="•"/>
            </a:pPr>
            <a:r>
              <a:rPr lang="en-US"/>
              <a:t>Communication/PD</a:t>
            </a:r>
            <a:endParaRPr/>
          </a:p>
          <a:p>
            <a:pPr indent="-228600" lvl="1" marL="685800" rtl="0" algn="l">
              <a:lnSpc>
                <a:spcPct val="90000"/>
              </a:lnSpc>
              <a:spcBef>
                <a:spcPts val="500"/>
              </a:spcBef>
              <a:spcAft>
                <a:spcPts val="0"/>
              </a:spcAft>
              <a:buClr>
                <a:schemeClr val="dk1"/>
              </a:buClr>
              <a:buSzPts val="2400"/>
              <a:buChar char="•"/>
            </a:pPr>
            <a:r>
              <a:rPr lang="en-US"/>
              <a:t>Evidence action step completed</a:t>
            </a:r>
            <a:endParaRPr/>
          </a:p>
          <a:p>
            <a:pPr indent="-228600" lvl="1" marL="685800" rtl="0" algn="l">
              <a:lnSpc>
                <a:spcPct val="90000"/>
              </a:lnSpc>
              <a:spcBef>
                <a:spcPts val="500"/>
              </a:spcBef>
              <a:spcAft>
                <a:spcPts val="0"/>
              </a:spcAft>
              <a:buClr>
                <a:schemeClr val="dk1"/>
              </a:buClr>
              <a:buSzPts val="2400"/>
              <a:buChar char="•"/>
            </a:pPr>
            <a:r>
              <a:rPr lang="en-US"/>
              <a:t>Results Indicators</a:t>
            </a:r>
            <a:endParaRPr/>
          </a:p>
        </p:txBody>
      </p:sp>
      <p:sp>
        <p:nvSpPr>
          <p:cNvPr id="350" name="Google Shape;350;p22"/>
          <p:cNvSpPr txBox="1"/>
          <p:nvPr/>
        </p:nvSpPr>
        <p:spPr>
          <a:xfrm>
            <a:off x="6227806" y="5565174"/>
            <a:ext cx="2650524"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Adapted from PBIS Apps (2016)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Are we making adequate progress?</a:t>
            </a:r>
            <a:endParaRPr/>
          </a:p>
        </p:txBody>
      </p:sp>
      <p:pic>
        <p:nvPicPr>
          <p:cNvPr id="357" name="Google Shape;357;p23"/>
          <p:cNvPicPr preferRelativeResize="0"/>
          <p:nvPr>
            <p:ph idx="1" type="body"/>
          </p:nvPr>
        </p:nvPicPr>
        <p:blipFill rotWithShape="1">
          <a:blip r:embed="rId3">
            <a:alphaModFix/>
          </a:blip>
          <a:srcRect b="0" l="0" r="0" t="0"/>
          <a:stretch/>
        </p:blipFill>
        <p:spPr>
          <a:xfrm>
            <a:off x="2192612" y="2342495"/>
            <a:ext cx="4758776" cy="317251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4"/>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Monitoring Data: How will you know?</a:t>
            </a:r>
            <a:endParaRPr/>
          </a:p>
        </p:txBody>
      </p:sp>
      <p:sp>
        <p:nvSpPr>
          <p:cNvPr id="364" name="Google Shape;364;p2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Implementation Results Indicator</a:t>
            </a:r>
            <a:endParaRPr/>
          </a:p>
        </p:txBody>
      </p:sp>
      <p:sp>
        <p:nvSpPr>
          <p:cNvPr id="365" name="Google Shape;365;p2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Teacher lesson accountability sheet</a:t>
            </a:r>
            <a:endParaRPr/>
          </a:p>
          <a:p>
            <a:pPr indent="-228600" lvl="0" marL="228600" rtl="0" algn="l">
              <a:lnSpc>
                <a:spcPct val="90000"/>
              </a:lnSpc>
              <a:spcBef>
                <a:spcPts val="1000"/>
              </a:spcBef>
              <a:spcAft>
                <a:spcPts val="0"/>
              </a:spcAft>
              <a:buClr>
                <a:schemeClr val="dk1"/>
              </a:buClr>
              <a:buSzPts val="2800"/>
              <a:buChar char="•"/>
            </a:pPr>
            <a:r>
              <a:rPr lang="en-US"/>
              <a:t>Count of tickets given to students with specific positive feed back</a:t>
            </a:r>
            <a:endParaRPr/>
          </a:p>
          <a:p>
            <a:pPr indent="-228600" lvl="0" marL="228600" rtl="0" algn="l">
              <a:lnSpc>
                <a:spcPct val="90000"/>
              </a:lnSpc>
              <a:spcBef>
                <a:spcPts val="1000"/>
              </a:spcBef>
              <a:spcAft>
                <a:spcPts val="0"/>
              </a:spcAft>
              <a:buClr>
                <a:schemeClr val="dk1"/>
              </a:buClr>
              <a:buSzPts val="2800"/>
              <a:buChar char="•"/>
            </a:pPr>
            <a:r>
              <a:rPr lang="en-US"/>
              <a:t>Duty assignment attendance</a:t>
            </a:r>
            <a:endParaRPr/>
          </a:p>
        </p:txBody>
      </p:sp>
      <p:sp>
        <p:nvSpPr>
          <p:cNvPr id="366" name="Google Shape;366;p24"/>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Outcome Results Indicator</a:t>
            </a:r>
            <a:endParaRPr/>
          </a:p>
        </p:txBody>
      </p:sp>
      <p:sp>
        <p:nvSpPr>
          <p:cNvPr id="367" name="Google Shape;367;p24"/>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Count of students for using conflict resolution strategy</a:t>
            </a:r>
            <a:endParaRPr/>
          </a:p>
          <a:p>
            <a:pPr indent="-228600" lvl="0" marL="228600" rtl="0" algn="l">
              <a:lnSpc>
                <a:spcPct val="90000"/>
              </a:lnSpc>
              <a:spcBef>
                <a:spcPts val="1000"/>
              </a:spcBef>
              <a:spcAft>
                <a:spcPts val="0"/>
              </a:spcAft>
              <a:buClr>
                <a:schemeClr val="dk1"/>
              </a:buClr>
              <a:buSzPts val="2800"/>
              <a:buChar char="•"/>
            </a:pPr>
            <a:r>
              <a:rPr lang="en-US"/>
              <a:t>Count of office referrals for physical aggression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grpSp>
        <p:nvGrpSpPr>
          <p:cNvPr id="373" name="Google Shape;373;p25"/>
          <p:cNvGrpSpPr/>
          <p:nvPr/>
        </p:nvGrpSpPr>
        <p:grpSpPr>
          <a:xfrm>
            <a:off x="1251111" y="87203"/>
            <a:ext cx="6641777" cy="6177625"/>
            <a:chOff x="3959524" y="1859"/>
            <a:chExt cx="6641777" cy="6177625"/>
          </a:xfrm>
        </p:grpSpPr>
        <p:sp>
          <p:nvSpPr>
            <p:cNvPr id="374" name="Google Shape;374;p25"/>
            <p:cNvSpPr/>
            <p:nvPr/>
          </p:nvSpPr>
          <p:spPr>
            <a:xfrm>
              <a:off x="9706051" y="4745710"/>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75" name="Google Shape;375;p25"/>
            <p:cNvSpPr/>
            <p:nvPr/>
          </p:nvSpPr>
          <p:spPr>
            <a:xfrm>
              <a:off x="8902242" y="3458672"/>
              <a:ext cx="849529" cy="404298"/>
            </a:xfrm>
            <a:custGeom>
              <a:rect b="b" l="l" r="r" t="t"/>
              <a:pathLst>
                <a:path extrusionOk="0" h="120000" w="120000">
                  <a:moveTo>
                    <a:pt x="0" y="0"/>
                  </a:moveTo>
                  <a:lnTo>
                    <a:pt x="0" y="81776"/>
                  </a:lnTo>
                  <a:lnTo>
                    <a:pt x="120000" y="81776"/>
                  </a:lnTo>
                  <a:lnTo>
                    <a:pt x="120000" y="120000"/>
                  </a:lnTo>
                </a:path>
              </a:pathLst>
            </a:custGeom>
            <a:noFill/>
            <a:ln cap="flat" cmpd="sng" w="12700">
              <a:solidFill>
                <a:srgbClr val="3A66B1"/>
              </a:solidFill>
              <a:prstDash val="solid"/>
              <a:miter lim="800000"/>
              <a:headEnd len="sm" w="sm" type="none"/>
              <a:tailEnd len="sm" w="sm" type="none"/>
            </a:ln>
          </p:spPr>
        </p:sp>
        <p:sp>
          <p:nvSpPr>
            <p:cNvPr id="376" name="Google Shape;376;p25"/>
            <p:cNvSpPr/>
            <p:nvPr/>
          </p:nvSpPr>
          <p:spPr>
            <a:xfrm>
              <a:off x="8006992" y="4745710"/>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77" name="Google Shape;377;p25"/>
            <p:cNvSpPr/>
            <p:nvPr/>
          </p:nvSpPr>
          <p:spPr>
            <a:xfrm>
              <a:off x="8052712" y="3458672"/>
              <a:ext cx="849529" cy="404298"/>
            </a:xfrm>
            <a:custGeom>
              <a:rect b="b" l="l" r="r" t="t"/>
              <a:pathLst>
                <a:path extrusionOk="0" h="120000" w="120000">
                  <a:moveTo>
                    <a:pt x="120000" y="0"/>
                  </a:moveTo>
                  <a:lnTo>
                    <a:pt x="120000" y="81776"/>
                  </a:lnTo>
                  <a:lnTo>
                    <a:pt x="0" y="81776"/>
                  </a:lnTo>
                  <a:lnTo>
                    <a:pt x="0" y="120000"/>
                  </a:lnTo>
                </a:path>
              </a:pathLst>
            </a:custGeom>
            <a:noFill/>
            <a:ln cap="flat" cmpd="sng" w="12700">
              <a:solidFill>
                <a:srgbClr val="3A66B1"/>
              </a:solidFill>
              <a:prstDash val="solid"/>
              <a:miter lim="800000"/>
              <a:headEnd len="sm" w="sm" type="none"/>
              <a:tailEnd len="sm" w="sm" type="none"/>
            </a:ln>
          </p:spPr>
        </p:sp>
        <p:sp>
          <p:nvSpPr>
            <p:cNvPr id="378" name="Google Shape;378;p25"/>
            <p:cNvSpPr/>
            <p:nvPr/>
          </p:nvSpPr>
          <p:spPr>
            <a:xfrm>
              <a:off x="8856522" y="2171635"/>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79" name="Google Shape;379;p25"/>
            <p:cNvSpPr/>
            <p:nvPr/>
          </p:nvSpPr>
          <p:spPr>
            <a:xfrm>
              <a:off x="7203183" y="884597"/>
              <a:ext cx="1699059" cy="404298"/>
            </a:xfrm>
            <a:custGeom>
              <a:rect b="b" l="l" r="r" t="t"/>
              <a:pathLst>
                <a:path extrusionOk="0" h="120000" w="120000">
                  <a:moveTo>
                    <a:pt x="0" y="0"/>
                  </a:moveTo>
                  <a:lnTo>
                    <a:pt x="0" y="81776"/>
                  </a:lnTo>
                  <a:lnTo>
                    <a:pt x="120000" y="81776"/>
                  </a:lnTo>
                  <a:lnTo>
                    <a:pt x="120000" y="120000"/>
                  </a:lnTo>
                </a:path>
              </a:pathLst>
            </a:custGeom>
            <a:noFill/>
            <a:ln cap="flat" cmpd="sng" w="12700">
              <a:solidFill>
                <a:srgbClr val="345A99"/>
              </a:solidFill>
              <a:prstDash val="solid"/>
              <a:miter lim="800000"/>
              <a:headEnd len="sm" w="sm" type="none"/>
              <a:tailEnd len="sm" w="sm" type="none"/>
            </a:ln>
          </p:spPr>
        </p:sp>
        <p:sp>
          <p:nvSpPr>
            <p:cNvPr id="380" name="Google Shape;380;p25"/>
            <p:cNvSpPr/>
            <p:nvPr/>
          </p:nvSpPr>
          <p:spPr>
            <a:xfrm>
              <a:off x="6307933" y="4745710"/>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81" name="Google Shape;381;p25"/>
            <p:cNvSpPr/>
            <p:nvPr/>
          </p:nvSpPr>
          <p:spPr>
            <a:xfrm>
              <a:off x="5504123" y="3458672"/>
              <a:ext cx="849529" cy="404298"/>
            </a:xfrm>
            <a:custGeom>
              <a:rect b="b" l="l" r="r" t="t"/>
              <a:pathLst>
                <a:path extrusionOk="0" h="120000" w="120000">
                  <a:moveTo>
                    <a:pt x="0" y="0"/>
                  </a:moveTo>
                  <a:lnTo>
                    <a:pt x="0" y="81776"/>
                  </a:lnTo>
                  <a:lnTo>
                    <a:pt x="120000" y="81776"/>
                  </a:lnTo>
                  <a:lnTo>
                    <a:pt x="120000" y="120000"/>
                  </a:lnTo>
                </a:path>
              </a:pathLst>
            </a:custGeom>
            <a:noFill/>
            <a:ln cap="flat" cmpd="sng" w="12700">
              <a:solidFill>
                <a:srgbClr val="3A66B1"/>
              </a:solidFill>
              <a:prstDash val="solid"/>
              <a:miter lim="800000"/>
              <a:headEnd len="sm" w="sm" type="none"/>
              <a:tailEnd len="sm" w="sm" type="none"/>
            </a:ln>
          </p:spPr>
        </p:sp>
        <p:sp>
          <p:nvSpPr>
            <p:cNvPr id="382" name="Google Shape;382;p25"/>
            <p:cNvSpPr/>
            <p:nvPr/>
          </p:nvSpPr>
          <p:spPr>
            <a:xfrm>
              <a:off x="4608874" y="4745710"/>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83" name="Google Shape;383;p25"/>
            <p:cNvSpPr/>
            <p:nvPr/>
          </p:nvSpPr>
          <p:spPr>
            <a:xfrm>
              <a:off x="4654594" y="3458672"/>
              <a:ext cx="849529" cy="404298"/>
            </a:xfrm>
            <a:custGeom>
              <a:rect b="b" l="l" r="r" t="t"/>
              <a:pathLst>
                <a:path extrusionOk="0" h="120000" w="120000">
                  <a:moveTo>
                    <a:pt x="120000" y="0"/>
                  </a:moveTo>
                  <a:lnTo>
                    <a:pt x="120000" y="81776"/>
                  </a:lnTo>
                  <a:lnTo>
                    <a:pt x="0" y="81776"/>
                  </a:lnTo>
                  <a:lnTo>
                    <a:pt x="0" y="120000"/>
                  </a:lnTo>
                </a:path>
              </a:pathLst>
            </a:custGeom>
            <a:noFill/>
            <a:ln cap="flat" cmpd="sng" w="12700">
              <a:solidFill>
                <a:srgbClr val="3A66B1"/>
              </a:solidFill>
              <a:prstDash val="solid"/>
              <a:miter lim="800000"/>
              <a:headEnd len="sm" w="sm" type="none"/>
              <a:tailEnd len="sm" w="sm" type="none"/>
            </a:ln>
          </p:spPr>
        </p:sp>
        <p:sp>
          <p:nvSpPr>
            <p:cNvPr id="384" name="Google Shape;384;p25"/>
            <p:cNvSpPr/>
            <p:nvPr/>
          </p:nvSpPr>
          <p:spPr>
            <a:xfrm>
              <a:off x="5458403" y="2171635"/>
              <a:ext cx="91440" cy="404298"/>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385" name="Google Shape;385;p25"/>
            <p:cNvSpPr/>
            <p:nvPr/>
          </p:nvSpPr>
          <p:spPr>
            <a:xfrm>
              <a:off x="5504123" y="884597"/>
              <a:ext cx="1699059" cy="404298"/>
            </a:xfrm>
            <a:custGeom>
              <a:rect b="b" l="l" r="r" t="t"/>
              <a:pathLst>
                <a:path extrusionOk="0" h="120000" w="120000">
                  <a:moveTo>
                    <a:pt x="120000" y="0"/>
                  </a:moveTo>
                  <a:lnTo>
                    <a:pt x="120000" y="81776"/>
                  </a:lnTo>
                  <a:lnTo>
                    <a:pt x="0" y="81776"/>
                  </a:lnTo>
                  <a:lnTo>
                    <a:pt x="0" y="120000"/>
                  </a:lnTo>
                </a:path>
              </a:pathLst>
            </a:custGeom>
            <a:noFill/>
            <a:ln cap="flat" cmpd="sng" w="12700">
              <a:solidFill>
                <a:srgbClr val="345A99"/>
              </a:solidFill>
              <a:prstDash val="solid"/>
              <a:miter lim="800000"/>
              <a:headEnd len="sm" w="sm" type="none"/>
              <a:tailEnd len="sm" w="sm" type="none"/>
            </a:ln>
          </p:spPr>
        </p:sp>
        <p:sp>
          <p:nvSpPr>
            <p:cNvPr id="386" name="Google Shape;386;p25"/>
            <p:cNvSpPr/>
            <p:nvPr/>
          </p:nvSpPr>
          <p:spPr>
            <a:xfrm>
              <a:off x="6508113" y="1859"/>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5"/>
            <p:cNvSpPr/>
            <p:nvPr/>
          </p:nvSpPr>
          <p:spPr>
            <a:xfrm>
              <a:off x="6662573" y="148596"/>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5"/>
            <p:cNvSpPr txBox="1"/>
            <p:nvPr/>
          </p:nvSpPr>
          <p:spPr>
            <a:xfrm>
              <a:off x="6688428" y="174451"/>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Did we implement the plan?</a:t>
              </a:r>
              <a:endParaRPr b="0" i="0" sz="1400" u="none" cap="none" strike="noStrike">
                <a:solidFill>
                  <a:srgbClr val="000000"/>
                </a:solidFill>
                <a:latin typeface="Arial"/>
                <a:ea typeface="Arial"/>
                <a:cs typeface="Arial"/>
                <a:sym typeface="Arial"/>
              </a:endParaRPr>
            </a:p>
          </p:txBody>
        </p:sp>
        <p:sp>
          <p:nvSpPr>
            <p:cNvPr id="389" name="Google Shape;389;p25"/>
            <p:cNvSpPr/>
            <p:nvPr/>
          </p:nvSpPr>
          <p:spPr>
            <a:xfrm>
              <a:off x="4809054" y="1288896"/>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5"/>
            <p:cNvSpPr/>
            <p:nvPr/>
          </p:nvSpPr>
          <p:spPr>
            <a:xfrm>
              <a:off x="4963513" y="1435633"/>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5"/>
            <p:cNvSpPr txBox="1"/>
            <p:nvPr/>
          </p:nvSpPr>
          <p:spPr>
            <a:xfrm>
              <a:off x="4989368" y="1461488"/>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392" name="Google Shape;392;p25"/>
            <p:cNvSpPr/>
            <p:nvPr/>
          </p:nvSpPr>
          <p:spPr>
            <a:xfrm>
              <a:off x="4809054" y="2575934"/>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5"/>
            <p:cNvSpPr/>
            <p:nvPr/>
          </p:nvSpPr>
          <p:spPr>
            <a:xfrm>
              <a:off x="4963513" y="2722671"/>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5"/>
            <p:cNvSpPr txBox="1"/>
            <p:nvPr/>
          </p:nvSpPr>
          <p:spPr>
            <a:xfrm>
              <a:off x="4989368" y="2748526"/>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Were the Solution Components targeted to address the precision problem statement?</a:t>
              </a:r>
              <a:endParaRPr b="0" i="0" sz="1400" u="none" cap="none" strike="noStrike">
                <a:solidFill>
                  <a:srgbClr val="000000"/>
                </a:solidFill>
                <a:latin typeface="Arial"/>
                <a:ea typeface="Arial"/>
                <a:cs typeface="Arial"/>
                <a:sym typeface="Arial"/>
              </a:endParaRPr>
            </a:p>
          </p:txBody>
        </p:sp>
        <p:sp>
          <p:nvSpPr>
            <p:cNvPr id="395" name="Google Shape;395;p25"/>
            <p:cNvSpPr/>
            <p:nvPr/>
          </p:nvSpPr>
          <p:spPr>
            <a:xfrm>
              <a:off x="3959524" y="3862971"/>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5"/>
            <p:cNvSpPr/>
            <p:nvPr/>
          </p:nvSpPr>
          <p:spPr>
            <a:xfrm>
              <a:off x="4113984" y="4009708"/>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5"/>
            <p:cNvSpPr txBox="1"/>
            <p:nvPr/>
          </p:nvSpPr>
          <p:spPr>
            <a:xfrm>
              <a:off x="4139839" y="4035563"/>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398" name="Google Shape;398;p25"/>
            <p:cNvSpPr/>
            <p:nvPr/>
          </p:nvSpPr>
          <p:spPr>
            <a:xfrm>
              <a:off x="3959524" y="5150009"/>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5"/>
            <p:cNvSpPr/>
            <p:nvPr/>
          </p:nvSpPr>
          <p:spPr>
            <a:xfrm>
              <a:off x="4113984" y="5296746"/>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5"/>
            <p:cNvSpPr txBox="1"/>
            <p:nvPr/>
          </p:nvSpPr>
          <p:spPr>
            <a:xfrm>
              <a:off x="4139839" y="5322601"/>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Intensify the plan</a:t>
              </a:r>
              <a:endParaRPr b="0" i="0" sz="1400" u="none" cap="none" strike="noStrike">
                <a:solidFill>
                  <a:srgbClr val="000000"/>
                </a:solidFill>
                <a:latin typeface="Arial"/>
                <a:ea typeface="Arial"/>
                <a:cs typeface="Arial"/>
                <a:sym typeface="Arial"/>
              </a:endParaRPr>
            </a:p>
          </p:txBody>
        </p:sp>
        <p:sp>
          <p:nvSpPr>
            <p:cNvPr id="401" name="Google Shape;401;p25"/>
            <p:cNvSpPr/>
            <p:nvPr/>
          </p:nvSpPr>
          <p:spPr>
            <a:xfrm>
              <a:off x="5658583" y="3862971"/>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5"/>
            <p:cNvSpPr/>
            <p:nvPr/>
          </p:nvSpPr>
          <p:spPr>
            <a:xfrm>
              <a:off x="5813043" y="4009708"/>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5"/>
            <p:cNvSpPr txBox="1"/>
            <p:nvPr/>
          </p:nvSpPr>
          <p:spPr>
            <a:xfrm>
              <a:off x="5838898" y="4035563"/>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404" name="Google Shape;404;p25"/>
            <p:cNvSpPr/>
            <p:nvPr/>
          </p:nvSpPr>
          <p:spPr>
            <a:xfrm>
              <a:off x="5658583" y="5150009"/>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5"/>
            <p:cNvSpPr/>
            <p:nvPr/>
          </p:nvSpPr>
          <p:spPr>
            <a:xfrm>
              <a:off x="5813043" y="5296746"/>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5"/>
            <p:cNvSpPr txBox="1"/>
            <p:nvPr/>
          </p:nvSpPr>
          <p:spPr>
            <a:xfrm>
              <a:off x="5838898" y="5322601"/>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Modify plan to better address the precision problem statement.</a:t>
              </a:r>
              <a:endParaRPr b="0" i="0" sz="1400" u="none" cap="none" strike="noStrike">
                <a:solidFill>
                  <a:srgbClr val="000000"/>
                </a:solidFill>
                <a:latin typeface="Arial"/>
                <a:ea typeface="Arial"/>
                <a:cs typeface="Arial"/>
                <a:sym typeface="Arial"/>
              </a:endParaRPr>
            </a:p>
          </p:txBody>
        </p:sp>
        <p:sp>
          <p:nvSpPr>
            <p:cNvPr id="407" name="Google Shape;407;p25"/>
            <p:cNvSpPr/>
            <p:nvPr/>
          </p:nvSpPr>
          <p:spPr>
            <a:xfrm>
              <a:off x="8207172" y="1288896"/>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5"/>
            <p:cNvSpPr/>
            <p:nvPr/>
          </p:nvSpPr>
          <p:spPr>
            <a:xfrm>
              <a:off x="8361632" y="1435633"/>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5"/>
            <p:cNvSpPr txBox="1"/>
            <p:nvPr/>
          </p:nvSpPr>
          <p:spPr>
            <a:xfrm>
              <a:off x="8387487" y="1461488"/>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410" name="Google Shape;410;p25"/>
            <p:cNvSpPr/>
            <p:nvPr/>
          </p:nvSpPr>
          <p:spPr>
            <a:xfrm>
              <a:off x="8207172" y="2575934"/>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5"/>
            <p:cNvSpPr/>
            <p:nvPr/>
          </p:nvSpPr>
          <p:spPr>
            <a:xfrm>
              <a:off x="8361632" y="2722671"/>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5"/>
            <p:cNvSpPr txBox="1"/>
            <p:nvPr/>
          </p:nvSpPr>
          <p:spPr>
            <a:xfrm>
              <a:off x="8387487" y="2748526"/>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Are there obstacles to implementation?</a:t>
              </a:r>
              <a:endParaRPr b="0" i="0" sz="1400" u="none" cap="none" strike="noStrike">
                <a:solidFill>
                  <a:srgbClr val="000000"/>
                </a:solidFill>
                <a:latin typeface="Arial"/>
                <a:ea typeface="Arial"/>
                <a:cs typeface="Arial"/>
                <a:sym typeface="Arial"/>
              </a:endParaRPr>
            </a:p>
          </p:txBody>
        </p:sp>
        <p:sp>
          <p:nvSpPr>
            <p:cNvPr id="413" name="Google Shape;413;p25"/>
            <p:cNvSpPr/>
            <p:nvPr/>
          </p:nvSpPr>
          <p:spPr>
            <a:xfrm>
              <a:off x="7357642" y="3862971"/>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5"/>
            <p:cNvSpPr/>
            <p:nvPr/>
          </p:nvSpPr>
          <p:spPr>
            <a:xfrm>
              <a:off x="7512102" y="4009708"/>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5"/>
            <p:cNvSpPr txBox="1"/>
            <p:nvPr/>
          </p:nvSpPr>
          <p:spPr>
            <a:xfrm>
              <a:off x="7537957" y="4035563"/>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416" name="Google Shape;416;p25"/>
            <p:cNvSpPr/>
            <p:nvPr/>
          </p:nvSpPr>
          <p:spPr>
            <a:xfrm>
              <a:off x="7357642" y="5150009"/>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5"/>
            <p:cNvSpPr/>
            <p:nvPr/>
          </p:nvSpPr>
          <p:spPr>
            <a:xfrm>
              <a:off x="7512102" y="5296746"/>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5"/>
            <p:cNvSpPr txBox="1"/>
            <p:nvPr/>
          </p:nvSpPr>
          <p:spPr>
            <a:xfrm>
              <a:off x="7537957" y="5322601"/>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Address obstacles.</a:t>
              </a:r>
              <a:endParaRPr b="0" i="0" sz="1400" u="none" cap="none" strike="noStrike">
                <a:solidFill>
                  <a:srgbClr val="000000"/>
                </a:solidFill>
                <a:latin typeface="Arial"/>
                <a:ea typeface="Arial"/>
                <a:cs typeface="Arial"/>
                <a:sym typeface="Arial"/>
              </a:endParaRPr>
            </a:p>
          </p:txBody>
        </p:sp>
        <p:sp>
          <p:nvSpPr>
            <p:cNvPr id="419" name="Google Shape;419;p25"/>
            <p:cNvSpPr/>
            <p:nvPr/>
          </p:nvSpPr>
          <p:spPr>
            <a:xfrm>
              <a:off x="9056702" y="3862971"/>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5"/>
            <p:cNvSpPr/>
            <p:nvPr/>
          </p:nvSpPr>
          <p:spPr>
            <a:xfrm>
              <a:off x="9211162" y="4009708"/>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5"/>
            <p:cNvSpPr txBox="1"/>
            <p:nvPr/>
          </p:nvSpPr>
          <p:spPr>
            <a:xfrm>
              <a:off x="9237017" y="4035563"/>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422" name="Google Shape;422;p25"/>
            <p:cNvSpPr/>
            <p:nvPr/>
          </p:nvSpPr>
          <p:spPr>
            <a:xfrm>
              <a:off x="9056702" y="5150009"/>
              <a:ext cx="1390139" cy="882738"/>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5"/>
            <p:cNvSpPr/>
            <p:nvPr/>
          </p:nvSpPr>
          <p:spPr>
            <a:xfrm>
              <a:off x="9211162" y="5296746"/>
              <a:ext cx="1390139" cy="882738"/>
            </a:xfrm>
            <a:prstGeom prst="roundRect">
              <a:avLst>
                <a:gd fmla="val 10000" name="adj"/>
              </a:avLst>
            </a:prstGeom>
            <a:solidFill>
              <a:schemeClr val="lt1">
                <a:alpha val="89411"/>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5"/>
            <p:cNvSpPr txBox="1"/>
            <p:nvPr/>
          </p:nvSpPr>
          <p:spPr>
            <a:xfrm>
              <a:off x="9237017" y="5322601"/>
              <a:ext cx="1338429" cy="831028"/>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alibri"/>
                <a:buNone/>
              </a:pPr>
              <a:r>
                <a:rPr b="0" i="0" lang="en-US" sz="1000" u="none" cap="none" strike="noStrike">
                  <a:solidFill>
                    <a:schemeClr val="dk1"/>
                  </a:solidFill>
                  <a:latin typeface="Calibri"/>
                  <a:ea typeface="Calibri"/>
                  <a:cs typeface="Calibri"/>
                  <a:sym typeface="Calibri"/>
                </a:rPr>
                <a:t>Implement plan.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grpSp>
        <p:nvGrpSpPr>
          <p:cNvPr id="430" name="Google Shape;430;p26"/>
          <p:cNvGrpSpPr/>
          <p:nvPr/>
        </p:nvGrpSpPr>
        <p:grpSpPr>
          <a:xfrm>
            <a:off x="1974278" y="807276"/>
            <a:ext cx="5228901" cy="5195442"/>
            <a:chOff x="838136" y="-1968"/>
            <a:chExt cx="5228901" cy="5195442"/>
          </a:xfrm>
        </p:grpSpPr>
        <p:sp>
          <p:nvSpPr>
            <p:cNvPr id="431" name="Google Shape;431;p26"/>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6"/>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433" name="Google Shape;433;p26"/>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6"/>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6"/>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436" name="Google Shape;436;p26"/>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6"/>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6"/>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439" name="Google Shape;439;p26"/>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6"/>
            <p:cNvSpPr/>
            <p:nvPr/>
          </p:nvSpPr>
          <p:spPr>
            <a:xfrm>
              <a:off x="954292" y="114187"/>
              <a:ext cx="1838720" cy="1838720"/>
            </a:xfrm>
            <a:prstGeom prst="rect">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6"/>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442" name="Google Shape;442;p26"/>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3" name="Google Shape;443;p26"/>
          <p:cNvSpPr txBox="1"/>
          <p:nvPr/>
        </p:nvSpPr>
        <p:spPr>
          <a:xfrm>
            <a:off x="7477125" y="5467350"/>
            <a:ext cx="98107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Tilly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aphicFrame>
        <p:nvGraphicFramePr>
          <p:cNvPr id="449" name="Google Shape;449;p27"/>
          <p:cNvGraphicFramePr/>
          <p:nvPr/>
        </p:nvGraphicFramePr>
        <p:xfrm>
          <a:off x="85344" y="1690689"/>
          <a:ext cx="3000000" cy="3000000"/>
        </p:xfrm>
        <a:graphic>
          <a:graphicData uri="http://schemas.openxmlformats.org/drawingml/2006/table">
            <a:tbl>
              <a:tblPr>
                <a:noFill/>
                <a:tableStyleId>{A1921909-BB2F-4C62-9AEB-9F0C48F12C0D}</a:tableStyleId>
              </a:tblPr>
              <a:tblGrid>
                <a:gridCol w="2165900"/>
                <a:gridCol w="3403700"/>
                <a:gridCol w="3403700"/>
              </a:tblGrid>
              <a:tr h="411225">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 </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Goal not met</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Goal met</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r>
              <a:tr h="2132250">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Plan not implemented</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Are there obstacles to implementation?</a:t>
                      </a:r>
                      <a:endParaRPr sz="1400" u="none" cap="none" strike="noStrike"/>
                    </a:p>
                    <a:p>
                      <a:pPr indent="0" lvl="0" marL="0" marR="0" rtl="0" algn="l">
                        <a:lnSpc>
                          <a:spcPct val="107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Yes</a:t>
                      </a:r>
                      <a:r>
                        <a:rPr lang="en-US" sz="2000" u="none" cap="none" strike="noStrike">
                          <a:latin typeface="Calibri"/>
                          <a:ea typeface="Calibri"/>
                          <a:cs typeface="Calibri"/>
                          <a:sym typeface="Calibri"/>
                        </a:rPr>
                        <a:t>: Modify plan to eliminate the obstacles.</a:t>
                      </a:r>
                      <a:endParaRPr sz="1400" u="none" cap="none" strike="noStrike"/>
                    </a:p>
                    <a:p>
                      <a:pPr indent="0" lvl="0" marL="0" marR="0" rtl="0" algn="l">
                        <a:lnSpc>
                          <a:spcPct val="107000"/>
                        </a:lnSpc>
                        <a:spcBef>
                          <a:spcPts val="0"/>
                        </a:spcBef>
                        <a:spcAft>
                          <a:spcPts val="0"/>
                        </a:spcAft>
                        <a:buClr>
                          <a:srgbClr val="000000"/>
                        </a:buClr>
                        <a:buSzPts val="2000"/>
                        <a:buFont typeface="Arial"/>
                        <a:buNone/>
                      </a:pPr>
                      <a:r>
                        <a:rPr b="1" lang="en-US" sz="2000" u="none" cap="none" strike="noStrike">
                          <a:latin typeface="Calibri"/>
                          <a:ea typeface="Calibri"/>
                          <a:cs typeface="Calibri"/>
                          <a:sym typeface="Calibri"/>
                        </a:rPr>
                        <a:t>No</a:t>
                      </a:r>
                      <a:r>
                        <a:rPr lang="en-US" sz="2000" u="none" cap="none" strike="noStrike">
                          <a:latin typeface="Calibri"/>
                          <a:ea typeface="Calibri"/>
                          <a:cs typeface="Calibri"/>
                          <a:sym typeface="Calibri"/>
                        </a:rPr>
                        <a:t>: Implement the plan.</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Look at data to determine </a:t>
                      </a:r>
                      <a:r>
                        <a:rPr i="1" lang="en-US" sz="2000" u="none" cap="none" strike="noStrike">
                          <a:latin typeface="Calibri"/>
                          <a:ea typeface="Calibri"/>
                          <a:cs typeface="Calibri"/>
                          <a:sym typeface="Calibri"/>
                        </a:rPr>
                        <a:t>why</a:t>
                      </a:r>
                      <a:r>
                        <a:rPr lang="en-US" sz="2000" u="none" cap="none" strike="noStrike">
                          <a:latin typeface="Calibri"/>
                          <a:ea typeface="Calibri"/>
                          <a:cs typeface="Calibri"/>
                          <a:sym typeface="Calibri"/>
                        </a:rPr>
                        <a:t> the goal was achieved, so you can replicate.</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32550">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Plan implemented</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Re-analyze data; develop an alternate hypotheses; modify the plan to address the alternative hypothesis.</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Plan for sustained implementation.</a:t>
                      </a:r>
                      <a:endParaRPr sz="1400" u="none" cap="none" strike="noStrike"/>
                    </a:p>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 </a:t>
                      </a:r>
                      <a:endParaRPr sz="1400" u="none" cap="none" strike="noStrike"/>
                    </a:p>
                    <a:p>
                      <a:pPr indent="0" lvl="0" marL="0" marR="0" rtl="0" algn="l">
                        <a:lnSpc>
                          <a:spcPct val="107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Return to data to identify a new problem to address.</a:t>
                      </a:r>
                      <a:endParaRPr sz="1400" u="none" cap="none" strike="noStrike"/>
                    </a:p>
                  </a:txBody>
                  <a:tcPr marT="0" marB="0" marR="38575" marL="3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50" name="Google Shape;450;p2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Evaluate Plan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28"/>
          <p:cNvPicPr preferRelativeResize="0"/>
          <p:nvPr/>
        </p:nvPicPr>
        <p:blipFill rotWithShape="1">
          <a:blip r:embed="rId3">
            <a:alphaModFix/>
          </a:blip>
          <a:srcRect b="0" l="0" r="0" t="0"/>
          <a:stretch/>
        </p:blipFill>
        <p:spPr>
          <a:xfrm>
            <a:off x="6312023" y="2290490"/>
            <a:ext cx="2831978" cy="4021409"/>
          </a:xfrm>
          <a:prstGeom prst="rect">
            <a:avLst/>
          </a:prstGeom>
          <a:noFill/>
          <a:ln>
            <a:noFill/>
          </a:ln>
        </p:spPr>
      </p:pic>
      <p:sp>
        <p:nvSpPr>
          <p:cNvPr id="457" name="Google Shape;457;p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Then we systematically repeat…</a:t>
            </a:r>
            <a:endParaRPr/>
          </a:p>
        </p:txBody>
      </p:sp>
      <p:sp>
        <p:nvSpPr>
          <p:cNvPr id="458" name="Google Shape;458;p2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Creating cycles of continuous improvement.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9"/>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Schoolwide DBDM in Action</a:t>
            </a:r>
            <a:endParaRPr/>
          </a:p>
        </p:txBody>
      </p:sp>
      <p:sp>
        <p:nvSpPr>
          <p:cNvPr id="465" name="Google Shape;465;p29"/>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By the end of this session, you will be able to…</a:t>
            </a:r>
            <a:endParaRPr/>
          </a:p>
        </p:txBody>
      </p:sp>
      <p:sp>
        <p:nvSpPr>
          <p:cNvPr id="89" name="Google Shape;89;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review Office Discipline Referral (ODR) Data to identify a problem.</a:t>
            </a:r>
            <a:endParaRPr/>
          </a:p>
          <a:p>
            <a:pPr indent="-228600" lvl="0" marL="228600" rtl="0" algn="l">
              <a:lnSpc>
                <a:spcPct val="90000"/>
              </a:lnSpc>
              <a:spcBef>
                <a:spcPts val="1000"/>
              </a:spcBef>
              <a:spcAft>
                <a:spcPts val="0"/>
              </a:spcAft>
              <a:buClr>
                <a:srgbClr val="FF0000"/>
              </a:buClr>
              <a:buSzPts val="2800"/>
              <a:buChar char="•"/>
            </a:pPr>
            <a:r>
              <a:rPr lang="en-US"/>
              <a:t>analyze schoolwide ODR data to define context surrounding the problem.</a:t>
            </a:r>
            <a:endParaRPr/>
          </a:p>
          <a:p>
            <a:pPr indent="-228600" lvl="0" marL="228600" rtl="0" algn="l">
              <a:lnSpc>
                <a:spcPct val="90000"/>
              </a:lnSpc>
              <a:spcBef>
                <a:spcPts val="1000"/>
              </a:spcBef>
              <a:spcAft>
                <a:spcPts val="0"/>
              </a:spcAft>
              <a:buClr>
                <a:srgbClr val="FF0000"/>
              </a:buClr>
              <a:buSzPts val="2800"/>
              <a:buChar char="•"/>
            </a:pPr>
            <a:r>
              <a:rPr lang="en-US"/>
              <a:t>select targeted, evidence based practices to address the problem.</a:t>
            </a:r>
            <a:endParaRPr/>
          </a:p>
          <a:p>
            <a:pPr indent="-228600" lvl="0" marL="228600" rtl="0" algn="l">
              <a:lnSpc>
                <a:spcPct val="90000"/>
              </a:lnSpc>
              <a:spcBef>
                <a:spcPts val="1000"/>
              </a:spcBef>
              <a:spcAft>
                <a:spcPts val="0"/>
              </a:spcAft>
              <a:buClr>
                <a:srgbClr val="FF0000"/>
              </a:buClr>
              <a:buSzPts val="2800"/>
              <a:buChar char="•"/>
            </a:pPr>
            <a:r>
              <a:rPr lang="en-US"/>
              <a:t>review data to monitor and adjust plans.</a:t>
            </a:r>
            <a:endParaRPr/>
          </a:p>
          <a:p>
            <a:pPr indent="-228600" lvl="0" marL="228600" rtl="0" algn="l">
              <a:lnSpc>
                <a:spcPct val="90000"/>
              </a:lnSpc>
              <a:spcBef>
                <a:spcPts val="1000"/>
              </a:spcBef>
              <a:spcAft>
                <a:spcPts val="0"/>
              </a:spcAft>
              <a:buClr>
                <a:srgbClr val="FF0000"/>
              </a:buClr>
              <a:buSzPts val="2800"/>
              <a:buChar char="•"/>
            </a:pPr>
            <a:r>
              <a:rPr lang="en-US"/>
              <a:t>evaluate plan success.</a:t>
            </a:r>
            <a:endParaRPr/>
          </a:p>
          <a:p>
            <a:pPr indent="-50800" lvl="0" marL="228600" rtl="0" algn="l">
              <a:lnSpc>
                <a:spcPct val="90000"/>
              </a:lnSpc>
              <a:spcBef>
                <a:spcPts val="1000"/>
              </a:spcBef>
              <a:spcAft>
                <a:spcPts val="0"/>
              </a:spcAft>
              <a:buClr>
                <a:srgbClr val="FF0000"/>
              </a:buClr>
              <a:buSzPts val="2800"/>
              <a:buNone/>
            </a:pPr>
            <a:r>
              <a:t/>
            </a:r>
            <a:endParaRPr/>
          </a:p>
          <a:p>
            <a:pPr indent="-50800" lvl="0" marL="228600" rtl="0" algn="l">
              <a:lnSpc>
                <a:spcPct val="90000"/>
              </a:lnSpc>
              <a:spcBef>
                <a:spcPts val="1000"/>
              </a:spcBef>
              <a:spcAft>
                <a:spcPts val="0"/>
              </a:spcAft>
              <a:buClr>
                <a:srgbClr val="FF0000"/>
              </a:buClr>
              <a:buSzPts val="2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SWOT: Are you Ready for Schoolwide DBDM?</a:t>
            </a:r>
            <a:endParaRPr/>
          </a:p>
        </p:txBody>
      </p:sp>
      <p:graphicFrame>
        <p:nvGraphicFramePr>
          <p:cNvPr id="472" name="Google Shape;472;p30"/>
          <p:cNvGraphicFramePr/>
          <p:nvPr/>
        </p:nvGraphicFramePr>
        <p:xfrm>
          <a:off x="1603375" y="1989614"/>
          <a:ext cx="3000000" cy="3000000"/>
        </p:xfrm>
        <a:graphic>
          <a:graphicData uri="http://schemas.openxmlformats.org/drawingml/2006/table">
            <a:tbl>
              <a:tblPr>
                <a:noFill/>
                <a:tableStyleId>{A1921909-BB2F-4C62-9AEB-9F0C48F12C0D}</a:tableStyleId>
              </a:tblPr>
              <a:tblGrid>
                <a:gridCol w="2968625"/>
                <a:gridCol w="2968625"/>
              </a:tblGrid>
              <a:tr h="2011675">
                <a:tc>
                  <a:txBody>
                    <a:bodyPr/>
                    <a:lstStyle/>
                    <a:p>
                      <a:pPr indent="0" lvl="0" marL="0" marR="0" rtl="0" algn="ctr">
                        <a:lnSpc>
                          <a:spcPct val="107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Strengths</a:t>
                      </a:r>
                      <a:endParaRPr sz="11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Weaknesses</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11675">
                <a:tc>
                  <a:txBody>
                    <a:bodyPr/>
                    <a:lstStyle/>
                    <a:p>
                      <a:pPr indent="0" lvl="0" marL="0" marR="0" rtl="0" algn="ctr">
                        <a:lnSpc>
                          <a:spcPct val="107000"/>
                        </a:lnSpc>
                        <a:spcBef>
                          <a:spcPts val="0"/>
                        </a:spcBef>
                        <a:spcAft>
                          <a:spcPts val="0"/>
                        </a:spcAft>
                        <a:buClr>
                          <a:schemeClr val="dk1"/>
                        </a:buClr>
                        <a:buSzPts val="2400"/>
                        <a:buFont typeface="Calibri"/>
                        <a:buNone/>
                      </a:pPr>
                      <a:r>
                        <a:rPr lang="en-US" sz="2400" u="none" cap="none" strike="noStrike">
                          <a:latin typeface="Calibri"/>
                          <a:ea typeface="Calibri"/>
                          <a:cs typeface="Calibri"/>
                          <a:sym typeface="Calibri"/>
                        </a:rPr>
                        <a:t>Opportunities</a:t>
                      </a:r>
                      <a:endParaRPr sz="1100" u="none" cap="none" strike="noStrike">
                        <a:latin typeface="Calibri"/>
                        <a:ea typeface="Calibri"/>
                        <a:cs typeface="Calibri"/>
                        <a:sym typeface="Calibri"/>
                      </a:endParaRPr>
                    </a:p>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2400"/>
                        <a:buFont typeface="Arial"/>
                        <a:buNone/>
                      </a:pPr>
                      <a:r>
                        <a:rPr lang="en-US" sz="2400" u="none" cap="none" strike="noStrike">
                          <a:latin typeface="Calibri"/>
                          <a:ea typeface="Calibri"/>
                          <a:cs typeface="Calibri"/>
                          <a:sym typeface="Calibri"/>
                        </a:rPr>
                        <a:t>Threats</a:t>
                      </a:r>
                      <a:endParaRPr sz="1100" u="none" cap="none" strike="noStrike">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Team Talk</a:t>
            </a:r>
            <a:endParaRPr/>
          </a:p>
        </p:txBody>
      </p:sp>
      <p:sp>
        <p:nvSpPr>
          <p:cNvPr id="479" name="Google Shape;479;p3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Based on the SWOT activity, what are your next steps toward implementing Schoolwide DBDM?</a:t>
            </a:r>
            <a:endParaRPr/>
          </a:p>
        </p:txBody>
      </p:sp>
      <p:pic>
        <p:nvPicPr>
          <p:cNvPr id="480" name="Google Shape;480;p31"/>
          <p:cNvPicPr preferRelativeResize="0"/>
          <p:nvPr/>
        </p:nvPicPr>
        <p:blipFill rotWithShape="1">
          <a:blip r:embed="rId3">
            <a:alphaModFix/>
          </a:blip>
          <a:srcRect b="0" l="0" r="0" t="0"/>
          <a:stretch/>
        </p:blipFill>
        <p:spPr>
          <a:xfrm>
            <a:off x="4699545" y="3213463"/>
            <a:ext cx="4444455" cy="296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Schoolwide DBDM  Closing and Next Steps</a:t>
            </a:r>
            <a:endParaRPr/>
          </a:p>
        </p:txBody>
      </p:sp>
      <p:sp>
        <p:nvSpPr>
          <p:cNvPr id="487" name="Google Shape;487;p3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p:txBody>
      </p:sp>
      <p:pic>
        <p:nvPicPr>
          <p:cNvPr id="488" name="Google Shape;488;p32"/>
          <p:cNvPicPr preferRelativeResize="0"/>
          <p:nvPr/>
        </p:nvPicPr>
        <p:blipFill rotWithShape="1">
          <a:blip r:embed="rId3">
            <a:alphaModFix/>
          </a:blip>
          <a:srcRect b="0" l="0" r="0" t="0"/>
          <a:stretch/>
        </p:blipFill>
        <p:spPr>
          <a:xfrm>
            <a:off x="6257108" y="4461193"/>
            <a:ext cx="2573382" cy="171577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Closing and Next Steps</a:t>
            </a:r>
            <a:endParaRPr/>
          </a:p>
        </p:txBody>
      </p:sp>
      <p:pic>
        <p:nvPicPr>
          <p:cNvPr id="495" name="Google Shape;495;p33"/>
          <p:cNvPicPr preferRelativeResize="0"/>
          <p:nvPr/>
        </p:nvPicPr>
        <p:blipFill rotWithShape="1">
          <a:blip r:embed="rId3">
            <a:alphaModFix/>
          </a:blip>
          <a:srcRect b="0" l="0" r="0" t="0"/>
          <a:stretch/>
        </p:blipFill>
        <p:spPr>
          <a:xfrm>
            <a:off x="1274445" y="1779756"/>
            <a:ext cx="6595110" cy="439720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34"/>
          <p:cNvPicPr preferRelativeResize="0"/>
          <p:nvPr/>
        </p:nvPicPr>
        <p:blipFill rotWithShape="1">
          <a:blip r:embed="rId3">
            <a:alphaModFix/>
          </a:blip>
          <a:srcRect b="0" l="0" r="0" t="0"/>
          <a:stretch/>
        </p:blipFill>
        <p:spPr>
          <a:xfrm>
            <a:off x="-571500" y="0"/>
            <a:ext cx="10286999" cy="6858000"/>
          </a:xfrm>
          <a:prstGeom prst="rect">
            <a:avLst/>
          </a:prstGeom>
          <a:noFill/>
          <a:ln>
            <a:noFill/>
          </a:ln>
        </p:spPr>
      </p:pic>
      <p:sp>
        <p:nvSpPr>
          <p:cNvPr id="501" name="Google Shape;501;p3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a:solidFill>
                  <a:schemeClr val="lt1"/>
                </a:solidFill>
              </a:rPr>
              <a:t>References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References</a:t>
            </a:r>
            <a:endParaRPr/>
          </a:p>
        </p:txBody>
      </p:sp>
      <p:sp>
        <p:nvSpPr>
          <p:cNvPr id="508" name="Google Shape;508;p35"/>
          <p:cNvSpPr txBox="1"/>
          <p:nvPr>
            <p:ph idx="1" type="body"/>
          </p:nvPr>
        </p:nvSpPr>
        <p:spPr>
          <a:xfrm>
            <a:off x="463296" y="1690688"/>
            <a:ext cx="8461248" cy="461680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1500"/>
              <a:buChar char="•"/>
            </a:pPr>
            <a:r>
              <a:rPr lang="en-US" sz="1500"/>
              <a:t>Gresham, F. M., Sugai, G., &amp; Horner, R. H. (2001). Interpreting outcomes of social skills training for students with high-incidence disabilities. </a:t>
            </a:r>
            <a:r>
              <a:rPr i="1" lang="en-US" sz="1500"/>
              <a:t>Exceptional Children, 67(3), </a:t>
            </a:r>
            <a:r>
              <a:rPr lang="en-US" sz="1500"/>
              <a:t>331-344.</a:t>
            </a:r>
            <a:endParaRPr/>
          </a:p>
          <a:p>
            <a:pPr indent="-228600" lvl="0" marL="228600" rtl="0" algn="l">
              <a:lnSpc>
                <a:spcPct val="90000"/>
              </a:lnSpc>
              <a:spcBef>
                <a:spcPts val="1000"/>
              </a:spcBef>
              <a:spcAft>
                <a:spcPts val="0"/>
              </a:spcAft>
              <a:buClr>
                <a:srgbClr val="FF0000"/>
              </a:buClr>
              <a:buSzPts val="1500"/>
              <a:buChar char="•"/>
            </a:pPr>
            <a:r>
              <a:rPr lang="en-US" sz="1500"/>
              <a:t>Horner, R. (March 8, 2016). Personal Communication.</a:t>
            </a:r>
            <a:endParaRPr/>
          </a:p>
          <a:p>
            <a:pPr indent="-228600" lvl="0" marL="228600" rtl="0" algn="l">
              <a:lnSpc>
                <a:spcPct val="90000"/>
              </a:lnSpc>
              <a:spcBef>
                <a:spcPts val="1000"/>
              </a:spcBef>
              <a:spcAft>
                <a:spcPts val="0"/>
              </a:spcAft>
              <a:buClr>
                <a:srgbClr val="FF0000"/>
              </a:buClr>
              <a:buSzPts val="1500"/>
              <a:buChar char="•"/>
            </a:pPr>
            <a:r>
              <a:rPr lang="en-US" sz="1500"/>
              <a:t>Horner, R.H. (2011). Moving PBS forward with quality, equity and efficiency. Keynote: Eighth International Conference of the Association for Positive Behavior Support. Denver: CO.</a:t>
            </a:r>
            <a:endParaRPr/>
          </a:p>
          <a:p>
            <a:pPr indent="-228600" lvl="0" marL="228600" rtl="0" algn="l">
              <a:lnSpc>
                <a:spcPct val="90000"/>
              </a:lnSpc>
              <a:spcBef>
                <a:spcPts val="1000"/>
              </a:spcBef>
              <a:spcAft>
                <a:spcPts val="0"/>
              </a:spcAft>
              <a:buClr>
                <a:srgbClr val="FF0000"/>
              </a:buClr>
              <a:buSzPts val="1600"/>
              <a:buChar char="•"/>
            </a:pPr>
            <a:r>
              <a:rPr lang="en-US" sz="1600"/>
              <a:t>PBIS Apps (2016). Swift at SWIS. University of Oregon.</a:t>
            </a:r>
            <a:endParaRPr/>
          </a:p>
          <a:p>
            <a:pPr indent="-228600" lvl="0" marL="228600" rtl="0" algn="l">
              <a:lnSpc>
                <a:spcPct val="90000"/>
              </a:lnSpc>
              <a:spcBef>
                <a:spcPts val="1000"/>
              </a:spcBef>
              <a:spcAft>
                <a:spcPts val="0"/>
              </a:spcAft>
              <a:buClr>
                <a:srgbClr val="FF0000"/>
              </a:buClr>
              <a:buSzPts val="1500"/>
              <a:buChar char="•"/>
            </a:pPr>
            <a:r>
              <a:rPr lang="en-US" sz="1500"/>
              <a:t>Scott, T., Anderson, C., Alter, P. (2012). Managing classroom behavior using positive behavior supports. Pearson:Upper Saddle River, New Jersey.</a:t>
            </a:r>
            <a:endParaRPr/>
          </a:p>
          <a:p>
            <a:pPr indent="-228600" lvl="0" marL="228600" rtl="0" algn="l">
              <a:lnSpc>
                <a:spcPct val="90000"/>
              </a:lnSpc>
              <a:spcBef>
                <a:spcPts val="1000"/>
              </a:spcBef>
              <a:spcAft>
                <a:spcPts val="0"/>
              </a:spcAft>
              <a:buClr>
                <a:srgbClr val="FF0000"/>
              </a:buClr>
              <a:buSzPts val="1500"/>
              <a:buChar char="•"/>
            </a:pPr>
            <a:r>
              <a:rPr lang="en-US" sz="1500"/>
              <a:t>Sugai, G., Sprague, J.R., Horner, R.H., &amp; Walker, H.M. (2000). Preventing school violence. The use of office discipline referrals to assess and monitor schoolwide discipline interventions. </a:t>
            </a:r>
            <a:r>
              <a:rPr i="1" lang="en-US" sz="1500"/>
              <a:t>Journal of Emotional and Behavioral Disorders, 9</a:t>
            </a:r>
            <a:r>
              <a:rPr lang="en-US" sz="1500"/>
              <a:t>(2), 94–101.</a:t>
            </a:r>
            <a:endParaRPr/>
          </a:p>
          <a:p>
            <a:pPr indent="-228600" lvl="0" marL="228600" rtl="0" algn="l">
              <a:lnSpc>
                <a:spcPct val="90000"/>
              </a:lnSpc>
              <a:spcBef>
                <a:spcPts val="1000"/>
              </a:spcBef>
              <a:spcAft>
                <a:spcPts val="0"/>
              </a:spcAft>
              <a:buClr>
                <a:srgbClr val="FF0000"/>
              </a:buClr>
              <a:buSzPts val="1500"/>
              <a:buChar char="•"/>
            </a:pPr>
            <a:r>
              <a:rPr lang="en-US" sz="1500"/>
              <a:t>Tilly, W. D. (2008). The evolution of school psychology to science-based practice: Problem-solving and the three-tiered model. In A. Thomas &amp; J. P. Grimes (Eds.), </a:t>
            </a:r>
            <a:r>
              <a:rPr i="1" lang="en-US" sz="1500"/>
              <a:t>Best practices in school psychology, V</a:t>
            </a:r>
            <a:r>
              <a:rPr lang="en-US" sz="1500"/>
              <a:t> (pp. 17-36). Bethesda, MD: National Association of School Psychologists.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Rationale</a:t>
            </a:r>
            <a:endParaRPr/>
          </a:p>
        </p:txBody>
      </p:sp>
      <p:pic>
        <p:nvPicPr>
          <p:cNvPr id="96" name="Google Shape;96;p4"/>
          <p:cNvPicPr preferRelativeResize="0"/>
          <p:nvPr>
            <p:ph idx="1" type="body"/>
          </p:nvPr>
        </p:nvPicPr>
        <p:blipFill rotWithShape="1">
          <a:blip r:embed="rId3">
            <a:alphaModFix/>
          </a:blip>
          <a:srcRect b="0" l="0" r="0" t="0"/>
          <a:stretch/>
        </p:blipFill>
        <p:spPr>
          <a:xfrm>
            <a:off x="2740784" y="1628180"/>
            <a:ext cx="3662433" cy="42606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Keywords and Phrases</a:t>
            </a:r>
            <a:endParaRPr/>
          </a:p>
        </p:txBody>
      </p:sp>
      <p:sp>
        <p:nvSpPr>
          <p:cNvPr id="103" name="Google Shape;103;p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800"/>
              <a:buChar char="•"/>
            </a:pPr>
            <a:r>
              <a:rPr lang="en-US"/>
              <a:t>Big 5</a:t>
            </a:r>
            <a:endParaRPr/>
          </a:p>
          <a:p>
            <a:pPr indent="-228600" lvl="0" marL="228600" rtl="0" algn="l">
              <a:lnSpc>
                <a:spcPct val="90000"/>
              </a:lnSpc>
              <a:spcBef>
                <a:spcPts val="1000"/>
              </a:spcBef>
              <a:spcAft>
                <a:spcPts val="0"/>
              </a:spcAft>
              <a:buClr>
                <a:srgbClr val="FF0000"/>
              </a:buClr>
              <a:buSzPts val="2800"/>
              <a:buChar char="•"/>
            </a:pPr>
            <a:r>
              <a:rPr lang="en-US"/>
              <a:t>Disaggregate</a:t>
            </a:r>
            <a:endParaRPr/>
          </a:p>
          <a:p>
            <a:pPr indent="-228600" lvl="0" marL="228600" rtl="0" algn="l">
              <a:lnSpc>
                <a:spcPct val="90000"/>
              </a:lnSpc>
              <a:spcBef>
                <a:spcPts val="1000"/>
              </a:spcBef>
              <a:spcAft>
                <a:spcPts val="0"/>
              </a:spcAft>
              <a:buClr>
                <a:srgbClr val="FF0000"/>
              </a:buClr>
              <a:buSzPts val="2800"/>
              <a:buChar char="•"/>
            </a:pPr>
            <a:r>
              <a:rPr lang="en-US"/>
              <a:t>Simple Problem Statement</a:t>
            </a:r>
            <a:endParaRPr/>
          </a:p>
          <a:p>
            <a:pPr indent="-228600" lvl="0" marL="228600" rtl="0" algn="l">
              <a:lnSpc>
                <a:spcPct val="90000"/>
              </a:lnSpc>
              <a:spcBef>
                <a:spcPts val="1000"/>
              </a:spcBef>
              <a:spcAft>
                <a:spcPts val="0"/>
              </a:spcAft>
              <a:buClr>
                <a:srgbClr val="FF0000"/>
              </a:buClr>
              <a:buSzPts val="2800"/>
              <a:buChar char="•"/>
            </a:pPr>
            <a:r>
              <a:rPr lang="en-US"/>
              <a:t>Precision Problem Statement</a:t>
            </a:r>
            <a:endParaRPr/>
          </a:p>
          <a:p>
            <a:pPr indent="-228600" lvl="0" marL="228600" rtl="0" algn="l">
              <a:lnSpc>
                <a:spcPct val="90000"/>
              </a:lnSpc>
              <a:spcBef>
                <a:spcPts val="1000"/>
              </a:spcBef>
              <a:spcAft>
                <a:spcPts val="0"/>
              </a:spcAft>
              <a:buClr>
                <a:srgbClr val="FF0000"/>
              </a:buClr>
              <a:buSzPts val="2800"/>
              <a:buChar char="•"/>
            </a:pPr>
            <a:r>
              <a:rPr lang="en-US"/>
              <a:t>Solution Plan</a:t>
            </a:r>
            <a:endParaRPr/>
          </a:p>
          <a:p>
            <a:pPr indent="-228600" lvl="0" marL="228600" rtl="0" algn="l">
              <a:lnSpc>
                <a:spcPct val="90000"/>
              </a:lnSpc>
              <a:spcBef>
                <a:spcPts val="1000"/>
              </a:spcBef>
              <a:spcAft>
                <a:spcPts val="0"/>
              </a:spcAft>
              <a:buClr>
                <a:srgbClr val="FF0000"/>
              </a:buClr>
              <a:buSzPts val="2800"/>
              <a:buChar char="•"/>
            </a:pPr>
            <a:r>
              <a:rPr lang="en-US"/>
              <a:t>Solution Component</a:t>
            </a:r>
            <a:endParaRPr/>
          </a:p>
          <a:p>
            <a:pPr indent="-50800" lvl="0" marL="228600" rtl="0" algn="l">
              <a:lnSpc>
                <a:spcPct val="90000"/>
              </a:lnSpc>
              <a:spcBef>
                <a:spcPts val="1000"/>
              </a:spcBef>
              <a:spcAft>
                <a:spcPts val="0"/>
              </a:spcAft>
              <a:buClr>
                <a:srgbClr val="FF0000"/>
              </a:buClr>
              <a:buSzPts val="2800"/>
              <a:buNone/>
            </a:pPr>
            <a:r>
              <a:t/>
            </a:r>
            <a:endParaRPr/>
          </a:p>
          <a:p>
            <a:pPr indent="-50800" lvl="0" marL="228600" rtl="0" algn="l">
              <a:lnSpc>
                <a:spcPct val="90000"/>
              </a:lnSpc>
              <a:spcBef>
                <a:spcPts val="1000"/>
              </a:spcBef>
              <a:spcAft>
                <a:spcPts val="0"/>
              </a:spcAft>
              <a:buClr>
                <a:srgbClr val="FF0000"/>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Unpacking </a:t>
            </a:r>
            <a:r>
              <a:rPr i="1" lang="en-US"/>
              <a:t>DBDM/Solution Plan: </a:t>
            </a:r>
            <a:endParaRPr/>
          </a:p>
        </p:txBody>
      </p:sp>
      <p:sp>
        <p:nvSpPr>
          <p:cNvPr id="110" name="Google Shape;110;p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Using ODR Data to Improve Outcomes for Students</a:t>
            </a:r>
            <a:endParaRPr/>
          </a:p>
        </p:txBody>
      </p:sp>
      <p:pic>
        <p:nvPicPr>
          <p:cNvPr id="111" name="Google Shape;111;p6"/>
          <p:cNvPicPr preferRelativeResize="0"/>
          <p:nvPr/>
        </p:nvPicPr>
        <p:blipFill rotWithShape="1">
          <a:blip r:embed="rId3">
            <a:alphaModFix/>
          </a:blip>
          <a:srcRect b="0" l="0" r="0" t="0"/>
          <a:stretch/>
        </p:blipFill>
        <p:spPr>
          <a:xfrm>
            <a:off x="7378788" y="4222138"/>
            <a:ext cx="1474552" cy="17153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grpSp>
        <p:nvGrpSpPr>
          <p:cNvPr id="117" name="Google Shape;117;p7"/>
          <p:cNvGrpSpPr/>
          <p:nvPr/>
        </p:nvGrpSpPr>
        <p:grpSpPr>
          <a:xfrm>
            <a:off x="1974278" y="807276"/>
            <a:ext cx="5228901" cy="5195442"/>
            <a:chOff x="838136" y="-1968"/>
            <a:chExt cx="5228901" cy="5195442"/>
          </a:xfrm>
        </p:grpSpPr>
        <p:sp>
          <p:nvSpPr>
            <p:cNvPr id="118" name="Google Shape;118;p7"/>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120" name="Google Shape;120;p7"/>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123" name="Google Shape;123;p7"/>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126" name="Google Shape;126;p7"/>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129" name="Google Shape;129;p7"/>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 name="Google Shape;130;p7"/>
          <p:cNvSpPr txBox="1"/>
          <p:nvPr/>
        </p:nvSpPr>
        <p:spPr>
          <a:xfrm>
            <a:off x="7477125" y="5467350"/>
            <a:ext cx="98107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Tilly 2008</a:t>
            </a:r>
            <a:endParaRPr b="0" i="0" sz="1400" u="none" cap="none" strike="noStrike">
              <a:solidFill>
                <a:srgbClr val="000000"/>
              </a:solidFill>
              <a:latin typeface="Arial"/>
              <a:ea typeface="Arial"/>
              <a:cs typeface="Arial"/>
              <a:sym typeface="Arial"/>
            </a:endParaRPr>
          </a:p>
        </p:txBody>
      </p:sp>
      <p:grpSp>
        <p:nvGrpSpPr>
          <p:cNvPr id="131" name="Google Shape;131;p7"/>
          <p:cNvGrpSpPr/>
          <p:nvPr/>
        </p:nvGrpSpPr>
        <p:grpSpPr>
          <a:xfrm>
            <a:off x="1974278" y="807276"/>
            <a:ext cx="5228901" cy="5195442"/>
            <a:chOff x="838136" y="-1968"/>
            <a:chExt cx="5228901" cy="5195442"/>
          </a:xfrm>
        </p:grpSpPr>
        <p:sp>
          <p:nvSpPr>
            <p:cNvPr id="132" name="Google Shape;132;p7"/>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134" name="Google Shape;134;p7"/>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137" name="Google Shape;137;p7"/>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140" name="Google Shape;140;p7"/>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143" name="Google Shape;143;p7"/>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pSp>
        <p:nvGrpSpPr>
          <p:cNvPr id="149" name="Google Shape;149;p8"/>
          <p:cNvGrpSpPr/>
          <p:nvPr/>
        </p:nvGrpSpPr>
        <p:grpSpPr>
          <a:xfrm>
            <a:off x="1974278" y="807276"/>
            <a:ext cx="5228901" cy="5195442"/>
            <a:chOff x="838136" y="-1968"/>
            <a:chExt cx="5228901" cy="5195442"/>
          </a:xfrm>
        </p:grpSpPr>
        <p:sp>
          <p:nvSpPr>
            <p:cNvPr id="150" name="Google Shape;150;p8"/>
            <p:cNvSpPr/>
            <p:nvPr/>
          </p:nvSpPr>
          <p:spPr>
            <a:xfrm>
              <a:off x="407870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8"/>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152" name="Google Shape;152;p8"/>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8"/>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8"/>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155" name="Google Shape;155;p8"/>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8"/>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8"/>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158" name="Google Shape;158;p8"/>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8"/>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8"/>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161" name="Google Shape;161;p8"/>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2" name="Google Shape;162;p8"/>
          <p:cNvSpPr txBox="1"/>
          <p:nvPr/>
        </p:nvSpPr>
        <p:spPr>
          <a:xfrm>
            <a:off x="7477125" y="5467350"/>
            <a:ext cx="981075"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Calibri"/>
                <a:ea typeface="Calibri"/>
                <a:cs typeface="Calibri"/>
                <a:sym typeface="Calibri"/>
              </a:rPr>
              <a:t>Tilly 2008</a:t>
            </a:r>
            <a:endParaRPr b="0" i="0" sz="1400" u="none" cap="none" strike="noStrike">
              <a:solidFill>
                <a:srgbClr val="000000"/>
              </a:solidFill>
              <a:latin typeface="Arial"/>
              <a:ea typeface="Arial"/>
              <a:cs typeface="Arial"/>
              <a:sym typeface="Arial"/>
            </a:endParaRPr>
          </a:p>
        </p:txBody>
      </p:sp>
      <p:grpSp>
        <p:nvGrpSpPr>
          <p:cNvPr id="163" name="Google Shape;163;p8"/>
          <p:cNvGrpSpPr/>
          <p:nvPr/>
        </p:nvGrpSpPr>
        <p:grpSpPr>
          <a:xfrm>
            <a:off x="1974278" y="807276"/>
            <a:ext cx="5228901" cy="5195442"/>
            <a:chOff x="838136" y="-1968"/>
            <a:chExt cx="5228901" cy="5195442"/>
          </a:xfrm>
        </p:grpSpPr>
        <p:sp>
          <p:nvSpPr>
            <p:cNvPr id="164" name="Google Shape;164;p8"/>
            <p:cNvSpPr/>
            <p:nvPr/>
          </p:nvSpPr>
          <p:spPr>
            <a:xfrm>
              <a:off x="4078702" y="114187"/>
              <a:ext cx="1838720" cy="1838720"/>
            </a:xfrm>
            <a:prstGeom prst="rect">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8"/>
            <p:cNvSpPr txBox="1"/>
            <p:nvPr/>
          </p:nvSpPr>
          <p:spPr>
            <a:xfrm>
              <a:off x="407870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Is there a problem?</a:t>
              </a:r>
              <a:endParaRPr b="0" i="0" sz="1400" u="none" cap="none" strike="noStrike">
                <a:solidFill>
                  <a:srgbClr val="000000"/>
                </a:solidFill>
                <a:latin typeface="Arial"/>
                <a:ea typeface="Arial"/>
                <a:cs typeface="Arial"/>
                <a:sym typeface="Arial"/>
              </a:endParaRPr>
            </a:p>
          </p:txBody>
        </p:sp>
        <p:sp>
          <p:nvSpPr>
            <p:cNvPr id="166" name="Google Shape;166;p8"/>
            <p:cNvSpPr/>
            <p:nvPr/>
          </p:nvSpPr>
          <p:spPr>
            <a:xfrm>
              <a:off x="871595" y="-1968"/>
              <a:ext cx="5195442" cy="5195442"/>
            </a:xfrm>
            <a:custGeom>
              <a:rect b="b" l="l" r="r" t="t"/>
              <a:pathLst>
                <a:path extrusionOk="0" h="120000" w="12000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8"/>
            <p:cNvSpPr/>
            <p:nvPr/>
          </p:nvSpPr>
          <p:spPr>
            <a:xfrm>
              <a:off x="407870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8"/>
            <p:cNvSpPr txBox="1"/>
            <p:nvPr/>
          </p:nvSpPr>
          <p:spPr>
            <a:xfrm>
              <a:off x="407870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Why is the problem happening?</a:t>
              </a:r>
              <a:endParaRPr b="0" i="0" sz="1400" u="none" cap="none" strike="noStrike">
                <a:solidFill>
                  <a:srgbClr val="000000"/>
                </a:solidFill>
                <a:latin typeface="Arial"/>
                <a:ea typeface="Arial"/>
                <a:cs typeface="Arial"/>
                <a:sym typeface="Arial"/>
              </a:endParaRPr>
            </a:p>
          </p:txBody>
        </p:sp>
        <p:sp>
          <p:nvSpPr>
            <p:cNvPr id="169" name="Google Shape;169;p8"/>
            <p:cNvSpPr/>
            <p:nvPr/>
          </p:nvSpPr>
          <p:spPr>
            <a:xfrm>
              <a:off x="838136" y="-1968"/>
              <a:ext cx="5195442" cy="5195442"/>
            </a:xfrm>
            <a:custGeom>
              <a:rect b="b" l="l" r="r" t="t"/>
              <a:pathLst>
                <a:path extrusionOk="0" h="120000" w="12000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8"/>
            <p:cNvSpPr/>
            <p:nvPr/>
          </p:nvSpPr>
          <p:spPr>
            <a:xfrm>
              <a:off x="954292" y="323859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8"/>
            <p:cNvSpPr txBox="1"/>
            <p:nvPr/>
          </p:nvSpPr>
          <p:spPr>
            <a:xfrm>
              <a:off x="954292" y="323859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What can be done about the problem?</a:t>
              </a:r>
              <a:endParaRPr b="0" i="0" sz="1400" u="none" cap="none" strike="noStrike">
                <a:solidFill>
                  <a:srgbClr val="000000"/>
                </a:solidFill>
                <a:latin typeface="Arial"/>
                <a:ea typeface="Arial"/>
                <a:cs typeface="Arial"/>
                <a:sym typeface="Arial"/>
              </a:endParaRPr>
            </a:p>
          </p:txBody>
        </p:sp>
        <p:sp>
          <p:nvSpPr>
            <p:cNvPr id="172" name="Google Shape;172;p8"/>
            <p:cNvSpPr/>
            <p:nvPr/>
          </p:nvSpPr>
          <p:spPr>
            <a:xfrm>
              <a:off x="838136" y="-1968"/>
              <a:ext cx="5195442" cy="5195442"/>
            </a:xfrm>
            <a:custGeom>
              <a:rect b="b" l="l" r="r" t="t"/>
              <a:pathLst>
                <a:path extrusionOk="0" h="120000" w="12000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8"/>
            <p:cNvSpPr/>
            <p:nvPr/>
          </p:nvSpPr>
          <p:spPr>
            <a:xfrm>
              <a:off x="954292" y="114187"/>
              <a:ext cx="1838720" cy="18387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8"/>
            <p:cNvSpPr txBox="1"/>
            <p:nvPr/>
          </p:nvSpPr>
          <p:spPr>
            <a:xfrm>
              <a:off x="954292" y="114187"/>
              <a:ext cx="1838720" cy="183872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alibri"/>
                <a:buNone/>
              </a:pPr>
              <a:r>
                <a:rPr b="0" i="0" lang="en-US" sz="2700" u="none" cap="none" strike="noStrike">
                  <a:solidFill>
                    <a:schemeClr val="dk1"/>
                  </a:solidFill>
                  <a:latin typeface="Calibri"/>
                  <a:ea typeface="Calibri"/>
                  <a:cs typeface="Calibri"/>
                  <a:sym typeface="Calibri"/>
                </a:rPr>
                <a:t>Did the intervention work?</a:t>
              </a:r>
              <a:endParaRPr b="0" i="0" sz="1400" u="none" cap="none" strike="noStrike">
                <a:solidFill>
                  <a:srgbClr val="000000"/>
                </a:solidFill>
                <a:latin typeface="Arial"/>
                <a:ea typeface="Arial"/>
                <a:cs typeface="Arial"/>
                <a:sym typeface="Arial"/>
              </a:endParaRPr>
            </a:p>
          </p:txBody>
        </p:sp>
        <p:sp>
          <p:nvSpPr>
            <p:cNvPr id="175" name="Google Shape;175;p8"/>
            <p:cNvSpPr/>
            <p:nvPr/>
          </p:nvSpPr>
          <p:spPr>
            <a:xfrm>
              <a:off x="838136" y="-1968"/>
              <a:ext cx="5195442" cy="5195442"/>
            </a:xfrm>
            <a:custGeom>
              <a:rect b="b" l="l" r="r" t="t"/>
              <a:pathLst>
                <a:path extrusionOk="0" h="120000" w="12000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0" name="Shape 180"/>
        <p:cNvGrpSpPr/>
        <p:nvPr/>
      </p:nvGrpSpPr>
      <p:grpSpPr>
        <a:xfrm>
          <a:off x="0" y="0"/>
          <a:ext cx="0" cy="0"/>
          <a:chOff x="0" y="0"/>
          <a:chExt cx="0" cy="0"/>
        </a:xfrm>
      </p:grpSpPr>
      <p:sp>
        <p:nvSpPr>
          <p:cNvPr id="181" name="Google Shape;181;p9"/>
          <p:cNvSpPr txBox="1"/>
          <p:nvPr>
            <p:ph type="title"/>
          </p:nvPr>
        </p:nvSpPr>
        <p:spPr>
          <a:xfrm>
            <a:off x="1485900" y="1063229"/>
            <a:ext cx="6172200" cy="8572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Select a problem</a:t>
            </a:r>
            <a:endParaRPr/>
          </a:p>
        </p:txBody>
      </p:sp>
      <p:sp>
        <p:nvSpPr>
          <p:cNvPr id="182" name="Google Shape;182;p9"/>
          <p:cNvSpPr/>
          <p:nvPr/>
        </p:nvSpPr>
        <p:spPr>
          <a:xfrm>
            <a:off x="512064" y="3747533"/>
            <a:ext cx="1853184" cy="483383"/>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What</a:t>
            </a:r>
            <a:endParaRPr b="0" i="0" sz="1400" u="none" cap="none" strike="noStrike">
              <a:solidFill>
                <a:srgbClr val="000000"/>
              </a:solidFill>
              <a:latin typeface="Arial"/>
              <a:ea typeface="Arial"/>
              <a:cs typeface="Arial"/>
              <a:sym typeface="Arial"/>
            </a:endParaRPr>
          </a:p>
        </p:txBody>
      </p:sp>
      <p:sp>
        <p:nvSpPr>
          <p:cNvPr id="183" name="Google Shape;183;p9"/>
          <p:cNvSpPr/>
          <p:nvPr/>
        </p:nvSpPr>
        <p:spPr>
          <a:xfrm>
            <a:off x="4681728" y="3761637"/>
            <a:ext cx="1853184" cy="483383"/>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When</a:t>
            </a:r>
            <a:endParaRPr b="0" i="0" sz="1400" u="none" cap="none" strike="noStrike">
              <a:solidFill>
                <a:srgbClr val="000000"/>
              </a:solidFill>
              <a:latin typeface="Arial"/>
              <a:ea typeface="Arial"/>
              <a:cs typeface="Arial"/>
              <a:sym typeface="Arial"/>
            </a:endParaRPr>
          </a:p>
        </p:txBody>
      </p:sp>
      <p:sp>
        <p:nvSpPr>
          <p:cNvPr id="184" name="Google Shape;184;p9"/>
          <p:cNvSpPr/>
          <p:nvPr/>
        </p:nvSpPr>
        <p:spPr>
          <a:xfrm>
            <a:off x="2596896" y="3761637"/>
            <a:ext cx="1853184" cy="483383"/>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Where</a:t>
            </a:r>
            <a:endParaRPr b="0" i="0" sz="1400" u="none" cap="none" strike="noStrike">
              <a:solidFill>
                <a:srgbClr val="000000"/>
              </a:solidFill>
              <a:latin typeface="Arial"/>
              <a:ea typeface="Arial"/>
              <a:cs typeface="Arial"/>
              <a:sym typeface="Arial"/>
            </a:endParaRPr>
          </a:p>
        </p:txBody>
      </p:sp>
      <p:sp>
        <p:nvSpPr>
          <p:cNvPr id="185" name="Google Shape;185;p9"/>
          <p:cNvSpPr/>
          <p:nvPr/>
        </p:nvSpPr>
        <p:spPr>
          <a:xfrm>
            <a:off x="6766560" y="3761637"/>
            <a:ext cx="1853184" cy="483383"/>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Who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LM">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2020-04-07T02:31:16Z</dcterms:created>
  <dc:creator>Danielle Starkey</dc:creator>
</cp:coreProperties>
</file>